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7"/>
  </p:notesMasterIdLst>
  <p:handoutMasterIdLst>
    <p:handoutMasterId r:id="rId118"/>
  </p:handoutMasterIdLst>
  <p:sldIdLst>
    <p:sldId id="344" r:id="rId2"/>
    <p:sldId id="342"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60" r:id="rId18"/>
    <p:sldId id="361" r:id="rId19"/>
    <p:sldId id="362" r:id="rId20"/>
    <p:sldId id="363" r:id="rId21"/>
    <p:sldId id="376" r:id="rId22"/>
    <p:sldId id="377" r:id="rId23"/>
    <p:sldId id="378" r:id="rId24"/>
    <p:sldId id="379" r:id="rId25"/>
    <p:sldId id="380" r:id="rId26"/>
    <p:sldId id="457" r:id="rId27"/>
    <p:sldId id="458" r:id="rId28"/>
    <p:sldId id="459" r:id="rId29"/>
    <p:sldId id="460" r:id="rId30"/>
    <p:sldId id="461" r:id="rId31"/>
    <p:sldId id="462" r:id="rId32"/>
    <p:sldId id="463" r:id="rId33"/>
    <p:sldId id="381" r:id="rId34"/>
    <p:sldId id="382" r:id="rId35"/>
    <p:sldId id="383" r:id="rId36"/>
    <p:sldId id="384" r:id="rId37"/>
    <p:sldId id="391" r:id="rId38"/>
    <p:sldId id="392" r:id="rId39"/>
    <p:sldId id="393" r:id="rId40"/>
    <p:sldId id="394" r:id="rId41"/>
    <p:sldId id="395" r:id="rId42"/>
    <p:sldId id="396" r:id="rId43"/>
    <p:sldId id="397" r:id="rId44"/>
    <p:sldId id="398" r:id="rId45"/>
    <p:sldId id="399" r:id="rId46"/>
    <p:sldId id="400" r:id="rId47"/>
    <p:sldId id="401" r:id="rId48"/>
    <p:sldId id="402" r:id="rId49"/>
    <p:sldId id="403" r:id="rId50"/>
    <p:sldId id="404" r:id="rId51"/>
    <p:sldId id="405" r:id="rId52"/>
    <p:sldId id="406" r:id="rId53"/>
    <p:sldId id="407" r:id="rId54"/>
    <p:sldId id="464" r:id="rId55"/>
    <p:sldId id="465" r:id="rId56"/>
    <p:sldId id="466" r:id="rId57"/>
    <p:sldId id="467" r:id="rId58"/>
    <p:sldId id="468" r:id="rId59"/>
    <p:sldId id="469" r:id="rId60"/>
    <p:sldId id="470" r:id="rId61"/>
    <p:sldId id="408" r:id="rId62"/>
    <p:sldId id="409" r:id="rId63"/>
    <p:sldId id="410" r:id="rId64"/>
    <p:sldId id="411" r:id="rId65"/>
    <p:sldId id="412" r:id="rId66"/>
    <p:sldId id="413" r:id="rId67"/>
    <p:sldId id="414" r:id="rId68"/>
    <p:sldId id="415" r:id="rId69"/>
    <p:sldId id="416" r:id="rId70"/>
    <p:sldId id="417" r:id="rId71"/>
    <p:sldId id="418" r:id="rId72"/>
    <p:sldId id="419" r:id="rId73"/>
    <p:sldId id="420" r:id="rId74"/>
    <p:sldId id="421" r:id="rId75"/>
    <p:sldId id="422" r:id="rId76"/>
    <p:sldId id="423" r:id="rId77"/>
    <p:sldId id="424" r:id="rId78"/>
    <p:sldId id="425" r:id="rId79"/>
    <p:sldId id="426" r:id="rId80"/>
    <p:sldId id="427" r:id="rId81"/>
    <p:sldId id="428" r:id="rId82"/>
    <p:sldId id="429" r:id="rId83"/>
    <p:sldId id="430" r:id="rId84"/>
    <p:sldId id="431" r:id="rId85"/>
    <p:sldId id="432" r:id="rId86"/>
    <p:sldId id="433" r:id="rId87"/>
    <p:sldId id="434" r:id="rId88"/>
    <p:sldId id="435" r:id="rId89"/>
    <p:sldId id="436" r:id="rId90"/>
    <p:sldId id="437" r:id="rId91"/>
    <p:sldId id="438" r:id="rId92"/>
    <p:sldId id="439" r:id="rId93"/>
    <p:sldId id="440" r:id="rId94"/>
    <p:sldId id="441" r:id="rId95"/>
    <p:sldId id="442" r:id="rId96"/>
    <p:sldId id="443" r:id="rId97"/>
    <p:sldId id="444" r:id="rId98"/>
    <p:sldId id="445" r:id="rId99"/>
    <p:sldId id="446" r:id="rId100"/>
    <p:sldId id="447" r:id="rId101"/>
    <p:sldId id="448" r:id="rId102"/>
    <p:sldId id="449" r:id="rId103"/>
    <p:sldId id="450" r:id="rId104"/>
    <p:sldId id="451" r:id="rId105"/>
    <p:sldId id="452" r:id="rId106"/>
    <p:sldId id="453" r:id="rId107"/>
    <p:sldId id="454" r:id="rId108"/>
    <p:sldId id="455" r:id="rId109"/>
    <p:sldId id="456" r:id="rId110"/>
    <p:sldId id="385" r:id="rId111"/>
    <p:sldId id="386" r:id="rId112"/>
    <p:sldId id="387" r:id="rId113"/>
    <p:sldId id="388" r:id="rId114"/>
    <p:sldId id="389" r:id="rId115"/>
    <p:sldId id="390" r:id="rId116"/>
  </p:sldIdLst>
  <p:sldSz cx="9144000" cy="6858000" type="screen4x3"/>
  <p:notesSz cx="6858000" cy="9144000"/>
  <p:defaultTextStyle>
    <a:defPPr>
      <a:defRPr lang="zh-CN"/>
    </a:defPPr>
    <a:lvl1pPr algn="l" rtl="0" fontAlgn="base">
      <a:spcBef>
        <a:spcPct val="0"/>
      </a:spcBef>
      <a:spcAft>
        <a:spcPct val="0"/>
      </a:spcAft>
      <a:defRPr kumimoji="1" sz="1000" b="1"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1000" b="1"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1000" b="1"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1000" b="1"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1000" b="1"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1000" b="1"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1000" b="1"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1000" b="1"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1000" b="1"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EFEFC"/>
    <a:srgbClr val="212834"/>
    <a:srgbClr val="DE6F00"/>
    <a:srgbClr val="FF3300"/>
    <a:srgbClr val="9966FF"/>
    <a:srgbClr val="00CCFF"/>
    <a:srgbClr val="990099"/>
    <a:srgbClr val="333399"/>
    <a:srgbClr val="FFFF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771" autoAdjust="0"/>
    <p:restoredTop sz="99433" autoAdjust="0"/>
  </p:normalViewPr>
  <p:slideViewPr>
    <p:cSldViewPr>
      <p:cViewPr varScale="1">
        <p:scale>
          <a:sx n="83" d="100"/>
          <a:sy n="83" d="100"/>
        </p:scale>
        <p:origin x="1325"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69432"/>
    </p:cViewPr>
  </p:sorterViewPr>
  <p:notesViewPr>
    <p:cSldViewPr>
      <p:cViewPr varScale="1">
        <p:scale>
          <a:sx n="59" d="100"/>
          <a:sy n="59" d="100"/>
        </p:scale>
        <p:origin x="-1788"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handoutMaster" Target="handoutMasters/handoutMaster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27010" name="Rectangle 2">
            <a:extLst>
              <a:ext uri="{FF2B5EF4-FFF2-40B4-BE49-F238E27FC236}">
                <a16:creationId xmlns:a16="http://schemas.microsoft.com/office/drawing/2014/main" id="{DFC18DD3-D480-4516-86A9-768A5EC68771}"/>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pPr>
              <a:defRPr/>
            </a:pPr>
            <a:endParaRPr lang="en-US" altLang="zh-CN"/>
          </a:p>
        </p:txBody>
      </p:sp>
      <p:sp>
        <p:nvSpPr>
          <p:cNvPr id="427011" name="Rectangle 3">
            <a:extLst>
              <a:ext uri="{FF2B5EF4-FFF2-40B4-BE49-F238E27FC236}">
                <a16:creationId xmlns:a16="http://schemas.microsoft.com/office/drawing/2014/main" id="{B36ECEFC-FF93-4D6E-B204-3FC5D7F105EC}"/>
              </a:ext>
            </a:extLst>
          </p:cNvPr>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b="0"/>
            </a:lvl1pPr>
          </a:lstStyle>
          <a:p>
            <a:pPr>
              <a:defRPr/>
            </a:pPr>
            <a:endParaRPr lang="en-US" altLang="zh-CN"/>
          </a:p>
        </p:txBody>
      </p:sp>
      <p:sp>
        <p:nvSpPr>
          <p:cNvPr id="427012" name="Rectangle 4">
            <a:extLst>
              <a:ext uri="{FF2B5EF4-FFF2-40B4-BE49-F238E27FC236}">
                <a16:creationId xmlns:a16="http://schemas.microsoft.com/office/drawing/2014/main" id="{0B215991-93AE-4CE3-9369-9BC23BC366E4}"/>
              </a:ext>
            </a:extLst>
          </p:cNvPr>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pPr>
              <a:defRPr/>
            </a:pPr>
            <a:endParaRPr lang="en-US" altLang="zh-CN"/>
          </a:p>
        </p:txBody>
      </p:sp>
      <p:sp>
        <p:nvSpPr>
          <p:cNvPr id="427013" name="Rectangle 5">
            <a:extLst>
              <a:ext uri="{FF2B5EF4-FFF2-40B4-BE49-F238E27FC236}">
                <a16:creationId xmlns:a16="http://schemas.microsoft.com/office/drawing/2014/main" id="{814212EF-B38E-4D8E-873B-067010B79A3D}"/>
              </a:ext>
            </a:extLst>
          </p:cNvPr>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b="0"/>
            </a:lvl1pPr>
          </a:lstStyle>
          <a:p>
            <a:fld id="{DD6A4D86-B621-40F3-B8DE-43DC637BF2F5}"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4776EA-EB8D-4533-8374-F43CCAB1CBB3}" type="datetimeFigureOut">
              <a:rPr lang="zh-CN" altLang="en-US" smtClean="0"/>
              <a:t>2021/1/6</a:t>
            </a:fld>
            <a:endParaRPr lang="zh-CN" alt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FA4EE4-C113-4564-B2A6-42E4D7AD991D}" type="slidenum">
              <a:rPr lang="zh-CN" altLang="en-US" smtClean="0"/>
              <a:t>‹#›</a:t>
            </a:fld>
            <a:endParaRPr lang="zh-CN" altLang="en-US"/>
          </a:p>
        </p:txBody>
      </p:sp>
    </p:spTree>
    <p:extLst>
      <p:ext uri="{BB962C8B-B14F-4D97-AF65-F5344CB8AC3E}">
        <p14:creationId xmlns:p14="http://schemas.microsoft.com/office/powerpoint/2010/main" val="35165652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a:t>
            </a:fld>
            <a:endParaRPr lang="zh-CN" altLang="en-US"/>
          </a:p>
        </p:txBody>
      </p:sp>
    </p:spTree>
    <p:extLst>
      <p:ext uri="{BB962C8B-B14F-4D97-AF65-F5344CB8AC3E}">
        <p14:creationId xmlns:p14="http://schemas.microsoft.com/office/powerpoint/2010/main" val="8766173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10</a:t>
            </a:fld>
            <a:endParaRPr lang="zh-CN" altLang="en-US"/>
          </a:p>
        </p:txBody>
      </p:sp>
    </p:spTree>
    <p:extLst>
      <p:ext uri="{BB962C8B-B14F-4D97-AF65-F5344CB8AC3E}">
        <p14:creationId xmlns:p14="http://schemas.microsoft.com/office/powerpoint/2010/main" val="1796367487"/>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100</a:t>
            </a:fld>
            <a:endParaRPr lang="zh-CN" altLang="en-US"/>
          </a:p>
        </p:txBody>
      </p:sp>
    </p:spTree>
    <p:extLst>
      <p:ext uri="{BB962C8B-B14F-4D97-AF65-F5344CB8AC3E}">
        <p14:creationId xmlns:p14="http://schemas.microsoft.com/office/powerpoint/2010/main" val="1549401646"/>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101</a:t>
            </a:fld>
            <a:endParaRPr lang="zh-CN" altLang="en-US"/>
          </a:p>
        </p:txBody>
      </p:sp>
    </p:spTree>
    <p:extLst>
      <p:ext uri="{BB962C8B-B14F-4D97-AF65-F5344CB8AC3E}">
        <p14:creationId xmlns:p14="http://schemas.microsoft.com/office/powerpoint/2010/main" val="54359418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102</a:t>
            </a:fld>
            <a:endParaRPr lang="zh-CN" altLang="en-US"/>
          </a:p>
        </p:txBody>
      </p:sp>
    </p:spTree>
    <p:extLst>
      <p:ext uri="{BB962C8B-B14F-4D97-AF65-F5344CB8AC3E}">
        <p14:creationId xmlns:p14="http://schemas.microsoft.com/office/powerpoint/2010/main" val="1332943545"/>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103</a:t>
            </a:fld>
            <a:endParaRPr lang="zh-CN" altLang="en-US"/>
          </a:p>
        </p:txBody>
      </p:sp>
    </p:spTree>
    <p:extLst>
      <p:ext uri="{BB962C8B-B14F-4D97-AF65-F5344CB8AC3E}">
        <p14:creationId xmlns:p14="http://schemas.microsoft.com/office/powerpoint/2010/main" val="519072909"/>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104</a:t>
            </a:fld>
            <a:endParaRPr lang="zh-CN" altLang="en-US"/>
          </a:p>
        </p:txBody>
      </p:sp>
    </p:spTree>
    <p:extLst>
      <p:ext uri="{BB962C8B-B14F-4D97-AF65-F5344CB8AC3E}">
        <p14:creationId xmlns:p14="http://schemas.microsoft.com/office/powerpoint/2010/main" val="1789791945"/>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105</a:t>
            </a:fld>
            <a:endParaRPr lang="zh-CN" altLang="en-US"/>
          </a:p>
        </p:txBody>
      </p:sp>
    </p:spTree>
    <p:extLst>
      <p:ext uri="{BB962C8B-B14F-4D97-AF65-F5344CB8AC3E}">
        <p14:creationId xmlns:p14="http://schemas.microsoft.com/office/powerpoint/2010/main" val="1958091170"/>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106</a:t>
            </a:fld>
            <a:endParaRPr lang="zh-CN" altLang="en-US"/>
          </a:p>
        </p:txBody>
      </p:sp>
    </p:spTree>
    <p:extLst>
      <p:ext uri="{BB962C8B-B14F-4D97-AF65-F5344CB8AC3E}">
        <p14:creationId xmlns:p14="http://schemas.microsoft.com/office/powerpoint/2010/main" val="989132895"/>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107</a:t>
            </a:fld>
            <a:endParaRPr lang="zh-CN" altLang="en-US"/>
          </a:p>
        </p:txBody>
      </p:sp>
    </p:spTree>
    <p:extLst>
      <p:ext uri="{BB962C8B-B14F-4D97-AF65-F5344CB8AC3E}">
        <p14:creationId xmlns:p14="http://schemas.microsoft.com/office/powerpoint/2010/main" val="183932271"/>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108</a:t>
            </a:fld>
            <a:endParaRPr lang="zh-CN" altLang="en-US"/>
          </a:p>
        </p:txBody>
      </p:sp>
    </p:spTree>
    <p:extLst>
      <p:ext uri="{BB962C8B-B14F-4D97-AF65-F5344CB8AC3E}">
        <p14:creationId xmlns:p14="http://schemas.microsoft.com/office/powerpoint/2010/main" val="4218300461"/>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109</a:t>
            </a:fld>
            <a:endParaRPr lang="zh-CN" altLang="en-US"/>
          </a:p>
        </p:txBody>
      </p:sp>
    </p:spTree>
    <p:extLst>
      <p:ext uri="{BB962C8B-B14F-4D97-AF65-F5344CB8AC3E}">
        <p14:creationId xmlns:p14="http://schemas.microsoft.com/office/powerpoint/2010/main" val="772153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11</a:t>
            </a:fld>
            <a:endParaRPr lang="zh-CN" altLang="en-US"/>
          </a:p>
        </p:txBody>
      </p:sp>
    </p:spTree>
    <p:extLst>
      <p:ext uri="{BB962C8B-B14F-4D97-AF65-F5344CB8AC3E}">
        <p14:creationId xmlns:p14="http://schemas.microsoft.com/office/powerpoint/2010/main" val="2160849871"/>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110</a:t>
            </a:fld>
            <a:endParaRPr lang="zh-CN" altLang="en-US"/>
          </a:p>
        </p:txBody>
      </p:sp>
    </p:spTree>
    <p:extLst>
      <p:ext uri="{BB962C8B-B14F-4D97-AF65-F5344CB8AC3E}">
        <p14:creationId xmlns:p14="http://schemas.microsoft.com/office/powerpoint/2010/main" val="1097598282"/>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111</a:t>
            </a:fld>
            <a:endParaRPr lang="zh-CN" altLang="en-US"/>
          </a:p>
        </p:txBody>
      </p:sp>
    </p:spTree>
    <p:extLst>
      <p:ext uri="{BB962C8B-B14F-4D97-AF65-F5344CB8AC3E}">
        <p14:creationId xmlns:p14="http://schemas.microsoft.com/office/powerpoint/2010/main" val="4029640051"/>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112</a:t>
            </a:fld>
            <a:endParaRPr lang="zh-CN" altLang="en-US"/>
          </a:p>
        </p:txBody>
      </p:sp>
    </p:spTree>
    <p:extLst>
      <p:ext uri="{BB962C8B-B14F-4D97-AF65-F5344CB8AC3E}">
        <p14:creationId xmlns:p14="http://schemas.microsoft.com/office/powerpoint/2010/main" val="4199207368"/>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113</a:t>
            </a:fld>
            <a:endParaRPr lang="zh-CN" altLang="en-US"/>
          </a:p>
        </p:txBody>
      </p:sp>
    </p:spTree>
    <p:extLst>
      <p:ext uri="{BB962C8B-B14F-4D97-AF65-F5344CB8AC3E}">
        <p14:creationId xmlns:p14="http://schemas.microsoft.com/office/powerpoint/2010/main" val="3771075650"/>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114</a:t>
            </a:fld>
            <a:endParaRPr lang="zh-CN" altLang="en-US"/>
          </a:p>
        </p:txBody>
      </p:sp>
    </p:spTree>
    <p:extLst>
      <p:ext uri="{BB962C8B-B14F-4D97-AF65-F5344CB8AC3E}">
        <p14:creationId xmlns:p14="http://schemas.microsoft.com/office/powerpoint/2010/main" val="1639415462"/>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115</a:t>
            </a:fld>
            <a:endParaRPr lang="zh-CN" altLang="en-US"/>
          </a:p>
        </p:txBody>
      </p:sp>
    </p:spTree>
    <p:extLst>
      <p:ext uri="{BB962C8B-B14F-4D97-AF65-F5344CB8AC3E}">
        <p14:creationId xmlns:p14="http://schemas.microsoft.com/office/powerpoint/2010/main" val="35076525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12</a:t>
            </a:fld>
            <a:endParaRPr lang="zh-CN" altLang="en-US"/>
          </a:p>
        </p:txBody>
      </p:sp>
    </p:spTree>
    <p:extLst>
      <p:ext uri="{BB962C8B-B14F-4D97-AF65-F5344CB8AC3E}">
        <p14:creationId xmlns:p14="http://schemas.microsoft.com/office/powerpoint/2010/main" val="32143888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13</a:t>
            </a:fld>
            <a:endParaRPr lang="zh-CN" altLang="en-US"/>
          </a:p>
        </p:txBody>
      </p:sp>
    </p:spTree>
    <p:extLst>
      <p:ext uri="{BB962C8B-B14F-4D97-AF65-F5344CB8AC3E}">
        <p14:creationId xmlns:p14="http://schemas.microsoft.com/office/powerpoint/2010/main" val="11738214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14</a:t>
            </a:fld>
            <a:endParaRPr lang="zh-CN" altLang="en-US"/>
          </a:p>
        </p:txBody>
      </p:sp>
    </p:spTree>
    <p:extLst>
      <p:ext uri="{BB962C8B-B14F-4D97-AF65-F5344CB8AC3E}">
        <p14:creationId xmlns:p14="http://schemas.microsoft.com/office/powerpoint/2010/main" val="25644739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15</a:t>
            </a:fld>
            <a:endParaRPr lang="zh-CN" altLang="en-US"/>
          </a:p>
        </p:txBody>
      </p:sp>
    </p:spTree>
    <p:extLst>
      <p:ext uri="{BB962C8B-B14F-4D97-AF65-F5344CB8AC3E}">
        <p14:creationId xmlns:p14="http://schemas.microsoft.com/office/powerpoint/2010/main" val="19767634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16</a:t>
            </a:fld>
            <a:endParaRPr lang="zh-CN" altLang="en-US"/>
          </a:p>
        </p:txBody>
      </p:sp>
    </p:spTree>
    <p:extLst>
      <p:ext uri="{BB962C8B-B14F-4D97-AF65-F5344CB8AC3E}">
        <p14:creationId xmlns:p14="http://schemas.microsoft.com/office/powerpoint/2010/main" val="7261681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17</a:t>
            </a:fld>
            <a:endParaRPr lang="zh-CN" altLang="en-US"/>
          </a:p>
        </p:txBody>
      </p:sp>
    </p:spTree>
    <p:extLst>
      <p:ext uri="{BB962C8B-B14F-4D97-AF65-F5344CB8AC3E}">
        <p14:creationId xmlns:p14="http://schemas.microsoft.com/office/powerpoint/2010/main" val="25834703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18</a:t>
            </a:fld>
            <a:endParaRPr lang="zh-CN" altLang="en-US"/>
          </a:p>
        </p:txBody>
      </p:sp>
    </p:spTree>
    <p:extLst>
      <p:ext uri="{BB962C8B-B14F-4D97-AF65-F5344CB8AC3E}">
        <p14:creationId xmlns:p14="http://schemas.microsoft.com/office/powerpoint/2010/main" val="2682000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19</a:t>
            </a:fld>
            <a:endParaRPr lang="zh-CN" altLang="en-US"/>
          </a:p>
        </p:txBody>
      </p:sp>
    </p:spTree>
    <p:extLst>
      <p:ext uri="{BB962C8B-B14F-4D97-AF65-F5344CB8AC3E}">
        <p14:creationId xmlns:p14="http://schemas.microsoft.com/office/powerpoint/2010/main" val="6486768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2</a:t>
            </a:fld>
            <a:endParaRPr lang="zh-CN" altLang="en-US"/>
          </a:p>
        </p:txBody>
      </p:sp>
    </p:spTree>
    <p:extLst>
      <p:ext uri="{BB962C8B-B14F-4D97-AF65-F5344CB8AC3E}">
        <p14:creationId xmlns:p14="http://schemas.microsoft.com/office/powerpoint/2010/main" val="294343067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20</a:t>
            </a:fld>
            <a:endParaRPr lang="zh-CN" altLang="en-US"/>
          </a:p>
        </p:txBody>
      </p:sp>
    </p:spTree>
    <p:extLst>
      <p:ext uri="{BB962C8B-B14F-4D97-AF65-F5344CB8AC3E}">
        <p14:creationId xmlns:p14="http://schemas.microsoft.com/office/powerpoint/2010/main" val="3607188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21</a:t>
            </a:fld>
            <a:endParaRPr lang="zh-CN" altLang="en-US"/>
          </a:p>
        </p:txBody>
      </p:sp>
    </p:spTree>
    <p:extLst>
      <p:ext uri="{BB962C8B-B14F-4D97-AF65-F5344CB8AC3E}">
        <p14:creationId xmlns:p14="http://schemas.microsoft.com/office/powerpoint/2010/main" val="307294633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22</a:t>
            </a:fld>
            <a:endParaRPr lang="zh-CN" altLang="en-US"/>
          </a:p>
        </p:txBody>
      </p:sp>
    </p:spTree>
    <p:extLst>
      <p:ext uri="{BB962C8B-B14F-4D97-AF65-F5344CB8AC3E}">
        <p14:creationId xmlns:p14="http://schemas.microsoft.com/office/powerpoint/2010/main" val="153636687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23</a:t>
            </a:fld>
            <a:endParaRPr lang="zh-CN" altLang="en-US"/>
          </a:p>
        </p:txBody>
      </p:sp>
    </p:spTree>
    <p:extLst>
      <p:ext uri="{BB962C8B-B14F-4D97-AF65-F5344CB8AC3E}">
        <p14:creationId xmlns:p14="http://schemas.microsoft.com/office/powerpoint/2010/main" val="22204207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24</a:t>
            </a:fld>
            <a:endParaRPr lang="zh-CN" altLang="en-US"/>
          </a:p>
        </p:txBody>
      </p:sp>
    </p:spTree>
    <p:extLst>
      <p:ext uri="{BB962C8B-B14F-4D97-AF65-F5344CB8AC3E}">
        <p14:creationId xmlns:p14="http://schemas.microsoft.com/office/powerpoint/2010/main" val="28292409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25</a:t>
            </a:fld>
            <a:endParaRPr lang="zh-CN" altLang="en-US"/>
          </a:p>
        </p:txBody>
      </p:sp>
    </p:spTree>
    <p:extLst>
      <p:ext uri="{BB962C8B-B14F-4D97-AF65-F5344CB8AC3E}">
        <p14:creationId xmlns:p14="http://schemas.microsoft.com/office/powerpoint/2010/main" val="27119619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26</a:t>
            </a:fld>
            <a:endParaRPr lang="zh-CN" altLang="en-US"/>
          </a:p>
        </p:txBody>
      </p:sp>
    </p:spTree>
    <p:extLst>
      <p:ext uri="{BB962C8B-B14F-4D97-AF65-F5344CB8AC3E}">
        <p14:creationId xmlns:p14="http://schemas.microsoft.com/office/powerpoint/2010/main" val="27658021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27</a:t>
            </a:fld>
            <a:endParaRPr lang="zh-CN" altLang="en-US"/>
          </a:p>
        </p:txBody>
      </p:sp>
    </p:spTree>
    <p:extLst>
      <p:ext uri="{BB962C8B-B14F-4D97-AF65-F5344CB8AC3E}">
        <p14:creationId xmlns:p14="http://schemas.microsoft.com/office/powerpoint/2010/main" val="7352447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28</a:t>
            </a:fld>
            <a:endParaRPr lang="zh-CN" altLang="en-US"/>
          </a:p>
        </p:txBody>
      </p:sp>
    </p:spTree>
    <p:extLst>
      <p:ext uri="{BB962C8B-B14F-4D97-AF65-F5344CB8AC3E}">
        <p14:creationId xmlns:p14="http://schemas.microsoft.com/office/powerpoint/2010/main" val="25738546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29</a:t>
            </a:fld>
            <a:endParaRPr lang="zh-CN" altLang="en-US"/>
          </a:p>
        </p:txBody>
      </p:sp>
    </p:spTree>
    <p:extLst>
      <p:ext uri="{BB962C8B-B14F-4D97-AF65-F5344CB8AC3E}">
        <p14:creationId xmlns:p14="http://schemas.microsoft.com/office/powerpoint/2010/main" val="3692230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3</a:t>
            </a:fld>
            <a:endParaRPr lang="zh-CN" altLang="en-US"/>
          </a:p>
        </p:txBody>
      </p:sp>
    </p:spTree>
    <p:extLst>
      <p:ext uri="{BB962C8B-B14F-4D97-AF65-F5344CB8AC3E}">
        <p14:creationId xmlns:p14="http://schemas.microsoft.com/office/powerpoint/2010/main" val="4431841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30</a:t>
            </a:fld>
            <a:endParaRPr lang="zh-CN" altLang="en-US"/>
          </a:p>
        </p:txBody>
      </p:sp>
    </p:spTree>
    <p:extLst>
      <p:ext uri="{BB962C8B-B14F-4D97-AF65-F5344CB8AC3E}">
        <p14:creationId xmlns:p14="http://schemas.microsoft.com/office/powerpoint/2010/main" val="394421191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31</a:t>
            </a:fld>
            <a:endParaRPr lang="zh-CN" altLang="en-US"/>
          </a:p>
        </p:txBody>
      </p:sp>
    </p:spTree>
    <p:extLst>
      <p:ext uri="{BB962C8B-B14F-4D97-AF65-F5344CB8AC3E}">
        <p14:creationId xmlns:p14="http://schemas.microsoft.com/office/powerpoint/2010/main" val="93628137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32</a:t>
            </a:fld>
            <a:endParaRPr lang="zh-CN" altLang="en-US"/>
          </a:p>
        </p:txBody>
      </p:sp>
    </p:spTree>
    <p:extLst>
      <p:ext uri="{BB962C8B-B14F-4D97-AF65-F5344CB8AC3E}">
        <p14:creationId xmlns:p14="http://schemas.microsoft.com/office/powerpoint/2010/main" val="99149200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33</a:t>
            </a:fld>
            <a:endParaRPr lang="zh-CN" altLang="en-US"/>
          </a:p>
        </p:txBody>
      </p:sp>
    </p:spTree>
    <p:extLst>
      <p:ext uri="{BB962C8B-B14F-4D97-AF65-F5344CB8AC3E}">
        <p14:creationId xmlns:p14="http://schemas.microsoft.com/office/powerpoint/2010/main" val="25479662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34</a:t>
            </a:fld>
            <a:endParaRPr lang="zh-CN" altLang="en-US"/>
          </a:p>
        </p:txBody>
      </p:sp>
    </p:spTree>
    <p:extLst>
      <p:ext uri="{BB962C8B-B14F-4D97-AF65-F5344CB8AC3E}">
        <p14:creationId xmlns:p14="http://schemas.microsoft.com/office/powerpoint/2010/main" val="313038176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35</a:t>
            </a:fld>
            <a:endParaRPr lang="zh-CN" altLang="en-US"/>
          </a:p>
        </p:txBody>
      </p:sp>
    </p:spTree>
    <p:extLst>
      <p:ext uri="{BB962C8B-B14F-4D97-AF65-F5344CB8AC3E}">
        <p14:creationId xmlns:p14="http://schemas.microsoft.com/office/powerpoint/2010/main" val="6434251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36</a:t>
            </a:fld>
            <a:endParaRPr lang="zh-CN" altLang="en-US"/>
          </a:p>
        </p:txBody>
      </p:sp>
    </p:spTree>
    <p:extLst>
      <p:ext uri="{BB962C8B-B14F-4D97-AF65-F5344CB8AC3E}">
        <p14:creationId xmlns:p14="http://schemas.microsoft.com/office/powerpoint/2010/main" val="257518922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37</a:t>
            </a:fld>
            <a:endParaRPr lang="zh-CN" altLang="en-US"/>
          </a:p>
        </p:txBody>
      </p:sp>
    </p:spTree>
    <p:extLst>
      <p:ext uri="{BB962C8B-B14F-4D97-AF65-F5344CB8AC3E}">
        <p14:creationId xmlns:p14="http://schemas.microsoft.com/office/powerpoint/2010/main" val="31282276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38</a:t>
            </a:fld>
            <a:endParaRPr lang="zh-CN" altLang="en-US"/>
          </a:p>
        </p:txBody>
      </p:sp>
    </p:spTree>
    <p:extLst>
      <p:ext uri="{BB962C8B-B14F-4D97-AF65-F5344CB8AC3E}">
        <p14:creationId xmlns:p14="http://schemas.microsoft.com/office/powerpoint/2010/main" val="42844239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39</a:t>
            </a:fld>
            <a:endParaRPr lang="zh-CN" altLang="en-US"/>
          </a:p>
        </p:txBody>
      </p:sp>
    </p:spTree>
    <p:extLst>
      <p:ext uri="{BB962C8B-B14F-4D97-AF65-F5344CB8AC3E}">
        <p14:creationId xmlns:p14="http://schemas.microsoft.com/office/powerpoint/2010/main" val="3643970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4</a:t>
            </a:fld>
            <a:endParaRPr lang="zh-CN" altLang="en-US"/>
          </a:p>
        </p:txBody>
      </p:sp>
    </p:spTree>
    <p:extLst>
      <p:ext uri="{BB962C8B-B14F-4D97-AF65-F5344CB8AC3E}">
        <p14:creationId xmlns:p14="http://schemas.microsoft.com/office/powerpoint/2010/main" val="15993633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40</a:t>
            </a:fld>
            <a:endParaRPr lang="zh-CN" altLang="en-US"/>
          </a:p>
        </p:txBody>
      </p:sp>
    </p:spTree>
    <p:extLst>
      <p:ext uri="{BB962C8B-B14F-4D97-AF65-F5344CB8AC3E}">
        <p14:creationId xmlns:p14="http://schemas.microsoft.com/office/powerpoint/2010/main" val="29845093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41</a:t>
            </a:fld>
            <a:endParaRPr lang="zh-CN" altLang="en-US"/>
          </a:p>
        </p:txBody>
      </p:sp>
    </p:spTree>
    <p:extLst>
      <p:ext uri="{BB962C8B-B14F-4D97-AF65-F5344CB8AC3E}">
        <p14:creationId xmlns:p14="http://schemas.microsoft.com/office/powerpoint/2010/main" val="354343581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42</a:t>
            </a:fld>
            <a:endParaRPr lang="zh-CN" altLang="en-US"/>
          </a:p>
        </p:txBody>
      </p:sp>
    </p:spTree>
    <p:extLst>
      <p:ext uri="{BB962C8B-B14F-4D97-AF65-F5344CB8AC3E}">
        <p14:creationId xmlns:p14="http://schemas.microsoft.com/office/powerpoint/2010/main" val="7388791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43</a:t>
            </a:fld>
            <a:endParaRPr lang="zh-CN" altLang="en-US"/>
          </a:p>
        </p:txBody>
      </p:sp>
    </p:spTree>
    <p:extLst>
      <p:ext uri="{BB962C8B-B14F-4D97-AF65-F5344CB8AC3E}">
        <p14:creationId xmlns:p14="http://schemas.microsoft.com/office/powerpoint/2010/main" val="1723351547"/>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44</a:t>
            </a:fld>
            <a:endParaRPr lang="zh-CN" altLang="en-US"/>
          </a:p>
        </p:txBody>
      </p:sp>
    </p:spTree>
    <p:extLst>
      <p:ext uri="{BB962C8B-B14F-4D97-AF65-F5344CB8AC3E}">
        <p14:creationId xmlns:p14="http://schemas.microsoft.com/office/powerpoint/2010/main" val="36981060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45</a:t>
            </a:fld>
            <a:endParaRPr lang="zh-CN" altLang="en-US"/>
          </a:p>
        </p:txBody>
      </p:sp>
    </p:spTree>
    <p:extLst>
      <p:ext uri="{BB962C8B-B14F-4D97-AF65-F5344CB8AC3E}">
        <p14:creationId xmlns:p14="http://schemas.microsoft.com/office/powerpoint/2010/main" val="68154874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46</a:t>
            </a:fld>
            <a:endParaRPr lang="zh-CN" altLang="en-US"/>
          </a:p>
        </p:txBody>
      </p:sp>
    </p:spTree>
    <p:extLst>
      <p:ext uri="{BB962C8B-B14F-4D97-AF65-F5344CB8AC3E}">
        <p14:creationId xmlns:p14="http://schemas.microsoft.com/office/powerpoint/2010/main" val="74603370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47</a:t>
            </a:fld>
            <a:endParaRPr lang="zh-CN" altLang="en-US"/>
          </a:p>
        </p:txBody>
      </p:sp>
    </p:spTree>
    <p:extLst>
      <p:ext uri="{BB962C8B-B14F-4D97-AF65-F5344CB8AC3E}">
        <p14:creationId xmlns:p14="http://schemas.microsoft.com/office/powerpoint/2010/main" val="139168570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48</a:t>
            </a:fld>
            <a:endParaRPr lang="zh-CN" altLang="en-US"/>
          </a:p>
        </p:txBody>
      </p:sp>
    </p:spTree>
    <p:extLst>
      <p:ext uri="{BB962C8B-B14F-4D97-AF65-F5344CB8AC3E}">
        <p14:creationId xmlns:p14="http://schemas.microsoft.com/office/powerpoint/2010/main" val="221196948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49</a:t>
            </a:fld>
            <a:endParaRPr lang="zh-CN" altLang="en-US"/>
          </a:p>
        </p:txBody>
      </p:sp>
    </p:spTree>
    <p:extLst>
      <p:ext uri="{BB962C8B-B14F-4D97-AF65-F5344CB8AC3E}">
        <p14:creationId xmlns:p14="http://schemas.microsoft.com/office/powerpoint/2010/main" val="8392179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5</a:t>
            </a:fld>
            <a:endParaRPr lang="zh-CN" altLang="en-US"/>
          </a:p>
        </p:txBody>
      </p:sp>
    </p:spTree>
    <p:extLst>
      <p:ext uri="{BB962C8B-B14F-4D97-AF65-F5344CB8AC3E}">
        <p14:creationId xmlns:p14="http://schemas.microsoft.com/office/powerpoint/2010/main" val="2209326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50</a:t>
            </a:fld>
            <a:endParaRPr lang="zh-CN" altLang="en-US"/>
          </a:p>
        </p:txBody>
      </p:sp>
    </p:spTree>
    <p:extLst>
      <p:ext uri="{BB962C8B-B14F-4D97-AF65-F5344CB8AC3E}">
        <p14:creationId xmlns:p14="http://schemas.microsoft.com/office/powerpoint/2010/main" val="22372787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51</a:t>
            </a:fld>
            <a:endParaRPr lang="zh-CN" altLang="en-US"/>
          </a:p>
        </p:txBody>
      </p:sp>
    </p:spTree>
    <p:extLst>
      <p:ext uri="{BB962C8B-B14F-4D97-AF65-F5344CB8AC3E}">
        <p14:creationId xmlns:p14="http://schemas.microsoft.com/office/powerpoint/2010/main" val="2193345816"/>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52</a:t>
            </a:fld>
            <a:endParaRPr lang="zh-CN" altLang="en-US"/>
          </a:p>
        </p:txBody>
      </p:sp>
    </p:spTree>
    <p:extLst>
      <p:ext uri="{BB962C8B-B14F-4D97-AF65-F5344CB8AC3E}">
        <p14:creationId xmlns:p14="http://schemas.microsoft.com/office/powerpoint/2010/main" val="260888460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53</a:t>
            </a:fld>
            <a:endParaRPr lang="zh-CN" altLang="en-US"/>
          </a:p>
        </p:txBody>
      </p:sp>
    </p:spTree>
    <p:extLst>
      <p:ext uri="{BB962C8B-B14F-4D97-AF65-F5344CB8AC3E}">
        <p14:creationId xmlns:p14="http://schemas.microsoft.com/office/powerpoint/2010/main" val="4034661118"/>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54</a:t>
            </a:fld>
            <a:endParaRPr lang="zh-CN" altLang="en-US"/>
          </a:p>
        </p:txBody>
      </p:sp>
    </p:spTree>
    <p:extLst>
      <p:ext uri="{BB962C8B-B14F-4D97-AF65-F5344CB8AC3E}">
        <p14:creationId xmlns:p14="http://schemas.microsoft.com/office/powerpoint/2010/main" val="695772770"/>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55</a:t>
            </a:fld>
            <a:endParaRPr lang="zh-CN" altLang="en-US"/>
          </a:p>
        </p:txBody>
      </p:sp>
    </p:spTree>
    <p:extLst>
      <p:ext uri="{BB962C8B-B14F-4D97-AF65-F5344CB8AC3E}">
        <p14:creationId xmlns:p14="http://schemas.microsoft.com/office/powerpoint/2010/main" val="1927278672"/>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56</a:t>
            </a:fld>
            <a:endParaRPr lang="zh-CN" altLang="en-US"/>
          </a:p>
        </p:txBody>
      </p:sp>
    </p:spTree>
    <p:extLst>
      <p:ext uri="{BB962C8B-B14F-4D97-AF65-F5344CB8AC3E}">
        <p14:creationId xmlns:p14="http://schemas.microsoft.com/office/powerpoint/2010/main" val="28438788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57</a:t>
            </a:fld>
            <a:endParaRPr lang="zh-CN" altLang="en-US"/>
          </a:p>
        </p:txBody>
      </p:sp>
    </p:spTree>
    <p:extLst>
      <p:ext uri="{BB962C8B-B14F-4D97-AF65-F5344CB8AC3E}">
        <p14:creationId xmlns:p14="http://schemas.microsoft.com/office/powerpoint/2010/main" val="2092350215"/>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58</a:t>
            </a:fld>
            <a:endParaRPr lang="zh-CN" altLang="en-US"/>
          </a:p>
        </p:txBody>
      </p:sp>
    </p:spTree>
    <p:extLst>
      <p:ext uri="{BB962C8B-B14F-4D97-AF65-F5344CB8AC3E}">
        <p14:creationId xmlns:p14="http://schemas.microsoft.com/office/powerpoint/2010/main" val="1827037882"/>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59</a:t>
            </a:fld>
            <a:endParaRPr lang="zh-CN" altLang="en-US"/>
          </a:p>
        </p:txBody>
      </p:sp>
    </p:spTree>
    <p:extLst>
      <p:ext uri="{BB962C8B-B14F-4D97-AF65-F5344CB8AC3E}">
        <p14:creationId xmlns:p14="http://schemas.microsoft.com/office/powerpoint/2010/main" val="5438968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6</a:t>
            </a:fld>
            <a:endParaRPr lang="zh-CN" altLang="en-US"/>
          </a:p>
        </p:txBody>
      </p:sp>
    </p:spTree>
    <p:extLst>
      <p:ext uri="{BB962C8B-B14F-4D97-AF65-F5344CB8AC3E}">
        <p14:creationId xmlns:p14="http://schemas.microsoft.com/office/powerpoint/2010/main" val="1398869206"/>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60</a:t>
            </a:fld>
            <a:endParaRPr lang="zh-CN" altLang="en-US"/>
          </a:p>
        </p:txBody>
      </p:sp>
    </p:spTree>
    <p:extLst>
      <p:ext uri="{BB962C8B-B14F-4D97-AF65-F5344CB8AC3E}">
        <p14:creationId xmlns:p14="http://schemas.microsoft.com/office/powerpoint/2010/main" val="413608946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61</a:t>
            </a:fld>
            <a:endParaRPr lang="zh-CN" altLang="en-US"/>
          </a:p>
        </p:txBody>
      </p:sp>
    </p:spTree>
    <p:extLst>
      <p:ext uri="{BB962C8B-B14F-4D97-AF65-F5344CB8AC3E}">
        <p14:creationId xmlns:p14="http://schemas.microsoft.com/office/powerpoint/2010/main" val="4285290855"/>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62</a:t>
            </a:fld>
            <a:endParaRPr lang="zh-CN" altLang="en-US"/>
          </a:p>
        </p:txBody>
      </p:sp>
    </p:spTree>
    <p:extLst>
      <p:ext uri="{BB962C8B-B14F-4D97-AF65-F5344CB8AC3E}">
        <p14:creationId xmlns:p14="http://schemas.microsoft.com/office/powerpoint/2010/main" val="1276960560"/>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63</a:t>
            </a:fld>
            <a:endParaRPr lang="zh-CN" altLang="en-US"/>
          </a:p>
        </p:txBody>
      </p:sp>
    </p:spTree>
    <p:extLst>
      <p:ext uri="{BB962C8B-B14F-4D97-AF65-F5344CB8AC3E}">
        <p14:creationId xmlns:p14="http://schemas.microsoft.com/office/powerpoint/2010/main" val="419093190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64</a:t>
            </a:fld>
            <a:endParaRPr lang="zh-CN" altLang="en-US"/>
          </a:p>
        </p:txBody>
      </p:sp>
    </p:spTree>
    <p:extLst>
      <p:ext uri="{BB962C8B-B14F-4D97-AF65-F5344CB8AC3E}">
        <p14:creationId xmlns:p14="http://schemas.microsoft.com/office/powerpoint/2010/main" val="278875258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65</a:t>
            </a:fld>
            <a:endParaRPr lang="zh-CN" altLang="en-US"/>
          </a:p>
        </p:txBody>
      </p:sp>
    </p:spTree>
    <p:extLst>
      <p:ext uri="{BB962C8B-B14F-4D97-AF65-F5344CB8AC3E}">
        <p14:creationId xmlns:p14="http://schemas.microsoft.com/office/powerpoint/2010/main" val="270494431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66</a:t>
            </a:fld>
            <a:endParaRPr lang="zh-CN" altLang="en-US"/>
          </a:p>
        </p:txBody>
      </p:sp>
    </p:spTree>
    <p:extLst>
      <p:ext uri="{BB962C8B-B14F-4D97-AF65-F5344CB8AC3E}">
        <p14:creationId xmlns:p14="http://schemas.microsoft.com/office/powerpoint/2010/main" val="599200713"/>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67</a:t>
            </a:fld>
            <a:endParaRPr lang="zh-CN" altLang="en-US"/>
          </a:p>
        </p:txBody>
      </p:sp>
    </p:spTree>
    <p:extLst>
      <p:ext uri="{BB962C8B-B14F-4D97-AF65-F5344CB8AC3E}">
        <p14:creationId xmlns:p14="http://schemas.microsoft.com/office/powerpoint/2010/main" val="1863651526"/>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68</a:t>
            </a:fld>
            <a:endParaRPr lang="zh-CN" altLang="en-US"/>
          </a:p>
        </p:txBody>
      </p:sp>
    </p:spTree>
    <p:extLst>
      <p:ext uri="{BB962C8B-B14F-4D97-AF65-F5344CB8AC3E}">
        <p14:creationId xmlns:p14="http://schemas.microsoft.com/office/powerpoint/2010/main" val="41502863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69</a:t>
            </a:fld>
            <a:endParaRPr lang="zh-CN" altLang="en-US"/>
          </a:p>
        </p:txBody>
      </p:sp>
    </p:spTree>
    <p:extLst>
      <p:ext uri="{BB962C8B-B14F-4D97-AF65-F5344CB8AC3E}">
        <p14:creationId xmlns:p14="http://schemas.microsoft.com/office/powerpoint/2010/main" val="5884962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7</a:t>
            </a:fld>
            <a:endParaRPr lang="zh-CN" altLang="en-US"/>
          </a:p>
        </p:txBody>
      </p:sp>
    </p:spTree>
    <p:extLst>
      <p:ext uri="{BB962C8B-B14F-4D97-AF65-F5344CB8AC3E}">
        <p14:creationId xmlns:p14="http://schemas.microsoft.com/office/powerpoint/2010/main" val="133272055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70</a:t>
            </a:fld>
            <a:endParaRPr lang="zh-CN" altLang="en-US"/>
          </a:p>
        </p:txBody>
      </p:sp>
    </p:spTree>
    <p:extLst>
      <p:ext uri="{BB962C8B-B14F-4D97-AF65-F5344CB8AC3E}">
        <p14:creationId xmlns:p14="http://schemas.microsoft.com/office/powerpoint/2010/main" val="631857058"/>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71</a:t>
            </a:fld>
            <a:endParaRPr lang="zh-CN" altLang="en-US"/>
          </a:p>
        </p:txBody>
      </p:sp>
    </p:spTree>
    <p:extLst>
      <p:ext uri="{BB962C8B-B14F-4D97-AF65-F5344CB8AC3E}">
        <p14:creationId xmlns:p14="http://schemas.microsoft.com/office/powerpoint/2010/main" val="4081346317"/>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72</a:t>
            </a:fld>
            <a:endParaRPr lang="zh-CN" altLang="en-US"/>
          </a:p>
        </p:txBody>
      </p:sp>
    </p:spTree>
    <p:extLst>
      <p:ext uri="{BB962C8B-B14F-4D97-AF65-F5344CB8AC3E}">
        <p14:creationId xmlns:p14="http://schemas.microsoft.com/office/powerpoint/2010/main" val="342360533"/>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73</a:t>
            </a:fld>
            <a:endParaRPr lang="zh-CN" altLang="en-US"/>
          </a:p>
        </p:txBody>
      </p:sp>
    </p:spTree>
    <p:extLst>
      <p:ext uri="{BB962C8B-B14F-4D97-AF65-F5344CB8AC3E}">
        <p14:creationId xmlns:p14="http://schemas.microsoft.com/office/powerpoint/2010/main" val="2319657793"/>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74</a:t>
            </a:fld>
            <a:endParaRPr lang="zh-CN" altLang="en-US"/>
          </a:p>
        </p:txBody>
      </p:sp>
    </p:spTree>
    <p:extLst>
      <p:ext uri="{BB962C8B-B14F-4D97-AF65-F5344CB8AC3E}">
        <p14:creationId xmlns:p14="http://schemas.microsoft.com/office/powerpoint/2010/main" val="383760835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75</a:t>
            </a:fld>
            <a:endParaRPr lang="zh-CN" altLang="en-US"/>
          </a:p>
        </p:txBody>
      </p:sp>
    </p:spTree>
    <p:extLst>
      <p:ext uri="{BB962C8B-B14F-4D97-AF65-F5344CB8AC3E}">
        <p14:creationId xmlns:p14="http://schemas.microsoft.com/office/powerpoint/2010/main" val="507731088"/>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76</a:t>
            </a:fld>
            <a:endParaRPr lang="zh-CN" altLang="en-US"/>
          </a:p>
        </p:txBody>
      </p:sp>
    </p:spTree>
    <p:extLst>
      <p:ext uri="{BB962C8B-B14F-4D97-AF65-F5344CB8AC3E}">
        <p14:creationId xmlns:p14="http://schemas.microsoft.com/office/powerpoint/2010/main" val="90424060"/>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77</a:t>
            </a:fld>
            <a:endParaRPr lang="zh-CN" altLang="en-US"/>
          </a:p>
        </p:txBody>
      </p:sp>
    </p:spTree>
    <p:extLst>
      <p:ext uri="{BB962C8B-B14F-4D97-AF65-F5344CB8AC3E}">
        <p14:creationId xmlns:p14="http://schemas.microsoft.com/office/powerpoint/2010/main" val="1536210316"/>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78</a:t>
            </a:fld>
            <a:endParaRPr lang="zh-CN" altLang="en-US"/>
          </a:p>
        </p:txBody>
      </p:sp>
    </p:spTree>
    <p:extLst>
      <p:ext uri="{BB962C8B-B14F-4D97-AF65-F5344CB8AC3E}">
        <p14:creationId xmlns:p14="http://schemas.microsoft.com/office/powerpoint/2010/main" val="4015664294"/>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79</a:t>
            </a:fld>
            <a:endParaRPr lang="zh-CN" altLang="en-US"/>
          </a:p>
        </p:txBody>
      </p:sp>
    </p:spTree>
    <p:extLst>
      <p:ext uri="{BB962C8B-B14F-4D97-AF65-F5344CB8AC3E}">
        <p14:creationId xmlns:p14="http://schemas.microsoft.com/office/powerpoint/2010/main" val="15400997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8</a:t>
            </a:fld>
            <a:endParaRPr lang="zh-CN" altLang="en-US"/>
          </a:p>
        </p:txBody>
      </p:sp>
    </p:spTree>
    <p:extLst>
      <p:ext uri="{BB962C8B-B14F-4D97-AF65-F5344CB8AC3E}">
        <p14:creationId xmlns:p14="http://schemas.microsoft.com/office/powerpoint/2010/main" val="1003024855"/>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80</a:t>
            </a:fld>
            <a:endParaRPr lang="zh-CN" altLang="en-US"/>
          </a:p>
        </p:txBody>
      </p:sp>
    </p:spTree>
    <p:extLst>
      <p:ext uri="{BB962C8B-B14F-4D97-AF65-F5344CB8AC3E}">
        <p14:creationId xmlns:p14="http://schemas.microsoft.com/office/powerpoint/2010/main" val="127404579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81</a:t>
            </a:fld>
            <a:endParaRPr lang="zh-CN" altLang="en-US"/>
          </a:p>
        </p:txBody>
      </p:sp>
    </p:spTree>
    <p:extLst>
      <p:ext uri="{BB962C8B-B14F-4D97-AF65-F5344CB8AC3E}">
        <p14:creationId xmlns:p14="http://schemas.microsoft.com/office/powerpoint/2010/main" val="11473198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82</a:t>
            </a:fld>
            <a:endParaRPr lang="zh-CN" altLang="en-US"/>
          </a:p>
        </p:txBody>
      </p:sp>
    </p:spTree>
    <p:extLst>
      <p:ext uri="{BB962C8B-B14F-4D97-AF65-F5344CB8AC3E}">
        <p14:creationId xmlns:p14="http://schemas.microsoft.com/office/powerpoint/2010/main" val="309992051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83</a:t>
            </a:fld>
            <a:endParaRPr lang="zh-CN" altLang="en-US"/>
          </a:p>
        </p:txBody>
      </p:sp>
    </p:spTree>
    <p:extLst>
      <p:ext uri="{BB962C8B-B14F-4D97-AF65-F5344CB8AC3E}">
        <p14:creationId xmlns:p14="http://schemas.microsoft.com/office/powerpoint/2010/main" val="2905440231"/>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84</a:t>
            </a:fld>
            <a:endParaRPr lang="zh-CN" altLang="en-US"/>
          </a:p>
        </p:txBody>
      </p:sp>
    </p:spTree>
    <p:extLst>
      <p:ext uri="{BB962C8B-B14F-4D97-AF65-F5344CB8AC3E}">
        <p14:creationId xmlns:p14="http://schemas.microsoft.com/office/powerpoint/2010/main" val="43175431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85</a:t>
            </a:fld>
            <a:endParaRPr lang="zh-CN" altLang="en-US"/>
          </a:p>
        </p:txBody>
      </p:sp>
    </p:spTree>
    <p:extLst>
      <p:ext uri="{BB962C8B-B14F-4D97-AF65-F5344CB8AC3E}">
        <p14:creationId xmlns:p14="http://schemas.microsoft.com/office/powerpoint/2010/main" val="178364818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86</a:t>
            </a:fld>
            <a:endParaRPr lang="zh-CN" altLang="en-US"/>
          </a:p>
        </p:txBody>
      </p:sp>
    </p:spTree>
    <p:extLst>
      <p:ext uri="{BB962C8B-B14F-4D97-AF65-F5344CB8AC3E}">
        <p14:creationId xmlns:p14="http://schemas.microsoft.com/office/powerpoint/2010/main" val="165215754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87</a:t>
            </a:fld>
            <a:endParaRPr lang="zh-CN" altLang="en-US"/>
          </a:p>
        </p:txBody>
      </p:sp>
    </p:spTree>
    <p:extLst>
      <p:ext uri="{BB962C8B-B14F-4D97-AF65-F5344CB8AC3E}">
        <p14:creationId xmlns:p14="http://schemas.microsoft.com/office/powerpoint/2010/main" val="1274156492"/>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88</a:t>
            </a:fld>
            <a:endParaRPr lang="zh-CN" altLang="en-US"/>
          </a:p>
        </p:txBody>
      </p:sp>
    </p:spTree>
    <p:extLst>
      <p:ext uri="{BB962C8B-B14F-4D97-AF65-F5344CB8AC3E}">
        <p14:creationId xmlns:p14="http://schemas.microsoft.com/office/powerpoint/2010/main" val="1356714568"/>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89</a:t>
            </a:fld>
            <a:endParaRPr lang="zh-CN" altLang="en-US"/>
          </a:p>
        </p:txBody>
      </p:sp>
    </p:spTree>
    <p:extLst>
      <p:ext uri="{BB962C8B-B14F-4D97-AF65-F5344CB8AC3E}">
        <p14:creationId xmlns:p14="http://schemas.microsoft.com/office/powerpoint/2010/main" val="22036680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9</a:t>
            </a:fld>
            <a:endParaRPr lang="zh-CN" altLang="en-US"/>
          </a:p>
        </p:txBody>
      </p:sp>
    </p:spTree>
    <p:extLst>
      <p:ext uri="{BB962C8B-B14F-4D97-AF65-F5344CB8AC3E}">
        <p14:creationId xmlns:p14="http://schemas.microsoft.com/office/powerpoint/2010/main" val="1830587578"/>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90</a:t>
            </a:fld>
            <a:endParaRPr lang="zh-CN" altLang="en-US"/>
          </a:p>
        </p:txBody>
      </p:sp>
    </p:spTree>
    <p:extLst>
      <p:ext uri="{BB962C8B-B14F-4D97-AF65-F5344CB8AC3E}">
        <p14:creationId xmlns:p14="http://schemas.microsoft.com/office/powerpoint/2010/main" val="1945671881"/>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91</a:t>
            </a:fld>
            <a:endParaRPr lang="zh-CN" altLang="en-US"/>
          </a:p>
        </p:txBody>
      </p:sp>
    </p:spTree>
    <p:extLst>
      <p:ext uri="{BB962C8B-B14F-4D97-AF65-F5344CB8AC3E}">
        <p14:creationId xmlns:p14="http://schemas.microsoft.com/office/powerpoint/2010/main" val="2648668855"/>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92</a:t>
            </a:fld>
            <a:endParaRPr lang="zh-CN" altLang="en-US"/>
          </a:p>
        </p:txBody>
      </p:sp>
    </p:spTree>
    <p:extLst>
      <p:ext uri="{BB962C8B-B14F-4D97-AF65-F5344CB8AC3E}">
        <p14:creationId xmlns:p14="http://schemas.microsoft.com/office/powerpoint/2010/main" val="2712168849"/>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93</a:t>
            </a:fld>
            <a:endParaRPr lang="zh-CN" altLang="en-US"/>
          </a:p>
        </p:txBody>
      </p:sp>
    </p:spTree>
    <p:extLst>
      <p:ext uri="{BB962C8B-B14F-4D97-AF65-F5344CB8AC3E}">
        <p14:creationId xmlns:p14="http://schemas.microsoft.com/office/powerpoint/2010/main" val="138311396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94</a:t>
            </a:fld>
            <a:endParaRPr lang="zh-CN" altLang="en-US"/>
          </a:p>
        </p:txBody>
      </p:sp>
    </p:spTree>
    <p:extLst>
      <p:ext uri="{BB962C8B-B14F-4D97-AF65-F5344CB8AC3E}">
        <p14:creationId xmlns:p14="http://schemas.microsoft.com/office/powerpoint/2010/main" val="1023469967"/>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95</a:t>
            </a:fld>
            <a:endParaRPr lang="zh-CN" altLang="en-US"/>
          </a:p>
        </p:txBody>
      </p:sp>
    </p:spTree>
    <p:extLst>
      <p:ext uri="{BB962C8B-B14F-4D97-AF65-F5344CB8AC3E}">
        <p14:creationId xmlns:p14="http://schemas.microsoft.com/office/powerpoint/2010/main" val="2748785652"/>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96</a:t>
            </a:fld>
            <a:endParaRPr lang="zh-CN" altLang="en-US"/>
          </a:p>
        </p:txBody>
      </p:sp>
    </p:spTree>
    <p:extLst>
      <p:ext uri="{BB962C8B-B14F-4D97-AF65-F5344CB8AC3E}">
        <p14:creationId xmlns:p14="http://schemas.microsoft.com/office/powerpoint/2010/main" val="2147763592"/>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97</a:t>
            </a:fld>
            <a:endParaRPr lang="zh-CN" altLang="en-US"/>
          </a:p>
        </p:txBody>
      </p:sp>
    </p:spTree>
    <p:extLst>
      <p:ext uri="{BB962C8B-B14F-4D97-AF65-F5344CB8AC3E}">
        <p14:creationId xmlns:p14="http://schemas.microsoft.com/office/powerpoint/2010/main" val="3657065540"/>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98</a:t>
            </a:fld>
            <a:endParaRPr lang="zh-CN" altLang="en-US"/>
          </a:p>
        </p:txBody>
      </p:sp>
    </p:spTree>
    <p:extLst>
      <p:ext uri="{BB962C8B-B14F-4D97-AF65-F5344CB8AC3E}">
        <p14:creationId xmlns:p14="http://schemas.microsoft.com/office/powerpoint/2010/main" val="422420432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a:p>
        </p:txBody>
      </p:sp>
      <p:sp>
        <p:nvSpPr>
          <p:cNvPr id="4" name="Slide Number Placeholder 3"/>
          <p:cNvSpPr>
            <a:spLocks noGrp="1"/>
          </p:cNvSpPr>
          <p:nvPr>
            <p:ph type="sldNum" sz="quarter" idx="5"/>
          </p:nvPr>
        </p:nvSpPr>
        <p:spPr/>
        <p:txBody>
          <a:bodyPr/>
          <a:lstStyle/>
          <a:p>
            <a:fld id="{38FA4EE4-C113-4564-B2A6-42E4D7AD991D}" type="slidenum">
              <a:rPr lang="zh-CN" altLang="en-US" smtClean="0"/>
              <a:t>99</a:t>
            </a:fld>
            <a:endParaRPr lang="zh-CN" altLang="en-US"/>
          </a:p>
        </p:txBody>
      </p:sp>
    </p:spTree>
    <p:extLst>
      <p:ext uri="{BB962C8B-B14F-4D97-AF65-F5344CB8AC3E}">
        <p14:creationId xmlns:p14="http://schemas.microsoft.com/office/powerpoint/2010/main" val="21999233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215203065"/>
      </p:ext>
    </p:extLst>
  </p:cSld>
  <p:clrMapOvr>
    <a:masterClrMapping/>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3731471"/>
      </p:ext>
    </p:extLst>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921500" y="274638"/>
            <a:ext cx="2222500" cy="5821362"/>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274638"/>
            <a:ext cx="6518275" cy="58213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84151082"/>
      </p:ext>
    </p:extLst>
  </p:cSld>
  <p:clrMapOvr>
    <a:masterClrMapping/>
  </p:clrMapOvr>
  <p:transition>
    <p:split orient="vert"/>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250825" y="274638"/>
            <a:ext cx="8893175" cy="58213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048295226"/>
      </p:ext>
    </p:extLst>
  </p:cSld>
  <p:clrMapOvr>
    <a:masterClrMapping/>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77368579"/>
      </p:ext>
    </p:extLst>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157319962"/>
      </p:ext>
    </p:extLst>
  </p:cSld>
  <p:clrMapOvr>
    <a:masterClrMapping/>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250825" y="1628775"/>
            <a:ext cx="4370388"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773613" y="1628775"/>
            <a:ext cx="4370387" cy="44672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063433059"/>
      </p:ext>
    </p:extLst>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490230044"/>
      </p:ext>
    </p:extLst>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131506135"/>
      </p:ext>
    </p:extLst>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87341437"/>
      </p:ext>
    </p:extLst>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5705703"/>
      </p:ext>
    </p:extLst>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593815484"/>
      </p:ext>
    </p:extLst>
  </p:cSld>
  <p:clrMapOvr>
    <a:masterClrMapping/>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4994" name="Rectangle 3">
            <a:extLst>
              <a:ext uri="{FF2B5EF4-FFF2-40B4-BE49-F238E27FC236}">
                <a16:creationId xmlns:a16="http://schemas.microsoft.com/office/drawing/2014/main" id="{7A7B6DD1-68E0-4F10-88E8-2F85F94A06C1}"/>
              </a:ext>
            </a:extLst>
          </p:cNvPr>
          <p:cNvSpPr>
            <a:spLocks noGrp="1" noChangeArrowheads="1"/>
          </p:cNvSpPr>
          <p:nvPr>
            <p:ph type="body" idx="1"/>
          </p:nvPr>
        </p:nvSpPr>
        <p:spPr bwMode="auto">
          <a:xfrm>
            <a:off x="250825" y="1628775"/>
            <a:ext cx="8893175" cy="4467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32" name="Rectangle 8">
            <a:extLst>
              <a:ext uri="{FF2B5EF4-FFF2-40B4-BE49-F238E27FC236}">
                <a16:creationId xmlns:a16="http://schemas.microsoft.com/office/drawing/2014/main" id="{1CA7E83A-010E-4C58-B608-680CC58E5976}"/>
              </a:ext>
            </a:extLst>
          </p:cNvPr>
          <p:cNvSpPr>
            <a:spLocks noChangeArrowheads="1"/>
          </p:cNvSpPr>
          <p:nvPr userDrawn="1"/>
        </p:nvSpPr>
        <p:spPr bwMode="auto">
          <a:xfrm>
            <a:off x="484188" y="260350"/>
            <a:ext cx="8459787" cy="647700"/>
          </a:xfrm>
          <a:prstGeom prst="rect">
            <a:avLst/>
          </a:prstGeom>
          <a:noFill/>
          <a:ln w="9525">
            <a:noFill/>
            <a:miter lim="800000"/>
            <a:headEnd/>
            <a:tailEnd/>
          </a:ln>
          <a:effectLst/>
        </p:spPr>
        <p:txBody>
          <a:bodyPr anchor="ctr"/>
          <a:lstStyle/>
          <a:p>
            <a:pPr algn="ctr" eaLnBrk="0" hangingPunct="0">
              <a:defRPr/>
            </a:pPr>
            <a:r>
              <a:rPr lang="zh-CN" altLang="en-US" sz="4000">
                <a:solidFill>
                  <a:srgbClr val="212834"/>
                </a:solidFill>
                <a:ea typeface="黑体" pitchFamily="2" charset="-122"/>
              </a:rPr>
              <a:t>第</a:t>
            </a:r>
            <a:r>
              <a:rPr lang="en-US" altLang="zh-CN" sz="4000">
                <a:solidFill>
                  <a:srgbClr val="212834"/>
                </a:solidFill>
                <a:ea typeface="黑体" pitchFamily="2" charset="-122"/>
              </a:rPr>
              <a:t>4</a:t>
            </a:r>
            <a:r>
              <a:rPr lang="zh-CN" altLang="en-US" sz="4000">
                <a:solidFill>
                  <a:srgbClr val="212834"/>
                </a:solidFill>
                <a:ea typeface="黑体" pitchFamily="2" charset="-122"/>
              </a:rPr>
              <a:t>章  短路电流计算及电气设备选择</a:t>
            </a:r>
          </a:p>
        </p:txBody>
      </p:sp>
      <p:sp>
        <p:nvSpPr>
          <p:cNvPr id="1033" name="Line 9">
            <a:extLst>
              <a:ext uri="{FF2B5EF4-FFF2-40B4-BE49-F238E27FC236}">
                <a16:creationId xmlns:a16="http://schemas.microsoft.com/office/drawing/2014/main" id="{0DAB03CE-61BB-417C-95FC-F3620505692E}"/>
              </a:ext>
            </a:extLst>
          </p:cNvPr>
          <p:cNvSpPr>
            <a:spLocks noChangeShapeType="1"/>
          </p:cNvSpPr>
          <p:nvPr userDrawn="1"/>
        </p:nvSpPr>
        <p:spPr bwMode="auto">
          <a:xfrm>
            <a:off x="755650" y="981075"/>
            <a:ext cx="8064500" cy="0"/>
          </a:xfrm>
          <a:prstGeom prst="line">
            <a:avLst/>
          </a:prstGeom>
          <a:noFill/>
          <a:ln w="28575">
            <a:solidFill>
              <a:srgbClr val="DE6F00"/>
            </a:solidFill>
            <a:round/>
            <a:headEnd/>
            <a:tailEnd/>
          </a:ln>
          <a:effectLst/>
        </p:spPr>
        <p:txBody>
          <a:bodyPr/>
          <a:lstStyle/>
          <a:p>
            <a:pPr>
              <a:defRPr/>
            </a:pPr>
            <a:endParaRPr lang="zh-CN" altLang="en-US"/>
          </a:p>
        </p:txBody>
      </p:sp>
      <p:sp>
        <p:nvSpPr>
          <p:cNvPr id="1034" name="Text Box 10">
            <a:extLst>
              <a:ext uri="{FF2B5EF4-FFF2-40B4-BE49-F238E27FC236}">
                <a16:creationId xmlns:a16="http://schemas.microsoft.com/office/drawing/2014/main" id="{F55555DC-CB32-4552-AD62-4C5DCC93C5DB}"/>
              </a:ext>
            </a:extLst>
          </p:cNvPr>
          <p:cNvSpPr txBox="1">
            <a:spLocks noChangeArrowheads="1"/>
          </p:cNvSpPr>
          <p:nvPr userDrawn="1"/>
        </p:nvSpPr>
        <p:spPr bwMode="auto">
          <a:xfrm>
            <a:off x="276225" y="6381750"/>
            <a:ext cx="695325" cy="336550"/>
          </a:xfrm>
          <a:prstGeom prst="rect">
            <a:avLst/>
          </a:prstGeom>
          <a:noFill/>
          <a:ln w="12700">
            <a:noFill/>
            <a:miter lim="800000"/>
            <a:headEnd/>
            <a:tailEnd/>
          </a:ln>
          <a:effec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0" lang="en-US" altLang="zh-CN" sz="1600">
                <a:latin typeface="Arial" panose="020B0604020202020204" pitchFamily="34" charset="0"/>
              </a:rPr>
              <a:t>4.</a:t>
            </a:r>
            <a:fld id="{B081F828-4FF9-4F2B-AA26-55DB7B93E613}" type="slidenum">
              <a:rPr kumimoji="0" lang="en-US" altLang="zh-CN" sz="1600">
                <a:latin typeface="Arial" panose="020B0604020202020204" pitchFamily="34" charset="0"/>
              </a:rPr>
              <a:pPr>
                <a:spcBef>
                  <a:spcPct val="50000"/>
                </a:spcBef>
              </a:pPr>
              <a:t>‹#›</a:t>
            </a:fld>
            <a:endParaRPr kumimoji="0" lang="en-US" altLang="zh-CN" sz="160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ransition>
    <p:split orient="vert"/>
  </p:transition>
  <p:txStyles>
    <p:titleStyle>
      <a:lvl1pPr algn="ctr" rtl="0" eaLnBrk="0" fontAlgn="base" hangingPunct="0">
        <a:spcBef>
          <a:spcPct val="0"/>
        </a:spcBef>
        <a:spcAft>
          <a:spcPct val="0"/>
        </a:spcAft>
        <a:defRPr kumimoji="1" sz="4000" b="1">
          <a:solidFill>
            <a:srgbClr val="FFFF00"/>
          </a:solidFill>
          <a:latin typeface="+mj-lt"/>
          <a:ea typeface="+mj-ea"/>
          <a:cs typeface="+mj-cs"/>
        </a:defRPr>
      </a:lvl1pPr>
      <a:lvl2pPr algn="ctr" rtl="0" eaLnBrk="0" fontAlgn="base" hangingPunct="0">
        <a:spcBef>
          <a:spcPct val="0"/>
        </a:spcBef>
        <a:spcAft>
          <a:spcPct val="0"/>
        </a:spcAft>
        <a:defRPr kumimoji="1" sz="4000" b="1">
          <a:solidFill>
            <a:srgbClr val="FFFF00"/>
          </a:solidFill>
          <a:latin typeface="Times New Roman" pitchFamily="18" charset="0"/>
          <a:ea typeface="黑体" pitchFamily="2" charset="-122"/>
        </a:defRPr>
      </a:lvl2pPr>
      <a:lvl3pPr algn="ctr" rtl="0" eaLnBrk="0" fontAlgn="base" hangingPunct="0">
        <a:spcBef>
          <a:spcPct val="0"/>
        </a:spcBef>
        <a:spcAft>
          <a:spcPct val="0"/>
        </a:spcAft>
        <a:defRPr kumimoji="1" sz="4000" b="1">
          <a:solidFill>
            <a:srgbClr val="FFFF00"/>
          </a:solidFill>
          <a:latin typeface="Times New Roman" pitchFamily="18" charset="0"/>
          <a:ea typeface="黑体" pitchFamily="2" charset="-122"/>
        </a:defRPr>
      </a:lvl3pPr>
      <a:lvl4pPr algn="ctr" rtl="0" eaLnBrk="0" fontAlgn="base" hangingPunct="0">
        <a:spcBef>
          <a:spcPct val="0"/>
        </a:spcBef>
        <a:spcAft>
          <a:spcPct val="0"/>
        </a:spcAft>
        <a:defRPr kumimoji="1" sz="4000" b="1">
          <a:solidFill>
            <a:srgbClr val="FFFF00"/>
          </a:solidFill>
          <a:latin typeface="Times New Roman" pitchFamily="18" charset="0"/>
          <a:ea typeface="黑体" pitchFamily="2" charset="-122"/>
        </a:defRPr>
      </a:lvl4pPr>
      <a:lvl5pPr algn="ctr" rtl="0" eaLnBrk="0" fontAlgn="base" hangingPunct="0">
        <a:spcBef>
          <a:spcPct val="0"/>
        </a:spcBef>
        <a:spcAft>
          <a:spcPct val="0"/>
        </a:spcAft>
        <a:defRPr kumimoji="1" sz="4000" b="1">
          <a:solidFill>
            <a:srgbClr val="FFFF00"/>
          </a:solidFill>
          <a:latin typeface="Times New Roman" pitchFamily="18" charset="0"/>
          <a:ea typeface="黑体" pitchFamily="2" charset="-122"/>
        </a:defRPr>
      </a:lvl5pPr>
      <a:lvl6pPr marL="457200" algn="ctr" rtl="0" eaLnBrk="0" fontAlgn="base" hangingPunct="0">
        <a:spcBef>
          <a:spcPct val="0"/>
        </a:spcBef>
        <a:spcAft>
          <a:spcPct val="0"/>
        </a:spcAft>
        <a:defRPr kumimoji="1" sz="4000" b="1">
          <a:solidFill>
            <a:srgbClr val="FFFF00"/>
          </a:solidFill>
          <a:latin typeface="Times New Roman" pitchFamily="18" charset="0"/>
          <a:ea typeface="黑体" pitchFamily="2" charset="-122"/>
        </a:defRPr>
      </a:lvl6pPr>
      <a:lvl7pPr marL="914400" algn="ctr" rtl="0" eaLnBrk="0" fontAlgn="base" hangingPunct="0">
        <a:spcBef>
          <a:spcPct val="0"/>
        </a:spcBef>
        <a:spcAft>
          <a:spcPct val="0"/>
        </a:spcAft>
        <a:defRPr kumimoji="1" sz="4000" b="1">
          <a:solidFill>
            <a:srgbClr val="FFFF00"/>
          </a:solidFill>
          <a:latin typeface="Times New Roman" pitchFamily="18" charset="0"/>
          <a:ea typeface="黑体" pitchFamily="2" charset="-122"/>
        </a:defRPr>
      </a:lvl7pPr>
      <a:lvl8pPr marL="1371600" algn="ctr" rtl="0" eaLnBrk="0" fontAlgn="base" hangingPunct="0">
        <a:spcBef>
          <a:spcPct val="0"/>
        </a:spcBef>
        <a:spcAft>
          <a:spcPct val="0"/>
        </a:spcAft>
        <a:defRPr kumimoji="1" sz="4000" b="1">
          <a:solidFill>
            <a:srgbClr val="FFFF00"/>
          </a:solidFill>
          <a:latin typeface="Times New Roman" pitchFamily="18" charset="0"/>
          <a:ea typeface="黑体" pitchFamily="2" charset="-122"/>
        </a:defRPr>
      </a:lvl8pPr>
      <a:lvl9pPr marL="1828800" algn="ctr" rtl="0" eaLnBrk="0" fontAlgn="base" hangingPunct="0">
        <a:spcBef>
          <a:spcPct val="0"/>
        </a:spcBef>
        <a:spcAft>
          <a:spcPct val="0"/>
        </a:spcAft>
        <a:defRPr kumimoji="1" sz="4000" b="1">
          <a:solidFill>
            <a:srgbClr val="FFFF00"/>
          </a:solidFill>
          <a:latin typeface="Times New Roman" pitchFamily="18" charset="0"/>
          <a:ea typeface="黑体" pitchFamily="2" charset="-122"/>
        </a:defRPr>
      </a:lvl9pPr>
    </p:titleStyle>
    <p:bodyStyle>
      <a:lvl1pPr marL="342900" indent="-342900" algn="l" rtl="0" eaLnBrk="0" fontAlgn="base" hangingPunct="0">
        <a:spcBef>
          <a:spcPct val="20000"/>
        </a:spcBef>
        <a:spcAft>
          <a:spcPct val="0"/>
        </a:spcAft>
        <a:defRPr kumimoji="1" sz="3600">
          <a:solidFill>
            <a:schemeClr val="bg1"/>
          </a:solidFill>
          <a:latin typeface="+mn-lt"/>
          <a:ea typeface="+mn-ea"/>
          <a:cs typeface="+mn-cs"/>
        </a:defRPr>
      </a:lvl1pPr>
      <a:lvl2pPr marL="742950" indent="-285750" algn="l" rtl="0" eaLnBrk="0" fontAlgn="base" hangingPunct="0">
        <a:spcBef>
          <a:spcPct val="20000"/>
        </a:spcBef>
        <a:spcAft>
          <a:spcPct val="0"/>
        </a:spcAft>
        <a:defRPr kumimoji="1" sz="3600">
          <a:solidFill>
            <a:schemeClr val="bg1"/>
          </a:solidFill>
          <a:latin typeface="+mn-lt"/>
          <a:ea typeface="+mn-ea"/>
        </a:defRPr>
      </a:lvl2pPr>
      <a:lvl3pPr marL="1143000" indent="-228600" algn="l" rtl="0" eaLnBrk="0" fontAlgn="base" hangingPunct="0">
        <a:spcBef>
          <a:spcPct val="20000"/>
        </a:spcBef>
        <a:spcAft>
          <a:spcPct val="0"/>
        </a:spcAft>
        <a:defRPr kumimoji="1" sz="3600">
          <a:solidFill>
            <a:schemeClr val="bg1"/>
          </a:solidFill>
          <a:latin typeface="+mn-lt"/>
          <a:ea typeface="+mn-ea"/>
        </a:defRPr>
      </a:lvl3pPr>
      <a:lvl4pPr marL="1600200" indent="-228600" algn="l" rtl="0" eaLnBrk="0" fontAlgn="base" hangingPunct="0">
        <a:spcBef>
          <a:spcPct val="20000"/>
        </a:spcBef>
        <a:spcAft>
          <a:spcPct val="0"/>
        </a:spcAft>
        <a:defRPr kumimoji="1" sz="3600">
          <a:solidFill>
            <a:schemeClr val="bg1"/>
          </a:solidFill>
          <a:latin typeface="+mn-lt"/>
          <a:ea typeface="+mn-ea"/>
        </a:defRPr>
      </a:lvl4pPr>
      <a:lvl5pPr marL="2057400" indent="-228600" algn="l" rtl="0" eaLnBrk="0" fontAlgn="base" hangingPunct="0">
        <a:spcBef>
          <a:spcPct val="20000"/>
        </a:spcBef>
        <a:spcAft>
          <a:spcPct val="0"/>
        </a:spcAft>
        <a:defRPr kumimoji="1" sz="3600">
          <a:solidFill>
            <a:schemeClr val="bg1"/>
          </a:solidFill>
          <a:latin typeface="+mn-lt"/>
          <a:ea typeface="+mn-ea"/>
        </a:defRPr>
      </a:lvl5pPr>
      <a:lvl6pPr marL="2514600" indent="-228600" algn="l" rtl="0" fontAlgn="base">
        <a:spcBef>
          <a:spcPct val="20000"/>
        </a:spcBef>
        <a:spcAft>
          <a:spcPct val="0"/>
        </a:spcAft>
        <a:defRPr kumimoji="1" sz="3600">
          <a:solidFill>
            <a:schemeClr val="bg1"/>
          </a:solidFill>
          <a:latin typeface="+mn-lt"/>
          <a:ea typeface="+mn-ea"/>
        </a:defRPr>
      </a:lvl6pPr>
      <a:lvl7pPr marL="2971800" indent="-228600" algn="l" rtl="0" fontAlgn="base">
        <a:spcBef>
          <a:spcPct val="20000"/>
        </a:spcBef>
        <a:spcAft>
          <a:spcPct val="0"/>
        </a:spcAft>
        <a:defRPr kumimoji="1" sz="3600">
          <a:solidFill>
            <a:schemeClr val="bg1"/>
          </a:solidFill>
          <a:latin typeface="+mn-lt"/>
          <a:ea typeface="+mn-ea"/>
        </a:defRPr>
      </a:lvl7pPr>
      <a:lvl8pPr marL="3429000" indent="-228600" algn="l" rtl="0" fontAlgn="base">
        <a:spcBef>
          <a:spcPct val="20000"/>
        </a:spcBef>
        <a:spcAft>
          <a:spcPct val="0"/>
        </a:spcAft>
        <a:defRPr kumimoji="1" sz="3600">
          <a:solidFill>
            <a:schemeClr val="bg1"/>
          </a:solidFill>
          <a:latin typeface="+mn-lt"/>
          <a:ea typeface="+mn-ea"/>
        </a:defRPr>
      </a:lvl8pPr>
      <a:lvl9pPr marL="3886200" indent="-228600" algn="l" rtl="0" fontAlgn="base">
        <a:spcBef>
          <a:spcPct val="20000"/>
        </a:spcBef>
        <a:spcAft>
          <a:spcPct val="0"/>
        </a:spcAft>
        <a:defRPr kumimoji="1" sz="3600">
          <a:solidFill>
            <a:schemeClr val="bg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8" Type="http://schemas.openxmlformats.org/officeDocument/2006/relationships/image" Target="../media/image421.wmf"/><Relationship Id="rId3" Type="http://schemas.openxmlformats.org/officeDocument/2006/relationships/oleObject" Target="../embeddings/oleObject402.bin"/><Relationship Id="rId7" Type="http://schemas.openxmlformats.org/officeDocument/2006/relationships/oleObject" Target="../embeddings/oleObject404.bin"/><Relationship Id="rId2" Type="http://schemas.openxmlformats.org/officeDocument/2006/relationships/notesSlide" Target="../notesSlides/notesSlide100.xml"/><Relationship Id="rId1" Type="http://schemas.openxmlformats.org/officeDocument/2006/relationships/slideLayout" Target="../slideLayouts/slideLayout2.xml"/><Relationship Id="rId6" Type="http://schemas.openxmlformats.org/officeDocument/2006/relationships/image" Target="../media/image420.wmf"/><Relationship Id="rId5" Type="http://schemas.openxmlformats.org/officeDocument/2006/relationships/oleObject" Target="../embeddings/oleObject403.bin"/><Relationship Id="rId4" Type="http://schemas.openxmlformats.org/officeDocument/2006/relationships/image" Target="../media/image419.wmf"/></Relationships>
</file>

<file path=ppt/slides/_rels/slide101.xml.rels><?xml version="1.0" encoding="UTF-8" standalone="yes"?>
<Relationships xmlns="http://schemas.openxmlformats.org/package/2006/relationships"><Relationship Id="rId13" Type="http://schemas.openxmlformats.org/officeDocument/2006/relationships/oleObject" Target="../embeddings/oleObject410.bin"/><Relationship Id="rId18" Type="http://schemas.openxmlformats.org/officeDocument/2006/relationships/image" Target="../media/image429.wmf"/><Relationship Id="rId26" Type="http://schemas.openxmlformats.org/officeDocument/2006/relationships/image" Target="../media/image433.wmf"/><Relationship Id="rId3" Type="http://schemas.openxmlformats.org/officeDocument/2006/relationships/oleObject" Target="../embeddings/oleObject405.bin"/><Relationship Id="rId21" Type="http://schemas.openxmlformats.org/officeDocument/2006/relationships/oleObject" Target="../embeddings/oleObject414.bin"/><Relationship Id="rId34" Type="http://schemas.openxmlformats.org/officeDocument/2006/relationships/image" Target="../media/image437.wmf"/><Relationship Id="rId7" Type="http://schemas.openxmlformats.org/officeDocument/2006/relationships/oleObject" Target="../embeddings/oleObject407.bin"/><Relationship Id="rId12" Type="http://schemas.openxmlformats.org/officeDocument/2006/relationships/image" Target="../media/image426.wmf"/><Relationship Id="rId17" Type="http://schemas.openxmlformats.org/officeDocument/2006/relationships/oleObject" Target="../embeddings/oleObject412.bin"/><Relationship Id="rId25" Type="http://schemas.openxmlformats.org/officeDocument/2006/relationships/oleObject" Target="../embeddings/oleObject416.bin"/><Relationship Id="rId33" Type="http://schemas.openxmlformats.org/officeDocument/2006/relationships/oleObject" Target="../embeddings/oleObject420.bin"/><Relationship Id="rId2" Type="http://schemas.openxmlformats.org/officeDocument/2006/relationships/notesSlide" Target="../notesSlides/notesSlide101.xml"/><Relationship Id="rId16" Type="http://schemas.openxmlformats.org/officeDocument/2006/relationships/image" Target="../media/image428.wmf"/><Relationship Id="rId20" Type="http://schemas.openxmlformats.org/officeDocument/2006/relationships/image" Target="../media/image430.wmf"/><Relationship Id="rId29" Type="http://schemas.openxmlformats.org/officeDocument/2006/relationships/oleObject" Target="../embeddings/oleObject418.bin"/><Relationship Id="rId1" Type="http://schemas.openxmlformats.org/officeDocument/2006/relationships/slideLayout" Target="../slideLayouts/slideLayout2.xml"/><Relationship Id="rId6" Type="http://schemas.openxmlformats.org/officeDocument/2006/relationships/image" Target="../media/image423.wmf"/><Relationship Id="rId11" Type="http://schemas.openxmlformats.org/officeDocument/2006/relationships/oleObject" Target="../embeddings/oleObject409.bin"/><Relationship Id="rId24" Type="http://schemas.openxmlformats.org/officeDocument/2006/relationships/image" Target="../media/image432.wmf"/><Relationship Id="rId32" Type="http://schemas.openxmlformats.org/officeDocument/2006/relationships/image" Target="../media/image436.wmf"/><Relationship Id="rId5" Type="http://schemas.openxmlformats.org/officeDocument/2006/relationships/oleObject" Target="../embeddings/oleObject406.bin"/><Relationship Id="rId15" Type="http://schemas.openxmlformats.org/officeDocument/2006/relationships/oleObject" Target="../embeddings/oleObject411.bin"/><Relationship Id="rId23" Type="http://schemas.openxmlformats.org/officeDocument/2006/relationships/oleObject" Target="../embeddings/oleObject415.bin"/><Relationship Id="rId28" Type="http://schemas.openxmlformats.org/officeDocument/2006/relationships/image" Target="../media/image434.wmf"/><Relationship Id="rId10" Type="http://schemas.openxmlformats.org/officeDocument/2006/relationships/image" Target="../media/image425.wmf"/><Relationship Id="rId19" Type="http://schemas.openxmlformats.org/officeDocument/2006/relationships/oleObject" Target="../embeddings/oleObject413.bin"/><Relationship Id="rId31" Type="http://schemas.openxmlformats.org/officeDocument/2006/relationships/oleObject" Target="../embeddings/oleObject419.bin"/><Relationship Id="rId4" Type="http://schemas.openxmlformats.org/officeDocument/2006/relationships/image" Target="../media/image422.wmf"/><Relationship Id="rId9" Type="http://schemas.openxmlformats.org/officeDocument/2006/relationships/oleObject" Target="../embeddings/oleObject408.bin"/><Relationship Id="rId14" Type="http://schemas.openxmlformats.org/officeDocument/2006/relationships/image" Target="../media/image427.wmf"/><Relationship Id="rId22" Type="http://schemas.openxmlformats.org/officeDocument/2006/relationships/image" Target="../media/image431.wmf"/><Relationship Id="rId27" Type="http://schemas.openxmlformats.org/officeDocument/2006/relationships/oleObject" Target="../embeddings/oleObject417.bin"/><Relationship Id="rId30" Type="http://schemas.openxmlformats.org/officeDocument/2006/relationships/image" Target="../media/image435.wmf"/><Relationship Id="rId8" Type="http://schemas.openxmlformats.org/officeDocument/2006/relationships/image" Target="../media/image424.wmf"/></Relationships>
</file>

<file path=ppt/slides/_rels/slide102.xml.rels><?xml version="1.0" encoding="UTF-8" standalone="yes"?>
<Relationships xmlns="http://schemas.openxmlformats.org/package/2006/relationships"><Relationship Id="rId13" Type="http://schemas.openxmlformats.org/officeDocument/2006/relationships/oleObject" Target="../embeddings/oleObject426.bin"/><Relationship Id="rId18" Type="http://schemas.openxmlformats.org/officeDocument/2006/relationships/image" Target="../media/image445.wmf"/><Relationship Id="rId26" Type="http://schemas.openxmlformats.org/officeDocument/2006/relationships/image" Target="../media/image449.wmf"/><Relationship Id="rId39" Type="http://schemas.openxmlformats.org/officeDocument/2006/relationships/oleObject" Target="../embeddings/oleObject439.bin"/><Relationship Id="rId21" Type="http://schemas.openxmlformats.org/officeDocument/2006/relationships/oleObject" Target="../embeddings/oleObject430.bin"/><Relationship Id="rId34" Type="http://schemas.openxmlformats.org/officeDocument/2006/relationships/image" Target="../media/image453.wmf"/><Relationship Id="rId42" Type="http://schemas.openxmlformats.org/officeDocument/2006/relationships/image" Target="../media/image457.wmf"/><Relationship Id="rId47" Type="http://schemas.openxmlformats.org/officeDocument/2006/relationships/oleObject" Target="../embeddings/oleObject443.bin"/><Relationship Id="rId50" Type="http://schemas.openxmlformats.org/officeDocument/2006/relationships/image" Target="../media/image461.wmf"/><Relationship Id="rId55" Type="http://schemas.openxmlformats.org/officeDocument/2006/relationships/oleObject" Target="../embeddings/oleObject447.bin"/><Relationship Id="rId7" Type="http://schemas.openxmlformats.org/officeDocument/2006/relationships/oleObject" Target="../embeddings/oleObject423.bin"/><Relationship Id="rId2" Type="http://schemas.openxmlformats.org/officeDocument/2006/relationships/notesSlide" Target="../notesSlides/notesSlide102.xml"/><Relationship Id="rId16" Type="http://schemas.openxmlformats.org/officeDocument/2006/relationships/image" Target="../media/image444.wmf"/><Relationship Id="rId29" Type="http://schemas.openxmlformats.org/officeDocument/2006/relationships/oleObject" Target="../embeddings/oleObject434.bin"/><Relationship Id="rId11" Type="http://schemas.openxmlformats.org/officeDocument/2006/relationships/oleObject" Target="../embeddings/oleObject425.bin"/><Relationship Id="rId24" Type="http://schemas.openxmlformats.org/officeDocument/2006/relationships/image" Target="../media/image448.wmf"/><Relationship Id="rId32" Type="http://schemas.openxmlformats.org/officeDocument/2006/relationships/image" Target="../media/image452.wmf"/><Relationship Id="rId37" Type="http://schemas.openxmlformats.org/officeDocument/2006/relationships/oleObject" Target="../embeddings/oleObject438.bin"/><Relationship Id="rId40" Type="http://schemas.openxmlformats.org/officeDocument/2006/relationships/image" Target="../media/image456.wmf"/><Relationship Id="rId45" Type="http://schemas.openxmlformats.org/officeDocument/2006/relationships/oleObject" Target="../embeddings/oleObject442.bin"/><Relationship Id="rId53" Type="http://schemas.openxmlformats.org/officeDocument/2006/relationships/oleObject" Target="../embeddings/oleObject446.bin"/><Relationship Id="rId58" Type="http://schemas.openxmlformats.org/officeDocument/2006/relationships/image" Target="../media/image465.wmf"/><Relationship Id="rId5" Type="http://schemas.openxmlformats.org/officeDocument/2006/relationships/oleObject" Target="../embeddings/oleObject422.bin"/><Relationship Id="rId19" Type="http://schemas.openxmlformats.org/officeDocument/2006/relationships/oleObject" Target="../embeddings/oleObject429.bin"/><Relationship Id="rId4" Type="http://schemas.openxmlformats.org/officeDocument/2006/relationships/image" Target="../media/image438.wmf"/><Relationship Id="rId9" Type="http://schemas.openxmlformats.org/officeDocument/2006/relationships/oleObject" Target="../embeddings/oleObject424.bin"/><Relationship Id="rId14" Type="http://schemas.openxmlformats.org/officeDocument/2006/relationships/image" Target="../media/image443.wmf"/><Relationship Id="rId22" Type="http://schemas.openxmlformats.org/officeDocument/2006/relationships/image" Target="../media/image447.wmf"/><Relationship Id="rId27" Type="http://schemas.openxmlformats.org/officeDocument/2006/relationships/oleObject" Target="../embeddings/oleObject433.bin"/><Relationship Id="rId30" Type="http://schemas.openxmlformats.org/officeDocument/2006/relationships/image" Target="../media/image451.wmf"/><Relationship Id="rId35" Type="http://schemas.openxmlformats.org/officeDocument/2006/relationships/oleObject" Target="../embeddings/oleObject437.bin"/><Relationship Id="rId43" Type="http://schemas.openxmlformats.org/officeDocument/2006/relationships/oleObject" Target="../embeddings/oleObject441.bin"/><Relationship Id="rId48" Type="http://schemas.openxmlformats.org/officeDocument/2006/relationships/image" Target="../media/image460.wmf"/><Relationship Id="rId56" Type="http://schemas.openxmlformats.org/officeDocument/2006/relationships/image" Target="../media/image464.wmf"/><Relationship Id="rId8" Type="http://schemas.openxmlformats.org/officeDocument/2006/relationships/image" Target="../media/image440.wmf"/><Relationship Id="rId51" Type="http://schemas.openxmlformats.org/officeDocument/2006/relationships/oleObject" Target="../embeddings/oleObject445.bin"/><Relationship Id="rId3" Type="http://schemas.openxmlformats.org/officeDocument/2006/relationships/oleObject" Target="../embeddings/oleObject421.bin"/><Relationship Id="rId12" Type="http://schemas.openxmlformats.org/officeDocument/2006/relationships/image" Target="../media/image442.wmf"/><Relationship Id="rId17" Type="http://schemas.openxmlformats.org/officeDocument/2006/relationships/oleObject" Target="../embeddings/oleObject428.bin"/><Relationship Id="rId25" Type="http://schemas.openxmlformats.org/officeDocument/2006/relationships/oleObject" Target="../embeddings/oleObject432.bin"/><Relationship Id="rId33" Type="http://schemas.openxmlformats.org/officeDocument/2006/relationships/oleObject" Target="../embeddings/oleObject436.bin"/><Relationship Id="rId38" Type="http://schemas.openxmlformats.org/officeDocument/2006/relationships/image" Target="../media/image455.wmf"/><Relationship Id="rId46" Type="http://schemas.openxmlformats.org/officeDocument/2006/relationships/image" Target="../media/image459.wmf"/><Relationship Id="rId20" Type="http://schemas.openxmlformats.org/officeDocument/2006/relationships/image" Target="../media/image446.wmf"/><Relationship Id="rId41" Type="http://schemas.openxmlformats.org/officeDocument/2006/relationships/oleObject" Target="../embeddings/oleObject440.bin"/><Relationship Id="rId54" Type="http://schemas.openxmlformats.org/officeDocument/2006/relationships/image" Target="../media/image463.wmf"/><Relationship Id="rId1" Type="http://schemas.openxmlformats.org/officeDocument/2006/relationships/slideLayout" Target="../slideLayouts/slideLayout2.xml"/><Relationship Id="rId6" Type="http://schemas.openxmlformats.org/officeDocument/2006/relationships/image" Target="../media/image439.wmf"/><Relationship Id="rId15" Type="http://schemas.openxmlformats.org/officeDocument/2006/relationships/oleObject" Target="../embeddings/oleObject427.bin"/><Relationship Id="rId23" Type="http://schemas.openxmlformats.org/officeDocument/2006/relationships/oleObject" Target="../embeddings/oleObject431.bin"/><Relationship Id="rId28" Type="http://schemas.openxmlformats.org/officeDocument/2006/relationships/image" Target="../media/image450.wmf"/><Relationship Id="rId36" Type="http://schemas.openxmlformats.org/officeDocument/2006/relationships/image" Target="../media/image454.wmf"/><Relationship Id="rId49" Type="http://schemas.openxmlformats.org/officeDocument/2006/relationships/oleObject" Target="../embeddings/oleObject444.bin"/><Relationship Id="rId57" Type="http://schemas.openxmlformats.org/officeDocument/2006/relationships/oleObject" Target="../embeddings/oleObject448.bin"/><Relationship Id="rId10" Type="http://schemas.openxmlformats.org/officeDocument/2006/relationships/image" Target="../media/image441.wmf"/><Relationship Id="rId31" Type="http://schemas.openxmlformats.org/officeDocument/2006/relationships/oleObject" Target="../embeddings/oleObject435.bin"/><Relationship Id="rId44" Type="http://schemas.openxmlformats.org/officeDocument/2006/relationships/image" Target="../media/image458.wmf"/><Relationship Id="rId52" Type="http://schemas.openxmlformats.org/officeDocument/2006/relationships/image" Target="../media/image462.wmf"/></Relationships>
</file>

<file path=ppt/slides/_rels/slide103.xml.rels><?xml version="1.0" encoding="UTF-8" standalone="yes"?>
<Relationships xmlns="http://schemas.openxmlformats.org/package/2006/relationships"><Relationship Id="rId3" Type="http://schemas.openxmlformats.org/officeDocument/2006/relationships/image" Target="../media/image466.png"/><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8" Type="http://schemas.openxmlformats.org/officeDocument/2006/relationships/image" Target="../media/image469.wmf"/><Relationship Id="rId13" Type="http://schemas.openxmlformats.org/officeDocument/2006/relationships/oleObject" Target="../embeddings/oleObject454.bin"/><Relationship Id="rId18" Type="http://schemas.openxmlformats.org/officeDocument/2006/relationships/image" Target="../media/image474.wmf"/><Relationship Id="rId26" Type="http://schemas.openxmlformats.org/officeDocument/2006/relationships/image" Target="../media/image478.wmf"/><Relationship Id="rId3" Type="http://schemas.openxmlformats.org/officeDocument/2006/relationships/oleObject" Target="../embeddings/oleObject449.bin"/><Relationship Id="rId21" Type="http://schemas.openxmlformats.org/officeDocument/2006/relationships/oleObject" Target="../embeddings/oleObject458.bin"/><Relationship Id="rId7" Type="http://schemas.openxmlformats.org/officeDocument/2006/relationships/oleObject" Target="../embeddings/oleObject451.bin"/><Relationship Id="rId12" Type="http://schemas.openxmlformats.org/officeDocument/2006/relationships/image" Target="../media/image471.wmf"/><Relationship Id="rId17" Type="http://schemas.openxmlformats.org/officeDocument/2006/relationships/oleObject" Target="../embeddings/oleObject456.bin"/><Relationship Id="rId25" Type="http://schemas.openxmlformats.org/officeDocument/2006/relationships/oleObject" Target="../embeddings/oleObject460.bin"/><Relationship Id="rId2" Type="http://schemas.openxmlformats.org/officeDocument/2006/relationships/notesSlide" Target="../notesSlides/notesSlide104.xml"/><Relationship Id="rId16" Type="http://schemas.openxmlformats.org/officeDocument/2006/relationships/image" Target="../media/image473.wmf"/><Relationship Id="rId20" Type="http://schemas.openxmlformats.org/officeDocument/2006/relationships/image" Target="../media/image475.wmf"/><Relationship Id="rId1" Type="http://schemas.openxmlformats.org/officeDocument/2006/relationships/slideLayout" Target="../slideLayouts/slideLayout2.xml"/><Relationship Id="rId6" Type="http://schemas.openxmlformats.org/officeDocument/2006/relationships/image" Target="../media/image468.wmf"/><Relationship Id="rId11" Type="http://schemas.openxmlformats.org/officeDocument/2006/relationships/oleObject" Target="../embeddings/oleObject453.bin"/><Relationship Id="rId24" Type="http://schemas.openxmlformats.org/officeDocument/2006/relationships/image" Target="../media/image477.wmf"/><Relationship Id="rId5" Type="http://schemas.openxmlformats.org/officeDocument/2006/relationships/oleObject" Target="../embeddings/oleObject450.bin"/><Relationship Id="rId15" Type="http://schemas.openxmlformats.org/officeDocument/2006/relationships/oleObject" Target="../embeddings/oleObject455.bin"/><Relationship Id="rId23" Type="http://schemas.openxmlformats.org/officeDocument/2006/relationships/oleObject" Target="../embeddings/oleObject459.bin"/><Relationship Id="rId28" Type="http://schemas.openxmlformats.org/officeDocument/2006/relationships/image" Target="../media/image479.wmf"/><Relationship Id="rId10" Type="http://schemas.openxmlformats.org/officeDocument/2006/relationships/image" Target="../media/image470.wmf"/><Relationship Id="rId19" Type="http://schemas.openxmlformats.org/officeDocument/2006/relationships/oleObject" Target="../embeddings/oleObject457.bin"/><Relationship Id="rId4" Type="http://schemas.openxmlformats.org/officeDocument/2006/relationships/image" Target="../media/image467.wmf"/><Relationship Id="rId9" Type="http://schemas.openxmlformats.org/officeDocument/2006/relationships/oleObject" Target="../embeddings/oleObject452.bin"/><Relationship Id="rId14" Type="http://schemas.openxmlformats.org/officeDocument/2006/relationships/image" Target="../media/image472.wmf"/><Relationship Id="rId22" Type="http://schemas.openxmlformats.org/officeDocument/2006/relationships/image" Target="../media/image476.wmf"/><Relationship Id="rId27" Type="http://schemas.openxmlformats.org/officeDocument/2006/relationships/oleObject" Target="../embeddings/oleObject461.bin"/></Relationships>
</file>

<file path=ppt/slides/_rels/slide105.xml.rels><?xml version="1.0" encoding="UTF-8" standalone="yes"?>
<Relationships xmlns="http://schemas.openxmlformats.org/package/2006/relationships"><Relationship Id="rId8" Type="http://schemas.openxmlformats.org/officeDocument/2006/relationships/image" Target="../media/image482.wmf"/><Relationship Id="rId13" Type="http://schemas.openxmlformats.org/officeDocument/2006/relationships/oleObject" Target="../embeddings/oleObject467.bin"/><Relationship Id="rId18" Type="http://schemas.openxmlformats.org/officeDocument/2006/relationships/image" Target="../media/image487.wmf"/><Relationship Id="rId3" Type="http://schemas.openxmlformats.org/officeDocument/2006/relationships/oleObject" Target="../embeddings/oleObject462.bin"/><Relationship Id="rId21" Type="http://schemas.openxmlformats.org/officeDocument/2006/relationships/oleObject" Target="../embeddings/oleObject471.bin"/><Relationship Id="rId7" Type="http://schemas.openxmlformats.org/officeDocument/2006/relationships/oleObject" Target="../embeddings/oleObject464.bin"/><Relationship Id="rId12" Type="http://schemas.openxmlformats.org/officeDocument/2006/relationships/image" Target="../media/image484.wmf"/><Relationship Id="rId17" Type="http://schemas.openxmlformats.org/officeDocument/2006/relationships/oleObject" Target="../embeddings/oleObject469.bin"/><Relationship Id="rId2" Type="http://schemas.openxmlformats.org/officeDocument/2006/relationships/notesSlide" Target="../notesSlides/notesSlide105.xml"/><Relationship Id="rId16" Type="http://schemas.openxmlformats.org/officeDocument/2006/relationships/image" Target="../media/image486.wmf"/><Relationship Id="rId20" Type="http://schemas.openxmlformats.org/officeDocument/2006/relationships/image" Target="../media/image488.wmf"/><Relationship Id="rId1" Type="http://schemas.openxmlformats.org/officeDocument/2006/relationships/slideLayout" Target="../slideLayouts/slideLayout2.xml"/><Relationship Id="rId6" Type="http://schemas.openxmlformats.org/officeDocument/2006/relationships/image" Target="../media/image481.wmf"/><Relationship Id="rId11" Type="http://schemas.openxmlformats.org/officeDocument/2006/relationships/oleObject" Target="../embeddings/oleObject466.bin"/><Relationship Id="rId5" Type="http://schemas.openxmlformats.org/officeDocument/2006/relationships/oleObject" Target="../embeddings/oleObject463.bin"/><Relationship Id="rId15" Type="http://schemas.openxmlformats.org/officeDocument/2006/relationships/oleObject" Target="../embeddings/oleObject468.bin"/><Relationship Id="rId10" Type="http://schemas.openxmlformats.org/officeDocument/2006/relationships/image" Target="../media/image483.wmf"/><Relationship Id="rId19" Type="http://schemas.openxmlformats.org/officeDocument/2006/relationships/oleObject" Target="../embeddings/oleObject470.bin"/><Relationship Id="rId4" Type="http://schemas.openxmlformats.org/officeDocument/2006/relationships/image" Target="../media/image480.wmf"/><Relationship Id="rId9" Type="http://schemas.openxmlformats.org/officeDocument/2006/relationships/oleObject" Target="../embeddings/oleObject465.bin"/><Relationship Id="rId14" Type="http://schemas.openxmlformats.org/officeDocument/2006/relationships/image" Target="../media/image485.wmf"/><Relationship Id="rId22" Type="http://schemas.openxmlformats.org/officeDocument/2006/relationships/image" Target="../media/image489.wmf"/></Relationships>
</file>

<file path=ppt/slides/_rels/slide106.xml.rels><?xml version="1.0" encoding="UTF-8" standalone="yes"?>
<Relationships xmlns="http://schemas.openxmlformats.org/package/2006/relationships"><Relationship Id="rId3" Type="http://schemas.openxmlformats.org/officeDocument/2006/relationships/oleObject" Target="../embeddings/oleObject472.bin"/><Relationship Id="rId7" Type="http://schemas.openxmlformats.org/officeDocument/2006/relationships/image" Target="../media/image492.png"/><Relationship Id="rId2" Type="http://schemas.openxmlformats.org/officeDocument/2006/relationships/notesSlide" Target="../notesSlides/notesSlide106.xml"/><Relationship Id="rId1" Type="http://schemas.openxmlformats.org/officeDocument/2006/relationships/slideLayout" Target="../slideLayouts/slideLayout2.xml"/><Relationship Id="rId6" Type="http://schemas.openxmlformats.org/officeDocument/2006/relationships/image" Target="../media/image491.wmf"/><Relationship Id="rId5" Type="http://schemas.openxmlformats.org/officeDocument/2006/relationships/oleObject" Target="../embeddings/oleObject473.bin"/><Relationship Id="rId4" Type="http://schemas.openxmlformats.org/officeDocument/2006/relationships/image" Target="../media/image490.wmf"/></Relationships>
</file>

<file path=ppt/slides/_rels/slide107.xml.rels><?xml version="1.0" encoding="UTF-8" standalone="yes"?>
<Relationships xmlns="http://schemas.openxmlformats.org/package/2006/relationships"><Relationship Id="rId3" Type="http://schemas.openxmlformats.org/officeDocument/2006/relationships/image" Target="../media/image493.png"/><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8" Type="http://schemas.openxmlformats.org/officeDocument/2006/relationships/image" Target="../media/image496.wmf"/><Relationship Id="rId13" Type="http://schemas.openxmlformats.org/officeDocument/2006/relationships/oleObject" Target="../embeddings/oleObject479.bin"/><Relationship Id="rId18" Type="http://schemas.openxmlformats.org/officeDocument/2006/relationships/image" Target="../media/image501.wmf"/><Relationship Id="rId26" Type="http://schemas.openxmlformats.org/officeDocument/2006/relationships/image" Target="../media/image505.wmf"/><Relationship Id="rId3" Type="http://schemas.openxmlformats.org/officeDocument/2006/relationships/oleObject" Target="../embeddings/oleObject474.bin"/><Relationship Id="rId21" Type="http://schemas.openxmlformats.org/officeDocument/2006/relationships/oleObject" Target="../embeddings/oleObject483.bin"/><Relationship Id="rId7" Type="http://schemas.openxmlformats.org/officeDocument/2006/relationships/oleObject" Target="../embeddings/oleObject476.bin"/><Relationship Id="rId12" Type="http://schemas.openxmlformats.org/officeDocument/2006/relationships/image" Target="../media/image498.wmf"/><Relationship Id="rId17" Type="http://schemas.openxmlformats.org/officeDocument/2006/relationships/oleObject" Target="../embeddings/oleObject481.bin"/><Relationship Id="rId25" Type="http://schemas.openxmlformats.org/officeDocument/2006/relationships/oleObject" Target="../embeddings/oleObject485.bin"/><Relationship Id="rId2" Type="http://schemas.openxmlformats.org/officeDocument/2006/relationships/notesSlide" Target="../notesSlides/notesSlide108.xml"/><Relationship Id="rId16" Type="http://schemas.openxmlformats.org/officeDocument/2006/relationships/image" Target="../media/image500.wmf"/><Relationship Id="rId20" Type="http://schemas.openxmlformats.org/officeDocument/2006/relationships/image" Target="../media/image502.wmf"/><Relationship Id="rId29" Type="http://schemas.openxmlformats.org/officeDocument/2006/relationships/oleObject" Target="../embeddings/oleObject487.bin"/><Relationship Id="rId1" Type="http://schemas.openxmlformats.org/officeDocument/2006/relationships/slideLayout" Target="../slideLayouts/slideLayout2.xml"/><Relationship Id="rId6" Type="http://schemas.openxmlformats.org/officeDocument/2006/relationships/image" Target="../media/image495.wmf"/><Relationship Id="rId11" Type="http://schemas.openxmlformats.org/officeDocument/2006/relationships/oleObject" Target="../embeddings/oleObject478.bin"/><Relationship Id="rId24" Type="http://schemas.openxmlformats.org/officeDocument/2006/relationships/image" Target="../media/image504.wmf"/><Relationship Id="rId5" Type="http://schemas.openxmlformats.org/officeDocument/2006/relationships/oleObject" Target="../embeddings/oleObject475.bin"/><Relationship Id="rId15" Type="http://schemas.openxmlformats.org/officeDocument/2006/relationships/oleObject" Target="../embeddings/oleObject480.bin"/><Relationship Id="rId23" Type="http://schemas.openxmlformats.org/officeDocument/2006/relationships/oleObject" Target="../embeddings/oleObject484.bin"/><Relationship Id="rId28" Type="http://schemas.openxmlformats.org/officeDocument/2006/relationships/image" Target="../media/image506.wmf"/><Relationship Id="rId10" Type="http://schemas.openxmlformats.org/officeDocument/2006/relationships/image" Target="../media/image497.wmf"/><Relationship Id="rId19" Type="http://schemas.openxmlformats.org/officeDocument/2006/relationships/oleObject" Target="../embeddings/oleObject482.bin"/><Relationship Id="rId4" Type="http://schemas.openxmlformats.org/officeDocument/2006/relationships/image" Target="../media/image494.wmf"/><Relationship Id="rId9" Type="http://schemas.openxmlformats.org/officeDocument/2006/relationships/oleObject" Target="../embeddings/oleObject477.bin"/><Relationship Id="rId14" Type="http://schemas.openxmlformats.org/officeDocument/2006/relationships/image" Target="../media/image499.wmf"/><Relationship Id="rId22" Type="http://schemas.openxmlformats.org/officeDocument/2006/relationships/image" Target="../media/image503.wmf"/><Relationship Id="rId27" Type="http://schemas.openxmlformats.org/officeDocument/2006/relationships/oleObject" Target="../embeddings/oleObject486.bin"/><Relationship Id="rId30" Type="http://schemas.openxmlformats.org/officeDocument/2006/relationships/image" Target="../media/image507.wmf"/></Relationships>
</file>

<file path=ppt/slides/_rels/slide109.xml.rels><?xml version="1.0" encoding="UTF-8" standalone="yes"?>
<Relationships xmlns="http://schemas.openxmlformats.org/package/2006/relationships"><Relationship Id="rId3" Type="http://schemas.openxmlformats.org/officeDocument/2006/relationships/oleObject" Target="../embeddings/oleObject488.bin"/><Relationship Id="rId2" Type="http://schemas.openxmlformats.org/officeDocument/2006/relationships/notesSlide" Target="../notesSlides/notesSlide109.xml"/><Relationship Id="rId1" Type="http://schemas.openxmlformats.org/officeDocument/2006/relationships/slideLayout" Target="../slideLayouts/slideLayout2.xml"/><Relationship Id="rId6" Type="http://schemas.openxmlformats.org/officeDocument/2006/relationships/image" Target="../media/image509.wmf"/><Relationship Id="rId5" Type="http://schemas.openxmlformats.org/officeDocument/2006/relationships/oleObject" Target="../embeddings/oleObject489.bin"/><Relationship Id="rId4" Type="http://schemas.openxmlformats.org/officeDocument/2006/relationships/image" Target="../media/image508.wmf"/></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3" Type="http://schemas.openxmlformats.org/officeDocument/2006/relationships/oleObject" Target="../embeddings/oleObject490.bin"/><Relationship Id="rId2" Type="http://schemas.openxmlformats.org/officeDocument/2006/relationships/notesSlide" Target="../notesSlides/notesSlide110.xml"/><Relationship Id="rId1" Type="http://schemas.openxmlformats.org/officeDocument/2006/relationships/slideLayout" Target="../slideLayouts/slideLayout7.xml"/><Relationship Id="rId4" Type="http://schemas.openxmlformats.org/officeDocument/2006/relationships/image" Target="../media/image510.wmf"/></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8" Type="http://schemas.openxmlformats.org/officeDocument/2006/relationships/image" Target="../media/image513.wmf"/><Relationship Id="rId13" Type="http://schemas.openxmlformats.org/officeDocument/2006/relationships/oleObject" Target="../embeddings/oleObject496.bin"/><Relationship Id="rId3" Type="http://schemas.openxmlformats.org/officeDocument/2006/relationships/oleObject" Target="../embeddings/oleObject491.bin"/><Relationship Id="rId7" Type="http://schemas.openxmlformats.org/officeDocument/2006/relationships/oleObject" Target="../embeddings/oleObject493.bin"/><Relationship Id="rId12" Type="http://schemas.openxmlformats.org/officeDocument/2006/relationships/image" Target="../media/image515.wmf"/><Relationship Id="rId2" Type="http://schemas.openxmlformats.org/officeDocument/2006/relationships/notesSlide" Target="../notesSlides/notesSlide112.xml"/><Relationship Id="rId1" Type="http://schemas.openxmlformats.org/officeDocument/2006/relationships/slideLayout" Target="../slideLayouts/slideLayout7.xml"/><Relationship Id="rId6" Type="http://schemas.openxmlformats.org/officeDocument/2006/relationships/image" Target="../media/image512.wmf"/><Relationship Id="rId11" Type="http://schemas.openxmlformats.org/officeDocument/2006/relationships/oleObject" Target="../embeddings/oleObject495.bin"/><Relationship Id="rId5" Type="http://schemas.openxmlformats.org/officeDocument/2006/relationships/oleObject" Target="../embeddings/oleObject492.bin"/><Relationship Id="rId10" Type="http://schemas.openxmlformats.org/officeDocument/2006/relationships/image" Target="../media/image514.wmf"/><Relationship Id="rId4" Type="http://schemas.openxmlformats.org/officeDocument/2006/relationships/image" Target="../media/image511.wmf"/><Relationship Id="rId9" Type="http://schemas.openxmlformats.org/officeDocument/2006/relationships/oleObject" Target="../embeddings/oleObject494.bin"/><Relationship Id="rId14" Type="http://schemas.openxmlformats.org/officeDocument/2006/relationships/image" Target="../media/image516.wmf"/></Relationships>
</file>

<file path=ppt/slides/_rels/slide113.xml.rels><?xml version="1.0" encoding="UTF-8" standalone="yes"?>
<Relationships xmlns="http://schemas.openxmlformats.org/package/2006/relationships"><Relationship Id="rId3" Type="http://schemas.openxmlformats.org/officeDocument/2006/relationships/oleObject" Target="../embeddings/oleObject497.bin"/><Relationship Id="rId2" Type="http://schemas.openxmlformats.org/officeDocument/2006/relationships/notesSlide" Target="../notesSlides/notesSlide113.xml"/><Relationship Id="rId1" Type="http://schemas.openxmlformats.org/officeDocument/2006/relationships/slideLayout" Target="../slideLayouts/slideLayout7.xml"/><Relationship Id="rId4" Type="http://schemas.openxmlformats.org/officeDocument/2006/relationships/image" Target="../media/image517.wmf"/></Relationships>
</file>

<file path=ppt/slides/_rels/slide114.xml.rels><?xml version="1.0" encoding="UTF-8" standalone="yes"?>
<Relationships xmlns="http://schemas.openxmlformats.org/package/2006/relationships"><Relationship Id="rId3" Type="http://schemas.openxmlformats.org/officeDocument/2006/relationships/oleObject" Target="../embeddings/oleObject498.bin"/><Relationship Id="rId2" Type="http://schemas.openxmlformats.org/officeDocument/2006/relationships/notesSlide" Target="../notesSlides/notesSlide114.xml"/><Relationship Id="rId1" Type="http://schemas.openxmlformats.org/officeDocument/2006/relationships/slideLayout" Target="../slideLayouts/slideLayout7.xml"/><Relationship Id="rId4" Type="http://schemas.openxmlformats.org/officeDocument/2006/relationships/image" Target="../media/image518.wmf"/></Relationships>
</file>

<file path=ppt/slides/_rels/slide115.xml.rels><?xml version="1.0" encoding="UTF-8" standalone="yes"?>
<Relationships xmlns="http://schemas.openxmlformats.org/package/2006/relationships"><Relationship Id="rId3" Type="http://schemas.openxmlformats.org/officeDocument/2006/relationships/image" Target="../media/image519.png"/><Relationship Id="rId2" Type="http://schemas.openxmlformats.org/officeDocument/2006/relationships/notesSlide" Target="../notesSlides/notesSlide115.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3" Type="http://schemas.openxmlformats.org/officeDocument/2006/relationships/oleObject" Target="../embeddings/oleObject6.bin"/><Relationship Id="rId18" Type="http://schemas.openxmlformats.org/officeDocument/2006/relationships/image" Target="../media/image11.wmf"/><Relationship Id="rId26" Type="http://schemas.openxmlformats.org/officeDocument/2006/relationships/image" Target="../media/image15.wmf"/><Relationship Id="rId3" Type="http://schemas.openxmlformats.org/officeDocument/2006/relationships/oleObject" Target="../embeddings/oleObject1.bin"/><Relationship Id="rId21" Type="http://schemas.openxmlformats.org/officeDocument/2006/relationships/oleObject" Target="../embeddings/oleObject10.bin"/><Relationship Id="rId34" Type="http://schemas.openxmlformats.org/officeDocument/2006/relationships/image" Target="../media/image19.wmf"/><Relationship Id="rId7" Type="http://schemas.openxmlformats.org/officeDocument/2006/relationships/oleObject" Target="../embeddings/oleObject3.bin"/><Relationship Id="rId12" Type="http://schemas.openxmlformats.org/officeDocument/2006/relationships/image" Target="../media/image8.wmf"/><Relationship Id="rId17" Type="http://schemas.openxmlformats.org/officeDocument/2006/relationships/oleObject" Target="../embeddings/oleObject8.bin"/><Relationship Id="rId25" Type="http://schemas.openxmlformats.org/officeDocument/2006/relationships/oleObject" Target="../embeddings/oleObject12.bin"/><Relationship Id="rId33" Type="http://schemas.openxmlformats.org/officeDocument/2006/relationships/oleObject" Target="../embeddings/oleObject16.bin"/><Relationship Id="rId2" Type="http://schemas.openxmlformats.org/officeDocument/2006/relationships/notesSlide" Target="../notesSlides/notesSlide12.xml"/><Relationship Id="rId16" Type="http://schemas.openxmlformats.org/officeDocument/2006/relationships/image" Target="../media/image10.wmf"/><Relationship Id="rId20" Type="http://schemas.openxmlformats.org/officeDocument/2006/relationships/image" Target="../media/image12.wmf"/><Relationship Id="rId29" Type="http://schemas.openxmlformats.org/officeDocument/2006/relationships/oleObject" Target="../embeddings/oleObject14.bin"/><Relationship Id="rId1" Type="http://schemas.openxmlformats.org/officeDocument/2006/relationships/slideLayout" Target="../slideLayouts/slideLayout7.xml"/><Relationship Id="rId6" Type="http://schemas.openxmlformats.org/officeDocument/2006/relationships/image" Target="../media/image5.wmf"/><Relationship Id="rId11" Type="http://schemas.openxmlformats.org/officeDocument/2006/relationships/oleObject" Target="../embeddings/oleObject5.bin"/><Relationship Id="rId24" Type="http://schemas.openxmlformats.org/officeDocument/2006/relationships/image" Target="../media/image14.wmf"/><Relationship Id="rId32" Type="http://schemas.openxmlformats.org/officeDocument/2006/relationships/image" Target="../media/image18.wmf"/><Relationship Id="rId5" Type="http://schemas.openxmlformats.org/officeDocument/2006/relationships/oleObject" Target="../embeddings/oleObject2.bin"/><Relationship Id="rId15" Type="http://schemas.openxmlformats.org/officeDocument/2006/relationships/oleObject" Target="../embeddings/oleObject7.bin"/><Relationship Id="rId23" Type="http://schemas.openxmlformats.org/officeDocument/2006/relationships/oleObject" Target="../embeddings/oleObject11.bin"/><Relationship Id="rId28" Type="http://schemas.openxmlformats.org/officeDocument/2006/relationships/image" Target="../media/image16.wmf"/><Relationship Id="rId10" Type="http://schemas.openxmlformats.org/officeDocument/2006/relationships/image" Target="../media/image7.wmf"/><Relationship Id="rId19" Type="http://schemas.openxmlformats.org/officeDocument/2006/relationships/oleObject" Target="../embeddings/oleObject9.bin"/><Relationship Id="rId31" Type="http://schemas.openxmlformats.org/officeDocument/2006/relationships/oleObject" Target="../embeddings/oleObject15.bin"/><Relationship Id="rId4" Type="http://schemas.openxmlformats.org/officeDocument/2006/relationships/image" Target="../media/image4.wmf"/><Relationship Id="rId9" Type="http://schemas.openxmlformats.org/officeDocument/2006/relationships/oleObject" Target="../embeddings/oleObject4.bin"/><Relationship Id="rId14" Type="http://schemas.openxmlformats.org/officeDocument/2006/relationships/image" Target="../media/image9.wmf"/><Relationship Id="rId22" Type="http://schemas.openxmlformats.org/officeDocument/2006/relationships/image" Target="../media/image13.wmf"/><Relationship Id="rId27" Type="http://schemas.openxmlformats.org/officeDocument/2006/relationships/oleObject" Target="../embeddings/oleObject13.bin"/><Relationship Id="rId30" Type="http://schemas.openxmlformats.org/officeDocument/2006/relationships/image" Target="../media/image17.wmf"/><Relationship Id="rId8" Type="http://schemas.openxmlformats.org/officeDocument/2006/relationships/image" Target="../media/image6.wmf"/></Relationships>
</file>

<file path=ppt/slides/_rels/slide13.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oleObject" Target="../embeddings/oleObject22.bin"/><Relationship Id="rId18" Type="http://schemas.openxmlformats.org/officeDocument/2006/relationships/image" Target="../media/image27.wmf"/><Relationship Id="rId26" Type="http://schemas.openxmlformats.org/officeDocument/2006/relationships/image" Target="../media/image31.wmf"/><Relationship Id="rId3" Type="http://schemas.openxmlformats.org/officeDocument/2006/relationships/oleObject" Target="../embeddings/oleObject17.bin"/><Relationship Id="rId21" Type="http://schemas.openxmlformats.org/officeDocument/2006/relationships/oleObject" Target="../embeddings/oleObject26.bin"/><Relationship Id="rId7" Type="http://schemas.openxmlformats.org/officeDocument/2006/relationships/oleObject" Target="../embeddings/oleObject19.bin"/><Relationship Id="rId12" Type="http://schemas.openxmlformats.org/officeDocument/2006/relationships/image" Target="../media/image24.wmf"/><Relationship Id="rId17" Type="http://schemas.openxmlformats.org/officeDocument/2006/relationships/oleObject" Target="../embeddings/oleObject24.bin"/><Relationship Id="rId25" Type="http://schemas.openxmlformats.org/officeDocument/2006/relationships/oleObject" Target="../embeddings/oleObject28.bin"/><Relationship Id="rId2" Type="http://schemas.openxmlformats.org/officeDocument/2006/relationships/notesSlide" Target="../notesSlides/notesSlide13.xml"/><Relationship Id="rId16" Type="http://schemas.openxmlformats.org/officeDocument/2006/relationships/image" Target="../media/image26.wmf"/><Relationship Id="rId20" Type="http://schemas.openxmlformats.org/officeDocument/2006/relationships/image" Target="../media/image28.wmf"/><Relationship Id="rId29" Type="http://schemas.openxmlformats.org/officeDocument/2006/relationships/oleObject" Target="../embeddings/oleObject30.bin"/><Relationship Id="rId1" Type="http://schemas.openxmlformats.org/officeDocument/2006/relationships/slideLayout" Target="../slideLayouts/slideLayout7.xml"/><Relationship Id="rId6" Type="http://schemas.openxmlformats.org/officeDocument/2006/relationships/image" Target="../media/image21.wmf"/><Relationship Id="rId11" Type="http://schemas.openxmlformats.org/officeDocument/2006/relationships/oleObject" Target="../embeddings/oleObject21.bin"/><Relationship Id="rId24" Type="http://schemas.openxmlformats.org/officeDocument/2006/relationships/image" Target="../media/image30.wmf"/><Relationship Id="rId32" Type="http://schemas.openxmlformats.org/officeDocument/2006/relationships/image" Target="../media/image34.wmf"/><Relationship Id="rId5" Type="http://schemas.openxmlformats.org/officeDocument/2006/relationships/oleObject" Target="../embeddings/oleObject18.bin"/><Relationship Id="rId15" Type="http://schemas.openxmlformats.org/officeDocument/2006/relationships/oleObject" Target="../embeddings/oleObject23.bin"/><Relationship Id="rId23" Type="http://schemas.openxmlformats.org/officeDocument/2006/relationships/oleObject" Target="../embeddings/oleObject27.bin"/><Relationship Id="rId28" Type="http://schemas.openxmlformats.org/officeDocument/2006/relationships/image" Target="../media/image32.wmf"/><Relationship Id="rId10" Type="http://schemas.openxmlformats.org/officeDocument/2006/relationships/image" Target="../media/image23.wmf"/><Relationship Id="rId19" Type="http://schemas.openxmlformats.org/officeDocument/2006/relationships/oleObject" Target="../embeddings/oleObject25.bin"/><Relationship Id="rId31" Type="http://schemas.openxmlformats.org/officeDocument/2006/relationships/oleObject" Target="../embeddings/oleObject31.bin"/><Relationship Id="rId4" Type="http://schemas.openxmlformats.org/officeDocument/2006/relationships/image" Target="../media/image20.wmf"/><Relationship Id="rId9" Type="http://schemas.openxmlformats.org/officeDocument/2006/relationships/oleObject" Target="../embeddings/oleObject20.bin"/><Relationship Id="rId14" Type="http://schemas.openxmlformats.org/officeDocument/2006/relationships/image" Target="../media/image25.wmf"/><Relationship Id="rId22" Type="http://schemas.openxmlformats.org/officeDocument/2006/relationships/image" Target="../media/image29.wmf"/><Relationship Id="rId27" Type="http://schemas.openxmlformats.org/officeDocument/2006/relationships/oleObject" Target="../embeddings/oleObject29.bin"/><Relationship Id="rId30" Type="http://schemas.openxmlformats.org/officeDocument/2006/relationships/image" Target="../media/image33.wmf"/></Relationships>
</file>

<file path=ppt/slides/_rels/slide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38.wmf"/><Relationship Id="rId13" Type="http://schemas.openxmlformats.org/officeDocument/2006/relationships/oleObject" Target="../embeddings/oleObject37.bin"/><Relationship Id="rId3" Type="http://schemas.openxmlformats.org/officeDocument/2006/relationships/oleObject" Target="../embeddings/oleObject32.bin"/><Relationship Id="rId7" Type="http://schemas.openxmlformats.org/officeDocument/2006/relationships/oleObject" Target="../embeddings/oleObject34.bin"/><Relationship Id="rId12" Type="http://schemas.openxmlformats.org/officeDocument/2006/relationships/image" Target="../media/image40.wmf"/><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37.wmf"/><Relationship Id="rId11" Type="http://schemas.openxmlformats.org/officeDocument/2006/relationships/oleObject" Target="../embeddings/oleObject36.bin"/><Relationship Id="rId5" Type="http://schemas.openxmlformats.org/officeDocument/2006/relationships/oleObject" Target="../embeddings/oleObject33.bin"/><Relationship Id="rId10" Type="http://schemas.openxmlformats.org/officeDocument/2006/relationships/image" Target="../media/image39.wmf"/><Relationship Id="rId4" Type="http://schemas.openxmlformats.org/officeDocument/2006/relationships/image" Target="../media/image36.wmf"/><Relationship Id="rId9" Type="http://schemas.openxmlformats.org/officeDocument/2006/relationships/oleObject" Target="../embeddings/oleObject35.bin"/><Relationship Id="rId14" Type="http://schemas.openxmlformats.org/officeDocument/2006/relationships/image" Target="../media/image41.emf"/></Relationships>
</file>

<file path=ppt/slides/_rels/slide16.xml.rels><?xml version="1.0" encoding="UTF-8" standalone="yes"?>
<Relationships xmlns="http://schemas.openxmlformats.org/package/2006/relationships"><Relationship Id="rId8" Type="http://schemas.openxmlformats.org/officeDocument/2006/relationships/image" Target="../media/image44.wmf"/><Relationship Id="rId13" Type="http://schemas.openxmlformats.org/officeDocument/2006/relationships/oleObject" Target="../embeddings/oleObject43.bin"/><Relationship Id="rId18" Type="http://schemas.openxmlformats.org/officeDocument/2006/relationships/image" Target="../media/image49.wmf"/><Relationship Id="rId26" Type="http://schemas.openxmlformats.org/officeDocument/2006/relationships/image" Target="../media/image53.wmf"/><Relationship Id="rId3" Type="http://schemas.openxmlformats.org/officeDocument/2006/relationships/oleObject" Target="../embeddings/oleObject38.bin"/><Relationship Id="rId21" Type="http://schemas.openxmlformats.org/officeDocument/2006/relationships/oleObject" Target="../embeddings/oleObject47.bin"/><Relationship Id="rId7" Type="http://schemas.openxmlformats.org/officeDocument/2006/relationships/oleObject" Target="../embeddings/oleObject40.bin"/><Relationship Id="rId12" Type="http://schemas.openxmlformats.org/officeDocument/2006/relationships/image" Target="../media/image46.wmf"/><Relationship Id="rId17" Type="http://schemas.openxmlformats.org/officeDocument/2006/relationships/oleObject" Target="../embeddings/oleObject45.bin"/><Relationship Id="rId25" Type="http://schemas.openxmlformats.org/officeDocument/2006/relationships/oleObject" Target="../embeddings/oleObject49.bin"/><Relationship Id="rId2" Type="http://schemas.openxmlformats.org/officeDocument/2006/relationships/notesSlide" Target="../notesSlides/notesSlide16.xml"/><Relationship Id="rId16" Type="http://schemas.openxmlformats.org/officeDocument/2006/relationships/image" Target="../media/image48.wmf"/><Relationship Id="rId20" Type="http://schemas.openxmlformats.org/officeDocument/2006/relationships/image" Target="../media/image50.wmf"/><Relationship Id="rId29" Type="http://schemas.openxmlformats.org/officeDocument/2006/relationships/oleObject" Target="../embeddings/oleObject51.bin"/><Relationship Id="rId1" Type="http://schemas.openxmlformats.org/officeDocument/2006/relationships/slideLayout" Target="../slideLayouts/slideLayout7.xml"/><Relationship Id="rId6" Type="http://schemas.openxmlformats.org/officeDocument/2006/relationships/image" Target="../media/image43.wmf"/><Relationship Id="rId11" Type="http://schemas.openxmlformats.org/officeDocument/2006/relationships/oleObject" Target="../embeddings/oleObject42.bin"/><Relationship Id="rId24" Type="http://schemas.openxmlformats.org/officeDocument/2006/relationships/image" Target="../media/image52.wmf"/><Relationship Id="rId5" Type="http://schemas.openxmlformats.org/officeDocument/2006/relationships/oleObject" Target="../embeddings/oleObject39.bin"/><Relationship Id="rId15" Type="http://schemas.openxmlformats.org/officeDocument/2006/relationships/oleObject" Target="../embeddings/oleObject44.bin"/><Relationship Id="rId23" Type="http://schemas.openxmlformats.org/officeDocument/2006/relationships/oleObject" Target="../embeddings/oleObject48.bin"/><Relationship Id="rId28" Type="http://schemas.openxmlformats.org/officeDocument/2006/relationships/image" Target="../media/image54.wmf"/><Relationship Id="rId10" Type="http://schemas.openxmlformats.org/officeDocument/2006/relationships/image" Target="../media/image45.wmf"/><Relationship Id="rId19" Type="http://schemas.openxmlformats.org/officeDocument/2006/relationships/oleObject" Target="../embeddings/oleObject46.bin"/><Relationship Id="rId4" Type="http://schemas.openxmlformats.org/officeDocument/2006/relationships/image" Target="../media/image42.wmf"/><Relationship Id="rId9" Type="http://schemas.openxmlformats.org/officeDocument/2006/relationships/oleObject" Target="../embeddings/oleObject41.bin"/><Relationship Id="rId14" Type="http://schemas.openxmlformats.org/officeDocument/2006/relationships/image" Target="../media/image47.wmf"/><Relationship Id="rId22" Type="http://schemas.openxmlformats.org/officeDocument/2006/relationships/image" Target="../media/image51.wmf"/><Relationship Id="rId27" Type="http://schemas.openxmlformats.org/officeDocument/2006/relationships/oleObject" Target="../embeddings/oleObject50.bin"/><Relationship Id="rId30" Type="http://schemas.openxmlformats.org/officeDocument/2006/relationships/image" Target="../media/image55.wmf"/></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57.bin"/><Relationship Id="rId18" Type="http://schemas.openxmlformats.org/officeDocument/2006/relationships/image" Target="../media/image63.wmf"/><Relationship Id="rId26" Type="http://schemas.openxmlformats.org/officeDocument/2006/relationships/image" Target="../media/image67.wmf"/><Relationship Id="rId3" Type="http://schemas.openxmlformats.org/officeDocument/2006/relationships/oleObject" Target="../embeddings/oleObject52.bin"/><Relationship Id="rId21" Type="http://schemas.openxmlformats.org/officeDocument/2006/relationships/oleObject" Target="../embeddings/oleObject61.bin"/><Relationship Id="rId34" Type="http://schemas.openxmlformats.org/officeDocument/2006/relationships/image" Target="../media/image71.wmf"/><Relationship Id="rId7" Type="http://schemas.openxmlformats.org/officeDocument/2006/relationships/oleObject" Target="../embeddings/oleObject54.bin"/><Relationship Id="rId12" Type="http://schemas.openxmlformats.org/officeDocument/2006/relationships/image" Target="../media/image60.wmf"/><Relationship Id="rId17" Type="http://schemas.openxmlformats.org/officeDocument/2006/relationships/oleObject" Target="../embeddings/oleObject59.bin"/><Relationship Id="rId25" Type="http://schemas.openxmlformats.org/officeDocument/2006/relationships/oleObject" Target="../embeddings/oleObject63.bin"/><Relationship Id="rId33" Type="http://schemas.openxmlformats.org/officeDocument/2006/relationships/oleObject" Target="../embeddings/oleObject67.bin"/><Relationship Id="rId2" Type="http://schemas.openxmlformats.org/officeDocument/2006/relationships/notesSlide" Target="../notesSlides/notesSlide17.xml"/><Relationship Id="rId16" Type="http://schemas.openxmlformats.org/officeDocument/2006/relationships/image" Target="../media/image62.wmf"/><Relationship Id="rId20" Type="http://schemas.openxmlformats.org/officeDocument/2006/relationships/image" Target="../media/image64.wmf"/><Relationship Id="rId29" Type="http://schemas.openxmlformats.org/officeDocument/2006/relationships/oleObject" Target="../embeddings/oleObject65.bin"/><Relationship Id="rId1" Type="http://schemas.openxmlformats.org/officeDocument/2006/relationships/slideLayout" Target="../slideLayouts/slideLayout7.xml"/><Relationship Id="rId6" Type="http://schemas.openxmlformats.org/officeDocument/2006/relationships/image" Target="../media/image57.wmf"/><Relationship Id="rId11" Type="http://schemas.openxmlformats.org/officeDocument/2006/relationships/oleObject" Target="../embeddings/oleObject56.bin"/><Relationship Id="rId24" Type="http://schemas.openxmlformats.org/officeDocument/2006/relationships/image" Target="../media/image66.wmf"/><Relationship Id="rId32" Type="http://schemas.openxmlformats.org/officeDocument/2006/relationships/image" Target="../media/image70.wmf"/><Relationship Id="rId5" Type="http://schemas.openxmlformats.org/officeDocument/2006/relationships/oleObject" Target="../embeddings/oleObject53.bin"/><Relationship Id="rId15" Type="http://schemas.openxmlformats.org/officeDocument/2006/relationships/oleObject" Target="../embeddings/oleObject58.bin"/><Relationship Id="rId23" Type="http://schemas.openxmlformats.org/officeDocument/2006/relationships/oleObject" Target="../embeddings/oleObject62.bin"/><Relationship Id="rId28" Type="http://schemas.openxmlformats.org/officeDocument/2006/relationships/image" Target="../media/image68.wmf"/><Relationship Id="rId36" Type="http://schemas.openxmlformats.org/officeDocument/2006/relationships/image" Target="../media/image72.wmf"/><Relationship Id="rId10" Type="http://schemas.openxmlformats.org/officeDocument/2006/relationships/image" Target="../media/image59.wmf"/><Relationship Id="rId19" Type="http://schemas.openxmlformats.org/officeDocument/2006/relationships/oleObject" Target="../embeddings/oleObject60.bin"/><Relationship Id="rId31" Type="http://schemas.openxmlformats.org/officeDocument/2006/relationships/oleObject" Target="../embeddings/oleObject66.bin"/><Relationship Id="rId4" Type="http://schemas.openxmlformats.org/officeDocument/2006/relationships/image" Target="../media/image56.wmf"/><Relationship Id="rId9" Type="http://schemas.openxmlformats.org/officeDocument/2006/relationships/oleObject" Target="../embeddings/oleObject55.bin"/><Relationship Id="rId14" Type="http://schemas.openxmlformats.org/officeDocument/2006/relationships/image" Target="../media/image61.wmf"/><Relationship Id="rId22" Type="http://schemas.openxmlformats.org/officeDocument/2006/relationships/image" Target="../media/image65.wmf"/><Relationship Id="rId27" Type="http://schemas.openxmlformats.org/officeDocument/2006/relationships/oleObject" Target="../embeddings/oleObject64.bin"/><Relationship Id="rId30" Type="http://schemas.openxmlformats.org/officeDocument/2006/relationships/image" Target="../media/image69.wmf"/><Relationship Id="rId35" Type="http://schemas.openxmlformats.org/officeDocument/2006/relationships/oleObject" Target="../embeddings/oleObject68.bin"/><Relationship Id="rId8" Type="http://schemas.openxmlformats.org/officeDocument/2006/relationships/image" Target="../media/image58.wmf"/></Relationships>
</file>

<file path=ppt/slides/_rels/slide18.xml.rels><?xml version="1.0" encoding="UTF-8" standalone="yes"?>
<Relationships xmlns="http://schemas.openxmlformats.org/package/2006/relationships"><Relationship Id="rId13" Type="http://schemas.openxmlformats.org/officeDocument/2006/relationships/oleObject" Target="../embeddings/oleObject74.bin"/><Relationship Id="rId18" Type="http://schemas.openxmlformats.org/officeDocument/2006/relationships/image" Target="../media/image80.wmf"/><Relationship Id="rId26" Type="http://schemas.openxmlformats.org/officeDocument/2006/relationships/image" Target="../media/image84.wmf"/><Relationship Id="rId3" Type="http://schemas.openxmlformats.org/officeDocument/2006/relationships/oleObject" Target="../embeddings/oleObject69.bin"/><Relationship Id="rId21" Type="http://schemas.openxmlformats.org/officeDocument/2006/relationships/oleObject" Target="../embeddings/oleObject78.bin"/><Relationship Id="rId34" Type="http://schemas.openxmlformats.org/officeDocument/2006/relationships/image" Target="../media/image88.wmf"/><Relationship Id="rId7" Type="http://schemas.openxmlformats.org/officeDocument/2006/relationships/oleObject" Target="../embeddings/oleObject71.bin"/><Relationship Id="rId12" Type="http://schemas.openxmlformats.org/officeDocument/2006/relationships/image" Target="../media/image77.wmf"/><Relationship Id="rId17" Type="http://schemas.openxmlformats.org/officeDocument/2006/relationships/oleObject" Target="../embeddings/oleObject76.bin"/><Relationship Id="rId25" Type="http://schemas.openxmlformats.org/officeDocument/2006/relationships/oleObject" Target="../embeddings/oleObject80.bin"/><Relationship Id="rId33" Type="http://schemas.openxmlformats.org/officeDocument/2006/relationships/oleObject" Target="../embeddings/oleObject84.bin"/><Relationship Id="rId2" Type="http://schemas.openxmlformats.org/officeDocument/2006/relationships/notesSlide" Target="../notesSlides/notesSlide18.xml"/><Relationship Id="rId16" Type="http://schemas.openxmlformats.org/officeDocument/2006/relationships/image" Target="../media/image79.wmf"/><Relationship Id="rId20" Type="http://schemas.openxmlformats.org/officeDocument/2006/relationships/image" Target="../media/image81.wmf"/><Relationship Id="rId29" Type="http://schemas.openxmlformats.org/officeDocument/2006/relationships/oleObject" Target="../embeddings/oleObject82.bin"/><Relationship Id="rId1" Type="http://schemas.openxmlformats.org/officeDocument/2006/relationships/slideLayout" Target="../slideLayouts/slideLayout7.xml"/><Relationship Id="rId6" Type="http://schemas.openxmlformats.org/officeDocument/2006/relationships/image" Target="../media/image74.wmf"/><Relationship Id="rId11" Type="http://schemas.openxmlformats.org/officeDocument/2006/relationships/oleObject" Target="../embeddings/oleObject73.bin"/><Relationship Id="rId24" Type="http://schemas.openxmlformats.org/officeDocument/2006/relationships/image" Target="../media/image83.wmf"/><Relationship Id="rId32" Type="http://schemas.openxmlformats.org/officeDocument/2006/relationships/image" Target="../media/image87.wmf"/><Relationship Id="rId5" Type="http://schemas.openxmlformats.org/officeDocument/2006/relationships/oleObject" Target="../embeddings/oleObject70.bin"/><Relationship Id="rId15" Type="http://schemas.openxmlformats.org/officeDocument/2006/relationships/oleObject" Target="../embeddings/oleObject75.bin"/><Relationship Id="rId23" Type="http://schemas.openxmlformats.org/officeDocument/2006/relationships/oleObject" Target="../embeddings/oleObject79.bin"/><Relationship Id="rId28" Type="http://schemas.openxmlformats.org/officeDocument/2006/relationships/image" Target="../media/image85.wmf"/><Relationship Id="rId36" Type="http://schemas.openxmlformats.org/officeDocument/2006/relationships/image" Target="../media/image89.wmf"/><Relationship Id="rId10" Type="http://schemas.openxmlformats.org/officeDocument/2006/relationships/image" Target="../media/image76.wmf"/><Relationship Id="rId19" Type="http://schemas.openxmlformats.org/officeDocument/2006/relationships/oleObject" Target="../embeddings/oleObject77.bin"/><Relationship Id="rId31" Type="http://schemas.openxmlformats.org/officeDocument/2006/relationships/oleObject" Target="../embeddings/oleObject83.bin"/><Relationship Id="rId4" Type="http://schemas.openxmlformats.org/officeDocument/2006/relationships/image" Target="../media/image73.wmf"/><Relationship Id="rId9" Type="http://schemas.openxmlformats.org/officeDocument/2006/relationships/oleObject" Target="../embeddings/oleObject72.bin"/><Relationship Id="rId14" Type="http://schemas.openxmlformats.org/officeDocument/2006/relationships/image" Target="../media/image78.wmf"/><Relationship Id="rId22" Type="http://schemas.openxmlformats.org/officeDocument/2006/relationships/image" Target="../media/image82.wmf"/><Relationship Id="rId27" Type="http://schemas.openxmlformats.org/officeDocument/2006/relationships/oleObject" Target="../embeddings/oleObject81.bin"/><Relationship Id="rId30" Type="http://schemas.openxmlformats.org/officeDocument/2006/relationships/image" Target="../media/image86.wmf"/><Relationship Id="rId35" Type="http://schemas.openxmlformats.org/officeDocument/2006/relationships/oleObject" Target="../embeddings/oleObject85.bin"/><Relationship Id="rId8" Type="http://schemas.openxmlformats.org/officeDocument/2006/relationships/image" Target="../media/image75.wmf"/></Relationships>
</file>

<file path=ppt/slides/_rels/slide19.xml.rels><?xml version="1.0" encoding="UTF-8" standalone="yes"?>
<Relationships xmlns="http://schemas.openxmlformats.org/package/2006/relationships"><Relationship Id="rId8" Type="http://schemas.openxmlformats.org/officeDocument/2006/relationships/image" Target="../media/image92.wmf"/><Relationship Id="rId3" Type="http://schemas.openxmlformats.org/officeDocument/2006/relationships/oleObject" Target="../embeddings/oleObject86.bin"/><Relationship Id="rId7" Type="http://schemas.openxmlformats.org/officeDocument/2006/relationships/oleObject" Target="../embeddings/oleObject88.bin"/><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openxmlformats.org/officeDocument/2006/relationships/image" Target="../media/image91.wmf"/><Relationship Id="rId5" Type="http://schemas.openxmlformats.org/officeDocument/2006/relationships/oleObject" Target="../embeddings/oleObject87.bin"/><Relationship Id="rId4" Type="http://schemas.openxmlformats.org/officeDocument/2006/relationships/image" Target="../media/image90.w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89.bin"/><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93.wmf"/></Relationships>
</file>

<file path=ppt/slides/_rels/slide21.xml.rels><?xml version="1.0" encoding="UTF-8" standalone="yes"?>
<Relationships xmlns="http://schemas.openxmlformats.org/package/2006/relationships"><Relationship Id="rId8" Type="http://schemas.openxmlformats.org/officeDocument/2006/relationships/image" Target="../media/image96.wmf"/><Relationship Id="rId3" Type="http://schemas.openxmlformats.org/officeDocument/2006/relationships/oleObject" Target="../embeddings/oleObject90.bin"/><Relationship Id="rId7" Type="http://schemas.openxmlformats.org/officeDocument/2006/relationships/oleObject" Target="../embeddings/oleObject92.bin"/><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openxmlformats.org/officeDocument/2006/relationships/image" Target="../media/image95.wmf"/><Relationship Id="rId5" Type="http://schemas.openxmlformats.org/officeDocument/2006/relationships/oleObject" Target="../embeddings/oleObject91.bin"/><Relationship Id="rId4" Type="http://schemas.openxmlformats.org/officeDocument/2006/relationships/image" Target="../media/image94.wmf"/></Relationships>
</file>

<file path=ppt/slides/_rels/slide22.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98.bin"/><Relationship Id="rId3" Type="http://schemas.openxmlformats.org/officeDocument/2006/relationships/oleObject" Target="../embeddings/oleObject93.bin"/><Relationship Id="rId7" Type="http://schemas.openxmlformats.org/officeDocument/2006/relationships/oleObject" Target="../embeddings/oleObject95.bin"/><Relationship Id="rId12" Type="http://schemas.openxmlformats.org/officeDocument/2006/relationships/image" Target="../media/image101.wmf"/><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98.wmf"/><Relationship Id="rId11" Type="http://schemas.openxmlformats.org/officeDocument/2006/relationships/oleObject" Target="../embeddings/oleObject97.bin"/><Relationship Id="rId5" Type="http://schemas.openxmlformats.org/officeDocument/2006/relationships/oleObject" Target="../embeddings/oleObject94.bin"/><Relationship Id="rId10" Type="http://schemas.openxmlformats.org/officeDocument/2006/relationships/image" Target="../media/image100.wmf"/><Relationship Id="rId4" Type="http://schemas.openxmlformats.org/officeDocument/2006/relationships/image" Target="../media/image97.wmf"/><Relationship Id="rId9" Type="http://schemas.openxmlformats.org/officeDocument/2006/relationships/oleObject" Target="../embeddings/oleObject96.bin"/><Relationship Id="rId14" Type="http://schemas.openxmlformats.org/officeDocument/2006/relationships/image" Target="../media/image102.wmf"/></Relationships>
</file>

<file path=ppt/slides/_rels/slide23.xml.rels><?xml version="1.0" encoding="UTF-8" standalone="yes"?>
<Relationships xmlns="http://schemas.openxmlformats.org/package/2006/relationships"><Relationship Id="rId8" Type="http://schemas.openxmlformats.org/officeDocument/2006/relationships/image" Target="../media/image105.wmf"/><Relationship Id="rId13" Type="http://schemas.openxmlformats.org/officeDocument/2006/relationships/oleObject" Target="../embeddings/oleObject104.bin"/><Relationship Id="rId18" Type="http://schemas.openxmlformats.org/officeDocument/2006/relationships/image" Target="../media/image110.wmf"/><Relationship Id="rId3" Type="http://schemas.openxmlformats.org/officeDocument/2006/relationships/oleObject" Target="../embeddings/oleObject99.bin"/><Relationship Id="rId7" Type="http://schemas.openxmlformats.org/officeDocument/2006/relationships/oleObject" Target="../embeddings/oleObject101.bin"/><Relationship Id="rId12" Type="http://schemas.openxmlformats.org/officeDocument/2006/relationships/image" Target="../media/image107.wmf"/><Relationship Id="rId17" Type="http://schemas.openxmlformats.org/officeDocument/2006/relationships/oleObject" Target="../embeddings/oleObject106.bin"/><Relationship Id="rId2" Type="http://schemas.openxmlformats.org/officeDocument/2006/relationships/notesSlide" Target="../notesSlides/notesSlide23.xml"/><Relationship Id="rId16" Type="http://schemas.openxmlformats.org/officeDocument/2006/relationships/image" Target="../media/image109.wmf"/><Relationship Id="rId20" Type="http://schemas.openxmlformats.org/officeDocument/2006/relationships/image" Target="../media/image111.wmf"/><Relationship Id="rId1" Type="http://schemas.openxmlformats.org/officeDocument/2006/relationships/slideLayout" Target="../slideLayouts/slideLayout7.xml"/><Relationship Id="rId6" Type="http://schemas.openxmlformats.org/officeDocument/2006/relationships/image" Target="../media/image104.wmf"/><Relationship Id="rId11" Type="http://schemas.openxmlformats.org/officeDocument/2006/relationships/oleObject" Target="../embeddings/oleObject103.bin"/><Relationship Id="rId5" Type="http://schemas.openxmlformats.org/officeDocument/2006/relationships/oleObject" Target="../embeddings/oleObject100.bin"/><Relationship Id="rId15" Type="http://schemas.openxmlformats.org/officeDocument/2006/relationships/oleObject" Target="../embeddings/oleObject105.bin"/><Relationship Id="rId10" Type="http://schemas.openxmlformats.org/officeDocument/2006/relationships/image" Target="../media/image106.wmf"/><Relationship Id="rId19" Type="http://schemas.openxmlformats.org/officeDocument/2006/relationships/oleObject" Target="../embeddings/oleObject107.bin"/><Relationship Id="rId4" Type="http://schemas.openxmlformats.org/officeDocument/2006/relationships/image" Target="../media/image103.wmf"/><Relationship Id="rId9" Type="http://schemas.openxmlformats.org/officeDocument/2006/relationships/oleObject" Target="../embeddings/oleObject102.bin"/><Relationship Id="rId14" Type="http://schemas.openxmlformats.org/officeDocument/2006/relationships/image" Target="../media/image108.wmf"/></Relationships>
</file>

<file path=ppt/slides/_rels/slide24.xml.rels><?xml version="1.0" encoding="UTF-8" standalone="yes"?>
<Relationships xmlns="http://schemas.openxmlformats.org/package/2006/relationships"><Relationship Id="rId8" Type="http://schemas.openxmlformats.org/officeDocument/2006/relationships/image" Target="../media/image114.wmf"/><Relationship Id="rId3" Type="http://schemas.openxmlformats.org/officeDocument/2006/relationships/oleObject" Target="../embeddings/oleObject108.bin"/><Relationship Id="rId7" Type="http://schemas.openxmlformats.org/officeDocument/2006/relationships/oleObject" Target="../embeddings/oleObject110.bin"/><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13.wmf"/><Relationship Id="rId5" Type="http://schemas.openxmlformats.org/officeDocument/2006/relationships/oleObject" Target="../embeddings/oleObject109.bin"/><Relationship Id="rId10" Type="http://schemas.openxmlformats.org/officeDocument/2006/relationships/image" Target="../media/image115.wmf"/><Relationship Id="rId4" Type="http://schemas.openxmlformats.org/officeDocument/2006/relationships/image" Target="../media/image112.wmf"/><Relationship Id="rId9" Type="http://schemas.openxmlformats.org/officeDocument/2006/relationships/oleObject" Target="../embeddings/oleObject111.bin"/></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8" Type="http://schemas.openxmlformats.org/officeDocument/2006/relationships/image" Target="../media/image118.emf"/><Relationship Id="rId3" Type="http://schemas.openxmlformats.org/officeDocument/2006/relationships/oleObject" Target="../embeddings/oleObject112.bin"/><Relationship Id="rId7" Type="http://schemas.openxmlformats.org/officeDocument/2006/relationships/oleObject" Target="../embeddings/oleObject114.bin"/><Relationship Id="rId2" Type="http://schemas.openxmlformats.org/officeDocument/2006/relationships/notesSlide" Target="../notesSlides/notesSlide26.xml"/><Relationship Id="rId1" Type="http://schemas.openxmlformats.org/officeDocument/2006/relationships/slideLayout" Target="../slideLayouts/slideLayout4.xml"/><Relationship Id="rId6" Type="http://schemas.openxmlformats.org/officeDocument/2006/relationships/image" Target="../media/image117.wmf"/><Relationship Id="rId5" Type="http://schemas.openxmlformats.org/officeDocument/2006/relationships/oleObject" Target="../embeddings/oleObject113.bin"/><Relationship Id="rId10" Type="http://schemas.openxmlformats.org/officeDocument/2006/relationships/image" Target="../media/image119.wmf"/><Relationship Id="rId4" Type="http://schemas.openxmlformats.org/officeDocument/2006/relationships/image" Target="../media/image116.wmf"/><Relationship Id="rId9" Type="http://schemas.openxmlformats.org/officeDocument/2006/relationships/oleObject" Target="../embeddings/oleObject115.bin"/></Relationships>
</file>

<file path=ppt/slides/_rels/slide27.xml.rels><?xml version="1.0" encoding="UTF-8" standalone="yes"?>
<Relationships xmlns="http://schemas.openxmlformats.org/package/2006/relationships"><Relationship Id="rId8" Type="http://schemas.openxmlformats.org/officeDocument/2006/relationships/image" Target="../media/image122.wmf"/><Relationship Id="rId3" Type="http://schemas.openxmlformats.org/officeDocument/2006/relationships/oleObject" Target="../embeddings/oleObject116.bin"/><Relationship Id="rId7" Type="http://schemas.openxmlformats.org/officeDocument/2006/relationships/oleObject" Target="../embeddings/oleObject118.bin"/><Relationship Id="rId12" Type="http://schemas.openxmlformats.org/officeDocument/2006/relationships/image" Target="../media/image124.wmf"/><Relationship Id="rId2" Type="http://schemas.openxmlformats.org/officeDocument/2006/relationships/notesSlide" Target="../notesSlides/notesSlide27.xml"/><Relationship Id="rId1" Type="http://schemas.openxmlformats.org/officeDocument/2006/relationships/slideLayout" Target="../slideLayouts/slideLayout4.xml"/><Relationship Id="rId6" Type="http://schemas.openxmlformats.org/officeDocument/2006/relationships/image" Target="../media/image121.wmf"/><Relationship Id="rId11" Type="http://schemas.openxmlformats.org/officeDocument/2006/relationships/oleObject" Target="../embeddings/oleObject120.bin"/><Relationship Id="rId5" Type="http://schemas.openxmlformats.org/officeDocument/2006/relationships/oleObject" Target="../embeddings/oleObject117.bin"/><Relationship Id="rId10" Type="http://schemas.openxmlformats.org/officeDocument/2006/relationships/image" Target="../media/image123.wmf"/><Relationship Id="rId4" Type="http://schemas.openxmlformats.org/officeDocument/2006/relationships/image" Target="../media/image120.wmf"/><Relationship Id="rId9" Type="http://schemas.openxmlformats.org/officeDocument/2006/relationships/oleObject" Target="../embeddings/oleObject119.bin"/></Relationships>
</file>

<file path=ppt/slides/_rels/slide28.xml.rels><?xml version="1.0" encoding="UTF-8" standalone="yes"?>
<Relationships xmlns="http://schemas.openxmlformats.org/package/2006/relationships"><Relationship Id="rId8" Type="http://schemas.openxmlformats.org/officeDocument/2006/relationships/image" Target="../media/image127.wmf"/><Relationship Id="rId3" Type="http://schemas.openxmlformats.org/officeDocument/2006/relationships/oleObject" Target="../embeddings/oleObject121.bin"/><Relationship Id="rId7" Type="http://schemas.openxmlformats.org/officeDocument/2006/relationships/oleObject" Target="../embeddings/oleObject123.bin"/><Relationship Id="rId2" Type="http://schemas.openxmlformats.org/officeDocument/2006/relationships/notesSlide" Target="../notesSlides/notesSlide28.xml"/><Relationship Id="rId1" Type="http://schemas.openxmlformats.org/officeDocument/2006/relationships/slideLayout" Target="../slideLayouts/slideLayout4.xml"/><Relationship Id="rId6" Type="http://schemas.openxmlformats.org/officeDocument/2006/relationships/image" Target="../media/image126.wmf"/><Relationship Id="rId5" Type="http://schemas.openxmlformats.org/officeDocument/2006/relationships/oleObject" Target="../embeddings/oleObject122.bin"/><Relationship Id="rId10" Type="http://schemas.openxmlformats.org/officeDocument/2006/relationships/image" Target="../media/image128.wmf"/><Relationship Id="rId4" Type="http://schemas.openxmlformats.org/officeDocument/2006/relationships/image" Target="../media/image125.wmf"/><Relationship Id="rId9" Type="http://schemas.openxmlformats.org/officeDocument/2006/relationships/oleObject" Target="../embeddings/oleObject124.bin"/></Relationships>
</file>

<file path=ppt/slides/_rels/slide29.xml.rels><?xml version="1.0" encoding="UTF-8" standalone="yes"?>
<Relationships xmlns="http://schemas.openxmlformats.org/package/2006/relationships"><Relationship Id="rId8" Type="http://schemas.openxmlformats.org/officeDocument/2006/relationships/image" Target="../media/image131.wmf"/><Relationship Id="rId3" Type="http://schemas.openxmlformats.org/officeDocument/2006/relationships/oleObject" Target="../embeddings/oleObject125.bin"/><Relationship Id="rId7" Type="http://schemas.openxmlformats.org/officeDocument/2006/relationships/oleObject" Target="../embeddings/oleObject127.bin"/><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130.wmf"/><Relationship Id="rId5" Type="http://schemas.openxmlformats.org/officeDocument/2006/relationships/oleObject" Target="../embeddings/oleObject126.bin"/><Relationship Id="rId10" Type="http://schemas.openxmlformats.org/officeDocument/2006/relationships/image" Target="../media/image132.wmf"/><Relationship Id="rId4" Type="http://schemas.openxmlformats.org/officeDocument/2006/relationships/image" Target="../media/image129.wmf"/><Relationship Id="rId9" Type="http://schemas.openxmlformats.org/officeDocument/2006/relationships/oleObject" Target="../embeddings/oleObject128.bin"/></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8" Type="http://schemas.openxmlformats.org/officeDocument/2006/relationships/image" Target="../media/image135.wmf"/><Relationship Id="rId3" Type="http://schemas.openxmlformats.org/officeDocument/2006/relationships/oleObject" Target="../embeddings/oleObject129.bin"/><Relationship Id="rId7" Type="http://schemas.openxmlformats.org/officeDocument/2006/relationships/oleObject" Target="../embeddings/oleObject131.bin"/><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134.wmf"/><Relationship Id="rId5" Type="http://schemas.openxmlformats.org/officeDocument/2006/relationships/oleObject" Target="../embeddings/oleObject130.bin"/><Relationship Id="rId10" Type="http://schemas.openxmlformats.org/officeDocument/2006/relationships/image" Target="../media/image136.wmf"/><Relationship Id="rId4" Type="http://schemas.openxmlformats.org/officeDocument/2006/relationships/image" Target="../media/image133.wmf"/><Relationship Id="rId9" Type="http://schemas.openxmlformats.org/officeDocument/2006/relationships/oleObject" Target="../embeddings/oleObject132.bin"/></Relationships>
</file>

<file path=ppt/slides/_rels/slide31.xml.rels><?xml version="1.0" encoding="UTF-8" standalone="yes"?>
<Relationships xmlns="http://schemas.openxmlformats.org/package/2006/relationships"><Relationship Id="rId8" Type="http://schemas.openxmlformats.org/officeDocument/2006/relationships/image" Target="../media/image139.wmf"/><Relationship Id="rId3" Type="http://schemas.openxmlformats.org/officeDocument/2006/relationships/oleObject" Target="../embeddings/oleObject133.bin"/><Relationship Id="rId7" Type="http://schemas.openxmlformats.org/officeDocument/2006/relationships/oleObject" Target="../embeddings/oleObject135.bin"/><Relationship Id="rId2" Type="http://schemas.openxmlformats.org/officeDocument/2006/relationships/notesSlide" Target="../notesSlides/notesSlide31.xml"/><Relationship Id="rId1" Type="http://schemas.openxmlformats.org/officeDocument/2006/relationships/slideLayout" Target="../slideLayouts/slideLayout4.xml"/><Relationship Id="rId6" Type="http://schemas.openxmlformats.org/officeDocument/2006/relationships/image" Target="../media/image138.wmf"/><Relationship Id="rId5" Type="http://schemas.openxmlformats.org/officeDocument/2006/relationships/oleObject" Target="../embeddings/oleObject134.bin"/><Relationship Id="rId10" Type="http://schemas.openxmlformats.org/officeDocument/2006/relationships/image" Target="../media/image140.wmf"/><Relationship Id="rId4" Type="http://schemas.openxmlformats.org/officeDocument/2006/relationships/image" Target="../media/image137.wmf"/><Relationship Id="rId9" Type="http://schemas.openxmlformats.org/officeDocument/2006/relationships/oleObject" Target="../embeddings/oleObject136.bin"/></Relationships>
</file>

<file path=ppt/slides/_rels/slide32.xml.rels><?xml version="1.0" encoding="UTF-8" standalone="yes"?>
<Relationships xmlns="http://schemas.openxmlformats.org/package/2006/relationships"><Relationship Id="rId8" Type="http://schemas.openxmlformats.org/officeDocument/2006/relationships/image" Target="../media/image143.wmf"/><Relationship Id="rId3" Type="http://schemas.openxmlformats.org/officeDocument/2006/relationships/oleObject" Target="../embeddings/oleObject137.bin"/><Relationship Id="rId7" Type="http://schemas.openxmlformats.org/officeDocument/2006/relationships/oleObject" Target="../embeddings/oleObject139.bin"/><Relationship Id="rId2" Type="http://schemas.openxmlformats.org/officeDocument/2006/relationships/notesSlide" Target="../notesSlides/notesSlide32.xml"/><Relationship Id="rId1" Type="http://schemas.openxmlformats.org/officeDocument/2006/relationships/slideLayout" Target="../slideLayouts/slideLayout4.xml"/><Relationship Id="rId6" Type="http://schemas.openxmlformats.org/officeDocument/2006/relationships/image" Target="../media/image142.wmf"/><Relationship Id="rId5" Type="http://schemas.openxmlformats.org/officeDocument/2006/relationships/oleObject" Target="../embeddings/oleObject138.bin"/><Relationship Id="rId10" Type="http://schemas.openxmlformats.org/officeDocument/2006/relationships/image" Target="../media/image144.wmf"/><Relationship Id="rId4" Type="http://schemas.openxmlformats.org/officeDocument/2006/relationships/image" Target="../media/image141.wmf"/><Relationship Id="rId9" Type="http://schemas.openxmlformats.org/officeDocument/2006/relationships/oleObject" Target="../embeddings/oleObject140.bin"/></Relationships>
</file>

<file path=ppt/slides/_rels/slide33.xml.rels><?xml version="1.0" encoding="UTF-8" standalone="yes"?>
<Relationships xmlns="http://schemas.openxmlformats.org/package/2006/relationships"><Relationship Id="rId8" Type="http://schemas.openxmlformats.org/officeDocument/2006/relationships/image" Target="../media/image147.wmf"/><Relationship Id="rId13" Type="http://schemas.openxmlformats.org/officeDocument/2006/relationships/oleObject" Target="../embeddings/oleObject146.bin"/><Relationship Id="rId3" Type="http://schemas.openxmlformats.org/officeDocument/2006/relationships/oleObject" Target="../embeddings/oleObject141.bin"/><Relationship Id="rId7" Type="http://schemas.openxmlformats.org/officeDocument/2006/relationships/oleObject" Target="../embeddings/oleObject143.bin"/><Relationship Id="rId12" Type="http://schemas.openxmlformats.org/officeDocument/2006/relationships/image" Target="../media/image149.wmf"/><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openxmlformats.org/officeDocument/2006/relationships/image" Target="../media/image146.wmf"/><Relationship Id="rId11" Type="http://schemas.openxmlformats.org/officeDocument/2006/relationships/oleObject" Target="../embeddings/oleObject145.bin"/><Relationship Id="rId5" Type="http://schemas.openxmlformats.org/officeDocument/2006/relationships/oleObject" Target="../embeddings/oleObject142.bin"/><Relationship Id="rId10" Type="http://schemas.openxmlformats.org/officeDocument/2006/relationships/image" Target="../media/image148.wmf"/><Relationship Id="rId4" Type="http://schemas.openxmlformats.org/officeDocument/2006/relationships/image" Target="../media/image145.wmf"/><Relationship Id="rId9" Type="http://schemas.openxmlformats.org/officeDocument/2006/relationships/oleObject" Target="../embeddings/oleObject144.bin"/><Relationship Id="rId14" Type="http://schemas.openxmlformats.org/officeDocument/2006/relationships/image" Target="../media/image150.wmf"/></Relationships>
</file>

<file path=ppt/slides/_rels/slide34.xml.rels><?xml version="1.0" encoding="UTF-8" standalone="yes"?>
<Relationships xmlns="http://schemas.openxmlformats.org/package/2006/relationships"><Relationship Id="rId8" Type="http://schemas.openxmlformats.org/officeDocument/2006/relationships/oleObject" Target="../embeddings/oleObject149.bin"/><Relationship Id="rId3" Type="http://schemas.openxmlformats.org/officeDocument/2006/relationships/image" Target="../media/image151.png"/><Relationship Id="rId7" Type="http://schemas.openxmlformats.org/officeDocument/2006/relationships/image" Target="../media/image153.wmf"/><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openxmlformats.org/officeDocument/2006/relationships/oleObject" Target="../embeddings/oleObject148.bin"/><Relationship Id="rId5" Type="http://schemas.openxmlformats.org/officeDocument/2006/relationships/image" Target="../media/image152.wmf"/><Relationship Id="rId4" Type="http://schemas.openxmlformats.org/officeDocument/2006/relationships/oleObject" Target="../embeddings/oleObject147.bin"/><Relationship Id="rId9" Type="http://schemas.openxmlformats.org/officeDocument/2006/relationships/image" Target="../media/image154.wmf"/></Relationships>
</file>

<file path=ppt/slides/_rels/slide35.xml.rels><?xml version="1.0" encoding="UTF-8" standalone="yes"?>
<Relationships xmlns="http://schemas.openxmlformats.org/package/2006/relationships"><Relationship Id="rId8" Type="http://schemas.openxmlformats.org/officeDocument/2006/relationships/image" Target="../media/image157.wmf"/><Relationship Id="rId13" Type="http://schemas.openxmlformats.org/officeDocument/2006/relationships/oleObject" Target="../embeddings/oleObject155.bin"/><Relationship Id="rId3" Type="http://schemas.openxmlformats.org/officeDocument/2006/relationships/oleObject" Target="../embeddings/oleObject150.bin"/><Relationship Id="rId7" Type="http://schemas.openxmlformats.org/officeDocument/2006/relationships/oleObject" Target="../embeddings/oleObject152.bin"/><Relationship Id="rId12" Type="http://schemas.openxmlformats.org/officeDocument/2006/relationships/image" Target="../media/image159.wmf"/><Relationship Id="rId2" Type="http://schemas.openxmlformats.org/officeDocument/2006/relationships/notesSlide" Target="../notesSlides/notesSlide35.xml"/><Relationship Id="rId16" Type="http://schemas.openxmlformats.org/officeDocument/2006/relationships/image" Target="../media/image161.wmf"/><Relationship Id="rId1" Type="http://schemas.openxmlformats.org/officeDocument/2006/relationships/slideLayout" Target="../slideLayouts/slideLayout7.xml"/><Relationship Id="rId6" Type="http://schemas.openxmlformats.org/officeDocument/2006/relationships/image" Target="../media/image156.wmf"/><Relationship Id="rId11" Type="http://schemas.openxmlformats.org/officeDocument/2006/relationships/oleObject" Target="../embeddings/oleObject154.bin"/><Relationship Id="rId5" Type="http://schemas.openxmlformats.org/officeDocument/2006/relationships/oleObject" Target="../embeddings/oleObject151.bin"/><Relationship Id="rId15" Type="http://schemas.openxmlformats.org/officeDocument/2006/relationships/oleObject" Target="../embeddings/oleObject156.bin"/><Relationship Id="rId10" Type="http://schemas.openxmlformats.org/officeDocument/2006/relationships/image" Target="../media/image158.wmf"/><Relationship Id="rId4" Type="http://schemas.openxmlformats.org/officeDocument/2006/relationships/image" Target="../media/image155.wmf"/><Relationship Id="rId9" Type="http://schemas.openxmlformats.org/officeDocument/2006/relationships/oleObject" Target="../embeddings/oleObject153.bin"/><Relationship Id="rId14" Type="http://schemas.openxmlformats.org/officeDocument/2006/relationships/image" Target="../media/image160.w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157.bin"/><Relationship Id="rId2" Type="http://schemas.openxmlformats.org/officeDocument/2006/relationships/notesSlide" Target="../notesSlides/notesSlide36.xml"/><Relationship Id="rId1" Type="http://schemas.openxmlformats.org/officeDocument/2006/relationships/slideLayout" Target="../slideLayouts/slideLayout7.xml"/><Relationship Id="rId5" Type="http://schemas.openxmlformats.org/officeDocument/2006/relationships/image" Target="../media/image163.png"/><Relationship Id="rId4" Type="http://schemas.openxmlformats.org/officeDocument/2006/relationships/image" Target="../media/image162.wmf"/></Relationships>
</file>

<file path=ppt/slides/_rels/slide37.xml.rels><?xml version="1.0" encoding="UTF-8" standalone="yes"?>
<Relationships xmlns="http://schemas.openxmlformats.org/package/2006/relationships"><Relationship Id="rId8" Type="http://schemas.openxmlformats.org/officeDocument/2006/relationships/image" Target="../media/image166.wmf"/><Relationship Id="rId13" Type="http://schemas.openxmlformats.org/officeDocument/2006/relationships/oleObject" Target="../embeddings/oleObject163.bin"/><Relationship Id="rId18" Type="http://schemas.openxmlformats.org/officeDocument/2006/relationships/image" Target="../media/image171.wmf"/><Relationship Id="rId3" Type="http://schemas.openxmlformats.org/officeDocument/2006/relationships/oleObject" Target="../embeddings/oleObject158.bin"/><Relationship Id="rId7" Type="http://schemas.openxmlformats.org/officeDocument/2006/relationships/oleObject" Target="../embeddings/oleObject160.bin"/><Relationship Id="rId12" Type="http://schemas.openxmlformats.org/officeDocument/2006/relationships/image" Target="../media/image168.wmf"/><Relationship Id="rId17" Type="http://schemas.openxmlformats.org/officeDocument/2006/relationships/oleObject" Target="../embeddings/oleObject165.bin"/><Relationship Id="rId2" Type="http://schemas.openxmlformats.org/officeDocument/2006/relationships/notesSlide" Target="../notesSlides/notesSlide37.xml"/><Relationship Id="rId16" Type="http://schemas.openxmlformats.org/officeDocument/2006/relationships/image" Target="../media/image170.wmf"/><Relationship Id="rId20" Type="http://schemas.openxmlformats.org/officeDocument/2006/relationships/image" Target="../media/image172.wmf"/><Relationship Id="rId1" Type="http://schemas.openxmlformats.org/officeDocument/2006/relationships/slideLayout" Target="../slideLayouts/slideLayout7.xml"/><Relationship Id="rId6" Type="http://schemas.openxmlformats.org/officeDocument/2006/relationships/image" Target="../media/image165.wmf"/><Relationship Id="rId11" Type="http://schemas.openxmlformats.org/officeDocument/2006/relationships/oleObject" Target="../embeddings/oleObject162.bin"/><Relationship Id="rId5" Type="http://schemas.openxmlformats.org/officeDocument/2006/relationships/oleObject" Target="../embeddings/oleObject159.bin"/><Relationship Id="rId15" Type="http://schemas.openxmlformats.org/officeDocument/2006/relationships/oleObject" Target="../embeddings/oleObject164.bin"/><Relationship Id="rId10" Type="http://schemas.openxmlformats.org/officeDocument/2006/relationships/image" Target="../media/image167.wmf"/><Relationship Id="rId19" Type="http://schemas.openxmlformats.org/officeDocument/2006/relationships/oleObject" Target="../embeddings/oleObject166.bin"/><Relationship Id="rId4" Type="http://schemas.openxmlformats.org/officeDocument/2006/relationships/image" Target="../media/image164.wmf"/><Relationship Id="rId9" Type="http://schemas.openxmlformats.org/officeDocument/2006/relationships/oleObject" Target="../embeddings/oleObject161.bin"/><Relationship Id="rId14" Type="http://schemas.openxmlformats.org/officeDocument/2006/relationships/image" Target="../media/image169.wmf"/></Relationships>
</file>

<file path=ppt/slides/_rels/slide38.xml.rels><?xml version="1.0" encoding="UTF-8" standalone="yes"?>
<Relationships xmlns="http://schemas.openxmlformats.org/package/2006/relationships"><Relationship Id="rId8" Type="http://schemas.openxmlformats.org/officeDocument/2006/relationships/image" Target="../media/image175.wmf"/><Relationship Id="rId13" Type="http://schemas.openxmlformats.org/officeDocument/2006/relationships/oleObject" Target="../embeddings/oleObject172.bin"/><Relationship Id="rId18" Type="http://schemas.openxmlformats.org/officeDocument/2006/relationships/image" Target="../media/image180.wmf"/><Relationship Id="rId3" Type="http://schemas.openxmlformats.org/officeDocument/2006/relationships/oleObject" Target="../embeddings/oleObject167.bin"/><Relationship Id="rId7" Type="http://schemas.openxmlformats.org/officeDocument/2006/relationships/oleObject" Target="../embeddings/oleObject169.bin"/><Relationship Id="rId12" Type="http://schemas.openxmlformats.org/officeDocument/2006/relationships/image" Target="../media/image177.wmf"/><Relationship Id="rId17" Type="http://schemas.openxmlformats.org/officeDocument/2006/relationships/oleObject" Target="../embeddings/oleObject174.bin"/><Relationship Id="rId2" Type="http://schemas.openxmlformats.org/officeDocument/2006/relationships/notesSlide" Target="../notesSlides/notesSlide38.xml"/><Relationship Id="rId16" Type="http://schemas.openxmlformats.org/officeDocument/2006/relationships/image" Target="../media/image179.wmf"/><Relationship Id="rId1" Type="http://schemas.openxmlformats.org/officeDocument/2006/relationships/slideLayout" Target="../slideLayouts/slideLayout7.xml"/><Relationship Id="rId6" Type="http://schemas.openxmlformats.org/officeDocument/2006/relationships/image" Target="../media/image174.wmf"/><Relationship Id="rId11" Type="http://schemas.openxmlformats.org/officeDocument/2006/relationships/oleObject" Target="../embeddings/oleObject171.bin"/><Relationship Id="rId5" Type="http://schemas.openxmlformats.org/officeDocument/2006/relationships/oleObject" Target="../embeddings/oleObject168.bin"/><Relationship Id="rId15" Type="http://schemas.openxmlformats.org/officeDocument/2006/relationships/oleObject" Target="../embeddings/oleObject173.bin"/><Relationship Id="rId10" Type="http://schemas.openxmlformats.org/officeDocument/2006/relationships/image" Target="../media/image176.wmf"/><Relationship Id="rId4" Type="http://schemas.openxmlformats.org/officeDocument/2006/relationships/image" Target="../media/image173.wmf"/><Relationship Id="rId9" Type="http://schemas.openxmlformats.org/officeDocument/2006/relationships/oleObject" Target="../embeddings/oleObject170.bin"/><Relationship Id="rId14" Type="http://schemas.openxmlformats.org/officeDocument/2006/relationships/image" Target="../media/image178.wmf"/></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8" Type="http://schemas.openxmlformats.org/officeDocument/2006/relationships/image" Target="../media/image183.wmf"/><Relationship Id="rId13" Type="http://schemas.openxmlformats.org/officeDocument/2006/relationships/oleObject" Target="../embeddings/oleObject180.bin"/><Relationship Id="rId18" Type="http://schemas.openxmlformats.org/officeDocument/2006/relationships/image" Target="../media/image188.wmf"/><Relationship Id="rId3" Type="http://schemas.openxmlformats.org/officeDocument/2006/relationships/oleObject" Target="../embeddings/oleObject175.bin"/><Relationship Id="rId21" Type="http://schemas.openxmlformats.org/officeDocument/2006/relationships/oleObject" Target="../embeddings/oleObject184.bin"/><Relationship Id="rId7" Type="http://schemas.openxmlformats.org/officeDocument/2006/relationships/oleObject" Target="../embeddings/oleObject177.bin"/><Relationship Id="rId12" Type="http://schemas.openxmlformats.org/officeDocument/2006/relationships/image" Target="../media/image185.wmf"/><Relationship Id="rId17" Type="http://schemas.openxmlformats.org/officeDocument/2006/relationships/oleObject" Target="../embeddings/oleObject182.bin"/><Relationship Id="rId2" Type="http://schemas.openxmlformats.org/officeDocument/2006/relationships/notesSlide" Target="../notesSlides/notesSlide40.xml"/><Relationship Id="rId16" Type="http://schemas.openxmlformats.org/officeDocument/2006/relationships/image" Target="../media/image187.wmf"/><Relationship Id="rId20" Type="http://schemas.openxmlformats.org/officeDocument/2006/relationships/image" Target="../media/image189.wmf"/><Relationship Id="rId1" Type="http://schemas.openxmlformats.org/officeDocument/2006/relationships/slideLayout" Target="../slideLayouts/slideLayout7.xml"/><Relationship Id="rId6" Type="http://schemas.openxmlformats.org/officeDocument/2006/relationships/image" Target="../media/image182.wmf"/><Relationship Id="rId11" Type="http://schemas.openxmlformats.org/officeDocument/2006/relationships/oleObject" Target="../embeddings/oleObject179.bin"/><Relationship Id="rId5" Type="http://schemas.openxmlformats.org/officeDocument/2006/relationships/oleObject" Target="../embeddings/oleObject176.bin"/><Relationship Id="rId15" Type="http://schemas.openxmlformats.org/officeDocument/2006/relationships/oleObject" Target="../embeddings/oleObject181.bin"/><Relationship Id="rId10" Type="http://schemas.openxmlformats.org/officeDocument/2006/relationships/image" Target="../media/image184.wmf"/><Relationship Id="rId19" Type="http://schemas.openxmlformats.org/officeDocument/2006/relationships/oleObject" Target="../embeddings/oleObject183.bin"/><Relationship Id="rId4" Type="http://schemas.openxmlformats.org/officeDocument/2006/relationships/image" Target="../media/image181.wmf"/><Relationship Id="rId9" Type="http://schemas.openxmlformats.org/officeDocument/2006/relationships/oleObject" Target="../embeddings/oleObject178.bin"/><Relationship Id="rId14" Type="http://schemas.openxmlformats.org/officeDocument/2006/relationships/image" Target="../media/image186.wmf"/><Relationship Id="rId22" Type="http://schemas.openxmlformats.org/officeDocument/2006/relationships/image" Target="../media/image190.wmf"/></Relationships>
</file>

<file path=ppt/slides/_rels/slide41.xml.rels><?xml version="1.0" encoding="UTF-8" standalone="yes"?>
<Relationships xmlns="http://schemas.openxmlformats.org/package/2006/relationships"><Relationship Id="rId8" Type="http://schemas.openxmlformats.org/officeDocument/2006/relationships/image" Target="../media/image193.wmf"/><Relationship Id="rId3" Type="http://schemas.openxmlformats.org/officeDocument/2006/relationships/oleObject" Target="../embeddings/oleObject185.bin"/><Relationship Id="rId7" Type="http://schemas.openxmlformats.org/officeDocument/2006/relationships/oleObject" Target="../embeddings/oleObject187.bin"/><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openxmlformats.org/officeDocument/2006/relationships/image" Target="../media/image192.wmf"/><Relationship Id="rId5" Type="http://schemas.openxmlformats.org/officeDocument/2006/relationships/oleObject" Target="../embeddings/oleObject186.bin"/><Relationship Id="rId10" Type="http://schemas.openxmlformats.org/officeDocument/2006/relationships/image" Target="../media/image194.wmf"/><Relationship Id="rId4" Type="http://schemas.openxmlformats.org/officeDocument/2006/relationships/image" Target="../media/image191.wmf"/><Relationship Id="rId9" Type="http://schemas.openxmlformats.org/officeDocument/2006/relationships/oleObject" Target="../embeddings/oleObject188.bin"/></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197.wmf"/><Relationship Id="rId13" Type="http://schemas.openxmlformats.org/officeDocument/2006/relationships/oleObject" Target="../embeddings/oleObject194.bin"/><Relationship Id="rId3" Type="http://schemas.openxmlformats.org/officeDocument/2006/relationships/oleObject" Target="../embeddings/oleObject189.bin"/><Relationship Id="rId7" Type="http://schemas.openxmlformats.org/officeDocument/2006/relationships/oleObject" Target="../embeddings/oleObject191.bin"/><Relationship Id="rId12" Type="http://schemas.openxmlformats.org/officeDocument/2006/relationships/image" Target="../media/image199.wmf"/><Relationship Id="rId2" Type="http://schemas.openxmlformats.org/officeDocument/2006/relationships/notesSlide" Target="../notesSlides/notesSlide43.xml"/><Relationship Id="rId16" Type="http://schemas.openxmlformats.org/officeDocument/2006/relationships/image" Target="../media/image201.wmf"/><Relationship Id="rId1" Type="http://schemas.openxmlformats.org/officeDocument/2006/relationships/slideLayout" Target="../slideLayouts/slideLayout7.xml"/><Relationship Id="rId6" Type="http://schemas.openxmlformats.org/officeDocument/2006/relationships/image" Target="../media/image196.wmf"/><Relationship Id="rId11" Type="http://schemas.openxmlformats.org/officeDocument/2006/relationships/oleObject" Target="../embeddings/oleObject193.bin"/><Relationship Id="rId5" Type="http://schemas.openxmlformats.org/officeDocument/2006/relationships/oleObject" Target="../embeddings/oleObject190.bin"/><Relationship Id="rId15" Type="http://schemas.openxmlformats.org/officeDocument/2006/relationships/oleObject" Target="../embeddings/oleObject195.bin"/><Relationship Id="rId10" Type="http://schemas.openxmlformats.org/officeDocument/2006/relationships/image" Target="../media/image198.wmf"/><Relationship Id="rId4" Type="http://schemas.openxmlformats.org/officeDocument/2006/relationships/image" Target="../media/image195.wmf"/><Relationship Id="rId9" Type="http://schemas.openxmlformats.org/officeDocument/2006/relationships/oleObject" Target="../embeddings/oleObject192.bin"/><Relationship Id="rId14" Type="http://schemas.openxmlformats.org/officeDocument/2006/relationships/image" Target="../media/image200.wmf"/></Relationships>
</file>

<file path=ppt/slides/_rels/slide44.xml.rels><?xml version="1.0" encoding="UTF-8" standalone="yes"?>
<Relationships xmlns="http://schemas.openxmlformats.org/package/2006/relationships"><Relationship Id="rId8" Type="http://schemas.openxmlformats.org/officeDocument/2006/relationships/oleObject" Target="../embeddings/oleObject198.bin"/><Relationship Id="rId13" Type="http://schemas.openxmlformats.org/officeDocument/2006/relationships/image" Target="../media/image207.wmf"/><Relationship Id="rId18" Type="http://schemas.openxmlformats.org/officeDocument/2006/relationships/oleObject" Target="../embeddings/oleObject203.bin"/><Relationship Id="rId3" Type="http://schemas.openxmlformats.org/officeDocument/2006/relationships/image" Target="../media/image202.png"/><Relationship Id="rId21" Type="http://schemas.openxmlformats.org/officeDocument/2006/relationships/image" Target="../media/image211.wmf"/><Relationship Id="rId7" Type="http://schemas.openxmlformats.org/officeDocument/2006/relationships/image" Target="../media/image204.wmf"/><Relationship Id="rId12" Type="http://schemas.openxmlformats.org/officeDocument/2006/relationships/oleObject" Target="../embeddings/oleObject200.bin"/><Relationship Id="rId17" Type="http://schemas.openxmlformats.org/officeDocument/2006/relationships/image" Target="../media/image209.wmf"/><Relationship Id="rId2" Type="http://schemas.openxmlformats.org/officeDocument/2006/relationships/notesSlide" Target="../notesSlides/notesSlide44.xml"/><Relationship Id="rId16" Type="http://schemas.openxmlformats.org/officeDocument/2006/relationships/oleObject" Target="../embeddings/oleObject202.bin"/><Relationship Id="rId20" Type="http://schemas.openxmlformats.org/officeDocument/2006/relationships/oleObject" Target="../embeddings/oleObject204.bin"/><Relationship Id="rId1" Type="http://schemas.openxmlformats.org/officeDocument/2006/relationships/slideLayout" Target="../slideLayouts/slideLayout7.xml"/><Relationship Id="rId6" Type="http://schemas.openxmlformats.org/officeDocument/2006/relationships/oleObject" Target="../embeddings/oleObject197.bin"/><Relationship Id="rId11" Type="http://schemas.openxmlformats.org/officeDocument/2006/relationships/image" Target="../media/image206.wmf"/><Relationship Id="rId5" Type="http://schemas.openxmlformats.org/officeDocument/2006/relationships/image" Target="../media/image203.wmf"/><Relationship Id="rId15" Type="http://schemas.openxmlformats.org/officeDocument/2006/relationships/image" Target="../media/image208.wmf"/><Relationship Id="rId10" Type="http://schemas.openxmlformats.org/officeDocument/2006/relationships/oleObject" Target="../embeddings/oleObject199.bin"/><Relationship Id="rId19" Type="http://schemas.openxmlformats.org/officeDocument/2006/relationships/image" Target="../media/image210.wmf"/><Relationship Id="rId4" Type="http://schemas.openxmlformats.org/officeDocument/2006/relationships/oleObject" Target="../embeddings/oleObject196.bin"/><Relationship Id="rId9" Type="http://schemas.openxmlformats.org/officeDocument/2006/relationships/image" Target="../media/image205.wmf"/><Relationship Id="rId14" Type="http://schemas.openxmlformats.org/officeDocument/2006/relationships/oleObject" Target="../embeddings/oleObject201.bin"/></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05.bin"/><Relationship Id="rId2" Type="http://schemas.openxmlformats.org/officeDocument/2006/relationships/notesSlide" Target="../notesSlides/notesSlide45.xml"/><Relationship Id="rId1" Type="http://schemas.openxmlformats.org/officeDocument/2006/relationships/slideLayout" Target="../slideLayouts/slideLayout7.xml"/><Relationship Id="rId4" Type="http://schemas.openxmlformats.org/officeDocument/2006/relationships/image" Target="../media/image212.wmf"/></Relationships>
</file>

<file path=ppt/slides/_rels/slide46.xml.rels><?xml version="1.0" encoding="UTF-8" standalone="yes"?>
<Relationships xmlns="http://schemas.openxmlformats.org/package/2006/relationships"><Relationship Id="rId8" Type="http://schemas.openxmlformats.org/officeDocument/2006/relationships/image" Target="../media/image215.wmf"/><Relationship Id="rId13" Type="http://schemas.openxmlformats.org/officeDocument/2006/relationships/oleObject" Target="../embeddings/oleObject211.bin"/><Relationship Id="rId3" Type="http://schemas.openxmlformats.org/officeDocument/2006/relationships/oleObject" Target="../embeddings/oleObject206.bin"/><Relationship Id="rId7" Type="http://schemas.openxmlformats.org/officeDocument/2006/relationships/oleObject" Target="../embeddings/oleObject208.bin"/><Relationship Id="rId12" Type="http://schemas.openxmlformats.org/officeDocument/2006/relationships/image" Target="../media/image217.wmf"/><Relationship Id="rId2" Type="http://schemas.openxmlformats.org/officeDocument/2006/relationships/notesSlide" Target="../notesSlides/notesSlide46.xml"/><Relationship Id="rId16" Type="http://schemas.openxmlformats.org/officeDocument/2006/relationships/image" Target="../media/image219.wmf"/><Relationship Id="rId1" Type="http://schemas.openxmlformats.org/officeDocument/2006/relationships/slideLayout" Target="../slideLayouts/slideLayout7.xml"/><Relationship Id="rId6" Type="http://schemas.openxmlformats.org/officeDocument/2006/relationships/image" Target="../media/image214.wmf"/><Relationship Id="rId11" Type="http://schemas.openxmlformats.org/officeDocument/2006/relationships/oleObject" Target="../embeddings/oleObject210.bin"/><Relationship Id="rId5" Type="http://schemas.openxmlformats.org/officeDocument/2006/relationships/oleObject" Target="../embeddings/oleObject207.bin"/><Relationship Id="rId15" Type="http://schemas.openxmlformats.org/officeDocument/2006/relationships/oleObject" Target="../embeddings/oleObject212.bin"/><Relationship Id="rId10" Type="http://schemas.openxmlformats.org/officeDocument/2006/relationships/image" Target="../media/image216.wmf"/><Relationship Id="rId4" Type="http://schemas.openxmlformats.org/officeDocument/2006/relationships/image" Target="../media/image213.wmf"/><Relationship Id="rId9" Type="http://schemas.openxmlformats.org/officeDocument/2006/relationships/oleObject" Target="../embeddings/oleObject209.bin"/><Relationship Id="rId14" Type="http://schemas.openxmlformats.org/officeDocument/2006/relationships/image" Target="../media/image218.wmf"/></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8" Type="http://schemas.openxmlformats.org/officeDocument/2006/relationships/oleObject" Target="../embeddings/oleObject215.bin"/><Relationship Id="rId13" Type="http://schemas.openxmlformats.org/officeDocument/2006/relationships/image" Target="../media/image225.wmf"/><Relationship Id="rId3" Type="http://schemas.openxmlformats.org/officeDocument/2006/relationships/image" Target="../media/image220.png"/><Relationship Id="rId7" Type="http://schemas.openxmlformats.org/officeDocument/2006/relationships/image" Target="../media/image222.wmf"/><Relationship Id="rId12" Type="http://schemas.openxmlformats.org/officeDocument/2006/relationships/oleObject" Target="../embeddings/oleObject217.bin"/><Relationship Id="rId17" Type="http://schemas.openxmlformats.org/officeDocument/2006/relationships/image" Target="../media/image227.wmf"/><Relationship Id="rId2" Type="http://schemas.openxmlformats.org/officeDocument/2006/relationships/notesSlide" Target="../notesSlides/notesSlide48.xml"/><Relationship Id="rId16" Type="http://schemas.openxmlformats.org/officeDocument/2006/relationships/oleObject" Target="../embeddings/oleObject219.bin"/><Relationship Id="rId1" Type="http://schemas.openxmlformats.org/officeDocument/2006/relationships/slideLayout" Target="../slideLayouts/slideLayout7.xml"/><Relationship Id="rId6" Type="http://schemas.openxmlformats.org/officeDocument/2006/relationships/oleObject" Target="../embeddings/oleObject214.bin"/><Relationship Id="rId11" Type="http://schemas.openxmlformats.org/officeDocument/2006/relationships/image" Target="../media/image224.wmf"/><Relationship Id="rId5" Type="http://schemas.openxmlformats.org/officeDocument/2006/relationships/image" Target="../media/image221.wmf"/><Relationship Id="rId15" Type="http://schemas.openxmlformats.org/officeDocument/2006/relationships/image" Target="../media/image226.wmf"/><Relationship Id="rId10" Type="http://schemas.openxmlformats.org/officeDocument/2006/relationships/oleObject" Target="../embeddings/oleObject216.bin"/><Relationship Id="rId4" Type="http://schemas.openxmlformats.org/officeDocument/2006/relationships/oleObject" Target="../embeddings/oleObject213.bin"/><Relationship Id="rId9" Type="http://schemas.openxmlformats.org/officeDocument/2006/relationships/image" Target="../media/image223.wmf"/><Relationship Id="rId14" Type="http://schemas.openxmlformats.org/officeDocument/2006/relationships/oleObject" Target="../embeddings/oleObject218.bin"/></Relationships>
</file>

<file path=ppt/slides/_rels/slide49.xml.rels><?xml version="1.0" encoding="UTF-8" standalone="yes"?>
<Relationships xmlns="http://schemas.openxmlformats.org/package/2006/relationships"><Relationship Id="rId8" Type="http://schemas.openxmlformats.org/officeDocument/2006/relationships/oleObject" Target="../embeddings/oleObject222.bin"/><Relationship Id="rId13" Type="http://schemas.openxmlformats.org/officeDocument/2006/relationships/image" Target="../media/image232.wmf"/><Relationship Id="rId18" Type="http://schemas.openxmlformats.org/officeDocument/2006/relationships/oleObject" Target="../embeddings/oleObject227.bin"/><Relationship Id="rId26" Type="http://schemas.openxmlformats.org/officeDocument/2006/relationships/oleObject" Target="../embeddings/oleObject231.bin"/><Relationship Id="rId3" Type="http://schemas.openxmlformats.org/officeDocument/2006/relationships/image" Target="../media/image220.png"/><Relationship Id="rId21" Type="http://schemas.openxmlformats.org/officeDocument/2006/relationships/image" Target="../media/image236.wmf"/><Relationship Id="rId7" Type="http://schemas.openxmlformats.org/officeDocument/2006/relationships/image" Target="../media/image229.wmf"/><Relationship Id="rId12" Type="http://schemas.openxmlformats.org/officeDocument/2006/relationships/oleObject" Target="../embeddings/oleObject224.bin"/><Relationship Id="rId17" Type="http://schemas.openxmlformats.org/officeDocument/2006/relationships/image" Target="../media/image234.wmf"/><Relationship Id="rId25" Type="http://schemas.openxmlformats.org/officeDocument/2006/relationships/image" Target="../media/image238.wmf"/><Relationship Id="rId2" Type="http://schemas.openxmlformats.org/officeDocument/2006/relationships/notesSlide" Target="../notesSlides/notesSlide49.xml"/><Relationship Id="rId16" Type="http://schemas.openxmlformats.org/officeDocument/2006/relationships/oleObject" Target="../embeddings/oleObject226.bin"/><Relationship Id="rId20" Type="http://schemas.openxmlformats.org/officeDocument/2006/relationships/oleObject" Target="../embeddings/oleObject228.bin"/><Relationship Id="rId1" Type="http://schemas.openxmlformats.org/officeDocument/2006/relationships/slideLayout" Target="../slideLayouts/slideLayout7.xml"/><Relationship Id="rId6" Type="http://schemas.openxmlformats.org/officeDocument/2006/relationships/oleObject" Target="../embeddings/oleObject221.bin"/><Relationship Id="rId11" Type="http://schemas.openxmlformats.org/officeDocument/2006/relationships/image" Target="../media/image231.wmf"/><Relationship Id="rId24" Type="http://schemas.openxmlformats.org/officeDocument/2006/relationships/oleObject" Target="../embeddings/oleObject230.bin"/><Relationship Id="rId5" Type="http://schemas.openxmlformats.org/officeDocument/2006/relationships/image" Target="../media/image228.wmf"/><Relationship Id="rId15" Type="http://schemas.openxmlformats.org/officeDocument/2006/relationships/image" Target="../media/image233.wmf"/><Relationship Id="rId23" Type="http://schemas.openxmlformats.org/officeDocument/2006/relationships/image" Target="../media/image237.wmf"/><Relationship Id="rId10" Type="http://schemas.openxmlformats.org/officeDocument/2006/relationships/oleObject" Target="../embeddings/oleObject223.bin"/><Relationship Id="rId19" Type="http://schemas.openxmlformats.org/officeDocument/2006/relationships/image" Target="../media/image235.wmf"/><Relationship Id="rId4" Type="http://schemas.openxmlformats.org/officeDocument/2006/relationships/oleObject" Target="../embeddings/oleObject220.bin"/><Relationship Id="rId9" Type="http://schemas.openxmlformats.org/officeDocument/2006/relationships/image" Target="../media/image230.wmf"/><Relationship Id="rId14" Type="http://schemas.openxmlformats.org/officeDocument/2006/relationships/oleObject" Target="../embeddings/oleObject225.bin"/><Relationship Id="rId22" Type="http://schemas.openxmlformats.org/officeDocument/2006/relationships/oleObject" Target="../embeddings/oleObject229.bin"/><Relationship Id="rId27" Type="http://schemas.openxmlformats.org/officeDocument/2006/relationships/image" Target="../media/image239.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8" Type="http://schemas.openxmlformats.org/officeDocument/2006/relationships/image" Target="../media/image242.wmf"/><Relationship Id="rId3" Type="http://schemas.openxmlformats.org/officeDocument/2006/relationships/oleObject" Target="../embeddings/oleObject232.bin"/><Relationship Id="rId7" Type="http://schemas.openxmlformats.org/officeDocument/2006/relationships/oleObject" Target="../embeddings/oleObject234.bin"/><Relationship Id="rId2" Type="http://schemas.openxmlformats.org/officeDocument/2006/relationships/notesSlide" Target="../notesSlides/notesSlide50.xml"/><Relationship Id="rId1" Type="http://schemas.openxmlformats.org/officeDocument/2006/relationships/slideLayout" Target="../slideLayouts/slideLayout7.xml"/><Relationship Id="rId6" Type="http://schemas.openxmlformats.org/officeDocument/2006/relationships/image" Target="../media/image241.wmf"/><Relationship Id="rId5" Type="http://schemas.openxmlformats.org/officeDocument/2006/relationships/oleObject" Target="../embeddings/oleObject233.bin"/><Relationship Id="rId10" Type="http://schemas.openxmlformats.org/officeDocument/2006/relationships/image" Target="../media/image243.wmf"/><Relationship Id="rId4" Type="http://schemas.openxmlformats.org/officeDocument/2006/relationships/image" Target="../media/image240.wmf"/><Relationship Id="rId9" Type="http://schemas.openxmlformats.org/officeDocument/2006/relationships/oleObject" Target="../embeddings/oleObject235.bin"/></Relationships>
</file>

<file path=ppt/slides/_rels/slide51.xml.rels><?xml version="1.0" encoding="UTF-8" standalone="yes"?>
<Relationships xmlns="http://schemas.openxmlformats.org/package/2006/relationships"><Relationship Id="rId8" Type="http://schemas.openxmlformats.org/officeDocument/2006/relationships/image" Target="../media/image247.wmf"/><Relationship Id="rId13" Type="http://schemas.openxmlformats.org/officeDocument/2006/relationships/oleObject" Target="../embeddings/oleObject240.bin"/><Relationship Id="rId18" Type="http://schemas.openxmlformats.org/officeDocument/2006/relationships/image" Target="../media/image252.wmf"/><Relationship Id="rId26" Type="http://schemas.openxmlformats.org/officeDocument/2006/relationships/image" Target="../media/image256.wmf"/><Relationship Id="rId3" Type="http://schemas.openxmlformats.org/officeDocument/2006/relationships/image" Target="../media/image244.png"/><Relationship Id="rId21" Type="http://schemas.openxmlformats.org/officeDocument/2006/relationships/oleObject" Target="../embeddings/oleObject244.bin"/><Relationship Id="rId7" Type="http://schemas.openxmlformats.org/officeDocument/2006/relationships/oleObject" Target="../embeddings/oleObject237.bin"/><Relationship Id="rId12" Type="http://schemas.openxmlformats.org/officeDocument/2006/relationships/image" Target="../media/image249.wmf"/><Relationship Id="rId17" Type="http://schemas.openxmlformats.org/officeDocument/2006/relationships/oleObject" Target="../embeddings/oleObject242.bin"/><Relationship Id="rId25" Type="http://schemas.openxmlformats.org/officeDocument/2006/relationships/oleObject" Target="../embeddings/oleObject246.bin"/><Relationship Id="rId2" Type="http://schemas.openxmlformats.org/officeDocument/2006/relationships/notesSlide" Target="../notesSlides/notesSlide51.xml"/><Relationship Id="rId16" Type="http://schemas.openxmlformats.org/officeDocument/2006/relationships/image" Target="../media/image251.wmf"/><Relationship Id="rId20" Type="http://schemas.openxmlformats.org/officeDocument/2006/relationships/image" Target="../media/image253.wmf"/><Relationship Id="rId29" Type="http://schemas.openxmlformats.org/officeDocument/2006/relationships/oleObject" Target="../embeddings/oleObject248.bin"/><Relationship Id="rId1" Type="http://schemas.openxmlformats.org/officeDocument/2006/relationships/slideLayout" Target="../slideLayouts/slideLayout7.xml"/><Relationship Id="rId6" Type="http://schemas.openxmlformats.org/officeDocument/2006/relationships/image" Target="../media/image246.wmf"/><Relationship Id="rId11" Type="http://schemas.openxmlformats.org/officeDocument/2006/relationships/oleObject" Target="../embeddings/oleObject239.bin"/><Relationship Id="rId24" Type="http://schemas.openxmlformats.org/officeDocument/2006/relationships/image" Target="../media/image255.wmf"/><Relationship Id="rId32" Type="http://schemas.openxmlformats.org/officeDocument/2006/relationships/image" Target="../media/image259.wmf"/><Relationship Id="rId5" Type="http://schemas.openxmlformats.org/officeDocument/2006/relationships/oleObject" Target="../embeddings/oleObject236.bin"/><Relationship Id="rId15" Type="http://schemas.openxmlformats.org/officeDocument/2006/relationships/oleObject" Target="../embeddings/oleObject241.bin"/><Relationship Id="rId23" Type="http://schemas.openxmlformats.org/officeDocument/2006/relationships/oleObject" Target="../embeddings/oleObject245.bin"/><Relationship Id="rId28" Type="http://schemas.openxmlformats.org/officeDocument/2006/relationships/image" Target="../media/image257.wmf"/><Relationship Id="rId10" Type="http://schemas.openxmlformats.org/officeDocument/2006/relationships/image" Target="../media/image248.wmf"/><Relationship Id="rId19" Type="http://schemas.openxmlformats.org/officeDocument/2006/relationships/oleObject" Target="../embeddings/oleObject243.bin"/><Relationship Id="rId31" Type="http://schemas.openxmlformats.org/officeDocument/2006/relationships/oleObject" Target="../embeddings/oleObject249.bin"/><Relationship Id="rId4" Type="http://schemas.openxmlformats.org/officeDocument/2006/relationships/image" Target="../media/image245.png"/><Relationship Id="rId9" Type="http://schemas.openxmlformats.org/officeDocument/2006/relationships/oleObject" Target="../embeddings/oleObject238.bin"/><Relationship Id="rId14" Type="http://schemas.openxmlformats.org/officeDocument/2006/relationships/image" Target="../media/image250.wmf"/><Relationship Id="rId22" Type="http://schemas.openxmlformats.org/officeDocument/2006/relationships/image" Target="../media/image254.wmf"/><Relationship Id="rId27" Type="http://schemas.openxmlformats.org/officeDocument/2006/relationships/oleObject" Target="../embeddings/oleObject247.bin"/><Relationship Id="rId30" Type="http://schemas.openxmlformats.org/officeDocument/2006/relationships/image" Target="../media/image258.wmf"/></Relationships>
</file>

<file path=ppt/slides/_rels/slide52.xml.rels><?xml version="1.0" encoding="UTF-8" standalone="yes"?>
<Relationships xmlns="http://schemas.openxmlformats.org/package/2006/relationships"><Relationship Id="rId8" Type="http://schemas.openxmlformats.org/officeDocument/2006/relationships/image" Target="../media/image262.wmf"/><Relationship Id="rId13" Type="http://schemas.openxmlformats.org/officeDocument/2006/relationships/oleObject" Target="../embeddings/oleObject255.bin"/><Relationship Id="rId18" Type="http://schemas.openxmlformats.org/officeDocument/2006/relationships/image" Target="../media/image267.wmf"/><Relationship Id="rId3" Type="http://schemas.openxmlformats.org/officeDocument/2006/relationships/oleObject" Target="../embeddings/oleObject250.bin"/><Relationship Id="rId7" Type="http://schemas.openxmlformats.org/officeDocument/2006/relationships/oleObject" Target="../embeddings/oleObject252.bin"/><Relationship Id="rId12" Type="http://schemas.openxmlformats.org/officeDocument/2006/relationships/image" Target="../media/image264.wmf"/><Relationship Id="rId17" Type="http://schemas.openxmlformats.org/officeDocument/2006/relationships/oleObject" Target="../embeddings/oleObject257.bin"/><Relationship Id="rId2" Type="http://schemas.openxmlformats.org/officeDocument/2006/relationships/notesSlide" Target="../notesSlides/notesSlide52.xml"/><Relationship Id="rId16" Type="http://schemas.openxmlformats.org/officeDocument/2006/relationships/image" Target="../media/image266.wmf"/><Relationship Id="rId20" Type="http://schemas.openxmlformats.org/officeDocument/2006/relationships/image" Target="../media/image268.wmf"/><Relationship Id="rId1" Type="http://schemas.openxmlformats.org/officeDocument/2006/relationships/slideLayout" Target="../slideLayouts/slideLayout7.xml"/><Relationship Id="rId6" Type="http://schemas.openxmlformats.org/officeDocument/2006/relationships/image" Target="../media/image261.wmf"/><Relationship Id="rId11" Type="http://schemas.openxmlformats.org/officeDocument/2006/relationships/oleObject" Target="../embeddings/oleObject254.bin"/><Relationship Id="rId5" Type="http://schemas.openxmlformats.org/officeDocument/2006/relationships/oleObject" Target="../embeddings/oleObject251.bin"/><Relationship Id="rId15" Type="http://schemas.openxmlformats.org/officeDocument/2006/relationships/oleObject" Target="../embeddings/oleObject256.bin"/><Relationship Id="rId10" Type="http://schemas.openxmlformats.org/officeDocument/2006/relationships/image" Target="../media/image263.wmf"/><Relationship Id="rId19" Type="http://schemas.openxmlformats.org/officeDocument/2006/relationships/oleObject" Target="../embeddings/oleObject258.bin"/><Relationship Id="rId4" Type="http://schemas.openxmlformats.org/officeDocument/2006/relationships/image" Target="../media/image260.wmf"/><Relationship Id="rId9" Type="http://schemas.openxmlformats.org/officeDocument/2006/relationships/oleObject" Target="../embeddings/oleObject253.bin"/><Relationship Id="rId14" Type="http://schemas.openxmlformats.org/officeDocument/2006/relationships/image" Target="../media/image265.wmf"/></Relationships>
</file>

<file path=ppt/slides/_rels/slide53.xml.rels><?xml version="1.0" encoding="UTF-8" standalone="yes"?>
<Relationships xmlns="http://schemas.openxmlformats.org/package/2006/relationships"><Relationship Id="rId8" Type="http://schemas.openxmlformats.org/officeDocument/2006/relationships/image" Target="../media/image271.wmf"/><Relationship Id="rId13" Type="http://schemas.openxmlformats.org/officeDocument/2006/relationships/oleObject" Target="../embeddings/oleObject264.bin"/><Relationship Id="rId18" Type="http://schemas.openxmlformats.org/officeDocument/2006/relationships/image" Target="../media/image276.wmf"/><Relationship Id="rId3" Type="http://schemas.openxmlformats.org/officeDocument/2006/relationships/oleObject" Target="../embeddings/oleObject259.bin"/><Relationship Id="rId7" Type="http://schemas.openxmlformats.org/officeDocument/2006/relationships/oleObject" Target="../embeddings/oleObject261.bin"/><Relationship Id="rId12" Type="http://schemas.openxmlformats.org/officeDocument/2006/relationships/image" Target="../media/image273.wmf"/><Relationship Id="rId17" Type="http://schemas.openxmlformats.org/officeDocument/2006/relationships/oleObject" Target="../embeddings/oleObject266.bin"/><Relationship Id="rId2" Type="http://schemas.openxmlformats.org/officeDocument/2006/relationships/notesSlide" Target="../notesSlides/notesSlide53.xml"/><Relationship Id="rId16" Type="http://schemas.openxmlformats.org/officeDocument/2006/relationships/image" Target="../media/image275.wmf"/><Relationship Id="rId1" Type="http://schemas.openxmlformats.org/officeDocument/2006/relationships/slideLayout" Target="../slideLayouts/slideLayout7.xml"/><Relationship Id="rId6" Type="http://schemas.openxmlformats.org/officeDocument/2006/relationships/image" Target="../media/image270.wmf"/><Relationship Id="rId11" Type="http://schemas.openxmlformats.org/officeDocument/2006/relationships/oleObject" Target="../embeddings/oleObject263.bin"/><Relationship Id="rId5" Type="http://schemas.openxmlformats.org/officeDocument/2006/relationships/oleObject" Target="../embeddings/oleObject260.bin"/><Relationship Id="rId15" Type="http://schemas.openxmlformats.org/officeDocument/2006/relationships/oleObject" Target="../embeddings/oleObject265.bin"/><Relationship Id="rId10" Type="http://schemas.openxmlformats.org/officeDocument/2006/relationships/image" Target="../media/image272.wmf"/><Relationship Id="rId4" Type="http://schemas.openxmlformats.org/officeDocument/2006/relationships/image" Target="../media/image269.wmf"/><Relationship Id="rId9" Type="http://schemas.openxmlformats.org/officeDocument/2006/relationships/oleObject" Target="../embeddings/oleObject262.bin"/><Relationship Id="rId14" Type="http://schemas.openxmlformats.org/officeDocument/2006/relationships/image" Target="../media/image274.wmf"/></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267.bin"/><Relationship Id="rId2" Type="http://schemas.openxmlformats.org/officeDocument/2006/relationships/notesSlide" Target="../notesSlides/notesSlide54.xml"/><Relationship Id="rId1" Type="http://schemas.openxmlformats.org/officeDocument/2006/relationships/slideLayout" Target="../slideLayouts/slideLayout4.xml"/><Relationship Id="rId4" Type="http://schemas.openxmlformats.org/officeDocument/2006/relationships/image" Target="../media/image277.wmf"/></Relationships>
</file>

<file path=ppt/slides/_rels/slide55.xml.rels><?xml version="1.0" encoding="UTF-8" standalone="yes"?>
<Relationships xmlns="http://schemas.openxmlformats.org/package/2006/relationships"><Relationship Id="rId8" Type="http://schemas.openxmlformats.org/officeDocument/2006/relationships/image" Target="../media/image280.wmf"/><Relationship Id="rId3" Type="http://schemas.openxmlformats.org/officeDocument/2006/relationships/oleObject" Target="../embeddings/oleObject268.bin"/><Relationship Id="rId7" Type="http://schemas.openxmlformats.org/officeDocument/2006/relationships/oleObject" Target="../embeddings/oleObject270.bin"/><Relationship Id="rId2" Type="http://schemas.openxmlformats.org/officeDocument/2006/relationships/notesSlide" Target="../notesSlides/notesSlide55.xml"/><Relationship Id="rId1" Type="http://schemas.openxmlformats.org/officeDocument/2006/relationships/slideLayout" Target="../slideLayouts/slideLayout4.xml"/><Relationship Id="rId6" Type="http://schemas.openxmlformats.org/officeDocument/2006/relationships/image" Target="../media/image279.wmf"/><Relationship Id="rId5" Type="http://schemas.openxmlformats.org/officeDocument/2006/relationships/oleObject" Target="../embeddings/oleObject269.bin"/><Relationship Id="rId10" Type="http://schemas.openxmlformats.org/officeDocument/2006/relationships/image" Target="../media/image281.wmf"/><Relationship Id="rId4" Type="http://schemas.openxmlformats.org/officeDocument/2006/relationships/image" Target="../media/image278.wmf"/><Relationship Id="rId9" Type="http://schemas.openxmlformats.org/officeDocument/2006/relationships/oleObject" Target="../embeddings/oleObject271.bin"/></Relationships>
</file>

<file path=ppt/slides/_rels/slide56.xml.rels><?xml version="1.0" encoding="UTF-8" standalone="yes"?>
<Relationships xmlns="http://schemas.openxmlformats.org/package/2006/relationships"><Relationship Id="rId8" Type="http://schemas.openxmlformats.org/officeDocument/2006/relationships/image" Target="../media/image284.wmf"/><Relationship Id="rId3" Type="http://schemas.openxmlformats.org/officeDocument/2006/relationships/oleObject" Target="../embeddings/oleObject272.bin"/><Relationship Id="rId7" Type="http://schemas.openxmlformats.org/officeDocument/2006/relationships/oleObject" Target="../embeddings/oleObject274.bin"/><Relationship Id="rId2" Type="http://schemas.openxmlformats.org/officeDocument/2006/relationships/notesSlide" Target="../notesSlides/notesSlide56.xml"/><Relationship Id="rId1" Type="http://schemas.openxmlformats.org/officeDocument/2006/relationships/slideLayout" Target="../slideLayouts/slideLayout4.xml"/><Relationship Id="rId6" Type="http://schemas.openxmlformats.org/officeDocument/2006/relationships/image" Target="../media/image283.wmf"/><Relationship Id="rId5" Type="http://schemas.openxmlformats.org/officeDocument/2006/relationships/oleObject" Target="../embeddings/oleObject273.bin"/><Relationship Id="rId4" Type="http://schemas.openxmlformats.org/officeDocument/2006/relationships/image" Target="../media/image282.wmf"/></Relationships>
</file>

<file path=ppt/slides/_rels/slide57.xml.rels><?xml version="1.0" encoding="UTF-8" standalone="yes"?>
<Relationships xmlns="http://schemas.openxmlformats.org/package/2006/relationships"><Relationship Id="rId8" Type="http://schemas.openxmlformats.org/officeDocument/2006/relationships/image" Target="../media/image287.wmf"/><Relationship Id="rId3" Type="http://schemas.openxmlformats.org/officeDocument/2006/relationships/oleObject" Target="../embeddings/oleObject275.bin"/><Relationship Id="rId7" Type="http://schemas.openxmlformats.org/officeDocument/2006/relationships/oleObject" Target="../embeddings/oleObject277.bin"/><Relationship Id="rId2" Type="http://schemas.openxmlformats.org/officeDocument/2006/relationships/notesSlide" Target="../notesSlides/notesSlide57.xml"/><Relationship Id="rId1" Type="http://schemas.openxmlformats.org/officeDocument/2006/relationships/slideLayout" Target="../slideLayouts/slideLayout4.xml"/><Relationship Id="rId6" Type="http://schemas.openxmlformats.org/officeDocument/2006/relationships/image" Target="../media/image286.wmf"/><Relationship Id="rId5" Type="http://schemas.openxmlformats.org/officeDocument/2006/relationships/oleObject" Target="../embeddings/oleObject276.bin"/><Relationship Id="rId10" Type="http://schemas.openxmlformats.org/officeDocument/2006/relationships/image" Target="../media/image288.wmf"/><Relationship Id="rId4" Type="http://schemas.openxmlformats.org/officeDocument/2006/relationships/image" Target="../media/image285.wmf"/><Relationship Id="rId9" Type="http://schemas.openxmlformats.org/officeDocument/2006/relationships/oleObject" Target="../embeddings/oleObject278.bin"/></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oleObject" Target="../embeddings/oleObject279.bin"/><Relationship Id="rId2" Type="http://schemas.openxmlformats.org/officeDocument/2006/relationships/notesSlide" Target="../notesSlides/notesSlide59.xml"/><Relationship Id="rId1" Type="http://schemas.openxmlformats.org/officeDocument/2006/relationships/slideLayout" Target="../slideLayouts/slideLayout4.xml"/><Relationship Id="rId4" Type="http://schemas.openxmlformats.org/officeDocument/2006/relationships/image" Target="../media/image289.wmf"/></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3" Type="http://schemas.openxmlformats.org/officeDocument/2006/relationships/oleObject" Target="../embeddings/oleObject280.bin"/><Relationship Id="rId2" Type="http://schemas.openxmlformats.org/officeDocument/2006/relationships/notesSlide" Target="../notesSlides/notesSlide60.xml"/><Relationship Id="rId1" Type="http://schemas.openxmlformats.org/officeDocument/2006/relationships/slideLayout" Target="../slideLayouts/slideLayout4.xml"/><Relationship Id="rId6" Type="http://schemas.openxmlformats.org/officeDocument/2006/relationships/image" Target="../media/image283.wmf"/><Relationship Id="rId5" Type="http://schemas.openxmlformats.org/officeDocument/2006/relationships/oleObject" Target="../embeddings/oleObject281.bin"/><Relationship Id="rId4" Type="http://schemas.openxmlformats.org/officeDocument/2006/relationships/image" Target="../media/image282.w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oleObject" Target="../embeddings/oleObject282.bin"/><Relationship Id="rId2" Type="http://schemas.openxmlformats.org/officeDocument/2006/relationships/notesSlide" Target="../notesSlides/notesSlide62.xml"/><Relationship Id="rId1" Type="http://schemas.openxmlformats.org/officeDocument/2006/relationships/slideLayout" Target="../slideLayouts/slideLayout7.xml"/><Relationship Id="rId6" Type="http://schemas.openxmlformats.org/officeDocument/2006/relationships/image" Target="../media/image291.wmf"/><Relationship Id="rId5" Type="http://schemas.openxmlformats.org/officeDocument/2006/relationships/oleObject" Target="../embeddings/oleObject283.bin"/><Relationship Id="rId4" Type="http://schemas.openxmlformats.org/officeDocument/2006/relationships/image" Target="../media/image290.wmf"/></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284.bin"/><Relationship Id="rId2" Type="http://schemas.openxmlformats.org/officeDocument/2006/relationships/notesSlide" Target="../notesSlides/notesSlide63.xml"/><Relationship Id="rId1" Type="http://schemas.openxmlformats.org/officeDocument/2006/relationships/slideLayout" Target="../slideLayouts/slideLayout7.xml"/><Relationship Id="rId6" Type="http://schemas.openxmlformats.org/officeDocument/2006/relationships/image" Target="../media/image293.wmf"/><Relationship Id="rId5" Type="http://schemas.openxmlformats.org/officeDocument/2006/relationships/oleObject" Target="../embeddings/oleObject285.bin"/><Relationship Id="rId4" Type="http://schemas.openxmlformats.org/officeDocument/2006/relationships/image" Target="../media/image292.wmf"/></Relationships>
</file>

<file path=ppt/slides/_rels/slide64.xml.rels><?xml version="1.0" encoding="UTF-8" standalone="yes"?>
<Relationships xmlns="http://schemas.openxmlformats.org/package/2006/relationships"><Relationship Id="rId8" Type="http://schemas.openxmlformats.org/officeDocument/2006/relationships/image" Target="../media/image296.wmf"/><Relationship Id="rId13" Type="http://schemas.openxmlformats.org/officeDocument/2006/relationships/oleObject" Target="../embeddings/oleObject291.bin"/><Relationship Id="rId3" Type="http://schemas.openxmlformats.org/officeDocument/2006/relationships/oleObject" Target="../embeddings/oleObject286.bin"/><Relationship Id="rId7" Type="http://schemas.openxmlformats.org/officeDocument/2006/relationships/oleObject" Target="../embeddings/oleObject288.bin"/><Relationship Id="rId12" Type="http://schemas.openxmlformats.org/officeDocument/2006/relationships/image" Target="../media/image298.wmf"/><Relationship Id="rId2" Type="http://schemas.openxmlformats.org/officeDocument/2006/relationships/notesSlide" Target="../notesSlides/notesSlide64.xml"/><Relationship Id="rId1" Type="http://schemas.openxmlformats.org/officeDocument/2006/relationships/slideLayout" Target="../slideLayouts/slideLayout7.xml"/><Relationship Id="rId6" Type="http://schemas.openxmlformats.org/officeDocument/2006/relationships/image" Target="../media/image295.wmf"/><Relationship Id="rId11" Type="http://schemas.openxmlformats.org/officeDocument/2006/relationships/oleObject" Target="../embeddings/oleObject290.bin"/><Relationship Id="rId5" Type="http://schemas.openxmlformats.org/officeDocument/2006/relationships/oleObject" Target="../embeddings/oleObject287.bin"/><Relationship Id="rId10" Type="http://schemas.openxmlformats.org/officeDocument/2006/relationships/image" Target="../media/image297.wmf"/><Relationship Id="rId4" Type="http://schemas.openxmlformats.org/officeDocument/2006/relationships/image" Target="../media/image294.wmf"/><Relationship Id="rId9" Type="http://schemas.openxmlformats.org/officeDocument/2006/relationships/oleObject" Target="../embeddings/oleObject289.bin"/><Relationship Id="rId14" Type="http://schemas.openxmlformats.org/officeDocument/2006/relationships/image" Target="../media/image299.wmf"/></Relationships>
</file>

<file path=ppt/slides/_rels/slide65.xml.rels><?xml version="1.0" encoding="UTF-8" standalone="yes"?>
<Relationships xmlns="http://schemas.openxmlformats.org/package/2006/relationships"><Relationship Id="rId8" Type="http://schemas.openxmlformats.org/officeDocument/2006/relationships/image" Target="../media/image302.wmf"/><Relationship Id="rId13" Type="http://schemas.openxmlformats.org/officeDocument/2006/relationships/oleObject" Target="../embeddings/oleObject297.bin"/><Relationship Id="rId3" Type="http://schemas.openxmlformats.org/officeDocument/2006/relationships/oleObject" Target="../embeddings/oleObject292.bin"/><Relationship Id="rId7" Type="http://schemas.openxmlformats.org/officeDocument/2006/relationships/oleObject" Target="../embeddings/oleObject294.bin"/><Relationship Id="rId12" Type="http://schemas.openxmlformats.org/officeDocument/2006/relationships/image" Target="../media/image304.wmf"/><Relationship Id="rId2" Type="http://schemas.openxmlformats.org/officeDocument/2006/relationships/notesSlide" Target="../notesSlides/notesSlide65.xml"/><Relationship Id="rId1" Type="http://schemas.openxmlformats.org/officeDocument/2006/relationships/slideLayout" Target="../slideLayouts/slideLayout7.xml"/><Relationship Id="rId6" Type="http://schemas.openxmlformats.org/officeDocument/2006/relationships/image" Target="../media/image301.wmf"/><Relationship Id="rId11" Type="http://schemas.openxmlformats.org/officeDocument/2006/relationships/oleObject" Target="../embeddings/oleObject296.bin"/><Relationship Id="rId5" Type="http://schemas.openxmlformats.org/officeDocument/2006/relationships/oleObject" Target="../embeddings/oleObject293.bin"/><Relationship Id="rId10" Type="http://schemas.openxmlformats.org/officeDocument/2006/relationships/image" Target="../media/image303.wmf"/><Relationship Id="rId4" Type="http://schemas.openxmlformats.org/officeDocument/2006/relationships/image" Target="../media/image300.wmf"/><Relationship Id="rId9" Type="http://schemas.openxmlformats.org/officeDocument/2006/relationships/oleObject" Target="../embeddings/oleObject295.bin"/><Relationship Id="rId14" Type="http://schemas.openxmlformats.org/officeDocument/2006/relationships/image" Target="../media/image305.wmf"/></Relationships>
</file>

<file path=ppt/slides/_rels/slide66.xml.rels><?xml version="1.0" encoding="UTF-8" standalone="yes"?>
<Relationships xmlns="http://schemas.openxmlformats.org/package/2006/relationships"><Relationship Id="rId8" Type="http://schemas.openxmlformats.org/officeDocument/2006/relationships/image" Target="../media/image308.wmf"/><Relationship Id="rId3" Type="http://schemas.openxmlformats.org/officeDocument/2006/relationships/oleObject" Target="../embeddings/oleObject298.bin"/><Relationship Id="rId7" Type="http://schemas.openxmlformats.org/officeDocument/2006/relationships/oleObject" Target="../embeddings/oleObject300.bin"/><Relationship Id="rId12" Type="http://schemas.openxmlformats.org/officeDocument/2006/relationships/image" Target="../media/image310.wmf"/><Relationship Id="rId2" Type="http://schemas.openxmlformats.org/officeDocument/2006/relationships/notesSlide" Target="../notesSlides/notesSlide66.xml"/><Relationship Id="rId1" Type="http://schemas.openxmlformats.org/officeDocument/2006/relationships/slideLayout" Target="../slideLayouts/slideLayout7.xml"/><Relationship Id="rId6" Type="http://schemas.openxmlformats.org/officeDocument/2006/relationships/image" Target="../media/image307.wmf"/><Relationship Id="rId11" Type="http://schemas.openxmlformats.org/officeDocument/2006/relationships/oleObject" Target="../embeddings/oleObject302.bin"/><Relationship Id="rId5" Type="http://schemas.openxmlformats.org/officeDocument/2006/relationships/oleObject" Target="../embeddings/oleObject299.bin"/><Relationship Id="rId10" Type="http://schemas.openxmlformats.org/officeDocument/2006/relationships/image" Target="../media/image309.wmf"/><Relationship Id="rId4" Type="http://schemas.openxmlformats.org/officeDocument/2006/relationships/image" Target="../media/image306.wmf"/><Relationship Id="rId9" Type="http://schemas.openxmlformats.org/officeDocument/2006/relationships/oleObject" Target="../embeddings/oleObject301.bin"/></Relationships>
</file>

<file path=ppt/slides/_rels/slide67.xml.rels><?xml version="1.0" encoding="UTF-8" standalone="yes"?>
<Relationships xmlns="http://schemas.openxmlformats.org/package/2006/relationships"><Relationship Id="rId8" Type="http://schemas.openxmlformats.org/officeDocument/2006/relationships/image" Target="../media/image313.wmf"/><Relationship Id="rId13" Type="http://schemas.openxmlformats.org/officeDocument/2006/relationships/oleObject" Target="../embeddings/oleObject308.bin"/><Relationship Id="rId18" Type="http://schemas.openxmlformats.org/officeDocument/2006/relationships/image" Target="../media/image318.wmf"/><Relationship Id="rId26" Type="http://schemas.openxmlformats.org/officeDocument/2006/relationships/image" Target="../media/image322.wmf"/><Relationship Id="rId3" Type="http://schemas.openxmlformats.org/officeDocument/2006/relationships/oleObject" Target="../embeddings/oleObject303.bin"/><Relationship Id="rId21" Type="http://schemas.openxmlformats.org/officeDocument/2006/relationships/oleObject" Target="../embeddings/oleObject312.bin"/><Relationship Id="rId7" Type="http://schemas.openxmlformats.org/officeDocument/2006/relationships/oleObject" Target="../embeddings/oleObject305.bin"/><Relationship Id="rId12" Type="http://schemas.openxmlformats.org/officeDocument/2006/relationships/image" Target="../media/image315.wmf"/><Relationship Id="rId17" Type="http://schemas.openxmlformats.org/officeDocument/2006/relationships/oleObject" Target="../embeddings/oleObject310.bin"/><Relationship Id="rId25" Type="http://schemas.openxmlformats.org/officeDocument/2006/relationships/oleObject" Target="../embeddings/oleObject314.bin"/><Relationship Id="rId2" Type="http://schemas.openxmlformats.org/officeDocument/2006/relationships/notesSlide" Target="../notesSlides/notesSlide67.xml"/><Relationship Id="rId16" Type="http://schemas.openxmlformats.org/officeDocument/2006/relationships/image" Target="../media/image317.wmf"/><Relationship Id="rId20" Type="http://schemas.openxmlformats.org/officeDocument/2006/relationships/image" Target="../media/image319.wmf"/><Relationship Id="rId29" Type="http://schemas.openxmlformats.org/officeDocument/2006/relationships/oleObject" Target="../embeddings/oleObject316.bin"/><Relationship Id="rId1" Type="http://schemas.openxmlformats.org/officeDocument/2006/relationships/slideLayout" Target="../slideLayouts/slideLayout7.xml"/><Relationship Id="rId6" Type="http://schemas.openxmlformats.org/officeDocument/2006/relationships/image" Target="../media/image312.wmf"/><Relationship Id="rId11" Type="http://schemas.openxmlformats.org/officeDocument/2006/relationships/oleObject" Target="../embeddings/oleObject307.bin"/><Relationship Id="rId24" Type="http://schemas.openxmlformats.org/officeDocument/2006/relationships/image" Target="../media/image321.wmf"/><Relationship Id="rId5" Type="http://schemas.openxmlformats.org/officeDocument/2006/relationships/oleObject" Target="../embeddings/oleObject304.bin"/><Relationship Id="rId15" Type="http://schemas.openxmlformats.org/officeDocument/2006/relationships/oleObject" Target="../embeddings/oleObject309.bin"/><Relationship Id="rId23" Type="http://schemas.openxmlformats.org/officeDocument/2006/relationships/oleObject" Target="../embeddings/oleObject313.bin"/><Relationship Id="rId28" Type="http://schemas.openxmlformats.org/officeDocument/2006/relationships/image" Target="../media/image323.wmf"/><Relationship Id="rId10" Type="http://schemas.openxmlformats.org/officeDocument/2006/relationships/image" Target="../media/image314.wmf"/><Relationship Id="rId19" Type="http://schemas.openxmlformats.org/officeDocument/2006/relationships/oleObject" Target="../embeddings/oleObject311.bin"/><Relationship Id="rId4" Type="http://schemas.openxmlformats.org/officeDocument/2006/relationships/image" Target="../media/image311.wmf"/><Relationship Id="rId9" Type="http://schemas.openxmlformats.org/officeDocument/2006/relationships/oleObject" Target="../embeddings/oleObject306.bin"/><Relationship Id="rId14" Type="http://schemas.openxmlformats.org/officeDocument/2006/relationships/image" Target="../media/image316.wmf"/><Relationship Id="rId22" Type="http://schemas.openxmlformats.org/officeDocument/2006/relationships/image" Target="../media/image320.wmf"/><Relationship Id="rId27" Type="http://schemas.openxmlformats.org/officeDocument/2006/relationships/oleObject" Target="../embeddings/oleObject315.bin"/><Relationship Id="rId30" Type="http://schemas.openxmlformats.org/officeDocument/2006/relationships/image" Target="../media/image324.wmf"/></Relationships>
</file>

<file path=ppt/slides/_rels/slide68.xml.rels><?xml version="1.0" encoding="UTF-8" standalone="yes"?>
<Relationships xmlns="http://schemas.openxmlformats.org/package/2006/relationships"><Relationship Id="rId3" Type="http://schemas.openxmlformats.org/officeDocument/2006/relationships/image" Target="../media/image325.png"/><Relationship Id="rId2" Type="http://schemas.openxmlformats.org/officeDocument/2006/relationships/notesSlide" Target="../notesSlides/notesSlide68.xml"/><Relationship Id="rId1" Type="http://schemas.openxmlformats.org/officeDocument/2006/relationships/slideLayout" Target="../slideLayouts/slideLayout7.xml"/><Relationship Id="rId4" Type="http://schemas.openxmlformats.org/officeDocument/2006/relationships/image" Target="../media/image326.png"/></Relationships>
</file>

<file path=ppt/slides/_rels/slide69.xml.rels><?xml version="1.0" encoding="UTF-8" standalone="yes"?>
<Relationships xmlns="http://schemas.openxmlformats.org/package/2006/relationships"><Relationship Id="rId8" Type="http://schemas.openxmlformats.org/officeDocument/2006/relationships/image" Target="../media/image329.wmf"/><Relationship Id="rId13" Type="http://schemas.openxmlformats.org/officeDocument/2006/relationships/oleObject" Target="../embeddings/oleObject322.bin"/><Relationship Id="rId3" Type="http://schemas.openxmlformats.org/officeDocument/2006/relationships/oleObject" Target="../embeddings/oleObject317.bin"/><Relationship Id="rId7" Type="http://schemas.openxmlformats.org/officeDocument/2006/relationships/oleObject" Target="../embeddings/oleObject319.bin"/><Relationship Id="rId12" Type="http://schemas.openxmlformats.org/officeDocument/2006/relationships/image" Target="../media/image331.wmf"/><Relationship Id="rId2" Type="http://schemas.openxmlformats.org/officeDocument/2006/relationships/notesSlide" Target="../notesSlides/notesSlide69.xml"/><Relationship Id="rId1" Type="http://schemas.openxmlformats.org/officeDocument/2006/relationships/slideLayout" Target="../slideLayouts/slideLayout7.xml"/><Relationship Id="rId6" Type="http://schemas.openxmlformats.org/officeDocument/2006/relationships/image" Target="../media/image328.wmf"/><Relationship Id="rId11" Type="http://schemas.openxmlformats.org/officeDocument/2006/relationships/oleObject" Target="../embeddings/oleObject321.bin"/><Relationship Id="rId5" Type="http://schemas.openxmlformats.org/officeDocument/2006/relationships/oleObject" Target="../embeddings/oleObject318.bin"/><Relationship Id="rId10" Type="http://schemas.openxmlformats.org/officeDocument/2006/relationships/image" Target="../media/image330.wmf"/><Relationship Id="rId4" Type="http://schemas.openxmlformats.org/officeDocument/2006/relationships/image" Target="../media/image327.wmf"/><Relationship Id="rId9" Type="http://schemas.openxmlformats.org/officeDocument/2006/relationships/oleObject" Target="../embeddings/oleObject320.bin"/><Relationship Id="rId14" Type="http://schemas.openxmlformats.org/officeDocument/2006/relationships/image" Target="../media/image332.wmf"/></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8" Type="http://schemas.openxmlformats.org/officeDocument/2006/relationships/image" Target="../media/image335.wmf"/><Relationship Id="rId13" Type="http://schemas.openxmlformats.org/officeDocument/2006/relationships/oleObject" Target="../embeddings/oleObject328.bin"/><Relationship Id="rId18" Type="http://schemas.openxmlformats.org/officeDocument/2006/relationships/image" Target="../media/image340.wmf"/><Relationship Id="rId3" Type="http://schemas.openxmlformats.org/officeDocument/2006/relationships/oleObject" Target="../embeddings/oleObject323.bin"/><Relationship Id="rId7" Type="http://schemas.openxmlformats.org/officeDocument/2006/relationships/oleObject" Target="../embeddings/oleObject325.bin"/><Relationship Id="rId12" Type="http://schemas.openxmlformats.org/officeDocument/2006/relationships/image" Target="../media/image337.wmf"/><Relationship Id="rId17" Type="http://schemas.openxmlformats.org/officeDocument/2006/relationships/oleObject" Target="../embeddings/oleObject330.bin"/><Relationship Id="rId2" Type="http://schemas.openxmlformats.org/officeDocument/2006/relationships/notesSlide" Target="../notesSlides/notesSlide70.xml"/><Relationship Id="rId16" Type="http://schemas.openxmlformats.org/officeDocument/2006/relationships/image" Target="../media/image339.wmf"/><Relationship Id="rId20" Type="http://schemas.openxmlformats.org/officeDocument/2006/relationships/image" Target="../media/image341.wmf"/><Relationship Id="rId1" Type="http://schemas.openxmlformats.org/officeDocument/2006/relationships/slideLayout" Target="../slideLayouts/slideLayout7.xml"/><Relationship Id="rId6" Type="http://schemas.openxmlformats.org/officeDocument/2006/relationships/image" Target="../media/image334.wmf"/><Relationship Id="rId11" Type="http://schemas.openxmlformats.org/officeDocument/2006/relationships/oleObject" Target="../embeddings/oleObject327.bin"/><Relationship Id="rId5" Type="http://schemas.openxmlformats.org/officeDocument/2006/relationships/oleObject" Target="../embeddings/oleObject324.bin"/><Relationship Id="rId15" Type="http://schemas.openxmlformats.org/officeDocument/2006/relationships/oleObject" Target="../embeddings/oleObject329.bin"/><Relationship Id="rId10" Type="http://schemas.openxmlformats.org/officeDocument/2006/relationships/image" Target="../media/image336.wmf"/><Relationship Id="rId19" Type="http://schemas.openxmlformats.org/officeDocument/2006/relationships/oleObject" Target="../embeddings/oleObject331.bin"/><Relationship Id="rId4" Type="http://schemas.openxmlformats.org/officeDocument/2006/relationships/image" Target="../media/image333.wmf"/><Relationship Id="rId9" Type="http://schemas.openxmlformats.org/officeDocument/2006/relationships/oleObject" Target="../embeddings/oleObject326.bin"/><Relationship Id="rId14" Type="http://schemas.openxmlformats.org/officeDocument/2006/relationships/image" Target="../media/image338.wmf"/></Relationships>
</file>

<file path=ppt/slides/_rels/slide71.xml.rels><?xml version="1.0" encoding="UTF-8" standalone="yes"?>
<Relationships xmlns="http://schemas.openxmlformats.org/package/2006/relationships"><Relationship Id="rId8" Type="http://schemas.openxmlformats.org/officeDocument/2006/relationships/image" Target="../media/image344.wmf"/><Relationship Id="rId13" Type="http://schemas.openxmlformats.org/officeDocument/2006/relationships/oleObject" Target="../embeddings/oleObject337.bin"/><Relationship Id="rId3" Type="http://schemas.openxmlformats.org/officeDocument/2006/relationships/oleObject" Target="../embeddings/oleObject332.bin"/><Relationship Id="rId7" Type="http://schemas.openxmlformats.org/officeDocument/2006/relationships/oleObject" Target="../embeddings/oleObject334.bin"/><Relationship Id="rId12" Type="http://schemas.openxmlformats.org/officeDocument/2006/relationships/image" Target="../media/image346.wmf"/><Relationship Id="rId2" Type="http://schemas.openxmlformats.org/officeDocument/2006/relationships/notesSlide" Target="../notesSlides/notesSlide71.xml"/><Relationship Id="rId16" Type="http://schemas.openxmlformats.org/officeDocument/2006/relationships/image" Target="../media/image348.wmf"/><Relationship Id="rId1" Type="http://schemas.openxmlformats.org/officeDocument/2006/relationships/slideLayout" Target="../slideLayouts/slideLayout7.xml"/><Relationship Id="rId6" Type="http://schemas.openxmlformats.org/officeDocument/2006/relationships/image" Target="../media/image343.wmf"/><Relationship Id="rId11" Type="http://schemas.openxmlformats.org/officeDocument/2006/relationships/oleObject" Target="../embeddings/oleObject336.bin"/><Relationship Id="rId5" Type="http://schemas.openxmlformats.org/officeDocument/2006/relationships/oleObject" Target="../embeddings/oleObject333.bin"/><Relationship Id="rId15" Type="http://schemas.openxmlformats.org/officeDocument/2006/relationships/oleObject" Target="../embeddings/oleObject338.bin"/><Relationship Id="rId10" Type="http://schemas.openxmlformats.org/officeDocument/2006/relationships/image" Target="../media/image345.wmf"/><Relationship Id="rId4" Type="http://schemas.openxmlformats.org/officeDocument/2006/relationships/image" Target="../media/image342.wmf"/><Relationship Id="rId9" Type="http://schemas.openxmlformats.org/officeDocument/2006/relationships/oleObject" Target="../embeddings/oleObject335.bin"/><Relationship Id="rId14" Type="http://schemas.openxmlformats.org/officeDocument/2006/relationships/image" Target="../media/image347.wmf"/></Relationships>
</file>

<file path=ppt/slides/_rels/slide72.xml.rels><?xml version="1.0" encoding="UTF-8" standalone="yes"?>
<Relationships xmlns="http://schemas.openxmlformats.org/package/2006/relationships"><Relationship Id="rId3" Type="http://schemas.openxmlformats.org/officeDocument/2006/relationships/image" Target="../media/image349.png"/><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3" Type="http://schemas.openxmlformats.org/officeDocument/2006/relationships/image" Target="../media/image350.png"/><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oleObject" Target="../embeddings/oleObject339.bin"/><Relationship Id="rId2" Type="http://schemas.openxmlformats.org/officeDocument/2006/relationships/notesSlide" Target="../notesSlides/notesSlide74.xml"/><Relationship Id="rId1" Type="http://schemas.openxmlformats.org/officeDocument/2006/relationships/slideLayout" Target="../slideLayouts/slideLayout7.xml"/><Relationship Id="rId6" Type="http://schemas.openxmlformats.org/officeDocument/2006/relationships/image" Target="../media/image352.wmf"/><Relationship Id="rId5" Type="http://schemas.openxmlformats.org/officeDocument/2006/relationships/oleObject" Target="../embeddings/oleObject340.bin"/><Relationship Id="rId4" Type="http://schemas.openxmlformats.org/officeDocument/2006/relationships/image" Target="../media/image351.wmf"/></Relationships>
</file>

<file path=ppt/slides/_rels/slide75.xml.rels><?xml version="1.0" encoding="UTF-8" standalone="yes"?>
<Relationships xmlns="http://schemas.openxmlformats.org/package/2006/relationships"><Relationship Id="rId3" Type="http://schemas.openxmlformats.org/officeDocument/2006/relationships/image" Target="../media/image353.png"/><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8" Type="http://schemas.openxmlformats.org/officeDocument/2006/relationships/image" Target="../media/image356.wmf"/><Relationship Id="rId3" Type="http://schemas.openxmlformats.org/officeDocument/2006/relationships/oleObject" Target="../embeddings/oleObject341.bin"/><Relationship Id="rId7" Type="http://schemas.openxmlformats.org/officeDocument/2006/relationships/oleObject" Target="../embeddings/oleObject343.bin"/><Relationship Id="rId2" Type="http://schemas.openxmlformats.org/officeDocument/2006/relationships/notesSlide" Target="../notesSlides/notesSlide77.xml"/><Relationship Id="rId1" Type="http://schemas.openxmlformats.org/officeDocument/2006/relationships/slideLayout" Target="../slideLayouts/slideLayout7.xml"/><Relationship Id="rId6" Type="http://schemas.openxmlformats.org/officeDocument/2006/relationships/image" Target="../media/image355.wmf"/><Relationship Id="rId5" Type="http://schemas.openxmlformats.org/officeDocument/2006/relationships/oleObject" Target="../embeddings/oleObject342.bin"/><Relationship Id="rId10" Type="http://schemas.openxmlformats.org/officeDocument/2006/relationships/image" Target="../media/image357.wmf"/><Relationship Id="rId4" Type="http://schemas.openxmlformats.org/officeDocument/2006/relationships/image" Target="../media/image354.wmf"/><Relationship Id="rId9" Type="http://schemas.openxmlformats.org/officeDocument/2006/relationships/oleObject" Target="../embeddings/oleObject344.bin"/></Relationships>
</file>

<file path=ppt/slides/_rels/slide78.xml.rels><?xml version="1.0" encoding="UTF-8" standalone="yes"?>
<Relationships xmlns="http://schemas.openxmlformats.org/package/2006/relationships"><Relationship Id="rId8" Type="http://schemas.openxmlformats.org/officeDocument/2006/relationships/image" Target="../media/image360.wmf"/><Relationship Id="rId3" Type="http://schemas.openxmlformats.org/officeDocument/2006/relationships/oleObject" Target="../embeddings/oleObject345.bin"/><Relationship Id="rId7" Type="http://schemas.openxmlformats.org/officeDocument/2006/relationships/oleObject" Target="../embeddings/oleObject347.bin"/><Relationship Id="rId12" Type="http://schemas.openxmlformats.org/officeDocument/2006/relationships/image" Target="../media/image362.wmf"/><Relationship Id="rId2" Type="http://schemas.openxmlformats.org/officeDocument/2006/relationships/notesSlide" Target="../notesSlides/notesSlide78.xml"/><Relationship Id="rId1" Type="http://schemas.openxmlformats.org/officeDocument/2006/relationships/slideLayout" Target="../slideLayouts/slideLayout7.xml"/><Relationship Id="rId6" Type="http://schemas.openxmlformats.org/officeDocument/2006/relationships/image" Target="../media/image359.wmf"/><Relationship Id="rId11" Type="http://schemas.openxmlformats.org/officeDocument/2006/relationships/oleObject" Target="../embeddings/oleObject349.bin"/><Relationship Id="rId5" Type="http://schemas.openxmlformats.org/officeDocument/2006/relationships/oleObject" Target="../embeddings/oleObject346.bin"/><Relationship Id="rId10" Type="http://schemas.openxmlformats.org/officeDocument/2006/relationships/image" Target="../media/image361.wmf"/><Relationship Id="rId4" Type="http://schemas.openxmlformats.org/officeDocument/2006/relationships/image" Target="../media/image358.wmf"/><Relationship Id="rId9" Type="http://schemas.openxmlformats.org/officeDocument/2006/relationships/oleObject" Target="../embeddings/oleObject348.bin"/></Relationships>
</file>

<file path=ppt/slides/_rels/slide79.xml.rels><?xml version="1.0" encoding="UTF-8" standalone="yes"?>
<Relationships xmlns="http://schemas.openxmlformats.org/package/2006/relationships"><Relationship Id="rId3" Type="http://schemas.openxmlformats.org/officeDocument/2006/relationships/image" Target="../media/image363.png"/><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oleObject" Target="../embeddings/oleObject350.bin"/><Relationship Id="rId2" Type="http://schemas.openxmlformats.org/officeDocument/2006/relationships/notesSlide" Target="../notesSlides/notesSlide81.xml"/><Relationship Id="rId1" Type="http://schemas.openxmlformats.org/officeDocument/2006/relationships/slideLayout" Target="../slideLayouts/slideLayout7.xml"/><Relationship Id="rId4" Type="http://schemas.openxmlformats.org/officeDocument/2006/relationships/image" Target="../media/image364.wmf"/></Relationships>
</file>

<file path=ppt/slides/_rels/slide82.xml.rels><?xml version="1.0" encoding="UTF-8" standalone="yes"?>
<Relationships xmlns="http://schemas.openxmlformats.org/package/2006/relationships"><Relationship Id="rId8" Type="http://schemas.openxmlformats.org/officeDocument/2006/relationships/oleObject" Target="../embeddings/oleObject353.bin"/><Relationship Id="rId3" Type="http://schemas.openxmlformats.org/officeDocument/2006/relationships/image" Target="../media/image365.png"/><Relationship Id="rId7" Type="http://schemas.openxmlformats.org/officeDocument/2006/relationships/image" Target="../media/image367.wmf"/><Relationship Id="rId2" Type="http://schemas.openxmlformats.org/officeDocument/2006/relationships/notesSlide" Target="../notesSlides/notesSlide82.xml"/><Relationship Id="rId1" Type="http://schemas.openxmlformats.org/officeDocument/2006/relationships/slideLayout" Target="../slideLayouts/slideLayout7.xml"/><Relationship Id="rId6" Type="http://schemas.openxmlformats.org/officeDocument/2006/relationships/oleObject" Target="../embeddings/oleObject352.bin"/><Relationship Id="rId11" Type="http://schemas.openxmlformats.org/officeDocument/2006/relationships/image" Target="../media/image369.wmf"/><Relationship Id="rId5" Type="http://schemas.openxmlformats.org/officeDocument/2006/relationships/image" Target="../media/image366.wmf"/><Relationship Id="rId10" Type="http://schemas.openxmlformats.org/officeDocument/2006/relationships/oleObject" Target="../embeddings/oleObject354.bin"/><Relationship Id="rId4" Type="http://schemas.openxmlformats.org/officeDocument/2006/relationships/oleObject" Target="../embeddings/oleObject351.bin"/><Relationship Id="rId9" Type="http://schemas.openxmlformats.org/officeDocument/2006/relationships/image" Target="../media/image368.wmf"/></Relationships>
</file>

<file path=ppt/slides/_rels/slide83.xml.rels><?xml version="1.0" encoding="UTF-8" standalone="yes"?>
<Relationships xmlns="http://schemas.openxmlformats.org/package/2006/relationships"><Relationship Id="rId8" Type="http://schemas.openxmlformats.org/officeDocument/2006/relationships/oleObject" Target="../embeddings/oleObject357.bin"/><Relationship Id="rId13" Type="http://schemas.openxmlformats.org/officeDocument/2006/relationships/image" Target="../media/image375.wmf"/><Relationship Id="rId3" Type="http://schemas.openxmlformats.org/officeDocument/2006/relationships/image" Target="../media/image370.png"/><Relationship Id="rId7" Type="http://schemas.openxmlformats.org/officeDocument/2006/relationships/image" Target="../media/image372.wmf"/><Relationship Id="rId12" Type="http://schemas.openxmlformats.org/officeDocument/2006/relationships/oleObject" Target="../embeddings/oleObject359.bin"/><Relationship Id="rId2" Type="http://schemas.openxmlformats.org/officeDocument/2006/relationships/notesSlide" Target="../notesSlides/notesSlide83.xml"/><Relationship Id="rId1" Type="http://schemas.openxmlformats.org/officeDocument/2006/relationships/slideLayout" Target="../slideLayouts/slideLayout7.xml"/><Relationship Id="rId6" Type="http://schemas.openxmlformats.org/officeDocument/2006/relationships/oleObject" Target="../embeddings/oleObject356.bin"/><Relationship Id="rId11" Type="http://schemas.openxmlformats.org/officeDocument/2006/relationships/image" Target="../media/image374.wmf"/><Relationship Id="rId5" Type="http://schemas.openxmlformats.org/officeDocument/2006/relationships/image" Target="../media/image371.wmf"/><Relationship Id="rId10" Type="http://schemas.openxmlformats.org/officeDocument/2006/relationships/oleObject" Target="../embeddings/oleObject358.bin"/><Relationship Id="rId4" Type="http://schemas.openxmlformats.org/officeDocument/2006/relationships/oleObject" Target="../embeddings/oleObject355.bin"/><Relationship Id="rId9" Type="http://schemas.openxmlformats.org/officeDocument/2006/relationships/image" Target="../media/image373.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360.bin"/><Relationship Id="rId2" Type="http://schemas.openxmlformats.org/officeDocument/2006/relationships/notesSlide" Target="../notesSlides/notesSlide84.xml"/><Relationship Id="rId1" Type="http://schemas.openxmlformats.org/officeDocument/2006/relationships/slideLayout" Target="../slideLayouts/slideLayout12.xml"/><Relationship Id="rId6" Type="http://schemas.openxmlformats.org/officeDocument/2006/relationships/image" Target="../media/image377.wmf"/><Relationship Id="rId5" Type="http://schemas.openxmlformats.org/officeDocument/2006/relationships/oleObject" Target="../embeddings/oleObject361.bin"/><Relationship Id="rId4" Type="http://schemas.openxmlformats.org/officeDocument/2006/relationships/image" Target="../media/image376.wmf"/></Relationships>
</file>

<file path=ppt/slides/_rels/slide85.xml.rels><?xml version="1.0" encoding="UTF-8" standalone="yes"?>
<Relationships xmlns="http://schemas.openxmlformats.org/package/2006/relationships"><Relationship Id="rId8" Type="http://schemas.openxmlformats.org/officeDocument/2006/relationships/image" Target="../media/image380.wmf"/><Relationship Id="rId3" Type="http://schemas.openxmlformats.org/officeDocument/2006/relationships/oleObject" Target="../embeddings/oleObject362.bin"/><Relationship Id="rId7" Type="http://schemas.openxmlformats.org/officeDocument/2006/relationships/oleObject" Target="../embeddings/oleObject364.bin"/><Relationship Id="rId2" Type="http://schemas.openxmlformats.org/officeDocument/2006/relationships/notesSlide" Target="../notesSlides/notesSlide85.xml"/><Relationship Id="rId1" Type="http://schemas.openxmlformats.org/officeDocument/2006/relationships/slideLayout" Target="../slideLayouts/slideLayout2.xml"/><Relationship Id="rId6" Type="http://schemas.openxmlformats.org/officeDocument/2006/relationships/image" Target="../media/image379.wmf"/><Relationship Id="rId5" Type="http://schemas.openxmlformats.org/officeDocument/2006/relationships/oleObject" Target="../embeddings/oleObject363.bin"/><Relationship Id="rId10" Type="http://schemas.openxmlformats.org/officeDocument/2006/relationships/image" Target="../media/image381.wmf"/><Relationship Id="rId4" Type="http://schemas.openxmlformats.org/officeDocument/2006/relationships/image" Target="../media/image378.wmf"/><Relationship Id="rId9" Type="http://schemas.openxmlformats.org/officeDocument/2006/relationships/oleObject" Target="../embeddings/oleObject365.bin"/></Relationships>
</file>

<file path=ppt/slides/_rels/slide86.xml.rels><?xml version="1.0" encoding="UTF-8" standalone="yes"?>
<Relationships xmlns="http://schemas.openxmlformats.org/package/2006/relationships"><Relationship Id="rId8" Type="http://schemas.openxmlformats.org/officeDocument/2006/relationships/image" Target="../media/image384.wmf"/><Relationship Id="rId3" Type="http://schemas.openxmlformats.org/officeDocument/2006/relationships/oleObject" Target="../embeddings/oleObject366.bin"/><Relationship Id="rId7" Type="http://schemas.openxmlformats.org/officeDocument/2006/relationships/oleObject" Target="../embeddings/oleObject368.bin"/><Relationship Id="rId2" Type="http://schemas.openxmlformats.org/officeDocument/2006/relationships/notesSlide" Target="../notesSlides/notesSlide86.xml"/><Relationship Id="rId1" Type="http://schemas.openxmlformats.org/officeDocument/2006/relationships/slideLayout" Target="../slideLayouts/slideLayout2.xml"/><Relationship Id="rId6" Type="http://schemas.openxmlformats.org/officeDocument/2006/relationships/image" Target="../media/image383.wmf"/><Relationship Id="rId5" Type="http://schemas.openxmlformats.org/officeDocument/2006/relationships/oleObject" Target="../embeddings/oleObject367.bin"/><Relationship Id="rId4" Type="http://schemas.openxmlformats.org/officeDocument/2006/relationships/image" Target="../media/image382.wmf"/></Relationships>
</file>

<file path=ppt/slides/_rels/slide87.xml.rels><?xml version="1.0" encoding="UTF-8" standalone="yes"?>
<Relationships xmlns="http://schemas.openxmlformats.org/package/2006/relationships"><Relationship Id="rId8" Type="http://schemas.openxmlformats.org/officeDocument/2006/relationships/image" Target="../media/image387.wmf"/><Relationship Id="rId13" Type="http://schemas.openxmlformats.org/officeDocument/2006/relationships/oleObject" Target="../embeddings/oleObject374.bin"/><Relationship Id="rId3" Type="http://schemas.openxmlformats.org/officeDocument/2006/relationships/oleObject" Target="../embeddings/oleObject369.bin"/><Relationship Id="rId7" Type="http://schemas.openxmlformats.org/officeDocument/2006/relationships/oleObject" Target="../embeddings/oleObject371.bin"/><Relationship Id="rId12" Type="http://schemas.openxmlformats.org/officeDocument/2006/relationships/image" Target="../media/image389.wmf"/><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image" Target="../media/image386.wmf"/><Relationship Id="rId11" Type="http://schemas.openxmlformats.org/officeDocument/2006/relationships/oleObject" Target="../embeddings/oleObject373.bin"/><Relationship Id="rId5" Type="http://schemas.openxmlformats.org/officeDocument/2006/relationships/oleObject" Target="../embeddings/oleObject370.bin"/><Relationship Id="rId10" Type="http://schemas.openxmlformats.org/officeDocument/2006/relationships/image" Target="../media/image388.wmf"/><Relationship Id="rId4" Type="http://schemas.openxmlformats.org/officeDocument/2006/relationships/image" Target="../media/image385.wmf"/><Relationship Id="rId9" Type="http://schemas.openxmlformats.org/officeDocument/2006/relationships/oleObject" Target="../embeddings/oleObject372.bin"/><Relationship Id="rId14" Type="http://schemas.openxmlformats.org/officeDocument/2006/relationships/image" Target="../media/image390.wmf"/></Relationships>
</file>

<file path=ppt/slides/_rels/slide88.xml.rels><?xml version="1.0" encoding="UTF-8" standalone="yes"?>
<Relationships xmlns="http://schemas.openxmlformats.org/package/2006/relationships"><Relationship Id="rId8" Type="http://schemas.openxmlformats.org/officeDocument/2006/relationships/image" Target="../media/image393.wmf"/><Relationship Id="rId3" Type="http://schemas.openxmlformats.org/officeDocument/2006/relationships/oleObject" Target="../embeddings/oleObject375.bin"/><Relationship Id="rId7" Type="http://schemas.openxmlformats.org/officeDocument/2006/relationships/oleObject" Target="../embeddings/oleObject377.bin"/><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image" Target="../media/image392.wmf"/><Relationship Id="rId5" Type="http://schemas.openxmlformats.org/officeDocument/2006/relationships/oleObject" Target="../embeddings/oleObject376.bin"/><Relationship Id="rId10" Type="http://schemas.openxmlformats.org/officeDocument/2006/relationships/image" Target="../media/image394.wmf"/><Relationship Id="rId4" Type="http://schemas.openxmlformats.org/officeDocument/2006/relationships/image" Target="../media/image391.wmf"/><Relationship Id="rId9" Type="http://schemas.openxmlformats.org/officeDocument/2006/relationships/oleObject" Target="../embeddings/oleObject378.bin"/></Relationships>
</file>

<file path=ppt/slides/_rels/slide89.xml.rels><?xml version="1.0" encoding="UTF-8" standalone="yes"?>
<Relationships xmlns="http://schemas.openxmlformats.org/package/2006/relationships"><Relationship Id="rId8" Type="http://schemas.openxmlformats.org/officeDocument/2006/relationships/image" Target="../media/image397.wmf"/><Relationship Id="rId3" Type="http://schemas.openxmlformats.org/officeDocument/2006/relationships/oleObject" Target="../embeddings/oleObject379.bin"/><Relationship Id="rId7" Type="http://schemas.openxmlformats.org/officeDocument/2006/relationships/oleObject" Target="../embeddings/oleObject381.bin"/><Relationship Id="rId12" Type="http://schemas.openxmlformats.org/officeDocument/2006/relationships/image" Target="../media/image399.wmf"/><Relationship Id="rId2" Type="http://schemas.openxmlformats.org/officeDocument/2006/relationships/notesSlide" Target="../notesSlides/notesSlide89.xml"/><Relationship Id="rId1" Type="http://schemas.openxmlformats.org/officeDocument/2006/relationships/slideLayout" Target="../slideLayouts/slideLayout2.xml"/><Relationship Id="rId6" Type="http://schemas.openxmlformats.org/officeDocument/2006/relationships/image" Target="../media/image396.wmf"/><Relationship Id="rId11" Type="http://schemas.openxmlformats.org/officeDocument/2006/relationships/oleObject" Target="../embeddings/oleObject383.bin"/><Relationship Id="rId5" Type="http://schemas.openxmlformats.org/officeDocument/2006/relationships/oleObject" Target="../embeddings/oleObject380.bin"/><Relationship Id="rId10" Type="http://schemas.openxmlformats.org/officeDocument/2006/relationships/image" Target="../media/image398.wmf"/><Relationship Id="rId4" Type="http://schemas.openxmlformats.org/officeDocument/2006/relationships/image" Target="../media/image395.wmf"/><Relationship Id="rId9" Type="http://schemas.openxmlformats.org/officeDocument/2006/relationships/oleObject" Target="../embeddings/oleObject382.bin"/></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8" Type="http://schemas.openxmlformats.org/officeDocument/2006/relationships/image" Target="../media/image402.wmf"/><Relationship Id="rId3" Type="http://schemas.openxmlformats.org/officeDocument/2006/relationships/oleObject" Target="../embeddings/oleObject384.bin"/><Relationship Id="rId7" Type="http://schemas.openxmlformats.org/officeDocument/2006/relationships/oleObject" Target="../embeddings/oleObject386.bin"/><Relationship Id="rId2" Type="http://schemas.openxmlformats.org/officeDocument/2006/relationships/notesSlide" Target="../notesSlides/notesSlide94.xml"/><Relationship Id="rId1" Type="http://schemas.openxmlformats.org/officeDocument/2006/relationships/slideLayout" Target="../slideLayouts/slideLayout2.xml"/><Relationship Id="rId6" Type="http://schemas.openxmlformats.org/officeDocument/2006/relationships/image" Target="../media/image401.wmf"/><Relationship Id="rId5" Type="http://schemas.openxmlformats.org/officeDocument/2006/relationships/oleObject" Target="../embeddings/oleObject385.bin"/><Relationship Id="rId4" Type="http://schemas.openxmlformats.org/officeDocument/2006/relationships/image" Target="../media/image400.wmf"/></Relationships>
</file>

<file path=ppt/slides/_rels/slide95.xml.rels><?xml version="1.0" encoding="UTF-8" standalone="yes"?>
<Relationships xmlns="http://schemas.openxmlformats.org/package/2006/relationships"><Relationship Id="rId8" Type="http://schemas.openxmlformats.org/officeDocument/2006/relationships/image" Target="../media/image405.wmf"/><Relationship Id="rId13" Type="http://schemas.openxmlformats.org/officeDocument/2006/relationships/oleObject" Target="../embeddings/oleObject392.bin"/><Relationship Id="rId18" Type="http://schemas.openxmlformats.org/officeDocument/2006/relationships/image" Target="../media/image410.wmf"/><Relationship Id="rId3" Type="http://schemas.openxmlformats.org/officeDocument/2006/relationships/oleObject" Target="../embeddings/oleObject387.bin"/><Relationship Id="rId7" Type="http://schemas.openxmlformats.org/officeDocument/2006/relationships/oleObject" Target="../embeddings/oleObject389.bin"/><Relationship Id="rId12" Type="http://schemas.openxmlformats.org/officeDocument/2006/relationships/image" Target="../media/image407.wmf"/><Relationship Id="rId17" Type="http://schemas.openxmlformats.org/officeDocument/2006/relationships/oleObject" Target="../embeddings/oleObject394.bin"/><Relationship Id="rId2" Type="http://schemas.openxmlformats.org/officeDocument/2006/relationships/notesSlide" Target="../notesSlides/notesSlide95.xml"/><Relationship Id="rId16" Type="http://schemas.openxmlformats.org/officeDocument/2006/relationships/image" Target="../media/image409.wmf"/><Relationship Id="rId1" Type="http://schemas.openxmlformats.org/officeDocument/2006/relationships/slideLayout" Target="../slideLayouts/slideLayout2.xml"/><Relationship Id="rId6" Type="http://schemas.openxmlformats.org/officeDocument/2006/relationships/image" Target="../media/image404.wmf"/><Relationship Id="rId11" Type="http://schemas.openxmlformats.org/officeDocument/2006/relationships/oleObject" Target="../embeddings/oleObject391.bin"/><Relationship Id="rId5" Type="http://schemas.openxmlformats.org/officeDocument/2006/relationships/oleObject" Target="../embeddings/oleObject388.bin"/><Relationship Id="rId15" Type="http://schemas.openxmlformats.org/officeDocument/2006/relationships/oleObject" Target="../embeddings/oleObject393.bin"/><Relationship Id="rId10" Type="http://schemas.openxmlformats.org/officeDocument/2006/relationships/image" Target="../media/image406.wmf"/><Relationship Id="rId4" Type="http://schemas.openxmlformats.org/officeDocument/2006/relationships/image" Target="../media/image403.wmf"/><Relationship Id="rId9" Type="http://schemas.openxmlformats.org/officeDocument/2006/relationships/oleObject" Target="../embeddings/oleObject390.bin"/><Relationship Id="rId14" Type="http://schemas.openxmlformats.org/officeDocument/2006/relationships/image" Target="../media/image408.wmf"/></Relationships>
</file>

<file path=ppt/slides/_rels/slide96.xml.rels><?xml version="1.0" encoding="UTF-8" standalone="yes"?>
<Relationships xmlns="http://schemas.openxmlformats.org/package/2006/relationships"><Relationship Id="rId8" Type="http://schemas.openxmlformats.org/officeDocument/2006/relationships/image" Target="../media/image413.wmf"/><Relationship Id="rId3" Type="http://schemas.openxmlformats.org/officeDocument/2006/relationships/oleObject" Target="../embeddings/oleObject395.bin"/><Relationship Id="rId7" Type="http://schemas.openxmlformats.org/officeDocument/2006/relationships/oleObject" Target="../embeddings/oleObject397.bin"/><Relationship Id="rId12" Type="http://schemas.openxmlformats.org/officeDocument/2006/relationships/image" Target="../media/image415.wmf"/><Relationship Id="rId2" Type="http://schemas.openxmlformats.org/officeDocument/2006/relationships/notesSlide" Target="../notesSlides/notesSlide96.xml"/><Relationship Id="rId1" Type="http://schemas.openxmlformats.org/officeDocument/2006/relationships/slideLayout" Target="../slideLayouts/slideLayout2.xml"/><Relationship Id="rId6" Type="http://schemas.openxmlformats.org/officeDocument/2006/relationships/image" Target="../media/image412.wmf"/><Relationship Id="rId11" Type="http://schemas.openxmlformats.org/officeDocument/2006/relationships/oleObject" Target="../embeddings/oleObject399.bin"/><Relationship Id="rId5" Type="http://schemas.openxmlformats.org/officeDocument/2006/relationships/oleObject" Target="../embeddings/oleObject396.bin"/><Relationship Id="rId10" Type="http://schemas.openxmlformats.org/officeDocument/2006/relationships/image" Target="../media/image414.wmf"/><Relationship Id="rId4" Type="http://schemas.openxmlformats.org/officeDocument/2006/relationships/image" Target="../media/image411.wmf"/><Relationship Id="rId9" Type="http://schemas.openxmlformats.org/officeDocument/2006/relationships/oleObject" Target="../embeddings/oleObject398.bin"/></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oleObject" Target="../embeddings/oleObject400.bin"/><Relationship Id="rId2" Type="http://schemas.openxmlformats.org/officeDocument/2006/relationships/notesSlide" Target="../notesSlides/notesSlide98.xml"/><Relationship Id="rId1" Type="http://schemas.openxmlformats.org/officeDocument/2006/relationships/slideLayout" Target="../slideLayouts/slideLayout2.xml"/><Relationship Id="rId6" Type="http://schemas.openxmlformats.org/officeDocument/2006/relationships/image" Target="../media/image417.wmf"/><Relationship Id="rId5" Type="http://schemas.openxmlformats.org/officeDocument/2006/relationships/oleObject" Target="../embeddings/oleObject401.bin"/><Relationship Id="rId4" Type="http://schemas.openxmlformats.org/officeDocument/2006/relationships/image" Target="../media/image416.wmf"/></Relationships>
</file>

<file path=ppt/slides/_rels/slide99.xml.rels><?xml version="1.0" encoding="UTF-8" standalone="yes"?>
<Relationships xmlns="http://schemas.openxmlformats.org/package/2006/relationships"><Relationship Id="rId3" Type="http://schemas.openxmlformats.org/officeDocument/2006/relationships/image" Target="../media/image418.png"/><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6018" name="Picture 5" descr="272">
            <a:extLst>
              <a:ext uri="{FF2B5EF4-FFF2-40B4-BE49-F238E27FC236}">
                <a16:creationId xmlns:a16="http://schemas.microsoft.com/office/drawing/2014/main" id="{8A19178E-A2EE-4BEA-A4BE-A30C45037B8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6019" name="Rectangle 4">
            <a:extLst>
              <a:ext uri="{FF2B5EF4-FFF2-40B4-BE49-F238E27FC236}">
                <a16:creationId xmlns:a16="http://schemas.microsoft.com/office/drawing/2014/main" id="{5CEFB2B8-0B37-43EE-865D-9FD20984EA86}"/>
              </a:ext>
            </a:extLst>
          </p:cNvPr>
          <p:cNvSpPr>
            <a:spLocks noGrp="1" noChangeArrowheads="1"/>
          </p:cNvSpPr>
          <p:nvPr>
            <p:ph type="title" idx="4294967295"/>
          </p:nvPr>
        </p:nvSpPr>
        <p:spPr bwMode="auto">
          <a:xfrm>
            <a:off x="539750" y="1268413"/>
            <a:ext cx="8208963" cy="3313112"/>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nSpc>
                <a:spcPct val="130000"/>
              </a:lnSpc>
            </a:pPr>
            <a:r>
              <a:rPr lang="zh-CN" altLang="en-US" sz="4800" b="0">
                <a:solidFill>
                  <a:srgbClr val="990099"/>
                </a:solidFill>
                <a:latin typeface="楷体" panose="02010609060101010101" pitchFamily="49" charset="-122"/>
                <a:ea typeface="楷体" panose="02010609060101010101" pitchFamily="49" charset="-122"/>
              </a:rPr>
              <a:t> </a:t>
            </a:r>
            <a:br>
              <a:rPr lang="zh-CN" altLang="en-US" sz="4800" b="0">
                <a:solidFill>
                  <a:srgbClr val="990099"/>
                </a:solidFill>
                <a:latin typeface="楷体" panose="02010609060101010101" pitchFamily="49" charset="-122"/>
                <a:ea typeface="楷体" panose="02010609060101010101" pitchFamily="49" charset="-122"/>
              </a:rPr>
            </a:br>
            <a:r>
              <a:rPr lang="zh-CN" altLang="en-US" sz="4800">
                <a:solidFill>
                  <a:srgbClr val="DE6F00"/>
                </a:solidFill>
                <a:latin typeface="楷体" panose="02010609060101010101" pitchFamily="49" charset="-122"/>
                <a:ea typeface="楷体" panose="02010609060101010101" pitchFamily="49" charset="-122"/>
              </a:rPr>
              <a:t>短路电流计算及电气设备选择</a:t>
            </a:r>
          </a:p>
        </p:txBody>
      </p:sp>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40" name="Text Box 8">
            <a:extLst>
              <a:ext uri="{FF2B5EF4-FFF2-40B4-BE49-F238E27FC236}">
                <a16:creationId xmlns:a16="http://schemas.microsoft.com/office/drawing/2014/main" id="{3C25D012-66B4-47CC-B304-D5457592A330}"/>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无限大容量电源系统的三相短路过程分析</a:t>
            </a:r>
          </a:p>
        </p:txBody>
      </p:sp>
      <p:sp>
        <p:nvSpPr>
          <p:cNvPr id="95241" name="Text Box 9">
            <a:extLst>
              <a:ext uri="{FF2B5EF4-FFF2-40B4-BE49-F238E27FC236}">
                <a16:creationId xmlns:a16="http://schemas.microsoft.com/office/drawing/2014/main" id="{E8F20659-1B4A-414C-9B7B-07CA16B673E5}"/>
              </a:ext>
            </a:extLst>
          </p:cNvPr>
          <p:cNvSpPr txBox="1">
            <a:spLocks noChangeArrowheads="1"/>
          </p:cNvSpPr>
          <p:nvPr/>
        </p:nvSpPr>
        <p:spPr bwMode="auto">
          <a:xfrm>
            <a:off x="539750" y="2349500"/>
            <a:ext cx="8137525"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电力系统的容量即为其各发电厂运转发电机的容量之和。实际电力系统的容量和阻抗都有一定的数值。系统容量越大，则系统内阻抗就越小。</a:t>
            </a:r>
          </a:p>
          <a:p>
            <a:pPr eaLnBrk="1" hangingPunct="1"/>
            <a:r>
              <a:rPr lang="zh-CN" altLang="en-US" sz="1800">
                <a:solidFill>
                  <a:srgbClr val="212834"/>
                </a:solidFill>
              </a:rPr>
              <a:t>        无限大容量电源系统，指其容量相对于用户供电系统容量大得多的电力系统，当用户供配电系统的负荷变动甚至发生短路时，电力系统变电所中母线上的电压能基本维持不变。如果电力系统的电源总阻抗不超过短路回路总阻抗的</a:t>
            </a:r>
            <a:r>
              <a:rPr lang="en-US" altLang="zh-CN" sz="1800">
                <a:solidFill>
                  <a:srgbClr val="212834"/>
                </a:solidFill>
              </a:rPr>
              <a:t>5%~10%</a:t>
            </a:r>
            <a:r>
              <a:rPr lang="zh-CN" altLang="en-US" sz="1800">
                <a:solidFill>
                  <a:srgbClr val="212834"/>
                </a:solidFill>
              </a:rPr>
              <a:t>，或电力系统的容量超过用户供电系统容量</a:t>
            </a:r>
            <a:r>
              <a:rPr lang="en-US" altLang="zh-CN" sz="1800">
                <a:solidFill>
                  <a:srgbClr val="212834"/>
                </a:solidFill>
              </a:rPr>
              <a:t>50</a:t>
            </a:r>
            <a:r>
              <a:rPr lang="zh-CN" altLang="en-US" sz="1800">
                <a:solidFill>
                  <a:srgbClr val="212834"/>
                </a:solidFill>
              </a:rPr>
              <a:t>倍时，可将电力系统看作无限大容量电源系统。</a:t>
            </a:r>
          </a:p>
          <a:p>
            <a:pPr eaLnBrk="1" hangingPunct="1"/>
            <a:r>
              <a:rPr lang="zh-CN" altLang="en-US" sz="1800">
                <a:solidFill>
                  <a:srgbClr val="212834"/>
                </a:solidFill>
              </a:rPr>
              <a:t>        对一般用户供配电系统来说，由于用户供配电系统的容量远比电力系统的总容量小，而阻抗又较电力系统大得多。因此，用户供配电系统内发生短路时，电力系统变电所馈电母线上的电压几乎维持不变，也就是说可将电力系统看作无限大容量电源系统。在等值电路图中表示为</a:t>
            </a:r>
            <a:r>
              <a:rPr lang="en-US" altLang="zh-CN" sz="1800">
                <a:solidFill>
                  <a:srgbClr val="212834"/>
                </a:solidFill>
              </a:rPr>
              <a:t>S</a:t>
            </a:r>
            <a:r>
              <a:rPr lang="zh-CN" altLang="en-US" sz="1800">
                <a:solidFill>
                  <a:srgbClr val="212834"/>
                </a:solidFill>
              </a:rPr>
              <a:t>＝∞和</a:t>
            </a:r>
            <a:r>
              <a:rPr lang="en-US" altLang="zh-CN" sz="1800">
                <a:solidFill>
                  <a:srgbClr val="212834"/>
                </a:solidFill>
              </a:rPr>
              <a:t>X</a:t>
            </a:r>
            <a:r>
              <a:rPr lang="zh-CN" altLang="en-US" sz="1800">
                <a:solidFill>
                  <a:srgbClr val="212834"/>
                </a:solidFill>
              </a:rPr>
              <a:t>＝</a:t>
            </a:r>
            <a:r>
              <a:rPr lang="en-US" altLang="zh-CN" sz="1800">
                <a:solidFill>
                  <a:srgbClr val="212834"/>
                </a:solidFill>
              </a:rPr>
              <a:t>0</a:t>
            </a:r>
            <a:r>
              <a:rPr lang="zh-CN" altLang="en-US" sz="1800">
                <a:solidFill>
                  <a:srgbClr val="212834"/>
                </a:solidFill>
              </a:rPr>
              <a:t>。</a:t>
            </a:r>
          </a:p>
          <a:p>
            <a:pPr eaLnBrk="1" hangingPunct="1"/>
            <a:r>
              <a:rPr lang="zh-CN" altLang="en-US" sz="1800">
                <a:solidFill>
                  <a:srgbClr val="212834"/>
                </a:solidFill>
              </a:rPr>
              <a:t>        按无限大容量电源系统计算所得的短路电流是装置通过的最大短路电流。因此，在估算装置的最大短路电流时，就可以认为短路回路所接电源是无限大容量电源系统。</a:t>
            </a:r>
          </a:p>
        </p:txBody>
      </p:sp>
      <p:sp>
        <p:nvSpPr>
          <p:cNvPr id="95242" name="Rectangle 10">
            <a:extLst>
              <a:ext uri="{FF2B5EF4-FFF2-40B4-BE49-F238E27FC236}">
                <a16:creationId xmlns:a16="http://schemas.microsoft.com/office/drawing/2014/main" id="{17C10C54-7F16-489E-BC96-F9B617B62442}"/>
              </a:ext>
            </a:extLst>
          </p:cNvPr>
          <p:cNvSpPr>
            <a:spLocks noChangeArrowheads="1"/>
          </p:cNvSpPr>
          <p:nvPr/>
        </p:nvSpPr>
        <p:spPr bwMode="auto">
          <a:xfrm>
            <a:off x="611188" y="1676400"/>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一、无限大容量电源系统 </a:t>
            </a:r>
          </a:p>
        </p:txBody>
      </p:sp>
    </p:spTree>
  </p:cSld>
  <p:clrMapOvr>
    <a:masterClrMapping/>
  </p:clrMapOvr>
  <p:transition>
    <p:split orient="vert"/>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61" name="Text Box 2">
            <a:extLst>
              <a:ext uri="{FF2B5EF4-FFF2-40B4-BE49-F238E27FC236}">
                <a16:creationId xmlns:a16="http://schemas.microsoft.com/office/drawing/2014/main" id="{408C89A5-FD46-485F-B768-170408FCAD59}"/>
              </a:ext>
            </a:extLst>
          </p:cNvPr>
          <p:cNvSpPr txBox="1">
            <a:spLocks noChangeArrowheads="1"/>
          </p:cNvSpPr>
          <p:nvPr/>
        </p:nvSpPr>
        <p:spPr bwMode="auto">
          <a:xfrm>
            <a:off x="611188" y="1773238"/>
            <a:ext cx="813593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a:t>
            </a:r>
            <a:r>
              <a:rPr lang="zh-CN" altLang="en-US" sz="1800">
                <a:solidFill>
                  <a:srgbClr val="212834"/>
                </a:solidFill>
              </a:rPr>
              <a:t>例</a:t>
            </a:r>
            <a:r>
              <a:rPr lang="en-US" altLang="zh-CN" sz="1800">
                <a:solidFill>
                  <a:srgbClr val="212834"/>
                </a:solidFill>
              </a:rPr>
              <a:t>4.8】 </a:t>
            </a:r>
            <a:r>
              <a:rPr lang="zh-CN" altLang="en-US" sz="1800">
                <a:solidFill>
                  <a:srgbClr val="212834"/>
                </a:solidFill>
              </a:rPr>
              <a:t>某</a:t>
            </a:r>
            <a:r>
              <a:rPr lang="en-US" altLang="zh-CN" sz="1800">
                <a:solidFill>
                  <a:srgbClr val="212834"/>
                </a:solidFill>
              </a:rPr>
              <a:t>35kV</a:t>
            </a:r>
            <a:r>
              <a:rPr lang="zh-CN" altLang="en-US" sz="1800">
                <a:solidFill>
                  <a:srgbClr val="212834"/>
                </a:solidFill>
              </a:rPr>
              <a:t>变电站经</a:t>
            </a:r>
            <a:r>
              <a:rPr lang="en-US" altLang="zh-CN" sz="1800">
                <a:solidFill>
                  <a:srgbClr val="212834"/>
                </a:solidFill>
              </a:rPr>
              <a:t>20km</a:t>
            </a:r>
            <a:r>
              <a:rPr lang="zh-CN" altLang="en-US" sz="1800">
                <a:solidFill>
                  <a:srgbClr val="212834"/>
                </a:solidFill>
              </a:rPr>
              <a:t>的</a:t>
            </a:r>
            <a:r>
              <a:rPr lang="en-US" altLang="zh-CN" sz="1800">
                <a:solidFill>
                  <a:srgbClr val="212834"/>
                </a:solidFill>
              </a:rPr>
              <a:t>LJ</a:t>
            </a:r>
            <a:r>
              <a:rPr lang="zh-CN" altLang="en-US" sz="1800">
                <a:solidFill>
                  <a:srgbClr val="212834"/>
                </a:solidFill>
              </a:rPr>
              <a:t>型铝绞线架空线路向用户供电，计算负荷为</a:t>
            </a:r>
            <a:r>
              <a:rPr lang="en-US" altLang="zh-CN" sz="1800">
                <a:solidFill>
                  <a:srgbClr val="212834"/>
                </a:solidFill>
              </a:rPr>
              <a:t>3000kW</a:t>
            </a:r>
            <a:r>
              <a:rPr lang="zh-CN" altLang="en-US" sz="1800">
                <a:solidFill>
                  <a:srgbClr val="212834"/>
                </a:solidFill>
              </a:rPr>
              <a:t>，      </a:t>
            </a:r>
            <a:r>
              <a:rPr lang="en-US" altLang="zh-CN" sz="1800">
                <a:solidFill>
                  <a:srgbClr val="212834"/>
                </a:solidFill>
              </a:rPr>
              <a:t>=0.8</a:t>
            </a:r>
            <a:r>
              <a:rPr lang="zh-CN" altLang="en-US" sz="1800">
                <a:solidFill>
                  <a:srgbClr val="212834"/>
                </a:solidFill>
              </a:rPr>
              <a:t>，年最大负荷利用小时为</a:t>
            </a:r>
            <a:r>
              <a:rPr lang="en-US" altLang="zh-CN" sz="1800">
                <a:solidFill>
                  <a:srgbClr val="212834"/>
                </a:solidFill>
              </a:rPr>
              <a:t>5400h</a:t>
            </a:r>
            <a:r>
              <a:rPr lang="zh-CN" altLang="en-US" sz="1800">
                <a:solidFill>
                  <a:srgbClr val="212834"/>
                </a:solidFill>
              </a:rPr>
              <a:t>，试选择其经济截面。</a:t>
            </a:r>
          </a:p>
          <a:p>
            <a:pPr eaLnBrk="1" hangingPunct="1"/>
            <a:r>
              <a:rPr lang="zh-CN" altLang="en-US" sz="1800">
                <a:solidFill>
                  <a:srgbClr val="212834"/>
                </a:solidFill>
              </a:rPr>
              <a:t>解：</a:t>
            </a:r>
            <a:r>
              <a:rPr lang="en-US" altLang="zh-CN" sz="1800">
                <a:solidFill>
                  <a:srgbClr val="212834"/>
                </a:solidFill>
              </a:rPr>
              <a:t>1) </a:t>
            </a:r>
            <a:r>
              <a:rPr lang="zh-CN" altLang="en-US" sz="1800">
                <a:solidFill>
                  <a:srgbClr val="212834"/>
                </a:solidFill>
              </a:rPr>
              <a:t>选择经济截面</a:t>
            </a:r>
          </a:p>
          <a:p>
            <a:pPr eaLnBrk="1" hangingPunct="1"/>
            <a:r>
              <a:rPr lang="zh-CN" altLang="en-US" sz="1800">
                <a:solidFill>
                  <a:srgbClr val="212834"/>
                </a:solidFill>
              </a:rPr>
              <a:t>                                                                                       </a:t>
            </a:r>
            <a:r>
              <a:rPr lang="en-US" altLang="zh-CN" sz="1800">
                <a:solidFill>
                  <a:srgbClr val="212834"/>
                </a:solidFill>
              </a:rPr>
              <a:t> </a:t>
            </a:r>
          </a:p>
          <a:p>
            <a:pPr eaLnBrk="1" hangingPunct="1"/>
            <a:r>
              <a:rPr lang="en-US" altLang="zh-CN" sz="1800">
                <a:solidFill>
                  <a:srgbClr val="212834"/>
                </a:solidFill>
              </a:rPr>
              <a:t>       </a:t>
            </a:r>
            <a:r>
              <a:rPr lang="zh-CN" altLang="en-US" sz="1800">
                <a:solidFill>
                  <a:srgbClr val="212834"/>
                </a:solidFill>
              </a:rPr>
              <a:t>由表</a:t>
            </a:r>
            <a:r>
              <a:rPr lang="en-US" altLang="zh-CN" sz="1800">
                <a:solidFill>
                  <a:srgbClr val="212834"/>
                </a:solidFill>
              </a:rPr>
              <a:t>4.8</a:t>
            </a:r>
            <a:r>
              <a:rPr lang="zh-CN" altLang="en-US" sz="1800">
                <a:solidFill>
                  <a:srgbClr val="212834"/>
                </a:solidFill>
              </a:rPr>
              <a:t>查得</a:t>
            </a:r>
            <a:r>
              <a:rPr lang="en-US" altLang="zh-CN" sz="1800">
                <a:solidFill>
                  <a:srgbClr val="212834"/>
                </a:solidFill>
              </a:rPr>
              <a:t>j</a:t>
            </a:r>
            <a:r>
              <a:rPr lang="en-US" altLang="zh-CN" sz="1800" baseline="-25000">
                <a:solidFill>
                  <a:srgbClr val="212834"/>
                </a:solidFill>
              </a:rPr>
              <a:t>ec</a:t>
            </a:r>
            <a:r>
              <a:rPr lang="en-US" altLang="zh-CN" sz="1800">
                <a:solidFill>
                  <a:srgbClr val="212834"/>
                </a:solidFill>
              </a:rPr>
              <a:t>= 0.9 A/mm</a:t>
            </a:r>
            <a:r>
              <a:rPr lang="en-US" altLang="zh-CN" sz="1800" baseline="30000">
                <a:solidFill>
                  <a:srgbClr val="212834"/>
                </a:solidFill>
              </a:rPr>
              <a:t>2</a:t>
            </a:r>
            <a:r>
              <a:rPr lang="en-US" altLang="zh-CN" sz="1800">
                <a:solidFill>
                  <a:srgbClr val="212834"/>
                </a:solidFill>
              </a:rPr>
              <a:t> </a:t>
            </a:r>
            <a:r>
              <a:rPr lang="zh-CN" altLang="en-US" sz="1800">
                <a:solidFill>
                  <a:srgbClr val="212834"/>
                </a:solidFill>
              </a:rPr>
              <a:t>，因此</a:t>
            </a:r>
          </a:p>
          <a:p>
            <a:pPr eaLnBrk="1" hangingPunct="1"/>
            <a:endParaRPr lang="zh-CN" altLang="en-US" sz="1800">
              <a:solidFill>
                <a:srgbClr val="212834"/>
              </a:solidFill>
            </a:endParaRPr>
          </a:p>
          <a:p>
            <a:pPr eaLnBrk="1" hangingPunct="1"/>
            <a:r>
              <a:rPr lang="zh-CN" altLang="en-US" sz="1800">
                <a:solidFill>
                  <a:srgbClr val="212834"/>
                </a:solidFill>
              </a:rPr>
              <a:t>                                             </a:t>
            </a:r>
          </a:p>
          <a:p>
            <a:pPr eaLnBrk="1" hangingPunct="1"/>
            <a:r>
              <a:rPr lang="zh-CN" altLang="en-US" sz="1800">
                <a:solidFill>
                  <a:srgbClr val="212834"/>
                </a:solidFill>
              </a:rPr>
              <a:t>       选择最接近的标准截面</a:t>
            </a:r>
            <a:r>
              <a:rPr lang="en-US" altLang="zh-CN" sz="1800">
                <a:solidFill>
                  <a:srgbClr val="212834"/>
                </a:solidFill>
              </a:rPr>
              <a:t>70mm</a:t>
            </a:r>
            <a:r>
              <a:rPr lang="en-US" altLang="zh-CN" sz="1800" baseline="30000">
                <a:solidFill>
                  <a:srgbClr val="212834"/>
                </a:solidFill>
              </a:rPr>
              <a:t>2</a:t>
            </a:r>
            <a:r>
              <a:rPr lang="en-US" altLang="zh-CN" sz="1800">
                <a:solidFill>
                  <a:srgbClr val="212834"/>
                </a:solidFill>
              </a:rPr>
              <a:t> </a:t>
            </a:r>
            <a:r>
              <a:rPr lang="zh-CN" altLang="en-US" sz="1800">
                <a:solidFill>
                  <a:srgbClr val="212834"/>
                </a:solidFill>
              </a:rPr>
              <a:t>，即选择</a:t>
            </a:r>
            <a:r>
              <a:rPr lang="en-US" altLang="zh-CN" sz="1800">
                <a:solidFill>
                  <a:srgbClr val="212834"/>
                </a:solidFill>
              </a:rPr>
              <a:t>LJ-70</a:t>
            </a:r>
            <a:r>
              <a:rPr lang="zh-CN" altLang="en-US" sz="1800">
                <a:solidFill>
                  <a:srgbClr val="212834"/>
                </a:solidFill>
              </a:rPr>
              <a:t>型铝绞线。</a:t>
            </a:r>
          </a:p>
          <a:p>
            <a:pPr eaLnBrk="1" hangingPunct="1"/>
            <a:r>
              <a:rPr lang="zh-CN" altLang="en-US" sz="1800">
                <a:solidFill>
                  <a:srgbClr val="212834"/>
                </a:solidFill>
              </a:rPr>
              <a:t>       </a:t>
            </a:r>
            <a:r>
              <a:rPr lang="en-US" altLang="zh-CN" sz="1800">
                <a:solidFill>
                  <a:srgbClr val="212834"/>
                </a:solidFill>
              </a:rPr>
              <a:t>2) </a:t>
            </a:r>
            <a:r>
              <a:rPr lang="zh-CN" altLang="en-US" sz="1800">
                <a:solidFill>
                  <a:srgbClr val="212834"/>
                </a:solidFill>
              </a:rPr>
              <a:t>校验发热条件</a:t>
            </a:r>
          </a:p>
          <a:p>
            <a:pPr eaLnBrk="1" hangingPunct="1"/>
            <a:r>
              <a:rPr lang="zh-CN" altLang="en-US" sz="1800">
                <a:solidFill>
                  <a:srgbClr val="212834"/>
                </a:solidFill>
              </a:rPr>
              <a:t>      查表得</a:t>
            </a:r>
            <a:r>
              <a:rPr lang="en-US" altLang="zh-CN" sz="1800">
                <a:solidFill>
                  <a:srgbClr val="212834"/>
                </a:solidFill>
              </a:rPr>
              <a:t>LJ-70</a:t>
            </a:r>
            <a:r>
              <a:rPr lang="zh-CN" altLang="en-US" sz="1800">
                <a:solidFill>
                  <a:srgbClr val="212834"/>
                </a:solidFill>
              </a:rPr>
              <a:t>型铝绞线在</a:t>
            </a:r>
            <a:r>
              <a:rPr lang="en-US" altLang="zh-CN" sz="1800">
                <a:solidFill>
                  <a:srgbClr val="212834"/>
                </a:solidFill>
              </a:rPr>
              <a:t>+25℃</a:t>
            </a:r>
            <a:r>
              <a:rPr lang="zh-CN" altLang="en-US" sz="1800">
                <a:solidFill>
                  <a:srgbClr val="212834"/>
                </a:solidFill>
              </a:rPr>
              <a:t>时的</a:t>
            </a:r>
            <a:r>
              <a:rPr lang="en-US" altLang="zh-CN" sz="1800">
                <a:solidFill>
                  <a:srgbClr val="212834"/>
                </a:solidFill>
              </a:rPr>
              <a:t>I</a:t>
            </a:r>
            <a:r>
              <a:rPr lang="en-US" altLang="zh-CN" sz="1800" baseline="-25000">
                <a:solidFill>
                  <a:srgbClr val="212834"/>
                </a:solidFill>
              </a:rPr>
              <a:t>al</a:t>
            </a:r>
            <a:r>
              <a:rPr lang="en-US" altLang="zh-CN" sz="1800">
                <a:solidFill>
                  <a:srgbClr val="212834"/>
                </a:solidFill>
              </a:rPr>
              <a:t>=265A&gt; I</a:t>
            </a:r>
            <a:r>
              <a:rPr lang="en-US" altLang="zh-CN" sz="1800" baseline="-25000">
                <a:solidFill>
                  <a:srgbClr val="212834"/>
                </a:solidFill>
              </a:rPr>
              <a:t>30</a:t>
            </a:r>
            <a:r>
              <a:rPr lang="en-US" altLang="zh-CN" sz="1800">
                <a:solidFill>
                  <a:srgbClr val="212834"/>
                </a:solidFill>
              </a:rPr>
              <a:t>=61.8A</a:t>
            </a:r>
            <a:r>
              <a:rPr lang="zh-CN" altLang="en-US" sz="1800">
                <a:solidFill>
                  <a:srgbClr val="212834"/>
                </a:solidFill>
              </a:rPr>
              <a:t>，因此满足发热条件。</a:t>
            </a:r>
          </a:p>
          <a:p>
            <a:pPr eaLnBrk="1" hangingPunct="1"/>
            <a:r>
              <a:rPr lang="zh-CN" altLang="en-US" sz="1800">
                <a:solidFill>
                  <a:srgbClr val="212834"/>
                </a:solidFill>
              </a:rPr>
              <a:t>      </a:t>
            </a:r>
            <a:r>
              <a:rPr lang="en-US" altLang="zh-CN" sz="1800">
                <a:solidFill>
                  <a:srgbClr val="212834"/>
                </a:solidFill>
              </a:rPr>
              <a:t>3) </a:t>
            </a:r>
            <a:r>
              <a:rPr lang="zh-CN" altLang="en-US" sz="1800">
                <a:solidFill>
                  <a:srgbClr val="212834"/>
                </a:solidFill>
              </a:rPr>
              <a:t>校验机械强度</a:t>
            </a:r>
          </a:p>
          <a:p>
            <a:pPr eaLnBrk="1" hangingPunct="1"/>
            <a:r>
              <a:rPr lang="zh-CN" altLang="en-US" sz="1800">
                <a:solidFill>
                  <a:srgbClr val="212834"/>
                </a:solidFill>
              </a:rPr>
              <a:t>      查表得</a:t>
            </a:r>
            <a:r>
              <a:rPr lang="en-US" altLang="zh-CN" sz="1800">
                <a:solidFill>
                  <a:srgbClr val="212834"/>
                </a:solidFill>
              </a:rPr>
              <a:t>35kV</a:t>
            </a:r>
            <a:r>
              <a:rPr lang="zh-CN" altLang="en-US" sz="1800">
                <a:solidFill>
                  <a:srgbClr val="212834"/>
                </a:solidFill>
              </a:rPr>
              <a:t>架空线路铝绞线的最小允许截面</a:t>
            </a:r>
            <a:r>
              <a:rPr lang="en-US" altLang="zh-CN" sz="1800">
                <a:solidFill>
                  <a:srgbClr val="212834"/>
                </a:solidFill>
              </a:rPr>
              <a:t>A</a:t>
            </a:r>
            <a:r>
              <a:rPr lang="en-US" altLang="zh-CN" sz="1800" baseline="-25000">
                <a:solidFill>
                  <a:srgbClr val="212834"/>
                </a:solidFill>
              </a:rPr>
              <a:t>min</a:t>
            </a:r>
            <a:r>
              <a:rPr lang="en-US" altLang="zh-CN" sz="1800">
                <a:solidFill>
                  <a:srgbClr val="212834"/>
                </a:solidFill>
              </a:rPr>
              <a:t>=35mm</a:t>
            </a:r>
            <a:r>
              <a:rPr lang="en-US" altLang="zh-CN" sz="1800" baseline="30000">
                <a:solidFill>
                  <a:srgbClr val="212834"/>
                </a:solidFill>
              </a:rPr>
              <a:t>2</a:t>
            </a:r>
            <a:r>
              <a:rPr lang="zh-CN" altLang="en-US" sz="1800">
                <a:solidFill>
                  <a:srgbClr val="212834"/>
                </a:solidFill>
              </a:rPr>
              <a:t>。因此所选</a:t>
            </a:r>
            <a:r>
              <a:rPr lang="en-US" altLang="zh-CN" sz="1800">
                <a:solidFill>
                  <a:srgbClr val="212834"/>
                </a:solidFill>
              </a:rPr>
              <a:t>LJ-70</a:t>
            </a:r>
            <a:r>
              <a:rPr lang="zh-CN" altLang="en-US" sz="1800">
                <a:solidFill>
                  <a:srgbClr val="212834"/>
                </a:solidFill>
              </a:rPr>
              <a:t>型铝绞线也满足机械强度要求。</a:t>
            </a:r>
          </a:p>
        </p:txBody>
      </p:sp>
      <p:sp>
        <p:nvSpPr>
          <p:cNvPr id="70662" name="Text Box 3">
            <a:extLst>
              <a:ext uri="{FF2B5EF4-FFF2-40B4-BE49-F238E27FC236}">
                <a16:creationId xmlns:a16="http://schemas.microsoft.com/office/drawing/2014/main" id="{E0FFC8C6-F42B-4CD9-A126-E9BDB72CA707}"/>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graphicFrame>
        <p:nvGraphicFramePr>
          <p:cNvPr id="70658" name="Object 5">
            <a:extLst>
              <a:ext uri="{FF2B5EF4-FFF2-40B4-BE49-F238E27FC236}">
                <a16:creationId xmlns:a16="http://schemas.microsoft.com/office/drawing/2014/main" id="{5A3A97EC-4988-4841-AC47-8DACA836237A}"/>
              </a:ext>
            </a:extLst>
          </p:cNvPr>
          <p:cNvGraphicFramePr>
            <a:graphicFrameLocks noChangeAspect="1"/>
          </p:cNvGraphicFramePr>
          <p:nvPr>
            <p:extLst>
              <p:ext uri="{D42A27DB-BD31-4B8C-83A1-F6EECF244321}">
                <p14:modId xmlns:p14="http://schemas.microsoft.com/office/powerpoint/2010/main" val="3453170896"/>
              </p:ext>
            </p:extLst>
          </p:nvPr>
        </p:nvGraphicFramePr>
        <p:xfrm>
          <a:off x="1835150" y="2159000"/>
          <a:ext cx="461963" cy="219075"/>
        </p:xfrm>
        <a:graphic>
          <a:graphicData uri="http://schemas.openxmlformats.org/presentationml/2006/ole">
            <mc:AlternateContent xmlns:mc="http://schemas.openxmlformats.org/markup-compatibility/2006">
              <mc:Choice xmlns:v="urn:schemas-microsoft-com:vml" Requires="v">
                <p:oleObj name="Equation" r:id="rId3" imgW="317160" imgH="152280" progId="Equation.DSMT4">
                  <p:embed/>
                </p:oleObj>
              </mc:Choice>
              <mc:Fallback>
                <p:oleObj name="Equation" r:id="rId3" imgW="317160" imgH="152280" progId="Equation.DSMT4">
                  <p:embed/>
                  <p:pic>
                    <p:nvPicPr>
                      <p:cNvPr id="0" name="Object 5"/>
                      <p:cNvPicPr>
                        <a:picLocks noChangeAspect="1" noChangeArrowheads="1"/>
                      </p:cNvPicPr>
                      <p:nvPr/>
                    </p:nvPicPr>
                    <p:blipFill>
                      <a:blip r:embed="rId4"/>
                      <a:srcRect/>
                      <a:stretch>
                        <a:fillRect/>
                      </a:stretch>
                    </p:blipFill>
                    <p:spPr bwMode="auto">
                      <a:xfrm>
                        <a:off x="1835150" y="2159000"/>
                        <a:ext cx="461963"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59" name="Object 7">
            <a:extLst>
              <a:ext uri="{FF2B5EF4-FFF2-40B4-BE49-F238E27FC236}">
                <a16:creationId xmlns:a16="http://schemas.microsoft.com/office/drawing/2014/main" id="{37D54B10-0F6D-4F05-AD21-3E6131DB330A}"/>
              </a:ext>
            </a:extLst>
          </p:cNvPr>
          <p:cNvGraphicFramePr>
            <a:graphicFrameLocks noChangeAspect="1"/>
          </p:cNvGraphicFramePr>
          <p:nvPr>
            <p:extLst>
              <p:ext uri="{D42A27DB-BD31-4B8C-83A1-F6EECF244321}">
                <p14:modId xmlns:p14="http://schemas.microsoft.com/office/powerpoint/2010/main" val="1509666988"/>
              </p:ext>
            </p:extLst>
          </p:nvPr>
        </p:nvGraphicFramePr>
        <p:xfrm>
          <a:off x="2051050" y="2574131"/>
          <a:ext cx="4797425" cy="379412"/>
        </p:xfrm>
        <a:graphic>
          <a:graphicData uri="http://schemas.openxmlformats.org/presentationml/2006/ole">
            <mc:AlternateContent xmlns:mc="http://schemas.openxmlformats.org/markup-compatibility/2006">
              <mc:Choice xmlns:v="urn:schemas-microsoft-com:vml" Requires="v">
                <p:oleObj name="Equation" r:id="rId5" imgW="2895480" imgH="228600" progId="Equation.DSMT4">
                  <p:embed/>
                </p:oleObj>
              </mc:Choice>
              <mc:Fallback>
                <p:oleObj name="Equation" r:id="rId5" imgW="2895480" imgH="228600" progId="Equation.DSMT4">
                  <p:embed/>
                  <p:pic>
                    <p:nvPicPr>
                      <p:cNvPr id="0" name="Object 7"/>
                      <p:cNvPicPr>
                        <a:picLocks noChangeAspect="1" noChangeArrowheads="1"/>
                      </p:cNvPicPr>
                      <p:nvPr/>
                    </p:nvPicPr>
                    <p:blipFill>
                      <a:blip r:embed="rId6"/>
                      <a:srcRect/>
                      <a:stretch>
                        <a:fillRect/>
                      </a:stretch>
                    </p:blipFill>
                    <p:spPr bwMode="auto">
                      <a:xfrm>
                        <a:off x="2051050" y="2574131"/>
                        <a:ext cx="4797425" cy="3794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0660" name="Object 9">
            <a:extLst>
              <a:ext uri="{FF2B5EF4-FFF2-40B4-BE49-F238E27FC236}">
                <a16:creationId xmlns:a16="http://schemas.microsoft.com/office/drawing/2014/main" id="{1D7D464A-3F91-4AF4-B903-57BDE1844075}"/>
              </a:ext>
            </a:extLst>
          </p:cNvPr>
          <p:cNvGraphicFramePr>
            <a:graphicFrameLocks noChangeAspect="1"/>
          </p:cNvGraphicFramePr>
          <p:nvPr>
            <p:extLst>
              <p:ext uri="{D42A27DB-BD31-4B8C-83A1-F6EECF244321}">
                <p14:modId xmlns:p14="http://schemas.microsoft.com/office/powerpoint/2010/main" val="3263206227"/>
              </p:ext>
            </p:extLst>
          </p:nvPr>
        </p:nvGraphicFramePr>
        <p:xfrm>
          <a:off x="2051050" y="3116263"/>
          <a:ext cx="3492500" cy="698500"/>
        </p:xfrm>
        <a:graphic>
          <a:graphicData uri="http://schemas.openxmlformats.org/presentationml/2006/ole">
            <mc:AlternateContent xmlns:mc="http://schemas.openxmlformats.org/markup-compatibility/2006">
              <mc:Choice xmlns:v="urn:schemas-microsoft-com:vml" Requires="v">
                <p:oleObj name="Equation" r:id="rId7" imgW="1803240" imgH="393480" progId="Equation.DSMT4">
                  <p:embed/>
                </p:oleObj>
              </mc:Choice>
              <mc:Fallback>
                <p:oleObj name="Equation" r:id="rId7" imgW="1803240" imgH="393480" progId="Equation.DSMT4">
                  <p:embed/>
                  <p:pic>
                    <p:nvPicPr>
                      <p:cNvPr id="0" name="Object 9"/>
                      <p:cNvPicPr>
                        <a:picLocks noChangeAspect="1" noChangeArrowheads="1"/>
                      </p:cNvPicPr>
                      <p:nvPr/>
                    </p:nvPicPr>
                    <p:blipFill>
                      <a:blip r:embed="rId8"/>
                      <a:srcRect/>
                      <a:stretch>
                        <a:fillRect/>
                      </a:stretch>
                    </p:blipFill>
                    <p:spPr bwMode="auto">
                      <a:xfrm>
                        <a:off x="2051050" y="3116263"/>
                        <a:ext cx="3492500" cy="698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8" name="Text Box 2">
            <a:extLst>
              <a:ext uri="{FF2B5EF4-FFF2-40B4-BE49-F238E27FC236}">
                <a16:creationId xmlns:a16="http://schemas.microsoft.com/office/drawing/2014/main" id="{8873BDBD-9C46-40D0-9937-5585F1C6B9CD}"/>
              </a:ext>
            </a:extLst>
          </p:cNvPr>
          <p:cNvSpPr txBox="1">
            <a:spLocks noChangeArrowheads="1"/>
          </p:cNvSpPr>
          <p:nvPr/>
        </p:nvSpPr>
        <p:spPr bwMode="auto">
          <a:xfrm>
            <a:off x="611188" y="1989138"/>
            <a:ext cx="8135937"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由于线路存在着阻抗，所以在负荷电流通过线路时要产生电压损耗。因此按规定，高压配电线路的电压损耗，一般不超过线路额定电压的</a:t>
            </a:r>
            <a:r>
              <a:rPr lang="en-US" altLang="zh-CN" sz="1800">
                <a:solidFill>
                  <a:srgbClr val="212834"/>
                </a:solidFill>
              </a:rPr>
              <a:t>5%</a:t>
            </a:r>
            <a:r>
              <a:rPr lang="zh-CN" altLang="en-US" sz="1800">
                <a:solidFill>
                  <a:srgbClr val="212834"/>
                </a:solidFill>
              </a:rPr>
              <a:t>；从变压器低压侧母线到用电设备受电端的低压线路的电压损耗，一般不超过用电设备额定电压的</a:t>
            </a:r>
            <a:r>
              <a:rPr lang="en-US" altLang="zh-CN" sz="1800">
                <a:solidFill>
                  <a:srgbClr val="212834"/>
                </a:solidFill>
              </a:rPr>
              <a:t>5%</a:t>
            </a:r>
            <a:r>
              <a:rPr lang="zh-CN" altLang="en-US" sz="1800">
                <a:solidFill>
                  <a:srgbClr val="212834"/>
                </a:solidFill>
              </a:rPr>
              <a:t>；对视觉要求较高的照明线路，则为</a:t>
            </a:r>
            <a:r>
              <a:rPr lang="en-US" altLang="zh-CN" sz="1800">
                <a:solidFill>
                  <a:srgbClr val="212834"/>
                </a:solidFill>
              </a:rPr>
              <a:t>2%</a:t>
            </a:r>
            <a:r>
              <a:rPr lang="zh-CN" altLang="en-US" sz="1800">
                <a:solidFill>
                  <a:srgbClr val="212834"/>
                </a:solidFill>
              </a:rPr>
              <a:t>～</a:t>
            </a:r>
            <a:r>
              <a:rPr lang="en-US" altLang="zh-CN" sz="1800">
                <a:solidFill>
                  <a:srgbClr val="212834"/>
                </a:solidFill>
              </a:rPr>
              <a:t>3%</a:t>
            </a:r>
            <a:r>
              <a:rPr lang="zh-CN" altLang="en-US" sz="1800">
                <a:solidFill>
                  <a:srgbClr val="212834"/>
                </a:solidFill>
              </a:rPr>
              <a:t>。如线路的电压损耗值超过了允许值，则应适当加大导线的截面，使之满足允许的电压损耗要求。</a:t>
            </a:r>
          </a:p>
          <a:p>
            <a:pPr eaLnBrk="1" hangingPunct="1"/>
            <a:r>
              <a:rPr lang="zh-CN" altLang="en-US" sz="1800">
                <a:solidFill>
                  <a:srgbClr val="212834"/>
                </a:solidFill>
              </a:rPr>
              <a:t>        按电压损耗条件选择导线截面，首先要掌握电压损耗的计算方法，然后再根据负荷情况作具体计算。</a:t>
            </a:r>
          </a:p>
          <a:p>
            <a:pPr eaLnBrk="1" hangingPunct="1"/>
            <a:r>
              <a:rPr lang="en-US" altLang="zh-CN" sz="1800">
                <a:solidFill>
                  <a:srgbClr val="212834"/>
                </a:solidFill>
              </a:rPr>
              <a:t>1. </a:t>
            </a:r>
            <a:r>
              <a:rPr lang="zh-CN" altLang="en-US" sz="1800">
                <a:solidFill>
                  <a:srgbClr val="212834"/>
                </a:solidFill>
              </a:rPr>
              <a:t>集中负荷的三相线路电压损耗计算</a:t>
            </a:r>
          </a:p>
          <a:p>
            <a:pPr eaLnBrk="1" hangingPunct="1"/>
            <a:r>
              <a:rPr lang="zh-CN" altLang="en-US" sz="1800">
                <a:solidFill>
                  <a:srgbClr val="212834"/>
                </a:solidFill>
              </a:rPr>
              <a:t>         如图</a:t>
            </a:r>
            <a:r>
              <a:rPr lang="en-US" altLang="zh-CN" sz="1800">
                <a:solidFill>
                  <a:srgbClr val="212834"/>
                </a:solidFill>
              </a:rPr>
              <a:t>4.18 </a:t>
            </a:r>
            <a:r>
              <a:rPr lang="zh-CN" altLang="en-US" sz="1800">
                <a:solidFill>
                  <a:srgbClr val="212834"/>
                </a:solidFill>
              </a:rPr>
              <a:t>所示，带有两个集中负荷的三相线路。线路图中的负荷电流都用小写    表示，各线段电流都用大写电流    表示。各线段的长度、每相电阻和电抗分别用小写    、  和    表示。各负荷点至线路首端的长度、每相电阻和电抗分别用大写</a:t>
            </a:r>
            <a:r>
              <a:rPr lang="en-US" altLang="zh-CN" sz="1800">
                <a:solidFill>
                  <a:srgbClr val="212834"/>
                </a:solidFill>
              </a:rPr>
              <a:t>L</a:t>
            </a:r>
            <a:r>
              <a:rPr lang="zh-CN" altLang="en-US" sz="1800">
                <a:solidFill>
                  <a:srgbClr val="212834"/>
                </a:solidFill>
              </a:rPr>
              <a:t>、</a:t>
            </a:r>
            <a:r>
              <a:rPr lang="en-US" altLang="zh-CN" sz="1800">
                <a:solidFill>
                  <a:srgbClr val="212834"/>
                </a:solidFill>
              </a:rPr>
              <a:t>R</a:t>
            </a:r>
            <a:r>
              <a:rPr lang="zh-CN" altLang="en-US" sz="1800">
                <a:solidFill>
                  <a:srgbClr val="212834"/>
                </a:solidFill>
              </a:rPr>
              <a:t>和</a:t>
            </a:r>
            <a:r>
              <a:rPr lang="en-US" altLang="zh-CN" sz="1800">
                <a:solidFill>
                  <a:srgbClr val="212834"/>
                </a:solidFill>
              </a:rPr>
              <a:t>X</a:t>
            </a:r>
            <a:r>
              <a:rPr lang="zh-CN" altLang="en-US" sz="1800">
                <a:solidFill>
                  <a:srgbClr val="212834"/>
                </a:solidFill>
              </a:rPr>
              <a:t>表示。</a:t>
            </a:r>
          </a:p>
          <a:p>
            <a:pPr eaLnBrk="1" hangingPunct="1"/>
            <a:r>
              <a:rPr lang="zh-CN" altLang="en-US" sz="1800">
                <a:solidFill>
                  <a:srgbClr val="212834"/>
                </a:solidFill>
              </a:rPr>
              <a:t>        以线路末端的相电压      </a:t>
            </a:r>
            <a:r>
              <a:rPr lang="en-US" altLang="zh-CN" sz="1800">
                <a:solidFill>
                  <a:srgbClr val="212834"/>
                </a:solidFill>
              </a:rPr>
              <a:t>(</a:t>
            </a:r>
            <a:r>
              <a:rPr lang="zh-CN" altLang="en-US" sz="1800">
                <a:solidFill>
                  <a:srgbClr val="212834"/>
                </a:solidFill>
              </a:rPr>
              <a:t>这里将相量      简写为    ，其余相量亦同</a:t>
            </a:r>
            <a:r>
              <a:rPr lang="en-US" altLang="zh-CN" sz="1800">
                <a:solidFill>
                  <a:srgbClr val="212834"/>
                </a:solidFill>
              </a:rPr>
              <a:t>)</a:t>
            </a:r>
            <a:r>
              <a:rPr lang="zh-CN" altLang="en-US" sz="1800">
                <a:solidFill>
                  <a:srgbClr val="212834"/>
                </a:solidFill>
              </a:rPr>
              <a:t>为参考轴，绘制线路的电压、电流相量图，如图</a:t>
            </a:r>
            <a:r>
              <a:rPr lang="en-US" altLang="zh-CN" sz="1800">
                <a:solidFill>
                  <a:srgbClr val="212834"/>
                </a:solidFill>
              </a:rPr>
              <a:t>4.18(b)</a:t>
            </a:r>
            <a:r>
              <a:rPr lang="zh-CN" altLang="en-US" sz="1800">
                <a:solidFill>
                  <a:srgbClr val="212834"/>
                </a:solidFill>
              </a:rPr>
              <a:t>所示。由于线路上的电压降相对线路电压来说很小，所以     与     间的相位差     实际很小，因此负荷电流    与电压     间的相位差    可近似地绘成     与      间的相位差。</a:t>
            </a:r>
          </a:p>
        </p:txBody>
      </p:sp>
      <p:sp>
        <p:nvSpPr>
          <p:cNvPr id="71699" name="Text Box 3">
            <a:extLst>
              <a:ext uri="{FF2B5EF4-FFF2-40B4-BE49-F238E27FC236}">
                <a16:creationId xmlns:a16="http://schemas.microsoft.com/office/drawing/2014/main" id="{F70FA0DA-78C2-4542-93D7-19C1F7E74DB8}"/>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sp>
        <p:nvSpPr>
          <p:cNvPr id="71700" name="Rectangle 4">
            <a:extLst>
              <a:ext uri="{FF2B5EF4-FFF2-40B4-BE49-F238E27FC236}">
                <a16:creationId xmlns:a16="http://schemas.microsoft.com/office/drawing/2014/main" id="{9659A4DE-AB6D-4D24-A963-0EEC7023AB64}"/>
              </a:ext>
            </a:extLst>
          </p:cNvPr>
          <p:cNvSpPr>
            <a:spLocks noChangeArrowheads="1"/>
          </p:cNvSpPr>
          <p:nvPr/>
        </p:nvSpPr>
        <p:spPr bwMode="auto">
          <a:xfrm>
            <a:off x="539750" y="1484313"/>
            <a:ext cx="6005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三、按电压损耗条件选择导线和电缆的截面</a:t>
            </a:r>
          </a:p>
        </p:txBody>
      </p:sp>
      <p:graphicFrame>
        <p:nvGraphicFramePr>
          <p:cNvPr id="71682" name="Object 20">
            <a:extLst>
              <a:ext uri="{FF2B5EF4-FFF2-40B4-BE49-F238E27FC236}">
                <a16:creationId xmlns:a16="http://schemas.microsoft.com/office/drawing/2014/main" id="{B1A49742-A5A7-4E03-9579-7B006A96520B}"/>
              </a:ext>
            </a:extLst>
          </p:cNvPr>
          <p:cNvGraphicFramePr>
            <a:graphicFrameLocks noChangeAspect="1"/>
          </p:cNvGraphicFramePr>
          <p:nvPr>
            <p:extLst>
              <p:ext uri="{D42A27DB-BD31-4B8C-83A1-F6EECF244321}">
                <p14:modId xmlns:p14="http://schemas.microsoft.com/office/powerpoint/2010/main" val="935891965"/>
              </p:ext>
            </p:extLst>
          </p:nvPr>
        </p:nvGraphicFramePr>
        <p:xfrm>
          <a:off x="1187450" y="4457700"/>
          <a:ext cx="188913" cy="333375"/>
        </p:xfrm>
        <a:graphic>
          <a:graphicData uri="http://schemas.openxmlformats.org/presentationml/2006/ole">
            <mc:AlternateContent xmlns:mc="http://schemas.openxmlformats.org/markup-compatibility/2006">
              <mc:Choice xmlns:v="urn:schemas-microsoft-com:vml" Requires="v">
                <p:oleObj name="Equation" r:id="rId3" imgW="88560" imgH="152280" progId="Equation.DSMT4">
                  <p:embed/>
                </p:oleObj>
              </mc:Choice>
              <mc:Fallback>
                <p:oleObj name="Equation" r:id="rId3" imgW="88560" imgH="152280" progId="Equation.DSMT4">
                  <p:embed/>
                  <p:pic>
                    <p:nvPicPr>
                      <p:cNvPr id="0" name="Object 20"/>
                      <p:cNvPicPr>
                        <a:picLocks noChangeAspect="1" noChangeArrowheads="1"/>
                      </p:cNvPicPr>
                      <p:nvPr/>
                    </p:nvPicPr>
                    <p:blipFill>
                      <a:blip r:embed="rId4"/>
                      <a:srcRect/>
                      <a:stretch>
                        <a:fillRect/>
                      </a:stretch>
                    </p:blipFill>
                    <p:spPr bwMode="auto">
                      <a:xfrm>
                        <a:off x="1187450" y="4457700"/>
                        <a:ext cx="188913"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3" name="Object 19">
            <a:extLst>
              <a:ext uri="{FF2B5EF4-FFF2-40B4-BE49-F238E27FC236}">
                <a16:creationId xmlns:a16="http://schemas.microsoft.com/office/drawing/2014/main" id="{477D2D17-CB15-4027-A65D-B5B2B64878D3}"/>
              </a:ext>
            </a:extLst>
          </p:cNvPr>
          <p:cNvGraphicFramePr>
            <a:graphicFrameLocks noChangeAspect="1"/>
          </p:cNvGraphicFramePr>
          <p:nvPr>
            <p:extLst>
              <p:ext uri="{D42A27DB-BD31-4B8C-83A1-F6EECF244321}">
                <p14:modId xmlns:p14="http://schemas.microsoft.com/office/powerpoint/2010/main" val="1922775456"/>
              </p:ext>
            </p:extLst>
          </p:nvPr>
        </p:nvGraphicFramePr>
        <p:xfrm>
          <a:off x="4643438" y="4495800"/>
          <a:ext cx="217487" cy="288925"/>
        </p:xfrm>
        <a:graphic>
          <a:graphicData uri="http://schemas.openxmlformats.org/presentationml/2006/ole">
            <mc:AlternateContent xmlns:mc="http://schemas.openxmlformats.org/markup-compatibility/2006">
              <mc:Choice xmlns:v="urn:schemas-microsoft-com:vml" Requires="v">
                <p:oleObj name="Equation" r:id="rId5" imgW="114120" imgH="152280" progId="Equation.DSMT4">
                  <p:embed/>
                </p:oleObj>
              </mc:Choice>
              <mc:Fallback>
                <p:oleObj name="Equation" r:id="rId5" imgW="114120" imgH="152280" progId="Equation.DSMT4">
                  <p:embed/>
                  <p:pic>
                    <p:nvPicPr>
                      <p:cNvPr id="0" name="Object 19"/>
                      <p:cNvPicPr>
                        <a:picLocks noChangeAspect="1" noChangeArrowheads="1"/>
                      </p:cNvPicPr>
                      <p:nvPr/>
                    </p:nvPicPr>
                    <p:blipFill>
                      <a:blip r:embed="rId6"/>
                      <a:srcRect/>
                      <a:stretch>
                        <a:fillRect/>
                      </a:stretch>
                    </p:blipFill>
                    <p:spPr bwMode="auto">
                      <a:xfrm>
                        <a:off x="4643438" y="4495800"/>
                        <a:ext cx="217487"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4" name="Object 18">
            <a:extLst>
              <a:ext uri="{FF2B5EF4-FFF2-40B4-BE49-F238E27FC236}">
                <a16:creationId xmlns:a16="http://schemas.microsoft.com/office/drawing/2014/main" id="{7515BD7C-4E1A-4676-BF78-DB58E027F89C}"/>
              </a:ext>
            </a:extLst>
          </p:cNvPr>
          <p:cNvGraphicFramePr>
            <a:graphicFrameLocks noChangeAspect="1"/>
          </p:cNvGraphicFramePr>
          <p:nvPr>
            <p:extLst>
              <p:ext uri="{D42A27DB-BD31-4B8C-83A1-F6EECF244321}">
                <p14:modId xmlns:p14="http://schemas.microsoft.com/office/powerpoint/2010/main" val="3711428102"/>
              </p:ext>
            </p:extLst>
          </p:nvPr>
        </p:nvGraphicFramePr>
        <p:xfrm>
          <a:off x="2124075" y="4730030"/>
          <a:ext cx="192088" cy="361950"/>
        </p:xfrm>
        <a:graphic>
          <a:graphicData uri="http://schemas.openxmlformats.org/presentationml/2006/ole">
            <mc:AlternateContent xmlns:mc="http://schemas.openxmlformats.org/markup-compatibility/2006">
              <mc:Choice xmlns:v="urn:schemas-microsoft-com:vml" Requires="v">
                <p:oleObj name="Equation" r:id="rId7" imgW="88560" imgH="164880" progId="Equation.DSMT4">
                  <p:embed/>
                </p:oleObj>
              </mc:Choice>
              <mc:Fallback>
                <p:oleObj name="Equation" r:id="rId7" imgW="88560" imgH="164880" progId="Equation.DSMT4">
                  <p:embed/>
                  <p:pic>
                    <p:nvPicPr>
                      <p:cNvPr id="0" name="Object 18"/>
                      <p:cNvPicPr>
                        <a:picLocks noChangeAspect="1" noChangeArrowheads="1"/>
                      </p:cNvPicPr>
                      <p:nvPr/>
                    </p:nvPicPr>
                    <p:blipFill>
                      <a:blip r:embed="rId8"/>
                      <a:srcRect/>
                      <a:stretch>
                        <a:fillRect/>
                      </a:stretch>
                    </p:blipFill>
                    <p:spPr bwMode="auto">
                      <a:xfrm>
                        <a:off x="2124075" y="4730030"/>
                        <a:ext cx="192088"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5" name="Object 17">
            <a:extLst>
              <a:ext uri="{FF2B5EF4-FFF2-40B4-BE49-F238E27FC236}">
                <a16:creationId xmlns:a16="http://schemas.microsoft.com/office/drawing/2014/main" id="{8D37B81A-B83D-4D25-A64C-877DAE75564E}"/>
              </a:ext>
            </a:extLst>
          </p:cNvPr>
          <p:cNvGraphicFramePr>
            <a:graphicFrameLocks noChangeAspect="1"/>
          </p:cNvGraphicFramePr>
          <p:nvPr>
            <p:extLst>
              <p:ext uri="{D42A27DB-BD31-4B8C-83A1-F6EECF244321}">
                <p14:modId xmlns:p14="http://schemas.microsoft.com/office/powerpoint/2010/main" val="2008376988"/>
              </p:ext>
            </p:extLst>
          </p:nvPr>
        </p:nvGraphicFramePr>
        <p:xfrm>
          <a:off x="2436813" y="4784725"/>
          <a:ext cx="250825" cy="250825"/>
        </p:xfrm>
        <a:graphic>
          <a:graphicData uri="http://schemas.openxmlformats.org/presentationml/2006/ole">
            <mc:AlternateContent xmlns:mc="http://schemas.openxmlformats.org/markup-compatibility/2006">
              <mc:Choice xmlns:v="urn:schemas-microsoft-com:vml" Requires="v">
                <p:oleObj name="Equation" r:id="rId9" imgW="114120" imgH="114120" progId="Equation.DSMT4">
                  <p:embed/>
                </p:oleObj>
              </mc:Choice>
              <mc:Fallback>
                <p:oleObj name="Equation" r:id="rId9" imgW="114120" imgH="114120" progId="Equation.DSMT4">
                  <p:embed/>
                  <p:pic>
                    <p:nvPicPr>
                      <p:cNvPr id="0" name="Object 17"/>
                      <p:cNvPicPr>
                        <a:picLocks noChangeAspect="1" noChangeArrowheads="1"/>
                      </p:cNvPicPr>
                      <p:nvPr/>
                    </p:nvPicPr>
                    <p:blipFill>
                      <a:blip r:embed="rId10"/>
                      <a:srcRect/>
                      <a:stretch>
                        <a:fillRect/>
                      </a:stretch>
                    </p:blipFill>
                    <p:spPr bwMode="auto">
                      <a:xfrm>
                        <a:off x="2436813" y="4784725"/>
                        <a:ext cx="250825"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6" name="Object 16">
            <a:extLst>
              <a:ext uri="{FF2B5EF4-FFF2-40B4-BE49-F238E27FC236}">
                <a16:creationId xmlns:a16="http://schemas.microsoft.com/office/drawing/2014/main" id="{A3D388FB-9649-48E0-B3F2-53FA7BC66876}"/>
              </a:ext>
            </a:extLst>
          </p:cNvPr>
          <p:cNvGraphicFramePr>
            <a:graphicFrameLocks noChangeAspect="1"/>
          </p:cNvGraphicFramePr>
          <p:nvPr>
            <p:extLst>
              <p:ext uri="{D42A27DB-BD31-4B8C-83A1-F6EECF244321}">
                <p14:modId xmlns:p14="http://schemas.microsoft.com/office/powerpoint/2010/main" val="2581208360"/>
              </p:ext>
            </p:extLst>
          </p:nvPr>
        </p:nvGraphicFramePr>
        <p:xfrm>
          <a:off x="2916238" y="4797425"/>
          <a:ext cx="225425" cy="244475"/>
        </p:xfrm>
        <a:graphic>
          <a:graphicData uri="http://schemas.openxmlformats.org/presentationml/2006/ole">
            <mc:AlternateContent xmlns:mc="http://schemas.openxmlformats.org/markup-compatibility/2006">
              <mc:Choice xmlns:v="urn:schemas-microsoft-com:vml" Requires="v">
                <p:oleObj name="Equation" r:id="rId11" imgW="114120" imgH="126720" progId="Equation.DSMT4">
                  <p:embed/>
                </p:oleObj>
              </mc:Choice>
              <mc:Fallback>
                <p:oleObj name="Equation" r:id="rId11" imgW="114120" imgH="126720" progId="Equation.DSMT4">
                  <p:embed/>
                  <p:pic>
                    <p:nvPicPr>
                      <p:cNvPr id="0" name="Object 16"/>
                      <p:cNvPicPr>
                        <a:picLocks noChangeAspect="1" noChangeArrowheads="1"/>
                      </p:cNvPicPr>
                      <p:nvPr/>
                    </p:nvPicPr>
                    <p:blipFill>
                      <a:blip r:embed="rId12"/>
                      <a:srcRect/>
                      <a:stretch>
                        <a:fillRect/>
                      </a:stretch>
                    </p:blipFill>
                    <p:spPr bwMode="auto">
                      <a:xfrm>
                        <a:off x="2916238" y="4797425"/>
                        <a:ext cx="225425" cy="244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7" name="Object 15">
            <a:extLst>
              <a:ext uri="{FF2B5EF4-FFF2-40B4-BE49-F238E27FC236}">
                <a16:creationId xmlns:a16="http://schemas.microsoft.com/office/drawing/2014/main" id="{4D7C3421-5B4F-4BE8-B0BD-DDBD0BCF49CE}"/>
              </a:ext>
            </a:extLst>
          </p:cNvPr>
          <p:cNvGraphicFramePr>
            <a:graphicFrameLocks noChangeAspect="1"/>
          </p:cNvGraphicFramePr>
          <p:nvPr>
            <p:extLst>
              <p:ext uri="{D42A27DB-BD31-4B8C-83A1-F6EECF244321}">
                <p14:modId xmlns:p14="http://schemas.microsoft.com/office/powerpoint/2010/main" val="559079898"/>
              </p:ext>
            </p:extLst>
          </p:nvPr>
        </p:nvGraphicFramePr>
        <p:xfrm>
          <a:off x="3228975" y="5292725"/>
          <a:ext cx="395288" cy="358775"/>
        </p:xfrm>
        <a:graphic>
          <a:graphicData uri="http://schemas.openxmlformats.org/presentationml/2006/ole">
            <mc:AlternateContent xmlns:mc="http://schemas.openxmlformats.org/markup-compatibility/2006">
              <mc:Choice xmlns:v="urn:schemas-microsoft-com:vml" Requires="v">
                <p:oleObj name="Equation" r:id="rId13" imgW="241200" imgH="215640" progId="Equation.DSMT4">
                  <p:embed/>
                </p:oleObj>
              </mc:Choice>
              <mc:Fallback>
                <p:oleObj name="Equation" r:id="rId13" imgW="241200" imgH="215640" progId="Equation.DSMT4">
                  <p:embed/>
                  <p:pic>
                    <p:nvPicPr>
                      <p:cNvPr id="0" name="Object 15"/>
                      <p:cNvPicPr>
                        <a:picLocks noChangeAspect="1" noChangeArrowheads="1"/>
                      </p:cNvPicPr>
                      <p:nvPr/>
                    </p:nvPicPr>
                    <p:blipFill>
                      <a:blip r:embed="rId14"/>
                      <a:srcRect/>
                      <a:stretch>
                        <a:fillRect/>
                      </a:stretch>
                    </p:blipFill>
                    <p:spPr bwMode="auto">
                      <a:xfrm>
                        <a:off x="3228975" y="5292725"/>
                        <a:ext cx="39528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8" name="Object 13">
            <a:extLst>
              <a:ext uri="{FF2B5EF4-FFF2-40B4-BE49-F238E27FC236}">
                <a16:creationId xmlns:a16="http://schemas.microsoft.com/office/drawing/2014/main" id="{F5315612-8F41-4942-B9CF-1F4737D081DF}"/>
              </a:ext>
            </a:extLst>
          </p:cNvPr>
          <p:cNvGraphicFramePr>
            <a:graphicFrameLocks noChangeAspect="1"/>
          </p:cNvGraphicFramePr>
          <p:nvPr>
            <p:extLst>
              <p:ext uri="{D42A27DB-BD31-4B8C-83A1-F6EECF244321}">
                <p14:modId xmlns:p14="http://schemas.microsoft.com/office/powerpoint/2010/main" val="1047965782"/>
              </p:ext>
            </p:extLst>
          </p:nvPr>
        </p:nvGraphicFramePr>
        <p:xfrm>
          <a:off x="5834063" y="5326063"/>
          <a:ext cx="273050" cy="290512"/>
        </p:xfrm>
        <a:graphic>
          <a:graphicData uri="http://schemas.openxmlformats.org/presentationml/2006/ole">
            <mc:AlternateContent xmlns:mc="http://schemas.openxmlformats.org/markup-compatibility/2006">
              <mc:Choice xmlns:v="urn:schemas-microsoft-com:vml" Requires="v">
                <p:oleObj name="Equation" r:id="rId15" imgW="152280" imgH="164880" progId="Equation.DSMT4">
                  <p:embed/>
                </p:oleObj>
              </mc:Choice>
              <mc:Fallback>
                <p:oleObj name="Equation" r:id="rId15" imgW="152280" imgH="164880" progId="Equation.DSMT4">
                  <p:embed/>
                  <p:pic>
                    <p:nvPicPr>
                      <p:cNvPr id="0" name="Object 13"/>
                      <p:cNvPicPr>
                        <a:picLocks noChangeAspect="1" noChangeArrowheads="1"/>
                      </p:cNvPicPr>
                      <p:nvPr/>
                    </p:nvPicPr>
                    <p:blipFill>
                      <a:blip r:embed="rId16"/>
                      <a:srcRect/>
                      <a:stretch>
                        <a:fillRect/>
                      </a:stretch>
                    </p:blipFill>
                    <p:spPr bwMode="auto">
                      <a:xfrm>
                        <a:off x="5834063" y="5326063"/>
                        <a:ext cx="273050" cy="29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89" name="Object 12">
            <a:extLst>
              <a:ext uri="{FF2B5EF4-FFF2-40B4-BE49-F238E27FC236}">
                <a16:creationId xmlns:a16="http://schemas.microsoft.com/office/drawing/2014/main" id="{E15BA4CE-86ED-49CC-A39D-7FF1661C26FA}"/>
              </a:ext>
            </a:extLst>
          </p:cNvPr>
          <p:cNvGraphicFramePr>
            <a:graphicFrameLocks noChangeAspect="1"/>
          </p:cNvGraphicFramePr>
          <p:nvPr>
            <p:extLst>
              <p:ext uri="{D42A27DB-BD31-4B8C-83A1-F6EECF244321}">
                <p14:modId xmlns:p14="http://schemas.microsoft.com/office/powerpoint/2010/main" val="2463950759"/>
              </p:ext>
            </p:extLst>
          </p:nvPr>
        </p:nvGraphicFramePr>
        <p:xfrm>
          <a:off x="3473739" y="5868988"/>
          <a:ext cx="334963" cy="334962"/>
        </p:xfrm>
        <a:graphic>
          <a:graphicData uri="http://schemas.openxmlformats.org/presentationml/2006/ole">
            <mc:AlternateContent xmlns:mc="http://schemas.openxmlformats.org/markup-compatibility/2006">
              <mc:Choice xmlns:v="urn:schemas-microsoft-com:vml" Requires="v">
                <p:oleObj name="Equation" r:id="rId17" imgW="215640" imgH="215640" progId="Equation.DSMT4">
                  <p:embed/>
                </p:oleObj>
              </mc:Choice>
              <mc:Fallback>
                <p:oleObj name="Equation" r:id="rId17" imgW="215640" imgH="215640" progId="Equation.DSMT4">
                  <p:embed/>
                  <p:pic>
                    <p:nvPicPr>
                      <p:cNvPr id="0" name="Object 12"/>
                      <p:cNvPicPr>
                        <a:picLocks noChangeAspect="1" noChangeArrowheads="1"/>
                      </p:cNvPicPr>
                      <p:nvPr/>
                    </p:nvPicPr>
                    <p:blipFill>
                      <a:blip r:embed="rId18"/>
                      <a:srcRect/>
                      <a:stretch>
                        <a:fillRect/>
                      </a:stretch>
                    </p:blipFill>
                    <p:spPr bwMode="auto">
                      <a:xfrm>
                        <a:off x="3473739" y="5868988"/>
                        <a:ext cx="334963"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0" name="Object 11">
            <a:extLst>
              <a:ext uri="{FF2B5EF4-FFF2-40B4-BE49-F238E27FC236}">
                <a16:creationId xmlns:a16="http://schemas.microsoft.com/office/drawing/2014/main" id="{C4000979-E3BD-4850-8EDC-9743A0A510E8}"/>
              </a:ext>
            </a:extLst>
          </p:cNvPr>
          <p:cNvGraphicFramePr>
            <a:graphicFrameLocks noChangeAspect="1"/>
          </p:cNvGraphicFramePr>
          <p:nvPr>
            <p:extLst>
              <p:ext uri="{D42A27DB-BD31-4B8C-83A1-F6EECF244321}">
                <p14:modId xmlns:p14="http://schemas.microsoft.com/office/powerpoint/2010/main" val="239228330"/>
              </p:ext>
            </p:extLst>
          </p:nvPr>
        </p:nvGraphicFramePr>
        <p:xfrm>
          <a:off x="3962400" y="5843588"/>
          <a:ext cx="322263" cy="358775"/>
        </p:xfrm>
        <a:graphic>
          <a:graphicData uri="http://schemas.openxmlformats.org/presentationml/2006/ole">
            <mc:AlternateContent xmlns:mc="http://schemas.openxmlformats.org/markup-compatibility/2006">
              <mc:Choice xmlns:v="urn:schemas-microsoft-com:vml" Requires="v">
                <p:oleObj name="Equation" r:id="rId19" imgW="241200" imgH="215640" progId="Equation.DSMT4">
                  <p:embed/>
                </p:oleObj>
              </mc:Choice>
              <mc:Fallback>
                <p:oleObj name="Equation" r:id="rId19" imgW="241200" imgH="215640" progId="Equation.DSMT4">
                  <p:embed/>
                  <p:pic>
                    <p:nvPicPr>
                      <p:cNvPr id="0" name="Object 11"/>
                      <p:cNvPicPr>
                        <a:picLocks noChangeAspect="1" noChangeArrowheads="1"/>
                      </p:cNvPicPr>
                      <p:nvPr/>
                    </p:nvPicPr>
                    <p:blipFill>
                      <a:blip r:embed="rId20"/>
                      <a:srcRect/>
                      <a:stretch>
                        <a:fillRect/>
                      </a:stretch>
                    </p:blipFill>
                    <p:spPr bwMode="auto">
                      <a:xfrm>
                        <a:off x="3962400" y="5843588"/>
                        <a:ext cx="322263"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1" name="Object 10">
            <a:extLst>
              <a:ext uri="{FF2B5EF4-FFF2-40B4-BE49-F238E27FC236}">
                <a16:creationId xmlns:a16="http://schemas.microsoft.com/office/drawing/2014/main" id="{2DA4C505-166B-44B9-9885-DF8BA37F6ACD}"/>
              </a:ext>
            </a:extLst>
          </p:cNvPr>
          <p:cNvGraphicFramePr>
            <a:graphicFrameLocks noChangeAspect="1"/>
          </p:cNvGraphicFramePr>
          <p:nvPr>
            <p:extLst>
              <p:ext uri="{D42A27DB-BD31-4B8C-83A1-F6EECF244321}">
                <p14:modId xmlns:p14="http://schemas.microsoft.com/office/powerpoint/2010/main" val="1477136585"/>
              </p:ext>
            </p:extLst>
          </p:nvPr>
        </p:nvGraphicFramePr>
        <p:xfrm>
          <a:off x="5448300" y="5873750"/>
          <a:ext cx="234950" cy="306388"/>
        </p:xfrm>
        <a:graphic>
          <a:graphicData uri="http://schemas.openxmlformats.org/presentationml/2006/ole">
            <mc:AlternateContent xmlns:mc="http://schemas.openxmlformats.org/markup-compatibility/2006">
              <mc:Choice xmlns:v="urn:schemas-microsoft-com:vml" Requires="v">
                <p:oleObj name="Equation" r:id="rId21" imgW="126720" imgH="164880" progId="Equation.DSMT4">
                  <p:embed/>
                </p:oleObj>
              </mc:Choice>
              <mc:Fallback>
                <p:oleObj name="Equation" r:id="rId21" imgW="126720" imgH="164880" progId="Equation.DSMT4">
                  <p:embed/>
                  <p:pic>
                    <p:nvPicPr>
                      <p:cNvPr id="0" name="Object 10"/>
                      <p:cNvPicPr>
                        <a:picLocks noChangeAspect="1" noChangeArrowheads="1"/>
                      </p:cNvPicPr>
                      <p:nvPr/>
                    </p:nvPicPr>
                    <p:blipFill>
                      <a:blip r:embed="rId22"/>
                      <a:srcRect/>
                      <a:stretch>
                        <a:fillRect/>
                      </a:stretch>
                    </p:blipFill>
                    <p:spPr bwMode="auto">
                      <a:xfrm>
                        <a:off x="5448300" y="5873750"/>
                        <a:ext cx="234950" cy="306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2" name="Object 9">
            <a:extLst>
              <a:ext uri="{FF2B5EF4-FFF2-40B4-BE49-F238E27FC236}">
                <a16:creationId xmlns:a16="http://schemas.microsoft.com/office/drawing/2014/main" id="{9273789E-7C28-41D2-B04A-CB6ED743F74B}"/>
              </a:ext>
            </a:extLst>
          </p:cNvPr>
          <p:cNvGraphicFramePr>
            <a:graphicFrameLocks noChangeAspect="1"/>
          </p:cNvGraphicFramePr>
          <p:nvPr>
            <p:extLst>
              <p:ext uri="{D42A27DB-BD31-4B8C-83A1-F6EECF244321}">
                <p14:modId xmlns:p14="http://schemas.microsoft.com/office/powerpoint/2010/main" val="1117990461"/>
              </p:ext>
            </p:extLst>
          </p:nvPr>
        </p:nvGraphicFramePr>
        <p:xfrm>
          <a:off x="8243888" y="5818188"/>
          <a:ext cx="211137" cy="403225"/>
        </p:xfrm>
        <a:graphic>
          <a:graphicData uri="http://schemas.openxmlformats.org/presentationml/2006/ole">
            <mc:AlternateContent xmlns:mc="http://schemas.openxmlformats.org/markup-compatibility/2006">
              <mc:Choice xmlns:v="urn:schemas-microsoft-com:vml" Requires="v">
                <p:oleObj name="Equation" r:id="rId23" imgW="101520" imgH="203040" progId="Equation.DSMT4">
                  <p:embed/>
                </p:oleObj>
              </mc:Choice>
              <mc:Fallback>
                <p:oleObj name="Equation" r:id="rId23" imgW="101520" imgH="203040" progId="Equation.DSMT4">
                  <p:embed/>
                  <p:pic>
                    <p:nvPicPr>
                      <p:cNvPr id="0" name="Object 9"/>
                      <p:cNvPicPr>
                        <a:picLocks noChangeAspect="1" noChangeArrowheads="1"/>
                      </p:cNvPicPr>
                      <p:nvPr/>
                    </p:nvPicPr>
                    <p:blipFill>
                      <a:blip r:embed="rId24"/>
                      <a:srcRect/>
                      <a:stretch>
                        <a:fillRect/>
                      </a:stretch>
                    </p:blipFill>
                    <p:spPr bwMode="auto">
                      <a:xfrm>
                        <a:off x="8243888" y="5818188"/>
                        <a:ext cx="2111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3" name="Object 8">
            <a:extLst>
              <a:ext uri="{FF2B5EF4-FFF2-40B4-BE49-F238E27FC236}">
                <a16:creationId xmlns:a16="http://schemas.microsoft.com/office/drawing/2014/main" id="{CDF73A7C-03B5-4EA7-84E0-00A35D45677E}"/>
              </a:ext>
            </a:extLst>
          </p:cNvPr>
          <p:cNvGraphicFramePr>
            <a:graphicFrameLocks noChangeAspect="1"/>
          </p:cNvGraphicFramePr>
          <p:nvPr>
            <p:extLst>
              <p:ext uri="{D42A27DB-BD31-4B8C-83A1-F6EECF244321}">
                <p14:modId xmlns:p14="http://schemas.microsoft.com/office/powerpoint/2010/main" val="3404402805"/>
              </p:ext>
            </p:extLst>
          </p:nvPr>
        </p:nvGraphicFramePr>
        <p:xfrm>
          <a:off x="1359843" y="6140450"/>
          <a:ext cx="317500" cy="317500"/>
        </p:xfrm>
        <a:graphic>
          <a:graphicData uri="http://schemas.openxmlformats.org/presentationml/2006/ole">
            <mc:AlternateContent xmlns:mc="http://schemas.openxmlformats.org/markup-compatibility/2006">
              <mc:Choice xmlns:v="urn:schemas-microsoft-com:vml" Requires="v">
                <p:oleObj name="Equation" r:id="rId25" imgW="215640" imgH="215640" progId="Equation.DSMT4">
                  <p:embed/>
                </p:oleObj>
              </mc:Choice>
              <mc:Fallback>
                <p:oleObj name="Equation" r:id="rId25" imgW="215640" imgH="215640" progId="Equation.DSMT4">
                  <p:embed/>
                  <p:pic>
                    <p:nvPicPr>
                      <p:cNvPr id="0" name="Object 8"/>
                      <p:cNvPicPr>
                        <a:picLocks noChangeAspect="1" noChangeArrowheads="1"/>
                      </p:cNvPicPr>
                      <p:nvPr/>
                    </p:nvPicPr>
                    <p:blipFill>
                      <a:blip r:embed="rId26"/>
                      <a:srcRect/>
                      <a:stretch>
                        <a:fillRect/>
                      </a:stretch>
                    </p:blipFill>
                    <p:spPr bwMode="auto">
                      <a:xfrm>
                        <a:off x="1359843" y="6140450"/>
                        <a:ext cx="317500"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4" name="Object 7">
            <a:extLst>
              <a:ext uri="{FF2B5EF4-FFF2-40B4-BE49-F238E27FC236}">
                <a16:creationId xmlns:a16="http://schemas.microsoft.com/office/drawing/2014/main" id="{5B6FB431-034C-4AEA-AC1B-DA41F34EB554}"/>
              </a:ext>
            </a:extLst>
          </p:cNvPr>
          <p:cNvGraphicFramePr>
            <a:graphicFrameLocks noChangeAspect="1"/>
          </p:cNvGraphicFramePr>
          <p:nvPr>
            <p:extLst>
              <p:ext uri="{D42A27DB-BD31-4B8C-83A1-F6EECF244321}">
                <p14:modId xmlns:p14="http://schemas.microsoft.com/office/powerpoint/2010/main" val="3816265430"/>
              </p:ext>
            </p:extLst>
          </p:nvPr>
        </p:nvGraphicFramePr>
        <p:xfrm>
          <a:off x="2820343" y="6118225"/>
          <a:ext cx="254000" cy="334963"/>
        </p:xfrm>
        <a:graphic>
          <a:graphicData uri="http://schemas.openxmlformats.org/presentationml/2006/ole">
            <mc:AlternateContent xmlns:mc="http://schemas.openxmlformats.org/markup-compatibility/2006">
              <mc:Choice xmlns:v="urn:schemas-microsoft-com:vml" Requires="v">
                <p:oleObj name="Equation" r:id="rId27" imgW="152280" imgH="203040" progId="Equation.DSMT4">
                  <p:embed/>
                </p:oleObj>
              </mc:Choice>
              <mc:Fallback>
                <p:oleObj name="Equation" r:id="rId27" imgW="152280" imgH="203040" progId="Equation.DSMT4">
                  <p:embed/>
                  <p:pic>
                    <p:nvPicPr>
                      <p:cNvPr id="0" name="Object 7"/>
                      <p:cNvPicPr>
                        <a:picLocks noChangeAspect="1" noChangeArrowheads="1"/>
                      </p:cNvPicPr>
                      <p:nvPr/>
                    </p:nvPicPr>
                    <p:blipFill>
                      <a:blip r:embed="rId28"/>
                      <a:srcRect/>
                      <a:stretch>
                        <a:fillRect/>
                      </a:stretch>
                    </p:blipFill>
                    <p:spPr bwMode="auto">
                      <a:xfrm>
                        <a:off x="2820343" y="6118225"/>
                        <a:ext cx="254000"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5" name="Object 5">
            <a:extLst>
              <a:ext uri="{FF2B5EF4-FFF2-40B4-BE49-F238E27FC236}">
                <a16:creationId xmlns:a16="http://schemas.microsoft.com/office/drawing/2014/main" id="{C74CEB77-C758-42A9-BB21-B627F48E434C}"/>
              </a:ext>
            </a:extLst>
          </p:cNvPr>
          <p:cNvGraphicFramePr>
            <a:graphicFrameLocks noChangeAspect="1"/>
          </p:cNvGraphicFramePr>
          <p:nvPr>
            <p:extLst>
              <p:ext uri="{D42A27DB-BD31-4B8C-83A1-F6EECF244321}">
                <p14:modId xmlns:p14="http://schemas.microsoft.com/office/powerpoint/2010/main" val="3872023182"/>
              </p:ext>
            </p:extLst>
          </p:nvPr>
        </p:nvGraphicFramePr>
        <p:xfrm>
          <a:off x="4942973" y="6130925"/>
          <a:ext cx="395287" cy="358775"/>
        </p:xfrm>
        <a:graphic>
          <a:graphicData uri="http://schemas.openxmlformats.org/presentationml/2006/ole">
            <mc:AlternateContent xmlns:mc="http://schemas.openxmlformats.org/markup-compatibility/2006">
              <mc:Choice xmlns:v="urn:schemas-microsoft-com:vml" Requires="v">
                <p:oleObj name="Equation" r:id="rId29" imgW="241200" imgH="215640" progId="Equation.DSMT4">
                  <p:embed/>
                </p:oleObj>
              </mc:Choice>
              <mc:Fallback>
                <p:oleObj name="Equation" r:id="rId29" imgW="241200" imgH="215640" progId="Equation.DSMT4">
                  <p:embed/>
                  <p:pic>
                    <p:nvPicPr>
                      <p:cNvPr id="0" name="Object 5"/>
                      <p:cNvPicPr>
                        <a:picLocks noChangeAspect="1" noChangeArrowheads="1"/>
                      </p:cNvPicPr>
                      <p:nvPr/>
                    </p:nvPicPr>
                    <p:blipFill>
                      <a:blip r:embed="rId30"/>
                      <a:srcRect/>
                      <a:stretch>
                        <a:fillRect/>
                      </a:stretch>
                    </p:blipFill>
                    <p:spPr bwMode="auto">
                      <a:xfrm>
                        <a:off x="4942973" y="6130925"/>
                        <a:ext cx="395287"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6" name="Object 40">
            <a:extLst>
              <a:ext uri="{FF2B5EF4-FFF2-40B4-BE49-F238E27FC236}">
                <a16:creationId xmlns:a16="http://schemas.microsoft.com/office/drawing/2014/main" id="{B7B1E462-2BC7-490B-BDB0-041B5563DB03}"/>
              </a:ext>
            </a:extLst>
          </p:cNvPr>
          <p:cNvGraphicFramePr>
            <a:graphicFrameLocks noChangeAspect="1"/>
          </p:cNvGraphicFramePr>
          <p:nvPr>
            <p:extLst>
              <p:ext uri="{D42A27DB-BD31-4B8C-83A1-F6EECF244321}">
                <p14:modId xmlns:p14="http://schemas.microsoft.com/office/powerpoint/2010/main" val="3617947699"/>
              </p:ext>
            </p:extLst>
          </p:nvPr>
        </p:nvGraphicFramePr>
        <p:xfrm>
          <a:off x="4787900" y="5287963"/>
          <a:ext cx="395288" cy="358775"/>
        </p:xfrm>
        <a:graphic>
          <a:graphicData uri="http://schemas.openxmlformats.org/presentationml/2006/ole">
            <mc:AlternateContent xmlns:mc="http://schemas.openxmlformats.org/markup-compatibility/2006">
              <mc:Choice xmlns:v="urn:schemas-microsoft-com:vml" Requires="v">
                <p:oleObj name="Equation" r:id="rId31" imgW="241200" imgH="215640" progId="Equation.DSMT4">
                  <p:embed/>
                </p:oleObj>
              </mc:Choice>
              <mc:Fallback>
                <p:oleObj name="Equation" r:id="rId31" imgW="241200" imgH="215640" progId="Equation.DSMT4">
                  <p:embed/>
                  <p:pic>
                    <p:nvPicPr>
                      <p:cNvPr id="0" name="Object 40"/>
                      <p:cNvPicPr>
                        <a:picLocks noChangeAspect="1" noChangeArrowheads="1"/>
                      </p:cNvPicPr>
                      <p:nvPr/>
                    </p:nvPicPr>
                    <p:blipFill>
                      <a:blip r:embed="rId32"/>
                      <a:srcRect/>
                      <a:stretch>
                        <a:fillRect/>
                      </a:stretch>
                    </p:blipFill>
                    <p:spPr bwMode="auto">
                      <a:xfrm>
                        <a:off x="4787900" y="5287963"/>
                        <a:ext cx="39528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1697" name="Object 43">
            <a:extLst>
              <a:ext uri="{FF2B5EF4-FFF2-40B4-BE49-F238E27FC236}">
                <a16:creationId xmlns:a16="http://schemas.microsoft.com/office/drawing/2014/main" id="{A885AD3C-A782-4A8D-A830-D915E3838533}"/>
              </a:ext>
            </a:extLst>
          </p:cNvPr>
          <p:cNvGraphicFramePr>
            <a:graphicFrameLocks noChangeAspect="1"/>
          </p:cNvGraphicFramePr>
          <p:nvPr>
            <p:extLst>
              <p:ext uri="{D42A27DB-BD31-4B8C-83A1-F6EECF244321}">
                <p14:modId xmlns:p14="http://schemas.microsoft.com/office/powerpoint/2010/main" val="2919159247"/>
              </p:ext>
            </p:extLst>
          </p:nvPr>
        </p:nvGraphicFramePr>
        <p:xfrm>
          <a:off x="4490393" y="6092825"/>
          <a:ext cx="211137" cy="403225"/>
        </p:xfrm>
        <a:graphic>
          <a:graphicData uri="http://schemas.openxmlformats.org/presentationml/2006/ole">
            <mc:AlternateContent xmlns:mc="http://schemas.openxmlformats.org/markup-compatibility/2006">
              <mc:Choice xmlns:v="urn:schemas-microsoft-com:vml" Requires="v">
                <p:oleObj name="Equation" r:id="rId33" imgW="101520" imgH="203040" progId="Equation.DSMT4">
                  <p:embed/>
                </p:oleObj>
              </mc:Choice>
              <mc:Fallback>
                <p:oleObj name="Equation" r:id="rId33" imgW="101520" imgH="203040" progId="Equation.DSMT4">
                  <p:embed/>
                  <p:pic>
                    <p:nvPicPr>
                      <p:cNvPr id="0" name="Object 43"/>
                      <p:cNvPicPr>
                        <a:picLocks noChangeAspect="1" noChangeArrowheads="1"/>
                      </p:cNvPicPr>
                      <p:nvPr/>
                    </p:nvPicPr>
                    <p:blipFill>
                      <a:blip r:embed="rId34"/>
                      <a:srcRect/>
                      <a:stretch>
                        <a:fillRect/>
                      </a:stretch>
                    </p:blipFill>
                    <p:spPr bwMode="auto">
                      <a:xfrm>
                        <a:off x="4490393" y="6092825"/>
                        <a:ext cx="2111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34" name="Text Box 2">
            <a:extLst>
              <a:ext uri="{FF2B5EF4-FFF2-40B4-BE49-F238E27FC236}">
                <a16:creationId xmlns:a16="http://schemas.microsoft.com/office/drawing/2014/main" id="{54FC5ABF-ABEF-48F9-BDA7-53D836394191}"/>
              </a:ext>
            </a:extLst>
          </p:cNvPr>
          <p:cNvSpPr txBox="1">
            <a:spLocks noChangeArrowheads="1"/>
          </p:cNvSpPr>
          <p:nvPr/>
        </p:nvSpPr>
        <p:spPr bwMode="auto">
          <a:xfrm>
            <a:off x="755650" y="1711325"/>
            <a:ext cx="8135938"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212834"/>
                </a:solidFill>
              </a:rPr>
              <a:t>根据电工理论，图</a:t>
            </a:r>
            <a:r>
              <a:rPr lang="en-US" altLang="zh-CN" sz="1800">
                <a:solidFill>
                  <a:srgbClr val="212834"/>
                </a:solidFill>
              </a:rPr>
              <a:t>4.18(b)</a:t>
            </a:r>
            <a:r>
              <a:rPr lang="zh-CN" altLang="en-US" sz="1800">
                <a:solidFill>
                  <a:srgbClr val="212834"/>
                </a:solidFill>
              </a:rPr>
              <a:t>所示相量图的作图步骤如下：</a:t>
            </a:r>
          </a:p>
          <a:p>
            <a:pPr eaLnBrk="1" hangingPunct="1"/>
            <a:r>
              <a:rPr lang="en-US" altLang="zh-CN" sz="1800">
                <a:solidFill>
                  <a:srgbClr val="212834"/>
                </a:solidFill>
              </a:rPr>
              <a:t>(1) </a:t>
            </a:r>
            <a:r>
              <a:rPr lang="zh-CN" altLang="en-US" sz="1800">
                <a:solidFill>
                  <a:srgbClr val="212834"/>
                </a:solidFill>
              </a:rPr>
              <a:t>在水平方向作矢量                ；</a:t>
            </a:r>
          </a:p>
          <a:p>
            <a:pPr eaLnBrk="1" hangingPunct="1"/>
            <a:r>
              <a:rPr lang="en-US" altLang="zh-CN" sz="1800">
                <a:solidFill>
                  <a:srgbClr val="212834"/>
                </a:solidFill>
              </a:rPr>
              <a:t>(2) </a:t>
            </a:r>
            <a:r>
              <a:rPr lang="zh-CN" altLang="en-US" sz="1800">
                <a:solidFill>
                  <a:srgbClr val="212834"/>
                </a:solidFill>
              </a:rPr>
              <a:t>由</a:t>
            </a:r>
            <a:r>
              <a:rPr lang="en-US" altLang="zh-CN" sz="1800">
                <a:solidFill>
                  <a:srgbClr val="212834"/>
                </a:solidFill>
              </a:rPr>
              <a:t>O</a:t>
            </a:r>
            <a:r>
              <a:rPr lang="zh-CN" altLang="en-US" sz="1800">
                <a:solidFill>
                  <a:srgbClr val="212834"/>
                </a:solidFill>
              </a:rPr>
              <a:t>点画出     和      ，使      和      分别滞后     相位角     和     ；</a:t>
            </a:r>
          </a:p>
          <a:p>
            <a:pPr eaLnBrk="1" hangingPunct="1"/>
            <a:r>
              <a:rPr lang="en-US" altLang="zh-CN" sz="1800">
                <a:solidFill>
                  <a:srgbClr val="212834"/>
                </a:solidFill>
              </a:rPr>
              <a:t>(3) </a:t>
            </a:r>
            <a:r>
              <a:rPr lang="zh-CN" altLang="en-US" sz="1800">
                <a:solidFill>
                  <a:srgbClr val="212834"/>
                </a:solidFill>
              </a:rPr>
              <a:t>由</a:t>
            </a:r>
            <a:r>
              <a:rPr lang="en-US" altLang="zh-CN" sz="1800">
                <a:solidFill>
                  <a:srgbClr val="212834"/>
                </a:solidFill>
              </a:rPr>
              <a:t>a </a:t>
            </a:r>
            <a:r>
              <a:rPr lang="zh-CN" altLang="en-US" sz="1800">
                <a:solidFill>
                  <a:srgbClr val="212834"/>
                </a:solidFill>
              </a:rPr>
              <a:t>点作矢量                ，平行于     ；</a:t>
            </a:r>
          </a:p>
          <a:p>
            <a:pPr eaLnBrk="1" hangingPunct="1"/>
            <a:r>
              <a:rPr lang="en-US" altLang="zh-CN" sz="1800">
                <a:solidFill>
                  <a:srgbClr val="212834"/>
                </a:solidFill>
              </a:rPr>
              <a:t>(4) </a:t>
            </a:r>
            <a:r>
              <a:rPr lang="zh-CN" altLang="en-US" sz="1800">
                <a:solidFill>
                  <a:srgbClr val="212834"/>
                </a:solidFill>
              </a:rPr>
              <a:t>由</a:t>
            </a:r>
            <a:r>
              <a:rPr lang="en-US" altLang="zh-CN" sz="1800">
                <a:solidFill>
                  <a:srgbClr val="212834"/>
                </a:solidFill>
              </a:rPr>
              <a:t>b</a:t>
            </a:r>
            <a:r>
              <a:rPr lang="zh-CN" altLang="en-US" sz="1800">
                <a:solidFill>
                  <a:srgbClr val="212834"/>
                </a:solidFill>
              </a:rPr>
              <a:t>点作矢量                 ，超前于    </a:t>
            </a:r>
            <a:r>
              <a:rPr lang="en-US" altLang="zh-CN" sz="1800">
                <a:solidFill>
                  <a:srgbClr val="212834"/>
                </a:solidFill>
              </a:rPr>
              <a:t>90</a:t>
            </a:r>
            <a:r>
              <a:rPr lang="en-US" altLang="en-US" sz="1800">
                <a:solidFill>
                  <a:srgbClr val="212834"/>
                </a:solidFill>
              </a:rPr>
              <a:t>°</a:t>
            </a:r>
            <a:r>
              <a:rPr lang="zh-CN" altLang="en-US" sz="1800">
                <a:solidFill>
                  <a:srgbClr val="212834"/>
                </a:solidFill>
              </a:rPr>
              <a:t>；</a:t>
            </a:r>
          </a:p>
          <a:p>
            <a:pPr eaLnBrk="1" hangingPunct="1"/>
            <a:r>
              <a:rPr lang="en-US" altLang="zh-CN" sz="1800">
                <a:solidFill>
                  <a:srgbClr val="212834"/>
                </a:solidFill>
              </a:rPr>
              <a:t>(5) </a:t>
            </a:r>
            <a:r>
              <a:rPr lang="zh-CN" altLang="en-US" sz="1800">
                <a:solidFill>
                  <a:srgbClr val="212834"/>
                </a:solidFill>
              </a:rPr>
              <a:t>连接       ，即得       ；</a:t>
            </a:r>
          </a:p>
          <a:p>
            <a:pPr eaLnBrk="1" hangingPunct="1"/>
            <a:r>
              <a:rPr lang="en-US" altLang="zh-CN" sz="1800">
                <a:solidFill>
                  <a:srgbClr val="212834"/>
                </a:solidFill>
              </a:rPr>
              <a:t>(6) </a:t>
            </a:r>
            <a:r>
              <a:rPr lang="zh-CN" altLang="en-US" sz="1800">
                <a:solidFill>
                  <a:srgbClr val="212834"/>
                </a:solidFill>
              </a:rPr>
              <a:t>由</a:t>
            </a:r>
            <a:r>
              <a:rPr lang="en-US" altLang="zh-CN" sz="1800">
                <a:solidFill>
                  <a:srgbClr val="212834"/>
                </a:solidFill>
              </a:rPr>
              <a:t>c</a:t>
            </a:r>
            <a:r>
              <a:rPr lang="zh-CN" altLang="en-US" sz="1800">
                <a:solidFill>
                  <a:srgbClr val="212834"/>
                </a:solidFill>
              </a:rPr>
              <a:t>点作矢量              ，平行于    ；</a:t>
            </a:r>
          </a:p>
          <a:p>
            <a:pPr eaLnBrk="1" hangingPunct="1"/>
            <a:r>
              <a:rPr lang="en-US" altLang="zh-CN" sz="1800">
                <a:solidFill>
                  <a:srgbClr val="212834"/>
                </a:solidFill>
              </a:rPr>
              <a:t>(7) </a:t>
            </a:r>
            <a:r>
              <a:rPr lang="zh-CN" altLang="en-US" sz="1800">
                <a:solidFill>
                  <a:srgbClr val="212834"/>
                </a:solidFill>
              </a:rPr>
              <a:t>由</a:t>
            </a:r>
            <a:r>
              <a:rPr lang="en-US" altLang="zh-CN" sz="1800">
                <a:solidFill>
                  <a:srgbClr val="212834"/>
                </a:solidFill>
              </a:rPr>
              <a:t>d</a:t>
            </a:r>
            <a:r>
              <a:rPr lang="zh-CN" altLang="en-US" sz="1800">
                <a:solidFill>
                  <a:srgbClr val="212834"/>
                </a:solidFill>
              </a:rPr>
              <a:t>点作矢量             ，超前于    </a:t>
            </a:r>
            <a:r>
              <a:rPr lang="en-US" altLang="zh-CN" sz="1800">
                <a:solidFill>
                  <a:srgbClr val="212834"/>
                </a:solidFill>
              </a:rPr>
              <a:t>90</a:t>
            </a:r>
            <a:r>
              <a:rPr lang="en-US" altLang="en-US" sz="1800">
                <a:solidFill>
                  <a:srgbClr val="212834"/>
                </a:solidFill>
              </a:rPr>
              <a:t>°</a:t>
            </a:r>
            <a:r>
              <a:rPr lang="zh-CN" altLang="en-US" sz="1800">
                <a:solidFill>
                  <a:srgbClr val="212834"/>
                </a:solidFill>
              </a:rPr>
              <a:t>；</a:t>
            </a:r>
          </a:p>
          <a:p>
            <a:pPr eaLnBrk="1" hangingPunct="1"/>
            <a:r>
              <a:rPr lang="en-US" altLang="zh-CN" sz="1800">
                <a:solidFill>
                  <a:srgbClr val="212834"/>
                </a:solidFill>
              </a:rPr>
              <a:t>(8) </a:t>
            </a:r>
            <a:r>
              <a:rPr lang="zh-CN" altLang="en-US" sz="1800">
                <a:solidFill>
                  <a:srgbClr val="212834"/>
                </a:solidFill>
              </a:rPr>
              <a:t>由</a:t>
            </a:r>
            <a:r>
              <a:rPr lang="en-US" altLang="zh-CN" sz="1800">
                <a:solidFill>
                  <a:srgbClr val="212834"/>
                </a:solidFill>
              </a:rPr>
              <a:t>e</a:t>
            </a:r>
            <a:r>
              <a:rPr lang="zh-CN" altLang="en-US" sz="1800">
                <a:solidFill>
                  <a:srgbClr val="212834"/>
                </a:solidFill>
              </a:rPr>
              <a:t>点作矢量              ，平行于    ；</a:t>
            </a:r>
          </a:p>
          <a:p>
            <a:pPr eaLnBrk="1" hangingPunct="1"/>
            <a:r>
              <a:rPr lang="en-US" altLang="zh-CN" sz="1800">
                <a:solidFill>
                  <a:srgbClr val="212834"/>
                </a:solidFill>
              </a:rPr>
              <a:t>(9) </a:t>
            </a:r>
            <a:r>
              <a:rPr lang="zh-CN" altLang="en-US" sz="1800">
                <a:solidFill>
                  <a:srgbClr val="212834"/>
                </a:solidFill>
              </a:rPr>
              <a:t>由</a:t>
            </a:r>
            <a:r>
              <a:rPr lang="en-US" altLang="zh-CN" sz="1800">
                <a:solidFill>
                  <a:srgbClr val="212834"/>
                </a:solidFill>
              </a:rPr>
              <a:t>f</a:t>
            </a:r>
            <a:r>
              <a:rPr lang="zh-CN" altLang="en-US" sz="1800">
                <a:solidFill>
                  <a:srgbClr val="212834"/>
                </a:solidFill>
              </a:rPr>
              <a:t>点作矢量               ，超前于    </a:t>
            </a:r>
            <a:r>
              <a:rPr lang="en-US" altLang="zh-CN" sz="1800">
                <a:solidFill>
                  <a:srgbClr val="212834"/>
                </a:solidFill>
              </a:rPr>
              <a:t>90</a:t>
            </a:r>
            <a:r>
              <a:rPr lang="en-US" altLang="en-US" sz="1800">
                <a:solidFill>
                  <a:srgbClr val="212834"/>
                </a:solidFill>
              </a:rPr>
              <a:t>°</a:t>
            </a:r>
            <a:r>
              <a:rPr lang="zh-CN" altLang="en-US" sz="1800">
                <a:solidFill>
                  <a:srgbClr val="212834"/>
                </a:solidFill>
              </a:rPr>
              <a:t>；</a:t>
            </a:r>
          </a:p>
          <a:p>
            <a:pPr eaLnBrk="1" hangingPunct="1"/>
            <a:r>
              <a:rPr lang="en-US" altLang="zh-CN" sz="1800">
                <a:solidFill>
                  <a:srgbClr val="212834"/>
                </a:solidFill>
              </a:rPr>
              <a:t>(10) </a:t>
            </a:r>
            <a:r>
              <a:rPr lang="zh-CN" altLang="en-US" sz="1800">
                <a:solidFill>
                  <a:srgbClr val="212834"/>
                </a:solidFill>
              </a:rPr>
              <a:t>连接       ，即得     ；</a:t>
            </a:r>
          </a:p>
          <a:p>
            <a:pPr eaLnBrk="1" hangingPunct="1"/>
            <a:r>
              <a:rPr lang="en-US" altLang="zh-CN" sz="1800">
                <a:solidFill>
                  <a:srgbClr val="212834"/>
                </a:solidFill>
              </a:rPr>
              <a:t>(11) </a:t>
            </a:r>
            <a:r>
              <a:rPr lang="zh-CN" altLang="en-US" sz="1800">
                <a:solidFill>
                  <a:srgbClr val="212834"/>
                </a:solidFill>
              </a:rPr>
              <a:t>以</a:t>
            </a:r>
            <a:r>
              <a:rPr lang="en-US" altLang="zh-CN" sz="1800">
                <a:solidFill>
                  <a:srgbClr val="212834"/>
                </a:solidFill>
              </a:rPr>
              <a:t>O</a:t>
            </a:r>
            <a:r>
              <a:rPr lang="zh-CN" altLang="en-US" sz="1800">
                <a:solidFill>
                  <a:srgbClr val="212834"/>
                </a:solidFill>
              </a:rPr>
              <a:t>为圆心，     为半径作圆弧，交参考轴</a:t>
            </a:r>
            <a:r>
              <a:rPr lang="en-US" altLang="zh-CN" sz="1800">
                <a:solidFill>
                  <a:srgbClr val="212834"/>
                </a:solidFill>
              </a:rPr>
              <a:t>(      </a:t>
            </a:r>
            <a:r>
              <a:rPr lang="zh-CN" altLang="en-US" sz="1800">
                <a:solidFill>
                  <a:srgbClr val="212834"/>
                </a:solidFill>
              </a:rPr>
              <a:t>的延长线</a:t>
            </a:r>
            <a:r>
              <a:rPr lang="en-US" altLang="zh-CN" sz="1800">
                <a:solidFill>
                  <a:srgbClr val="212834"/>
                </a:solidFill>
              </a:rPr>
              <a:t>)</a:t>
            </a:r>
            <a:r>
              <a:rPr lang="zh-CN" altLang="en-US" sz="1800">
                <a:solidFill>
                  <a:srgbClr val="212834"/>
                </a:solidFill>
              </a:rPr>
              <a:t>于</a:t>
            </a:r>
            <a:r>
              <a:rPr lang="en-US" altLang="zh-CN" sz="1800">
                <a:solidFill>
                  <a:srgbClr val="212834"/>
                </a:solidFill>
              </a:rPr>
              <a:t>h</a:t>
            </a:r>
            <a:r>
              <a:rPr lang="zh-CN" altLang="en-US" sz="1800">
                <a:solidFill>
                  <a:srgbClr val="212834"/>
                </a:solidFill>
              </a:rPr>
              <a:t>；</a:t>
            </a:r>
          </a:p>
          <a:p>
            <a:pPr eaLnBrk="1" hangingPunct="1"/>
            <a:r>
              <a:rPr lang="en-US" altLang="zh-CN" sz="1800">
                <a:solidFill>
                  <a:srgbClr val="212834"/>
                </a:solidFill>
              </a:rPr>
              <a:t>(12) </a:t>
            </a:r>
            <a:r>
              <a:rPr lang="zh-CN" altLang="en-US" sz="1800">
                <a:solidFill>
                  <a:srgbClr val="212834"/>
                </a:solidFill>
              </a:rPr>
              <a:t>连接       ，即得全线路的电压降；而      即为全线路的电压损耗。</a:t>
            </a:r>
          </a:p>
        </p:txBody>
      </p:sp>
      <p:sp>
        <p:nvSpPr>
          <p:cNvPr id="72735" name="Text Box 3">
            <a:extLst>
              <a:ext uri="{FF2B5EF4-FFF2-40B4-BE49-F238E27FC236}">
                <a16:creationId xmlns:a16="http://schemas.microsoft.com/office/drawing/2014/main" id="{9B5E917B-2766-4BC2-AB08-87B7225ECDEB}"/>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graphicFrame>
        <p:nvGraphicFramePr>
          <p:cNvPr id="72706" name="Object 5">
            <a:extLst>
              <a:ext uri="{FF2B5EF4-FFF2-40B4-BE49-F238E27FC236}">
                <a16:creationId xmlns:a16="http://schemas.microsoft.com/office/drawing/2014/main" id="{4DA88E5A-AE9E-4750-8439-10883CDF9485}"/>
              </a:ext>
            </a:extLst>
          </p:cNvPr>
          <p:cNvGraphicFramePr>
            <a:graphicFrameLocks noChangeAspect="1"/>
          </p:cNvGraphicFramePr>
          <p:nvPr>
            <p:extLst>
              <p:ext uri="{D42A27DB-BD31-4B8C-83A1-F6EECF244321}">
                <p14:modId xmlns:p14="http://schemas.microsoft.com/office/powerpoint/2010/main" val="934509032"/>
              </p:ext>
            </p:extLst>
          </p:nvPr>
        </p:nvGraphicFramePr>
        <p:xfrm>
          <a:off x="3059113" y="2003425"/>
          <a:ext cx="792162" cy="354013"/>
        </p:xfrm>
        <a:graphic>
          <a:graphicData uri="http://schemas.openxmlformats.org/presentationml/2006/ole">
            <mc:AlternateContent xmlns:mc="http://schemas.openxmlformats.org/markup-compatibility/2006">
              <mc:Choice xmlns:v="urn:schemas-microsoft-com:vml" Requires="v">
                <p:oleObj name="Equation" r:id="rId3" imgW="533160" imgH="241200" progId="Equation.DSMT4">
                  <p:embed/>
                </p:oleObj>
              </mc:Choice>
              <mc:Fallback>
                <p:oleObj name="Equation" r:id="rId3" imgW="533160" imgH="241200" progId="Equation.DSMT4">
                  <p:embed/>
                  <p:pic>
                    <p:nvPicPr>
                      <p:cNvPr id="0" name="Object 5"/>
                      <p:cNvPicPr>
                        <a:picLocks noChangeAspect="1" noChangeArrowheads="1"/>
                      </p:cNvPicPr>
                      <p:nvPr/>
                    </p:nvPicPr>
                    <p:blipFill>
                      <a:blip r:embed="rId4"/>
                      <a:srcRect/>
                      <a:stretch>
                        <a:fillRect/>
                      </a:stretch>
                    </p:blipFill>
                    <p:spPr bwMode="auto">
                      <a:xfrm>
                        <a:off x="3059113" y="2003425"/>
                        <a:ext cx="792162"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7" name="Object 7">
            <a:extLst>
              <a:ext uri="{FF2B5EF4-FFF2-40B4-BE49-F238E27FC236}">
                <a16:creationId xmlns:a16="http://schemas.microsoft.com/office/drawing/2014/main" id="{DA8F2772-B20C-424B-BD0E-640978172479}"/>
              </a:ext>
            </a:extLst>
          </p:cNvPr>
          <p:cNvGraphicFramePr>
            <a:graphicFrameLocks noChangeAspect="1"/>
          </p:cNvGraphicFramePr>
          <p:nvPr>
            <p:extLst>
              <p:ext uri="{D42A27DB-BD31-4B8C-83A1-F6EECF244321}">
                <p14:modId xmlns:p14="http://schemas.microsoft.com/office/powerpoint/2010/main" val="4192309928"/>
              </p:ext>
            </p:extLst>
          </p:nvPr>
        </p:nvGraphicFramePr>
        <p:xfrm>
          <a:off x="5402263" y="2276475"/>
          <a:ext cx="395287" cy="358775"/>
        </p:xfrm>
        <a:graphic>
          <a:graphicData uri="http://schemas.openxmlformats.org/presentationml/2006/ole">
            <mc:AlternateContent xmlns:mc="http://schemas.openxmlformats.org/markup-compatibility/2006">
              <mc:Choice xmlns:v="urn:schemas-microsoft-com:vml" Requires="v">
                <p:oleObj name="Equation" r:id="rId5" imgW="241200" imgH="215640" progId="Equation.DSMT4">
                  <p:embed/>
                </p:oleObj>
              </mc:Choice>
              <mc:Fallback>
                <p:oleObj name="Equation" r:id="rId5" imgW="241200" imgH="215640" progId="Equation.DSMT4">
                  <p:embed/>
                  <p:pic>
                    <p:nvPicPr>
                      <p:cNvPr id="0" name="Object 7"/>
                      <p:cNvPicPr>
                        <a:picLocks noChangeAspect="1" noChangeArrowheads="1"/>
                      </p:cNvPicPr>
                      <p:nvPr/>
                    </p:nvPicPr>
                    <p:blipFill>
                      <a:blip r:embed="rId6"/>
                      <a:srcRect/>
                      <a:stretch>
                        <a:fillRect/>
                      </a:stretch>
                    </p:blipFill>
                    <p:spPr bwMode="auto">
                      <a:xfrm>
                        <a:off x="5402263" y="2276475"/>
                        <a:ext cx="395287"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8" name="Object 8">
            <a:extLst>
              <a:ext uri="{FF2B5EF4-FFF2-40B4-BE49-F238E27FC236}">
                <a16:creationId xmlns:a16="http://schemas.microsoft.com/office/drawing/2014/main" id="{39AF3573-527F-4F5A-B8F0-255321D18F94}"/>
              </a:ext>
            </a:extLst>
          </p:cNvPr>
          <p:cNvGraphicFramePr>
            <a:graphicFrameLocks noChangeAspect="1"/>
          </p:cNvGraphicFramePr>
          <p:nvPr>
            <p:extLst>
              <p:ext uri="{D42A27DB-BD31-4B8C-83A1-F6EECF244321}">
                <p14:modId xmlns:p14="http://schemas.microsoft.com/office/powerpoint/2010/main" val="2535251888"/>
              </p:ext>
            </p:extLst>
          </p:nvPr>
        </p:nvGraphicFramePr>
        <p:xfrm>
          <a:off x="2339975" y="2222500"/>
          <a:ext cx="211138" cy="403225"/>
        </p:xfrm>
        <a:graphic>
          <a:graphicData uri="http://schemas.openxmlformats.org/presentationml/2006/ole">
            <mc:AlternateContent xmlns:mc="http://schemas.openxmlformats.org/markup-compatibility/2006">
              <mc:Choice xmlns:v="urn:schemas-microsoft-com:vml" Requires="v">
                <p:oleObj name="Equation" r:id="rId7" imgW="101520" imgH="203040" progId="Equation.DSMT4">
                  <p:embed/>
                </p:oleObj>
              </mc:Choice>
              <mc:Fallback>
                <p:oleObj name="Equation" r:id="rId7" imgW="101520" imgH="203040" progId="Equation.DSMT4">
                  <p:embed/>
                  <p:pic>
                    <p:nvPicPr>
                      <p:cNvPr id="0" name="Object 8"/>
                      <p:cNvPicPr>
                        <a:picLocks noChangeAspect="1" noChangeArrowheads="1"/>
                      </p:cNvPicPr>
                      <p:nvPr/>
                    </p:nvPicPr>
                    <p:blipFill>
                      <a:blip r:embed="rId8"/>
                      <a:srcRect/>
                      <a:stretch>
                        <a:fillRect/>
                      </a:stretch>
                    </p:blipFill>
                    <p:spPr bwMode="auto">
                      <a:xfrm>
                        <a:off x="2339975" y="2222500"/>
                        <a:ext cx="211138"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09" name="Object 11">
            <a:extLst>
              <a:ext uri="{FF2B5EF4-FFF2-40B4-BE49-F238E27FC236}">
                <a16:creationId xmlns:a16="http://schemas.microsoft.com/office/drawing/2014/main" id="{B9079655-6415-41E8-A345-06BC2668F3E6}"/>
              </a:ext>
            </a:extLst>
          </p:cNvPr>
          <p:cNvGraphicFramePr>
            <a:graphicFrameLocks noChangeAspect="1"/>
          </p:cNvGraphicFramePr>
          <p:nvPr>
            <p:extLst>
              <p:ext uri="{D42A27DB-BD31-4B8C-83A1-F6EECF244321}">
                <p14:modId xmlns:p14="http://schemas.microsoft.com/office/powerpoint/2010/main" val="1025239637"/>
              </p:ext>
            </p:extLst>
          </p:nvPr>
        </p:nvGraphicFramePr>
        <p:xfrm>
          <a:off x="2843213" y="2217738"/>
          <a:ext cx="238125" cy="403225"/>
        </p:xfrm>
        <a:graphic>
          <a:graphicData uri="http://schemas.openxmlformats.org/presentationml/2006/ole">
            <mc:AlternateContent xmlns:mc="http://schemas.openxmlformats.org/markup-compatibility/2006">
              <mc:Choice xmlns:v="urn:schemas-microsoft-com:vml" Requires="v">
                <p:oleObj name="Equation" r:id="rId9" imgW="114120" imgH="203040" progId="Equation.DSMT4">
                  <p:embed/>
                </p:oleObj>
              </mc:Choice>
              <mc:Fallback>
                <p:oleObj name="Equation" r:id="rId9" imgW="114120" imgH="203040" progId="Equation.DSMT4">
                  <p:embed/>
                  <p:pic>
                    <p:nvPicPr>
                      <p:cNvPr id="0" name="Object 11"/>
                      <p:cNvPicPr>
                        <a:picLocks noChangeAspect="1" noChangeArrowheads="1"/>
                      </p:cNvPicPr>
                      <p:nvPr/>
                    </p:nvPicPr>
                    <p:blipFill>
                      <a:blip r:embed="rId10"/>
                      <a:srcRect/>
                      <a:stretch>
                        <a:fillRect/>
                      </a:stretch>
                    </p:blipFill>
                    <p:spPr bwMode="auto">
                      <a:xfrm>
                        <a:off x="2843213" y="2217738"/>
                        <a:ext cx="2381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0" name="Object 12">
            <a:extLst>
              <a:ext uri="{FF2B5EF4-FFF2-40B4-BE49-F238E27FC236}">
                <a16:creationId xmlns:a16="http://schemas.microsoft.com/office/drawing/2014/main" id="{6803389E-60FA-45A5-8870-152010F0863E}"/>
              </a:ext>
            </a:extLst>
          </p:cNvPr>
          <p:cNvGraphicFramePr>
            <a:graphicFrameLocks noChangeAspect="1"/>
          </p:cNvGraphicFramePr>
          <p:nvPr>
            <p:extLst>
              <p:ext uri="{D42A27DB-BD31-4B8C-83A1-F6EECF244321}">
                <p14:modId xmlns:p14="http://schemas.microsoft.com/office/powerpoint/2010/main" val="320683075"/>
              </p:ext>
            </p:extLst>
          </p:nvPr>
        </p:nvGraphicFramePr>
        <p:xfrm>
          <a:off x="3708400" y="2243138"/>
          <a:ext cx="211138" cy="403225"/>
        </p:xfrm>
        <a:graphic>
          <a:graphicData uri="http://schemas.openxmlformats.org/presentationml/2006/ole">
            <mc:AlternateContent xmlns:mc="http://schemas.openxmlformats.org/markup-compatibility/2006">
              <mc:Choice xmlns:v="urn:schemas-microsoft-com:vml" Requires="v">
                <p:oleObj name="Equation" r:id="rId11" imgW="101520" imgH="203040" progId="Equation.DSMT4">
                  <p:embed/>
                </p:oleObj>
              </mc:Choice>
              <mc:Fallback>
                <p:oleObj name="Equation" r:id="rId11" imgW="101520" imgH="203040" progId="Equation.DSMT4">
                  <p:embed/>
                  <p:pic>
                    <p:nvPicPr>
                      <p:cNvPr id="0" name="Object 12"/>
                      <p:cNvPicPr>
                        <a:picLocks noChangeAspect="1" noChangeArrowheads="1"/>
                      </p:cNvPicPr>
                      <p:nvPr/>
                    </p:nvPicPr>
                    <p:blipFill>
                      <a:blip r:embed="rId12"/>
                      <a:srcRect/>
                      <a:stretch>
                        <a:fillRect/>
                      </a:stretch>
                    </p:blipFill>
                    <p:spPr bwMode="auto">
                      <a:xfrm>
                        <a:off x="3708400" y="2243138"/>
                        <a:ext cx="211138"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1" name="Object 13">
            <a:extLst>
              <a:ext uri="{FF2B5EF4-FFF2-40B4-BE49-F238E27FC236}">
                <a16:creationId xmlns:a16="http://schemas.microsoft.com/office/drawing/2014/main" id="{5D591DA0-9884-4C23-AE77-07BCFA2FBB0F}"/>
              </a:ext>
            </a:extLst>
          </p:cNvPr>
          <p:cNvGraphicFramePr>
            <a:graphicFrameLocks noChangeAspect="1"/>
          </p:cNvGraphicFramePr>
          <p:nvPr>
            <p:extLst>
              <p:ext uri="{D42A27DB-BD31-4B8C-83A1-F6EECF244321}">
                <p14:modId xmlns:p14="http://schemas.microsoft.com/office/powerpoint/2010/main" val="3847891134"/>
              </p:ext>
            </p:extLst>
          </p:nvPr>
        </p:nvGraphicFramePr>
        <p:xfrm>
          <a:off x="4211638" y="2238375"/>
          <a:ext cx="238125" cy="403225"/>
        </p:xfrm>
        <a:graphic>
          <a:graphicData uri="http://schemas.openxmlformats.org/presentationml/2006/ole">
            <mc:AlternateContent xmlns:mc="http://schemas.openxmlformats.org/markup-compatibility/2006">
              <mc:Choice xmlns:v="urn:schemas-microsoft-com:vml" Requires="v">
                <p:oleObj name="Equation" r:id="rId13" imgW="114120" imgH="203040" progId="Equation.DSMT4">
                  <p:embed/>
                </p:oleObj>
              </mc:Choice>
              <mc:Fallback>
                <p:oleObj name="Equation" r:id="rId13" imgW="114120" imgH="203040" progId="Equation.DSMT4">
                  <p:embed/>
                  <p:pic>
                    <p:nvPicPr>
                      <p:cNvPr id="0" name="Object 13"/>
                      <p:cNvPicPr>
                        <a:picLocks noChangeAspect="1" noChangeArrowheads="1"/>
                      </p:cNvPicPr>
                      <p:nvPr/>
                    </p:nvPicPr>
                    <p:blipFill>
                      <a:blip r:embed="rId14"/>
                      <a:srcRect/>
                      <a:stretch>
                        <a:fillRect/>
                      </a:stretch>
                    </p:blipFill>
                    <p:spPr bwMode="auto">
                      <a:xfrm>
                        <a:off x="4211638" y="2238375"/>
                        <a:ext cx="2381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2" name="Object 16">
            <a:extLst>
              <a:ext uri="{FF2B5EF4-FFF2-40B4-BE49-F238E27FC236}">
                <a16:creationId xmlns:a16="http://schemas.microsoft.com/office/drawing/2014/main" id="{E1AC95B0-C756-41BA-934F-EEB9D5FFC7B5}"/>
              </a:ext>
            </a:extLst>
          </p:cNvPr>
          <p:cNvGraphicFramePr>
            <a:graphicFrameLocks noChangeAspect="1"/>
          </p:cNvGraphicFramePr>
          <p:nvPr>
            <p:extLst>
              <p:ext uri="{D42A27DB-BD31-4B8C-83A1-F6EECF244321}">
                <p14:modId xmlns:p14="http://schemas.microsoft.com/office/powerpoint/2010/main" val="2670469848"/>
              </p:ext>
            </p:extLst>
          </p:nvPr>
        </p:nvGraphicFramePr>
        <p:xfrm>
          <a:off x="6443663" y="2276475"/>
          <a:ext cx="254000" cy="334963"/>
        </p:xfrm>
        <a:graphic>
          <a:graphicData uri="http://schemas.openxmlformats.org/presentationml/2006/ole">
            <mc:AlternateContent xmlns:mc="http://schemas.openxmlformats.org/markup-compatibility/2006">
              <mc:Choice xmlns:v="urn:schemas-microsoft-com:vml" Requires="v">
                <p:oleObj name="Equation" r:id="rId15" imgW="152280" imgH="203040" progId="Equation.DSMT4">
                  <p:embed/>
                </p:oleObj>
              </mc:Choice>
              <mc:Fallback>
                <p:oleObj name="Equation" r:id="rId15" imgW="152280" imgH="203040" progId="Equation.DSMT4">
                  <p:embed/>
                  <p:pic>
                    <p:nvPicPr>
                      <p:cNvPr id="0" name="Object 16"/>
                      <p:cNvPicPr>
                        <a:picLocks noChangeAspect="1" noChangeArrowheads="1"/>
                      </p:cNvPicPr>
                      <p:nvPr/>
                    </p:nvPicPr>
                    <p:blipFill>
                      <a:blip r:embed="rId16"/>
                      <a:srcRect/>
                      <a:stretch>
                        <a:fillRect/>
                      </a:stretch>
                    </p:blipFill>
                    <p:spPr bwMode="auto">
                      <a:xfrm>
                        <a:off x="6443663" y="2276475"/>
                        <a:ext cx="254000"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3" name="Object 19">
            <a:extLst>
              <a:ext uri="{FF2B5EF4-FFF2-40B4-BE49-F238E27FC236}">
                <a16:creationId xmlns:a16="http://schemas.microsoft.com/office/drawing/2014/main" id="{567CF03F-9AEE-4927-BB75-0BA601B2D528}"/>
              </a:ext>
            </a:extLst>
          </p:cNvPr>
          <p:cNvGraphicFramePr>
            <a:graphicFrameLocks noChangeAspect="1"/>
          </p:cNvGraphicFramePr>
          <p:nvPr>
            <p:extLst>
              <p:ext uri="{D42A27DB-BD31-4B8C-83A1-F6EECF244321}">
                <p14:modId xmlns:p14="http://schemas.microsoft.com/office/powerpoint/2010/main" val="3708899032"/>
              </p:ext>
            </p:extLst>
          </p:nvPr>
        </p:nvGraphicFramePr>
        <p:xfrm>
          <a:off x="6940550" y="2263775"/>
          <a:ext cx="274638" cy="334963"/>
        </p:xfrm>
        <a:graphic>
          <a:graphicData uri="http://schemas.openxmlformats.org/presentationml/2006/ole">
            <mc:AlternateContent xmlns:mc="http://schemas.openxmlformats.org/markup-compatibility/2006">
              <mc:Choice xmlns:v="urn:schemas-microsoft-com:vml" Requires="v">
                <p:oleObj name="Equation" r:id="rId17" imgW="164880" imgH="203040" progId="Equation.DSMT4">
                  <p:embed/>
                </p:oleObj>
              </mc:Choice>
              <mc:Fallback>
                <p:oleObj name="Equation" r:id="rId17" imgW="164880" imgH="203040" progId="Equation.DSMT4">
                  <p:embed/>
                  <p:pic>
                    <p:nvPicPr>
                      <p:cNvPr id="0" name="Object 19"/>
                      <p:cNvPicPr>
                        <a:picLocks noChangeAspect="1" noChangeArrowheads="1"/>
                      </p:cNvPicPr>
                      <p:nvPr/>
                    </p:nvPicPr>
                    <p:blipFill>
                      <a:blip r:embed="rId18"/>
                      <a:srcRect/>
                      <a:stretch>
                        <a:fillRect/>
                      </a:stretch>
                    </p:blipFill>
                    <p:spPr bwMode="auto">
                      <a:xfrm>
                        <a:off x="6940550" y="2263775"/>
                        <a:ext cx="274638"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4" name="Object 20">
            <a:extLst>
              <a:ext uri="{FF2B5EF4-FFF2-40B4-BE49-F238E27FC236}">
                <a16:creationId xmlns:a16="http://schemas.microsoft.com/office/drawing/2014/main" id="{ECE69D78-1A21-4125-B4EA-752DFA908351}"/>
              </a:ext>
            </a:extLst>
          </p:cNvPr>
          <p:cNvGraphicFramePr>
            <a:graphicFrameLocks noChangeAspect="1"/>
          </p:cNvGraphicFramePr>
          <p:nvPr>
            <p:extLst>
              <p:ext uri="{D42A27DB-BD31-4B8C-83A1-F6EECF244321}">
                <p14:modId xmlns:p14="http://schemas.microsoft.com/office/powerpoint/2010/main" val="391897293"/>
              </p:ext>
            </p:extLst>
          </p:nvPr>
        </p:nvGraphicFramePr>
        <p:xfrm>
          <a:off x="2535238" y="2501900"/>
          <a:ext cx="827087" cy="404813"/>
        </p:xfrm>
        <a:graphic>
          <a:graphicData uri="http://schemas.openxmlformats.org/presentationml/2006/ole">
            <mc:AlternateContent xmlns:mc="http://schemas.openxmlformats.org/markup-compatibility/2006">
              <mc:Choice xmlns:v="urn:schemas-microsoft-com:vml" Requires="v">
                <p:oleObj name="Equation" r:id="rId19" imgW="469800" imgH="228600" progId="Equation.DSMT4">
                  <p:embed/>
                </p:oleObj>
              </mc:Choice>
              <mc:Fallback>
                <p:oleObj name="Equation" r:id="rId19" imgW="469800" imgH="228600" progId="Equation.DSMT4">
                  <p:embed/>
                  <p:pic>
                    <p:nvPicPr>
                      <p:cNvPr id="0" name="Object 20"/>
                      <p:cNvPicPr>
                        <a:picLocks noChangeAspect="1" noChangeArrowheads="1"/>
                      </p:cNvPicPr>
                      <p:nvPr/>
                    </p:nvPicPr>
                    <p:blipFill>
                      <a:blip r:embed="rId20"/>
                      <a:srcRect/>
                      <a:stretch>
                        <a:fillRect/>
                      </a:stretch>
                    </p:blipFill>
                    <p:spPr bwMode="auto">
                      <a:xfrm>
                        <a:off x="2535238" y="2501900"/>
                        <a:ext cx="827087"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5" name="Object 24">
            <a:extLst>
              <a:ext uri="{FF2B5EF4-FFF2-40B4-BE49-F238E27FC236}">
                <a16:creationId xmlns:a16="http://schemas.microsoft.com/office/drawing/2014/main" id="{652771EE-46ED-448A-A6AC-B07FDBFB5595}"/>
              </a:ext>
            </a:extLst>
          </p:cNvPr>
          <p:cNvGraphicFramePr>
            <a:graphicFrameLocks noChangeAspect="1"/>
          </p:cNvGraphicFramePr>
          <p:nvPr>
            <p:extLst>
              <p:ext uri="{D42A27DB-BD31-4B8C-83A1-F6EECF244321}">
                <p14:modId xmlns:p14="http://schemas.microsoft.com/office/powerpoint/2010/main" val="2926118417"/>
              </p:ext>
            </p:extLst>
          </p:nvPr>
        </p:nvGraphicFramePr>
        <p:xfrm>
          <a:off x="4348163" y="2530475"/>
          <a:ext cx="238125" cy="403225"/>
        </p:xfrm>
        <a:graphic>
          <a:graphicData uri="http://schemas.openxmlformats.org/presentationml/2006/ole">
            <mc:AlternateContent xmlns:mc="http://schemas.openxmlformats.org/markup-compatibility/2006">
              <mc:Choice xmlns:v="urn:schemas-microsoft-com:vml" Requires="v">
                <p:oleObj name="Equation" r:id="rId21" imgW="114120" imgH="203040" progId="Equation.DSMT4">
                  <p:embed/>
                </p:oleObj>
              </mc:Choice>
              <mc:Fallback>
                <p:oleObj name="Equation" r:id="rId21" imgW="114120" imgH="203040" progId="Equation.DSMT4">
                  <p:embed/>
                  <p:pic>
                    <p:nvPicPr>
                      <p:cNvPr id="0" name="Object 24"/>
                      <p:cNvPicPr>
                        <a:picLocks noChangeAspect="1" noChangeArrowheads="1"/>
                      </p:cNvPicPr>
                      <p:nvPr/>
                    </p:nvPicPr>
                    <p:blipFill>
                      <a:blip r:embed="rId22"/>
                      <a:srcRect/>
                      <a:stretch>
                        <a:fillRect/>
                      </a:stretch>
                    </p:blipFill>
                    <p:spPr bwMode="auto">
                      <a:xfrm>
                        <a:off x="4348163" y="2530475"/>
                        <a:ext cx="2381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6" name="Object 25">
            <a:extLst>
              <a:ext uri="{FF2B5EF4-FFF2-40B4-BE49-F238E27FC236}">
                <a16:creationId xmlns:a16="http://schemas.microsoft.com/office/drawing/2014/main" id="{9853F3B9-0B4D-4260-A8E6-DA84FB72567A}"/>
              </a:ext>
            </a:extLst>
          </p:cNvPr>
          <p:cNvGraphicFramePr>
            <a:graphicFrameLocks noChangeAspect="1"/>
          </p:cNvGraphicFramePr>
          <p:nvPr>
            <p:extLst>
              <p:ext uri="{D42A27DB-BD31-4B8C-83A1-F6EECF244321}">
                <p14:modId xmlns:p14="http://schemas.microsoft.com/office/powerpoint/2010/main" val="3393754366"/>
              </p:ext>
            </p:extLst>
          </p:nvPr>
        </p:nvGraphicFramePr>
        <p:xfrm>
          <a:off x="2555875" y="2852738"/>
          <a:ext cx="755650" cy="349250"/>
        </p:xfrm>
        <a:graphic>
          <a:graphicData uri="http://schemas.openxmlformats.org/presentationml/2006/ole">
            <mc:AlternateContent xmlns:mc="http://schemas.openxmlformats.org/markup-compatibility/2006">
              <mc:Choice xmlns:v="urn:schemas-microsoft-com:vml" Requires="v">
                <p:oleObj name="Equation" r:id="rId23" imgW="495000" imgH="228600" progId="Equation.DSMT4">
                  <p:embed/>
                </p:oleObj>
              </mc:Choice>
              <mc:Fallback>
                <p:oleObj name="Equation" r:id="rId23" imgW="495000" imgH="228600" progId="Equation.DSMT4">
                  <p:embed/>
                  <p:pic>
                    <p:nvPicPr>
                      <p:cNvPr id="0" name="Object 25"/>
                      <p:cNvPicPr>
                        <a:picLocks noChangeAspect="1" noChangeArrowheads="1"/>
                      </p:cNvPicPr>
                      <p:nvPr/>
                    </p:nvPicPr>
                    <p:blipFill>
                      <a:blip r:embed="rId24"/>
                      <a:srcRect/>
                      <a:stretch>
                        <a:fillRect/>
                      </a:stretch>
                    </p:blipFill>
                    <p:spPr bwMode="auto">
                      <a:xfrm>
                        <a:off x="2555875" y="2852738"/>
                        <a:ext cx="755650"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7" name="Object 29">
            <a:extLst>
              <a:ext uri="{FF2B5EF4-FFF2-40B4-BE49-F238E27FC236}">
                <a16:creationId xmlns:a16="http://schemas.microsoft.com/office/drawing/2014/main" id="{DC29EC09-B351-44B0-A6C9-0C037F3B11CC}"/>
              </a:ext>
            </a:extLst>
          </p:cNvPr>
          <p:cNvGraphicFramePr>
            <a:graphicFrameLocks noChangeAspect="1"/>
          </p:cNvGraphicFramePr>
          <p:nvPr>
            <p:extLst>
              <p:ext uri="{D42A27DB-BD31-4B8C-83A1-F6EECF244321}">
                <p14:modId xmlns:p14="http://schemas.microsoft.com/office/powerpoint/2010/main" val="4160599492"/>
              </p:ext>
            </p:extLst>
          </p:nvPr>
        </p:nvGraphicFramePr>
        <p:xfrm>
          <a:off x="4343400" y="2819400"/>
          <a:ext cx="238125" cy="403225"/>
        </p:xfrm>
        <a:graphic>
          <a:graphicData uri="http://schemas.openxmlformats.org/presentationml/2006/ole">
            <mc:AlternateContent xmlns:mc="http://schemas.openxmlformats.org/markup-compatibility/2006">
              <mc:Choice xmlns:v="urn:schemas-microsoft-com:vml" Requires="v">
                <p:oleObj name="Equation" r:id="rId25" imgW="114120" imgH="203040" progId="Equation.DSMT4">
                  <p:embed/>
                </p:oleObj>
              </mc:Choice>
              <mc:Fallback>
                <p:oleObj name="Equation" r:id="rId25" imgW="114120" imgH="203040" progId="Equation.DSMT4">
                  <p:embed/>
                  <p:pic>
                    <p:nvPicPr>
                      <p:cNvPr id="0" name="Object 29"/>
                      <p:cNvPicPr>
                        <a:picLocks noChangeAspect="1" noChangeArrowheads="1"/>
                      </p:cNvPicPr>
                      <p:nvPr/>
                    </p:nvPicPr>
                    <p:blipFill>
                      <a:blip r:embed="rId26"/>
                      <a:srcRect/>
                      <a:stretch>
                        <a:fillRect/>
                      </a:stretch>
                    </p:blipFill>
                    <p:spPr bwMode="auto">
                      <a:xfrm>
                        <a:off x="4343400" y="2819400"/>
                        <a:ext cx="2381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8" name="Object 30">
            <a:extLst>
              <a:ext uri="{FF2B5EF4-FFF2-40B4-BE49-F238E27FC236}">
                <a16:creationId xmlns:a16="http://schemas.microsoft.com/office/drawing/2014/main" id="{9FAFF26F-18D3-4F35-97BA-91FCEA31A5E2}"/>
              </a:ext>
            </a:extLst>
          </p:cNvPr>
          <p:cNvGraphicFramePr>
            <a:graphicFrameLocks noChangeAspect="1"/>
          </p:cNvGraphicFramePr>
          <p:nvPr>
            <p:extLst>
              <p:ext uri="{D42A27DB-BD31-4B8C-83A1-F6EECF244321}">
                <p14:modId xmlns:p14="http://schemas.microsoft.com/office/powerpoint/2010/main" val="1662214385"/>
              </p:ext>
            </p:extLst>
          </p:nvPr>
        </p:nvGraphicFramePr>
        <p:xfrm>
          <a:off x="1679575" y="3116263"/>
          <a:ext cx="323850" cy="323850"/>
        </p:xfrm>
        <a:graphic>
          <a:graphicData uri="http://schemas.openxmlformats.org/presentationml/2006/ole">
            <mc:AlternateContent xmlns:mc="http://schemas.openxmlformats.org/markup-compatibility/2006">
              <mc:Choice xmlns:v="urn:schemas-microsoft-com:vml" Requires="v">
                <p:oleObj name="Equation" r:id="rId27" imgW="203040" imgH="203040" progId="Equation.DSMT4">
                  <p:embed/>
                </p:oleObj>
              </mc:Choice>
              <mc:Fallback>
                <p:oleObj name="Equation" r:id="rId27" imgW="203040" imgH="203040" progId="Equation.DSMT4">
                  <p:embed/>
                  <p:pic>
                    <p:nvPicPr>
                      <p:cNvPr id="0" name="Object 30"/>
                      <p:cNvPicPr>
                        <a:picLocks noChangeAspect="1" noChangeArrowheads="1"/>
                      </p:cNvPicPr>
                      <p:nvPr/>
                    </p:nvPicPr>
                    <p:blipFill>
                      <a:blip r:embed="rId28"/>
                      <a:srcRect/>
                      <a:stretch>
                        <a:fillRect/>
                      </a:stretch>
                    </p:blipFill>
                    <p:spPr bwMode="auto">
                      <a:xfrm>
                        <a:off x="1679575" y="3116263"/>
                        <a:ext cx="3238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19" name="Object 34">
            <a:extLst>
              <a:ext uri="{FF2B5EF4-FFF2-40B4-BE49-F238E27FC236}">
                <a16:creationId xmlns:a16="http://schemas.microsoft.com/office/drawing/2014/main" id="{41B63323-D851-4757-8646-A73725416139}"/>
              </a:ext>
            </a:extLst>
          </p:cNvPr>
          <p:cNvGraphicFramePr>
            <a:graphicFrameLocks noChangeAspect="1"/>
          </p:cNvGraphicFramePr>
          <p:nvPr>
            <p:extLst>
              <p:ext uri="{D42A27DB-BD31-4B8C-83A1-F6EECF244321}">
                <p14:modId xmlns:p14="http://schemas.microsoft.com/office/powerpoint/2010/main" val="995789154"/>
              </p:ext>
            </p:extLst>
          </p:nvPr>
        </p:nvGraphicFramePr>
        <p:xfrm>
          <a:off x="2759075" y="3094038"/>
          <a:ext cx="354013" cy="358775"/>
        </p:xfrm>
        <a:graphic>
          <a:graphicData uri="http://schemas.openxmlformats.org/presentationml/2006/ole">
            <mc:AlternateContent xmlns:mc="http://schemas.openxmlformats.org/markup-compatibility/2006">
              <mc:Choice xmlns:v="urn:schemas-microsoft-com:vml" Requires="v">
                <p:oleObj name="Equation" r:id="rId29" imgW="215640" imgH="215640" progId="Equation.DSMT4">
                  <p:embed/>
                </p:oleObj>
              </mc:Choice>
              <mc:Fallback>
                <p:oleObj name="Equation" r:id="rId29" imgW="215640" imgH="215640" progId="Equation.DSMT4">
                  <p:embed/>
                  <p:pic>
                    <p:nvPicPr>
                      <p:cNvPr id="0" name="Object 34"/>
                      <p:cNvPicPr>
                        <a:picLocks noChangeAspect="1" noChangeArrowheads="1"/>
                      </p:cNvPicPr>
                      <p:nvPr/>
                    </p:nvPicPr>
                    <p:blipFill>
                      <a:blip r:embed="rId30"/>
                      <a:srcRect/>
                      <a:stretch>
                        <a:fillRect/>
                      </a:stretch>
                    </p:blipFill>
                    <p:spPr bwMode="auto">
                      <a:xfrm>
                        <a:off x="2759075" y="3094038"/>
                        <a:ext cx="354013"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0" name="Object 35">
            <a:extLst>
              <a:ext uri="{FF2B5EF4-FFF2-40B4-BE49-F238E27FC236}">
                <a16:creationId xmlns:a16="http://schemas.microsoft.com/office/drawing/2014/main" id="{69C25938-446B-4EC5-B2F8-9D4EB45171BE}"/>
              </a:ext>
            </a:extLst>
          </p:cNvPr>
          <p:cNvGraphicFramePr>
            <a:graphicFrameLocks noChangeAspect="1"/>
          </p:cNvGraphicFramePr>
          <p:nvPr>
            <p:extLst>
              <p:ext uri="{D42A27DB-BD31-4B8C-83A1-F6EECF244321}">
                <p14:modId xmlns:p14="http://schemas.microsoft.com/office/powerpoint/2010/main" val="2258744493"/>
              </p:ext>
            </p:extLst>
          </p:nvPr>
        </p:nvGraphicFramePr>
        <p:xfrm>
          <a:off x="2462213" y="3382963"/>
          <a:ext cx="684212" cy="342900"/>
        </p:xfrm>
        <a:graphic>
          <a:graphicData uri="http://schemas.openxmlformats.org/presentationml/2006/ole">
            <mc:AlternateContent xmlns:mc="http://schemas.openxmlformats.org/markup-compatibility/2006">
              <mc:Choice xmlns:v="urn:schemas-microsoft-com:vml" Requires="v">
                <p:oleObj name="Equation" r:id="rId31" imgW="457200" imgH="228600" progId="Equation.DSMT4">
                  <p:embed/>
                </p:oleObj>
              </mc:Choice>
              <mc:Fallback>
                <p:oleObj name="Equation" r:id="rId31" imgW="457200" imgH="228600" progId="Equation.DSMT4">
                  <p:embed/>
                  <p:pic>
                    <p:nvPicPr>
                      <p:cNvPr id="0" name="Object 35"/>
                      <p:cNvPicPr>
                        <a:picLocks noChangeAspect="1" noChangeArrowheads="1"/>
                      </p:cNvPicPr>
                      <p:nvPr/>
                    </p:nvPicPr>
                    <p:blipFill>
                      <a:blip r:embed="rId32"/>
                      <a:srcRect/>
                      <a:stretch>
                        <a:fillRect/>
                      </a:stretch>
                    </p:blipFill>
                    <p:spPr bwMode="auto">
                      <a:xfrm>
                        <a:off x="2462213" y="3382963"/>
                        <a:ext cx="684212"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1" name="Object 39">
            <a:extLst>
              <a:ext uri="{FF2B5EF4-FFF2-40B4-BE49-F238E27FC236}">
                <a16:creationId xmlns:a16="http://schemas.microsoft.com/office/drawing/2014/main" id="{C255BC94-C949-44D4-8543-98452417D96E}"/>
              </a:ext>
            </a:extLst>
          </p:cNvPr>
          <p:cNvGraphicFramePr>
            <a:graphicFrameLocks noChangeAspect="1"/>
          </p:cNvGraphicFramePr>
          <p:nvPr>
            <p:extLst>
              <p:ext uri="{D42A27DB-BD31-4B8C-83A1-F6EECF244321}">
                <p14:modId xmlns:p14="http://schemas.microsoft.com/office/powerpoint/2010/main" val="1768088763"/>
              </p:ext>
            </p:extLst>
          </p:nvPr>
        </p:nvGraphicFramePr>
        <p:xfrm>
          <a:off x="4140200" y="3348038"/>
          <a:ext cx="238125" cy="403225"/>
        </p:xfrm>
        <a:graphic>
          <a:graphicData uri="http://schemas.openxmlformats.org/presentationml/2006/ole">
            <mc:AlternateContent xmlns:mc="http://schemas.openxmlformats.org/markup-compatibility/2006">
              <mc:Choice xmlns:v="urn:schemas-microsoft-com:vml" Requires="v">
                <p:oleObj name="Equation" r:id="rId33" imgW="114120" imgH="203040" progId="Equation.DSMT4">
                  <p:embed/>
                </p:oleObj>
              </mc:Choice>
              <mc:Fallback>
                <p:oleObj name="Equation" r:id="rId33" imgW="114120" imgH="203040" progId="Equation.DSMT4">
                  <p:embed/>
                  <p:pic>
                    <p:nvPicPr>
                      <p:cNvPr id="0" name="Object 39"/>
                      <p:cNvPicPr>
                        <a:picLocks noChangeAspect="1" noChangeArrowheads="1"/>
                      </p:cNvPicPr>
                      <p:nvPr/>
                    </p:nvPicPr>
                    <p:blipFill>
                      <a:blip r:embed="rId34"/>
                      <a:srcRect/>
                      <a:stretch>
                        <a:fillRect/>
                      </a:stretch>
                    </p:blipFill>
                    <p:spPr bwMode="auto">
                      <a:xfrm>
                        <a:off x="4140200" y="3348038"/>
                        <a:ext cx="2381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2" name="Object 40">
            <a:extLst>
              <a:ext uri="{FF2B5EF4-FFF2-40B4-BE49-F238E27FC236}">
                <a16:creationId xmlns:a16="http://schemas.microsoft.com/office/drawing/2014/main" id="{041FBFA4-0FD9-4D28-ACC5-AC95D2B4113E}"/>
              </a:ext>
            </a:extLst>
          </p:cNvPr>
          <p:cNvGraphicFramePr>
            <a:graphicFrameLocks noChangeAspect="1"/>
          </p:cNvGraphicFramePr>
          <p:nvPr>
            <p:extLst>
              <p:ext uri="{D42A27DB-BD31-4B8C-83A1-F6EECF244321}">
                <p14:modId xmlns:p14="http://schemas.microsoft.com/office/powerpoint/2010/main" val="906674554"/>
              </p:ext>
            </p:extLst>
          </p:nvPr>
        </p:nvGraphicFramePr>
        <p:xfrm>
          <a:off x="2484438" y="3644900"/>
          <a:ext cx="755650" cy="355600"/>
        </p:xfrm>
        <a:graphic>
          <a:graphicData uri="http://schemas.openxmlformats.org/presentationml/2006/ole">
            <mc:AlternateContent xmlns:mc="http://schemas.openxmlformats.org/markup-compatibility/2006">
              <mc:Choice xmlns:v="urn:schemas-microsoft-com:vml" Requires="v">
                <p:oleObj name="Equation" r:id="rId35" imgW="482400" imgH="228600" progId="Equation.DSMT4">
                  <p:embed/>
                </p:oleObj>
              </mc:Choice>
              <mc:Fallback>
                <p:oleObj name="Equation" r:id="rId35" imgW="482400" imgH="228600" progId="Equation.DSMT4">
                  <p:embed/>
                  <p:pic>
                    <p:nvPicPr>
                      <p:cNvPr id="0" name="Object 40"/>
                      <p:cNvPicPr>
                        <a:picLocks noChangeAspect="1" noChangeArrowheads="1"/>
                      </p:cNvPicPr>
                      <p:nvPr/>
                    </p:nvPicPr>
                    <p:blipFill>
                      <a:blip r:embed="rId36"/>
                      <a:srcRect/>
                      <a:stretch>
                        <a:fillRect/>
                      </a:stretch>
                    </p:blipFill>
                    <p:spPr bwMode="auto">
                      <a:xfrm>
                        <a:off x="2484438" y="3644900"/>
                        <a:ext cx="755650" cy="355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3" name="Object 44">
            <a:extLst>
              <a:ext uri="{FF2B5EF4-FFF2-40B4-BE49-F238E27FC236}">
                <a16:creationId xmlns:a16="http://schemas.microsoft.com/office/drawing/2014/main" id="{9BDAEDE6-3BC4-4153-A6AA-D329168B11ED}"/>
              </a:ext>
            </a:extLst>
          </p:cNvPr>
          <p:cNvGraphicFramePr>
            <a:graphicFrameLocks noChangeAspect="1"/>
          </p:cNvGraphicFramePr>
          <p:nvPr>
            <p:extLst>
              <p:ext uri="{D42A27DB-BD31-4B8C-83A1-F6EECF244321}">
                <p14:modId xmlns:p14="http://schemas.microsoft.com/office/powerpoint/2010/main" val="257185857"/>
              </p:ext>
            </p:extLst>
          </p:nvPr>
        </p:nvGraphicFramePr>
        <p:xfrm>
          <a:off x="4127500" y="3606800"/>
          <a:ext cx="238125" cy="403225"/>
        </p:xfrm>
        <a:graphic>
          <a:graphicData uri="http://schemas.openxmlformats.org/presentationml/2006/ole">
            <mc:AlternateContent xmlns:mc="http://schemas.openxmlformats.org/markup-compatibility/2006">
              <mc:Choice xmlns:v="urn:schemas-microsoft-com:vml" Requires="v">
                <p:oleObj name="Equation" r:id="rId37" imgW="114120" imgH="203040" progId="Equation.DSMT4">
                  <p:embed/>
                </p:oleObj>
              </mc:Choice>
              <mc:Fallback>
                <p:oleObj name="Equation" r:id="rId37" imgW="114120" imgH="203040" progId="Equation.DSMT4">
                  <p:embed/>
                  <p:pic>
                    <p:nvPicPr>
                      <p:cNvPr id="0" name="Object 44"/>
                      <p:cNvPicPr>
                        <a:picLocks noChangeAspect="1" noChangeArrowheads="1"/>
                      </p:cNvPicPr>
                      <p:nvPr/>
                    </p:nvPicPr>
                    <p:blipFill>
                      <a:blip r:embed="rId38"/>
                      <a:srcRect/>
                      <a:stretch>
                        <a:fillRect/>
                      </a:stretch>
                    </p:blipFill>
                    <p:spPr bwMode="auto">
                      <a:xfrm>
                        <a:off x="4127500" y="3606800"/>
                        <a:ext cx="238125"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4" name="Object 45">
            <a:extLst>
              <a:ext uri="{FF2B5EF4-FFF2-40B4-BE49-F238E27FC236}">
                <a16:creationId xmlns:a16="http://schemas.microsoft.com/office/drawing/2014/main" id="{7F8D8F80-51B4-4EFF-8228-774128737594}"/>
              </a:ext>
            </a:extLst>
          </p:cNvPr>
          <p:cNvGraphicFramePr>
            <a:graphicFrameLocks noChangeAspect="1"/>
          </p:cNvGraphicFramePr>
          <p:nvPr>
            <p:extLst>
              <p:ext uri="{D42A27DB-BD31-4B8C-83A1-F6EECF244321}">
                <p14:modId xmlns:p14="http://schemas.microsoft.com/office/powerpoint/2010/main" val="133387909"/>
              </p:ext>
            </p:extLst>
          </p:nvPr>
        </p:nvGraphicFramePr>
        <p:xfrm>
          <a:off x="2484438" y="3933825"/>
          <a:ext cx="611187" cy="325438"/>
        </p:xfrm>
        <a:graphic>
          <a:graphicData uri="http://schemas.openxmlformats.org/presentationml/2006/ole">
            <mc:AlternateContent xmlns:mc="http://schemas.openxmlformats.org/markup-compatibility/2006">
              <mc:Choice xmlns:v="urn:schemas-microsoft-com:vml" Requires="v">
                <p:oleObj name="Equation" r:id="rId39" imgW="431640" imgH="228600" progId="Equation.DSMT4">
                  <p:embed/>
                </p:oleObj>
              </mc:Choice>
              <mc:Fallback>
                <p:oleObj name="Equation" r:id="rId39" imgW="431640" imgH="228600" progId="Equation.DSMT4">
                  <p:embed/>
                  <p:pic>
                    <p:nvPicPr>
                      <p:cNvPr id="0" name="Object 45"/>
                      <p:cNvPicPr>
                        <a:picLocks noChangeAspect="1" noChangeArrowheads="1"/>
                      </p:cNvPicPr>
                      <p:nvPr/>
                    </p:nvPicPr>
                    <p:blipFill>
                      <a:blip r:embed="rId40"/>
                      <a:srcRect/>
                      <a:stretch>
                        <a:fillRect/>
                      </a:stretch>
                    </p:blipFill>
                    <p:spPr bwMode="auto">
                      <a:xfrm>
                        <a:off x="2484438" y="3933825"/>
                        <a:ext cx="611187"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5" name="Object 49">
            <a:extLst>
              <a:ext uri="{FF2B5EF4-FFF2-40B4-BE49-F238E27FC236}">
                <a16:creationId xmlns:a16="http://schemas.microsoft.com/office/drawing/2014/main" id="{E3952543-21BA-4A60-8078-EADB6E56565C}"/>
              </a:ext>
            </a:extLst>
          </p:cNvPr>
          <p:cNvGraphicFramePr>
            <a:graphicFrameLocks noChangeAspect="1"/>
          </p:cNvGraphicFramePr>
          <p:nvPr>
            <p:extLst>
              <p:ext uri="{D42A27DB-BD31-4B8C-83A1-F6EECF244321}">
                <p14:modId xmlns:p14="http://schemas.microsoft.com/office/powerpoint/2010/main" val="1701798193"/>
              </p:ext>
            </p:extLst>
          </p:nvPr>
        </p:nvGraphicFramePr>
        <p:xfrm>
          <a:off x="4140200" y="3911600"/>
          <a:ext cx="211138" cy="403225"/>
        </p:xfrm>
        <a:graphic>
          <a:graphicData uri="http://schemas.openxmlformats.org/presentationml/2006/ole">
            <mc:AlternateContent xmlns:mc="http://schemas.openxmlformats.org/markup-compatibility/2006">
              <mc:Choice xmlns:v="urn:schemas-microsoft-com:vml" Requires="v">
                <p:oleObj name="Equation" r:id="rId41" imgW="101520" imgH="203040" progId="Equation.DSMT4">
                  <p:embed/>
                </p:oleObj>
              </mc:Choice>
              <mc:Fallback>
                <p:oleObj name="Equation" r:id="rId41" imgW="101520" imgH="203040" progId="Equation.DSMT4">
                  <p:embed/>
                  <p:pic>
                    <p:nvPicPr>
                      <p:cNvPr id="0" name="Object 49"/>
                      <p:cNvPicPr>
                        <a:picLocks noChangeAspect="1" noChangeArrowheads="1"/>
                      </p:cNvPicPr>
                      <p:nvPr/>
                    </p:nvPicPr>
                    <p:blipFill>
                      <a:blip r:embed="rId42"/>
                      <a:srcRect/>
                      <a:stretch>
                        <a:fillRect/>
                      </a:stretch>
                    </p:blipFill>
                    <p:spPr bwMode="auto">
                      <a:xfrm>
                        <a:off x="4140200" y="3911600"/>
                        <a:ext cx="211138"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6" name="Object 50">
            <a:extLst>
              <a:ext uri="{FF2B5EF4-FFF2-40B4-BE49-F238E27FC236}">
                <a16:creationId xmlns:a16="http://schemas.microsoft.com/office/drawing/2014/main" id="{E9D0B14E-1C6C-4F39-844E-BF2F5147D7C6}"/>
              </a:ext>
            </a:extLst>
          </p:cNvPr>
          <p:cNvGraphicFramePr>
            <a:graphicFrameLocks noChangeAspect="1"/>
          </p:cNvGraphicFramePr>
          <p:nvPr>
            <p:extLst>
              <p:ext uri="{D42A27DB-BD31-4B8C-83A1-F6EECF244321}">
                <p14:modId xmlns:p14="http://schemas.microsoft.com/office/powerpoint/2010/main" val="379189550"/>
              </p:ext>
            </p:extLst>
          </p:nvPr>
        </p:nvGraphicFramePr>
        <p:xfrm>
          <a:off x="2411413" y="4213225"/>
          <a:ext cx="684212" cy="334963"/>
        </p:xfrm>
        <a:graphic>
          <a:graphicData uri="http://schemas.openxmlformats.org/presentationml/2006/ole">
            <mc:AlternateContent xmlns:mc="http://schemas.openxmlformats.org/markup-compatibility/2006">
              <mc:Choice xmlns:v="urn:schemas-microsoft-com:vml" Requires="v">
                <p:oleObj name="Equation" r:id="rId43" imgW="469800" imgH="228600" progId="Equation.DSMT4">
                  <p:embed/>
                </p:oleObj>
              </mc:Choice>
              <mc:Fallback>
                <p:oleObj name="Equation" r:id="rId43" imgW="469800" imgH="228600" progId="Equation.DSMT4">
                  <p:embed/>
                  <p:pic>
                    <p:nvPicPr>
                      <p:cNvPr id="0" name="Object 50"/>
                      <p:cNvPicPr>
                        <a:picLocks noChangeAspect="1" noChangeArrowheads="1"/>
                      </p:cNvPicPr>
                      <p:nvPr/>
                    </p:nvPicPr>
                    <p:blipFill>
                      <a:blip r:embed="rId44"/>
                      <a:srcRect/>
                      <a:stretch>
                        <a:fillRect/>
                      </a:stretch>
                    </p:blipFill>
                    <p:spPr bwMode="auto">
                      <a:xfrm>
                        <a:off x="2411413" y="4213225"/>
                        <a:ext cx="684212"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7" name="Object 54">
            <a:extLst>
              <a:ext uri="{FF2B5EF4-FFF2-40B4-BE49-F238E27FC236}">
                <a16:creationId xmlns:a16="http://schemas.microsoft.com/office/drawing/2014/main" id="{A1A63107-F292-4D0D-A891-D1400EB53DC0}"/>
              </a:ext>
            </a:extLst>
          </p:cNvPr>
          <p:cNvGraphicFramePr>
            <a:graphicFrameLocks noChangeAspect="1"/>
          </p:cNvGraphicFramePr>
          <p:nvPr>
            <p:extLst>
              <p:ext uri="{D42A27DB-BD31-4B8C-83A1-F6EECF244321}">
                <p14:modId xmlns:p14="http://schemas.microsoft.com/office/powerpoint/2010/main" val="1473019568"/>
              </p:ext>
            </p:extLst>
          </p:nvPr>
        </p:nvGraphicFramePr>
        <p:xfrm>
          <a:off x="4198938" y="4195763"/>
          <a:ext cx="211137" cy="403225"/>
        </p:xfrm>
        <a:graphic>
          <a:graphicData uri="http://schemas.openxmlformats.org/presentationml/2006/ole">
            <mc:AlternateContent xmlns:mc="http://schemas.openxmlformats.org/markup-compatibility/2006">
              <mc:Choice xmlns:v="urn:schemas-microsoft-com:vml" Requires="v">
                <p:oleObj name="Equation" r:id="rId45" imgW="101520" imgH="203040" progId="Equation.DSMT4">
                  <p:embed/>
                </p:oleObj>
              </mc:Choice>
              <mc:Fallback>
                <p:oleObj name="Equation" r:id="rId45" imgW="101520" imgH="203040" progId="Equation.DSMT4">
                  <p:embed/>
                  <p:pic>
                    <p:nvPicPr>
                      <p:cNvPr id="0" name="Object 54"/>
                      <p:cNvPicPr>
                        <a:picLocks noChangeAspect="1" noChangeArrowheads="1"/>
                      </p:cNvPicPr>
                      <p:nvPr/>
                    </p:nvPicPr>
                    <p:blipFill>
                      <a:blip r:embed="rId46"/>
                      <a:srcRect/>
                      <a:stretch>
                        <a:fillRect/>
                      </a:stretch>
                    </p:blipFill>
                    <p:spPr bwMode="auto">
                      <a:xfrm>
                        <a:off x="4198938" y="4195763"/>
                        <a:ext cx="211137"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8" name="Object 55">
            <a:extLst>
              <a:ext uri="{FF2B5EF4-FFF2-40B4-BE49-F238E27FC236}">
                <a16:creationId xmlns:a16="http://schemas.microsoft.com/office/drawing/2014/main" id="{C4EF9113-410C-44FE-B775-FC4B96F7D031}"/>
              </a:ext>
            </a:extLst>
          </p:cNvPr>
          <p:cNvGraphicFramePr>
            <a:graphicFrameLocks noChangeAspect="1"/>
          </p:cNvGraphicFramePr>
          <p:nvPr>
            <p:extLst>
              <p:ext uri="{D42A27DB-BD31-4B8C-83A1-F6EECF244321}">
                <p14:modId xmlns:p14="http://schemas.microsoft.com/office/powerpoint/2010/main" val="2977951674"/>
              </p:ext>
            </p:extLst>
          </p:nvPr>
        </p:nvGraphicFramePr>
        <p:xfrm>
          <a:off x="1763713" y="4487863"/>
          <a:ext cx="315912" cy="330200"/>
        </p:xfrm>
        <a:graphic>
          <a:graphicData uri="http://schemas.openxmlformats.org/presentationml/2006/ole">
            <mc:AlternateContent xmlns:mc="http://schemas.openxmlformats.org/markup-compatibility/2006">
              <mc:Choice xmlns:v="urn:schemas-microsoft-com:vml" Requires="v">
                <p:oleObj name="Equation" r:id="rId47" imgW="215640" imgH="228600" progId="Equation.DSMT4">
                  <p:embed/>
                </p:oleObj>
              </mc:Choice>
              <mc:Fallback>
                <p:oleObj name="Equation" r:id="rId47" imgW="215640" imgH="228600" progId="Equation.DSMT4">
                  <p:embed/>
                  <p:pic>
                    <p:nvPicPr>
                      <p:cNvPr id="0" name="Object 55"/>
                      <p:cNvPicPr>
                        <a:picLocks noChangeAspect="1" noChangeArrowheads="1"/>
                      </p:cNvPicPr>
                      <p:nvPr/>
                    </p:nvPicPr>
                    <p:blipFill>
                      <a:blip r:embed="rId48"/>
                      <a:srcRect/>
                      <a:stretch>
                        <a:fillRect/>
                      </a:stretch>
                    </p:blipFill>
                    <p:spPr bwMode="auto">
                      <a:xfrm>
                        <a:off x="1763713" y="4487863"/>
                        <a:ext cx="315912"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29" name="Object 57">
            <a:extLst>
              <a:ext uri="{FF2B5EF4-FFF2-40B4-BE49-F238E27FC236}">
                <a16:creationId xmlns:a16="http://schemas.microsoft.com/office/drawing/2014/main" id="{1C5CEF2E-F768-4E00-95B0-1939DA3C6012}"/>
              </a:ext>
            </a:extLst>
          </p:cNvPr>
          <p:cNvGraphicFramePr>
            <a:graphicFrameLocks noChangeAspect="1"/>
          </p:cNvGraphicFramePr>
          <p:nvPr>
            <p:extLst>
              <p:ext uri="{D42A27DB-BD31-4B8C-83A1-F6EECF244321}">
                <p14:modId xmlns:p14="http://schemas.microsoft.com/office/powerpoint/2010/main" val="562159305"/>
              </p:ext>
            </p:extLst>
          </p:nvPr>
        </p:nvGraphicFramePr>
        <p:xfrm>
          <a:off x="2843213" y="4508500"/>
          <a:ext cx="317500" cy="304800"/>
        </p:xfrm>
        <a:graphic>
          <a:graphicData uri="http://schemas.openxmlformats.org/presentationml/2006/ole">
            <mc:AlternateContent xmlns:mc="http://schemas.openxmlformats.org/markup-compatibility/2006">
              <mc:Choice xmlns:v="urn:schemas-microsoft-com:vml" Requires="v">
                <p:oleObj name="Equation" r:id="rId49" imgW="228600" imgH="215640" progId="Equation.DSMT4">
                  <p:embed/>
                </p:oleObj>
              </mc:Choice>
              <mc:Fallback>
                <p:oleObj name="Equation" r:id="rId49" imgW="228600" imgH="215640" progId="Equation.DSMT4">
                  <p:embed/>
                  <p:pic>
                    <p:nvPicPr>
                      <p:cNvPr id="0" name="Object 57"/>
                      <p:cNvPicPr>
                        <a:picLocks noChangeAspect="1" noChangeArrowheads="1"/>
                      </p:cNvPicPr>
                      <p:nvPr/>
                    </p:nvPicPr>
                    <p:blipFill>
                      <a:blip r:embed="rId50"/>
                      <a:srcRect/>
                      <a:stretch>
                        <a:fillRect/>
                      </a:stretch>
                    </p:blipFill>
                    <p:spPr bwMode="auto">
                      <a:xfrm>
                        <a:off x="2843213" y="4508500"/>
                        <a:ext cx="31750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30" name="Object 59">
            <a:extLst>
              <a:ext uri="{FF2B5EF4-FFF2-40B4-BE49-F238E27FC236}">
                <a16:creationId xmlns:a16="http://schemas.microsoft.com/office/drawing/2014/main" id="{D9871D85-786C-4D96-A081-918AE10B342F}"/>
              </a:ext>
            </a:extLst>
          </p:cNvPr>
          <p:cNvGraphicFramePr>
            <a:graphicFrameLocks noChangeAspect="1"/>
          </p:cNvGraphicFramePr>
          <p:nvPr>
            <p:extLst>
              <p:ext uri="{D42A27DB-BD31-4B8C-83A1-F6EECF244321}">
                <p14:modId xmlns:p14="http://schemas.microsoft.com/office/powerpoint/2010/main" val="901126010"/>
              </p:ext>
            </p:extLst>
          </p:nvPr>
        </p:nvGraphicFramePr>
        <p:xfrm>
          <a:off x="2555875" y="4797425"/>
          <a:ext cx="360363" cy="312738"/>
        </p:xfrm>
        <a:graphic>
          <a:graphicData uri="http://schemas.openxmlformats.org/presentationml/2006/ole">
            <mc:AlternateContent xmlns:mc="http://schemas.openxmlformats.org/markup-compatibility/2006">
              <mc:Choice xmlns:v="urn:schemas-microsoft-com:vml" Requires="v">
                <p:oleObj name="Equation" r:id="rId51" imgW="215640" imgH="190440" progId="Equation.DSMT4">
                  <p:embed/>
                </p:oleObj>
              </mc:Choice>
              <mc:Fallback>
                <p:oleObj name="Equation" r:id="rId51" imgW="215640" imgH="190440" progId="Equation.DSMT4">
                  <p:embed/>
                  <p:pic>
                    <p:nvPicPr>
                      <p:cNvPr id="0" name="Object 59"/>
                      <p:cNvPicPr>
                        <a:picLocks noChangeAspect="1" noChangeArrowheads="1"/>
                      </p:cNvPicPr>
                      <p:nvPr/>
                    </p:nvPicPr>
                    <p:blipFill>
                      <a:blip r:embed="rId52"/>
                      <a:srcRect/>
                      <a:stretch>
                        <a:fillRect/>
                      </a:stretch>
                    </p:blipFill>
                    <p:spPr bwMode="auto">
                      <a:xfrm>
                        <a:off x="2555875" y="4797425"/>
                        <a:ext cx="360363"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31" name="Object 63">
            <a:extLst>
              <a:ext uri="{FF2B5EF4-FFF2-40B4-BE49-F238E27FC236}">
                <a16:creationId xmlns:a16="http://schemas.microsoft.com/office/drawing/2014/main" id="{54FFAE9E-2419-4593-B425-42E0AB0908E4}"/>
              </a:ext>
            </a:extLst>
          </p:cNvPr>
          <p:cNvGraphicFramePr>
            <a:graphicFrameLocks noChangeAspect="1"/>
          </p:cNvGraphicFramePr>
          <p:nvPr>
            <p:extLst>
              <p:ext uri="{D42A27DB-BD31-4B8C-83A1-F6EECF244321}">
                <p14:modId xmlns:p14="http://schemas.microsoft.com/office/powerpoint/2010/main" val="1769302940"/>
              </p:ext>
            </p:extLst>
          </p:nvPr>
        </p:nvGraphicFramePr>
        <p:xfrm>
          <a:off x="5511800" y="4787900"/>
          <a:ext cx="360363" cy="271463"/>
        </p:xfrm>
        <a:graphic>
          <a:graphicData uri="http://schemas.openxmlformats.org/presentationml/2006/ole">
            <mc:AlternateContent xmlns:mc="http://schemas.openxmlformats.org/markup-compatibility/2006">
              <mc:Choice xmlns:v="urn:schemas-microsoft-com:vml" Requires="v">
                <p:oleObj name="Equation" r:id="rId53" imgW="215640" imgH="164880" progId="Equation.DSMT4">
                  <p:embed/>
                </p:oleObj>
              </mc:Choice>
              <mc:Fallback>
                <p:oleObj name="Equation" r:id="rId53" imgW="215640" imgH="164880" progId="Equation.DSMT4">
                  <p:embed/>
                  <p:pic>
                    <p:nvPicPr>
                      <p:cNvPr id="0" name="Object 63"/>
                      <p:cNvPicPr>
                        <a:picLocks noChangeAspect="1" noChangeArrowheads="1"/>
                      </p:cNvPicPr>
                      <p:nvPr/>
                    </p:nvPicPr>
                    <p:blipFill>
                      <a:blip r:embed="rId54"/>
                      <a:srcRect/>
                      <a:stretch>
                        <a:fillRect/>
                      </a:stretch>
                    </p:blipFill>
                    <p:spPr bwMode="auto">
                      <a:xfrm>
                        <a:off x="5511800" y="4787900"/>
                        <a:ext cx="360363" cy="271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32" name="Object 64">
            <a:extLst>
              <a:ext uri="{FF2B5EF4-FFF2-40B4-BE49-F238E27FC236}">
                <a16:creationId xmlns:a16="http://schemas.microsoft.com/office/drawing/2014/main" id="{DF1F203B-6093-4889-B7F3-2FC4C14D2EFA}"/>
              </a:ext>
            </a:extLst>
          </p:cNvPr>
          <p:cNvGraphicFramePr>
            <a:graphicFrameLocks noChangeAspect="1"/>
          </p:cNvGraphicFramePr>
          <p:nvPr>
            <p:extLst>
              <p:ext uri="{D42A27DB-BD31-4B8C-83A1-F6EECF244321}">
                <p14:modId xmlns:p14="http://schemas.microsoft.com/office/powerpoint/2010/main" val="3713440802"/>
              </p:ext>
            </p:extLst>
          </p:nvPr>
        </p:nvGraphicFramePr>
        <p:xfrm>
          <a:off x="1763713" y="4987925"/>
          <a:ext cx="334962" cy="401638"/>
        </p:xfrm>
        <a:graphic>
          <a:graphicData uri="http://schemas.openxmlformats.org/presentationml/2006/ole">
            <mc:AlternateContent xmlns:mc="http://schemas.openxmlformats.org/markup-compatibility/2006">
              <mc:Choice xmlns:v="urn:schemas-microsoft-com:vml" Requires="v">
                <p:oleObj name="Equation" r:id="rId55" imgW="190440" imgH="228600" progId="Equation.DSMT4">
                  <p:embed/>
                </p:oleObj>
              </mc:Choice>
              <mc:Fallback>
                <p:oleObj name="Equation" r:id="rId55" imgW="190440" imgH="228600" progId="Equation.DSMT4">
                  <p:embed/>
                  <p:pic>
                    <p:nvPicPr>
                      <p:cNvPr id="0" name="Object 64"/>
                      <p:cNvPicPr>
                        <a:picLocks noChangeAspect="1" noChangeArrowheads="1"/>
                      </p:cNvPicPr>
                      <p:nvPr/>
                    </p:nvPicPr>
                    <p:blipFill>
                      <a:blip r:embed="rId56"/>
                      <a:srcRect/>
                      <a:stretch>
                        <a:fillRect/>
                      </a:stretch>
                    </p:blipFill>
                    <p:spPr bwMode="auto">
                      <a:xfrm>
                        <a:off x="1763713" y="4987925"/>
                        <a:ext cx="334962"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2733" name="Object 66">
            <a:extLst>
              <a:ext uri="{FF2B5EF4-FFF2-40B4-BE49-F238E27FC236}">
                <a16:creationId xmlns:a16="http://schemas.microsoft.com/office/drawing/2014/main" id="{53DBFFD3-AD09-4EC9-A879-21A1FE88331E}"/>
              </a:ext>
            </a:extLst>
          </p:cNvPr>
          <p:cNvGraphicFramePr>
            <a:graphicFrameLocks noChangeAspect="1"/>
          </p:cNvGraphicFramePr>
          <p:nvPr>
            <p:extLst>
              <p:ext uri="{D42A27DB-BD31-4B8C-83A1-F6EECF244321}">
                <p14:modId xmlns:p14="http://schemas.microsoft.com/office/powerpoint/2010/main" val="3456146791"/>
              </p:ext>
            </p:extLst>
          </p:nvPr>
        </p:nvGraphicFramePr>
        <p:xfrm>
          <a:off x="4932363" y="5013325"/>
          <a:ext cx="285750" cy="315913"/>
        </p:xfrm>
        <a:graphic>
          <a:graphicData uri="http://schemas.openxmlformats.org/presentationml/2006/ole">
            <mc:AlternateContent xmlns:mc="http://schemas.openxmlformats.org/markup-compatibility/2006">
              <mc:Choice xmlns:v="urn:schemas-microsoft-com:vml" Requires="v">
                <p:oleObj name="Equation" r:id="rId57" imgW="177480" imgH="203040" progId="Equation.DSMT4">
                  <p:embed/>
                </p:oleObj>
              </mc:Choice>
              <mc:Fallback>
                <p:oleObj name="Equation" r:id="rId57" imgW="177480" imgH="203040" progId="Equation.DSMT4">
                  <p:embed/>
                  <p:pic>
                    <p:nvPicPr>
                      <p:cNvPr id="0" name="Object 66"/>
                      <p:cNvPicPr>
                        <a:picLocks noChangeAspect="1" noChangeArrowheads="1"/>
                      </p:cNvPicPr>
                      <p:nvPr/>
                    </p:nvPicPr>
                    <p:blipFill>
                      <a:blip r:embed="rId58"/>
                      <a:srcRect/>
                      <a:stretch>
                        <a:fillRect/>
                      </a:stretch>
                    </p:blipFill>
                    <p:spPr bwMode="auto">
                      <a:xfrm>
                        <a:off x="4932363" y="5013325"/>
                        <a:ext cx="285750"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3">
            <a:extLst>
              <a:ext uri="{FF2B5EF4-FFF2-40B4-BE49-F238E27FC236}">
                <a16:creationId xmlns:a16="http://schemas.microsoft.com/office/drawing/2014/main" id="{AA4B4F18-E737-4954-89A6-D1C7BC81FE1F}"/>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pic>
        <p:nvPicPr>
          <p:cNvPr id="117763" name="Picture 5" descr="418">
            <a:extLst>
              <a:ext uri="{FF2B5EF4-FFF2-40B4-BE49-F238E27FC236}">
                <a16:creationId xmlns:a16="http://schemas.microsoft.com/office/drawing/2014/main" id="{D650C84C-8024-4CCC-A00B-6A89B5A17FE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167"/>
          <a:stretch>
            <a:fillRect/>
          </a:stretch>
        </p:blipFill>
        <p:spPr bwMode="auto">
          <a:xfrm>
            <a:off x="1403350" y="1773238"/>
            <a:ext cx="6192838" cy="346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4" name="Text Box 6">
            <a:extLst>
              <a:ext uri="{FF2B5EF4-FFF2-40B4-BE49-F238E27FC236}">
                <a16:creationId xmlns:a16="http://schemas.microsoft.com/office/drawing/2014/main" id="{AE3EAB64-7C1F-481B-B2C0-89E7AF122138}"/>
              </a:ext>
            </a:extLst>
          </p:cNvPr>
          <p:cNvSpPr txBox="1">
            <a:spLocks noChangeArrowheads="1"/>
          </p:cNvSpPr>
          <p:nvPr/>
        </p:nvSpPr>
        <p:spPr bwMode="auto">
          <a:xfrm>
            <a:off x="2411413" y="5516563"/>
            <a:ext cx="4608512"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a:solidFill>
                  <a:srgbClr val="212834"/>
                </a:solidFill>
              </a:rPr>
              <a:t>图</a:t>
            </a:r>
            <a:r>
              <a:rPr lang="en-US" altLang="zh-CN" sz="1600">
                <a:solidFill>
                  <a:srgbClr val="212834"/>
                </a:solidFill>
              </a:rPr>
              <a:t>4.18  </a:t>
            </a:r>
            <a:r>
              <a:rPr lang="zh-CN" altLang="en-US" sz="1600">
                <a:solidFill>
                  <a:srgbClr val="212834"/>
                </a:solidFill>
              </a:rPr>
              <a:t>带有两个集中负荷的三相线路 </a:t>
            </a:r>
          </a:p>
        </p:txBody>
      </p:sp>
    </p:spTree>
  </p:cSld>
  <p:clrMapOvr>
    <a:masterClrMapping/>
  </p:clrMapOvr>
  <p:transition>
    <p:split orient="vert"/>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43" name="Text Box 2">
            <a:extLst>
              <a:ext uri="{FF2B5EF4-FFF2-40B4-BE49-F238E27FC236}">
                <a16:creationId xmlns:a16="http://schemas.microsoft.com/office/drawing/2014/main" id="{C8C639B5-BF34-4516-9540-D07F30F47692}"/>
              </a:ext>
            </a:extLst>
          </p:cNvPr>
          <p:cNvSpPr txBox="1">
            <a:spLocks noChangeArrowheads="1"/>
          </p:cNvSpPr>
          <p:nvPr/>
        </p:nvSpPr>
        <p:spPr bwMode="auto">
          <a:xfrm>
            <a:off x="684213" y="1700213"/>
            <a:ext cx="8135937"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由相量图可知，线路电压降为线路首端电压与末端电压的相量差；线路电压损耗为线路首端电压与末端电压的代数差。</a:t>
            </a:r>
          </a:p>
          <a:p>
            <a:pPr eaLnBrk="1" hangingPunct="1"/>
            <a:r>
              <a:rPr lang="zh-CN" altLang="en-US" sz="1800">
                <a:solidFill>
                  <a:srgbClr val="212834"/>
                </a:solidFill>
              </a:rPr>
              <a:t>        电压降在参考轴上的水平投影用       表示，在用户供电系统中由于线路的电压降相对于线路电压来说很小，因此可近似地认为       就是电压损耗。这样每相的电压损耗可用下式计算：</a:t>
            </a:r>
          </a:p>
          <a:p>
            <a:pPr eaLnBrk="1" hangingPunct="1"/>
            <a:r>
              <a:rPr lang="zh-CN" altLang="en-US" sz="1800">
                <a:solidFill>
                  <a:srgbClr val="212834"/>
                </a:solidFill>
              </a:rPr>
              <a:t>    </a:t>
            </a:r>
          </a:p>
          <a:p>
            <a:pPr eaLnBrk="1" hangingPunct="1"/>
            <a:r>
              <a:rPr lang="zh-CN" altLang="en-US" sz="1800">
                <a:solidFill>
                  <a:srgbClr val="212834"/>
                </a:solidFill>
              </a:rPr>
              <a:t> </a:t>
            </a:r>
          </a:p>
          <a:p>
            <a:pPr eaLnBrk="1" hangingPunct="1"/>
            <a:r>
              <a:rPr lang="zh-CN" altLang="en-US" sz="1800">
                <a:solidFill>
                  <a:srgbClr val="212834"/>
                </a:solidFill>
              </a:rPr>
              <a:t> </a:t>
            </a:r>
          </a:p>
          <a:p>
            <a:pPr eaLnBrk="1" hangingPunct="1"/>
            <a:r>
              <a:rPr lang="zh-CN" altLang="en-US" sz="1800">
                <a:solidFill>
                  <a:srgbClr val="212834"/>
                </a:solidFill>
              </a:rPr>
              <a:t>          </a:t>
            </a:r>
          </a:p>
          <a:p>
            <a:pPr eaLnBrk="1" hangingPunct="1"/>
            <a:endParaRPr lang="zh-CN" altLang="en-US" sz="1800">
              <a:solidFill>
                <a:srgbClr val="212834"/>
              </a:solidFill>
            </a:endParaRPr>
          </a:p>
          <a:p>
            <a:pPr eaLnBrk="1" hangingPunct="1"/>
            <a:r>
              <a:rPr lang="zh-CN" altLang="en-US" sz="1800">
                <a:solidFill>
                  <a:srgbClr val="212834"/>
                </a:solidFill>
              </a:rPr>
              <a:t>         将相电压损耗        换算为线电压损耗       为</a:t>
            </a:r>
          </a:p>
          <a:p>
            <a:pPr eaLnBrk="1" hangingPunct="1"/>
            <a:r>
              <a:rPr lang="zh-CN" altLang="en-US" sz="1800">
                <a:solidFill>
                  <a:srgbClr val="212834"/>
                </a:solidFill>
              </a:rPr>
              <a:t>   </a:t>
            </a:r>
          </a:p>
          <a:p>
            <a:pPr eaLnBrk="1" hangingPunct="1"/>
            <a:r>
              <a:rPr lang="zh-CN" altLang="en-US" sz="1800">
                <a:solidFill>
                  <a:srgbClr val="212834"/>
                </a:solidFill>
              </a:rPr>
              <a:t>                                                                                                            </a:t>
            </a:r>
            <a:r>
              <a:rPr lang="en-US" altLang="zh-CN" sz="1800">
                <a:solidFill>
                  <a:srgbClr val="212834"/>
                </a:solidFill>
              </a:rPr>
              <a:t>(4-103)</a:t>
            </a:r>
          </a:p>
          <a:p>
            <a:pPr eaLnBrk="1" hangingPunct="1"/>
            <a:r>
              <a:rPr lang="en-US" altLang="zh-CN" sz="1800">
                <a:solidFill>
                  <a:srgbClr val="212834"/>
                </a:solidFill>
              </a:rPr>
              <a:t>         </a:t>
            </a:r>
            <a:r>
              <a:rPr lang="zh-CN" altLang="en-US" sz="1800">
                <a:solidFill>
                  <a:srgbClr val="212834"/>
                </a:solidFill>
              </a:rPr>
              <a:t>对带任意个集中负荷的计算公式为</a:t>
            </a:r>
          </a:p>
          <a:p>
            <a:pPr eaLnBrk="1" hangingPunct="1"/>
            <a:r>
              <a:rPr lang="zh-CN" altLang="en-US" sz="1800">
                <a:solidFill>
                  <a:srgbClr val="212834"/>
                </a:solidFill>
              </a:rPr>
              <a:t>                                                                                                            </a:t>
            </a:r>
            <a:r>
              <a:rPr lang="en-US" altLang="zh-CN" sz="1800">
                <a:solidFill>
                  <a:srgbClr val="212834"/>
                </a:solidFill>
              </a:rPr>
              <a:t>(4-104)</a:t>
            </a:r>
          </a:p>
          <a:p>
            <a:pPr eaLnBrk="1" hangingPunct="1"/>
            <a:r>
              <a:rPr lang="zh-CN" altLang="en-US" sz="1800">
                <a:solidFill>
                  <a:srgbClr val="212834"/>
                </a:solidFill>
              </a:rPr>
              <a:t>式中      </a:t>
            </a:r>
            <a:r>
              <a:rPr lang="en-US" altLang="zh-CN" sz="1800">
                <a:solidFill>
                  <a:srgbClr val="212834"/>
                </a:solidFill>
              </a:rPr>
              <a:t>——</a:t>
            </a:r>
            <a:r>
              <a:rPr lang="zh-CN" altLang="en-US" sz="1800">
                <a:solidFill>
                  <a:srgbClr val="212834"/>
                </a:solidFill>
              </a:rPr>
              <a:t>负荷电流的有功分量；</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负荷电流的无功分量。</a:t>
            </a:r>
          </a:p>
        </p:txBody>
      </p:sp>
      <p:sp>
        <p:nvSpPr>
          <p:cNvPr id="73744" name="Text Box 3">
            <a:extLst>
              <a:ext uri="{FF2B5EF4-FFF2-40B4-BE49-F238E27FC236}">
                <a16:creationId xmlns:a16="http://schemas.microsoft.com/office/drawing/2014/main" id="{64357BD5-7CAF-4FE6-9C45-41A924D87692}"/>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graphicFrame>
        <p:nvGraphicFramePr>
          <p:cNvPr id="73730" name="Object 5">
            <a:extLst>
              <a:ext uri="{FF2B5EF4-FFF2-40B4-BE49-F238E27FC236}">
                <a16:creationId xmlns:a16="http://schemas.microsoft.com/office/drawing/2014/main" id="{E2B3F925-C09F-49E9-B3D1-8C30F2A97706}"/>
              </a:ext>
            </a:extLst>
          </p:cNvPr>
          <p:cNvGraphicFramePr>
            <a:graphicFrameLocks noChangeAspect="1"/>
          </p:cNvGraphicFramePr>
          <p:nvPr>
            <p:extLst>
              <p:ext uri="{D42A27DB-BD31-4B8C-83A1-F6EECF244321}">
                <p14:modId xmlns:p14="http://schemas.microsoft.com/office/powerpoint/2010/main" val="3777987160"/>
              </p:ext>
            </p:extLst>
          </p:nvPr>
        </p:nvGraphicFramePr>
        <p:xfrm>
          <a:off x="4462463" y="2301875"/>
          <a:ext cx="388937" cy="296863"/>
        </p:xfrm>
        <a:graphic>
          <a:graphicData uri="http://schemas.openxmlformats.org/presentationml/2006/ole">
            <mc:AlternateContent xmlns:mc="http://schemas.openxmlformats.org/markup-compatibility/2006">
              <mc:Choice xmlns:v="urn:schemas-microsoft-com:vml" Requires="v">
                <p:oleObj name="Equation" r:id="rId3" imgW="279360" imgH="215640" progId="Equation.DSMT4">
                  <p:embed/>
                </p:oleObj>
              </mc:Choice>
              <mc:Fallback>
                <p:oleObj name="Equation" r:id="rId3" imgW="279360" imgH="215640" progId="Equation.DSMT4">
                  <p:embed/>
                  <p:pic>
                    <p:nvPicPr>
                      <p:cNvPr id="0" name="Object 5"/>
                      <p:cNvPicPr>
                        <a:picLocks noChangeAspect="1" noChangeArrowheads="1"/>
                      </p:cNvPicPr>
                      <p:nvPr/>
                    </p:nvPicPr>
                    <p:blipFill>
                      <a:blip r:embed="rId4"/>
                      <a:srcRect/>
                      <a:stretch>
                        <a:fillRect/>
                      </a:stretch>
                    </p:blipFill>
                    <p:spPr bwMode="auto">
                      <a:xfrm>
                        <a:off x="4462463" y="2301875"/>
                        <a:ext cx="388937"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1" name="Object 9">
            <a:extLst>
              <a:ext uri="{FF2B5EF4-FFF2-40B4-BE49-F238E27FC236}">
                <a16:creationId xmlns:a16="http://schemas.microsoft.com/office/drawing/2014/main" id="{AFB2D98D-119A-4924-9A9F-3620CD6D2856}"/>
              </a:ext>
            </a:extLst>
          </p:cNvPr>
          <p:cNvGraphicFramePr>
            <a:graphicFrameLocks noChangeAspect="1"/>
          </p:cNvGraphicFramePr>
          <p:nvPr>
            <p:extLst>
              <p:ext uri="{D42A27DB-BD31-4B8C-83A1-F6EECF244321}">
                <p14:modId xmlns:p14="http://schemas.microsoft.com/office/powerpoint/2010/main" val="2840157457"/>
              </p:ext>
            </p:extLst>
          </p:nvPr>
        </p:nvGraphicFramePr>
        <p:xfrm>
          <a:off x="6084888" y="2565400"/>
          <a:ext cx="388937" cy="296863"/>
        </p:xfrm>
        <a:graphic>
          <a:graphicData uri="http://schemas.openxmlformats.org/presentationml/2006/ole">
            <mc:AlternateContent xmlns:mc="http://schemas.openxmlformats.org/markup-compatibility/2006">
              <mc:Choice xmlns:v="urn:schemas-microsoft-com:vml" Requires="v">
                <p:oleObj name="Equation" r:id="rId5" imgW="279360" imgH="215640" progId="Equation.DSMT4">
                  <p:embed/>
                </p:oleObj>
              </mc:Choice>
              <mc:Fallback>
                <p:oleObj name="Equation" r:id="rId5" imgW="279360" imgH="215640" progId="Equation.DSMT4">
                  <p:embed/>
                  <p:pic>
                    <p:nvPicPr>
                      <p:cNvPr id="0" name="Object 9"/>
                      <p:cNvPicPr>
                        <a:picLocks noChangeAspect="1" noChangeArrowheads="1"/>
                      </p:cNvPicPr>
                      <p:nvPr/>
                    </p:nvPicPr>
                    <p:blipFill>
                      <a:blip r:embed="rId6"/>
                      <a:srcRect/>
                      <a:stretch>
                        <a:fillRect/>
                      </a:stretch>
                    </p:blipFill>
                    <p:spPr bwMode="auto">
                      <a:xfrm>
                        <a:off x="6084888" y="2565400"/>
                        <a:ext cx="388937"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2" name="Object 13">
            <a:extLst>
              <a:ext uri="{FF2B5EF4-FFF2-40B4-BE49-F238E27FC236}">
                <a16:creationId xmlns:a16="http://schemas.microsoft.com/office/drawing/2014/main" id="{2E16E01F-C425-49AC-AC0C-11F88795ECBD}"/>
              </a:ext>
            </a:extLst>
          </p:cNvPr>
          <p:cNvGraphicFramePr>
            <a:graphicFrameLocks noChangeAspect="1"/>
          </p:cNvGraphicFramePr>
          <p:nvPr>
            <p:extLst>
              <p:ext uri="{D42A27DB-BD31-4B8C-83A1-F6EECF244321}">
                <p14:modId xmlns:p14="http://schemas.microsoft.com/office/powerpoint/2010/main" val="3332922577"/>
              </p:ext>
            </p:extLst>
          </p:nvPr>
        </p:nvGraphicFramePr>
        <p:xfrm>
          <a:off x="1220788" y="3141663"/>
          <a:ext cx="3384550" cy="395287"/>
        </p:xfrm>
        <a:graphic>
          <a:graphicData uri="http://schemas.openxmlformats.org/presentationml/2006/ole">
            <mc:AlternateContent xmlns:mc="http://schemas.openxmlformats.org/markup-compatibility/2006">
              <mc:Choice xmlns:v="urn:schemas-microsoft-com:vml" Requires="v">
                <p:oleObj name="Equation" r:id="rId7" imgW="2197080" imgH="253800" progId="Equation.DSMT4">
                  <p:embed/>
                </p:oleObj>
              </mc:Choice>
              <mc:Fallback>
                <p:oleObj name="Equation" r:id="rId7" imgW="2197080" imgH="253800" progId="Equation.DSMT4">
                  <p:embed/>
                  <p:pic>
                    <p:nvPicPr>
                      <p:cNvPr id="0" name="Object 13"/>
                      <p:cNvPicPr>
                        <a:picLocks noChangeAspect="1" noChangeArrowheads="1"/>
                      </p:cNvPicPr>
                      <p:nvPr/>
                    </p:nvPicPr>
                    <p:blipFill>
                      <a:blip r:embed="rId8"/>
                      <a:srcRect/>
                      <a:stretch>
                        <a:fillRect/>
                      </a:stretch>
                    </p:blipFill>
                    <p:spPr bwMode="auto">
                      <a:xfrm>
                        <a:off x="1220788" y="3141663"/>
                        <a:ext cx="3384550"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3" name="Object 12">
            <a:extLst>
              <a:ext uri="{FF2B5EF4-FFF2-40B4-BE49-F238E27FC236}">
                <a16:creationId xmlns:a16="http://schemas.microsoft.com/office/drawing/2014/main" id="{3269B10E-A37C-46BC-9D69-09E94C8BC70E}"/>
              </a:ext>
            </a:extLst>
          </p:cNvPr>
          <p:cNvGraphicFramePr>
            <a:graphicFrameLocks noChangeAspect="1"/>
          </p:cNvGraphicFramePr>
          <p:nvPr>
            <p:extLst>
              <p:ext uri="{D42A27DB-BD31-4B8C-83A1-F6EECF244321}">
                <p14:modId xmlns:p14="http://schemas.microsoft.com/office/powerpoint/2010/main" val="4134443395"/>
              </p:ext>
            </p:extLst>
          </p:nvPr>
        </p:nvGraphicFramePr>
        <p:xfrm>
          <a:off x="1619250" y="3500438"/>
          <a:ext cx="7200900" cy="358775"/>
        </p:xfrm>
        <a:graphic>
          <a:graphicData uri="http://schemas.openxmlformats.org/presentationml/2006/ole">
            <mc:AlternateContent xmlns:mc="http://schemas.openxmlformats.org/markup-compatibility/2006">
              <mc:Choice xmlns:v="urn:schemas-microsoft-com:vml" Requires="v">
                <p:oleObj name="Equation" r:id="rId9" imgW="3720960" imgH="203040" progId="Equation.DSMT4">
                  <p:embed/>
                </p:oleObj>
              </mc:Choice>
              <mc:Fallback>
                <p:oleObj name="Equation" r:id="rId9" imgW="3720960" imgH="203040" progId="Equation.DSMT4">
                  <p:embed/>
                  <p:pic>
                    <p:nvPicPr>
                      <p:cNvPr id="0" name="Object 12"/>
                      <p:cNvPicPr>
                        <a:picLocks noChangeAspect="1" noChangeArrowheads="1"/>
                      </p:cNvPicPr>
                      <p:nvPr/>
                    </p:nvPicPr>
                    <p:blipFill>
                      <a:blip r:embed="rId10"/>
                      <a:srcRect/>
                      <a:stretch>
                        <a:fillRect/>
                      </a:stretch>
                    </p:blipFill>
                    <p:spPr bwMode="auto">
                      <a:xfrm>
                        <a:off x="1619250" y="3500438"/>
                        <a:ext cx="72009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4" name="Object 11">
            <a:extLst>
              <a:ext uri="{FF2B5EF4-FFF2-40B4-BE49-F238E27FC236}">
                <a16:creationId xmlns:a16="http://schemas.microsoft.com/office/drawing/2014/main" id="{4F6F4E1C-8B8F-4712-85B8-7BFA5731B235}"/>
              </a:ext>
            </a:extLst>
          </p:cNvPr>
          <p:cNvGraphicFramePr>
            <a:graphicFrameLocks noChangeAspect="1"/>
          </p:cNvGraphicFramePr>
          <p:nvPr>
            <p:extLst>
              <p:ext uri="{D42A27DB-BD31-4B8C-83A1-F6EECF244321}">
                <p14:modId xmlns:p14="http://schemas.microsoft.com/office/powerpoint/2010/main" val="1672313767"/>
              </p:ext>
            </p:extLst>
          </p:nvPr>
        </p:nvGraphicFramePr>
        <p:xfrm>
          <a:off x="1631950" y="3840163"/>
          <a:ext cx="5399088" cy="346075"/>
        </p:xfrm>
        <a:graphic>
          <a:graphicData uri="http://schemas.openxmlformats.org/presentationml/2006/ole">
            <mc:AlternateContent xmlns:mc="http://schemas.openxmlformats.org/markup-compatibility/2006">
              <mc:Choice xmlns:v="urn:schemas-microsoft-com:vml" Requires="v">
                <p:oleObj name="Equation" r:id="rId11" imgW="3124080" imgH="203040" progId="Equation.DSMT4">
                  <p:embed/>
                </p:oleObj>
              </mc:Choice>
              <mc:Fallback>
                <p:oleObj name="Equation" r:id="rId11" imgW="3124080" imgH="203040" progId="Equation.DSMT4">
                  <p:embed/>
                  <p:pic>
                    <p:nvPicPr>
                      <p:cNvPr id="0" name="Object 11"/>
                      <p:cNvPicPr>
                        <a:picLocks noChangeAspect="1" noChangeArrowheads="1"/>
                      </p:cNvPicPr>
                      <p:nvPr/>
                    </p:nvPicPr>
                    <p:blipFill>
                      <a:blip r:embed="rId12"/>
                      <a:srcRect/>
                      <a:stretch>
                        <a:fillRect/>
                      </a:stretch>
                    </p:blipFill>
                    <p:spPr bwMode="auto">
                      <a:xfrm>
                        <a:off x="1631950" y="3840163"/>
                        <a:ext cx="5399088"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5" name="Object 10">
            <a:extLst>
              <a:ext uri="{FF2B5EF4-FFF2-40B4-BE49-F238E27FC236}">
                <a16:creationId xmlns:a16="http://schemas.microsoft.com/office/drawing/2014/main" id="{31624E76-7C4C-4849-AB6E-6036F54C1294}"/>
              </a:ext>
            </a:extLst>
          </p:cNvPr>
          <p:cNvGraphicFramePr>
            <a:graphicFrameLocks noChangeAspect="1"/>
          </p:cNvGraphicFramePr>
          <p:nvPr>
            <p:extLst>
              <p:ext uri="{D42A27DB-BD31-4B8C-83A1-F6EECF244321}">
                <p14:modId xmlns:p14="http://schemas.microsoft.com/office/powerpoint/2010/main" val="2621234917"/>
              </p:ext>
            </p:extLst>
          </p:nvPr>
        </p:nvGraphicFramePr>
        <p:xfrm>
          <a:off x="1631950" y="4152900"/>
          <a:ext cx="4751388" cy="360363"/>
        </p:xfrm>
        <a:graphic>
          <a:graphicData uri="http://schemas.openxmlformats.org/presentationml/2006/ole">
            <mc:AlternateContent xmlns:mc="http://schemas.openxmlformats.org/markup-compatibility/2006">
              <mc:Choice xmlns:v="urn:schemas-microsoft-com:vml" Requires="v">
                <p:oleObj name="Equation" r:id="rId13" imgW="2641320" imgH="203040" progId="Equation.DSMT4">
                  <p:embed/>
                </p:oleObj>
              </mc:Choice>
              <mc:Fallback>
                <p:oleObj name="Equation" r:id="rId13" imgW="2641320" imgH="203040" progId="Equation.DSMT4">
                  <p:embed/>
                  <p:pic>
                    <p:nvPicPr>
                      <p:cNvPr id="0" name="Object 10"/>
                      <p:cNvPicPr>
                        <a:picLocks noChangeAspect="1" noChangeArrowheads="1"/>
                      </p:cNvPicPr>
                      <p:nvPr/>
                    </p:nvPicPr>
                    <p:blipFill>
                      <a:blip r:embed="rId14"/>
                      <a:srcRect/>
                      <a:stretch>
                        <a:fillRect/>
                      </a:stretch>
                    </p:blipFill>
                    <p:spPr bwMode="auto">
                      <a:xfrm>
                        <a:off x="1631950" y="4152900"/>
                        <a:ext cx="4751388"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6" name="Object 21">
            <a:extLst>
              <a:ext uri="{FF2B5EF4-FFF2-40B4-BE49-F238E27FC236}">
                <a16:creationId xmlns:a16="http://schemas.microsoft.com/office/drawing/2014/main" id="{C32BD27D-4C4C-43AE-AC9F-D295EEF12FF9}"/>
              </a:ext>
            </a:extLst>
          </p:cNvPr>
          <p:cNvGraphicFramePr>
            <a:graphicFrameLocks noChangeAspect="1"/>
          </p:cNvGraphicFramePr>
          <p:nvPr>
            <p:extLst>
              <p:ext uri="{D42A27DB-BD31-4B8C-83A1-F6EECF244321}">
                <p14:modId xmlns:p14="http://schemas.microsoft.com/office/powerpoint/2010/main" val="2973031563"/>
              </p:ext>
            </p:extLst>
          </p:nvPr>
        </p:nvGraphicFramePr>
        <p:xfrm>
          <a:off x="2700338" y="4487863"/>
          <a:ext cx="388937" cy="296862"/>
        </p:xfrm>
        <a:graphic>
          <a:graphicData uri="http://schemas.openxmlformats.org/presentationml/2006/ole">
            <mc:AlternateContent xmlns:mc="http://schemas.openxmlformats.org/markup-compatibility/2006">
              <mc:Choice xmlns:v="urn:schemas-microsoft-com:vml" Requires="v">
                <p:oleObj name="Equation" r:id="rId15" imgW="279360" imgH="215640" progId="Equation.DSMT4">
                  <p:embed/>
                </p:oleObj>
              </mc:Choice>
              <mc:Fallback>
                <p:oleObj name="Equation" r:id="rId15" imgW="279360" imgH="215640" progId="Equation.DSMT4">
                  <p:embed/>
                  <p:pic>
                    <p:nvPicPr>
                      <p:cNvPr id="0" name="Object 21"/>
                      <p:cNvPicPr>
                        <a:picLocks noChangeAspect="1" noChangeArrowheads="1"/>
                      </p:cNvPicPr>
                      <p:nvPr/>
                    </p:nvPicPr>
                    <p:blipFill>
                      <a:blip r:embed="rId16"/>
                      <a:srcRect/>
                      <a:stretch>
                        <a:fillRect/>
                      </a:stretch>
                    </p:blipFill>
                    <p:spPr bwMode="auto">
                      <a:xfrm>
                        <a:off x="2700338" y="4487863"/>
                        <a:ext cx="388937"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7" name="Object 22">
            <a:extLst>
              <a:ext uri="{FF2B5EF4-FFF2-40B4-BE49-F238E27FC236}">
                <a16:creationId xmlns:a16="http://schemas.microsoft.com/office/drawing/2014/main" id="{D23500DD-BA25-4347-AB15-E91C701BD2F1}"/>
              </a:ext>
            </a:extLst>
          </p:cNvPr>
          <p:cNvGraphicFramePr>
            <a:graphicFrameLocks noChangeAspect="1"/>
          </p:cNvGraphicFramePr>
          <p:nvPr>
            <p:extLst>
              <p:ext uri="{D42A27DB-BD31-4B8C-83A1-F6EECF244321}">
                <p14:modId xmlns:p14="http://schemas.microsoft.com/office/powerpoint/2010/main" val="996539147"/>
              </p:ext>
            </p:extLst>
          </p:nvPr>
        </p:nvGraphicFramePr>
        <p:xfrm>
          <a:off x="5001492" y="4511963"/>
          <a:ext cx="369841" cy="252000"/>
        </p:xfrm>
        <a:graphic>
          <a:graphicData uri="http://schemas.openxmlformats.org/presentationml/2006/ole">
            <mc:AlternateContent xmlns:mc="http://schemas.openxmlformats.org/markup-compatibility/2006">
              <mc:Choice xmlns:v="urn:schemas-microsoft-com:vml" Requires="v">
                <p:oleObj name="Equation" r:id="rId17" imgW="241200" imgH="164880" progId="Equation.DSMT4">
                  <p:embed/>
                </p:oleObj>
              </mc:Choice>
              <mc:Fallback>
                <p:oleObj name="Equation" r:id="rId17" imgW="241200" imgH="164880" progId="Equation.DSMT4">
                  <p:embed/>
                  <p:pic>
                    <p:nvPicPr>
                      <p:cNvPr id="0" name="Object 22"/>
                      <p:cNvPicPr>
                        <a:picLocks noChangeAspect="1" noChangeArrowheads="1"/>
                      </p:cNvPicPr>
                      <p:nvPr/>
                    </p:nvPicPr>
                    <p:blipFill>
                      <a:blip r:embed="rId18"/>
                      <a:srcRect/>
                      <a:stretch>
                        <a:fillRect/>
                      </a:stretch>
                    </p:blipFill>
                    <p:spPr bwMode="auto">
                      <a:xfrm>
                        <a:off x="5001492" y="4511963"/>
                        <a:ext cx="369841" cy="25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8" name="Object 28">
            <a:extLst>
              <a:ext uri="{FF2B5EF4-FFF2-40B4-BE49-F238E27FC236}">
                <a16:creationId xmlns:a16="http://schemas.microsoft.com/office/drawing/2014/main" id="{B7F148AA-D89B-4F4D-91FA-F316090FE828}"/>
              </a:ext>
            </a:extLst>
          </p:cNvPr>
          <p:cNvGraphicFramePr>
            <a:graphicFrameLocks noChangeAspect="1"/>
          </p:cNvGraphicFramePr>
          <p:nvPr>
            <p:extLst>
              <p:ext uri="{D42A27DB-BD31-4B8C-83A1-F6EECF244321}">
                <p14:modId xmlns:p14="http://schemas.microsoft.com/office/powerpoint/2010/main" val="3712558814"/>
              </p:ext>
            </p:extLst>
          </p:nvPr>
        </p:nvGraphicFramePr>
        <p:xfrm>
          <a:off x="1743075" y="4716463"/>
          <a:ext cx="1042988" cy="352425"/>
        </p:xfrm>
        <a:graphic>
          <a:graphicData uri="http://schemas.openxmlformats.org/presentationml/2006/ole">
            <mc:AlternateContent xmlns:mc="http://schemas.openxmlformats.org/markup-compatibility/2006">
              <mc:Choice xmlns:v="urn:schemas-microsoft-com:vml" Requires="v">
                <p:oleObj name="Equation" r:id="rId19" imgW="761760" imgH="253800" progId="Equation.DSMT4">
                  <p:embed/>
                </p:oleObj>
              </mc:Choice>
              <mc:Fallback>
                <p:oleObj name="Equation" r:id="rId19" imgW="761760" imgH="253800" progId="Equation.DSMT4">
                  <p:embed/>
                  <p:pic>
                    <p:nvPicPr>
                      <p:cNvPr id="0" name="Object 28"/>
                      <p:cNvPicPr>
                        <a:picLocks noChangeAspect="1" noChangeArrowheads="1"/>
                      </p:cNvPicPr>
                      <p:nvPr/>
                    </p:nvPicPr>
                    <p:blipFill>
                      <a:blip r:embed="rId20"/>
                      <a:srcRect/>
                      <a:stretch>
                        <a:fillRect/>
                      </a:stretch>
                    </p:blipFill>
                    <p:spPr bwMode="auto">
                      <a:xfrm>
                        <a:off x="1743075" y="4716463"/>
                        <a:ext cx="1042988" cy="352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39" name="Object 27">
            <a:extLst>
              <a:ext uri="{FF2B5EF4-FFF2-40B4-BE49-F238E27FC236}">
                <a16:creationId xmlns:a16="http://schemas.microsoft.com/office/drawing/2014/main" id="{6CB94937-06A1-427C-81CE-0E23B240552D}"/>
              </a:ext>
            </a:extLst>
          </p:cNvPr>
          <p:cNvGraphicFramePr>
            <a:graphicFrameLocks noChangeAspect="1"/>
          </p:cNvGraphicFramePr>
          <p:nvPr>
            <p:extLst>
              <p:ext uri="{D42A27DB-BD31-4B8C-83A1-F6EECF244321}">
                <p14:modId xmlns:p14="http://schemas.microsoft.com/office/powerpoint/2010/main" val="3482915827"/>
              </p:ext>
            </p:extLst>
          </p:nvPr>
        </p:nvGraphicFramePr>
        <p:xfrm>
          <a:off x="2051050" y="5013325"/>
          <a:ext cx="4249738" cy="334963"/>
        </p:xfrm>
        <a:graphic>
          <a:graphicData uri="http://schemas.openxmlformats.org/presentationml/2006/ole">
            <mc:AlternateContent xmlns:mc="http://schemas.openxmlformats.org/markup-compatibility/2006">
              <mc:Choice xmlns:v="urn:schemas-microsoft-com:vml" Requires="v">
                <p:oleObj name="Equation" r:id="rId21" imgW="2908080" imgH="228600" progId="Equation.DSMT4">
                  <p:embed/>
                </p:oleObj>
              </mc:Choice>
              <mc:Fallback>
                <p:oleObj name="Equation" r:id="rId21" imgW="2908080" imgH="228600" progId="Equation.DSMT4">
                  <p:embed/>
                  <p:pic>
                    <p:nvPicPr>
                      <p:cNvPr id="0" name="Object 27"/>
                      <p:cNvPicPr>
                        <a:picLocks noChangeAspect="1" noChangeArrowheads="1"/>
                      </p:cNvPicPr>
                      <p:nvPr/>
                    </p:nvPicPr>
                    <p:blipFill>
                      <a:blip r:embed="rId22"/>
                      <a:srcRect/>
                      <a:stretch>
                        <a:fillRect/>
                      </a:stretch>
                    </p:blipFill>
                    <p:spPr bwMode="auto">
                      <a:xfrm>
                        <a:off x="2051050" y="5013325"/>
                        <a:ext cx="4249738"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40" name="Object 26">
            <a:extLst>
              <a:ext uri="{FF2B5EF4-FFF2-40B4-BE49-F238E27FC236}">
                <a16:creationId xmlns:a16="http://schemas.microsoft.com/office/drawing/2014/main" id="{A94ACFF8-B378-44D4-B69C-E89C5BD5C0A5}"/>
              </a:ext>
            </a:extLst>
          </p:cNvPr>
          <p:cNvGraphicFramePr>
            <a:graphicFrameLocks noChangeAspect="1"/>
          </p:cNvGraphicFramePr>
          <p:nvPr>
            <p:extLst>
              <p:ext uri="{D42A27DB-BD31-4B8C-83A1-F6EECF244321}">
                <p14:modId xmlns:p14="http://schemas.microsoft.com/office/powerpoint/2010/main" val="3910381183"/>
              </p:ext>
            </p:extLst>
          </p:nvPr>
        </p:nvGraphicFramePr>
        <p:xfrm>
          <a:off x="1263650" y="5516563"/>
          <a:ext cx="5184775" cy="360362"/>
        </p:xfrm>
        <a:graphic>
          <a:graphicData uri="http://schemas.openxmlformats.org/presentationml/2006/ole">
            <mc:AlternateContent xmlns:mc="http://schemas.openxmlformats.org/markup-compatibility/2006">
              <mc:Choice xmlns:v="urn:schemas-microsoft-com:vml" Requires="v">
                <p:oleObj name="Equation" r:id="rId23" imgW="2666880" imgH="228600" progId="Equation.DSMT4">
                  <p:embed/>
                </p:oleObj>
              </mc:Choice>
              <mc:Fallback>
                <p:oleObj name="Equation" r:id="rId23" imgW="2666880" imgH="228600" progId="Equation.DSMT4">
                  <p:embed/>
                  <p:pic>
                    <p:nvPicPr>
                      <p:cNvPr id="0" name="Object 26"/>
                      <p:cNvPicPr>
                        <a:picLocks noChangeAspect="1" noChangeArrowheads="1"/>
                      </p:cNvPicPr>
                      <p:nvPr/>
                    </p:nvPicPr>
                    <p:blipFill>
                      <a:blip r:embed="rId24"/>
                      <a:srcRect/>
                      <a:stretch>
                        <a:fillRect/>
                      </a:stretch>
                    </p:blipFill>
                    <p:spPr bwMode="auto">
                      <a:xfrm>
                        <a:off x="1263650" y="5516563"/>
                        <a:ext cx="518477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41" name="Object 25">
            <a:extLst>
              <a:ext uri="{FF2B5EF4-FFF2-40B4-BE49-F238E27FC236}">
                <a16:creationId xmlns:a16="http://schemas.microsoft.com/office/drawing/2014/main" id="{6D6E8EA1-AF76-4E5B-A981-02729738F4FA}"/>
              </a:ext>
            </a:extLst>
          </p:cNvPr>
          <p:cNvGraphicFramePr>
            <a:graphicFrameLocks noChangeAspect="1"/>
          </p:cNvGraphicFramePr>
          <p:nvPr>
            <p:extLst>
              <p:ext uri="{D42A27DB-BD31-4B8C-83A1-F6EECF244321}">
                <p14:modId xmlns:p14="http://schemas.microsoft.com/office/powerpoint/2010/main" val="2545957805"/>
              </p:ext>
            </p:extLst>
          </p:nvPr>
        </p:nvGraphicFramePr>
        <p:xfrm>
          <a:off x="1335088" y="5780088"/>
          <a:ext cx="265112" cy="465137"/>
        </p:xfrm>
        <a:graphic>
          <a:graphicData uri="http://schemas.openxmlformats.org/presentationml/2006/ole">
            <mc:AlternateContent xmlns:mc="http://schemas.openxmlformats.org/markup-compatibility/2006">
              <mc:Choice xmlns:v="urn:schemas-microsoft-com:vml" Requires="v">
                <p:oleObj name="Equation" r:id="rId25" imgW="114120" imgH="203040" progId="Equation.DSMT4">
                  <p:embed/>
                </p:oleObj>
              </mc:Choice>
              <mc:Fallback>
                <p:oleObj name="Equation" r:id="rId25" imgW="114120" imgH="203040" progId="Equation.DSMT4">
                  <p:embed/>
                  <p:pic>
                    <p:nvPicPr>
                      <p:cNvPr id="0" name="Object 25"/>
                      <p:cNvPicPr>
                        <a:picLocks noChangeAspect="1" noChangeArrowheads="1"/>
                      </p:cNvPicPr>
                      <p:nvPr/>
                    </p:nvPicPr>
                    <p:blipFill>
                      <a:blip r:embed="rId26"/>
                      <a:srcRect/>
                      <a:stretch>
                        <a:fillRect/>
                      </a:stretch>
                    </p:blipFill>
                    <p:spPr bwMode="auto">
                      <a:xfrm>
                        <a:off x="1335088" y="5780088"/>
                        <a:ext cx="265112" cy="465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3742" name="Object 24">
            <a:extLst>
              <a:ext uri="{FF2B5EF4-FFF2-40B4-BE49-F238E27FC236}">
                <a16:creationId xmlns:a16="http://schemas.microsoft.com/office/drawing/2014/main" id="{DA35C314-5C4F-4734-8339-F140F00E6C13}"/>
              </a:ext>
            </a:extLst>
          </p:cNvPr>
          <p:cNvGraphicFramePr>
            <a:graphicFrameLocks noChangeAspect="1"/>
          </p:cNvGraphicFramePr>
          <p:nvPr>
            <p:extLst>
              <p:ext uri="{D42A27DB-BD31-4B8C-83A1-F6EECF244321}">
                <p14:modId xmlns:p14="http://schemas.microsoft.com/office/powerpoint/2010/main" val="1904264992"/>
              </p:ext>
            </p:extLst>
          </p:nvPr>
        </p:nvGraphicFramePr>
        <p:xfrm>
          <a:off x="1296988" y="6089650"/>
          <a:ext cx="258762" cy="454025"/>
        </p:xfrm>
        <a:graphic>
          <a:graphicData uri="http://schemas.openxmlformats.org/presentationml/2006/ole">
            <mc:AlternateContent xmlns:mc="http://schemas.openxmlformats.org/markup-compatibility/2006">
              <mc:Choice xmlns:v="urn:schemas-microsoft-com:vml" Requires="v">
                <p:oleObj name="Equation" r:id="rId27" imgW="114120" imgH="203040" progId="Equation.DSMT4">
                  <p:embed/>
                </p:oleObj>
              </mc:Choice>
              <mc:Fallback>
                <p:oleObj name="Equation" r:id="rId27" imgW="114120" imgH="203040" progId="Equation.DSMT4">
                  <p:embed/>
                  <p:pic>
                    <p:nvPicPr>
                      <p:cNvPr id="0" name="Object 24"/>
                      <p:cNvPicPr>
                        <a:picLocks noChangeAspect="1" noChangeArrowheads="1"/>
                      </p:cNvPicPr>
                      <p:nvPr/>
                    </p:nvPicPr>
                    <p:blipFill>
                      <a:blip r:embed="rId28"/>
                      <a:srcRect/>
                      <a:stretch>
                        <a:fillRect/>
                      </a:stretch>
                    </p:blipFill>
                    <p:spPr bwMode="auto">
                      <a:xfrm>
                        <a:off x="1296988" y="6089650"/>
                        <a:ext cx="258762"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64" name="Text Box 2">
            <a:extLst>
              <a:ext uri="{FF2B5EF4-FFF2-40B4-BE49-F238E27FC236}">
                <a16:creationId xmlns:a16="http://schemas.microsoft.com/office/drawing/2014/main" id="{47A2EAFC-1B36-465E-B9E9-D662A32D80C4}"/>
              </a:ext>
            </a:extLst>
          </p:cNvPr>
          <p:cNvSpPr txBox="1">
            <a:spLocks noChangeArrowheads="1"/>
          </p:cNvSpPr>
          <p:nvPr/>
        </p:nvSpPr>
        <p:spPr bwMode="auto">
          <a:xfrm>
            <a:off x="684213" y="1700213"/>
            <a:ext cx="8135937"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若电压损耗用各线段的负荷电流、负荷功率、线段功率来表示，其计算公式如下：</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用各线段中的负荷电流表示，则</a:t>
            </a:r>
          </a:p>
          <a:p>
            <a:pPr eaLnBrk="1" hangingPunct="1"/>
            <a:r>
              <a:rPr lang="zh-CN" altLang="en-US" sz="1800">
                <a:solidFill>
                  <a:srgbClr val="212834"/>
                </a:solidFill>
              </a:rPr>
              <a:t>                                                                                                          </a:t>
            </a:r>
            <a:r>
              <a:rPr lang="en-US" altLang="zh-CN" sz="1800">
                <a:solidFill>
                  <a:srgbClr val="212834"/>
                </a:solidFill>
              </a:rPr>
              <a:t>(4-105)</a:t>
            </a:r>
          </a:p>
          <a:p>
            <a:pPr eaLnBrk="1" hangingPunct="1"/>
            <a:r>
              <a:rPr lang="zh-CN" altLang="en-US" sz="1800">
                <a:solidFill>
                  <a:srgbClr val="212834"/>
                </a:solidFill>
              </a:rPr>
              <a:t>式中      </a:t>
            </a:r>
            <a:r>
              <a:rPr lang="en-US" altLang="zh-CN" sz="1800">
                <a:solidFill>
                  <a:srgbClr val="212834"/>
                </a:solidFill>
              </a:rPr>
              <a:t>——</a:t>
            </a:r>
            <a:r>
              <a:rPr lang="zh-CN" altLang="en-US" sz="1800">
                <a:solidFill>
                  <a:srgbClr val="212834"/>
                </a:solidFill>
              </a:rPr>
              <a:t>线段电流的有功分量；</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线段电流的无功分量。</a:t>
            </a:r>
          </a:p>
          <a:p>
            <a:pPr eaLnBrk="1" hangingPunct="1"/>
            <a:r>
              <a:rPr lang="zh-CN" altLang="en-US" sz="1800">
                <a:solidFill>
                  <a:srgbClr val="212834"/>
                </a:solidFill>
              </a:rPr>
              <a:t>      </a:t>
            </a:r>
            <a:r>
              <a:rPr lang="en-US" altLang="zh-CN" sz="1800">
                <a:solidFill>
                  <a:srgbClr val="212834"/>
                </a:solidFill>
              </a:rPr>
              <a:t>(2) </a:t>
            </a:r>
            <a:r>
              <a:rPr lang="zh-CN" altLang="en-US" sz="1800">
                <a:solidFill>
                  <a:srgbClr val="212834"/>
                </a:solidFill>
              </a:rPr>
              <a:t>用负荷功率</a:t>
            </a:r>
            <a:r>
              <a:rPr lang="en-US" altLang="zh-CN" sz="1800">
                <a:solidFill>
                  <a:srgbClr val="212834"/>
                </a:solidFill>
              </a:rPr>
              <a:t>p</a:t>
            </a:r>
            <a:r>
              <a:rPr lang="zh-CN" altLang="en-US" sz="1800">
                <a:solidFill>
                  <a:srgbClr val="212834"/>
                </a:solidFill>
              </a:rPr>
              <a:t>、</a:t>
            </a:r>
            <a:r>
              <a:rPr lang="en-US" altLang="zh-CN" sz="1800">
                <a:solidFill>
                  <a:srgbClr val="212834"/>
                </a:solidFill>
              </a:rPr>
              <a:t>q</a:t>
            </a:r>
            <a:r>
              <a:rPr lang="zh-CN" altLang="en-US" sz="1800">
                <a:solidFill>
                  <a:srgbClr val="212834"/>
                </a:solidFill>
              </a:rPr>
              <a:t>表示，则利用                                              代入式</a:t>
            </a:r>
            <a:r>
              <a:rPr lang="en-US" altLang="zh-CN" sz="1800">
                <a:solidFill>
                  <a:srgbClr val="212834"/>
                </a:solidFill>
              </a:rPr>
              <a:t>(4-101)</a:t>
            </a:r>
            <a:r>
              <a:rPr lang="zh-CN" altLang="en-US" sz="1800">
                <a:solidFill>
                  <a:srgbClr val="212834"/>
                </a:solidFill>
              </a:rPr>
              <a:t>，即可得电压损耗计算公式为</a:t>
            </a:r>
          </a:p>
          <a:p>
            <a:pPr eaLnBrk="1" hangingPunct="1"/>
            <a:r>
              <a:rPr lang="zh-CN" altLang="en-US" sz="1800">
                <a:solidFill>
                  <a:srgbClr val="212834"/>
                </a:solidFill>
              </a:rPr>
              <a:t>                                                                          　　　　　　　　</a:t>
            </a:r>
            <a:r>
              <a:rPr lang="en-US" altLang="zh-CN" sz="1800">
                <a:solidFill>
                  <a:srgbClr val="212834"/>
                </a:solidFill>
              </a:rPr>
              <a:t>(4-106)</a:t>
            </a:r>
          </a:p>
          <a:p>
            <a:pPr eaLnBrk="1" hangingPunct="1"/>
            <a:endParaRPr lang="en-US" altLang="zh-CN" sz="1800">
              <a:solidFill>
                <a:srgbClr val="212834"/>
              </a:solidFill>
            </a:endParaRPr>
          </a:p>
          <a:p>
            <a:pPr eaLnBrk="1" hangingPunct="1"/>
            <a:r>
              <a:rPr lang="en-US" altLang="zh-CN" sz="1800">
                <a:solidFill>
                  <a:srgbClr val="212834"/>
                </a:solidFill>
              </a:rPr>
              <a:t>     (3) </a:t>
            </a:r>
            <a:r>
              <a:rPr lang="zh-CN" altLang="en-US" sz="1800">
                <a:solidFill>
                  <a:srgbClr val="212834"/>
                </a:solidFill>
              </a:rPr>
              <a:t>用线段功率      、    表示，则利用                                                      代入式</a:t>
            </a:r>
            <a:r>
              <a:rPr lang="en-US" altLang="zh-CN" sz="1800">
                <a:solidFill>
                  <a:srgbClr val="212834"/>
                </a:solidFill>
              </a:rPr>
              <a:t>(4-90)</a:t>
            </a:r>
            <a:r>
              <a:rPr lang="zh-CN" altLang="en-US" sz="1800">
                <a:solidFill>
                  <a:srgbClr val="212834"/>
                </a:solidFill>
              </a:rPr>
              <a:t>，即可得电压损耗计算公式：</a:t>
            </a:r>
          </a:p>
          <a:p>
            <a:pPr eaLnBrk="1" hangingPunct="1"/>
            <a:r>
              <a:rPr lang="zh-CN" altLang="en-US" sz="1800">
                <a:solidFill>
                  <a:srgbClr val="212834"/>
                </a:solidFill>
              </a:rPr>
              <a:t>                                                                                            　　　   </a:t>
            </a:r>
            <a:r>
              <a:rPr lang="en-US" altLang="zh-CN" sz="1800">
                <a:solidFill>
                  <a:srgbClr val="212834"/>
                </a:solidFill>
              </a:rPr>
              <a:t>(4-107)</a:t>
            </a:r>
          </a:p>
          <a:p>
            <a:pPr eaLnBrk="1" hangingPunct="1"/>
            <a:endParaRPr lang="en-US" altLang="zh-CN" sz="1800">
              <a:solidFill>
                <a:srgbClr val="212834"/>
              </a:solidFill>
            </a:endParaRPr>
          </a:p>
          <a:p>
            <a:pPr eaLnBrk="1" hangingPunct="1"/>
            <a:r>
              <a:rPr lang="en-US" altLang="zh-CN" sz="1800">
                <a:solidFill>
                  <a:srgbClr val="212834"/>
                </a:solidFill>
              </a:rPr>
              <a:t>     </a:t>
            </a:r>
            <a:r>
              <a:rPr lang="zh-CN" altLang="en-US" sz="1800">
                <a:solidFill>
                  <a:srgbClr val="212834"/>
                </a:solidFill>
              </a:rPr>
              <a:t>电压损耗通常用百分数表示，其值为</a:t>
            </a:r>
          </a:p>
          <a:p>
            <a:pPr eaLnBrk="1" hangingPunct="1"/>
            <a:r>
              <a:rPr lang="zh-CN" altLang="en-US" sz="1800">
                <a:solidFill>
                  <a:srgbClr val="212834"/>
                </a:solidFill>
              </a:rPr>
              <a:t>                                                                                                           </a:t>
            </a:r>
            <a:r>
              <a:rPr lang="en-US" altLang="zh-CN" sz="1800">
                <a:solidFill>
                  <a:srgbClr val="212834"/>
                </a:solidFill>
              </a:rPr>
              <a:t>(4-108)</a:t>
            </a:r>
          </a:p>
          <a:p>
            <a:pPr eaLnBrk="1" hangingPunct="1"/>
            <a:endParaRPr lang="en-US" altLang="zh-CN" sz="1800">
              <a:solidFill>
                <a:srgbClr val="212834"/>
              </a:solidFill>
            </a:endParaRPr>
          </a:p>
        </p:txBody>
      </p:sp>
      <p:sp>
        <p:nvSpPr>
          <p:cNvPr id="74765" name="Text Box 3">
            <a:extLst>
              <a:ext uri="{FF2B5EF4-FFF2-40B4-BE49-F238E27FC236}">
                <a16:creationId xmlns:a16="http://schemas.microsoft.com/office/drawing/2014/main" id="{29E6F1DF-4D49-4F2C-AC2E-AF94CCE540B8}"/>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graphicFrame>
        <p:nvGraphicFramePr>
          <p:cNvPr id="74754" name="Object 14">
            <a:extLst>
              <a:ext uri="{FF2B5EF4-FFF2-40B4-BE49-F238E27FC236}">
                <a16:creationId xmlns:a16="http://schemas.microsoft.com/office/drawing/2014/main" id="{D6D5BEB3-D0D9-457F-8DBB-9C8F4AF66E76}"/>
              </a:ext>
            </a:extLst>
          </p:cNvPr>
          <p:cNvGraphicFramePr>
            <a:graphicFrameLocks noChangeAspect="1"/>
          </p:cNvGraphicFramePr>
          <p:nvPr>
            <p:extLst>
              <p:ext uri="{D42A27DB-BD31-4B8C-83A1-F6EECF244321}">
                <p14:modId xmlns:p14="http://schemas.microsoft.com/office/powerpoint/2010/main" val="2147472476"/>
              </p:ext>
            </p:extLst>
          </p:nvPr>
        </p:nvGraphicFramePr>
        <p:xfrm>
          <a:off x="2051050" y="2552700"/>
          <a:ext cx="3457575" cy="303213"/>
        </p:xfrm>
        <a:graphic>
          <a:graphicData uri="http://schemas.openxmlformats.org/presentationml/2006/ole">
            <mc:AlternateContent xmlns:mc="http://schemas.openxmlformats.org/markup-compatibility/2006">
              <mc:Choice xmlns:v="urn:schemas-microsoft-com:vml" Requires="v">
                <p:oleObj name="Equation" r:id="rId3" imgW="2603160" imgH="228600" progId="Equation.DSMT4">
                  <p:embed/>
                </p:oleObj>
              </mc:Choice>
              <mc:Fallback>
                <p:oleObj name="Equation" r:id="rId3" imgW="2603160" imgH="228600" progId="Equation.DSMT4">
                  <p:embed/>
                  <p:pic>
                    <p:nvPicPr>
                      <p:cNvPr id="0" name="Object 14"/>
                      <p:cNvPicPr>
                        <a:picLocks noChangeAspect="1" noChangeArrowheads="1"/>
                      </p:cNvPicPr>
                      <p:nvPr/>
                    </p:nvPicPr>
                    <p:blipFill>
                      <a:blip r:embed="rId4"/>
                      <a:srcRect/>
                      <a:stretch>
                        <a:fillRect/>
                      </a:stretch>
                    </p:blipFill>
                    <p:spPr bwMode="auto">
                      <a:xfrm>
                        <a:off x="2051050" y="2552700"/>
                        <a:ext cx="3457575"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5" name="Object 13">
            <a:extLst>
              <a:ext uri="{FF2B5EF4-FFF2-40B4-BE49-F238E27FC236}">
                <a16:creationId xmlns:a16="http://schemas.microsoft.com/office/drawing/2014/main" id="{0094F4A5-9147-4364-BFBA-A2EC0D0E16AE}"/>
              </a:ext>
            </a:extLst>
          </p:cNvPr>
          <p:cNvGraphicFramePr>
            <a:graphicFrameLocks noChangeAspect="1"/>
          </p:cNvGraphicFramePr>
          <p:nvPr>
            <p:extLst>
              <p:ext uri="{D42A27DB-BD31-4B8C-83A1-F6EECF244321}">
                <p14:modId xmlns:p14="http://schemas.microsoft.com/office/powerpoint/2010/main" val="884515368"/>
              </p:ext>
            </p:extLst>
          </p:nvPr>
        </p:nvGraphicFramePr>
        <p:xfrm>
          <a:off x="1296988" y="2822575"/>
          <a:ext cx="263525" cy="369888"/>
        </p:xfrm>
        <a:graphic>
          <a:graphicData uri="http://schemas.openxmlformats.org/presentationml/2006/ole">
            <mc:AlternateContent xmlns:mc="http://schemas.openxmlformats.org/markup-compatibility/2006">
              <mc:Choice xmlns:v="urn:schemas-microsoft-com:vml" Requires="v">
                <p:oleObj name="Equation" r:id="rId5" imgW="139680" imgH="203040" progId="Equation.DSMT4">
                  <p:embed/>
                </p:oleObj>
              </mc:Choice>
              <mc:Fallback>
                <p:oleObj name="Equation" r:id="rId5" imgW="139680" imgH="203040" progId="Equation.DSMT4">
                  <p:embed/>
                  <p:pic>
                    <p:nvPicPr>
                      <p:cNvPr id="0" name="Object 13"/>
                      <p:cNvPicPr>
                        <a:picLocks noChangeAspect="1" noChangeArrowheads="1"/>
                      </p:cNvPicPr>
                      <p:nvPr/>
                    </p:nvPicPr>
                    <p:blipFill>
                      <a:blip r:embed="rId6"/>
                      <a:srcRect/>
                      <a:stretch>
                        <a:fillRect/>
                      </a:stretch>
                    </p:blipFill>
                    <p:spPr bwMode="auto">
                      <a:xfrm>
                        <a:off x="1296988" y="2822575"/>
                        <a:ext cx="263525" cy="369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6" name="Object 12">
            <a:extLst>
              <a:ext uri="{FF2B5EF4-FFF2-40B4-BE49-F238E27FC236}">
                <a16:creationId xmlns:a16="http://schemas.microsoft.com/office/drawing/2014/main" id="{DA602A1B-9423-4D4A-B1FA-BCC2EBE9B953}"/>
              </a:ext>
            </a:extLst>
          </p:cNvPr>
          <p:cNvGraphicFramePr>
            <a:graphicFrameLocks noChangeAspect="1"/>
          </p:cNvGraphicFramePr>
          <p:nvPr>
            <p:extLst>
              <p:ext uri="{D42A27DB-BD31-4B8C-83A1-F6EECF244321}">
                <p14:modId xmlns:p14="http://schemas.microsoft.com/office/powerpoint/2010/main" val="3133749565"/>
              </p:ext>
            </p:extLst>
          </p:nvPr>
        </p:nvGraphicFramePr>
        <p:xfrm>
          <a:off x="1271588" y="3094038"/>
          <a:ext cx="244475" cy="342900"/>
        </p:xfrm>
        <a:graphic>
          <a:graphicData uri="http://schemas.openxmlformats.org/presentationml/2006/ole">
            <mc:AlternateContent xmlns:mc="http://schemas.openxmlformats.org/markup-compatibility/2006">
              <mc:Choice xmlns:v="urn:schemas-microsoft-com:vml" Requires="v">
                <p:oleObj name="Equation" r:id="rId7" imgW="139680" imgH="203040" progId="Equation.DSMT4">
                  <p:embed/>
                </p:oleObj>
              </mc:Choice>
              <mc:Fallback>
                <p:oleObj name="Equation" r:id="rId7" imgW="139680" imgH="203040" progId="Equation.DSMT4">
                  <p:embed/>
                  <p:pic>
                    <p:nvPicPr>
                      <p:cNvPr id="0" name="Object 12"/>
                      <p:cNvPicPr>
                        <a:picLocks noChangeAspect="1" noChangeArrowheads="1"/>
                      </p:cNvPicPr>
                      <p:nvPr/>
                    </p:nvPicPr>
                    <p:blipFill>
                      <a:blip r:embed="rId8"/>
                      <a:srcRect/>
                      <a:stretch>
                        <a:fillRect/>
                      </a:stretch>
                    </p:blipFill>
                    <p:spPr bwMode="auto">
                      <a:xfrm>
                        <a:off x="1271588" y="3094038"/>
                        <a:ext cx="244475"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7" name="Object 11">
            <a:extLst>
              <a:ext uri="{FF2B5EF4-FFF2-40B4-BE49-F238E27FC236}">
                <a16:creationId xmlns:a16="http://schemas.microsoft.com/office/drawing/2014/main" id="{3F46F086-4AE4-41D2-98DE-6D6A767D5779}"/>
              </a:ext>
            </a:extLst>
          </p:cNvPr>
          <p:cNvGraphicFramePr>
            <a:graphicFrameLocks noChangeAspect="1"/>
          </p:cNvGraphicFramePr>
          <p:nvPr>
            <p:extLst>
              <p:ext uri="{D42A27DB-BD31-4B8C-83A1-F6EECF244321}">
                <p14:modId xmlns:p14="http://schemas.microsoft.com/office/powerpoint/2010/main" val="2539866976"/>
              </p:ext>
            </p:extLst>
          </p:nvPr>
        </p:nvGraphicFramePr>
        <p:xfrm>
          <a:off x="4432300" y="3332163"/>
          <a:ext cx="2693988" cy="358775"/>
        </p:xfrm>
        <a:graphic>
          <a:graphicData uri="http://schemas.openxmlformats.org/presentationml/2006/ole">
            <mc:AlternateContent xmlns:mc="http://schemas.openxmlformats.org/markup-compatibility/2006">
              <mc:Choice xmlns:v="urn:schemas-microsoft-com:vml" Requires="v">
                <p:oleObj name="Equation" r:id="rId9" imgW="2082600" imgH="228600" progId="Equation.DSMT4">
                  <p:embed/>
                </p:oleObj>
              </mc:Choice>
              <mc:Fallback>
                <p:oleObj name="Equation" r:id="rId9" imgW="2082600" imgH="228600" progId="Equation.DSMT4">
                  <p:embed/>
                  <p:pic>
                    <p:nvPicPr>
                      <p:cNvPr id="0" name="Object 11"/>
                      <p:cNvPicPr>
                        <a:picLocks noChangeAspect="1" noChangeArrowheads="1"/>
                      </p:cNvPicPr>
                      <p:nvPr/>
                    </p:nvPicPr>
                    <p:blipFill>
                      <a:blip r:embed="rId10"/>
                      <a:srcRect/>
                      <a:stretch>
                        <a:fillRect/>
                      </a:stretch>
                    </p:blipFill>
                    <p:spPr bwMode="auto">
                      <a:xfrm>
                        <a:off x="4432300" y="3332163"/>
                        <a:ext cx="2693988"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8" name="Object 10">
            <a:extLst>
              <a:ext uri="{FF2B5EF4-FFF2-40B4-BE49-F238E27FC236}">
                <a16:creationId xmlns:a16="http://schemas.microsoft.com/office/drawing/2014/main" id="{6CE83DAC-7FDE-466B-BA93-FC4D0989BCAF}"/>
              </a:ext>
            </a:extLst>
          </p:cNvPr>
          <p:cNvGraphicFramePr>
            <a:graphicFrameLocks noChangeAspect="1"/>
          </p:cNvGraphicFramePr>
          <p:nvPr>
            <p:extLst>
              <p:ext uri="{D42A27DB-BD31-4B8C-83A1-F6EECF244321}">
                <p14:modId xmlns:p14="http://schemas.microsoft.com/office/powerpoint/2010/main" val="1602106651"/>
              </p:ext>
            </p:extLst>
          </p:nvPr>
        </p:nvGraphicFramePr>
        <p:xfrm>
          <a:off x="2771775" y="3971925"/>
          <a:ext cx="1728788" cy="539750"/>
        </p:xfrm>
        <a:graphic>
          <a:graphicData uri="http://schemas.openxmlformats.org/presentationml/2006/ole">
            <mc:AlternateContent xmlns:mc="http://schemas.openxmlformats.org/markup-compatibility/2006">
              <mc:Choice xmlns:v="urn:schemas-microsoft-com:vml" Requires="v">
                <p:oleObj name="Equation" r:id="rId11" imgW="1117440" imgH="431640" progId="Equation.DSMT4">
                  <p:embed/>
                </p:oleObj>
              </mc:Choice>
              <mc:Fallback>
                <p:oleObj name="Equation" r:id="rId11" imgW="1117440" imgH="431640" progId="Equation.DSMT4">
                  <p:embed/>
                  <p:pic>
                    <p:nvPicPr>
                      <p:cNvPr id="0" name="Object 10"/>
                      <p:cNvPicPr>
                        <a:picLocks noChangeAspect="1" noChangeArrowheads="1"/>
                      </p:cNvPicPr>
                      <p:nvPr/>
                    </p:nvPicPr>
                    <p:blipFill>
                      <a:blip r:embed="rId12"/>
                      <a:srcRect/>
                      <a:stretch>
                        <a:fillRect/>
                      </a:stretch>
                    </p:blipFill>
                    <p:spPr bwMode="auto">
                      <a:xfrm>
                        <a:off x="2771775" y="3971925"/>
                        <a:ext cx="1728788" cy="539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59" name="Object 9">
            <a:extLst>
              <a:ext uri="{FF2B5EF4-FFF2-40B4-BE49-F238E27FC236}">
                <a16:creationId xmlns:a16="http://schemas.microsoft.com/office/drawing/2014/main" id="{FF519BDF-0535-4E1F-AD42-AD5D1996E306}"/>
              </a:ext>
            </a:extLst>
          </p:cNvPr>
          <p:cNvGraphicFramePr>
            <a:graphicFrameLocks noChangeAspect="1"/>
          </p:cNvGraphicFramePr>
          <p:nvPr>
            <p:extLst>
              <p:ext uri="{D42A27DB-BD31-4B8C-83A1-F6EECF244321}">
                <p14:modId xmlns:p14="http://schemas.microsoft.com/office/powerpoint/2010/main" val="2402003125"/>
              </p:ext>
            </p:extLst>
          </p:nvPr>
        </p:nvGraphicFramePr>
        <p:xfrm>
          <a:off x="2555875" y="4462463"/>
          <a:ext cx="292100" cy="309562"/>
        </p:xfrm>
        <a:graphic>
          <a:graphicData uri="http://schemas.openxmlformats.org/presentationml/2006/ole">
            <mc:AlternateContent xmlns:mc="http://schemas.openxmlformats.org/markup-compatibility/2006">
              <mc:Choice xmlns:v="urn:schemas-microsoft-com:vml" Requires="v">
                <p:oleObj name="Equation" r:id="rId13" imgW="139680" imgH="152280" progId="Equation.DSMT4">
                  <p:embed/>
                </p:oleObj>
              </mc:Choice>
              <mc:Fallback>
                <p:oleObj name="Equation" r:id="rId13" imgW="139680" imgH="152280" progId="Equation.DSMT4">
                  <p:embed/>
                  <p:pic>
                    <p:nvPicPr>
                      <p:cNvPr id="0" name="Object 9"/>
                      <p:cNvPicPr>
                        <a:picLocks noChangeAspect="1" noChangeArrowheads="1"/>
                      </p:cNvPicPr>
                      <p:nvPr/>
                    </p:nvPicPr>
                    <p:blipFill>
                      <a:blip r:embed="rId14"/>
                      <a:srcRect/>
                      <a:stretch>
                        <a:fillRect/>
                      </a:stretch>
                    </p:blipFill>
                    <p:spPr bwMode="auto">
                      <a:xfrm>
                        <a:off x="2555875" y="4462463"/>
                        <a:ext cx="29210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0" name="Object 8">
            <a:extLst>
              <a:ext uri="{FF2B5EF4-FFF2-40B4-BE49-F238E27FC236}">
                <a16:creationId xmlns:a16="http://schemas.microsoft.com/office/drawing/2014/main" id="{F3887154-3925-491C-9C4D-1AF1F3AF7816}"/>
              </a:ext>
            </a:extLst>
          </p:cNvPr>
          <p:cNvGraphicFramePr>
            <a:graphicFrameLocks noChangeAspect="1"/>
          </p:cNvGraphicFramePr>
          <p:nvPr>
            <p:extLst>
              <p:ext uri="{D42A27DB-BD31-4B8C-83A1-F6EECF244321}">
                <p14:modId xmlns:p14="http://schemas.microsoft.com/office/powerpoint/2010/main" val="1962830432"/>
              </p:ext>
            </p:extLst>
          </p:nvPr>
        </p:nvGraphicFramePr>
        <p:xfrm>
          <a:off x="3059113" y="4457700"/>
          <a:ext cx="263525" cy="350838"/>
        </p:xfrm>
        <a:graphic>
          <a:graphicData uri="http://schemas.openxmlformats.org/presentationml/2006/ole">
            <mc:AlternateContent xmlns:mc="http://schemas.openxmlformats.org/markup-compatibility/2006">
              <mc:Choice xmlns:v="urn:schemas-microsoft-com:vml" Requires="v">
                <p:oleObj name="Equation" r:id="rId15" imgW="139680" imgH="190440" progId="Equation.DSMT4">
                  <p:embed/>
                </p:oleObj>
              </mc:Choice>
              <mc:Fallback>
                <p:oleObj name="Equation" r:id="rId15" imgW="139680" imgH="190440" progId="Equation.DSMT4">
                  <p:embed/>
                  <p:pic>
                    <p:nvPicPr>
                      <p:cNvPr id="0" name="Object 8"/>
                      <p:cNvPicPr>
                        <a:picLocks noChangeAspect="1" noChangeArrowheads="1"/>
                      </p:cNvPicPr>
                      <p:nvPr/>
                    </p:nvPicPr>
                    <p:blipFill>
                      <a:blip r:embed="rId16"/>
                      <a:srcRect/>
                      <a:stretch>
                        <a:fillRect/>
                      </a:stretch>
                    </p:blipFill>
                    <p:spPr bwMode="auto">
                      <a:xfrm>
                        <a:off x="3059113" y="4457700"/>
                        <a:ext cx="263525"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1" name="Object 7">
            <a:extLst>
              <a:ext uri="{FF2B5EF4-FFF2-40B4-BE49-F238E27FC236}">
                <a16:creationId xmlns:a16="http://schemas.microsoft.com/office/drawing/2014/main" id="{178CFCA6-67DF-4726-8EEC-0834ECA856C9}"/>
              </a:ext>
            </a:extLst>
          </p:cNvPr>
          <p:cNvGraphicFramePr>
            <a:graphicFrameLocks noChangeAspect="1"/>
          </p:cNvGraphicFramePr>
          <p:nvPr>
            <p:extLst>
              <p:ext uri="{D42A27DB-BD31-4B8C-83A1-F6EECF244321}">
                <p14:modId xmlns:p14="http://schemas.microsoft.com/office/powerpoint/2010/main" val="3882643601"/>
              </p:ext>
            </p:extLst>
          </p:nvPr>
        </p:nvGraphicFramePr>
        <p:xfrm>
          <a:off x="4800600" y="4470400"/>
          <a:ext cx="2859088" cy="311150"/>
        </p:xfrm>
        <a:graphic>
          <a:graphicData uri="http://schemas.openxmlformats.org/presentationml/2006/ole">
            <mc:AlternateContent xmlns:mc="http://schemas.openxmlformats.org/markup-compatibility/2006">
              <mc:Choice xmlns:v="urn:schemas-microsoft-com:vml" Requires="v">
                <p:oleObj name="Equation" r:id="rId17" imgW="2108160" imgH="228600" progId="Equation.DSMT4">
                  <p:embed/>
                </p:oleObj>
              </mc:Choice>
              <mc:Fallback>
                <p:oleObj name="Equation" r:id="rId17" imgW="2108160" imgH="228600" progId="Equation.DSMT4">
                  <p:embed/>
                  <p:pic>
                    <p:nvPicPr>
                      <p:cNvPr id="0" name="Object 7"/>
                      <p:cNvPicPr>
                        <a:picLocks noChangeAspect="1" noChangeArrowheads="1"/>
                      </p:cNvPicPr>
                      <p:nvPr/>
                    </p:nvPicPr>
                    <p:blipFill>
                      <a:blip r:embed="rId18"/>
                      <a:srcRect/>
                      <a:stretch>
                        <a:fillRect/>
                      </a:stretch>
                    </p:blipFill>
                    <p:spPr bwMode="auto">
                      <a:xfrm>
                        <a:off x="4800600" y="4470400"/>
                        <a:ext cx="2859088"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2" name="Object 6">
            <a:extLst>
              <a:ext uri="{FF2B5EF4-FFF2-40B4-BE49-F238E27FC236}">
                <a16:creationId xmlns:a16="http://schemas.microsoft.com/office/drawing/2014/main" id="{29CFA965-52C4-4C7A-9086-DB9DAC18A4A0}"/>
              </a:ext>
            </a:extLst>
          </p:cNvPr>
          <p:cNvGraphicFramePr>
            <a:graphicFrameLocks noChangeAspect="1"/>
          </p:cNvGraphicFramePr>
          <p:nvPr>
            <p:extLst>
              <p:ext uri="{D42A27DB-BD31-4B8C-83A1-F6EECF244321}">
                <p14:modId xmlns:p14="http://schemas.microsoft.com/office/powerpoint/2010/main" val="774621578"/>
              </p:ext>
            </p:extLst>
          </p:nvPr>
        </p:nvGraphicFramePr>
        <p:xfrm>
          <a:off x="2771775" y="5013325"/>
          <a:ext cx="1619250" cy="622300"/>
        </p:xfrm>
        <a:graphic>
          <a:graphicData uri="http://schemas.openxmlformats.org/presentationml/2006/ole">
            <mc:AlternateContent xmlns:mc="http://schemas.openxmlformats.org/markup-compatibility/2006">
              <mc:Choice xmlns:v="urn:schemas-microsoft-com:vml" Requires="v">
                <p:oleObj name="Equation" r:id="rId19" imgW="1117440" imgH="431640" progId="Equation.DSMT4">
                  <p:embed/>
                </p:oleObj>
              </mc:Choice>
              <mc:Fallback>
                <p:oleObj name="Equation" r:id="rId19" imgW="1117440" imgH="431640" progId="Equation.DSMT4">
                  <p:embed/>
                  <p:pic>
                    <p:nvPicPr>
                      <p:cNvPr id="0" name="Object 6"/>
                      <p:cNvPicPr>
                        <a:picLocks noChangeAspect="1" noChangeArrowheads="1"/>
                      </p:cNvPicPr>
                      <p:nvPr/>
                    </p:nvPicPr>
                    <p:blipFill>
                      <a:blip r:embed="rId20"/>
                      <a:srcRect/>
                      <a:stretch>
                        <a:fillRect/>
                      </a:stretch>
                    </p:blipFill>
                    <p:spPr bwMode="auto">
                      <a:xfrm>
                        <a:off x="2771775" y="5013325"/>
                        <a:ext cx="1619250" cy="622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4763" name="Object 5">
            <a:extLst>
              <a:ext uri="{FF2B5EF4-FFF2-40B4-BE49-F238E27FC236}">
                <a16:creationId xmlns:a16="http://schemas.microsoft.com/office/drawing/2014/main" id="{B28059F1-B50D-437A-89E7-F20C212C30F2}"/>
              </a:ext>
            </a:extLst>
          </p:cNvPr>
          <p:cNvGraphicFramePr>
            <a:graphicFrameLocks noChangeAspect="1"/>
          </p:cNvGraphicFramePr>
          <p:nvPr>
            <p:extLst>
              <p:ext uri="{D42A27DB-BD31-4B8C-83A1-F6EECF244321}">
                <p14:modId xmlns:p14="http://schemas.microsoft.com/office/powerpoint/2010/main" val="3770469889"/>
              </p:ext>
            </p:extLst>
          </p:nvPr>
        </p:nvGraphicFramePr>
        <p:xfrm>
          <a:off x="2703513" y="5864225"/>
          <a:ext cx="1692275" cy="593725"/>
        </p:xfrm>
        <a:graphic>
          <a:graphicData uri="http://schemas.openxmlformats.org/presentationml/2006/ole">
            <mc:AlternateContent xmlns:mc="http://schemas.openxmlformats.org/markup-compatibility/2006">
              <mc:Choice xmlns:v="urn:schemas-microsoft-com:vml" Requires="v">
                <p:oleObj name="Equation" r:id="rId21" imgW="1117440" imgH="393480" progId="Equation.DSMT4">
                  <p:embed/>
                </p:oleObj>
              </mc:Choice>
              <mc:Fallback>
                <p:oleObj name="Equation" r:id="rId21" imgW="1117440" imgH="393480" progId="Equation.DSMT4">
                  <p:embed/>
                  <p:pic>
                    <p:nvPicPr>
                      <p:cNvPr id="0" name="Object 5"/>
                      <p:cNvPicPr>
                        <a:picLocks noChangeAspect="1" noChangeArrowheads="1"/>
                      </p:cNvPicPr>
                      <p:nvPr/>
                    </p:nvPicPr>
                    <p:blipFill>
                      <a:blip r:embed="rId22"/>
                      <a:srcRect/>
                      <a:stretch>
                        <a:fillRect/>
                      </a:stretch>
                    </p:blipFill>
                    <p:spPr bwMode="auto">
                      <a:xfrm>
                        <a:off x="2703513" y="5864225"/>
                        <a:ext cx="1692275" cy="593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80" name="Text Box 2">
            <a:extLst>
              <a:ext uri="{FF2B5EF4-FFF2-40B4-BE49-F238E27FC236}">
                <a16:creationId xmlns:a16="http://schemas.microsoft.com/office/drawing/2014/main" id="{6E05EB73-ADF8-47C2-A78B-A8F8E002D82E}"/>
              </a:ext>
            </a:extLst>
          </p:cNvPr>
          <p:cNvSpPr txBox="1">
            <a:spLocks noChangeArrowheads="1"/>
          </p:cNvSpPr>
          <p:nvPr/>
        </p:nvSpPr>
        <p:spPr bwMode="auto">
          <a:xfrm>
            <a:off x="611188" y="1773238"/>
            <a:ext cx="8135937"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2. </a:t>
            </a:r>
            <a:r>
              <a:rPr lang="zh-CN" altLang="en-US" sz="1800">
                <a:solidFill>
                  <a:srgbClr val="212834"/>
                </a:solidFill>
              </a:rPr>
              <a:t>均匀分布负荷的三相线路电压损耗的计算</a:t>
            </a:r>
          </a:p>
          <a:p>
            <a:pPr eaLnBrk="1" hangingPunct="1"/>
            <a:r>
              <a:rPr lang="zh-CN" altLang="en-US" sz="1800">
                <a:solidFill>
                  <a:srgbClr val="212834"/>
                </a:solidFill>
              </a:rPr>
              <a:t>        均匀分布负荷的三相线路是指三相线路单位长度上的负荷是相同的。图</a:t>
            </a:r>
            <a:r>
              <a:rPr lang="en-US" altLang="zh-CN" sz="1800">
                <a:solidFill>
                  <a:srgbClr val="212834"/>
                </a:solidFill>
              </a:rPr>
              <a:t>4.19</a:t>
            </a:r>
            <a:r>
              <a:rPr lang="zh-CN" altLang="en-US" sz="1800">
                <a:solidFill>
                  <a:srgbClr val="212834"/>
                </a:solidFill>
              </a:rPr>
              <a:t>为负荷均匀分布的线路，其单位长度线路上负荷电流为     ，根据数学推导</a:t>
            </a:r>
            <a:r>
              <a:rPr lang="en-US" altLang="zh-CN" sz="1800">
                <a:solidFill>
                  <a:srgbClr val="212834"/>
                </a:solidFill>
              </a:rPr>
              <a:t>(</a:t>
            </a:r>
            <a:r>
              <a:rPr lang="zh-CN" altLang="en-US" sz="1800">
                <a:solidFill>
                  <a:srgbClr val="212834"/>
                </a:solidFill>
              </a:rPr>
              <a:t>略</a:t>
            </a:r>
            <a:r>
              <a:rPr lang="en-US" altLang="zh-CN" sz="1800">
                <a:solidFill>
                  <a:srgbClr val="212834"/>
                </a:solidFill>
              </a:rPr>
              <a:t>)</a:t>
            </a:r>
            <a:r>
              <a:rPr lang="zh-CN" altLang="en-US" sz="1800">
                <a:solidFill>
                  <a:srgbClr val="212834"/>
                </a:solidFill>
              </a:rPr>
              <a:t>，它所产生的电压损耗相当于全部分布负荷集中于分布线段的中点所产生的电压损耗。计算公式如下：</a:t>
            </a:r>
          </a:p>
          <a:p>
            <a:pPr eaLnBrk="1" hangingPunct="1"/>
            <a:r>
              <a:rPr lang="zh-CN" altLang="en-US" sz="1800">
                <a:solidFill>
                  <a:srgbClr val="212834"/>
                </a:solidFill>
              </a:rPr>
              <a:t>                                                                                                         </a:t>
            </a:r>
            <a:r>
              <a:rPr lang="en-US" altLang="zh-CN" sz="1800">
                <a:solidFill>
                  <a:srgbClr val="212834"/>
                </a:solidFill>
              </a:rPr>
              <a:t>(4-109)</a:t>
            </a:r>
          </a:p>
          <a:p>
            <a:pPr eaLnBrk="1" hangingPunct="1"/>
            <a:r>
              <a:rPr lang="en-US" altLang="zh-CN" sz="1800">
                <a:solidFill>
                  <a:srgbClr val="212834"/>
                </a:solidFill>
              </a:rPr>
              <a:t>        </a:t>
            </a:r>
            <a:r>
              <a:rPr lang="zh-CN" altLang="en-US" sz="1800">
                <a:solidFill>
                  <a:srgbClr val="212834"/>
                </a:solidFill>
              </a:rPr>
              <a:t>由此可见，带有均匀分布负荷的线路，在计算电压损耗时，可将均匀分布负荷集中于分布线段的中点，按集中负荷来计算。</a:t>
            </a:r>
          </a:p>
          <a:p>
            <a:pPr eaLnBrk="1" hangingPunct="1"/>
            <a:endParaRPr lang="en-US" altLang="zh-CN" sz="1800">
              <a:solidFill>
                <a:srgbClr val="212834"/>
              </a:solidFill>
            </a:endParaRPr>
          </a:p>
        </p:txBody>
      </p:sp>
      <p:sp>
        <p:nvSpPr>
          <p:cNvPr id="75781" name="Text Box 3">
            <a:extLst>
              <a:ext uri="{FF2B5EF4-FFF2-40B4-BE49-F238E27FC236}">
                <a16:creationId xmlns:a16="http://schemas.microsoft.com/office/drawing/2014/main" id="{628790ED-FDEC-4C4D-8EB6-6E4B8C161028}"/>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graphicFrame>
        <p:nvGraphicFramePr>
          <p:cNvPr id="75778" name="Object 5">
            <a:extLst>
              <a:ext uri="{FF2B5EF4-FFF2-40B4-BE49-F238E27FC236}">
                <a16:creationId xmlns:a16="http://schemas.microsoft.com/office/drawing/2014/main" id="{80EA6C8D-02C7-4953-B6CC-514771F36788}"/>
              </a:ext>
            </a:extLst>
          </p:cNvPr>
          <p:cNvGraphicFramePr>
            <a:graphicFrameLocks noChangeAspect="1"/>
          </p:cNvGraphicFramePr>
          <p:nvPr>
            <p:extLst>
              <p:ext uri="{D42A27DB-BD31-4B8C-83A1-F6EECF244321}">
                <p14:modId xmlns:p14="http://schemas.microsoft.com/office/powerpoint/2010/main" val="1575032645"/>
              </p:ext>
            </p:extLst>
          </p:nvPr>
        </p:nvGraphicFramePr>
        <p:xfrm>
          <a:off x="6659563" y="2276475"/>
          <a:ext cx="263525" cy="460375"/>
        </p:xfrm>
        <a:graphic>
          <a:graphicData uri="http://schemas.openxmlformats.org/presentationml/2006/ole">
            <mc:AlternateContent xmlns:mc="http://schemas.openxmlformats.org/markup-compatibility/2006">
              <mc:Choice xmlns:v="urn:schemas-microsoft-com:vml" Requires="v">
                <p:oleObj name="Equation" r:id="rId3" imgW="114120" imgH="203040" progId="Equation.DSMT4">
                  <p:embed/>
                </p:oleObj>
              </mc:Choice>
              <mc:Fallback>
                <p:oleObj name="Equation" r:id="rId3" imgW="114120" imgH="203040" progId="Equation.DSMT4">
                  <p:embed/>
                  <p:pic>
                    <p:nvPicPr>
                      <p:cNvPr id="0" name="Object 5"/>
                      <p:cNvPicPr>
                        <a:picLocks noChangeAspect="1" noChangeArrowheads="1"/>
                      </p:cNvPicPr>
                      <p:nvPr/>
                    </p:nvPicPr>
                    <p:blipFill>
                      <a:blip r:embed="rId4"/>
                      <a:srcRect/>
                      <a:stretch>
                        <a:fillRect/>
                      </a:stretch>
                    </p:blipFill>
                    <p:spPr bwMode="auto">
                      <a:xfrm>
                        <a:off x="6659563" y="2276475"/>
                        <a:ext cx="263525" cy="460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5779" name="Object 7">
            <a:extLst>
              <a:ext uri="{FF2B5EF4-FFF2-40B4-BE49-F238E27FC236}">
                <a16:creationId xmlns:a16="http://schemas.microsoft.com/office/drawing/2014/main" id="{BA161989-4095-40DE-B7CF-197ECDE5624C}"/>
              </a:ext>
            </a:extLst>
          </p:cNvPr>
          <p:cNvGraphicFramePr>
            <a:graphicFrameLocks noChangeAspect="1"/>
          </p:cNvGraphicFramePr>
          <p:nvPr>
            <p:extLst>
              <p:ext uri="{D42A27DB-BD31-4B8C-83A1-F6EECF244321}">
                <p14:modId xmlns:p14="http://schemas.microsoft.com/office/powerpoint/2010/main" val="444091210"/>
              </p:ext>
            </p:extLst>
          </p:nvPr>
        </p:nvGraphicFramePr>
        <p:xfrm>
          <a:off x="2484438" y="3081338"/>
          <a:ext cx="1619250" cy="479425"/>
        </p:xfrm>
        <a:graphic>
          <a:graphicData uri="http://schemas.openxmlformats.org/presentationml/2006/ole">
            <mc:AlternateContent xmlns:mc="http://schemas.openxmlformats.org/markup-compatibility/2006">
              <mc:Choice xmlns:v="urn:schemas-microsoft-com:vml" Requires="v">
                <p:oleObj name="Equation" r:id="rId5" imgW="1193760" imgH="355320" progId="Equation.DSMT4">
                  <p:embed/>
                </p:oleObj>
              </mc:Choice>
              <mc:Fallback>
                <p:oleObj name="Equation" r:id="rId5" imgW="1193760" imgH="355320" progId="Equation.DSMT4">
                  <p:embed/>
                  <p:pic>
                    <p:nvPicPr>
                      <p:cNvPr id="0" name="Object 7"/>
                      <p:cNvPicPr>
                        <a:picLocks noChangeAspect="1" noChangeArrowheads="1"/>
                      </p:cNvPicPr>
                      <p:nvPr/>
                    </p:nvPicPr>
                    <p:blipFill>
                      <a:blip r:embed="rId6"/>
                      <a:srcRect/>
                      <a:stretch>
                        <a:fillRect/>
                      </a:stretch>
                    </p:blipFill>
                    <p:spPr bwMode="auto">
                      <a:xfrm>
                        <a:off x="2484438" y="3081338"/>
                        <a:ext cx="1619250" cy="479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75784" name="Picture 9" descr="419">
            <a:extLst>
              <a:ext uri="{FF2B5EF4-FFF2-40B4-BE49-F238E27FC236}">
                <a16:creationId xmlns:a16="http://schemas.microsoft.com/office/drawing/2014/main" id="{CF5239C0-8D73-4711-8CB5-FE4938409D6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t="8887" b="5077"/>
          <a:stretch>
            <a:fillRect/>
          </a:stretch>
        </p:blipFill>
        <p:spPr bwMode="auto">
          <a:xfrm>
            <a:off x="2555875" y="4262438"/>
            <a:ext cx="4049713" cy="1111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85" name="Text Box 10">
            <a:extLst>
              <a:ext uri="{FF2B5EF4-FFF2-40B4-BE49-F238E27FC236}">
                <a16:creationId xmlns:a16="http://schemas.microsoft.com/office/drawing/2014/main" id="{E1EB5565-D419-480C-B394-EE495817C7EF}"/>
              </a:ext>
            </a:extLst>
          </p:cNvPr>
          <p:cNvSpPr txBox="1">
            <a:spLocks noChangeArrowheads="1"/>
          </p:cNvSpPr>
          <p:nvPr/>
        </p:nvSpPr>
        <p:spPr bwMode="auto">
          <a:xfrm>
            <a:off x="2771775" y="5661025"/>
            <a:ext cx="3887788"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a:solidFill>
                  <a:srgbClr val="212834"/>
                </a:solidFill>
              </a:rPr>
              <a:t>图</a:t>
            </a:r>
            <a:r>
              <a:rPr lang="en-US" altLang="zh-CN" sz="1600">
                <a:solidFill>
                  <a:srgbClr val="212834"/>
                </a:solidFill>
              </a:rPr>
              <a:t>4.19</a:t>
            </a:r>
            <a:r>
              <a:rPr lang="zh-CN" altLang="en-US" sz="1600">
                <a:solidFill>
                  <a:srgbClr val="212834"/>
                </a:solidFill>
              </a:rPr>
              <a:t>　均匀分布负荷的线路</a:t>
            </a:r>
          </a:p>
        </p:txBody>
      </p:sp>
    </p:spTree>
  </p:cSld>
  <p:clrMapOvr>
    <a:masterClrMapping/>
  </p:clrMapOvr>
  <p:transition>
    <p:split orient="vert"/>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Text Box 2">
            <a:extLst>
              <a:ext uri="{FF2B5EF4-FFF2-40B4-BE49-F238E27FC236}">
                <a16:creationId xmlns:a16="http://schemas.microsoft.com/office/drawing/2014/main" id="{4FE2FC43-4C25-4ADA-A7AD-D6E2206A27A8}"/>
              </a:ext>
            </a:extLst>
          </p:cNvPr>
          <p:cNvSpPr txBox="1">
            <a:spLocks noChangeArrowheads="1"/>
          </p:cNvSpPr>
          <p:nvPr/>
        </p:nvSpPr>
        <p:spPr bwMode="auto">
          <a:xfrm>
            <a:off x="684213" y="1720850"/>
            <a:ext cx="8135937"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a:t>
            </a:r>
            <a:r>
              <a:rPr lang="zh-CN" altLang="en-US" sz="1800">
                <a:solidFill>
                  <a:srgbClr val="212834"/>
                </a:solidFill>
              </a:rPr>
              <a:t>例</a:t>
            </a:r>
            <a:r>
              <a:rPr lang="en-US" altLang="zh-CN" sz="1800">
                <a:solidFill>
                  <a:srgbClr val="212834"/>
                </a:solidFill>
              </a:rPr>
              <a:t>4.9】 </a:t>
            </a:r>
            <a:r>
              <a:rPr lang="zh-CN" altLang="en-US" sz="1800">
                <a:solidFill>
                  <a:srgbClr val="212834"/>
                </a:solidFill>
              </a:rPr>
              <a:t>某</a:t>
            </a:r>
            <a:r>
              <a:rPr lang="en-US" altLang="zh-CN" sz="1800">
                <a:solidFill>
                  <a:srgbClr val="212834"/>
                </a:solidFill>
              </a:rPr>
              <a:t>220/380V</a:t>
            </a:r>
            <a:r>
              <a:rPr lang="zh-CN" altLang="en-US" sz="1800">
                <a:solidFill>
                  <a:srgbClr val="212834"/>
                </a:solidFill>
              </a:rPr>
              <a:t>的</a:t>
            </a:r>
            <a:r>
              <a:rPr lang="en-US" altLang="zh-CN" sz="1800">
                <a:solidFill>
                  <a:srgbClr val="212834"/>
                </a:solidFill>
              </a:rPr>
              <a:t>TN-C</a:t>
            </a:r>
            <a:r>
              <a:rPr lang="zh-CN" altLang="en-US" sz="1800">
                <a:solidFill>
                  <a:srgbClr val="212834"/>
                </a:solidFill>
              </a:rPr>
              <a:t>线路，所带负荷如图</a:t>
            </a:r>
            <a:r>
              <a:rPr lang="en-US" altLang="zh-CN" sz="1800">
                <a:solidFill>
                  <a:srgbClr val="212834"/>
                </a:solidFill>
              </a:rPr>
              <a:t>4.20(a)</a:t>
            </a:r>
            <a:r>
              <a:rPr lang="zh-CN" altLang="en-US" sz="1800">
                <a:solidFill>
                  <a:srgbClr val="212834"/>
                </a:solidFill>
              </a:rPr>
              <a:t>所示。线路采用</a:t>
            </a:r>
            <a:r>
              <a:rPr lang="en-US" altLang="zh-CN" sz="1800">
                <a:solidFill>
                  <a:srgbClr val="212834"/>
                </a:solidFill>
              </a:rPr>
              <a:t>BLX-500</a:t>
            </a:r>
            <a:r>
              <a:rPr lang="zh-CN" altLang="en-US" sz="1800">
                <a:solidFill>
                  <a:srgbClr val="212834"/>
                </a:solidFill>
              </a:rPr>
              <a:t>型铝心橡皮线明敷，环境温度为</a:t>
            </a:r>
            <a:r>
              <a:rPr lang="en-US" altLang="zh-CN" sz="1800">
                <a:solidFill>
                  <a:srgbClr val="212834"/>
                </a:solidFill>
              </a:rPr>
              <a:t>35℃</a:t>
            </a:r>
            <a:r>
              <a:rPr lang="zh-CN" altLang="en-US" sz="1800">
                <a:solidFill>
                  <a:srgbClr val="212834"/>
                </a:solidFill>
              </a:rPr>
              <a:t>，允许电压损耗为</a:t>
            </a:r>
            <a:r>
              <a:rPr lang="en-US" altLang="zh-CN" sz="1800">
                <a:solidFill>
                  <a:srgbClr val="212834"/>
                </a:solidFill>
              </a:rPr>
              <a:t>5%</a:t>
            </a:r>
            <a:r>
              <a:rPr lang="zh-CN" altLang="en-US" sz="1800">
                <a:solidFill>
                  <a:srgbClr val="212834"/>
                </a:solidFill>
              </a:rPr>
              <a:t>。试选择导线截面。</a:t>
            </a:r>
          </a:p>
        </p:txBody>
      </p:sp>
      <p:sp>
        <p:nvSpPr>
          <p:cNvPr id="118787" name="Text Box 3">
            <a:extLst>
              <a:ext uri="{FF2B5EF4-FFF2-40B4-BE49-F238E27FC236}">
                <a16:creationId xmlns:a16="http://schemas.microsoft.com/office/drawing/2014/main" id="{A2BA2C00-1837-4AC1-9196-7FCDF3803AB0}"/>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pic>
        <p:nvPicPr>
          <p:cNvPr id="118788" name="Picture 6" descr="420">
            <a:extLst>
              <a:ext uri="{FF2B5EF4-FFF2-40B4-BE49-F238E27FC236}">
                <a16:creationId xmlns:a16="http://schemas.microsoft.com/office/drawing/2014/main" id="{AFF03EDA-50C9-4B5A-A96D-62EB945919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810" b="60991"/>
          <a:stretch>
            <a:fillRect/>
          </a:stretch>
        </p:blipFill>
        <p:spPr bwMode="auto">
          <a:xfrm>
            <a:off x="611188" y="2852738"/>
            <a:ext cx="3816350" cy="1290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8789" name="Picture 5" descr="420">
            <a:extLst>
              <a:ext uri="{FF2B5EF4-FFF2-40B4-BE49-F238E27FC236}">
                <a16:creationId xmlns:a16="http://schemas.microsoft.com/office/drawing/2014/main" id="{55F6AA46-0D83-40B0-AB7F-25ADF7DC7F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53653" b="8231"/>
          <a:stretch>
            <a:fillRect/>
          </a:stretch>
        </p:blipFill>
        <p:spPr bwMode="auto">
          <a:xfrm>
            <a:off x="4932363" y="2852738"/>
            <a:ext cx="3457575" cy="1316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8792" name="Rectangle 10">
            <a:extLst>
              <a:ext uri="{FF2B5EF4-FFF2-40B4-BE49-F238E27FC236}">
                <a16:creationId xmlns:a16="http://schemas.microsoft.com/office/drawing/2014/main" id="{45A72F1F-01D5-4577-9CF3-C446A14F69FE}"/>
              </a:ext>
            </a:extLst>
          </p:cNvPr>
          <p:cNvSpPr>
            <a:spLocks noChangeArrowheads="1"/>
          </p:cNvSpPr>
          <p:nvPr/>
        </p:nvSpPr>
        <p:spPr bwMode="auto">
          <a:xfrm>
            <a:off x="468313" y="4207984"/>
            <a:ext cx="7632700" cy="16773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tIns="76176" bIns="0"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2000" b="0">
                <a:solidFill>
                  <a:srgbClr val="212834"/>
                </a:solidFill>
              </a:rPr>
              <a:t>(a) </a:t>
            </a:r>
            <a:r>
              <a:rPr lang="zh-CN" altLang="en-US" sz="2000" b="0">
                <a:solidFill>
                  <a:srgbClr val="212834"/>
                </a:solidFill>
              </a:rPr>
              <a:t>带有均匀分布负荷的线路                                    </a:t>
            </a:r>
            <a:r>
              <a:rPr lang="en-US" altLang="zh-CN" sz="2000" b="0">
                <a:solidFill>
                  <a:srgbClr val="212834"/>
                </a:solidFill>
              </a:rPr>
              <a:t>(b) </a:t>
            </a:r>
            <a:r>
              <a:rPr lang="zh-CN" altLang="en-US" sz="2000" b="0">
                <a:solidFill>
                  <a:srgbClr val="212834"/>
                </a:solidFill>
              </a:rPr>
              <a:t>等效线路</a:t>
            </a:r>
          </a:p>
          <a:p>
            <a:pPr algn="ctr" eaLnBrk="1" hangingPunct="1"/>
            <a:endParaRPr lang="zh-CN" altLang="en-US" sz="2000" b="0">
              <a:solidFill>
                <a:srgbClr val="212834"/>
              </a:solidFill>
            </a:endParaRPr>
          </a:p>
          <a:p>
            <a:pPr algn="ctr" eaLnBrk="1" hangingPunct="1"/>
            <a:r>
              <a:rPr lang="zh-CN" altLang="en-US" sz="2000" b="0">
                <a:solidFill>
                  <a:srgbClr val="212834"/>
                </a:solidFill>
              </a:rPr>
              <a:t>图</a:t>
            </a:r>
            <a:r>
              <a:rPr lang="en-US" altLang="zh-CN" sz="2000" b="0">
                <a:solidFill>
                  <a:srgbClr val="212834"/>
                </a:solidFill>
              </a:rPr>
              <a:t>4.20</a:t>
            </a:r>
            <a:r>
              <a:rPr lang="zh-CN" altLang="en-US" sz="2000" b="0">
                <a:solidFill>
                  <a:srgbClr val="212834"/>
                </a:solidFill>
              </a:rPr>
              <a:t>　例</a:t>
            </a:r>
            <a:r>
              <a:rPr lang="en-US" altLang="zh-CN" sz="2000" b="0">
                <a:solidFill>
                  <a:srgbClr val="212834"/>
                </a:solidFill>
              </a:rPr>
              <a:t>4.9</a:t>
            </a:r>
            <a:r>
              <a:rPr lang="zh-CN" altLang="en-US" sz="2000" b="0">
                <a:solidFill>
                  <a:srgbClr val="212834"/>
                </a:solidFill>
              </a:rPr>
              <a:t>的线路</a:t>
            </a:r>
          </a:p>
          <a:p>
            <a:pPr algn="ctr"/>
            <a:endParaRPr lang="en-US" altLang="zh-CN" sz="4400" b="0">
              <a:solidFill>
                <a:srgbClr val="212834"/>
              </a:solidFill>
            </a:endParaRPr>
          </a:p>
        </p:txBody>
      </p:sp>
    </p:spTree>
  </p:cSld>
  <p:clrMapOvr>
    <a:masterClrMapping/>
  </p:clrMapOvr>
  <p:transition>
    <p:split orient="vert"/>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22" name="Text Box 2">
            <a:extLst>
              <a:ext uri="{FF2B5EF4-FFF2-40B4-BE49-F238E27FC236}">
                <a16:creationId xmlns:a16="http://schemas.microsoft.com/office/drawing/2014/main" id="{2156502B-E515-4E13-B87D-B65165D9B14B}"/>
              </a:ext>
            </a:extLst>
          </p:cNvPr>
          <p:cNvSpPr txBox="1">
            <a:spLocks noChangeArrowheads="1"/>
          </p:cNvSpPr>
          <p:nvPr/>
        </p:nvSpPr>
        <p:spPr bwMode="auto">
          <a:xfrm>
            <a:off x="611188" y="1628775"/>
            <a:ext cx="8281987"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212834"/>
                </a:solidFill>
              </a:rPr>
              <a:t>解：</a:t>
            </a:r>
            <a:r>
              <a:rPr lang="en-US" altLang="zh-CN" sz="1800">
                <a:solidFill>
                  <a:srgbClr val="212834"/>
                </a:solidFill>
              </a:rPr>
              <a:t>1) </a:t>
            </a:r>
            <a:r>
              <a:rPr lang="zh-CN" altLang="en-US" sz="1800">
                <a:solidFill>
                  <a:srgbClr val="212834"/>
                </a:solidFill>
              </a:rPr>
              <a:t>负荷等效变换</a:t>
            </a:r>
          </a:p>
          <a:p>
            <a:pPr eaLnBrk="1" hangingPunct="1"/>
            <a:r>
              <a:rPr lang="zh-CN" altLang="en-US" sz="1800">
                <a:solidFill>
                  <a:srgbClr val="212834"/>
                </a:solidFill>
              </a:rPr>
              <a:t>      将图</a:t>
            </a:r>
            <a:r>
              <a:rPr lang="en-US" altLang="zh-CN" sz="1800">
                <a:solidFill>
                  <a:srgbClr val="212834"/>
                </a:solidFill>
              </a:rPr>
              <a:t>4.20(a)</a:t>
            </a:r>
            <a:r>
              <a:rPr lang="zh-CN" altLang="en-US" sz="1800">
                <a:solidFill>
                  <a:srgbClr val="212834"/>
                </a:solidFill>
              </a:rPr>
              <a:t>所示的均匀分布负荷变换为等效的集中负荷，如图</a:t>
            </a:r>
            <a:r>
              <a:rPr lang="en-US" altLang="zh-CN" sz="1800">
                <a:solidFill>
                  <a:srgbClr val="212834"/>
                </a:solidFill>
              </a:rPr>
              <a:t>4.20(b)</a:t>
            </a:r>
            <a:r>
              <a:rPr lang="zh-CN" altLang="en-US" sz="1800">
                <a:solidFill>
                  <a:srgbClr val="212834"/>
                </a:solidFill>
              </a:rPr>
              <a:t>所示。</a:t>
            </a:r>
          </a:p>
          <a:p>
            <a:pPr eaLnBrk="1" hangingPunct="1"/>
            <a:r>
              <a:rPr lang="zh-CN" altLang="en-US" sz="1800">
                <a:solidFill>
                  <a:srgbClr val="212834"/>
                </a:solidFill>
              </a:rPr>
              <a:t>      依题意，原集中负荷为     </a:t>
            </a:r>
            <a:r>
              <a:rPr lang="en-US" altLang="zh-CN" sz="1800">
                <a:solidFill>
                  <a:srgbClr val="212834"/>
                </a:solidFill>
              </a:rPr>
              <a:t>=20kW</a:t>
            </a:r>
            <a:r>
              <a:rPr lang="zh-CN" altLang="en-US" sz="1800">
                <a:solidFill>
                  <a:srgbClr val="212834"/>
                </a:solidFill>
              </a:rPr>
              <a:t>，       </a:t>
            </a:r>
            <a:r>
              <a:rPr lang="en-US" altLang="zh-CN" sz="1800">
                <a:solidFill>
                  <a:srgbClr val="212834"/>
                </a:solidFill>
              </a:rPr>
              <a:t>= 0.8</a:t>
            </a:r>
            <a:r>
              <a:rPr lang="zh-CN" altLang="en-US" sz="1800">
                <a:solidFill>
                  <a:srgbClr val="212834"/>
                </a:solidFill>
              </a:rPr>
              <a:t>，则</a:t>
            </a:r>
          </a:p>
          <a:p>
            <a:pPr eaLnBrk="1" hangingPunct="1"/>
            <a:r>
              <a:rPr lang="zh-CN" altLang="en-US" sz="1800">
                <a:solidFill>
                  <a:srgbClr val="212834"/>
                </a:solidFill>
              </a:rPr>
              <a:t>                    </a:t>
            </a:r>
            <a:r>
              <a:rPr lang="en-US" altLang="zh-CN" sz="1800">
                <a:solidFill>
                  <a:srgbClr val="212834"/>
                </a:solidFill>
              </a:rPr>
              <a:t>= 0.75              =              = 20×0.75 kvar = 15 kvar</a:t>
            </a:r>
          </a:p>
          <a:p>
            <a:pPr eaLnBrk="1" hangingPunct="1"/>
            <a:r>
              <a:rPr lang="en-US" altLang="zh-CN" sz="1800">
                <a:solidFill>
                  <a:srgbClr val="212834"/>
                </a:solidFill>
              </a:rPr>
              <a:t>     </a:t>
            </a:r>
            <a:r>
              <a:rPr lang="zh-CN" altLang="en-US" sz="1800">
                <a:solidFill>
                  <a:srgbClr val="212834"/>
                </a:solidFill>
              </a:rPr>
              <a:t>分布负荷变换为等效的集中负荷为     </a:t>
            </a:r>
            <a:r>
              <a:rPr lang="en-US" altLang="zh-CN" sz="1800">
                <a:solidFill>
                  <a:srgbClr val="212834"/>
                </a:solidFill>
              </a:rPr>
              <a:t>= 60×0.5 kW = 30 kW</a:t>
            </a:r>
            <a:r>
              <a:rPr lang="zh-CN" altLang="en-US" sz="1800">
                <a:solidFill>
                  <a:srgbClr val="212834"/>
                </a:solidFill>
              </a:rPr>
              <a:t>，       </a:t>
            </a:r>
            <a:r>
              <a:rPr lang="en-US" altLang="zh-CN" sz="1800">
                <a:solidFill>
                  <a:srgbClr val="212834"/>
                </a:solidFill>
              </a:rPr>
              <a:t>= 0.7</a:t>
            </a:r>
            <a:r>
              <a:rPr lang="zh-CN" altLang="en-US" sz="1800">
                <a:solidFill>
                  <a:srgbClr val="212834"/>
                </a:solidFill>
              </a:rPr>
              <a:t>，则</a:t>
            </a:r>
          </a:p>
          <a:p>
            <a:pPr eaLnBrk="1" hangingPunct="1"/>
            <a:r>
              <a:rPr lang="zh-CN" altLang="en-US" sz="1800">
                <a:solidFill>
                  <a:srgbClr val="212834"/>
                </a:solidFill>
              </a:rPr>
              <a:t>                    </a:t>
            </a:r>
            <a:r>
              <a:rPr lang="en-US" altLang="zh-CN" sz="1800">
                <a:solidFill>
                  <a:srgbClr val="212834"/>
                </a:solidFill>
              </a:rPr>
              <a:t>= 1                           = 30×1 kvar = 30 kvar</a:t>
            </a:r>
          </a:p>
          <a:p>
            <a:pPr eaLnBrk="1" hangingPunct="1"/>
            <a:r>
              <a:rPr lang="en-US" altLang="zh-CN" sz="1800">
                <a:solidFill>
                  <a:srgbClr val="212834"/>
                </a:solidFill>
              </a:rPr>
              <a:t>      2) </a:t>
            </a:r>
            <a:r>
              <a:rPr lang="zh-CN" altLang="en-US" sz="1800">
                <a:solidFill>
                  <a:srgbClr val="212834"/>
                </a:solidFill>
              </a:rPr>
              <a:t>按发热条件选择导线截面</a:t>
            </a:r>
          </a:p>
          <a:p>
            <a:pPr eaLnBrk="1" hangingPunct="1"/>
            <a:r>
              <a:rPr lang="zh-CN" altLang="en-US" sz="1800">
                <a:solidFill>
                  <a:srgbClr val="212834"/>
                </a:solidFill>
              </a:rPr>
              <a:t>     因该线路为低压动力线路，所以宜按发热条件选择导线截面，然后用其他条件校验。</a:t>
            </a:r>
          </a:p>
          <a:p>
            <a:pPr eaLnBrk="1" hangingPunct="1"/>
            <a:r>
              <a:rPr lang="zh-CN" altLang="en-US" sz="1800">
                <a:solidFill>
                  <a:srgbClr val="212834"/>
                </a:solidFill>
              </a:rPr>
              <a:t>     线路上的总负荷为</a:t>
            </a:r>
          </a:p>
          <a:p>
            <a:pPr eaLnBrk="1" hangingPunct="1"/>
            <a:r>
              <a:rPr lang="en-US" altLang="zh-CN" sz="1800">
                <a:solidFill>
                  <a:srgbClr val="212834"/>
                </a:solidFill>
              </a:rPr>
              <a:t>  </a:t>
            </a:r>
          </a:p>
          <a:p>
            <a:pPr eaLnBrk="1" hangingPunct="1"/>
            <a:r>
              <a:rPr lang="en-US" altLang="zh-CN" sz="1800">
                <a:solidFill>
                  <a:srgbClr val="212834"/>
                </a:solidFill>
              </a:rPr>
              <a:t>  </a:t>
            </a:r>
          </a:p>
          <a:p>
            <a:pPr eaLnBrk="1" hangingPunct="1"/>
            <a:r>
              <a:rPr lang="en-US" altLang="zh-CN" sz="1800">
                <a:solidFill>
                  <a:srgbClr val="212834"/>
                </a:solidFill>
              </a:rPr>
              <a:t>  </a:t>
            </a:r>
          </a:p>
          <a:p>
            <a:pPr eaLnBrk="1" hangingPunct="1"/>
            <a:r>
              <a:rPr lang="en-US" altLang="zh-CN" sz="1800">
                <a:solidFill>
                  <a:srgbClr val="212834"/>
                </a:solidFill>
              </a:rPr>
              <a:t>  </a:t>
            </a:r>
          </a:p>
          <a:p>
            <a:pPr eaLnBrk="1" hangingPunct="1"/>
            <a:r>
              <a:rPr lang="en-US" altLang="zh-CN" sz="1800">
                <a:solidFill>
                  <a:srgbClr val="212834"/>
                </a:solidFill>
              </a:rPr>
              <a:t>     </a:t>
            </a:r>
            <a:r>
              <a:rPr lang="zh-CN" altLang="en-US" sz="1800">
                <a:solidFill>
                  <a:srgbClr val="212834"/>
                </a:solidFill>
              </a:rPr>
              <a:t>按此电流查表得，</a:t>
            </a:r>
            <a:r>
              <a:rPr lang="en-US" altLang="zh-CN" sz="1800">
                <a:solidFill>
                  <a:srgbClr val="212834"/>
                </a:solidFill>
              </a:rPr>
              <a:t>BLX-500</a:t>
            </a:r>
            <a:r>
              <a:rPr lang="zh-CN" altLang="en-US" sz="1800">
                <a:solidFill>
                  <a:srgbClr val="212834"/>
                </a:solidFill>
              </a:rPr>
              <a:t>型导线</a:t>
            </a:r>
            <a:r>
              <a:rPr lang="en-US" altLang="zh-CN" sz="1800">
                <a:solidFill>
                  <a:srgbClr val="212834"/>
                </a:solidFill>
              </a:rPr>
              <a:t>A=35mm</a:t>
            </a:r>
            <a:r>
              <a:rPr lang="en-US" altLang="zh-CN" sz="1800" baseline="30000">
                <a:solidFill>
                  <a:srgbClr val="212834"/>
                </a:solidFill>
              </a:rPr>
              <a:t>2</a:t>
            </a:r>
            <a:r>
              <a:rPr lang="en-US" altLang="zh-CN" sz="1800">
                <a:solidFill>
                  <a:srgbClr val="212834"/>
                </a:solidFill>
              </a:rPr>
              <a:t> </a:t>
            </a:r>
            <a:r>
              <a:rPr lang="zh-CN" altLang="en-US" sz="1800">
                <a:solidFill>
                  <a:srgbClr val="212834"/>
                </a:solidFill>
              </a:rPr>
              <a:t>在</a:t>
            </a:r>
            <a:r>
              <a:rPr lang="en-US" altLang="zh-CN" sz="1800">
                <a:solidFill>
                  <a:srgbClr val="212834"/>
                </a:solidFill>
              </a:rPr>
              <a:t>35℃</a:t>
            </a:r>
            <a:r>
              <a:rPr lang="zh-CN" altLang="en-US" sz="1800">
                <a:solidFill>
                  <a:srgbClr val="212834"/>
                </a:solidFill>
              </a:rPr>
              <a:t>时的   </a:t>
            </a:r>
            <a:r>
              <a:rPr lang="en-US" altLang="zh-CN" sz="1800">
                <a:solidFill>
                  <a:srgbClr val="212834"/>
                </a:solidFill>
              </a:rPr>
              <a:t>                              </a:t>
            </a:r>
            <a:r>
              <a:rPr lang="zh-CN" altLang="en-US" sz="1800">
                <a:solidFill>
                  <a:srgbClr val="212834"/>
                </a:solidFill>
              </a:rPr>
              <a:t>，因此按发热条件可选</a:t>
            </a:r>
            <a:r>
              <a:rPr lang="en-US" altLang="zh-CN" sz="1800">
                <a:solidFill>
                  <a:srgbClr val="212834"/>
                </a:solidFill>
              </a:rPr>
              <a:t>BLX-500-1×35</a:t>
            </a:r>
            <a:r>
              <a:rPr lang="zh-CN" altLang="en-US" sz="1800">
                <a:solidFill>
                  <a:srgbClr val="212834"/>
                </a:solidFill>
              </a:rPr>
              <a:t>型导线三根作相线，另选</a:t>
            </a:r>
            <a:r>
              <a:rPr lang="en-US" altLang="zh-CN" sz="1800">
                <a:solidFill>
                  <a:srgbClr val="212834"/>
                </a:solidFill>
              </a:rPr>
              <a:t>BLX-500-1×25</a:t>
            </a:r>
            <a:r>
              <a:rPr lang="zh-CN" altLang="en-US" sz="1800">
                <a:solidFill>
                  <a:srgbClr val="212834"/>
                </a:solidFill>
              </a:rPr>
              <a:t>型导线一根作保护中性线。</a:t>
            </a:r>
          </a:p>
        </p:txBody>
      </p:sp>
      <p:sp>
        <p:nvSpPr>
          <p:cNvPr id="76823" name="Text Box 3">
            <a:extLst>
              <a:ext uri="{FF2B5EF4-FFF2-40B4-BE49-F238E27FC236}">
                <a16:creationId xmlns:a16="http://schemas.microsoft.com/office/drawing/2014/main" id="{553F9FF8-EBCB-4925-AC54-EE45A00170DD}"/>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graphicFrame>
        <p:nvGraphicFramePr>
          <p:cNvPr id="76802" name="Object 14">
            <a:extLst>
              <a:ext uri="{FF2B5EF4-FFF2-40B4-BE49-F238E27FC236}">
                <a16:creationId xmlns:a16="http://schemas.microsoft.com/office/drawing/2014/main" id="{CABEC70D-D4BD-47EB-98BC-218589DD6F68}"/>
              </a:ext>
            </a:extLst>
          </p:cNvPr>
          <p:cNvGraphicFramePr>
            <a:graphicFrameLocks noChangeAspect="1"/>
          </p:cNvGraphicFramePr>
          <p:nvPr>
            <p:extLst>
              <p:ext uri="{D42A27DB-BD31-4B8C-83A1-F6EECF244321}">
                <p14:modId xmlns:p14="http://schemas.microsoft.com/office/powerpoint/2010/main" val="2026116008"/>
              </p:ext>
            </p:extLst>
          </p:nvPr>
        </p:nvGraphicFramePr>
        <p:xfrm>
          <a:off x="3335338" y="2146300"/>
          <a:ext cx="279400" cy="368300"/>
        </p:xfrm>
        <a:graphic>
          <a:graphicData uri="http://schemas.openxmlformats.org/presentationml/2006/ole">
            <mc:AlternateContent xmlns:mc="http://schemas.openxmlformats.org/markup-compatibility/2006">
              <mc:Choice xmlns:v="urn:schemas-microsoft-com:vml" Requires="v">
                <p:oleObj name="Equation" r:id="rId3" imgW="152280" imgH="203040" progId="Equation.DSMT4">
                  <p:embed/>
                </p:oleObj>
              </mc:Choice>
              <mc:Fallback>
                <p:oleObj name="Equation" r:id="rId3" imgW="152280" imgH="203040" progId="Equation.DSMT4">
                  <p:embed/>
                  <p:pic>
                    <p:nvPicPr>
                      <p:cNvPr id="0" name="Object 14"/>
                      <p:cNvPicPr>
                        <a:picLocks noChangeAspect="1" noChangeArrowheads="1"/>
                      </p:cNvPicPr>
                      <p:nvPr/>
                    </p:nvPicPr>
                    <p:blipFill>
                      <a:blip r:embed="rId4"/>
                      <a:srcRect/>
                      <a:stretch>
                        <a:fillRect/>
                      </a:stretch>
                    </p:blipFill>
                    <p:spPr bwMode="auto">
                      <a:xfrm>
                        <a:off x="3335338" y="2146300"/>
                        <a:ext cx="27940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3" name="Object 13">
            <a:extLst>
              <a:ext uri="{FF2B5EF4-FFF2-40B4-BE49-F238E27FC236}">
                <a16:creationId xmlns:a16="http://schemas.microsoft.com/office/drawing/2014/main" id="{608DDE00-D326-4C80-A5EA-96846999E8D8}"/>
              </a:ext>
            </a:extLst>
          </p:cNvPr>
          <p:cNvGraphicFramePr>
            <a:graphicFrameLocks noChangeAspect="1"/>
          </p:cNvGraphicFramePr>
          <p:nvPr>
            <p:extLst>
              <p:ext uri="{D42A27DB-BD31-4B8C-83A1-F6EECF244321}">
                <p14:modId xmlns:p14="http://schemas.microsoft.com/office/powerpoint/2010/main" val="1183418724"/>
              </p:ext>
            </p:extLst>
          </p:nvPr>
        </p:nvGraphicFramePr>
        <p:xfrm>
          <a:off x="4462463" y="2212975"/>
          <a:ext cx="539750" cy="314325"/>
        </p:xfrm>
        <a:graphic>
          <a:graphicData uri="http://schemas.openxmlformats.org/presentationml/2006/ole">
            <mc:AlternateContent xmlns:mc="http://schemas.openxmlformats.org/markup-compatibility/2006">
              <mc:Choice xmlns:v="urn:schemas-microsoft-com:vml" Requires="v">
                <p:oleObj name="Equation" r:id="rId5" imgW="342720" imgH="203040" progId="Equation.DSMT4">
                  <p:embed/>
                </p:oleObj>
              </mc:Choice>
              <mc:Fallback>
                <p:oleObj name="Equation" r:id="rId5" imgW="342720" imgH="203040" progId="Equation.DSMT4">
                  <p:embed/>
                  <p:pic>
                    <p:nvPicPr>
                      <p:cNvPr id="0" name="Object 13"/>
                      <p:cNvPicPr>
                        <a:picLocks noChangeAspect="1" noChangeArrowheads="1"/>
                      </p:cNvPicPr>
                      <p:nvPr/>
                    </p:nvPicPr>
                    <p:blipFill>
                      <a:blip r:embed="rId6"/>
                      <a:srcRect/>
                      <a:stretch>
                        <a:fillRect/>
                      </a:stretch>
                    </p:blipFill>
                    <p:spPr bwMode="auto">
                      <a:xfrm>
                        <a:off x="4462463" y="2212975"/>
                        <a:ext cx="539750"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4" name="Object 12">
            <a:extLst>
              <a:ext uri="{FF2B5EF4-FFF2-40B4-BE49-F238E27FC236}">
                <a16:creationId xmlns:a16="http://schemas.microsoft.com/office/drawing/2014/main" id="{6D6EAB96-C5FA-46FF-BB6E-CDB652435282}"/>
              </a:ext>
            </a:extLst>
          </p:cNvPr>
          <p:cNvGraphicFramePr>
            <a:graphicFrameLocks noChangeAspect="1"/>
          </p:cNvGraphicFramePr>
          <p:nvPr>
            <p:extLst>
              <p:ext uri="{D42A27DB-BD31-4B8C-83A1-F6EECF244321}">
                <p14:modId xmlns:p14="http://schemas.microsoft.com/office/powerpoint/2010/main" val="3615493977"/>
              </p:ext>
            </p:extLst>
          </p:nvPr>
        </p:nvGraphicFramePr>
        <p:xfrm>
          <a:off x="1331913" y="2454275"/>
          <a:ext cx="539750" cy="327025"/>
        </p:xfrm>
        <a:graphic>
          <a:graphicData uri="http://schemas.openxmlformats.org/presentationml/2006/ole">
            <mc:AlternateContent xmlns:mc="http://schemas.openxmlformats.org/markup-compatibility/2006">
              <mc:Choice xmlns:v="urn:schemas-microsoft-com:vml" Requires="v">
                <p:oleObj name="Equation" r:id="rId7" imgW="330120" imgH="203040" progId="Equation.DSMT4">
                  <p:embed/>
                </p:oleObj>
              </mc:Choice>
              <mc:Fallback>
                <p:oleObj name="Equation" r:id="rId7" imgW="330120" imgH="203040" progId="Equation.DSMT4">
                  <p:embed/>
                  <p:pic>
                    <p:nvPicPr>
                      <p:cNvPr id="0" name="Object 12"/>
                      <p:cNvPicPr>
                        <a:picLocks noChangeAspect="1" noChangeArrowheads="1"/>
                      </p:cNvPicPr>
                      <p:nvPr/>
                    </p:nvPicPr>
                    <p:blipFill>
                      <a:blip r:embed="rId8"/>
                      <a:srcRect/>
                      <a:stretch>
                        <a:fillRect/>
                      </a:stretch>
                    </p:blipFill>
                    <p:spPr bwMode="auto">
                      <a:xfrm>
                        <a:off x="1331913" y="2454275"/>
                        <a:ext cx="539750"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5" name="Object 11">
            <a:extLst>
              <a:ext uri="{FF2B5EF4-FFF2-40B4-BE49-F238E27FC236}">
                <a16:creationId xmlns:a16="http://schemas.microsoft.com/office/drawing/2014/main" id="{841B085B-7184-46CE-A110-4F09A8FD8A0F}"/>
              </a:ext>
            </a:extLst>
          </p:cNvPr>
          <p:cNvGraphicFramePr>
            <a:graphicFrameLocks noChangeAspect="1"/>
          </p:cNvGraphicFramePr>
          <p:nvPr>
            <p:extLst>
              <p:ext uri="{D42A27DB-BD31-4B8C-83A1-F6EECF244321}">
                <p14:modId xmlns:p14="http://schemas.microsoft.com/office/powerpoint/2010/main" val="2867023694"/>
              </p:ext>
            </p:extLst>
          </p:nvPr>
        </p:nvGraphicFramePr>
        <p:xfrm>
          <a:off x="2916238" y="2416175"/>
          <a:ext cx="269875" cy="377825"/>
        </p:xfrm>
        <a:graphic>
          <a:graphicData uri="http://schemas.openxmlformats.org/presentationml/2006/ole">
            <mc:AlternateContent xmlns:mc="http://schemas.openxmlformats.org/markup-compatibility/2006">
              <mc:Choice xmlns:v="urn:schemas-microsoft-com:vml" Requires="v">
                <p:oleObj name="Equation" r:id="rId9" imgW="139680" imgH="203040" progId="Equation.DSMT4">
                  <p:embed/>
                </p:oleObj>
              </mc:Choice>
              <mc:Fallback>
                <p:oleObj name="Equation" r:id="rId9" imgW="139680" imgH="203040" progId="Equation.DSMT4">
                  <p:embed/>
                  <p:pic>
                    <p:nvPicPr>
                      <p:cNvPr id="0" name="Object 11"/>
                      <p:cNvPicPr>
                        <a:picLocks noChangeAspect="1" noChangeArrowheads="1"/>
                      </p:cNvPicPr>
                      <p:nvPr/>
                    </p:nvPicPr>
                    <p:blipFill>
                      <a:blip r:embed="rId10"/>
                      <a:srcRect/>
                      <a:stretch>
                        <a:fillRect/>
                      </a:stretch>
                    </p:blipFill>
                    <p:spPr bwMode="auto">
                      <a:xfrm>
                        <a:off x="2916238" y="2416175"/>
                        <a:ext cx="269875"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7" name="Object 9">
            <a:extLst>
              <a:ext uri="{FF2B5EF4-FFF2-40B4-BE49-F238E27FC236}">
                <a16:creationId xmlns:a16="http://schemas.microsoft.com/office/drawing/2014/main" id="{46A40EC8-90FA-4C22-AB51-26FE8496C12B}"/>
              </a:ext>
            </a:extLst>
          </p:cNvPr>
          <p:cNvGraphicFramePr>
            <a:graphicFrameLocks noChangeAspect="1"/>
          </p:cNvGraphicFramePr>
          <p:nvPr>
            <p:extLst>
              <p:ext uri="{D42A27DB-BD31-4B8C-83A1-F6EECF244321}">
                <p14:modId xmlns:p14="http://schemas.microsoft.com/office/powerpoint/2010/main" val="1833998487"/>
              </p:ext>
            </p:extLst>
          </p:nvPr>
        </p:nvGraphicFramePr>
        <p:xfrm>
          <a:off x="3355975" y="2446914"/>
          <a:ext cx="820738" cy="349250"/>
        </p:xfrm>
        <a:graphic>
          <a:graphicData uri="http://schemas.openxmlformats.org/presentationml/2006/ole">
            <mc:AlternateContent xmlns:mc="http://schemas.openxmlformats.org/markup-compatibility/2006">
              <mc:Choice xmlns:v="urn:schemas-microsoft-com:vml" Requires="v">
                <p:oleObj name="Equation" r:id="rId11" imgW="469800" imgH="203040" progId="Equation.DSMT4">
                  <p:embed/>
                </p:oleObj>
              </mc:Choice>
              <mc:Fallback>
                <p:oleObj name="Equation" r:id="rId11" imgW="469800" imgH="203040" progId="Equation.DSMT4">
                  <p:embed/>
                  <p:pic>
                    <p:nvPicPr>
                      <p:cNvPr id="0" name="Object 9"/>
                      <p:cNvPicPr>
                        <a:picLocks noChangeAspect="1" noChangeArrowheads="1"/>
                      </p:cNvPicPr>
                      <p:nvPr/>
                    </p:nvPicPr>
                    <p:blipFill>
                      <a:blip r:embed="rId12"/>
                      <a:srcRect/>
                      <a:stretch>
                        <a:fillRect/>
                      </a:stretch>
                    </p:blipFill>
                    <p:spPr bwMode="auto">
                      <a:xfrm>
                        <a:off x="3355975" y="2446914"/>
                        <a:ext cx="820738"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8" name="Object 8">
            <a:extLst>
              <a:ext uri="{FF2B5EF4-FFF2-40B4-BE49-F238E27FC236}">
                <a16:creationId xmlns:a16="http://schemas.microsoft.com/office/drawing/2014/main" id="{9308A9CA-EFDA-452B-84CF-E4A975587BC0}"/>
              </a:ext>
            </a:extLst>
          </p:cNvPr>
          <p:cNvGraphicFramePr>
            <a:graphicFrameLocks noChangeAspect="1"/>
          </p:cNvGraphicFramePr>
          <p:nvPr>
            <p:extLst>
              <p:ext uri="{D42A27DB-BD31-4B8C-83A1-F6EECF244321}">
                <p14:modId xmlns:p14="http://schemas.microsoft.com/office/powerpoint/2010/main" val="3453211077"/>
              </p:ext>
            </p:extLst>
          </p:nvPr>
        </p:nvGraphicFramePr>
        <p:xfrm>
          <a:off x="4414838" y="2674938"/>
          <a:ext cx="357187" cy="393700"/>
        </p:xfrm>
        <a:graphic>
          <a:graphicData uri="http://schemas.openxmlformats.org/presentationml/2006/ole">
            <mc:AlternateContent xmlns:mc="http://schemas.openxmlformats.org/markup-compatibility/2006">
              <mc:Choice xmlns:v="urn:schemas-microsoft-com:vml" Requires="v">
                <p:oleObj name="Equation" r:id="rId13" imgW="177480" imgH="203040" progId="Equation.DSMT4">
                  <p:embed/>
                </p:oleObj>
              </mc:Choice>
              <mc:Fallback>
                <p:oleObj name="Equation" r:id="rId13" imgW="177480" imgH="203040" progId="Equation.DSMT4">
                  <p:embed/>
                  <p:pic>
                    <p:nvPicPr>
                      <p:cNvPr id="0" name="Object 8"/>
                      <p:cNvPicPr>
                        <a:picLocks noChangeAspect="1" noChangeArrowheads="1"/>
                      </p:cNvPicPr>
                      <p:nvPr/>
                    </p:nvPicPr>
                    <p:blipFill>
                      <a:blip r:embed="rId14"/>
                      <a:srcRect/>
                      <a:stretch>
                        <a:fillRect/>
                      </a:stretch>
                    </p:blipFill>
                    <p:spPr bwMode="auto">
                      <a:xfrm>
                        <a:off x="4414838" y="2674938"/>
                        <a:ext cx="357187" cy="393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09" name="Object 7">
            <a:extLst>
              <a:ext uri="{FF2B5EF4-FFF2-40B4-BE49-F238E27FC236}">
                <a16:creationId xmlns:a16="http://schemas.microsoft.com/office/drawing/2014/main" id="{D34A9CE2-89EC-4CE1-ADD3-0FFBBC75D94B}"/>
              </a:ext>
            </a:extLst>
          </p:cNvPr>
          <p:cNvGraphicFramePr>
            <a:graphicFrameLocks noChangeAspect="1"/>
          </p:cNvGraphicFramePr>
          <p:nvPr>
            <p:extLst>
              <p:ext uri="{D42A27DB-BD31-4B8C-83A1-F6EECF244321}">
                <p14:modId xmlns:p14="http://schemas.microsoft.com/office/powerpoint/2010/main" val="3634981958"/>
              </p:ext>
            </p:extLst>
          </p:nvPr>
        </p:nvGraphicFramePr>
        <p:xfrm>
          <a:off x="7058314" y="2765136"/>
          <a:ext cx="539750" cy="304800"/>
        </p:xfrm>
        <a:graphic>
          <a:graphicData uri="http://schemas.openxmlformats.org/presentationml/2006/ole">
            <mc:AlternateContent xmlns:mc="http://schemas.openxmlformats.org/markup-compatibility/2006">
              <mc:Choice xmlns:v="urn:schemas-microsoft-com:vml" Requires="v">
                <p:oleObj name="Equation" r:id="rId15" imgW="355320" imgH="203040" progId="Equation.DSMT4">
                  <p:embed/>
                </p:oleObj>
              </mc:Choice>
              <mc:Fallback>
                <p:oleObj name="Equation" r:id="rId15" imgW="355320" imgH="203040" progId="Equation.DSMT4">
                  <p:embed/>
                  <p:pic>
                    <p:nvPicPr>
                      <p:cNvPr id="0" name="Object 7"/>
                      <p:cNvPicPr>
                        <a:picLocks noChangeAspect="1" noChangeArrowheads="1"/>
                      </p:cNvPicPr>
                      <p:nvPr/>
                    </p:nvPicPr>
                    <p:blipFill>
                      <a:blip r:embed="rId16"/>
                      <a:srcRect/>
                      <a:stretch>
                        <a:fillRect/>
                      </a:stretch>
                    </p:blipFill>
                    <p:spPr bwMode="auto">
                      <a:xfrm>
                        <a:off x="7058314" y="2765136"/>
                        <a:ext cx="539750"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10" name="Object 6">
            <a:extLst>
              <a:ext uri="{FF2B5EF4-FFF2-40B4-BE49-F238E27FC236}">
                <a16:creationId xmlns:a16="http://schemas.microsoft.com/office/drawing/2014/main" id="{185673CE-C459-45CF-86CE-2BB13F03B292}"/>
              </a:ext>
            </a:extLst>
          </p:cNvPr>
          <p:cNvGraphicFramePr>
            <a:graphicFrameLocks noChangeAspect="1"/>
          </p:cNvGraphicFramePr>
          <p:nvPr>
            <p:extLst>
              <p:ext uri="{D42A27DB-BD31-4B8C-83A1-F6EECF244321}">
                <p14:modId xmlns:p14="http://schemas.microsoft.com/office/powerpoint/2010/main" val="2247998610"/>
              </p:ext>
            </p:extLst>
          </p:nvPr>
        </p:nvGraphicFramePr>
        <p:xfrm>
          <a:off x="1276350" y="3024188"/>
          <a:ext cx="627063" cy="354012"/>
        </p:xfrm>
        <a:graphic>
          <a:graphicData uri="http://schemas.openxmlformats.org/presentationml/2006/ole">
            <mc:AlternateContent xmlns:mc="http://schemas.openxmlformats.org/markup-compatibility/2006">
              <mc:Choice xmlns:v="urn:schemas-microsoft-com:vml" Requires="v">
                <p:oleObj name="Equation" r:id="rId17" imgW="355320" imgH="203040" progId="Equation.DSMT4">
                  <p:embed/>
                </p:oleObj>
              </mc:Choice>
              <mc:Fallback>
                <p:oleObj name="Equation" r:id="rId17" imgW="355320" imgH="203040" progId="Equation.DSMT4">
                  <p:embed/>
                  <p:pic>
                    <p:nvPicPr>
                      <p:cNvPr id="0" name="Object 6"/>
                      <p:cNvPicPr>
                        <a:picLocks noChangeAspect="1" noChangeArrowheads="1"/>
                      </p:cNvPicPr>
                      <p:nvPr/>
                    </p:nvPicPr>
                    <p:blipFill>
                      <a:blip r:embed="rId18"/>
                      <a:srcRect/>
                      <a:stretch>
                        <a:fillRect/>
                      </a:stretch>
                    </p:blipFill>
                    <p:spPr bwMode="auto">
                      <a:xfrm>
                        <a:off x="1276350" y="3024188"/>
                        <a:ext cx="627063" cy="3540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11" name="Object 5">
            <a:extLst>
              <a:ext uri="{FF2B5EF4-FFF2-40B4-BE49-F238E27FC236}">
                <a16:creationId xmlns:a16="http://schemas.microsoft.com/office/drawing/2014/main" id="{DAE53BE9-396C-426D-ADD4-6CE143FB18E2}"/>
              </a:ext>
            </a:extLst>
          </p:cNvPr>
          <p:cNvGraphicFramePr>
            <a:graphicFrameLocks noChangeAspect="1"/>
          </p:cNvGraphicFramePr>
          <p:nvPr>
            <p:extLst>
              <p:ext uri="{D42A27DB-BD31-4B8C-83A1-F6EECF244321}">
                <p14:modId xmlns:p14="http://schemas.microsoft.com/office/powerpoint/2010/main" val="4043378331"/>
              </p:ext>
            </p:extLst>
          </p:nvPr>
        </p:nvGraphicFramePr>
        <p:xfrm>
          <a:off x="2357438" y="3000375"/>
          <a:ext cx="1366837" cy="360363"/>
        </p:xfrm>
        <a:graphic>
          <a:graphicData uri="http://schemas.openxmlformats.org/presentationml/2006/ole">
            <mc:AlternateContent xmlns:mc="http://schemas.openxmlformats.org/markup-compatibility/2006">
              <mc:Choice xmlns:v="urn:schemas-microsoft-com:vml" Requires="v">
                <p:oleObj name="Equation" r:id="rId19" imgW="761760" imgH="203040" progId="Equation.DSMT4">
                  <p:embed/>
                </p:oleObj>
              </mc:Choice>
              <mc:Fallback>
                <p:oleObj name="Equation" r:id="rId19" imgW="761760" imgH="203040" progId="Equation.DSMT4">
                  <p:embed/>
                  <p:pic>
                    <p:nvPicPr>
                      <p:cNvPr id="0" name="Object 5"/>
                      <p:cNvPicPr>
                        <a:picLocks noChangeAspect="1" noChangeArrowheads="1"/>
                      </p:cNvPicPr>
                      <p:nvPr/>
                    </p:nvPicPr>
                    <p:blipFill>
                      <a:blip r:embed="rId20"/>
                      <a:srcRect/>
                      <a:stretch>
                        <a:fillRect/>
                      </a:stretch>
                    </p:blipFill>
                    <p:spPr bwMode="auto">
                      <a:xfrm>
                        <a:off x="2357438" y="3000375"/>
                        <a:ext cx="1366837"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12" name="Object 32">
            <a:extLst>
              <a:ext uri="{FF2B5EF4-FFF2-40B4-BE49-F238E27FC236}">
                <a16:creationId xmlns:a16="http://schemas.microsoft.com/office/drawing/2014/main" id="{CA31E19C-E095-431B-A96E-58C41FD1B7D7}"/>
              </a:ext>
            </a:extLst>
          </p:cNvPr>
          <p:cNvGraphicFramePr>
            <a:graphicFrameLocks noChangeAspect="1"/>
          </p:cNvGraphicFramePr>
          <p:nvPr>
            <p:extLst>
              <p:ext uri="{D42A27DB-BD31-4B8C-83A1-F6EECF244321}">
                <p14:modId xmlns:p14="http://schemas.microsoft.com/office/powerpoint/2010/main" val="509102967"/>
              </p:ext>
            </p:extLst>
          </p:nvPr>
        </p:nvGraphicFramePr>
        <p:xfrm>
          <a:off x="1956595" y="4321176"/>
          <a:ext cx="3232741" cy="360000"/>
        </p:xfrm>
        <a:graphic>
          <a:graphicData uri="http://schemas.openxmlformats.org/presentationml/2006/ole">
            <mc:AlternateContent xmlns:mc="http://schemas.openxmlformats.org/markup-compatibility/2006">
              <mc:Choice xmlns:v="urn:schemas-microsoft-com:vml" Requires="v">
                <p:oleObj name="Equation" r:id="rId21" imgW="1968480" imgH="215640" progId="Equation.DSMT4">
                  <p:embed/>
                </p:oleObj>
              </mc:Choice>
              <mc:Fallback>
                <p:oleObj name="Equation" r:id="rId21" imgW="1968480" imgH="215640" progId="Equation.DSMT4">
                  <p:embed/>
                  <p:pic>
                    <p:nvPicPr>
                      <p:cNvPr id="0" name="Object 32"/>
                      <p:cNvPicPr>
                        <a:picLocks noChangeAspect="1" noChangeArrowheads="1"/>
                      </p:cNvPicPr>
                      <p:nvPr/>
                    </p:nvPicPr>
                    <p:blipFill>
                      <a:blip r:embed="rId22"/>
                      <a:srcRect/>
                      <a:stretch>
                        <a:fillRect/>
                      </a:stretch>
                    </p:blipFill>
                    <p:spPr bwMode="auto">
                      <a:xfrm>
                        <a:off x="1956595" y="4321176"/>
                        <a:ext cx="3232741"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15" name="Object 29">
            <a:extLst>
              <a:ext uri="{FF2B5EF4-FFF2-40B4-BE49-F238E27FC236}">
                <a16:creationId xmlns:a16="http://schemas.microsoft.com/office/drawing/2014/main" id="{27B8CDBB-6962-47B4-9024-328043AB97A7}"/>
              </a:ext>
            </a:extLst>
          </p:cNvPr>
          <p:cNvGraphicFramePr>
            <a:graphicFrameLocks noChangeAspect="1"/>
          </p:cNvGraphicFramePr>
          <p:nvPr>
            <p:extLst>
              <p:ext uri="{D42A27DB-BD31-4B8C-83A1-F6EECF244321}">
                <p14:modId xmlns:p14="http://schemas.microsoft.com/office/powerpoint/2010/main" val="1976891077"/>
              </p:ext>
            </p:extLst>
          </p:nvPr>
        </p:nvGraphicFramePr>
        <p:xfrm>
          <a:off x="1956594" y="4608226"/>
          <a:ext cx="3404423" cy="360000"/>
        </p:xfrm>
        <a:graphic>
          <a:graphicData uri="http://schemas.openxmlformats.org/presentationml/2006/ole">
            <mc:AlternateContent xmlns:mc="http://schemas.openxmlformats.org/markup-compatibility/2006">
              <mc:Choice xmlns:v="urn:schemas-microsoft-com:vml" Requires="v">
                <p:oleObj name="Equation" r:id="rId23" imgW="2006280" imgH="215640" progId="Equation.DSMT4">
                  <p:embed/>
                </p:oleObj>
              </mc:Choice>
              <mc:Fallback>
                <p:oleObj name="Equation" r:id="rId23" imgW="2006280" imgH="215640" progId="Equation.DSMT4">
                  <p:embed/>
                  <p:pic>
                    <p:nvPicPr>
                      <p:cNvPr id="0" name="Object 29"/>
                      <p:cNvPicPr>
                        <a:picLocks noChangeAspect="1" noChangeArrowheads="1"/>
                      </p:cNvPicPr>
                      <p:nvPr/>
                    </p:nvPicPr>
                    <p:blipFill>
                      <a:blip r:embed="rId24"/>
                      <a:srcRect/>
                      <a:stretch>
                        <a:fillRect/>
                      </a:stretch>
                    </p:blipFill>
                    <p:spPr bwMode="auto">
                      <a:xfrm>
                        <a:off x="1956594" y="4608226"/>
                        <a:ext cx="3404423"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18" name="Object 26">
            <a:extLst>
              <a:ext uri="{FF2B5EF4-FFF2-40B4-BE49-F238E27FC236}">
                <a16:creationId xmlns:a16="http://schemas.microsoft.com/office/drawing/2014/main" id="{F7420A4A-BA26-41FB-B01C-D9996E626CF2}"/>
              </a:ext>
            </a:extLst>
          </p:cNvPr>
          <p:cNvGraphicFramePr>
            <a:graphicFrameLocks noChangeAspect="1"/>
          </p:cNvGraphicFramePr>
          <p:nvPr>
            <p:extLst>
              <p:ext uri="{D42A27DB-BD31-4B8C-83A1-F6EECF244321}">
                <p14:modId xmlns:p14="http://schemas.microsoft.com/office/powerpoint/2010/main" val="2358830236"/>
              </p:ext>
            </p:extLst>
          </p:nvPr>
        </p:nvGraphicFramePr>
        <p:xfrm>
          <a:off x="1956593" y="4900183"/>
          <a:ext cx="3851830" cy="396000"/>
        </p:xfrm>
        <a:graphic>
          <a:graphicData uri="http://schemas.openxmlformats.org/presentationml/2006/ole">
            <mc:AlternateContent xmlns:mc="http://schemas.openxmlformats.org/markup-compatibility/2006">
              <mc:Choice xmlns:v="urn:schemas-microsoft-com:vml" Requires="v">
                <p:oleObj name="Equation" r:id="rId25" imgW="2501640" imgH="253800" progId="Equation.DSMT4">
                  <p:embed/>
                </p:oleObj>
              </mc:Choice>
              <mc:Fallback>
                <p:oleObj name="Equation" r:id="rId25" imgW="2501640" imgH="253800" progId="Equation.DSMT4">
                  <p:embed/>
                  <p:pic>
                    <p:nvPicPr>
                      <p:cNvPr id="0" name="Object 26"/>
                      <p:cNvPicPr>
                        <a:picLocks noChangeAspect="1" noChangeArrowheads="1"/>
                      </p:cNvPicPr>
                      <p:nvPr/>
                    </p:nvPicPr>
                    <p:blipFill>
                      <a:blip r:embed="rId26"/>
                      <a:srcRect/>
                      <a:stretch>
                        <a:fillRect/>
                      </a:stretch>
                    </p:blipFill>
                    <p:spPr bwMode="auto">
                      <a:xfrm>
                        <a:off x="1956593" y="4900183"/>
                        <a:ext cx="3851830"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19" name="Object 25">
            <a:extLst>
              <a:ext uri="{FF2B5EF4-FFF2-40B4-BE49-F238E27FC236}">
                <a16:creationId xmlns:a16="http://schemas.microsoft.com/office/drawing/2014/main" id="{6143DD3C-BB44-4956-B019-4D94EEBD6FB2}"/>
              </a:ext>
            </a:extLst>
          </p:cNvPr>
          <p:cNvGraphicFramePr>
            <a:graphicFrameLocks noChangeAspect="1"/>
          </p:cNvGraphicFramePr>
          <p:nvPr>
            <p:extLst>
              <p:ext uri="{D42A27DB-BD31-4B8C-83A1-F6EECF244321}">
                <p14:modId xmlns:p14="http://schemas.microsoft.com/office/powerpoint/2010/main" val="2126352424"/>
              </p:ext>
            </p:extLst>
          </p:nvPr>
        </p:nvGraphicFramePr>
        <p:xfrm>
          <a:off x="1956592" y="5207001"/>
          <a:ext cx="3445714" cy="360000"/>
        </p:xfrm>
        <a:graphic>
          <a:graphicData uri="http://schemas.openxmlformats.org/presentationml/2006/ole">
            <mc:AlternateContent xmlns:mc="http://schemas.openxmlformats.org/markup-compatibility/2006">
              <mc:Choice xmlns:v="urn:schemas-microsoft-com:vml" Requires="v">
                <p:oleObj name="Equation" r:id="rId27" imgW="2184120" imgH="228600" progId="Equation.DSMT4">
                  <p:embed/>
                </p:oleObj>
              </mc:Choice>
              <mc:Fallback>
                <p:oleObj name="Equation" r:id="rId27" imgW="2184120" imgH="228600" progId="Equation.DSMT4">
                  <p:embed/>
                  <p:pic>
                    <p:nvPicPr>
                      <p:cNvPr id="0" name="Object 25"/>
                      <p:cNvPicPr>
                        <a:picLocks noChangeAspect="1" noChangeArrowheads="1"/>
                      </p:cNvPicPr>
                      <p:nvPr/>
                    </p:nvPicPr>
                    <p:blipFill>
                      <a:blip r:embed="rId28"/>
                      <a:srcRect/>
                      <a:stretch>
                        <a:fillRect/>
                      </a:stretch>
                    </p:blipFill>
                    <p:spPr bwMode="auto">
                      <a:xfrm>
                        <a:off x="1956592" y="5207001"/>
                        <a:ext cx="3445714"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6820" name="Object 41">
            <a:extLst>
              <a:ext uri="{FF2B5EF4-FFF2-40B4-BE49-F238E27FC236}">
                <a16:creationId xmlns:a16="http://schemas.microsoft.com/office/drawing/2014/main" id="{D7854319-3F82-4BCA-90C2-072DE9173E6D}"/>
              </a:ext>
            </a:extLst>
          </p:cNvPr>
          <p:cNvGraphicFramePr>
            <a:graphicFrameLocks noChangeAspect="1"/>
          </p:cNvGraphicFramePr>
          <p:nvPr>
            <p:extLst>
              <p:ext uri="{D42A27DB-BD31-4B8C-83A1-F6EECF244321}">
                <p14:modId xmlns:p14="http://schemas.microsoft.com/office/powerpoint/2010/main" val="124941483"/>
              </p:ext>
            </p:extLst>
          </p:nvPr>
        </p:nvGraphicFramePr>
        <p:xfrm>
          <a:off x="6626813" y="5484662"/>
          <a:ext cx="1895159" cy="324000"/>
        </p:xfrm>
        <a:graphic>
          <a:graphicData uri="http://schemas.openxmlformats.org/presentationml/2006/ole">
            <mc:AlternateContent xmlns:mc="http://schemas.openxmlformats.org/markup-compatibility/2006">
              <mc:Choice xmlns:v="urn:schemas-microsoft-com:vml" Requires="v">
                <p:oleObj name="Equation" r:id="rId29" imgW="1193760" imgH="203040" progId="Equation.DSMT4">
                  <p:embed/>
                </p:oleObj>
              </mc:Choice>
              <mc:Fallback>
                <p:oleObj name="Equation" r:id="rId29" imgW="1193760" imgH="203040" progId="Equation.DSMT4">
                  <p:embed/>
                  <p:pic>
                    <p:nvPicPr>
                      <p:cNvPr id="0" name="Object 41"/>
                      <p:cNvPicPr>
                        <a:picLocks noChangeAspect="1" noChangeArrowheads="1"/>
                      </p:cNvPicPr>
                      <p:nvPr/>
                    </p:nvPicPr>
                    <p:blipFill>
                      <a:blip r:embed="rId30"/>
                      <a:srcRect/>
                      <a:stretch>
                        <a:fillRect/>
                      </a:stretch>
                    </p:blipFill>
                    <p:spPr bwMode="auto">
                      <a:xfrm>
                        <a:off x="6626813" y="5484662"/>
                        <a:ext cx="1895159" cy="3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2">
            <a:extLst>
              <a:ext uri="{FF2B5EF4-FFF2-40B4-BE49-F238E27FC236}">
                <a16:creationId xmlns:a16="http://schemas.microsoft.com/office/drawing/2014/main" id="{C1CDDAC2-83E4-4D8C-9C01-E3B10572EED2}"/>
              </a:ext>
            </a:extLst>
          </p:cNvPr>
          <p:cNvSpPr txBox="1">
            <a:spLocks noChangeArrowheads="1"/>
          </p:cNvSpPr>
          <p:nvPr/>
        </p:nvSpPr>
        <p:spPr bwMode="auto">
          <a:xfrm>
            <a:off x="684213" y="1773238"/>
            <a:ext cx="8135937"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3) </a:t>
            </a:r>
            <a:r>
              <a:rPr lang="zh-CN" altLang="en-US" sz="1800">
                <a:solidFill>
                  <a:srgbClr val="212834"/>
                </a:solidFill>
              </a:rPr>
              <a:t>校验机械条件</a:t>
            </a:r>
          </a:p>
          <a:p>
            <a:pPr eaLnBrk="1" hangingPunct="1"/>
            <a:r>
              <a:rPr lang="zh-CN" altLang="en-US" sz="1800">
                <a:solidFill>
                  <a:srgbClr val="212834"/>
                </a:solidFill>
              </a:rPr>
              <a:t>       查手册知，按明敷在绝缘支持件上，且支持点间距按最大来考虑，其最小允许截面为</a:t>
            </a:r>
            <a:r>
              <a:rPr lang="en-US" altLang="zh-CN" sz="1800">
                <a:solidFill>
                  <a:srgbClr val="212834"/>
                </a:solidFill>
              </a:rPr>
              <a:t>10 mm</a:t>
            </a:r>
            <a:r>
              <a:rPr lang="en-US" altLang="zh-CN" sz="1800" baseline="30000">
                <a:solidFill>
                  <a:srgbClr val="212834"/>
                </a:solidFill>
              </a:rPr>
              <a:t>2</a:t>
            </a:r>
            <a:r>
              <a:rPr lang="zh-CN" altLang="en-US" sz="1800">
                <a:solidFill>
                  <a:srgbClr val="212834"/>
                </a:solidFill>
              </a:rPr>
              <a:t>，因此，以上所选相线和保护中性线均满足要求。</a:t>
            </a:r>
          </a:p>
          <a:p>
            <a:pPr eaLnBrk="1" hangingPunct="1"/>
            <a:r>
              <a:rPr lang="zh-CN" altLang="en-US" sz="1800">
                <a:solidFill>
                  <a:srgbClr val="212834"/>
                </a:solidFill>
              </a:rPr>
              <a:t>       </a:t>
            </a:r>
            <a:r>
              <a:rPr lang="en-US" altLang="zh-CN" sz="1800">
                <a:solidFill>
                  <a:srgbClr val="212834"/>
                </a:solidFill>
              </a:rPr>
              <a:t>4) </a:t>
            </a:r>
            <a:r>
              <a:rPr lang="zh-CN" altLang="en-US" sz="1800">
                <a:solidFill>
                  <a:srgbClr val="212834"/>
                </a:solidFill>
              </a:rPr>
              <a:t>校验电压损耗</a:t>
            </a:r>
          </a:p>
          <a:p>
            <a:pPr eaLnBrk="1" hangingPunct="1"/>
            <a:r>
              <a:rPr lang="zh-CN" altLang="en-US" sz="1800">
                <a:solidFill>
                  <a:srgbClr val="212834"/>
                </a:solidFill>
              </a:rPr>
              <a:t>      查手册知，</a:t>
            </a:r>
            <a:r>
              <a:rPr lang="en-US" altLang="zh-CN" sz="1800">
                <a:solidFill>
                  <a:srgbClr val="212834"/>
                </a:solidFill>
              </a:rPr>
              <a:t>A=35mm</a:t>
            </a:r>
            <a:r>
              <a:rPr lang="en-US" altLang="zh-CN" sz="1800" baseline="30000">
                <a:solidFill>
                  <a:srgbClr val="212834"/>
                </a:solidFill>
              </a:rPr>
              <a:t>2</a:t>
            </a:r>
            <a:r>
              <a:rPr lang="zh-CN" altLang="en-US" sz="1800">
                <a:solidFill>
                  <a:srgbClr val="212834"/>
                </a:solidFill>
              </a:rPr>
              <a:t>明敷铝心线单位长度电阻</a:t>
            </a:r>
            <a:r>
              <a:rPr lang="en-US" altLang="zh-CN" sz="1800">
                <a:solidFill>
                  <a:srgbClr val="212834"/>
                </a:solidFill>
              </a:rPr>
              <a:t>R0 = 1.06 Ω/km</a:t>
            </a:r>
            <a:r>
              <a:rPr lang="zh-CN" altLang="en-US" sz="1800">
                <a:solidFill>
                  <a:srgbClr val="212834"/>
                </a:solidFill>
              </a:rPr>
              <a:t>，单位长度电抗</a:t>
            </a:r>
            <a:r>
              <a:rPr lang="en-US" altLang="zh-CN" sz="1800">
                <a:solidFill>
                  <a:srgbClr val="212834"/>
                </a:solidFill>
              </a:rPr>
              <a:t>X0 = 0.241 Ω/km</a:t>
            </a:r>
            <a:r>
              <a:rPr lang="zh-CN" altLang="en-US" sz="1800">
                <a:solidFill>
                  <a:srgbClr val="212834"/>
                </a:solidFill>
              </a:rPr>
              <a:t>。因此线路的电压损耗为</a:t>
            </a:r>
          </a:p>
          <a:p>
            <a:pPr eaLnBrk="1" hangingPunct="1"/>
            <a:r>
              <a:rPr lang="zh-CN" altLang="en-US" sz="1800">
                <a:solidFill>
                  <a:srgbClr val="212834"/>
                </a:solidFill>
              </a:rPr>
              <a:t>       </a:t>
            </a:r>
          </a:p>
          <a:p>
            <a:pPr eaLnBrk="1" hangingPunct="1"/>
            <a:endParaRPr lang="zh-CN" altLang="en-US" sz="1800">
              <a:solidFill>
                <a:srgbClr val="212834"/>
              </a:solidFill>
            </a:endParaRPr>
          </a:p>
          <a:p>
            <a:pPr eaLnBrk="1" hangingPunct="1"/>
            <a:r>
              <a:rPr lang="zh-CN" altLang="en-US" sz="1800">
                <a:solidFill>
                  <a:srgbClr val="212834"/>
                </a:solidFill>
              </a:rPr>
              <a:t>          </a:t>
            </a:r>
            <a:r>
              <a:rPr lang="en-US" altLang="zh-CN" sz="1800">
                <a:solidFill>
                  <a:srgbClr val="212834"/>
                </a:solidFill>
              </a:rPr>
              <a:t>= [(20×0.03 + 30×0.05) ×1.06 +(15×0.03 + 30×0.05)×0.241]/ 0.38 V</a:t>
            </a:r>
          </a:p>
          <a:p>
            <a:pPr eaLnBrk="1" hangingPunct="1"/>
            <a:r>
              <a:rPr lang="en-US" altLang="zh-CN" sz="1800">
                <a:solidFill>
                  <a:srgbClr val="212834"/>
                </a:solidFill>
              </a:rPr>
              <a:t>          = 7.09 V</a:t>
            </a:r>
          </a:p>
          <a:p>
            <a:pPr eaLnBrk="1" hangingPunct="1"/>
            <a:endParaRPr lang="en-US" altLang="zh-CN" sz="1800">
              <a:solidFill>
                <a:srgbClr val="212834"/>
              </a:solidFill>
            </a:endParaRPr>
          </a:p>
          <a:p>
            <a:pPr eaLnBrk="1" hangingPunct="1"/>
            <a:r>
              <a:rPr lang="en-US" altLang="zh-CN" sz="1800">
                <a:solidFill>
                  <a:srgbClr val="212834"/>
                </a:solidFill>
              </a:rPr>
              <a:t>                                                          </a:t>
            </a:r>
          </a:p>
          <a:p>
            <a:pPr eaLnBrk="1" hangingPunct="1"/>
            <a:endParaRPr lang="en-US" altLang="zh-CN" sz="1800">
              <a:solidFill>
                <a:srgbClr val="212834"/>
              </a:solidFill>
            </a:endParaRPr>
          </a:p>
          <a:p>
            <a:pPr eaLnBrk="1" hangingPunct="1"/>
            <a:r>
              <a:rPr lang="en-US" altLang="zh-CN" sz="1800">
                <a:solidFill>
                  <a:srgbClr val="212834"/>
                </a:solidFill>
              </a:rPr>
              <a:t>        </a:t>
            </a:r>
            <a:r>
              <a:rPr lang="zh-CN" altLang="en-US" sz="1800">
                <a:solidFill>
                  <a:srgbClr val="212834"/>
                </a:solidFill>
              </a:rPr>
              <a:t>即实际电压损耗为</a:t>
            </a:r>
            <a:r>
              <a:rPr lang="en-US" altLang="zh-CN" sz="1800">
                <a:solidFill>
                  <a:srgbClr val="212834"/>
                </a:solidFill>
              </a:rPr>
              <a:t>1.87%</a:t>
            </a:r>
            <a:r>
              <a:rPr lang="zh-CN" altLang="en-US" sz="1800">
                <a:solidFill>
                  <a:srgbClr val="212834"/>
                </a:solidFill>
              </a:rPr>
              <a:t>，它小于允许电压损耗</a:t>
            </a:r>
            <a:r>
              <a:rPr lang="en-US" altLang="zh-CN" sz="1800">
                <a:solidFill>
                  <a:srgbClr val="212834"/>
                </a:solidFill>
              </a:rPr>
              <a:t>5%</a:t>
            </a:r>
            <a:r>
              <a:rPr lang="zh-CN" altLang="en-US" sz="1800">
                <a:solidFill>
                  <a:srgbClr val="212834"/>
                </a:solidFill>
              </a:rPr>
              <a:t>，所以所选择的导线截面也满足电压损耗的要求。应该指出的是，如果选择的导线截面不满足电压损耗的要求，要重新选择截面，即加大截面，直到满足要求为止。</a:t>
            </a:r>
          </a:p>
        </p:txBody>
      </p:sp>
      <p:sp>
        <p:nvSpPr>
          <p:cNvPr id="77829" name="Text Box 3">
            <a:extLst>
              <a:ext uri="{FF2B5EF4-FFF2-40B4-BE49-F238E27FC236}">
                <a16:creationId xmlns:a16="http://schemas.microsoft.com/office/drawing/2014/main" id="{C26EAA17-6190-4E3B-B35E-B3F39BB97DEB}"/>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graphicFrame>
        <p:nvGraphicFramePr>
          <p:cNvPr id="77826" name="Object 5">
            <a:extLst>
              <a:ext uri="{FF2B5EF4-FFF2-40B4-BE49-F238E27FC236}">
                <a16:creationId xmlns:a16="http://schemas.microsoft.com/office/drawing/2014/main" id="{550A636B-CC26-4096-B201-E767CBAD220A}"/>
              </a:ext>
            </a:extLst>
          </p:cNvPr>
          <p:cNvGraphicFramePr>
            <a:graphicFrameLocks noChangeAspect="1"/>
          </p:cNvGraphicFramePr>
          <p:nvPr>
            <p:extLst>
              <p:ext uri="{D42A27DB-BD31-4B8C-83A1-F6EECF244321}">
                <p14:modId xmlns:p14="http://schemas.microsoft.com/office/powerpoint/2010/main" val="3628524758"/>
              </p:ext>
            </p:extLst>
          </p:nvPr>
        </p:nvGraphicFramePr>
        <p:xfrm>
          <a:off x="946150" y="3451225"/>
          <a:ext cx="3673475" cy="652463"/>
        </p:xfrm>
        <a:graphic>
          <a:graphicData uri="http://schemas.openxmlformats.org/presentationml/2006/ole">
            <mc:AlternateContent xmlns:mc="http://schemas.openxmlformats.org/markup-compatibility/2006">
              <mc:Choice xmlns:v="urn:schemas-microsoft-com:vml" Requires="v">
                <p:oleObj name="Equation" r:id="rId3" imgW="2197080" imgH="393480" progId="Equation.DSMT4">
                  <p:embed/>
                </p:oleObj>
              </mc:Choice>
              <mc:Fallback>
                <p:oleObj name="Equation" r:id="rId3" imgW="2197080" imgH="393480" progId="Equation.DSMT4">
                  <p:embed/>
                  <p:pic>
                    <p:nvPicPr>
                      <p:cNvPr id="0" name="Object 5"/>
                      <p:cNvPicPr>
                        <a:picLocks noChangeAspect="1" noChangeArrowheads="1"/>
                      </p:cNvPicPr>
                      <p:nvPr/>
                    </p:nvPicPr>
                    <p:blipFill>
                      <a:blip r:embed="rId4"/>
                      <a:srcRect/>
                      <a:stretch>
                        <a:fillRect/>
                      </a:stretch>
                    </p:blipFill>
                    <p:spPr bwMode="auto">
                      <a:xfrm>
                        <a:off x="946150" y="3451225"/>
                        <a:ext cx="3673475" cy="652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77827" name="Object 7">
            <a:extLst>
              <a:ext uri="{FF2B5EF4-FFF2-40B4-BE49-F238E27FC236}">
                <a16:creationId xmlns:a16="http://schemas.microsoft.com/office/drawing/2014/main" id="{930AF1C8-DD4B-4352-899D-86C440A6E2E1}"/>
              </a:ext>
            </a:extLst>
          </p:cNvPr>
          <p:cNvGraphicFramePr>
            <a:graphicFrameLocks noChangeAspect="1"/>
          </p:cNvGraphicFramePr>
          <p:nvPr>
            <p:extLst>
              <p:ext uri="{D42A27DB-BD31-4B8C-83A1-F6EECF244321}">
                <p14:modId xmlns:p14="http://schemas.microsoft.com/office/powerpoint/2010/main" val="344320470"/>
              </p:ext>
            </p:extLst>
          </p:nvPr>
        </p:nvGraphicFramePr>
        <p:xfrm>
          <a:off x="1907704" y="4725144"/>
          <a:ext cx="3708102" cy="612000"/>
        </p:xfrm>
        <a:graphic>
          <a:graphicData uri="http://schemas.openxmlformats.org/presentationml/2006/ole">
            <mc:AlternateContent xmlns:mc="http://schemas.openxmlformats.org/markup-compatibility/2006">
              <mc:Choice xmlns:v="urn:schemas-microsoft-com:vml" Requires="v">
                <p:oleObj name="Equation" r:id="rId5" imgW="2374560" imgH="393480" progId="Equation.DSMT4">
                  <p:embed/>
                </p:oleObj>
              </mc:Choice>
              <mc:Fallback>
                <p:oleObj name="Equation" r:id="rId5" imgW="2374560" imgH="393480" progId="Equation.DSMT4">
                  <p:embed/>
                  <p:pic>
                    <p:nvPicPr>
                      <p:cNvPr id="0" name="Object 7"/>
                      <p:cNvPicPr>
                        <a:picLocks noChangeAspect="1" noChangeArrowheads="1"/>
                      </p:cNvPicPr>
                      <p:nvPr/>
                    </p:nvPicPr>
                    <p:blipFill>
                      <a:blip r:embed="rId6"/>
                      <a:srcRect/>
                      <a:stretch>
                        <a:fillRect/>
                      </a:stretch>
                    </p:blipFill>
                    <p:spPr bwMode="auto">
                      <a:xfrm>
                        <a:off x="1907704" y="4725144"/>
                        <a:ext cx="3708102" cy="612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4" name="Text Box 8">
            <a:extLst>
              <a:ext uri="{FF2B5EF4-FFF2-40B4-BE49-F238E27FC236}">
                <a16:creationId xmlns:a16="http://schemas.microsoft.com/office/drawing/2014/main" id="{B77450AF-C538-4198-81C4-A6FD650C2914}"/>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无限大容量电源系统的三相短路过程分析</a:t>
            </a:r>
          </a:p>
        </p:txBody>
      </p:sp>
      <p:sp>
        <p:nvSpPr>
          <p:cNvPr id="96265" name="Text Box 9">
            <a:extLst>
              <a:ext uri="{FF2B5EF4-FFF2-40B4-BE49-F238E27FC236}">
                <a16:creationId xmlns:a16="http://schemas.microsoft.com/office/drawing/2014/main" id="{20450440-A62B-4AC8-965D-98F263730D39}"/>
              </a:ext>
            </a:extLst>
          </p:cNvPr>
          <p:cNvSpPr txBox="1">
            <a:spLocks noChangeArrowheads="1"/>
          </p:cNvSpPr>
          <p:nvPr/>
        </p:nvSpPr>
        <p:spPr bwMode="auto">
          <a:xfrm>
            <a:off x="755650" y="2060575"/>
            <a:ext cx="7704138"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电力系统的短路故障往往是突然发生的。短路发生后，电系统就由工作状态经过一个暂态过程</a:t>
            </a:r>
            <a:r>
              <a:rPr lang="en-US" altLang="zh-CN" sz="1800">
                <a:solidFill>
                  <a:srgbClr val="212834"/>
                </a:solidFill>
              </a:rPr>
              <a:t>(</a:t>
            </a:r>
            <a:r>
              <a:rPr lang="zh-CN" altLang="en-US" sz="1800">
                <a:solidFill>
                  <a:srgbClr val="212834"/>
                </a:solidFill>
              </a:rPr>
              <a:t>或称短路瞬变过程</a:t>
            </a:r>
            <a:r>
              <a:rPr lang="en-US" altLang="zh-CN" sz="1800">
                <a:solidFill>
                  <a:srgbClr val="212834"/>
                </a:solidFill>
              </a:rPr>
              <a:t>)</a:t>
            </a:r>
            <a:r>
              <a:rPr lang="zh-CN" altLang="en-US" sz="1800">
                <a:solidFill>
                  <a:srgbClr val="212834"/>
                </a:solidFill>
              </a:rPr>
              <a:t>，然后进入短路后的稳定状态。电流也将由原来正常的负荷电流突然增大，再经过暂态过程达到短路后的稳态值。由于暂态过程中的短路电流比起稳态值要大得多，所以暂态过程虽然时间很短，但它对电气设备的危害远比稳态短路电流的危害要严重得多。因此，有必要对三相短路的暂态过程加以分析。</a:t>
            </a:r>
          </a:p>
          <a:p>
            <a:pPr eaLnBrk="1" hangingPunct="1"/>
            <a:r>
              <a:rPr lang="zh-CN" altLang="en-US" sz="1800">
                <a:solidFill>
                  <a:srgbClr val="212834"/>
                </a:solidFill>
              </a:rPr>
              <a:t>        图</a:t>
            </a:r>
            <a:r>
              <a:rPr lang="en-US" altLang="zh-CN" sz="1800">
                <a:solidFill>
                  <a:srgbClr val="212834"/>
                </a:solidFill>
              </a:rPr>
              <a:t>4.2(a)</a:t>
            </a:r>
            <a:r>
              <a:rPr lang="zh-CN" altLang="en-US" sz="1800">
                <a:solidFill>
                  <a:srgbClr val="212834"/>
                </a:solidFill>
              </a:rPr>
              <a:t>是一个电源为无限大容量的用户供电系统发生三相短路时的电路图。假设电源和负荷都是三相对称，则可取一相来分析，电路如图</a:t>
            </a:r>
            <a:r>
              <a:rPr lang="en-US" altLang="zh-CN" sz="1800">
                <a:solidFill>
                  <a:srgbClr val="212834"/>
                </a:solidFill>
              </a:rPr>
              <a:t>4.2(b)</a:t>
            </a:r>
            <a:r>
              <a:rPr lang="zh-CN" altLang="en-US" sz="1800">
                <a:solidFill>
                  <a:srgbClr val="212834"/>
                </a:solidFill>
              </a:rPr>
              <a:t>所示。</a:t>
            </a:r>
          </a:p>
        </p:txBody>
      </p:sp>
      <p:sp>
        <p:nvSpPr>
          <p:cNvPr id="96266" name="Rectangle 10">
            <a:extLst>
              <a:ext uri="{FF2B5EF4-FFF2-40B4-BE49-F238E27FC236}">
                <a16:creationId xmlns:a16="http://schemas.microsoft.com/office/drawing/2014/main" id="{700E642A-9E34-4CC5-9E21-4E571BE921B0}"/>
              </a:ext>
            </a:extLst>
          </p:cNvPr>
          <p:cNvSpPr>
            <a:spLocks noChangeArrowheads="1"/>
          </p:cNvSpPr>
          <p:nvPr/>
        </p:nvSpPr>
        <p:spPr bwMode="auto">
          <a:xfrm>
            <a:off x="611188" y="1676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二、三相短路过渡过程分析</a:t>
            </a:r>
          </a:p>
        </p:txBody>
      </p:sp>
      <p:pic>
        <p:nvPicPr>
          <p:cNvPr id="96267" name="Picture 11" descr="402">
            <a:extLst>
              <a:ext uri="{FF2B5EF4-FFF2-40B4-BE49-F238E27FC236}">
                <a16:creationId xmlns:a16="http://schemas.microsoft.com/office/drawing/2014/main" id="{4CE719D7-957B-48FB-8FDC-FF966BDFDB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60626"/>
          <a:stretch>
            <a:fillRect/>
          </a:stretch>
        </p:blipFill>
        <p:spPr bwMode="auto">
          <a:xfrm>
            <a:off x="1474788" y="4508500"/>
            <a:ext cx="3457575" cy="1354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6268" name="Picture 12" descr="402">
            <a:extLst>
              <a:ext uri="{FF2B5EF4-FFF2-40B4-BE49-F238E27FC236}">
                <a16:creationId xmlns:a16="http://schemas.microsoft.com/office/drawing/2014/main" id="{DF5FF806-22C0-4026-99AB-776C9BD77E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46814" b="12469"/>
          <a:stretch>
            <a:fillRect/>
          </a:stretch>
        </p:blipFill>
        <p:spPr bwMode="auto">
          <a:xfrm>
            <a:off x="5148263" y="4508500"/>
            <a:ext cx="3384550" cy="137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9" name="Rectangle 13">
            <a:extLst>
              <a:ext uri="{FF2B5EF4-FFF2-40B4-BE49-F238E27FC236}">
                <a16:creationId xmlns:a16="http://schemas.microsoft.com/office/drawing/2014/main" id="{6EDFE5BF-6D2C-4981-82F1-FB62BACAAD83}"/>
              </a:ext>
            </a:extLst>
          </p:cNvPr>
          <p:cNvSpPr>
            <a:spLocks noChangeArrowheads="1"/>
          </p:cNvSpPr>
          <p:nvPr/>
        </p:nvSpPr>
        <p:spPr bwMode="auto">
          <a:xfrm>
            <a:off x="2268538" y="5949950"/>
            <a:ext cx="13239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212834"/>
                </a:solidFill>
              </a:rPr>
              <a:t>(a)</a:t>
            </a:r>
            <a:r>
              <a:rPr lang="zh-CN" altLang="en-US" sz="1400">
                <a:solidFill>
                  <a:srgbClr val="212834"/>
                </a:solidFill>
              </a:rPr>
              <a:t>三相电路图 </a:t>
            </a:r>
          </a:p>
        </p:txBody>
      </p:sp>
      <p:sp>
        <p:nvSpPr>
          <p:cNvPr id="96270" name="Rectangle 14">
            <a:extLst>
              <a:ext uri="{FF2B5EF4-FFF2-40B4-BE49-F238E27FC236}">
                <a16:creationId xmlns:a16="http://schemas.microsoft.com/office/drawing/2014/main" id="{7E25F188-D1B3-442F-9247-B5F4FDAE651E}"/>
              </a:ext>
            </a:extLst>
          </p:cNvPr>
          <p:cNvSpPr>
            <a:spLocks noChangeArrowheads="1"/>
          </p:cNvSpPr>
          <p:nvPr/>
        </p:nvSpPr>
        <p:spPr bwMode="auto">
          <a:xfrm>
            <a:off x="5978525" y="5949950"/>
            <a:ext cx="16891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212834"/>
                </a:solidFill>
              </a:rPr>
              <a:t>(b)</a:t>
            </a:r>
            <a:r>
              <a:rPr lang="zh-CN" altLang="en-US" sz="1400">
                <a:solidFill>
                  <a:srgbClr val="212834"/>
                </a:solidFill>
              </a:rPr>
              <a:t>等效单相电路图 </a:t>
            </a:r>
          </a:p>
        </p:txBody>
      </p:sp>
      <p:sp>
        <p:nvSpPr>
          <p:cNvPr id="96271" name="Text Box 15">
            <a:extLst>
              <a:ext uri="{FF2B5EF4-FFF2-40B4-BE49-F238E27FC236}">
                <a16:creationId xmlns:a16="http://schemas.microsoft.com/office/drawing/2014/main" id="{AF07CF15-BB02-4E42-92D7-86B08C5F2642}"/>
              </a:ext>
            </a:extLst>
          </p:cNvPr>
          <p:cNvSpPr txBox="1">
            <a:spLocks noChangeArrowheads="1"/>
          </p:cNvSpPr>
          <p:nvPr/>
        </p:nvSpPr>
        <p:spPr bwMode="auto">
          <a:xfrm>
            <a:off x="2843213" y="6308725"/>
            <a:ext cx="395922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a:solidFill>
                  <a:srgbClr val="212834"/>
                </a:solidFill>
              </a:rPr>
              <a:t>图</a:t>
            </a:r>
            <a:r>
              <a:rPr lang="en-US" altLang="zh-CN" sz="1600">
                <a:solidFill>
                  <a:srgbClr val="212834"/>
                </a:solidFill>
              </a:rPr>
              <a:t>4.2  </a:t>
            </a:r>
            <a:r>
              <a:rPr lang="zh-CN" altLang="en-US" sz="1600">
                <a:solidFill>
                  <a:srgbClr val="212834"/>
                </a:solidFill>
              </a:rPr>
              <a:t>无限大容量系统中发生三相短路</a:t>
            </a:r>
          </a:p>
        </p:txBody>
      </p:sp>
    </p:spTree>
  </p:cSld>
  <p:clrMapOvr>
    <a:masterClrMapping/>
  </p:clrMapOvr>
  <p:transition>
    <p:split orient="vert"/>
  </p:transition>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7" name="Text Box 8">
            <a:extLst>
              <a:ext uri="{FF2B5EF4-FFF2-40B4-BE49-F238E27FC236}">
                <a16:creationId xmlns:a16="http://schemas.microsoft.com/office/drawing/2014/main" id="{C68508B8-8845-4020-BF69-55BC77E25A84}"/>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本 章 小 结</a:t>
            </a:r>
          </a:p>
        </p:txBody>
      </p:sp>
      <p:sp>
        <p:nvSpPr>
          <p:cNvPr id="78858" name="Text Box 9">
            <a:extLst>
              <a:ext uri="{FF2B5EF4-FFF2-40B4-BE49-F238E27FC236}">
                <a16:creationId xmlns:a16="http://schemas.microsoft.com/office/drawing/2014/main" id="{DB613306-CD7E-4C9F-85D2-1F41F7181B22}"/>
              </a:ext>
            </a:extLst>
          </p:cNvPr>
          <p:cNvSpPr txBox="1">
            <a:spLocks noChangeArrowheads="1"/>
          </p:cNvSpPr>
          <p:nvPr/>
        </p:nvSpPr>
        <p:spPr bwMode="auto">
          <a:xfrm>
            <a:off x="827088" y="1773238"/>
            <a:ext cx="7704137" cy="405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 typeface="Wingdings" panose="05000000000000000000" pitchFamily="2" charset="2"/>
              <a:buChar char="Ø"/>
            </a:pPr>
            <a:r>
              <a:rPr lang="en-US" altLang="zh-CN" sz="1800">
                <a:solidFill>
                  <a:srgbClr val="212834"/>
                </a:solidFill>
              </a:rPr>
              <a:t> (1) </a:t>
            </a:r>
            <a:r>
              <a:rPr lang="zh-CN" altLang="en-US" sz="1800">
                <a:solidFill>
                  <a:srgbClr val="212834"/>
                </a:solidFill>
              </a:rPr>
              <a:t>短路的种类有三相短路、两相短路、单相短路和两相接地短路。三相短路属于对称短路，其他短路属于不对称短路。一般三相短路电流最大，造成的危害也最严重。</a:t>
            </a:r>
          </a:p>
          <a:p>
            <a:pPr eaLnBrk="1" hangingPunct="1">
              <a:lnSpc>
                <a:spcPct val="120000"/>
              </a:lnSpc>
              <a:buFont typeface="Wingdings" panose="05000000000000000000" pitchFamily="2" charset="2"/>
              <a:buChar char="Ø"/>
            </a:pPr>
            <a:r>
              <a:rPr lang="en-US" altLang="zh-CN" sz="1800">
                <a:solidFill>
                  <a:srgbClr val="212834"/>
                </a:solidFill>
              </a:rPr>
              <a:t>(2) </a:t>
            </a:r>
            <a:r>
              <a:rPr lang="zh-CN" altLang="en-US" sz="1800">
                <a:solidFill>
                  <a:srgbClr val="212834"/>
                </a:solidFill>
              </a:rPr>
              <a:t>无限大容量系统发生三相短路时，短路全电流由周期分量和非周期分量组成。短路电流周期分量在短路过程中保持不变，从而                   ，使短路计算十分简便。在热、动稳定校验时，短路稳态电流、短路冲击电流是校验电气设备的重要依据。</a:t>
            </a:r>
          </a:p>
          <a:p>
            <a:pPr eaLnBrk="1" hangingPunct="1">
              <a:lnSpc>
                <a:spcPct val="120000"/>
              </a:lnSpc>
              <a:buFont typeface="Wingdings" panose="05000000000000000000" pitchFamily="2" charset="2"/>
              <a:buChar char="Ø"/>
            </a:pPr>
            <a:r>
              <a:rPr lang="en-US" altLang="zh-CN" sz="1800">
                <a:solidFill>
                  <a:srgbClr val="212834"/>
                </a:solidFill>
              </a:rPr>
              <a:t>(3) </a:t>
            </a:r>
            <a:r>
              <a:rPr lang="zh-CN" altLang="en-US" sz="1800">
                <a:solidFill>
                  <a:srgbClr val="212834"/>
                </a:solidFill>
              </a:rPr>
              <a:t>采用标幺值法计算三相短路电流，避免了多级电压系统中的阻抗变换，计算简便，在工程中广泛应用。</a:t>
            </a:r>
          </a:p>
          <a:p>
            <a:pPr eaLnBrk="1" hangingPunct="1">
              <a:lnSpc>
                <a:spcPct val="120000"/>
              </a:lnSpc>
              <a:buFont typeface="Wingdings" panose="05000000000000000000" pitchFamily="2" charset="2"/>
              <a:buChar char="Ø"/>
            </a:pPr>
            <a:r>
              <a:rPr lang="en-US" altLang="zh-CN" sz="1800">
                <a:solidFill>
                  <a:srgbClr val="212834"/>
                </a:solidFill>
              </a:rPr>
              <a:t>(4) </a:t>
            </a:r>
            <a:r>
              <a:rPr lang="zh-CN" altLang="en-US" sz="1800">
                <a:solidFill>
                  <a:srgbClr val="212834"/>
                </a:solidFill>
              </a:rPr>
              <a:t>两相短路电流近似看成三相短路电流的</a:t>
            </a:r>
            <a:r>
              <a:rPr lang="en-US" altLang="zh-CN" sz="1800">
                <a:solidFill>
                  <a:srgbClr val="212834"/>
                </a:solidFill>
              </a:rPr>
              <a:t>0.866</a:t>
            </a:r>
            <a:r>
              <a:rPr lang="zh-CN" altLang="en-US" sz="1800">
                <a:solidFill>
                  <a:srgbClr val="212834"/>
                </a:solidFill>
              </a:rPr>
              <a:t>倍，单相短路电流为相电压除短路回路总阻抗。两相短路电流计算目的主要是校验保护的灵敏度，单相短路电流计算目的主要是为接地设计等。 </a:t>
            </a:r>
          </a:p>
        </p:txBody>
      </p:sp>
      <p:graphicFrame>
        <p:nvGraphicFramePr>
          <p:cNvPr id="78850" name="Object 11">
            <a:extLst>
              <a:ext uri="{FF2B5EF4-FFF2-40B4-BE49-F238E27FC236}">
                <a16:creationId xmlns:a16="http://schemas.microsoft.com/office/drawing/2014/main" id="{D72A073E-4E44-4E29-89D2-F45D6790303F}"/>
              </a:ext>
            </a:extLst>
          </p:cNvPr>
          <p:cNvGraphicFramePr>
            <a:graphicFrameLocks noChangeAspect="1"/>
          </p:cNvGraphicFramePr>
          <p:nvPr>
            <p:extLst>
              <p:ext uri="{D42A27DB-BD31-4B8C-83A1-F6EECF244321}">
                <p14:modId xmlns:p14="http://schemas.microsoft.com/office/powerpoint/2010/main" val="459038914"/>
              </p:ext>
            </p:extLst>
          </p:nvPr>
        </p:nvGraphicFramePr>
        <p:xfrm>
          <a:off x="6684963" y="3152055"/>
          <a:ext cx="1081087" cy="319087"/>
        </p:xfrm>
        <a:graphic>
          <a:graphicData uri="http://schemas.openxmlformats.org/presentationml/2006/ole">
            <mc:AlternateContent xmlns:mc="http://schemas.openxmlformats.org/markup-compatibility/2006">
              <mc:Choice xmlns:v="urn:schemas-microsoft-com:vml" Requires="v">
                <p:oleObj name="Equation" r:id="rId3" imgW="672840" imgH="203040" progId="Equation.DSMT4">
                  <p:embed/>
                </p:oleObj>
              </mc:Choice>
              <mc:Fallback>
                <p:oleObj name="Equation" r:id="rId3" imgW="672840" imgH="203040" progId="Equation.DSMT4">
                  <p:embed/>
                  <p:pic>
                    <p:nvPicPr>
                      <p:cNvPr id="0" name="Object 11"/>
                      <p:cNvPicPr>
                        <a:picLocks noChangeAspect="1" noChangeArrowheads="1"/>
                      </p:cNvPicPr>
                      <p:nvPr/>
                    </p:nvPicPr>
                    <p:blipFill>
                      <a:blip r:embed="rId4"/>
                      <a:srcRect/>
                      <a:stretch>
                        <a:fillRect/>
                      </a:stretch>
                    </p:blipFill>
                    <p:spPr bwMode="auto">
                      <a:xfrm>
                        <a:off x="6684963" y="3152055"/>
                        <a:ext cx="1081087" cy="3190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81" name="Text Box 8">
            <a:extLst>
              <a:ext uri="{FF2B5EF4-FFF2-40B4-BE49-F238E27FC236}">
                <a16:creationId xmlns:a16="http://schemas.microsoft.com/office/drawing/2014/main" id="{7D4A9A92-107E-4582-88EF-F8ABA9DCBE0F}"/>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本 章 小 结</a:t>
            </a:r>
          </a:p>
        </p:txBody>
      </p:sp>
      <p:sp>
        <p:nvSpPr>
          <p:cNvPr id="79882" name="Text Box 9">
            <a:extLst>
              <a:ext uri="{FF2B5EF4-FFF2-40B4-BE49-F238E27FC236}">
                <a16:creationId xmlns:a16="http://schemas.microsoft.com/office/drawing/2014/main" id="{A3A9E43C-13D0-4942-ACF3-FB212730B3F0}"/>
              </a:ext>
            </a:extLst>
          </p:cNvPr>
          <p:cNvSpPr txBox="1">
            <a:spLocks noChangeArrowheads="1"/>
          </p:cNvSpPr>
          <p:nvPr/>
        </p:nvSpPr>
        <p:spPr bwMode="auto">
          <a:xfrm>
            <a:off x="827088" y="1773238"/>
            <a:ext cx="7704137" cy="438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 typeface="Wingdings" panose="05000000000000000000" pitchFamily="2" charset="2"/>
              <a:buChar char="Ø"/>
            </a:pPr>
            <a:r>
              <a:rPr lang="en-US" altLang="zh-CN" sz="1800">
                <a:solidFill>
                  <a:srgbClr val="212834"/>
                </a:solidFill>
              </a:rPr>
              <a:t> (5) </a:t>
            </a:r>
            <a:r>
              <a:rPr lang="zh-CN" altLang="en-US" sz="1800">
                <a:solidFill>
                  <a:srgbClr val="212834"/>
                </a:solidFill>
              </a:rPr>
              <a:t>低压电网短路计算时，一般将配电变压器的高压侧看作无限大容量电源，且通常计入短路电路所有元件的阻抗。</a:t>
            </a:r>
          </a:p>
          <a:p>
            <a:pPr eaLnBrk="1" hangingPunct="1">
              <a:lnSpc>
                <a:spcPct val="120000"/>
              </a:lnSpc>
              <a:buFont typeface="Wingdings" panose="05000000000000000000" pitchFamily="2" charset="2"/>
              <a:buChar char="Ø"/>
            </a:pPr>
            <a:r>
              <a:rPr lang="en-US" altLang="zh-CN" sz="1800">
                <a:solidFill>
                  <a:srgbClr val="212834"/>
                </a:solidFill>
              </a:rPr>
              <a:t>(6) </a:t>
            </a:r>
            <a:r>
              <a:rPr lang="zh-CN" altLang="en-US" sz="1800">
                <a:solidFill>
                  <a:srgbClr val="212834"/>
                </a:solidFill>
              </a:rPr>
              <a:t>当供电系统发生短路时，巨大的短路电流将产生强烈的电动效应和热效应，可能使电气设备遭受严重破坏。因此，必须对电气设备和载流导体进行动稳定和热稳定校验。</a:t>
            </a:r>
          </a:p>
          <a:p>
            <a:pPr eaLnBrk="1" hangingPunct="1">
              <a:lnSpc>
                <a:spcPct val="120000"/>
              </a:lnSpc>
              <a:buFont typeface="Wingdings" panose="05000000000000000000" pitchFamily="2" charset="2"/>
              <a:buChar char="Ø"/>
            </a:pPr>
            <a:r>
              <a:rPr lang="en-US" altLang="zh-CN" sz="1800">
                <a:solidFill>
                  <a:srgbClr val="212834"/>
                </a:solidFill>
              </a:rPr>
              <a:t>(7) </a:t>
            </a:r>
            <a:r>
              <a:rPr lang="zh-CN" altLang="en-US" sz="1800">
                <a:solidFill>
                  <a:srgbClr val="212834"/>
                </a:solidFill>
              </a:rPr>
              <a:t>电气设备选择的一般条件：按正常工作条件选择，按短路条件校验。即按工作电压、电流选择电气设备，按短路电流校验设备的动稳定和热稳定。</a:t>
            </a:r>
          </a:p>
          <a:p>
            <a:pPr eaLnBrk="1" hangingPunct="1">
              <a:lnSpc>
                <a:spcPct val="120000"/>
              </a:lnSpc>
              <a:buFont typeface="Wingdings" panose="05000000000000000000" pitchFamily="2" charset="2"/>
              <a:buChar char="Ø"/>
            </a:pPr>
            <a:r>
              <a:rPr lang="en-US" altLang="zh-CN" sz="1800">
                <a:solidFill>
                  <a:srgbClr val="212834"/>
                </a:solidFill>
              </a:rPr>
              <a:t>(8) </a:t>
            </a:r>
            <a:r>
              <a:rPr lang="zh-CN" altLang="en-US" sz="1800">
                <a:solidFill>
                  <a:srgbClr val="212834"/>
                </a:solidFill>
              </a:rPr>
              <a:t>进行导线截面选择时，应满足发热条件、电压损耗条件、经济电流密度及机械强度条件要求。通常</a:t>
            </a:r>
            <a:r>
              <a:rPr lang="en-US" altLang="zh-CN" sz="1800">
                <a:solidFill>
                  <a:srgbClr val="212834"/>
                </a:solidFill>
              </a:rPr>
              <a:t>10kV</a:t>
            </a:r>
            <a:r>
              <a:rPr lang="zh-CN" altLang="en-US" sz="1800">
                <a:solidFill>
                  <a:srgbClr val="212834"/>
                </a:solidFill>
              </a:rPr>
              <a:t>及以下高压线路和低压动力线路按发热条件选择，按其他条件校验；低压照明线路按电压损耗条件选择，按其他条件校验；</a:t>
            </a:r>
            <a:r>
              <a:rPr lang="en-US" altLang="zh-CN" sz="1800">
                <a:solidFill>
                  <a:srgbClr val="212834"/>
                </a:solidFill>
              </a:rPr>
              <a:t>35kV</a:t>
            </a:r>
            <a:r>
              <a:rPr lang="zh-CN" altLang="en-US" sz="1800">
                <a:solidFill>
                  <a:srgbClr val="212834"/>
                </a:solidFill>
              </a:rPr>
              <a:t>及以上的高压线路，按经济电流密度选择，再校验其他条件。</a:t>
            </a:r>
          </a:p>
        </p:txBody>
      </p:sp>
    </p:spTree>
  </p:cSld>
  <p:clrMapOvr>
    <a:masterClrMapping/>
  </p:clrMapOvr>
  <p:transition>
    <p:split orient="vert"/>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10" name="Text Box 8">
            <a:extLst>
              <a:ext uri="{FF2B5EF4-FFF2-40B4-BE49-F238E27FC236}">
                <a16:creationId xmlns:a16="http://schemas.microsoft.com/office/drawing/2014/main" id="{11D9B98A-642E-4B3D-B075-6AACC4EC1895}"/>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思考题与习题</a:t>
            </a:r>
          </a:p>
        </p:txBody>
      </p:sp>
      <p:sp>
        <p:nvSpPr>
          <p:cNvPr id="80911" name="Text Box 9">
            <a:extLst>
              <a:ext uri="{FF2B5EF4-FFF2-40B4-BE49-F238E27FC236}">
                <a16:creationId xmlns:a16="http://schemas.microsoft.com/office/drawing/2014/main" id="{EB96F2E4-C911-4AD5-863C-D0FFA0FABC46}"/>
              </a:ext>
            </a:extLst>
          </p:cNvPr>
          <p:cNvSpPr txBox="1">
            <a:spLocks noChangeArrowheads="1"/>
          </p:cNvSpPr>
          <p:nvPr/>
        </p:nvSpPr>
        <p:spPr bwMode="auto">
          <a:xfrm>
            <a:off x="900113" y="1700213"/>
            <a:ext cx="7704137"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Ø"/>
            </a:pPr>
            <a:r>
              <a:rPr lang="en-US" altLang="zh-CN" sz="1800">
                <a:solidFill>
                  <a:srgbClr val="212834"/>
                </a:solidFill>
              </a:rPr>
              <a:t>4-1 </a:t>
            </a:r>
            <a:r>
              <a:rPr lang="zh-CN" altLang="en-US" sz="1800">
                <a:solidFill>
                  <a:srgbClr val="212834"/>
                </a:solidFill>
              </a:rPr>
              <a:t>什么叫短路？短路的种类有哪些？造成短路的原因是什么？</a:t>
            </a:r>
          </a:p>
          <a:p>
            <a:pPr eaLnBrk="1" hangingPunct="1">
              <a:buFont typeface="Wingdings" panose="05000000000000000000" pitchFamily="2" charset="2"/>
              <a:buChar char="Ø"/>
            </a:pPr>
            <a:r>
              <a:rPr lang="en-US" altLang="zh-CN" sz="1800">
                <a:solidFill>
                  <a:srgbClr val="212834"/>
                </a:solidFill>
              </a:rPr>
              <a:t>4-2 </a:t>
            </a:r>
            <a:r>
              <a:rPr lang="zh-CN" altLang="en-US" sz="1800">
                <a:solidFill>
                  <a:srgbClr val="212834"/>
                </a:solidFill>
              </a:rPr>
              <a:t>什么叫无限大容量电力系统？它有什么特点？</a:t>
            </a:r>
          </a:p>
          <a:p>
            <a:pPr eaLnBrk="1" hangingPunct="1">
              <a:buFont typeface="Wingdings" panose="05000000000000000000" pitchFamily="2" charset="2"/>
              <a:buChar char="Ø"/>
            </a:pPr>
            <a:r>
              <a:rPr lang="en-US" altLang="zh-CN" sz="1800">
                <a:solidFill>
                  <a:srgbClr val="212834"/>
                </a:solidFill>
              </a:rPr>
              <a:t>4-3 </a:t>
            </a:r>
            <a:r>
              <a:rPr lang="zh-CN" altLang="en-US" sz="1800">
                <a:solidFill>
                  <a:srgbClr val="212834"/>
                </a:solidFill>
              </a:rPr>
              <a:t>解释和说明下列术语的物理含义：短路全电流、短路电流的周期分量、非周期分量、短路冲击电流、短路稳态电流和短路容量。</a:t>
            </a:r>
          </a:p>
          <a:p>
            <a:pPr eaLnBrk="1" hangingPunct="1">
              <a:buFont typeface="Wingdings" panose="05000000000000000000" pitchFamily="2" charset="2"/>
              <a:buChar char="Ø"/>
            </a:pPr>
            <a:r>
              <a:rPr lang="en-US" altLang="zh-CN" sz="1800">
                <a:solidFill>
                  <a:srgbClr val="212834"/>
                </a:solidFill>
              </a:rPr>
              <a:t>4-4 </a:t>
            </a:r>
            <a:r>
              <a:rPr lang="zh-CN" altLang="en-US" sz="1800">
                <a:solidFill>
                  <a:srgbClr val="212834"/>
                </a:solidFill>
              </a:rPr>
              <a:t>为什么要进行短路电流计算？常用的有哪两种计算方法？各有什么特点？</a:t>
            </a:r>
          </a:p>
          <a:p>
            <a:pPr eaLnBrk="1" hangingPunct="1">
              <a:buFont typeface="Wingdings" panose="05000000000000000000" pitchFamily="2" charset="2"/>
              <a:buChar char="Ø"/>
            </a:pPr>
            <a:r>
              <a:rPr lang="en-US" altLang="zh-CN" sz="1800">
                <a:solidFill>
                  <a:srgbClr val="212834"/>
                </a:solidFill>
              </a:rPr>
              <a:t>4-5 </a:t>
            </a:r>
            <a:r>
              <a:rPr lang="zh-CN" altLang="en-US" sz="1800">
                <a:solidFill>
                  <a:srgbClr val="212834"/>
                </a:solidFill>
              </a:rPr>
              <a:t>用标幺制法进行短路电流计算时，标幺值的基准如何选取？</a:t>
            </a:r>
          </a:p>
          <a:p>
            <a:pPr eaLnBrk="1" hangingPunct="1">
              <a:buFont typeface="Wingdings" panose="05000000000000000000" pitchFamily="2" charset="2"/>
              <a:buChar char="Ø"/>
            </a:pPr>
            <a:r>
              <a:rPr lang="en-US" altLang="zh-CN" sz="1800">
                <a:solidFill>
                  <a:srgbClr val="212834"/>
                </a:solidFill>
              </a:rPr>
              <a:t>4-6 </a:t>
            </a:r>
            <a:r>
              <a:rPr lang="zh-CN" altLang="en-US" sz="1800">
                <a:solidFill>
                  <a:srgbClr val="212834"/>
                </a:solidFill>
              </a:rPr>
              <a:t>在无限大容量系统中，两相短路电流与三相短路电流有什么关系？</a:t>
            </a:r>
          </a:p>
          <a:p>
            <a:pPr eaLnBrk="1" hangingPunct="1">
              <a:buFont typeface="Wingdings" panose="05000000000000000000" pitchFamily="2" charset="2"/>
              <a:buChar char="Ø"/>
            </a:pPr>
            <a:r>
              <a:rPr lang="en-US" altLang="zh-CN" sz="1800">
                <a:solidFill>
                  <a:srgbClr val="212834"/>
                </a:solidFill>
              </a:rPr>
              <a:t>4-7 </a:t>
            </a:r>
            <a:r>
              <a:rPr lang="zh-CN" altLang="en-US" sz="1800">
                <a:solidFill>
                  <a:srgbClr val="212834"/>
                </a:solidFill>
              </a:rPr>
              <a:t>什么是计算电压？它与线路额定电压有什么关系？</a:t>
            </a:r>
          </a:p>
          <a:p>
            <a:pPr eaLnBrk="1" hangingPunct="1">
              <a:buFont typeface="Wingdings" panose="05000000000000000000" pitchFamily="2" charset="2"/>
              <a:buChar char="Ø"/>
            </a:pPr>
            <a:r>
              <a:rPr lang="en-US" altLang="zh-CN" sz="1800">
                <a:solidFill>
                  <a:srgbClr val="212834"/>
                </a:solidFill>
              </a:rPr>
              <a:t>4-8 </a:t>
            </a:r>
            <a:r>
              <a:rPr lang="zh-CN" altLang="en-US" sz="1800">
                <a:solidFill>
                  <a:srgbClr val="212834"/>
                </a:solidFill>
              </a:rPr>
              <a:t>有一地区变电站通过一条长</a:t>
            </a:r>
            <a:r>
              <a:rPr lang="en-US" altLang="zh-CN" sz="1800">
                <a:solidFill>
                  <a:srgbClr val="212834"/>
                </a:solidFill>
              </a:rPr>
              <a:t>4km</a:t>
            </a:r>
            <a:r>
              <a:rPr lang="zh-CN" altLang="en-US" sz="1800">
                <a:solidFill>
                  <a:srgbClr val="212834"/>
                </a:solidFill>
              </a:rPr>
              <a:t>的</a:t>
            </a:r>
            <a:r>
              <a:rPr lang="en-US" altLang="zh-CN" sz="1800">
                <a:solidFill>
                  <a:srgbClr val="212834"/>
                </a:solidFill>
              </a:rPr>
              <a:t>6kV</a:t>
            </a:r>
            <a:r>
              <a:rPr lang="zh-CN" altLang="en-US" sz="1800">
                <a:solidFill>
                  <a:srgbClr val="212834"/>
                </a:solidFill>
              </a:rPr>
              <a:t>电缆线路供电给某厂一个装有两台并列运行的</a:t>
            </a:r>
            <a:r>
              <a:rPr lang="en-US" altLang="zh-CN" sz="1800">
                <a:solidFill>
                  <a:srgbClr val="212834"/>
                </a:solidFill>
              </a:rPr>
              <a:t>SL7-800</a:t>
            </a:r>
            <a:r>
              <a:rPr lang="zh-CN" altLang="en-US" sz="1800">
                <a:solidFill>
                  <a:srgbClr val="212834"/>
                </a:solidFill>
              </a:rPr>
              <a:t>型变压器的变电所。地区变电站出口断路器的断流容量为</a:t>
            </a:r>
            <a:r>
              <a:rPr lang="en-US" altLang="zh-CN" sz="1800">
                <a:solidFill>
                  <a:srgbClr val="212834"/>
                </a:solidFill>
              </a:rPr>
              <a:t>300MV•A</a:t>
            </a:r>
            <a:r>
              <a:rPr lang="zh-CN" altLang="en-US" sz="1800">
                <a:solidFill>
                  <a:srgbClr val="212834"/>
                </a:solidFill>
              </a:rPr>
              <a:t>。试用欧姆法求该厂变电所</a:t>
            </a:r>
            <a:r>
              <a:rPr lang="en-US" altLang="zh-CN" sz="1800">
                <a:solidFill>
                  <a:srgbClr val="212834"/>
                </a:solidFill>
              </a:rPr>
              <a:t>6kV</a:t>
            </a:r>
            <a:r>
              <a:rPr lang="zh-CN" altLang="en-US" sz="1800">
                <a:solidFill>
                  <a:srgbClr val="212834"/>
                </a:solidFill>
              </a:rPr>
              <a:t>高压侧和</a:t>
            </a:r>
            <a:r>
              <a:rPr lang="en-US" altLang="zh-CN" sz="1800">
                <a:solidFill>
                  <a:srgbClr val="212834"/>
                </a:solidFill>
              </a:rPr>
              <a:t>380V</a:t>
            </a:r>
            <a:r>
              <a:rPr lang="zh-CN" altLang="en-US" sz="1800">
                <a:solidFill>
                  <a:srgbClr val="212834"/>
                </a:solidFill>
              </a:rPr>
              <a:t>低压侧的短路电流      、    、    、    、   及短路容量     。</a:t>
            </a:r>
          </a:p>
          <a:p>
            <a:pPr eaLnBrk="1" hangingPunct="1">
              <a:buFont typeface="Wingdings" panose="05000000000000000000" pitchFamily="2" charset="2"/>
              <a:buChar char="Ø"/>
            </a:pPr>
            <a:r>
              <a:rPr lang="en-US" altLang="zh-CN" sz="1800">
                <a:solidFill>
                  <a:srgbClr val="212834"/>
                </a:solidFill>
              </a:rPr>
              <a:t>4-9 </a:t>
            </a:r>
            <a:r>
              <a:rPr lang="zh-CN" altLang="en-US" sz="1800">
                <a:solidFill>
                  <a:srgbClr val="212834"/>
                </a:solidFill>
              </a:rPr>
              <a:t>试用标幺值法重作习题</a:t>
            </a:r>
            <a:r>
              <a:rPr lang="en-US" altLang="zh-CN" sz="1800">
                <a:solidFill>
                  <a:srgbClr val="212834"/>
                </a:solidFill>
              </a:rPr>
              <a:t>4-8</a:t>
            </a:r>
            <a:r>
              <a:rPr lang="zh-CN" altLang="en-US" sz="1800">
                <a:solidFill>
                  <a:srgbClr val="212834"/>
                </a:solidFill>
              </a:rPr>
              <a:t>。</a:t>
            </a:r>
          </a:p>
          <a:p>
            <a:pPr eaLnBrk="1" hangingPunct="1">
              <a:buFont typeface="Wingdings" panose="05000000000000000000" pitchFamily="2" charset="2"/>
              <a:buChar char="Ø"/>
            </a:pPr>
            <a:r>
              <a:rPr lang="en-US" altLang="zh-CN" sz="1800">
                <a:solidFill>
                  <a:srgbClr val="212834"/>
                </a:solidFill>
              </a:rPr>
              <a:t>4-10 </a:t>
            </a:r>
            <a:r>
              <a:rPr lang="zh-CN" altLang="en-US" sz="1800">
                <a:solidFill>
                  <a:srgbClr val="212834"/>
                </a:solidFill>
              </a:rPr>
              <a:t>什么叫短路电流的热效应？为什么要采用短路稳态电流来计算？</a:t>
            </a:r>
          </a:p>
          <a:p>
            <a:pPr eaLnBrk="1" hangingPunct="1">
              <a:buFont typeface="Wingdings" panose="05000000000000000000" pitchFamily="2" charset="2"/>
              <a:buChar char="Ø"/>
            </a:pPr>
            <a:r>
              <a:rPr lang="en-US" altLang="zh-CN" sz="1800">
                <a:solidFill>
                  <a:srgbClr val="212834"/>
                </a:solidFill>
              </a:rPr>
              <a:t>4-11 </a:t>
            </a:r>
            <a:r>
              <a:rPr lang="zh-CN" altLang="en-US" sz="1800">
                <a:solidFill>
                  <a:srgbClr val="212834"/>
                </a:solidFill>
              </a:rPr>
              <a:t>什么叫短路电流的电动效应？为什么要采用短路冲击电流来计算？</a:t>
            </a:r>
          </a:p>
          <a:p>
            <a:pPr eaLnBrk="1" hangingPunct="1">
              <a:buFont typeface="Wingdings" panose="05000000000000000000" pitchFamily="2" charset="2"/>
              <a:buChar char="Ø"/>
            </a:pPr>
            <a:r>
              <a:rPr lang="en-US" altLang="zh-CN" sz="1800">
                <a:solidFill>
                  <a:srgbClr val="212834"/>
                </a:solidFill>
              </a:rPr>
              <a:t>4-12 </a:t>
            </a:r>
            <a:r>
              <a:rPr lang="zh-CN" altLang="en-US" sz="1800">
                <a:solidFill>
                  <a:srgbClr val="212834"/>
                </a:solidFill>
              </a:rPr>
              <a:t>电气设备选择的一般原则是什么？</a:t>
            </a:r>
          </a:p>
        </p:txBody>
      </p:sp>
      <p:graphicFrame>
        <p:nvGraphicFramePr>
          <p:cNvPr id="80898" name="Object 16">
            <a:extLst>
              <a:ext uri="{FF2B5EF4-FFF2-40B4-BE49-F238E27FC236}">
                <a16:creationId xmlns:a16="http://schemas.microsoft.com/office/drawing/2014/main" id="{4107BA47-A89F-432C-851D-7ACF5876D5F5}"/>
              </a:ext>
            </a:extLst>
          </p:cNvPr>
          <p:cNvGraphicFramePr>
            <a:graphicFrameLocks noChangeAspect="1"/>
          </p:cNvGraphicFramePr>
          <p:nvPr>
            <p:extLst>
              <p:ext uri="{D42A27DB-BD31-4B8C-83A1-F6EECF244321}">
                <p14:modId xmlns:p14="http://schemas.microsoft.com/office/powerpoint/2010/main" val="3218336588"/>
              </p:ext>
            </p:extLst>
          </p:nvPr>
        </p:nvGraphicFramePr>
        <p:xfrm>
          <a:off x="1692275" y="5013325"/>
          <a:ext cx="323850" cy="323850"/>
        </p:xfrm>
        <a:graphic>
          <a:graphicData uri="http://schemas.openxmlformats.org/presentationml/2006/ole">
            <mc:AlternateContent xmlns:mc="http://schemas.openxmlformats.org/markup-compatibility/2006">
              <mc:Choice xmlns:v="urn:schemas-microsoft-com:vml" Requires="v">
                <p:oleObj name="Equation" r:id="rId3" imgW="215640" imgH="215640" progId="Equation.DSMT4">
                  <p:embed/>
                </p:oleObj>
              </mc:Choice>
              <mc:Fallback>
                <p:oleObj name="Equation" r:id="rId3" imgW="215640" imgH="215640" progId="Equation.DSMT4">
                  <p:embed/>
                  <p:pic>
                    <p:nvPicPr>
                      <p:cNvPr id="0" name="Object 16"/>
                      <p:cNvPicPr>
                        <a:picLocks noChangeAspect="1" noChangeArrowheads="1"/>
                      </p:cNvPicPr>
                      <p:nvPr/>
                    </p:nvPicPr>
                    <p:blipFill>
                      <a:blip r:embed="rId4"/>
                      <a:srcRect/>
                      <a:stretch>
                        <a:fillRect/>
                      </a:stretch>
                    </p:blipFill>
                    <p:spPr bwMode="auto">
                      <a:xfrm>
                        <a:off x="1692275" y="5013325"/>
                        <a:ext cx="3238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899" name="Object 15">
            <a:extLst>
              <a:ext uri="{FF2B5EF4-FFF2-40B4-BE49-F238E27FC236}">
                <a16:creationId xmlns:a16="http://schemas.microsoft.com/office/drawing/2014/main" id="{DA085AA5-0B89-43A3-BB51-3564988FD2EC}"/>
              </a:ext>
            </a:extLst>
          </p:cNvPr>
          <p:cNvGraphicFramePr>
            <a:graphicFrameLocks noChangeAspect="1"/>
          </p:cNvGraphicFramePr>
          <p:nvPr>
            <p:extLst>
              <p:ext uri="{D42A27DB-BD31-4B8C-83A1-F6EECF244321}">
                <p14:modId xmlns:p14="http://schemas.microsoft.com/office/powerpoint/2010/main" val="887706723"/>
              </p:ext>
            </p:extLst>
          </p:nvPr>
        </p:nvGraphicFramePr>
        <p:xfrm>
          <a:off x="2124075" y="5013325"/>
          <a:ext cx="395288" cy="268288"/>
        </p:xfrm>
        <a:graphic>
          <a:graphicData uri="http://schemas.openxmlformats.org/presentationml/2006/ole">
            <mc:AlternateContent xmlns:mc="http://schemas.openxmlformats.org/markup-compatibility/2006">
              <mc:Choice xmlns:v="urn:schemas-microsoft-com:vml" Requires="v">
                <p:oleObj name="Equation" r:id="rId5" imgW="266400" imgH="177480" progId="Equation.DSMT4">
                  <p:embed/>
                </p:oleObj>
              </mc:Choice>
              <mc:Fallback>
                <p:oleObj name="Equation" r:id="rId5" imgW="266400" imgH="177480" progId="Equation.DSMT4">
                  <p:embed/>
                  <p:pic>
                    <p:nvPicPr>
                      <p:cNvPr id="0" name="Object 15"/>
                      <p:cNvPicPr>
                        <a:picLocks noChangeAspect="1" noChangeArrowheads="1"/>
                      </p:cNvPicPr>
                      <p:nvPr/>
                    </p:nvPicPr>
                    <p:blipFill>
                      <a:blip r:embed="rId6"/>
                      <a:srcRect/>
                      <a:stretch>
                        <a:fillRect/>
                      </a:stretch>
                    </p:blipFill>
                    <p:spPr bwMode="auto">
                      <a:xfrm>
                        <a:off x="2124075" y="5013325"/>
                        <a:ext cx="395288" cy="268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0" name="Object 14">
            <a:extLst>
              <a:ext uri="{FF2B5EF4-FFF2-40B4-BE49-F238E27FC236}">
                <a16:creationId xmlns:a16="http://schemas.microsoft.com/office/drawing/2014/main" id="{DFC6C3FE-F25C-473D-934C-D94E8C1001FF}"/>
              </a:ext>
            </a:extLst>
          </p:cNvPr>
          <p:cNvGraphicFramePr>
            <a:graphicFrameLocks noChangeAspect="1"/>
          </p:cNvGraphicFramePr>
          <p:nvPr>
            <p:extLst>
              <p:ext uri="{D42A27DB-BD31-4B8C-83A1-F6EECF244321}">
                <p14:modId xmlns:p14="http://schemas.microsoft.com/office/powerpoint/2010/main" val="3524729000"/>
              </p:ext>
            </p:extLst>
          </p:nvPr>
        </p:nvGraphicFramePr>
        <p:xfrm>
          <a:off x="2627313" y="5013325"/>
          <a:ext cx="323850" cy="323850"/>
        </p:xfrm>
        <a:graphic>
          <a:graphicData uri="http://schemas.openxmlformats.org/presentationml/2006/ole">
            <mc:AlternateContent xmlns:mc="http://schemas.openxmlformats.org/markup-compatibility/2006">
              <mc:Choice xmlns:v="urn:schemas-microsoft-com:vml" Requires="v">
                <p:oleObj name="Equation" r:id="rId7" imgW="215640" imgH="215640" progId="Equation.DSMT4">
                  <p:embed/>
                </p:oleObj>
              </mc:Choice>
              <mc:Fallback>
                <p:oleObj name="Equation" r:id="rId7" imgW="215640" imgH="215640" progId="Equation.DSMT4">
                  <p:embed/>
                  <p:pic>
                    <p:nvPicPr>
                      <p:cNvPr id="0" name="Object 14"/>
                      <p:cNvPicPr>
                        <a:picLocks noChangeAspect="1" noChangeArrowheads="1"/>
                      </p:cNvPicPr>
                      <p:nvPr/>
                    </p:nvPicPr>
                    <p:blipFill>
                      <a:blip r:embed="rId8"/>
                      <a:srcRect/>
                      <a:stretch>
                        <a:fillRect/>
                      </a:stretch>
                    </p:blipFill>
                    <p:spPr bwMode="auto">
                      <a:xfrm>
                        <a:off x="2627313" y="5013325"/>
                        <a:ext cx="3238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1" name="Object 13">
            <a:extLst>
              <a:ext uri="{FF2B5EF4-FFF2-40B4-BE49-F238E27FC236}">
                <a16:creationId xmlns:a16="http://schemas.microsoft.com/office/drawing/2014/main" id="{29E106D3-6BD7-4E70-9A3F-04635FA8FB2F}"/>
              </a:ext>
            </a:extLst>
          </p:cNvPr>
          <p:cNvGraphicFramePr>
            <a:graphicFrameLocks noChangeAspect="1"/>
          </p:cNvGraphicFramePr>
          <p:nvPr>
            <p:extLst>
              <p:ext uri="{D42A27DB-BD31-4B8C-83A1-F6EECF244321}">
                <p14:modId xmlns:p14="http://schemas.microsoft.com/office/powerpoint/2010/main" val="2491290453"/>
              </p:ext>
            </p:extLst>
          </p:nvPr>
        </p:nvGraphicFramePr>
        <p:xfrm>
          <a:off x="3084513" y="4987925"/>
          <a:ext cx="330200" cy="379413"/>
        </p:xfrm>
        <a:graphic>
          <a:graphicData uri="http://schemas.openxmlformats.org/presentationml/2006/ole">
            <mc:AlternateContent xmlns:mc="http://schemas.openxmlformats.org/markup-compatibility/2006">
              <mc:Choice xmlns:v="urn:schemas-microsoft-com:vml" Requires="v">
                <p:oleObj name="Equation" r:id="rId9" imgW="190440" imgH="215640" progId="Equation.DSMT4">
                  <p:embed/>
                </p:oleObj>
              </mc:Choice>
              <mc:Fallback>
                <p:oleObj name="Equation" r:id="rId9" imgW="190440" imgH="215640" progId="Equation.DSMT4">
                  <p:embed/>
                  <p:pic>
                    <p:nvPicPr>
                      <p:cNvPr id="0" name="Object 13"/>
                      <p:cNvPicPr>
                        <a:picLocks noChangeAspect="1" noChangeArrowheads="1"/>
                      </p:cNvPicPr>
                      <p:nvPr/>
                    </p:nvPicPr>
                    <p:blipFill>
                      <a:blip r:embed="rId10"/>
                      <a:srcRect/>
                      <a:stretch>
                        <a:fillRect/>
                      </a:stretch>
                    </p:blipFill>
                    <p:spPr bwMode="auto">
                      <a:xfrm>
                        <a:off x="3084513" y="4987925"/>
                        <a:ext cx="33020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2" name="Object 12">
            <a:extLst>
              <a:ext uri="{FF2B5EF4-FFF2-40B4-BE49-F238E27FC236}">
                <a16:creationId xmlns:a16="http://schemas.microsoft.com/office/drawing/2014/main" id="{4CD1C74E-5111-4D99-99E0-C152EA572F00}"/>
              </a:ext>
            </a:extLst>
          </p:cNvPr>
          <p:cNvGraphicFramePr>
            <a:graphicFrameLocks noChangeAspect="1"/>
          </p:cNvGraphicFramePr>
          <p:nvPr>
            <p:extLst>
              <p:ext uri="{D42A27DB-BD31-4B8C-83A1-F6EECF244321}">
                <p14:modId xmlns:p14="http://schemas.microsoft.com/office/powerpoint/2010/main" val="3361370683"/>
              </p:ext>
            </p:extLst>
          </p:nvPr>
        </p:nvGraphicFramePr>
        <p:xfrm>
          <a:off x="3530600" y="5013325"/>
          <a:ext cx="323850" cy="323850"/>
        </p:xfrm>
        <a:graphic>
          <a:graphicData uri="http://schemas.openxmlformats.org/presentationml/2006/ole">
            <mc:AlternateContent xmlns:mc="http://schemas.openxmlformats.org/markup-compatibility/2006">
              <mc:Choice xmlns:v="urn:schemas-microsoft-com:vml" Requires="v">
                <p:oleObj name="Equation" r:id="rId11" imgW="215640" imgH="215640" progId="Equation.DSMT4">
                  <p:embed/>
                </p:oleObj>
              </mc:Choice>
              <mc:Fallback>
                <p:oleObj name="Equation" r:id="rId11" imgW="215640" imgH="215640" progId="Equation.DSMT4">
                  <p:embed/>
                  <p:pic>
                    <p:nvPicPr>
                      <p:cNvPr id="0" name="Object 12"/>
                      <p:cNvPicPr>
                        <a:picLocks noChangeAspect="1" noChangeArrowheads="1"/>
                      </p:cNvPicPr>
                      <p:nvPr/>
                    </p:nvPicPr>
                    <p:blipFill>
                      <a:blip r:embed="rId12"/>
                      <a:srcRect/>
                      <a:stretch>
                        <a:fillRect/>
                      </a:stretch>
                    </p:blipFill>
                    <p:spPr bwMode="auto">
                      <a:xfrm>
                        <a:off x="3530600" y="5013325"/>
                        <a:ext cx="3238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80903" name="Object 11">
            <a:extLst>
              <a:ext uri="{FF2B5EF4-FFF2-40B4-BE49-F238E27FC236}">
                <a16:creationId xmlns:a16="http://schemas.microsoft.com/office/drawing/2014/main" id="{50C6A47F-3973-4F64-B89A-01CA4D2D7289}"/>
              </a:ext>
            </a:extLst>
          </p:cNvPr>
          <p:cNvGraphicFramePr>
            <a:graphicFrameLocks noChangeAspect="1"/>
          </p:cNvGraphicFramePr>
          <p:nvPr>
            <p:extLst>
              <p:ext uri="{D42A27DB-BD31-4B8C-83A1-F6EECF244321}">
                <p14:modId xmlns:p14="http://schemas.microsoft.com/office/powerpoint/2010/main" val="3823216608"/>
              </p:ext>
            </p:extLst>
          </p:nvPr>
        </p:nvGraphicFramePr>
        <p:xfrm>
          <a:off x="4945063" y="5038725"/>
          <a:ext cx="323850" cy="311150"/>
        </p:xfrm>
        <a:graphic>
          <a:graphicData uri="http://schemas.openxmlformats.org/presentationml/2006/ole">
            <mc:AlternateContent xmlns:mc="http://schemas.openxmlformats.org/markup-compatibility/2006">
              <mc:Choice xmlns:v="urn:schemas-microsoft-com:vml" Requires="v">
                <p:oleObj name="Equation" r:id="rId13" imgW="228600" imgH="215640" progId="Equation.DSMT4">
                  <p:embed/>
                </p:oleObj>
              </mc:Choice>
              <mc:Fallback>
                <p:oleObj name="Equation" r:id="rId13" imgW="228600" imgH="215640" progId="Equation.DSMT4">
                  <p:embed/>
                  <p:pic>
                    <p:nvPicPr>
                      <p:cNvPr id="0" name="Object 11"/>
                      <p:cNvPicPr>
                        <a:picLocks noChangeAspect="1" noChangeArrowheads="1"/>
                      </p:cNvPicPr>
                      <p:nvPr/>
                    </p:nvPicPr>
                    <p:blipFill>
                      <a:blip r:embed="rId14"/>
                      <a:srcRect/>
                      <a:stretch>
                        <a:fillRect/>
                      </a:stretch>
                    </p:blipFill>
                    <p:spPr bwMode="auto">
                      <a:xfrm>
                        <a:off x="4945063" y="5038725"/>
                        <a:ext cx="323850"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9" name="Text Box 9">
            <a:extLst>
              <a:ext uri="{FF2B5EF4-FFF2-40B4-BE49-F238E27FC236}">
                <a16:creationId xmlns:a16="http://schemas.microsoft.com/office/drawing/2014/main" id="{ECEDD76C-12F4-40CB-BEEB-BC84AF776A94}"/>
              </a:ext>
            </a:extLst>
          </p:cNvPr>
          <p:cNvSpPr txBox="1">
            <a:spLocks noChangeArrowheads="1"/>
          </p:cNvSpPr>
          <p:nvPr/>
        </p:nvSpPr>
        <p:spPr bwMode="auto">
          <a:xfrm>
            <a:off x="828675" y="1700213"/>
            <a:ext cx="7704138" cy="4213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Ø"/>
            </a:pPr>
            <a:r>
              <a:rPr lang="en-US" altLang="zh-CN" sz="1800">
                <a:solidFill>
                  <a:srgbClr val="212834"/>
                </a:solidFill>
              </a:rPr>
              <a:t>4-13 </a:t>
            </a:r>
            <a:r>
              <a:rPr lang="zh-CN" altLang="en-US" sz="1800">
                <a:solidFill>
                  <a:srgbClr val="212834"/>
                </a:solidFill>
              </a:rPr>
              <a:t>选择断路器和隔离开关时，有什么相同点和不同点？</a:t>
            </a:r>
          </a:p>
          <a:p>
            <a:pPr eaLnBrk="1" hangingPunct="1">
              <a:buFont typeface="Wingdings" panose="05000000000000000000" pitchFamily="2" charset="2"/>
              <a:buChar char="Ø"/>
            </a:pPr>
            <a:r>
              <a:rPr lang="en-US" altLang="zh-CN" sz="1800">
                <a:solidFill>
                  <a:srgbClr val="212834"/>
                </a:solidFill>
              </a:rPr>
              <a:t>4-14 </a:t>
            </a:r>
            <a:r>
              <a:rPr lang="zh-CN" altLang="en-US" sz="1800">
                <a:solidFill>
                  <a:srgbClr val="212834"/>
                </a:solidFill>
              </a:rPr>
              <a:t>电流互感器和电压互感器的配置原则是什么？在选择时两者有什么相同点和不同点？</a:t>
            </a:r>
          </a:p>
          <a:p>
            <a:pPr eaLnBrk="1" hangingPunct="1">
              <a:buFont typeface="Wingdings" panose="05000000000000000000" pitchFamily="2" charset="2"/>
              <a:buChar char="Ø"/>
            </a:pPr>
            <a:r>
              <a:rPr lang="en-US" altLang="zh-CN" sz="1800">
                <a:solidFill>
                  <a:srgbClr val="212834"/>
                </a:solidFill>
              </a:rPr>
              <a:t>4-15 </a:t>
            </a:r>
            <a:r>
              <a:rPr lang="zh-CN" altLang="en-US" sz="1800">
                <a:solidFill>
                  <a:srgbClr val="212834"/>
                </a:solidFill>
              </a:rPr>
              <a:t>高压断路器、高压负荷开关、高压熔断器及高压隔离开关在选择时，哪些需校验断流能力？哪些需校验动、热稳定性？</a:t>
            </a:r>
          </a:p>
          <a:p>
            <a:pPr eaLnBrk="1" hangingPunct="1">
              <a:buFont typeface="Wingdings" panose="05000000000000000000" pitchFamily="2" charset="2"/>
              <a:buChar char="Ø"/>
            </a:pPr>
            <a:r>
              <a:rPr lang="en-US" altLang="zh-CN" sz="1800">
                <a:solidFill>
                  <a:srgbClr val="212834"/>
                </a:solidFill>
              </a:rPr>
              <a:t>4-16 </a:t>
            </a:r>
            <a:r>
              <a:rPr lang="zh-CN" altLang="en-US" sz="1800">
                <a:solidFill>
                  <a:srgbClr val="212834"/>
                </a:solidFill>
              </a:rPr>
              <a:t>在熔断器的选择中，为什么熔体的额定电流要与被保护的线路相配合？</a:t>
            </a:r>
          </a:p>
          <a:p>
            <a:pPr eaLnBrk="1" hangingPunct="1">
              <a:buFont typeface="Wingdings" panose="05000000000000000000" pitchFamily="2" charset="2"/>
              <a:buChar char="Ø"/>
            </a:pPr>
            <a:r>
              <a:rPr lang="en-US" altLang="zh-CN" sz="1800">
                <a:solidFill>
                  <a:srgbClr val="212834"/>
                </a:solidFill>
              </a:rPr>
              <a:t>4-17 </a:t>
            </a:r>
            <a:r>
              <a:rPr lang="zh-CN" altLang="en-US" sz="1800">
                <a:solidFill>
                  <a:srgbClr val="212834"/>
                </a:solidFill>
              </a:rPr>
              <a:t>导线和电缆截面的选择应考虑哪些条件？一般照明线路和动力线路应按什么条件选择？为什么？</a:t>
            </a:r>
          </a:p>
          <a:p>
            <a:pPr eaLnBrk="1" hangingPunct="1">
              <a:buFont typeface="Wingdings" panose="05000000000000000000" pitchFamily="2" charset="2"/>
              <a:buChar char="Ø"/>
            </a:pPr>
            <a:r>
              <a:rPr lang="en-US" altLang="zh-CN" sz="1800">
                <a:solidFill>
                  <a:srgbClr val="212834"/>
                </a:solidFill>
              </a:rPr>
              <a:t>4-18 </a:t>
            </a:r>
            <a:r>
              <a:rPr lang="zh-CN" altLang="en-US" sz="1800">
                <a:solidFill>
                  <a:srgbClr val="212834"/>
                </a:solidFill>
              </a:rPr>
              <a:t>低压配电系统的保护线和保护中性线的截面各如何选择？</a:t>
            </a:r>
          </a:p>
          <a:p>
            <a:pPr eaLnBrk="1" hangingPunct="1">
              <a:buFont typeface="Wingdings" panose="05000000000000000000" pitchFamily="2" charset="2"/>
              <a:buChar char="Ø"/>
            </a:pPr>
            <a:r>
              <a:rPr lang="en-US" altLang="zh-CN" sz="1800">
                <a:solidFill>
                  <a:srgbClr val="212834"/>
                </a:solidFill>
              </a:rPr>
              <a:t>4-19 </a:t>
            </a:r>
            <a:r>
              <a:rPr lang="zh-CN" altLang="en-US" sz="1800">
                <a:solidFill>
                  <a:srgbClr val="212834"/>
                </a:solidFill>
              </a:rPr>
              <a:t>什么叫经济截面？什么情况下导线和电缆的截面要按“经济电流密度”选择？ </a:t>
            </a:r>
          </a:p>
          <a:p>
            <a:pPr eaLnBrk="1" hangingPunct="1">
              <a:lnSpc>
                <a:spcPct val="150000"/>
              </a:lnSpc>
              <a:buFont typeface="Wingdings" panose="05000000000000000000" pitchFamily="2" charset="2"/>
              <a:buChar char="Ø"/>
            </a:pPr>
            <a:r>
              <a:rPr lang="en-US" altLang="zh-CN" sz="1800">
                <a:solidFill>
                  <a:srgbClr val="212834"/>
                </a:solidFill>
              </a:rPr>
              <a:t>4-20 </a:t>
            </a:r>
            <a:r>
              <a:rPr lang="zh-CN" altLang="en-US" sz="1800">
                <a:solidFill>
                  <a:srgbClr val="212834"/>
                </a:solidFill>
              </a:rPr>
              <a:t>交流线路中的电压降和电压损耗各指的是什么？供电系统中一般用什么分量来计算电压损耗？公式　                         中各符号的含义是什么？</a:t>
            </a:r>
          </a:p>
        </p:txBody>
      </p:sp>
      <p:sp>
        <p:nvSpPr>
          <p:cNvPr id="81930" name="Text Box 11">
            <a:extLst>
              <a:ext uri="{FF2B5EF4-FFF2-40B4-BE49-F238E27FC236}">
                <a16:creationId xmlns:a16="http://schemas.microsoft.com/office/drawing/2014/main" id="{C37E8C9D-AFC8-49DD-8FA9-5E5042A65A92}"/>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思考题与习题</a:t>
            </a:r>
          </a:p>
        </p:txBody>
      </p:sp>
      <p:graphicFrame>
        <p:nvGraphicFramePr>
          <p:cNvPr id="81922" name="Object 12">
            <a:extLst>
              <a:ext uri="{FF2B5EF4-FFF2-40B4-BE49-F238E27FC236}">
                <a16:creationId xmlns:a16="http://schemas.microsoft.com/office/drawing/2014/main" id="{9D6F4454-1AB0-4503-A968-7E242A8BDEC0}"/>
              </a:ext>
            </a:extLst>
          </p:cNvPr>
          <p:cNvGraphicFramePr>
            <a:graphicFrameLocks noChangeAspect="1"/>
          </p:cNvGraphicFramePr>
          <p:nvPr>
            <p:extLst>
              <p:ext uri="{D42A27DB-BD31-4B8C-83A1-F6EECF244321}">
                <p14:modId xmlns:p14="http://schemas.microsoft.com/office/powerpoint/2010/main" val="195549673"/>
              </p:ext>
            </p:extLst>
          </p:nvPr>
        </p:nvGraphicFramePr>
        <p:xfrm>
          <a:off x="4139952" y="5394325"/>
          <a:ext cx="1692275" cy="650875"/>
        </p:xfrm>
        <a:graphic>
          <a:graphicData uri="http://schemas.openxmlformats.org/presentationml/2006/ole">
            <mc:AlternateContent xmlns:mc="http://schemas.openxmlformats.org/markup-compatibility/2006">
              <mc:Choice xmlns:v="urn:schemas-microsoft-com:vml" Requires="v">
                <p:oleObj name="Equation" r:id="rId3" imgW="1117440" imgH="431640" progId="Equation.DSMT4">
                  <p:embed/>
                </p:oleObj>
              </mc:Choice>
              <mc:Fallback>
                <p:oleObj name="Equation" r:id="rId3" imgW="1117440" imgH="431640" progId="Equation.DSMT4">
                  <p:embed/>
                  <p:pic>
                    <p:nvPicPr>
                      <p:cNvPr id="0" name="Object 12"/>
                      <p:cNvPicPr>
                        <a:picLocks noChangeAspect="1" noChangeArrowheads="1"/>
                      </p:cNvPicPr>
                      <p:nvPr/>
                    </p:nvPicPr>
                    <p:blipFill>
                      <a:blip r:embed="rId4"/>
                      <a:srcRect/>
                      <a:stretch>
                        <a:fillRect/>
                      </a:stretch>
                    </p:blipFill>
                    <p:spPr bwMode="auto">
                      <a:xfrm>
                        <a:off x="4139952" y="5394325"/>
                        <a:ext cx="1692275" cy="650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57" name="Text Box 9">
            <a:extLst>
              <a:ext uri="{FF2B5EF4-FFF2-40B4-BE49-F238E27FC236}">
                <a16:creationId xmlns:a16="http://schemas.microsoft.com/office/drawing/2014/main" id="{B266ED2A-DD79-4257-8F14-F3AE8B1C9974}"/>
              </a:ext>
            </a:extLst>
          </p:cNvPr>
          <p:cNvSpPr txBox="1">
            <a:spLocks noChangeArrowheads="1"/>
          </p:cNvSpPr>
          <p:nvPr/>
        </p:nvSpPr>
        <p:spPr bwMode="auto">
          <a:xfrm>
            <a:off x="827088" y="1628775"/>
            <a:ext cx="7993062" cy="4247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Ø"/>
            </a:pPr>
            <a:r>
              <a:rPr lang="en-US" altLang="zh-CN" sz="1800">
                <a:solidFill>
                  <a:srgbClr val="212834"/>
                </a:solidFill>
              </a:rPr>
              <a:t>4-21 </a:t>
            </a:r>
            <a:r>
              <a:rPr lang="zh-CN" altLang="en-US" sz="1800">
                <a:solidFill>
                  <a:srgbClr val="212834"/>
                </a:solidFill>
              </a:rPr>
              <a:t>某用户的有功计算负荷为</a:t>
            </a:r>
            <a:r>
              <a:rPr lang="en-US" altLang="zh-CN" sz="1800">
                <a:solidFill>
                  <a:srgbClr val="212834"/>
                </a:solidFill>
              </a:rPr>
              <a:t>3000kW</a:t>
            </a:r>
            <a:r>
              <a:rPr lang="zh-CN" altLang="en-US" sz="1800">
                <a:solidFill>
                  <a:srgbClr val="212834"/>
                </a:solidFill>
              </a:rPr>
              <a:t>，</a:t>
            </a:r>
            <a:r>
              <a:rPr lang="en-US" altLang="zh-CN" sz="1800">
                <a:solidFill>
                  <a:srgbClr val="212834"/>
                </a:solidFill>
              </a:rPr>
              <a:t>cos</a:t>
            </a:r>
            <a:r>
              <a:rPr lang="el-GR" altLang="zh-CN" sz="1800" i="1">
                <a:solidFill>
                  <a:srgbClr val="212834"/>
                </a:solidFill>
              </a:rPr>
              <a:t>φ</a:t>
            </a:r>
            <a:r>
              <a:rPr lang="el-GR" altLang="zh-CN" sz="1800">
                <a:solidFill>
                  <a:srgbClr val="212834"/>
                </a:solidFill>
              </a:rPr>
              <a:t> </a:t>
            </a:r>
            <a:r>
              <a:rPr lang="en-US" altLang="zh-CN" sz="1800">
                <a:solidFill>
                  <a:srgbClr val="212834"/>
                </a:solidFill>
              </a:rPr>
              <a:t>= 0.92</a:t>
            </a:r>
            <a:r>
              <a:rPr lang="zh-CN" altLang="en-US" sz="1800">
                <a:solidFill>
                  <a:srgbClr val="212834"/>
                </a:solidFill>
              </a:rPr>
              <a:t>。该用户</a:t>
            </a:r>
            <a:r>
              <a:rPr lang="en-US" altLang="zh-CN" sz="1800">
                <a:solidFill>
                  <a:srgbClr val="212834"/>
                </a:solidFill>
              </a:rPr>
              <a:t>10kV</a:t>
            </a:r>
            <a:r>
              <a:rPr lang="zh-CN" altLang="en-US" sz="1800">
                <a:solidFill>
                  <a:srgbClr val="212834"/>
                </a:solidFill>
              </a:rPr>
              <a:t>进线上拟装一台</a:t>
            </a:r>
            <a:r>
              <a:rPr lang="en-US" altLang="zh-CN" sz="1800">
                <a:solidFill>
                  <a:srgbClr val="212834"/>
                </a:solidFill>
              </a:rPr>
              <a:t>SN10-10</a:t>
            </a:r>
            <a:r>
              <a:rPr lang="zh-CN" altLang="en-US" sz="1800">
                <a:solidFill>
                  <a:srgbClr val="212834"/>
                </a:solidFill>
              </a:rPr>
              <a:t>型高压断路器，其主保护动作时间为</a:t>
            </a:r>
            <a:r>
              <a:rPr lang="en-US" altLang="zh-CN" sz="1800">
                <a:solidFill>
                  <a:srgbClr val="212834"/>
                </a:solidFill>
              </a:rPr>
              <a:t>0.9s</a:t>
            </a:r>
            <a:r>
              <a:rPr lang="zh-CN" altLang="en-US" sz="1800">
                <a:solidFill>
                  <a:srgbClr val="212834"/>
                </a:solidFill>
              </a:rPr>
              <a:t>，断路器开断时间为</a:t>
            </a:r>
            <a:r>
              <a:rPr lang="en-US" altLang="zh-CN" sz="1800">
                <a:solidFill>
                  <a:srgbClr val="212834"/>
                </a:solidFill>
              </a:rPr>
              <a:t>0.2s</a:t>
            </a:r>
            <a:r>
              <a:rPr lang="zh-CN" altLang="en-US" sz="1800">
                <a:solidFill>
                  <a:srgbClr val="212834"/>
                </a:solidFill>
              </a:rPr>
              <a:t>。高压配电所</a:t>
            </a:r>
            <a:r>
              <a:rPr lang="en-US" altLang="zh-CN" sz="1800">
                <a:solidFill>
                  <a:srgbClr val="212834"/>
                </a:solidFill>
              </a:rPr>
              <a:t>10kV</a:t>
            </a:r>
            <a:r>
              <a:rPr lang="zh-CN" altLang="en-US" sz="1800">
                <a:solidFill>
                  <a:srgbClr val="212834"/>
                </a:solidFill>
              </a:rPr>
              <a:t>母线上的     </a:t>
            </a:r>
            <a:r>
              <a:rPr lang="en-US" altLang="zh-CN" sz="1800">
                <a:solidFill>
                  <a:srgbClr val="212834"/>
                </a:solidFill>
              </a:rPr>
              <a:t>=20kA</a:t>
            </a:r>
            <a:r>
              <a:rPr lang="zh-CN" altLang="en-US" sz="1800">
                <a:solidFill>
                  <a:srgbClr val="212834"/>
                </a:solidFill>
              </a:rPr>
              <a:t>。试选择高压断路器的规格。</a:t>
            </a:r>
          </a:p>
          <a:p>
            <a:pPr eaLnBrk="1" hangingPunct="1">
              <a:buFont typeface="Wingdings" panose="05000000000000000000" pitchFamily="2" charset="2"/>
              <a:buChar char="Ø"/>
            </a:pPr>
            <a:r>
              <a:rPr lang="en-US" altLang="zh-CN" sz="1800">
                <a:solidFill>
                  <a:srgbClr val="212834"/>
                </a:solidFill>
              </a:rPr>
              <a:t>4-22 </a:t>
            </a:r>
            <a:r>
              <a:rPr lang="zh-CN" altLang="en-US" sz="1800">
                <a:solidFill>
                  <a:srgbClr val="212834"/>
                </a:solidFill>
              </a:rPr>
              <a:t>某变电所</a:t>
            </a:r>
            <a:r>
              <a:rPr lang="en-US" altLang="zh-CN" sz="1800">
                <a:solidFill>
                  <a:srgbClr val="212834"/>
                </a:solidFill>
              </a:rPr>
              <a:t>380V</a:t>
            </a:r>
            <a:r>
              <a:rPr lang="zh-CN" altLang="en-US" sz="1800">
                <a:solidFill>
                  <a:srgbClr val="212834"/>
                </a:solidFill>
              </a:rPr>
              <a:t>侧母线采用</a:t>
            </a:r>
            <a:r>
              <a:rPr lang="en-US" altLang="zh-CN" sz="1800">
                <a:solidFill>
                  <a:srgbClr val="212834"/>
                </a:solidFill>
              </a:rPr>
              <a:t>80mm×10mm</a:t>
            </a:r>
            <a:r>
              <a:rPr lang="zh-CN" altLang="en-US" sz="1800">
                <a:solidFill>
                  <a:srgbClr val="212834"/>
                </a:solidFill>
              </a:rPr>
              <a:t>铝母线，水平平放，两相邻母线轴    线距离为</a:t>
            </a:r>
            <a:r>
              <a:rPr lang="en-US" altLang="zh-CN" sz="1800">
                <a:solidFill>
                  <a:srgbClr val="212834"/>
                </a:solidFill>
              </a:rPr>
              <a:t>200mm</a:t>
            </a:r>
            <a:r>
              <a:rPr lang="zh-CN" altLang="en-US" sz="1800">
                <a:solidFill>
                  <a:srgbClr val="212834"/>
                </a:solidFill>
              </a:rPr>
              <a:t>，挡距</a:t>
            </a:r>
            <a:r>
              <a:rPr lang="en-US" altLang="zh-CN" sz="1800">
                <a:solidFill>
                  <a:srgbClr val="212834"/>
                </a:solidFill>
              </a:rPr>
              <a:t>0.9m</a:t>
            </a:r>
            <a:r>
              <a:rPr lang="zh-CN" altLang="en-US" sz="1800">
                <a:solidFill>
                  <a:srgbClr val="212834"/>
                </a:solidFill>
              </a:rPr>
              <a:t>，挡数大于</a:t>
            </a:r>
            <a:r>
              <a:rPr lang="en-US" altLang="zh-CN" sz="1800">
                <a:solidFill>
                  <a:srgbClr val="212834"/>
                </a:solidFill>
              </a:rPr>
              <a:t>2</a:t>
            </a:r>
            <a:r>
              <a:rPr lang="zh-CN" altLang="en-US" sz="1800">
                <a:solidFill>
                  <a:srgbClr val="212834"/>
                </a:solidFill>
              </a:rPr>
              <a:t>。该母线上装有</a:t>
            </a:r>
            <a:r>
              <a:rPr lang="en-US" altLang="zh-CN" sz="1800">
                <a:solidFill>
                  <a:srgbClr val="212834"/>
                </a:solidFill>
              </a:rPr>
              <a:t>250 kW</a:t>
            </a:r>
            <a:r>
              <a:rPr lang="zh-CN" altLang="en-US" sz="1800">
                <a:solidFill>
                  <a:srgbClr val="212834"/>
                </a:solidFill>
              </a:rPr>
              <a:t>的感应电动机组，</a:t>
            </a:r>
            <a:r>
              <a:rPr lang="en-US" altLang="zh-CN" sz="1800">
                <a:solidFill>
                  <a:srgbClr val="212834"/>
                </a:solidFill>
              </a:rPr>
              <a:t>cos</a:t>
            </a:r>
            <a:r>
              <a:rPr lang="el-GR" altLang="zh-CN" sz="1800" i="1">
                <a:solidFill>
                  <a:srgbClr val="212834"/>
                </a:solidFill>
              </a:rPr>
              <a:t>φ</a:t>
            </a:r>
            <a:r>
              <a:rPr lang="en-US" altLang="zh-CN" sz="1800" i="1">
                <a:solidFill>
                  <a:srgbClr val="212834"/>
                </a:solidFill>
              </a:rPr>
              <a:t> </a:t>
            </a:r>
            <a:r>
              <a:rPr lang="en-US" altLang="zh-CN" sz="1800">
                <a:solidFill>
                  <a:srgbClr val="212834"/>
                </a:solidFill>
              </a:rPr>
              <a:t>= 0.75</a:t>
            </a:r>
            <a:r>
              <a:rPr lang="zh-CN" altLang="en-US" sz="1800">
                <a:solidFill>
                  <a:srgbClr val="212834"/>
                </a:solidFill>
              </a:rPr>
              <a:t>，</a:t>
            </a:r>
            <a:r>
              <a:rPr lang="en-US" altLang="zh-CN" sz="1800">
                <a:solidFill>
                  <a:srgbClr val="212834"/>
                </a:solidFill>
              </a:rPr>
              <a:t>η=75%</a:t>
            </a:r>
            <a:r>
              <a:rPr lang="zh-CN" altLang="en-US" sz="1800">
                <a:solidFill>
                  <a:srgbClr val="212834"/>
                </a:solidFill>
              </a:rPr>
              <a:t>。若母线的三相短路冲击电流为</a:t>
            </a:r>
            <a:r>
              <a:rPr lang="en-US" altLang="zh-CN" sz="1800">
                <a:solidFill>
                  <a:srgbClr val="212834"/>
                </a:solidFill>
              </a:rPr>
              <a:t>42.5kA</a:t>
            </a:r>
            <a:r>
              <a:rPr lang="zh-CN" altLang="en-US" sz="1800">
                <a:solidFill>
                  <a:srgbClr val="212834"/>
                </a:solidFill>
              </a:rPr>
              <a:t>。试求该母线三相短路时所受的最大电动力，并校验其动稳定度。</a:t>
            </a:r>
          </a:p>
          <a:p>
            <a:pPr eaLnBrk="1" hangingPunct="1">
              <a:buFont typeface="Wingdings" panose="05000000000000000000" pitchFamily="2" charset="2"/>
              <a:buChar char="Ø"/>
            </a:pPr>
            <a:r>
              <a:rPr lang="en-US" altLang="zh-CN" sz="1800">
                <a:solidFill>
                  <a:srgbClr val="212834"/>
                </a:solidFill>
              </a:rPr>
              <a:t>4-23 </a:t>
            </a:r>
            <a:r>
              <a:rPr lang="zh-CN" altLang="en-US" sz="1800">
                <a:solidFill>
                  <a:srgbClr val="212834"/>
                </a:solidFill>
              </a:rPr>
              <a:t>设习题</a:t>
            </a:r>
            <a:r>
              <a:rPr lang="en-US" altLang="zh-CN" sz="1800">
                <a:solidFill>
                  <a:srgbClr val="212834"/>
                </a:solidFill>
              </a:rPr>
              <a:t>4-22</a:t>
            </a:r>
            <a:r>
              <a:rPr lang="zh-CN" altLang="en-US" sz="1800">
                <a:solidFill>
                  <a:srgbClr val="212834"/>
                </a:solidFill>
              </a:rPr>
              <a:t>所述</a:t>
            </a:r>
            <a:r>
              <a:rPr lang="en-US" altLang="zh-CN" sz="1800">
                <a:solidFill>
                  <a:srgbClr val="212834"/>
                </a:solidFill>
              </a:rPr>
              <a:t>380V</a:t>
            </a:r>
            <a:r>
              <a:rPr lang="zh-CN" altLang="en-US" sz="1800">
                <a:solidFill>
                  <a:srgbClr val="212834"/>
                </a:solidFill>
              </a:rPr>
              <a:t>母线的短路保护时间为</a:t>
            </a:r>
            <a:r>
              <a:rPr lang="en-US" altLang="zh-CN" sz="1800">
                <a:solidFill>
                  <a:srgbClr val="212834"/>
                </a:solidFill>
              </a:rPr>
              <a:t>0.5s</a:t>
            </a:r>
            <a:r>
              <a:rPr lang="zh-CN" altLang="en-US" sz="1800">
                <a:solidFill>
                  <a:srgbClr val="212834"/>
                </a:solidFill>
              </a:rPr>
              <a:t>，低压断路器的断路时间为</a:t>
            </a:r>
            <a:r>
              <a:rPr lang="en-US" altLang="zh-CN" sz="1800">
                <a:solidFill>
                  <a:srgbClr val="212834"/>
                </a:solidFill>
              </a:rPr>
              <a:t>0.05s</a:t>
            </a:r>
            <a:r>
              <a:rPr lang="zh-CN" altLang="en-US" sz="1800">
                <a:solidFill>
                  <a:srgbClr val="212834"/>
                </a:solidFill>
              </a:rPr>
              <a:t>。校验该母线的热稳定度。</a:t>
            </a:r>
          </a:p>
          <a:p>
            <a:pPr eaLnBrk="1" hangingPunct="1">
              <a:buFont typeface="Wingdings" panose="05000000000000000000" pitchFamily="2" charset="2"/>
              <a:buChar char="Ø"/>
            </a:pPr>
            <a:r>
              <a:rPr lang="en-US" altLang="zh-CN" sz="1800">
                <a:solidFill>
                  <a:srgbClr val="212834"/>
                </a:solidFill>
              </a:rPr>
              <a:t>4-24 </a:t>
            </a:r>
            <a:r>
              <a:rPr lang="zh-CN" altLang="en-US" sz="1800">
                <a:solidFill>
                  <a:srgbClr val="212834"/>
                </a:solidFill>
              </a:rPr>
              <a:t>有一条用</a:t>
            </a:r>
            <a:r>
              <a:rPr lang="en-US" altLang="zh-CN" sz="1800">
                <a:solidFill>
                  <a:srgbClr val="212834"/>
                </a:solidFill>
              </a:rPr>
              <a:t>LJ</a:t>
            </a:r>
            <a:r>
              <a:rPr lang="zh-CN" altLang="en-US" sz="1800">
                <a:solidFill>
                  <a:srgbClr val="212834"/>
                </a:solidFill>
              </a:rPr>
              <a:t>型铝绞线架设的</a:t>
            </a:r>
            <a:r>
              <a:rPr lang="en-US" altLang="zh-CN" sz="1800">
                <a:solidFill>
                  <a:srgbClr val="212834"/>
                </a:solidFill>
              </a:rPr>
              <a:t>5km</a:t>
            </a:r>
            <a:r>
              <a:rPr lang="zh-CN" altLang="en-US" sz="1800">
                <a:solidFill>
                  <a:srgbClr val="212834"/>
                </a:solidFill>
              </a:rPr>
              <a:t>长</a:t>
            </a:r>
            <a:r>
              <a:rPr lang="en-US" altLang="zh-CN" sz="1800">
                <a:solidFill>
                  <a:srgbClr val="212834"/>
                </a:solidFill>
              </a:rPr>
              <a:t>35kV</a:t>
            </a:r>
            <a:r>
              <a:rPr lang="zh-CN" altLang="en-US" sz="1800">
                <a:solidFill>
                  <a:srgbClr val="212834"/>
                </a:solidFill>
              </a:rPr>
              <a:t>架空线路，计算负荷为</a:t>
            </a:r>
            <a:r>
              <a:rPr lang="en-US" altLang="zh-CN" sz="1800">
                <a:solidFill>
                  <a:srgbClr val="212834"/>
                </a:solidFill>
              </a:rPr>
              <a:t>1380kW</a:t>
            </a:r>
            <a:r>
              <a:rPr lang="zh-CN" altLang="en-US" sz="1800">
                <a:solidFill>
                  <a:srgbClr val="212834"/>
                </a:solidFill>
              </a:rPr>
              <a:t>，</a:t>
            </a:r>
            <a:r>
              <a:rPr lang="en-US" altLang="zh-CN" sz="1800">
                <a:solidFill>
                  <a:srgbClr val="212834"/>
                </a:solidFill>
              </a:rPr>
              <a:t>cos</a:t>
            </a:r>
            <a:r>
              <a:rPr lang="el-GR" altLang="zh-CN" sz="1800" i="1">
                <a:solidFill>
                  <a:srgbClr val="212834"/>
                </a:solidFill>
              </a:rPr>
              <a:t>φ</a:t>
            </a:r>
            <a:r>
              <a:rPr lang="en-US" altLang="zh-CN" sz="1800">
                <a:solidFill>
                  <a:srgbClr val="212834"/>
                </a:solidFill>
              </a:rPr>
              <a:t> = 0.7</a:t>
            </a:r>
            <a:r>
              <a:rPr lang="zh-CN" altLang="en-US" sz="1800">
                <a:solidFill>
                  <a:srgbClr val="212834"/>
                </a:solidFill>
              </a:rPr>
              <a:t>，</a:t>
            </a:r>
            <a:r>
              <a:rPr lang="en-US" altLang="zh-CN" sz="1800">
                <a:solidFill>
                  <a:srgbClr val="212834"/>
                </a:solidFill>
              </a:rPr>
              <a:t>T</a:t>
            </a:r>
            <a:r>
              <a:rPr lang="en-US" altLang="zh-CN" sz="1800" baseline="-25000">
                <a:solidFill>
                  <a:srgbClr val="212834"/>
                </a:solidFill>
              </a:rPr>
              <a:t>max</a:t>
            </a:r>
            <a:r>
              <a:rPr lang="en-US" altLang="zh-CN" sz="1800">
                <a:solidFill>
                  <a:srgbClr val="212834"/>
                </a:solidFill>
              </a:rPr>
              <a:t>=4800h</a:t>
            </a:r>
            <a:r>
              <a:rPr lang="zh-CN" altLang="en-US" sz="1800">
                <a:solidFill>
                  <a:srgbClr val="212834"/>
                </a:solidFill>
              </a:rPr>
              <a:t>。试选择其经济截面，并校验其发热条件和机械强度。</a:t>
            </a:r>
          </a:p>
          <a:p>
            <a:pPr eaLnBrk="1" hangingPunct="1">
              <a:buFont typeface="Wingdings" panose="05000000000000000000" pitchFamily="2" charset="2"/>
              <a:buChar char="Ø"/>
            </a:pPr>
            <a:r>
              <a:rPr lang="en-US" altLang="zh-CN" sz="1800">
                <a:solidFill>
                  <a:srgbClr val="212834"/>
                </a:solidFill>
              </a:rPr>
              <a:t>4-25 </a:t>
            </a:r>
            <a:r>
              <a:rPr lang="zh-CN" altLang="en-US" sz="1800">
                <a:solidFill>
                  <a:srgbClr val="212834"/>
                </a:solidFill>
              </a:rPr>
              <a:t>某</a:t>
            </a:r>
            <a:r>
              <a:rPr lang="en-US" altLang="zh-CN" sz="1800">
                <a:solidFill>
                  <a:srgbClr val="212834"/>
                </a:solidFill>
              </a:rPr>
              <a:t>380V</a:t>
            </a:r>
            <a:r>
              <a:rPr lang="zh-CN" altLang="en-US" sz="1800">
                <a:solidFill>
                  <a:srgbClr val="212834"/>
                </a:solidFill>
              </a:rPr>
              <a:t>的三相线路，供电给</a:t>
            </a:r>
            <a:r>
              <a:rPr lang="en-US" altLang="zh-CN" sz="1800">
                <a:solidFill>
                  <a:srgbClr val="212834"/>
                </a:solidFill>
              </a:rPr>
              <a:t>16</a:t>
            </a:r>
            <a:r>
              <a:rPr lang="zh-CN" altLang="en-US" sz="1800">
                <a:solidFill>
                  <a:srgbClr val="212834"/>
                </a:solidFill>
              </a:rPr>
              <a:t>台</a:t>
            </a:r>
            <a:r>
              <a:rPr lang="en-US" altLang="zh-CN" sz="1800">
                <a:solidFill>
                  <a:srgbClr val="212834"/>
                </a:solidFill>
              </a:rPr>
              <a:t>4kW</a:t>
            </a:r>
            <a:r>
              <a:rPr lang="zh-CN" altLang="en-US" sz="1800">
                <a:solidFill>
                  <a:srgbClr val="212834"/>
                </a:solidFill>
              </a:rPr>
              <a:t>、</a:t>
            </a:r>
            <a:r>
              <a:rPr lang="en-US" altLang="zh-CN" sz="1800">
                <a:solidFill>
                  <a:srgbClr val="212834"/>
                </a:solidFill>
              </a:rPr>
              <a:t>cos</a:t>
            </a:r>
            <a:r>
              <a:rPr lang="el-GR" altLang="zh-CN" sz="1800" i="1">
                <a:solidFill>
                  <a:srgbClr val="212834"/>
                </a:solidFill>
              </a:rPr>
              <a:t>φ</a:t>
            </a:r>
            <a:r>
              <a:rPr lang="en-US" altLang="zh-CN" sz="1800">
                <a:solidFill>
                  <a:srgbClr val="212834"/>
                </a:solidFill>
              </a:rPr>
              <a:t> = 0.87</a:t>
            </a:r>
            <a:r>
              <a:rPr lang="zh-CN" altLang="en-US" sz="1800">
                <a:solidFill>
                  <a:srgbClr val="212834"/>
                </a:solidFill>
              </a:rPr>
              <a:t>、</a:t>
            </a:r>
            <a:r>
              <a:rPr lang="en-US" altLang="zh-CN" sz="1800">
                <a:solidFill>
                  <a:srgbClr val="212834"/>
                </a:solidFill>
              </a:rPr>
              <a:t>η=85%</a:t>
            </a:r>
            <a:r>
              <a:rPr lang="zh-CN" altLang="en-US" sz="1800">
                <a:solidFill>
                  <a:srgbClr val="212834"/>
                </a:solidFill>
              </a:rPr>
              <a:t>的电动机，各台电动机之间相距</a:t>
            </a:r>
            <a:r>
              <a:rPr lang="en-US" altLang="zh-CN" sz="1800">
                <a:solidFill>
                  <a:srgbClr val="212834"/>
                </a:solidFill>
              </a:rPr>
              <a:t>2m</a:t>
            </a:r>
            <a:r>
              <a:rPr lang="zh-CN" altLang="en-US" sz="1800">
                <a:solidFill>
                  <a:srgbClr val="212834"/>
                </a:solidFill>
              </a:rPr>
              <a:t>，线路全长</a:t>
            </a:r>
            <a:r>
              <a:rPr lang="en-US" altLang="zh-CN" sz="1800">
                <a:solidFill>
                  <a:srgbClr val="212834"/>
                </a:solidFill>
              </a:rPr>
              <a:t>50m</a:t>
            </a:r>
            <a:r>
              <a:rPr lang="zh-CN" altLang="en-US" sz="1800">
                <a:solidFill>
                  <a:srgbClr val="212834"/>
                </a:solidFill>
              </a:rPr>
              <a:t>。试按发热条件选择明敷的</a:t>
            </a:r>
            <a:r>
              <a:rPr lang="en-US" altLang="zh-CN" sz="1800">
                <a:solidFill>
                  <a:srgbClr val="212834"/>
                </a:solidFill>
              </a:rPr>
              <a:t>BLX-500</a:t>
            </a:r>
            <a:r>
              <a:rPr lang="zh-CN" altLang="en-US" sz="1800">
                <a:solidFill>
                  <a:srgbClr val="212834"/>
                </a:solidFill>
              </a:rPr>
              <a:t>型导线截面</a:t>
            </a:r>
            <a:r>
              <a:rPr lang="en-US" altLang="zh-CN" sz="1800">
                <a:solidFill>
                  <a:srgbClr val="212834"/>
                </a:solidFill>
              </a:rPr>
              <a:t>(</a:t>
            </a:r>
            <a:r>
              <a:rPr lang="zh-CN" altLang="en-US" sz="1800">
                <a:solidFill>
                  <a:srgbClr val="212834"/>
                </a:solidFill>
              </a:rPr>
              <a:t>环境温度为</a:t>
            </a:r>
            <a:r>
              <a:rPr lang="en-US" altLang="zh-CN" sz="1800">
                <a:solidFill>
                  <a:srgbClr val="212834"/>
                </a:solidFill>
              </a:rPr>
              <a:t>30℃)</a:t>
            </a:r>
            <a:r>
              <a:rPr lang="zh-CN" altLang="en-US" sz="1800">
                <a:solidFill>
                  <a:srgbClr val="212834"/>
                </a:solidFill>
              </a:rPr>
              <a:t>，并校验机械强度，计算其电压损耗。</a:t>
            </a:r>
            <a:r>
              <a:rPr lang="en-US" altLang="zh-CN" sz="1800">
                <a:solidFill>
                  <a:srgbClr val="212834"/>
                </a:solidFill>
              </a:rPr>
              <a:t>(</a:t>
            </a:r>
            <a:r>
              <a:rPr lang="zh-CN" altLang="en-US" sz="1800">
                <a:solidFill>
                  <a:srgbClr val="212834"/>
                </a:solidFill>
              </a:rPr>
              <a:t>取</a:t>
            </a:r>
            <a:r>
              <a:rPr lang="en-US" altLang="zh-CN" sz="1800">
                <a:solidFill>
                  <a:srgbClr val="212834"/>
                </a:solidFill>
              </a:rPr>
              <a:t>K</a:t>
            </a:r>
            <a:r>
              <a:rPr lang="en-US" altLang="zh-CN" sz="1800" baseline="-25000">
                <a:solidFill>
                  <a:srgbClr val="212834"/>
                </a:solidFill>
              </a:rPr>
              <a:t>Σ</a:t>
            </a:r>
            <a:r>
              <a:rPr lang="zh-CN" altLang="en-US" sz="1800">
                <a:solidFill>
                  <a:srgbClr val="212834"/>
                </a:solidFill>
              </a:rPr>
              <a:t>为</a:t>
            </a:r>
            <a:r>
              <a:rPr lang="en-US" altLang="zh-CN" sz="1800">
                <a:solidFill>
                  <a:srgbClr val="212834"/>
                </a:solidFill>
              </a:rPr>
              <a:t>0.7)</a:t>
            </a:r>
          </a:p>
        </p:txBody>
      </p:sp>
      <p:sp>
        <p:nvSpPr>
          <p:cNvPr id="82958" name="Text Box 11">
            <a:extLst>
              <a:ext uri="{FF2B5EF4-FFF2-40B4-BE49-F238E27FC236}">
                <a16:creationId xmlns:a16="http://schemas.microsoft.com/office/drawing/2014/main" id="{71D38476-B9E2-4277-9D07-517A9B6096C0}"/>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思考题与习题</a:t>
            </a:r>
          </a:p>
        </p:txBody>
      </p:sp>
      <p:graphicFrame>
        <p:nvGraphicFramePr>
          <p:cNvPr id="82950" name="Object 17">
            <a:extLst>
              <a:ext uri="{FF2B5EF4-FFF2-40B4-BE49-F238E27FC236}">
                <a16:creationId xmlns:a16="http://schemas.microsoft.com/office/drawing/2014/main" id="{7A040FBE-6DF2-44BF-BFDF-2C2BB87EF254}"/>
              </a:ext>
            </a:extLst>
          </p:cNvPr>
          <p:cNvGraphicFramePr>
            <a:graphicFrameLocks noChangeAspect="1"/>
          </p:cNvGraphicFramePr>
          <p:nvPr>
            <p:extLst>
              <p:ext uri="{D42A27DB-BD31-4B8C-83A1-F6EECF244321}">
                <p14:modId xmlns:p14="http://schemas.microsoft.com/office/powerpoint/2010/main" val="4226433599"/>
              </p:ext>
            </p:extLst>
          </p:nvPr>
        </p:nvGraphicFramePr>
        <p:xfrm>
          <a:off x="4105275" y="2211966"/>
          <a:ext cx="323850" cy="323850"/>
        </p:xfrm>
        <a:graphic>
          <a:graphicData uri="http://schemas.openxmlformats.org/presentationml/2006/ole">
            <mc:AlternateContent xmlns:mc="http://schemas.openxmlformats.org/markup-compatibility/2006">
              <mc:Choice xmlns:v="urn:schemas-microsoft-com:vml" Requires="v">
                <p:oleObj name="Equation" r:id="rId3" imgW="215640" imgH="215640" progId="Equation.DSMT4">
                  <p:embed/>
                </p:oleObj>
              </mc:Choice>
              <mc:Fallback>
                <p:oleObj name="Equation" r:id="rId3" imgW="215640" imgH="215640" progId="Equation.DSMT4">
                  <p:embed/>
                  <p:pic>
                    <p:nvPicPr>
                      <p:cNvPr id="0" name="Object 17"/>
                      <p:cNvPicPr>
                        <a:picLocks noChangeAspect="1" noChangeArrowheads="1"/>
                      </p:cNvPicPr>
                      <p:nvPr/>
                    </p:nvPicPr>
                    <p:blipFill>
                      <a:blip r:embed="rId4"/>
                      <a:srcRect/>
                      <a:stretch>
                        <a:fillRect/>
                      </a:stretch>
                    </p:blipFill>
                    <p:spPr bwMode="auto">
                      <a:xfrm>
                        <a:off x="4105275" y="2211966"/>
                        <a:ext cx="3238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8" name="Text Box 8">
            <a:extLst>
              <a:ext uri="{FF2B5EF4-FFF2-40B4-BE49-F238E27FC236}">
                <a16:creationId xmlns:a16="http://schemas.microsoft.com/office/drawing/2014/main" id="{1280E4EA-797D-4042-8665-1864477F8E89}"/>
              </a:ext>
            </a:extLst>
          </p:cNvPr>
          <p:cNvSpPr txBox="1">
            <a:spLocks noChangeArrowheads="1"/>
          </p:cNvSpPr>
          <p:nvPr/>
        </p:nvSpPr>
        <p:spPr bwMode="auto">
          <a:xfrm>
            <a:off x="827088" y="1628775"/>
            <a:ext cx="7993062"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Char char="Ø"/>
            </a:pPr>
            <a:r>
              <a:rPr lang="en-US" altLang="zh-CN" sz="1800">
                <a:solidFill>
                  <a:srgbClr val="212834"/>
                </a:solidFill>
              </a:rPr>
              <a:t>4-26 </a:t>
            </a:r>
            <a:r>
              <a:rPr lang="zh-CN" altLang="en-US" sz="1800">
                <a:solidFill>
                  <a:srgbClr val="212834"/>
                </a:solidFill>
              </a:rPr>
              <a:t>试选择一条供电给两台配电变压器的线路</a:t>
            </a:r>
            <a:r>
              <a:rPr lang="en-US" altLang="zh-CN" sz="1800">
                <a:solidFill>
                  <a:srgbClr val="212834"/>
                </a:solidFill>
              </a:rPr>
              <a:t>(10kV)</a:t>
            </a:r>
            <a:r>
              <a:rPr lang="zh-CN" altLang="en-US" sz="1800">
                <a:solidFill>
                  <a:srgbClr val="212834"/>
                </a:solidFill>
              </a:rPr>
              <a:t>的</a:t>
            </a:r>
            <a:r>
              <a:rPr lang="en-US" altLang="zh-CN" sz="1800">
                <a:solidFill>
                  <a:srgbClr val="212834"/>
                </a:solidFill>
              </a:rPr>
              <a:t>LJ</a:t>
            </a:r>
            <a:r>
              <a:rPr lang="zh-CN" altLang="en-US" sz="1800">
                <a:solidFill>
                  <a:srgbClr val="212834"/>
                </a:solidFill>
              </a:rPr>
              <a:t>型铝绞线截面。全线截面一致。线路允许电压损耗为</a:t>
            </a:r>
            <a:r>
              <a:rPr lang="en-US" altLang="zh-CN" sz="1800">
                <a:solidFill>
                  <a:srgbClr val="212834"/>
                </a:solidFill>
              </a:rPr>
              <a:t>5%</a:t>
            </a:r>
            <a:r>
              <a:rPr lang="zh-CN" altLang="en-US" sz="1800">
                <a:solidFill>
                  <a:srgbClr val="212834"/>
                </a:solidFill>
              </a:rPr>
              <a:t>。两台变压器的年最大负荷利用小时数均为</a:t>
            </a:r>
            <a:r>
              <a:rPr lang="en-US" altLang="zh-CN" sz="1800">
                <a:solidFill>
                  <a:srgbClr val="212834"/>
                </a:solidFill>
              </a:rPr>
              <a:t>4500 h</a:t>
            </a:r>
            <a:r>
              <a:rPr lang="zh-CN" altLang="en-US" sz="1800">
                <a:solidFill>
                  <a:srgbClr val="212834"/>
                </a:solidFill>
              </a:rPr>
              <a:t>，</a:t>
            </a:r>
            <a:r>
              <a:rPr lang="en-US" altLang="zh-CN" sz="1800">
                <a:solidFill>
                  <a:srgbClr val="212834"/>
                </a:solidFill>
              </a:rPr>
              <a:t>cos</a:t>
            </a:r>
            <a:r>
              <a:rPr lang="el-GR" altLang="zh-CN" sz="1800" i="1">
                <a:solidFill>
                  <a:srgbClr val="212834"/>
                </a:solidFill>
              </a:rPr>
              <a:t>φ</a:t>
            </a:r>
            <a:r>
              <a:rPr lang="en-US" altLang="zh-CN" sz="1800">
                <a:solidFill>
                  <a:srgbClr val="212834"/>
                </a:solidFill>
              </a:rPr>
              <a:t> = 0.9</a:t>
            </a:r>
            <a:r>
              <a:rPr lang="zh-CN" altLang="en-US" sz="1800">
                <a:solidFill>
                  <a:srgbClr val="212834"/>
                </a:solidFill>
              </a:rPr>
              <a:t>。当地环境温度为</a:t>
            </a:r>
            <a:r>
              <a:rPr lang="en-US" altLang="zh-CN" sz="1800">
                <a:solidFill>
                  <a:srgbClr val="212834"/>
                </a:solidFill>
              </a:rPr>
              <a:t>35℃</a:t>
            </a:r>
            <a:r>
              <a:rPr lang="zh-CN" altLang="en-US" sz="1800">
                <a:solidFill>
                  <a:srgbClr val="212834"/>
                </a:solidFill>
              </a:rPr>
              <a:t>。线路的三相导线作水平等距排列，线距</a:t>
            </a:r>
            <a:r>
              <a:rPr lang="en-US" altLang="zh-CN" sz="1800">
                <a:solidFill>
                  <a:srgbClr val="212834"/>
                </a:solidFill>
              </a:rPr>
              <a:t>1m</a:t>
            </a:r>
            <a:r>
              <a:rPr lang="zh-CN" altLang="en-US" sz="1800">
                <a:solidFill>
                  <a:srgbClr val="212834"/>
                </a:solidFill>
              </a:rPr>
              <a:t>，如图</a:t>
            </a:r>
            <a:r>
              <a:rPr lang="en-US" altLang="zh-CN" sz="1800">
                <a:solidFill>
                  <a:srgbClr val="212834"/>
                </a:solidFill>
              </a:rPr>
              <a:t>4.14</a:t>
            </a:r>
            <a:r>
              <a:rPr lang="zh-CN" altLang="en-US" sz="1800">
                <a:solidFill>
                  <a:srgbClr val="212834"/>
                </a:solidFill>
              </a:rPr>
              <a:t>所示。</a:t>
            </a:r>
          </a:p>
        </p:txBody>
      </p:sp>
      <p:sp>
        <p:nvSpPr>
          <p:cNvPr id="83979" name="Text Box 9">
            <a:extLst>
              <a:ext uri="{FF2B5EF4-FFF2-40B4-BE49-F238E27FC236}">
                <a16:creationId xmlns:a16="http://schemas.microsoft.com/office/drawing/2014/main" id="{AACEBB46-B756-40B7-BB25-CDD09AE9C7AA}"/>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思考题与习题</a:t>
            </a:r>
          </a:p>
        </p:txBody>
      </p:sp>
      <p:pic>
        <p:nvPicPr>
          <p:cNvPr id="83981" name="Picture 17" descr="421">
            <a:extLst>
              <a:ext uri="{FF2B5EF4-FFF2-40B4-BE49-F238E27FC236}">
                <a16:creationId xmlns:a16="http://schemas.microsoft.com/office/drawing/2014/main" id="{7BD2F1EF-CD02-4D8D-820C-0BE23A0D94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8110" b="2850"/>
          <a:stretch>
            <a:fillRect/>
          </a:stretch>
        </p:blipFill>
        <p:spPr bwMode="auto">
          <a:xfrm>
            <a:off x="2627313" y="2924175"/>
            <a:ext cx="4032250" cy="207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3982" name="Text Box 18">
            <a:extLst>
              <a:ext uri="{FF2B5EF4-FFF2-40B4-BE49-F238E27FC236}">
                <a16:creationId xmlns:a16="http://schemas.microsoft.com/office/drawing/2014/main" id="{5872B54D-03CA-4FF7-9F29-A2AB54D6B177}"/>
              </a:ext>
            </a:extLst>
          </p:cNvPr>
          <p:cNvSpPr txBox="1">
            <a:spLocks noChangeArrowheads="1"/>
          </p:cNvSpPr>
          <p:nvPr/>
        </p:nvSpPr>
        <p:spPr bwMode="auto">
          <a:xfrm>
            <a:off x="2555875" y="5445125"/>
            <a:ext cx="48958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a:solidFill>
                  <a:srgbClr val="212834"/>
                </a:solidFill>
              </a:rPr>
              <a:t>图</a:t>
            </a:r>
            <a:r>
              <a:rPr lang="en-US" altLang="zh-CN" sz="1600">
                <a:solidFill>
                  <a:srgbClr val="212834"/>
                </a:solidFill>
              </a:rPr>
              <a:t>4.21  </a:t>
            </a:r>
            <a:r>
              <a:rPr lang="zh-CN" altLang="en-US" sz="1600">
                <a:solidFill>
                  <a:srgbClr val="212834"/>
                </a:solidFill>
              </a:rPr>
              <a:t>习题</a:t>
            </a:r>
            <a:r>
              <a:rPr lang="en-US" altLang="zh-CN" sz="1600">
                <a:solidFill>
                  <a:srgbClr val="212834"/>
                </a:solidFill>
              </a:rPr>
              <a:t>4-26</a:t>
            </a:r>
            <a:r>
              <a:rPr lang="zh-CN" altLang="en-US" sz="1600">
                <a:solidFill>
                  <a:srgbClr val="212834"/>
                </a:solidFill>
              </a:rPr>
              <a:t>的线路</a:t>
            </a:r>
          </a:p>
        </p:txBody>
      </p:sp>
    </p:spTree>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 name="Text Box 8">
            <a:extLst>
              <a:ext uri="{FF2B5EF4-FFF2-40B4-BE49-F238E27FC236}">
                <a16:creationId xmlns:a16="http://schemas.microsoft.com/office/drawing/2014/main" id="{F946F0CE-EED1-467F-9DA5-B262F75E86D0}"/>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无限大容量电源系统的三相短路过程分析</a:t>
            </a:r>
          </a:p>
        </p:txBody>
      </p:sp>
      <p:sp>
        <p:nvSpPr>
          <p:cNvPr id="1049" name="Text Box 9">
            <a:extLst>
              <a:ext uri="{FF2B5EF4-FFF2-40B4-BE49-F238E27FC236}">
                <a16:creationId xmlns:a16="http://schemas.microsoft.com/office/drawing/2014/main" id="{76DE4678-4F81-4957-8F41-AFFB7B3D60D5}"/>
              </a:ext>
            </a:extLst>
          </p:cNvPr>
          <p:cNvSpPr txBox="1">
            <a:spLocks noChangeArrowheads="1"/>
          </p:cNvSpPr>
          <p:nvPr/>
        </p:nvSpPr>
        <p:spPr bwMode="auto">
          <a:xfrm>
            <a:off x="971550" y="1700213"/>
            <a:ext cx="7704138" cy="435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212834"/>
                </a:solidFill>
              </a:rPr>
              <a:t>设电源相电压                         ，正常负荷电流为                                 。</a:t>
            </a:r>
          </a:p>
          <a:p>
            <a:pPr eaLnBrk="1" hangingPunct="1"/>
            <a:r>
              <a:rPr lang="zh-CN" altLang="en-US" sz="1800">
                <a:solidFill>
                  <a:srgbClr val="212834"/>
                </a:solidFill>
              </a:rPr>
              <a:t>现   ＝</a:t>
            </a:r>
            <a:r>
              <a:rPr lang="en-US" altLang="zh-CN" sz="1800">
                <a:solidFill>
                  <a:srgbClr val="212834"/>
                </a:solidFill>
              </a:rPr>
              <a:t>0</a:t>
            </a:r>
            <a:r>
              <a:rPr lang="zh-CN" altLang="en-US" sz="1800">
                <a:solidFill>
                  <a:srgbClr val="212834"/>
                </a:solidFill>
              </a:rPr>
              <a:t>时短路</a:t>
            </a:r>
            <a:r>
              <a:rPr lang="en-US" altLang="zh-CN" sz="1800">
                <a:solidFill>
                  <a:srgbClr val="212834"/>
                </a:solidFill>
              </a:rPr>
              <a:t>(</a:t>
            </a:r>
            <a:r>
              <a:rPr lang="zh-CN" altLang="en-US" sz="1800">
                <a:solidFill>
                  <a:srgbClr val="212834"/>
                </a:solidFill>
              </a:rPr>
              <a:t>等效为开关闭合</a:t>
            </a:r>
            <a:r>
              <a:rPr lang="en-US" altLang="zh-CN" sz="1800">
                <a:solidFill>
                  <a:srgbClr val="212834"/>
                </a:solidFill>
              </a:rPr>
              <a:t>)</a:t>
            </a:r>
            <a:r>
              <a:rPr lang="zh-CN" altLang="en-US" sz="1800">
                <a:solidFill>
                  <a:srgbClr val="212834"/>
                </a:solidFill>
              </a:rPr>
              <a:t>，则图</a:t>
            </a:r>
            <a:r>
              <a:rPr lang="en-US" altLang="zh-CN" sz="1800">
                <a:solidFill>
                  <a:srgbClr val="212834"/>
                </a:solidFill>
              </a:rPr>
              <a:t>4.2(b)</a:t>
            </a:r>
            <a:r>
              <a:rPr lang="zh-CN" altLang="en-US" sz="1800">
                <a:solidFill>
                  <a:srgbClr val="212834"/>
                </a:solidFill>
              </a:rPr>
              <a:t>所示等效电路的电压方程为</a:t>
            </a:r>
          </a:p>
          <a:p>
            <a:pPr eaLnBrk="1" hangingPunct="1">
              <a:lnSpc>
                <a:spcPct val="150000"/>
              </a:lnSpc>
            </a:pPr>
            <a:r>
              <a:rPr lang="zh-CN" altLang="en-US" sz="1800">
                <a:solidFill>
                  <a:srgbClr val="212834"/>
                </a:solidFill>
              </a:rPr>
              <a:t>                                                                                                 </a:t>
            </a:r>
            <a:r>
              <a:rPr lang="en-US" altLang="zh-CN" sz="1800">
                <a:solidFill>
                  <a:srgbClr val="212834"/>
                </a:solidFill>
              </a:rPr>
              <a:t>(4-1)</a:t>
            </a:r>
          </a:p>
          <a:p>
            <a:pPr eaLnBrk="1" hangingPunct="1">
              <a:lnSpc>
                <a:spcPct val="150000"/>
              </a:lnSpc>
            </a:pPr>
            <a:r>
              <a:rPr lang="zh-CN" altLang="en-US" sz="1800">
                <a:solidFill>
                  <a:srgbClr val="212834"/>
                </a:solidFill>
              </a:rPr>
              <a:t>式中       </a:t>
            </a:r>
            <a:r>
              <a:rPr lang="en-US" altLang="zh-CN" sz="1800">
                <a:solidFill>
                  <a:srgbClr val="212834"/>
                </a:solidFill>
              </a:rPr>
              <a:t>——</a:t>
            </a:r>
            <a:r>
              <a:rPr lang="zh-CN" altLang="en-US" sz="1800">
                <a:solidFill>
                  <a:srgbClr val="212834"/>
                </a:solidFill>
              </a:rPr>
              <a:t>每相短路电流瞬时值；</a:t>
            </a:r>
          </a:p>
          <a:p>
            <a:pPr eaLnBrk="1" hangingPunct="1"/>
            <a:r>
              <a:rPr lang="zh-CN" altLang="en-US" sz="1800">
                <a:solidFill>
                  <a:srgbClr val="212834"/>
                </a:solidFill>
              </a:rPr>
              <a:t>           、  </a:t>
            </a:r>
            <a:r>
              <a:rPr lang="en-US" altLang="zh-CN" sz="1800">
                <a:solidFill>
                  <a:srgbClr val="212834"/>
                </a:solidFill>
              </a:rPr>
              <a:t>——</a:t>
            </a:r>
            <a:r>
              <a:rPr lang="zh-CN" altLang="en-US" sz="1800">
                <a:solidFill>
                  <a:srgbClr val="212834"/>
                </a:solidFill>
              </a:rPr>
              <a:t>短路回路的总电阻和总电感。</a:t>
            </a:r>
          </a:p>
          <a:p>
            <a:pPr eaLnBrk="1" hangingPunct="1"/>
            <a:r>
              <a:rPr lang="zh-CN" altLang="en-US" sz="1800">
                <a:solidFill>
                  <a:srgbClr val="212834"/>
                </a:solidFill>
              </a:rPr>
              <a:t>这个微分方程的解为</a:t>
            </a:r>
          </a:p>
          <a:p>
            <a:pPr eaLnBrk="1" hangingPunct="1">
              <a:lnSpc>
                <a:spcPct val="150000"/>
              </a:lnSpc>
            </a:pPr>
            <a:r>
              <a:rPr lang="zh-CN" altLang="en-US" sz="1800">
                <a:solidFill>
                  <a:srgbClr val="212834"/>
                </a:solidFill>
              </a:rPr>
              <a:t>                                                                                                  </a:t>
            </a:r>
            <a:r>
              <a:rPr lang="en-US" altLang="zh-CN" sz="1800">
                <a:solidFill>
                  <a:srgbClr val="212834"/>
                </a:solidFill>
              </a:rPr>
              <a:t>(4-2)</a:t>
            </a:r>
          </a:p>
          <a:p>
            <a:pPr eaLnBrk="1" hangingPunct="1">
              <a:lnSpc>
                <a:spcPct val="150000"/>
              </a:lnSpc>
            </a:pPr>
            <a:r>
              <a:rPr lang="zh-CN" altLang="en-US" sz="1800">
                <a:solidFill>
                  <a:srgbClr val="212834"/>
                </a:solidFill>
              </a:rPr>
              <a:t>式中      </a:t>
            </a:r>
            <a:r>
              <a:rPr lang="en-US" altLang="zh-CN" sz="1800">
                <a:solidFill>
                  <a:srgbClr val="212834"/>
                </a:solidFill>
              </a:rPr>
              <a:t>——</a:t>
            </a:r>
            <a:r>
              <a:rPr lang="zh-CN" altLang="en-US" sz="1800">
                <a:solidFill>
                  <a:srgbClr val="212834"/>
                </a:solidFill>
              </a:rPr>
              <a:t>短路电流周期分量的幅值，                      ，其中                          </a:t>
            </a:r>
          </a:p>
          <a:p>
            <a:pPr eaLnBrk="1" hangingPunct="1">
              <a:lnSpc>
                <a:spcPct val="150000"/>
              </a:lnSpc>
            </a:pPr>
            <a:r>
              <a:rPr lang="zh-CN" altLang="en-US" sz="1800">
                <a:solidFill>
                  <a:srgbClr val="212834"/>
                </a:solidFill>
              </a:rPr>
              <a:t>                      为短路回路的总阻抗；</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短路电流与电压之间的相角，                                 ；</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短路回路的时间常数，                 ；</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积分常数，其值由初始条件决定。</a:t>
            </a:r>
          </a:p>
          <a:p>
            <a:pPr eaLnBrk="1" hangingPunct="1"/>
            <a:endParaRPr lang="en-US" altLang="zh-CN" sz="1800">
              <a:solidFill>
                <a:srgbClr val="212834"/>
              </a:solidFill>
            </a:endParaRPr>
          </a:p>
        </p:txBody>
      </p:sp>
      <p:graphicFrame>
        <p:nvGraphicFramePr>
          <p:cNvPr id="1026" name="Object 11">
            <a:extLst>
              <a:ext uri="{FF2B5EF4-FFF2-40B4-BE49-F238E27FC236}">
                <a16:creationId xmlns:a16="http://schemas.microsoft.com/office/drawing/2014/main" id="{DF78D831-BAC1-4C4F-AAA2-DB9C5C2CB286}"/>
              </a:ext>
            </a:extLst>
          </p:cNvPr>
          <p:cNvGraphicFramePr>
            <a:graphicFrameLocks noChangeAspect="1"/>
          </p:cNvGraphicFramePr>
          <p:nvPr>
            <p:extLst>
              <p:ext uri="{D42A27DB-BD31-4B8C-83A1-F6EECF244321}">
                <p14:modId xmlns:p14="http://schemas.microsoft.com/office/powerpoint/2010/main" val="2596576814"/>
              </p:ext>
            </p:extLst>
          </p:nvPr>
        </p:nvGraphicFramePr>
        <p:xfrm>
          <a:off x="2484438" y="1685925"/>
          <a:ext cx="1366837" cy="354013"/>
        </p:xfrm>
        <a:graphic>
          <a:graphicData uri="http://schemas.openxmlformats.org/presentationml/2006/ole">
            <mc:AlternateContent xmlns:mc="http://schemas.openxmlformats.org/markup-compatibility/2006">
              <mc:Choice xmlns:v="urn:schemas-microsoft-com:vml" Requires="v">
                <p:oleObj name="Equation" r:id="rId3" imgW="850680" imgH="215640" progId="Equation.DSMT4">
                  <p:embed/>
                </p:oleObj>
              </mc:Choice>
              <mc:Fallback>
                <p:oleObj name="Equation" r:id="rId3" imgW="850680" imgH="215640" progId="Equation.DSMT4">
                  <p:embed/>
                  <p:pic>
                    <p:nvPicPr>
                      <p:cNvPr id="0" name="Object 11"/>
                      <p:cNvPicPr>
                        <a:picLocks noChangeAspect="1" noChangeArrowheads="1"/>
                      </p:cNvPicPr>
                      <p:nvPr/>
                    </p:nvPicPr>
                    <p:blipFill>
                      <a:blip r:embed="rId4"/>
                      <a:srcRect/>
                      <a:stretch>
                        <a:fillRect/>
                      </a:stretch>
                    </p:blipFill>
                    <p:spPr bwMode="auto">
                      <a:xfrm>
                        <a:off x="2484438" y="1685925"/>
                        <a:ext cx="1366837"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13">
            <a:extLst>
              <a:ext uri="{FF2B5EF4-FFF2-40B4-BE49-F238E27FC236}">
                <a16:creationId xmlns:a16="http://schemas.microsoft.com/office/drawing/2014/main" id="{AC848F81-FD1B-4937-A50F-1DB3F05B1CF9}"/>
              </a:ext>
            </a:extLst>
          </p:cNvPr>
          <p:cNvGraphicFramePr>
            <a:graphicFrameLocks noChangeAspect="1"/>
          </p:cNvGraphicFramePr>
          <p:nvPr>
            <p:extLst>
              <p:ext uri="{D42A27DB-BD31-4B8C-83A1-F6EECF244321}">
                <p14:modId xmlns:p14="http://schemas.microsoft.com/office/powerpoint/2010/main" val="2217760029"/>
              </p:ext>
            </p:extLst>
          </p:nvPr>
        </p:nvGraphicFramePr>
        <p:xfrm>
          <a:off x="5724525" y="1674813"/>
          <a:ext cx="1800225" cy="377825"/>
        </p:xfrm>
        <a:graphic>
          <a:graphicData uri="http://schemas.openxmlformats.org/presentationml/2006/ole">
            <mc:AlternateContent xmlns:mc="http://schemas.openxmlformats.org/markup-compatibility/2006">
              <mc:Choice xmlns:v="urn:schemas-microsoft-com:vml" Requires="v">
                <p:oleObj name="Equation" r:id="rId5" imgW="952200" imgH="203040" progId="Equation.DSMT4">
                  <p:embed/>
                </p:oleObj>
              </mc:Choice>
              <mc:Fallback>
                <p:oleObj name="Equation" r:id="rId5" imgW="952200" imgH="203040" progId="Equation.DSMT4">
                  <p:embed/>
                  <p:pic>
                    <p:nvPicPr>
                      <p:cNvPr id="0" name="Object 13"/>
                      <p:cNvPicPr>
                        <a:picLocks noChangeAspect="1" noChangeArrowheads="1"/>
                      </p:cNvPicPr>
                      <p:nvPr/>
                    </p:nvPicPr>
                    <p:blipFill>
                      <a:blip r:embed="rId6"/>
                      <a:srcRect/>
                      <a:stretch>
                        <a:fillRect/>
                      </a:stretch>
                    </p:blipFill>
                    <p:spPr bwMode="auto">
                      <a:xfrm>
                        <a:off x="5724525" y="1674813"/>
                        <a:ext cx="1800225"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8" name="Object 15">
            <a:extLst>
              <a:ext uri="{FF2B5EF4-FFF2-40B4-BE49-F238E27FC236}">
                <a16:creationId xmlns:a16="http://schemas.microsoft.com/office/drawing/2014/main" id="{079E2E66-4115-4560-A12F-7BAA1AF31AD5}"/>
              </a:ext>
            </a:extLst>
          </p:cNvPr>
          <p:cNvGraphicFramePr>
            <a:graphicFrameLocks noChangeAspect="1"/>
          </p:cNvGraphicFramePr>
          <p:nvPr>
            <p:extLst>
              <p:ext uri="{D42A27DB-BD31-4B8C-83A1-F6EECF244321}">
                <p14:modId xmlns:p14="http://schemas.microsoft.com/office/powerpoint/2010/main" val="3353665564"/>
              </p:ext>
            </p:extLst>
          </p:nvPr>
        </p:nvGraphicFramePr>
        <p:xfrm>
          <a:off x="1331913" y="2039938"/>
          <a:ext cx="173037" cy="287337"/>
        </p:xfrm>
        <a:graphic>
          <a:graphicData uri="http://schemas.openxmlformats.org/presentationml/2006/ole">
            <mc:AlternateContent xmlns:mc="http://schemas.openxmlformats.org/markup-compatibility/2006">
              <mc:Choice xmlns:v="urn:schemas-microsoft-com:vml" Requires="v">
                <p:oleObj name="Equation" r:id="rId7" imgW="88560" imgH="139680" progId="Equation.DSMT4">
                  <p:embed/>
                </p:oleObj>
              </mc:Choice>
              <mc:Fallback>
                <p:oleObj name="Equation" r:id="rId7" imgW="88560" imgH="139680" progId="Equation.DSMT4">
                  <p:embed/>
                  <p:pic>
                    <p:nvPicPr>
                      <p:cNvPr id="0" name="Object 15"/>
                      <p:cNvPicPr>
                        <a:picLocks noChangeAspect="1" noChangeArrowheads="1"/>
                      </p:cNvPicPr>
                      <p:nvPr/>
                    </p:nvPicPr>
                    <p:blipFill>
                      <a:blip r:embed="rId8"/>
                      <a:srcRect/>
                      <a:stretch>
                        <a:fillRect/>
                      </a:stretch>
                    </p:blipFill>
                    <p:spPr bwMode="auto">
                      <a:xfrm>
                        <a:off x="1331913" y="2039938"/>
                        <a:ext cx="173037"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9" name="Object 17">
            <a:extLst>
              <a:ext uri="{FF2B5EF4-FFF2-40B4-BE49-F238E27FC236}">
                <a16:creationId xmlns:a16="http://schemas.microsoft.com/office/drawing/2014/main" id="{E8B525EA-8A22-4C11-83DB-0943A8AE2BDC}"/>
              </a:ext>
            </a:extLst>
          </p:cNvPr>
          <p:cNvGraphicFramePr>
            <a:graphicFrameLocks noChangeAspect="1"/>
          </p:cNvGraphicFramePr>
          <p:nvPr>
            <p:extLst>
              <p:ext uri="{D42A27DB-BD31-4B8C-83A1-F6EECF244321}">
                <p14:modId xmlns:p14="http://schemas.microsoft.com/office/powerpoint/2010/main" val="42322914"/>
              </p:ext>
            </p:extLst>
          </p:nvPr>
        </p:nvGraphicFramePr>
        <p:xfrm>
          <a:off x="3051175" y="2251075"/>
          <a:ext cx="2447925" cy="608013"/>
        </p:xfrm>
        <a:graphic>
          <a:graphicData uri="http://schemas.openxmlformats.org/presentationml/2006/ole">
            <mc:AlternateContent xmlns:mc="http://schemas.openxmlformats.org/markup-compatibility/2006">
              <mc:Choice xmlns:v="urn:schemas-microsoft-com:vml" Requires="v">
                <p:oleObj name="Equation" r:id="rId9" imgW="1422360" imgH="355320" progId="Equation.DSMT4">
                  <p:embed/>
                </p:oleObj>
              </mc:Choice>
              <mc:Fallback>
                <p:oleObj name="Equation" r:id="rId9" imgW="1422360" imgH="355320" progId="Equation.DSMT4">
                  <p:embed/>
                  <p:pic>
                    <p:nvPicPr>
                      <p:cNvPr id="0" name="Object 17"/>
                      <p:cNvPicPr>
                        <a:picLocks noChangeAspect="1" noChangeArrowheads="1"/>
                      </p:cNvPicPr>
                      <p:nvPr/>
                    </p:nvPicPr>
                    <p:blipFill>
                      <a:blip r:embed="rId10"/>
                      <a:srcRect/>
                      <a:stretch>
                        <a:fillRect/>
                      </a:stretch>
                    </p:blipFill>
                    <p:spPr bwMode="auto">
                      <a:xfrm>
                        <a:off x="3051175" y="2251075"/>
                        <a:ext cx="2447925" cy="608013"/>
                      </a:xfrm>
                      <a:prstGeom prst="rect">
                        <a:avLst/>
                      </a:prstGeom>
                      <a:noFill/>
                    </p:spPr>
                  </p:pic>
                </p:oleObj>
              </mc:Fallback>
            </mc:AlternateContent>
          </a:graphicData>
        </a:graphic>
      </p:graphicFrame>
      <p:graphicFrame>
        <p:nvGraphicFramePr>
          <p:cNvPr id="1030" name="Object 19">
            <a:extLst>
              <a:ext uri="{FF2B5EF4-FFF2-40B4-BE49-F238E27FC236}">
                <a16:creationId xmlns:a16="http://schemas.microsoft.com/office/drawing/2014/main" id="{CE151670-D93D-4C51-92DE-B3AACF48F4A5}"/>
              </a:ext>
            </a:extLst>
          </p:cNvPr>
          <p:cNvGraphicFramePr>
            <a:graphicFrameLocks noChangeAspect="1"/>
          </p:cNvGraphicFramePr>
          <p:nvPr>
            <p:extLst>
              <p:ext uri="{D42A27DB-BD31-4B8C-83A1-F6EECF244321}">
                <p14:modId xmlns:p14="http://schemas.microsoft.com/office/powerpoint/2010/main" val="2232128898"/>
              </p:ext>
            </p:extLst>
          </p:nvPr>
        </p:nvGraphicFramePr>
        <p:xfrm>
          <a:off x="1692275" y="2781300"/>
          <a:ext cx="222250" cy="360363"/>
        </p:xfrm>
        <a:graphic>
          <a:graphicData uri="http://schemas.openxmlformats.org/presentationml/2006/ole">
            <mc:AlternateContent xmlns:mc="http://schemas.openxmlformats.org/markup-compatibility/2006">
              <mc:Choice xmlns:v="urn:schemas-microsoft-com:vml" Requires="v">
                <p:oleObj name="Equation" r:id="rId11" imgW="126720" imgH="203040" progId="Equation.DSMT4">
                  <p:embed/>
                </p:oleObj>
              </mc:Choice>
              <mc:Fallback>
                <p:oleObj name="Equation" r:id="rId11" imgW="126720" imgH="203040" progId="Equation.DSMT4">
                  <p:embed/>
                  <p:pic>
                    <p:nvPicPr>
                      <p:cNvPr id="0" name="Object 19"/>
                      <p:cNvPicPr>
                        <a:picLocks noChangeAspect="1" noChangeArrowheads="1"/>
                      </p:cNvPicPr>
                      <p:nvPr/>
                    </p:nvPicPr>
                    <p:blipFill>
                      <a:blip r:embed="rId12"/>
                      <a:srcRect/>
                      <a:stretch>
                        <a:fillRect/>
                      </a:stretch>
                    </p:blipFill>
                    <p:spPr bwMode="auto">
                      <a:xfrm>
                        <a:off x="1692275" y="2781300"/>
                        <a:ext cx="2222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1" name="Object 22">
            <a:extLst>
              <a:ext uri="{FF2B5EF4-FFF2-40B4-BE49-F238E27FC236}">
                <a16:creationId xmlns:a16="http://schemas.microsoft.com/office/drawing/2014/main" id="{150BE401-41B4-4201-9986-6331322BA5E3}"/>
              </a:ext>
            </a:extLst>
          </p:cNvPr>
          <p:cNvGraphicFramePr>
            <a:graphicFrameLocks noChangeAspect="1"/>
          </p:cNvGraphicFramePr>
          <p:nvPr>
            <p:extLst>
              <p:ext uri="{D42A27DB-BD31-4B8C-83A1-F6EECF244321}">
                <p14:modId xmlns:p14="http://schemas.microsoft.com/office/powerpoint/2010/main" val="4166856901"/>
              </p:ext>
            </p:extLst>
          </p:nvPr>
        </p:nvGraphicFramePr>
        <p:xfrm>
          <a:off x="1433513" y="3101400"/>
          <a:ext cx="284162" cy="327025"/>
        </p:xfrm>
        <a:graphic>
          <a:graphicData uri="http://schemas.openxmlformats.org/presentationml/2006/ole">
            <mc:AlternateContent xmlns:mc="http://schemas.openxmlformats.org/markup-compatibility/2006">
              <mc:Choice xmlns:v="urn:schemas-microsoft-com:vml" Requires="v">
                <p:oleObj name="Equation" r:id="rId13" imgW="190440" imgH="215640" progId="Equation.DSMT4">
                  <p:embed/>
                </p:oleObj>
              </mc:Choice>
              <mc:Fallback>
                <p:oleObj name="Equation" r:id="rId13" imgW="190440" imgH="215640" progId="Equation.DSMT4">
                  <p:embed/>
                  <p:pic>
                    <p:nvPicPr>
                      <p:cNvPr id="0" name="Object 22"/>
                      <p:cNvPicPr>
                        <a:picLocks noChangeAspect="1" noChangeArrowheads="1"/>
                      </p:cNvPicPr>
                      <p:nvPr/>
                    </p:nvPicPr>
                    <p:blipFill>
                      <a:blip r:embed="rId14"/>
                      <a:srcRect/>
                      <a:stretch>
                        <a:fillRect/>
                      </a:stretch>
                    </p:blipFill>
                    <p:spPr bwMode="auto">
                      <a:xfrm>
                        <a:off x="1433513" y="3101400"/>
                        <a:ext cx="284162"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2" name="Object 21">
            <a:extLst>
              <a:ext uri="{FF2B5EF4-FFF2-40B4-BE49-F238E27FC236}">
                <a16:creationId xmlns:a16="http://schemas.microsoft.com/office/drawing/2014/main" id="{5F686228-DF14-4C6A-85EB-393C64DDAC96}"/>
              </a:ext>
            </a:extLst>
          </p:cNvPr>
          <p:cNvGraphicFramePr>
            <a:graphicFrameLocks noChangeAspect="1"/>
          </p:cNvGraphicFramePr>
          <p:nvPr>
            <p:extLst>
              <p:ext uri="{D42A27DB-BD31-4B8C-83A1-F6EECF244321}">
                <p14:modId xmlns:p14="http://schemas.microsoft.com/office/powerpoint/2010/main" val="3247934369"/>
              </p:ext>
            </p:extLst>
          </p:nvPr>
        </p:nvGraphicFramePr>
        <p:xfrm>
          <a:off x="1780228" y="3101400"/>
          <a:ext cx="271492" cy="327600"/>
        </p:xfrm>
        <a:graphic>
          <a:graphicData uri="http://schemas.openxmlformats.org/presentationml/2006/ole">
            <mc:AlternateContent xmlns:mc="http://schemas.openxmlformats.org/markup-compatibility/2006">
              <mc:Choice xmlns:v="urn:schemas-microsoft-com:vml" Requires="v">
                <p:oleObj name="Equation" r:id="rId15" imgW="177480" imgH="215640" progId="Equation.DSMT4">
                  <p:embed/>
                </p:oleObj>
              </mc:Choice>
              <mc:Fallback>
                <p:oleObj name="Equation" r:id="rId15" imgW="177480" imgH="215640" progId="Equation.DSMT4">
                  <p:embed/>
                  <p:pic>
                    <p:nvPicPr>
                      <p:cNvPr id="0" name="Object 21"/>
                      <p:cNvPicPr>
                        <a:picLocks noChangeAspect="1" noChangeArrowheads="1"/>
                      </p:cNvPicPr>
                      <p:nvPr/>
                    </p:nvPicPr>
                    <p:blipFill>
                      <a:blip r:embed="rId16"/>
                      <a:srcRect/>
                      <a:stretch>
                        <a:fillRect/>
                      </a:stretch>
                    </p:blipFill>
                    <p:spPr bwMode="auto">
                      <a:xfrm>
                        <a:off x="1780228" y="3101400"/>
                        <a:ext cx="271492" cy="327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3" name="Object 26">
            <a:extLst>
              <a:ext uri="{FF2B5EF4-FFF2-40B4-BE49-F238E27FC236}">
                <a16:creationId xmlns:a16="http://schemas.microsoft.com/office/drawing/2014/main" id="{10108641-E987-424F-8803-02B0643A4205}"/>
              </a:ext>
            </a:extLst>
          </p:cNvPr>
          <p:cNvGraphicFramePr>
            <a:graphicFrameLocks noChangeAspect="1"/>
          </p:cNvGraphicFramePr>
          <p:nvPr>
            <p:extLst>
              <p:ext uri="{D42A27DB-BD31-4B8C-83A1-F6EECF244321}">
                <p14:modId xmlns:p14="http://schemas.microsoft.com/office/powerpoint/2010/main" val="966834918"/>
              </p:ext>
            </p:extLst>
          </p:nvPr>
        </p:nvGraphicFramePr>
        <p:xfrm>
          <a:off x="2916238" y="3646488"/>
          <a:ext cx="2879725" cy="414337"/>
        </p:xfrm>
        <a:graphic>
          <a:graphicData uri="http://schemas.openxmlformats.org/presentationml/2006/ole">
            <mc:AlternateContent xmlns:mc="http://schemas.openxmlformats.org/markup-compatibility/2006">
              <mc:Choice xmlns:v="urn:schemas-microsoft-com:vml" Requires="v">
                <p:oleObj name="Equation" r:id="rId17" imgW="1511280" imgH="215640" progId="Equation.DSMT4">
                  <p:embed/>
                </p:oleObj>
              </mc:Choice>
              <mc:Fallback>
                <p:oleObj name="Equation" r:id="rId17" imgW="1511280" imgH="215640" progId="Equation.DSMT4">
                  <p:embed/>
                  <p:pic>
                    <p:nvPicPr>
                      <p:cNvPr id="0" name="Object 26"/>
                      <p:cNvPicPr>
                        <a:picLocks noChangeAspect="1" noChangeArrowheads="1"/>
                      </p:cNvPicPr>
                      <p:nvPr/>
                    </p:nvPicPr>
                    <p:blipFill>
                      <a:blip r:embed="rId18"/>
                      <a:srcRect/>
                      <a:stretch>
                        <a:fillRect/>
                      </a:stretch>
                    </p:blipFill>
                    <p:spPr bwMode="auto">
                      <a:xfrm>
                        <a:off x="2916238" y="3646488"/>
                        <a:ext cx="2879725" cy="414337"/>
                      </a:xfrm>
                      <a:prstGeom prst="rect">
                        <a:avLst/>
                      </a:prstGeom>
                      <a:noFill/>
                    </p:spPr>
                  </p:pic>
                </p:oleObj>
              </mc:Fallback>
            </mc:AlternateContent>
          </a:graphicData>
        </a:graphic>
      </p:graphicFrame>
      <p:graphicFrame>
        <p:nvGraphicFramePr>
          <p:cNvPr id="1034" name="Object 35">
            <a:extLst>
              <a:ext uri="{FF2B5EF4-FFF2-40B4-BE49-F238E27FC236}">
                <a16:creationId xmlns:a16="http://schemas.microsoft.com/office/drawing/2014/main" id="{6FE40D75-314A-4E3D-86ED-A594F0AF4224}"/>
              </a:ext>
            </a:extLst>
          </p:cNvPr>
          <p:cNvGraphicFramePr>
            <a:graphicFrameLocks noChangeAspect="1"/>
          </p:cNvGraphicFramePr>
          <p:nvPr>
            <p:extLst>
              <p:ext uri="{D42A27DB-BD31-4B8C-83A1-F6EECF244321}">
                <p14:modId xmlns:p14="http://schemas.microsoft.com/office/powerpoint/2010/main" val="3091473194"/>
              </p:ext>
            </p:extLst>
          </p:nvPr>
        </p:nvGraphicFramePr>
        <p:xfrm>
          <a:off x="1560513" y="4157663"/>
          <a:ext cx="360362" cy="360362"/>
        </p:xfrm>
        <a:graphic>
          <a:graphicData uri="http://schemas.openxmlformats.org/presentationml/2006/ole">
            <mc:AlternateContent xmlns:mc="http://schemas.openxmlformats.org/markup-compatibility/2006">
              <mc:Choice xmlns:v="urn:schemas-microsoft-com:vml" Requires="v">
                <p:oleObj name="Equation" r:id="rId19" imgW="203040" imgH="203040" progId="Equation.DSMT4">
                  <p:embed/>
                </p:oleObj>
              </mc:Choice>
              <mc:Fallback>
                <p:oleObj name="Equation" r:id="rId19" imgW="203040" imgH="203040" progId="Equation.DSMT4">
                  <p:embed/>
                  <p:pic>
                    <p:nvPicPr>
                      <p:cNvPr id="0" name="Object 35"/>
                      <p:cNvPicPr>
                        <a:picLocks noChangeAspect="1" noChangeArrowheads="1"/>
                      </p:cNvPicPr>
                      <p:nvPr/>
                    </p:nvPicPr>
                    <p:blipFill>
                      <a:blip r:embed="rId20"/>
                      <a:srcRect/>
                      <a:stretch>
                        <a:fillRect/>
                      </a:stretch>
                    </p:blipFill>
                    <p:spPr bwMode="auto">
                      <a:xfrm>
                        <a:off x="1560513" y="4157663"/>
                        <a:ext cx="3603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5" name="Object 34">
            <a:extLst>
              <a:ext uri="{FF2B5EF4-FFF2-40B4-BE49-F238E27FC236}">
                <a16:creationId xmlns:a16="http://schemas.microsoft.com/office/drawing/2014/main" id="{86F70D8D-1AEC-47D1-A3E0-512E90579998}"/>
              </a:ext>
            </a:extLst>
          </p:cNvPr>
          <p:cNvGraphicFramePr>
            <a:graphicFrameLocks noChangeAspect="1"/>
          </p:cNvGraphicFramePr>
          <p:nvPr>
            <p:extLst>
              <p:ext uri="{D42A27DB-BD31-4B8C-83A1-F6EECF244321}">
                <p14:modId xmlns:p14="http://schemas.microsoft.com/office/powerpoint/2010/main" val="839123137"/>
              </p:ext>
            </p:extLst>
          </p:nvPr>
        </p:nvGraphicFramePr>
        <p:xfrm>
          <a:off x="5076825" y="4137025"/>
          <a:ext cx="1295400" cy="363538"/>
        </p:xfrm>
        <a:graphic>
          <a:graphicData uri="http://schemas.openxmlformats.org/presentationml/2006/ole">
            <mc:AlternateContent xmlns:mc="http://schemas.openxmlformats.org/markup-compatibility/2006">
              <mc:Choice xmlns:v="urn:schemas-microsoft-com:vml" Requires="v">
                <p:oleObj name="Equation" r:id="rId21" imgW="850680" imgH="241200" progId="Equation.DSMT4">
                  <p:embed/>
                </p:oleObj>
              </mc:Choice>
              <mc:Fallback>
                <p:oleObj name="Equation" r:id="rId21" imgW="850680" imgH="241200" progId="Equation.DSMT4">
                  <p:embed/>
                  <p:pic>
                    <p:nvPicPr>
                      <p:cNvPr id="0" name="Object 34"/>
                      <p:cNvPicPr>
                        <a:picLocks noChangeAspect="1" noChangeArrowheads="1"/>
                      </p:cNvPicPr>
                      <p:nvPr/>
                    </p:nvPicPr>
                    <p:blipFill>
                      <a:blip r:embed="rId22"/>
                      <a:srcRect/>
                      <a:stretch>
                        <a:fillRect/>
                      </a:stretch>
                    </p:blipFill>
                    <p:spPr bwMode="auto">
                      <a:xfrm>
                        <a:off x="5076825" y="4137025"/>
                        <a:ext cx="1295400" cy="363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6" name="Object 33">
            <a:extLst>
              <a:ext uri="{FF2B5EF4-FFF2-40B4-BE49-F238E27FC236}">
                <a16:creationId xmlns:a16="http://schemas.microsoft.com/office/drawing/2014/main" id="{B7DE5080-E985-412E-86C0-FAC93393AAA6}"/>
              </a:ext>
            </a:extLst>
          </p:cNvPr>
          <p:cNvGraphicFramePr>
            <a:graphicFrameLocks noChangeAspect="1"/>
          </p:cNvGraphicFramePr>
          <p:nvPr>
            <p:extLst>
              <p:ext uri="{D42A27DB-BD31-4B8C-83A1-F6EECF244321}">
                <p14:modId xmlns:p14="http://schemas.microsoft.com/office/powerpoint/2010/main" val="2602450358"/>
              </p:ext>
            </p:extLst>
          </p:nvPr>
        </p:nvGraphicFramePr>
        <p:xfrm>
          <a:off x="7019925" y="4149725"/>
          <a:ext cx="1547813" cy="358775"/>
        </p:xfrm>
        <a:graphic>
          <a:graphicData uri="http://schemas.openxmlformats.org/presentationml/2006/ole">
            <mc:AlternateContent xmlns:mc="http://schemas.openxmlformats.org/markup-compatibility/2006">
              <mc:Choice xmlns:v="urn:schemas-microsoft-com:vml" Requires="v">
                <p:oleObj name="Equation" r:id="rId23" imgW="1155600" imgH="266400" progId="Equation.DSMT4">
                  <p:embed/>
                </p:oleObj>
              </mc:Choice>
              <mc:Fallback>
                <p:oleObj name="Equation" r:id="rId23" imgW="1155600" imgH="266400" progId="Equation.DSMT4">
                  <p:embed/>
                  <p:pic>
                    <p:nvPicPr>
                      <p:cNvPr id="0" name="Object 33"/>
                      <p:cNvPicPr>
                        <a:picLocks noChangeAspect="1" noChangeArrowheads="1"/>
                      </p:cNvPicPr>
                      <p:nvPr/>
                    </p:nvPicPr>
                    <p:blipFill>
                      <a:blip r:embed="rId24"/>
                      <a:srcRect/>
                      <a:stretch>
                        <a:fillRect/>
                      </a:stretch>
                    </p:blipFill>
                    <p:spPr bwMode="auto">
                      <a:xfrm>
                        <a:off x="7019925" y="4149725"/>
                        <a:ext cx="1547813"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7" name="Object 32">
            <a:extLst>
              <a:ext uri="{FF2B5EF4-FFF2-40B4-BE49-F238E27FC236}">
                <a16:creationId xmlns:a16="http://schemas.microsoft.com/office/drawing/2014/main" id="{AE4357DF-CD6F-4DC3-B3D2-0BC0949E59C4}"/>
              </a:ext>
            </a:extLst>
          </p:cNvPr>
          <p:cNvGraphicFramePr>
            <a:graphicFrameLocks noChangeAspect="1"/>
          </p:cNvGraphicFramePr>
          <p:nvPr>
            <p:extLst>
              <p:ext uri="{D42A27DB-BD31-4B8C-83A1-F6EECF244321}">
                <p14:modId xmlns:p14="http://schemas.microsoft.com/office/powerpoint/2010/main" val="3172524842"/>
              </p:ext>
            </p:extLst>
          </p:nvPr>
        </p:nvGraphicFramePr>
        <p:xfrm>
          <a:off x="1581150" y="4878388"/>
          <a:ext cx="268288" cy="330200"/>
        </p:xfrm>
        <a:graphic>
          <a:graphicData uri="http://schemas.openxmlformats.org/presentationml/2006/ole">
            <mc:AlternateContent xmlns:mc="http://schemas.openxmlformats.org/markup-compatibility/2006">
              <mc:Choice xmlns:v="urn:schemas-microsoft-com:vml" Requires="v">
                <p:oleObj name="Equation" r:id="rId25" imgW="164880" imgH="203040" progId="Equation.DSMT4">
                  <p:embed/>
                </p:oleObj>
              </mc:Choice>
              <mc:Fallback>
                <p:oleObj name="Equation" r:id="rId25" imgW="164880" imgH="203040" progId="Equation.DSMT4">
                  <p:embed/>
                  <p:pic>
                    <p:nvPicPr>
                      <p:cNvPr id="0" name="Object 32"/>
                      <p:cNvPicPr>
                        <a:picLocks noChangeAspect="1" noChangeArrowheads="1"/>
                      </p:cNvPicPr>
                      <p:nvPr/>
                    </p:nvPicPr>
                    <p:blipFill>
                      <a:blip r:embed="rId26"/>
                      <a:srcRect/>
                      <a:stretch>
                        <a:fillRect/>
                      </a:stretch>
                    </p:blipFill>
                    <p:spPr bwMode="auto">
                      <a:xfrm>
                        <a:off x="1581150" y="4878388"/>
                        <a:ext cx="268288"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8" name="Object 31">
            <a:extLst>
              <a:ext uri="{FF2B5EF4-FFF2-40B4-BE49-F238E27FC236}">
                <a16:creationId xmlns:a16="http://schemas.microsoft.com/office/drawing/2014/main" id="{3FC75548-CC5D-465D-822D-F5170F339E8C}"/>
              </a:ext>
            </a:extLst>
          </p:cNvPr>
          <p:cNvGraphicFramePr>
            <a:graphicFrameLocks noChangeAspect="1"/>
          </p:cNvGraphicFramePr>
          <p:nvPr>
            <p:extLst>
              <p:ext uri="{D42A27DB-BD31-4B8C-83A1-F6EECF244321}">
                <p14:modId xmlns:p14="http://schemas.microsoft.com/office/powerpoint/2010/main" val="1140301050"/>
              </p:ext>
            </p:extLst>
          </p:nvPr>
        </p:nvGraphicFramePr>
        <p:xfrm>
          <a:off x="5219700" y="4797425"/>
          <a:ext cx="1979613" cy="409575"/>
        </p:xfrm>
        <a:graphic>
          <a:graphicData uri="http://schemas.openxmlformats.org/presentationml/2006/ole">
            <mc:AlternateContent xmlns:mc="http://schemas.openxmlformats.org/markup-compatibility/2006">
              <mc:Choice xmlns:v="urn:schemas-microsoft-com:vml" Requires="v">
                <p:oleObj name="Equation" r:id="rId27" imgW="1054080" imgH="215640" progId="Equation.DSMT4">
                  <p:embed/>
                </p:oleObj>
              </mc:Choice>
              <mc:Fallback>
                <p:oleObj name="Equation" r:id="rId27" imgW="1054080" imgH="215640" progId="Equation.DSMT4">
                  <p:embed/>
                  <p:pic>
                    <p:nvPicPr>
                      <p:cNvPr id="0" name="Object 31"/>
                      <p:cNvPicPr>
                        <a:picLocks noChangeAspect="1" noChangeArrowheads="1"/>
                      </p:cNvPicPr>
                      <p:nvPr/>
                    </p:nvPicPr>
                    <p:blipFill>
                      <a:blip r:embed="rId28"/>
                      <a:srcRect/>
                      <a:stretch>
                        <a:fillRect/>
                      </a:stretch>
                    </p:blipFill>
                    <p:spPr bwMode="auto">
                      <a:xfrm>
                        <a:off x="5219700" y="4797425"/>
                        <a:ext cx="1979613"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39" name="Object 30">
            <a:extLst>
              <a:ext uri="{FF2B5EF4-FFF2-40B4-BE49-F238E27FC236}">
                <a16:creationId xmlns:a16="http://schemas.microsoft.com/office/drawing/2014/main" id="{1B8A57DE-F40E-470E-A64F-3EAA81D6D404}"/>
              </a:ext>
            </a:extLst>
          </p:cNvPr>
          <p:cNvGraphicFramePr>
            <a:graphicFrameLocks noChangeAspect="1"/>
          </p:cNvGraphicFramePr>
          <p:nvPr>
            <p:extLst>
              <p:ext uri="{D42A27DB-BD31-4B8C-83A1-F6EECF244321}">
                <p14:modId xmlns:p14="http://schemas.microsoft.com/office/powerpoint/2010/main" val="1779930060"/>
              </p:ext>
            </p:extLst>
          </p:nvPr>
        </p:nvGraphicFramePr>
        <p:xfrm>
          <a:off x="1555750" y="5183188"/>
          <a:ext cx="204788" cy="327025"/>
        </p:xfrm>
        <a:graphic>
          <a:graphicData uri="http://schemas.openxmlformats.org/presentationml/2006/ole">
            <mc:AlternateContent xmlns:mc="http://schemas.openxmlformats.org/markup-compatibility/2006">
              <mc:Choice xmlns:v="urn:schemas-microsoft-com:vml" Requires="v">
                <p:oleObj name="Equation" r:id="rId29" imgW="114120" imgH="126720" progId="Equation.DSMT4">
                  <p:embed/>
                </p:oleObj>
              </mc:Choice>
              <mc:Fallback>
                <p:oleObj name="Equation" r:id="rId29" imgW="114120" imgH="126720" progId="Equation.DSMT4">
                  <p:embed/>
                  <p:pic>
                    <p:nvPicPr>
                      <p:cNvPr id="0" name="Object 30"/>
                      <p:cNvPicPr>
                        <a:picLocks noChangeAspect="1" noChangeArrowheads="1"/>
                      </p:cNvPicPr>
                      <p:nvPr/>
                    </p:nvPicPr>
                    <p:blipFill>
                      <a:blip r:embed="rId30"/>
                      <a:srcRect/>
                      <a:stretch>
                        <a:fillRect/>
                      </a:stretch>
                    </p:blipFill>
                    <p:spPr bwMode="auto">
                      <a:xfrm>
                        <a:off x="1555750" y="5183188"/>
                        <a:ext cx="204788" cy="327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0" name="Object 29">
            <a:extLst>
              <a:ext uri="{FF2B5EF4-FFF2-40B4-BE49-F238E27FC236}">
                <a16:creationId xmlns:a16="http://schemas.microsoft.com/office/drawing/2014/main" id="{FCED1908-FA46-4D93-87DF-ED3600B89F2B}"/>
              </a:ext>
            </a:extLst>
          </p:cNvPr>
          <p:cNvGraphicFramePr>
            <a:graphicFrameLocks noChangeAspect="1"/>
          </p:cNvGraphicFramePr>
          <p:nvPr>
            <p:extLst>
              <p:ext uri="{D42A27DB-BD31-4B8C-83A1-F6EECF244321}">
                <p14:modId xmlns:p14="http://schemas.microsoft.com/office/powerpoint/2010/main" val="1392431549"/>
              </p:ext>
            </p:extLst>
          </p:nvPr>
        </p:nvGraphicFramePr>
        <p:xfrm>
          <a:off x="4624388" y="5135563"/>
          <a:ext cx="1011237" cy="349250"/>
        </p:xfrm>
        <a:graphic>
          <a:graphicData uri="http://schemas.openxmlformats.org/presentationml/2006/ole">
            <mc:AlternateContent xmlns:mc="http://schemas.openxmlformats.org/markup-compatibility/2006">
              <mc:Choice xmlns:v="urn:schemas-microsoft-com:vml" Requires="v">
                <p:oleObj name="Equation" r:id="rId31" imgW="634680" imgH="215640" progId="Equation.DSMT4">
                  <p:embed/>
                </p:oleObj>
              </mc:Choice>
              <mc:Fallback>
                <p:oleObj name="Equation" r:id="rId31" imgW="634680" imgH="215640" progId="Equation.DSMT4">
                  <p:embed/>
                  <p:pic>
                    <p:nvPicPr>
                      <p:cNvPr id="0" name="Object 29"/>
                      <p:cNvPicPr>
                        <a:picLocks noChangeAspect="1" noChangeArrowheads="1"/>
                      </p:cNvPicPr>
                      <p:nvPr/>
                    </p:nvPicPr>
                    <p:blipFill>
                      <a:blip r:embed="rId32"/>
                      <a:srcRect/>
                      <a:stretch>
                        <a:fillRect/>
                      </a:stretch>
                    </p:blipFill>
                    <p:spPr bwMode="auto">
                      <a:xfrm>
                        <a:off x="4624388" y="5135563"/>
                        <a:ext cx="1011237" cy="349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41" name="Object 28">
            <a:extLst>
              <a:ext uri="{FF2B5EF4-FFF2-40B4-BE49-F238E27FC236}">
                <a16:creationId xmlns:a16="http://schemas.microsoft.com/office/drawing/2014/main" id="{018AB5FA-77FE-470A-891F-4235F92AC43D}"/>
              </a:ext>
            </a:extLst>
          </p:cNvPr>
          <p:cNvGraphicFramePr>
            <a:graphicFrameLocks noChangeAspect="1"/>
          </p:cNvGraphicFramePr>
          <p:nvPr>
            <p:extLst>
              <p:ext uri="{D42A27DB-BD31-4B8C-83A1-F6EECF244321}">
                <p14:modId xmlns:p14="http://schemas.microsoft.com/office/powerpoint/2010/main" val="2298605182"/>
              </p:ext>
            </p:extLst>
          </p:nvPr>
        </p:nvGraphicFramePr>
        <p:xfrm>
          <a:off x="1581150" y="5445125"/>
          <a:ext cx="247650" cy="279400"/>
        </p:xfrm>
        <a:graphic>
          <a:graphicData uri="http://schemas.openxmlformats.org/presentationml/2006/ole">
            <mc:AlternateContent xmlns:mc="http://schemas.openxmlformats.org/markup-compatibility/2006">
              <mc:Choice xmlns:v="urn:schemas-microsoft-com:vml" Requires="v">
                <p:oleObj name="Equation" r:id="rId33" imgW="139680" imgH="164880" progId="Equation.DSMT4">
                  <p:embed/>
                </p:oleObj>
              </mc:Choice>
              <mc:Fallback>
                <p:oleObj name="Equation" r:id="rId33" imgW="139680" imgH="164880" progId="Equation.DSMT4">
                  <p:embed/>
                  <p:pic>
                    <p:nvPicPr>
                      <p:cNvPr id="0" name="Object 28"/>
                      <p:cNvPicPr>
                        <a:picLocks noChangeAspect="1" noChangeArrowheads="1"/>
                      </p:cNvPicPr>
                      <p:nvPr/>
                    </p:nvPicPr>
                    <p:blipFill>
                      <a:blip r:embed="rId34"/>
                      <a:srcRect/>
                      <a:stretch>
                        <a:fillRect/>
                      </a:stretch>
                    </p:blipFill>
                    <p:spPr bwMode="auto">
                      <a:xfrm>
                        <a:off x="1581150" y="5445125"/>
                        <a:ext cx="247650" cy="279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1" name="Text Box 8">
            <a:extLst>
              <a:ext uri="{FF2B5EF4-FFF2-40B4-BE49-F238E27FC236}">
                <a16:creationId xmlns:a16="http://schemas.microsoft.com/office/drawing/2014/main" id="{3107E28B-78DF-43BB-A850-E2241F2ABE9C}"/>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无限大容量电源系统的三相短路过程分析</a:t>
            </a:r>
          </a:p>
        </p:txBody>
      </p:sp>
      <p:sp>
        <p:nvSpPr>
          <p:cNvPr id="2072" name="Text Box 9">
            <a:extLst>
              <a:ext uri="{FF2B5EF4-FFF2-40B4-BE49-F238E27FC236}">
                <a16:creationId xmlns:a16="http://schemas.microsoft.com/office/drawing/2014/main" id="{212F1D5E-700B-40D6-AEC7-A61BEC08AF96}"/>
              </a:ext>
            </a:extLst>
          </p:cNvPr>
          <p:cNvSpPr txBox="1">
            <a:spLocks noChangeArrowheads="1"/>
          </p:cNvSpPr>
          <p:nvPr/>
        </p:nvSpPr>
        <p:spPr bwMode="auto">
          <a:xfrm>
            <a:off x="827088" y="1773238"/>
            <a:ext cx="7777360" cy="4078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当         发生三相短路瞬间，由于短路回路存在着电感，因此电流不能突变，即             ，故由正常负荷电流为                         与式</a:t>
            </a:r>
            <a:r>
              <a:rPr lang="en-US" altLang="zh-CN" sz="1800">
                <a:solidFill>
                  <a:srgbClr val="212834"/>
                </a:solidFill>
              </a:rPr>
              <a:t>(4-2)</a:t>
            </a:r>
            <a:r>
              <a:rPr lang="zh-CN" altLang="en-US" sz="1800">
                <a:solidFill>
                  <a:srgbClr val="212834"/>
                </a:solidFill>
              </a:rPr>
              <a:t>中   相等并代入   </a:t>
            </a:r>
            <a:r>
              <a:rPr lang="en-US" altLang="zh-CN" sz="1800">
                <a:solidFill>
                  <a:srgbClr val="212834"/>
                </a:solidFill>
              </a:rPr>
              <a:t>     </a:t>
            </a:r>
            <a:r>
              <a:rPr lang="zh-CN" altLang="en-US" sz="1800">
                <a:solidFill>
                  <a:srgbClr val="212834"/>
                </a:solidFill>
              </a:rPr>
              <a:t>，可求得积分常数为</a:t>
            </a:r>
          </a:p>
          <a:p>
            <a:pPr eaLnBrk="1" hangingPunct="1"/>
            <a:r>
              <a:rPr lang="zh-CN" altLang="en-US" sz="1800">
                <a:solidFill>
                  <a:srgbClr val="212834"/>
                </a:solidFill>
              </a:rPr>
              <a:t>  </a:t>
            </a:r>
          </a:p>
          <a:p>
            <a:pPr eaLnBrk="1" hangingPunct="1"/>
            <a:r>
              <a:rPr lang="zh-CN" altLang="en-US" sz="1800">
                <a:solidFill>
                  <a:srgbClr val="212834"/>
                </a:solidFill>
              </a:rPr>
              <a:t>       将上式代入式</a:t>
            </a:r>
            <a:r>
              <a:rPr lang="en-US" altLang="zh-CN" sz="1800">
                <a:solidFill>
                  <a:srgbClr val="212834"/>
                </a:solidFill>
              </a:rPr>
              <a:t>(4-2)</a:t>
            </a:r>
            <a:r>
              <a:rPr lang="zh-CN" altLang="en-US" sz="1800">
                <a:solidFill>
                  <a:srgbClr val="212834"/>
                </a:solidFill>
              </a:rPr>
              <a:t>即得短路电流为</a:t>
            </a:r>
          </a:p>
          <a:p>
            <a:pPr eaLnBrk="1" hangingPunct="1">
              <a:lnSpc>
                <a:spcPct val="150000"/>
              </a:lnSpc>
            </a:pPr>
            <a:r>
              <a:rPr lang="zh-CN" altLang="en-US" sz="1800">
                <a:solidFill>
                  <a:srgbClr val="212834"/>
                </a:solidFill>
              </a:rPr>
              <a:t>                                                                                                             </a:t>
            </a:r>
            <a:r>
              <a:rPr lang="en-US" altLang="zh-CN" sz="1800">
                <a:solidFill>
                  <a:srgbClr val="212834"/>
                </a:solidFill>
              </a:rPr>
              <a:t>(4-3)</a:t>
            </a:r>
          </a:p>
          <a:p>
            <a:pPr eaLnBrk="1" hangingPunct="1">
              <a:lnSpc>
                <a:spcPct val="150000"/>
              </a:lnSpc>
            </a:pPr>
            <a:r>
              <a:rPr lang="en-US" altLang="zh-CN" sz="1800">
                <a:solidFill>
                  <a:srgbClr val="212834"/>
                </a:solidFill>
              </a:rPr>
              <a:t>       </a:t>
            </a:r>
            <a:r>
              <a:rPr lang="zh-CN" altLang="en-US" sz="1800">
                <a:solidFill>
                  <a:srgbClr val="212834"/>
                </a:solidFill>
              </a:rPr>
              <a:t>在式</a:t>
            </a:r>
            <a:r>
              <a:rPr lang="en-US" altLang="zh-CN" sz="1800">
                <a:solidFill>
                  <a:srgbClr val="212834"/>
                </a:solidFill>
              </a:rPr>
              <a:t>(4-3)</a:t>
            </a:r>
            <a:r>
              <a:rPr lang="zh-CN" altLang="en-US" sz="1800">
                <a:solidFill>
                  <a:srgbClr val="212834"/>
                </a:solidFill>
              </a:rPr>
              <a:t>中，令                                 ，                                                  ，     为短路电流周期分量；  为短路电流非周期分量。</a:t>
            </a:r>
          </a:p>
          <a:p>
            <a:pPr eaLnBrk="1" hangingPunct="1"/>
            <a:r>
              <a:rPr lang="zh-CN" altLang="en-US" sz="1800">
                <a:solidFill>
                  <a:srgbClr val="212834"/>
                </a:solidFill>
              </a:rPr>
              <a:t>       由式</a:t>
            </a:r>
            <a:r>
              <a:rPr lang="en-US" altLang="zh-CN" sz="1800">
                <a:solidFill>
                  <a:srgbClr val="212834"/>
                </a:solidFill>
              </a:rPr>
              <a:t>(4-3)</a:t>
            </a:r>
            <a:r>
              <a:rPr lang="zh-CN" altLang="en-US" sz="1800">
                <a:solidFill>
                  <a:srgbClr val="212834"/>
                </a:solidFill>
              </a:rPr>
              <a:t>可以看出：当            时</a:t>
            </a:r>
            <a:r>
              <a:rPr lang="en-US" altLang="zh-CN" sz="1800">
                <a:solidFill>
                  <a:srgbClr val="212834"/>
                </a:solidFill>
              </a:rPr>
              <a:t>(</a:t>
            </a:r>
            <a:r>
              <a:rPr lang="zh-CN" altLang="en-US" sz="1800">
                <a:solidFill>
                  <a:srgbClr val="212834"/>
                </a:solidFill>
              </a:rPr>
              <a:t>实际上经过</a:t>
            </a:r>
            <a:r>
              <a:rPr lang="en-US" altLang="zh-CN" sz="1800">
                <a:solidFill>
                  <a:srgbClr val="212834"/>
                </a:solidFill>
              </a:rPr>
              <a:t>10</a:t>
            </a:r>
            <a:r>
              <a:rPr lang="zh-CN" altLang="en-US" sz="1800">
                <a:solidFill>
                  <a:srgbClr val="212834"/>
                </a:solidFill>
              </a:rPr>
              <a:t>个周期左右时间</a:t>
            </a:r>
            <a:r>
              <a:rPr lang="en-US" altLang="zh-CN" sz="1800">
                <a:solidFill>
                  <a:srgbClr val="212834"/>
                </a:solidFill>
              </a:rPr>
              <a:t>)</a:t>
            </a:r>
            <a:r>
              <a:rPr lang="zh-CN" altLang="en-US" sz="1800">
                <a:solidFill>
                  <a:srgbClr val="212834"/>
                </a:solidFill>
              </a:rPr>
              <a:t>，          ，这时</a:t>
            </a:r>
          </a:p>
          <a:p>
            <a:pPr eaLnBrk="1" hangingPunct="1">
              <a:lnSpc>
                <a:spcPct val="150000"/>
              </a:lnSpc>
            </a:pPr>
            <a:r>
              <a:rPr lang="zh-CN" altLang="en-US" sz="1800">
                <a:solidFill>
                  <a:srgbClr val="212834"/>
                </a:solidFill>
              </a:rPr>
              <a:t>                                                                                                             </a:t>
            </a:r>
            <a:r>
              <a:rPr lang="en-US" altLang="zh-CN" sz="1800">
                <a:solidFill>
                  <a:srgbClr val="212834"/>
                </a:solidFill>
              </a:rPr>
              <a:t>(4-4)</a:t>
            </a:r>
          </a:p>
          <a:p>
            <a:pPr eaLnBrk="1" hangingPunct="1">
              <a:lnSpc>
                <a:spcPct val="150000"/>
              </a:lnSpc>
            </a:pPr>
            <a:r>
              <a:rPr lang="en-US" altLang="zh-CN" sz="1800">
                <a:solidFill>
                  <a:srgbClr val="212834"/>
                </a:solidFill>
              </a:rPr>
              <a:t>       </a:t>
            </a:r>
            <a:r>
              <a:rPr lang="zh-CN" altLang="en-US" sz="1800">
                <a:solidFill>
                  <a:srgbClr val="212834"/>
                </a:solidFill>
              </a:rPr>
              <a:t>式中       </a:t>
            </a:r>
            <a:r>
              <a:rPr lang="en-US" altLang="zh-CN" sz="1800">
                <a:solidFill>
                  <a:srgbClr val="212834"/>
                </a:solidFill>
              </a:rPr>
              <a:t>——</a:t>
            </a:r>
            <a:r>
              <a:rPr lang="zh-CN" altLang="en-US" sz="1800">
                <a:solidFill>
                  <a:srgbClr val="212834"/>
                </a:solidFill>
              </a:rPr>
              <a:t>短路稳态电流。</a:t>
            </a:r>
          </a:p>
        </p:txBody>
      </p:sp>
      <p:graphicFrame>
        <p:nvGraphicFramePr>
          <p:cNvPr id="2050" name="Object 25">
            <a:extLst>
              <a:ext uri="{FF2B5EF4-FFF2-40B4-BE49-F238E27FC236}">
                <a16:creationId xmlns:a16="http://schemas.microsoft.com/office/drawing/2014/main" id="{794799B8-5211-483E-A977-12FEF5F8FB09}"/>
              </a:ext>
            </a:extLst>
          </p:cNvPr>
          <p:cNvGraphicFramePr>
            <a:graphicFrameLocks noChangeAspect="1"/>
          </p:cNvGraphicFramePr>
          <p:nvPr>
            <p:extLst>
              <p:ext uri="{D42A27DB-BD31-4B8C-83A1-F6EECF244321}">
                <p14:modId xmlns:p14="http://schemas.microsoft.com/office/powerpoint/2010/main" val="476261238"/>
              </p:ext>
            </p:extLst>
          </p:nvPr>
        </p:nvGraphicFramePr>
        <p:xfrm>
          <a:off x="1652606" y="1808541"/>
          <a:ext cx="504376" cy="302400"/>
        </p:xfrm>
        <a:graphic>
          <a:graphicData uri="http://schemas.openxmlformats.org/presentationml/2006/ole">
            <mc:AlternateContent xmlns:mc="http://schemas.openxmlformats.org/markup-compatibility/2006">
              <mc:Choice xmlns:v="urn:schemas-microsoft-com:vml" Requires="v">
                <p:oleObj name="Equation" r:id="rId3" imgW="291960" imgH="164880" progId="Equation.DSMT4">
                  <p:embed/>
                </p:oleObj>
              </mc:Choice>
              <mc:Fallback>
                <p:oleObj name="Equation" r:id="rId3" imgW="291960" imgH="164880" progId="Equation.DSMT4">
                  <p:embed/>
                  <p:pic>
                    <p:nvPicPr>
                      <p:cNvPr id="0" name="Object 25"/>
                      <p:cNvPicPr>
                        <a:picLocks noChangeAspect="1" noChangeArrowheads="1"/>
                      </p:cNvPicPr>
                      <p:nvPr/>
                    </p:nvPicPr>
                    <p:blipFill>
                      <a:blip r:embed="rId4"/>
                      <a:srcRect/>
                      <a:stretch>
                        <a:fillRect/>
                      </a:stretch>
                    </p:blipFill>
                    <p:spPr bwMode="auto">
                      <a:xfrm>
                        <a:off x="1652606" y="1808541"/>
                        <a:ext cx="504376" cy="302400"/>
                      </a:xfrm>
                      <a:prstGeom prst="rect">
                        <a:avLst/>
                      </a:prstGeom>
                      <a:noFill/>
                    </p:spPr>
                  </p:pic>
                </p:oleObj>
              </mc:Fallback>
            </mc:AlternateContent>
          </a:graphicData>
        </a:graphic>
      </p:graphicFrame>
      <p:graphicFrame>
        <p:nvGraphicFramePr>
          <p:cNvPr id="2051" name="Object 24">
            <a:extLst>
              <a:ext uri="{FF2B5EF4-FFF2-40B4-BE49-F238E27FC236}">
                <a16:creationId xmlns:a16="http://schemas.microsoft.com/office/drawing/2014/main" id="{7D823798-17F9-44AB-ACA3-0E32D5E0B7FF}"/>
              </a:ext>
            </a:extLst>
          </p:cNvPr>
          <p:cNvGraphicFramePr>
            <a:graphicFrameLocks noChangeAspect="1"/>
          </p:cNvGraphicFramePr>
          <p:nvPr>
            <p:extLst>
              <p:ext uri="{D42A27DB-BD31-4B8C-83A1-F6EECF244321}">
                <p14:modId xmlns:p14="http://schemas.microsoft.com/office/powerpoint/2010/main" val="1582671621"/>
              </p:ext>
            </p:extLst>
          </p:nvPr>
        </p:nvGraphicFramePr>
        <p:xfrm>
          <a:off x="1860550" y="2035175"/>
          <a:ext cx="719138" cy="377825"/>
        </p:xfrm>
        <a:graphic>
          <a:graphicData uri="http://schemas.openxmlformats.org/presentationml/2006/ole">
            <mc:AlternateContent xmlns:mc="http://schemas.openxmlformats.org/markup-compatibility/2006">
              <mc:Choice xmlns:v="urn:schemas-microsoft-com:vml" Requires="v">
                <p:oleObj name="Equation" r:id="rId5" imgW="380880" imgH="203040" progId="Equation.DSMT4">
                  <p:embed/>
                </p:oleObj>
              </mc:Choice>
              <mc:Fallback>
                <p:oleObj name="Equation" r:id="rId5" imgW="380880" imgH="203040" progId="Equation.DSMT4">
                  <p:embed/>
                  <p:pic>
                    <p:nvPicPr>
                      <p:cNvPr id="0" name="Object 24"/>
                      <p:cNvPicPr>
                        <a:picLocks noChangeAspect="1" noChangeArrowheads="1"/>
                      </p:cNvPicPr>
                      <p:nvPr/>
                    </p:nvPicPr>
                    <p:blipFill>
                      <a:blip r:embed="rId6"/>
                      <a:srcRect/>
                      <a:stretch>
                        <a:fillRect/>
                      </a:stretch>
                    </p:blipFill>
                    <p:spPr bwMode="auto">
                      <a:xfrm>
                        <a:off x="1860550" y="2035175"/>
                        <a:ext cx="719138"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2" name="Object 23">
            <a:extLst>
              <a:ext uri="{FF2B5EF4-FFF2-40B4-BE49-F238E27FC236}">
                <a16:creationId xmlns:a16="http://schemas.microsoft.com/office/drawing/2014/main" id="{9F970E5C-6544-489B-8295-0DBA875B9B19}"/>
              </a:ext>
            </a:extLst>
          </p:cNvPr>
          <p:cNvGraphicFramePr>
            <a:graphicFrameLocks noChangeAspect="1"/>
          </p:cNvGraphicFramePr>
          <p:nvPr>
            <p:extLst>
              <p:ext uri="{D42A27DB-BD31-4B8C-83A1-F6EECF244321}">
                <p14:modId xmlns:p14="http://schemas.microsoft.com/office/powerpoint/2010/main" val="2605383601"/>
              </p:ext>
            </p:extLst>
          </p:nvPr>
        </p:nvGraphicFramePr>
        <p:xfrm>
          <a:off x="4868574" y="2097519"/>
          <a:ext cx="1439862" cy="303213"/>
        </p:xfrm>
        <a:graphic>
          <a:graphicData uri="http://schemas.openxmlformats.org/presentationml/2006/ole">
            <mc:AlternateContent xmlns:mc="http://schemas.openxmlformats.org/markup-compatibility/2006">
              <mc:Choice xmlns:v="urn:schemas-microsoft-com:vml" Requires="v">
                <p:oleObj name="Equation" r:id="rId7" imgW="952200" imgH="203040" progId="Equation.DSMT4">
                  <p:embed/>
                </p:oleObj>
              </mc:Choice>
              <mc:Fallback>
                <p:oleObj name="Equation" r:id="rId7" imgW="952200" imgH="203040" progId="Equation.DSMT4">
                  <p:embed/>
                  <p:pic>
                    <p:nvPicPr>
                      <p:cNvPr id="0" name="Object 23"/>
                      <p:cNvPicPr>
                        <a:picLocks noChangeAspect="1" noChangeArrowheads="1"/>
                      </p:cNvPicPr>
                      <p:nvPr/>
                    </p:nvPicPr>
                    <p:blipFill>
                      <a:blip r:embed="rId8"/>
                      <a:srcRect/>
                      <a:stretch>
                        <a:fillRect/>
                      </a:stretch>
                    </p:blipFill>
                    <p:spPr bwMode="auto">
                      <a:xfrm>
                        <a:off x="4868574" y="2097519"/>
                        <a:ext cx="1439862" cy="303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3" name="Object 22">
            <a:extLst>
              <a:ext uri="{FF2B5EF4-FFF2-40B4-BE49-F238E27FC236}">
                <a16:creationId xmlns:a16="http://schemas.microsoft.com/office/drawing/2014/main" id="{30007CBE-FF81-4AF2-94F3-54B1FFF91BCC}"/>
              </a:ext>
            </a:extLst>
          </p:cNvPr>
          <p:cNvGraphicFramePr>
            <a:graphicFrameLocks noChangeAspect="1"/>
          </p:cNvGraphicFramePr>
          <p:nvPr>
            <p:extLst>
              <p:ext uri="{D42A27DB-BD31-4B8C-83A1-F6EECF244321}">
                <p14:modId xmlns:p14="http://schemas.microsoft.com/office/powerpoint/2010/main" val="2850183932"/>
              </p:ext>
            </p:extLst>
          </p:nvPr>
        </p:nvGraphicFramePr>
        <p:xfrm>
          <a:off x="7451725" y="2047875"/>
          <a:ext cx="223838" cy="360363"/>
        </p:xfrm>
        <a:graphic>
          <a:graphicData uri="http://schemas.openxmlformats.org/presentationml/2006/ole">
            <mc:AlternateContent xmlns:mc="http://schemas.openxmlformats.org/markup-compatibility/2006">
              <mc:Choice xmlns:v="urn:schemas-microsoft-com:vml" Requires="v">
                <p:oleObj name="Equation" r:id="rId9" imgW="126720" imgH="203040" progId="Equation.DSMT4">
                  <p:embed/>
                </p:oleObj>
              </mc:Choice>
              <mc:Fallback>
                <p:oleObj name="Equation" r:id="rId9" imgW="126720" imgH="203040" progId="Equation.DSMT4">
                  <p:embed/>
                  <p:pic>
                    <p:nvPicPr>
                      <p:cNvPr id="0" name="Object 22"/>
                      <p:cNvPicPr>
                        <a:picLocks noChangeAspect="1" noChangeArrowheads="1"/>
                      </p:cNvPicPr>
                      <p:nvPr/>
                    </p:nvPicPr>
                    <p:blipFill>
                      <a:blip r:embed="rId10"/>
                      <a:srcRect/>
                      <a:stretch>
                        <a:fillRect/>
                      </a:stretch>
                    </p:blipFill>
                    <p:spPr bwMode="auto">
                      <a:xfrm>
                        <a:off x="7451725" y="2047875"/>
                        <a:ext cx="223838"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4" name="Object 20">
            <a:extLst>
              <a:ext uri="{FF2B5EF4-FFF2-40B4-BE49-F238E27FC236}">
                <a16:creationId xmlns:a16="http://schemas.microsoft.com/office/drawing/2014/main" id="{8B1B0244-16FE-4100-9E11-092E8305893B}"/>
              </a:ext>
            </a:extLst>
          </p:cNvPr>
          <p:cNvGraphicFramePr>
            <a:graphicFrameLocks noChangeAspect="1"/>
          </p:cNvGraphicFramePr>
          <p:nvPr>
            <p:extLst>
              <p:ext uri="{D42A27DB-BD31-4B8C-83A1-F6EECF244321}">
                <p14:modId xmlns:p14="http://schemas.microsoft.com/office/powerpoint/2010/main" val="868462678"/>
              </p:ext>
            </p:extLst>
          </p:nvPr>
        </p:nvGraphicFramePr>
        <p:xfrm>
          <a:off x="4067175" y="2420938"/>
          <a:ext cx="2809875" cy="430212"/>
        </p:xfrm>
        <a:graphic>
          <a:graphicData uri="http://schemas.openxmlformats.org/presentationml/2006/ole">
            <mc:AlternateContent xmlns:mc="http://schemas.openxmlformats.org/markup-compatibility/2006">
              <mc:Choice xmlns:v="urn:schemas-microsoft-com:vml" Requires="v">
                <p:oleObj name="Equation" r:id="rId11" imgW="1307880" imgH="203040" progId="Equation.DSMT4">
                  <p:embed/>
                </p:oleObj>
              </mc:Choice>
              <mc:Fallback>
                <p:oleObj name="Equation" r:id="rId11" imgW="1307880" imgH="203040" progId="Equation.DSMT4">
                  <p:embed/>
                  <p:pic>
                    <p:nvPicPr>
                      <p:cNvPr id="0" name="Object 20"/>
                      <p:cNvPicPr>
                        <a:picLocks noChangeAspect="1" noChangeArrowheads="1"/>
                      </p:cNvPicPr>
                      <p:nvPr/>
                    </p:nvPicPr>
                    <p:blipFill>
                      <a:blip r:embed="rId12"/>
                      <a:srcRect/>
                      <a:stretch>
                        <a:fillRect/>
                      </a:stretch>
                    </p:blipFill>
                    <p:spPr bwMode="auto">
                      <a:xfrm>
                        <a:off x="4067175" y="2420938"/>
                        <a:ext cx="2809875" cy="430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5" name="Object 19">
            <a:extLst>
              <a:ext uri="{FF2B5EF4-FFF2-40B4-BE49-F238E27FC236}">
                <a16:creationId xmlns:a16="http://schemas.microsoft.com/office/drawing/2014/main" id="{A913E569-9A9A-4CAD-966D-18164C669F1B}"/>
              </a:ext>
            </a:extLst>
          </p:cNvPr>
          <p:cNvGraphicFramePr>
            <a:graphicFrameLocks noChangeAspect="1"/>
          </p:cNvGraphicFramePr>
          <p:nvPr>
            <p:extLst>
              <p:ext uri="{D42A27DB-BD31-4B8C-83A1-F6EECF244321}">
                <p14:modId xmlns:p14="http://schemas.microsoft.com/office/powerpoint/2010/main" val="4235759002"/>
              </p:ext>
            </p:extLst>
          </p:nvPr>
        </p:nvGraphicFramePr>
        <p:xfrm>
          <a:off x="1331913" y="3213100"/>
          <a:ext cx="5761037" cy="495300"/>
        </p:xfrm>
        <a:graphic>
          <a:graphicData uri="http://schemas.openxmlformats.org/presentationml/2006/ole">
            <mc:AlternateContent xmlns:mc="http://schemas.openxmlformats.org/markup-compatibility/2006">
              <mc:Choice xmlns:v="urn:schemas-microsoft-com:vml" Requires="v">
                <p:oleObj name="Equation" r:id="rId13" imgW="2539800" imgH="215640" progId="Equation.DSMT4">
                  <p:embed/>
                </p:oleObj>
              </mc:Choice>
              <mc:Fallback>
                <p:oleObj name="Equation" r:id="rId13" imgW="2539800" imgH="215640" progId="Equation.DSMT4">
                  <p:embed/>
                  <p:pic>
                    <p:nvPicPr>
                      <p:cNvPr id="0" name="Object 19"/>
                      <p:cNvPicPr>
                        <a:picLocks noChangeAspect="1" noChangeArrowheads="1"/>
                      </p:cNvPicPr>
                      <p:nvPr/>
                    </p:nvPicPr>
                    <p:blipFill>
                      <a:blip r:embed="rId14"/>
                      <a:srcRect/>
                      <a:stretch>
                        <a:fillRect/>
                      </a:stretch>
                    </p:blipFill>
                    <p:spPr bwMode="auto">
                      <a:xfrm>
                        <a:off x="1331913" y="3213100"/>
                        <a:ext cx="5761037"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6" name="Object 18">
            <a:extLst>
              <a:ext uri="{FF2B5EF4-FFF2-40B4-BE49-F238E27FC236}">
                <a16:creationId xmlns:a16="http://schemas.microsoft.com/office/drawing/2014/main" id="{57D29B53-942E-455A-9D18-4BEDA2DFE5B5}"/>
              </a:ext>
            </a:extLst>
          </p:cNvPr>
          <p:cNvGraphicFramePr>
            <a:graphicFrameLocks noChangeAspect="1"/>
          </p:cNvGraphicFramePr>
          <p:nvPr>
            <p:extLst>
              <p:ext uri="{D42A27DB-BD31-4B8C-83A1-F6EECF244321}">
                <p14:modId xmlns:p14="http://schemas.microsoft.com/office/powerpoint/2010/main" val="2731233697"/>
              </p:ext>
            </p:extLst>
          </p:nvPr>
        </p:nvGraphicFramePr>
        <p:xfrm>
          <a:off x="2890838" y="3644900"/>
          <a:ext cx="1873250" cy="390525"/>
        </p:xfrm>
        <a:graphic>
          <a:graphicData uri="http://schemas.openxmlformats.org/presentationml/2006/ole">
            <mc:AlternateContent xmlns:mc="http://schemas.openxmlformats.org/markup-compatibility/2006">
              <mc:Choice xmlns:v="urn:schemas-microsoft-com:vml" Requires="v">
                <p:oleObj name="Equation" r:id="rId15" imgW="1091880" imgH="228600" progId="Equation.DSMT4">
                  <p:embed/>
                </p:oleObj>
              </mc:Choice>
              <mc:Fallback>
                <p:oleObj name="Equation" r:id="rId15" imgW="1091880" imgH="228600" progId="Equation.DSMT4">
                  <p:embed/>
                  <p:pic>
                    <p:nvPicPr>
                      <p:cNvPr id="0" name="Object 18"/>
                      <p:cNvPicPr>
                        <a:picLocks noChangeAspect="1" noChangeArrowheads="1"/>
                      </p:cNvPicPr>
                      <p:nvPr/>
                    </p:nvPicPr>
                    <p:blipFill>
                      <a:blip r:embed="rId16"/>
                      <a:srcRect/>
                      <a:stretch>
                        <a:fillRect/>
                      </a:stretch>
                    </p:blipFill>
                    <p:spPr bwMode="auto">
                      <a:xfrm>
                        <a:off x="2890838" y="3644900"/>
                        <a:ext cx="1873250" cy="3905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7" name="Object 17">
            <a:extLst>
              <a:ext uri="{FF2B5EF4-FFF2-40B4-BE49-F238E27FC236}">
                <a16:creationId xmlns:a16="http://schemas.microsoft.com/office/drawing/2014/main" id="{00152FF6-54B6-4AAA-9FE9-9D7638DF48F6}"/>
              </a:ext>
            </a:extLst>
          </p:cNvPr>
          <p:cNvGraphicFramePr>
            <a:graphicFrameLocks noChangeAspect="1"/>
          </p:cNvGraphicFramePr>
          <p:nvPr>
            <p:extLst>
              <p:ext uri="{D42A27DB-BD31-4B8C-83A1-F6EECF244321}">
                <p14:modId xmlns:p14="http://schemas.microsoft.com/office/powerpoint/2010/main" val="4104255458"/>
              </p:ext>
            </p:extLst>
          </p:nvPr>
        </p:nvGraphicFramePr>
        <p:xfrm>
          <a:off x="4926013" y="3644900"/>
          <a:ext cx="2940050" cy="411163"/>
        </p:xfrm>
        <a:graphic>
          <a:graphicData uri="http://schemas.openxmlformats.org/presentationml/2006/ole">
            <mc:AlternateContent xmlns:mc="http://schemas.openxmlformats.org/markup-compatibility/2006">
              <mc:Choice xmlns:v="urn:schemas-microsoft-com:vml" Requires="v">
                <p:oleObj name="Equation" r:id="rId17" imgW="1701720" imgH="241200" progId="Equation.DSMT4">
                  <p:embed/>
                </p:oleObj>
              </mc:Choice>
              <mc:Fallback>
                <p:oleObj name="Equation" r:id="rId17" imgW="1701720" imgH="241200" progId="Equation.DSMT4">
                  <p:embed/>
                  <p:pic>
                    <p:nvPicPr>
                      <p:cNvPr id="0" name="Object 17"/>
                      <p:cNvPicPr>
                        <a:picLocks noChangeAspect="1" noChangeArrowheads="1"/>
                      </p:cNvPicPr>
                      <p:nvPr/>
                    </p:nvPicPr>
                    <p:blipFill>
                      <a:blip r:embed="rId18"/>
                      <a:srcRect/>
                      <a:stretch>
                        <a:fillRect/>
                      </a:stretch>
                    </p:blipFill>
                    <p:spPr bwMode="auto">
                      <a:xfrm>
                        <a:off x="4926013" y="3644900"/>
                        <a:ext cx="2940050" cy="411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8" name="Object 16">
            <a:extLst>
              <a:ext uri="{FF2B5EF4-FFF2-40B4-BE49-F238E27FC236}">
                <a16:creationId xmlns:a16="http://schemas.microsoft.com/office/drawing/2014/main" id="{8E629ED9-6209-4367-9913-1E0081B15736}"/>
              </a:ext>
            </a:extLst>
          </p:cNvPr>
          <p:cNvGraphicFramePr>
            <a:graphicFrameLocks noChangeAspect="1"/>
          </p:cNvGraphicFramePr>
          <p:nvPr>
            <p:extLst>
              <p:ext uri="{D42A27DB-BD31-4B8C-83A1-F6EECF244321}">
                <p14:modId xmlns:p14="http://schemas.microsoft.com/office/powerpoint/2010/main" val="426963142"/>
              </p:ext>
            </p:extLst>
          </p:nvPr>
        </p:nvGraphicFramePr>
        <p:xfrm>
          <a:off x="8062913" y="3627438"/>
          <a:ext cx="234950" cy="433387"/>
        </p:xfrm>
        <a:graphic>
          <a:graphicData uri="http://schemas.openxmlformats.org/presentationml/2006/ole">
            <mc:AlternateContent xmlns:mc="http://schemas.openxmlformats.org/markup-compatibility/2006">
              <mc:Choice xmlns:v="urn:schemas-microsoft-com:vml" Requires="v">
                <p:oleObj name="Equation" r:id="rId19" imgW="126720" imgH="228600" progId="Equation.DSMT4">
                  <p:embed/>
                </p:oleObj>
              </mc:Choice>
              <mc:Fallback>
                <p:oleObj name="Equation" r:id="rId19" imgW="126720" imgH="228600" progId="Equation.DSMT4">
                  <p:embed/>
                  <p:pic>
                    <p:nvPicPr>
                      <p:cNvPr id="0" name="Object 16"/>
                      <p:cNvPicPr>
                        <a:picLocks noChangeAspect="1" noChangeArrowheads="1"/>
                      </p:cNvPicPr>
                      <p:nvPr/>
                    </p:nvPicPr>
                    <p:blipFill>
                      <a:blip r:embed="rId20"/>
                      <a:srcRect/>
                      <a:stretch>
                        <a:fillRect/>
                      </a:stretch>
                    </p:blipFill>
                    <p:spPr bwMode="auto">
                      <a:xfrm>
                        <a:off x="8062913" y="3627438"/>
                        <a:ext cx="234950" cy="4333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59" name="Object 15">
            <a:extLst>
              <a:ext uri="{FF2B5EF4-FFF2-40B4-BE49-F238E27FC236}">
                <a16:creationId xmlns:a16="http://schemas.microsoft.com/office/drawing/2014/main" id="{B9459C86-FFE8-4BFC-9997-5FE3794EE5A6}"/>
              </a:ext>
            </a:extLst>
          </p:cNvPr>
          <p:cNvGraphicFramePr>
            <a:graphicFrameLocks noChangeAspect="1"/>
          </p:cNvGraphicFramePr>
          <p:nvPr>
            <p:extLst>
              <p:ext uri="{D42A27DB-BD31-4B8C-83A1-F6EECF244321}">
                <p14:modId xmlns:p14="http://schemas.microsoft.com/office/powerpoint/2010/main" val="3178273350"/>
              </p:ext>
            </p:extLst>
          </p:nvPr>
        </p:nvGraphicFramePr>
        <p:xfrm>
          <a:off x="3059113" y="4076700"/>
          <a:ext cx="292100" cy="412750"/>
        </p:xfrm>
        <a:graphic>
          <a:graphicData uri="http://schemas.openxmlformats.org/presentationml/2006/ole">
            <mc:AlternateContent xmlns:mc="http://schemas.openxmlformats.org/markup-compatibility/2006">
              <mc:Choice xmlns:v="urn:schemas-microsoft-com:vml" Requires="v">
                <p:oleObj name="Equation" r:id="rId21" imgW="164880" imgH="228600" progId="Equation.DSMT4">
                  <p:embed/>
                </p:oleObj>
              </mc:Choice>
              <mc:Fallback>
                <p:oleObj name="Equation" r:id="rId21" imgW="164880" imgH="228600" progId="Equation.DSMT4">
                  <p:embed/>
                  <p:pic>
                    <p:nvPicPr>
                      <p:cNvPr id="0" name="Object 15"/>
                      <p:cNvPicPr>
                        <a:picLocks noChangeAspect="1" noChangeArrowheads="1"/>
                      </p:cNvPicPr>
                      <p:nvPr/>
                    </p:nvPicPr>
                    <p:blipFill>
                      <a:blip r:embed="rId22"/>
                      <a:srcRect/>
                      <a:stretch>
                        <a:fillRect/>
                      </a:stretch>
                    </p:blipFill>
                    <p:spPr bwMode="auto">
                      <a:xfrm>
                        <a:off x="3059113" y="4076700"/>
                        <a:ext cx="2921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0" name="Object 14">
            <a:extLst>
              <a:ext uri="{FF2B5EF4-FFF2-40B4-BE49-F238E27FC236}">
                <a16:creationId xmlns:a16="http://schemas.microsoft.com/office/drawing/2014/main" id="{551ABD63-BEEA-488E-859C-47D8663D325B}"/>
              </a:ext>
            </a:extLst>
          </p:cNvPr>
          <p:cNvGraphicFramePr>
            <a:graphicFrameLocks noChangeAspect="1"/>
          </p:cNvGraphicFramePr>
          <p:nvPr>
            <p:extLst>
              <p:ext uri="{D42A27DB-BD31-4B8C-83A1-F6EECF244321}">
                <p14:modId xmlns:p14="http://schemas.microsoft.com/office/powerpoint/2010/main" val="2358650789"/>
              </p:ext>
            </p:extLst>
          </p:nvPr>
        </p:nvGraphicFramePr>
        <p:xfrm>
          <a:off x="3614739" y="4438651"/>
          <a:ext cx="741362" cy="287337"/>
        </p:xfrm>
        <a:graphic>
          <a:graphicData uri="http://schemas.openxmlformats.org/presentationml/2006/ole">
            <mc:AlternateContent xmlns:mc="http://schemas.openxmlformats.org/markup-compatibility/2006">
              <mc:Choice xmlns:v="urn:schemas-microsoft-com:vml" Requires="v">
                <p:oleObj name="Equation" r:id="rId23" imgW="380880" imgH="139680" progId="Equation.DSMT4">
                  <p:embed/>
                </p:oleObj>
              </mc:Choice>
              <mc:Fallback>
                <p:oleObj name="Equation" r:id="rId23" imgW="380880" imgH="139680" progId="Equation.DSMT4">
                  <p:embed/>
                  <p:pic>
                    <p:nvPicPr>
                      <p:cNvPr id="0" name="Object 14"/>
                      <p:cNvPicPr>
                        <a:picLocks noChangeAspect="1" noChangeArrowheads="1"/>
                      </p:cNvPicPr>
                      <p:nvPr/>
                    </p:nvPicPr>
                    <p:blipFill>
                      <a:blip r:embed="rId24"/>
                      <a:srcRect/>
                      <a:stretch>
                        <a:fillRect/>
                      </a:stretch>
                    </p:blipFill>
                    <p:spPr bwMode="auto">
                      <a:xfrm>
                        <a:off x="3614739" y="4438651"/>
                        <a:ext cx="741362"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1" name="Object 13">
            <a:extLst>
              <a:ext uri="{FF2B5EF4-FFF2-40B4-BE49-F238E27FC236}">
                <a16:creationId xmlns:a16="http://schemas.microsoft.com/office/drawing/2014/main" id="{F8C29C84-0472-42B2-B1F4-DC7F20C195E1}"/>
              </a:ext>
            </a:extLst>
          </p:cNvPr>
          <p:cNvGraphicFramePr>
            <a:graphicFrameLocks noChangeAspect="1"/>
          </p:cNvGraphicFramePr>
          <p:nvPr>
            <p:extLst>
              <p:ext uri="{D42A27DB-BD31-4B8C-83A1-F6EECF244321}">
                <p14:modId xmlns:p14="http://schemas.microsoft.com/office/powerpoint/2010/main" val="3762563001"/>
              </p:ext>
            </p:extLst>
          </p:nvPr>
        </p:nvGraphicFramePr>
        <p:xfrm>
          <a:off x="7730693" y="4366419"/>
          <a:ext cx="800100" cy="431800"/>
        </p:xfrm>
        <a:graphic>
          <a:graphicData uri="http://schemas.openxmlformats.org/presentationml/2006/ole">
            <mc:AlternateContent xmlns:mc="http://schemas.openxmlformats.org/markup-compatibility/2006">
              <mc:Choice xmlns:v="urn:schemas-microsoft-com:vml" Requires="v">
                <p:oleObj name="Equation" r:id="rId25" imgW="431640" imgH="228600" progId="Equation.DSMT4">
                  <p:embed/>
                </p:oleObj>
              </mc:Choice>
              <mc:Fallback>
                <p:oleObj name="Equation" r:id="rId25" imgW="431640" imgH="228600" progId="Equation.DSMT4">
                  <p:embed/>
                  <p:pic>
                    <p:nvPicPr>
                      <p:cNvPr id="0" name="Object 13"/>
                      <p:cNvPicPr>
                        <a:picLocks noChangeAspect="1" noChangeArrowheads="1"/>
                      </p:cNvPicPr>
                      <p:nvPr/>
                    </p:nvPicPr>
                    <p:blipFill>
                      <a:blip r:embed="rId26"/>
                      <a:srcRect/>
                      <a:stretch>
                        <a:fillRect/>
                      </a:stretch>
                    </p:blipFill>
                    <p:spPr bwMode="auto">
                      <a:xfrm>
                        <a:off x="7730693" y="4366419"/>
                        <a:ext cx="8001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2" name="Object 12">
            <a:extLst>
              <a:ext uri="{FF2B5EF4-FFF2-40B4-BE49-F238E27FC236}">
                <a16:creationId xmlns:a16="http://schemas.microsoft.com/office/drawing/2014/main" id="{A3E551B1-33C2-44ED-87EB-92230600D4E3}"/>
              </a:ext>
            </a:extLst>
          </p:cNvPr>
          <p:cNvGraphicFramePr>
            <a:graphicFrameLocks noChangeAspect="1"/>
          </p:cNvGraphicFramePr>
          <p:nvPr>
            <p:extLst>
              <p:ext uri="{D42A27DB-BD31-4B8C-83A1-F6EECF244321}">
                <p14:modId xmlns:p14="http://schemas.microsoft.com/office/powerpoint/2010/main" val="3506506167"/>
              </p:ext>
            </p:extLst>
          </p:nvPr>
        </p:nvGraphicFramePr>
        <p:xfrm>
          <a:off x="2627313" y="4941888"/>
          <a:ext cx="2808287" cy="482600"/>
        </p:xfrm>
        <a:graphic>
          <a:graphicData uri="http://schemas.openxmlformats.org/presentationml/2006/ole">
            <mc:AlternateContent xmlns:mc="http://schemas.openxmlformats.org/markup-compatibility/2006">
              <mc:Choice xmlns:v="urn:schemas-microsoft-com:vml" Requires="v">
                <p:oleObj name="Equation" r:id="rId27" imgW="1498320" imgH="253800" progId="Equation.DSMT4">
                  <p:embed/>
                </p:oleObj>
              </mc:Choice>
              <mc:Fallback>
                <p:oleObj name="Equation" r:id="rId27" imgW="1498320" imgH="253800" progId="Equation.DSMT4">
                  <p:embed/>
                  <p:pic>
                    <p:nvPicPr>
                      <p:cNvPr id="0" name="Object 12"/>
                      <p:cNvPicPr>
                        <a:picLocks noChangeAspect="1" noChangeArrowheads="1"/>
                      </p:cNvPicPr>
                      <p:nvPr/>
                    </p:nvPicPr>
                    <p:blipFill>
                      <a:blip r:embed="rId28"/>
                      <a:srcRect/>
                      <a:stretch>
                        <a:fillRect/>
                      </a:stretch>
                    </p:blipFill>
                    <p:spPr bwMode="auto">
                      <a:xfrm>
                        <a:off x="2627313" y="4941888"/>
                        <a:ext cx="2808287" cy="482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3" name="Object 11">
            <a:extLst>
              <a:ext uri="{FF2B5EF4-FFF2-40B4-BE49-F238E27FC236}">
                <a16:creationId xmlns:a16="http://schemas.microsoft.com/office/drawing/2014/main" id="{8F4750D5-C2F6-406B-8185-EBF957085DC2}"/>
              </a:ext>
            </a:extLst>
          </p:cNvPr>
          <p:cNvGraphicFramePr>
            <a:graphicFrameLocks noChangeAspect="1"/>
          </p:cNvGraphicFramePr>
          <p:nvPr>
            <p:extLst>
              <p:ext uri="{D42A27DB-BD31-4B8C-83A1-F6EECF244321}">
                <p14:modId xmlns:p14="http://schemas.microsoft.com/office/powerpoint/2010/main" val="1108277560"/>
              </p:ext>
            </p:extLst>
          </p:nvPr>
        </p:nvGraphicFramePr>
        <p:xfrm>
          <a:off x="1814513" y="5470525"/>
          <a:ext cx="292100" cy="360363"/>
        </p:xfrm>
        <a:graphic>
          <a:graphicData uri="http://schemas.openxmlformats.org/presentationml/2006/ole">
            <mc:AlternateContent xmlns:mc="http://schemas.openxmlformats.org/markup-compatibility/2006">
              <mc:Choice xmlns:v="urn:schemas-microsoft-com:vml" Requires="v">
                <p:oleObj name="Equation" r:id="rId29" imgW="164880" imgH="203040" progId="Equation.DSMT4">
                  <p:embed/>
                </p:oleObj>
              </mc:Choice>
              <mc:Fallback>
                <p:oleObj name="Equation" r:id="rId29" imgW="164880" imgH="203040" progId="Equation.DSMT4">
                  <p:embed/>
                  <p:pic>
                    <p:nvPicPr>
                      <p:cNvPr id="0" name="Object 11"/>
                      <p:cNvPicPr>
                        <a:picLocks noChangeAspect="1" noChangeArrowheads="1"/>
                      </p:cNvPicPr>
                      <p:nvPr/>
                    </p:nvPicPr>
                    <p:blipFill>
                      <a:blip r:embed="rId30"/>
                      <a:srcRect/>
                      <a:stretch>
                        <a:fillRect/>
                      </a:stretch>
                    </p:blipFill>
                    <p:spPr bwMode="auto">
                      <a:xfrm>
                        <a:off x="1814513" y="5470525"/>
                        <a:ext cx="2921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64" name="Object 42">
            <a:extLst>
              <a:ext uri="{FF2B5EF4-FFF2-40B4-BE49-F238E27FC236}">
                <a16:creationId xmlns:a16="http://schemas.microsoft.com/office/drawing/2014/main" id="{55E5FD6C-B978-4B37-B13D-EF0CB6DE1483}"/>
              </a:ext>
            </a:extLst>
          </p:cNvPr>
          <p:cNvGraphicFramePr>
            <a:graphicFrameLocks noChangeAspect="1"/>
          </p:cNvGraphicFramePr>
          <p:nvPr>
            <p:extLst>
              <p:ext uri="{D42A27DB-BD31-4B8C-83A1-F6EECF244321}">
                <p14:modId xmlns:p14="http://schemas.microsoft.com/office/powerpoint/2010/main" val="161918493"/>
              </p:ext>
            </p:extLst>
          </p:nvPr>
        </p:nvGraphicFramePr>
        <p:xfrm>
          <a:off x="1356174" y="2348880"/>
          <a:ext cx="504376" cy="302400"/>
        </p:xfrm>
        <a:graphic>
          <a:graphicData uri="http://schemas.openxmlformats.org/presentationml/2006/ole">
            <mc:AlternateContent xmlns:mc="http://schemas.openxmlformats.org/markup-compatibility/2006">
              <mc:Choice xmlns:v="urn:schemas-microsoft-com:vml" Requires="v">
                <p:oleObj name="Equation" r:id="rId31" imgW="291960" imgH="164880" progId="Equation.DSMT4">
                  <p:embed/>
                </p:oleObj>
              </mc:Choice>
              <mc:Fallback>
                <p:oleObj name="Equation" r:id="rId31" imgW="291960" imgH="164880" progId="Equation.DSMT4">
                  <p:embed/>
                  <p:pic>
                    <p:nvPicPr>
                      <p:cNvPr id="0" name="Object 42"/>
                      <p:cNvPicPr>
                        <a:picLocks noChangeAspect="1" noChangeArrowheads="1"/>
                      </p:cNvPicPr>
                      <p:nvPr/>
                    </p:nvPicPr>
                    <p:blipFill>
                      <a:blip r:embed="rId32"/>
                      <a:srcRect/>
                      <a:stretch>
                        <a:fillRect/>
                      </a:stretch>
                    </p:blipFill>
                    <p:spPr bwMode="auto">
                      <a:xfrm>
                        <a:off x="1356174" y="2348880"/>
                        <a:ext cx="504376" cy="3024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8" name="Text Box 8">
            <a:extLst>
              <a:ext uri="{FF2B5EF4-FFF2-40B4-BE49-F238E27FC236}">
                <a16:creationId xmlns:a16="http://schemas.microsoft.com/office/drawing/2014/main" id="{73F7890C-BED0-402E-8792-8A8154EAA556}"/>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无限大容量电源系统的三相短路过程分析</a:t>
            </a:r>
          </a:p>
        </p:txBody>
      </p:sp>
      <p:sp>
        <p:nvSpPr>
          <p:cNvPr id="97289" name="Text Box 9">
            <a:extLst>
              <a:ext uri="{FF2B5EF4-FFF2-40B4-BE49-F238E27FC236}">
                <a16:creationId xmlns:a16="http://schemas.microsoft.com/office/drawing/2014/main" id="{446493EE-2E20-410D-8CEC-55E9F79FD9B3}"/>
              </a:ext>
            </a:extLst>
          </p:cNvPr>
          <p:cNvSpPr txBox="1">
            <a:spLocks noChangeArrowheads="1"/>
          </p:cNvSpPr>
          <p:nvPr/>
        </p:nvSpPr>
        <p:spPr bwMode="auto">
          <a:xfrm>
            <a:off x="900113" y="1838325"/>
            <a:ext cx="7920037"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212834"/>
                </a:solidFill>
              </a:rPr>
              <a:t>图</a:t>
            </a:r>
            <a:r>
              <a:rPr lang="en-US" altLang="zh-CN" sz="1800">
                <a:solidFill>
                  <a:srgbClr val="212834"/>
                </a:solidFill>
              </a:rPr>
              <a:t>4.3</a:t>
            </a:r>
            <a:r>
              <a:rPr lang="zh-CN" altLang="en-US" sz="1800">
                <a:solidFill>
                  <a:srgbClr val="212834"/>
                </a:solidFill>
              </a:rPr>
              <a:t>给出无限大容量供电系统发生三相短路时前后电流、电压的变化曲线。</a:t>
            </a:r>
          </a:p>
        </p:txBody>
      </p:sp>
      <p:pic>
        <p:nvPicPr>
          <p:cNvPr id="97290" name="Picture 11" descr="403">
            <a:extLst>
              <a:ext uri="{FF2B5EF4-FFF2-40B4-BE49-F238E27FC236}">
                <a16:creationId xmlns:a16="http://schemas.microsoft.com/office/drawing/2014/main" id="{11364062-344A-440C-950E-441C53B351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3350" y="2471738"/>
            <a:ext cx="6553200" cy="3549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7291" name="Text Box 12">
            <a:extLst>
              <a:ext uri="{FF2B5EF4-FFF2-40B4-BE49-F238E27FC236}">
                <a16:creationId xmlns:a16="http://schemas.microsoft.com/office/drawing/2014/main" id="{B7A54A96-DA67-485F-B00F-51E9F212740D}"/>
              </a:ext>
            </a:extLst>
          </p:cNvPr>
          <p:cNvSpPr txBox="1">
            <a:spLocks noChangeArrowheads="1"/>
          </p:cNvSpPr>
          <p:nvPr/>
        </p:nvSpPr>
        <p:spPr bwMode="auto">
          <a:xfrm>
            <a:off x="1258888" y="6092825"/>
            <a:ext cx="6696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a:solidFill>
                  <a:srgbClr val="212834"/>
                </a:solidFill>
                <a:latin typeface="宋体" panose="02010600030101010101" pitchFamily="2" charset="-122"/>
              </a:rPr>
              <a:t>图</a:t>
            </a:r>
            <a:r>
              <a:rPr lang="en-US" altLang="zh-CN" sz="1600">
                <a:solidFill>
                  <a:srgbClr val="212834"/>
                </a:solidFill>
                <a:latin typeface="宋体" panose="02010600030101010101" pitchFamily="2" charset="-122"/>
              </a:rPr>
              <a:t>4.3  </a:t>
            </a:r>
            <a:r>
              <a:rPr lang="zh-CN" altLang="en-US" sz="1600">
                <a:solidFill>
                  <a:srgbClr val="212834"/>
                </a:solidFill>
                <a:latin typeface="宋体" panose="02010600030101010101" pitchFamily="2" charset="-122"/>
              </a:rPr>
              <a:t>无限大容量系统发生三相短路时前后电压、电流的变化曲线</a:t>
            </a:r>
          </a:p>
        </p:txBody>
      </p:sp>
    </p:spTree>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6" name="Text Box 8">
            <a:extLst>
              <a:ext uri="{FF2B5EF4-FFF2-40B4-BE49-F238E27FC236}">
                <a16:creationId xmlns:a16="http://schemas.microsoft.com/office/drawing/2014/main" id="{AC2A1308-C55B-478F-A3B8-1EF786508231}"/>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无限大容量电源系统的三相短路过程分析</a:t>
            </a:r>
          </a:p>
        </p:txBody>
      </p:sp>
      <p:sp>
        <p:nvSpPr>
          <p:cNvPr id="3087" name="Text Box 9">
            <a:extLst>
              <a:ext uri="{FF2B5EF4-FFF2-40B4-BE49-F238E27FC236}">
                <a16:creationId xmlns:a16="http://schemas.microsoft.com/office/drawing/2014/main" id="{7D0A18B2-820A-4AAC-B152-B2BFB6045101}"/>
              </a:ext>
            </a:extLst>
          </p:cNvPr>
          <p:cNvSpPr txBox="1">
            <a:spLocks noChangeArrowheads="1"/>
          </p:cNvSpPr>
          <p:nvPr/>
        </p:nvSpPr>
        <p:spPr bwMode="auto">
          <a:xfrm>
            <a:off x="755650" y="1700213"/>
            <a:ext cx="7704138"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从图</a:t>
            </a:r>
            <a:r>
              <a:rPr lang="en-US" altLang="zh-CN" sz="1800">
                <a:solidFill>
                  <a:srgbClr val="212834"/>
                </a:solidFill>
              </a:rPr>
              <a:t>4.3</a:t>
            </a:r>
            <a:r>
              <a:rPr lang="zh-CN" altLang="en-US" sz="1800">
                <a:solidFill>
                  <a:srgbClr val="212834"/>
                </a:solidFill>
              </a:rPr>
              <a:t>可以看出，短路电流在到达稳态值之前，要经过一个暂态过程，这一暂态过程是短路非周期分量电流存在的那段时间。从物理概念上讲，短路电流周期分量是因短路后电路阻抗突然减小很多，而按欧姆定律应突然增大很多倍的电流；短路电流非周期分量则是因短路电路含有感抗，电路电流不可能突变，而按楞次定律感应的用以维持短路初瞬间</a:t>
            </a:r>
            <a:r>
              <a:rPr lang="en-US" altLang="zh-CN" sz="1800">
                <a:solidFill>
                  <a:srgbClr val="212834"/>
                </a:solidFill>
              </a:rPr>
              <a:t>(    </a:t>
            </a:r>
            <a:r>
              <a:rPr lang="zh-CN" altLang="en-US" sz="1800">
                <a:solidFill>
                  <a:srgbClr val="212834"/>
                </a:solidFill>
              </a:rPr>
              <a:t>    时</a:t>
            </a:r>
            <a:r>
              <a:rPr lang="en-US" altLang="zh-CN" sz="1800">
                <a:solidFill>
                  <a:srgbClr val="212834"/>
                </a:solidFill>
              </a:rPr>
              <a:t>)</a:t>
            </a:r>
            <a:r>
              <a:rPr lang="zh-CN" altLang="en-US" sz="1800">
                <a:solidFill>
                  <a:srgbClr val="212834"/>
                </a:solidFill>
              </a:rPr>
              <a:t>电流不致突变的一个反向衰减性电流。此电流衰减完毕后，短路电流达到稳定状态。</a:t>
            </a:r>
            <a:endParaRPr lang="en-US" altLang="zh-CN" sz="1800">
              <a:solidFill>
                <a:srgbClr val="212834"/>
              </a:solidFill>
            </a:endParaRPr>
          </a:p>
          <a:p>
            <a:pPr eaLnBrk="1" hangingPunct="1"/>
            <a:endParaRPr lang="zh-CN" altLang="en-US" sz="1800">
              <a:solidFill>
                <a:srgbClr val="212834"/>
              </a:solidFill>
            </a:endParaRPr>
          </a:p>
        </p:txBody>
      </p:sp>
      <p:sp>
        <p:nvSpPr>
          <p:cNvPr id="3088" name="Rectangle 10">
            <a:extLst>
              <a:ext uri="{FF2B5EF4-FFF2-40B4-BE49-F238E27FC236}">
                <a16:creationId xmlns:a16="http://schemas.microsoft.com/office/drawing/2014/main" id="{81BC475B-79C7-4180-9B02-4ED952908F86}"/>
              </a:ext>
            </a:extLst>
          </p:cNvPr>
          <p:cNvSpPr>
            <a:spLocks noChangeArrowheads="1"/>
          </p:cNvSpPr>
          <p:nvPr/>
        </p:nvSpPr>
        <p:spPr bwMode="auto">
          <a:xfrm>
            <a:off x="395288" y="3716338"/>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三、有关短路的物理量</a:t>
            </a:r>
          </a:p>
        </p:txBody>
      </p:sp>
      <p:sp>
        <p:nvSpPr>
          <p:cNvPr id="3089" name="Text Box 12">
            <a:extLst>
              <a:ext uri="{FF2B5EF4-FFF2-40B4-BE49-F238E27FC236}">
                <a16:creationId xmlns:a16="http://schemas.microsoft.com/office/drawing/2014/main" id="{C5057E30-E8A9-40A8-8EC7-69BFC8769672}"/>
              </a:ext>
            </a:extLst>
          </p:cNvPr>
          <p:cNvSpPr txBox="1">
            <a:spLocks noChangeArrowheads="1"/>
          </p:cNvSpPr>
          <p:nvPr/>
        </p:nvSpPr>
        <p:spPr bwMode="auto">
          <a:xfrm>
            <a:off x="827088" y="4281488"/>
            <a:ext cx="7559675"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1. </a:t>
            </a:r>
            <a:r>
              <a:rPr lang="zh-CN" altLang="en-US" sz="1800">
                <a:solidFill>
                  <a:srgbClr val="212834"/>
                </a:solidFill>
              </a:rPr>
              <a:t>短路电流周期分量</a:t>
            </a:r>
          </a:p>
          <a:p>
            <a:pPr eaLnBrk="1" hangingPunct="1"/>
            <a:r>
              <a:rPr lang="zh-CN" altLang="en-US" sz="1800">
                <a:solidFill>
                  <a:srgbClr val="212834"/>
                </a:solidFill>
              </a:rPr>
              <a:t>        假设在电压           时发生三相短路，如图</a:t>
            </a:r>
            <a:r>
              <a:rPr lang="en-US" altLang="zh-CN" sz="1800">
                <a:solidFill>
                  <a:srgbClr val="212834"/>
                </a:solidFill>
              </a:rPr>
              <a:t>4.3</a:t>
            </a:r>
            <a:r>
              <a:rPr lang="zh-CN" altLang="en-US" sz="1800">
                <a:solidFill>
                  <a:srgbClr val="212834"/>
                </a:solidFill>
              </a:rPr>
              <a:t>所示。由式</a:t>
            </a:r>
            <a:r>
              <a:rPr lang="en-US" altLang="zh-CN" sz="1800">
                <a:solidFill>
                  <a:srgbClr val="212834"/>
                </a:solidFill>
              </a:rPr>
              <a:t>(4-3)</a:t>
            </a:r>
            <a:r>
              <a:rPr lang="zh-CN" altLang="en-US" sz="1800">
                <a:solidFill>
                  <a:srgbClr val="212834"/>
                </a:solidFill>
              </a:rPr>
              <a:t>可知，短路电流周期分量为</a:t>
            </a:r>
          </a:p>
          <a:p>
            <a:pPr eaLnBrk="1" hangingPunct="1"/>
            <a:r>
              <a:rPr lang="zh-CN" altLang="en-US" sz="1800">
                <a:solidFill>
                  <a:srgbClr val="212834"/>
                </a:solidFill>
              </a:rPr>
              <a:t>                                                                                               </a:t>
            </a:r>
            <a:r>
              <a:rPr lang="en-US" altLang="zh-CN" sz="1800">
                <a:solidFill>
                  <a:srgbClr val="212834"/>
                </a:solidFill>
              </a:rPr>
              <a:t>(4-5)</a:t>
            </a:r>
          </a:p>
          <a:p>
            <a:pPr eaLnBrk="1" hangingPunct="1"/>
            <a:r>
              <a:rPr lang="en-US" altLang="zh-CN" sz="1800">
                <a:solidFill>
                  <a:srgbClr val="212834"/>
                </a:solidFill>
              </a:rPr>
              <a:t>        </a:t>
            </a:r>
            <a:r>
              <a:rPr lang="zh-CN" altLang="en-US" sz="1800">
                <a:solidFill>
                  <a:srgbClr val="212834"/>
                </a:solidFill>
              </a:rPr>
              <a:t>由于短路电路的电抗一般远大于电阻，即                  ，                 ≈</a:t>
            </a:r>
            <a:r>
              <a:rPr lang="en-US" altLang="zh-CN" sz="1800">
                <a:solidFill>
                  <a:srgbClr val="212834"/>
                </a:solidFill>
              </a:rPr>
              <a:t>90°</a:t>
            </a:r>
            <a:r>
              <a:rPr lang="zh-CN" altLang="en-US" sz="1800">
                <a:solidFill>
                  <a:srgbClr val="212834"/>
                </a:solidFill>
              </a:rPr>
              <a:t>，因此短路初瞬间</a:t>
            </a:r>
            <a:r>
              <a:rPr lang="en-US" altLang="zh-CN" sz="1800">
                <a:solidFill>
                  <a:srgbClr val="212834"/>
                </a:solidFill>
              </a:rPr>
              <a:t>(    </a:t>
            </a:r>
            <a:r>
              <a:rPr lang="zh-CN" altLang="en-US" sz="1800">
                <a:solidFill>
                  <a:srgbClr val="212834"/>
                </a:solidFill>
              </a:rPr>
              <a:t>     时</a:t>
            </a:r>
            <a:r>
              <a:rPr lang="en-US" altLang="zh-CN" sz="1800">
                <a:solidFill>
                  <a:srgbClr val="212834"/>
                </a:solidFill>
              </a:rPr>
              <a:t>)</a:t>
            </a:r>
            <a:r>
              <a:rPr lang="zh-CN" altLang="en-US" sz="1800">
                <a:solidFill>
                  <a:srgbClr val="212834"/>
                </a:solidFill>
              </a:rPr>
              <a:t>的短路电流周期分量</a:t>
            </a:r>
          </a:p>
        </p:txBody>
      </p:sp>
      <p:graphicFrame>
        <p:nvGraphicFramePr>
          <p:cNvPr id="3075" name="Object 13">
            <a:extLst>
              <a:ext uri="{FF2B5EF4-FFF2-40B4-BE49-F238E27FC236}">
                <a16:creationId xmlns:a16="http://schemas.microsoft.com/office/drawing/2014/main" id="{99CC3E06-53F9-416C-9988-4F5860473E07}"/>
              </a:ext>
            </a:extLst>
          </p:cNvPr>
          <p:cNvGraphicFramePr>
            <a:graphicFrameLocks noChangeAspect="1"/>
          </p:cNvGraphicFramePr>
          <p:nvPr>
            <p:extLst>
              <p:ext uri="{D42A27DB-BD31-4B8C-83A1-F6EECF244321}">
                <p14:modId xmlns:p14="http://schemas.microsoft.com/office/powerpoint/2010/main" val="1680268007"/>
              </p:ext>
            </p:extLst>
          </p:nvPr>
        </p:nvGraphicFramePr>
        <p:xfrm>
          <a:off x="2516749" y="4553529"/>
          <a:ext cx="677863" cy="396875"/>
        </p:xfrm>
        <a:graphic>
          <a:graphicData uri="http://schemas.openxmlformats.org/presentationml/2006/ole">
            <mc:AlternateContent xmlns:mc="http://schemas.openxmlformats.org/markup-compatibility/2006">
              <mc:Choice xmlns:v="urn:schemas-microsoft-com:vml" Requires="v">
                <p:oleObj name="Equation" r:id="rId3" imgW="380880" imgH="215640" progId="Equation.DSMT4">
                  <p:embed/>
                </p:oleObj>
              </mc:Choice>
              <mc:Fallback>
                <p:oleObj name="Equation" r:id="rId3" imgW="380880" imgH="215640" progId="Equation.DSMT4">
                  <p:embed/>
                  <p:pic>
                    <p:nvPicPr>
                      <p:cNvPr id="0" name="Object 13"/>
                      <p:cNvPicPr>
                        <a:picLocks noChangeAspect="1" noChangeArrowheads="1"/>
                      </p:cNvPicPr>
                      <p:nvPr/>
                    </p:nvPicPr>
                    <p:blipFill>
                      <a:blip r:embed="rId4"/>
                      <a:srcRect/>
                      <a:stretch>
                        <a:fillRect/>
                      </a:stretch>
                    </p:blipFill>
                    <p:spPr bwMode="auto">
                      <a:xfrm>
                        <a:off x="2516749" y="4553529"/>
                        <a:ext cx="677863"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6" name="Object 15">
            <a:extLst>
              <a:ext uri="{FF2B5EF4-FFF2-40B4-BE49-F238E27FC236}">
                <a16:creationId xmlns:a16="http://schemas.microsoft.com/office/drawing/2014/main" id="{A0775759-8D4D-4C5E-BFBF-E3AC46B1EC24}"/>
              </a:ext>
            </a:extLst>
          </p:cNvPr>
          <p:cNvGraphicFramePr>
            <a:graphicFrameLocks noChangeAspect="1"/>
          </p:cNvGraphicFramePr>
          <p:nvPr>
            <p:extLst>
              <p:ext uri="{D42A27DB-BD31-4B8C-83A1-F6EECF244321}">
                <p14:modId xmlns:p14="http://schemas.microsoft.com/office/powerpoint/2010/main" val="3688759213"/>
              </p:ext>
            </p:extLst>
          </p:nvPr>
        </p:nvGraphicFramePr>
        <p:xfrm>
          <a:off x="3276600" y="5051425"/>
          <a:ext cx="1943100" cy="404813"/>
        </p:xfrm>
        <a:graphic>
          <a:graphicData uri="http://schemas.openxmlformats.org/presentationml/2006/ole">
            <mc:AlternateContent xmlns:mc="http://schemas.openxmlformats.org/markup-compatibility/2006">
              <mc:Choice xmlns:v="urn:schemas-microsoft-com:vml" Requires="v">
                <p:oleObj name="Equation" r:id="rId5" imgW="1091880" imgH="228600" progId="Equation.DSMT4">
                  <p:embed/>
                </p:oleObj>
              </mc:Choice>
              <mc:Fallback>
                <p:oleObj name="Equation" r:id="rId5" imgW="1091880" imgH="228600" progId="Equation.DSMT4">
                  <p:embed/>
                  <p:pic>
                    <p:nvPicPr>
                      <p:cNvPr id="0" name="Object 15"/>
                      <p:cNvPicPr>
                        <a:picLocks noChangeAspect="1" noChangeArrowheads="1"/>
                      </p:cNvPicPr>
                      <p:nvPr/>
                    </p:nvPicPr>
                    <p:blipFill>
                      <a:blip r:embed="rId6"/>
                      <a:srcRect/>
                      <a:stretch>
                        <a:fillRect/>
                      </a:stretch>
                    </p:blipFill>
                    <p:spPr bwMode="auto">
                      <a:xfrm>
                        <a:off x="3276600" y="5051425"/>
                        <a:ext cx="1943100"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7" name="Object 17">
            <a:extLst>
              <a:ext uri="{FF2B5EF4-FFF2-40B4-BE49-F238E27FC236}">
                <a16:creationId xmlns:a16="http://schemas.microsoft.com/office/drawing/2014/main" id="{6BD062D0-3F0A-4565-B1EC-EA31F2C85535}"/>
              </a:ext>
            </a:extLst>
          </p:cNvPr>
          <p:cNvGraphicFramePr>
            <a:graphicFrameLocks noChangeAspect="1"/>
          </p:cNvGraphicFramePr>
          <p:nvPr>
            <p:extLst>
              <p:ext uri="{D42A27DB-BD31-4B8C-83A1-F6EECF244321}">
                <p14:modId xmlns:p14="http://schemas.microsoft.com/office/powerpoint/2010/main" val="1853277241"/>
              </p:ext>
            </p:extLst>
          </p:nvPr>
        </p:nvGraphicFramePr>
        <p:xfrm>
          <a:off x="5529263" y="5373688"/>
          <a:ext cx="987425" cy="398462"/>
        </p:xfrm>
        <a:graphic>
          <a:graphicData uri="http://schemas.openxmlformats.org/presentationml/2006/ole">
            <mc:AlternateContent xmlns:mc="http://schemas.openxmlformats.org/markup-compatibility/2006">
              <mc:Choice xmlns:v="urn:schemas-microsoft-com:vml" Requires="v">
                <p:oleObj name="Equation" r:id="rId7" imgW="545760" imgH="215640" progId="Equation.DSMT4">
                  <p:embed/>
                </p:oleObj>
              </mc:Choice>
              <mc:Fallback>
                <p:oleObj name="Equation" r:id="rId7" imgW="545760" imgH="215640" progId="Equation.DSMT4">
                  <p:embed/>
                  <p:pic>
                    <p:nvPicPr>
                      <p:cNvPr id="0" name="Object 17"/>
                      <p:cNvPicPr>
                        <a:picLocks noChangeAspect="1" noChangeArrowheads="1"/>
                      </p:cNvPicPr>
                      <p:nvPr/>
                    </p:nvPicPr>
                    <p:blipFill>
                      <a:blip r:embed="rId8"/>
                      <a:srcRect/>
                      <a:stretch>
                        <a:fillRect/>
                      </a:stretch>
                    </p:blipFill>
                    <p:spPr bwMode="auto">
                      <a:xfrm>
                        <a:off x="5529263" y="5373688"/>
                        <a:ext cx="987425"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8" name="Object 19">
            <a:extLst>
              <a:ext uri="{FF2B5EF4-FFF2-40B4-BE49-F238E27FC236}">
                <a16:creationId xmlns:a16="http://schemas.microsoft.com/office/drawing/2014/main" id="{A529FA2A-967E-4752-AC9C-6E952208CB43}"/>
              </a:ext>
            </a:extLst>
          </p:cNvPr>
          <p:cNvGraphicFramePr>
            <a:graphicFrameLocks noChangeAspect="1"/>
          </p:cNvGraphicFramePr>
          <p:nvPr>
            <p:extLst>
              <p:ext uri="{D42A27DB-BD31-4B8C-83A1-F6EECF244321}">
                <p14:modId xmlns:p14="http://schemas.microsoft.com/office/powerpoint/2010/main" val="1504163269"/>
              </p:ext>
            </p:extLst>
          </p:nvPr>
        </p:nvGraphicFramePr>
        <p:xfrm>
          <a:off x="6732588" y="5373216"/>
          <a:ext cx="1727200" cy="358775"/>
        </p:xfrm>
        <a:graphic>
          <a:graphicData uri="http://schemas.openxmlformats.org/presentationml/2006/ole">
            <mc:AlternateContent xmlns:mc="http://schemas.openxmlformats.org/markup-compatibility/2006">
              <mc:Choice xmlns:v="urn:schemas-microsoft-com:vml" Requires="v">
                <p:oleObj name="Equation" r:id="rId9" imgW="1054080" imgH="215640" progId="Equation.DSMT4">
                  <p:embed/>
                </p:oleObj>
              </mc:Choice>
              <mc:Fallback>
                <p:oleObj name="Equation" r:id="rId9" imgW="1054080" imgH="215640" progId="Equation.DSMT4">
                  <p:embed/>
                  <p:pic>
                    <p:nvPicPr>
                      <p:cNvPr id="0" name="Object 19"/>
                      <p:cNvPicPr>
                        <a:picLocks noChangeAspect="1" noChangeArrowheads="1"/>
                      </p:cNvPicPr>
                      <p:nvPr/>
                    </p:nvPicPr>
                    <p:blipFill>
                      <a:blip r:embed="rId10"/>
                      <a:srcRect/>
                      <a:stretch>
                        <a:fillRect/>
                      </a:stretch>
                    </p:blipFill>
                    <p:spPr bwMode="auto">
                      <a:xfrm>
                        <a:off x="6732588" y="5373216"/>
                        <a:ext cx="172720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079" name="Object 21">
            <a:extLst>
              <a:ext uri="{FF2B5EF4-FFF2-40B4-BE49-F238E27FC236}">
                <a16:creationId xmlns:a16="http://schemas.microsoft.com/office/drawing/2014/main" id="{D04A14A5-25AD-451A-8176-24D1042EE672}"/>
              </a:ext>
            </a:extLst>
          </p:cNvPr>
          <p:cNvGraphicFramePr>
            <a:graphicFrameLocks noChangeAspect="1"/>
          </p:cNvGraphicFramePr>
          <p:nvPr>
            <p:extLst>
              <p:ext uri="{D42A27DB-BD31-4B8C-83A1-F6EECF244321}">
                <p14:modId xmlns:p14="http://schemas.microsoft.com/office/powerpoint/2010/main" val="1344299706"/>
              </p:ext>
            </p:extLst>
          </p:nvPr>
        </p:nvGraphicFramePr>
        <p:xfrm>
          <a:off x="3426023" y="5698380"/>
          <a:ext cx="495219" cy="295200"/>
        </p:xfrm>
        <a:graphic>
          <a:graphicData uri="http://schemas.openxmlformats.org/presentationml/2006/ole">
            <mc:AlternateContent xmlns:mc="http://schemas.openxmlformats.org/markup-compatibility/2006">
              <mc:Choice xmlns:v="urn:schemas-microsoft-com:vml" Requires="v">
                <p:oleObj name="Equation" r:id="rId11" imgW="291960" imgH="164880" progId="Equation.DSMT4">
                  <p:embed/>
                </p:oleObj>
              </mc:Choice>
              <mc:Fallback>
                <p:oleObj name="Equation" r:id="rId11" imgW="291960" imgH="164880" progId="Equation.DSMT4">
                  <p:embed/>
                  <p:pic>
                    <p:nvPicPr>
                      <p:cNvPr id="0" name="Object 21"/>
                      <p:cNvPicPr>
                        <a:picLocks noChangeAspect="1" noChangeArrowheads="1"/>
                      </p:cNvPicPr>
                      <p:nvPr/>
                    </p:nvPicPr>
                    <p:blipFill>
                      <a:blip r:embed="rId12"/>
                      <a:srcRect/>
                      <a:stretch>
                        <a:fillRect/>
                      </a:stretch>
                    </p:blipFill>
                    <p:spPr bwMode="auto">
                      <a:xfrm>
                        <a:off x="3426023" y="5698380"/>
                        <a:ext cx="495219" cy="295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95" name="矩形 22">
            <a:extLst>
              <a:ext uri="{FF2B5EF4-FFF2-40B4-BE49-F238E27FC236}">
                <a16:creationId xmlns:a16="http://schemas.microsoft.com/office/drawing/2014/main" id="{B53E1C27-86D9-4054-A05F-3F06B1111007}"/>
              </a:ext>
            </a:extLst>
          </p:cNvPr>
          <p:cNvSpPr>
            <a:spLocks noChangeArrowheads="1"/>
          </p:cNvSpPr>
          <p:nvPr/>
        </p:nvSpPr>
        <p:spPr bwMode="auto">
          <a:xfrm>
            <a:off x="1042988" y="6165850"/>
            <a:ext cx="76327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212834"/>
                </a:solidFill>
              </a:rPr>
              <a:t>闭合导体回路中的感应电流，其流向总是企图使感应电流自己激发的穿过回路面积的磁通量，能够抵消或补偿引起感应电流的磁通量的增加或减少。</a:t>
            </a:r>
          </a:p>
        </p:txBody>
      </p:sp>
      <p:graphicFrame>
        <p:nvGraphicFramePr>
          <p:cNvPr id="2" name="Object 1">
            <a:extLst>
              <a:ext uri="{FF2B5EF4-FFF2-40B4-BE49-F238E27FC236}">
                <a16:creationId xmlns:a16="http://schemas.microsoft.com/office/drawing/2014/main" id="{6CCF13EA-EA82-49C5-9270-5C21DB5A7135}"/>
              </a:ext>
            </a:extLst>
          </p:cNvPr>
          <p:cNvGraphicFramePr>
            <a:graphicFrameLocks noChangeAspect="1"/>
          </p:cNvGraphicFramePr>
          <p:nvPr>
            <p:extLst>
              <p:ext uri="{D42A27DB-BD31-4B8C-83A1-F6EECF244321}">
                <p14:modId xmlns:p14="http://schemas.microsoft.com/office/powerpoint/2010/main" val="4198532692"/>
              </p:ext>
            </p:extLst>
          </p:nvPr>
        </p:nvGraphicFramePr>
        <p:xfrm>
          <a:off x="7145816" y="2845089"/>
          <a:ext cx="495300" cy="295275"/>
        </p:xfrm>
        <a:graphic>
          <a:graphicData uri="http://schemas.openxmlformats.org/presentationml/2006/ole">
            <mc:AlternateContent xmlns:mc="http://schemas.openxmlformats.org/markup-compatibility/2006">
              <mc:Choice xmlns:v="urn:schemas-microsoft-com:vml" Requires="v">
                <p:oleObj name="Equation" r:id="rId13" imgW="495490" imgH="295623" progId="Equation.DSMT4">
                  <p:embed/>
                </p:oleObj>
              </mc:Choice>
              <mc:Fallback>
                <p:oleObj name="Equation" r:id="rId13" imgW="495490" imgH="295623" progId="Equation.DSMT4">
                  <p:embed/>
                  <p:pic>
                    <p:nvPicPr>
                      <p:cNvPr id="0" name=""/>
                      <p:cNvPicPr/>
                      <p:nvPr/>
                    </p:nvPicPr>
                    <p:blipFill>
                      <a:blip r:embed="rId14"/>
                      <a:stretch>
                        <a:fillRect/>
                      </a:stretch>
                    </p:blipFill>
                    <p:spPr>
                      <a:xfrm>
                        <a:off x="7145816" y="2845089"/>
                        <a:ext cx="495300" cy="295275"/>
                      </a:xfrm>
                      <a:prstGeom prst="rect">
                        <a:avLst/>
                      </a:prstGeom>
                    </p:spPr>
                  </p:pic>
                </p:oleObj>
              </mc:Fallback>
            </mc:AlternateContent>
          </a:graphicData>
        </a:graphic>
      </p:graphicFrame>
    </p:spTree>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0" name="Text Box 8">
            <a:extLst>
              <a:ext uri="{FF2B5EF4-FFF2-40B4-BE49-F238E27FC236}">
                <a16:creationId xmlns:a16="http://schemas.microsoft.com/office/drawing/2014/main" id="{D0A820F6-DEC4-4462-96B7-6878B9F7237D}"/>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无限大容量电源系统的三相短路过程分析</a:t>
            </a:r>
          </a:p>
        </p:txBody>
      </p:sp>
      <p:sp>
        <p:nvSpPr>
          <p:cNvPr id="4121" name="Text Box 9">
            <a:extLst>
              <a:ext uri="{FF2B5EF4-FFF2-40B4-BE49-F238E27FC236}">
                <a16:creationId xmlns:a16="http://schemas.microsoft.com/office/drawing/2014/main" id="{6FD9AEA5-AA05-4953-945A-B82B595F8C60}"/>
              </a:ext>
            </a:extLst>
          </p:cNvPr>
          <p:cNvSpPr txBox="1">
            <a:spLocks noChangeArrowheads="1"/>
          </p:cNvSpPr>
          <p:nvPr/>
        </p:nvSpPr>
        <p:spPr bwMode="auto">
          <a:xfrm>
            <a:off x="468313" y="1916113"/>
            <a:ext cx="8208962"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式中     </a:t>
            </a:r>
            <a:r>
              <a:rPr lang="en-US" altLang="zh-CN" sz="1800">
                <a:solidFill>
                  <a:srgbClr val="212834"/>
                </a:solidFill>
              </a:rPr>
              <a:t>——</a:t>
            </a:r>
            <a:r>
              <a:rPr lang="zh-CN" altLang="en-US" sz="1800">
                <a:solidFill>
                  <a:srgbClr val="212834"/>
                </a:solidFill>
              </a:rPr>
              <a:t>次暂态短路电流有效值，即短路后第一个周期的短路电流周期分量     的有效值。</a:t>
            </a:r>
            <a:r>
              <a:rPr lang="en-US" altLang="zh-CN" sz="1800">
                <a:solidFill>
                  <a:srgbClr val="212834"/>
                </a:solidFill>
                <a:latin typeface="楷体" panose="02010609060101010101" pitchFamily="49" charset="-122"/>
                <a:ea typeface="楷体" panose="02010609060101010101" pitchFamily="49" charset="-122"/>
              </a:rPr>
              <a:t>(</a:t>
            </a:r>
            <a:r>
              <a:rPr lang="zh-CN" altLang="en-US" sz="1800">
                <a:solidFill>
                  <a:srgbClr val="212834"/>
                </a:solidFill>
                <a:latin typeface="楷体" panose="02010609060101010101" pitchFamily="49" charset="-122"/>
                <a:ea typeface="楷体" panose="02010609060101010101" pitchFamily="49" charset="-122"/>
              </a:rPr>
              <a:t>交流电电流有效值和最大值之间的恒定关系！</a:t>
            </a:r>
            <a:r>
              <a:rPr lang="en-US" altLang="zh-CN" sz="1800">
                <a:solidFill>
                  <a:srgbClr val="212834"/>
                </a:solidFill>
                <a:latin typeface="楷体" panose="02010609060101010101" pitchFamily="49" charset="-122"/>
                <a:ea typeface="楷体" panose="02010609060101010101" pitchFamily="49" charset="-122"/>
              </a:rPr>
              <a:t>)</a:t>
            </a:r>
            <a:endParaRPr lang="zh-CN" altLang="en-US" sz="1800">
              <a:solidFill>
                <a:srgbClr val="212834"/>
              </a:solidFill>
              <a:latin typeface="楷体" panose="02010609060101010101" pitchFamily="49" charset="-122"/>
              <a:ea typeface="楷体" panose="02010609060101010101" pitchFamily="49" charset="-122"/>
            </a:endParaRPr>
          </a:p>
          <a:p>
            <a:pPr eaLnBrk="1" hangingPunct="1"/>
            <a:r>
              <a:rPr lang="zh-CN" altLang="en-US" sz="1800">
                <a:solidFill>
                  <a:srgbClr val="212834"/>
                </a:solidFill>
              </a:rPr>
              <a:t>        在无限大容量供电系统中，由于系统母线电压维持不变，所以其短路电流的周期分量有效值</a:t>
            </a:r>
            <a:r>
              <a:rPr lang="en-US" altLang="zh-CN" sz="1800">
                <a:solidFill>
                  <a:srgbClr val="212834"/>
                </a:solidFill>
              </a:rPr>
              <a:t>(</a:t>
            </a:r>
            <a:r>
              <a:rPr lang="zh-CN" altLang="en-US" sz="1800">
                <a:solidFill>
                  <a:srgbClr val="212834"/>
                </a:solidFill>
              </a:rPr>
              <a:t>用 表示</a:t>
            </a:r>
            <a:r>
              <a:rPr lang="en-US" altLang="zh-CN" sz="1800">
                <a:solidFill>
                  <a:srgbClr val="212834"/>
                </a:solidFill>
              </a:rPr>
              <a:t>)</a:t>
            </a:r>
            <a:r>
              <a:rPr lang="zh-CN" altLang="en-US" sz="1800">
                <a:solidFill>
                  <a:srgbClr val="212834"/>
                </a:solidFill>
              </a:rPr>
              <a:t>在短路全过程中也维持不变，即            。   也可用式</a:t>
            </a:r>
            <a:r>
              <a:rPr lang="en-US" altLang="zh-CN" sz="1800">
                <a:solidFill>
                  <a:srgbClr val="212834"/>
                </a:solidFill>
              </a:rPr>
              <a:t>(4-7)</a:t>
            </a:r>
            <a:r>
              <a:rPr lang="zh-CN" altLang="en-US" sz="1800">
                <a:solidFill>
                  <a:srgbClr val="212834"/>
                </a:solidFill>
              </a:rPr>
              <a:t>计算</a:t>
            </a:r>
          </a:p>
          <a:p>
            <a:pPr eaLnBrk="1" hangingPunct="1"/>
            <a:r>
              <a:rPr lang="zh-CN" altLang="en-US" sz="1800">
                <a:solidFill>
                  <a:srgbClr val="212834"/>
                </a:solidFill>
              </a:rPr>
              <a:t>                                                                                                    </a:t>
            </a:r>
            <a:r>
              <a:rPr lang="en-US" altLang="zh-CN" sz="1800">
                <a:solidFill>
                  <a:srgbClr val="212834"/>
                </a:solidFill>
              </a:rPr>
              <a:t>(4-7)</a:t>
            </a:r>
          </a:p>
          <a:p>
            <a:pPr eaLnBrk="1" hangingPunct="1"/>
            <a:r>
              <a:rPr lang="en-US" altLang="zh-CN" sz="1800">
                <a:solidFill>
                  <a:srgbClr val="212834"/>
                </a:solidFill>
              </a:rPr>
              <a:t>2. </a:t>
            </a:r>
            <a:r>
              <a:rPr lang="zh-CN" altLang="en-US" sz="1800">
                <a:solidFill>
                  <a:srgbClr val="212834"/>
                </a:solidFill>
              </a:rPr>
              <a:t>短路电流非周期分量</a:t>
            </a:r>
          </a:p>
          <a:p>
            <a:pPr eaLnBrk="1" hangingPunct="1"/>
            <a:r>
              <a:rPr lang="zh-CN" altLang="en-US" sz="1800">
                <a:solidFill>
                  <a:srgbClr val="212834"/>
                </a:solidFill>
              </a:rPr>
              <a:t>        短路电流非周期分量     ，是用以维持短路初瞬间的电流不致突变而由电感上引起的自感电动势所产生的一个反向电流，如图</a:t>
            </a:r>
            <a:r>
              <a:rPr lang="en-US" altLang="zh-CN" sz="1800">
                <a:solidFill>
                  <a:srgbClr val="212834"/>
                </a:solidFill>
              </a:rPr>
              <a:t>4.3</a:t>
            </a:r>
            <a:r>
              <a:rPr lang="zh-CN" altLang="en-US" sz="1800">
                <a:solidFill>
                  <a:srgbClr val="212834"/>
                </a:solidFill>
              </a:rPr>
              <a:t>所示。由式</a:t>
            </a:r>
            <a:r>
              <a:rPr lang="en-US" altLang="zh-CN" sz="1800">
                <a:solidFill>
                  <a:srgbClr val="212834"/>
                </a:solidFill>
              </a:rPr>
              <a:t>(4-3)</a:t>
            </a:r>
            <a:r>
              <a:rPr lang="zh-CN" altLang="en-US" sz="1800">
                <a:solidFill>
                  <a:srgbClr val="212834"/>
                </a:solidFill>
              </a:rPr>
              <a:t>可知，短路电流非周期分量为</a:t>
            </a:r>
          </a:p>
          <a:p>
            <a:pPr eaLnBrk="1" hangingPunct="1"/>
            <a:r>
              <a:rPr lang="zh-CN" altLang="en-US" sz="1800">
                <a:solidFill>
                  <a:srgbClr val="212834"/>
                </a:solidFill>
              </a:rPr>
              <a:t>                                                                                                     </a:t>
            </a:r>
            <a:r>
              <a:rPr lang="en-US" altLang="zh-CN" sz="1800">
                <a:solidFill>
                  <a:srgbClr val="212834"/>
                </a:solidFill>
              </a:rPr>
              <a:t>(4-8)</a:t>
            </a:r>
          </a:p>
          <a:p>
            <a:pPr eaLnBrk="1" hangingPunct="1"/>
            <a:r>
              <a:rPr lang="en-US" altLang="zh-CN" sz="1800">
                <a:solidFill>
                  <a:srgbClr val="212834"/>
                </a:solidFill>
              </a:rPr>
              <a:t>        </a:t>
            </a:r>
            <a:r>
              <a:rPr lang="zh-CN" altLang="en-US" sz="1800">
                <a:solidFill>
                  <a:srgbClr val="212834"/>
                </a:solidFill>
              </a:rPr>
              <a:t>由于             ，        </a:t>
            </a:r>
            <a:r>
              <a:rPr lang="en-US" altLang="zh-CN" sz="1800">
                <a:solidFill>
                  <a:srgbClr val="212834"/>
                </a:solidFill>
              </a:rPr>
              <a:t>     </a:t>
            </a:r>
            <a:r>
              <a:rPr lang="zh-CN" altLang="en-US" sz="1800">
                <a:solidFill>
                  <a:srgbClr val="212834"/>
                </a:solidFill>
              </a:rPr>
              <a:t>，故</a:t>
            </a:r>
          </a:p>
          <a:p>
            <a:pPr eaLnBrk="1" hangingPunct="1"/>
            <a:r>
              <a:rPr lang="zh-CN" altLang="en-US" sz="1800">
                <a:solidFill>
                  <a:srgbClr val="212834"/>
                </a:solidFill>
              </a:rPr>
              <a:t>                                                                                                     </a:t>
            </a:r>
            <a:r>
              <a:rPr lang="en-US" altLang="zh-CN" sz="1800">
                <a:solidFill>
                  <a:srgbClr val="212834"/>
                </a:solidFill>
              </a:rPr>
              <a:t>(4-9)</a:t>
            </a:r>
          </a:p>
          <a:p>
            <a:pPr eaLnBrk="1" hangingPunct="1"/>
            <a:r>
              <a:rPr lang="en-US" altLang="zh-CN" sz="1800">
                <a:solidFill>
                  <a:srgbClr val="212834"/>
                </a:solidFill>
              </a:rPr>
              <a:t>             </a:t>
            </a:r>
            <a:r>
              <a:rPr lang="zh-CN" altLang="en-US" sz="1800">
                <a:solidFill>
                  <a:srgbClr val="212834"/>
                </a:solidFill>
              </a:rPr>
              <a:t>是按指数规律衰减的，经历</a:t>
            </a:r>
            <a:r>
              <a:rPr lang="en-US" altLang="zh-CN" sz="1800">
                <a:solidFill>
                  <a:srgbClr val="212834"/>
                </a:solidFill>
              </a:rPr>
              <a:t>                 </a:t>
            </a:r>
            <a:r>
              <a:rPr lang="zh-CN" altLang="en-US" sz="1800">
                <a:solidFill>
                  <a:srgbClr val="212834"/>
                </a:solidFill>
              </a:rPr>
              <a:t>即衰减至零，短路的暂态过程结束，短路进入稳态。由衰减时间常数                   知，电路中电阻越大，暂态过程越短促。暂态过程结束后的短路电流称为短路稳态电流，短路稳态电流只含短路电流的周期分量。</a:t>
            </a:r>
          </a:p>
        </p:txBody>
      </p:sp>
      <p:graphicFrame>
        <p:nvGraphicFramePr>
          <p:cNvPr id="4098" name="Object 11">
            <a:extLst>
              <a:ext uri="{FF2B5EF4-FFF2-40B4-BE49-F238E27FC236}">
                <a16:creationId xmlns:a16="http://schemas.microsoft.com/office/drawing/2014/main" id="{C9A9E12F-E5CC-4C80-B1DB-E30243591C23}"/>
              </a:ext>
            </a:extLst>
          </p:cNvPr>
          <p:cNvGraphicFramePr>
            <a:graphicFrameLocks noChangeAspect="1"/>
          </p:cNvGraphicFramePr>
          <p:nvPr>
            <p:extLst>
              <p:ext uri="{D42A27DB-BD31-4B8C-83A1-F6EECF244321}">
                <p14:modId xmlns:p14="http://schemas.microsoft.com/office/powerpoint/2010/main" val="4177699453"/>
              </p:ext>
            </p:extLst>
          </p:nvPr>
        </p:nvGraphicFramePr>
        <p:xfrm>
          <a:off x="2628900" y="1556792"/>
          <a:ext cx="1871663" cy="434975"/>
        </p:xfrm>
        <a:graphic>
          <a:graphicData uri="http://schemas.openxmlformats.org/presentationml/2006/ole">
            <mc:AlternateContent xmlns:mc="http://schemas.openxmlformats.org/markup-compatibility/2006">
              <mc:Choice xmlns:v="urn:schemas-microsoft-com:vml" Requires="v">
                <p:oleObj name="Equation" r:id="rId3" imgW="1104840" imgH="253800" progId="Equation.DSMT4">
                  <p:embed/>
                </p:oleObj>
              </mc:Choice>
              <mc:Fallback>
                <p:oleObj name="Equation" r:id="rId3" imgW="1104840" imgH="253800" progId="Equation.DSMT4">
                  <p:embed/>
                  <p:pic>
                    <p:nvPicPr>
                      <p:cNvPr id="0" name="Object 11"/>
                      <p:cNvPicPr>
                        <a:picLocks noChangeAspect="1" noChangeArrowheads="1"/>
                      </p:cNvPicPr>
                      <p:nvPr/>
                    </p:nvPicPr>
                    <p:blipFill>
                      <a:blip r:embed="rId4"/>
                      <a:srcRect/>
                      <a:stretch>
                        <a:fillRect/>
                      </a:stretch>
                    </p:blipFill>
                    <p:spPr bwMode="auto">
                      <a:xfrm>
                        <a:off x="2628900" y="1556792"/>
                        <a:ext cx="1871663"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23" name="Text Box 13">
            <a:extLst>
              <a:ext uri="{FF2B5EF4-FFF2-40B4-BE49-F238E27FC236}">
                <a16:creationId xmlns:a16="http://schemas.microsoft.com/office/drawing/2014/main" id="{F7DB4731-A3EB-46D9-87C3-74D3E5DD946C}"/>
              </a:ext>
            </a:extLst>
          </p:cNvPr>
          <p:cNvSpPr txBox="1">
            <a:spLocks noChangeArrowheads="1"/>
          </p:cNvSpPr>
          <p:nvPr/>
        </p:nvSpPr>
        <p:spPr bwMode="auto">
          <a:xfrm>
            <a:off x="6156325" y="1592263"/>
            <a:ext cx="15113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2000">
                <a:solidFill>
                  <a:srgbClr val="212834"/>
                </a:solidFill>
              </a:rPr>
              <a:t>(4-6)</a:t>
            </a:r>
          </a:p>
        </p:txBody>
      </p:sp>
      <p:graphicFrame>
        <p:nvGraphicFramePr>
          <p:cNvPr id="4099" name="Object 14">
            <a:extLst>
              <a:ext uri="{FF2B5EF4-FFF2-40B4-BE49-F238E27FC236}">
                <a16:creationId xmlns:a16="http://schemas.microsoft.com/office/drawing/2014/main" id="{A3255CB1-492D-4399-A16E-2BDEDD0DF4CC}"/>
              </a:ext>
            </a:extLst>
          </p:cNvPr>
          <p:cNvGraphicFramePr>
            <a:graphicFrameLocks noChangeAspect="1"/>
          </p:cNvGraphicFramePr>
          <p:nvPr>
            <p:extLst>
              <p:ext uri="{D42A27DB-BD31-4B8C-83A1-F6EECF244321}">
                <p14:modId xmlns:p14="http://schemas.microsoft.com/office/powerpoint/2010/main" val="1532132197"/>
              </p:ext>
            </p:extLst>
          </p:nvPr>
        </p:nvGraphicFramePr>
        <p:xfrm>
          <a:off x="1492250" y="1954213"/>
          <a:ext cx="288925" cy="271462"/>
        </p:xfrm>
        <a:graphic>
          <a:graphicData uri="http://schemas.openxmlformats.org/presentationml/2006/ole">
            <mc:AlternateContent xmlns:mc="http://schemas.openxmlformats.org/markup-compatibility/2006">
              <mc:Choice xmlns:v="urn:schemas-microsoft-com:vml" Requires="v">
                <p:oleObj name="Equation" r:id="rId5" imgW="164880" imgH="152280" progId="Equation.DSMT4">
                  <p:embed/>
                </p:oleObj>
              </mc:Choice>
              <mc:Fallback>
                <p:oleObj name="Equation" r:id="rId5" imgW="164880" imgH="152280" progId="Equation.DSMT4">
                  <p:embed/>
                  <p:pic>
                    <p:nvPicPr>
                      <p:cNvPr id="0" name="Object 14"/>
                      <p:cNvPicPr>
                        <a:picLocks noChangeAspect="1" noChangeArrowheads="1"/>
                      </p:cNvPicPr>
                      <p:nvPr/>
                    </p:nvPicPr>
                    <p:blipFill>
                      <a:blip r:embed="rId6"/>
                      <a:srcRect/>
                      <a:stretch>
                        <a:fillRect/>
                      </a:stretch>
                    </p:blipFill>
                    <p:spPr bwMode="auto">
                      <a:xfrm>
                        <a:off x="1492250" y="1954213"/>
                        <a:ext cx="288925" cy="271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16">
            <a:extLst>
              <a:ext uri="{FF2B5EF4-FFF2-40B4-BE49-F238E27FC236}">
                <a16:creationId xmlns:a16="http://schemas.microsoft.com/office/drawing/2014/main" id="{561AD0B9-BE60-43D4-8D0B-73F06C6E3531}"/>
              </a:ext>
            </a:extLst>
          </p:cNvPr>
          <p:cNvGraphicFramePr>
            <a:graphicFrameLocks noChangeAspect="1"/>
          </p:cNvGraphicFramePr>
          <p:nvPr>
            <p:extLst>
              <p:ext uri="{D42A27DB-BD31-4B8C-83A1-F6EECF244321}">
                <p14:modId xmlns:p14="http://schemas.microsoft.com/office/powerpoint/2010/main" val="1929304671"/>
              </p:ext>
            </p:extLst>
          </p:nvPr>
        </p:nvGraphicFramePr>
        <p:xfrm>
          <a:off x="1068388" y="2179638"/>
          <a:ext cx="217487" cy="401637"/>
        </p:xfrm>
        <a:graphic>
          <a:graphicData uri="http://schemas.openxmlformats.org/presentationml/2006/ole">
            <mc:AlternateContent xmlns:mc="http://schemas.openxmlformats.org/markup-compatibility/2006">
              <mc:Choice xmlns:v="urn:schemas-microsoft-com:vml" Requires="v">
                <p:oleObj name="Equation" r:id="rId7" imgW="126720" imgH="228600" progId="Equation.DSMT4">
                  <p:embed/>
                </p:oleObj>
              </mc:Choice>
              <mc:Fallback>
                <p:oleObj name="Equation" r:id="rId7" imgW="126720" imgH="228600" progId="Equation.DSMT4">
                  <p:embed/>
                  <p:pic>
                    <p:nvPicPr>
                      <p:cNvPr id="0" name="Object 16"/>
                      <p:cNvPicPr>
                        <a:picLocks noChangeAspect="1" noChangeArrowheads="1"/>
                      </p:cNvPicPr>
                      <p:nvPr/>
                    </p:nvPicPr>
                    <p:blipFill>
                      <a:blip r:embed="rId8"/>
                      <a:srcRect/>
                      <a:stretch>
                        <a:fillRect/>
                      </a:stretch>
                    </p:blipFill>
                    <p:spPr bwMode="auto">
                      <a:xfrm>
                        <a:off x="1068388" y="2179638"/>
                        <a:ext cx="217487"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2" name="Object 20">
            <a:extLst>
              <a:ext uri="{FF2B5EF4-FFF2-40B4-BE49-F238E27FC236}">
                <a16:creationId xmlns:a16="http://schemas.microsoft.com/office/drawing/2014/main" id="{F0D4DE1F-BC53-4110-9F72-2C135046BDD5}"/>
              </a:ext>
            </a:extLst>
          </p:cNvPr>
          <p:cNvGraphicFramePr>
            <a:graphicFrameLocks noChangeAspect="1"/>
          </p:cNvGraphicFramePr>
          <p:nvPr>
            <p:extLst>
              <p:ext uri="{D42A27DB-BD31-4B8C-83A1-F6EECF244321}">
                <p14:modId xmlns:p14="http://schemas.microsoft.com/office/powerpoint/2010/main" val="1342343621"/>
              </p:ext>
            </p:extLst>
          </p:nvPr>
        </p:nvGraphicFramePr>
        <p:xfrm>
          <a:off x="7361840" y="2736850"/>
          <a:ext cx="273165" cy="360000"/>
        </p:xfrm>
        <a:graphic>
          <a:graphicData uri="http://schemas.openxmlformats.org/presentationml/2006/ole">
            <mc:AlternateContent xmlns:mc="http://schemas.openxmlformats.org/markup-compatibility/2006">
              <mc:Choice xmlns:v="urn:schemas-microsoft-com:vml" Requires="v">
                <p:oleObj name="Equation" r:id="rId9" imgW="152280" imgH="203040" progId="Equation.DSMT4">
                  <p:embed/>
                </p:oleObj>
              </mc:Choice>
              <mc:Fallback>
                <p:oleObj name="Equation" r:id="rId9" imgW="152280" imgH="203040" progId="Equation.DSMT4">
                  <p:embed/>
                  <p:pic>
                    <p:nvPicPr>
                      <p:cNvPr id="0" name="Object 20"/>
                      <p:cNvPicPr>
                        <a:picLocks noChangeAspect="1" noChangeArrowheads="1"/>
                      </p:cNvPicPr>
                      <p:nvPr/>
                    </p:nvPicPr>
                    <p:blipFill>
                      <a:blip r:embed="rId10"/>
                      <a:srcRect/>
                      <a:stretch>
                        <a:fillRect/>
                      </a:stretch>
                    </p:blipFill>
                    <p:spPr bwMode="auto">
                      <a:xfrm>
                        <a:off x="7361840" y="2736850"/>
                        <a:ext cx="273165"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3" name="Object 21">
            <a:extLst>
              <a:ext uri="{FF2B5EF4-FFF2-40B4-BE49-F238E27FC236}">
                <a16:creationId xmlns:a16="http://schemas.microsoft.com/office/drawing/2014/main" id="{885474B3-8D83-4A19-B9FB-31BAFA77E7A0}"/>
              </a:ext>
            </a:extLst>
          </p:cNvPr>
          <p:cNvGraphicFramePr>
            <a:graphicFrameLocks noChangeAspect="1"/>
          </p:cNvGraphicFramePr>
          <p:nvPr>
            <p:extLst>
              <p:ext uri="{D42A27DB-BD31-4B8C-83A1-F6EECF244321}">
                <p14:modId xmlns:p14="http://schemas.microsoft.com/office/powerpoint/2010/main" val="3488828372"/>
              </p:ext>
            </p:extLst>
          </p:nvPr>
        </p:nvGraphicFramePr>
        <p:xfrm>
          <a:off x="6516216" y="2736850"/>
          <a:ext cx="685263" cy="360000"/>
        </p:xfrm>
        <a:graphic>
          <a:graphicData uri="http://schemas.openxmlformats.org/presentationml/2006/ole">
            <mc:AlternateContent xmlns:mc="http://schemas.openxmlformats.org/markup-compatibility/2006">
              <mc:Choice xmlns:v="urn:schemas-microsoft-com:vml" Requires="v">
                <p:oleObj name="Equation" r:id="rId11" imgW="393480" imgH="203040" progId="Equation.DSMT4">
                  <p:embed/>
                </p:oleObj>
              </mc:Choice>
              <mc:Fallback>
                <p:oleObj name="Equation" r:id="rId11" imgW="393480" imgH="203040" progId="Equation.DSMT4">
                  <p:embed/>
                  <p:pic>
                    <p:nvPicPr>
                      <p:cNvPr id="0" name="Object 21"/>
                      <p:cNvPicPr>
                        <a:picLocks noChangeAspect="1" noChangeArrowheads="1"/>
                      </p:cNvPicPr>
                      <p:nvPr/>
                    </p:nvPicPr>
                    <p:blipFill>
                      <a:blip r:embed="rId12"/>
                      <a:srcRect/>
                      <a:stretch>
                        <a:fillRect/>
                      </a:stretch>
                    </p:blipFill>
                    <p:spPr bwMode="auto">
                      <a:xfrm>
                        <a:off x="6516216" y="2736850"/>
                        <a:ext cx="685263"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4" name="Object 22">
            <a:extLst>
              <a:ext uri="{FF2B5EF4-FFF2-40B4-BE49-F238E27FC236}">
                <a16:creationId xmlns:a16="http://schemas.microsoft.com/office/drawing/2014/main" id="{D1BA37E4-9765-4A03-9A9C-D6A7933395EB}"/>
              </a:ext>
            </a:extLst>
          </p:cNvPr>
          <p:cNvGraphicFramePr>
            <a:graphicFrameLocks noChangeAspect="1"/>
          </p:cNvGraphicFramePr>
          <p:nvPr>
            <p:extLst>
              <p:ext uri="{D42A27DB-BD31-4B8C-83A1-F6EECF244321}">
                <p14:modId xmlns:p14="http://schemas.microsoft.com/office/powerpoint/2010/main" val="721476738"/>
              </p:ext>
            </p:extLst>
          </p:nvPr>
        </p:nvGraphicFramePr>
        <p:xfrm>
          <a:off x="2614613" y="3246438"/>
          <a:ext cx="2449512" cy="412750"/>
        </p:xfrm>
        <a:graphic>
          <a:graphicData uri="http://schemas.openxmlformats.org/presentationml/2006/ole">
            <mc:AlternateContent xmlns:mc="http://schemas.openxmlformats.org/markup-compatibility/2006">
              <mc:Choice xmlns:v="urn:schemas-microsoft-com:vml" Requires="v">
                <p:oleObj name="Equation" r:id="rId13" imgW="1523880" imgH="253800" progId="Equation.DSMT4">
                  <p:embed/>
                </p:oleObj>
              </mc:Choice>
              <mc:Fallback>
                <p:oleObj name="Equation" r:id="rId13" imgW="1523880" imgH="253800" progId="Equation.DSMT4">
                  <p:embed/>
                  <p:pic>
                    <p:nvPicPr>
                      <p:cNvPr id="0" name="Object 22"/>
                      <p:cNvPicPr>
                        <a:picLocks noChangeAspect="1" noChangeArrowheads="1"/>
                      </p:cNvPicPr>
                      <p:nvPr/>
                    </p:nvPicPr>
                    <p:blipFill>
                      <a:blip r:embed="rId14"/>
                      <a:srcRect/>
                      <a:stretch>
                        <a:fillRect/>
                      </a:stretch>
                    </p:blipFill>
                    <p:spPr bwMode="auto">
                      <a:xfrm>
                        <a:off x="2614613" y="3246438"/>
                        <a:ext cx="2449512"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5" name="Object 24">
            <a:extLst>
              <a:ext uri="{FF2B5EF4-FFF2-40B4-BE49-F238E27FC236}">
                <a16:creationId xmlns:a16="http://schemas.microsoft.com/office/drawing/2014/main" id="{B3780B52-2A56-4B04-995F-6E6132FA6211}"/>
              </a:ext>
            </a:extLst>
          </p:cNvPr>
          <p:cNvGraphicFramePr>
            <a:graphicFrameLocks noChangeAspect="1"/>
          </p:cNvGraphicFramePr>
          <p:nvPr>
            <p:extLst>
              <p:ext uri="{D42A27DB-BD31-4B8C-83A1-F6EECF244321}">
                <p14:modId xmlns:p14="http://schemas.microsoft.com/office/powerpoint/2010/main" val="3468072363"/>
              </p:ext>
            </p:extLst>
          </p:nvPr>
        </p:nvGraphicFramePr>
        <p:xfrm>
          <a:off x="3097213" y="3827463"/>
          <a:ext cx="284162" cy="401637"/>
        </p:xfrm>
        <a:graphic>
          <a:graphicData uri="http://schemas.openxmlformats.org/presentationml/2006/ole">
            <mc:AlternateContent xmlns:mc="http://schemas.openxmlformats.org/markup-compatibility/2006">
              <mc:Choice xmlns:v="urn:schemas-microsoft-com:vml" Requires="v">
                <p:oleObj name="Equation" r:id="rId15" imgW="164880" imgH="228600" progId="Equation.DSMT4">
                  <p:embed/>
                </p:oleObj>
              </mc:Choice>
              <mc:Fallback>
                <p:oleObj name="Equation" r:id="rId15" imgW="164880" imgH="228600" progId="Equation.DSMT4">
                  <p:embed/>
                  <p:pic>
                    <p:nvPicPr>
                      <p:cNvPr id="0" name="Object 24"/>
                      <p:cNvPicPr>
                        <a:picLocks noChangeAspect="1" noChangeArrowheads="1"/>
                      </p:cNvPicPr>
                      <p:nvPr/>
                    </p:nvPicPr>
                    <p:blipFill>
                      <a:blip r:embed="rId16"/>
                      <a:srcRect/>
                      <a:stretch>
                        <a:fillRect/>
                      </a:stretch>
                    </p:blipFill>
                    <p:spPr bwMode="auto">
                      <a:xfrm>
                        <a:off x="3097213" y="3827463"/>
                        <a:ext cx="284162"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6" name="Object 26">
            <a:extLst>
              <a:ext uri="{FF2B5EF4-FFF2-40B4-BE49-F238E27FC236}">
                <a16:creationId xmlns:a16="http://schemas.microsoft.com/office/drawing/2014/main" id="{F38B5B4B-0899-4937-998D-1B8C25569E91}"/>
              </a:ext>
            </a:extLst>
          </p:cNvPr>
          <p:cNvGraphicFramePr>
            <a:graphicFrameLocks noChangeAspect="1"/>
          </p:cNvGraphicFramePr>
          <p:nvPr>
            <p:extLst>
              <p:ext uri="{D42A27DB-BD31-4B8C-83A1-F6EECF244321}">
                <p14:modId xmlns:p14="http://schemas.microsoft.com/office/powerpoint/2010/main" val="856536890"/>
              </p:ext>
            </p:extLst>
          </p:nvPr>
        </p:nvGraphicFramePr>
        <p:xfrm>
          <a:off x="2771775" y="4581525"/>
          <a:ext cx="2592388" cy="379413"/>
        </p:xfrm>
        <a:graphic>
          <a:graphicData uri="http://schemas.openxmlformats.org/presentationml/2006/ole">
            <mc:AlternateContent xmlns:mc="http://schemas.openxmlformats.org/markup-compatibility/2006">
              <mc:Choice xmlns:v="urn:schemas-microsoft-com:vml" Requires="v">
                <p:oleObj name="Equation" r:id="rId17" imgW="1625400" imgH="241200" progId="Equation.DSMT4">
                  <p:embed/>
                </p:oleObj>
              </mc:Choice>
              <mc:Fallback>
                <p:oleObj name="Equation" r:id="rId17" imgW="1625400" imgH="241200" progId="Equation.DSMT4">
                  <p:embed/>
                  <p:pic>
                    <p:nvPicPr>
                      <p:cNvPr id="0" name="Object 26"/>
                      <p:cNvPicPr>
                        <a:picLocks noChangeAspect="1" noChangeArrowheads="1"/>
                      </p:cNvPicPr>
                      <p:nvPr/>
                    </p:nvPicPr>
                    <p:blipFill>
                      <a:blip r:embed="rId18"/>
                      <a:srcRect/>
                      <a:stretch>
                        <a:fillRect/>
                      </a:stretch>
                    </p:blipFill>
                    <p:spPr bwMode="auto">
                      <a:xfrm>
                        <a:off x="2771775" y="4581525"/>
                        <a:ext cx="2592388"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7" name="Object 28">
            <a:extLst>
              <a:ext uri="{FF2B5EF4-FFF2-40B4-BE49-F238E27FC236}">
                <a16:creationId xmlns:a16="http://schemas.microsoft.com/office/drawing/2014/main" id="{110D3A94-5886-4E3D-BBAB-BCF4F8C404B6}"/>
              </a:ext>
            </a:extLst>
          </p:cNvPr>
          <p:cNvGraphicFramePr>
            <a:graphicFrameLocks noChangeAspect="1"/>
          </p:cNvGraphicFramePr>
          <p:nvPr>
            <p:extLst>
              <p:ext uri="{D42A27DB-BD31-4B8C-83A1-F6EECF244321}">
                <p14:modId xmlns:p14="http://schemas.microsoft.com/office/powerpoint/2010/main" val="2255900926"/>
              </p:ext>
            </p:extLst>
          </p:nvPr>
        </p:nvGraphicFramePr>
        <p:xfrm>
          <a:off x="1469692" y="4973117"/>
          <a:ext cx="766762" cy="315912"/>
        </p:xfrm>
        <a:graphic>
          <a:graphicData uri="http://schemas.openxmlformats.org/presentationml/2006/ole">
            <mc:AlternateContent xmlns:mc="http://schemas.openxmlformats.org/markup-compatibility/2006">
              <mc:Choice xmlns:v="urn:schemas-microsoft-com:vml" Requires="v">
                <p:oleObj name="Equation" r:id="rId19" imgW="495000" imgH="203040" progId="Equation.DSMT4">
                  <p:embed/>
                </p:oleObj>
              </mc:Choice>
              <mc:Fallback>
                <p:oleObj name="Equation" r:id="rId19" imgW="495000" imgH="203040" progId="Equation.DSMT4">
                  <p:embed/>
                  <p:pic>
                    <p:nvPicPr>
                      <p:cNvPr id="0" name="Object 28"/>
                      <p:cNvPicPr>
                        <a:picLocks noChangeAspect="1" noChangeArrowheads="1"/>
                      </p:cNvPicPr>
                      <p:nvPr/>
                    </p:nvPicPr>
                    <p:blipFill>
                      <a:blip r:embed="rId20"/>
                      <a:srcRect/>
                      <a:stretch>
                        <a:fillRect/>
                      </a:stretch>
                    </p:blipFill>
                    <p:spPr bwMode="auto">
                      <a:xfrm>
                        <a:off x="1469692" y="4973117"/>
                        <a:ext cx="766762"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8" name="Object 30">
            <a:extLst>
              <a:ext uri="{FF2B5EF4-FFF2-40B4-BE49-F238E27FC236}">
                <a16:creationId xmlns:a16="http://schemas.microsoft.com/office/drawing/2014/main" id="{E5FB4881-EDD0-45F0-A47C-00CEA1341797}"/>
              </a:ext>
            </a:extLst>
          </p:cNvPr>
          <p:cNvGraphicFramePr>
            <a:graphicFrameLocks noChangeAspect="1"/>
          </p:cNvGraphicFramePr>
          <p:nvPr>
            <p:extLst>
              <p:ext uri="{D42A27DB-BD31-4B8C-83A1-F6EECF244321}">
                <p14:modId xmlns:p14="http://schemas.microsoft.com/office/powerpoint/2010/main" val="1505149195"/>
              </p:ext>
            </p:extLst>
          </p:nvPr>
        </p:nvGraphicFramePr>
        <p:xfrm>
          <a:off x="2335213" y="4973911"/>
          <a:ext cx="839787" cy="314325"/>
        </p:xfrm>
        <a:graphic>
          <a:graphicData uri="http://schemas.openxmlformats.org/presentationml/2006/ole">
            <mc:AlternateContent xmlns:mc="http://schemas.openxmlformats.org/markup-compatibility/2006">
              <mc:Choice xmlns:v="urn:schemas-microsoft-com:vml" Requires="v">
                <p:oleObj name="Equation" r:id="rId21" imgW="533160" imgH="203040" progId="Equation.DSMT4">
                  <p:embed/>
                </p:oleObj>
              </mc:Choice>
              <mc:Fallback>
                <p:oleObj name="Equation" r:id="rId21" imgW="533160" imgH="203040" progId="Equation.DSMT4">
                  <p:embed/>
                  <p:pic>
                    <p:nvPicPr>
                      <p:cNvPr id="0" name="Object 30"/>
                      <p:cNvPicPr>
                        <a:picLocks noChangeAspect="1" noChangeArrowheads="1"/>
                      </p:cNvPicPr>
                      <p:nvPr/>
                    </p:nvPicPr>
                    <p:blipFill>
                      <a:blip r:embed="rId22"/>
                      <a:srcRect/>
                      <a:stretch>
                        <a:fillRect/>
                      </a:stretch>
                    </p:blipFill>
                    <p:spPr bwMode="auto">
                      <a:xfrm>
                        <a:off x="2335213" y="4973911"/>
                        <a:ext cx="839787"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9" name="Object 34">
            <a:extLst>
              <a:ext uri="{FF2B5EF4-FFF2-40B4-BE49-F238E27FC236}">
                <a16:creationId xmlns:a16="http://schemas.microsoft.com/office/drawing/2014/main" id="{5C098359-916C-42E4-B0F8-80DF868F8E47}"/>
              </a:ext>
            </a:extLst>
          </p:cNvPr>
          <p:cNvGraphicFramePr>
            <a:graphicFrameLocks noChangeAspect="1"/>
          </p:cNvGraphicFramePr>
          <p:nvPr>
            <p:extLst>
              <p:ext uri="{D42A27DB-BD31-4B8C-83A1-F6EECF244321}">
                <p14:modId xmlns:p14="http://schemas.microsoft.com/office/powerpoint/2010/main" val="1377810774"/>
              </p:ext>
            </p:extLst>
          </p:nvPr>
        </p:nvGraphicFramePr>
        <p:xfrm>
          <a:off x="2763838" y="5157788"/>
          <a:ext cx="2376487" cy="439737"/>
        </p:xfrm>
        <a:graphic>
          <a:graphicData uri="http://schemas.openxmlformats.org/presentationml/2006/ole">
            <mc:AlternateContent xmlns:mc="http://schemas.openxmlformats.org/markup-compatibility/2006">
              <mc:Choice xmlns:v="urn:schemas-microsoft-com:vml" Requires="v">
                <p:oleObj name="Equation" r:id="rId23" imgW="1282680" imgH="253800" progId="Equation.DSMT4">
                  <p:embed/>
                </p:oleObj>
              </mc:Choice>
              <mc:Fallback>
                <p:oleObj name="Equation" r:id="rId23" imgW="1282680" imgH="253800" progId="Equation.DSMT4">
                  <p:embed/>
                  <p:pic>
                    <p:nvPicPr>
                      <p:cNvPr id="0" name="Object 34"/>
                      <p:cNvPicPr>
                        <a:picLocks noChangeAspect="1" noChangeArrowheads="1"/>
                      </p:cNvPicPr>
                      <p:nvPr/>
                    </p:nvPicPr>
                    <p:blipFill>
                      <a:blip r:embed="rId24"/>
                      <a:srcRect/>
                      <a:stretch>
                        <a:fillRect/>
                      </a:stretch>
                    </p:blipFill>
                    <p:spPr bwMode="auto">
                      <a:xfrm>
                        <a:off x="2763838" y="5157788"/>
                        <a:ext cx="2376487" cy="439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10" name="Object 36">
            <a:extLst>
              <a:ext uri="{FF2B5EF4-FFF2-40B4-BE49-F238E27FC236}">
                <a16:creationId xmlns:a16="http://schemas.microsoft.com/office/drawing/2014/main" id="{46AFA2D4-E186-4454-8972-6FE4AFC699D7}"/>
              </a:ext>
            </a:extLst>
          </p:cNvPr>
          <p:cNvGraphicFramePr>
            <a:graphicFrameLocks noChangeAspect="1"/>
          </p:cNvGraphicFramePr>
          <p:nvPr>
            <p:extLst>
              <p:ext uri="{D42A27DB-BD31-4B8C-83A1-F6EECF244321}">
                <p14:modId xmlns:p14="http://schemas.microsoft.com/office/powerpoint/2010/main" val="1973447253"/>
              </p:ext>
            </p:extLst>
          </p:nvPr>
        </p:nvGraphicFramePr>
        <p:xfrm>
          <a:off x="4144454" y="5500760"/>
          <a:ext cx="850358" cy="316800"/>
        </p:xfrm>
        <a:graphic>
          <a:graphicData uri="http://schemas.openxmlformats.org/presentationml/2006/ole">
            <mc:AlternateContent xmlns:mc="http://schemas.openxmlformats.org/markup-compatibility/2006">
              <mc:Choice xmlns:v="urn:schemas-microsoft-com:vml" Requires="v">
                <p:oleObj name="Equation" r:id="rId25" imgW="431640" imgH="164880" progId="Equation.DSMT4">
                  <p:embed/>
                </p:oleObj>
              </mc:Choice>
              <mc:Fallback>
                <p:oleObj name="Equation" r:id="rId25" imgW="431640" imgH="164880" progId="Equation.DSMT4">
                  <p:embed/>
                  <p:pic>
                    <p:nvPicPr>
                      <p:cNvPr id="0" name="Object 36"/>
                      <p:cNvPicPr>
                        <a:picLocks noChangeAspect="1" noChangeArrowheads="1"/>
                      </p:cNvPicPr>
                      <p:nvPr/>
                    </p:nvPicPr>
                    <p:blipFill>
                      <a:blip r:embed="rId26"/>
                      <a:srcRect/>
                      <a:stretch>
                        <a:fillRect/>
                      </a:stretch>
                    </p:blipFill>
                    <p:spPr bwMode="auto">
                      <a:xfrm>
                        <a:off x="4144454" y="5500760"/>
                        <a:ext cx="850358" cy="316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12" name="Object 39">
            <a:extLst>
              <a:ext uri="{FF2B5EF4-FFF2-40B4-BE49-F238E27FC236}">
                <a16:creationId xmlns:a16="http://schemas.microsoft.com/office/drawing/2014/main" id="{BB13382F-D723-4CF3-8DDE-EBD1699D33D0}"/>
              </a:ext>
            </a:extLst>
          </p:cNvPr>
          <p:cNvGraphicFramePr>
            <a:graphicFrameLocks noChangeAspect="1"/>
          </p:cNvGraphicFramePr>
          <p:nvPr>
            <p:extLst>
              <p:ext uri="{D42A27DB-BD31-4B8C-83A1-F6EECF244321}">
                <p14:modId xmlns:p14="http://schemas.microsoft.com/office/powerpoint/2010/main" val="3043809247"/>
              </p:ext>
            </p:extLst>
          </p:nvPr>
        </p:nvGraphicFramePr>
        <p:xfrm>
          <a:off x="1042988" y="5462588"/>
          <a:ext cx="284162" cy="401637"/>
        </p:xfrm>
        <a:graphic>
          <a:graphicData uri="http://schemas.openxmlformats.org/presentationml/2006/ole">
            <mc:AlternateContent xmlns:mc="http://schemas.openxmlformats.org/markup-compatibility/2006">
              <mc:Choice xmlns:v="urn:schemas-microsoft-com:vml" Requires="v">
                <p:oleObj name="Equation" r:id="rId27" imgW="164880" imgH="228600" progId="Equation.DSMT4">
                  <p:embed/>
                </p:oleObj>
              </mc:Choice>
              <mc:Fallback>
                <p:oleObj name="Equation" r:id="rId27" imgW="164880" imgH="228600" progId="Equation.DSMT4">
                  <p:embed/>
                  <p:pic>
                    <p:nvPicPr>
                      <p:cNvPr id="0" name="Object 39"/>
                      <p:cNvPicPr>
                        <a:picLocks noChangeAspect="1" noChangeArrowheads="1"/>
                      </p:cNvPicPr>
                      <p:nvPr/>
                    </p:nvPicPr>
                    <p:blipFill>
                      <a:blip r:embed="rId28"/>
                      <a:srcRect/>
                      <a:stretch>
                        <a:fillRect/>
                      </a:stretch>
                    </p:blipFill>
                    <p:spPr bwMode="auto">
                      <a:xfrm>
                        <a:off x="1042988" y="5462588"/>
                        <a:ext cx="284162"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13" name="Object 40">
            <a:extLst>
              <a:ext uri="{FF2B5EF4-FFF2-40B4-BE49-F238E27FC236}">
                <a16:creationId xmlns:a16="http://schemas.microsoft.com/office/drawing/2014/main" id="{0C6C2966-96D4-47F7-A4CE-AF6143403493}"/>
              </a:ext>
            </a:extLst>
          </p:cNvPr>
          <p:cNvGraphicFramePr>
            <a:graphicFrameLocks noChangeAspect="1"/>
          </p:cNvGraphicFramePr>
          <p:nvPr>
            <p:extLst>
              <p:ext uri="{D42A27DB-BD31-4B8C-83A1-F6EECF244321}">
                <p14:modId xmlns:p14="http://schemas.microsoft.com/office/powerpoint/2010/main" val="154808877"/>
              </p:ext>
            </p:extLst>
          </p:nvPr>
        </p:nvGraphicFramePr>
        <p:xfrm>
          <a:off x="3839585" y="5804189"/>
          <a:ext cx="949325" cy="300038"/>
        </p:xfrm>
        <a:graphic>
          <a:graphicData uri="http://schemas.openxmlformats.org/presentationml/2006/ole">
            <mc:AlternateContent xmlns:mc="http://schemas.openxmlformats.org/markup-compatibility/2006">
              <mc:Choice xmlns:v="urn:schemas-microsoft-com:vml" Requires="v">
                <p:oleObj name="Equation" r:id="rId29" imgW="583920" imgH="203040" progId="Equation.DSMT4">
                  <p:embed/>
                </p:oleObj>
              </mc:Choice>
              <mc:Fallback>
                <p:oleObj name="Equation" r:id="rId29" imgW="583920" imgH="203040" progId="Equation.DSMT4">
                  <p:embed/>
                  <p:pic>
                    <p:nvPicPr>
                      <p:cNvPr id="0" name="Object 40"/>
                      <p:cNvPicPr>
                        <a:picLocks noChangeAspect="1" noChangeArrowheads="1"/>
                      </p:cNvPicPr>
                      <p:nvPr/>
                    </p:nvPicPr>
                    <p:blipFill>
                      <a:blip r:embed="rId30"/>
                      <a:srcRect/>
                      <a:stretch>
                        <a:fillRect/>
                      </a:stretch>
                    </p:blipFill>
                    <p:spPr bwMode="auto">
                      <a:xfrm>
                        <a:off x="3839585" y="5804189"/>
                        <a:ext cx="949325" cy="3000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45" name="Text Box 8">
            <a:extLst>
              <a:ext uri="{FF2B5EF4-FFF2-40B4-BE49-F238E27FC236}">
                <a16:creationId xmlns:a16="http://schemas.microsoft.com/office/drawing/2014/main" id="{0D66784A-DC2C-4A8B-B84D-C9B5A96FD780}"/>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无限大容量电源系统的三相短路过程分析</a:t>
            </a:r>
          </a:p>
        </p:txBody>
      </p:sp>
      <p:sp>
        <p:nvSpPr>
          <p:cNvPr id="5146" name="Text Box 9">
            <a:extLst>
              <a:ext uri="{FF2B5EF4-FFF2-40B4-BE49-F238E27FC236}">
                <a16:creationId xmlns:a16="http://schemas.microsoft.com/office/drawing/2014/main" id="{18A3AF85-9A9D-4AE8-BB93-9B8714EAAA55}"/>
              </a:ext>
            </a:extLst>
          </p:cNvPr>
          <p:cNvSpPr txBox="1">
            <a:spLocks noChangeArrowheads="1"/>
          </p:cNvSpPr>
          <p:nvPr/>
        </p:nvSpPr>
        <p:spPr bwMode="auto">
          <a:xfrm>
            <a:off x="827088" y="1700213"/>
            <a:ext cx="7704137" cy="462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3. </a:t>
            </a:r>
            <a:r>
              <a:rPr lang="zh-CN" altLang="en-US" sz="1800">
                <a:solidFill>
                  <a:srgbClr val="212834"/>
                </a:solidFill>
              </a:rPr>
              <a:t>短路全电流</a:t>
            </a:r>
          </a:p>
          <a:p>
            <a:pPr eaLnBrk="1" hangingPunct="1"/>
            <a:r>
              <a:rPr lang="zh-CN" altLang="en-US" sz="1800">
                <a:solidFill>
                  <a:srgbClr val="212834"/>
                </a:solidFill>
              </a:rPr>
              <a:t>        短路全电流    就是其周期分量    和非周期分量    之和，即</a:t>
            </a:r>
          </a:p>
          <a:p>
            <a:pPr eaLnBrk="1" hangingPunct="1">
              <a:lnSpc>
                <a:spcPct val="150000"/>
              </a:lnSpc>
            </a:pPr>
            <a:r>
              <a:rPr lang="zh-CN" altLang="en-US" sz="1800">
                <a:solidFill>
                  <a:srgbClr val="212834"/>
                </a:solidFill>
              </a:rPr>
              <a:t>                                                                                               </a:t>
            </a:r>
            <a:r>
              <a:rPr lang="en-US" altLang="zh-CN" sz="1800">
                <a:solidFill>
                  <a:srgbClr val="212834"/>
                </a:solidFill>
              </a:rPr>
              <a:t>(4-10)</a:t>
            </a:r>
          </a:p>
          <a:p>
            <a:pPr eaLnBrk="1" hangingPunct="1">
              <a:lnSpc>
                <a:spcPct val="150000"/>
              </a:lnSpc>
            </a:pPr>
            <a:r>
              <a:rPr lang="en-US" altLang="zh-CN" sz="1800">
                <a:solidFill>
                  <a:srgbClr val="212834"/>
                </a:solidFill>
              </a:rPr>
              <a:t>       </a:t>
            </a:r>
            <a:r>
              <a:rPr lang="zh-CN" altLang="en-US" sz="1800">
                <a:solidFill>
                  <a:srgbClr val="212834"/>
                </a:solidFill>
              </a:rPr>
              <a:t>某一瞬时    的短路全电流有效值     是以时间</a:t>
            </a:r>
            <a:r>
              <a:rPr lang="en-US" altLang="zh-CN" sz="1800">
                <a:solidFill>
                  <a:srgbClr val="212834"/>
                </a:solidFill>
              </a:rPr>
              <a:t>t</a:t>
            </a:r>
            <a:r>
              <a:rPr lang="zh-CN" altLang="en-US" sz="1800">
                <a:solidFill>
                  <a:srgbClr val="212834"/>
                </a:solidFill>
              </a:rPr>
              <a:t>为中点的一个周期内的   的有效值    和     在     时刻的瞬时值       的方均根值，即</a:t>
            </a:r>
          </a:p>
          <a:p>
            <a:pPr eaLnBrk="1" hangingPunct="1"/>
            <a:r>
              <a:rPr lang="zh-CN" altLang="en-US" sz="1800">
                <a:solidFill>
                  <a:srgbClr val="212834"/>
                </a:solidFill>
              </a:rPr>
              <a:t>                                                                                               </a:t>
            </a:r>
            <a:r>
              <a:rPr lang="en-US" altLang="zh-CN" sz="1800">
                <a:solidFill>
                  <a:srgbClr val="212834"/>
                </a:solidFill>
              </a:rPr>
              <a:t>(4-11)</a:t>
            </a:r>
          </a:p>
          <a:p>
            <a:pPr eaLnBrk="1" hangingPunct="1"/>
            <a:r>
              <a:rPr lang="en-US" altLang="zh-CN" sz="1800">
                <a:solidFill>
                  <a:srgbClr val="212834"/>
                </a:solidFill>
              </a:rPr>
              <a:t>4. </a:t>
            </a:r>
            <a:r>
              <a:rPr lang="zh-CN" altLang="en-US" sz="1800">
                <a:solidFill>
                  <a:srgbClr val="212834"/>
                </a:solidFill>
              </a:rPr>
              <a:t>短路冲击电流与冲击电流有效值</a:t>
            </a:r>
          </a:p>
          <a:p>
            <a:pPr eaLnBrk="1" hangingPunct="1"/>
            <a:r>
              <a:rPr lang="zh-CN" altLang="en-US" sz="1800">
                <a:solidFill>
                  <a:srgbClr val="212834"/>
                </a:solidFill>
              </a:rPr>
              <a:t>        短路冲击电流为短路全电流中的最大瞬时值。由图</a:t>
            </a:r>
            <a:r>
              <a:rPr lang="en-US" altLang="zh-CN" sz="1800">
                <a:solidFill>
                  <a:srgbClr val="212834"/>
                </a:solidFill>
              </a:rPr>
              <a:t>4.3</a:t>
            </a:r>
            <a:r>
              <a:rPr lang="zh-CN" altLang="en-US" sz="1800">
                <a:solidFill>
                  <a:srgbClr val="212834"/>
                </a:solidFill>
              </a:rPr>
              <a:t>所示短路全电流</a:t>
            </a:r>
          </a:p>
          <a:p>
            <a:pPr eaLnBrk="1" hangingPunct="1"/>
            <a:r>
              <a:rPr lang="zh-CN" altLang="en-US" sz="1800">
                <a:solidFill>
                  <a:srgbClr val="212834"/>
                </a:solidFill>
              </a:rPr>
              <a:t>     曲线可以看出，短路后经过半个周期</a:t>
            </a:r>
            <a:r>
              <a:rPr lang="en-US" altLang="zh-CN" sz="1800">
                <a:solidFill>
                  <a:srgbClr val="212834"/>
                </a:solidFill>
              </a:rPr>
              <a:t>(</a:t>
            </a:r>
            <a:r>
              <a:rPr lang="zh-CN" altLang="en-US" sz="1800">
                <a:solidFill>
                  <a:srgbClr val="212834"/>
                </a:solidFill>
              </a:rPr>
              <a:t>即</a:t>
            </a:r>
            <a:r>
              <a:rPr lang="en-US" altLang="zh-CN" sz="1800">
                <a:solidFill>
                  <a:srgbClr val="212834"/>
                </a:solidFill>
              </a:rPr>
              <a:t>0.01s)      </a:t>
            </a:r>
            <a:r>
              <a:rPr lang="zh-CN" altLang="en-US" sz="1800">
                <a:solidFill>
                  <a:srgbClr val="212834"/>
                </a:solidFill>
              </a:rPr>
              <a:t>达到最大值，此时的短路电流就是短路冲击电流      。</a:t>
            </a:r>
          </a:p>
          <a:p>
            <a:pPr eaLnBrk="1" hangingPunct="1"/>
            <a:r>
              <a:rPr lang="zh-CN" altLang="en-US" sz="1800">
                <a:solidFill>
                  <a:srgbClr val="212834"/>
                </a:solidFill>
              </a:rPr>
              <a:t>        短路冲击电流按式</a:t>
            </a:r>
            <a:r>
              <a:rPr lang="en-US" altLang="zh-CN" sz="1800">
                <a:solidFill>
                  <a:srgbClr val="212834"/>
                </a:solidFill>
              </a:rPr>
              <a:t>(4-12)</a:t>
            </a:r>
            <a:r>
              <a:rPr lang="zh-CN" altLang="en-US" sz="1800">
                <a:solidFill>
                  <a:srgbClr val="212834"/>
                </a:solidFill>
              </a:rPr>
              <a:t>计算</a:t>
            </a:r>
          </a:p>
          <a:p>
            <a:pPr eaLnBrk="1" hangingPunct="1">
              <a:lnSpc>
                <a:spcPct val="150000"/>
              </a:lnSpc>
            </a:pPr>
            <a:r>
              <a:rPr lang="zh-CN" altLang="en-US" sz="1800">
                <a:solidFill>
                  <a:srgbClr val="212834"/>
                </a:solidFill>
              </a:rPr>
              <a:t>                                                                                                </a:t>
            </a:r>
            <a:r>
              <a:rPr lang="en-US" altLang="zh-CN" sz="1800">
                <a:solidFill>
                  <a:srgbClr val="212834"/>
                </a:solidFill>
              </a:rPr>
              <a:t>(4-12)</a:t>
            </a:r>
          </a:p>
          <a:p>
            <a:pPr eaLnBrk="1" hangingPunct="1">
              <a:lnSpc>
                <a:spcPct val="150000"/>
              </a:lnSpc>
            </a:pPr>
            <a:r>
              <a:rPr lang="zh-CN" altLang="en-US" sz="1800">
                <a:solidFill>
                  <a:srgbClr val="212834"/>
                </a:solidFill>
              </a:rPr>
              <a:t>式中      </a:t>
            </a:r>
            <a:r>
              <a:rPr lang="en-US" altLang="zh-CN" sz="1800">
                <a:solidFill>
                  <a:srgbClr val="212834"/>
                </a:solidFill>
              </a:rPr>
              <a:t>——</a:t>
            </a:r>
            <a:r>
              <a:rPr lang="zh-CN" altLang="en-US" sz="1800">
                <a:solidFill>
                  <a:srgbClr val="212834"/>
                </a:solidFill>
              </a:rPr>
              <a:t>短路电流冲击系数。</a:t>
            </a:r>
          </a:p>
          <a:p>
            <a:pPr eaLnBrk="1" hangingPunct="1"/>
            <a:endParaRPr lang="en-US" altLang="zh-CN" sz="1800">
              <a:solidFill>
                <a:srgbClr val="212834"/>
              </a:solidFill>
            </a:endParaRPr>
          </a:p>
        </p:txBody>
      </p:sp>
      <p:graphicFrame>
        <p:nvGraphicFramePr>
          <p:cNvPr id="5122" name="Object 32">
            <a:extLst>
              <a:ext uri="{FF2B5EF4-FFF2-40B4-BE49-F238E27FC236}">
                <a16:creationId xmlns:a16="http://schemas.microsoft.com/office/drawing/2014/main" id="{B1291BE3-5D6B-4E90-8CBA-4D204FD28F7E}"/>
              </a:ext>
            </a:extLst>
          </p:cNvPr>
          <p:cNvGraphicFramePr>
            <a:graphicFrameLocks noChangeAspect="1"/>
          </p:cNvGraphicFramePr>
          <p:nvPr>
            <p:extLst>
              <p:ext uri="{D42A27DB-BD31-4B8C-83A1-F6EECF244321}">
                <p14:modId xmlns:p14="http://schemas.microsoft.com/office/powerpoint/2010/main" val="2833188708"/>
              </p:ext>
            </p:extLst>
          </p:nvPr>
        </p:nvGraphicFramePr>
        <p:xfrm>
          <a:off x="2521868" y="1924452"/>
          <a:ext cx="266700" cy="431800"/>
        </p:xfrm>
        <a:graphic>
          <a:graphicData uri="http://schemas.openxmlformats.org/presentationml/2006/ole">
            <mc:AlternateContent xmlns:mc="http://schemas.openxmlformats.org/markup-compatibility/2006">
              <mc:Choice xmlns:v="urn:schemas-microsoft-com:vml" Requires="v">
                <p:oleObj name="Equation" r:id="rId3" imgW="126720" imgH="203040" progId="Equation.DSMT4">
                  <p:embed/>
                </p:oleObj>
              </mc:Choice>
              <mc:Fallback>
                <p:oleObj name="Equation" r:id="rId3" imgW="126720" imgH="203040" progId="Equation.DSMT4">
                  <p:embed/>
                  <p:pic>
                    <p:nvPicPr>
                      <p:cNvPr id="0" name="Object 32"/>
                      <p:cNvPicPr>
                        <a:picLocks noChangeAspect="1" noChangeArrowheads="1"/>
                      </p:cNvPicPr>
                      <p:nvPr/>
                    </p:nvPicPr>
                    <p:blipFill>
                      <a:blip r:embed="rId4"/>
                      <a:srcRect/>
                      <a:stretch>
                        <a:fillRect/>
                      </a:stretch>
                    </p:blipFill>
                    <p:spPr bwMode="auto">
                      <a:xfrm>
                        <a:off x="2521868" y="1924452"/>
                        <a:ext cx="266700"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3" name="Object 31">
            <a:extLst>
              <a:ext uri="{FF2B5EF4-FFF2-40B4-BE49-F238E27FC236}">
                <a16:creationId xmlns:a16="http://schemas.microsoft.com/office/drawing/2014/main" id="{A4CFF6F0-5FBC-4B3C-8BD8-1CC4A0574BDA}"/>
              </a:ext>
            </a:extLst>
          </p:cNvPr>
          <p:cNvGraphicFramePr>
            <a:graphicFrameLocks noChangeAspect="1"/>
          </p:cNvGraphicFramePr>
          <p:nvPr>
            <p:extLst>
              <p:ext uri="{D42A27DB-BD31-4B8C-83A1-F6EECF244321}">
                <p14:modId xmlns:p14="http://schemas.microsoft.com/office/powerpoint/2010/main" val="3694612970"/>
              </p:ext>
            </p:extLst>
          </p:nvPr>
        </p:nvGraphicFramePr>
        <p:xfrm>
          <a:off x="4381500" y="1954213"/>
          <a:ext cx="233363" cy="431800"/>
        </p:xfrm>
        <a:graphic>
          <a:graphicData uri="http://schemas.openxmlformats.org/presentationml/2006/ole">
            <mc:AlternateContent xmlns:mc="http://schemas.openxmlformats.org/markup-compatibility/2006">
              <mc:Choice xmlns:v="urn:schemas-microsoft-com:vml" Requires="v">
                <p:oleObj name="Equation" r:id="rId5" imgW="126720" imgH="228600" progId="Equation.DSMT4">
                  <p:embed/>
                </p:oleObj>
              </mc:Choice>
              <mc:Fallback>
                <p:oleObj name="Equation" r:id="rId5" imgW="126720" imgH="228600" progId="Equation.DSMT4">
                  <p:embed/>
                  <p:pic>
                    <p:nvPicPr>
                      <p:cNvPr id="0" name="Object 31"/>
                      <p:cNvPicPr>
                        <a:picLocks noChangeAspect="1" noChangeArrowheads="1"/>
                      </p:cNvPicPr>
                      <p:nvPr/>
                    </p:nvPicPr>
                    <p:blipFill>
                      <a:blip r:embed="rId6"/>
                      <a:srcRect/>
                      <a:stretch>
                        <a:fillRect/>
                      </a:stretch>
                    </p:blipFill>
                    <p:spPr bwMode="auto">
                      <a:xfrm>
                        <a:off x="4381500" y="1954213"/>
                        <a:ext cx="233363"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4" name="Object 30">
            <a:extLst>
              <a:ext uri="{FF2B5EF4-FFF2-40B4-BE49-F238E27FC236}">
                <a16:creationId xmlns:a16="http://schemas.microsoft.com/office/drawing/2014/main" id="{7BB0A5AB-121E-4640-A444-3E10E5F22809}"/>
              </a:ext>
            </a:extLst>
          </p:cNvPr>
          <p:cNvGraphicFramePr>
            <a:graphicFrameLocks noChangeAspect="1"/>
          </p:cNvGraphicFramePr>
          <p:nvPr>
            <p:extLst>
              <p:ext uri="{D42A27DB-BD31-4B8C-83A1-F6EECF244321}">
                <p14:modId xmlns:p14="http://schemas.microsoft.com/office/powerpoint/2010/main" val="1974649179"/>
              </p:ext>
            </p:extLst>
          </p:nvPr>
        </p:nvGraphicFramePr>
        <p:xfrm>
          <a:off x="5961063" y="1958975"/>
          <a:ext cx="306387" cy="431800"/>
        </p:xfrm>
        <a:graphic>
          <a:graphicData uri="http://schemas.openxmlformats.org/presentationml/2006/ole">
            <mc:AlternateContent xmlns:mc="http://schemas.openxmlformats.org/markup-compatibility/2006">
              <mc:Choice xmlns:v="urn:schemas-microsoft-com:vml" Requires="v">
                <p:oleObj name="Equation" r:id="rId7" imgW="164880" imgH="228600" progId="Equation.DSMT4">
                  <p:embed/>
                </p:oleObj>
              </mc:Choice>
              <mc:Fallback>
                <p:oleObj name="Equation" r:id="rId7" imgW="164880" imgH="228600" progId="Equation.DSMT4">
                  <p:embed/>
                  <p:pic>
                    <p:nvPicPr>
                      <p:cNvPr id="0" name="Object 30"/>
                      <p:cNvPicPr>
                        <a:picLocks noChangeAspect="1" noChangeArrowheads="1"/>
                      </p:cNvPicPr>
                      <p:nvPr/>
                    </p:nvPicPr>
                    <p:blipFill>
                      <a:blip r:embed="rId8"/>
                      <a:srcRect/>
                      <a:stretch>
                        <a:fillRect/>
                      </a:stretch>
                    </p:blipFill>
                    <p:spPr bwMode="auto">
                      <a:xfrm>
                        <a:off x="5961063" y="1958975"/>
                        <a:ext cx="30638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5" name="Object 29">
            <a:extLst>
              <a:ext uri="{FF2B5EF4-FFF2-40B4-BE49-F238E27FC236}">
                <a16:creationId xmlns:a16="http://schemas.microsoft.com/office/drawing/2014/main" id="{92D24DB1-A99D-4241-B0EA-97F8F468DBFC}"/>
              </a:ext>
            </a:extLst>
          </p:cNvPr>
          <p:cNvGraphicFramePr>
            <a:graphicFrameLocks noChangeAspect="1"/>
          </p:cNvGraphicFramePr>
          <p:nvPr>
            <p:extLst>
              <p:ext uri="{D42A27DB-BD31-4B8C-83A1-F6EECF244321}">
                <p14:modId xmlns:p14="http://schemas.microsoft.com/office/powerpoint/2010/main" val="73661928"/>
              </p:ext>
            </p:extLst>
          </p:nvPr>
        </p:nvGraphicFramePr>
        <p:xfrm>
          <a:off x="3279775" y="2311400"/>
          <a:ext cx="1512888" cy="503238"/>
        </p:xfrm>
        <a:graphic>
          <a:graphicData uri="http://schemas.openxmlformats.org/presentationml/2006/ole">
            <mc:AlternateContent xmlns:mc="http://schemas.openxmlformats.org/markup-compatibility/2006">
              <mc:Choice xmlns:v="urn:schemas-microsoft-com:vml" Requires="v">
                <p:oleObj name="Equation" r:id="rId9" imgW="596880" imgH="228600" progId="Equation.DSMT4">
                  <p:embed/>
                </p:oleObj>
              </mc:Choice>
              <mc:Fallback>
                <p:oleObj name="Equation" r:id="rId9" imgW="596880" imgH="228600" progId="Equation.DSMT4">
                  <p:embed/>
                  <p:pic>
                    <p:nvPicPr>
                      <p:cNvPr id="0" name="Object 29"/>
                      <p:cNvPicPr>
                        <a:picLocks noChangeAspect="1" noChangeArrowheads="1"/>
                      </p:cNvPicPr>
                      <p:nvPr/>
                    </p:nvPicPr>
                    <p:blipFill>
                      <a:blip r:embed="rId10"/>
                      <a:srcRect/>
                      <a:stretch>
                        <a:fillRect/>
                      </a:stretch>
                    </p:blipFill>
                    <p:spPr bwMode="auto">
                      <a:xfrm>
                        <a:off x="3279775" y="2311400"/>
                        <a:ext cx="1512888"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6" name="Object 28">
            <a:extLst>
              <a:ext uri="{FF2B5EF4-FFF2-40B4-BE49-F238E27FC236}">
                <a16:creationId xmlns:a16="http://schemas.microsoft.com/office/drawing/2014/main" id="{112714FE-DFBC-4CAA-AE59-89923C761936}"/>
              </a:ext>
            </a:extLst>
          </p:cNvPr>
          <p:cNvGraphicFramePr>
            <a:graphicFrameLocks noChangeAspect="1"/>
          </p:cNvGraphicFramePr>
          <p:nvPr>
            <p:extLst>
              <p:ext uri="{D42A27DB-BD31-4B8C-83A1-F6EECF244321}">
                <p14:modId xmlns:p14="http://schemas.microsoft.com/office/powerpoint/2010/main" val="3012337717"/>
              </p:ext>
            </p:extLst>
          </p:nvPr>
        </p:nvGraphicFramePr>
        <p:xfrm>
          <a:off x="2281238" y="2819400"/>
          <a:ext cx="173037" cy="288925"/>
        </p:xfrm>
        <a:graphic>
          <a:graphicData uri="http://schemas.openxmlformats.org/presentationml/2006/ole">
            <mc:AlternateContent xmlns:mc="http://schemas.openxmlformats.org/markup-compatibility/2006">
              <mc:Choice xmlns:v="urn:schemas-microsoft-com:vml" Requires="v">
                <p:oleObj name="Equation" r:id="rId11" imgW="88560" imgH="139680" progId="Equation.DSMT4">
                  <p:embed/>
                </p:oleObj>
              </mc:Choice>
              <mc:Fallback>
                <p:oleObj name="Equation" r:id="rId11" imgW="88560" imgH="139680" progId="Equation.DSMT4">
                  <p:embed/>
                  <p:pic>
                    <p:nvPicPr>
                      <p:cNvPr id="0" name="Object 28"/>
                      <p:cNvPicPr>
                        <a:picLocks noChangeAspect="1" noChangeArrowheads="1"/>
                      </p:cNvPicPr>
                      <p:nvPr/>
                    </p:nvPicPr>
                    <p:blipFill>
                      <a:blip r:embed="rId12"/>
                      <a:srcRect/>
                      <a:stretch>
                        <a:fillRect/>
                      </a:stretch>
                    </p:blipFill>
                    <p:spPr bwMode="auto">
                      <a:xfrm>
                        <a:off x="2281238" y="2819400"/>
                        <a:ext cx="173037"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7" name="Object 27">
            <a:extLst>
              <a:ext uri="{FF2B5EF4-FFF2-40B4-BE49-F238E27FC236}">
                <a16:creationId xmlns:a16="http://schemas.microsoft.com/office/drawing/2014/main" id="{0BB33FB6-744B-4F6A-96DE-C613676401FA}"/>
              </a:ext>
            </a:extLst>
          </p:cNvPr>
          <p:cNvGraphicFramePr>
            <a:graphicFrameLocks noChangeAspect="1"/>
          </p:cNvGraphicFramePr>
          <p:nvPr>
            <p:extLst>
              <p:ext uri="{D42A27DB-BD31-4B8C-83A1-F6EECF244321}">
                <p14:modId xmlns:p14="http://schemas.microsoft.com/office/powerpoint/2010/main" val="198850097"/>
              </p:ext>
            </p:extLst>
          </p:nvPr>
        </p:nvGraphicFramePr>
        <p:xfrm>
          <a:off x="4503103" y="2774573"/>
          <a:ext cx="358775" cy="358775"/>
        </p:xfrm>
        <a:graphic>
          <a:graphicData uri="http://schemas.openxmlformats.org/presentationml/2006/ole">
            <mc:AlternateContent xmlns:mc="http://schemas.openxmlformats.org/markup-compatibility/2006">
              <mc:Choice xmlns:v="urn:schemas-microsoft-com:vml" Requires="v">
                <p:oleObj name="Equation" r:id="rId13" imgW="203040" imgH="203040" progId="Equation.DSMT4">
                  <p:embed/>
                </p:oleObj>
              </mc:Choice>
              <mc:Fallback>
                <p:oleObj name="Equation" r:id="rId13" imgW="203040" imgH="203040" progId="Equation.DSMT4">
                  <p:embed/>
                  <p:pic>
                    <p:nvPicPr>
                      <p:cNvPr id="0" name="Object 27"/>
                      <p:cNvPicPr>
                        <a:picLocks noChangeAspect="1" noChangeArrowheads="1"/>
                      </p:cNvPicPr>
                      <p:nvPr/>
                    </p:nvPicPr>
                    <p:blipFill>
                      <a:blip r:embed="rId14"/>
                      <a:srcRect/>
                      <a:stretch>
                        <a:fillRect/>
                      </a:stretch>
                    </p:blipFill>
                    <p:spPr bwMode="auto">
                      <a:xfrm>
                        <a:off x="4503103" y="2774573"/>
                        <a:ext cx="358775"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8" name="Object 26">
            <a:extLst>
              <a:ext uri="{FF2B5EF4-FFF2-40B4-BE49-F238E27FC236}">
                <a16:creationId xmlns:a16="http://schemas.microsoft.com/office/drawing/2014/main" id="{FBFDD15E-F746-494D-9F5D-058793D5CAB6}"/>
              </a:ext>
            </a:extLst>
          </p:cNvPr>
          <p:cNvGraphicFramePr>
            <a:graphicFrameLocks noChangeAspect="1"/>
          </p:cNvGraphicFramePr>
          <p:nvPr>
            <p:extLst>
              <p:ext uri="{D42A27DB-BD31-4B8C-83A1-F6EECF244321}">
                <p14:modId xmlns:p14="http://schemas.microsoft.com/office/powerpoint/2010/main" val="2435262923"/>
              </p:ext>
            </p:extLst>
          </p:nvPr>
        </p:nvGraphicFramePr>
        <p:xfrm>
          <a:off x="8104188" y="2771775"/>
          <a:ext cx="220662" cy="407988"/>
        </p:xfrm>
        <a:graphic>
          <a:graphicData uri="http://schemas.openxmlformats.org/presentationml/2006/ole">
            <mc:AlternateContent xmlns:mc="http://schemas.openxmlformats.org/markup-compatibility/2006">
              <mc:Choice xmlns:v="urn:schemas-microsoft-com:vml" Requires="v">
                <p:oleObj name="Equation" r:id="rId15" imgW="126720" imgH="228600" progId="Equation.DSMT4">
                  <p:embed/>
                </p:oleObj>
              </mc:Choice>
              <mc:Fallback>
                <p:oleObj name="Equation" r:id="rId15" imgW="126720" imgH="228600" progId="Equation.DSMT4">
                  <p:embed/>
                  <p:pic>
                    <p:nvPicPr>
                      <p:cNvPr id="0" name="Object 26"/>
                      <p:cNvPicPr>
                        <a:picLocks noChangeAspect="1" noChangeArrowheads="1"/>
                      </p:cNvPicPr>
                      <p:nvPr/>
                    </p:nvPicPr>
                    <p:blipFill>
                      <a:blip r:embed="rId16"/>
                      <a:srcRect/>
                      <a:stretch>
                        <a:fillRect/>
                      </a:stretch>
                    </p:blipFill>
                    <p:spPr bwMode="auto">
                      <a:xfrm>
                        <a:off x="8104188" y="2771775"/>
                        <a:ext cx="220662" cy="4079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9" name="Object 25">
            <a:extLst>
              <a:ext uri="{FF2B5EF4-FFF2-40B4-BE49-F238E27FC236}">
                <a16:creationId xmlns:a16="http://schemas.microsoft.com/office/drawing/2014/main" id="{074ED065-4C01-47BA-808D-DD88E7449C50}"/>
              </a:ext>
            </a:extLst>
          </p:cNvPr>
          <p:cNvGraphicFramePr>
            <a:graphicFrameLocks noChangeAspect="1"/>
          </p:cNvGraphicFramePr>
          <p:nvPr>
            <p:extLst>
              <p:ext uri="{D42A27DB-BD31-4B8C-83A1-F6EECF244321}">
                <p14:modId xmlns:p14="http://schemas.microsoft.com/office/powerpoint/2010/main" val="612242830"/>
              </p:ext>
            </p:extLst>
          </p:nvPr>
        </p:nvGraphicFramePr>
        <p:xfrm>
          <a:off x="1789113" y="3179763"/>
          <a:ext cx="301625" cy="423862"/>
        </p:xfrm>
        <a:graphic>
          <a:graphicData uri="http://schemas.openxmlformats.org/presentationml/2006/ole">
            <mc:AlternateContent xmlns:mc="http://schemas.openxmlformats.org/markup-compatibility/2006">
              <mc:Choice xmlns:v="urn:schemas-microsoft-com:vml" Requires="v">
                <p:oleObj name="Equation" r:id="rId17" imgW="164880" imgH="228600" progId="Equation.DSMT4">
                  <p:embed/>
                </p:oleObj>
              </mc:Choice>
              <mc:Fallback>
                <p:oleObj name="Equation" r:id="rId17" imgW="164880" imgH="228600" progId="Equation.DSMT4">
                  <p:embed/>
                  <p:pic>
                    <p:nvPicPr>
                      <p:cNvPr id="0" name="Object 25"/>
                      <p:cNvPicPr>
                        <a:picLocks noChangeAspect="1" noChangeArrowheads="1"/>
                      </p:cNvPicPr>
                      <p:nvPr/>
                    </p:nvPicPr>
                    <p:blipFill>
                      <a:blip r:embed="rId18"/>
                      <a:srcRect/>
                      <a:stretch>
                        <a:fillRect/>
                      </a:stretch>
                    </p:blipFill>
                    <p:spPr bwMode="auto">
                      <a:xfrm>
                        <a:off x="1789113" y="3179763"/>
                        <a:ext cx="301625"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0" name="Object 24">
            <a:extLst>
              <a:ext uri="{FF2B5EF4-FFF2-40B4-BE49-F238E27FC236}">
                <a16:creationId xmlns:a16="http://schemas.microsoft.com/office/drawing/2014/main" id="{6C2FB91C-C409-4F09-8CB2-454AF9F3F8C7}"/>
              </a:ext>
            </a:extLst>
          </p:cNvPr>
          <p:cNvGraphicFramePr>
            <a:graphicFrameLocks noChangeAspect="1"/>
          </p:cNvGraphicFramePr>
          <p:nvPr>
            <p:extLst>
              <p:ext uri="{D42A27DB-BD31-4B8C-83A1-F6EECF244321}">
                <p14:modId xmlns:p14="http://schemas.microsoft.com/office/powerpoint/2010/main" val="3422407926"/>
              </p:ext>
            </p:extLst>
          </p:nvPr>
        </p:nvGraphicFramePr>
        <p:xfrm>
          <a:off x="2293938" y="3154363"/>
          <a:ext cx="322262" cy="454025"/>
        </p:xfrm>
        <a:graphic>
          <a:graphicData uri="http://schemas.openxmlformats.org/presentationml/2006/ole">
            <mc:AlternateContent xmlns:mc="http://schemas.openxmlformats.org/markup-compatibility/2006">
              <mc:Choice xmlns:v="urn:schemas-microsoft-com:vml" Requires="v">
                <p:oleObj name="Equation" r:id="rId19" imgW="164880" imgH="228600" progId="Equation.DSMT4">
                  <p:embed/>
                </p:oleObj>
              </mc:Choice>
              <mc:Fallback>
                <p:oleObj name="Equation" r:id="rId19" imgW="164880" imgH="228600" progId="Equation.DSMT4">
                  <p:embed/>
                  <p:pic>
                    <p:nvPicPr>
                      <p:cNvPr id="0" name="Object 24"/>
                      <p:cNvPicPr>
                        <a:picLocks noChangeAspect="1" noChangeArrowheads="1"/>
                      </p:cNvPicPr>
                      <p:nvPr/>
                    </p:nvPicPr>
                    <p:blipFill>
                      <a:blip r:embed="rId20"/>
                      <a:srcRect/>
                      <a:stretch>
                        <a:fillRect/>
                      </a:stretch>
                    </p:blipFill>
                    <p:spPr bwMode="auto">
                      <a:xfrm>
                        <a:off x="2293938" y="3154363"/>
                        <a:ext cx="322262" cy="4540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1" name="Object 23">
            <a:extLst>
              <a:ext uri="{FF2B5EF4-FFF2-40B4-BE49-F238E27FC236}">
                <a16:creationId xmlns:a16="http://schemas.microsoft.com/office/drawing/2014/main" id="{C3557627-A321-44F0-A862-2D10135FA4D5}"/>
              </a:ext>
            </a:extLst>
          </p:cNvPr>
          <p:cNvGraphicFramePr>
            <a:graphicFrameLocks noChangeAspect="1"/>
          </p:cNvGraphicFramePr>
          <p:nvPr>
            <p:extLst>
              <p:ext uri="{D42A27DB-BD31-4B8C-83A1-F6EECF244321}">
                <p14:modId xmlns:p14="http://schemas.microsoft.com/office/powerpoint/2010/main" val="568930645"/>
              </p:ext>
            </p:extLst>
          </p:nvPr>
        </p:nvGraphicFramePr>
        <p:xfrm>
          <a:off x="2878138" y="3208338"/>
          <a:ext cx="173037" cy="288925"/>
        </p:xfrm>
        <a:graphic>
          <a:graphicData uri="http://schemas.openxmlformats.org/presentationml/2006/ole">
            <mc:AlternateContent xmlns:mc="http://schemas.openxmlformats.org/markup-compatibility/2006">
              <mc:Choice xmlns:v="urn:schemas-microsoft-com:vml" Requires="v">
                <p:oleObj name="Equation" r:id="rId21" imgW="88560" imgH="139680" progId="Equation.DSMT4">
                  <p:embed/>
                </p:oleObj>
              </mc:Choice>
              <mc:Fallback>
                <p:oleObj name="Equation" r:id="rId21" imgW="88560" imgH="139680" progId="Equation.DSMT4">
                  <p:embed/>
                  <p:pic>
                    <p:nvPicPr>
                      <p:cNvPr id="0" name="Object 23"/>
                      <p:cNvPicPr>
                        <a:picLocks noChangeAspect="1" noChangeArrowheads="1"/>
                      </p:cNvPicPr>
                      <p:nvPr/>
                    </p:nvPicPr>
                    <p:blipFill>
                      <a:blip r:embed="rId22"/>
                      <a:srcRect/>
                      <a:stretch>
                        <a:fillRect/>
                      </a:stretch>
                    </p:blipFill>
                    <p:spPr bwMode="auto">
                      <a:xfrm>
                        <a:off x="2878138" y="3208338"/>
                        <a:ext cx="173037"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2" name="Object 22">
            <a:extLst>
              <a:ext uri="{FF2B5EF4-FFF2-40B4-BE49-F238E27FC236}">
                <a16:creationId xmlns:a16="http://schemas.microsoft.com/office/drawing/2014/main" id="{C0DE54A7-0560-4434-A1AE-2E716148BB8D}"/>
              </a:ext>
            </a:extLst>
          </p:cNvPr>
          <p:cNvGraphicFramePr>
            <a:graphicFrameLocks noChangeAspect="1"/>
          </p:cNvGraphicFramePr>
          <p:nvPr>
            <p:extLst>
              <p:ext uri="{D42A27DB-BD31-4B8C-83A1-F6EECF244321}">
                <p14:modId xmlns:p14="http://schemas.microsoft.com/office/powerpoint/2010/main" val="1010935320"/>
              </p:ext>
            </p:extLst>
          </p:nvPr>
        </p:nvGraphicFramePr>
        <p:xfrm>
          <a:off x="4483100" y="3141663"/>
          <a:ext cx="361950" cy="457200"/>
        </p:xfrm>
        <a:graphic>
          <a:graphicData uri="http://schemas.openxmlformats.org/presentationml/2006/ole">
            <mc:AlternateContent xmlns:mc="http://schemas.openxmlformats.org/markup-compatibility/2006">
              <mc:Choice xmlns:v="urn:schemas-microsoft-com:vml" Requires="v">
                <p:oleObj name="Equation" r:id="rId23" imgW="177480" imgH="228600" progId="Equation.DSMT4">
                  <p:embed/>
                </p:oleObj>
              </mc:Choice>
              <mc:Fallback>
                <p:oleObj name="Equation" r:id="rId23" imgW="177480" imgH="228600" progId="Equation.DSMT4">
                  <p:embed/>
                  <p:pic>
                    <p:nvPicPr>
                      <p:cNvPr id="0" name="Object 22"/>
                      <p:cNvPicPr>
                        <a:picLocks noChangeAspect="1" noChangeArrowheads="1"/>
                      </p:cNvPicPr>
                      <p:nvPr/>
                    </p:nvPicPr>
                    <p:blipFill>
                      <a:blip r:embed="rId24"/>
                      <a:srcRect/>
                      <a:stretch>
                        <a:fillRect/>
                      </a:stretch>
                    </p:blipFill>
                    <p:spPr bwMode="auto">
                      <a:xfrm>
                        <a:off x="4483100" y="3141663"/>
                        <a:ext cx="36195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3" name="Object 21">
            <a:extLst>
              <a:ext uri="{FF2B5EF4-FFF2-40B4-BE49-F238E27FC236}">
                <a16:creationId xmlns:a16="http://schemas.microsoft.com/office/drawing/2014/main" id="{A3E732E1-F50A-4A13-8B2C-49A1868CC411}"/>
              </a:ext>
            </a:extLst>
          </p:cNvPr>
          <p:cNvGraphicFramePr>
            <a:graphicFrameLocks noChangeAspect="1"/>
          </p:cNvGraphicFramePr>
          <p:nvPr>
            <p:extLst>
              <p:ext uri="{D42A27DB-BD31-4B8C-83A1-F6EECF244321}">
                <p14:modId xmlns:p14="http://schemas.microsoft.com/office/powerpoint/2010/main" val="148395926"/>
              </p:ext>
            </p:extLst>
          </p:nvPr>
        </p:nvGraphicFramePr>
        <p:xfrm>
          <a:off x="3275013" y="3429000"/>
          <a:ext cx="1287321" cy="396000"/>
        </p:xfrm>
        <a:graphic>
          <a:graphicData uri="http://schemas.openxmlformats.org/presentationml/2006/ole">
            <mc:AlternateContent xmlns:mc="http://schemas.openxmlformats.org/markup-compatibility/2006">
              <mc:Choice xmlns:v="urn:schemas-microsoft-com:vml" Requires="v">
                <p:oleObj name="Equation" r:id="rId25" imgW="863280" imgH="266400" progId="Equation.DSMT4">
                  <p:embed/>
                </p:oleObj>
              </mc:Choice>
              <mc:Fallback>
                <p:oleObj name="Equation" r:id="rId25" imgW="863280" imgH="266400" progId="Equation.DSMT4">
                  <p:embed/>
                  <p:pic>
                    <p:nvPicPr>
                      <p:cNvPr id="0" name="Object 21"/>
                      <p:cNvPicPr>
                        <a:picLocks noChangeAspect="1" noChangeArrowheads="1"/>
                      </p:cNvPicPr>
                      <p:nvPr/>
                    </p:nvPicPr>
                    <p:blipFill>
                      <a:blip r:embed="rId26"/>
                      <a:srcRect/>
                      <a:stretch>
                        <a:fillRect/>
                      </a:stretch>
                    </p:blipFill>
                    <p:spPr bwMode="auto">
                      <a:xfrm>
                        <a:off x="3275013" y="3429000"/>
                        <a:ext cx="1287321"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4" name="Object 20">
            <a:extLst>
              <a:ext uri="{FF2B5EF4-FFF2-40B4-BE49-F238E27FC236}">
                <a16:creationId xmlns:a16="http://schemas.microsoft.com/office/drawing/2014/main" id="{B12DDFF1-E8B1-480B-91F5-D160506662B4}"/>
              </a:ext>
            </a:extLst>
          </p:cNvPr>
          <p:cNvGraphicFramePr>
            <a:graphicFrameLocks noChangeAspect="1"/>
          </p:cNvGraphicFramePr>
          <p:nvPr>
            <p:extLst>
              <p:ext uri="{D42A27DB-BD31-4B8C-83A1-F6EECF244321}">
                <p14:modId xmlns:p14="http://schemas.microsoft.com/office/powerpoint/2010/main" val="3945965461"/>
              </p:ext>
            </p:extLst>
          </p:nvPr>
        </p:nvGraphicFramePr>
        <p:xfrm>
          <a:off x="950913" y="4279900"/>
          <a:ext cx="222250" cy="360363"/>
        </p:xfrm>
        <a:graphic>
          <a:graphicData uri="http://schemas.openxmlformats.org/presentationml/2006/ole">
            <mc:AlternateContent xmlns:mc="http://schemas.openxmlformats.org/markup-compatibility/2006">
              <mc:Choice xmlns:v="urn:schemas-microsoft-com:vml" Requires="v">
                <p:oleObj name="Equation" r:id="rId27" imgW="126720" imgH="203040" progId="Equation.DSMT4">
                  <p:embed/>
                </p:oleObj>
              </mc:Choice>
              <mc:Fallback>
                <p:oleObj name="Equation" r:id="rId27" imgW="126720" imgH="203040" progId="Equation.DSMT4">
                  <p:embed/>
                  <p:pic>
                    <p:nvPicPr>
                      <p:cNvPr id="0" name="Object 20"/>
                      <p:cNvPicPr>
                        <a:picLocks noChangeAspect="1" noChangeArrowheads="1"/>
                      </p:cNvPicPr>
                      <p:nvPr/>
                    </p:nvPicPr>
                    <p:blipFill>
                      <a:blip r:embed="rId28"/>
                      <a:srcRect/>
                      <a:stretch>
                        <a:fillRect/>
                      </a:stretch>
                    </p:blipFill>
                    <p:spPr bwMode="auto">
                      <a:xfrm>
                        <a:off x="950913" y="4279900"/>
                        <a:ext cx="22225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5" name="Object 19">
            <a:extLst>
              <a:ext uri="{FF2B5EF4-FFF2-40B4-BE49-F238E27FC236}">
                <a16:creationId xmlns:a16="http://schemas.microsoft.com/office/drawing/2014/main" id="{3FD7E76A-2B51-4EFF-81E9-6EF9086AB39E}"/>
              </a:ext>
            </a:extLst>
          </p:cNvPr>
          <p:cNvGraphicFramePr>
            <a:graphicFrameLocks noChangeAspect="1"/>
          </p:cNvGraphicFramePr>
          <p:nvPr>
            <p:extLst>
              <p:ext uri="{D42A27DB-BD31-4B8C-83A1-F6EECF244321}">
                <p14:modId xmlns:p14="http://schemas.microsoft.com/office/powerpoint/2010/main" val="3448959394"/>
              </p:ext>
            </p:extLst>
          </p:nvPr>
        </p:nvGraphicFramePr>
        <p:xfrm>
          <a:off x="5795963" y="4297363"/>
          <a:ext cx="254000" cy="412750"/>
        </p:xfrm>
        <a:graphic>
          <a:graphicData uri="http://schemas.openxmlformats.org/presentationml/2006/ole">
            <mc:AlternateContent xmlns:mc="http://schemas.openxmlformats.org/markup-compatibility/2006">
              <mc:Choice xmlns:v="urn:schemas-microsoft-com:vml" Requires="v">
                <p:oleObj name="Equation" r:id="rId29" imgW="126720" imgH="203040" progId="Equation.DSMT4">
                  <p:embed/>
                </p:oleObj>
              </mc:Choice>
              <mc:Fallback>
                <p:oleObj name="Equation" r:id="rId29" imgW="126720" imgH="203040" progId="Equation.DSMT4">
                  <p:embed/>
                  <p:pic>
                    <p:nvPicPr>
                      <p:cNvPr id="0" name="Object 19"/>
                      <p:cNvPicPr>
                        <a:picLocks noChangeAspect="1" noChangeArrowheads="1"/>
                      </p:cNvPicPr>
                      <p:nvPr/>
                    </p:nvPicPr>
                    <p:blipFill>
                      <a:blip r:embed="rId30"/>
                      <a:srcRect/>
                      <a:stretch>
                        <a:fillRect/>
                      </a:stretch>
                    </p:blipFill>
                    <p:spPr bwMode="auto">
                      <a:xfrm>
                        <a:off x="5795963" y="4297363"/>
                        <a:ext cx="254000"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6" name="Object 18">
            <a:extLst>
              <a:ext uri="{FF2B5EF4-FFF2-40B4-BE49-F238E27FC236}">
                <a16:creationId xmlns:a16="http://schemas.microsoft.com/office/drawing/2014/main" id="{84974CF9-976D-4337-8A26-8CC1D39374C8}"/>
              </a:ext>
            </a:extLst>
          </p:cNvPr>
          <p:cNvGraphicFramePr>
            <a:graphicFrameLocks noChangeAspect="1"/>
          </p:cNvGraphicFramePr>
          <p:nvPr>
            <p:extLst>
              <p:ext uri="{D42A27DB-BD31-4B8C-83A1-F6EECF244321}">
                <p14:modId xmlns:p14="http://schemas.microsoft.com/office/powerpoint/2010/main" val="1209079350"/>
              </p:ext>
            </p:extLst>
          </p:nvPr>
        </p:nvGraphicFramePr>
        <p:xfrm>
          <a:off x="3419475" y="4508500"/>
          <a:ext cx="358775" cy="471488"/>
        </p:xfrm>
        <a:graphic>
          <a:graphicData uri="http://schemas.openxmlformats.org/presentationml/2006/ole">
            <mc:AlternateContent xmlns:mc="http://schemas.openxmlformats.org/markup-compatibility/2006">
              <mc:Choice xmlns:v="urn:schemas-microsoft-com:vml" Requires="v">
                <p:oleObj name="Equation" r:id="rId31" imgW="152280" imgH="203040" progId="Equation.DSMT4">
                  <p:embed/>
                </p:oleObj>
              </mc:Choice>
              <mc:Fallback>
                <p:oleObj name="Equation" r:id="rId31" imgW="152280" imgH="203040" progId="Equation.DSMT4">
                  <p:embed/>
                  <p:pic>
                    <p:nvPicPr>
                      <p:cNvPr id="0" name="Object 18"/>
                      <p:cNvPicPr>
                        <a:picLocks noChangeAspect="1" noChangeArrowheads="1"/>
                      </p:cNvPicPr>
                      <p:nvPr/>
                    </p:nvPicPr>
                    <p:blipFill>
                      <a:blip r:embed="rId32"/>
                      <a:srcRect/>
                      <a:stretch>
                        <a:fillRect/>
                      </a:stretch>
                    </p:blipFill>
                    <p:spPr bwMode="auto">
                      <a:xfrm>
                        <a:off x="3419475" y="4508500"/>
                        <a:ext cx="358775" cy="4714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7" name="Object 11">
            <a:extLst>
              <a:ext uri="{FF2B5EF4-FFF2-40B4-BE49-F238E27FC236}">
                <a16:creationId xmlns:a16="http://schemas.microsoft.com/office/drawing/2014/main" id="{421E9E8E-0BF4-45EA-88F9-AD4CCFBF59AC}"/>
              </a:ext>
            </a:extLst>
          </p:cNvPr>
          <p:cNvGraphicFramePr>
            <a:graphicFrameLocks noChangeAspect="1"/>
          </p:cNvGraphicFramePr>
          <p:nvPr>
            <p:extLst>
              <p:ext uri="{D42A27DB-BD31-4B8C-83A1-F6EECF244321}">
                <p14:modId xmlns:p14="http://schemas.microsoft.com/office/powerpoint/2010/main" val="2415898949"/>
              </p:ext>
            </p:extLst>
          </p:nvPr>
        </p:nvGraphicFramePr>
        <p:xfrm>
          <a:off x="1382713" y="5655945"/>
          <a:ext cx="325437" cy="360363"/>
        </p:xfrm>
        <a:graphic>
          <a:graphicData uri="http://schemas.openxmlformats.org/presentationml/2006/ole">
            <mc:AlternateContent xmlns:mc="http://schemas.openxmlformats.org/markup-compatibility/2006">
              <mc:Choice xmlns:v="urn:schemas-microsoft-com:vml" Requires="v">
                <p:oleObj name="Equation" r:id="rId33" imgW="177480" imgH="203040" progId="Equation.DSMT4">
                  <p:embed/>
                </p:oleObj>
              </mc:Choice>
              <mc:Fallback>
                <p:oleObj name="Equation" r:id="rId33" imgW="177480" imgH="203040" progId="Equation.DSMT4">
                  <p:embed/>
                  <p:pic>
                    <p:nvPicPr>
                      <p:cNvPr id="0" name="Object 11"/>
                      <p:cNvPicPr>
                        <a:picLocks noChangeAspect="1" noChangeArrowheads="1"/>
                      </p:cNvPicPr>
                      <p:nvPr/>
                    </p:nvPicPr>
                    <p:blipFill>
                      <a:blip r:embed="rId34"/>
                      <a:srcRect/>
                      <a:stretch>
                        <a:fillRect/>
                      </a:stretch>
                    </p:blipFill>
                    <p:spPr bwMode="auto">
                      <a:xfrm>
                        <a:off x="1382713" y="5655945"/>
                        <a:ext cx="325437"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38" name="Object 56">
            <a:extLst>
              <a:ext uri="{FF2B5EF4-FFF2-40B4-BE49-F238E27FC236}">
                <a16:creationId xmlns:a16="http://schemas.microsoft.com/office/drawing/2014/main" id="{72A7AFA8-A304-4422-84E8-6527E01E4222}"/>
              </a:ext>
            </a:extLst>
          </p:cNvPr>
          <p:cNvGraphicFramePr>
            <a:graphicFrameLocks noChangeAspect="1"/>
          </p:cNvGraphicFramePr>
          <p:nvPr>
            <p:extLst>
              <p:ext uri="{D42A27DB-BD31-4B8C-83A1-F6EECF244321}">
                <p14:modId xmlns:p14="http://schemas.microsoft.com/office/powerpoint/2010/main" val="1507299221"/>
              </p:ext>
            </p:extLst>
          </p:nvPr>
        </p:nvGraphicFramePr>
        <p:xfrm>
          <a:off x="1547813" y="5157788"/>
          <a:ext cx="4679950" cy="469900"/>
        </p:xfrm>
        <a:graphic>
          <a:graphicData uri="http://schemas.openxmlformats.org/presentationml/2006/ole">
            <mc:AlternateContent xmlns:mc="http://schemas.openxmlformats.org/markup-compatibility/2006">
              <mc:Choice xmlns:v="urn:schemas-microsoft-com:vml" Requires="v">
                <p:oleObj name="Equation" r:id="rId35" imgW="2565360" imgH="253800" progId="Equation.DSMT4">
                  <p:embed/>
                </p:oleObj>
              </mc:Choice>
              <mc:Fallback>
                <p:oleObj name="Equation" r:id="rId35" imgW="2565360" imgH="253800" progId="Equation.DSMT4">
                  <p:embed/>
                  <p:pic>
                    <p:nvPicPr>
                      <p:cNvPr id="0" name="Object 56"/>
                      <p:cNvPicPr>
                        <a:picLocks noChangeAspect="1" noChangeArrowheads="1"/>
                      </p:cNvPicPr>
                      <p:nvPr/>
                    </p:nvPicPr>
                    <p:blipFill>
                      <a:blip r:embed="rId36"/>
                      <a:srcRect/>
                      <a:stretch>
                        <a:fillRect/>
                      </a:stretch>
                    </p:blipFill>
                    <p:spPr bwMode="auto">
                      <a:xfrm>
                        <a:off x="1547813" y="5157788"/>
                        <a:ext cx="4679950" cy="469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149" name="矩形 28">
            <a:extLst>
              <a:ext uri="{FF2B5EF4-FFF2-40B4-BE49-F238E27FC236}">
                <a16:creationId xmlns:a16="http://schemas.microsoft.com/office/drawing/2014/main" id="{2A0B34C0-B3CD-4C38-8727-9CE98948D0DC}"/>
              </a:ext>
            </a:extLst>
          </p:cNvPr>
          <p:cNvSpPr>
            <a:spLocks noChangeArrowheads="1"/>
          </p:cNvSpPr>
          <p:nvPr/>
        </p:nvSpPr>
        <p:spPr bwMode="auto">
          <a:xfrm>
            <a:off x="1042988" y="6092825"/>
            <a:ext cx="7777162"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212834"/>
                </a:solidFill>
                <a:latin typeface="楷体" panose="02010609060101010101" pitchFamily="49" charset="-122"/>
                <a:ea typeface="楷体" panose="02010609060101010101" pitchFamily="49" charset="-122"/>
              </a:rPr>
              <a:t>从等效热效应得到的直接关系是，在阻值相等的电阻上功率等效，或者如果加上时间就是放出的热量（能量）等效。由此得出电流或者电压的平方等效。</a:t>
            </a:r>
          </a:p>
        </p:txBody>
      </p:sp>
    </p:spTree>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9" name="Text Box 8">
            <a:extLst>
              <a:ext uri="{FF2B5EF4-FFF2-40B4-BE49-F238E27FC236}">
                <a16:creationId xmlns:a16="http://schemas.microsoft.com/office/drawing/2014/main" id="{E638FB96-15CE-459F-9F2E-57B7830DFF50}"/>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无限大容量电源系统的三相短路过程分析</a:t>
            </a:r>
          </a:p>
        </p:txBody>
      </p:sp>
      <p:sp>
        <p:nvSpPr>
          <p:cNvPr id="6170" name="Text Box 9">
            <a:extLst>
              <a:ext uri="{FF2B5EF4-FFF2-40B4-BE49-F238E27FC236}">
                <a16:creationId xmlns:a16="http://schemas.microsoft.com/office/drawing/2014/main" id="{9BEEAF18-6DB8-450E-986E-3CBB5B4E76BD}"/>
              </a:ext>
            </a:extLst>
          </p:cNvPr>
          <p:cNvSpPr txBox="1">
            <a:spLocks noChangeArrowheads="1"/>
          </p:cNvSpPr>
          <p:nvPr/>
        </p:nvSpPr>
        <p:spPr bwMode="auto">
          <a:xfrm>
            <a:off x="755650" y="2133600"/>
            <a:ext cx="7704138" cy="4021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sz="1800">
                <a:solidFill>
                  <a:srgbClr val="212834"/>
                </a:solidFill>
              </a:rPr>
              <a:t>        </a:t>
            </a:r>
            <a:r>
              <a:rPr lang="zh-CN" altLang="en-US" sz="1800">
                <a:solidFill>
                  <a:srgbClr val="212834"/>
                </a:solidFill>
              </a:rPr>
              <a:t>当     →</a:t>
            </a:r>
            <a:r>
              <a:rPr lang="en-US" altLang="zh-CN" sz="1800">
                <a:solidFill>
                  <a:srgbClr val="212834"/>
                </a:solidFill>
              </a:rPr>
              <a:t>0</a:t>
            </a:r>
            <a:r>
              <a:rPr lang="zh-CN" altLang="en-US" sz="1800">
                <a:solidFill>
                  <a:srgbClr val="212834"/>
                </a:solidFill>
              </a:rPr>
              <a:t>，则     →</a:t>
            </a:r>
            <a:r>
              <a:rPr lang="en-US" altLang="zh-CN" sz="1800">
                <a:solidFill>
                  <a:srgbClr val="212834"/>
                </a:solidFill>
              </a:rPr>
              <a:t>2</a:t>
            </a:r>
            <a:r>
              <a:rPr lang="zh-CN" altLang="en-US" sz="1800">
                <a:solidFill>
                  <a:srgbClr val="212834"/>
                </a:solidFill>
              </a:rPr>
              <a:t>；当     →</a:t>
            </a:r>
            <a:r>
              <a:rPr lang="en-US" altLang="zh-CN" sz="1800">
                <a:solidFill>
                  <a:srgbClr val="212834"/>
                </a:solidFill>
              </a:rPr>
              <a:t>0</a:t>
            </a:r>
            <a:r>
              <a:rPr lang="zh-CN" altLang="en-US" sz="1800">
                <a:solidFill>
                  <a:srgbClr val="212834"/>
                </a:solidFill>
              </a:rPr>
              <a:t>，则      →</a:t>
            </a:r>
            <a:r>
              <a:rPr lang="en-US" altLang="zh-CN" sz="1800">
                <a:solidFill>
                  <a:srgbClr val="212834"/>
                </a:solidFill>
              </a:rPr>
              <a:t>1</a:t>
            </a:r>
            <a:r>
              <a:rPr lang="zh-CN" altLang="en-US" sz="1800">
                <a:solidFill>
                  <a:srgbClr val="212834"/>
                </a:solidFill>
              </a:rPr>
              <a:t>。因此</a:t>
            </a:r>
            <a:r>
              <a:rPr lang="en-US" altLang="zh-CN" sz="1800">
                <a:solidFill>
                  <a:srgbClr val="212834"/>
                </a:solidFill>
              </a:rPr>
              <a:t>                  </a:t>
            </a:r>
            <a:r>
              <a:rPr lang="zh-CN" altLang="en-US" sz="1800">
                <a:solidFill>
                  <a:srgbClr val="212834"/>
                </a:solidFill>
              </a:rPr>
              <a:t>。</a:t>
            </a:r>
          </a:p>
          <a:p>
            <a:pPr eaLnBrk="1" hangingPunct="1">
              <a:lnSpc>
                <a:spcPct val="130000"/>
              </a:lnSpc>
            </a:pPr>
            <a:r>
              <a:rPr lang="zh-CN" altLang="en-US" sz="1800">
                <a:solidFill>
                  <a:srgbClr val="212834"/>
                </a:solidFill>
              </a:rPr>
              <a:t>        短路全电流     的最大有效值是短路后第一个周期的短路电流有效值，用     表示，称为短路冲击电流有效值，按式</a:t>
            </a:r>
            <a:r>
              <a:rPr lang="en-US" altLang="zh-CN" sz="1800">
                <a:solidFill>
                  <a:srgbClr val="212834"/>
                </a:solidFill>
              </a:rPr>
              <a:t>(4-13)</a:t>
            </a:r>
            <a:r>
              <a:rPr lang="zh-CN" altLang="en-US" sz="1800">
                <a:solidFill>
                  <a:srgbClr val="212834"/>
                </a:solidFill>
              </a:rPr>
              <a:t>计算：</a:t>
            </a:r>
          </a:p>
          <a:p>
            <a:pPr eaLnBrk="1" hangingPunct="1">
              <a:lnSpc>
                <a:spcPct val="130000"/>
              </a:lnSpc>
            </a:pPr>
            <a:r>
              <a:rPr lang="zh-CN" altLang="en-US" sz="1800">
                <a:solidFill>
                  <a:srgbClr val="212834"/>
                </a:solidFill>
              </a:rPr>
              <a:t> </a:t>
            </a:r>
          </a:p>
          <a:p>
            <a:pPr eaLnBrk="1" hangingPunct="1">
              <a:lnSpc>
                <a:spcPct val="130000"/>
              </a:lnSpc>
            </a:pPr>
            <a:r>
              <a:rPr lang="zh-CN" altLang="en-US" sz="1800">
                <a:solidFill>
                  <a:srgbClr val="212834"/>
                </a:solidFill>
              </a:rPr>
              <a:t>                                                                                                  </a:t>
            </a:r>
            <a:r>
              <a:rPr lang="en-US" altLang="zh-CN" sz="1800">
                <a:solidFill>
                  <a:srgbClr val="212834"/>
                </a:solidFill>
              </a:rPr>
              <a:t>(4-13)</a:t>
            </a:r>
          </a:p>
          <a:p>
            <a:pPr eaLnBrk="1" hangingPunct="1">
              <a:lnSpc>
                <a:spcPct val="130000"/>
              </a:lnSpc>
            </a:pPr>
            <a:r>
              <a:rPr lang="en-US" altLang="zh-CN" sz="1800">
                <a:solidFill>
                  <a:srgbClr val="212834"/>
                </a:solidFill>
              </a:rPr>
              <a:t>         </a:t>
            </a:r>
            <a:r>
              <a:rPr lang="zh-CN" altLang="en-US" sz="1800">
                <a:solidFill>
                  <a:srgbClr val="212834"/>
                </a:solidFill>
              </a:rPr>
              <a:t>通常，高压供电系统有               ，取    </a:t>
            </a:r>
            <a:r>
              <a:rPr lang="en-US" altLang="zh-CN" sz="1800">
                <a:solidFill>
                  <a:srgbClr val="212834"/>
                </a:solidFill>
              </a:rPr>
              <a:t>           </a:t>
            </a:r>
            <a:r>
              <a:rPr lang="zh-CN" altLang="en-US" sz="1800">
                <a:solidFill>
                  <a:srgbClr val="212834"/>
                </a:solidFill>
              </a:rPr>
              <a:t>，因此</a:t>
            </a:r>
          </a:p>
          <a:p>
            <a:pPr eaLnBrk="1" hangingPunct="1">
              <a:lnSpc>
                <a:spcPct val="130000"/>
              </a:lnSpc>
            </a:pPr>
            <a:r>
              <a:rPr lang="zh-CN" altLang="en-US" sz="1800">
                <a:solidFill>
                  <a:srgbClr val="212834"/>
                </a:solidFill>
              </a:rPr>
              <a:t>                                                                                                  </a:t>
            </a:r>
            <a:r>
              <a:rPr lang="en-US" altLang="zh-CN" sz="1800">
                <a:solidFill>
                  <a:srgbClr val="212834"/>
                </a:solidFill>
              </a:rPr>
              <a:t>(4-14) </a:t>
            </a:r>
          </a:p>
          <a:p>
            <a:pPr eaLnBrk="1" hangingPunct="1">
              <a:lnSpc>
                <a:spcPct val="130000"/>
              </a:lnSpc>
            </a:pPr>
            <a:r>
              <a:rPr lang="en-US" altLang="zh-CN" sz="1800">
                <a:solidFill>
                  <a:srgbClr val="212834"/>
                </a:solidFill>
              </a:rPr>
              <a:t>                                                                                                  (4-15)</a:t>
            </a:r>
          </a:p>
          <a:p>
            <a:pPr eaLnBrk="1" hangingPunct="1">
              <a:lnSpc>
                <a:spcPct val="130000"/>
              </a:lnSpc>
            </a:pPr>
            <a:r>
              <a:rPr lang="en-US" altLang="zh-CN" sz="1800">
                <a:solidFill>
                  <a:srgbClr val="212834"/>
                </a:solidFill>
              </a:rPr>
              <a:t>         </a:t>
            </a:r>
            <a:r>
              <a:rPr lang="zh-CN" altLang="en-US" sz="1800">
                <a:solidFill>
                  <a:srgbClr val="212834"/>
                </a:solidFill>
              </a:rPr>
              <a:t>在低压供电系统中，取   </a:t>
            </a:r>
            <a:r>
              <a:rPr lang="en-US" altLang="zh-CN" sz="1800">
                <a:solidFill>
                  <a:srgbClr val="212834"/>
                </a:solidFill>
              </a:rPr>
              <a:t>            </a:t>
            </a:r>
            <a:r>
              <a:rPr lang="zh-CN" altLang="en-US" sz="1800">
                <a:solidFill>
                  <a:srgbClr val="212834"/>
                </a:solidFill>
              </a:rPr>
              <a:t>，因此     </a:t>
            </a:r>
          </a:p>
          <a:p>
            <a:pPr eaLnBrk="1" hangingPunct="1">
              <a:lnSpc>
                <a:spcPct val="130000"/>
              </a:lnSpc>
            </a:pPr>
            <a:r>
              <a:rPr lang="zh-CN" altLang="en-US" sz="1800">
                <a:solidFill>
                  <a:srgbClr val="212834"/>
                </a:solidFill>
              </a:rPr>
              <a:t>                                                                                                  </a:t>
            </a:r>
            <a:r>
              <a:rPr lang="en-US" altLang="zh-CN" sz="1800">
                <a:solidFill>
                  <a:srgbClr val="212834"/>
                </a:solidFill>
              </a:rPr>
              <a:t>(4-16)</a:t>
            </a:r>
          </a:p>
          <a:p>
            <a:pPr eaLnBrk="1" hangingPunct="1">
              <a:lnSpc>
                <a:spcPct val="130000"/>
              </a:lnSpc>
            </a:pPr>
            <a:r>
              <a:rPr lang="en-US" altLang="zh-CN" sz="1800">
                <a:solidFill>
                  <a:srgbClr val="212834"/>
                </a:solidFill>
              </a:rPr>
              <a:t>                                                                                                  (4-17)</a:t>
            </a:r>
          </a:p>
        </p:txBody>
      </p:sp>
      <p:graphicFrame>
        <p:nvGraphicFramePr>
          <p:cNvPr id="6146" name="Object 11">
            <a:extLst>
              <a:ext uri="{FF2B5EF4-FFF2-40B4-BE49-F238E27FC236}">
                <a16:creationId xmlns:a16="http://schemas.microsoft.com/office/drawing/2014/main" id="{7999DEEF-3D78-46C0-B7B2-3D1F82ADC969}"/>
              </a:ext>
            </a:extLst>
          </p:cNvPr>
          <p:cNvGraphicFramePr>
            <a:graphicFrameLocks noChangeAspect="1"/>
          </p:cNvGraphicFramePr>
          <p:nvPr>
            <p:extLst>
              <p:ext uri="{D42A27DB-BD31-4B8C-83A1-F6EECF244321}">
                <p14:modId xmlns:p14="http://schemas.microsoft.com/office/powerpoint/2010/main" val="2022451124"/>
              </p:ext>
            </p:extLst>
          </p:nvPr>
        </p:nvGraphicFramePr>
        <p:xfrm>
          <a:off x="2195513" y="1700213"/>
          <a:ext cx="2952750" cy="404812"/>
        </p:xfrm>
        <a:graphic>
          <a:graphicData uri="http://schemas.openxmlformats.org/presentationml/2006/ole">
            <mc:AlternateContent xmlns:mc="http://schemas.openxmlformats.org/markup-compatibility/2006">
              <mc:Choice xmlns:v="urn:schemas-microsoft-com:vml" Requires="v">
                <p:oleObj name="Equation" r:id="rId3" imgW="1600200" imgH="215640" progId="Equation.DSMT4">
                  <p:embed/>
                </p:oleObj>
              </mc:Choice>
              <mc:Fallback>
                <p:oleObj name="Equation" r:id="rId3" imgW="1600200" imgH="215640" progId="Equation.DSMT4">
                  <p:embed/>
                  <p:pic>
                    <p:nvPicPr>
                      <p:cNvPr id="0" name="Object 11"/>
                      <p:cNvPicPr>
                        <a:picLocks noChangeAspect="1" noChangeArrowheads="1"/>
                      </p:cNvPicPr>
                      <p:nvPr/>
                    </p:nvPicPr>
                    <p:blipFill>
                      <a:blip r:embed="rId4"/>
                      <a:srcRect/>
                      <a:stretch>
                        <a:fillRect/>
                      </a:stretch>
                    </p:blipFill>
                    <p:spPr bwMode="auto">
                      <a:xfrm>
                        <a:off x="2195513" y="1700213"/>
                        <a:ext cx="2952750" cy="4048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7" name="Object 28">
            <a:extLst>
              <a:ext uri="{FF2B5EF4-FFF2-40B4-BE49-F238E27FC236}">
                <a16:creationId xmlns:a16="http://schemas.microsoft.com/office/drawing/2014/main" id="{A970137C-B759-42B0-9718-BB886DA435A0}"/>
              </a:ext>
            </a:extLst>
          </p:cNvPr>
          <p:cNvGraphicFramePr>
            <a:graphicFrameLocks noChangeAspect="1"/>
          </p:cNvGraphicFramePr>
          <p:nvPr>
            <p:extLst>
              <p:ext uri="{D42A27DB-BD31-4B8C-83A1-F6EECF244321}">
                <p14:modId xmlns:p14="http://schemas.microsoft.com/office/powerpoint/2010/main" val="2153988087"/>
              </p:ext>
            </p:extLst>
          </p:nvPr>
        </p:nvGraphicFramePr>
        <p:xfrm>
          <a:off x="1547813" y="2207260"/>
          <a:ext cx="311150" cy="358775"/>
        </p:xfrm>
        <a:graphic>
          <a:graphicData uri="http://schemas.openxmlformats.org/presentationml/2006/ole">
            <mc:AlternateContent xmlns:mc="http://schemas.openxmlformats.org/markup-compatibility/2006">
              <mc:Choice xmlns:v="urn:schemas-microsoft-com:vml" Requires="v">
                <p:oleObj name="Equation" r:id="rId5" imgW="190440" imgH="215640" progId="Equation.DSMT4">
                  <p:embed/>
                </p:oleObj>
              </mc:Choice>
              <mc:Fallback>
                <p:oleObj name="Equation" r:id="rId5" imgW="190440" imgH="215640" progId="Equation.DSMT4">
                  <p:embed/>
                  <p:pic>
                    <p:nvPicPr>
                      <p:cNvPr id="0" name="Object 28"/>
                      <p:cNvPicPr>
                        <a:picLocks noChangeAspect="1" noChangeArrowheads="1"/>
                      </p:cNvPicPr>
                      <p:nvPr/>
                    </p:nvPicPr>
                    <p:blipFill>
                      <a:blip r:embed="rId6"/>
                      <a:srcRect/>
                      <a:stretch>
                        <a:fillRect/>
                      </a:stretch>
                    </p:blipFill>
                    <p:spPr bwMode="auto">
                      <a:xfrm>
                        <a:off x="1547813" y="2207260"/>
                        <a:ext cx="31115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8" name="Object 27">
            <a:extLst>
              <a:ext uri="{FF2B5EF4-FFF2-40B4-BE49-F238E27FC236}">
                <a16:creationId xmlns:a16="http://schemas.microsoft.com/office/drawing/2014/main" id="{71EB7C40-5947-4807-A6F2-44499D54D0B5}"/>
              </a:ext>
            </a:extLst>
          </p:cNvPr>
          <p:cNvGraphicFramePr>
            <a:graphicFrameLocks noChangeAspect="1"/>
          </p:cNvGraphicFramePr>
          <p:nvPr>
            <p:extLst>
              <p:ext uri="{D42A27DB-BD31-4B8C-83A1-F6EECF244321}">
                <p14:modId xmlns:p14="http://schemas.microsoft.com/office/powerpoint/2010/main" val="2179840608"/>
              </p:ext>
            </p:extLst>
          </p:nvPr>
        </p:nvGraphicFramePr>
        <p:xfrm>
          <a:off x="6185371" y="2205038"/>
          <a:ext cx="1050925" cy="360362"/>
        </p:xfrm>
        <a:graphic>
          <a:graphicData uri="http://schemas.openxmlformats.org/presentationml/2006/ole">
            <mc:AlternateContent xmlns:mc="http://schemas.openxmlformats.org/markup-compatibility/2006">
              <mc:Choice xmlns:v="urn:schemas-microsoft-com:vml" Requires="v">
                <p:oleObj name="Equation" r:id="rId7" imgW="571320" imgH="203040" progId="Equation.DSMT4">
                  <p:embed/>
                </p:oleObj>
              </mc:Choice>
              <mc:Fallback>
                <p:oleObj name="Equation" r:id="rId7" imgW="571320" imgH="203040" progId="Equation.DSMT4">
                  <p:embed/>
                  <p:pic>
                    <p:nvPicPr>
                      <p:cNvPr id="0" name="Object 27"/>
                      <p:cNvPicPr>
                        <a:picLocks noChangeAspect="1" noChangeArrowheads="1"/>
                      </p:cNvPicPr>
                      <p:nvPr/>
                    </p:nvPicPr>
                    <p:blipFill>
                      <a:blip r:embed="rId8"/>
                      <a:srcRect/>
                      <a:stretch>
                        <a:fillRect/>
                      </a:stretch>
                    </p:blipFill>
                    <p:spPr bwMode="auto">
                      <a:xfrm>
                        <a:off x="6185371" y="2205038"/>
                        <a:ext cx="10509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9" name="Object 26">
            <a:extLst>
              <a:ext uri="{FF2B5EF4-FFF2-40B4-BE49-F238E27FC236}">
                <a16:creationId xmlns:a16="http://schemas.microsoft.com/office/drawing/2014/main" id="{C470E53E-0EE5-4DCC-884C-622DE00C4EBD}"/>
              </a:ext>
            </a:extLst>
          </p:cNvPr>
          <p:cNvGraphicFramePr>
            <a:graphicFrameLocks noChangeAspect="1"/>
          </p:cNvGraphicFramePr>
          <p:nvPr>
            <p:extLst>
              <p:ext uri="{D42A27DB-BD31-4B8C-83A1-F6EECF244321}">
                <p14:modId xmlns:p14="http://schemas.microsoft.com/office/powerpoint/2010/main" val="3570110551"/>
              </p:ext>
            </p:extLst>
          </p:nvPr>
        </p:nvGraphicFramePr>
        <p:xfrm>
          <a:off x="3708400" y="2212657"/>
          <a:ext cx="296703" cy="360000"/>
        </p:xfrm>
        <a:graphic>
          <a:graphicData uri="http://schemas.openxmlformats.org/presentationml/2006/ole">
            <mc:AlternateContent xmlns:mc="http://schemas.openxmlformats.org/markup-compatibility/2006">
              <mc:Choice xmlns:v="urn:schemas-microsoft-com:vml" Requires="v">
                <p:oleObj name="Equation" r:id="rId9" imgW="177480" imgH="215640" progId="Equation.DSMT4">
                  <p:embed/>
                </p:oleObj>
              </mc:Choice>
              <mc:Fallback>
                <p:oleObj name="Equation" r:id="rId9" imgW="177480" imgH="215640" progId="Equation.DSMT4">
                  <p:embed/>
                  <p:pic>
                    <p:nvPicPr>
                      <p:cNvPr id="0" name="Object 26"/>
                      <p:cNvPicPr>
                        <a:picLocks noChangeAspect="1" noChangeArrowheads="1"/>
                      </p:cNvPicPr>
                      <p:nvPr/>
                    </p:nvPicPr>
                    <p:blipFill>
                      <a:blip r:embed="rId10"/>
                      <a:srcRect/>
                      <a:stretch>
                        <a:fillRect/>
                      </a:stretch>
                    </p:blipFill>
                    <p:spPr bwMode="auto">
                      <a:xfrm>
                        <a:off x="3708400" y="2212657"/>
                        <a:ext cx="296703"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0" name="Object 24">
            <a:extLst>
              <a:ext uri="{FF2B5EF4-FFF2-40B4-BE49-F238E27FC236}">
                <a16:creationId xmlns:a16="http://schemas.microsoft.com/office/drawing/2014/main" id="{9D42AA5A-2EB1-47E8-B44D-4BD5A52891F9}"/>
              </a:ext>
            </a:extLst>
          </p:cNvPr>
          <p:cNvGraphicFramePr>
            <a:graphicFrameLocks noChangeAspect="1"/>
          </p:cNvGraphicFramePr>
          <p:nvPr>
            <p:extLst>
              <p:ext uri="{D42A27DB-BD31-4B8C-83A1-F6EECF244321}">
                <p14:modId xmlns:p14="http://schemas.microsoft.com/office/powerpoint/2010/main" val="3385772919"/>
              </p:ext>
            </p:extLst>
          </p:nvPr>
        </p:nvGraphicFramePr>
        <p:xfrm>
          <a:off x="4859338" y="2205038"/>
          <a:ext cx="327025" cy="360362"/>
        </p:xfrm>
        <a:graphic>
          <a:graphicData uri="http://schemas.openxmlformats.org/presentationml/2006/ole">
            <mc:AlternateContent xmlns:mc="http://schemas.openxmlformats.org/markup-compatibility/2006">
              <mc:Choice xmlns:v="urn:schemas-microsoft-com:vml" Requires="v">
                <p:oleObj name="Equation" r:id="rId11" imgW="177480" imgH="203040" progId="Equation.DSMT4">
                  <p:embed/>
                </p:oleObj>
              </mc:Choice>
              <mc:Fallback>
                <p:oleObj name="Equation" r:id="rId11" imgW="177480" imgH="203040" progId="Equation.DSMT4">
                  <p:embed/>
                  <p:pic>
                    <p:nvPicPr>
                      <p:cNvPr id="0" name="Object 24"/>
                      <p:cNvPicPr>
                        <a:picLocks noChangeAspect="1" noChangeArrowheads="1"/>
                      </p:cNvPicPr>
                      <p:nvPr/>
                    </p:nvPicPr>
                    <p:blipFill>
                      <a:blip r:embed="rId12"/>
                      <a:srcRect/>
                      <a:stretch>
                        <a:fillRect/>
                      </a:stretch>
                    </p:blipFill>
                    <p:spPr bwMode="auto">
                      <a:xfrm>
                        <a:off x="4859338" y="2205038"/>
                        <a:ext cx="3270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1" name="Object 23">
            <a:extLst>
              <a:ext uri="{FF2B5EF4-FFF2-40B4-BE49-F238E27FC236}">
                <a16:creationId xmlns:a16="http://schemas.microsoft.com/office/drawing/2014/main" id="{6CE50446-415C-4533-BA83-E8E4A22F5EA6}"/>
              </a:ext>
            </a:extLst>
          </p:cNvPr>
          <p:cNvGraphicFramePr>
            <a:graphicFrameLocks noChangeAspect="1"/>
          </p:cNvGraphicFramePr>
          <p:nvPr>
            <p:extLst>
              <p:ext uri="{D42A27DB-BD31-4B8C-83A1-F6EECF244321}">
                <p14:modId xmlns:p14="http://schemas.microsoft.com/office/powerpoint/2010/main" val="2044393541"/>
              </p:ext>
            </p:extLst>
          </p:nvPr>
        </p:nvGraphicFramePr>
        <p:xfrm>
          <a:off x="2499677" y="2550160"/>
          <a:ext cx="222200" cy="360000"/>
        </p:xfrm>
        <a:graphic>
          <a:graphicData uri="http://schemas.openxmlformats.org/presentationml/2006/ole">
            <mc:AlternateContent xmlns:mc="http://schemas.openxmlformats.org/markup-compatibility/2006">
              <mc:Choice xmlns:v="urn:schemas-microsoft-com:vml" Requires="v">
                <p:oleObj name="Equation" r:id="rId13" imgW="126720" imgH="203040" progId="Equation.DSMT4">
                  <p:embed/>
                </p:oleObj>
              </mc:Choice>
              <mc:Fallback>
                <p:oleObj name="Equation" r:id="rId13" imgW="126720" imgH="203040" progId="Equation.DSMT4">
                  <p:embed/>
                  <p:pic>
                    <p:nvPicPr>
                      <p:cNvPr id="0" name="Object 23"/>
                      <p:cNvPicPr>
                        <a:picLocks noChangeAspect="1" noChangeArrowheads="1"/>
                      </p:cNvPicPr>
                      <p:nvPr/>
                    </p:nvPicPr>
                    <p:blipFill>
                      <a:blip r:embed="rId14"/>
                      <a:srcRect/>
                      <a:stretch>
                        <a:fillRect/>
                      </a:stretch>
                    </p:blipFill>
                    <p:spPr bwMode="auto">
                      <a:xfrm>
                        <a:off x="2499677" y="2550160"/>
                        <a:ext cx="222200"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2" name="Object 22">
            <a:extLst>
              <a:ext uri="{FF2B5EF4-FFF2-40B4-BE49-F238E27FC236}">
                <a16:creationId xmlns:a16="http://schemas.microsoft.com/office/drawing/2014/main" id="{1B88F08F-7245-4B78-AFDF-E40A6299EA72}"/>
              </a:ext>
            </a:extLst>
          </p:cNvPr>
          <p:cNvGraphicFramePr>
            <a:graphicFrameLocks noChangeAspect="1"/>
          </p:cNvGraphicFramePr>
          <p:nvPr>
            <p:extLst>
              <p:ext uri="{D42A27DB-BD31-4B8C-83A1-F6EECF244321}">
                <p14:modId xmlns:p14="http://schemas.microsoft.com/office/powerpoint/2010/main" val="4259111907"/>
              </p:ext>
            </p:extLst>
          </p:nvPr>
        </p:nvGraphicFramePr>
        <p:xfrm>
          <a:off x="1042988" y="2924175"/>
          <a:ext cx="288925" cy="319088"/>
        </p:xfrm>
        <a:graphic>
          <a:graphicData uri="http://schemas.openxmlformats.org/presentationml/2006/ole">
            <mc:AlternateContent xmlns:mc="http://schemas.openxmlformats.org/markup-compatibility/2006">
              <mc:Choice xmlns:v="urn:schemas-microsoft-com:vml" Requires="v">
                <p:oleObj name="Equation" r:id="rId15" imgW="177480" imgH="203040" progId="Equation.DSMT4">
                  <p:embed/>
                </p:oleObj>
              </mc:Choice>
              <mc:Fallback>
                <p:oleObj name="Equation" r:id="rId15" imgW="177480" imgH="203040" progId="Equation.DSMT4">
                  <p:embed/>
                  <p:pic>
                    <p:nvPicPr>
                      <p:cNvPr id="0" name="Object 22"/>
                      <p:cNvPicPr>
                        <a:picLocks noChangeAspect="1" noChangeArrowheads="1"/>
                      </p:cNvPicPr>
                      <p:nvPr/>
                    </p:nvPicPr>
                    <p:blipFill>
                      <a:blip r:embed="rId16"/>
                      <a:srcRect/>
                      <a:stretch>
                        <a:fillRect/>
                      </a:stretch>
                    </p:blipFill>
                    <p:spPr bwMode="auto">
                      <a:xfrm>
                        <a:off x="1042988" y="2924175"/>
                        <a:ext cx="288925" cy="3190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3" name="Object 21">
            <a:extLst>
              <a:ext uri="{FF2B5EF4-FFF2-40B4-BE49-F238E27FC236}">
                <a16:creationId xmlns:a16="http://schemas.microsoft.com/office/drawing/2014/main" id="{270F2D81-35FB-4B17-911D-97E7258E7355}"/>
              </a:ext>
            </a:extLst>
          </p:cNvPr>
          <p:cNvGraphicFramePr>
            <a:graphicFrameLocks noChangeAspect="1"/>
          </p:cNvGraphicFramePr>
          <p:nvPr>
            <p:extLst>
              <p:ext uri="{D42A27DB-BD31-4B8C-83A1-F6EECF244321}">
                <p14:modId xmlns:p14="http://schemas.microsoft.com/office/powerpoint/2010/main" val="654855915"/>
              </p:ext>
            </p:extLst>
          </p:nvPr>
        </p:nvGraphicFramePr>
        <p:xfrm>
          <a:off x="2268538" y="3194050"/>
          <a:ext cx="3887787" cy="441325"/>
        </p:xfrm>
        <a:graphic>
          <a:graphicData uri="http://schemas.openxmlformats.org/presentationml/2006/ole">
            <mc:AlternateContent xmlns:mc="http://schemas.openxmlformats.org/markup-compatibility/2006">
              <mc:Choice xmlns:v="urn:schemas-microsoft-com:vml" Requires="v">
                <p:oleObj name="Equation" r:id="rId17" imgW="2438280" imgH="279360" progId="Equation.DSMT4">
                  <p:embed/>
                </p:oleObj>
              </mc:Choice>
              <mc:Fallback>
                <p:oleObj name="Equation" r:id="rId17" imgW="2438280" imgH="279360" progId="Equation.DSMT4">
                  <p:embed/>
                  <p:pic>
                    <p:nvPicPr>
                      <p:cNvPr id="0" name="Object 21"/>
                      <p:cNvPicPr>
                        <a:picLocks noChangeAspect="1" noChangeArrowheads="1"/>
                      </p:cNvPicPr>
                      <p:nvPr/>
                    </p:nvPicPr>
                    <p:blipFill>
                      <a:blip r:embed="rId18"/>
                      <a:srcRect/>
                      <a:stretch>
                        <a:fillRect/>
                      </a:stretch>
                    </p:blipFill>
                    <p:spPr bwMode="auto">
                      <a:xfrm>
                        <a:off x="2268538" y="3194050"/>
                        <a:ext cx="3887787" cy="441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4" name="Object 20">
            <a:extLst>
              <a:ext uri="{FF2B5EF4-FFF2-40B4-BE49-F238E27FC236}">
                <a16:creationId xmlns:a16="http://schemas.microsoft.com/office/drawing/2014/main" id="{DC228697-4D29-4F8C-B604-79F866AA12C3}"/>
              </a:ext>
            </a:extLst>
          </p:cNvPr>
          <p:cNvGraphicFramePr>
            <a:graphicFrameLocks noChangeAspect="1"/>
          </p:cNvGraphicFramePr>
          <p:nvPr>
            <p:extLst>
              <p:ext uri="{D42A27DB-BD31-4B8C-83A1-F6EECF244321}">
                <p14:modId xmlns:p14="http://schemas.microsoft.com/office/powerpoint/2010/main" val="3129734812"/>
              </p:ext>
            </p:extLst>
          </p:nvPr>
        </p:nvGraphicFramePr>
        <p:xfrm>
          <a:off x="2547938" y="3644900"/>
          <a:ext cx="1582737" cy="385763"/>
        </p:xfrm>
        <a:graphic>
          <a:graphicData uri="http://schemas.openxmlformats.org/presentationml/2006/ole">
            <mc:AlternateContent xmlns:mc="http://schemas.openxmlformats.org/markup-compatibility/2006">
              <mc:Choice xmlns:v="urn:schemas-microsoft-com:vml" Requires="v">
                <p:oleObj name="Equation" r:id="rId19" imgW="1054080" imgH="253800" progId="Equation.DSMT4">
                  <p:embed/>
                </p:oleObj>
              </mc:Choice>
              <mc:Fallback>
                <p:oleObj name="Equation" r:id="rId19" imgW="1054080" imgH="253800" progId="Equation.DSMT4">
                  <p:embed/>
                  <p:pic>
                    <p:nvPicPr>
                      <p:cNvPr id="0" name="Object 20"/>
                      <p:cNvPicPr>
                        <a:picLocks noChangeAspect="1" noChangeArrowheads="1"/>
                      </p:cNvPicPr>
                      <p:nvPr/>
                    </p:nvPicPr>
                    <p:blipFill>
                      <a:blip r:embed="rId20"/>
                      <a:srcRect/>
                      <a:stretch>
                        <a:fillRect/>
                      </a:stretch>
                    </p:blipFill>
                    <p:spPr bwMode="auto">
                      <a:xfrm>
                        <a:off x="2547938" y="3644900"/>
                        <a:ext cx="1582737"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5" name="Object 19">
            <a:extLst>
              <a:ext uri="{FF2B5EF4-FFF2-40B4-BE49-F238E27FC236}">
                <a16:creationId xmlns:a16="http://schemas.microsoft.com/office/drawing/2014/main" id="{83D78091-446B-4F6F-BDA3-567B838269E4}"/>
              </a:ext>
            </a:extLst>
          </p:cNvPr>
          <p:cNvGraphicFramePr>
            <a:graphicFrameLocks noChangeAspect="1"/>
          </p:cNvGraphicFramePr>
          <p:nvPr>
            <p:extLst>
              <p:ext uri="{D42A27DB-BD31-4B8C-83A1-F6EECF244321}">
                <p14:modId xmlns:p14="http://schemas.microsoft.com/office/powerpoint/2010/main" val="310564262"/>
              </p:ext>
            </p:extLst>
          </p:nvPr>
        </p:nvGraphicFramePr>
        <p:xfrm>
          <a:off x="3708400" y="4005263"/>
          <a:ext cx="827088" cy="333375"/>
        </p:xfrm>
        <a:graphic>
          <a:graphicData uri="http://schemas.openxmlformats.org/presentationml/2006/ole">
            <mc:AlternateContent xmlns:mc="http://schemas.openxmlformats.org/markup-compatibility/2006">
              <mc:Choice xmlns:v="urn:schemas-microsoft-com:vml" Requires="v">
                <p:oleObj name="Equation" r:id="rId21" imgW="545760" imgH="215640" progId="Equation.DSMT4">
                  <p:embed/>
                </p:oleObj>
              </mc:Choice>
              <mc:Fallback>
                <p:oleObj name="Equation" r:id="rId21" imgW="545760" imgH="215640" progId="Equation.DSMT4">
                  <p:embed/>
                  <p:pic>
                    <p:nvPicPr>
                      <p:cNvPr id="0" name="Object 19"/>
                      <p:cNvPicPr>
                        <a:picLocks noChangeAspect="1" noChangeArrowheads="1"/>
                      </p:cNvPicPr>
                      <p:nvPr/>
                    </p:nvPicPr>
                    <p:blipFill>
                      <a:blip r:embed="rId22"/>
                      <a:srcRect/>
                      <a:stretch>
                        <a:fillRect/>
                      </a:stretch>
                    </p:blipFill>
                    <p:spPr bwMode="auto">
                      <a:xfrm>
                        <a:off x="3708400" y="4005263"/>
                        <a:ext cx="827088"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6" name="Object 18">
            <a:extLst>
              <a:ext uri="{FF2B5EF4-FFF2-40B4-BE49-F238E27FC236}">
                <a16:creationId xmlns:a16="http://schemas.microsoft.com/office/drawing/2014/main" id="{7894E217-132B-4F10-AB5F-43D7CDBC4F57}"/>
              </a:ext>
            </a:extLst>
          </p:cNvPr>
          <p:cNvGraphicFramePr>
            <a:graphicFrameLocks noChangeAspect="1"/>
          </p:cNvGraphicFramePr>
          <p:nvPr>
            <p:extLst>
              <p:ext uri="{D42A27DB-BD31-4B8C-83A1-F6EECF244321}">
                <p14:modId xmlns:p14="http://schemas.microsoft.com/office/powerpoint/2010/main" val="3200265148"/>
              </p:ext>
            </p:extLst>
          </p:nvPr>
        </p:nvGraphicFramePr>
        <p:xfrm>
          <a:off x="4970139" y="3984624"/>
          <a:ext cx="884382" cy="360000"/>
        </p:xfrm>
        <a:graphic>
          <a:graphicData uri="http://schemas.openxmlformats.org/presentationml/2006/ole">
            <mc:AlternateContent xmlns:mc="http://schemas.openxmlformats.org/markup-compatibility/2006">
              <mc:Choice xmlns:v="urn:schemas-microsoft-com:vml" Requires="v">
                <p:oleObj name="Equation" r:id="rId23" imgW="482400" imgH="203040" progId="Equation.DSMT4">
                  <p:embed/>
                </p:oleObj>
              </mc:Choice>
              <mc:Fallback>
                <p:oleObj name="Equation" r:id="rId23" imgW="482400" imgH="203040" progId="Equation.DSMT4">
                  <p:embed/>
                  <p:pic>
                    <p:nvPicPr>
                      <p:cNvPr id="0" name="Object 18"/>
                      <p:cNvPicPr>
                        <a:picLocks noChangeAspect="1" noChangeArrowheads="1"/>
                      </p:cNvPicPr>
                      <p:nvPr/>
                    </p:nvPicPr>
                    <p:blipFill>
                      <a:blip r:embed="rId24"/>
                      <a:srcRect/>
                      <a:stretch>
                        <a:fillRect/>
                      </a:stretch>
                    </p:blipFill>
                    <p:spPr bwMode="auto">
                      <a:xfrm>
                        <a:off x="4970139" y="3984624"/>
                        <a:ext cx="884382"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7" name="Object 17">
            <a:extLst>
              <a:ext uri="{FF2B5EF4-FFF2-40B4-BE49-F238E27FC236}">
                <a16:creationId xmlns:a16="http://schemas.microsoft.com/office/drawing/2014/main" id="{17C94AF1-F064-4316-B042-D0EEB2D6C88A}"/>
              </a:ext>
            </a:extLst>
          </p:cNvPr>
          <p:cNvGraphicFramePr>
            <a:graphicFrameLocks noChangeAspect="1"/>
          </p:cNvGraphicFramePr>
          <p:nvPr>
            <p:extLst>
              <p:ext uri="{D42A27DB-BD31-4B8C-83A1-F6EECF244321}">
                <p14:modId xmlns:p14="http://schemas.microsoft.com/office/powerpoint/2010/main" val="1935092108"/>
              </p:ext>
            </p:extLst>
          </p:nvPr>
        </p:nvGraphicFramePr>
        <p:xfrm>
          <a:off x="2511425" y="4313238"/>
          <a:ext cx="2609850" cy="361950"/>
        </p:xfrm>
        <a:graphic>
          <a:graphicData uri="http://schemas.openxmlformats.org/presentationml/2006/ole">
            <mc:AlternateContent xmlns:mc="http://schemas.openxmlformats.org/markup-compatibility/2006">
              <mc:Choice xmlns:v="urn:schemas-microsoft-com:vml" Requires="v">
                <p:oleObj name="Equation" r:id="rId25" imgW="1663560" imgH="228600" progId="Equation.DSMT4">
                  <p:embed/>
                </p:oleObj>
              </mc:Choice>
              <mc:Fallback>
                <p:oleObj name="Equation" r:id="rId25" imgW="1663560" imgH="228600" progId="Equation.DSMT4">
                  <p:embed/>
                  <p:pic>
                    <p:nvPicPr>
                      <p:cNvPr id="0" name="Object 17"/>
                      <p:cNvPicPr>
                        <a:picLocks noChangeAspect="1" noChangeArrowheads="1"/>
                      </p:cNvPicPr>
                      <p:nvPr/>
                    </p:nvPicPr>
                    <p:blipFill>
                      <a:blip r:embed="rId26"/>
                      <a:srcRect/>
                      <a:stretch>
                        <a:fillRect/>
                      </a:stretch>
                    </p:blipFill>
                    <p:spPr bwMode="auto">
                      <a:xfrm>
                        <a:off x="2511425" y="4313238"/>
                        <a:ext cx="26098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8" name="Object 16">
            <a:extLst>
              <a:ext uri="{FF2B5EF4-FFF2-40B4-BE49-F238E27FC236}">
                <a16:creationId xmlns:a16="http://schemas.microsoft.com/office/drawing/2014/main" id="{9446FCC9-2039-4F44-9AD7-EA8C5B793079}"/>
              </a:ext>
            </a:extLst>
          </p:cNvPr>
          <p:cNvGraphicFramePr>
            <a:graphicFrameLocks noChangeAspect="1"/>
          </p:cNvGraphicFramePr>
          <p:nvPr>
            <p:extLst>
              <p:ext uri="{D42A27DB-BD31-4B8C-83A1-F6EECF244321}">
                <p14:modId xmlns:p14="http://schemas.microsoft.com/office/powerpoint/2010/main" val="1418584252"/>
              </p:ext>
            </p:extLst>
          </p:nvPr>
        </p:nvGraphicFramePr>
        <p:xfrm>
          <a:off x="2417763" y="4683125"/>
          <a:ext cx="1838325" cy="338138"/>
        </p:xfrm>
        <a:graphic>
          <a:graphicData uri="http://schemas.openxmlformats.org/presentationml/2006/ole">
            <mc:AlternateContent xmlns:mc="http://schemas.openxmlformats.org/markup-compatibility/2006">
              <mc:Choice xmlns:v="urn:schemas-microsoft-com:vml" Requires="v">
                <p:oleObj name="Equation" r:id="rId27" imgW="1091880" imgH="203040" progId="Equation.DSMT4">
                  <p:embed/>
                </p:oleObj>
              </mc:Choice>
              <mc:Fallback>
                <p:oleObj name="Equation" r:id="rId27" imgW="1091880" imgH="203040" progId="Equation.DSMT4">
                  <p:embed/>
                  <p:pic>
                    <p:nvPicPr>
                      <p:cNvPr id="0" name="Object 16"/>
                      <p:cNvPicPr>
                        <a:picLocks noChangeAspect="1" noChangeArrowheads="1"/>
                      </p:cNvPicPr>
                      <p:nvPr/>
                    </p:nvPicPr>
                    <p:blipFill>
                      <a:blip r:embed="rId28"/>
                      <a:srcRect/>
                      <a:stretch>
                        <a:fillRect/>
                      </a:stretch>
                    </p:blipFill>
                    <p:spPr bwMode="auto">
                      <a:xfrm>
                        <a:off x="2417763" y="4683125"/>
                        <a:ext cx="1838325"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59" name="Object 15">
            <a:extLst>
              <a:ext uri="{FF2B5EF4-FFF2-40B4-BE49-F238E27FC236}">
                <a16:creationId xmlns:a16="http://schemas.microsoft.com/office/drawing/2014/main" id="{8E9A1335-C0B9-4522-83D8-20B2D2E1C710}"/>
              </a:ext>
            </a:extLst>
          </p:cNvPr>
          <p:cNvGraphicFramePr>
            <a:graphicFrameLocks noChangeAspect="1"/>
          </p:cNvGraphicFramePr>
          <p:nvPr>
            <p:extLst>
              <p:ext uri="{D42A27DB-BD31-4B8C-83A1-F6EECF244321}">
                <p14:modId xmlns:p14="http://schemas.microsoft.com/office/powerpoint/2010/main" val="3983571949"/>
              </p:ext>
            </p:extLst>
          </p:nvPr>
        </p:nvGraphicFramePr>
        <p:xfrm>
          <a:off x="3662948" y="5056823"/>
          <a:ext cx="884238" cy="360362"/>
        </p:xfrm>
        <a:graphic>
          <a:graphicData uri="http://schemas.openxmlformats.org/presentationml/2006/ole">
            <mc:AlternateContent xmlns:mc="http://schemas.openxmlformats.org/markup-compatibility/2006">
              <mc:Choice xmlns:v="urn:schemas-microsoft-com:vml" Requires="v">
                <p:oleObj name="Equation" r:id="rId29" imgW="482400" imgH="203040" progId="Equation.DSMT4">
                  <p:embed/>
                </p:oleObj>
              </mc:Choice>
              <mc:Fallback>
                <p:oleObj name="Equation" r:id="rId29" imgW="482400" imgH="203040" progId="Equation.DSMT4">
                  <p:embed/>
                  <p:pic>
                    <p:nvPicPr>
                      <p:cNvPr id="0" name="Object 15"/>
                      <p:cNvPicPr>
                        <a:picLocks noChangeAspect="1" noChangeArrowheads="1"/>
                      </p:cNvPicPr>
                      <p:nvPr/>
                    </p:nvPicPr>
                    <p:blipFill>
                      <a:blip r:embed="rId30"/>
                      <a:srcRect/>
                      <a:stretch>
                        <a:fillRect/>
                      </a:stretch>
                    </p:blipFill>
                    <p:spPr bwMode="auto">
                      <a:xfrm>
                        <a:off x="3662948" y="5056823"/>
                        <a:ext cx="884238"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0" name="Object 14">
            <a:extLst>
              <a:ext uri="{FF2B5EF4-FFF2-40B4-BE49-F238E27FC236}">
                <a16:creationId xmlns:a16="http://schemas.microsoft.com/office/drawing/2014/main" id="{0FB6AD42-F18E-423C-A802-9ADFD58A58C5}"/>
              </a:ext>
            </a:extLst>
          </p:cNvPr>
          <p:cNvGraphicFramePr>
            <a:graphicFrameLocks noChangeAspect="1"/>
          </p:cNvGraphicFramePr>
          <p:nvPr>
            <p:extLst>
              <p:ext uri="{D42A27DB-BD31-4B8C-83A1-F6EECF244321}">
                <p14:modId xmlns:p14="http://schemas.microsoft.com/office/powerpoint/2010/main" val="1859060098"/>
              </p:ext>
            </p:extLst>
          </p:nvPr>
        </p:nvGraphicFramePr>
        <p:xfrm>
          <a:off x="2586038" y="5465763"/>
          <a:ext cx="2606675" cy="368300"/>
        </p:xfrm>
        <a:graphic>
          <a:graphicData uri="http://schemas.openxmlformats.org/presentationml/2006/ole">
            <mc:AlternateContent xmlns:mc="http://schemas.openxmlformats.org/markup-compatibility/2006">
              <mc:Choice xmlns:v="urn:schemas-microsoft-com:vml" Requires="v">
                <p:oleObj name="Equation" r:id="rId31" imgW="1638000" imgH="228600" progId="Equation.DSMT4">
                  <p:embed/>
                </p:oleObj>
              </mc:Choice>
              <mc:Fallback>
                <p:oleObj name="Equation" r:id="rId31" imgW="1638000" imgH="228600" progId="Equation.DSMT4">
                  <p:embed/>
                  <p:pic>
                    <p:nvPicPr>
                      <p:cNvPr id="0" name="Object 14"/>
                      <p:cNvPicPr>
                        <a:picLocks noChangeAspect="1" noChangeArrowheads="1"/>
                      </p:cNvPicPr>
                      <p:nvPr/>
                    </p:nvPicPr>
                    <p:blipFill>
                      <a:blip r:embed="rId32"/>
                      <a:srcRect/>
                      <a:stretch>
                        <a:fillRect/>
                      </a:stretch>
                    </p:blipFill>
                    <p:spPr bwMode="auto">
                      <a:xfrm>
                        <a:off x="2586038" y="5465763"/>
                        <a:ext cx="2606675"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1" name="Object 13">
            <a:extLst>
              <a:ext uri="{FF2B5EF4-FFF2-40B4-BE49-F238E27FC236}">
                <a16:creationId xmlns:a16="http://schemas.microsoft.com/office/drawing/2014/main" id="{C45C291F-C1EE-43E6-AEBB-A938EBC1AB42}"/>
              </a:ext>
            </a:extLst>
          </p:cNvPr>
          <p:cNvGraphicFramePr>
            <a:graphicFrameLocks noChangeAspect="1"/>
          </p:cNvGraphicFramePr>
          <p:nvPr>
            <p:extLst>
              <p:ext uri="{D42A27DB-BD31-4B8C-83A1-F6EECF244321}">
                <p14:modId xmlns:p14="http://schemas.microsoft.com/office/powerpoint/2010/main" val="26223186"/>
              </p:ext>
            </p:extLst>
          </p:nvPr>
        </p:nvGraphicFramePr>
        <p:xfrm>
          <a:off x="2542858" y="5791200"/>
          <a:ext cx="1807920" cy="324000"/>
        </p:xfrm>
        <a:graphic>
          <a:graphicData uri="http://schemas.openxmlformats.org/presentationml/2006/ole">
            <mc:AlternateContent xmlns:mc="http://schemas.openxmlformats.org/markup-compatibility/2006">
              <mc:Choice xmlns:v="urn:schemas-microsoft-com:vml" Requires="v">
                <p:oleObj name="Equation" r:id="rId33" imgW="1117440" imgH="203040" progId="Equation.DSMT4">
                  <p:embed/>
                </p:oleObj>
              </mc:Choice>
              <mc:Fallback>
                <p:oleObj name="Equation" r:id="rId33" imgW="1117440" imgH="203040" progId="Equation.DSMT4">
                  <p:embed/>
                  <p:pic>
                    <p:nvPicPr>
                      <p:cNvPr id="0" name="Object 13"/>
                      <p:cNvPicPr>
                        <a:picLocks noChangeAspect="1" noChangeArrowheads="1"/>
                      </p:cNvPicPr>
                      <p:nvPr/>
                    </p:nvPicPr>
                    <p:blipFill>
                      <a:blip r:embed="rId34"/>
                      <a:srcRect/>
                      <a:stretch>
                        <a:fillRect/>
                      </a:stretch>
                    </p:blipFill>
                    <p:spPr bwMode="auto">
                      <a:xfrm>
                        <a:off x="2542858" y="5791200"/>
                        <a:ext cx="1807920" cy="3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62" name="Object 46">
            <a:extLst>
              <a:ext uri="{FF2B5EF4-FFF2-40B4-BE49-F238E27FC236}">
                <a16:creationId xmlns:a16="http://schemas.microsoft.com/office/drawing/2014/main" id="{478B40CE-6B26-450D-AF18-AA7F291DDC7D}"/>
              </a:ext>
            </a:extLst>
          </p:cNvPr>
          <p:cNvGraphicFramePr>
            <a:graphicFrameLocks noChangeAspect="1"/>
          </p:cNvGraphicFramePr>
          <p:nvPr>
            <p:extLst>
              <p:ext uri="{D42A27DB-BD31-4B8C-83A1-F6EECF244321}">
                <p14:modId xmlns:p14="http://schemas.microsoft.com/office/powerpoint/2010/main" val="3228286568"/>
              </p:ext>
            </p:extLst>
          </p:nvPr>
        </p:nvGraphicFramePr>
        <p:xfrm>
          <a:off x="2627313" y="2205038"/>
          <a:ext cx="327025" cy="360362"/>
        </p:xfrm>
        <a:graphic>
          <a:graphicData uri="http://schemas.openxmlformats.org/presentationml/2006/ole">
            <mc:AlternateContent xmlns:mc="http://schemas.openxmlformats.org/markup-compatibility/2006">
              <mc:Choice xmlns:v="urn:schemas-microsoft-com:vml" Requires="v">
                <p:oleObj name="Equation" r:id="rId35" imgW="177480" imgH="203040" progId="Equation.DSMT4">
                  <p:embed/>
                </p:oleObj>
              </mc:Choice>
              <mc:Fallback>
                <p:oleObj name="Equation" r:id="rId35" imgW="177480" imgH="203040" progId="Equation.DSMT4">
                  <p:embed/>
                  <p:pic>
                    <p:nvPicPr>
                      <p:cNvPr id="0" name="Object 46"/>
                      <p:cNvPicPr>
                        <a:picLocks noChangeAspect="1" noChangeArrowheads="1"/>
                      </p:cNvPicPr>
                      <p:nvPr/>
                    </p:nvPicPr>
                    <p:blipFill>
                      <a:blip r:embed="rId36"/>
                      <a:srcRect/>
                      <a:stretch>
                        <a:fillRect/>
                      </a:stretch>
                    </p:blipFill>
                    <p:spPr bwMode="auto">
                      <a:xfrm>
                        <a:off x="2627313" y="2205038"/>
                        <a:ext cx="327025"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9" name="Text Box 8">
            <a:extLst>
              <a:ext uri="{FF2B5EF4-FFF2-40B4-BE49-F238E27FC236}">
                <a16:creationId xmlns:a16="http://schemas.microsoft.com/office/drawing/2014/main" id="{9B548D6D-E77B-475E-B832-4104B9001B0E}"/>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无限大容量电源系统的三相短路过程分析</a:t>
            </a:r>
          </a:p>
        </p:txBody>
      </p:sp>
      <p:sp>
        <p:nvSpPr>
          <p:cNvPr id="7180" name="Text Box 9">
            <a:extLst>
              <a:ext uri="{FF2B5EF4-FFF2-40B4-BE49-F238E27FC236}">
                <a16:creationId xmlns:a16="http://schemas.microsoft.com/office/drawing/2014/main" id="{A6B4E15C-1BC7-4F67-A90A-E977FFC80A94}"/>
              </a:ext>
            </a:extLst>
          </p:cNvPr>
          <p:cNvSpPr txBox="1">
            <a:spLocks noChangeArrowheads="1"/>
          </p:cNvSpPr>
          <p:nvPr/>
        </p:nvSpPr>
        <p:spPr bwMode="auto">
          <a:xfrm>
            <a:off x="755650" y="1773238"/>
            <a:ext cx="7704138" cy="366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sz="1800">
                <a:solidFill>
                  <a:srgbClr val="212834"/>
                </a:solidFill>
              </a:rPr>
              <a:t> 5. </a:t>
            </a:r>
            <a:r>
              <a:rPr lang="zh-CN" altLang="en-US" sz="1800">
                <a:solidFill>
                  <a:srgbClr val="212834"/>
                </a:solidFill>
              </a:rPr>
              <a:t>短路稳态电流</a:t>
            </a:r>
          </a:p>
          <a:p>
            <a:pPr eaLnBrk="1" hangingPunct="1">
              <a:lnSpc>
                <a:spcPct val="130000"/>
              </a:lnSpc>
            </a:pPr>
            <a:r>
              <a:rPr lang="zh-CN" altLang="en-US" sz="1800">
                <a:solidFill>
                  <a:srgbClr val="212834"/>
                </a:solidFill>
              </a:rPr>
              <a:t>        短路稳态电流是指短路电流非周期分量衰减完毕以后的短路全电流，其有效值用     表示。短路稳态电流只含短路电流的周期分量，所以                      。</a:t>
            </a:r>
          </a:p>
          <a:p>
            <a:pPr eaLnBrk="1" hangingPunct="1">
              <a:lnSpc>
                <a:spcPct val="130000"/>
              </a:lnSpc>
            </a:pPr>
            <a:r>
              <a:rPr lang="zh-CN" altLang="en-US" sz="1800">
                <a:solidFill>
                  <a:srgbClr val="212834"/>
                </a:solidFill>
              </a:rPr>
              <a:t>        为了表明短路的类别，凡是三相短路电流，可在相应的三相短路电流符号右上角加注</a:t>
            </a:r>
            <a:r>
              <a:rPr lang="en-US" altLang="zh-CN" sz="1800">
                <a:solidFill>
                  <a:srgbClr val="212834"/>
                </a:solidFill>
              </a:rPr>
              <a:t>(3)</a:t>
            </a:r>
            <a:r>
              <a:rPr lang="zh-CN" altLang="en-US" sz="1800">
                <a:solidFill>
                  <a:srgbClr val="212834"/>
                </a:solidFill>
              </a:rPr>
              <a:t>，例如三相短路稳态电流写作     。同样地，两相或单相短路电流，则在相应的短路电流符号右上角加注</a:t>
            </a:r>
            <a:r>
              <a:rPr lang="en-US" altLang="zh-CN" sz="1800">
                <a:solidFill>
                  <a:srgbClr val="212834"/>
                </a:solidFill>
              </a:rPr>
              <a:t>(2)</a:t>
            </a:r>
            <a:r>
              <a:rPr lang="zh-CN" altLang="en-US" sz="1800">
                <a:solidFill>
                  <a:srgbClr val="212834"/>
                </a:solidFill>
              </a:rPr>
              <a:t>或</a:t>
            </a:r>
            <a:r>
              <a:rPr lang="en-US" altLang="zh-CN" sz="1800">
                <a:solidFill>
                  <a:srgbClr val="212834"/>
                </a:solidFill>
              </a:rPr>
              <a:t>(1)</a:t>
            </a:r>
            <a:r>
              <a:rPr lang="zh-CN" altLang="en-US" sz="1800">
                <a:solidFill>
                  <a:srgbClr val="212834"/>
                </a:solidFill>
              </a:rPr>
              <a:t>，而两相接地短路电流，则加注</a:t>
            </a:r>
            <a:r>
              <a:rPr lang="en-US" altLang="zh-CN" sz="1800">
                <a:solidFill>
                  <a:srgbClr val="212834"/>
                </a:solidFill>
              </a:rPr>
              <a:t>(1</a:t>
            </a:r>
            <a:r>
              <a:rPr lang="zh-CN" altLang="en-US" sz="1800">
                <a:solidFill>
                  <a:srgbClr val="212834"/>
                </a:solidFill>
              </a:rPr>
              <a:t>，</a:t>
            </a:r>
            <a:r>
              <a:rPr lang="en-US" altLang="zh-CN" sz="1800">
                <a:solidFill>
                  <a:srgbClr val="212834"/>
                </a:solidFill>
              </a:rPr>
              <a:t>1)</a:t>
            </a:r>
            <a:r>
              <a:rPr lang="zh-CN" altLang="en-US" sz="1800">
                <a:solidFill>
                  <a:srgbClr val="212834"/>
                </a:solidFill>
              </a:rPr>
              <a:t>。在不致引起混淆时，三相短路电流各量也可不加注</a:t>
            </a:r>
            <a:r>
              <a:rPr lang="en-US" altLang="zh-CN" sz="1800">
                <a:solidFill>
                  <a:srgbClr val="212834"/>
                </a:solidFill>
              </a:rPr>
              <a:t>(3)</a:t>
            </a:r>
            <a:r>
              <a:rPr lang="zh-CN" altLang="en-US" sz="1800">
                <a:solidFill>
                  <a:srgbClr val="212834"/>
                </a:solidFill>
              </a:rPr>
              <a:t>。   </a:t>
            </a:r>
          </a:p>
          <a:p>
            <a:pPr eaLnBrk="1" hangingPunct="1">
              <a:lnSpc>
                <a:spcPct val="130000"/>
              </a:lnSpc>
            </a:pPr>
            <a:endParaRPr lang="en-US" altLang="zh-CN" sz="1800">
              <a:solidFill>
                <a:srgbClr val="212834"/>
              </a:solidFill>
            </a:endParaRPr>
          </a:p>
        </p:txBody>
      </p:sp>
      <p:graphicFrame>
        <p:nvGraphicFramePr>
          <p:cNvPr id="7170" name="Object 11">
            <a:extLst>
              <a:ext uri="{FF2B5EF4-FFF2-40B4-BE49-F238E27FC236}">
                <a16:creationId xmlns:a16="http://schemas.microsoft.com/office/drawing/2014/main" id="{B7C34807-AC92-401C-ACC7-EFFBA461C158}"/>
              </a:ext>
            </a:extLst>
          </p:cNvPr>
          <p:cNvGraphicFramePr>
            <a:graphicFrameLocks noChangeAspect="1"/>
          </p:cNvGraphicFramePr>
          <p:nvPr>
            <p:extLst>
              <p:ext uri="{D42A27DB-BD31-4B8C-83A1-F6EECF244321}">
                <p14:modId xmlns:p14="http://schemas.microsoft.com/office/powerpoint/2010/main" val="1260814269"/>
              </p:ext>
            </p:extLst>
          </p:nvPr>
        </p:nvGraphicFramePr>
        <p:xfrm>
          <a:off x="1979613" y="2543175"/>
          <a:ext cx="314325" cy="387350"/>
        </p:xfrm>
        <a:graphic>
          <a:graphicData uri="http://schemas.openxmlformats.org/presentationml/2006/ole">
            <mc:AlternateContent xmlns:mc="http://schemas.openxmlformats.org/markup-compatibility/2006">
              <mc:Choice xmlns:v="urn:schemas-microsoft-com:vml" Requires="v">
                <p:oleObj name="Equation" r:id="rId3" imgW="164880" imgH="203040" progId="Equation.DSMT4">
                  <p:embed/>
                </p:oleObj>
              </mc:Choice>
              <mc:Fallback>
                <p:oleObj name="Equation" r:id="rId3" imgW="164880" imgH="203040" progId="Equation.DSMT4">
                  <p:embed/>
                  <p:pic>
                    <p:nvPicPr>
                      <p:cNvPr id="0" name="Object 11"/>
                      <p:cNvPicPr>
                        <a:picLocks noChangeAspect="1" noChangeArrowheads="1"/>
                      </p:cNvPicPr>
                      <p:nvPr/>
                    </p:nvPicPr>
                    <p:blipFill>
                      <a:blip r:embed="rId4"/>
                      <a:srcRect/>
                      <a:stretch>
                        <a:fillRect/>
                      </a:stretch>
                    </p:blipFill>
                    <p:spPr bwMode="auto">
                      <a:xfrm>
                        <a:off x="1979613" y="2543175"/>
                        <a:ext cx="31432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2" name="Rectangle 14">
            <a:extLst>
              <a:ext uri="{FF2B5EF4-FFF2-40B4-BE49-F238E27FC236}">
                <a16:creationId xmlns:a16="http://schemas.microsoft.com/office/drawing/2014/main" id="{AAC79316-1CF4-46B1-8000-26A883808B2A}"/>
              </a:ext>
            </a:extLst>
          </p:cNvPr>
          <p:cNvSpPr>
            <a:spLocks noChangeArrowheads="1"/>
          </p:cNvSpPr>
          <p:nvPr/>
        </p:nvSpPr>
        <p:spPr bwMode="auto">
          <a:xfrm>
            <a:off x="0" y="3186828"/>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212834"/>
              </a:solidFill>
            </a:endParaRPr>
          </a:p>
        </p:txBody>
      </p:sp>
      <p:graphicFrame>
        <p:nvGraphicFramePr>
          <p:cNvPr id="7171" name="Object 13">
            <a:extLst>
              <a:ext uri="{FF2B5EF4-FFF2-40B4-BE49-F238E27FC236}">
                <a16:creationId xmlns:a16="http://schemas.microsoft.com/office/drawing/2014/main" id="{716B98C2-301D-4AC6-A791-EF0AC9CA3F68}"/>
              </a:ext>
            </a:extLst>
          </p:cNvPr>
          <p:cNvGraphicFramePr>
            <a:graphicFrameLocks noChangeAspect="1"/>
          </p:cNvGraphicFramePr>
          <p:nvPr>
            <p:extLst>
              <p:ext uri="{D42A27DB-BD31-4B8C-83A1-F6EECF244321}">
                <p14:modId xmlns:p14="http://schemas.microsoft.com/office/powerpoint/2010/main" val="226873633"/>
              </p:ext>
            </p:extLst>
          </p:nvPr>
        </p:nvGraphicFramePr>
        <p:xfrm>
          <a:off x="1157288" y="2908300"/>
          <a:ext cx="1103312" cy="328613"/>
        </p:xfrm>
        <a:graphic>
          <a:graphicData uri="http://schemas.openxmlformats.org/presentationml/2006/ole">
            <mc:AlternateContent xmlns:mc="http://schemas.openxmlformats.org/markup-compatibility/2006">
              <mc:Choice xmlns:v="urn:schemas-microsoft-com:vml" Requires="v">
                <p:oleObj name="Equation" r:id="rId5" imgW="672840" imgH="203040" progId="Equation.DSMT4">
                  <p:embed/>
                </p:oleObj>
              </mc:Choice>
              <mc:Fallback>
                <p:oleObj name="Equation" r:id="rId5" imgW="672840" imgH="203040" progId="Equation.DSMT4">
                  <p:embed/>
                  <p:pic>
                    <p:nvPicPr>
                      <p:cNvPr id="0" name="Object 13"/>
                      <p:cNvPicPr>
                        <a:picLocks noChangeAspect="1" noChangeArrowheads="1"/>
                      </p:cNvPicPr>
                      <p:nvPr/>
                    </p:nvPicPr>
                    <p:blipFill>
                      <a:blip r:embed="rId6"/>
                      <a:srcRect/>
                      <a:stretch>
                        <a:fillRect/>
                      </a:stretch>
                    </p:blipFill>
                    <p:spPr bwMode="auto">
                      <a:xfrm>
                        <a:off x="1157288" y="2908300"/>
                        <a:ext cx="1103312"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7183" name="Rectangle 16">
            <a:extLst>
              <a:ext uri="{FF2B5EF4-FFF2-40B4-BE49-F238E27FC236}">
                <a16:creationId xmlns:a16="http://schemas.microsoft.com/office/drawing/2014/main" id="{5C7B9876-A00C-4D9D-A490-E16E20F048F0}"/>
              </a:ext>
            </a:extLst>
          </p:cNvPr>
          <p:cNvSpPr>
            <a:spLocks noChangeArrowheads="1"/>
          </p:cNvSpPr>
          <p:nvPr/>
        </p:nvSpPr>
        <p:spPr bwMode="auto">
          <a:xfrm>
            <a:off x="0" y="3196353"/>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212834"/>
              </a:solidFill>
            </a:endParaRPr>
          </a:p>
        </p:txBody>
      </p:sp>
      <p:graphicFrame>
        <p:nvGraphicFramePr>
          <p:cNvPr id="7172" name="Object 15">
            <a:extLst>
              <a:ext uri="{FF2B5EF4-FFF2-40B4-BE49-F238E27FC236}">
                <a16:creationId xmlns:a16="http://schemas.microsoft.com/office/drawing/2014/main" id="{7A3CE39D-6F63-40AC-B1D4-9DCE38B8CAB0}"/>
              </a:ext>
            </a:extLst>
          </p:cNvPr>
          <p:cNvGraphicFramePr>
            <a:graphicFrameLocks noChangeAspect="1"/>
          </p:cNvGraphicFramePr>
          <p:nvPr>
            <p:extLst>
              <p:ext uri="{D42A27DB-BD31-4B8C-83A1-F6EECF244321}">
                <p14:modId xmlns:p14="http://schemas.microsoft.com/office/powerpoint/2010/main" val="2706642399"/>
              </p:ext>
            </p:extLst>
          </p:nvPr>
        </p:nvGraphicFramePr>
        <p:xfrm>
          <a:off x="5691505" y="3591560"/>
          <a:ext cx="395288" cy="395288"/>
        </p:xfrm>
        <a:graphic>
          <a:graphicData uri="http://schemas.openxmlformats.org/presentationml/2006/ole">
            <mc:AlternateContent xmlns:mc="http://schemas.openxmlformats.org/markup-compatibility/2006">
              <mc:Choice xmlns:v="urn:schemas-microsoft-com:vml" Requires="v">
                <p:oleObj name="Equation" r:id="rId7" imgW="215640" imgH="215640" progId="Equation.DSMT4">
                  <p:embed/>
                </p:oleObj>
              </mc:Choice>
              <mc:Fallback>
                <p:oleObj name="Equation" r:id="rId7" imgW="215640" imgH="215640" progId="Equation.DSMT4">
                  <p:embed/>
                  <p:pic>
                    <p:nvPicPr>
                      <p:cNvPr id="0" name="Object 15"/>
                      <p:cNvPicPr>
                        <a:picLocks noChangeAspect="1" noChangeArrowheads="1"/>
                      </p:cNvPicPr>
                      <p:nvPr/>
                    </p:nvPicPr>
                    <p:blipFill>
                      <a:blip r:embed="rId8"/>
                      <a:srcRect/>
                      <a:stretch>
                        <a:fillRect/>
                      </a:stretch>
                    </p:blipFill>
                    <p:spPr bwMode="auto">
                      <a:xfrm>
                        <a:off x="5691505" y="3591560"/>
                        <a:ext cx="395288"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8" name="Rectangle 37">
            <a:extLst>
              <a:ext uri="{FF2B5EF4-FFF2-40B4-BE49-F238E27FC236}">
                <a16:creationId xmlns:a16="http://schemas.microsoft.com/office/drawing/2014/main" id="{5BF2DA12-CD05-4548-8AE3-B1B2A8304264}"/>
              </a:ext>
            </a:extLst>
          </p:cNvPr>
          <p:cNvSpPr>
            <a:spLocks noChangeArrowheads="1"/>
          </p:cNvSpPr>
          <p:nvPr/>
        </p:nvSpPr>
        <p:spPr bwMode="auto">
          <a:xfrm>
            <a:off x="719138" y="1125538"/>
            <a:ext cx="8424862" cy="43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a:endParaRPr lang="zh-CN" altLang="zh-CN" sz="3200">
              <a:solidFill>
                <a:srgbClr val="212834"/>
              </a:solidFill>
              <a:ea typeface="楷体_GB2312" panose="02010609030101010101" pitchFamily="49" charset="-122"/>
            </a:endParaRPr>
          </a:p>
        </p:txBody>
      </p:sp>
      <p:sp>
        <p:nvSpPr>
          <p:cNvPr id="87049" name="Text Box 38">
            <a:extLst>
              <a:ext uri="{FF2B5EF4-FFF2-40B4-BE49-F238E27FC236}">
                <a16:creationId xmlns:a16="http://schemas.microsoft.com/office/drawing/2014/main" id="{0699FF19-1693-4A2E-9D93-8CC2B269322C}"/>
              </a:ext>
            </a:extLst>
          </p:cNvPr>
          <p:cNvSpPr txBox="1">
            <a:spLocks noChangeArrowheads="1"/>
          </p:cNvSpPr>
          <p:nvPr/>
        </p:nvSpPr>
        <p:spPr bwMode="auto">
          <a:xfrm>
            <a:off x="1042988" y="1412875"/>
            <a:ext cx="7777162" cy="521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lnSpc>
                <a:spcPct val="120000"/>
              </a:lnSpc>
              <a:buFontTx/>
              <a:buChar char="•"/>
            </a:pPr>
            <a:r>
              <a:rPr lang="zh-CN" altLang="en-US" sz="2800" u="sng">
                <a:solidFill>
                  <a:srgbClr val="212834"/>
                </a:solidFill>
                <a:latin typeface="楷体" panose="02010609060101010101" pitchFamily="49" charset="-122"/>
                <a:ea typeface="楷体" panose="02010609060101010101" pitchFamily="49" charset="-122"/>
              </a:rPr>
              <a:t>短路的基本概念</a:t>
            </a:r>
          </a:p>
          <a:p>
            <a:pPr eaLnBrk="1" hangingPunct="1">
              <a:lnSpc>
                <a:spcPct val="120000"/>
              </a:lnSpc>
              <a:buFontTx/>
              <a:buChar char="•"/>
            </a:pPr>
            <a:r>
              <a:rPr lang="zh-CN" altLang="en-US" sz="2800" u="sng">
                <a:solidFill>
                  <a:srgbClr val="212834"/>
                </a:solidFill>
                <a:latin typeface="楷体" panose="02010609060101010101" pitchFamily="49" charset="-122"/>
                <a:ea typeface="楷体" panose="02010609060101010101" pitchFamily="49" charset="-122"/>
              </a:rPr>
              <a:t>无限大容量电源系统的三相短路过程分析</a:t>
            </a:r>
          </a:p>
          <a:p>
            <a:pPr eaLnBrk="1" hangingPunct="1">
              <a:lnSpc>
                <a:spcPct val="120000"/>
              </a:lnSpc>
              <a:buFontTx/>
              <a:buChar char="•"/>
            </a:pPr>
            <a:r>
              <a:rPr lang="zh-CN" altLang="en-US" sz="2800" u="sng">
                <a:solidFill>
                  <a:srgbClr val="212834"/>
                </a:solidFill>
                <a:latin typeface="楷体" panose="02010609060101010101" pitchFamily="49" charset="-122"/>
                <a:ea typeface="楷体" panose="02010609060101010101" pitchFamily="49" charset="-122"/>
              </a:rPr>
              <a:t>无限大容量电源系统的三相短路电流计算</a:t>
            </a:r>
          </a:p>
          <a:p>
            <a:pPr eaLnBrk="1" hangingPunct="1">
              <a:lnSpc>
                <a:spcPct val="120000"/>
              </a:lnSpc>
              <a:buFontTx/>
              <a:buChar char="•"/>
            </a:pPr>
            <a:r>
              <a:rPr lang="zh-CN" altLang="en-US" sz="2800">
                <a:solidFill>
                  <a:srgbClr val="212834"/>
                </a:solidFill>
                <a:ea typeface="楷体_GB2312" panose="02010609030101010101" pitchFamily="49" charset="-122"/>
              </a:rPr>
              <a:t>不对称短路电流的计算</a:t>
            </a:r>
          </a:p>
          <a:p>
            <a:pPr eaLnBrk="1" hangingPunct="1">
              <a:lnSpc>
                <a:spcPct val="120000"/>
              </a:lnSpc>
              <a:buFontTx/>
              <a:buChar char="•"/>
            </a:pPr>
            <a:r>
              <a:rPr lang="zh-CN" altLang="en-US" sz="2800">
                <a:solidFill>
                  <a:srgbClr val="212834"/>
                </a:solidFill>
                <a:ea typeface="楷体_GB2312" panose="02010609030101010101" pitchFamily="49" charset="-122"/>
              </a:rPr>
              <a:t>低压电网短路电流的计算</a:t>
            </a:r>
          </a:p>
          <a:p>
            <a:pPr eaLnBrk="1" hangingPunct="1">
              <a:lnSpc>
                <a:spcPct val="120000"/>
              </a:lnSpc>
              <a:buFontTx/>
              <a:buChar char="•"/>
            </a:pPr>
            <a:r>
              <a:rPr lang="zh-CN" altLang="en-US" sz="2800" u="sng">
                <a:solidFill>
                  <a:srgbClr val="212834"/>
                </a:solidFill>
                <a:latin typeface="楷体" panose="02010609060101010101" pitchFamily="49" charset="-122"/>
                <a:ea typeface="楷体" panose="02010609060101010101" pitchFamily="49" charset="-122"/>
              </a:rPr>
              <a:t>短路电流的热效应和电动效应</a:t>
            </a:r>
          </a:p>
          <a:p>
            <a:pPr eaLnBrk="1" hangingPunct="1">
              <a:lnSpc>
                <a:spcPct val="120000"/>
              </a:lnSpc>
              <a:buFontTx/>
              <a:buChar char="•"/>
            </a:pPr>
            <a:r>
              <a:rPr lang="zh-CN" altLang="en-US" sz="2800" u="sng">
                <a:solidFill>
                  <a:srgbClr val="212834"/>
                </a:solidFill>
                <a:latin typeface="楷体" panose="02010609060101010101" pitchFamily="49" charset="-122"/>
                <a:ea typeface="楷体" panose="02010609060101010101" pitchFamily="49" charset="-122"/>
              </a:rPr>
              <a:t>电气设备的选择及校验 </a:t>
            </a:r>
          </a:p>
          <a:p>
            <a:pPr eaLnBrk="1" hangingPunct="1">
              <a:lnSpc>
                <a:spcPct val="120000"/>
              </a:lnSpc>
              <a:buFontTx/>
              <a:buChar char="•"/>
            </a:pPr>
            <a:r>
              <a:rPr lang="zh-CN" altLang="en-US" sz="2800" u="sng">
                <a:solidFill>
                  <a:srgbClr val="212834"/>
                </a:solidFill>
                <a:latin typeface="楷体" panose="02010609060101010101" pitchFamily="49" charset="-122"/>
                <a:ea typeface="楷体" panose="02010609060101010101" pitchFamily="49" charset="-122"/>
              </a:rPr>
              <a:t>导线和电缆截面的选择计算 </a:t>
            </a:r>
          </a:p>
          <a:p>
            <a:pPr eaLnBrk="1" hangingPunct="1">
              <a:lnSpc>
                <a:spcPct val="120000"/>
              </a:lnSpc>
              <a:buFontTx/>
              <a:buChar char="•"/>
            </a:pPr>
            <a:r>
              <a:rPr lang="zh-CN" altLang="en-US" sz="2800">
                <a:solidFill>
                  <a:srgbClr val="212834"/>
                </a:solidFill>
                <a:ea typeface="楷体_GB2312" panose="02010609030101010101" pitchFamily="49" charset="-122"/>
              </a:rPr>
              <a:t>本 章 小 结</a:t>
            </a:r>
          </a:p>
          <a:p>
            <a:pPr eaLnBrk="1" hangingPunct="1">
              <a:lnSpc>
                <a:spcPct val="120000"/>
              </a:lnSpc>
              <a:buFontTx/>
              <a:buChar char="•"/>
            </a:pPr>
            <a:r>
              <a:rPr lang="zh-CN" altLang="en-US" sz="2800">
                <a:solidFill>
                  <a:srgbClr val="212834"/>
                </a:solidFill>
                <a:ea typeface="楷体_GB2312" panose="02010609030101010101" pitchFamily="49" charset="-122"/>
              </a:rPr>
              <a:t>习题与思考题</a:t>
            </a:r>
            <a:endParaRPr lang="zh-CN" altLang="en-US">
              <a:solidFill>
                <a:srgbClr val="212834"/>
              </a:solidFill>
            </a:endParaRPr>
          </a:p>
        </p:txBody>
      </p:sp>
      <p:sp>
        <p:nvSpPr>
          <p:cNvPr id="87050" name="Text Box 39">
            <a:extLst>
              <a:ext uri="{FF2B5EF4-FFF2-40B4-BE49-F238E27FC236}">
                <a16:creationId xmlns:a16="http://schemas.microsoft.com/office/drawing/2014/main" id="{182476CA-B855-48C9-9226-B14C4EF2235B}"/>
              </a:ext>
            </a:extLst>
          </p:cNvPr>
          <p:cNvSpPr txBox="1">
            <a:spLocks noChangeArrowheads="1"/>
          </p:cNvSpPr>
          <p:nvPr/>
        </p:nvSpPr>
        <p:spPr bwMode="auto">
          <a:xfrm>
            <a:off x="3095625" y="981075"/>
            <a:ext cx="29527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本章内容</a:t>
            </a:r>
          </a:p>
        </p:txBody>
      </p:sp>
    </p:spTree>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1" name="Text Box 8">
            <a:extLst>
              <a:ext uri="{FF2B5EF4-FFF2-40B4-BE49-F238E27FC236}">
                <a16:creationId xmlns:a16="http://schemas.microsoft.com/office/drawing/2014/main" id="{6168E354-DC41-47CA-BBC3-4E9FAFDE4294}"/>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无限大容量电源系统的三相短路电流计算</a:t>
            </a:r>
          </a:p>
        </p:txBody>
      </p:sp>
      <p:sp>
        <p:nvSpPr>
          <p:cNvPr id="8202" name="Text Box 9">
            <a:extLst>
              <a:ext uri="{FF2B5EF4-FFF2-40B4-BE49-F238E27FC236}">
                <a16:creationId xmlns:a16="http://schemas.microsoft.com/office/drawing/2014/main" id="{F4FB564E-31CB-42DD-A7B9-C0626A0E9D18}"/>
              </a:ext>
            </a:extLst>
          </p:cNvPr>
          <p:cNvSpPr txBox="1">
            <a:spLocks noChangeArrowheads="1"/>
          </p:cNvSpPr>
          <p:nvPr/>
        </p:nvSpPr>
        <p:spPr bwMode="auto">
          <a:xfrm>
            <a:off x="539750" y="3429000"/>
            <a:ext cx="8386763" cy="297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欧姆法因其短路计算中的阻抗都采用有名单位“欧姆”</a:t>
            </a:r>
            <a:r>
              <a:rPr lang="en-US" altLang="zh-CN" sz="1800">
                <a:solidFill>
                  <a:srgbClr val="212834"/>
                </a:solidFill>
              </a:rPr>
              <a:t>(Ω)</a:t>
            </a:r>
            <a:r>
              <a:rPr lang="zh-CN" altLang="en-US" sz="1800">
                <a:solidFill>
                  <a:srgbClr val="212834"/>
                </a:solidFill>
              </a:rPr>
              <a:t>而得名。</a:t>
            </a:r>
          </a:p>
          <a:p>
            <a:pPr eaLnBrk="1" hangingPunct="1"/>
            <a:r>
              <a:rPr lang="en-US" altLang="zh-CN" sz="1800">
                <a:solidFill>
                  <a:srgbClr val="212834"/>
                </a:solidFill>
              </a:rPr>
              <a:t>1. </a:t>
            </a:r>
            <a:r>
              <a:rPr lang="zh-CN" altLang="en-US" sz="1800">
                <a:solidFill>
                  <a:srgbClr val="212834"/>
                </a:solidFill>
              </a:rPr>
              <a:t>欧姆法短路电流计算的有关公式</a:t>
            </a:r>
          </a:p>
          <a:p>
            <a:pPr eaLnBrk="1" hangingPunct="1"/>
            <a:r>
              <a:rPr lang="zh-CN" altLang="en-US" sz="1800">
                <a:solidFill>
                  <a:srgbClr val="212834"/>
                </a:solidFill>
              </a:rPr>
              <a:t>        在无限大容量系统中发生三相短路时，其三相短路电流周期分量有效值可按三相电路欧姆定律公式计算，即</a:t>
            </a:r>
          </a:p>
          <a:p>
            <a:pPr eaLnBrk="1" hangingPunct="1">
              <a:lnSpc>
                <a:spcPct val="150000"/>
              </a:lnSpc>
            </a:pPr>
            <a:r>
              <a:rPr lang="zh-CN" altLang="en-US" sz="1800">
                <a:solidFill>
                  <a:srgbClr val="212834"/>
                </a:solidFill>
              </a:rPr>
              <a:t>                                                                                                                    </a:t>
            </a:r>
            <a:r>
              <a:rPr lang="en-US" altLang="zh-CN" sz="1800">
                <a:solidFill>
                  <a:srgbClr val="212834"/>
                </a:solidFill>
              </a:rPr>
              <a:t>(4-18)</a:t>
            </a:r>
          </a:p>
          <a:p>
            <a:pPr eaLnBrk="1" hangingPunct="1"/>
            <a:r>
              <a:rPr lang="zh-CN" altLang="en-US" sz="1800">
                <a:solidFill>
                  <a:srgbClr val="212834"/>
                </a:solidFill>
              </a:rPr>
              <a:t>式中  </a:t>
            </a:r>
            <a:r>
              <a:rPr lang="en-US" altLang="zh-CN" sz="1800">
                <a:solidFill>
                  <a:srgbClr val="212834"/>
                </a:solidFill>
              </a:rPr>
              <a:t>Uc——</a:t>
            </a:r>
            <a:r>
              <a:rPr lang="zh-CN" altLang="en-US" sz="1800">
                <a:solidFill>
                  <a:srgbClr val="212834"/>
                </a:solidFill>
              </a:rPr>
              <a:t>短路点的短路计算电压</a:t>
            </a:r>
            <a:r>
              <a:rPr lang="en-US" altLang="zh-CN" sz="1800">
                <a:solidFill>
                  <a:srgbClr val="212834"/>
                </a:solidFill>
              </a:rPr>
              <a:t>(</a:t>
            </a:r>
            <a:r>
              <a:rPr lang="zh-CN" altLang="en-US" sz="1800">
                <a:solidFill>
                  <a:srgbClr val="212834"/>
                </a:solidFill>
              </a:rPr>
              <a:t>或称为平均额定电压</a:t>
            </a:r>
            <a:r>
              <a:rPr lang="en-US" altLang="zh-CN" sz="1800">
                <a:solidFill>
                  <a:srgbClr val="212834"/>
                </a:solidFill>
              </a:rPr>
              <a:t>)</a:t>
            </a:r>
            <a:r>
              <a:rPr lang="zh-CN" altLang="en-US" sz="1800">
                <a:solidFill>
                  <a:srgbClr val="212834"/>
                </a:solidFill>
              </a:rPr>
              <a:t>。由于线路首端短路 </a:t>
            </a:r>
          </a:p>
          <a:p>
            <a:pPr eaLnBrk="1" hangingPunct="1"/>
            <a:r>
              <a:rPr lang="zh-CN" altLang="en-US" sz="1800">
                <a:solidFill>
                  <a:srgbClr val="212834"/>
                </a:solidFill>
              </a:rPr>
              <a:t>                      时其短路最为严重，因此按线路首端电压考虑，即短路计算电压取</a:t>
            </a:r>
          </a:p>
          <a:p>
            <a:pPr eaLnBrk="1" hangingPunct="1"/>
            <a:r>
              <a:rPr lang="zh-CN" altLang="en-US" sz="1800">
                <a:solidFill>
                  <a:srgbClr val="212834"/>
                </a:solidFill>
              </a:rPr>
              <a:t>                      为比线路额定电压</a:t>
            </a:r>
            <a:r>
              <a:rPr lang="en-US" altLang="zh-CN" sz="1800">
                <a:solidFill>
                  <a:srgbClr val="212834"/>
                </a:solidFill>
              </a:rPr>
              <a:t>U</a:t>
            </a:r>
            <a:r>
              <a:rPr lang="en-US" altLang="zh-CN" sz="1800" baseline="-25000">
                <a:solidFill>
                  <a:srgbClr val="212834"/>
                </a:solidFill>
              </a:rPr>
              <a:t>N</a:t>
            </a:r>
            <a:r>
              <a:rPr lang="zh-CN" altLang="en-US" sz="1800">
                <a:solidFill>
                  <a:srgbClr val="212834"/>
                </a:solidFill>
              </a:rPr>
              <a:t>高  </a:t>
            </a:r>
            <a:r>
              <a:rPr lang="en-US" altLang="zh-CN" sz="1800">
                <a:solidFill>
                  <a:srgbClr val="212834"/>
                </a:solidFill>
              </a:rPr>
              <a:t>5</a:t>
            </a:r>
            <a:r>
              <a:rPr lang="zh-CN" altLang="en-US" sz="1800">
                <a:solidFill>
                  <a:srgbClr val="212834"/>
                </a:solidFill>
              </a:rPr>
              <a:t>％；按我国电压标准，</a:t>
            </a:r>
            <a:r>
              <a:rPr lang="en-US" altLang="zh-CN" sz="1800">
                <a:solidFill>
                  <a:srgbClr val="212834"/>
                </a:solidFill>
              </a:rPr>
              <a:t>Uc</a:t>
            </a:r>
            <a:r>
              <a:rPr lang="zh-CN" altLang="en-US" sz="1800">
                <a:solidFill>
                  <a:srgbClr val="212834"/>
                </a:solidFill>
              </a:rPr>
              <a:t>有</a:t>
            </a:r>
            <a:r>
              <a:rPr lang="en-US" altLang="zh-CN" sz="1800">
                <a:solidFill>
                  <a:srgbClr val="212834"/>
                </a:solidFill>
              </a:rPr>
              <a:t>0.4</a:t>
            </a:r>
            <a:r>
              <a:rPr lang="zh-CN" altLang="en-US" sz="1800">
                <a:solidFill>
                  <a:srgbClr val="212834"/>
                </a:solidFill>
              </a:rPr>
              <a:t>、</a:t>
            </a:r>
            <a:r>
              <a:rPr lang="en-US" altLang="zh-CN" sz="1800">
                <a:solidFill>
                  <a:srgbClr val="212834"/>
                </a:solidFill>
              </a:rPr>
              <a:t>0.69</a:t>
            </a:r>
            <a:r>
              <a:rPr lang="zh-CN" altLang="en-US" sz="1800">
                <a:solidFill>
                  <a:srgbClr val="212834"/>
                </a:solidFill>
              </a:rPr>
              <a:t>、 </a:t>
            </a:r>
          </a:p>
          <a:p>
            <a:pPr eaLnBrk="1" hangingPunct="1"/>
            <a:r>
              <a:rPr lang="zh-CN" altLang="en-US" sz="1800">
                <a:solidFill>
                  <a:srgbClr val="212834"/>
                </a:solidFill>
              </a:rPr>
              <a:t>                      </a:t>
            </a:r>
            <a:r>
              <a:rPr lang="en-US" altLang="zh-CN" sz="1800">
                <a:solidFill>
                  <a:srgbClr val="212834"/>
                </a:solidFill>
              </a:rPr>
              <a:t>3.15</a:t>
            </a:r>
            <a:r>
              <a:rPr lang="zh-CN" altLang="en-US" sz="1800">
                <a:solidFill>
                  <a:srgbClr val="212834"/>
                </a:solidFill>
              </a:rPr>
              <a:t>，</a:t>
            </a:r>
            <a:r>
              <a:rPr lang="en-US" altLang="zh-CN" sz="1800">
                <a:solidFill>
                  <a:srgbClr val="212834"/>
                </a:solidFill>
              </a:rPr>
              <a:t>6.3</a:t>
            </a:r>
            <a:r>
              <a:rPr lang="zh-CN" altLang="en-US" sz="1800">
                <a:solidFill>
                  <a:srgbClr val="212834"/>
                </a:solidFill>
              </a:rPr>
              <a:t>，</a:t>
            </a:r>
            <a:r>
              <a:rPr lang="en-US" altLang="zh-CN" sz="1800">
                <a:solidFill>
                  <a:srgbClr val="212834"/>
                </a:solidFill>
              </a:rPr>
              <a:t>10.5</a:t>
            </a:r>
            <a:r>
              <a:rPr lang="zh-CN" altLang="en-US" sz="1800">
                <a:solidFill>
                  <a:srgbClr val="212834"/>
                </a:solidFill>
              </a:rPr>
              <a:t>、</a:t>
            </a:r>
            <a:r>
              <a:rPr lang="en-US" altLang="zh-CN" sz="1800">
                <a:solidFill>
                  <a:srgbClr val="212834"/>
                </a:solidFill>
              </a:rPr>
              <a:t>37kV</a:t>
            </a:r>
            <a:r>
              <a:rPr lang="zh-CN" altLang="en-US" sz="1800">
                <a:solidFill>
                  <a:srgbClr val="212834"/>
                </a:solidFill>
              </a:rPr>
              <a:t>等；</a:t>
            </a:r>
          </a:p>
          <a:p>
            <a:pPr eaLnBrk="1" hangingPunct="1"/>
            <a:r>
              <a:rPr lang="zh-CN" altLang="en-US" sz="1800">
                <a:solidFill>
                  <a:srgbClr val="212834"/>
                </a:solidFill>
              </a:rPr>
              <a:t>     ∣</a:t>
            </a:r>
            <a:r>
              <a:rPr lang="en-US" altLang="zh-CN" sz="1800">
                <a:solidFill>
                  <a:srgbClr val="212834"/>
                </a:solidFill>
              </a:rPr>
              <a:t>Z</a:t>
            </a:r>
            <a:r>
              <a:rPr lang="en-US" altLang="zh-CN" sz="1800" baseline="-25000">
                <a:solidFill>
                  <a:srgbClr val="212834"/>
                </a:solidFill>
              </a:rPr>
              <a:t>Σ</a:t>
            </a:r>
            <a:r>
              <a:rPr lang="en-US" altLang="zh-CN" sz="1800">
                <a:solidFill>
                  <a:srgbClr val="212834"/>
                </a:solidFill>
              </a:rPr>
              <a:t>|</a:t>
            </a:r>
            <a:r>
              <a:rPr lang="zh-CN" altLang="en-US" sz="1800">
                <a:solidFill>
                  <a:srgbClr val="212834"/>
                </a:solidFill>
              </a:rPr>
              <a:t>、</a:t>
            </a:r>
            <a:r>
              <a:rPr lang="en-US" altLang="zh-CN" sz="1800">
                <a:solidFill>
                  <a:srgbClr val="212834"/>
                </a:solidFill>
              </a:rPr>
              <a:t>R</a:t>
            </a:r>
            <a:r>
              <a:rPr lang="en-US" altLang="zh-CN" sz="1800" baseline="-25000">
                <a:solidFill>
                  <a:srgbClr val="212834"/>
                </a:solidFill>
              </a:rPr>
              <a:t>Σ</a:t>
            </a:r>
            <a:r>
              <a:rPr lang="zh-CN" altLang="en-US" sz="1800">
                <a:solidFill>
                  <a:srgbClr val="212834"/>
                </a:solidFill>
              </a:rPr>
              <a:t>、</a:t>
            </a:r>
            <a:r>
              <a:rPr lang="en-US" altLang="zh-CN" sz="1800">
                <a:solidFill>
                  <a:srgbClr val="212834"/>
                </a:solidFill>
              </a:rPr>
              <a:t>X</a:t>
            </a:r>
            <a:r>
              <a:rPr lang="en-US" altLang="zh-CN" sz="1800" baseline="-25000">
                <a:solidFill>
                  <a:srgbClr val="212834"/>
                </a:solidFill>
              </a:rPr>
              <a:t>Σ</a:t>
            </a:r>
            <a:r>
              <a:rPr lang="en-US" altLang="zh-CN" sz="1800">
                <a:solidFill>
                  <a:srgbClr val="212834"/>
                </a:solidFill>
              </a:rPr>
              <a:t>——</a:t>
            </a:r>
            <a:r>
              <a:rPr lang="zh-CN" altLang="en-US" sz="1800">
                <a:solidFill>
                  <a:srgbClr val="212834"/>
                </a:solidFill>
              </a:rPr>
              <a:t>分别为短路电路的总阻抗</a:t>
            </a:r>
            <a:r>
              <a:rPr lang="en-US" altLang="zh-CN" sz="1800">
                <a:solidFill>
                  <a:srgbClr val="212834"/>
                </a:solidFill>
              </a:rPr>
              <a:t>[</a:t>
            </a:r>
            <a:r>
              <a:rPr lang="zh-CN" altLang="en-US" sz="1800">
                <a:solidFill>
                  <a:srgbClr val="212834"/>
                </a:solidFill>
              </a:rPr>
              <a:t>模</a:t>
            </a:r>
            <a:r>
              <a:rPr lang="en-US" altLang="zh-CN" sz="1800">
                <a:solidFill>
                  <a:srgbClr val="212834"/>
                </a:solidFill>
              </a:rPr>
              <a:t>]</a:t>
            </a:r>
            <a:r>
              <a:rPr lang="zh-CN" altLang="en-US" sz="1800">
                <a:solidFill>
                  <a:srgbClr val="212834"/>
                </a:solidFill>
              </a:rPr>
              <a:t>、总电阻和总电抗值 </a:t>
            </a:r>
            <a:r>
              <a:rPr lang="en-US" altLang="zh-CN" sz="1800">
                <a:solidFill>
                  <a:srgbClr val="212834"/>
                </a:solidFill>
              </a:rPr>
              <a:t>(Ω)</a:t>
            </a:r>
            <a:r>
              <a:rPr lang="zh-CN" altLang="en-US" sz="1800">
                <a:solidFill>
                  <a:srgbClr val="212834"/>
                </a:solidFill>
              </a:rPr>
              <a:t>。</a:t>
            </a:r>
          </a:p>
        </p:txBody>
      </p:sp>
      <p:sp>
        <p:nvSpPr>
          <p:cNvPr id="8203" name="Rectangle 10">
            <a:extLst>
              <a:ext uri="{FF2B5EF4-FFF2-40B4-BE49-F238E27FC236}">
                <a16:creationId xmlns:a16="http://schemas.microsoft.com/office/drawing/2014/main" id="{6BC71EF2-4936-4630-AB4D-6AEB62185E96}"/>
              </a:ext>
            </a:extLst>
          </p:cNvPr>
          <p:cNvSpPr>
            <a:spLocks noChangeArrowheads="1"/>
          </p:cNvSpPr>
          <p:nvPr/>
        </p:nvSpPr>
        <p:spPr bwMode="auto">
          <a:xfrm>
            <a:off x="684213" y="2852738"/>
            <a:ext cx="79914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一、采用欧姆法进行短路电流计算 （</a:t>
            </a:r>
            <a:r>
              <a:rPr lang="zh-CN" altLang="en-US" sz="2400">
                <a:solidFill>
                  <a:srgbClr val="212834"/>
                </a:solidFill>
                <a:latin typeface="楷体" panose="02010609060101010101" pitchFamily="49" charset="-122"/>
                <a:ea typeface="楷体" panose="02010609060101010101" pitchFamily="49" charset="-122"/>
              </a:rPr>
              <a:t>工程较少适用！</a:t>
            </a:r>
            <a:r>
              <a:rPr lang="zh-CN" altLang="en-US" sz="2400">
                <a:solidFill>
                  <a:srgbClr val="212834"/>
                </a:solidFill>
                <a:latin typeface="宋体" panose="02010600030101010101" pitchFamily="2" charset="-122"/>
              </a:rPr>
              <a:t>）</a:t>
            </a:r>
          </a:p>
        </p:txBody>
      </p:sp>
      <p:sp>
        <p:nvSpPr>
          <p:cNvPr id="8204" name="Text Box 12">
            <a:extLst>
              <a:ext uri="{FF2B5EF4-FFF2-40B4-BE49-F238E27FC236}">
                <a16:creationId xmlns:a16="http://schemas.microsoft.com/office/drawing/2014/main" id="{C82B67D9-727A-4B4C-93E2-36EF6CA96F47}"/>
              </a:ext>
            </a:extLst>
          </p:cNvPr>
          <p:cNvSpPr txBox="1">
            <a:spLocks noChangeArrowheads="1"/>
          </p:cNvSpPr>
          <p:nvPr/>
        </p:nvSpPr>
        <p:spPr bwMode="auto">
          <a:xfrm>
            <a:off x="827088" y="1628775"/>
            <a:ext cx="770413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短路电流的计算方法有欧姆法</a:t>
            </a:r>
            <a:r>
              <a:rPr lang="en-US" altLang="zh-CN" sz="1800">
                <a:solidFill>
                  <a:srgbClr val="212834"/>
                </a:solidFill>
              </a:rPr>
              <a:t>(</a:t>
            </a:r>
            <a:r>
              <a:rPr lang="zh-CN" altLang="en-US" sz="1800">
                <a:solidFill>
                  <a:srgbClr val="212834"/>
                </a:solidFill>
              </a:rPr>
              <a:t>又称有名单位制法</a:t>
            </a:r>
            <a:r>
              <a:rPr lang="en-US" altLang="zh-CN" sz="1800">
                <a:solidFill>
                  <a:srgbClr val="212834"/>
                </a:solidFill>
              </a:rPr>
              <a:t>) </a:t>
            </a:r>
            <a:r>
              <a:rPr lang="zh-CN" altLang="en-US" sz="1800">
                <a:solidFill>
                  <a:srgbClr val="212834"/>
                </a:solidFill>
              </a:rPr>
              <a:t>、标幺制法</a:t>
            </a:r>
            <a:r>
              <a:rPr lang="en-US" altLang="zh-CN" sz="1800">
                <a:solidFill>
                  <a:srgbClr val="212834"/>
                </a:solidFill>
              </a:rPr>
              <a:t>(</a:t>
            </a:r>
            <a:r>
              <a:rPr lang="zh-CN" altLang="en-US" sz="1800">
                <a:solidFill>
                  <a:srgbClr val="212834"/>
                </a:solidFill>
              </a:rPr>
              <a:t>又称相对单位制法</a:t>
            </a:r>
            <a:r>
              <a:rPr lang="en-US" altLang="zh-CN" sz="1800">
                <a:solidFill>
                  <a:srgbClr val="212834"/>
                </a:solidFill>
              </a:rPr>
              <a:t>)</a:t>
            </a:r>
            <a:r>
              <a:rPr lang="zh-CN" altLang="en-US" sz="1800">
                <a:solidFill>
                  <a:srgbClr val="212834"/>
                </a:solidFill>
              </a:rPr>
              <a:t>和短路容量法</a:t>
            </a:r>
            <a:r>
              <a:rPr lang="en-US" altLang="zh-CN" sz="1800">
                <a:solidFill>
                  <a:srgbClr val="212834"/>
                </a:solidFill>
              </a:rPr>
              <a:t>(</a:t>
            </a:r>
            <a:r>
              <a:rPr lang="zh-CN" altLang="en-US" sz="1800">
                <a:solidFill>
                  <a:srgbClr val="212834"/>
                </a:solidFill>
              </a:rPr>
              <a:t>又称兆伏安法</a:t>
            </a:r>
            <a:r>
              <a:rPr lang="en-US" altLang="zh-CN" sz="1800">
                <a:solidFill>
                  <a:srgbClr val="212834"/>
                </a:solidFill>
              </a:rPr>
              <a:t>)</a:t>
            </a:r>
            <a:r>
              <a:rPr lang="zh-CN" altLang="en-US" sz="1800">
                <a:solidFill>
                  <a:srgbClr val="212834"/>
                </a:solidFill>
              </a:rPr>
              <a:t>。这里介绍一般常用的欧姆法和标幺制法。欧姆法属最基本的短路电流计算法，但标幺制法在工程设计中应用广泛。关于短路容量法，限于篇幅，不加以介绍。</a:t>
            </a:r>
          </a:p>
        </p:txBody>
      </p:sp>
      <p:graphicFrame>
        <p:nvGraphicFramePr>
          <p:cNvPr id="8194" name="Object 13">
            <a:extLst>
              <a:ext uri="{FF2B5EF4-FFF2-40B4-BE49-F238E27FC236}">
                <a16:creationId xmlns:a16="http://schemas.microsoft.com/office/drawing/2014/main" id="{B0CA53C1-BDBB-4F5D-AE93-A723D1DF646E}"/>
              </a:ext>
            </a:extLst>
          </p:cNvPr>
          <p:cNvGraphicFramePr>
            <a:graphicFrameLocks noChangeAspect="1"/>
          </p:cNvGraphicFramePr>
          <p:nvPr>
            <p:extLst>
              <p:ext uri="{D42A27DB-BD31-4B8C-83A1-F6EECF244321}">
                <p14:modId xmlns:p14="http://schemas.microsoft.com/office/powerpoint/2010/main" val="1688402715"/>
              </p:ext>
            </p:extLst>
          </p:nvPr>
        </p:nvGraphicFramePr>
        <p:xfrm>
          <a:off x="3311525" y="4402048"/>
          <a:ext cx="2484438" cy="649287"/>
        </p:xfrm>
        <a:graphic>
          <a:graphicData uri="http://schemas.openxmlformats.org/presentationml/2006/ole">
            <mc:AlternateContent xmlns:mc="http://schemas.openxmlformats.org/markup-compatibility/2006">
              <mc:Choice xmlns:v="urn:schemas-microsoft-com:vml" Requires="v">
                <p:oleObj name="Equation" r:id="rId3" imgW="1638000" imgH="431640" progId="Equation.DSMT4">
                  <p:embed/>
                </p:oleObj>
              </mc:Choice>
              <mc:Fallback>
                <p:oleObj name="Equation" r:id="rId3" imgW="1638000" imgH="431640" progId="Equation.DSMT4">
                  <p:embed/>
                  <p:pic>
                    <p:nvPicPr>
                      <p:cNvPr id="0" name="Object 13"/>
                      <p:cNvPicPr>
                        <a:picLocks noChangeAspect="1" noChangeArrowheads="1"/>
                      </p:cNvPicPr>
                      <p:nvPr/>
                    </p:nvPicPr>
                    <p:blipFill>
                      <a:blip r:embed="rId4"/>
                      <a:srcRect/>
                      <a:stretch>
                        <a:fillRect/>
                      </a:stretch>
                    </p:blipFill>
                    <p:spPr bwMode="auto">
                      <a:xfrm>
                        <a:off x="3311525" y="4402048"/>
                        <a:ext cx="2484438" cy="649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8" name="Text Box 8">
            <a:extLst>
              <a:ext uri="{FF2B5EF4-FFF2-40B4-BE49-F238E27FC236}">
                <a16:creationId xmlns:a16="http://schemas.microsoft.com/office/drawing/2014/main" id="{2C2DF706-74F4-4581-B046-053668993A5B}"/>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无限大容量电源系统的三相短路电流计算</a:t>
            </a:r>
          </a:p>
        </p:txBody>
      </p:sp>
      <p:sp>
        <p:nvSpPr>
          <p:cNvPr id="9229" name="Text Box 9">
            <a:extLst>
              <a:ext uri="{FF2B5EF4-FFF2-40B4-BE49-F238E27FC236}">
                <a16:creationId xmlns:a16="http://schemas.microsoft.com/office/drawing/2014/main" id="{2E799EFF-5913-4A70-985A-695E10CE3D57}"/>
              </a:ext>
            </a:extLst>
          </p:cNvPr>
          <p:cNvSpPr txBox="1">
            <a:spLocks noChangeArrowheads="1"/>
          </p:cNvSpPr>
          <p:nvPr/>
        </p:nvSpPr>
        <p:spPr bwMode="auto">
          <a:xfrm>
            <a:off x="755650" y="2133600"/>
            <a:ext cx="7704138" cy="4184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1. </a:t>
            </a:r>
            <a:r>
              <a:rPr lang="zh-CN" altLang="en-US" sz="1800">
                <a:solidFill>
                  <a:srgbClr val="212834"/>
                </a:solidFill>
              </a:rPr>
              <a:t>标幺值的概念</a:t>
            </a:r>
          </a:p>
          <a:p>
            <a:pPr eaLnBrk="1" hangingPunct="1"/>
            <a:r>
              <a:rPr lang="zh-CN" altLang="en-US" sz="1800">
                <a:solidFill>
                  <a:srgbClr val="212834"/>
                </a:solidFill>
              </a:rPr>
              <a:t>         在电路计算中，一般比较熟悉的是有名单位。在电力系统计算短路电流时，如计算低压系统的短路电流，常采用有名单位制；但计算高压系统的短路电流，由于有多个电压等级，存在着阻抗换算问题，为使计算简化，常采用标幺制。</a:t>
            </a:r>
          </a:p>
          <a:p>
            <a:pPr eaLnBrk="1" hangingPunct="1"/>
            <a:r>
              <a:rPr lang="zh-CN" altLang="en-US" sz="1800">
                <a:solidFill>
                  <a:srgbClr val="212834"/>
                </a:solidFill>
              </a:rPr>
              <a:t>        </a:t>
            </a:r>
            <a:r>
              <a:rPr lang="zh-CN" altLang="en-US" sz="1800">
                <a:solidFill>
                  <a:srgbClr val="212834"/>
                </a:solidFill>
                <a:latin typeface="楷体" panose="02010609060101010101" pitchFamily="49" charset="-122"/>
                <a:ea typeface="楷体" panose="02010609060101010101" pitchFamily="49" charset="-122"/>
              </a:rPr>
              <a:t>标幺制中各元件的物理量不用有名单位值，而用相对值来表示。</a:t>
            </a:r>
            <a:r>
              <a:rPr lang="zh-CN" altLang="en-US" sz="1800">
                <a:solidFill>
                  <a:srgbClr val="212834"/>
                </a:solidFill>
              </a:rPr>
              <a:t>相对值</a:t>
            </a:r>
            <a:r>
              <a:rPr lang="en-US" altLang="zh-CN" sz="1800">
                <a:solidFill>
                  <a:srgbClr val="212834"/>
                </a:solidFill>
              </a:rPr>
              <a:t>(     )</a:t>
            </a:r>
            <a:r>
              <a:rPr lang="zh-CN" altLang="en-US" sz="1800">
                <a:solidFill>
                  <a:srgbClr val="212834"/>
                </a:solidFill>
              </a:rPr>
              <a:t>就是实际有名值</a:t>
            </a:r>
            <a:r>
              <a:rPr lang="en-US" altLang="zh-CN" sz="1800">
                <a:solidFill>
                  <a:srgbClr val="212834"/>
                </a:solidFill>
              </a:rPr>
              <a:t>(A)</a:t>
            </a:r>
            <a:r>
              <a:rPr lang="zh-CN" altLang="en-US" sz="1800">
                <a:solidFill>
                  <a:srgbClr val="212834"/>
                </a:solidFill>
              </a:rPr>
              <a:t>与选定的基准值</a:t>
            </a:r>
            <a:r>
              <a:rPr lang="en-US" altLang="zh-CN" sz="1800">
                <a:solidFill>
                  <a:srgbClr val="212834"/>
                </a:solidFill>
              </a:rPr>
              <a:t>(A</a:t>
            </a:r>
            <a:r>
              <a:rPr lang="en-US" altLang="zh-CN" sz="1800" baseline="-25000">
                <a:solidFill>
                  <a:srgbClr val="212834"/>
                </a:solidFill>
              </a:rPr>
              <a:t>d</a:t>
            </a:r>
            <a:r>
              <a:rPr lang="en-US" altLang="zh-CN" sz="1800">
                <a:solidFill>
                  <a:srgbClr val="212834"/>
                </a:solidFill>
              </a:rPr>
              <a:t>)</a:t>
            </a:r>
            <a:r>
              <a:rPr lang="zh-CN" altLang="en-US" sz="1800">
                <a:solidFill>
                  <a:srgbClr val="212834"/>
                </a:solidFill>
              </a:rPr>
              <a:t>间的比值，即 </a:t>
            </a:r>
          </a:p>
          <a:p>
            <a:pPr eaLnBrk="1" hangingPunct="1">
              <a:lnSpc>
                <a:spcPct val="130000"/>
              </a:lnSpc>
            </a:pPr>
            <a:r>
              <a:rPr lang="zh-CN" altLang="en-US" sz="1800">
                <a:solidFill>
                  <a:srgbClr val="212834"/>
                </a:solidFill>
              </a:rPr>
              <a:t>                                                                                        </a:t>
            </a:r>
            <a:r>
              <a:rPr lang="en-US" altLang="zh-CN" sz="1800">
                <a:solidFill>
                  <a:srgbClr val="212834"/>
                </a:solidFill>
              </a:rPr>
              <a:t>(4-28) </a:t>
            </a:r>
          </a:p>
          <a:p>
            <a:pPr eaLnBrk="1" hangingPunct="1">
              <a:lnSpc>
                <a:spcPct val="130000"/>
              </a:lnSpc>
            </a:pPr>
            <a:r>
              <a:rPr lang="en-US" altLang="zh-CN" sz="1800">
                <a:solidFill>
                  <a:srgbClr val="212834"/>
                </a:solidFill>
              </a:rPr>
              <a:t>        </a:t>
            </a:r>
            <a:r>
              <a:rPr lang="zh-CN" altLang="en-US" sz="1800">
                <a:solidFill>
                  <a:srgbClr val="212834"/>
                </a:solidFill>
              </a:rPr>
              <a:t>从式</a:t>
            </a:r>
            <a:r>
              <a:rPr lang="en-US" altLang="zh-CN" sz="1800">
                <a:solidFill>
                  <a:srgbClr val="212834"/>
                </a:solidFill>
              </a:rPr>
              <a:t>(4-28)</a:t>
            </a:r>
            <a:r>
              <a:rPr lang="zh-CN" altLang="en-US" sz="1800">
                <a:solidFill>
                  <a:srgbClr val="212834"/>
                </a:solidFill>
              </a:rPr>
              <a:t>看出，标幺值是没有单位的。另外，采用标幺值法计算时必须先选定基准值。</a:t>
            </a:r>
          </a:p>
          <a:p>
            <a:pPr eaLnBrk="1" hangingPunct="1"/>
            <a:r>
              <a:rPr lang="zh-CN" altLang="en-US" sz="1800">
                <a:solidFill>
                  <a:srgbClr val="212834"/>
                </a:solidFill>
              </a:rPr>
              <a:t>        按标幺值法进行短路计算时，一般先选定基准容量</a:t>
            </a:r>
            <a:r>
              <a:rPr lang="en-US" altLang="zh-CN" sz="1800">
                <a:solidFill>
                  <a:srgbClr val="212834"/>
                </a:solidFill>
              </a:rPr>
              <a:t>S</a:t>
            </a:r>
            <a:r>
              <a:rPr lang="en-US" altLang="zh-CN" sz="1800" baseline="-25000">
                <a:solidFill>
                  <a:srgbClr val="212834"/>
                </a:solidFill>
              </a:rPr>
              <a:t>d</a:t>
            </a:r>
            <a:r>
              <a:rPr lang="zh-CN" altLang="en-US" sz="1800">
                <a:solidFill>
                  <a:srgbClr val="212834"/>
                </a:solidFill>
              </a:rPr>
              <a:t>和基准电压</a:t>
            </a:r>
            <a:r>
              <a:rPr lang="en-US" altLang="zh-CN" sz="1800">
                <a:solidFill>
                  <a:srgbClr val="212834"/>
                </a:solidFill>
              </a:rPr>
              <a:t>U</a:t>
            </a:r>
            <a:r>
              <a:rPr lang="en-US" altLang="zh-CN" sz="1800" baseline="-25000">
                <a:solidFill>
                  <a:srgbClr val="212834"/>
                </a:solidFill>
              </a:rPr>
              <a:t>d</a:t>
            </a:r>
            <a:r>
              <a:rPr lang="zh-CN" altLang="en-US" sz="1800">
                <a:solidFill>
                  <a:srgbClr val="212834"/>
                </a:solidFill>
              </a:rPr>
              <a:t>。确定了基准容量</a:t>
            </a:r>
            <a:r>
              <a:rPr lang="en-US" altLang="zh-CN" sz="1800">
                <a:solidFill>
                  <a:srgbClr val="212834"/>
                </a:solidFill>
              </a:rPr>
              <a:t>S</a:t>
            </a:r>
            <a:r>
              <a:rPr lang="en-US" altLang="zh-CN" sz="1800" baseline="-25000">
                <a:solidFill>
                  <a:srgbClr val="212834"/>
                </a:solidFill>
              </a:rPr>
              <a:t>d</a:t>
            </a:r>
            <a:r>
              <a:rPr lang="zh-CN" altLang="en-US" sz="1800">
                <a:solidFill>
                  <a:srgbClr val="212834"/>
                </a:solidFill>
              </a:rPr>
              <a:t>和基准电压</a:t>
            </a:r>
            <a:r>
              <a:rPr lang="en-US" altLang="zh-CN" sz="1800">
                <a:solidFill>
                  <a:srgbClr val="212834"/>
                </a:solidFill>
              </a:rPr>
              <a:t>U</a:t>
            </a:r>
            <a:r>
              <a:rPr lang="en-US" altLang="zh-CN" sz="1800" baseline="-25000">
                <a:solidFill>
                  <a:srgbClr val="212834"/>
                </a:solidFill>
              </a:rPr>
              <a:t>d</a:t>
            </a:r>
            <a:r>
              <a:rPr lang="zh-CN" altLang="en-US" sz="1800">
                <a:solidFill>
                  <a:srgbClr val="212834"/>
                </a:solidFill>
              </a:rPr>
              <a:t>以后，根据三相交流电路的基本关系，基准电流</a:t>
            </a:r>
            <a:r>
              <a:rPr lang="en-US" altLang="zh-CN" sz="1800">
                <a:solidFill>
                  <a:srgbClr val="212834"/>
                </a:solidFill>
              </a:rPr>
              <a:t>I</a:t>
            </a:r>
            <a:r>
              <a:rPr lang="en-US" altLang="zh-CN" sz="1800" baseline="-25000">
                <a:solidFill>
                  <a:srgbClr val="212834"/>
                </a:solidFill>
              </a:rPr>
              <a:t>d</a:t>
            </a:r>
            <a:r>
              <a:rPr lang="zh-CN" altLang="en-US" sz="1800">
                <a:solidFill>
                  <a:srgbClr val="212834"/>
                </a:solidFill>
              </a:rPr>
              <a:t>就可按式</a:t>
            </a:r>
            <a:r>
              <a:rPr lang="en-US" altLang="zh-CN" sz="1800">
                <a:solidFill>
                  <a:srgbClr val="212834"/>
                </a:solidFill>
              </a:rPr>
              <a:t>(4-29)</a:t>
            </a:r>
            <a:r>
              <a:rPr lang="zh-CN" altLang="en-US" sz="1800">
                <a:solidFill>
                  <a:srgbClr val="212834"/>
                </a:solidFill>
              </a:rPr>
              <a:t>计算</a:t>
            </a:r>
          </a:p>
          <a:p>
            <a:pPr eaLnBrk="1" hangingPunct="1"/>
            <a:r>
              <a:rPr lang="zh-CN" altLang="en-US" sz="1800">
                <a:solidFill>
                  <a:srgbClr val="212834"/>
                </a:solidFill>
              </a:rPr>
              <a:t>                                                           		         </a:t>
            </a:r>
            <a:r>
              <a:rPr lang="en-US" altLang="zh-CN" sz="1800">
                <a:solidFill>
                  <a:srgbClr val="212834"/>
                </a:solidFill>
              </a:rPr>
              <a:t>(4-29)</a:t>
            </a:r>
          </a:p>
        </p:txBody>
      </p:sp>
      <p:sp>
        <p:nvSpPr>
          <p:cNvPr id="9230" name="Rectangle 10">
            <a:extLst>
              <a:ext uri="{FF2B5EF4-FFF2-40B4-BE49-F238E27FC236}">
                <a16:creationId xmlns:a16="http://schemas.microsoft.com/office/drawing/2014/main" id="{E1B9A710-B9BE-4EF8-9B55-AE03CD488119}"/>
              </a:ext>
            </a:extLst>
          </p:cNvPr>
          <p:cNvSpPr>
            <a:spLocks noChangeArrowheads="1"/>
          </p:cNvSpPr>
          <p:nvPr/>
        </p:nvSpPr>
        <p:spPr bwMode="auto">
          <a:xfrm>
            <a:off x="827088" y="1700213"/>
            <a:ext cx="5086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二、采用标幺值法进行短路电流计算</a:t>
            </a:r>
          </a:p>
        </p:txBody>
      </p:sp>
      <p:graphicFrame>
        <p:nvGraphicFramePr>
          <p:cNvPr id="9218" name="Object 11">
            <a:extLst>
              <a:ext uri="{FF2B5EF4-FFF2-40B4-BE49-F238E27FC236}">
                <a16:creationId xmlns:a16="http://schemas.microsoft.com/office/drawing/2014/main" id="{8F43C4AC-DA46-4490-9635-E3210A3EBFFF}"/>
              </a:ext>
            </a:extLst>
          </p:cNvPr>
          <p:cNvGraphicFramePr>
            <a:graphicFrameLocks noChangeAspect="1"/>
          </p:cNvGraphicFramePr>
          <p:nvPr>
            <p:extLst>
              <p:ext uri="{D42A27DB-BD31-4B8C-83A1-F6EECF244321}">
                <p14:modId xmlns:p14="http://schemas.microsoft.com/office/powerpoint/2010/main" val="1462000952"/>
              </p:ext>
            </p:extLst>
          </p:nvPr>
        </p:nvGraphicFramePr>
        <p:xfrm>
          <a:off x="1131253" y="3781743"/>
          <a:ext cx="328612" cy="396875"/>
        </p:xfrm>
        <a:graphic>
          <a:graphicData uri="http://schemas.openxmlformats.org/presentationml/2006/ole">
            <mc:AlternateContent xmlns:mc="http://schemas.openxmlformats.org/markup-compatibility/2006">
              <mc:Choice xmlns:v="urn:schemas-microsoft-com:vml" Requires="v">
                <p:oleObj name="Equation" r:id="rId3" imgW="177480" imgH="215640" progId="Equation.DSMT4">
                  <p:embed/>
                </p:oleObj>
              </mc:Choice>
              <mc:Fallback>
                <p:oleObj name="Equation" r:id="rId3" imgW="177480" imgH="215640" progId="Equation.DSMT4">
                  <p:embed/>
                  <p:pic>
                    <p:nvPicPr>
                      <p:cNvPr id="0" name="Object 11"/>
                      <p:cNvPicPr>
                        <a:picLocks noChangeAspect="1" noChangeArrowheads="1"/>
                      </p:cNvPicPr>
                      <p:nvPr/>
                    </p:nvPicPr>
                    <p:blipFill>
                      <a:blip r:embed="rId4"/>
                      <a:srcRect/>
                      <a:stretch>
                        <a:fillRect/>
                      </a:stretch>
                    </p:blipFill>
                    <p:spPr bwMode="auto">
                      <a:xfrm>
                        <a:off x="1131253" y="3781743"/>
                        <a:ext cx="328612"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9219" name="Object 14">
            <a:extLst>
              <a:ext uri="{FF2B5EF4-FFF2-40B4-BE49-F238E27FC236}">
                <a16:creationId xmlns:a16="http://schemas.microsoft.com/office/drawing/2014/main" id="{9DB69B4F-256A-41F9-A15D-D76A02F06ACF}"/>
              </a:ext>
            </a:extLst>
          </p:cNvPr>
          <p:cNvGraphicFramePr>
            <a:graphicFrameLocks noChangeAspect="1"/>
          </p:cNvGraphicFramePr>
          <p:nvPr>
            <p:extLst>
              <p:ext uri="{D42A27DB-BD31-4B8C-83A1-F6EECF244321}">
                <p14:modId xmlns:p14="http://schemas.microsoft.com/office/powerpoint/2010/main" val="782130914"/>
              </p:ext>
            </p:extLst>
          </p:nvPr>
        </p:nvGraphicFramePr>
        <p:xfrm>
          <a:off x="3281030" y="4000130"/>
          <a:ext cx="699163" cy="568325"/>
        </p:xfrm>
        <a:graphic>
          <a:graphicData uri="http://schemas.openxmlformats.org/presentationml/2006/ole">
            <mc:AlternateContent xmlns:mc="http://schemas.openxmlformats.org/markup-compatibility/2006">
              <mc:Choice xmlns:v="urn:schemas-microsoft-com:vml" Requires="v">
                <p:oleObj name="Equation" r:id="rId5" imgW="482400" imgH="393480" progId="Equation.DSMT4">
                  <p:embed/>
                </p:oleObj>
              </mc:Choice>
              <mc:Fallback>
                <p:oleObj name="Equation" r:id="rId5" imgW="482400" imgH="393480" progId="Equation.DSMT4">
                  <p:embed/>
                  <p:pic>
                    <p:nvPicPr>
                      <p:cNvPr id="0" name="Object 14"/>
                      <p:cNvPicPr>
                        <a:picLocks noChangeAspect="1" noChangeArrowheads="1"/>
                      </p:cNvPicPr>
                      <p:nvPr/>
                    </p:nvPicPr>
                    <p:blipFill>
                      <a:blip r:embed="rId6"/>
                      <a:srcRect/>
                      <a:stretch>
                        <a:fillRect/>
                      </a:stretch>
                    </p:blipFill>
                    <p:spPr bwMode="auto">
                      <a:xfrm>
                        <a:off x="3281030" y="4000130"/>
                        <a:ext cx="699163" cy="568325"/>
                      </a:xfrm>
                      <a:prstGeom prst="rect">
                        <a:avLst/>
                      </a:prstGeom>
                      <a:noFill/>
                    </p:spPr>
                  </p:pic>
                </p:oleObj>
              </mc:Fallback>
            </mc:AlternateContent>
          </a:graphicData>
        </a:graphic>
      </p:graphicFrame>
      <p:sp>
        <p:nvSpPr>
          <p:cNvPr id="9232" name="Rectangle 15">
            <a:extLst>
              <a:ext uri="{FF2B5EF4-FFF2-40B4-BE49-F238E27FC236}">
                <a16:creationId xmlns:a16="http://schemas.microsoft.com/office/drawing/2014/main" id="{B3234B8D-E1ED-40FA-9D41-5EB645C33BBF}"/>
              </a:ext>
            </a:extLst>
          </p:cNvPr>
          <p:cNvSpPr>
            <a:spLocks noChangeArrowheads="1"/>
          </p:cNvSpPr>
          <p:nvPr/>
        </p:nvSpPr>
        <p:spPr bwMode="auto">
          <a:xfrm>
            <a:off x="4416425" y="2749550"/>
            <a:ext cx="2159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b="0">
                <a:solidFill>
                  <a:srgbClr val="212834"/>
                </a:solidFill>
              </a:rPr>
              <a:t> </a:t>
            </a:r>
            <a:endParaRPr lang="en-US" altLang="zh-CN" sz="2400" b="0">
              <a:solidFill>
                <a:srgbClr val="212834"/>
              </a:solidFill>
            </a:endParaRPr>
          </a:p>
        </p:txBody>
      </p:sp>
      <p:graphicFrame>
        <p:nvGraphicFramePr>
          <p:cNvPr id="9221" name="Object 18">
            <a:extLst>
              <a:ext uri="{FF2B5EF4-FFF2-40B4-BE49-F238E27FC236}">
                <a16:creationId xmlns:a16="http://schemas.microsoft.com/office/drawing/2014/main" id="{76EDD998-19D9-467F-BCF7-E09C0FE3B1C3}"/>
              </a:ext>
            </a:extLst>
          </p:cNvPr>
          <p:cNvGraphicFramePr>
            <a:graphicFrameLocks noChangeAspect="1"/>
          </p:cNvGraphicFramePr>
          <p:nvPr>
            <p:extLst>
              <p:ext uri="{D42A27DB-BD31-4B8C-83A1-F6EECF244321}">
                <p14:modId xmlns:p14="http://schemas.microsoft.com/office/powerpoint/2010/main" val="4085672531"/>
              </p:ext>
            </p:extLst>
          </p:nvPr>
        </p:nvGraphicFramePr>
        <p:xfrm>
          <a:off x="3259138" y="6021388"/>
          <a:ext cx="900112" cy="568325"/>
        </p:xfrm>
        <a:graphic>
          <a:graphicData uri="http://schemas.openxmlformats.org/presentationml/2006/ole">
            <mc:AlternateContent xmlns:mc="http://schemas.openxmlformats.org/markup-compatibility/2006">
              <mc:Choice xmlns:v="urn:schemas-microsoft-com:vml" Requires="v">
                <p:oleObj name="Equation" r:id="rId7" imgW="622080" imgH="393480" progId="Equation.DSMT4">
                  <p:embed/>
                </p:oleObj>
              </mc:Choice>
              <mc:Fallback>
                <p:oleObj name="Equation" r:id="rId7" imgW="622080" imgH="393480" progId="Equation.DSMT4">
                  <p:embed/>
                  <p:pic>
                    <p:nvPicPr>
                      <p:cNvPr id="0" name="Object 18"/>
                      <p:cNvPicPr>
                        <a:picLocks noChangeAspect="1" noChangeArrowheads="1"/>
                      </p:cNvPicPr>
                      <p:nvPr/>
                    </p:nvPicPr>
                    <p:blipFill>
                      <a:blip r:embed="rId8"/>
                      <a:srcRect/>
                      <a:stretch>
                        <a:fillRect/>
                      </a:stretch>
                    </p:blipFill>
                    <p:spPr bwMode="auto">
                      <a:xfrm>
                        <a:off x="3259138" y="6021388"/>
                        <a:ext cx="900112" cy="568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4" name="Text Box 8">
            <a:extLst>
              <a:ext uri="{FF2B5EF4-FFF2-40B4-BE49-F238E27FC236}">
                <a16:creationId xmlns:a16="http://schemas.microsoft.com/office/drawing/2014/main" id="{433F1BDB-EBCD-4F34-AF6E-692F118520BC}"/>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无限大容量电源系统的三相短路电流计算</a:t>
            </a:r>
          </a:p>
        </p:txBody>
      </p:sp>
      <p:sp>
        <p:nvSpPr>
          <p:cNvPr id="10255" name="Text Box 9">
            <a:extLst>
              <a:ext uri="{FF2B5EF4-FFF2-40B4-BE49-F238E27FC236}">
                <a16:creationId xmlns:a16="http://schemas.microsoft.com/office/drawing/2014/main" id="{1CD7CA97-8AE6-433E-9616-1F79FC53A76B}"/>
              </a:ext>
            </a:extLst>
          </p:cNvPr>
          <p:cNvSpPr txBox="1">
            <a:spLocks noChangeArrowheads="1"/>
          </p:cNvSpPr>
          <p:nvPr/>
        </p:nvSpPr>
        <p:spPr bwMode="auto">
          <a:xfrm>
            <a:off x="684213" y="1773238"/>
            <a:ext cx="7704137" cy="4791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sz="1800">
                <a:solidFill>
                  <a:srgbClr val="212834"/>
                </a:solidFill>
              </a:rPr>
              <a:t>        </a:t>
            </a:r>
            <a:r>
              <a:rPr lang="zh-CN" altLang="en-US" sz="1800">
                <a:solidFill>
                  <a:srgbClr val="212834"/>
                </a:solidFill>
              </a:rPr>
              <a:t>基准电抗</a:t>
            </a:r>
            <a:r>
              <a:rPr lang="en-US" altLang="zh-CN" sz="1800">
                <a:solidFill>
                  <a:srgbClr val="212834"/>
                </a:solidFill>
              </a:rPr>
              <a:t>X</a:t>
            </a:r>
            <a:r>
              <a:rPr lang="en-US" altLang="zh-CN" sz="1800" baseline="-25000">
                <a:solidFill>
                  <a:srgbClr val="212834"/>
                </a:solidFill>
              </a:rPr>
              <a:t>d</a:t>
            </a:r>
            <a:r>
              <a:rPr lang="zh-CN" altLang="en-US" sz="1800">
                <a:solidFill>
                  <a:srgbClr val="212834"/>
                </a:solidFill>
              </a:rPr>
              <a:t>则按式</a:t>
            </a:r>
            <a:r>
              <a:rPr lang="en-US" altLang="zh-CN" sz="1800">
                <a:solidFill>
                  <a:srgbClr val="212834"/>
                </a:solidFill>
              </a:rPr>
              <a:t>(4-30)</a:t>
            </a:r>
            <a:r>
              <a:rPr lang="zh-CN" altLang="en-US" sz="1800">
                <a:solidFill>
                  <a:srgbClr val="212834"/>
                </a:solidFill>
              </a:rPr>
              <a:t>计算</a:t>
            </a:r>
          </a:p>
          <a:p>
            <a:pPr eaLnBrk="1" hangingPunct="1">
              <a:lnSpc>
                <a:spcPct val="150000"/>
              </a:lnSpc>
            </a:pPr>
            <a:r>
              <a:rPr lang="zh-CN" altLang="en-US" sz="1800">
                <a:solidFill>
                  <a:srgbClr val="212834"/>
                </a:solidFill>
              </a:rPr>
              <a:t>                                                                                             </a:t>
            </a:r>
            <a:r>
              <a:rPr lang="en-US" altLang="zh-CN" sz="1800">
                <a:solidFill>
                  <a:srgbClr val="212834"/>
                </a:solidFill>
              </a:rPr>
              <a:t>(4-30)</a:t>
            </a:r>
          </a:p>
          <a:p>
            <a:pPr eaLnBrk="1" hangingPunct="1">
              <a:lnSpc>
                <a:spcPct val="150000"/>
              </a:lnSpc>
            </a:pPr>
            <a:r>
              <a:rPr lang="en-US" altLang="zh-CN" sz="1800">
                <a:solidFill>
                  <a:srgbClr val="212834"/>
                </a:solidFill>
              </a:rPr>
              <a:t>        </a:t>
            </a:r>
            <a:r>
              <a:rPr lang="zh-CN" altLang="en-US" sz="1800">
                <a:solidFill>
                  <a:srgbClr val="212834"/>
                </a:solidFill>
              </a:rPr>
              <a:t>据此，可以直接写出以下标幺值表示式</a:t>
            </a:r>
          </a:p>
          <a:p>
            <a:pPr eaLnBrk="1" hangingPunct="1">
              <a:lnSpc>
                <a:spcPct val="130000"/>
              </a:lnSpc>
            </a:pPr>
            <a:r>
              <a:rPr lang="zh-CN" altLang="en-US" sz="1800">
                <a:solidFill>
                  <a:srgbClr val="212834"/>
                </a:solidFill>
              </a:rPr>
              <a:t>        容量标幺值                                                                 </a:t>
            </a:r>
            <a:r>
              <a:rPr lang="en-US" altLang="zh-CN" sz="1800">
                <a:solidFill>
                  <a:srgbClr val="212834"/>
                </a:solidFill>
              </a:rPr>
              <a:t>(4-31)</a:t>
            </a:r>
          </a:p>
          <a:p>
            <a:pPr eaLnBrk="1" hangingPunct="1">
              <a:lnSpc>
                <a:spcPct val="130000"/>
              </a:lnSpc>
            </a:pPr>
            <a:r>
              <a:rPr lang="en-US" altLang="zh-CN" sz="1800">
                <a:solidFill>
                  <a:srgbClr val="212834"/>
                </a:solidFill>
              </a:rPr>
              <a:t>        </a:t>
            </a:r>
            <a:r>
              <a:rPr lang="zh-CN" altLang="en-US" sz="1800">
                <a:solidFill>
                  <a:srgbClr val="212834"/>
                </a:solidFill>
              </a:rPr>
              <a:t>电压标幺值                                                                 </a:t>
            </a:r>
            <a:r>
              <a:rPr lang="en-US" altLang="zh-CN" sz="1800">
                <a:solidFill>
                  <a:srgbClr val="212834"/>
                </a:solidFill>
              </a:rPr>
              <a:t>(4-32)</a:t>
            </a:r>
          </a:p>
          <a:p>
            <a:pPr eaLnBrk="1" hangingPunct="1">
              <a:lnSpc>
                <a:spcPct val="130000"/>
              </a:lnSpc>
            </a:pPr>
            <a:r>
              <a:rPr lang="en-US" altLang="zh-CN" sz="1800">
                <a:solidFill>
                  <a:srgbClr val="212834"/>
                </a:solidFill>
              </a:rPr>
              <a:t>        </a:t>
            </a:r>
            <a:r>
              <a:rPr lang="zh-CN" altLang="en-US" sz="1800">
                <a:solidFill>
                  <a:srgbClr val="212834"/>
                </a:solidFill>
              </a:rPr>
              <a:t>电流标幺值                                                                 </a:t>
            </a:r>
            <a:r>
              <a:rPr lang="en-US" altLang="zh-CN" sz="1800">
                <a:solidFill>
                  <a:srgbClr val="212834"/>
                </a:solidFill>
              </a:rPr>
              <a:t>(4-33)</a:t>
            </a:r>
          </a:p>
          <a:p>
            <a:pPr eaLnBrk="1" hangingPunct="1">
              <a:lnSpc>
                <a:spcPct val="130000"/>
              </a:lnSpc>
            </a:pPr>
            <a:r>
              <a:rPr lang="en-US" altLang="zh-CN" sz="1800">
                <a:solidFill>
                  <a:srgbClr val="212834"/>
                </a:solidFill>
              </a:rPr>
              <a:t>        </a:t>
            </a:r>
            <a:r>
              <a:rPr lang="zh-CN" altLang="en-US" sz="1800">
                <a:solidFill>
                  <a:srgbClr val="212834"/>
                </a:solidFill>
              </a:rPr>
              <a:t>电抗标幺值                                                                 </a:t>
            </a:r>
            <a:r>
              <a:rPr lang="en-US" altLang="zh-CN" sz="1800">
                <a:solidFill>
                  <a:srgbClr val="212834"/>
                </a:solidFill>
              </a:rPr>
              <a:t>(4-34)</a:t>
            </a:r>
          </a:p>
          <a:p>
            <a:pPr eaLnBrk="1" hangingPunct="1">
              <a:lnSpc>
                <a:spcPct val="130000"/>
              </a:lnSpc>
            </a:pPr>
            <a:r>
              <a:rPr lang="en-US" altLang="zh-CN" sz="1800">
                <a:solidFill>
                  <a:srgbClr val="212834"/>
                </a:solidFill>
              </a:rPr>
              <a:t>        </a:t>
            </a:r>
            <a:r>
              <a:rPr lang="zh-CN" altLang="en-US" sz="1800">
                <a:solidFill>
                  <a:srgbClr val="212834"/>
                </a:solidFill>
                <a:latin typeface="楷体" panose="02010609060101010101" pitchFamily="49" charset="-122"/>
                <a:ea typeface="楷体" panose="02010609060101010101" pitchFamily="49" charset="-122"/>
              </a:rPr>
              <a:t>工程设计中，为计算方便起见通常取基准容量</a:t>
            </a:r>
            <a:r>
              <a:rPr lang="en-US" altLang="zh-CN" sz="1800">
                <a:solidFill>
                  <a:srgbClr val="212834"/>
                </a:solidFill>
                <a:latin typeface="楷体" panose="02010609060101010101" pitchFamily="49" charset="-122"/>
                <a:ea typeface="楷体" panose="02010609060101010101" pitchFamily="49" charset="-122"/>
              </a:rPr>
              <a:t>S</a:t>
            </a:r>
            <a:r>
              <a:rPr lang="en-US" altLang="zh-CN" sz="1800" baseline="-25000">
                <a:solidFill>
                  <a:srgbClr val="212834"/>
                </a:solidFill>
                <a:latin typeface="楷体" panose="02010609060101010101" pitchFamily="49" charset="-122"/>
                <a:ea typeface="楷体" panose="02010609060101010101" pitchFamily="49" charset="-122"/>
              </a:rPr>
              <a:t>d</a:t>
            </a:r>
            <a:r>
              <a:rPr lang="en-US" altLang="zh-CN" sz="1800">
                <a:solidFill>
                  <a:srgbClr val="212834"/>
                </a:solidFill>
                <a:latin typeface="楷体" panose="02010609060101010101" pitchFamily="49" charset="-122"/>
                <a:ea typeface="楷体" panose="02010609060101010101" pitchFamily="49" charset="-122"/>
              </a:rPr>
              <a:t>=100MV•A</a:t>
            </a:r>
            <a:r>
              <a:rPr lang="zh-CN" altLang="en-US" sz="1800">
                <a:solidFill>
                  <a:srgbClr val="212834"/>
                </a:solidFill>
                <a:latin typeface="楷体" panose="02010609060101010101" pitchFamily="49" charset="-122"/>
                <a:ea typeface="楷体" panose="02010609060101010101" pitchFamily="49" charset="-122"/>
              </a:rPr>
              <a:t>，基准电压</a:t>
            </a:r>
            <a:r>
              <a:rPr lang="en-US" altLang="zh-CN" sz="1800">
                <a:solidFill>
                  <a:srgbClr val="212834"/>
                </a:solidFill>
                <a:latin typeface="楷体" panose="02010609060101010101" pitchFamily="49" charset="-122"/>
                <a:ea typeface="楷体" panose="02010609060101010101" pitchFamily="49" charset="-122"/>
              </a:rPr>
              <a:t>U</a:t>
            </a:r>
            <a:r>
              <a:rPr lang="en-US" altLang="zh-CN" sz="1800" baseline="-25000">
                <a:solidFill>
                  <a:srgbClr val="212834"/>
                </a:solidFill>
                <a:latin typeface="楷体" panose="02010609060101010101" pitchFamily="49" charset="-122"/>
                <a:ea typeface="楷体" panose="02010609060101010101" pitchFamily="49" charset="-122"/>
              </a:rPr>
              <a:t>d</a:t>
            </a:r>
            <a:r>
              <a:rPr lang="zh-CN" altLang="en-US" sz="1800">
                <a:solidFill>
                  <a:srgbClr val="212834"/>
                </a:solidFill>
                <a:latin typeface="楷体" panose="02010609060101010101" pitchFamily="49" charset="-122"/>
                <a:ea typeface="楷体" panose="02010609060101010101" pitchFamily="49" charset="-122"/>
              </a:rPr>
              <a:t>通常就取元件所在处的短路计算电压，即取</a:t>
            </a:r>
            <a:r>
              <a:rPr lang="en-US" altLang="zh-CN" sz="1800">
                <a:solidFill>
                  <a:srgbClr val="212834"/>
                </a:solidFill>
                <a:latin typeface="楷体" panose="02010609060101010101" pitchFamily="49" charset="-122"/>
                <a:ea typeface="楷体" panose="02010609060101010101" pitchFamily="49" charset="-122"/>
              </a:rPr>
              <a:t>U</a:t>
            </a:r>
            <a:r>
              <a:rPr lang="en-US" altLang="zh-CN" sz="1800" baseline="-25000">
                <a:solidFill>
                  <a:srgbClr val="212834"/>
                </a:solidFill>
                <a:latin typeface="楷体" panose="02010609060101010101" pitchFamily="49" charset="-122"/>
                <a:ea typeface="楷体" panose="02010609060101010101" pitchFamily="49" charset="-122"/>
              </a:rPr>
              <a:t>d</a:t>
            </a:r>
            <a:r>
              <a:rPr lang="en-US" altLang="zh-CN" sz="1800">
                <a:solidFill>
                  <a:srgbClr val="212834"/>
                </a:solidFill>
                <a:latin typeface="楷体" panose="02010609060101010101" pitchFamily="49" charset="-122"/>
                <a:ea typeface="楷体" panose="02010609060101010101" pitchFamily="49" charset="-122"/>
              </a:rPr>
              <a:t> =U</a:t>
            </a:r>
            <a:r>
              <a:rPr lang="en-US" altLang="zh-CN" sz="1800" baseline="-25000">
                <a:solidFill>
                  <a:srgbClr val="212834"/>
                </a:solidFill>
                <a:latin typeface="楷体" panose="02010609060101010101" pitchFamily="49" charset="-122"/>
                <a:ea typeface="楷体" panose="02010609060101010101" pitchFamily="49" charset="-122"/>
              </a:rPr>
              <a:t>c</a:t>
            </a:r>
            <a:r>
              <a:rPr lang="zh-CN" altLang="en-US" sz="1800">
                <a:solidFill>
                  <a:srgbClr val="212834"/>
                </a:solidFill>
                <a:latin typeface="楷体" panose="02010609060101010101" pitchFamily="49" charset="-122"/>
                <a:ea typeface="楷体" panose="02010609060101010101" pitchFamily="49" charset="-122"/>
              </a:rPr>
              <a:t>。</a:t>
            </a:r>
          </a:p>
          <a:p>
            <a:pPr eaLnBrk="1" hangingPunct="1"/>
            <a:r>
              <a:rPr lang="en-US" altLang="zh-CN" sz="1800">
                <a:solidFill>
                  <a:srgbClr val="212834"/>
                </a:solidFill>
              </a:rPr>
              <a:t>2. </a:t>
            </a:r>
            <a:r>
              <a:rPr lang="zh-CN" altLang="en-US" sz="1800">
                <a:solidFill>
                  <a:srgbClr val="212834"/>
                </a:solidFill>
              </a:rPr>
              <a:t>标幺值法计算的优点</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在三相电路中，标幺值相量等于线量。 </a:t>
            </a:r>
          </a:p>
          <a:p>
            <a:pPr eaLnBrk="1" hangingPunct="1"/>
            <a:r>
              <a:rPr lang="zh-CN" altLang="en-US" sz="1800">
                <a:solidFill>
                  <a:srgbClr val="212834"/>
                </a:solidFill>
              </a:rPr>
              <a:t>        </a:t>
            </a:r>
            <a:r>
              <a:rPr lang="en-US" altLang="zh-CN" sz="1800">
                <a:solidFill>
                  <a:srgbClr val="212834"/>
                </a:solidFill>
              </a:rPr>
              <a:t>(2) </a:t>
            </a:r>
            <a:r>
              <a:rPr lang="zh-CN" altLang="en-US" sz="1800">
                <a:solidFill>
                  <a:srgbClr val="212834"/>
                </a:solidFill>
              </a:rPr>
              <a:t>三相功率和单相功率的标幺值相同。</a:t>
            </a:r>
          </a:p>
          <a:p>
            <a:pPr eaLnBrk="1" hangingPunct="1"/>
            <a:r>
              <a:rPr lang="zh-CN" altLang="en-US" sz="1800">
                <a:solidFill>
                  <a:srgbClr val="212834"/>
                </a:solidFill>
              </a:rPr>
              <a:t>        </a:t>
            </a:r>
            <a:r>
              <a:rPr lang="en-US" altLang="zh-CN" sz="1800">
                <a:solidFill>
                  <a:srgbClr val="212834"/>
                </a:solidFill>
              </a:rPr>
              <a:t>(3) </a:t>
            </a:r>
            <a:r>
              <a:rPr lang="zh-CN" altLang="en-US" sz="1800">
                <a:solidFill>
                  <a:srgbClr val="212834"/>
                </a:solidFill>
              </a:rPr>
              <a:t>当电网的电源电压为额定值时</a:t>
            </a:r>
            <a:r>
              <a:rPr lang="en-US" altLang="zh-CN" sz="1800">
                <a:solidFill>
                  <a:srgbClr val="212834"/>
                </a:solidFill>
              </a:rPr>
              <a:t>(     </a:t>
            </a:r>
            <a:r>
              <a:rPr lang="zh-CN" altLang="en-US" sz="1800">
                <a:solidFill>
                  <a:srgbClr val="212834"/>
                </a:solidFill>
              </a:rPr>
              <a:t>       </a:t>
            </a:r>
            <a:r>
              <a:rPr lang="en-US" altLang="zh-CN" sz="1800">
                <a:solidFill>
                  <a:srgbClr val="212834"/>
                </a:solidFill>
              </a:rPr>
              <a:t>)</a:t>
            </a:r>
            <a:r>
              <a:rPr lang="zh-CN" altLang="en-US" sz="1800">
                <a:solidFill>
                  <a:srgbClr val="212834"/>
                </a:solidFill>
              </a:rPr>
              <a:t>，功率标幺值与电流标幺值相等，且等于电抗标幺值的倒数，即  </a:t>
            </a:r>
          </a:p>
        </p:txBody>
      </p:sp>
      <p:graphicFrame>
        <p:nvGraphicFramePr>
          <p:cNvPr id="10242" name="Object 15">
            <a:extLst>
              <a:ext uri="{FF2B5EF4-FFF2-40B4-BE49-F238E27FC236}">
                <a16:creationId xmlns:a16="http://schemas.microsoft.com/office/drawing/2014/main" id="{BED7E8E9-B726-47D3-91CB-0DD5F1411D89}"/>
              </a:ext>
            </a:extLst>
          </p:cNvPr>
          <p:cNvGraphicFramePr>
            <a:graphicFrameLocks noChangeAspect="1"/>
          </p:cNvGraphicFramePr>
          <p:nvPr>
            <p:extLst>
              <p:ext uri="{D42A27DB-BD31-4B8C-83A1-F6EECF244321}">
                <p14:modId xmlns:p14="http://schemas.microsoft.com/office/powerpoint/2010/main" val="51265513"/>
              </p:ext>
            </p:extLst>
          </p:nvPr>
        </p:nvGraphicFramePr>
        <p:xfrm>
          <a:off x="2771775" y="2027238"/>
          <a:ext cx="1657350" cy="736600"/>
        </p:xfrm>
        <a:graphic>
          <a:graphicData uri="http://schemas.openxmlformats.org/presentationml/2006/ole">
            <mc:AlternateContent xmlns:mc="http://schemas.openxmlformats.org/markup-compatibility/2006">
              <mc:Choice xmlns:v="urn:schemas-microsoft-com:vml" Requires="v">
                <p:oleObj name="Equation" r:id="rId3" imgW="939600" imgH="419040" progId="Equation.DSMT4">
                  <p:embed/>
                </p:oleObj>
              </mc:Choice>
              <mc:Fallback>
                <p:oleObj name="Equation" r:id="rId3" imgW="939600" imgH="419040" progId="Equation.DSMT4">
                  <p:embed/>
                  <p:pic>
                    <p:nvPicPr>
                      <p:cNvPr id="0" name="Object 15"/>
                      <p:cNvPicPr>
                        <a:picLocks noChangeAspect="1" noChangeArrowheads="1"/>
                      </p:cNvPicPr>
                      <p:nvPr/>
                    </p:nvPicPr>
                    <p:blipFill>
                      <a:blip r:embed="rId4"/>
                      <a:srcRect/>
                      <a:stretch>
                        <a:fillRect/>
                      </a:stretch>
                    </p:blipFill>
                    <p:spPr bwMode="auto">
                      <a:xfrm>
                        <a:off x="2771775" y="2027238"/>
                        <a:ext cx="1657350" cy="736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3" name="Object 14">
            <a:extLst>
              <a:ext uri="{FF2B5EF4-FFF2-40B4-BE49-F238E27FC236}">
                <a16:creationId xmlns:a16="http://schemas.microsoft.com/office/drawing/2014/main" id="{4F69A3F2-9E0A-4234-A8EB-ADAB5409BDA0}"/>
              </a:ext>
            </a:extLst>
          </p:cNvPr>
          <p:cNvGraphicFramePr>
            <a:graphicFrameLocks noChangeAspect="1"/>
          </p:cNvGraphicFramePr>
          <p:nvPr>
            <p:extLst>
              <p:ext uri="{D42A27DB-BD31-4B8C-83A1-F6EECF244321}">
                <p14:modId xmlns:p14="http://schemas.microsoft.com/office/powerpoint/2010/main" val="987000151"/>
              </p:ext>
            </p:extLst>
          </p:nvPr>
        </p:nvGraphicFramePr>
        <p:xfrm>
          <a:off x="3059113" y="2997200"/>
          <a:ext cx="1042987" cy="400050"/>
        </p:xfrm>
        <a:graphic>
          <a:graphicData uri="http://schemas.openxmlformats.org/presentationml/2006/ole">
            <mc:AlternateContent xmlns:mc="http://schemas.openxmlformats.org/markup-compatibility/2006">
              <mc:Choice xmlns:v="urn:schemas-microsoft-com:vml" Requires="v">
                <p:oleObj name="Equation" r:id="rId5" imgW="571320" imgH="215640" progId="Equation.DSMT4">
                  <p:embed/>
                </p:oleObj>
              </mc:Choice>
              <mc:Fallback>
                <p:oleObj name="Equation" r:id="rId5" imgW="571320" imgH="215640" progId="Equation.DSMT4">
                  <p:embed/>
                  <p:pic>
                    <p:nvPicPr>
                      <p:cNvPr id="0" name="Object 14"/>
                      <p:cNvPicPr>
                        <a:picLocks noChangeAspect="1" noChangeArrowheads="1"/>
                      </p:cNvPicPr>
                      <p:nvPr/>
                    </p:nvPicPr>
                    <p:blipFill>
                      <a:blip r:embed="rId6"/>
                      <a:srcRect/>
                      <a:stretch>
                        <a:fillRect/>
                      </a:stretch>
                    </p:blipFill>
                    <p:spPr bwMode="auto">
                      <a:xfrm>
                        <a:off x="3059113" y="2997200"/>
                        <a:ext cx="1042987"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4" name="Object 13">
            <a:extLst>
              <a:ext uri="{FF2B5EF4-FFF2-40B4-BE49-F238E27FC236}">
                <a16:creationId xmlns:a16="http://schemas.microsoft.com/office/drawing/2014/main" id="{D9FFC6BD-031B-43DA-AE76-F24A8D1F7903}"/>
              </a:ext>
            </a:extLst>
          </p:cNvPr>
          <p:cNvGraphicFramePr>
            <a:graphicFrameLocks noChangeAspect="1"/>
          </p:cNvGraphicFramePr>
          <p:nvPr>
            <p:extLst>
              <p:ext uri="{D42A27DB-BD31-4B8C-83A1-F6EECF244321}">
                <p14:modId xmlns:p14="http://schemas.microsoft.com/office/powerpoint/2010/main" val="841095831"/>
              </p:ext>
            </p:extLst>
          </p:nvPr>
        </p:nvGraphicFramePr>
        <p:xfrm>
          <a:off x="3082925" y="3408363"/>
          <a:ext cx="933450" cy="312737"/>
        </p:xfrm>
        <a:graphic>
          <a:graphicData uri="http://schemas.openxmlformats.org/presentationml/2006/ole">
            <mc:AlternateContent xmlns:mc="http://schemas.openxmlformats.org/markup-compatibility/2006">
              <mc:Choice xmlns:v="urn:schemas-microsoft-com:vml" Requires="v">
                <p:oleObj name="Equation" r:id="rId7" imgW="634680" imgH="215640" progId="Equation.DSMT4">
                  <p:embed/>
                </p:oleObj>
              </mc:Choice>
              <mc:Fallback>
                <p:oleObj name="Equation" r:id="rId7" imgW="634680" imgH="215640" progId="Equation.DSMT4">
                  <p:embed/>
                  <p:pic>
                    <p:nvPicPr>
                      <p:cNvPr id="0" name="Object 13"/>
                      <p:cNvPicPr>
                        <a:picLocks noChangeAspect="1" noChangeArrowheads="1"/>
                      </p:cNvPicPr>
                      <p:nvPr/>
                    </p:nvPicPr>
                    <p:blipFill>
                      <a:blip r:embed="rId8"/>
                      <a:srcRect/>
                      <a:stretch>
                        <a:fillRect/>
                      </a:stretch>
                    </p:blipFill>
                    <p:spPr bwMode="auto">
                      <a:xfrm>
                        <a:off x="3082925" y="3408363"/>
                        <a:ext cx="933450" cy="3127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5" name="Object 12">
            <a:extLst>
              <a:ext uri="{FF2B5EF4-FFF2-40B4-BE49-F238E27FC236}">
                <a16:creationId xmlns:a16="http://schemas.microsoft.com/office/drawing/2014/main" id="{547B2244-1676-434C-8A22-254C7C4C1DF8}"/>
              </a:ext>
            </a:extLst>
          </p:cNvPr>
          <p:cNvGraphicFramePr>
            <a:graphicFrameLocks noChangeAspect="1"/>
          </p:cNvGraphicFramePr>
          <p:nvPr>
            <p:extLst>
              <p:ext uri="{D42A27DB-BD31-4B8C-83A1-F6EECF244321}">
                <p14:modId xmlns:p14="http://schemas.microsoft.com/office/powerpoint/2010/main" val="2642236050"/>
              </p:ext>
            </p:extLst>
          </p:nvPr>
        </p:nvGraphicFramePr>
        <p:xfrm>
          <a:off x="3074988" y="3722688"/>
          <a:ext cx="1868487" cy="344487"/>
        </p:xfrm>
        <a:graphic>
          <a:graphicData uri="http://schemas.openxmlformats.org/presentationml/2006/ole">
            <mc:AlternateContent xmlns:mc="http://schemas.openxmlformats.org/markup-compatibility/2006">
              <mc:Choice xmlns:v="urn:schemas-microsoft-com:vml" Requires="v">
                <p:oleObj name="Equation" r:id="rId9" imgW="1218960" imgH="228600" progId="Equation.DSMT4">
                  <p:embed/>
                </p:oleObj>
              </mc:Choice>
              <mc:Fallback>
                <p:oleObj name="Equation" r:id="rId9" imgW="1218960" imgH="228600" progId="Equation.DSMT4">
                  <p:embed/>
                  <p:pic>
                    <p:nvPicPr>
                      <p:cNvPr id="0" name="Object 12"/>
                      <p:cNvPicPr>
                        <a:picLocks noChangeAspect="1" noChangeArrowheads="1"/>
                      </p:cNvPicPr>
                      <p:nvPr/>
                    </p:nvPicPr>
                    <p:blipFill>
                      <a:blip r:embed="rId10"/>
                      <a:srcRect/>
                      <a:stretch>
                        <a:fillRect/>
                      </a:stretch>
                    </p:blipFill>
                    <p:spPr bwMode="auto">
                      <a:xfrm>
                        <a:off x="3074988" y="3722688"/>
                        <a:ext cx="1868487" cy="344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6" name="Object 11">
            <a:extLst>
              <a:ext uri="{FF2B5EF4-FFF2-40B4-BE49-F238E27FC236}">
                <a16:creationId xmlns:a16="http://schemas.microsoft.com/office/drawing/2014/main" id="{B1546235-7C8F-4171-B90C-F4E8C3E03F9A}"/>
              </a:ext>
            </a:extLst>
          </p:cNvPr>
          <p:cNvGraphicFramePr>
            <a:graphicFrameLocks noChangeAspect="1"/>
          </p:cNvGraphicFramePr>
          <p:nvPr>
            <p:extLst>
              <p:ext uri="{D42A27DB-BD31-4B8C-83A1-F6EECF244321}">
                <p14:modId xmlns:p14="http://schemas.microsoft.com/office/powerpoint/2010/main" val="2319120888"/>
              </p:ext>
            </p:extLst>
          </p:nvPr>
        </p:nvGraphicFramePr>
        <p:xfrm>
          <a:off x="2916238" y="4076700"/>
          <a:ext cx="2484437" cy="433388"/>
        </p:xfrm>
        <a:graphic>
          <a:graphicData uri="http://schemas.openxmlformats.org/presentationml/2006/ole">
            <mc:AlternateContent xmlns:mc="http://schemas.openxmlformats.org/markup-compatibility/2006">
              <mc:Choice xmlns:v="urn:schemas-microsoft-com:vml" Requires="v">
                <p:oleObj name="Equation" r:id="rId11" imgW="1257120" imgH="215640" progId="Equation.DSMT4">
                  <p:embed/>
                </p:oleObj>
              </mc:Choice>
              <mc:Fallback>
                <p:oleObj name="Equation" r:id="rId11" imgW="1257120" imgH="215640" progId="Equation.DSMT4">
                  <p:embed/>
                  <p:pic>
                    <p:nvPicPr>
                      <p:cNvPr id="0" name="Object 11"/>
                      <p:cNvPicPr>
                        <a:picLocks noChangeAspect="1" noChangeArrowheads="1"/>
                      </p:cNvPicPr>
                      <p:nvPr/>
                    </p:nvPicPr>
                    <p:blipFill>
                      <a:blip r:embed="rId12"/>
                      <a:srcRect/>
                      <a:stretch>
                        <a:fillRect/>
                      </a:stretch>
                    </p:blipFill>
                    <p:spPr bwMode="auto">
                      <a:xfrm>
                        <a:off x="2916238" y="4076700"/>
                        <a:ext cx="2484437" cy="433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47" name="Object 22">
            <a:extLst>
              <a:ext uri="{FF2B5EF4-FFF2-40B4-BE49-F238E27FC236}">
                <a16:creationId xmlns:a16="http://schemas.microsoft.com/office/drawing/2014/main" id="{B6D4E8DB-406E-45F7-A945-D1F334A057B5}"/>
              </a:ext>
            </a:extLst>
          </p:cNvPr>
          <p:cNvGraphicFramePr>
            <a:graphicFrameLocks noChangeAspect="1"/>
          </p:cNvGraphicFramePr>
          <p:nvPr>
            <p:extLst>
              <p:ext uri="{D42A27DB-BD31-4B8C-83A1-F6EECF244321}">
                <p14:modId xmlns:p14="http://schemas.microsoft.com/office/powerpoint/2010/main" val="135429381"/>
              </p:ext>
            </p:extLst>
          </p:nvPr>
        </p:nvGraphicFramePr>
        <p:xfrm>
          <a:off x="4636652" y="5940044"/>
          <a:ext cx="647700" cy="323850"/>
        </p:xfrm>
        <a:graphic>
          <a:graphicData uri="http://schemas.openxmlformats.org/presentationml/2006/ole">
            <mc:AlternateContent xmlns:mc="http://schemas.openxmlformats.org/markup-compatibility/2006">
              <mc:Choice xmlns:v="urn:schemas-microsoft-com:vml" Requires="v">
                <p:oleObj name="Equation" r:id="rId13" imgW="380880" imgH="190440" progId="Equation.DSMT4">
                  <p:embed/>
                </p:oleObj>
              </mc:Choice>
              <mc:Fallback>
                <p:oleObj name="Equation" r:id="rId13" imgW="380880" imgH="190440" progId="Equation.DSMT4">
                  <p:embed/>
                  <p:pic>
                    <p:nvPicPr>
                      <p:cNvPr id="0" name="Object 22"/>
                      <p:cNvPicPr>
                        <a:picLocks noChangeAspect="1" noChangeArrowheads="1"/>
                      </p:cNvPicPr>
                      <p:nvPr/>
                    </p:nvPicPr>
                    <p:blipFill>
                      <a:blip r:embed="rId14"/>
                      <a:srcRect/>
                      <a:stretch>
                        <a:fillRect/>
                      </a:stretch>
                    </p:blipFill>
                    <p:spPr bwMode="auto">
                      <a:xfrm>
                        <a:off x="4636652" y="5940044"/>
                        <a:ext cx="6477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1" name="Text Box 8">
            <a:extLst>
              <a:ext uri="{FF2B5EF4-FFF2-40B4-BE49-F238E27FC236}">
                <a16:creationId xmlns:a16="http://schemas.microsoft.com/office/drawing/2014/main" id="{72F1A3D8-1566-4B84-9A24-ECDE6B73788D}"/>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无限大容量电源系统的三相短路电流计算</a:t>
            </a:r>
          </a:p>
        </p:txBody>
      </p:sp>
      <p:sp>
        <p:nvSpPr>
          <p:cNvPr id="11282" name="Text Box 9">
            <a:extLst>
              <a:ext uri="{FF2B5EF4-FFF2-40B4-BE49-F238E27FC236}">
                <a16:creationId xmlns:a16="http://schemas.microsoft.com/office/drawing/2014/main" id="{6380D1D4-B314-4849-B550-A15CA44D94A9}"/>
              </a:ext>
            </a:extLst>
          </p:cNvPr>
          <p:cNvSpPr txBox="1">
            <a:spLocks noChangeArrowheads="1"/>
          </p:cNvSpPr>
          <p:nvPr/>
        </p:nvSpPr>
        <p:spPr bwMode="auto">
          <a:xfrm>
            <a:off x="755650" y="2133600"/>
            <a:ext cx="7704138" cy="388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(4) </a:t>
            </a:r>
            <a:r>
              <a:rPr lang="zh-CN" altLang="en-US" sz="1800">
                <a:solidFill>
                  <a:srgbClr val="212834"/>
                </a:solidFill>
              </a:rPr>
              <a:t>两个标幺值相加或相乘，仍得同一基准下的标幺值。</a:t>
            </a:r>
          </a:p>
          <a:p>
            <a:pPr eaLnBrk="1" hangingPunct="1"/>
            <a:r>
              <a:rPr lang="zh-CN" altLang="en-US" sz="1800">
                <a:solidFill>
                  <a:srgbClr val="212834"/>
                </a:solidFill>
              </a:rPr>
              <a:t>        由于以上优点，用标幺值法计算短路电流可使计算简便，且结果明显，便于迅速及时地判断计算结果的正确性。</a:t>
            </a:r>
          </a:p>
          <a:p>
            <a:pPr eaLnBrk="1" hangingPunct="1"/>
            <a:r>
              <a:rPr lang="en-US" altLang="zh-CN" sz="1800">
                <a:solidFill>
                  <a:srgbClr val="212834"/>
                </a:solidFill>
              </a:rPr>
              <a:t>3. </a:t>
            </a:r>
            <a:r>
              <a:rPr lang="zh-CN" altLang="en-US" sz="1800">
                <a:solidFill>
                  <a:srgbClr val="212834"/>
                </a:solidFill>
              </a:rPr>
              <a:t>标幺值法短路计算的有关公式</a:t>
            </a:r>
          </a:p>
          <a:p>
            <a:pPr eaLnBrk="1" hangingPunct="1"/>
            <a:r>
              <a:rPr lang="zh-CN" altLang="en-US" sz="1800">
                <a:solidFill>
                  <a:srgbClr val="212834"/>
                </a:solidFill>
              </a:rPr>
              <a:t>        无限大容量电源系统三相短路电流周期分量有效值的标幺值按式</a:t>
            </a:r>
            <a:r>
              <a:rPr lang="en-US" altLang="zh-CN" sz="1800">
                <a:solidFill>
                  <a:srgbClr val="212834"/>
                </a:solidFill>
              </a:rPr>
              <a:t>(4-36)</a:t>
            </a:r>
            <a:r>
              <a:rPr lang="zh-CN" altLang="en-US" sz="1800">
                <a:solidFill>
                  <a:srgbClr val="212834"/>
                </a:solidFill>
              </a:rPr>
              <a:t>计算</a:t>
            </a:r>
          </a:p>
          <a:p>
            <a:pPr eaLnBrk="1" hangingPunct="1">
              <a:lnSpc>
                <a:spcPct val="130000"/>
              </a:lnSpc>
            </a:pPr>
            <a:r>
              <a:rPr lang="zh-CN" altLang="en-US" sz="1800">
                <a:solidFill>
                  <a:srgbClr val="212834"/>
                </a:solidFill>
              </a:rPr>
              <a:t>                                                                                                  </a:t>
            </a:r>
            <a:r>
              <a:rPr lang="en-US" altLang="zh-CN" sz="1800">
                <a:solidFill>
                  <a:srgbClr val="212834"/>
                </a:solidFill>
              </a:rPr>
              <a:t>(4-36)</a:t>
            </a:r>
          </a:p>
          <a:p>
            <a:pPr eaLnBrk="1" hangingPunct="1">
              <a:lnSpc>
                <a:spcPct val="130000"/>
              </a:lnSpc>
            </a:pPr>
            <a:r>
              <a:rPr lang="en-US" altLang="zh-CN" sz="1800">
                <a:solidFill>
                  <a:srgbClr val="212834"/>
                </a:solidFill>
              </a:rPr>
              <a:t>         </a:t>
            </a:r>
            <a:r>
              <a:rPr lang="zh-CN" altLang="en-US" sz="1800">
                <a:solidFill>
                  <a:srgbClr val="212834"/>
                </a:solidFill>
              </a:rPr>
              <a:t>由此可求得三相短路电流周期分量有效值</a:t>
            </a:r>
          </a:p>
          <a:p>
            <a:pPr eaLnBrk="1" hangingPunct="1">
              <a:lnSpc>
                <a:spcPct val="130000"/>
              </a:lnSpc>
            </a:pPr>
            <a:r>
              <a:rPr lang="zh-CN" altLang="en-US" sz="1800">
                <a:solidFill>
                  <a:srgbClr val="212834"/>
                </a:solidFill>
              </a:rPr>
              <a:t>                                                                                                 </a:t>
            </a:r>
            <a:r>
              <a:rPr lang="en-US" altLang="zh-CN" sz="1800">
                <a:solidFill>
                  <a:srgbClr val="212834"/>
                </a:solidFill>
              </a:rPr>
              <a:t>(4-37)</a:t>
            </a:r>
          </a:p>
          <a:p>
            <a:pPr eaLnBrk="1" hangingPunct="1">
              <a:lnSpc>
                <a:spcPct val="130000"/>
              </a:lnSpc>
            </a:pPr>
            <a:r>
              <a:rPr lang="en-US" altLang="zh-CN" sz="1800">
                <a:solidFill>
                  <a:srgbClr val="212834"/>
                </a:solidFill>
              </a:rPr>
              <a:t>         </a:t>
            </a:r>
            <a:r>
              <a:rPr lang="zh-CN" altLang="en-US" sz="1800">
                <a:solidFill>
                  <a:srgbClr val="212834"/>
                </a:solidFill>
              </a:rPr>
              <a:t>求得     后，就可利用前面的公式求出       、    、     和      等。</a:t>
            </a:r>
          </a:p>
          <a:p>
            <a:pPr eaLnBrk="1" hangingPunct="1">
              <a:lnSpc>
                <a:spcPct val="130000"/>
              </a:lnSpc>
            </a:pPr>
            <a:r>
              <a:rPr lang="zh-CN" altLang="en-US" sz="1800">
                <a:solidFill>
                  <a:srgbClr val="212834"/>
                </a:solidFill>
              </a:rPr>
              <a:t>         三相短路容量的计算公式为 </a:t>
            </a:r>
          </a:p>
          <a:p>
            <a:pPr eaLnBrk="1" hangingPunct="1">
              <a:lnSpc>
                <a:spcPct val="130000"/>
              </a:lnSpc>
            </a:pPr>
            <a:r>
              <a:rPr lang="zh-CN" altLang="en-US" sz="1800">
                <a:solidFill>
                  <a:srgbClr val="212834"/>
                </a:solidFill>
              </a:rPr>
              <a:t>                                                                                                   </a:t>
            </a:r>
            <a:r>
              <a:rPr lang="en-US" altLang="zh-CN" sz="1800">
                <a:solidFill>
                  <a:srgbClr val="212834"/>
                </a:solidFill>
              </a:rPr>
              <a:t>(4-38)</a:t>
            </a:r>
          </a:p>
        </p:txBody>
      </p:sp>
      <p:graphicFrame>
        <p:nvGraphicFramePr>
          <p:cNvPr id="11266" name="Object 11">
            <a:extLst>
              <a:ext uri="{FF2B5EF4-FFF2-40B4-BE49-F238E27FC236}">
                <a16:creationId xmlns:a16="http://schemas.microsoft.com/office/drawing/2014/main" id="{1B4625FC-86E3-47AF-B638-D0894BF012D0}"/>
              </a:ext>
            </a:extLst>
          </p:cNvPr>
          <p:cNvGraphicFramePr>
            <a:graphicFrameLocks noChangeAspect="1"/>
          </p:cNvGraphicFramePr>
          <p:nvPr>
            <p:extLst>
              <p:ext uri="{D42A27DB-BD31-4B8C-83A1-F6EECF244321}">
                <p14:modId xmlns:p14="http://schemas.microsoft.com/office/powerpoint/2010/main" val="192063747"/>
              </p:ext>
            </p:extLst>
          </p:nvPr>
        </p:nvGraphicFramePr>
        <p:xfrm>
          <a:off x="3059113" y="1700213"/>
          <a:ext cx="1225550" cy="323850"/>
        </p:xfrm>
        <a:graphic>
          <a:graphicData uri="http://schemas.openxmlformats.org/presentationml/2006/ole">
            <mc:AlternateContent xmlns:mc="http://schemas.openxmlformats.org/markup-compatibility/2006">
              <mc:Choice xmlns:v="urn:schemas-microsoft-com:vml" Requires="v">
                <p:oleObj name="Equation" r:id="rId3" imgW="825480" imgH="215640" progId="Equation.DSMT4">
                  <p:embed/>
                </p:oleObj>
              </mc:Choice>
              <mc:Fallback>
                <p:oleObj name="Equation" r:id="rId3" imgW="825480" imgH="215640" progId="Equation.DSMT4">
                  <p:embed/>
                  <p:pic>
                    <p:nvPicPr>
                      <p:cNvPr id="0" name="Object 11"/>
                      <p:cNvPicPr>
                        <a:picLocks noChangeAspect="1" noChangeArrowheads="1"/>
                      </p:cNvPicPr>
                      <p:nvPr/>
                    </p:nvPicPr>
                    <p:blipFill>
                      <a:blip r:embed="rId4"/>
                      <a:srcRect/>
                      <a:stretch>
                        <a:fillRect/>
                      </a:stretch>
                    </p:blipFill>
                    <p:spPr bwMode="auto">
                      <a:xfrm>
                        <a:off x="3059113" y="1700213"/>
                        <a:ext cx="12255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284" name="Rectangle 13">
            <a:extLst>
              <a:ext uri="{FF2B5EF4-FFF2-40B4-BE49-F238E27FC236}">
                <a16:creationId xmlns:a16="http://schemas.microsoft.com/office/drawing/2014/main" id="{43F3BBD6-4168-403C-982C-E678CEFD135F}"/>
              </a:ext>
            </a:extLst>
          </p:cNvPr>
          <p:cNvSpPr>
            <a:spLocks noChangeArrowheads="1"/>
          </p:cNvSpPr>
          <p:nvPr/>
        </p:nvSpPr>
        <p:spPr bwMode="auto">
          <a:xfrm>
            <a:off x="6372225" y="1700213"/>
            <a:ext cx="1295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600">
                <a:solidFill>
                  <a:srgbClr val="212834"/>
                </a:solidFill>
                <a:latin typeface="宋体" panose="02010600030101010101" pitchFamily="2" charset="-122"/>
              </a:rPr>
              <a:t>(4-35)</a:t>
            </a:r>
          </a:p>
        </p:txBody>
      </p:sp>
      <p:graphicFrame>
        <p:nvGraphicFramePr>
          <p:cNvPr id="11267" name="Object 14">
            <a:extLst>
              <a:ext uri="{FF2B5EF4-FFF2-40B4-BE49-F238E27FC236}">
                <a16:creationId xmlns:a16="http://schemas.microsoft.com/office/drawing/2014/main" id="{3933209E-AD43-40B1-B753-86CE563E1551}"/>
              </a:ext>
            </a:extLst>
          </p:cNvPr>
          <p:cNvGraphicFramePr>
            <a:graphicFrameLocks noChangeAspect="1"/>
          </p:cNvGraphicFramePr>
          <p:nvPr>
            <p:extLst>
              <p:ext uri="{D42A27DB-BD31-4B8C-83A1-F6EECF244321}">
                <p14:modId xmlns:p14="http://schemas.microsoft.com/office/powerpoint/2010/main" val="2107375888"/>
              </p:ext>
            </p:extLst>
          </p:nvPr>
        </p:nvGraphicFramePr>
        <p:xfrm>
          <a:off x="1692275" y="3573463"/>
          <a:ext cx="3887788" cy="673100"/>
        </p:xfrm>
        <a:graphic>
          <a:graphicData uri="http://schemas.openxmlformats.org/presentationml/2006/ole">
            <mc:AlternateContent xmlns:mc="http://schemas.openxmlformats.org/markup-compatibility/2006">
              <mc:Choice xmlns:v="urn:schemas-microsoft-com:vml" Requires="v">
                <p:oleObj name="Equation" r:id="rId5" imgW="2476440" imgH="431640" progId="Equation.DSMT4">
                  <p:embed/>
                </p:oleObj>
              </mc:Choice>
              <mc:Fallback>
                <p:oleObj name="Equation" r:id="rId5" imgW="2476440" imgH="431640" progId="Equation.DSMT4">
                  <p:embed/>
                  <p:pic>
                    <p:nvPicPr>
                      <p:cNvPr id="0" name="Object 14"/>
                      <p:cNvPicPr>
                        <a:picLocks noChangeAspect="1" noChangeArrowheads="1"/>
                      </p:cNvPicPr>
                      <p:nvPr/>
                    </p:nvPicPr>
                    <p:blipFill>
                      <a:blip r:embed="rId6"/>
                      <a:srcRect/>
                      <a:stretch>
                        <a:fillRect/>
                      </a:stretch>
                    </p:blipFill>
                    <p:spPr bwMode="auto">
                      <a:xfrm>
                        <a:off x="1692275" y="3573463"/>
                        <a:ext cx="3887788" cy="673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8" name="Object 16">
            <a:extLst>
              <a:ext uri="{FF2B5EF4-FFF2-40B4-BE49-F238E27FC236}">
                <a16:creationId xmlns:a16="http://schemas.microsoft.com/office/drawing/2014/main" id="{F1F3CFAE-BBFC-4707-8BB9-254A533988C9}"/>
              </a:ext>
            </a:extLst>
          </p:cNvPr>
          <p:cNvGraphicFramePr>
            <a:graphicFrameLocks noChangeAspect="1"/>
          </p:cNvGraphicFramePr>
          <p:nvPr>
            <p:extLst>
              <p:ext uri="{D42A27DB-BD31-4B8C-83A1-F6EECF244321}">
                <p14:modId xmlns:p14="http://schemas.microsoft.com/office/powerpoint/2010/main" val="1425866220"/>
              </p:ext>
            </p:extLst>
          </p:nvPr>
        </p:nvGraphicFramePr>
        <p:xfrm>
          <a:off x="2051050" y="4475163"/>
          <a:ext cx="2411413" cy="466725"/>
        </p:xfrm>
        <a:graphic>
          <a:graphicData uri="http://schemas.openxmlformats.org/presentationml/2006/ole">
            <mc:AlternateContent xmlns:mc="http://schemas.openxmlformats.org/markup-compatibility/2006">
              <mc:Choice xmlns:v="urn:schemas-microsoft-com:vml" Requires="v">
                <p:oleObj name="Equation" r:id="rId7" imgW="1180800" imgH="228600" progId="Equation.DSMT4">
                  <p:embed/>
                </p:oleObj>
              </mc:Choice>
              <mc:Fallback>
                <p:oleObj name="Equation" r:id="rId7" imgW="1180800" imgH="228600" progId="Equation.DSMT4">
                  <p:embed/>
                  <p:pic>
                    <p:nvPicPr>
                      <p:cNvPr id="0" name="Object 16"/>
                      <p:cNvPicPr>
                        <a:picLocks noChangeAspect="1" noChangeArrowheads="1"/>
                      </p:cNvPicPr>
                      <p:nvPr/>
                    </p:nvPicPr>
                    <p:blipFill>
                      <a:blip r:embed="rId8"/>
                      <a:srcRect/>
                      <a:stretch>
                        <a:fillRect/>
                      </a:stretch>
                    </p:blipFill>
                    <p:spPr bwMode="auto">
                      <a:xfrm>
                        <a:off x="2051050" y="4475163"/>
                        <a:ext cx="2411413" cy="466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69" name="Object 23">
            <a:extLst>
              <a:ext uri="{FF2B5EF4-FFF2-40B4-BE49-F238E27FC236}">
                <a16:creationId xmlns:a16="http://schemas.microsoft.com/office/drawing/2014/main" id="{D77208AD-24A1-4A3A-8276-9D356623207F}"/>
              </a:ext>
            </a:extLst>
          </p:cNvPr>
          <p:cNvGraphicFramePr>
            <a:graphicFrameLocks noChangeAspect="1"/>
          </p:cNvGraphicFramePr>
          <p:nvPr>
            <p:extLst>
              <p:ext uri="{D42A27DB-BD31-4B8C-83A1-F6EECF244321}">
                <p14:modId xmlns:p14="http://schemas.microsoft.com/office/powerpoint/2010/main" val="416980477"/>
              </p:ext>
            </p:extLst>
          </p:nvPr>
        </p:nvGraphicFramePr>
        <p:xfrm>
          <a:off x="1789113" y="4916488"/>
          <a:ext cx="360362" cy="360362"/>
        </p:xfrm>
        <a:graphic>
          <a:graphicData uri="http://schemas.openxmlformats.org/presentationml/2006/ole">
            <mc:AlternateContent xmlns:mc="http://schemas.openxmlformats.org/markup-compatibility/2006">
              <mc:Choice xmlns:v="urn:schemas-microsoft-com:vml" Requires="v">
                <p:oleObj name="Equation" r:id="rId9" imgW="215640" imgH="215640" progId="Equation.DSMT4">
                  <p:embed/>
                </p:oleObj>
              </mc:Choice>
              <mc:Fallback>
                <p:oleObj name="Equation" r:id="rId9" imgW="215640" imgH="215640" progId="Equation.DSMT4">
                  <p:embed/>
                  <p:pic>
                    <p:nvPicPr>
                      <p:cNvPr id="0" name="Object 23"/>
                      <p:cNvPicPr>
                        <a:picLocks noChangeAspect="1" noChangeArrowheads="1"/>
                      </p:cNvPicPr>
                      <p:nvPr/>
                    </p:nvPicPr>
                    <p:blipFill>
                      <a:blip r:embed="rId10"/>
                      <a:srcRect/>
                      <a:stretch>
                        <a:fillRect/>
                      </a:stretch>
                    </p:blipFill>
                    <p:spPr bwMode="auto">
                      <a:xfrm>
                        <a:off x="1789113" y="4916488"/>
                        <a:ext cx="360362"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0" name="Object 22">
            <a:extLst>
              <a:ext uri="{FF2B5EF4-FFF2-40B4-BE49-F238E27FC236}">
                <a16:creationId xmlns:a16="http://schemas.microsoft.com/office/drawing/2014/main" id="{BD10A79F-9D12-49D0-B4F3-D3855CF30D6A}"/>
              </a:ext>
            </a:extLst>
          </p:cNvPr>
          <p:cNvGraphicFramePr>
            <a:graphicFrameLocks noChangeAspect="1"/>
          </p:cNvGraphicFramePr>
          <p:nvPr>
            <p:extLst>
              <p:ext uri="{D42A27DB-BD31-4B8C-83A1-F6EECF244321}">
                <p14:modId xmlns:p14="http://schemas.microsoft.com/office/powerpoint/2010/main" val="2948386958"/>
              </p:ext>
            </p:extLst>
          </p:nvPr>
        </p:nvGraphicFramePr>
        <p:xfrm>
          <a:off x="5081495" y="4903788"/>
          <a:ext cx="468313" cy="317500"/>
        </p:xfrm>
        <a:graphic>
          <a:graphicData uri="http://schemas.openxmlformats.org/presentationml/2006/ole">
            <mc:AlternateContent xmlns:mc="http://schemas.openxmlformats.org/markup-compatibility/2006">
              <mc:Choice xmlns:v="urn:schemas-microsoft-com:vml" Requires="v">
                <p:oleObj name="Equation" r:id="rId11" imgW="266400" imgH="177480" progId="Equation.DSMT4">
                  <p:embed/>
                </p:oleObj>
              </mc:Choice>
              <mc:Fallback>
                <p:oleObj name="Equation" r:id="rId11" imgW="266400" imgH="177480" progId="Equation.DSMT4">
                  <p:embed/>
                  <p:pic>
                    <p:nvPicPr>
                      <p:cNvPr id="0" name="Object 22"/>
                      <p:cNvPicPr>
                        <a:picLocks noChangeAspect="1" noChangeArrowheads="1"/>
                      </p:cNvPicPr>
                      <p:nvPr/>
                    </p:nvPicPr>
                    <p:blipFill>
                      <a:blip r:embed="rId12"/>
                      <a:srcRect/>
                      <a:stretch>
                        <a:fillRect/>
                      </a:stretch>
                    </p:blipFill>
                    <p:spPr bwMode="auto">
                      <a:xfrm>
                        <a:off x="5081495" y="4903788"/>
                        <a:ext cx="468313"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1" name="Object 21">
            <a:extLst>
              <a:ext uri="{FF2B5EF4-FFF2-40B4-BE49-F238E27FC236}">
                <a16:creationId xmlns:a16="http://schemas.microsoft.com/office/drawing/2014/main" id="{645E9B19-30A3-4FC3-8492-87E15168775C}"/>
              </a:ext>
            </a:extLst>
          </p:cNvPr>
          <p:cNvGraphicFramePr>
            <a:graphicFrameLocks noChangeAspect="1"/>
          </p:cNvGraphicFramePr>
          <p:nvPr>
            <p:extLst>
              <p:ext uri="{D42A27DB-BD31-4B8C-83A1-F6EECF244321}">
                <p14:modId xmlns:p14="http://schemas.microsoft.com/office/powerpoint/2010/main" val="3477852754"/>
              </p:ext>
            </p:extLst>
          </p:nvPr>
        </p:nvGraphicFramePr>
        <p:xfrm>
          <a:off x="5624420" y="4894263"/>
          <a:ext cx="395288" cy="395287"/>
        </p:xfrm>
        <a:graphic>
          <a:graphicData uri="http://schemas.openxmlformats.org/presentationml/2006/ole">
            <mc:AlternateContent xmlns:mc="http://schemas.openxmlformats.org/markup-compatibility/2006">
              <mc:Choice xmlns:v="urn:schemas-microsoft-com:vml" Requires="v">
                <p:oleObj name="Equation" r:id="rId13" imgW="215640" imgH="215640" progId="Equation.DSMT4">
                  <p:embed/>
                </p:oleObj>
              </mc:Choice>
              <mc:Fallback>
                <p:oleObj name="Equation" r:id="rId13" imgW="215640" imgH="215640" progId="Equation.DSMT4">
                  <p:embed/>
                  <p:pic>
                    <p:nvPicPr>
                      <p:cNvPr id="0" name="Object 21"/>
                      <p:cNvPicPr>
                        <a:picLocks noChangeAspect="1" noChangeArrowheads="1"/>
                      </p:cNvPicPr>
                      <p:nvPr/>
                    </p:nvPicPr>
                    <p:blipFill>
                      <a:blip r:embed="rId14"/>
                      <a:srcRect/>
                      <a:stretch>
                        <a:fillRect/>
                      </a:stretch>
                    </p:blipFill>
                    <p:spPr bwMode="auto">
                      <a:xfrm>
                        <a:off x="5624420" y="4894263"/>
                        <a:ext cx="395288"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2" name="Object 20">
            <a:extLst>
              <a:ext uri="{FF2B5EF4-FFF2-40B4-BE49-F238E27FC236}">
                <a16:creationId xmlns:a16="http://schemas.microsoft.com/office/drawing/2014/main" id="{1430A847-94FA-4EEF-A2DE-54AD005A3420}"/>
              </a:ext>
            </a:extLst>
          </p:cNvPr>
          <p:cNvGraphicFramePr>
            <a:graphicFrameLocks noChangeAspect="1"/>
          </p:cNvGraphicFramePr>
          <p:nvPr>
            <p:extLst>
              <p:ext uri="{D42A27DB-BD31-4B8C-83A1-F6EECF244321}">
                <p14:modId xmlns:p14="http://schemas.microsoft.com/office/powerpoint/2010/main" val="997504116"/>
              </p:ext>
            </p:extLst>
          </p:nvPr>
        </p:nvGraphicFramePr>
        <p:xfrm>
          <a:off x="6137183" y="4868863"/>
          <a:ext cx="376237" cy="431800"/>
        </p:xfrm>
        <a:graphic>
          <a:graphicData uri="http://schemas.openxmlformats.org/presentationml/2006/ole">
            <mc:AlternateContent xmlns:mc="http://schemas.openxmlformats.org/markup-compatibility/2006">
              <mc:Choice xmlns:v="urn:schemas-microsoft-com:vml" Requires="v">
                <p:oleObj name="Equation" r:id="rId15" imgW="190440" imgH="215640" progId="Equation.DSMT4">
                  <p:embed/>
                </p:oleObj>
              </mc:Choice>
              <mc:Fallback>
                <p:oleObj name="Equation" r:id="rId15" imgW="190440" imgH="215640" progId="Equation.DSMT4">
                  <p:embed/>
                  <p:pic>
                    <p:nvPicPr>
                      <p:cNvPr id="0" name="Object 20"/>
                      <p:cNvPicPr>
                        <a:picLocks noChangeAspect="1" noChangeArrowheads="1"/>
                      </p:cNvPicPr>
                      <p:nvPr/>
                    </p:nvPicPr>
                    <p:blipFill>
                      <a:blip r:embed="rId16"/>
                      <a:srcRect/>
                      <a:stretch>
                        <a:fillRect/>
                      </a:stretch>
                    </p:blipFill>
                    <p:spPr bwMode="auto">
                      <a:xfrm>
                        <a:off x="6137183" y="4868863"/>
                        <a:ext cx="376237" cy="431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3" name="Object 19">
            <a:extLst>
              <a:ext uri="{FF2B5EF4-FFF2-40B4-BE49-F238E27FC236}">
                <a16:creationId xmlns:a16="http://schemas.microsoft.com/office/drawing/2014/main" id="{20DCD95A-ABDB-495D-AD60-9AD03ADCC348}"/>
              </a:ext>
            </a:extLst>
          </p:cNvPr>
          <p:cNvGraphicFramePr>
            <a:graphicFrameLocks noChangeAspect="1"/>
          </p:cNvGraphicFramePr>
          <p:nvPr>
            <p:extLst>
              <p:ext uri="{D42A27DB-BD31-4B8C-83A1-F6EECF244321}">
                <p14:modId xmlns:p14="http://schemas.microsoft.com/office/powerpoint/2010/main" val="41493391"/>
              </p:ext>
            </p:extLst>
          </p:nvPr>
        </p:nvGraphicFramePr>
        <p:xfrm>
          <a:off x="6685306" y="4892244"/>
          <a:ext cx="396000" cy="396000"/>
        </p:xfrm>
        <a:graphic>
          <a:graphicData uri="http://schemas.openxmlformats.org/presentationml/2006/ole">
            <mc:AlternateContent xmlns:mc="http://schemas.openxmlformats.org/markup-compatibility/2006">
              <mc:Choice xmlns:v="urn:schemas-microsoft-com:vml" Requires="v">
                <p:oleObj name="Equation" r:id="rId17" imgW="215640" imgH="215640" progId="Equation.DSMT4">
                  <p:embed/>
                </p:oleObj>
              </mc:Choice>
              <mc:Fallback>
                <p:oleObj name="Equation" r:id="rId17" imgW="215640" imgH="215640" progId="Equation.DSMT4">
                  <p:embed/>
                  <p:pic>
                    <p:nvPicPr>
                      <p:cNvPr id="0" name="Object 19"/>
                      <p:cNvPicPr>
                        <a:picLocks noChangeAspect="1" noChangeArrowheads="1"/>
                      </p:cNvPicPr>
                      <p:nvPr/>
                    </p:nvPicPr>
                    <p:blipFill>
                      <a:blip r:embed="rId18"/>
                      <a:srcRect/>
                      <a:stretch>
                        <a:fillRect/>
                      </a:stretch>
                    </p:blipFill>
                    <p:spPr bwMode="auto">
                      <a:xfrm>
                        <a:off x="6685306" y="4892244"/>
                        <a:ext cx="396000"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1274" name="Object 18">
            <a:extLst>
              <a:ext uri="{FF2B5EF4-FFF2-40B4-BE49-F238E27FC236}">
                <a16:creationId xmlns:a16="http://schemas.microsoft.com/office/drawing/2014/main" id="{9ADB7180-2810-434A-ADF0-73B4ADDE47DC}"/>
              </a:ext>
            </a:extLst>
          </p:cNvPr>
          <p:cNvGraphicFramePr>
            <a:graphicFrameLocks noChangeAspect="1"/>
          </p:cNvGraphicFramePr>
          <p:nvPr>
            <p:extLst>
              <p:ext uri="{D42A27DB-BD31-4B8C-83A1-F6EECF244321}">
                <p14:modId xmlns:p14="http://schemas.microsoft.com/office/powerpoint/2010/main" val="1100117086"/>
              </p:ext>
            </p:extLst>
          </p:nvPr>
        </p:nvGraphicFramePr>
        <p:xfrm>
          <a:off x="2411413" y="5661025"/>
          <a:ext cx="3384550" cy="377825"/>
        </p:xfrm>
        <a:graphic>
          <a:graphicData uri="http://schemas.openxmlformats.org/presentationml/2006/ole">
            <mc:AlternateContent xmlns:mc="http://schemas.openxmlformats.org/markup-compatibility/2006">
              <mc:Choice xmlns:v="urn:schemas-microsoft-com:vml" Requires="v">
                <p:oleObj name="Equation" r:id="rId19" imgW="2133360" imgH="241200" progId="Equation.DSMT4">
                  <p:embed/>
                </p:oleObj>
              </mc:Choice>
              <mc:Fallback>
                <p:oleObj name="Equation" r:id="rId19" imgW="2133360" imgH="241200" progId="Equation.DSMT4">
                  <p:embed/>
                  <p:pic>
                    <p:nvPicPr>
                      <p:cNvPr id="0" name="Object 18"/>
                      <p:cNvPicPr>
                        <a:picLocks noChangeAspect="1" noChangeArrowheads="1"/>
                      </p:cNvPicPr>
                      <p:nvPr/>
                    </p:nvPicPr>
                    <p:blipFill>
                      <a:blip r:embed="rId20"/>
                      <a:srcRect/>
                      <a:stretch>
                        <a:fillRect/>
                      </a:stretch>
                    </p:blipFill>
                    <p:spPr bwMode="auto">
                      <a:xfrm>
                        <a:off x="2411413" y="5661025"/>
                        <a:ext cx="3384550"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00" name="Text Box 8">
            <a:extLst>
              <a:ext uri="{FF2B5EF4-FFF2-40B4-BE49-F238E27FC236}">
                <a16:creationId xmlns:a16="http://schemas.microsoft.com/office/drawing/2014/main" id="{4B6E0975-85D6-469E-94B7-5302CCBA10BB}"/>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无限大容量电源系统的三相短路电流计算</a:t>
            </a:r>
          </a:p>
        </p:txBody>
      </p:sp>
      <p:sp>
        <p:nvSpPr>
          <p:cNvPr id="12301" name="Text Box 9">
            <a:extLst>
              <a:ext uri="{FF2B5EF4-FFF2-40B4-BE49-F238E27FC236}">
                <a16:creationId xmlns:a16="http://schemas.microsoft.com/office/drawing/2014/main" id="{E729C34A-A354-4436-818A-6310223386CA}"/>
              </a:ext>
            </a:extLst>
          </p:cNvPr>
          <p:cNvSpPr txBox="1">
            <a:spLocks noChangeArrowheads="1"/>
          </p:cNvSpPr>
          <p:nvPr/>
        </p:nvSpPr>
        <p:spPr bwMode="auto">
          <a:xfrm>
            <a:off x="827088" y="1773238"/>
            <a:ext cx="7704137" cy="421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下面分别讲述供电系统各主要元件电抗标幺值的计算，取</a:t>
            </a:r>
            <a:r>
              <a:rPr lang="en-US" altLang="zh-CN" sz="1800">
                <a:solidFill>
                  <a:srgbClr val="212834"/>
                </a:solidFill>
              </a:rPr>
              <a:t>S</a:t>
            </a:r>
            <a:r>
              <a:rPr lang="en-US" altLang="zh-CN" sz="1800" baseline="-25000">
                <a:solidFill>
                  <a:srgbClr val="212834"/>
                </a:solidFill>
              </a:rPr>
              <a:t>d</a:t>
            </a:r>
            <a:r>
              <a:rPr lang="en-US" altLang="zh-CN" sz="1800">
                <a:solidFill>
                  <a:srgbClr val="212834"/>
                </a:solidFill>
              </a:rPr>
              <a:t> =100MV•A</a:t>
            </a:r>
            <a:r>
              <a:rPr lang="zh-CN" altLang="en-US" sz="1800">
                <a:solidFill>
                  <a:srgbClr val="212834"/>
                </a:solidFill>
              </a:rPr>
              <a:t>， </a:t>
            </a:r>
            <a:r>
              <a:rPr lang="en-US" altLang="zh-CN" sz="1800">
                <a:solidFill>
                  <a:srgbClr val="212834"/>
                </a:solidFill>
              </a:rPr>
              <a:t>U</a:t>
            </a:r>
            <a:r>
              <a:rPr lang="en-US" altLang="zh-CN" sz="1800" baseline="-25000">
                <a:solidFill>
                  <a:srgbClr val="212834"/>
                </a:solidFill>
              </a:rPr>
              <a:t>d</a:t>
            </a:r>
            <a:r>
              <a:rPr lang="en-US" altLang="zh-CN" sz="1800">
                <a:solidFill>
                  <a:srgbClr val="212834"/>
                </a:solidFill>
              </a:rPr>
              <a:t> =U</a:t>
            </a:r>
            <a:r>
              <a:rPr lang="en-US" altLang="zh-CN" sz="1800" baseline="-25000">
                <a:solidFill>
                  <a:srgbClr val="212834"/>
                </a:solidFill>
              </a:rPr>
              <a:t>c</a:t>
            </a:r>
            <a:r>
              <a:rPr lang="zh-CN" altLang="en-US" sz="1800">
                <a:solidFill>
                  <a:srgbClr val="212834"/>
                </a:solidFill>
              </a:rPr>
              <a:t>。</a:t>
            </a:r>
          </a:p>
          <a:p>
            <a:pPr eaLnBrk="1" hangingPunct="1">
              <a:lnSpc>
                <a:spcPct val="150000"/>
              </a:lnSpc>
            </a:pPr>
            <a:r>
              <a:rPr lang="zh-CN" altLang="en-US" sz="1800">
                <a:solidFill>
                  <a:srgbClr val="212834"/>
                </a:solidFill>
              </a:rPr>
              <a:t>          </a:t>
            </a:r>
            <a:r>
              <a:rPr lang="en-US" altLang="zh-CN" sz="1800">
                <a:solidFill>
                  <a:srgbClr val="212834"/>
                </a:solidFill>
              </a:rPr>
              <a:t>1) </a:t>
            </a:r>
            <a:r>
              <a:rPr lang="zh-CN" altLang="en-US" sz="1800">
                <a:solidFill>
                  <a:srgbClr val="212834"/>
                </a:solidFill>
              </a:rPr>
              <a:t>电力系统的电抗标幺值</a:t>
            </a:r>
          </a:p>
          <a:p>
            <a:pPr eaLnBrk="1" hangingPunct="1">
              <a:lnSpc>
                <a:spcPct val="150000"/>
              </a:lnSpc>
            </a:pPr>
            <a:r>
              <a:rPr lang="zh-CN" altLang="en-US" sz="1800">
                <a:solidFill>
                  <a:srgbClr val="212834"/>
                </a:solidFill>
              </a:rPr>
              <a:t>                                                                                         </a:t>
            </a:r>
            <a:r>
              <a:rPr lang="en-US" altLang="zh-CN" sz="1800">
                <a:solidFill>
                  <a:srgbClr val="212834"/>
                </a:solidFill>
              </a:rPr>
              <a:t>(4-39)</a:t>
            </a:r>
          </a:p>
          <a:p>
            <a:pPr eaLnBrk="1" hangingPunct="1">
              <a:lnSpc>
                <a:spcPct val="150000"/>
              </a:lnSpc>
            </a:pPr>
            <a:r>
              <a:rPr lang="en-US" altLang="zh-CN" sz="1800">
                <a:solidFill>
                  <a:srgbClr val="212834"/>
                </a:solidFill>
              </a:rPr>
              <a:t>          2) </a:t>
            </a:r>
            <a:r>
              <a:rPr lang="zh-CN" altLang="en-US" sz="1800">
                <a:solidFill>
                  <a:srgbClr val="212834"/>
                </a:solidFill>
              </a:rPr>
              <a:t>电力变压器的电抗标幺值</a:t>
            </a:r>
          </a:p>
          <a:p>
            <a:pPr eaLnBrk="1" hangingPunct="1">
              <a:lnSpc>
                <a:spcPct val="150000"/>
              </a:lnSpc>
            </a:pPr>
            <a:r>
              <a:rPr lang="zh-CN" altLang="en-US" sz="1800">
                <a:solidFill>
                  <a:srgbClr val="212834"/>
                </a:solidFill>
              </a:rPr>
              <a:t>                                                                                         </a:t>
            </a:r>
            <a:r>
              <a:rPr lang="en-US" altLang="zh-CN" sz="1800">
                <a:solidFill>
                  <a:srgbClr val="212834"/>
                </a:solidFill>
              </a:rPr>
              <a:t>(4-40)</a:t>
            </a:r>
          </a:p>
          <a:p>
            <a:pPr eaLnBrk="1" hangingPunct="1">
              <a:lnSpc>
                <a:spcPct val="150000"/>
              </a:lnSpc>
            </a:pPr>
            <a:r>
              <a:rPr lang="en-US" altLang="zh-CN" sz="1800">
                <a:solidFill>
                  <a:srgbClr val="212834"/>
                </a:solidFill>
              </a:rPr>
              <a:t>         3) </a:t>
            </a:r>
            <a:r>
              <a:rPr lang="zh-CN" altLang="en-US" sz="1800">
                <a:solidFill>
                  <a:srgbClr val="212834"/>
                </a:solidFill>
              </a:rPr>
              <a:t>电力线路的电抗标幺值</a:t>
            </a:r>
          </a:p>
          <a:p>
            <a:pPr eaLnBrk="1" hangingPunct="1">
              <a:lnSpc>
                <a:spcPct val="150000"/>
              </a:lnSpc>
            </a:pPr>
            <a:r>
              <a:rPr lang="zh-CN" altLang="en-US" sz="1800">
                <a:solidFill>
                  <a:srgbClr val="212834"/>
                </a:solidFill>
              </a:rPr>
              <a:t>                                                                                         </a:t>
            </a:r>
            <a:r>
              <a:rPr lang="en-US" altLang="zh-CN" sz="1800">
                <a:solidFill>
                  <a:srgbClr val="212834"/>
                </a:solidFill>
              </a:rPr>
              <a:t>(4-41)</a:t>
            </a:r>
          </a:p>
          <a:p>
            <a:pPr eaLnBrk="1" hangingPunct="1"/>
            <a:r>
              <a:rPr lang="en-US" altLang="zh-CN" sz="1800">
                <a:solidFill>
                  <a:srgbClr val="212834"/>
                </a:solidFill>
              </a:rPr>
              <a:t>        </a:t>
            </a:r>
            <a:r>
              <a:rPr lang="zh-CN" altLang="en-US" sz="1800">
                <a:solidFill>
                  <a:srgbClr val="212834"/>
                </a:solidFill>
              </a:rPr>
              <a:t>短路电路中所有元件的电抗标幺值求出后，就利用其等效电路进行电路化简，计算其总的电抗标幺值      。由于各元件电抗都采用相对值，与短路计算点的电压无关，因此无需进行换算，这也是标幺值法较欧姆法优越之处。</a:t>
            </a:r>
          </a:p>
        </p:txBody>
      </p:sp>
      <p:graphicFrame>
        <p:nvGraphicFramePr>
          <p:cNvPr id="12290" name="Object 13">
            <a:extLst>
              <a:ext uri="{FF2B5EF4-FFF2-40B4-BE49-F238E27FC236}">
                <a16:creationId xmlns:a16="http://schemas.microsoft.com/office/drawing/2014/main" id="{86C1012B-09DF-423D-ADA6-CA39DD9F16E5}"/>
              </a:ext>
            </a:extLst>
          </p:cNvPr>
          <p:cNvGraphicFramePr>
            <a:graphicFrameLocks noChangeAspect="1"/>
          </p:cNvGraphicFramePr>
          <p:nvPr>
            <p:extLst>
              <p:ext uri="{D42A27DB-BD31-4B8C-83A1-F6EECF244321}">
                <p14:modId xmlns:p14="http://schemas.microsoft.com/office/powerpoint/2010/main" val="154481846"/>
              </p:ext>
            </p:extLst>
          </p:nvPr>
        </p:nvGraphicFramePr>
        <p:xfrm>
          <a:off x="2195513" y="2717800"/>
          <a:ext cx="2808287" cy="625475"/>
        </p:xfrm>
        <a:graphic>
          <a:graphicData uri="http://schemas.openxmlformats.org/presentationml/2006/ole">
            <mc:AlternateContent xmlns:mc="http://schemas.openxmlformats.org/markup-compatibility/2006">
              <mc:Choice xmlns:v="urn:schemas-microsoft-com:vml" Requires="v">
                <p:oleObj name="Equation" r:id="rId3" imgW="1841400" imgH="406080" progId="Equation.DSMT4">
                  <p:embed/>
                </p:oleObj>
              </mc:Choice>
              <mc:Fallback>
                <p:oleObj name="Equation" r:id="rId3" imgW="1841400" imgH="406080" progId="Equation.DSMT4">
                  <p:embed/>
                  <p:pic>
                    <p:nvPicPr>
                      <p:cNvPr id="0" name="Object 13"/>
                      <p:cNvPicPr>
                        <a:picLocks noChangeAspect="1" noChangeArrowheads="1"/>
                      </p:cNvPicPr>
                      <p:nvPr/>
                    </p:nvPicPr>
                    <p:blipFill>
                      <a:blip r:embed="rId4"/>
                      <a:srcRect/>
                      <a:stretch>
                        <a:fillRect/>
                      </a:stretch>
                    </p:blipFill>
                    <p:spPr bwMode="auto">
                      <a:xfrm>
                        <a:off x="2195513" y="2717800"/>
                        <a:ext cx="2808287" cy="625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1" name="Object 12">
            <a:extLst>
              <a:ext uri="{FF2B5EF4-FFF2-40B4-BE49-F238E27FC236}">
                <a16:creationId xmlns:a16="http://schemas.microsoft.com/office/drawing/2014/main" id="{35BC438C-E4D7-4E01-B533-9FEDFFB19F75}"/>
              </a:ext>
            </a:extLst>
          </p:cNvPr>
          <p:cNvGraphicFramePr>
            <a:graphicFrameLocks noChangeAspect="1"/>
          </p:cNvGraphicFramePr>
          <p:nvPr>
            <p:extLst>
              <p:ext uri="{D42A27DB-BD31-4B8C-83A1-F6EECF244321}">
                <p14:modId xmlns:p14="http://schemas.microsoft.com/office/powerpoint/2010/main" val="422361265"/>
              </p:ext>
            </p:extLst>
          </p:nvPr>
        </p:nvGraphicFramePr>
        <p:xfrm>
          <a:off x="2136775" y="3548063"/>
          <a:ext cx="3168650" cy="598487"/>
        </p:xfrm>
        <a:graphic>
          <a:graphicData uri="http://schemas.openxmlformats.org/presentationml/2006/ole">
            <mc:AlternateContent xmlns:mc="http://schemas.openxmlformats.org/markup-compatibility/2006">
              <mc:Choice xmlns:v="urn:schemas-microsoft-com:vml" Requires="v">
                <p:oleObj name="Equation" r:id="rId5" imgW="2222280" imgH="419040" progId="Equation.DSMT4">
                  <p:embed/>
                </p:oleObj>
              </mc:Choice>
              <mc:Fallback>
                <p:oleObj name="Equation" r:id="rId5" imgW="2222280" imgH="419040" progId="Equation.DSMT4">
                  <p:embed/>
                  <p:pic>
                    <p:nvPicPr>
                      <p:cNvPr id="0" name="Object 12"/>
                      <p:cNvPicPr>
                        <a:picLocks noChangeAspect="1" noChangeArrowheads="1"/>
                      </p:cNvPicPr>
                      <p:nvPr/>
                    </p:nvPicPr>
                    <p:blipFill>
                      <a:blip r:embed="rId6"/>
                      <a:srcRect/>
                      <a:stretch>
                        <a:fillRect/>
                      </a:stretch>
                    </p:blipFill>
                    <p:spPr bwMode="auto">
                      <a:xfrm>
                        <a:off x="2136775" y="3548063"/>
                        <a:ext cx="3168650"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2" name="Object 11">
            <a:extLst>
              <a:ext uri="{FF2B5EF4-FFF2-40B4-BE49-F238E27FC236}">
                <a16:creationId xmlns:a16="http://schemas.microsoft.com/office/drawing/2014/main" id="{03A8D3D1-02AC-489B-8E03-89424988F74A}"/>
              </a:ext>
            </a:extLst>
          </p:cNvPr>
          <p:cNvGraphicFramePr>
            <a:graphicFrameLocks noChangeAspect="1"/>
          </p:cNvGraphicFramePr>
          <p:nvPr>
            <p:extLst>
              <p:ext uri="{D42A27DB-BD31-4B8C-83A1-F6EECF244321}">
                <p14:modId xmlns:p14="http://schemas.microsoft.com/office/powerpoint/2010/main" val="2487457786"/>
              </p:ext>
            </p:extLst>
          </p:nvPr>
        </p:nvGraphicFramePr>
        <p:xfrm>
          <a:off x="2132013" y="4292747"/>
          <a:ext cx="3168650" cy="598487"/>
        </p:xfrm>
        <a:graphic>
          <a:graphicData uri="http://schemas.openxmlformats.org/presentationml/2006/ole">
            <mc:AlternateContent xmlns:mc="http://schemas.openxmlformats.org/markup-compatibility/2006">
              <mc:Choice xmlns:v="urn:schemas-microsoft-com:vml" Requires="v">
                <p:oleObj name="Equation" r:id="rId7" imgW="2171520" imgH="406080" progId="Equation.DSMT4">
                  <p:embed/>
                </p:oleObj>
              </mc:Choice>
              <mc:Fallback>
                <p:oleObj name="Equation" r:id="rId7" imgW="2171520" imgH="406080" progId="Equation.DSMT4">
                  <p:embed/>
                  <p:pic>
                    <p:nvPicPr>
                      <p:cNvPr id="0" name="Object 11"/>
                      <p:cNvPicPr>
                        <a:picLocks noChangeAspect="1" noChangeArrowheads="1"/>
                      </p:cNvPicPr>
                      <p:nvPr/>
                    </p:nvPicPr>
                    <p:blipFill>
                      <a:blip r:embed="rId8"/>
                      <a:srcRect/>
                      <a:stretch>
                        <a:fillRect/>
                      </a:stretch>
                    </p:blipFill>
                    <p:spPr bwMode="auto">
                      <a:xfrm>
                        <a:off x="2132013" y="4292747"/>
                        <a:ext cx="3168650" cy="5984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2293" name="Object 18">
            <a:extLst>
              <a:ext uri="{FF2B5EF4-FFF2-40B4-BE49-F238E27FC236}">
                <a16:creationId xmlns:a16="http://schemas.microsoft.com/office/drawing/2014/main" id="{86ECC47B-D892-4FD0-9001-D2BC85567481}"/>
              </a:ext>
            </a:extLst>
          </p:cNvPr>
          <p:cNvGraphicFramePr>
            <a:graphicFrameLocks noChangeAspect="1"/>
          </p:cNvGraphicFramePr>
          <p:nvPr>
            <p:extLst>
              <p:ext uri="{D42A27DB-BD31-4B8C-83A1-F6EECF244321}">
                <p14:modId xmlns:p14="http://schemas.microsoft.com/office/powerpoint/2010/main" val="880268810"/>
              </p:ext>
            </p:extLst>
          </p:nvPr>
        </p:nvGraphicFramePr>
        <p:xfrm>
          <a:off x="4140200" y="5064125"/>
          <a:ext cx="384175" cy="401638"/>
        </p:xfrm>
        <a:graphic>
          <a:graphicData uri="http://schemas.openxmlformats.org/presentationml/2006/ole">
            <mc:AlternateContent xmlns:mc="http://schemas.openxmlformats.org/markup-compatibility/2006">
              <mc:Choice xmlns:v="urn:schemas-microsoft-com:vml" Requires="v">
                <p:oleObj name="Equation" r:id="rId9" imgW="215640" imgH="228600" progId="Equation.DSMT4">
                  <p:embed/>
                </p:oleObj>
              </mc:Choice>
              <mc:Fallback>
                <p:oleObj name="Equation" r:id="rId9" imgW="215640" imgH="228600" progId="Equation.DSMT4">
                  <p:embed/>
                  <p:pic>
                    <p:nvPicPr>
                      <p:cNvPr id="0" name="Object 18"/>
                      <p:cNvPicPr>
                        <a:picLocks noChangeAspect="1" noChangeArrowheads="1"/>
                      </p:cNvPicPr>
                      <p:nvPr/>
                    </p:nvPicPr>
                    <p:blipFill>
                      <a:blip r:embed="rId10"/>
                      <a:srcRect/>
                      <a:stretch>
                        <a:fillRect/>
                      </a:stretch>
                    </p:blipFill>
                    <p:spPr bwMode="auto">
                      <a:xfrm>
                        <a:off x="4140200" y="5064125"/>
                        <a:ext cx="384175"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2" name="Text Box 8">
            <a:extLst>
              <a:ext uri="{FF2B5EF4-FFF2-40B4-BE49-F238E27FC236}">
                <a16:creationId xmlns:a16="http://schemas.microsoft.com/office/drawing/2014/main" id="{A5A5AE26-6903-4C00-B56B-EA0334283A2A}"/>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无限大容量电源系统的三相短路电流计算</a:t>
            </a:r>
          </a:p>
        </p:txBody>
      </p:sp>
      <p:sp>
        <p:nvSpPr>
          <p:cNvPr id="98313" name="Text Box 9">
            <a:extLst>
              <a:ext uri="{FF2B5EF4-FFF2-40B4-BE49-F238E27FC236}">
                <a16:creationId xmlns:a16="http://schemas.microsoft.com/office/drawing/2014/main" id="{21108EE7-7204-4594-BD9B-280C074914A8}"/>
              </a:ext>
            </a:extLst>
          </p:cNvPr>
          <p:cNvSpPr txBox="1">
            <a:spLocks noChangeArrowheads="1"/>
          </p:cNvSpPr>
          <p:nvPr/>
        </p:nvSpPr>
        <p:spPr bwMode="auto">
          <a:xfrm>
            <a:off x="755650" y="1854200"/>
            <a:ext cx="7704138"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4. </a:t>
            </a:r>
            <a:r>
              <a:rPr lang="zh-CN" altLang="en-US" sz="1800">
                <a:solidFill>
                  <a:srgbClr val="212834"/>
                </a:solidFill>
              </a:rPr>
              <a:t>标幺值法短路计算的步骤和示例</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短路计算的步骤    </a:t>
            </a:r>
          </a:p>
          <a:p>
            <a:pPr eaLnBrk="1" hangingPunct="1"/>
            <a:r>
              <a:rPr lang="zh-CN" altLang="en-US" sz="1800">
                <a:solidFill>
                  <a:srgbClr val="212834"/>
                </a:solidFill>
              </a:rPr>
              <a:t>         按标幺值法进行短路电流计算的步骤如下：</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绘出短路的计算电路图，并根据短路计算目的确定短路计算点，如图</a:t>
            </a:r>
            <a:r>
              <a:rPr lang="en-US" altLang="zh-CN" sz="1800">
                <a:solidFill>
                  <a:srgbClr val="212834"/>
                </a:solidFill>
              </a:rPr>
              <a:t>4.4</a:t>
            </a:r>
            <a:r>
              <a:rPr lang="zh-CN" altLang="en-US" sz="1800">
                <a:solidFill>
                  <a:srgbClr val="212834"/>
                </a:solidFill>
              </a:rPr>
              <a:t>所示；</a:t>
            </a:r>
          </a:p>
          <a:p>
            <a:pPr eaLnBrk="1" hangingPunct="1"/>
            <a:r>
              <a:rPr lang="zh-CN" altLang="en-US" sz="1800">
                <a:solidFill>
                  <a:srgbClr val="212834"/>
                </a:solidFill>
              </a:rPr>
              <a:t>         </a:t>
            </a:r>
            <a:r>
              <a:rPr lang="en-US" altLang="zh-CN" sz="1800">
                <a:solidFill>
                  <a:srgbClr val="212834"/>
                </a:solidFill>
              </a:rPr>
              <a:t>(2) </a:t>
            </a:r>
            <a:r>
              <a:rPr lang="zh-CN" altLang="en-US" sz="1800">
                <a:solidFill>
                  <a:srgbClr val="212834"/>
                </a:solidFill>
              </a:rPr>
              <a:t>确定基准值，取</a:t>
            </a:r>
            <a:r>
              <a:rPr lang="en-US" altLang="zh-CN" sz="1800">
                <a:solidFill>
                  <a:srgbClr val="212834"/>
                </a:solidFill>
              </a:rPr>
              <a:t>S</a:t>
            </a:r>
            <a:r>
              <a:rPr lang="en-US" altLang="zh-CN" sz="1800" baseline="-25000">
                <a:solidFill>
                  <a:srgbClr val="212834"/>
                </a:solidFill>
              </a:rPr>
              <a:t>d</a:t>
            </a:r>
            <a:r>
              <a:rPr lang="en-US" altLang="zh-CN" sz="1800">
                <a:solidFill>
                  <a:srgbClr val="212834"/>
                </a:solidFill>
              </a:rPr>
              <a:t> =100MV•A</a:t>
            </a:r>
            <a:r>
              <a:rPr lang="zh-CN" altLang="en-US" sz="1800">
                <a:solidFill>
                  <a:srgbClr val="212834"/>
                </a:solidFill>
              </a:rPr>
              <a:t>，</a:t>
            </a:r>
            <a:r>
              <a:rPr lang="en-US" altLang="zh-CN" sz="1800">
                <a:solidFill>
                  <a:srgbClr val="212834"/>
                </a:solidFill>
              </a:rPr>
              <a:t>U</a:t>
            </a:r>
            <a:r>
              <a:rPr lang="en-US" altLang="zh-CN" sz="1800" baseline="-25000">
                <a:solidFill>
                  <a:srgbClr val="212834"/>
                </a:solidFill>
              </a:rPr>
              <a:t>d</a:t>
            </a:r>
            <a:r>
              <a:rPr lang="en-US" altLang="zh-CN" sz="1800">
                <a:solidFill>
                  <a:srgbClr val="212834"/>
                </a:solidFill>
              </a:rPr>
              <a:t> =U</a:t>
            </a:r>
            <a:r>
              <a:rPr lang="en-US" altLang="zh-CN" sz="1800" baseline="-25000">
                <a:solidFill>
                  <a:srgbClr val="212834"/>
                </a:solidFill>
              </a:rPr>
              <a:t>c</a:t>
            </a:r>
            <a:r>
              <a:rPr lang="en-US" altLang="zh-CN" sz="1800">
                <a:solidFill>
                  <a:srgbClr val="212834"/>
                </a:solidFill>
              </a:rPr>
              <a:t>(</a:t>
            </a:r>
            <a:r>
              <a:rPr lang="zh-CN" altLang="en-US" sz="1800">
                <a:solidFill>
                  <a:srgbClr val="212834"/>
                </a:solidFill>
              </a:rPr>
              <a:t>有几个电压级就取几个</a:t>
            </a:r>
            <a:r>
              <a:rPr lang="en-US" altLang="zh-CN" sz="1800">
                <a:solidFill>
                  <a:srgbClr val="212834"/>
                </a:solidFill>
              </a:rPr>
              <a:t>U</a:t>
            </a:r>
            <a:r>
              <a:rPr lang="en-US" altLang="zh-CN" sz="1800" baseline="-25000">
                <a:solidFill>
                  <a:srgbClr val="212834"/>
                </a:solidFill>
              </a:rPr>
              <a:t>d</a:t>
            </a:r>
            <a:r>
              <a:rPr lang="en-US" altLang="zh-CN" sz="1800">
                <a:solidFill>
                  <a:srgbClr val="212834"/>
                </a:solidFill>
              </a:rPr>
              <a:t> )</a:t>
            </a:r>
            <a:r>
              <a:rPr lang="zh-CN" altLang="en-US" sz="1800">
                <a:solidFill>
                  <a:srgbClr val="212834"/>
                </a:solidFill>
              </a:rPr>
              <a:t>，并求出所有短路计算点电压下的</a:t>
            </a:r>
            <a:r>
              <a:rPr lang="en-US" altLang="zh-CN" sz="1800">
                <a:solidFill>
                  <a:srgbClr val="212834"/>
                </a:solidFill>
              </a:rPr>
              <a:t>I</a:t>
            </a:r>
            <a:r>
              <a:rPr lang="en-US" altLang="zh-CN" sz="1800" baseline="-25000">
                <a:solidFill>
                  <a:srgbClr val="212834"/>
                </a:solidFill>
              </a:rPr>
              <a:t>d</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(3) </a:t>
            </a:r>
            <a:r>
              <a:rPr lang="zh-CN" altLang="en-US" sz="1800">
                <a:solidFill>
                  <a:srgbClr val="212834"/>
                </a:solidFill>
              </a:rPr>
              <a:t>计算短路电路中所有主要元件的电抗标幺值；</a:t>
            </a:r>
          </a:p>
          <a:p>
            <a:pPr eaLnBrk="1" hangingPunct="1"/>
            <a:r>
              <a:rPr lang="zh-CN" altLang="en-US" sz="1800">
                <a:solidFill>
                  <a:srgbClr val="212834"/>
                </a:solidFill>
              </a:rPr>
              <a:t>         </a:t>
            </a:r>
            <a:r>
              <a:rPr lang="en-US" altLang="zh-CN" sz="1800">
                <a:solidFill>
                  <a:srgbClr val="212834"/>
                </a:solidFill>
              </a:rPr>
              <a:t>(4) </a:t>
            </a:r>
            <a:r>
              <a:rPr lang="zh-CN" altLang="en-US" sz="1800">
                <a:solidFill>
                  <a:srgbClr val="212834"/>
                </a:solidFill>
              </a:rPr>
              <a:t>绘出短路电路的等效电路图，也用分子标元件序号，分母标元件的电抗标幺值，并在等效电路图上标出所有短路计算点，如图</a:t>
            </a:r>
            <a:r>
              <a:rPr lang="en-US" altLang="zh-CN" sz="1800">
                <a:solidFill>
                  <a:srgbClr val="212834"/>
                </a:solidFill>
              </a:rPr>
              <a:t>4.6</a:t>
            </a:r>
            <a:r>
              <a:rPr lang="zh-CN" altLang="en-US" sz="1800">
                <a:solidFill>
                  <a:srgbClr val="212834"/>
                </a:solidFill>
              </a:rPr>
              <a:t>所示；</a:t>
            </a:r>
          </a:p>
          <a:p>
            <a:pPr eaLnBrk="1" hangingPunct="1"/>
            <a:r>
              <a:rPr lang="zh-CN" altLang="en-US" sz="1800">
                <a:solidFill>
                  <a:srgbClr val="212834"/>
                </a:solidFill>
              </a:rPr>
              <a:t>         </a:t>
            </a:r>
            <a:r>
              <a:rPr lang="en-US" altLang="zh-CN" sz="1800">
                <a:solidFill>
                  <a:srgbClr val="212834"/>
                </a:solidFill>
              </a:rPr>
              <a:t>(5) </a:t>
            </a:r>
            <a:r>
              <a:rPr lang="zh-CN" altLang="en-US" sz="1800">
                <a:solidFill>
                  <a:srgbClr val="212834"/>
                </a:solidFill>
              </a:rPr>
              <a:t>针对各短路计算点分别简化电路，并求其总电抗标幺值，然后按有关公式计算其所有短路电流和短路容量。</a:t>
            </a:r>
          </a:p>
          <a:p>
            <a:pPr eaLnBrk="1" hangingPunct="1"/>
            <a:r>
              <a:rPr lang="zh-CN" altLang="en-US" sz="1800">
                <a:solidFill>
                  <a:srgbClr val="212834"/>
                </a:solidFill>
              </a:rPr>
              <a:t>         </a:t>
            </a:r>
            <a:r>
              <a:rPr lang="en-US" altLang="zh-CN" sz="1800">
                <a:solidFill>
                  <a:srgbClr val="212834"/>
                </a:solidFill>
              </a:rPr>
              <a:t>2) </a:t>
            </a:r>
            <a:r>
              <a:rPr lang="zh-CN" altLang="en-US" sz="1800">
                <a:solidFill>
                  <a:srgbClr val="212834"/>
                </a:solidFill>
              </a:rPr>
              <a:t>标幺值法短路计算示例</a:t>
            </a:r>
          </a:p>
        </p:txBody>
      </p:sp>
    </p:spTree>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1635" name="Rectangle 3">
            <a:extLst>
              <a:ext uri="{FF2B5EF4-FFF2-40B4-BE49-F238E27FC236}">
                <a16:creationId xmlns:a16="http://schemas.microsoft.com/office/drawing/2014/main" id="{B9640EEF-EE2E-42C8-9EF0-198D229A2E38}"/>
              </a:ext>
            </a:extLst>
          </p:cNvPr>
          <p:cNvSpPr>
            <a:spLocks noChangeArrowheads="1"/>
          </p:cNvSpPr>
          <p:nvPr/>
        </p:nvSpPr>
        <p:spPr bwMode="auto">
          <a:xfrm>
            <a:off x="323850" y="836613"/>
            <a:ext cx="8470900" cy="984250"/>
          </a:xfrm>
          <a:prstGeom prst="rect">
            <a:avLst/>
          </a:prstGeom>
          <a:noFill/>
          <a:ln w="12700" cap="sq">
            <a:noFill/>
            <a:miter lim="800000"/>
            <a:headEnd type="none" w="sm" len="sm"/>
            <a:tailEnd type="none" w="sm" len="sm"/>
          </a:ln>
        </p:spPr>
        <p:txBody>
          <a:bodyPr>
            <a:spAutoFit/>
          </a:bodyPr>
          <a:lstStyle/>
          <a:p>
            <a:pPr algn="just" eaLnBrk="0" hangingPunct="0">
              <a:lnSpc>
                <a:spcPct val="125000"/>
              </a:lnSpc>
              <a:spcBef>
                <a:spcPct val="50000"/>
              </a:spcBef>
              <a:defRPr/>
            </a:pPr>
            <a:r>
              <a:rPr lang="zh-CN" altLang="en-US" sz="1600" dirty="0">
                <a:solidFill>
                  <a:srgbClr val="212834"/>
                </a:solidFill>
                <a:latin typeface="+mn-lt"/>
                <a:ea typeface="楷体" pitchFamily="49" charset="-122"/>
              </a:rPr>
              <a:t>       某厂一10/0.4</a:t>
            </a:r>
            <a:r>
              <a:rPr lang="en-US" altLang="zh-CN" sz="1600" dirty="0">
                <a:solidFill>
                  <a:srgbClr val="212834"/>
                </a:solidFill>
                <a:latin typeface="+mn-lt"/>
                <a:ea typeface="楷体" pitchFamily="49" charset="-122"/>
              </a:rPr>
              <a:t>kV</a:t>
            </a:r>
            <a:r>
              <a:rPr lang="zh-CN" altLang="en-US" sz="1600" dirty="0">
                <a:solidFill>
                  <a:srgbClr val="212834"/>
                </a:solidFill>
                <a:latin typeface="+mn-lt"/>
                <a:ea typeface="楷体" pitchFamily="49" charset="-122"/>
              </a:rPr>
              <a:t>车间变电所装有一台</a:t>
            </a:r>
            <a:r>
              <a:rPr lang="en-US" altLang="zh-CN" sz="1600" dirty="0">
                <a:solidFill>
                  <a:srgbClr val="212834"/>
                </a:solidFill>
                <a:latin typeface="+mn-lt"/>
                <a:ea typeface="楷体" pitchFamily="49" charset="-122"/>
              </a:rPr>
              <a:t>S9－800</a:t>
            </a:r>
            <a:r>
              <a:rPr lang="zh-CN" altLang="en-US" sz="1600" dirty="0">
                <a:solidFill>
                  <a:srgbClr val="212834"/>
                </a:solidFill>
                <a:latin typeface="+mn-lt"/>
                <a:ea typeface="楷体" pitchFamily="49" charset="-122"/>
              </a:rPr>
              <a:t>型变压器（△</a:t>
            </a:r>
            <a:r>
              <a:rPr lang="en-US" altLang="zh-CN" sz="1600" dirty="0" err="1">
                <a:solidFill>
                  <a:srgbClr val="212834"/>
                </a:solidFill>
                <a:latin typeface="+mn-lt"/>
                <a:ea typeface="楷体" pitchFamily="49" charset="-122"/>
              </a:rPr>
              <a:t>u</a:t>
            </a:r>
            <a:r>
              <a:rPr lang="en-US" altLang="zh-CN" sz="1600" baseline="-30000" dirty="0" err="1">
                <a:solidFill>
                  <a:srgbClr val="212834"/>
                </a:solidFill>
                <a:latin typeface="+mn-lt"/>
                <a:ea typeface="楷体" pitchFamily="49" charset="-122"/>
              </a:rPr>
              <a:t>k</a:t>
            </a:r>
            <a:r>
              <a:rPr lang="en-US" altLang="zh-CN" sz="1600" dirty="0">
                <a:solidFill>
                  <a:srgbClr val="212834"/>
                </a:solidFill>
                <a:latin typeface="+mn-lt"/>
                <a:ea typeface="楷体" pitchFamily="49" charset="-122"/>
              </a:rPr>
              <a:t>%=5），</a:t>
            </a:r>
            <a:r>
              <a:rPr lang="zh-CN" altLang="en-US" sz="1600" dirty="0">
                <a:solidFill>
                  <a:srgbClr val="212834"/>
                </a:solidFill>
                <a:latin typeface="+mn-lt"/>
                <a:ea typeface="楷体" pitchFamily="49" charset="-122"/>
              </a:rPr>
              <a:t>由厂10</a:t>
            </a:r>
            <a:r>
              <a:rPr lang="en-US" altLang="zh-CN" sz="1600" dirty="0">
                <a:solidFill>
                  <a:srgbClr val="212834"/>
                </a:solidFill>
                <a:latin typeface="+mn-lt"/>
                <a:ea typeface="楷体" pitchFamily="49" charset="-122"/>
              </a:rPr>
              <a:t>kV</a:t>
            </a:r>
            <a:r>
              <a:rPr lang="zh-CN" altLang="en-US" sz="1600" dirty="0">
                <a:solidFill>
                  <a:srgbClr val="212834"/>
                </a:solidFill>
                <a:latin typeface="+mn-lt"/>
                <a:ea typeface="楷体" pitchFamily="49" charset="-122"/>
              </a:rPr>
              <a:t>高压配电所通过一条长0.5</a:t>
            </a:r>
            <a:r>
              <a:rPr lang="en-US" altLang="zh-CN" sz="1600" dirty="0">
                <a:solidFill>
                  <a:srgbClr val="212834"/>
                </a:solidFill>
                <a:latin typeface="+mn-lt"/>
                <a:ea typeface="楷体" pitchFamily="49" charset="-122"/>
              </a:rPr>
              <a:t>km</a:t>
            </a:r>
            <a:r>
              <a:rPr lang="zh-CN" altLang="en-US" sz="1600" dirty="0">
                <a:solidFill>
                  <a:srgbClr val="212834"/>
                </a:solidFill>
                <a:latin typeface="+mn-lt"/>
                <a:ea typeface="楷体" pitchFamily="49" charset="-122"/>
              </a:rPr>
              <a:t>的10</a:t>
            </a:r>
            <a:r>
              <a:rPr lang="en-US" altLang="zh-CN" sz="1600" dirty="0">
                <a:solidFill>
                  <a:srgbClr val="212834"/>
                </a:solidFill>
                <a:latin typeface="+mn-lt"/>
                <a:ea typeface="楷体" pitchFamily="49" charset="-122"/>
              </a:rPr>
              <a:t>kV</a:t>
            </a:r>
            <a:r>
              <a:rPr lang="zh-CN" altLang="en-US" sz="1600" dirty="0">
                <a:solidFill>
                  <a:srgbClr val="212834"/>
                </a:solidFill>
                <a:latin typeface="+mn-lt"/>
                <a:ea typeface="楷体" pitchFamily="49" charset="-122"/>
              </a:rPr>
              <a:t>电缆（</a:t>
            </a:r>
            <a:r>
              <a:rPr lang="en-US" altLang="zh-CN" sz="1600" dirty="0">
                <a:solidFill>
                  <a:srgbClr val="212834"/>
                </a:solidFill>
                <a:latin typeface="+mn-lt"/>
                <a:ea typeface="楷体" pitchFamily="49" charset="-122"/>
              </a:rPr>
              <a:t>x</a:t>
            </a:r>
            <a:r>
              <a:rPr lang="en-US" altLang="zh-CN" sz="1600" baseline="-30000" dirty="0">
                <a:solidFill>
                  <a:srgbClr val="212834"/>
                </a:solidFill>
                <a:latin typeface="+mn-lt"/>
                <a:ea typeface="楷体" pitchFamily="49" charset="-122"/>
              </a:rPr>
              <a:t>0</a:t>
            </a:r>
            <a:r>
              <a:rPr lang="en-US" altLang="zh-CN" sz="1600" dirty="0">
                <a:solidFill>
                  <a:srgbClr val="212834"/>
                </a:solidFill>
                <a:latin typeface="+mn-lt"/>
                <a:ea typeface="楷体" pitchFamily="49" charset="-122"/>
              </a:rPr>
              <a:t>＝0.08Ω/km）</a:t>
            </a:r>
            <a:r>
              <a:rPr lang="zh-CN" altLang="en-US" sz="1600" dirty="0">
                <a:solidFill>
                  <a:srgbClr val="212834"/>
                </a:solidFill>
                <a:latin typeface="+mn-lt"/>
                <a:ea typeface="楷体" pitchFamily="49" charset="-122"/>
              </a:rPr>
              <a:t>供电。已知高压配电所10</a:t>
            </a:r>
            <a:r>
              <a:rPr lang="en-US" altLang="zh-CN" sz="1600" dirty="0">
                <a:solidFill>
                  <a:srgbClr val="212834"/>
                </a:solidFill>
                <a:latin typeface="+mn-lt"/>
                <a:ea typeface="楷体" pitchFamily="49" charset="-122"/>
              </a:rPr>
              <a:t>kV</a:t>
            </a:r>
            <a:r>
              <a:rPr lang="zh-CN" altLang="en-US" sz="1600" dirty="0">
                <a:solidFill>
                  <a:srgbClr val="212834"/>
                </a:solidFill>
                <a:latin typeface="+mn-lt"/>
                <a:ea typeface="楷体" pitchFamily="49" charset="-122"/>
              </a:rPr>
              <a:t>母线</a:t>
            </a:r>
            <a:r>
              <a:rPr lang="en-US" altLang="zh-CN" sz="1600" dirty="0">
                <a:solidFill>
                  <a:srgbClr val="212834"/>
                </a:solidFill>
                <a:latin typeface="+mn-lt"/>
                <a:ea typeface="楷体" pitchFamily="49" charset="-122"/>
              </a:rPr>
              <a:t>k-1</a:t>
            </a:r>
            <a:r>
              <a:rPr lang="zh-CN" altLang="en-US" sz="1600" dirty="0">
                <a:solidFill>
                  <a:srgbClr val="212834"/>
                </a:solidFill>
                <a:latin typeface="+mn-lt"/>
                <a:ea typeface="楷体" pitchFamily="49" charset="-122"/>
              </a:rPr>
              <a:t>点三相短路容量为52</a:t>
            </a:r>
            <a:r>
              <a:rPr lang="en-US" altLang="zh-CN" sz="1600" dirty="0">
                <a:solidFill>
                  <a:srgbClr val="212834"/>
                </a:solidFill>
                <a:latin typeface="+mn-lt"/>
                <a:ea typeface="楷体" pitchFamily="49" charset="-122"/>
              </a:rPr>
              <a:t>MVA，</a:t>
            </a:r>
            <a:r>
              <a:rPr lang="zh-CN" altLang="en-US" sz="1600" dirty="0">
                <a:solidFill>
                  <a:srgbClr val="212834"/>
                </a:solidFill>
                <a:latin typeface="+mn-lt"/>
                <a:ea typeface="楷体" pitchFamily="49" charset="-122"/>
              </a:rPr>
              <a:t>试计算该车间变电所380</a:t>
            </a:r>
            <a:r>
              <a:rPr lang="en-US" altLang="zh-CN" sz="1600" dirty="0">
                <a:solidFill>
                  <a:srgbClr val="212834"/>
                </a:solidFill>
                <a:latin typeface="+mn-lt"/>
                <a:ea typeface="楷体" pitchFamily="49" charset="-122"/>
              </a:rPr>
              <a:t>V</a:t>
            </a:r>
            <a:r>
              <a:rPr lang="zh-CN" altLang="en-US" sz="1600" dirty="0">
                <a:solidFill>
                  <a:srgbClr val="212834"/>
                </a:solidFill>
                <a:latin typeface="+mn-lt"/>
                <a:ea typeface="楷体" pitchFamily="49" charset="-122"/>
              </a:rPr>
              <a:t>母线</a:t>
            </a:r>
            <a:r>
              <a:rPr lang="en-US" altLang="zh-CN" sz="1600" dirty="0">
                <a:solidFill>
                  <a:srgbClr val="212834"/>
                </a:solidFill>
                <a:latin typeface="+mn-lt"/>
                <a:ea typeface="楷体" pitchFamily="49" charset="-122"/>
              </a:rPr>
              <a:t>k-2</a:t>
            </a:r>
            <a:r>
              <a:rPr lang="zh-CN" altLang="en-US" sz="1600" dirty="0">
                <a:solidFill>
                  <a:srgbClr val="212834"/>
                </a:solidFill>
                <a:latin typeface="+mn-lt"/>
                <a:ea typeface="楷体" pitchFamily="49" charset="-122"/>
              </a:rPr>
              <a:t>点发生三相短路时的短路电流。 </a:t>
            </a:r>
          </a:p>
        </p:txBody>
      </p:sp>
      <p:sp>
        <p:nvSpPr>
          <p:cNvPr id="13320" name="Rectangle 2">
            <a:extLst>
              <a:ext uri="{FF2B5EF4-FFF2-40B4-BE49-F238E27FC236}">
                <a16:creationId xmlns:a16="http://schemas.microsoft.com/office/drawing/2014/main" id="{83715FEC-1122-4894-B280-1B625D530266}"/>
              </a:ext>
            </a:extLst>
          </p:cNvPr>
          <p:cNvSpPr>
            <a:spLocks noGrp="1" noChangeArrowheads="1"/>
          </p:cNvSpPr>
          <p:nvPr>
            <p:ph type="title"/>
          </p:nvPr>
        </p:nvSpPr>
        <p:spPr bwMode="auto">
          <a:xfrm>
            <a:off x="457200" y="381000"/>
            <a:ext cx="968375"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000">
                <a:solidFill>
                  <a:srgbClr val="212834"/>
                </a:solidFill>
                <a:latin typeface="黑体" panose="02010609060101010101" pitchFamily="49" charset="-122"/>
              </a:rPr>
              <a:t>例题1</a:t>
            </a:r>
          </a:p>
        </p:txBody>
      </p:sp>
      <p:graphicFrame>
        <p:nvGraphicFramePr>
          <p:cNvPr id="581646" name="Object 14">
            <a:extLst>
              <a:ext uri="{FF2B5EF4-FFF2-40B4-BE49-F238E27FC236}">
                <a16:creationId xmlns:a16="http://schemas.microsoft.com/office/drawing/2014/main" id="{CEF2FBA4-1AE4-4F26-8CF8-F73CCE125273}"/>
              </a:ext>
            </a:extLst>
          </p:cNvPr>
          <p:cNvGraphicFramePr>
            <a:graphicFrameLocks noChangeAspect="1"/>
          </p:cNvGraphicFramePr>
          <p:nvPr>
            <p:extLst>
              <p:ext uri="{D42A27DB-BD31-4B8C-83A1-F6EECF244321}">
                <p14:modId xmlns:p14="http://schemas.microsoft.com/office/powerpoint/2010/main" val="2831616785"/>
              </p:ext>
            </p:extLst>
          </p:nvPr>
        </p:nvGraphicFramePr>
        <p:xfrm>
          <a:off x="914400" y="2590800"/>
          <a:ext cx="2717800" cy="936625"/>
        </p:xfrm>
        <a:graphic>
          <a:graphicData uri="http://schemas.openxmlformats.org/presentationml/2006/ole">
            <mc:AlternateContent xmlns:mc="http://schemas.openxmlformats.org/markup-compatibility/2006">
              <mc:Choice xmlns:v="urn:schemas-microsoft-com:vml" Requires="v">
                <p:oleObj name="Equation" r:id="rId3" imgW="1206360" imgH="482400" progId="Equation.DSMT4">
                  <p:embed/>
                </p:oleObj>
              </mc:Choice>
              <mc:Fallback>
                <p:oleObj name="Equation" r:id="rId3" imgW="1206360" imgH="4824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2590800"/>
                        <a:ext cx="2717800" cy="936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81648" name="Object 16">
            <a:extLst>
              <a:ext uri="{FF2B5EF4-FFF2-40B4-BE49-F238E27FC236}">
                <a16:creationId xmlns:a16="http://schemas.microsoft.com/office/drawing/2014/main" id="{7285821C-7EE8-462A-80F0-0A25598BDFF3}"/>
              </a:ext>
            </a:extLst>
          </p:cNvPr>
          <p:cNvGraphicFramePr>
            <a:graphicFrameLocks noChangeAspect="1"/>
          </p:cNvGraphicFramePr>
          <p:nvPr>
            <p:extLst>
              <p:ext uri="{D42A27DB-BD31-4B8C-83A1-F6EECF244321}">
                <p14:modId xmlns:p14="http://schemas.microsoft.com/office/powerpoint/2010/main" val="1657919276"/>
              </p:ext>
            </p:extLst>
          </p:nvPr>
        </p:nvGraphicFramePr>
        <p:xfrm>
          <a:off x="838200" y="3505200"/>
          <a:ext cx="2014538" cy="1735138"/>
        </p:xfrm>
        <a:graphic>
          <a:graphicData uri="http://schemas.openxmlformats.org/presentationml/2006/ole">
            <mc:AlternateContent xmlns:mc="http://schemas.openxmlformats.org/markup-compatibility/2006">
              <mc:Choice xmlns:v="urn:schemas-microsoft-com:vml" Requires="v">
                <p:oleObj name="Equation" r:id="rId5" imgW="1028520" imgH="888840" progId="Equation.DSMT4">
                  <p:embed/>
                </p:oleObj>
              </mc:Choice>
              <mc:Fallback>
                <p:oleObj name="Equation" r:id="rId5" imgW="1028520" imgH="88884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8200" y="3505200"/>
                        <a:ext cx="2014538" cy="1735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1639" name="Rectangle 7">
            <a:extLst>
              <a:ext uri="{FF2B5EF4-FFF2-40B4-BE49-F238E27FC236}">
                <a16:creationId xmlns:a16="http://schemas.microsoft.com/office/drawing/2014/main" id="{EA569F8B-2DA8-4161-8F71-4D7613ACFF3F}"/>
              </a:ext>
            </a:extLst>
          </p:cNvPr>
          <p:cNvSpPr>
            <a:spLocks noChangeArrowheads="1"/>
          </p:cNvSpPr>
          <p:nvPr/>
        </p:nvSpPr>
        <p:spPr bwMode="auto">
          <a:xfrm>
            <a:off x="533400" y="2057400"/>
            <a:ext cx="28194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latin typeface="宋体" panose="02010600030101010101" pitchFamily="2" charset="-122"/>
                <a:ea typeface="黑体" panose="02010609060101010101" pitchFamily="49" charset="-122"/>
              </a:rPr>
              <a:t>解</a:t>
            </a:r>
            <a:r>
              <a:rPr lang="zh-CN" altLang="en-US" sz="2000">
                <a:solidFill>
                  <a:srgbClr val="212834"/>
                </a:solidFill>
                <a:latin typeface="宋体" panose="02010600030101010101" pitchFamily="2" charset="-122"/>
                <a:cs typeface="Times New Roman" panose="02020603050405020304" pitchFamily="18" charset="0"/>
              </a:rPr>
              <a:t>：1.确定基准值 </a:t>
            </a:r>
          </a:p>
        </p:txBody>
      </p:sp>
      <p:graphicFrame>
        <p:nvGraphicFramePr>
          <p:cNvPr id="581649" name="Object 17">
            <a:extLst>
              <a:ext uri="{FF2B5EF4-FFF2-40B4-BE49-F238E27FC236}">
                <a16:creationId xmlns:a16="http://schemas.microsoft.com/office/drawing/2014/main" id="{D3F6C3A8-3E44-4971-96E0-5549E3B01765}"/>
              </a:ext>
            </a:extLst>
          </p:cNvPr>
          <p:cNvGraphicFramePr>
            <a:graphicFrameLocks noChangeAspect="1"/>
          </p:cNvGraphicFramePr>
          <p:nvPr>
            <p:extLst>
              <p:ext uri="{D42A27DB-BD31-4B8C-83A1-F6EECF244321}">
                <p14:modId xmlns:p14="http://schemas.microsoft.com/office/powerpoint/2010/main" val="1890686623"/>
              </p:ext>
            </p:extLst>
          </p:nvPr>
        </p:nvGraphicFramePr>
        <p:xfrm>
          <a:off x="3505200" y="2449513"/>
          <a:ext cx="5332413" cy="2347912"/>
        </p:xfrm>
        <a:graphic>
          <a:graphicData uri="http://schemas.openxmlformats.org/presentationml/2006/ole">
            <mc:AlternateContent xmlns:mc="http://schemas.openxmlformats.org/markup-compatibility/2006">
              <mc:Choice xmlns:v="urn:schemas-microsoft-com:vml" Requires="v">
                <p:oleObj name="Drawing" r:id="rId7" imgW="8077200" imgH="5248275" progId="AutoCAD.Drawing.14">
                  <p:embed/>
                </p:oleObj>
              </mc:Choice>
              <mc:Fallback>
                <p:oleObj name="Drawing" r:id="rId7" imgW="8077200" imgH="5248275" progId="AutoCAD.Drawing.14">
                  <p:embed/>
                  <p:pic>
                    <p:nvPicPr>
                      <p:cNvPr id="0" name="Object 17"/>
                      <p:cNvPicPr>
                        <a:picLocks noChangeAspect="1" noChangeArrowheads="1"/>
                      </p:cNvPicPr>
                      <p:nvPr/>
                    </p:nvPicPr>
                    <p:blipFill>
                      <a:blip r:embed="rId8">
                        <a:extLst>
                          <a:ext uri="{28A0092B-C50C-407E-A947-70E740481C1C}">
                            <a14:useLocalDpi xmlns:a14="http://schemas.microsoft.com/office/drawing/2010/main" val="0"/>
                          </a:ext>
                        </a:extLst>
                      </a:blip>
                      <a:srcRect l="15198" t="24693" r="13193" b="27095"/>
                      <a:stretch>
                        <a:fillRect/>
                      </a:stretch>
                    </p:blipFill>
                    <p:spPr bwMode="auto">
                      <a:xfrm>
                        <a:off x="3505200" y="2449513"/>
                        <a:ext cx="5332413" cy="2347912"/>
                      </a:xfrm>
                      <a:prstGeom prst="rect">
                        <a:avLst/>
                      </a:prstGeom>
                      <a:solidFill>
                        <a:srgbClr val="CEFEFC"/>
                      </a:solidFill>
                    </p:spPr>
                  </p:pic>
                </p:oleObj>
              </mc:Fallback>
            </mc:AlternateContent>
          </a:graphicData>
        </a:graphic>
      </p:graphicFrame>
      <p:sp>
        <p:nvSpPr>
          <p:cNvPr id="581651" name="Rectangle 19">
            <a:extLst>
              <a:ext uri="{FF2B5EF4-FFF2-40B4-BE49-F238E27FC236}">
                <a16:creationId xmlns:a16="http://schemas.microsoft.com/office/drawing/2014/main" id="{16552241-5B9B-4E23-805A-16B9B44F3F13}"/>
              </a:ext>
            </a:extLst>
          </p:cNvPr>
          <p:cNvSpPr>
            <a:spLocks noChangeArrowheads="1"/>
          </p:cNvSpPr>
          <p:nvPr/>
        </p:nvSpPr>
        <p:spPr bwMode="auto">
          <a:xfrm>
            <a:off x="838200" y="5029200"/>
            <a:ext cx="6096000"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latin typeface="宋体" panose="02010600030101010101" pitchFamily="2" charset="-122"/>
              </a:rPr>
              <a:t>2.计算短路电路中各主要元件的电抗标幺值 </a:t>
            </a:r>
          </a:p>
        </p:txBody>
      </p:sp>
      <p:sp>
        <p:nvSpPr>
          <p:cNvPr id="581652" name="Rectangle 20">
            <a:extLst>
              <a:ext uri="{FF2B5EF4-FFF2-40B4-BE49-F238E27FC236}">
                <a16:creationId xmlns:a16="http://schemas.microsoft.com/office/drawing/2014/main" id="{3F451F13-B17D-4703-8954-EE767D438F09}"/>
              </a:ext>
            </a:extLst>
          </p:cNvPr>
          <p:cNvSpPr>
            <a:spLocks noChangeArrowheads="1"/>
          </p:cNvSpPr>
          <p:nvPr/>
        </p:nvSpPr>
        <p:spPr bwMode="auto">
          <a:xfrm>
            <a:off x="685800" y="5715000"/>
            <a:ext cx="4343400" cy="43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latin typeface="宋体" panose="02010600030101010101" pitchFamily="2" charset="-122"/>
              </a:rPr>
              <a:t> 1）电力系统的电抗标幺值</a:t>
            </a:r>
            <a:endParaRPr lang="zh-CN" altLang="en-US" sz="2000">
              <a:solidFill>
                <a:srgbClr val="212834"/>
              </a:solidFill>
            </a:endParaRPr>
          </a:p>
        </p:txBody>
      </p:sp>
      <p:graphicFrame>
        <p:nvGraphicFramePr>
          <p:cNvPr id="581653" name="Object 21">
            <a:extLst>
              <a:ext uri="{FF2B5EF4-FFF2-40B4-BE49-F238E27FC236}">
                <a16:creationId xmlns:a16="http://schemas.microsoft.com/office/drawing/2014/main" id="{74E9177C-E25D-4C17-9DF1-3360CBCD96D0}"/>
              </a:ext>
            </a:extLst>
          </p:cNvPr>
          <p:cNvGraphicFramePr>
            <a:graphicFrameLocks noChangeAspect="1"/>
          </p:cNvGraphicFramePr>
          <p:nvPr>
            <p:extLst>
              <p:ext uri="{D42A27DB-BD31-4B8C-83A1-F6EECF244321}">
                <p14:modId xmlns:p14="http://schemas.microsoft.com/office/powerpoint/2010/main" val="2122847627"/>
              </p:ext>
            </p:extLst>
          </p:nvPr>
        </p:nvGraphicFramePr>
        <p:xfrm>
          <a:off x="4191000" y="5638800"/>
          <a:ext cx="3095625" cy="860425"/>
        </p:xfrm>
        <a:graphic>
          <a:graphicData uri="http://schemas.openxmlformats.org/presentationml/2006/ole">
            <mc:AlternateContent xmlns:mc="http://schemas.openxmlformats.org/markup-compatibility/2006">
              <mc:Choice xmlns:v="urn:schemas-microsoft-com:vml" Requires="v">
                <p:oleObj name="Equation" r:id="rId9" imgW="1663560" imgH="457200" progId="Equation.DSMT4">
                  <p:embed/>
                </p:oleObj>
              </mc:Choice>
              <mc:Fallback>
                <p:oleObj name="Equation" r:id="rId9" imgW="1663560" imgH="457200" progId="Equation.DSMT4">
                  <p:embed/>
                  <p:pic>
                    <p:nvPicPr>
                      <p:cNvPr id="0"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91000" y="5638800"/>
                        <a:ext cx="3095625"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81635"/>
                                        </p:tgtEl>
                                        <p:attrNameLst>
                                          <p:attrName>style.visibility</p:attrName>
                                        </p:attrNameLst>
                                      </p:cBhvr>
                                      <p:to>
                                        <p:strVal val="visible"/>
                                      </p:to>
                                    </p:set>
                                    <p:anim to="" calcmode="lin" valueType="num">
                                      <p:cBhvr>
                                        <p:cTn id="7" dur="1" fill="hold"/>
                                        <p:tgtEl>
                                          <p:spTgt spid="581635"/>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81649"/>
                                        </p:tgtEl>
                                        <p:attrNameLst>
                                          <p:attrName>style.visibility</p:attrName>
                                        </p:attrNameLst>
                                      </p:cBhvr>
                                      <p:to>
                                        <p:strVal val="visible"/>
                                      </p:to>
                                    </p:set>
                                    <p:animEffect transition="in" filter="blinds(horizontal)">
                                      <p:cBhvr>
                                        <p:cTn id="12" dur="500"/>
                                        <p:tgtEl>
                                          <p:spTgt spid="58164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81639"/>
                                        </p:tgtEl>
                                        <p:attrNameLst>
                                          <p:attrName>style.visibility</p:attrName>
                                        </p:attrNameLst>
                                      </p:cBhvr>
                                      <p:to>
                                        <p:strVal val="visible"/>
                                      </p:to>
                                    </p:set>
                                    <p:anim to="" calcmode="lin" valueType="num">
                                      <p:cBhvr>
                                        <p:cTn id="17" dur="1" fill="hold"/>
                                        <p:tgtEl>
                                          <p:spTgt spid="581639"/>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499"/>
                                          </p:stCondLst>
                                        </p:cTn>
                                        <p:tgtEl>
                                          <p:spTgt spid="581646"/>
                                        </p:tgtEl>
                                        <p:attrNameLst>
                                          <p:attrName>style.visibility</p:attrName>
                                        </p:attrNameLst>
                                      </p:cBhvr>
                                      <p:to>
                                        <p:strVal val="visible"/>
                                      </p:to>
                                    </p:set>
                                    <p:anim to="" calcmode="lin" valueType="num">
                                      <p:cBhvr>
                                        <p:cTn id="22" dur="1" fill="hold"/>
                                        <p:tgtEl>
                                          <p:spTgt spid="581646"/>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499"/>
                                          </p:stCondLst>
                                        </p:cTn>
                                        <p:tgtEl>
                                          <p:spTgt spid="581648"/>
                                        </p:tgtEl>
                                        <p:attrNameLst>
                                          <p:attrName>style.visibility</p:attrName>
                                        </p:attrNameLst>
                                      </p:cBhvr>
                                      <p:to>
                                        <p:strVal val="visible"/>
                                      </p:to>
                                    </p:set>
                                    <p:anim to="" calcmode="lin" valueType="num">
                                      <p:cBhvr>
                                        <p:cTn id="27" dur="1" fill="hold"/>
                                        <p:tgtEl>
                                          <p:spTgt spid="581648"/>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81651"/>
                                        </p:tgtEl>
                                        <p:attrNameLst>
                                          <p:attrName>style.visibility</p:attrName>
                                        </p:attrNameLst>
                                      </p:cBhvr>
                                      <p:to>
                                        <p:strVal val="visible"/>
                                      </p:to>
                                    </p:set>
                                    <p:anim to="" calcmode="lin" valueType="num">
                                      <p:cBhvr>
                                        <p:cTn id="32" dur="1" fill="hold"/>
                                        <p:tgtEl>
                                          <p:spTgt spid="581651"/>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581652"/>
                                        </p:tgtEl>
                                        <p:attrNameLst>
                                          <p:attrName>style.visibility</p:attrName>
                                        </p:attrNameLst>
                                      </p:cBhvr>
                                      <p:to>
                                        <p:strVal val="visible"/>
                                      </p:to>
                                    </p:set>
                                    <p:anim to="" calcmode="lin" valueType="num">
                                      <p:cBhvr>
                                        <p:cTn id="37" dur="1" fill="hold"/>
                                        <p:tgtEl>
                                          <p:spTgt spid="581652"/>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nodeType="clickEffect">
                                  <p:stCondLst>
                                    <p:cond delay="0"/>
                                  </p:stCondLst>
                                  <p:childTnLst>
                                    <p:set>
                                      <p:cBhvr>
                                        <p:cTn id="41" dur="1" fill="hold">
                                          <p:stCondLst>
                                            <p:cond delay="499"/>
                                          </p:stCondLst>
                                        </p:cTn>
                                        <p:tgtEl>
                                          <p:spTgt spid="581653"/>
                                        </p:tgtEl>
                                        <p:attrNameLst>
                                          <p:attrName>style.visibility</p:attrName>
                                        </p:attrNameLst>
                                      </p:cBhvr>
                                      <p:to>
                                        <p:strVal val="visible"/>
                                      </p:to>
                                    </p:set>
                                    <p:anim to="" calcmode="lin" valueType="num">
                                      <p:cBhvr>
                                        <p:cTn id="42" dur="1" fill="hold"/>
                                        <p:tgtEl>
                                          <p:spTgt spid="581653"/>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autoUpdateAnimBg="0"/>
      <p:bldP spid="581639" grpId="0" autoUpdateAnimBg="0"/>
      <p:bldP spid="581651" grpId="0" autoUpdateAnimBg="0"/>
      <p:bldP spid="581652"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44" name="Rectangle 3">
            <a:extLst>
              <a:ext uri="{FF2B5EF4-FFF2-40B4-BE49-F238E27FC236}">
                <a16:creationId xmlns:a16="http://schemas.microsoft.com/office/drawing/2014/main" id="{40632BD4-D3E9-409F-A79B-A18E24F966A2}"/>
              </a:ext>
            </a:extLst>
          </p:cNvPr>
          <p:cNvSpPr>
            <a:spLocks noGrp="1" noChangeArrowheads="1"/>
          </p:cNvSpPr>
          <p:nvPr>
            <p:ph type="title"/>
          </p:nvPr>
        </p:nvSpPr>
        <p:spPr bwMode="auto">
          <a:xfrm>
            <a:off x="0" y="0"/>
            <a:ext cx="950913" cy="314325"/>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1200" i="1">
                <a:solidFill>
                  <a:srgbClr val="212834"/>
                </a:solidFill>
                <a:latin typeface="宋体" panose="02010600030101010101" pitchFamily="2" charset="-122"/>
              </a:rPr>
              <a:t>续上页</a:t>
            </a:r>
          </a:p>
        </p:txBody>
      </p:sp>
      <p:sp>
        <p:nvSpPr>
          <p:cNvPr id="597004" name="Rectangle 12">
            <a:extLst>
              <a:ext uri="{FF2B5EF4-FFF2-40B4-BE49-F238E27FC236}">
                <a16:creationId xmlns:a16="http://schemas.microsoft.com/office/drawing/2014/main" id="{C105E39E-A64E-4E2F-A696-3C1F67ACABE8}"/>
              </a:ext>
            </a:extLst>
          </p:cNvPr>
          <p:cNvSpPr>
            <a:spLocks noChangeArrowheads="1"/>
          </p:cNvSpPr>
          <p:nvPr/>
        </p:nvSpPr>
        <p:spPr bwMode="auto">
          <a:xfrm>
            <a:off x="633214" y="476250"/>
            <a:ext cx="3600648" cy="39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1800">
                <a:solidFill>
                  <a:srgbClr val="212834"/>
                </a:solidFill>
                <a:latin typeface="宋体" panose="02010600030101010101" pitchFamily="2" charset="-122"/>
              </a:rPr>
              <a:t>2）</a:t>
            </a:r>
            <a:r>
              <a:rPr lang="zh-CN" altLang="en-US" sz="1800">
                <a:solidFill>
                  <a:srgbClr val="212834"/>
                </a:solidFill>
                <a:latin typeface="宋体" panose="02010600030101010101" pitchFamily="2" charset="-122"/>
                <a:cs typeface="Times New Roman" panose="02020603050405020304" pitchFamily="18" charset="0"/>
              </a:rPr>
              <a:t>电力线路的</a:t>
            </a:r>
            <a:r>
              <a:rPr lang="zh-CN" altLang="en-US" sz="1800">
                <a:solidFill>
                  <a:srgbClr val="212834"/>
                </a:solidFill>
                <a:latin typeface="宋体" panose="02010600030101010101" pitchFamily="2" charset="-122"/>
              </a:rPr>
              <a:t>电抗标幺值</a:t>
            </a:r>
          </a:p>
        </p:txBody>
      </p:sp>
      <p:graphicFrame>
        <p:nvGraphicFramePr>
          <p:cNvPr id="597005" name="Object 13">
            <a:extLst>
              <a:ext uri="{FF2B5EF4-FFF2-40B4-BE49-F238E27FC236}">
                <a16:creationId xmlns:a16="http://schemas.microsoft.com/office/drawing/2014/main" id="{EECA5DDC-CDC7-484A-AEDE-D40EFA45BD9A}"/>
              </a:ext>
            </a:extLst>
          </p:cNvPr>
          <p:cNvGraphicFramePr>
            <a:graphicFrameLocks noChangeAspect="1"/>
          </p:cNvGraphicFramePr>
          <p:nvPr>
            <p:extLst>
              <p:ext uri="{D42A27DB-BD31-4B8C-83A1-F6EECF244321}">
                <p14:modId xmlns:p14="http://schemas.microsoft.com/office/powerpoint/2010/main" val="1647284508"/>
              </p:ext>
            </p:extLst>
          </p:nvPr>
        </p:nvGraphicFramePr>
        <p:xfrm>
          <a:off x="1066800" y="762000"/>
          <a:ext cx="5233988" cy="677863"/>
        </p:xfrm>
        <a:graphic>
          <a:graphicData uri="http://schemas.openxmlformats.org/presentationml/2006/ole">
            <mc:AlternateContent xmlns:mc="http://schemas.openxmlformats.org/markup-compatibility/2006">
              <mc:Choice xmlns:v="urn:schemas-microsoft-com:vml" Requires="v">
                <p:oleObj name="Equation" r:id="rId3" imgW="3517560" imgH="457200" progId="Equation.DSMT4">
                  <p:embed/>
                </p:oleObj>
              </mc:Choice>
              <mc:Fallback>
                <p:oleObj name="Equation" r:id="rId3" imgW="3517560" imgH="4572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6800" y="762000"/>
                        <a:ext cx="5233988"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7006" name="Rectangle 14">
            <a:extLst>
              <a:ext uri="{FF2B5EF4-FFF2-40B4-BE49-F238E27FC236}">
                <a16:creationId xmlns:a16="http://schemas.microsoft.com/office/drawing/2014/main" id="{2DB784B7-8398-4E5C-98AC-B6410F9C1BF6}"/>
              </a:ext>
            </a:extLst>
          </p:cNvPr>
          <p:cNvSpPr>
            <a:spLocks noChangeArrowheads="1"/>
          </p:cNvSpPr>
          <p:nvPr/>
        </p:nvSpPr>
        <p:spPr bwMode="auto">
          <a:xfrm>
            <a:off x="633214" y="1524000"/>
            <a:ext cx="4514850" cy="39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1800">
                <a:solidFill>
                  <a:srgbClr val="212834"/>
                </a:solidFill>
                <a:latin typeface="宋体" panose="02010600030101010101" pitchFamily="2" charset="-122"/>
              </a:rPr>
              <a:t>3）</a:t>
            </a:r>
            <a:r>
              <a:rPr lang="zh-CN" altLang="en-US" sz="1800">
                <a:solidFill>
                  <a:srgbClr val="212834"/>
                </a:solidFill>
                <a:latin typeface="宋体" panose="02010600030101010101" pitchFamily="2" charset="-122"/>
                <a:cs typeface="Times New Roman" panose="02020603050405020304" pitchFamily="18" charset="0"/>
              </a:rPr>
              <a:t>电力变压器的</a:t>
            </a:r>
            <a:r>
              <a:rPr lang="zh-CN" altLang="en-US" sz="1800">
                <a:solidFill>
                  <a:srgbClr val="212834"/>
                </a:solidFill>
                <a:latin typeface="宋体" panose="02010600030101010101" pitchFamily="2" charset="-122"/>
              </a:rPr>
              <a:t>电抗标幺值</a:t>
            </a:r>
          </a:p>
        </p:txBody>
      </p:sp>
      <p:graphicFrame>
        <p:nvGraphicFramePr>
          <p:cNvPr id="597007" name="Object 15">
            <a:extLst>
              <a:ext uri="{FF2B5EF4-FFF2-40B4-BE49-F238E27FC236}">
                <a16:creationId xmlns:a16="http://schemas.microsoft.com/office/drawing/2014/main" id="{3D597915-F466-4351-8FB1-3DF24029386F}"/>
              </a:ext>
            </a:extLst>
          </p:cNvPr>
          <p:cNvGraphicFramePr>
            <a:graphicFrameLocks noChangeAspect="1"/>
          </p:cNvGraphicFramePr>
          <p:nvPr>
            <p:extLst>
              <p:ext uri="{D42A27DB-BD31-4B8C-83A1-F6EECF244321}">
                <p14:modId xmlns:p14="http://schemas.microsoft.com/office/powerpoint/2010/main" val="3174861856"/>
              </p:ext>
            </p:extLst>
          </p:nvPr>
        </p:nvGraphicFramePr>
        <p:xfrm>
          <a:off x="852488" y="1981200"/>
          <a:ext cx="5014912" cy="682625"/>
        </p:xfrm>
        <a:graphic>
          <a:graphicData uri="http://schemas.openxmlformats.org/presentationml/2006/ole">
            <mc:AlternateContent xmlns:mc="http://schemas.openxmlformats.org/markup-compatibility/2006">
              <mc:Choice xmlns:v="urn:schemas-microsoft-com:vml" Requires="v">
                <p:oleObj name="Equation" r:id="rId5" imgW="2958840" imgH="457200" progId="Equation.DSMT4">
                  <p:embed/>
                </p:oleObj>
              </mc:Choice>
              <mc:Fallback>
                <p:oleObj name="Equation" r:id="rId5" imgW="2958840" imgH="4572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2488" y="1981200"/>
                        <a:ext cx="5014912" cy="682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7008" name="Rectangle 16">
            <a:extLst>
              <a:ext uri="{FF2B5EF4-FFF2-40B4-BE49-F238E27FC236}">
                <a16:creationId xmlns:a16="http://schemas.microsoft.com/office/drawing/2014/main" id="{9D6590EC-523D-4964-A29A-4DF0593122EE}"/>
              </a:ext>
            </a:extLst>
          </p:cNvPr>
          <p:cNvSpPr>
            <a:spLocks noChangeArrowheads="1"/>
          </p:cNvSpPr>
          <p:nvPr/>
        </p:nvSpPr>
        <p:spPr bwMode="auto">
          <a:xfrm>
            <a:off x="352833" y="2708920"/>
            <a:ext cx="8080375" cy="43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3</a:t>
            </a:r>
            <a:r>
              <a:rPr lang="zh-CN" altLang="en-US" sz="2000">
                <a:solidFill>
                  <a:srgbClr val="212834"/>
                </a:solidFill>
                <a:latin typeface="宋体" panose="02010600030101010101" pitchFamily="2" charset="-122"/>
              </a:rPr>
              <a:t>．求</a:t>
            </a:r>
            <a:r>
              <a:rPr lang="en-US" altLang="zh-CN" sz="2000" i="1">
                <a:solidFill>
                  <a:srgbClr val="212834"/>
                </a:solidFill>
              </a:rPr>
              <a:t>k</a:t>
            </a:r>
            <a:r>
              <a:rPr lang="en-US" altLang="zh-CN" sz="2000">
                <a:solidFill>
                  <a:srgbClr val="212834"/>
                </a:solidFill>
              </a:rPr>
              <a:t>-2</a:t>
            </a:r>
            <a:r>
              <a:rPr lang="zh-CN" altLang="en-US" sz="2000">
                <a:solidFill>
                  <a:srgbClr val="212834"/>
                </a:solidFill>
                <a:latin typeface="宋体" panose="02010600030101010101" pitchFamily="2" charset="-122"/>
              </a:rPr>
              <a:t>点的短路电路总电抗标么值三相短路电流的短路容量</a:t>
            </a:r>
            <a:r>
              <a:rPr lang="zh-CN" altLang="en-US" sz="2000">
                <a:solidFill>
                  <a:srgbClr val="212834"/>
                </a:solidFill>
              </a:rPr>
              <a:t> </a:t>
            </a:r>
          </a:p>
        </p:txBody>
      </p:sp>
      <p:sp>
        <p:nvSpPr>
          <p:cNvPr id="597009" name="Rectangle 17">
            <a:extLst>
              <a:ext uri="{FF2B5EF4-FFF2-40B4-BE49-F238E27FC236}">
                <a16:creationId xmlns:a16="http://schemas.microsoft.com/office/drawing/2014/main" id="{004EDE4A-C46D-46F4-ABB7-1738F344BE46}"/>
              </a:ext>
            </a:extLst>
          </p:cNvPr>
          <p:cNvSpPr>
            <a:spLocks noChangeArrowheads="1"/>
          </p:cNvSpPr>
          <p:nvPr/>
        </p:nvSpPr>
        <p:spPr bwMode="auto">
          <a:xfrm>
            <a:off x="633214" y="3200400"/>
            <a:ext cx="4356100" cy="403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en-US" altLang="zh-CN" sz="1800">
                <a:solidFill>
                  <a:srgbClr val="212834"/>
                </a:solidFill>
                <a:latin typeface="宋体" panose="02010600030101010101" pitchFamily="2" charset="-122"/>
              </a:rPr>
              <a:t>1</a:t>
            </a:r>
            <a:r>
              <a:rPr lang="zh-CN" altLang="en-US" sz="1800">
                <a:solidFill>
                  <a:srgbClr val="212834"/>
                </a:solidFill>
                <a:latin typeface="宋体" panose="02010600030101010101" pitchFamily="2" charset="-122"/>
              </a:rPr>
              <a:t>）总电抗标么值 </a:t>
            </a:r>
          </a:p>
        </p:txBody>
      </p:sp>
      <p:graphicFrame>
        <p:nvGraphicFramePr>
          <p:cNvPr id="597010" name="Object 18">
            <a:extLst>
              <a:ext uri="{FF2B5EF4-FFF2-40B4-BE49-F238E27FC236}">
                <a16:creationId xmlns:a16="http://schemas.microsoft.com/office/drawing/2014/main" id="{BDD361CC-1209-44AE-8999-36D01978F416}"/>
              </a:ext>
            </a:extLst>
          </p:cNvPr>
          <p:cNvGraphicFramePr>
            <a:graphicFrameLocks noChangeAspect="1"/>
          </p:cNvGraphicFramePr>
          <p:nvPr>
            <p:extLst>
              <p:ext uri="{D42A27DB-BD31-4B8C-83A1-F6EECF244321}">
                <p14:modId xmlns:p14="http://schemas.microsoft.com/office/powerpoint/2010/main" val="4130705201"/>
              </p:ext>
            </p:extLst>
          </p:nvPr>
        </p:nvGraphicFramePr>
        <p:xfrm>
          <a:off x="990600" y="3657600"/>
          <a:ext cx="4733925" cy="379413"/>
        </p:xfrm>
        <a:graphic>
          <a:graphicData uri="http://schemas.openxmlformats.org/presentationml/2006/ole">
            <mc:AlternateContent xmlns:mc="http://schemas.openxmlformats.org/markup-compatibility/2006">
              <mc:Choice xmlns:v="urn:schemas-microsoft-com:vml" Requires="v">
                <p:oleObj name="Equation" r:id="rId7" imgW="3213000" imgH="253800" progId="Equation.DSMT4">
                  <p:embed/>
                </p:oleObj>
              </mc:Choice>
              <mc:Fallback>
                <p:oleObj name="Equation" r:id="rId7" imgW="3213000" imgH="25380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0600" y="3657600"/>
                        <a:ext cx="4733925"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7011" name="Rectangle 19">
            <a:extLst>
              <a:ext uri="{FF2B5EF4-FFF2-40B4-BE49-F238E27FC236}">
                <a16:creationId xmlns:a16="http://schemas.microsoft.com/office/drawing/2014/main" id="{C2E9C6F7-27C0-488E-AB7E-5A467697CB17}"/>
              </a:ext>
            </a:extLst>
          </p:cNvPr>
          <p:cNvSpPr>
            <a:spLocks noChangeArrowheads="1"/>
          </p:cNvSpPr>
          <p:nvPr/>
        </p:nvSpPr>
        <p:spPr bwMode="auto">
          <a:xfrm>
            <a:off x="633214" y="4114800"/>
            <a:ext cx="4356100" cy="39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1800">
                <a:solidFill>
                  <a:srgbClr val="212834"/>
                </a:solidFill>
                <a:latin typeface="宋体" panose="02010600030101010101" pitchFamily="2" charset="-122"/>
              </a:rPr>
              <a:t>2）三相短路电流周期分量有效值</a:t>
            </a:r>
          </a:p>
        </p:txBody>
      </p:sp>
      <p:graphicFrame>
        <p:nvGraphicFramePr>
          <p:cNvPr id="597012" name="Object 20">
            <a:extLst>
              <a:ext uri="{FF2B5EF4-FFF2-40B4-BE49-F238E27FC236}">
                <a16:creationId xmlns:a16="http://schemas.microsoft.com/office/drawing/2014/main" id="{9FAEAA86-1A18-4656-B8E1-E13FCC6C5BBD}"/>
              </a:ext>
            </a:extLst>
          </p:cNvPr>
          <p:cNvGraphicFramePr>
            <a:graphicFrameLocks noChangeAspect="1"/>
          </p:cNvGraphicFramePr>
          <p:nvPr>
            <p:extLst>
              <p:ext uri="{D42A27DB-BD31-4B8C-83A1-F6EECF244321}">
                <p14:modId xmlns:p14="http://schemas.microsoft.com/office/powerpoint/2010/main" val="3240193619"/>
              </p:ext>
            </p:extLst>
          </p:nvPr>
        </p:nvGraphicFramePr>
        <p:xfrm>
          <a:off x="1219200" y="4495800"/>
          <a:ext cx="4289425" cy="666750"/>
        </p:xfrm>
        <a:graphic>
          <a:graphicData uri="http://schemas.openxmlformats.org/presentationml/2006/ole">
            <mc:AlternateContent xmlns:mc="http://schemas.openxmlformats.org/markup-compatibility/2006">
              <mc:Choice xmlns:v="urn:schemas-microsoft-com:vml" Requires="v">
                <p:oleObj name="Equation" r:id="rId9" imgW="2755800" imgH="431640" progId="Equation.DSMT4">
                  <p:embed/>
                </p:oleObj>
              </mc:Choice>
              <mc:Fallback>
                <p:oleObj name="Equation" r:id="rId9" imgW="2755800" imgH="431640" progId="Equation.DSMT4">
                  <p:embed/>
                  <p:pic>
                    <p:nvPicPr>
                      <p:cNvPr id="0" name="Object 2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19200" y="4495800"/>
                        <a:ext cx="4289425" cy="666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7013" name="Rectangle 21">
            <a:extLst>
              <a:ext uri="{FF2B5EF4-FFF2-40B4-BE49-F238E27FC236}">
                <a16:creationId xmlns:a16="http://schemas.microsoft.com/office/drawing/2014/main" id="{88572DE1-A15D-4D75-89A3-4E3AF17564CC}"/>
              </a:ext>
            </a:extLst>
          </p:cNvPr>
          <p:cNvSpPr>
            <a:spLocks noChangeArrowheads="1"/>
          </p:cNvSpPr>
          <p:nvPr/>
        </p:nvSpPr>
        <p:spPr bwMode="auto">
          <a:xfrm>
            <a:off x="633214" y="5257800"/>
            <a:ext cx="4356100" cy="39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1800">
                <a:solidFill>
                  <a:srgbClr val="212834"/>
                </a:solidFill>
                <a:latin typeface="宋体" panose="02010600030101010101" pitchFamily="2" charset="-122"/>
              </a:rPr>
              <a:t>3）其他三相短路电流 </a:t>
            </a:r>
          </a:p>
        </p:txBody>
      </p:sp>
      <p:graphicFrame>
        <p:nvGraphicFramePr>
          <p:cNvPr id="597014" name="Object 22">
            <a:extLst>
              <a:ext uri="{FF2B5EF4-FFF2-40B4-BE49-F238E27FC236}">
                <a16:creationId xmlns:a16="http://schemas.microsoft.com/office/drawing/2014/main" id="{EC91BD63-2D13-4DA5-BFC8-312C46F85C3E}"/>
              </a:ext>
            </a:extLst>
          </p:cNvPr>
          <p:cNvGraphicFramePr>
            <a:graphicFrameLocks noChangeAspect="1"/>
          </p:cNvGraphicFramePr>
          <p:nvPr>
            <p:extLst>
              <p:ext uri="{D42A27DB-BD31-4B8C-83A1-F6EECF244321}">
                <p14:modId xmlns:p14="http://schemas.microsoft.com/office/powerpoint/2010/main" val="1496052958"/>
              </p:ext>
            </p:extLst>
          </p:nvPr>
        </p:nvGraphicFramePr>
        <p:xfrm>
          <a:off x="762000" y="5791200"/>
          <a:ext cx="6330950" cy="750888"/>
        </p:xfrm>
        <a:graphic>
          <a:graphicData uri="http://schemas.openxmlformats.org/presentationml/2006/ole">
            <mc:AlternateContent xmlns:mc="http://schemas.openxmlformats.org/markup-compatibility/2006">
              <mc:Choice xmlns:v="urn:schemas-microsoft-com:vml" Requires="v">
                <p:oleObj name="Equation" r:id="rId11" imgW="4038480" imgH="482400" progId="Equation.DSMT4">
                  <p:embed/>
                </p:oleObj>
              </mc:Choice>
              <mc:Fallback>
                <p:oleObj name="Equation" r:id="rId11" imgW="4038480" imgH="482400" progId="Equation.DSMT4">
                  <p:embed/>
                  <p:pic>
                    <p:nvPicPr>
                      <p:cNvPr id="0" name="Object 2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2000" y="5791200"/>
                        <a:ext cx="6330950" cy="7508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97004"/>
                                        </p:tgtEl>
                                        <p:attrNameLst>
                                          <p:attrName>style.visibility</p:attrName>
                                        </p:attrNameLst>
                                      </p:cBhvr>
                                      <p:to>
                                        <p:strVal val="visible"/>
                                      </p:to>
                                    </p:set>
                                    <p:anim to="" calcmode="lin" valueType="num">
                                      <p:cBhvr>
                                        <p:cTn id="7" dur="1" fill="hold"/>
                                        <p:tgtEl>
                                          <p:spTgt spid="597004"/>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597005"/>
                                        </p:tgtEl>
                                        <p:attrNameLst>
                                          <p:attrName>style.visibility</p:attrName>
                                        </p:attrNameLst>
                                      </p:cBhvr>
                                      <p:to>
                                        <p:strVal val="visible"/>
                                      </p:to>
                                    </p:set>
                                    <p:anim to="" calcmode="lin" valueType="num">
                                      <p:cBhvr>
                                        <p:cTn id="12" dur="1" fill="hold"/>
                                        <p:tgtEl>
                                          <p:spTgt spid="597005"/>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97006"/>
                                        </p:tgtEl>
                                        <p:attrNameLst>
                                          <p:attrName>style.visibility</p:attrName>
                                        </p:attrNameLst>
                                      </p:cBhvr>
                                      <p:to>
                                        <p:strVal val="visible"/>
                                      </p:to>
                                    </p:set>
                                    <p:anim to="" calcmode="lin" valueType="num">
                                      <p:cBhvr>
                                        <p:cTn id="17" dur="1" fill="hold"/>
                                        <p:tgtEl>
                                          <p:spTgt spid="597006"/>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499"/>
                                          </p:stCondLst>
                                        </p:cTn>
                                        <p:tgtEl>
                                          <p:spTgt spid="597007"/>
                                        </p:tgtEl>
                                        <p:attrNameLst>
                                          <p:attrName>style.visibility</p:attrName>
                                        </p:attrNameLst>
                                      </p:cBhvr>
                                      <p:to>
                                        <p:strVal val="visible"/>
                                      </p:to>
                                    </p:set>
                                    <p:anim to="" calcmode="lin" valueType="num">
                                      <p:cBhvr>
                                        <p:cTn id="22" dur="1" fill="hold"/>
                                        <p:tgtEl>
                                          <p:spTgt spid="597007"/>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97008"/>
                                        </p:tgtEl>
                                        <p:attrNameLst>
                                          <p:attrName>style.visibility</p:attrName>
                                        </p:attrNameLst>
                                      </p:cBhvr>
                                      <p:to>
                                        <p:strVal val="visible"/>
                                      </p:to>
                                    </p:set>
                                    <p:anim to="" calcmode="lin" valueType="num">
                                      <p:cBhvr>
                                        <p:cTn id="27" dur="1" fill="hold"/>
                                        <p:tgtEl>
                                          <p:spTgt spid="597008"/>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97009"/>
                                        </p:tgtEl>
                                        <p:attrNameLst>
                                          <p:attrName>style.visibility</p:attrName>
                                        </p:attrNameLst>
                                      </p:cBhvr>
                                      <p:to>
                                        <p:strVal val="visible"/>
                                      </p:to>
                                    </p:set>
                                    <p:anim to="" calcmode="lin" valueType="num">
                                      <p:cBhvr>
                                        <p:cTn id="32" dur="1" fill="hold"/>
                                        <p:tgtEl>
                                          <p:spTgt spid="597009"/>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nodeType="clickEffect">
                                  <p:stCondLst>
                                    <p:cond delay="0"/>
                                  </p:stCondLst>
                                  <p:childTnLst>
                                    <p:set>
                                      <p:cBhvr>
                                        <p:cTn id="36" dur="1" fill="hold">
                                          <p:stCondLst>
                                            <p:cond delay="499"/>
                                          </p:stCondLst>
                                        </p:cTn>
                                        <p:tgtEl>
                                          <p:spTgt spid="597010"/>
                                        </p:tgtEl>
                                        <p:attrNameLst>
                                          <p:attrName>style.visibility</p:attrName>
                                        </p:attrNameLst>
                                      </p:cBhvr>
                                      <p:to>
                                        <p:strVal val="visible"/>
                                      </p:to>
                                    </p:set>
                                    <p:anim to="" calcmode="lin" valueType="num">
                                      <p:cBhvr>
                                        <p:cTn id="37" dur="1" fill="hold"/>
                                        <p:tgtEl>
                                          <p:spTgt spid="597010"/>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597011"/>
                                        </p:tgtEl>
                                        <p:attrNameLst>
                                          <p:attrName>style.visibility</p:attrName>
                                        </p:attrNameLst>
                                      </p:cBhvr>
                                      <p:to>
                                        <p:strVal val="visible"/>
                                      </p:to>
                                    </p:set>
                                    <p:anim to="" calcmode="lin" valueType="num">
                                      <p:cBhvr>
                                        <p:cTn id="42" dur="1" fill="hold"/>
                                        <p:tgtEl>
                                          <p:spTgt spid="597011"/>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nodeType="clickEffect">
                                  <p:stCondLst>
                                    <p:cond delay="0"/>
                                  </p:stCondLst>
                                  <p:childTnLst>
                                    <p:set>
                                      <p:cBhvr>
                                        <p:cTn id="46" dur="1" fill="hold">
                                          <p:stCondLst>
                                            <p:cond delay="499"/>
                                          </p:stCondLst>
                                        </p:cTn>
                                        <p:tgtEl>
                                          <p:spTgt spid="597012"/>
                                        </p:tgtEl>
                                        <p:attrNameLst>
                                          <p:attrName>style.visibility</p:attrName>
                                        </p:attrNameLst>
                                      </p:cBhvr>
                                      <p:to>
                                        <p:strVal val="visible"/>
                                      </p:to>
                                    </p:set>
                                    <p:anim to="" calcmode="lin" valueType="num">
                                      <p:cBhvr>
                                        <p:cTn id="47" dur="1" fill="hold"/>
                                        <p:tgtEl>
                                          <p:spTgt spid="597012"/>
                                        </p:tgtEl>
                                        <p:attrNameLst>
                                          <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4" presetClass="entr" presetSubtype="0" fill="hold" grpId="0" nodeType="clickEffect">
                                  <p:stCondLst>
                                    <p:cond delay="0"/>
                                  </p:stCondLst>
                                  <p:childTnLst>
                                    <p:set>
                                      <p:cBhvr>
                                        <p:cTn id="51" dur="1" fill="hold">
                                          <p:stCondLst>
                                            <p:cond delay="499"/>
                                          </p:stCondLst>
                                        </p:cTn>
                                        <p:tgtEl>
                                          <p:spTgt spid="597013"/>
                                        </p:tgtEl>
                                        <p:attrNameLst>
                                          <p:attrName>style.visibility</p:attrName>
                                        </p:attrNameLst>
                                      </p:cBhvr>
                                      <p:to>
                                        <p:strVal val="visible"/>
                                      </p:to>
                                    </p:set>
                                    <p:anim to="" calcmode="lin" valueType="num">
                                      <p:cBhvr>
                                        <p:cTn id="52" dur="1" fill="hold"/>
                                        <p:tgtEl>
                                          <p:spTgt spid="597013"/>
                                        </p:tgtEl>
                                        <p:attrNameLst>
                                          <p:attrName/>
                                        </p:attrNameLst>
                                      </p:cBhvr>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4" presetClass="entr" presetSubtype="0" fill="hold" nodeType="clickEffect">
                                  <p:stCondLst>
                                    <p:cond delay="0"/>
                                  </p:stCondLst>
                                  <p:childTnLst>
                                    <p:set>
                                      <p:cBhvr>
                                        <p:cTn id="56" dur="1" fill="hold">
                                          <p:stCondLst>
                                            <p:cond delay="499"/>
                                          </p:stCondLst>
                                        </p:cTn>
                                        <p:tgtEl>
                                          <p:spTgt spid="597014"/>
                                        </p:tgtEl>
                                        <p:attrNameLst>
                                          <p:attrName>style.visibility</p:attrName>
                                        </p:attrNameLst>
                                      </p:cBhvr>
                                      <p:to>
                                        <p:strVal val="visible"/>
                                      </p:to>
                                    </p:set>
                                    <p:anim to="" calcmode="lin" valueType="num">
                                      <p:cBhvr>
                                        <p:cTn id="57" dur="1" fill="hold"/>
                                        <p:tgtEl>
                                          <p:spTgt spid="597014"/>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04" grpId="0" autoUpdateAnimBg="0"/>
      <p:bldP spid="597006" grpId="0" autoUpdateAnimBg="0"/>
      <p:bldP spid="597008" grpId="0" autoUpdateAnimBg="0"/>
      <p:bldP spid="597009" grpId="0" autoUpdateAnimBg="0"/>
      <p:bldP spid="597011" grpId="0" autoUpdateAnimBg="0"/>
      <p:bldP spid="597013" grpId="0"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95972" name="Rectangle 4">
            <a:extLst>
              <a:ext uri="{FF2B5EF4-FFF2-40B4-BE49-F238E27FC236}">
                <a16:creationId xmlns:a16="http://schemas.microsoft.com/office/drawing/2014/main" id="{0E5444F5-2CCC-434F-AC0A-49E3E5BCA0C1}"/>
              </a:ext>
            </a:extLst>
          </p:cNvPr>
          <p:cNvSpPr>
            <a:spLocks noChangeArrowheads="1"/>
          </p:cNvSpPr>
          <p:nvPr/>
        </p:nvSpPr>
        <p:spPr bwMode="auto">
          <a:xfrm>
            <a:off x="250825" y="908720"/>
            <a:ext cx="8470900" cy="1193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latin typeface="宋体" panose="02010600030101010101" pitchFamily="2" charset="-122"/>
              </a:rPr>
              <a:t>      某供电系统如图所示。己知电力系统出口处的短路容量为</a:t>
            </a:r>
            <a:r>
              <a:rPr lang="en-US" altLang="zh-CN" sz="2000" i="1">
                <a:solidFill>
                  <a:srgbClr val="212834"/>
                </a:solidFill>
                <a:latin typeface="宋体" panose="02010600030101010101" pitchFamily="2" charset="-122"/>
              </a:rPr>
              <a:t>S</a:t>
            </a:r>
            <a:r>
              <a:rPr lang="en-US" altLang="zh-CN" sz="2000" baseline="-30000">
                <a:solidFill>
                  <a:srgbClr val="212834"/>
                </a:solidFill>
                <a:latin typeface="宋体" panose="02010600030101010101" pitchFamily="2" charset="-122"/>
              </a:rPr>
              <a:t>k</a:t>
            </a:r>
            <a:r>
              <a:rPr lang="en-US" altLang="zh-CN" sz="2000">
                <a:solidFill>
                  <a:srgbClr val="212834"/>
                </a:solidFill>
                <a:latin typeface="宋体" panose="02010600030101010101" pitchFamily="2" charset="-122"/>
              </a:rPr>
              <a:t>=250MVA，</a:t>
            </a:r>
            <a:r>
              <a:rPr lang="zh-CN" altLang="en-US" sz="2000">
                <a:solidFill>
                  <a:srgbClr val="212834"/>
                </a:solidFill>
                <a:latin typeface="宋体" panose="02010600030101010101" pitchFamily="2" charset="-122"/>
              </a:rPr>
              <a:t>试求工厂变电所10</a:t>
            </a:r>
            <a:r>
              <a:rPr lang="en-US" altLang="zh-CN" sz="2000">
                <a:solidFill>
                  <a:srgbClr val="212834"/>
                </a:solidFill>
                <a:latin typeface="宋体" panose="02010600030101010101" pitchFamily="2" charset="-122"/>
              </a:rPr>
              <a:t>kV</a:t>
            </a:r>
            <a:r>
              <a:rPr lang="zh-CN" altLang="en-US" sz="2000">
                <a:solidFill>
                  <a:srgbClr val="212834"/>
                </a:solidFill>
                <a:latin typeface="宋体" panose="02010600030101010101" pitchFamily="2" charset="-122"/>
              </a:rPr>
              <a:t>母线上</a:t>
            </a:r>
            <a:r>
              <a:rPr lang="en-US" altLang="zh-CN" sz="2000" i="1">
                <a:solidFill>
                  <a:srgbClr val="212834"/>
                </a:solidFill>
                <a:latin typeface="宋体" panose="02010600030101010101" pitchFamily="2" charset="-122"/>
              </a:rPr>
              <a:t>k</a:t>
            </a:r>
            <a:r>
              <a:rPr lang="en-US" altLang="zh-CN" sz="2000">
                <a:solidFill>
                  <a:srgbClr val="212834"/>
                </a:solidFill>
                <a:latin typeface="宋体" panose="02010600030101010101" pitchFamily="2" charset="-122"/>
              </a:rPr>
              <a:t>-1</a:t>
            </a:r>
            <a:r>
              <a:rPr lang="zh-CN" altLang="en-US" sz="2000">
                <a:solidFill>
                  <a:srgbClr val="212834"/>
                </a:solidFill>
                <a:latin typeface="宋体" panose="02010600030101010101" pitchFamily="2" charset="-122"/>
              </a:rPr>
              <a:t>点短路和两台变压器并联运行、分列运行两种情况下低压380</a:t>
            </a:r>
            <a:r>
              <a:rPr lang="en-US" altLang="zh-CN" sz="2000">
                <a:solidFill>
                  <a:srgbClr val="212834"/>
                </a:solidFill>
                <a:latin typeface="宋体" panose="02010600030101010101" pitchFamily="2" charset="-122"/>
              </a:rPr>
              <a:t>V</a:t>
            </a:r>
            <a:r>
              <a:rPr lang="zh-CN" altLang="en-US" sz="2000">
                <a:solidFill>
                  <a:srgbClr val="212834"/>
                </a:solidFill>
                <a:latin typeface="宋体" panose="02010600030101010101" pitchFamily="2" charset="-122"/>
              </a:rPr>
              <a:t>母线上</a:t>
            </a:r>
            <a:r>
              <a:rPr lang="en-US" altLang="zh-CN" sz="2000" i="1">
                <a:solidFill>
                  <a:srgbClr val="212834"/>
                </a:solidFill>
                <a:latin typeface="宋体" panose="02010600030101010101" pitchFamily="2" charset="-122"/>
              </a:rPr>
              <a:t>k</a:t>
            </a:r>
            <a:r>
              <a:rPr lang="en-US" altLang="zh-CN" sz="2000">
                <a:solidFill>
                  <a:srgbClr val="212834"/>
                </a:solidFill>
                <a:latin typeface="宋体" panose="02010600030101010101" pitchFamily="2" charset="-122"/>
              </a:rPr>
              <a:t>-2</a:t>
            </a:r>
            <a:r>
              <a:rPr lang="zh-CN" altLang="en-US" sz="2000">
                <a:solidFill>
                  <a:srgbClr val="212834"/>
                </a:solidFill>
                <a:latin typeface="宋体" panose="02010600030101010101" pitchFamily="2" charset="-122"/>
              </a:rPr>
              <a:t>点短路的三相短路电流和短路容量。</a:t>
            </a:r>
          </a:p>
        </p:txBody>
      </p:sp>
      <p:graphicFrame>
        <p:nvGraphicFramePr>
          <p:cNvPr id="595970" name="Object 2">
            <a:extLst>
              <a:ext uri="{FF2B5EF4-FFF2-40B4-BE49-F238E27FC236}">
                <a16:creationId xmlns:a16="http://schemas.microsoft.com/office/drawing/2014/main" id="{600D2273-6801-491D-8258-6EB53BE3A0BD}"/>
              </a:ext>
            </a:extLst>
          </p:cNvPr>
          <p:cNvGraphicFramePr>
            <a:graphicFrameLocks noChangeAspect="1"/>
          </p:cNvGraphicFramePr>
          <p:nvPr>
            <p:extLst>
              <p:ext uri="{D42A27DB-BD31-4B8C-83A1-F6EECF244321}">
                <p14:modId xmlns:p14="http://schemas.microsoft.com/office/powerpoint/2010/main" val="1950807263"/>
              </p:ext>
            </p:extLst>
          </p:nvPr>
        </p:nvGraphicFramePr>
        <p:xfrm>
          <a:off x="684213" y="2420888"/>
          <a:ext cx="5219700" cy="1847850"/>
        </p:xfrm>
        <a:graphic>
          <a:graphicData uri="http://schemas.openxmlformats.org/presentationml/2006/ole">
            <mc:AlternateContent xmlns:mc="http://schemas.openxmlformats.org/markup-compatibility/2006">
              <mc:Choice xmlns:v="urn:schemas-microsoft-com:vml" Requires="v">
                <p:oleObj name="AutoCAD Drawing" r:id="rId3" imgW="8458200" imgH="5210280" progId="AutoCAD.Drawing.16">
                  <p:embed/>
                </p:oleObj>
              </mc:Choice>
              <mc:Fallback>
                <p:oleObj name="AutoCAD Drawing" r:id="rId3" imgW="8458200" imgH="5210280" progId="AutoCAD.Drawing.16">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l="2499" t="17824" r="3334" b="28062"/>
                      <a:stretch>
                        <a:fillRect/>
                      </a:stretch>
                    </p:blipFill>
                    <p:spPr bwMode="auto">
                      <a:xfrm>
                        <a:off x="684213" y="2420888"/>
                        <a:ext cx="5219700" cy="1847850"/>
                      </a:xfrm>
                      <a:prstGeom prst="rect">
                        <a:avLst/>
                      </a:prstGeom>
                      <a:noFill/>
                      <a:ln w="19050">
                        <a:solidFill>
                          <a:schemeClr val="tx1"/>
                        </a:solidFill>
                      </a:ln>
                      <a:effectLst/>
                    </p:spPr>
                  </p:pic>
                </p:oleObj>
              </mc:Fallback>
            </mc:AlternateContent>
          </a:graphicData>
        </a:graphic>
      </p:graphicFrame>
      <p:sp>
        <p:nvSpPr>
          <p:cNvPr id="15368" name="Rectangle 3">
            <a:extLst>
              <a:ext uri="{FF2B5EF4-FFF2-40B4-BE49-F238E27FC236}">
                <a16:creationId xmlns:a16="http://schemas.microsoft.com/office/drawing/2014/main" id="{6BF91B03-6FBB-48C7-B9FC-B4FD3E1EB2FC}"/>
              </a:ext>
            </a:extLst>
          </p:cNvPr>
          <p:cNvSpPr>
            <a:spLocks noGrp="1" noChangeArrowheads="1"/>
          </p:cNvSpPr>
          <p:nvPr>
            <p:ph type="title"/>
          </p:nvPr>
        </p:nvSpPr>
        <p:spPr bwMode="auto">
          <a:xfrm>
            <a:off x="0" y="981745"/>
            <a:ext cx="968375"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000">
                <a:solidFill>
                  <a:srgbClr val="212834"/>
                </a:solidFill>
                <a:latin typeface="黑体" panose="02010609060101010101" pitchFamily="49" charset="-122"/>
              </a:rPr>
              <a:t>例题2</a:t>
            </a:r>
          </a:p>
        </p:txBody>
      </p:sp>
      <p:graphicFrame>
        <p:nvGraphicFramePr>
          <p:cNvPr id="595973" name="Object 5">
            <a:extLst>
              <a:ext uri="{FF2B5EF4-FFF2-40B4-BE49-F238E27FC236}">
                <a16:creationId xmlns:a16="http://schemas.microsoft.com/office/drawing/2014/main" id="{1B50CA86-40EF-4D72-9C89-6FBC3A971E86}"/>
              </a:ext>
            </a:extLst>
          </p:cNvPr>
          <p:cNvGraphicFramePr>
            <a:graphicFrameLocks noChangeAspect="1"/>
          </p:cNvGraphicFramePr>
          <p:nvPr>
            <p:extLst>
              <p:ext uri="{D42A27DB-BD31-4B8C-83A1-F6EECF244321}">
                <p14:modId xmlns:p14="http://schemas.microsoft.com/office/powerpoint/2010/main" val="4237905002"/>
              </p:ext>
            </p:extLst>
          </p:nvPr>
        </p:nvGraphicFramePr>
        <p:xfrm>
          <a:off x="1371600" y="4974307"/>
          <a:ext cx="6019800" cy="468313"/>
        </p:xfrm>
        <a:graphic>
          <a:graphicData uri="http://schemas.openxmlformats.org/presentationml/2006/ole">
            <mc:AlternateContent xmlns:mc="http://schemas.openxmlformats.org/markup-compatibility/2006">
              <mc:Choice xmlns:v="urn:schemas-microsoft-com:vml" Requires="v">
                <p:oleObj name="Equation" r:id="rId5" imgW="3111480" imgH="241200" progId="Equation.DSMT4">
                  <p:embed/>
                </p:oleObj>
              </mc:Choice>
              <mc:Fallback>
                <p:oleObj name="Equation" r:id="rId5" imgW="3111480" imgH="241200" progId="Equation.DSMT4">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1600" y="4974307"/>
                        <a:ext cx="60198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95974" name="Object 6">
            <a:extLst>
              <a:ext uri="{FF2B5EF4-FFF2-40B4-BE49-F238E27FC236}">
                <a16:creationId xmlns:a16="http://schemas.microsoft.com/office/drawing/2014/main" id="{1EAB45CE-A187-43B7-BEF0-4E17E0AB2B83}"/>
              </a:ext>
            </a:extLst>
          </p:cNvPr>
          <p:cNvGraphicFramePr>
            <a:graphicFrameLocks noChangeAspect="1"/>
          </p:cNvGraphicFramePr>
          <p:nvPr>
            <p:extLst>
              <p:ext uri="{D42A27DB-BD31-4B8C-83A1-F6EECF244321}">
                <p14:modId xmlns:p14="http://schemas.microsoft.com/office/powerpoint/2010/main" val="4014257184"/>
              </p:ext>
            </p:extLst>
          </p:nvPr>
        </p:nvGraphicFramePr>
        <p:xfrm>
          <a:off x="533400" y="5431507"/>
          <a:ext cx="4389438" cy="938213"/>
        </p:xfrm>
        <a:graphic>
          <a:graphicData uri="http://schemas.openxmlformats.org/presentationml/2006/ole">
            <mc:AlternateContent xmlns:mc="http://schemas.openxmlformats.org/markup-compatibility/2006">
              <mc:Choice xmlns:v="urn:schemas-microsoft-com:vml" Requires="v">
                <p:oleObj name="Equation" r:id="rId7" imgW="2247840" imgH="482400" progId="Equation.DSMT4">
                  <p:embed/>
                </p:oleObj>
              </mc:Choice>
              <mc:Fallback>
                <p:oleObj name="Equation" r:id="rId7" imgW="2247840" imgH="4824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 y="5431507"/>
                        <a:ext cx="4389438" cy="9382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5975" name="Object 7">
            <a:extLst>
              <a:ext uri="{FF2B5EF4-FFF2-40B4-BE49-F238E27FC236}">
                <a16:creationId xmlns:a16="http://schemas.microsoft.com/office/drawing/2014/main" id="{1F9353A0-F9F4-45F2-A56E-825BA2FF1817}"/>
              </a:ext>
            </a:extLst>
          </p:cNvPr>
          <p:cNvGraphicFramePr>
            <a:graphicFrameLocks noChangeAspect="1"/>
          </p:cNvGraphicFramePr>
          <p:nvPr>
            <p:extLst>
              <p:ext uri="{D42A27DB-BD31-4B8C-83A1-F6EECF244321}">
                <p14:modId xmlns:p14="http://schemas.microsoft.com/office/powerpoint/2010/main" val="1483805817"/>
              </p:ext>
            </p:extLst>
          </p:nvPr>
        </p:nvGraphicFramePr>
        <p:xfrm>
          <a:off x="5410200" y="5507707"/>
          <a:ext cx="3506788" cy="817563"/>
        </p:xfrm>
        <a:graphic>
          <a:graphicData uri="http://schemas.openxmlformats.org/presentationml/2006/ole">
            <mc:AlternateContent xmlns:mc="http://schemas.openxmlformats.org/markup-compatibility/2006">
              <mc:Choice xmlns:v="urn:schemas-microsoft-com:vml" Requires="v">
                <p:oleObj name="Equation" r:id="rId9" imgW="1790640" imgH="419040" progId="Equation.DSMT4">
                  <p:embed/>
                </p:oleObj>
              </mc:Choice>
              <mc:Fallback>
                <p:oleObj name="Equation" r:id="rId9" imgW="1790640" imgH="41904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410200" y="5507707"/>
                        <a:ext cx="3506788" cy="817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5976" name="Rectangle 8">
            <a:extLst>
              <a:ext uri="{FF2B5EF4-FFF2-40B4-BE49-F238E27FC236}">
                <a16:creationId xmlns:a16="http://schemas.microsoft.com/office/drawing/2014/main" id="{6465725B-03FE-406A-85DA-31FD67C56BED}"/>
              </a:ext>
            </a:extLst>
          </p:cNvPr>
          <p:cNvSpPr>
            <a:spLocks noChangeArrowheads="1"/>
          </p:cNvSpPr>
          <p:nvPr/>
        </p:nvSpPr>
        <p:spPr bwMode="auto">
          <a:xfrm>
            <a:off x="609600" y="4517107"/>
            <a:ext cx="2819400" cy="423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latin typeface="宋体" panose="02010600030101010101" pitchFamily="2" charset="-122"/>
                <a:ea typeface="黑体" panose="02010609060101010101" pitchFamily="49" charset="-122"/>
              </a:rPr>
              <a:t>解</a:t>
            </a:r>
            <a:r>
              <a:rPr lang="zh-CN" altLang="en-US" sz="2000">
                <a:solidFill>
                  <a:srgbClr val="212834"/>
                </a:solidFill>
                <a:latin typeface="宋体" panose="02010600030101010101" pitchFamily="2" charset="-122"/>
                <a:cs typeface="Times New Roman" panose="02020603050405020304" pitchFamily="18" charset="0"/>
              </a:rPr>
              <a:t>：1.确定基准值 </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95972"/>
                                        </p:tgtEl>
                                        <p:attrNameLst>
                                          <p:attrName>style.visibility</p:attrName>
                                        </p:attrNameLst>
                                      </p:cBhvr>
                                      <p:to>
                                        <p:strVal val="visible"/>
                                      </p:to>
                                    </p:set>
                                    <p:anim to="" calcmode="lin" valueType="num">
                                      <p:cBhvr>
                                        <p:cTn id="7" dur="1" fill="hold"/>
                                        <p:tgtEl>
                                          <p:spTgt spid="59597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5970"/>
                                        </p:tgtEl>
                                        <p:attrNameLst>
                                          <p:attrName>style.visibility</p:attrName>
                                        </p:attrNameLst>
                                      </p:cBhvr>
                                      <p:to>
                                        <p:strVal val="visible"/>
                                      </p:to>
                                    </p:set>
                                    <p:animEffect transition="in" filter="blinds(horizontal)">
                                      <p:cBhvr>
                                        <p:cTn id="12" dur="500"/>
                                        <p:tgtEl>
                                          <p:spTgt spid="59597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95976"/>
                                        </p:tgtEl>
                                        <p:attrNameLst>
                                          <p:attrName>style.visibility</p:attrName>
                                        </p:attrNameLst>
                                      </p:cBhvr>
                                      <p:to>
                                        <p:strVal val="visible"/>
                                      </p:to>
                                    </p:set>
                                    <p:anim to="" calcmode="lin" valueType="num">
                                      <p:cBhvr>
                                        <p:cTn id="17" dur="1" fill="hold"/>
                                        <p:tgtEl>
                                          <p:spTgt spid="595976"/>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499"/>
                                          </p:stCondLst>
                                        </p:cTn>
                                        <p:tgtEl>
                                          <p:spTgt spid="595973"/>
                                        </p:tgtEl>
                                        <p:attrNameLst>
                                          <p:attrName>style.visibility</p:attrName>
                                        </p:attrNameLst>
                                      </p:cBhvr>
                                      <p:to>
                                        <p:strVal val="visible"/>
                                      </p:to>
                                    </p:set>
                                    <p:anim to="" calcmode="lin" valueType="num">
                                      <p:cBhvr>
                                        <p:cTn id="22" dur="1" fill="hold"/>
                                        <p:tgtEl>
                                          <p:spTgt spid="595973"/>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499"/>
                                          </p:stCondLst>
                                        </p:cTn>
                                        <p:tgtEl>
                                          <p:spTgt spid="595974"/>
                                        </p:tgtEl>
                                        <p:attrNameLst>
                                          <p:attrName>style.visibility</p:attrName>
                                        </p:attrNameLst>
                                      </p:cBhvr>
                                      <p:to>
                                        <p:strVal val="visible"/>
                                      </p:to>
                                    </p:set>
                                    <p:anim to="" calcmode="lin" valueType="num">
                                      <p:cBhvr>
                                        <p:cTn id="27" dur="1" fill="hold"/>
                                        <p:tgtEl>
                                          <p:spTgt spid="595974"/>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499"/>
                                          </p:stCondLst>
                                        </p:cTn>
                                        <p:tgtEl>
                                          <p:spTgt spid="595975"/>
                                        </p:tgtEl>
                                        <p:attrNameLst>
                                          <p:attrName>style.visibility</p:attrName>
                                        </p:attrNameLst>
                                      </p:cBhvr>
                                      <p:to>
                                        <p:strVal val="visible"/>
                                      </p:to>
                                    </p:set>
                                    <p:anim to="" calcmode="lin" valueType="num">
                                      <p:cBhvr>
                                        <p:cTn id="32" dur="1" fill="hold"/>
                                        <p:tgtEl>
                                          <p:spTgt spid="59597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2" grpId="0" autoUpdateAnimBg="0"/>
      <p:bldP spid="595976" grpId="0"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6391" name="Rectangle 2">
            <a:extLst>
              <a:ext uri="{FF2B5EF4-FFF2-40B4-BE49-F238E27FC236}">
                <a16:creationId xmlns:a16="http://schemas.microsoft.com/office/drawing/2014/main" id="{99B90D39-2A1A-4739-99A3-726312CF306A}"/>
              </a:ext>
            </a:extLst>
          </p:cNvPr>
          <p:cNvSpPr>
            <a:spLocks noGrp="1" noChangeArrowheads="1"/>
          </p:cNvSpPr>
          <p:nvPr>
            <p:ph type="title"/>
          </p:nvPr>
        </p:nvSpPr>
        <p:spPr bwMode="auto">
          <a:xfrm>
            <a:off x="7451725" y="1125538"/>
            <a:ext cx="914400"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1600" i="1">
                <a:solidFill>
                  <a:srgbClr val="212834"/>
                </a:solidFill>
                <a:latin typeface="宋体" panose="02010600030101010101" pitchFamily="2" charset="-122"/>
              </a:rPr>
              <a:t>续上页</a:t>
            </a:r>
          </a:p>
        </p:txBody>
      </p:sp>
      <p:sp>
        <p:nvSpPr>
          <p:cNvPr id="582659" name="Rectangle 3">
            <a:extLst>
              <a:ext uri="{FF2B5EF4-FFF2-40B4-BE49-F238E27FC236}">
                <a16:creationId xmlns:a16="http://schemas.microsoft.com/office/drawing/2014/main" id="{43225C5E-9BCA-48CF-A6F1-B1CC8CD919AA}"/>
              </a:ext>
            </a:extLst>
          </p:cNvPr>
          <p:cNvSpPr>
            <a:spLocks noChangeArrowheads="1"/>
          </p:cNvSpPr>
          <p:nvPr/>
        </p:nvSpPr>
        <p:spPr bwMode="auto">
          <a:xfrm>
            <a:off x="838200" y="944563"/>
            <a:ext cx="60960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latin typeface="宋体" panose="02010600030101010101" pitchFamily="2" charset="-122"/>
              </a:rPr>
              <a:t>2.计算短路电路中各主要元件的电抗标幺值 </a:t>
            </a:r>
          </a:p>
        </p:txBody>
      </p:sp>
      <p:sp>
        <p:nvSpPr>
          <p:cNvPr id="582669" name="Rectangle 13">
            <a:extLst>
              <a:ext uri="{FF2B5EF4-FFF2-40B4-BE49-F238E27FC236}">
                <a16:creationId xmlns:a16="http://schemas.microsoft.com/office/drawing/2014/main" id="{469EE547-FF69-4ED9-AFA8-D661CDA6FA72}"/>
              </a:ext>
            </a:extLst>
          </p:cNvPr>
          <p:cNvSpPr>
            <a:spLocks noChangeArrowheads="1"/>
          </p:cNvSpPr>
          <p:nvPr/>
        </p:nvSpPr>
        <p:spPr bwMode="auto">
          <a:xfrm>
            <a:off x="685800" y="1477963"/>
            <a:ext cx="43434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latin typeface="宋体" panose="02010600030101010101" pitchFamily="2" charset="-122"/>
              </a:rPr>
              <a:t> 1）电力系统的电抗标幺值</a:t>
            </a:r>
            <a:endParaRPr lang="zh-CN" altLang="en-US" sz="2000">
              <a:solidFill>
                <a:srgbClr val="212834"/>
              </a:solidFill>
            </a:endParaRPr>
          </a:p>
        </p:txBody>
      </p:sp>
      <p:graphicFrame>
        <p:nvGraphicFramePr>
          <p:cNvPr id="582670" name="Object 14">
            <a:extLst>
              <a:ext uri="{FF2B5EF4-FFF2-40B4-BE49-F238E27FC236}">
                <a16:creationId xmlns:a16="http://schemas.microsoft.com/office/drawing/2014/main" id="{39B8DF87-E518-4CE0-8753-C7CC2FE20DCD}"/>
              </a:ext>
            </a:extLst>
          </p:cNvPr>
          <p:cNvGraphicFramePr>
            <a:graphicFrameLocks noChangeAspect="1"/>
          </p:cNvGraphicFramePr>
          <p:nvPr>
            <p:extLst>
              <p:ext uri="{D42A27DB-BD31-4B8C-83A1-F6EECF244321}">
                <p14:modId xmlns:p14="http://schemas.microsoft.com/office/powerpoint/2010/main" val="1250808558"/>
              </p:ext>
            </p:extLst>
          </p:nvPr>
        </p:nvGraphicFramePr>
        <p:xfrm>
          <a:off x="4191000" y="1401763"/>
          <a:ext cx="3000375" cy="860425"/>
        </p:xfrm>
        <a:graphic>
          <a:graphicData uri="http://schemas.openxmlformats.org/presentationml/2006/ole">
            <mc:AlternateContent xmlns:mc="http://schemas.openxmlformats.org/markup-compatibility/2006">
              <mc:Choice xmlns:v="urn:schemas-microsoft-com:vml" Requires="v">
                <p:oleObj name="Equation" r:id="rId3" imgW="1612800" imgH="457200" progId="Equation.DSMT4">
                  <p:embed/>
                </p:oleObj>
              </mc:Choice>
              <mc:Fallback>
                <p:oleObj name="Equation" r:id="rId3" imgW="1612800" imgH="4572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91000" y="1401763"/>
                        <a:ext cx="3000375" cy="860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2671" name="Rectangle 15">
            <a:extLst>
              <a:ext uri="{FF2B5EF4-FFF2-40B4-BE49-F238E27FC236}">
                <a16:creationId xmlns:a16="http://schemas.microsoft.com/office/drawing/2014/main" id="{14C82707-8CE7-49C1-B10E-4481DF74B431}"/>
              </a:ext>
            </a:extLst>
          </p:cNvPr>
          <p:cNvSpPr>
            <a:spLocks noChangeArrowheads="1"/>
          </p:cNvSpPr>
          <p:nvPr/>
        </p:nvSpPr>
        <p:spPr bwMode="auto">
          <a:xfrm>
            <a:off x="685800" y="2087563"/>
            <a:ext cx="43434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latin typeface="宋体" panose="02010600030101010101" pitchFamily="2" charset="-122"/>
              </a:rPr>
              <a:t> 2）</a:t>
            </a:r>
            <a:r>
              <a:rPr lang="zh-CN" altLang="en-US" sz="2000">
                <a:solidFill>
                  <a:srgbClr val="212834"/>
                </a:solidFill>
                <a:latin typeface="宋体" panose="02010600030101010101" pitchFamily="2" charset="-122"/>
                <a:cs typeface="Times New Roman" panose="02020603050405020304" pitchFamily="18" charset="0"/>
              </a:rPr>
              <a:t>电力线路的</a:t>
            </a:r>
            <a:r>
              <a:rPr lang="zh-CN" altLang="en-US" sz="2000">
                <a:solidFill>
                  <a:srgbClr val="212834"/>
                </a:solidFill>
                <a:latin typeface="宋体" panose="02010600030101010101" pitchFamily="2" charset="-122"/>
              </a:rPr>
              <a:t>电抗标幺值</a:t>
            </a:r>
          </a:p>
        </p:txBody>
      </p:sp>
      <p:graphicFrame>
        <p:nvGraphicFramePr>
          <p:cNvPr id="582672" name="Object 16">
            <a:extLst>
              <a:ext uri="{FF2B5EF4-FFF2-40B4-BE49-F238E27FC236}">
                <a16:creationId xmlns:a16="http://schemas.microsoft.com/office/drawing/2014/main" id="{B435E8D9-3AFD-466B-B654-593159EF893A}"/>
              </a:ext>
            </a:extLst>
          </p:cNvPr>
          <p:cNvGraphicFramePr>
            <a:graphicFrameLocks noChangeAspect="1"/>
          </p:cNvGraphicFramePr>
          <p:nvPr>
            <p:extLst>
              <p:ext uri="{D42A27DB-BD31-4B8C-83A1-F6EECF244321}">
                <p14:modId xmlns:p14="http://schemas.microsoft.com/office/powerpoint/2010/main" val="3455325689"/>
              </p:ext>
            </p:extLst>
          </p:nvPr>
        </p:nvGraphicFramePr>
        <p:xfrm>
          <a:off x="1524000" y="2544763"/>
          <a:ext cx="6140450" cy="844550"/>
        </p:xfrm>
        <a:graphic>
          <a:graphicData uri="http://schemas.openxmlformats.org/presentationml/2006/ole">
            <mc:AlternateContent xmlns:mc="http://schemas.openxmlformats.org/markup-compatibility/2006">
              <mc:Choice xmlns:v="urn:schemas-microsoft-com:vml" Requires="v">
                <p:oleObj name="Equation" r:id="rId5" imgW="3314520" imgH="457200" progId="Equation.DSMT4">
                  <p:embed/>
                </p:oleObj>
              </mc:Choice>
              <mc:Fallback>
                <p:oleObj name="Equation" r:id="rId5" imgW="3314520" imgH="457200" progId="Equation.DSMT4">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24000" y="2544763"/>
                        <a:ext cx="6140450" cy="8445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2673" name="Rectangle 17">
            <a:extLst>
              <a:ext uri="{FF2B5EF4-FFF2-40B4-BE49-F238E27FC236}">
                <a16:creationId xmlns:a16="http://schemas.microsoft.com/office/drawing/2014/main" id="{CE05CAA2-CDCC-45FC-953A-12AC29CFDDBF}"/>
              </a:ext>
            </a:extLst>
          </p:cNvPr>
          <p:cNvSpPr>
            <a:spLocks noChangeArrowheads="1"/>
          </p:cNvSpPr>
          <p:nvPr/>
        </p:nvSpPr>
        <p:spPr bwMode="auto">
          <a:xfrm>
            <a:off x="685800" y="3382963"/>
            <a:ext cx="4343400" cy="423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latin typeface="宋体" panose="02010600030101010101" pitchFamily="2" charset="-122"/>
              </a:rPr>
              <a:t> 3）</a:t>
            </a:r>
            <a:r>
              <a:rPr lang="zh-CN" altLang="en-US" sz="2000">
                <a:solidFill>
                  <a:srgbClr val="212834"/>
                </a:solidFill>
                <a:latin typeface="宋体" panose="02010600030101010101" pitchFamily="2" charset="-122"/>
                <a:cs typeface="Times New Roman" panose="02020603050405020304" pitchFamily="18" charset="0"/>
              </a:rPr>
              <a:t>电力变压器的</a:t>
            </a:r>
            <a:r>
              <a:rPr lang="zh-CN" altLang="en-US" sz="2000">
                <a:solidFill>
                  <a:srgbClr val="212834"/>
                </a:solidFill>
                <a:latin typeface="宋体" panose="02010600030101010101" pitchFamily="2" charset="-122"/>
              </a:rPr>
              <a:t>电抗标幺值</a:t>
            </a:r>
          </a:p>
        </p:txBody>
      </p:sp>
      <p:graphicFrame>
        <p:nvGraphicFramePr>
          <p:cNvPr id="582674" name="Object 18">
            <a:extLst>
              <a:ext uri="{FF2B5EF4-FFF2-40B4-BE49-F238E27FC236}">
                <a16:creationId xmlns:a16="http://schemas.microsoft.com/office/drawing/2014/main" id="{9C8A3F3E-7770-4FF4-A46B-38917DB5EBC7}"/>
              </a:ext>
            </a:extLst>
          </p:cNvPr>
          <p:cNvGraphicFramePr>
            <a:graphicFrameLocks noChangeAspect="1"/>
          </p:cNvGraphicFramePr>
          <p:nvPr>
            <p:extLst>
              <p:ext uri="{D42A27DB-BD31-4B8C-83A1-F6EECF244321}">
                <p14:modId xmlns:p14="http://schemas.microsoft.com/office/powerpoint/2010/main" val="208486515"/>
              </p:ext>
            </p:extLst>
          </p:nvPr>
        </p:nvGraphicFramePr>
        <p:xfrm>
          <a:off x="1371600" y="3840163"/>
          <a:ext cx="6221413" cy="904875"/>
        </p:xfrm>
        <a:graphic>
          <a:graphicData uri="http://schemas.openxmlformats.org/presentationml/2006/ole">
            <mc:AlternateContent xmlns:mc="http://schemas.openxmlformats.org/markup-compatibility/2006">
              <mc:Choice xmlns:v="urn:schemas-microsoft-com:vml" Requires="v">
                <p:oleObj name="Equation" r:id="rId7" imgW="2768400" imgH="457200" progId="Equation.DSMT4">
                  <p:embed/>
                </p:oleObj>
              </mc:Choice>
              <mc:Fallback>
                <p:oleObj name="Equation" r:id="rId7" imgW="2768400" imgH="457200" progId="Equation.DSMT4">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1600" y="3840163"/>
                        <a:ext cx="6221413" cy="904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 name="Object 19">
            <a:extLst>
              <a:ext uri="{FF2B5EF4-FFF2-40B4-BE49-F238E27FC236}">
                <a16:creationId xmlns:a16="http://schemas.microsoft.com/office/drawing/2014/main" id="{B5DDAA1A-5194-42D1-B83F-2A0EF31EA325}"/>
              </a:ext>
            </a:extLst>
          </p:cNvPr>
          <p:cNvGraphicFramePr>
            <a:graphicFrameLocks noChangeAspect="1"/>
          </p:cNvGraphicFramePr>
          <p:nvPr>
            <p:extLst>
              <p:ext uri="{D42A27DB-BD31-4B8C-83A1-F6EECF244321}">
                <p14:modId xmlns:p14="http://schemas.microsoft.com/office/powerpoint/2010/main" val="2298229664"/>
              </p:ext>
            </p:extLst>
          </p:nvPr>
        </p:nvGraphicFramePr>
        <p:xfrm>
          <a:off x="1908175" y="5084763"/>
          <a:ext cx="4895850" cy="1509712"/>
        </p:xfrm>
        <a:graphic>
          <a:graphicData uri="http://schemas.openxmlformats.org/presentationml/2006/ole">
            <mc:AlternateContent xmlns:mc="http://schemas.openxmlformats.org/markup-compatibility/2006">
              <mc:Choice xmlns:v="urn:schemas-microsoft-com:vml" Requires="v">
                <p:oleObj name="AutoCAD Drawing" r:id="rId9" imgW="8458200" imgH="5210280" progId="AutoCAD.Drawing.16">
                  <p:embed/>
                </p:oleObj>
              </mc:Choice>
              <mc:Fallback>
                <p:oleObj name="AutoCAD Drawing" r:id="rId9" imgW="8458200" imgH="5210280" progId="AutoCAD.Drawing.16">
                  <p:embed/>
                  <p:pic>
                    <p:nvPicPr>
                      <p:cNvPr id="582675" name="Object 19">
                        <a:extLst>
                          <a:ext uri="{FF2B5EF4-FFF2-40B4-BE49-F238E27FC236}">
                            <a16:creationId xmlns:a16="http://schemas.microsoft.com/office/drawing/2014/main" id="{FB193491-6C01-4969-935B-0E1718BFD18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t="13437" b="32449"/>
                      <a:stretch>
                        <a:fillRect/>
                      </a:stretch>
                    </p:blipFill>
                    <p:spPr bwMode="auto">
                      <a:xfrm>
                        <a:off x="1908175" y="5084763"/>
                        <a:ext cx="4895850" cy="1509712"/>
                      </a:xfrm>
                      <a:prstGeom prst="rect">
                        <a:avLst/>
                      </a:prstGeom>
                      <a:noFill/>
                      <a:ln w="19050">
                        <a:solidFill>
                          <a:schemeClr val="tx1"/>
                        </a:solidFill>
                      </a:ln>
                      <a:effectLst/>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82659"/>
                                        </p:tgtEl>
                                        <p:attrNameLst>
                                          <p:attrName>style.visibility</p:attrName>
                                        </p:attrNameLst>
                                      </p:cBhvr>
                                      <p:to>
                                        <p:strVal val="visible"/>
                                      </p:to>
                                    </p:set>
                                    <p:anim to="" calcmode="lin" valueType="num">
                                      <p:cBhvr>
                                        <p:cTn id="7" dur="1" fill="hold"/>
                                        <p:tgtEl>
                                          <p:spTgt spid="582659"/>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82669"/>
                                        </p:tgtEl>
                                        <p:attrNameLst>
                                          <p:attrName>style.visibility</p:attrName>
                                        </p:attrNameLst>
                                      </p:cBhvr>
                                      <p:to>
                                        <p:strVal val="visible"/>
                                      </p:to>
                                    </p:set>
                                    <p:anim to="" calcmode="lin" valueType="num">
                                      <p:cBhvr>
                                        <p:cTn id="12" dur="1" fill="hold"/>
                                        <p:tgtEl>
                                          <p:spTgt spid="582669"/>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499"/>
                                          </p:stCondLst>
                                        </p:cTn>
                                        <p:tgtEl>
                                          <p:spTgt spid="582670"/>
                                        </p:tgtEl>
                                        <p:attrNameLst>
                                          <p:attrName>style.visibility</p:attrName>
                                        </p:attrNameLst>
                                      </p:cBhvr>
                                      <p:to>
                                        <p:strVal val="visible"/>
                                      </p:to>
                                    </p:set>
                                    <p:anim to="" calcmode="lin" valueType="num">
                                      <p:cBhvr>
                                        <p:cTn id="17" dur="1" fill="hold"/>
                                        <p:tgtEl>
                                          <p:spTgt spid="582670"/>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82671"/>
                                        </p:tgtEl>
                                        <p:attrNameLst>
                                          <p:attrName>style.visibility</p:attrName>
                                        </p:attrNameLst>
                                      </p:cBhvr>
                                      <p:to>
                                        <p:strVal val="visible"/>
                                      </p:to>
                                    </p:set>
                                    <p:anim to="" calcmode="lin" valueType="num">
                                      <p:cBhvr>
                                        <p:cTn id="22" dur="1" fill="hold"/>
                                        <p:tgtEl>
                                          <p:spTgt spid="582671"/>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499"/>
                                          </p:stCondLst>
                                        </p:cTn>
                                        <p:tgtEl>
                                          <p:spTgt spid="582672"/>
                                        </p:tgtEl>
                                        <p:attrNameLst>
                                          <p:attrName>style.visibility</p:attrName>
                                        </p:attrNameLst>
                                      </p:cBhvr>
                                      <p:to>
                                        <p:strVal val="visible"/>
                                      </p:to>
                                    </p:set>
                                    <p:anim to="" calcmode="lin" valueType="num">
                                      <p:cBhvr>
                                        <p:cTn id="27" dur="1" fill="hold"/>
                                        <p:tgtEl>
                                          <p:spTgt spid="582672"/>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82673"/>
                                        </p:tgtEl>
                                        <p:attrNameLst>
                                          <p:attrName>style.visibility</p:attrName>
                                        </p:attrNameLst>
                                      </p:cBhvr>
                                      <p:to>
                                        <p:strVal val="visible"/>
                                      </p:to>
                                    </p:set>
                                    <p:anim to="" calcmode="lin" valueType="num">
                                      <p:cBhvr>
                                        <p:cTn id="32" dur="1" fill="hold"/>
                                        <p:tgtEl>
                                          <p:spTgt spid="582673"/>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nodeType="clickEffect">
                                  <p:stCondLst>
                                    <p:cond delay="0"/>
                                  </p:stCondLst>
                                  <p:childTnLst>
                                    <p:set>
                                      <p:cBhvr>
                                        <p:cTn id="36" dur="1" fill="hold">
                                          <p:stCondLst>
                                            <p:cond delay="499"/>
                                          </p:stCondLst>
                                        </p:cTn>
                                        <p:tgtEl>
                                          <p:spTgt spid="582674"/>
                                        </p:tgtEl>
                                        <p:attrNameLst>
                                          <p:attrName>style.visibility</p:attrName>
                                        </p:attrNameLst>
                                      </p:cBhvr>
                                      <p:to>
                                        <p:strVal val="visible"/>
                                      </p:to>
                                    </p:set>
                                    <p:anim to="" calcmode="lin" valueType="num">
                                      <p:cBhvr>
                                        <p:cTn id="37" dur="1" fill="hold"/>
                                        <p:tgtEl>
                                          <p:spTgt spid="582674"/>
                                        </p:tgtEl>
                                        <p:attrNameLst>
                                          <p:attrName/>
                                        </p:attrNameLst>
                                      </p:cBhvr>
                                    </p:anim>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2659" grpId="0" autoUpdateAnimBg="0"/>
      <p:bldP spid="582669" grpId="0" autoUpdateAnimBg="0"/>
      <p:bldP spid="582671" grpId="0" autoUpdateAnimBg="0"/>
      <p:bldP spid="582673"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8072" name="Text Box 9">
            <a:extLst>
              <a:ext uri="{FF2B5EF4-FFF2-40B4-BE49-F238E27FC236}">
                <a16:creationId xmlns:a16="http://schemas.microsoft.com/office/drawing/2014/main" id="{6FE59E54-BA39-4E11-9C44-39FB4188A408}"/>
              </a:ext>
            </a:extLst>
          </p:cNvPr>
          <p:cNvSpPr txBox="1">
            <a:spLocks noChangeArrowheads="1"/>
          </p:cNvSpPr>
          <p:nvPr/>
        </p:nvSpPr>
        <p:spPr bwMode="auto">
          <a:xfrm>
            <a:off x="2411413" y="1052513"/>
            <a:ext cx="4321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短路的基本概念</a:t>
            </a:r>
          </a:p>
        </p:txBody>
      </p:sp>
      <p:sp>
        <p:nvSpPr>
          <p:cNvPr id="88073" name="Text Box 10">
            <a:extLst>
              <a:ext uri="{FF2B5EF4-FFF2-40B4-BE49-F238E27FC236}">
                <a16:creationId xmlns:a16="http://schemas.microsoft.com/office/drawing/2014/main" id="{DF8A4E20-5D9B-4122-8DC2-FD596638E94C}"/>
              </a:ext>
            </a:extLst>
          </p:cNvPr>
          <p:cNvSpPr txBox="1">
            <a:spLocks noChangeArrowheads="1"/>
          </p:cNvSpPr>
          <p:nvPr/>
        </p:nvSpPr>
        <p:spPr bwMode="auto">
          <a:xfrm>
            <a:off x="755650" y="1804988"/>
            <a:ext cx="7704138" cy="457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本章首先简述供配电系统短路的原因、危害、短路种类及短路计算的目的；其次重点讲述无限大容量系统发生三相短路时的暂态过程、用标幺制法计算短路回路元件阻抗和三相短路电流的方法；同时讲述不对称短路电流及低压电网短路电流的计算；介绍短路电流的热效应和电动力效应及动、热稳定度校验；最后讲述电气设备选择的一般方法及高低压电气设备的选择方法。</a:t>
            </a:r>
          </a:p>
          <a:p>
            <a:pPr eaLnBrk="1" hangingPunct="1"/>
            <a:r>
              <a:rPr lang="zh-CN" altLang="en-US" sz="2400" b="0">
                <a:solidFill>
                  <a:srgbClr val="212834"/>
                </a:solidFill>
              </a:rPr>
              <a:t>一、短路的原因</a:t>
            </a:r>
          </a:p>
          <a:p>
            <a:pPr eaLnBrk="1" hangingPunct="1"/>
            <a:r>
              <a:rPr lang="zh-CN" altLang="en-US" sz="1800">
                <a:solidFill>
                  <a:srgbClr val="212834"/>
                </a:solidFill>
              </a:rPr>
              <a:t>       用户供配电系统要求安全、可靠、不间断地供电，以保证生产和生活的需要。但是由于各种原因，系统难免出现故障，其中最严重的故障就是短路。所谓短路，是指供配电系统正常运行之外的相与相或相与地之间的“短接”。</a:t>
            </a:r>
          </a:p>
          <a:p>
            <a:pPr eaLnBrk="1" hangingPunct="1"/>
            <a:r>
              <a:rPr lang="zh-CN" altLang="en-US" sz="1800">
                <a:solidFill>
                  <a:srgbClr val="212834"/>
                </a:solidFill>
              </a:rPr>
              <a:t>      短路发生的原因是多种多样的，主要有：</a:t>
            </a:r>
          </a:p>
          <a:p>
            <a:pPr eaLnBrk="1" hangingPunct="1"/>
            <a:r>
              <a:rPr lang="en-US" altLang="zh-CN" sz="1800">
                <a:solidFill>
                  <a:srgbClr val="212834"/>
                </a:solidFill>
              </a:rPr>
              <a:t>(1) </a:t>
            </a:r>
            <a:r>
              <a:rPr lang="zh-CN" altLang="en-US" sz="1800">
                <a:solidFill>
                  <a:srgbClr val="212834"/>
                </a:solidFill>
              </a:rPr>
              <a:t>电气设备存在隐患，如设备的绝缘材料自然老化、绝缘材料机械损伤、设备缺陷未被发现和消除、设计安装有误等。</a:t>
            </a:r>
          </a:p>
          <a:p>
            <a:pPr eaLnBrk="1" hangingPunct="1"/>
            <a:r>
              <a:rPr lang="en-US" altLang="zh-CN" sz="1800">
                <a:solidFill>
                  <a:srgbClr val="212834"/>
                </a:solidFill>
              </a:rPr>
              <a:t>(2) </a:t>
            </a:r>
            <a:r>
              <a:rPr lang="zh-CN" altLang="en-US" sz="1800">
                <a:solidFill>
                  <a:srgbClr val="212834"/>
                </a:solidFill>
              </a:rPr>
              <a:t>运行、维护不当，如不遵守操作规程而发生误操作，技术水平低，管理不善等。</a:t>
            </a:r>
          </a:p>
        </p:txBody>
      </p:sp>
    </p:spTree>
  </p:cSld>
  <p:clrMapOvr>
    <a:masterClrMapping/>
  </p:clrMapOvr>
  <p:transition>
    <p:split orient="vert"/>
  </p:transition>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7415" name="Rectangle 1026">
            <a:extLst>
              <a:ext uri="{FF2B5EF4-FFF2-40B4-BE49-F238E27FC236}">
                <a16:creationId xmlns:a16="http://schemas.microsoft.com/office/drawing/2014/main" id="{8604A5A1-2257-4EF5-A30E-CA3ED3485CC8}"/>
              </a:ext>
            </a:extLst>
          </p:cNvPr>
          <p:cNvSpPr>
            <a:spLocks noGrp="1" noChangeArrowheads="1"/>
          </p:cNvSpPr>
          <p:nvPr>
            <p:ph type="title"/>
          </p:nvPr>
        </p:nvSpPr>
        <p:spPr bwMode="auto">
          <a:xfrm>
            <a:off x="8027988" y="818679"/>
            <a:ext cx="914400"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1600" i="1">
                <a:solidFill>
                  <a:srgbClr val="212834"/>
                </a:solidFill>
                <a:latin typeface="宋体" panose="02010600030101010101" pitchFamily="2" charset="-122"/>
              </a:rPr>
              <a:t>续上页</a:t>
            </a:r>
          </a:p>
        </p:txBody>
      </p:sp>
      <p:sp>
        <p:nvSpPr>
          <p:cNvPr id="583683" name="Rectangle 1027">
            <a:extLst>
              <a:ext uri="{FF2B5EF4-FFF2-40B4-BE49-F238E27FC236}">
                <a16:creationId xmlns:a16="http://schemas.microsoft.com/office/drawing/2014/main" id="{47A713C1-2A14-42A6-8508-1BCFF8F349DC}"/>
              </a:ext>
            </a:extLst>
          </p:cNvPr>
          <p:cNvSpPr>
            <a:spLocks noChangeArrowheads="1"/>
          </p:cNvSpPr>
          <p:nvPr/>
        </p:nvSpPr>
        <p:spPr bwMode="auto">
          <a:xfrm>
            <a:off x="323528" y="775023"/>
            <a:ext cx="77724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latin typeface="宋体" panose="02010600030101010101" pitchFamily="2" charset="-122"/>
              </a:rPr>
              <a:t>3</a:t>
            </a:r>
            <a:r>
              <a:rPr lang="zh-CN" altLang="en-US" sz="2000">
                <a:solidFill>
                  <a:srgbClr val="212834"/>
                </a:solidFill>
              </a:rPr>
              <a:t>.  求</a:t>
            </a:r>
            <a:r>
              <a:rPr lang="en-US" altLang="zh-CN" sz="2000" i="1">
                <a:solidFill>
                  <a:srgbClr val="212834"/>
                </a:solidFill>
                <a:latin typeface="宋体" panose="02010600030101010101" pitchFamily="2" charset="-122"/>
              </a:rPr>
              <a:t>k</a:t>
            </a:r>
            <a:r>
              <a:rPr lang="en-US" altLang="zh-CN" sz="2000">
                <a:solidFill>
                  <a:srgbClr val="212834"/>
                </a:solidFill>
                <a:latin typeface="宋体" panose="02010600030101010101" pitchFamily="2" charset="-122"/>
              </a:rPr>
              <a:t>-1</a:t>
            </a:r>
            <a:r>
              <a:rPr lang="zh-CN" altLang="en-US" sz="2000">
                <a:solidFill>
                  <a:srgbClr val="212834"/>
                </a:solidFill>
              </a:rPr>
              <a:t>点的短路电路总阻抗标么值及三相短路电流和短路容量</a:t>
            </a:r>
          </a:p>
        </p:txBody>
      </p:sp>
      <p:sp>
        <p:nvSpPr>
          <p:cNvPr id="583691" name="Rectangle 1035">
            <a:extLst>
              <a:ext uri="{FF2B5EF4-FFF2-40B4-BE49-F238E27FC236}">
                <a16:creationId xmlns:a16="http://schemas.microsoft.com/office/drawing/2014/main" id="{509367E4-FE07-4C5C-9745-74F04CC57DEC}"/>
              </a:ext>
            </a:extLst>
          </p:cNvPr>
          <p:cNvSpPr>
            <a:spLocks noChangeArrowheads="1"/>
          </p:cNvSpPr>
          <p:nvPr/>
        </p:nvSpPr>
        <p:spPr bwMode="auto">
          <a:xfrm>
            <a:off x="609600" y="1275879"/>
            <a:ext cx="28956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1）总电抗标么值</a:t>
            </a:r>
          </a:p>
        </p:txBody>
      </p:sp>
      <p:graphicFrame>
        <p:nvGraphicFramePr>
          <p:cNvPr id="603136" name="Object 1024">
            <a:extLst>
              <a:ext uri="{FF2B5EF4-FFF2-40B4-BE49-F238E27FC236}">
                <a16:creationId xmlns:a16="http://schemas.microsoft.com/office/drawing/2014/main" id="{DADFC583-D71E-4176-82BB-29D57F76E107}"/>
              </a:ext>
            </a:extLst>
          </p:cNvPr>
          <p:cNvGraphicFramePr>
            <a:graphicFrameLocks noChangeAspect="1"/>
          </p:cNvGraphicFramePr>
          <p:nvPr>
            <p:extLst>
              <p:ext uri="{D42A27DB-BD31-4B8C-83A1-F6EECF244321}">
                <p14:modId xmlns:p14="http://schemas.microsoft.com/office/powerpoint/2010/main" val="2954617353"/>
              </p:ext>
            </p:extLst>
          </p:nvPr>
        </p:nvGraphicFramePr>
        <p:xfrm>
          <a:off x="1752600" y="1809279"/>
          <a:ext cx="4343400" cy="498475"/>
        </p:xfrm>
        <a:graphic>
          <a:graphicData uri="http://schemas.openxmlformats.org/presentationml/2006/ole">
            <mc:AlternateContent xmlns:mc="http://schemas.openxmlformats.org/markup-compatibility/2006">
              <mc:Choice xmlns:v="urn:schemas-microsoft-com:vml" Requires="v">
                <p:oleObj r:id="rId3" imgW="2235200" imgH="254000" progId="Equation.DSMT4">
                  <p:embed/>
                </p:oleObj>
              </mc:Choice>
              <mc:Fallback>
                <p:oleObj r:id="rId3" imgW="2235200" imgH="254000" progId="Equation.DSMT4">
                  <p:embed/>
                  <p:pic>
                    <p:nvPicPr>
                      <p:cNvPr id="0"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52600" y="1809279"/>
                        <a:ext cx="4343400"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694" name="Rectangle 1038">
            <a:extLst>
              <a:ext uri="{FF2B5EF4-FFF2-40B4-BE49-F238E27FC236}">
                <a16:creationId xmlns:a16="http://schemas.microsoft.com/office/drawing/2014/main" id="{C7898D6C-D776-4654-A4CA-62FEA35D4AE2}"/>
              </a:ext>
            </a:extLst>
          </p:cNvPr>
          <p:cNvSpPr>
            <a:spLocks noChangeArrowheads="1"/>
          </p:cNvSpPr>
          <p:nvPr/>
        </p:nvSpPr>
        <p:spPr bwMode="auto">
          <a:xfrm>
            <a:off x="609600" y="2288704"/>
            <a:ext cx="41910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2）三相短路电流周期分量有效值</a:t>
            </a:r>
          </a:p>
        </p:txBody>
      </p:sp>
      <p:graphicFrame>
        <p:nvGraphicFramePr>
          <p:cNvPr id="603137" name="Object 1025">
            <a:extLst>
              <a:ext uri="{FF2B5EF4-FFF2-40B4-BE49-F238E27FC236}">
                <a16:creationId xmlns:a16="http://schemas.microsoft.com/office/drawing/2014/main" id="{46E7E741-B5A1-4DBC-BF14-8BD3D9B6841C}"/>
              </a:ext>
            </a:extLst>
          </p:cNvPr>
          <p:cNvGraphicFramePr>
            <a:graphicFrameLocks noChangeAspect="1"/>
          </p:cNvGraphicFramePr>
          <p:nvPr>
            <p:extLst>
              <p:ext uri="{D42A27DB-BD31-4B8C-83A1-F6EECF244321}">
                <p14:modId xmlns:p14="http://schemas.microsoft.com/office/powerpoint/2010/main" val="2726805849"/>
              </p:ext>
            </p:extLst>
          </p:nvPr>
        </p:nvGraphicFramePr>
        <p:xfrm>
          <a:off x="1752600" y="2799879"/>
          <a:ext cx="5076825" cy="511175"/>
        </p:xfrm>
        <a:graphic>
          <a:graphicData uri="http://schemas.openxmlformats.org/presentationml/2006/ole">
            <mc:AlternateContent xmlns:mc="http://schemas.openxmlformats.org/markup-compatibility/2006">
              <mc:Choice xmlns:v="urn:schemas-microsoft-com:vml" Requires="v">
                <p:oleObj name="Equation" r:id="rId5" imgW="2552400" imgH="253800" progId="Equation.DSMT4">
                  <p:embed/>
                </p:oleObj>
              </mc:Choice>
              <mc:Fallback>
                <p:oleObj name="Equation" r:id="rId5" imgW="2552400" imgH="253800" progId="Equation.DSMT4">
                  <p:embed/>
                  <p:pic>
                    <p:nvPicPr>
                      <p:cNvPr id="0" name="Object 102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752600" y="2799879"/>
                        <a:ext cx="5076825"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697" name="Rectangle 1041">
            <a:extLst>
              <a:ext uri="{FF2B5EF4-FFF2-40B4-BE49-F238E27FC236}">
                <a16:creationId xmlns:a16="http://schemas.microsoft.com/office/drawing/2014/main" id="{07E8CECC-7833-4736-AFB9-2010335EB6AB}"/>
              </a:ext>
            </a:extLst>
          </p:cNvPr>
          <p:cNvSpPr>
            <a:spLocks noChangeArrowheads="1"/>
          </p:cNvSpPr>
          <p:nvPr/>
        </p:nvSpPr>
        <p:spPr bwMode="auto">
          <a:xfrm>
            <a:off x="609600" y="3333279"/>
            <a:ext cx="41910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3</a:t>
            </a:r>
            <a:r>
              <a:rPr lang="zh-CN" altLang="en-US" sz="2000">
                <a:solidFill>
                  <a:srgbClr val="212834"/>
                </a:solidFill>
                <a:latin typeface="宋体" panose="02010600030101010101" pitchFamily="2" charset="-122"/>
              </a:rPr>
              <a:t>）其他三相短路电流</a:t>
            </a:r>
            <a:r>
              <a:rPr lang="zh-CN" altLang="en-US" sz="2000">
                <a:solidFill>
                  <a:srgbClr val="212834"/>
                </a:solidFill>
              </a:rPr>
              <a:t> </a:t>
            </a:r>
          </a:p>
        </p:txBody>
      </p:sp>
      <p:graphicFrame>
        <p:nvGraphicFramePr>
          <p:cNvPr id="603138" name="Object 1026">
            <a:extLst>
              <a:ext uri="{FF2B5EF4-FFF2-40B4-BE49-F238E27FC236}">
                <a16:creationId xmlns:a16="http://schemas.microsoft.com/office/drawing/2014/main" id="{7A44B315-472B-44ED-AE2E-264F09F18835}"/>
              </a:ext>
            </a:extLst>
          </p:cNvPr>
          <p:cNvGraphicFramePr>
            <a:graphicFrameLocks noChangeAspect="1"/>
          </p:cNvGraphicFramePr>
          <p:nvPr>
            <p:extLst>
              <p:ext uri="{D42A27DB-BD31-4B8C-83A1-F6EECF244321}">
                <p14:modId xmlns:p14="http://schemas.microsoft.com/office/powerpoint/2010/main" val="1069482934"/>
              </p:ext>
            </p:extLst>
          </p:nvPr>
        </p:nvGraphicFramePr>
        <p:xfrm>
          <a:off x="1752600" y="3790479"/>
          <a:ext cx="3352800" cy="1412875"/>
        </p:xfrm>
        <a:graphic>
          <a:graphicData uri="http://schemas.openxmlformats.org/presentationml/2006/ole">
            <mc:AlternateContent xmlns:mc="http://schemas.openxmlformats.org/markup-compatibility/2006">
              <mc:Choice xmlns:v="urn:schemas-microsoft-com:vml" Requires="v">
                <p:oleObj name="Equation" r:id="rId7" imgW="1765080" imgH="749160" progId="Equation.DSMT4">
                  <p:embed/>
                </p:oleObj>
              </mc:Choice>
              <mc:Fallback>
                <p:oleObj name="Equation" r:id="rId7" imgW="1765080" imgH="749160" progId="Equation.DSMT4">
                  <p:embed/>
                  <p:pic>
                    <p:nvPicPr>
                      <p:cNvPr id="0" name="Object 102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52600" y="3790479"/>
                        <a:ext cx="3352800" cy="141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3700" name="Rectangle 1044">
            <a:extLst>
              <a:ext uri="{FF2B5EF4-FFF2-40B4-BE49-F238E27FC236}">
                <a16:creationId xmlns:a16="http://schemas.microsoft.com/office/drawing/2014/main" id="{885FDA4E-5F5A-47B1-A60F-59B7B5B64708}"/>
              </a:ext>
            </a:extLst>
          </p:cNvPr>
          <p:cNvSpPr>
            <a:spLocks noChangeArrowheads="1"/>
          </p:cNvSpPr>
          <p:nvPr/>
        </p:nvSpPr>
        <p:spPr bwMode="auto">
          <a:xfrm>
            <a:off x="609600" y="5314479"/>
            <a:ext cx="4191000" cy="436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4</a:t>
            </a:r>
            <a:r>
              <a:rPr lang="zh-CN" altLang="en-US" sz="2000">
                <a:solidFill>
                  <a:srgbClr val="212834"/>
                </a:solidFill>
                <a:latin typeface="宋体" panose="02010600030101010101" pitchFamily="2" charset="-122"/>
              </a:rPr>
              <a:t>）三相短路容量</a:t>
            </a:r>
            <a:r>
              <a:rPr lang="zh-CN" altLang="en-US" sz="2000">
                <a:solidFill>
                  <a:srgbClr val="212834"/>
                </a:solidFill>
              </a:rPr>
              <a:t> </a:t>
            </a:r>
          </a:p>
        </p:txBody>
      </p:sp>
      <p:graphicFrame>
        <p:nvGraphicFramePr>
          <p:cNvPr id="603139" name="Object 1027">
            <a:extLst>
              <a:ext uri="{FF2B5EF4-FFF2-40B4-BE49-F238E27FC236}">
                <a16:creationId xmlns:a16="http://schemas.microsoft.com/office/drawing/2014/main" id="{AE8894D6-0FC8-4317-BF61-6F2151BF1CD6}"/>
              </a:ext>
            </a:extLst>
          </p:cNvPr>
          <p:cNvGraphicFramePr>
            <a:graphicFrameLocks noChangeAspect="1"/>
          </p:cNvGraphicFramePr>
          <p:nvPr>
            <p:extLst>
              <p:ext uri="{D42A27DB-BD31-4B8C-83A1-F6EECF244321}">
                <p14:modId xmlns:p14="http://schemas.microsoft.com/office/powerpoint/2010/main" val="1278735621"/>
              </p:ext>
            </p:extLst>
          </p:nvPr>
        </p:nvGraphicFramePr>
        <p:xfrm>
          <a:off x="1524000" y="5924079"/>
          <a:ext cx="5581650" cy="511175"/>
        </p:xfrm>
        <a:graphic>
          <a:graphicData uri="http://schemas.openxmlformats.org/presentationml/2006/ole">
            <mc:AlternateContent xmlns:mc="http://schemas.openxmlformats.org/markup-compatibility/2006">
              <mc:Choice xmlns:v="urn:schemas-microsoft-com:vml" Requires="v">
                <p:oleObj name="Equation" r:id="rId9" imgW="2806560" imgH="253800" progId="Equation.DSMT4">
                  <p:embed/>
                </p:oleObj>
              </mc:Choice>
              <mc:Fallback>
                <p:oleObj name="Equation" r:id="rId9" imgW="2806560" imgH="253800" progId="Equation.DSMT4">
                  <p:embed/>
                  <p:pic>
                    <p:nvPicPr>
                      <p:cNvPr id="0" name="Object 102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524000" y="5924079"/>
                        <a:ext cx="5581650"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83683"/>
                                        </p:tgtEl>
                                        <p:attrNameLst>
                                          <p:attrName>style.visibility</p:attrName>
                                        </p:attrNameLst>
                                      </p:cBhvr>
                                      <p:to>
                                        <p:strVal val="visible"/>
                                      </p:to>
                                    </p:set>
                                    <p:anim to="" calcmode="lin" valueType="num">
                                      <p:cBhvr>
                                        <p:cTn id="7" dur="1" fill="hold"/>
                                        <p:tgtEl>
                                          <p:spTgt spid="58368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83691"/>
                                        </p:tgtEl>
                                        <p:attrNameLst>
                                          <p:attrName>style.visibility</p:attrName>
                                        </p:attrNameLst>
                                      </p:cBhvr>
                                      <p:to>
                                        <p:strVal val="visible"/>
                                      </p:to>
                                    </p:set>
                                    <p:anim to="" calcmode="lin" valueType="num">
                                      <p:cBhvr>
                                        <p:cTn id="12" dur="1" fill="hold"/>
                                        <p:tgtEl>
                                          <p:spTgt spid="583691"/>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499"/>
                                          </p:stCondLst>
                                        </p:cTn>
                                        <p:tgtEl>
                                          <p:spTgt spid="603136"/>
                                        </p:tgtEl>
                                        <p:attrNameLst>
                                          <p:attrName>style.visibility</p:attrName>
                                        </p:attrNameLst>
                                      </p:cBhvr>
                                      <p:to>
                                        <p:strVal val="visible"/>
                                      </p:to>
                                    </p:set>
                                    <p:anim to="" calcmode="lin" valueType="num">
                                      <p:cBhvr>
                                        <p:cTn id="17" dur="1" fill="hold"/>
                                        <p:tgtEl>
                                          <p:spTgt spid="603136"/>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83694"/>
                                        </p:tgtEl>
                                        <p:attrNameLst>
                                          <p:attrName>style.visibility</p:attrName>
                                        </p:attrNameLst>
                                      </p:cBhvr>
                                      <p:to>
                                        <p:strVal val="visible"/>
                                      </p:to>
                                    </p:set>
                                    <p:anim to="" calcmode="lin" valueType="num">
                                      <p:cBhvr>
                                        <p:cTn id="22" dur="1" fill="hold"/>
                                        <p:tgtEl>
                                          <p:spTgt spid="583694"/>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499"/>
                                          </p:stCondLst>
                                        </p:cTn>
                                        <p:tgtEl>
                                          <p:spTgt spid="603137"/>
                                        </p:tgtEl>
                                        <p:attrNameLst>
                                          <p:attrName>style.visibility</p:attrName>
                                        </p:attrNameLst>
                                      </p:cBhvr>
                                      <p:to>
                                        <p:strVal val="visible"/>
                                      </p:to>
                                    </p:set>
                                    <p:anim to="" calcmode="lin" valueType="num">
                                      <p:cBhvr>
                                        <p:cTn id="27" dur="1" fill="hold"/>
                                        <p:tgtEl>
                                          <p:spTgt spid="603137"/>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83697"/>
                                        </p:tgtEl>
                                        <p:attrNameLst>
                                          <p:attrName>style.visibility</p:attrName>
                                        </p:attrNameLst>
                                      </p:cBhvr>
                                      <p:to>
                                        <p:strVal val="visible"/>
                                      </p:to>
                                    </p:set>
                                    <p:anim to="" calcmode="lin" valueType="num">
                                      <p:cBhvr>
                                        <p:cTn id="32" dur="1" fill="hold"/>
                                        <p:tgtEl>
                                          <p:spTgt spid="583697"/>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nodeType="clickEffect">
                                  <p:stCondLst>
                                    <p:cond delay="0"/>
                                  </p:stCondLst>
                                  <p:childTnLst>
                                    <p:set>
                                      <p:cBhvr>
                                        <p:cTn id="36" dur="1" fill="hold">
                                          <p:stCondLst>
                                            <p:cond delay="499"/>
                                          </p:stCondLst>
                                        </p:cTn>
                                        <p:tgtEl>
                                          <p:spTgt spid="603138"/>
                                        </p:tgtEl>
                                        <p:attrNameLst>
                                          <p:attrName>style.visibility</p:attrName>
                                        </p:attrNameLst>
                                      </p:cBhvr>
                                      <p:to>
                                        <p:strVal val="visible"/>
                                      </p:to>
                                    </p:set>
                                    <p:anim to="" calcmode="lin" valueType="num">
                                      <p:cBhvr>
                                        <p:cTn id="37" dur="1" fill="hold"/>
                                        <p:tgtEl>
                                          <p:spTgt spid="603138"/>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583700"/>
                                        </p:tgtEl>
                                        <p:attrNameLst>
                                          <p:attrName>style.visibility</p:attrName>
                                        </p:attrNameLst>
                                      </p:cBhvr>
                                      <p:to>
                                        <p:strVal val="visible"/>
                                      </p:to>
                                    </p:set>
                                    <p:anim to="" calcmode="lin" valueType="num">
                                      <p:cBhvr>
                                        <p:cTn id="42" dur="1" fill="hold"/>
                                        <p:tgtEl>
                                          <p:spTgt spid="583700"/>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nodeType="clickEffect">
                                  <p:stCondLst>
                                    <p:cond delay="0"/>
                                  </p:stCondLst>
                                  <p:childTnLst>
                                    <p:set>
                                      <p:cBhvr>
                                        <p:cTn id="46" dur="1" fill="hold">
                                          <p:stCondLst>
                                            <p:cond delay="499"/>
                                          </p:stCondLst>
                                        </p:cTn>
                                        <p:tgtEl>
                                          <p:spTgt spid="603139"/>
                                        </p:tgtEl>
                                        <p:attrNameLst>
                                          <p:attrName>style.visibility</p:attrName>
                                        </p:attrNameLst>
                                      </p:cBhvr>
                                      <p:to>
                                        <p:strVal val="visible"/>
                                      </p:to>
                                    </p:set>
                                    <p:anim to="" calcmode="lin" valueType="num">
                                      <p:cBhvr>
                                        <p:cTn id="47" dur="1" fill="hold"/>
                                        <p:tgtEl>
                                          <p:spTgt spid="603139"/>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683" grpId="0" autoUpdateAnimBg="0"/>
      <p:bldP spid="583691" grpId="0" autoUpdateAnimBg="0"/>
      <p:bldP spid="583694" grpId="0" autoUpdateAnimBg="0"/>
      <p:bldP spid="583697" grpId="0" autoUpdateAnimBg="0"/>
      <p:bldP spid="583700"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439" name="Rectangle 2">
            <a:extLst>
              <a:ext uri="{FF2B5EF4-FFF2-40B4-BE49-F238E27FC236}">
                <a16:creationId xmlns:a16="http://schemas.microsoft.com/office/drawing/2014/main" id="{82C0E5B8-0F7C-4956-B580-E8FE97285A35}"/>
              </a:ext>
            </a:extLst>
          </p:cNvPr>
          <p:cNvSpPr>
            <a:spLocks noGrp="1" noChangeArrowheads="1"/>
          </p:cNvSpPr>
          <p:nvPr>
            <p:ph type="title"/>
          </p:nvPr>
        </p:nvSpPr>
        <p:spPr bwMode="auto">
          <a:xfrm>
            <a:off x="0" y="0"/>
            <a:ext cx="914400"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1400" i="1">
                <a:solidFill>
                  <a:srgbClr val="212834"/>
                </a:solidFill>
                <a:latin typeface="宋体" panose="02010600030101010101" pitchFamily="2" charset="-122"/>
              </a:rPr>
              <a:t>续上页</a:t>
            </a:r>
          </a:p>
        </p:txBody>
      </p:sp>
      <p:sp>
        <p:nvSpPr>
          <p:cNvPr id="584707" name="Rectangle 3">
            <a:extLst>
              <a:ext uri="{FF2B5EF4-FFF2-40B4-BE49-F238E27FC236}">
                <a16:creationId xmlns:a16="http://schemas.microsoft.com/office/drawing/2014/main" id="{6CEA3836-2022-4BC1-B7AD-F2A4FA454632}"/>
              </a:ext>
            </a:extLst>
          </p:cNvPr>
          <p:cNvSpPr>
            <a:spLocks noChangeArrowheads="1"/>
          </p:cNvSpPr>
          <p:nvPr/>
        </p:nvSpPr>
        <p:spPr bwMode="auto">
          <a:xfrm>
            <a:off x="323850" y="549275"/>
            <a:ext cx="7772400" cy="43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4</a:t>
            </a:r>
            <a:r>
              <a:rPr lang="zh-CN" altLang="en-US" sz="2000">
                <a:solidFill>
                  <a:srgbClr val="212834"/>
                </a:solidFill>
                <a:latin typeface="宋体" panose="02010600030101010101" pitchFamily="2" charset="-122"/>
              </a:rPr>
              <a:t>．求</a:t>
            </a:r>
            <a:r>
              <a:rPr lang="en-US" altLang="zh-CN" sz="2000" i="1">
                <a:solidFill>
                  <a:srgbClr val="212834"/>
                </a:solidFill>
              </a:rPr>
              <a:t>k</a:t>
            </a:r>
            <a:r>
              <a:rPr lang="en-US" altLang="zh-CN" sz="2000">
                <a:solidFill>
                  <a:srgbClr val="212834"/>
                </a:solidFill>
              </a:rPr>
              <a:t>-2</a:t>
            </a:r>
            <a:r>
              <a:rPr lang="zh-CN" altLang="en-US" sz="2000">
                <a:solidFill>
                  <a:srgbClr val="212834"/>
                </a:solidFill>
                <a:latin typeface="宋体" panose="02010600030101010101" pitchFamily="2" charset="-122"/>
              </a:rPr>
              <a:t>点的短路电路总电抗标么值三相短路电流的短路容量</a:t>
            </a:r>
            <a:r>
              <a:rPr lang="zh-CN" altLang="en-US" sz="2000">
                <a:solidFill>
                  <a:srgbClr val="212834"/>
                </a:solidFill>
              </a:rPr>
              <a:t> </a:t>
            </a:r>
          </a:p>
        </p:txBody>
      </p:sp>
      <p:sp>
        <p:nvSpPr>
          <p:cNvPr id="584708" name="Rectangle 4">
            <a:extLst>
              <a:ext uri="{FF2B5EF4-FFF2-40B4-BE49-F238E27FC236}">
                <a16:creationId xmlns:a16="http://schemas.microsoft.com/office/drawing/2014/main" id="{53C8EBF2-568A-42E2-AEF1-C8767BB60FAC}"/>
              </a:ext>
            </a:extLst>
          </p:cNvPr>
          <p:cNvSpPr>
            <a:spLocks noChangeArrowheads="1"/>
          </p:cNvSpPr>
          <p:nvPr/>
        </p:nvSpPr>
        <p:spPr bwMode="auto">
          <a:xfrm>
            <a:off x="669032" y="1052513"/>
            <a:ext cx="3384178" cy="403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1800">
                <a:solidFill>
                  <a:srgbClr val="212834"/>
                </a:solidFill>
                <a:latin typeface="宋体" panose="02010600030101010101" pitchFamily="2" charset="-122"/>
              </a:rPr>
              <a:t>两台变压器并联运行情况下：</a:t>
            </a:r>
            <a:r>
              <a:rPr lang="zh-CN" altLang="en-US" sz="1800">
                <a:solidFill>
                  <a:srgbClr val="212834"/>
                </a:solidFill>
              </a:rPr>
              <a:t> </a:t>
            </a:r>
          </a:p>
        </p:txBody>
      </p:sp>
      <p:sp>
        <p:nvSpPr>
          <p:cNvPr id="584710" name="Rectangle 6">
            <a:extLst>
              <a:ext uri="{FF2B5EF4-FFF2-40B4-BE49-F238E27FC236}">
                <a16:creationId xmlns:a16="http://schemas.microsoft.com/office/drawing/2014/main" id="{D561001A-89EB-44B8-AEC0-E82494C4690D}"/>
              </a:ext>
            </a:extLst>
          </p:cNvPr>
          <p:cNvSpPr>
            <a:spLocks noChangeArrowheads="1"/>
          </p:cNvSpPr>
          <p:nvPr/>
        </p:nvSpPr>
        <p:spPr bwMode="auto">
          <a:xfrm>
            <a:off x="669032" y="1447800"/>
            <a:ext cx="4191000" cy="403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1800">
                <a:solidFill>
                  <a:srgbClr val="212834"/>
                </a:solidFill>
                <a:latin typeface="宋体" panose="02010600030101010101" pitchFamily="2" charset="-122"/>
              </a:rPr>
              <a:t>1）总电抗标么值 </a:t>
            </a:r>
          </a:p>
        </p:txBody>
      </p:sp>
      <p:graphicFrame>
        <p:nvGraphicFramePr>
          <p:cNvPr id="584711" name="Object 7">
            <a:extLst>
              <a:ext uri="{FF2B5EF4-FFF2-40B4-BE49-F238E27FC236}">
                <a16:creationId xmlns:a16="http://schemas.microsoft.com/office/drawing/2014/main" id="{AF3D269F-8900-4D00-81A7-9C9F83A880E2}"/>
              </a:ext>
            </a:extLst>
          </p:cNvPr>
          <p:cNvGraphicFramePr>
            <a:graphicFrameLocks noChangeAspect="1"/>
          </p:cNvGraphicFramePr>
          <p:nvPr>
            <p:extLst>
              <p:ext uri="{D42A27DB-BD31-4B8C-83A1-F6EECF244321}">
                <p14:modId xmlns:p14="http://schemas.microsoft.com/office/powerpoint/2010/main" val="3538117521"/>
              </p:ext>
            </p:extLst>
          </p:nvPr>
        </p:nvGraphicFramePr>
        <p:xfrm>
          <a:off x="1219200" y="1828800"/>
          <a:ext cx="6288088" cy="792163"/>
        </p:xfrm>
        <a:graphic>
          <a:graphicData uri="http://schemas.openxmlformats.org/presentationml/2006/ole">
            <mc:AlternateContent xmlns:mc="http://schemas.openxmlformats.org/markup-compatibility/2006">
              <mc:Choice xmlns:v="urn:schemas-microsoft-com:vml" Requires="v">
                <p:oleObj name="Equation" r:id="rId3" imgW="3162240" imgH="393480" progId="Equation.DSMT4">
                  <p:embed/>
                </p:oleObj>
              </mc:Choice>
              <mc:Fallback>
                <p:oleObj name="Equation" r:id="rId3" imgW="3162240" imgH="393480" progId="Equation.DSMT4">
                  <p:embed/>
                  <p:pic>
                    <p:nvPicPr>
                      <p:cNvPr id="0" name="Object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19200" y="1828800"/>
                        <a:ext cx="6288088" cy="7921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4712" name="Rectangle 8">
            <a:extLst>
              <a:ext uri="{FF2B5EF4-FFF2-40B4-BE49-F238E27FC236}">
                <a16:creationId xmlns:a16="http://schemas.microsoft.com/office/drawing/2014/main" id="{9484BB3F-C3A2-4CCB-A85E-B3F4675218BD}"/>
              </a:ext>
            </a:extLst>
          </p:cNvPr>
          <p:cNvSpPr>
            <a:spLocks noChangeArrowheads="1"/>
          </p:cNvSpPr>
          <p:nvPr/>
        </p:nvSpPr>
        <p:spPr bwMode="auto">
          <a:xfrm>
            <a:off x="669032" y="2514600"/>
            <a:ext cx="4191000" cy="403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1800">
                <a:solidFill>
                  <a:srgbClr val="212834"/>
                </a:solidFill>
                <a:latin typeface="宋体" panose="02010600030101010101" pitchFamily="2" charset="-122"/>
              </a:rPr>
              <a:t>2）三相短路电流周期分量有效值</a:t>
            </a:r>
          </a:p>
        </p:txBody>
      </p:sp>
      <p:graphicFrame>
        <p:nvGraphicFramePr>
          <p:cNvPr id="584713" name="Object 9">
            <a:extLst>
              <a:ext uri="{FF2B5EF4-FFF2-40B4-BE49-F238E27FC236}">
                <a16:creationId xmlns:a16="http://schemas.microsoft.com/office/drawing/2014/main" id="{3D51BD7F-C2A4-465E-93D3-C78941AED126}"/>
              </a:ext>
            </a:extLst>
          </p:cNvPr>
          <p:cNvGraphicFramePr>
            <a:graphicFrameLocks noChangeAspect="1"/>
          </p:cNvGraphicFramePr>
          <p:nvPr>
            <p:extLst>
              <p:ext uri="{D42A27DB-BD31-4B8C-83A1-F6EECF244321}">
                <p14:modId xmlns:p14="http://schemas.microsoft.com/office/powerpoint/2010/main" val="3205824130"/>
              </p:ext>
            </p:extLst>
          </p:nvPr>
        </p:nvGraphicFramePr>
        <p:xfrm>
          <a:off x="1219200" y="2971800"/>
          <a:ext cx="5113338" cy="814388"/>
        </p:xfrm>
        <a:graphic>
          <a:graphicData uri="http://schemas.openxmlformats.org/presentationml/2006/ole">
            <mc:AlternateContent xmlns:mc="http://schemas.openxmlformats.org/markup-compatibility/2006">
              <mc:Choice xmlns:v="urn:schemas-microsoft-com:vml" Requires="v">
                <p:oleObj name="Equation" r:id="rId5" imgW="2692080" imgH="431640" progId="Equation.DSMT4">
                  <p:embed/>
                </p:oleObj>
              </mc:Choice>
              <mc:Fallback>
                <p:oleObj name="Equation" r:id="rId5" imgW="2692080" imgH="431640" progId="Equation.DSMT4">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971800"/>
                        <a:ext cx="5113338"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4714" name="Rectangle 10">
            <a:extLst>
              <a:ext uri="{FF2B5EF4-FFF2-40B4-BE49-F238E27FC236}">
                <a16:creationId xmlns:a16="http://schemas.microsoft.com/office/drawing/2014/main" id="{38709D44-DC9C-4E74-A4E9-4A540DAA84B0}"/>
              </a:ext>
            </a:extLst>
          </p:cNvPr>
          <p:cNvSpPr>
            <a:spLocks noChangeArrowheads="1"/>
          </p:cNvSpPr>
          <p:nvPr/>
        </p:nvSpPr>
        <p:spPr bwMode="auto">
          <a:xfrm>
            <a:off x="669032" y="3733800"/>
            <a:ext cx="4191000" cy="3909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1800">
                <a:solidFill>
                  <a:srgbClr val="212834"/>
                </a:solidFill>
                <a:latin typeface="宋体" panose="02010600030101010101" pitchFamily="2" charset="-122"/>
              </a:rPr>
              <a:t>3）其他三相短路电流 </a:t>
            </a:r>
          </a:p>
        </p:txBody>
      </p:sp>
      <p:graphicFrame>
        <p:nvGraphicFramePr>
          <p:cNvPr id="584715" name="Object 11">
            <a:extLst>
              <a:ext uri="{FF2B5EF4-FFF2-40B4-BE49-F238E27FC236}">
                <a16:creationId xmlns:a16="http://schemas.microsoft.com/office/drawing/2014/main" id="{711972F2-ABC4-4FDB-B211-801733D94701}"/>
              </a:ext>
            </a:extLst>
          </p:cNvPr>
          <p:cNvGraphicFramePr>
            <a:graphicFrameLocks noChangeAspect="1"/>
          </p:cNvGraphicFramePr>
          <p:nvPr>
            <p:extLst>
              <p:ext uri="{D42A27DB-BD31-4B8C-83A1-F6EECF244321}">
                <p14:modId xmlns:p14="http://schemas.microsoft.com/office/powerpoint/2010/main" val="3891468876"/>
              </p:ext>
            </p:extLst>
          </p:nvPr>
        </p:nvGraphicFramePr>
        <p:xfrm>
          <a:off x="1447800" y="5943600"/>
          <a:ext cx="5859463" cy="511175"/>
        </p:xfrm>
        <a:graphic>
          <a:graphicData uri="http://schemas.openxmlformats.org/presentationml/2006/ole">
            <mc:AlternateContent xmlns:mc="http://schemas.openxmlformats.org/markup-compatibility/2006">
              <mc:Choice xmlns:v="urn:schemas-microsoft-com:vml" Requires="v">
                <p:oleObj name="Equation" r:id="rId7" imgW="2946240" imgH="253800" progId="Equation.DSMT4">
                  <p:embed/>
                </p:oleObj>
              </mc:Choice>
              <mc:Fallback>
                <p:oleObj name="Equation" r:id="rId7" imgW="2946240" imgH="25380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5943600"/>
                        <a:ext cx="5859463"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4716" name="Rectangle 12">
            <a:extLst>
              <a:ext uri="{FF2B5EF4-FFF2-40B4-BE49-F238E27FC236}">
                <a16:creationId xmlns:a16="http://schemas.microsoft.com/office/drawing/2014/main" id="{106BFF12-DFF2-4EFA-95B3-DC5C9D08DC7C}"/>
              </a:ext>
            </a:extLst>
          </p:cNvPr>
          <p:cNvSpPr>
            <a:spLocks noChangeArrowheads="1"/>
          </p:cNvSpPr>
          <p:nvPr/>
        </p:nvSpPr>
        <p:spPr bwMode="auto">
          <a:xfrm>
            <a:off x="669032" y="5545964"/>
            <a:ext cx="4191000" cy="4033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1800">
                <a:solidFill>
                  <a:srgbClr val="212834"/>
                </a:solidFill>
                <a:latin typeface="宋体" panose="02010600030101010101" pitchFamily="2" charset="-122"/>
              </a:rPr>
              <a:t>4）三相短路容量 </a:t>
            </a:r>
          </a:p>
        </p:txBody>
      </p:sp>
      <p:graphicFrame>
        <p:nvGraphicFramePr>
          <p:cNvPr id="584717" name="Object 13">
            <a:extLst>
              <a:ext uri="{FF2B5EF4-FFF2-40B4-BE49-F238E27FC236}">
                <a16:creationId xmlns:a16="http://schemas.microsoft.com/office/drawing/2014/main" id="{4F9E3C65-19EF-4590-B181-87F056D6B493}"/>
              </a:ext>
            </a:extLst>
          </p:cNvPr>
          <p:cNvGraphicFramePr>
            <a:graphicFrameLocks noChangeAspect="1"/>
          </p:cNvGraphicFramePr>
          <p:nvPr>
            <p:extLst>
              <p:ext uri="{D42A27DB-BD31-4B8C-83A1-F6EECF244321}">
                <p14:modId xmlns:p14="http://schemas.microsoft.com/office/powerpoint/2010/main" val="3684231481"/>
              </p:ext>
            </p:extLst>
          </p:nvPr>
        </p:nvGraphicFramePr>
        <p:xfrm>
          <a:off x="1455738" y="4191000"/>
          <a:ext cx="3641725" cy="1412875"/>
        </p:xfrm>
        <a:graphic>
          <a:graphicData uri="http://schemas.openxmlformats.org/presentationml/2006/ole">
            <mc:AlternateContent xmlns:mc="http://schemas.openxmlformats.org/markup-compatibility/2006">
              <mc:Choice xmlns:v="urn:schemas-microsoft-com:vml" Requires="v">
                <p:oleObj name="Equation" r:id="rId9" imgW="1917360" imgH="749160" progId="Equation.DSMT4">
                  <p:embed/>
                </p:oleObj>
              </mc:Choice>
              <mc:Fallback>
                <p:oleObj name="Equation" r:id="rId9" imgW="1917360" imgH="749160" progId="Equation.DSMT4">
                  <p:embed/>
                  <p:pic>
                    <p:nvPicPr>
                      <p:cNvPr id="0" name="Object 13"/>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55738" y="4191000"/>
                        <a:ext cx="3641725" cy="141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84707"/>
                                        </p:tgtEl>
                                        <p:attrNameLst>
                                          <p:attrName>style.visibility</p:attrName>
                                        </p:attrNameLst>
                                      </p:cBhvr>
                                      <p:to>
                                        <p:strVal val="visible"/>
                                      </p:to>
                                    </p:set>
                                    <p:anim to="" calcmode="lin" valueType="num">
                                      <p:cBhvr>
                                        <p:cTn id="7" dur="1" fill="hold"/>
                                        <p:tgtEl>
                                          <p:spTgt spid="584707"/>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84708"/>
                                        </p:tgtEl>
                                        <p:attrNameLst>
                                          <p:attrName>style.visibility</p:attrName>
                                        </p:attrNameLst>
                                      </p:cBhvr>
                                      <p:to>
                                        <p:strVal val="visible"/>
                                      </p:to>
                                    </p:set>
                                    <p:anim to="" calcmode="lin" valueType="num">
                                      <p:cBhvr>
                                        <p:cTn id="12" dur="1" fill="hold"/>
                                        <p:tgtEl>
                                          <p:spTgt spid="584708"/>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84710"/>
                                        </p:tgtEl>
                                        <p:attrNameLst>
                                          <p:attrName>style.visibility</p:attrName>
                                        </p:attrNameLst>
                                      </p:cBhvr>
                                      <p:to>
                                        <p:strVal val="visible"/>
                                      </p:to>
                                    </p:set>
                                    <p:anim to="" calcmode="lin" valueType="num">
                                      <p:cBhvr>
                                        <p:cTn id="17" dur="1" fill="hold"/>
                                        <p:tgtEl>
                                          <p:spTgt spid="584710"/>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499"/>
                                          </p:stCondLst>
                                        </p:cTn>
                                        <p:tgtEl>
                                          <p:spTgt spid="584711"/>
                                        </p:tgtEl>
                                        <p:attrNameLst>
                                          <p:attrName>style.visibility</p:attrName>
                                        </p:attrNameLst>
                                      </p:cBhvr>
                                      <p:to>
                                        <p:strVal val="visible"/>
                                      </p:to>
                                    </p:set>
                                    <p:anim to="" calcmode="lin" valueType="num">
                                      <p:cBhvr>
                                        <p:cTn id="22" dur="1" fill="hold"/>
                                        <p:tgtEl>
                                          <p:spTgt spid="584711"/>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84712"/>
                                        </p:tgtEl>
                                        <p:attrNameLst>
                                          <p:attrName>style.visibility</p:attrName>
                                        </p:attrNameLst>
                                      </p:cBhvr>
                                      <p:to>
                                        <p:strVal val="visible"/>
                                      </p:to>
                                    </p:set>
                                    <p:anim to="" calcmode="lin" valueType="num">
                                      <p:cBhvr>
                                        <p:cTn id="27" dur="1" fill="hold"/>
                                        <p:tgtEl>
                                          <p:spTgt spid="584712"/>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nodeType="clickEffect">
                                  <p:stCondLst>
                                    <p:cond delay="0"/>
                                  </p:stCondLst>
                                  <p:childTnLst>
                                    <p:set>
                                      <p:cBhvr>
                                        <p:cTn id="31" dur="1" fill="hold">
                                          <p:stCondLst>
                                            <p:cond delay="499"/>
                                          </p:stCondLst>
                                        </p:cTn>
                                        <p:tgtEl>
                                          <p:spTgt spid="584713"/>
                                        </p:tgtEl>
                                        <p:attrNameLst>
                                          <p:attrName>style.visibility</p:attrName>
                                        </p:attrNameLst>
                                      </p:cBhvr>
                                      <p:to>
                                        <p:strVal val="visible"/>
                                      </p:to>
                                    </p:set>
                                    <p:anim to="" calcmode="lin" valueType="num">
                                      <p:cBhvr>
                                        <p:cTn id="32" dur="1" fill="hold"/>
                                        <p:tgtEl>
                                          <p:spTgt spid="584713"/>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grpId="0" nodeType="clickEffect">
                                  <p:stCondLst>
                                    <p:cond delay="0"/>
                                  </p:stCondLst>
                                  <p:childTnLst>
                                    <p:set>
                                      <p:cBhvr>
                                        <p:cTn id="36" dur="1" fill="hold">
                                          <p:stCondLst>
                                            <p:cond delay="499"/>
                                          </p:stCondLst>
                                        </p:cTn>
                                        <p:tgtEl>
                                          <p:spTgt spid="584714"/>
                                        </p:tgtEl>
                                        <p:attrNameLst>
                                          <p:attrName>style.visibility</p:attrName>
                                        </p:attrNameLst>
                                      </p:cBhvr>
                                      <p:to>
                                        <p:strVal val="visible"/>
                                      </p:to>
                                    </p:set>
                                    <p:anim to="" calcmode="lin" valueType="num">
                                      <p:cBhvr>
                                        <p:cTn id="37" dur="1" fill="hold"/>
                                        <p:tgtEl>
                                          <p:spTgt spid="584714"/>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nodeType="clickEffect">
                                  <p:stCondLst>
                                    <p:cond delay="0"/>
                                  </p:stCondLst>
                                  <p:childTnLst>
                                    <p:set>
                                      <p:cBhvr>
                                        <p:cTn id="41" dur="1" fill="hold">
                                          <p:stCondLst>
                                            <p:cond delay="499"/>
                                          </p:stCondLst>
                                        </p:cTn>
                                        <p:tgtEl>
                                          <p:spTgt spid="584717"/>
                                        </p:tgtEl>
                                        <p:attrNameLst>
                                          <p:attrName>style.visibility</p:attrName>
                                        </p:attrNameLst>
                                      </p:cBhvr>
                                      <p:to>
                                        <p:strVal val="visible"/>
                                      </p:to>
                                    </p:set>
                                    <p:anim to="" calcmode="lin" valueType="num">
                                      <p:cBhvr>
                                        <p:cTn id="42" dur="1" fill="hold"/>
                                        <p:tgtEl>
                                          <p:spTgt spid="584717"/>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grpId="0" nodeType="clickEffect">
                                  <p:stCondLst>
                                    <p:cond delay="0"/>
                                  </p:stCondLst>
                                  <p:childTnLst>
                                    <p:set>
                                      <p:cBhvr>
                                        <p:cTn id="46" dur="1" fill="hold">
                                          <p:stCondLst>
                                            <p:cond delay="499"/>
                                          </p:stCondLst>
                                        </p:cTn>
                                        <p:tgtEl>
                                          <p:spTgt spid="584716"/>
                                        </p:tgtEl>
                                        <p:attrNameLst>
                                          <p:attrName>style.visibility</p:attrName>
                                        </p:attrNameLst>
                                      </p:cBhvr>
                                      <p:to>
                                        <p:strVal val="visible"/>
                                      </p:to>
                                    </p:set>
                                    <p:anim to="" calcmode="lin" valueType="num">
                                      <p:cBhvr>
                                        <p:cTn id="47" dur="1" fill="hold"/>
                                        <p:tgtEl>
                                          <p:spTgt spid="584716"/>
                                        </p:tgtEl>
                                        <p:attrNameLst>
                                          <p:attrName/>
                                        </p:attrNameLst>
                                      </p:cBhvr>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24" presetClass="entr" presetSubtype="0" fill="hold" nodeType="clickEffect">
                                  <p:stCondLst>
                                    <p:cond delay="0"/>
                                  </p:stCondLst>
                                  <p:childTnLst>
                                    <p:set>
                                      <p:cBhvr>
                                        <p:cTn id="51" dur="1" fill="hold">
                                          <p:stCondLst>
                                            <p:cond delay="499"/>
                                          </p:stCondLst>
                                        </p:cTn>
                                        <p:tgtEl>
                                          <p:spTgt spid="584715"/>
                                        </p:tgtEl>
                                        <p:attrNameLst>
                                          <p:attrName>style.visibility</p:attrName>
                                        </p:attrNameLst>
                                      </p:cBhvr>
                                      <p:to>
                                        <p:strVal val="visible"/>
                                      </p:to>
                                    </p:set>
                                    <p:anim to="" calcmode="lin" valueType="num">
                                      <p:cBhvr>
                                        <p:cTn id="52" dur="1" fill="hold"/>
                                        <p:tgtEl>
                                          <p:spTgt spid="58471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4707" grpId="0" autoUpdateAnimBg="0"/>
      <p:bldP spid="584708" grpId="0" autoUpdateAnimBg="0"/>
      <p:bldP spid="584710" grpId="0" autoUpdateAnimBg="0"/>
      <p:bldP spid="584712" grpId="0" autoUpdateAnimBg="0"/>
      <p:bldP spid="584714" grpId="0" autoUpdateAnimBg="0"/>
      <p:bldP spid="584716" grpId="0"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9463" name="Rectangle 2">
            <a:extLst>
              <a:ext uri="{FF2B5EF4-FFF2-40B4-BE49-F238E27FC236}">
                <a16:creationId xmlns:a16="http://schemas.microsoft.com/office/drawing/2014/main" id="{CBA3581A-549D-41CF-A825-D01CEA2D012F}"/>
              </a:ext>
            </a:extLst>
          </p:cNvPr>
          <p:cNvSpPr>
            <a:spLocks noGrp="1" noChangeArrowheads="1"/>
          </p:cNvSpPr>
          <p:nvPr>
            <p:ph type="title"/>
          </p:nvPr>
        </p:nvSpPr>
        <p:spPr bwMode="auto">
          <a:xfrm>
            <a:off x="0" y="0"/>
            <a:ext cx="914400"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1600" i="1">
                <a:solidFill>
                  <a:srgbClr val="212834"/>
                </a:solidFill>
                <a:latin typeface="宋体" panose="02010600030101010101" pitchFamily="2" charset="-122"/>
              </a:rPr>
              <a:t>续上页</a:t>
            </a:r>
          </a:p>
        </p:txBody>
      </p:sp>
      <p:sp>
        <p:nvSpPr>
          <p:cNvPr id="585732" name="Rectangle 4">
            <a:extLst>
              <a:ext uri="{FF2B5EF4-FFF2-40B4-BE49-F238E27FC236}">
                <a16:creationId xmlns:a16="http://schemas.microsoft.com/office/drawing/2014/main" id="{AA717A63-BB04-4E67-98A6-7DC122134217}"/>
              </a:ext>
            </a:extLst>
          </p:cNvPr>
          <p:cNvSpPr>
            <a:spLocks noChangeArrowheads="1"/>
          </p:cNvSpPr>
          <p:nvPr/>
        </p:nvSpPr>
        <p:spPr bwMode="auto">
          <a:xfrm>
            <a:off x="609600" y="304800"/>
            <a:ext cx="50292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latin typeface="宋体" panose="02010600030101010101" pitchFamily="2" charset="-122"/>
              </a:rPr>
              <a:t>两台变压器分列运行情况下：</a:t>
            </a:r>
            <a:r>
              <a:rPr lang="zh-CN" altLang="en-US" sz="2000">
                <a:solidFill>
                  <a:srgbClr val="212834"/>
                </a:solidFill>
              </a:rPr>
              <a:t> </a:t>
            </a:r>
          </a:p>
        </p:txBody>
      </p:sp>
      <p:sp>
        <p:nvSpPr>
          <p:cNvPr id="585733" name="Rectangle 5">
            <a:extLst>
              <a:ext uri="{FF2B5EF4-FFF2-40B4-BE49-F238E27FC236}">
                <a16:creationId xmlns:a16="http://schemas.microsoft.com/office/drawing/2014/main" id="{E1A931A6-89C5-459B-B737-C6D0D92BA43A}"/>
              </a:ext>
            </a:extLst>
          </p:cNvPr>
          <p:cNvSpPr>
            <a:spLocks noChangeArrowheads="1"/>
          </p:cNvSpPr>
          <p:nvPr/>
        </p:nvSpPr>
        <p:spPr bwMode="auto">
          <a:xfrm>
            <a:off x="533400" y="762000"/>
            <a:ext cx="4191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1</a:t>
            </a:r>
            <a:r>
              <a:rPr lang="zh-CN" altLang="en-US" sz="2000">
                <a:solidFill>
                  <a:srgbClr val="212834"/>
                </a:solidFill>
                <a:latin typeface="宋体" panose="02010600030101010101" pitchFamily="2" charset="-122"/>
              </a:rPr>
              <a:t>）总电抗标么值</a:t>
            </a:r>
            <a:r>
              <a:rPr lang="zh-CN" altLang="en-US" sz="2000">
                <a:solidFill>
                  <a:srgbClr val="212834"/>
                </a:solidFill>
              </a:rPr>
              <a:t> </a:t>
            </a:r>
          </a:p>
        </p:txBody>
      </p:sp>
      <p:graphicFrame>
        <p:nvGraphicFramePr>
          <p:cNvPr id="585734" name="Object 6">
            <a:extLst>
              <a:ext uri="{FF2B5EF4-FFF2-40B4-BE49-F238E27FC236}">
                <a16:creationId xmlns:a16="http://schemas.microsoft.com/office/drawing/2014/main" id="{58304842-8FC7-4AC2-A196-C355D0705B37}"/>
              </a:ext>
            </a:extLst>
          </p:cNvPr>
          <p:cNvGraphicFramePr>
            <a:graphicFrameLocks noChangeAspect="1"/>
          </p:cNvGraphicFramePr>
          <p:nvPr>
            <p:extLst>
              <p:ext uri="{D42A27DB-BD31-4B8C-83A1-F6EECF244321}">
                <p14:modId xmlns:p14="http://schemas.microsoft.com/office/powerpoint/2010/main" val="1951262106"/>
              </p:ext>
            </p:extLst>
          </p:nvPr>
        </p:nvGraphicFramePr>
        <p:xfrm>
          <a:off x="1573213" y="1284288"/>
          <a:ext cx="5580062" cy="509587"/>
        </p:xfrm>
        <a:graphic>
          <a:graphicData uri="http://schemas.openxmlformats.org/presentationml/2006/ole">
            <mc:AlternateContent xmlns:mc="http://schemas.openxmlformats.org/markup-compatibility/2006">
              <mc:Choice xmlns:v="urn:schemas-microsoft-com:vml" Requires="v">
                <p:oleObj name="Equation" r:id="rId3" imgW="2806560" imgH="253800" progId="Equation.DSMT4">
                  <p:embed/>
                </p:oleObj>
              </mc:Choice>
              <mc:Fallback>
                <p:oleObj name="Equation" r:id="rId3" imgW="2806560" imgH="2538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73213" y="1284288"/>
                        <a:ext cx="5580062" cy="509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5735" name="Rectangle 7">
            <a:extLst>
              <a:ext uri="{FF2B5EF4-FFF2-40B4-BE49-F238E27FC236}">
                <a16:creationId xmlns:a16="http://schemas.microsoft.com/office/drawing/2014/main" id="{A4EB4B40-9359-4209-ACE2-D99534FC7A7B}"/>
              </a:ext>
            </a:extLst>
          </p:cNvPr>
          <p:cNvSpPr>
            <a:spLocks noChangeArrowheads="1"/>
          </p:cNvSpPr>
          <p:nvPr/>
        </p:nvSpPr>
        <p:spPr bwMode="auto">
          <a:xfrm>
            <a:off x="533400" y="1828800"/>
            <a:ext cx="4191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2) 三相短路电流周期分量有效值</a:t>
            </a:r>
          </a:p>
        </p:txBody>
      </p:sp>
      <p:graphicFrame>
        <p:nvGraphicFramePr>
          <p:cNvPr id="585736" name="Object 8">
            <a:extLst>
              <a:ext uri="{FF2B5EF4-FFF2-40B4-BE49-F238E27FC236}">
                <a16:creationId xmlns:a16="http://schemas.microsoft.com/office/drawing/2014/main" id="{EDB438D8-9FE2-4165-A041-99F0F2E58E35}"/>
              </a:ext>
            </a:extLst>
          </p:cNvPr>
          <p:cNvGraphicFramePr>
            <a:graphicFrameLocks noChangeAspect="1"/>
          </p:cNvGraphicFramePr>
          <p:nvPr>
            <p:extLst>
              <p:ext uri="{D42A27DB-BD31-4B8C-83A1-F6EECF244321}">
                <p14:modId xmlns:p14="http://schemas.microsoft.com/office/powerpoint/2010/main" val="2301987258"/>
              </p:ext>
            </p:extLst>
          </p:nvPr>
        </p:nvGraphicFramePr>
        <p:xfrm>
          <a:off x="1219200" y="2286000"/>
          <a:ext cx="5113338" cy="814388"/>
        </p:xfrm>
        <a:graphic>
          <a:graphicData uri="http://schemas.openxmlformats.org/presentationml/2006/ole">
            <mc:AlternateContent xmlns:mc="http://schemas.openxmlformats.org/markup-compatibility/2006">
              <mc:Choice xmlns:v="urn:schemas-microsoft-com:vml" Requires="v">
                <p:oleObj name="Equation" r:id="rId5" imgW="2692080" imgH="431640" progId="Equation.DSMT4">
                  <p:embed/>
                </p:oleObj>
              </mc:Choice>
              <mc:Fallback>
                <p:oleObj name="Equation" r:id="rId5" imgW="2692080" imgH="43164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2286000"/>
                        <a:ext cx="5113338" cy="8143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5737" name="Rectangle 9">
            <a:extLst>
              <a:ext uri="{FF2B5EF4-FFF2-40B4-BE49-F238E27FC236}">
                <a16:creationId xmlns:a16="http://schemas.microsoft.com/office/drawing/2014/main" id="{017AC4C2-D7BC-49D7-809A-793CD0D5F0B3}"/>
              </a:ext>
            </a:extLst>
          </p:cNvPr>
          <p:cNvSpPr>
            <a:spLocks noChangeArrowheads="1"/>
          </p:cNvSpPr>
          <p:nvPr/>
        </p:nvSpPr>
        <p:spPr bwMode="auto">
          <a:xfrm>
            <a:off x="533400" y="3048000"/>
            <a:ext cx="4191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3) </a:t>
            </a:r>
            <a:r>
              <a:rPr lang="zh-CN" altLang="en-US" sz="2000">
                <a:solidFill>
                  <a:srgbClr val="212834"/>
                </a:solidFill>
                <a:latin typeface="宋体" panose="02010600030101010101" pitchFamily="2" charset="-122"/>
              </a:rPr>
              <a:t>其他三相短路电流</a:t>
            </a:r>
            <a:r>
              <a:rPr lang="zh-CN" altLang="en-US" sz="2000">
                <a:solidFill>
                  <a:srgbClr val="212834"/>
                </a:solidFill>
              </a:rPr>
              <a:t> </a:t>
            </a:r>
          </a:p>
        </p:txBody>
      </p:sp>
      <p:graphicFrame>
        <p:nvGraphicFramePr>
          <p:cNvPr id="585738" name="Object 10">
            <a:extLst>
              <a:ext uri="{FF2B5EF4-FFF2-40B4-BE49-F238E27FC236}">
                <a16:creationId xmlns:a16="http://schemas.microsoft.com/office/drawing/2014/main" id="{E341B850-9AE3-42B5-AF91-97C46A08F771}"/>
              </a:ext>
            </a:extLst>
          </p:cNvPr>
          <p:cNvGraphicFramePr>
            <a:graphicFrameLocks noChangeAspect="1"/>
          </p:cNvGraphicFramePr>
          <p:nvPr>
            <p:extLst>
              <p:ext uri="{D42A27DB-BD31-4B8C-83A1-F6EECF244321}">
                <p14:modId xmlns:p14="http://schemas.microsoft.com/office/powerpoint/2010/main" val="2939202500"/>
              </p:ext>
            </p:extLst>
          </p:nvPr>
        </p:nvGraphicFramePr>
        <p:xfrm>
          <a:off x="1447800" y="5562600"/>
          <a:ext cx="5808663" cy="511175"/>
        </p:xfrm>
        <a:graphic>
          <a:graphicData uri="http://schemas.openxmlformats.org/presentationml/2006/ole">
            <mc:AlternateContent xmlns:mc="http://schemas.openxmlformats.org/markup-compatibility/2006">
              <mc:Choice xmlns:v="urn:schemas-microsoft-com:vml" Requires="v">
                <p:oleObj name="Equation" r:id="rId7" imgW="2920680" imgH="253800" progId="Equation.DSMT4">
                  <p:embed/>
                </p:oleObj>
              </mc:Choice>
              <mc:Fallback>
                <p:oleObj name="Equation" r:id="rId7" imgW="2920680" imgH="25380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7800" y="5562600"/>
                        <a:ext cx="5808663" cy="511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85739" name="Rectangle 11">
            <a:extLst>
              <a:ext uri="{FF2B5EF4-FFF2-40B4-BE49-F238E27FC236}">
                <a16:creationId xmlns:a16="http://schemas.microsoft.com/office/drawing/2014/main" id="{711F8FA6-6904-4534-B23B-A5B2BA203E4B}"/>
              </a:ext>
            </a:extLst>
          </p:cNvPr>
          <p:cNvSpPr>
            <a:spLocks noChangeArrowheads="1"/>
          </p:cNvSpPr>
          <p:nvPr/>
        </p:nvSpPr>
        <p:spPr bwMode="auto">
          <a:xfrm>
            <a:off x="533400" y="5029200"/>
            <a:ext cx="4191000" cy="438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4</a:t>
            </a:r>
            <a:r>
              <a:rPr lang="zh-CN" altLang="en-US" sz="2000">
                <a:solidFill>
                  <a:srgbClr val="212834"/>
                </a:solidFill>
                <a:latin typeface="宋体" panose="02010600030101010101" pitchFamily="2" charset="-122"/>
              </a:rPr>
              <a:t>）</a:t>
            </a:r>
            <a:r>
              <a:rPr lang="zh-CN" altLang="en-US" sz="2000">
                <a:solidFill>
                  <a:srgbClr val="212834"/>
                </a:solidFill>
              </a:rPr>
              <a:t> </a:t>
            </a:r>
            <a:r>
              <a:rPr lang="zh-CN" altLang="en-US" sz="2000">
                <a:solidFill>
                  <a:srgbClr val="212834"/>
                </a:solidFill>
                <a:latin typeface="宋体" panose="02010600030101010101" pitchFamily="2" charset="-122"/>
              </a:rPr>
              <a:t>三相短路容量</a:t>
            </a:r>
            <a:r>
              <a:rPr lang="zh-CN" altLang="en-US" sz="2000">
                <a:solidFill>
                  <a:srgbClr val="212834"/>
                </a:solidFill>
              </a:rPr>
              <a:t> </a:t>
            </a:r>
          </a:p>
        </p:txBody>
      </p:sp>
      <p:graphicFrame>
        <p:nvGraphicFramePr>
          <p:cNvPr id="585740" name="Object 12">
            <a:extLst>
              <a:ext uri="{FF2B5EF4-FFF2-40B4-BE49-F238E27FC236}">
                <a16:creationId xmlns:a16="http://schemas.microsoft.com/office/drawing/2014/main" id="{D88FCB75-ED1D-44A1-9259-D19FF11AB335}"/>
              </a:ext>
            </a:extLst>
          </p:cNvPr>
          <p:cNvGraphicFramePr>
            <a:graphicFrameLocks noChangeAspect="1"/>
          </p:cNvGraphicFramePr>
          <p:nvPr>
            <p:extLst>
              <p:ext uri="{D42A27DB-BD31-4B8C-83A1-F6EECF244321}">
                <p14:modId xmlns:p14="http://schemas.microsoft.com/office/powerpoint/2010/main" val="2381531861"/>
              </p:ext>
            </p:extLst>
          </p:nvPr>
        </p:nvGraphicFramePr>
        <p:xfrm>
          <a:off x="1447800" y="3581400"/>
          <a:ext cx="3641725" cy="1412875"/>
        </p:xfrm>
        <a:graphic>
          <a:graphicData uri="http://schemas.openxmlformats.org/presentationml/2006/ole">
            <mc:AlternateContent xmlns:mc="http://schemas.openxmlformats.org/markup-compatibility/2006">
              <mc:Choice xmlns:v="urn:schemas-microsoft-com:vml" Requires="v">
                <p:oleObj name="Equation" r:id="rId9" imgW="1917360" imgH="749160" progId="Equation.DSMT4">
                  <p:embed/>
                </p:oleObj>
              </mc:Choice>
              <mc:Fallback>
                <p:oleObj name="Equation" r:id="rId9" imgW="1917360" imgH="74916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47800" y="3581400"/>
                        <a:ext cx="3641725" cy="1412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85732"/>
                                        </p:tgtEl>
                                        <p:attrNameLst>
                                          <p:attrName>style.visibility</p:attrName>
                                        </p:attrNameLst>
                                      </p:cBhvr>
                                      <p:to>
                                        <p:strVal val="visible"/>
                                      </p:to>
                                    </p:set>
                                    <p:anim to="" calcmode="lin" valueType="num">
                                      <p:cBhvr>
                                        <p:cTn id="7" dur="1" fill="hold"/>
                                        <p:tgtEl>
                                          <p:spTgt spid="58573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85733"/>
                                        </p:tgtEl>
                                        <p:attrNameLst>
                                          <p:attrName>style.visibility</p:attrName>
                                        </p:attrNameLst>
                                      </p:cBhvr>
                                      <p:to>
                                        <p:strVal val="visible"/>
                                      </p:to>
                                    </p:set>
                                    <p:anim to="" calcmode="lin" valueType="num">
                                      <p:cBhvr>
                                        <p:cTn id="12" dur="1" fill="hold"/>
                                        <p:tgtEl>
                                          <p:spTgt spid="585733"/>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499"/>
                                          </p:stCondLst>
                                        </p:cTn>
                                        <p:tgtEl>
                                          <p:spTgt spid="585734"/>
                                        </p:tgtEl>
                                        <p:attrNameLst>
                                          <p:attrName>style.visibility</p:attrName>
                                        </p:attrNameLst>
                                      </p:cBhvr>
                                      <p:to>
                                        <p:strVal val="visible"/>
                                      </p:to>
                                    </p:set>
                                    <p:anim to="" calcmode="lin" valueType="num">
                                      <p:cBhvr>
                                        <p:cTn id="17" dur="1" fill="hold"/>
                                        <p:tgtEl>
                                          <p:spTgt spid="585734"/>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85735"/>
                                        </p:tgtEl>
                                        <p:attrNameLst>
                                          <p:attrName>style.visibility</p:attrName>
                                        </p:attrNameLst>
                                      </p:cBhvr>
                                      <p:to>
                                        <p:strVal val="visible"/>
                                      </p:to>
                                    </p:set>
                                    <p:anim to="" calcmode="lin" valueType="num">
                                      <p:cBhvr>
                                        <p:cTn id="22" dur="1" fill="hold"/>
                                        <p:tgtEl>
                                          <p:spTgt spid="585735"/>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nodeType="clickEffect">
                                  <p:stCondLst>
                                    <p:cond delay="0"/>
                                  </p:stCondLst>
                                  <p:childTnLst>
                                    <p:set>
                                      <p:cBhvr>
                                        <p:cTn id="26" dur="1" fill="hold">
                                          <p:stCondLst>
                                            <p:cond delay="499"/>
                                          </p:stCondLst>
                                        </p:cTn>
                                        <p:tgtEl>
                                          <p:spTgt spid="585736"/>
                                        </p:tgtEl>
                                        <p:attrNameLst>
                                          <p:attrName>style.visibility</p:attrName>
                                        </p:attrNameLst>
                                      </p:cBhvr>
                                      <p:to>
                                        <p:strVal val="visible"/>
                                      </p:to>
                                    </p:set>
                                    <p:anim to="" calcmode="lin" valueType="num">
                                      <p:cBhvr>
                                        <p:cTn id="27" dur="1" fill="hold"/>
                                        <p:tgtEl>
                                          <p:spTgt spid="585736"/>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85737"/>
                                        </p:tgtEl>
                                        <p:attrNameLst>
                                          <p:attrName>style.visibility</p:attrName>
                                        </p:attrNameLst>
                                      </p:cBhvr>
                                      <p:to>
                                        <p:strVal val="visible"/>
                                      </p:to>
                                    </p:set>
                                    <p:anim to="" calcmode="lin" valueType="num">
                                      <p:cBhvr>
                                        <p:cTn id="32" dur="1" fill="hold"/>
                                        <p:tgtEl>
                                          <p:spTgt spid="585737"/>
                                        </p:tgtEl>
                                        <p:attrNameLst>
                                          <p:attrName/>
                                        </p:attrNameLst>
                                      </p:cBhvr>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4" presetClass="entr" presetSubtype="0" fill="hold" nodeType="clickEffect">
                                  <p:stCondLst>
                                    <p:cond delay="0"/>
                                  </p:stCondLst>
                                  <p:childTnLst>
                                    <p:set>
                                      <p:cBhvr>
                                        <p:cTn id="36" dur="1" fill="hold">
                                          <p:stCondLst>
                                            <p:cond delay="499"/>
                                          </p:stCondLst>
                                        </p:cTn>
                                        <p:tgtEl>
                                          <p:spTgt spid="585740"/>
                                        </p:tgtEl>
                                        <p:attrNameLst>
                                          <p:attrName>style.visibility</p:attrName>
                                        </p:attrNameLst>
                                      </p:cBhvr>
                                      <p:to>
                                        <p:strVal val="visible"/>
                                      </p:to>
                                    </p:set>
                                    <p:anim to="" calcmode="lin" valueType="num">
                                      <p:cBhvr>
                                        <p:cTn id="37" dur="1" fill="hold"/>
                                        <p:tgtEl>
                                          <p:spTgt spid="585740"/>
                                        </p:tgtEl>
                                        <p:attrNameLst>
                                          <p:attrName/>
                                        </p:attrNameLst>
                                      </p:cBhvr>
                                    </p:anim>
                                  </p:childTnLst>
                                </p:cTn>
                              </p:par>
                            </p:childTnLst>
                          </p:cTn>
                        </p:par>
                      </p:childTnLst>
                    </p:cTn>
                  </p:par>
                  <p:par>
                    <p:cTn id="38" fill="hold" nodeType="clickPar">
                      <p:stCondLst>
                        <p:cond delay="indefinite"/>
                      </p:stCondLst>
                      <p:childTnLst>
                        <p:par>
                          <p:cTn id="39" fill="hold" nodeType="withGroup">
                            <p:stCondLst>
                              <p:cond delay="0"/>
                            </p:stCondLst>
                            <p:childTnLst>
                              <p:par>
                                <p:cTn id="40" presetID="24" presetClass="entr" presetSubtype="0" fill="hold" grpId="0" nodeType="clickEffect">
                                  <p:stCondLst>
                                    <p:cond delay="0"/>
                                  </p:stCondLst>
                                  <p:childTnLst>
                                    <p:set>
                                      <p:cBhvr>
                                        <p:cTn id="41" dur="1" fill="hold">
                                          <p:stCondLst>
                                            <p:cond delay="499"/>
                                          </p:stCondLst>
                                        </p:cTn>
                                        <p:tgtEl>
                                          <p:spTgt spid="585739"/>
                                        </p:tgtEl>
                                        <p:attrNameLst>
                                          <p:attrName>style.visibility</p:attrName>
                                        </p:attrNameLst>
                                      </p:cBhvr>
                                      <p:to>
                                        <p:strVal val="visible"/>
                                      </p:to>
                                    </p:set>
                                    <p:anim to="" calcmode="lin" valueType="num">
                                      <p:cBhvr>
                                        <p:cTn id="42" dur="1" fill="hold"/>
                                        <p:tgtEl>
                                          <p:spTgt spid="585739"/>
                                        </p:tgtEl>
                                        <p:attrNameLst>
                                          <p:attrName/>
                                        </p:attrNameLst>
                                      </p:cBhvr>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24" presetClass="entr" presetSubtype="0" fill="hold" nodeType="clickEffect">
                                  <p:stCondLst>
                                    <p:cond delay="0"/>
                                  </p:stCondLst>
                                  <p:childTnLst>
                                    <p:set>
                                      <p:cBhvr>
                                        <p:cTn id="46" dur="1" fill="hold">
                                          <p:stCondLst>
                                            <p:cond delay="499"/>
                                          </p:stCondLst>
                                        </p:cTn>
                                        <p:tgtEl>
                                          <p:spTgt spid="585738"/>
                                        </p:tgtEl>
                                        <p:attrNameLst>
                                          <p:attrName>style.visibility</p:attrName>
                                        </p:attrNameLst>
                                      </p:cBhvr>
                                      <p:to>
                                        <p:strVal val="visible"/>
                                      </p:to>
                                    </p:set>
                                    <p:anim to="" calcmode="lin" valueType="num">
                                      <p:cBhvr>
                                        <p:cTn id="47" dur="1" fill="hold"/>
                                        <p:tgtEl>
                                          <p:spTgt spid="58573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5732" grpId="0" autoUpdateAnimBg="0"/>
      <p:bldP spid="585733" grpId="0" autoUpdateAnimBg="0"/>
      <p:bldP spid="585735" grpId="0" autoUpdateAnimBg="0"/>
      <p:bldP spid="585737" grpId="0" autoUpdateAnimBg="0"/>
      <p:bldP spid="585739" grpId="0"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4" name="Text Box 8">
            <a:extLst>
              <a:ext uri="{FF2B5EF4-FFF2-40B4-BE49-F238E27FC236}">
                <a16:creationId xmlns:a16="http://schemas.microsoft.com/office/drawing/2014/main" id="{2B89FADD-C30F-489C-8EC2-FD9E63B71D55}"/>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无限大容量电源系统的三相短路电流计算</a:t>
            </a:r>
          </a:p>
        </p:txBody>
      </p:sp>
      <p:sp>
        <p:nvSpPr>
          <p:cNvPr id="20495" name="Text Box 9">
            <a:extLst>
              <a:ext uri="{FF2B5EF4-FFF2-40B4-BE49-F238E27FC236}">
                <a16:creationId xmlns:a16="http://schemas.microsoft.com/office/drawing/2014/main" id="{9C085C92-0C4B-4548-85A4-029F9B62097C}"/>
              </a:ext>
            </a:extLst>
          </p:cNvPr>
          <p:cNvSpPr txBox="1">
            <a:spLocks noChangeArrowheads="1"/>
          </p:cNvSpPr>
          <p:nvPr/>
        </p:nvSpPr>
        <p:spPr bwMode="auto">
          <a:xfrm>
            <a:off x="684213" y="1628775"/>
            <a:ext cx="7704137"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a:t>
            </a:r>
            <a:r>
              <a:rPr lang="zh-CN" altLang="en-US" sz="1800">
                <a:solidFill>
                  <a:srgbClr val="212834"/>
                </a:solidFill>
              </a:rPr>
              <a:t>例</a:t>
            </a:r>
            <a:r>
              <a:rPr lang="en-US" altLang="zh-CN" sz="1800">
                <a:solidFill>
                  <a:srgbClr val="212834"/>
                </a:solidFill>
              </a:rPr>
              <a:t>4.2】 </a:t>
            </a:r>
            <a:r>
              <a:rPr lang="zh-CN" altLang="en-US" sz="1800">
                <a:solidFill>
                  <a:srgbClr val="212834"/>
                </a:solidFill>
              </a:rPr>
              <a:t>试用标幺值法计算例</a:t>
            </a:r>
            <a:r>
              <a:rPr lang="en-US" altLang="zh-CN" sz="1800">
                <a:solidFill>
                  <a:srgbClr val="212834"/>
                </a:solidFill>
              </a:rPr>
              <a:t>4.1</a:t>
            </a:r>
            <a:r>
              <a:rPr lang="zh-CN" altLang="en-US" sz="1800">
                <a:solidFill>
                  <a:srgbClr val="212834"/>
                </a:solidFill>
              </a:rPr>
              <a:t>所示供电系统中</a:t>
            </a:r>
            <a:r>
              <a:rPr lang="en-US" altLang="zh-CN" sz="1800">
                <a:solidFill>
                  <a:srgbClr val="212834"/>
                </a:solidFill>
              </a:rPr>
              <a:t>k</a:t>
            </a:r>
            <a:r>
              <a:rPr lang="zh-CN" altLang="en-US" sz="1800">
                <a:solidFill>
                  <a:srgbClr val="212834"/>
                </a:solidFill>
              </a:rPr>
              <a:t>－</a:t>
            </a:r>
            <a:r>
              <a:rPr lang="en-US" altLang="zh-CN" sz="1800">
                <a:solidFill>
                  <a:srgbClr val="212834"/>
                </a:solidFill>
              </a:rPr>
              <a:t>1</a:t>
            </a:r>
            <a:r>
              <a:rPr lang="zh-CN" altLang="en-US" sz="1800">
                <a:solidFill>
                  <a:srgbClr val="212834"/>
                </a:solidFill>
              </a:rPr>
              <a:t>点和</a:t>
            </a:r>
            <a:r>
              <a:rPr lang="en-US" altLang="zh-CN" sz="1800">
                <a:solidFill>
                  <a:srgbClr val="212834"/>
                </a:solidFill>
              </a:rPr>
              <a:t>k </a:t>
            </a:r>
            <a:r>
              <a:rPr lang="zh-CN" altLang="en-US" sz="1800">
                <a:solidFill>
                  <a:srgbClr val="212834"/>
                </a:solidFill>
              </a:rPr>
              <a:t>－</a:t>
            </a:r>
            <a:r>
              <a:rPr lang="en-US" altLang="zh-CN" sz="1800">
                <a:solidFill>
                  <a:srgbClr val="212834"/>
                </a:solidFill>
              </a:rPr>
              <a:t>2</a:t>
            </a:r>
            <a:r>
              <a:rPr lang="zh-CN" altLang="en-US" sz="1800">
                <a:solidFill>
                  <a:srgbClr val="212834"/>
                </a:solidFill>
              </a:rPr>
              <a:t>点的三相短路电流和短路容量。</a:t>
            </a:r>
          </a:p>
          <a:p>
            <a:pPr eaLnBrk="1" hangingPunct="1"/>
            <a:r>
              <a:rPr lang="zh-CN" altLang="en-US" sz="1800">
                <a:solidFill>
                  <a:srgbClr val="212834"/>
                </a:solidFill>
              </a:rPr>
              <a:t>        解：</a:t>
            </a:r>
            <a:r>
              <a:rPr lang="en-US" altLang="zh-CN" sz="1800">
                <a:solidFill>
                  <a:srgbClr val="212834"/>
                </a:solidFill>
              </a:rPr>
              <a:t>(1) </a:t>
            </a:r>
            <a:r>
              <a:rPr lang="zh-CN" altLang="en-US" sz="1800">
                <a:solidFill>
                  <a:srgbClr val="212834"/>
                </a:solidFill>
              </a:rPr>
              <a:t>确定基准值。</a:t>
            </a:r>
          </a:p>
          <a:p>
            <a:pPr eaLnBrk="1" hangingPunct="1"/>
            <a:r>
              <a:rPr lang="zh-CN" altLang="en-US" sz="1800">
                <a:solidFill>
                  <a:srgbClr val="212834"/>
                </a:solidFill>
              </a:rPr>
              <a:t>        取               </a:t>
            </a:r>
          </a:p>
          <a:p>
            <a:pPr eaLnBrk="1" hangingPunct="1"/>
            <a:r>
              <a:rPr lang="zh-CN" altLang="en-US" sz="1800">
                <a:solidFill>
                  <a:srgbClr val="212834"/>
                </a:solidFill>
              </a:rPr>
              <a:t>                  </a:t>
            </a:r>
            <a:r>
              <a:rPr lang="en-US" altLang="zh-CN" sz="1800">
                <a:solidFill>
                  <a:srgbClr val="212834"/>
                </a:solidFill>
              </a:rPr>
              <a:t>S</a:t>
            </a:r>
            <a:r>
              <a:rPr lang="en-US" altLang="zh-CN" sz="1800" baseline="-25000">
                <a:solidFill>
                  <a:srgbClr val="212834"/>
                </a:solidFill>
              </a:rPr>
              <a:t>d</a:t>
            </a:r>
            <a:r>
              <a:rPr lang="en-US" altLang="zh-CN" sz="1800">
                <a:solidFill>
                  <a:srgbClr val="212834"/>
                </a:solidFill>
              </a:rPr>
              <a:t>  = 100MV•A</a:t>
            </a:r>
            <a:r>
              <a:rPr lang="zh-CN" altLang="en-US" sz="1800">
                <a:solidFill>
                  <a:srgbClr val="212834"/>
                </a:solidFill>
              </a:rPr>
              <a:t>，</a:t>
            </a:r>
            <a:r>
              <a:rPr lang="en-US" altLang="zh-CN" sz="1800">
                <a:solidFill>
                  <a:srgbClr val="212834"/>
                </a:solidFill>
              </a:rPr>
              <a:t>U</a:t>
            </a:r>
            <a:r>
              <a:rPr lang="en-US" altLang="zh-CN" sz="1800" baseline="-25000">
                <a:solidFill>
                  <a:srgbClr val="212834"/>
                </a:solidFill>
              </a:rPr>
              <a:t>c1</a:t>
            </a:r>
            <a:r>
              <a:rPr lang="en-US" altLang="zh-CN" sz="1800">
                <a:solidFill>
                  <a:srgbClr val="212834"/>
                </a:solidFill>
              </a:rPr>
              <a:t> = 10.5kV</a:t>
            </a:r>
            <a:r>
              <a:rPr lang="zh-CN" altLang="en-US" sz="1800">
                <a:solidFill>
                  <a:srgbClr val="212834"/>
                </a:solidFill>
              </a:rPr>
              <a:t>，</a:t>
            </a:r>
            <a:r>
              <a:rPr lang="en-US" altLang="zh-CN" sz="1800">
                <a:solidFill>
                  <a:srgbClr val="212834"/>
                </a:solidFill>
              </a:rPr>
              <a:t>U</a:t>
            </a:r>
            <a:r>
              <a:rPr lang="en-US" altLang="zh-CN" sz="1800" baseline="-25000">
                <a:solidFill>
                  <a:srgbClr val="212834"/>
                </a:solidFill>
              </a:rPr>
              <a:t>c2</a:t>
            </a:r>
            <a:r>
              <a:rPr lang="en-US" altLang="zh-CN" sz="1800">
                <a:solidFill>
                  <a:srgbClr val="212834"/>
                </a:solidFill>
              </a:rPr>
              <a:t> = 0.4kV</a:t>
            </a:r>
          </a:p>
          <a:p>
            <a:pPr eaLnBrk="1" hangingPunct="1"/>
            <a:r>
              <a:rPr lang="zh-CN" altLang="en-US" sz="1800">
                <a:solidFill>
                  <a:srgbClr val="212834"/>
                </a:solidFill>
              </a:rPr>
              <a:t>而               </a:t>
            </a:r>
          </a:p>
          <a:p>
            <a:pPr eaLnBrk="1" hangingPunct="1"/>
            <a:r>
              <a:rPr lang="zh-CN" altLang="en-US" sz="1800">
                <a:solidFill>
                  <a:srgbClr val="212834"/>
                </a:solidFill>
              </a:rPr>
              <a:t>                                                          </a:t>
            </a:r>
            <a:r>
              <a:rPr lang="en-US" altLang="zh-CN" sz="1800">
                <a:solidFill>
                  <a:srgbClr val="212834"/>
                </a:solidFill>
              </a:rPr>
              <a:t>                      </a:t>
            </a:r>
          </a:p>
          <a:p>
            <a:pPr eaLnBrk="1" hangingPunct="1"/>
            <a:r>
              <a:rPr lang="en-US" altLang="zh-CN" sz="1800">
                <a:solidFill>
                  <a:srgbClr val="212834"/>
                </a:solidFill>
              </a:rPr>
              <a:t>                                                                           </a:t>
            </a:r>
          </a:p>
          <a:p>
            <a:pPr eaLnBrk="1" hangingPunct="1"/>
            <a:r>
              <a:rPr lang="en-US" altLang="zh-CN" sz="1800">
                <a:solidFill>
                  <a:srgbClr val="212834"/>
                </a:solidFill>
              </a:rPr>
              <a:t>         (2) </a:t>
            </a:r>
            <a:r>
              <a:rPr lang="zh-CN" altLang="en-US" sz="1800">
                <a:solidFill>
                  <a:srgbClr val="212834"/>
                </a:solidFill>
              </a:rPr>
              <a:t>计算短路电路中各主要元件的电抗标幺值。</a:t>
            </a:r>
          </a:p>
          <a:p>
            <a:pPr eaLnBrk="1" hangingPunct="1"/>
            <a:r>
              <a:rPr lang="zh-CN" altLang="en-US" sz="1800">
                <a:solidFill>
                  <a:srgbClr val="212834"/>
                </a:solidFill>
              </a:rPr>
              <a:t>          ① 电力系统</a:t>
            </a:r>
            <a:r>
              <a:rPr lang="en-US" altLang="zh-CN" sz="1800">
                <a:solidFill>
                  <a:srgbClr val="212834"/>
                </a:solidFill>
              </a:rPr>
              <a:t>(</a:t>
            </a:r>
            <a:r>
              <a:rPr lang="zh-CN" altLang="en-US" sz="1800">
                <a:solidFill>
                  <a:srgbClr val="212834"/>
                </a:solidFill>
              </a:rPr>
              <a:t>已知</a:t>
            </a:r>
            <a:r>
              <a:rPr lang="en-US" altLang="zh-CN" sz="1800">
                <a:solidFill>
                  <a:srgbClr val="212834"/>
                </a:solidFill>
              </a:rPr>
              <a:t>S</a:t>
            </a:r>
            <a:r>
              <a:rPr lang="en-US" altLang="zh-CN" sz="1800" baseline="-25000">
                <a:solidFill>
                  <a:srgbClr val="212834"/>
                </a:solidFill>
              </a:rPr>
              <a:t>oc</a:t>
            </a:r>
            <a:r>
              <a:rPr lang="en-US" altLang="zh-CN" sz="1800">
                <a:solidFill>
                  <a:srgbClr val="212834"/>
                </a:solidFill>
              </a:rPr>
              <a:t>= 500MV•A)     </a:t>
            </a:r>
          </a:p>
          <a:p>
            <a:pPr eaLnBrk="1" hangingPunct="1"/>
            <a:r>
              <a:rPr lang="en-US" altLang="zh-CN" sz="1800">
                <a:solidFill>
                  <a:srgbClr val="212834"/>
                </a:solidFill>
              </a:rPr>
              <a:t>                                                      </a:t>
            </a:r>
          </a:p>
          <a:p>
            <a:pPr eaLnBrk="1" hangingPunct="1"/>
            <a:r>
              <a:rPr lang="en-US" altLang="zh-CN" sz="1800">
                <a:solidFill>
                  <a:srgbClr val="212834"/>
                </a:solidFill>
              </a:rPr>
              <a:t>         ② </a:t>
            </a:r>
            <a:r>
              <a:rPr lang="zh-CN" altLang="en-US" sz="1800">
                <a:solidFill>
                  <a:srgbClr val="212834"/>
                </a:solidFill>
              </a:rPr>
              <a:t>架空线路</a:t>
            </a:r>
            <a:r>
              <a:rPr lang="en-US" altLang="zh-CN" sz="1800">
                <a:solidFill>
                  <a:srgbClr val="212834"/>
                </a:solidFill>
              </a:rPr>
              <a:t>(</a:t>
            </a:r>
            <a:r>
              <a:rPr lang="zh-CN" altLang="en-US" sz="1800">
                <a:solidFill>
                  <a:srgbClr val="212834"/>
                </a:solidFill>
              </a:rPr>
              <a:t>查手册得</a:t>
            </a:r>
            <a:r>
              <a:rPr lang="en-US" altLang="zh-CN" sz="1800">
                <a:solidFill>
                  <a:srgbClr val="212834"/>
                </a:solidFill>
              </a:rPr>
              <a:t>X</a:t>
            </a:r>
            <a:r>
              <a:rPr lang="en-US" altLang="zh-CN" sz="1800" baseline="-25000">
                <a:solidFill>
                  <a:srgbClr val="212834"/>
                </a:solidFill>
              </a:rPr>
              <a:t>0</a:t>
            </a:r>
            <a:r>
              <a:rPr lang="en-US" altLang="zh-CN" sz="1800">
                <a:solidFill>
                  <a:srgbClr val="212834"/>
                </a:solidFill>
              </a:rPr>
              <a:t>= 0.38/km)</a:t>
            </a:r>
          </a:p>
          <a:p>
            <a:pPr eaLnBrk="1" hangingPunct="1"/>
            <a:r>
              <a:rPr lang="en-US" altLang="zh-CN" sz="1800">
                <a:solidFill>
                  <a:srgbClr val="212834"/>
                </a:solidFill>
              </a:rPr>
              <a:t>                                                                 </a:t>
            </a:r>
          </a:p>
          <a:p>
            <a:pPr eaLnBrk="1" hangingPunct="1"/>
            <a:r>
              <a:rPr lang="en-US" altLang="zh-CN" sz="1800">
                <a:solidFill>
                  <a:srgbClr val="212834"/>
                </a:solidFill>
              </a:rPr>
              <a:t>         ③ </a:t>
            </a:r>
            <a:r>
              <a:rPr lang="zh-CN" altLang="en-US" sz="1800">
                <a:solidFill>
                  <a:srgbClr val="212834"/>
                </a:solidFill>
              </a:rPr>
              <a:t>电缆线路的电抗 </a:t>
            </a:r>
            <a:r>
              <a:rPr lang="en-US" altLang="zh-CN" sz="1800">
                <a:solidFill>
                  <a:srgbClr val="212834"/>
                </a:solidFill>
              </a:rPr>
              <a:t>(</a:t>
            </a:r>
            <a:r>
              <a:rPr lang="zh-CN" altLang="en-US" sz="1800">
                <a:solidFill>
                  <a:srgbClr val="212834"/>
                </a:solidFill>
              </a:rPr>
              <a:t>查手册得</a:t>
            </a:r>
            <a:r>
              <a:rPr lang="en-US" altLang="zh-CN" sz="1800">
                <a:solidFill>
                  <a:srgbClr val="212834"/>
                </a:solidFill>
              </a:rPr>
              <a:t>X</a:t>
            </a:r>
            <a:r>
              <a:rPr lang="en-US" altLang="zh-CN" sz="1800" baseline="-25000">
                <a:solidFill>
                  <a:srgbClr val="212834"/>
                </a:solidFill>
              </a:rPr>
              <a:t>0</a:t>
            </a:r>
            <a:r>
              <a:rPr lang="en-US" altLang="zh-CN" sz="1800">
                <a:solidFill>
                  <a:srgbClr val="212834"/>
                </a:solidFill>
              </a:rPr>
              <a:t>=0.08/km)     </a:t>
            </a:r>
          </a:p>
          <a:p>
            <a:pPr eaLnBrk="1" hangingPunct="1"/>
            <a:r>
              <a:rPr lang="en-US" altLang="zh-CN" sz="1800">
                <a:solidFill>
                  <a:srgbClr val="212834"/>
                </a:solidFill>
              </a:rPr>
              <a:t>                                                           </a:t>
            </a:r>
          </a:p>
          <a:p>
            <a:pPr eaLnBrk="1" hangingPunct="1"/>
            <a:r>
              <a:rPr lang="en-US" altLang="zh-CN" sz="1800">
                <a:solidFill>
                  <a:srgbClr val="212834"/>
                </a:solidFill>
              </a:rPr>
              <a:t>        ④ </a:t>
            </a:r>
            <a:r>
              <a:rPr lang="zh-CN" altLang="en-US" sz="1800">
                <a:solidFill>
                  <a:srgbClr val="212834"/>
                </a:solidFill>
              </a:rPr>
              <a:t>电力变压器</a:t>
            </a:r>
            <a:r>
              <a:rPr lang="en-US" altLang="zh-CN" sz="1800">
                <a:solidFill>
                  <a:srgbClr val="212834"/>
                </a:solidFill>
              </a:rPr>
              <a:t>(</a:t>
            </a:r>
            <a:r>
              <a:rPr lang="zh-CN" altLang="en-US" sz="1800">
                <a:solidFill>
                  <a:srgbClr val="212834"/>
                </a:solidFill>
              </a:rPr>
              <a:t>由手册得</a:t>
            </a:r>
            <a:r>
              <a:rPr lang="en-US" altLang="zh-CN" sz="1800">
                <a:solidFill>
                  <a:srgbClr val="212834"/>
                </a:solidFill>
              </a:rPr>
              <a:t>U</a:t>
            </a:r>
            <a:r>
              <a:rPr lang="en-US" altLang="zh-CN" sz="1800" baseline="-25000">
                <a:solidFill>
                  <a:srgbClr val="212834"/>
                </a:solidFill>
              </a:rPr>
              <a:t>k</a:t>
            </a:r>
            <a:r>
              <a:rPr lang="en-US" altLang="zh-CN" sz="1800">
                <a:solidFill>
                  <a:srgbClr val="212834"/>
                </a:solidFill>
              </a:rPr>
              <a:t>%= 4.5)</a:t>
            </a:r>
          </a:p>
          <a:p>
            <a:pPr eaLnBrk="1" hangingPunct="1"/>
            <a:r>
              <a:rPr lang="en-US" altLang="zh-CN" sz="1800">
                <a:solidFill>
                  <a:srgbClr val="212834"/>
                </a:solidFill>
              </a:rPr>
              <a:t>                                              </a:t>
            </a:r>
          </a:p>
        </p:txBody>
      </p:sp>
      <p:graphicFrame>
        <p:nvGraphicFramePr>
          <p:cNvPr id="20482" name="Object 11">
            <a:extLst>
              <a:ext uri="{FF2B5EF4-FFF2-40B4-BE49-F238E27FC236}">
                <a16:creationId xmlns:a16="http://schemas.microsoft.com/office/drawing/2014/main" id="{248B526D-BE99-4455-89E9-B690CA2ADAC1}"/>
              </a:ext>
            </a:extLst>
          </p:cNvPr>
          <p:cNvGraphicFramePr>
            <a:graphicFrameLocks noChangeAspect="1"/>
          </p:cNvGraphicFramePr>
          <p:nvPr>
            <p:extLst>
              <p:ext uri="{D42A27DB-BD31-4B8C-83A1-F6EECF244321}">
                <p14:modId xmlns:p14="http://schemas.microsoft.com/office/powerpoint/2010/main" val="2149611165"/>
              </p:ext>
            </p:extLst>
          </p:nvPr>
        </p:nvGraphicFramePr>
        <p:xfrm>
          <a:off x="1793106" y="3235836"/>
          <a:ext cx="3244850" cy="301625"/>
        </p:xfrm>
        <a:graphic>
          <a:graphicData uri="http://schemas.openxmlformats.org/presentationml/2006/ole">
            <mc:AlternateContent xmlns:mc="http://schemas.openxmlformats.org/markup-compatibility/2006">
              <mc:Choice xmlns:v="urn:schemas-microsoft-com:vml" Requires="v">
                <p:oleObj name="Equation" r:id="rId3" imgW="2450880" imgH="228600" progId="Equation.DSMT4">
                  <p:embed/>
                </p:oleObj>
              </mc:Choice>
              <mc:Fallback>
                <p:oleObj name="Equation" r:id="rId3" imgW="2450880" imgH="228600" progId="Equation.DSMT4">
                  <p:embed/>
                  <p:pic>
                    <p:nvPicPr>
                      <p:cNvPr id="0" name="Object 11"/>
                      <p:cNvPicPr>
                        <a:picLocks noChangeAspect="1" noChangeArrowheads="1"/>
                      </p:cNvPicPr>
                      <p:nvPr/>
                    </p:nvPicPr>
                    <p:blipFill>
                      <a:blip r:embed="rId4"/>
                      <a:srcRect/>
                      <a:stretch>
                        <a:fillRect/>
                      </a:stretch>
                    </p:blipFill>
                    <p:spPr bwMode="auto">
                      <a:xfrm>
                        <a:off x="1793106" y="3235836"/>
                        <a:ext cx="3244850" cy="3016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3" name="Object 13">
            <a:extLst>
              <a:ext uri="{FF2B5EF4-FFF2-40B4-BE49-F238E27FC236}">
                <a16:creationId xmlns:a16="http://schemas.microsoft.com/office/drawing/2014/main" id="{3998E46C-F077-41F2-BE3B-A46226D6A513}"/>
              </a:ext>
            </a:extLst>
          </p:cNvPr>
          <p:cNvGraphicFramePr>
            <a:graphicFrameLocks noChangeAspect="1"/>
          </p:cNvGraphicFramePr>
          <p:nvPr>
            <p:extLst>
              <p:ext uri="{D42A27DB-BD31-4B8C-83A1-F6EECF244321}">
                <p14:modId xmlns:p14="http://schemas.microsoft.com/office/powerpoint/2010/main" val="2594165000"/>
              </p:ext>
            </p:extLst>
          </p:nvPr>
        </p:nvGraphicFramePr>
        <p:xfrm>
          <a:off x="1793106" y="3551485"/>
          <a:ext cx="3197225" cy="309563"/>
        </p:xfrm>
        <a:graphic>
          <a:graphicData uri="http://schemas.openxmlformats.org/presentationml/2006/ole">
            <mc:AlternateContent xmlns:mc="http://schemas.openxmlformats.org/markup-compatibility/2006">
              <mc:Choice xmlns:v="urn:schemas-microsoft-com:vml" Requires="v">
                <p:oleObj name="Equation" r:id="rId5" imgW="2361960" imgH="228600" progId="Equation.DSMT4">
                  <p:embed/>
                </p:oleObj>
              </mc:Choice>
              <mc:Fallback>
                <p:oleObj name="Equation" r:id="rId5" imgW="2361960" imgH="228600" progId="Equation.DSMT4">
                  <p:embed/>
                  <p:pic>
                    <p:nvPicPr>
                      <p:cNvPr id="0" name="Object 13"/>
                      <p:cNvPicPr>
                        <a:picLocks noChangeAspect="1" noChangeArrowheads="1"/>
                      </p:cNvPicPr>
                      <p:nvPr/>
                    </p:nvPicPr>
                    <p:blipFill>
                      <a:blip r:embed="rId6"/>
                      <a:srcRect/>
                      <a:stretch>
                        <a:fillRect/>
                      </a:stretch>
                    </p:blipFill>
                    <p:spPr bwMode="auto">
                      <a:xfrm>
                        <a:off x="1793106" y="3551485"/>
                        <a:ext cx="3197225" cy="3095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4" name="Object 15">
            <a:extLst>
              <a:ext uri="{FF2B5EF4-FFF2-40B4-BE49-F238E27FC236}">
                <a16:creationId xmlns:a16="http://schemas.microsoft.com/office/drawing/2014/main" id="{A98A342E-FAF2-4640-8D29-E86A4D8E78DE}"/>
              </a:ext>
            </a:extLst>
          </p:cNvPr>
          <p:cNvGraphicFramePr>
            <a:graphicFrameLocks noChangeAspect="1"/>
          </p:cNvGraphicFramePr>
          <p:nvPr>
            <p:extLst>
              <p:ext uri="{D42A27DB-BD31-4B8C-83A1-F6EECF244321}">
                <p14:modId xmlns:p14="http://schemas.microsoft.com/office/powerpoint/2010/main" val="1029149788"/>
              </p:ext>
            </p:extLst>
          </p:nvPr>
        </p:nvGraphicFramePr>
        <p:xfrm>
          <a:off x="2586038" y="4383192"/>
          <a:ext cx="1576388" cy="325438"/>
        </p:xfrm>
        <a:graphic>
          <a:graphicData uri="http://schemas.openxmlformats.org/presentationml/2006/ole">
            <mc:AlternateContent xmlns:mc="http://schemas.openxmlformats.org/markup-compatibility/2006">
              <mc:Choice xmlns:v="urn:schemas-microsoft-com:vml" Requires="v">
                <p:oleObj name="Equation" r:id="rId7" imgW="1079280" imgH="215640" progId="Equation.DSMT4">
                  <p:embed/>
                </p:oleObj>
              </mc:Choice>
              <mc:Fallback>
                <p:oleObj name="Equation" r:id="rId7" imgW="1079280" imgH="215640" progId="Equation.DSMT4">
                  <p:embed/>
                  <p:pic>
                    <p:nvPicPr>
                      <p:cNvPr id="0" name="Object 15"/>
                      <p:cNvPicPr>
                        <a:picLocks noChangeAspect="1" noChangeArrowheads="1"/>
                      </p:cNvPicPr>
                      <p:nvPr/>
                    </p:nvPicPr>
                    <p:blipFill>
                      <a:blip r:embed="rId8"/>
                      <a:srcRect/>
                      <a:stretch>
                        <a:fillRect/>
                      </a:stretch>
                    </p:blipFill>
                    <p:spPr bwMode="auto">
                      <a:xfrm>
                        <a:off x="2586038" y="4383192"/>
                        <a:ext cx="1576388"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5" name="Object 17">
            <a:extLst>
              <a:ext uri="{FF2B5EF4-FFF2-40B4-BE49-F238E27FC236}">
                <a16:creationId xmlns:a16="http://schemas.microsoft.com/office/drawing/2014/main" id="{44CF0955-752E-4A6D-969A-45AFD4DC1AC1}"/>
              </a:ext>
            </a:extLst>
          </p:cNvPr>
          <p:cNvGraphicFramePr>
            <a:graphicFrameLocks noChangeAspect="1"/>
          </p:cNvGraphicFramePr>
          <p:nvPr>
            <p:extLst>
              <p:ext uri="{D42A27DB-BD31-4B8C-83A1-F6EECF244321}">
                <p14:modId xmlns:p14="http://schemas.microsoft.com/office/powerpoint/2010/main" val="2579916246"/>
              </p:ext>
            </p:extLst>
          </p:nvPr>
        </p:nvGraphicFramePr>
        <p:xfrm>
          <a:off x="2586058" y="4929503"/>
          <a:ext cx="2543175" cy="325437"/>
        </p:xfrm>
        <a:graphic>
          <a:graphicData uri="http://schemas.openxmlformats.org/presentationml/2006/ole">
            <mc:AlternateContent xmlns:mc="http://schemas.openxmlformats.org/markup-compatibility/2006">
              <mc:Choice xmlns:v="urn:schemas-microsoft-com:vml" Requires="v">
                <p:oleObj name="Equation" r:id="rId9" imgW="1739880" imgH="215640" progId="Equation.DSMT4">
                  <p:embed/>
                </p:oleObj>
              </mc:Choice>
              <mc:Fallback>
                <p:oleObj name="Equation" r:id="rId9" imgW="1739880" imgH="215640" progId="Equation.DSMT4">
                  <p:embed/>
                  <p:pic>
                    <p:nvPicPr>
                      <p:cNvPr id="0" name="Object 17"/>
                      <p:cNvPicPr>
                        <a:picLocks noChangeAspect="1" noChangeArrowheads="1"/>
                      </p:cNvPicPr>
                      <p:nvPr/>
                    </p:nvPicPr>
                    <p:blipFill>
                      <a:blip r:embed="rId10"/>
                      <a:srcRect/>
                      <a:stretch>
                        <a:fillRect/>
                      </a:stretch>
                    </p:blipFill>
                    <p:spPr bwMode="auto">
                      <a:xfrm>
                        <a:off x="2586058" y="4929503"/>
                        <a:ext cx="2543175" cy="3254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6" name="Object 19">
            <a:extLst>
              <a:ext uri="{FF2B5EF4-FFF2-40B4-BE49-F238E27FC236}">
                <a16:creationId xmlns:a16="http://schemas.microsoft.com/office/drawing/2014/main" id="{E983FE7B-C762-400C-8CEC-0316020BE259}"/>
              </a:ext>
            </a:extLst>
          </p:cNvPr>
          <p:cNvGraphicFramePr>
            <a:graphicFrameLocks noChangeAspect="1"/>
          </p:cNvGraphicFramePr>
          <p:nvPr>
            <p:extLst>
              <p:ext uri="{D42A27DB-BD31-4B8C-83A1-F6EECF244321}">
                <p14:modId xmlns:p14="http://schemas.microsoft.com/office/powerpoint/2010/main" val="3326595084"/>
              </p:ext>
            </p:extLst>
          </p:nvPr>
        </p:nvGraphicFramePr>
        <p:xfrm>
          <a:off x="2586038" y="5464331"/>
          <a:ext cx="2800350" cy="325438"/>
        </p:xfrm>
        <a:graphic>
          <a:graphicData uri="http://schemas.openxmlformats.org/presentationml/2006/ole">
            <mc:AlternateContent xmlns:mc="http://schemas.openxmlformats.org/markup-compatibility/2006">
              <mc:Choice xmlns:v="urn:schemas-microsoft-com:vml" Requires="v">
                <p:oleObj name="Equation" r:id="rId11" imgW="1917360" imgH="215640" progId="Equation.DSMT4">
                  <p:embed/>
                </p:oleObj>
              </mc:Choice>
              <mc:Fallback>
                <p:oleObj name="Equation" r:id="rId11" imgW="1917360" imgH="215640" progId="Equation.DSMT4">
                  <p:embed/>
                  <p:pic>
                    <p:nvPicPr>
                      <p:cNvPr id="0" name="Object 19"/>
                      <p:cNvPicPr>
                        <a:picLocks noChangeAspect="1" noChangeArrowheads="1"/>
                      </p:cNvPicPr>
                      <p:nvPr/>
                    </p:nvPicPr>
                    <p:blipFill>
                      <a:blip r:embed="rId12"/>
                      <a:srcRect/>
                      <a:stretch>
                        <a:fillRect/>
                      </a:stretch>
                    </p:blipFill>
                    <p:spPr bwMode="auto">
                      <a:xfrm>
                        <a:off x="2586038" y="5464331"/>
                        <a:ext cx="2800350"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487" name="Object 21">
            <a:extLst>
              <a:ext uri="{FF2B5EF4-FFF2-40B4-BE49-F238E27FC236}">
                <a16:creationId xmlns:a16="http://schemas.microsoft.com/office/drawing/2014/main" id="{89205386-44A5-40AA-866A-E58845D1512E}"/>
              </a:ext>
            </a:extLst>
          </p:cNvPr>
          <p:cNvGraphicFramePr>
            <a:graphicFrameLocks noChangeAspect="1"/>
          </p:cNvGraphicFramePr>
          <p:nvPr>
            <p:extLst>
              <p:ext uri="{D42A27DB-BD31-4B8C-83A1-F6EECF244321}">
                <p14:modId xmlns:p14="http://schemas.microsoft.com/office/powerpoint/2010/main" val="3802306004"/>
              </p:ext>
            </p:extLst>
          </p:nvPr>
        </p:nvGraphicFramePr>
        <p:xfrm>
          <a:off x="2586038" y="6081436"/>
          <a:ext cx="3738562" cy="571500"/>
        </p:xfrm>
        <a:graphic>
          <a:graphicData uri="http://schemas.openxmlformats.org/presentationml/2006/ole">
            <mc:AlternateContent xmlns:mc="http://schemas.openxmlformats.org/markup-compatibility/2006">
              <mc:Choice xmlns:v="urn:schemas-microsoft-com:vml" Requires="v">
                <p:oleObj name="Equation" r:id="rId13" imgW="2552400" imgH="393480" progId="Equation.DSMT4">
                  <p:embed/>
                </p:oleObj>
              </mc:Choice>
              <mc:Fallback>
                <p:oleObj name="Equation" r:id="rId13" imgW="2552400" imgH="393480" progId="Equation.DSMT4">
                  <p:embed/>
                  <p:pic>
                    <p:nvPicPr>
                      <p:cNvPr id="0" name="Object 21"/>
                      <p:cNvPicPr>
                        <a:picLocks noChangeAspect="1" noChangeArrowheads="1"/>
                      </p:cNvPicPr>
                      <p:nvPr/>
                    </p:nvPicPr>
                    <p:blipFill>
                      <a:blip r:embed="rId14"/>
                      <a:srcRect/>
                      <a:stretch>
                        <a:fillRect/>
                      </a:stretch>
                    </p:blipFill>
                    <p:spPr bwMode="auto">
                      <a:xfrm>
                        <a:off x="2586038" y="6081436"/>
                        <a:ext cx="3738562" cy="571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17" name="Text Box 8">
            <a:extLst>
              <a:ext uri="{FF2B5EF4-FFF2-40B4-BE49-F238E27FC236}">
                <a16:creationId xmlns:a16="http://schemas.microsoft.com/office/drawing/2014/main" id="{C93F3FE3-3025-4FBA-9E56-80BD7AD51198}"/>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无限大容量电源系统的三相短路电流计算</a:t>
            </a:r>
          </a:p>
        </p:txBody>
      </p:sp>
      <p:sp>
        <p:nvSpPr>
          <p:cNvPr id="21518" name="Text Box 9">
            <a:extLst>
              <a:ext uri="{FF2B5EF4-FFF2-40B4-BE49-F238E27FC236}">
                <a16:creationId xmlns:a16="http://schemas.microsoft.com/office/drawing/2014/main" id="{362DF349-ACB5-48C0-A556-0AB8D3235295}"/>
              </a:ext>
            </a:extLst>
          </p:cNvPr>
          <p:cNvSpPr txBox="1">
            <a:spLocks noChangeArrowheads="1"/>
          </p:cNvSpPr>
          <p:nvPr/>
        </p:nvSpPr>
        <p:spPr bwMode="auto">
          <a:xfrm>
            <a:off x="827088" y="1700213"/>
            <a:ext cx="77041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然后绘制短路电路的等效电路如图</a:t>
            </a:r>
            <a:r>
              <a:rPr lang="en-US" altLang="zh-CN" sz="1800">
                <a:solidFill>
                  <a:srgbClr val="212834"/>
                </a:solidFill>
              </a:rPr>
              <a:t>4.6</a:t>
            </a:r>
            <a:r>
              <a:rPr lang="zh-CN" altLang="en-US" sz="1800">
                <a:solidFill>
                  <a:srgbClr val="212834"/>
                </a:solidFill>
              </a:rPr>
              <a:t>所示，在图上标出各元件的序号及电抗标幺值。</a:t>
            </a:r>
          </a:p>
        </p:txBody>
      </p:sp>
      <p:pic>
        <p:nvPicPr>
          <p:cNvPr id="21519" name="Picture 11" descr="406">
            <a:extLst>
              <a:ext uri="{FF2B5EF4-FFF2-40B4-BE49-F238E27FC236}">
                <a16:creationId xmlns:a16="http://schemas.microsoft.com/office/drawing/2014/main" id="{910B9B86-BF07-47FA-BCBC-95FC4A9080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4144" y="2276872"/>
            <a:ext cx="6335713"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1520" name="Text Box 12">
            <a:extLst>
              <a:ext uri="{FF2B5EF4-FFF2-40B4-BE49-F238E27FC236}">
                <a16:creationId xmlns:a16="http://schemas.microsoft.com/office/drawing/2014/main" id="{C083CFAC-7C69-4DA8-A9A8-9C1F71341E9D}"/>
              </a:ext>
            </a:extLst>
          </p:cNvPr>
          <p:cNvSpPr txBox="1">
            <a:spLocks noChangeArrowheads="1"/>
          </p:cNvSpPr>
          <p:nvPr/>
        </p:nvSpPr>
        <p:spPr bwMode="auto">
          <a:xfrm>
            <a:off x="1835944" y="3429397"/>
            <a:ext cx="54721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400">
                <a:solidFill>
                  <a:srgbClr val="212834"/>
                </a:solidFill>
              </a:rPr>
              <a:t>图</a:t>
            </a:r>
            <a:r>
              <a:rPr lang="en-US" altLang="zh-CN" sz="1400">
                <a:solidFill>
                  <a:srgbClr val="212834"/>
                </a:solidFill>
              </a:rPr>
              <a:t>4.6  【</a:t>
            </a:r>
            <a:r>
              <a:rPr lang="zh-CN" altLang="en-US" sz="1400">
                <a:solidFill>
                  <a:srgbClr val="212834"/>
                </a:solidFill>
              </a:rPr>
              <a:t>例</a:t>
            </a:r>
            <a:r>
              <a:rPr lang="en-US" altLang="zh-CN" sz="1400">
                <a:solidFill>
                  <a:srgbClr val="212834"/>
                </a:solidFill>
              </a:rPr>
              <a:t>4.2】</a:t>
            </a:r>
            <a:r>
              <a:rPr lang="zh-CN" altLang="en-US" sz="1400">
                <a:solidFill>
                  <a:srgbClr val="212834"/>
                </a:solidFill>
              </a:rPr>
              <a:t>的等效电路图</a:t>
            </a:r>
            <a:r>
              <a:rPr lang="en-US" altLang="zh-CN" sz="1400">
                <a:solidFill>
                  <a:srgbClr val="212834"/>
                </a:solidFill>
              </a:rPr>
              <a:t>(</a:t>
            </a:r>
            <a:r>
              <a:rPr lang="zh-CN" altLang="en-US" sz="1400">
                <a:solidFill>
                  <a:srgbClr val="212834"/>
                </a:solidFill>
              </a:rPr>
              <a:t>标幺制法</a:t>
            </a:r>
            <a:r>
              <a:rPr lang="en-US" altLang="zh-CN" sz="1400">
                <a:solidFill>
                  <a:srgbClr val="212834"/>
                </a:solidFill>
              </a:rPr>
              <a:t>)</a:t>
            </a:r>
          </a:p>
        </p:txBody>
      </p:sp>
      <p:sp>
        <p:nvSpPr>
          <p:cNvPr id="21521" name="Text Box 13">
            <a:extLst>
              <a:ext uri="{FF2B5EF4-FFF2-40B4-BE49-F238E27FC236}">
                <a16:creationId xmlns:a16="http://schemas.microsoft.com/office/drawing/2014/main" id="{63ADCB07-7699-46AE-BCE5-B721E259164C}"/>
              </a:ext>
            </a:extLst>
          </p:cNvPr>
          <p:cNvSpPr txBox="1">
            <a:spLocks noChangeArrowheads="1"/>
          </p:cNvSpPr>
          <p:nvPr/>
        </p:nvSpPr>
        <p:spPr bwMode="auto">
          <a:xfrm>
            <a:off x="900113" y="3861048"/>
            <a:ext cx="7704137" cy="2563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(3) </a:t>
            </a:r>
            <a:r>
              <a:rPr lang="zh-CN" altLang="en-US" sz="1800">
                <a:solidFill>
                  <a:srgbClr val="212834"/>
                </a:solidFill>
              </a:rPr>
              <a:t>求</a:t>
            </a:r>
            <a:r>
              <a:rPr lang="en-US" altLang="zh-CN" sz="1800">
                <a:solidFill>
                  <a:srgbClr val="212834"/>
                </a:solidFill>
              </a:rPr>
              <a:t>k </a:t>
            </a:r>
            <a:r>
              <a:rPr lang="zh-CN" altLang="en-US" sz="1800">
                <a:solidFill>
                  <a:srgbClr val="212834"/>
                </a:solidFill>
              </a:rPr>
              <a:t>－</a:t>
            </a:r>
            <a:r>
              <a:rPr lang="en-US" altLang="zh-CN" sz="1800">
                <a:solidFill>
                  <a:srgbClr val="212834"/>
                </a:solidFill>
              </a:rPr>
              <a:t>1</a:t>
            </a:r>
            <a:r>
              <a:rPr lang="zh-CN" altLang="en-US" sz="1800">
                <a:solidFill>
                  <a:srgbClr val="212834"/>
                </a:solidFill>
              </a:rPr>
              <a:t>点的短路电路总电抗标幺值及三相短路电流和短路容量</a:t>
            </a:r>
          </a:p>
          <a:p>
            <a:pPr eaLnBrk="1" hangingPunct="1"/>
            <a:r>
              <a:rPr lang="zh-CN" altLang="en-US" sz="1800">
                <a:solidFill>
                  <a:srgbClr val="212834"/>
                </a:solidFill>
              </a:rPr>
              <a:t>        ① 总电抗标幺值。</a:t>
            </a:r>
          </a:p>
          <a:p>
            <a:pPr eaLnBrk="1" hangingPunct="1"/>
            <a:r>
              <a:rPr lang="en-US" altLang="zh-CN" sz="1800">
                <a:solidFill>
                  <a:srgbClr val="212834"/>
                </a:solidFill>
              </a:rPr>
              <a:t>                                                                                   </a:t>
            </a:r>
          </a:p>
          <a:p>
            <a:pPr eaLnBrk="1" hangingPunct="1"/>
            <a:r>
              <a:rPr lang="en-US" altLang="zh-CN" sz="1800">
                <a:solidFill>
                  <a:srgbClr val="212834"/>
                </a:solidFill>
              </a:rPr>
              <a:t>        ② </a:t>
            </a:r>
            <a:r>
              <a:rPr lang="zh-CN" altLang="en-US" sz="1800">
                <a:solidFill>
                  <a:srgbClr val="212834"/>
                </a:solidFill>
              </a:rPr>
              <a:t>三相短路电流周期分量有效值。</a:t>
            </a:r>
          </a:p>
          <a:p>
            <a:pPr eaLnBrk="1" hangingPunct="1"/>
            <a:r>
              <a:rPr lang="en-US" altLang="zh-CN" sz="1800">
                <a:solidFill>
                  <a:srgbClr val="212834"/>
                </a:solidFill>
              </a:rPr>
              <a:t>                                                                                     </a:t>
            </a:r>
          </a:p>
          <a:p>
            <a:pPr eaLnBrk="1" hangingPunct="1"/>
            <a:r>
              <a:rPr lang="en-US" altLang="zh-CN" sz="1800">
                <a:solidFill>
                  <a:srgbClr val="212834"/>
                </a:solidFill>
              </a:rPr>
              <a:t>        ③ </a:t>
            </a:r>
            <a:r>
              <a:rPr lang="zh-CN" altLang="en-US" sz="1800">
                <a:solidFill>
                  <a:srgbClr val="212834"/>
                </a:solidFill>
              </a:rPr>
              <a:t>其他三相短路电流。</a:t>
            </a:r>
          </a:p>
          <a:p>
            <a:pPr eaLnBrk="1" hangingPunct="1"/>
            <a:r>
              <a:rPr lang="zh-CN" altLang="en-US" sz="1800">
                <a:solidFill>
                  <a:srgbClr val="212834"/>
                </a:solidFill>
              </a:rPr>
              <a:t> </a:t>
            </a:r>
          </a:p>
          <a:p>
            <a:pPr eaLnBrk="1" hangingPunct="1"/>
            <a:r>
              <a:rPr lang="en-US" altLang="zh-CN" sz="1800">
                <a:solidFill>
                  <a:srgbClr val="212834"/>
                </a:solidFill>
              </a:rPr>
              <a:t>                                                    </a:t>
            </a:r>
          </a:p>
          <a:p>
            <a:pPr eaLnBrk="1" hangingPunct="1"/>
            <a:r>
              <a:rPr lang="en-US" altLang="zh-CN" sz="1800">
                <a:solidFill>
                  <a:srgbClr val="212834"/>
                </a:solidFill>
              </a:rPr>
              <a:t>                                                      </a:t>
            </a:r>
          </a:p>
        </p:txBody>
      </p:sp>
      <p:graphicFrame>
        <p:nvGraphicFramePr>
          <p:cNvPr id="21506" name="Object 14">
            <a:extLst>
              <a:ext uri="{FF2B5EF4-FFF2-40B4-BE49-F238E27FC236}">
                <a16:creationId xmlns:a16="http://schemas.microsoft.com/office/drawing/2014/main" id="{C4969166-495E-4694-944E-BA1E5978228A}"/>
              </a:ext>
            </a:extLst>
          </p:cNvPr>
          <p:cNvGraphicFramePr>
            <a:graphicFrameLocks noChangeAspect="1"/>
          </p:cNvGraphicFramePr>
          <p:nvPr>
            <p:extLst>
              <p:ext uri="{D42A27DB-BD31-4B8C-83A1-F6EECF244321}">
                <p14:modId xmlns:p14="http://schemas.microsoft.com/office/powerpoint/2010/main" val="2923921885"/>
              </p:ext>
            </p:extLst>
          </p:nvPr>
        </p:nvGraphicFramePr>
        <p:xfrm>
          <a:off x="2411760" y="4404767"/>
          <a:ext cx="3281363" cy="388938"/>
        </p:xfrm>
        <a:graphic>
          <a:graphicData uri="http://schemas.openxmlformats.org/presentationml/2006/ole">
            <mc:AlternateContent xmlns:mc="http://schemas.openxmlformats.org/markup-compatibility/2006">
              <mc:Choice xmlns:v="urn:schemas-microsoft-com:vml" Requires="v">
                <p:oleObj name="Equation" r:id="rId4" imgW="2006280" imgH="241200" progId="Equation.DSMT4">
                  <p:embed/>
                </p:oleObj>
              </mc:Choice>
              <mc:Fallback>
                <p:oleObj name="Equation" r:id="rId4" imgW="2006280" imgH="241200" progId="Equation.DSMT4">
                  <p:embed/>
                  <p:pic>
                    <p:nvPicPr>
                      <p:cNvPr id="0" name="Object 14"/>
                      <p:cNvPicPr>
                        <a:picLocks noChangeAspect="1" noChangeArrowheads="1"/>
                      </p:cNvPicPr>
                      <p:nvPr/>
                    </p:nvPicPr>
                    <p:blipFill>
                      <a:blip r:embed="rId5"/>
                      <a:srcRect/>
                      <a:stretch>
                        <a:fillRect/>
                      </a:stretch>
                    </p:blipFill>
                    <p:spPr bwMode="auto">
                      <a:xfrm>
                        <a:off x="2411760" y="4404767"/>
                        <a:ext cx="3281363"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7" name="Object 19">
            <a:extLst>
              <a:ext uri="{FF2B5EF4-FFF2-40B4-BE49-F238E27FC236}">
                <a16:creationId xmlns:a16="http://schemas.microsoft.com/office/drawing/2014/main" id="{58399B97-5AA4-4904-988D-3BF2C5E30518}"/>
              </a:ext>
            </a:extLst>
          </p:cNvPr>
          <p:cNvGraphicFramePr>
            <a:graphicFrameLocks noChangeAspect="1"/>
          </p:cNvGraphicFramePr>
          <p:nvPr>
            <p:extLst>
              <p:ext uri="{D42A27DB-BD31-4B8C-83A1-F6EECF244321}">
                <p14:modId xmlns:p14="http://schemas.microsoft.com/office/powerpoint/2010/main" val="587179173"/>
              </p:ext>
            </p:extLst>
          </p:nvPr>
        </p:nvGraphicFramePr>
        <p:xfrm>
          <a:off x="2412473" y="4973779"/>
          <a:ext cx="3338513" cy="381000"/>
        </p:xfrm>
        <a:graphic>
          <a:graphicData uri="http://schemas.openxmlformats.org/presentationml/2006/ole">
            <mc:AlternateContent xmlns:mc="http://schemas.openxmlformats.org/markup-compatibility/2006">
              <mc:Choice xmlns:v="urn:schemas-microsoft-com:vml" Requires="v">
                <p:oleObj name="Equation" r:id="rId6" imgW="2095200" imgH="241200" progId="Equation.DSMT4">
                  <p:embed/>
                </p:oleObj>
              </mc:Choice>
              <mc:Fallback>
                <p:oleObj name="Equation" r:id="rId6" imgW="2095200" imgH="241200" progId="Equation.DSMT4">
                  <p:embed/>
                  <p:pic>
                    <p:nvPicPr>
                      <p:cNvPr id="0" name="Object 19"/>
                      <p:cNvPicPr>
                        <a:picLocks noChangeAspect="1" noChangeArrowheads="1"/>
                      </p:cNvPicPr>
                      <p:nvPr/>
                    </p:nvPicPr>
                    <p:blipFill>
                      <a:blip r:embed="rId7"/>
                      <a:srcRect/>
                      <a:stretch>
                        <a:fillRect/>
                      </a:stretch>
                    </p:blipFill>
                    <p:spPr bwMode="auto">
                      <a:xfrm>
                        <a:off x="2412473" y="4973779"/>
                        <a:ext cx="3338513"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508" name="Object 18">
            <a:extLst>
              <a:ext uri="{FF2B5EF4-FFF2-40B4-BE49-F238E27FC236}">
                <a16:creationId xmlns:a16="http://schemas.microsoft.com/office/drawing/2014/main" id="{2EB63EB8-183D-4116-B37A-545FEA379375}"/>
              </a:ext>
            </a:extLst>
          </p:cNvPr>
          <p:cNvGraphicFramePr>
            <a:graphicFrameLocks noChangeAspect="1"/>
          </p:cNvGraphicFramePr>
          <p:nvPr>
            <p:extLst>
              <p:ext uri="{D42A27DB-BD31-4B8C-83A1-F6EECF244321}">
                <p14:modId xmlns:p14="http://schemas.microsoft.com/office/powerpoint/2010/main" val="3415751911"/>
              </p:ext>
            </p:extLst>
          </p:nvPr>
        </p:nvGraphicFramePr>
        <p:xfrm>
          <a:off x="2411760" y="5573562"/>
          <a:ext cx="3668712" cy="1111250"/>
        </p:xfrm>
        <a:graphic>
          <a:graphicData uri="http://schemas.openxmlformats.org/presentationml/2006/ole">
            <mc:AlternateContent xmlns:mc="http://schemas.openxmlformats.org/markup-compatibility/2006">
              <mc:Choice xmlns:v="urn:schemas-microsoft-com:vml" Requires="v">
                <p:oleObj name="Equation" r:id="rId8" imgW="2209680" imgH="660240" progId="Equation.DSMT4">
                  <p:embed/>
                </p:oleObj>
              </mc:Choice>
              <mc:Fallback>
                <p:oleObj name="Equation" r:id="rId8" imgW="2209680" imgH="660240" progId="Equation.DSMT4">
                  <p:embed/>
                  <p:pic>
                    <p:nvPicPr>
                      <p:cNvPr id="0" name="Object 18"/>
                      <p:cNvPicPr>
                        <a:picLocks noChangeAspect="1" noChangeArrowheads="1"/>
                      </p:cNvPicPr>
                      <p:nvPr/>
                    </p:nvPicPr>
                    <p:blipFill>
                      <a:blip r:embed="rId9"/>
                      <a:srcRect/>
                      <a:stretch>
                        <a:fillRect/>
                      </a:stretch>
                    </p:blipFill>
                    <p:spPr bwMode="auto">
                      <a:xfrm>
                        <a:off x="2411760" y="5573562"/>
                        <a:ext cx="3668712" cy="11112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43" name="Text Box 8">
            <a:extLst>
              <a:ext uri="{FF2B5EF4-FFF2-40B4-BE49-F238E27FC236}">
                <a16:creationId xmlns:a16="http://schemas.microsoft.com/office/drawing/2014/main" id="{476A12E8-DF0F-497D-B02D-DAC032608698}"/>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无限大容量电源系统的三相短路电流计算</a:t>
            </a:r>
          </a:p>
        </p:txBody>
      </p:sp>
      <p:sp>
        <p:nvSpPr>
          <p:cNvPr id="22544" name="Text Box 9">
            <a:extLst>
              <a:ext uri="{FF2B5EF4-FFF2-40B4-BE49-F238E27FC236}">
                <a16:creationId xmlns:a16="http://schemas.microsoft.com/office/drawing/2014/main" id="{B9FDFA45-A8CE-4AD9-9BC5-E9E82AFC5302}"/>
              </a:ext>
            </a:extLst>
          </p:cNvPr>
          <p:cNvSpPr txBox="1">
            <a:spLocks noChangeArrowheads="1"/>
          </p:cNvSpPr>
          <p:nvPr/>
        </p:nvSpPr>
        <p:spPr bwMode="auto">
          <a:xfrm>
            <a:off x="827088" y="1628775"/>
            <a:ext cx="7704137"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④ </a:t>
            </a:r>
            <a:r>
              <a:rPr lang="zh-CN" altLang="en-US" sz="1800">
                <a:solidFill>
                  <a:srgbClr val="212834"/>
                </a:solidFill>
              </a:rPr>
              <a:t>三相短路容量。</a:t>
            </a:r>
          </a:p>
          <a:p>
            <a:pPr eaLnBrk="1" hangingPunct="1"/>
            <a:r>
              <a:rPr lang="en-US" altLang="zh-CN" sz="1800">
                <a:solidFill>
                  <a:srgbClr val="212834"/>
                </a:solidFill>
              </a:rPr>
              <a:t>     </a:t>
            </a:r>
          </a:p>
          <a:p>
            <a:pPr eaLnBrk="1" hangingPunct="1"/>
            <a:r>
              <a:rPr lang="en-US" altLang="zh-CN" sz="1800">
                <a:solidFill>
                  <a:srgbClr val="212834"/>
                </a:solidFill>
              </a:rPr>
              <a:t>       (4) </a:t>
            </a:r>
            <a:r>
              <a:rPr lang="zh-CN" altLang="en-US" sz="1800">
                <a:solidFill>
                  <a:srgbClr val="212834"/>
                </a:solidFill>
              </a:rPr>
              <a:t>求</a:t>
            </a:r>
            <a:r>
              <a:rPr lang="en-US" altLang="zh-CN" sz="1800">
                <a:solidFill>
                  <a:srgbClr val="212834"/>
                </a:solidFill>
              </a:rPr>
              <a:t>k-2</a:t>
            </a:r>
            <a:r>
              <a:rPr lang="zh-CN" altLang="en-US" sz="1800">
                <a:solidFill>
                  <a:srgbClr val="212834"/>
                </a:solidFill>
              </a:rPr>
              <a:t>点的短路电路总电抗标幺值及三相短路电流和短路容量</a:t>
            </a:r>
          </a:p>
          <a:p>
            <a:pPr eaLnBrk="1" hangingPunct="1"/>
            <a:r>
              <a:rPr lang="zh-CN" altLang="en-US" sz="1800">
                <a:solidFill>
                  <a:srgbClr val="212834"/>
                </a:solidFill>
              </a:rPr>
              <a:t>       ① 总电抗标幺值。</a:t>
            </a:r>
          </a:p>
          <a:p>
            <a:pPr eaLnBrk="1" hangingPunct="1"/>
            <a:r>
              <a:rPr lang="zh-CN" altLang="en-US" sz="1800">
                <a:solidFill>
                  <a:srgbClr val="212834"/>
                </a:solidFill>
              </a:rPr>
              <a:t>                                                                 </a:t>
            </a:r>
            <a:r>
              <a:rPr lang="en-US" altLang="zh-CN" sz="1800">
                <a:solidFill>
                  <a:srgbClr val="212834"/>
                </a:solidFill>
              </a:rPr>
              <a:t> </a:t>
            </a:r>
          </a:p>
          <a:p>
            <a:pPr eaLnBrk="1" hangingPunct="1"/>
            <a:r>
              <a:rPr lang="en-US" altLang="zh-CN" sz="1800">
                <a:solidFill>
                  <a:srgbClr val="212834"/>
                </a:solidFill>
              </a:rPr>
              <a:t>       ② </a:t>
            </a:r>
            <a:r>
              <a:rPr lang="zh-CN" altLang="en-US" sz="1800">
                <a:solidFill>
                  <a:srgbClr val="212834"/>
                </a:solidFill>
              </a:rPr>
              <a:t>三相短路电流周期分量有效值。</a:t>
            </a:r>
          </a:p>
          <a:p>
            <a:pPr eaLnBrk="1" hangingPunct="1"/>
            <a:r>
              <a:rPr lang="zh-CN" altLang="en-US" sz="1800">
                <a:solidFill>
                  <a:srgbClr val="212834"/>
                </a:solidFill>
              </a:rPr>
              <a:t>                                                                  </a:t>
            </a:r>
            <a:r>
              <a:rPr lang="en-US" altLang="zh-CN" sz="1800">
                <a:solidFill>
                  <a:srgbClr val="212834"/>
                </a:solidFill>
              </a:rPr>
              <a:t> </a:t>
            </a:r>
          </a:p>
          <a:p>
            <a:pPr eaLnBrk="1" hangingPunct="1"/>
            <a:r>
              <a:rPr lang="en-US" altLang="zh-CN" sz="1800">
                <a:solidFill>
                  <a:srgbClr val="212834"/>
                </a:solidFill>
              </a:rPr>
              <a:t>      ③ </a:t>
            </a:r>
            <a:r>
              <a:rPr lang="zh-CN" altLang="en-US" sz="1800">
                <a:solidFill>
                  <a:srgbClr val="212834"/>
                </a:solidFill>
              </a:rPr>
              <a:t>其他三相短路电流。</a:t>
            </a:r>
          </a:p>
          <a:p>
            <a:pPr eaLnBrk="1" hangingPunct="1"/>
            <a:r>
              <a:rPr lang="zh-CN" altLang="en-US" sz="1800">
                <a:solidFill>
                  <a:srgbClr val="212834"/>
                </a:solidFill>
              </a:rPr>
              <a:t> </a:t>
            </a:r>
          </a:p>
          <a:p>
            <a:pPr eaLnBrk="1" hangingPunct="1"/>
            <a:r>
              <a:rPr lang="zh-CN" altLang="en-US" sz="1800">
                <a:solidFill>
                  <a:srgbClr val="212834"/>
                </a:solidFill>
              </a:rPr>
              <a:t>                                                                 </a:t>
            </a:r>
            <a:r>
              <a:rPr lang="en-US" altLang="zh-CN" sz="1800">
                <a:solidFill>
                  <a:srgbClr val="212834"/>
                </a:solidFill>
              </a:rPr>
              <a:t> </a:t>
            </a:r>
          </a:p>
          <a:p>
            <a:pPr eaLnBrk="1" hangingPunct="1"/>
            <a:r>
              <a:rPr lang="en-US" altLang="zh-CN" sz="1800">
                <a:solidFill>
                  <a:srgbClr val="212834"/>
                </a:solidFill>
              </a:rPr>
              <a:t>                                                                  </a:t>
            </a:r>
          </a:p>
          <a:p>
            <a:pPr eaLnBrk="1" hangingPunct="1"/>
            <a:r>
              <a:rPr lang="en-US" altLang="zh-CN" sz="1800">
                <a:solidFill>
                  <a:srgbClr val="212834"/>
                </a:solidFill>
              </a:rPr>
              <a:t>       ④ </a:t>
            </a:r>
            <a:r>
              <a:rPr lang="zh-CN" altLang="en-US" sz="1800">
                <a:solidFill>
                  <a:srgbClr val="212834"/>
                </a:solidFill>
              </a:rPr>
              <a:t>三相短路容量。</a:t>
            </a:r>
          </a:p>
          <a:p>
            <a:pPr eaLnBrk="1" hangingPunct="1"/>
            <a:r>
              <a:rPr lang="zh-CN" altLang="en-US" sz="1800">
                <a:solidFill>
                  <a:srgbClr val="212834"/>
                </a:solidFill>
              </a:rPr>
              <a:t>                                                                  </a:t>
            </a:r>
            <a:r>
              <a:rPr lang="en-US" altLang="zh-CN" sz="1800">
                <a:solidFill>
                  <a:srgbClr val="212834"/>
                </a:solidFill>
              </a:rPr>
              <a:t> </a:t>
            </a:r>
          </a:p>
          <a:p>
            <a:pPr eaLnBrk="1" hangingPunct="1"/>
            <a:r>
              <a:rPr lang="en-US" altLang="zh-CN" sz="1800">
                <a:solidFill>
                  <a:srgbClr val="212834"/>
                </a:solidFill>
              </a:rPr>
              <a:t>       </a:t>
            </a:r>
            <a:r>
              <a:rPr lang="zh-CN" altLang="en-US" sz="1800">
                <a:solidFill>
                  <a:srgbClr val="212834"/>
                </a:solidFill>
              </a:rPr>
              <a:t>由此可知，采用标幺值法计算与采用欧姆法计算的结果完全相同。</a:t>
            </a:r>
          </a:p>
          <a:p>
            <a:pPr eaLnBrk="1" hangingPunct="1"/>
            <a:endParaRPr lang="en-US" altLang="zh-CN" sz="1800">
              <a:solidFill>
                <a:srgbClr val="212834"/>
              </a:solidFill>
            </a:endParaRPr>
          </a:p>
        </p:txBody>
      </p:sp>
      <p:graphicFrame>
        <p:nvGraphicFramePr>
          <p:cNvPr id="22530" name="Object 11">
            <a:extLst>
              <a:ext uri="{FF2B5EF4-FFF2-40B4-BE49-F238E27FC236}">
                <a16:creationId xmlns:a16="http://schemas.microsoft.com/office/drawing/2014/main" id="{3FCE0035-2913-4F2D-B41D-D74CC35F31C2}"/>
              </a:ext>
            </a:extLst>
          </p:cNvPr>
          <p:cNvGraphicFramePr>
            <a:graphicFrameLocks noChangeAspect="1"/>
          </p:cNvGraphicFramePr>
          <p:nvPr>
            <p:extLst>
              <p:ext uri="{D42A27DB-BD31-4B8C-83A1-F6EECF244321}">
                <p14:modId xmlns:p14="http://schemas.microsoft.com/office/powerpoint/2010/main" val="3000240587"/>
              </p:ext>
            </p:extLst>
          </p:nvPr>
        </p:nvGraphicFramePr>
        <p:xfrm>
          <a:off x="2268538" y="1913731"/>
          <a:ext cx="4016375" cy="361950"/>
        </p:xfrm>
        <a:graphic>
          <a:graphicData uri="http://schemas.openxmlformats.org/presentationml/2006/ole">
            <mc:AlternateContent xmlns:mc="http://schemas.openxmlformats.org/markup-compatibility/2006">
              <mc:Choice xmlns:v="urn:schemas-microsoft-com:vml" Requires="v">
                <p:oleObj name="Equation" r:id="rId3" imgW="2654280" imgH="241200" progId="Equation.DSMT4">
                  <p:embed/>
                </p:oleObj>
              </mc:Choice>
              <mc:Fallback>
                <p:oleObj name="Equation" r:id="rId3" imgW="2654280" imgH="241200" progId="Equation.DSMT4">
                  <p:embed/>
                  <p:pic>
                    <p:nvPicPr>
                      <p:cNvPr id="0" name="Object 11"/>
                      <p:cNvPicPr>
                        <a:picLocks noChangeAspect="1" noChangeArrowheads="1"/>
                      </p:cNvPicPr>
                      <p:nvPr/>
                    </p:nvPicPr>
                    <p:blipFill>
                      <a:blip r:embed="rId4"/>
                      <a:srcRect/>
                      <a:stretch>
                        <a:fillRect/>
                      </a:stretch>
                    </p:blipFill>
                    <p:spPr bwMode="auto">
                      <a:xfrm>
                        <a:off x="2268538" y="1913731"/>
                        <a:ext cx="4016375"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1" name="Object 13">
            <a:extLst>
              <a:ext uri="{FF2B5EF4-FFF2-40B4-BE49-F238E27FC236}">
                <a16:creationId xmlns:a16="http://schemas.microsoft.com/office/drawing/2014/main" id="{03C71DCF-50A7-4536-A278-E659266F109C}"/>
              </a:ext>
            </a:extLst>
          </p:cNvPr>
          <p:cNvGraphicFramePr>
            <a:graphicFrameLocks noChangeAspect="1"/>
          </p:cNvGraphicFramePr>
          <p:nvPr>
            <p:extLst>
              <p:ext uri="{D42A27DB-BD31-4B8C-83A1-F6EECF244321}">
                <p14:modId xmlns:p14="http://schemas.microsoft.com/office/powerpoint/2010/main" val="3628430454"/>
              </p:ext>
            </p:extLst>
          </p:nvPr>
        </p:nvGraphicFramePr>
        <p:xfrm>
          <a:off x="2268538" y="2722563"/>
          <a:ext cx="5016500" cy="350838"/>
        </p:xfrm>
        <a:graphic>
          <a:graphicData uri="http://schemas.openxmlformats.org/presentationml/2006/ole">
            <mc:AlternateContent xmlns:mc="http://schemas.openxmlformats.org/markup-compatibility/2006">
              <mc:Choice xmlns:v="urn:schemas-microsoft-com:vml" Requires="v">
                <p:oleObj name="Equation" r:id="rId5" imgW="3403440" imgH="241200" progId="Equation.DSMT4">
                  <p:embed/>
                </p:oleObj>
              </mc:Choice>
              <mc:Fallback>
                <p:oleObj name="Equation" r:id="rId5" imgW="3403440" imgH="241200" progId="Equation.DSMT4">
                  <p:embed/>
                  <p:pic>
                    <p:nvPicPr>
                      <p:cNvPr id="0" name="Object 13"/>
                      <p:cNvPicPr>
                        <a:picLocks noChangeAspect="1" noChangeArrowheads="1"/>
                      </p:cNvPicPr>
                      <p:nvPr/>
                    </p:nvPicPr>
                    <p:blipFill>
                      <a:blip r:embed="rId6"/>
                      <a:srcRect/>
                      <a:stretch>
                        <a:fillRect/>
                      </a:stretch>
                    </p:blipFill>
                    <p:spPr bwMode="auto">
                      <a:xfrm>
                        <a:off x="2268538" y="2722563"/>
                        <a:ext cx="5016500" cy="3508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2" name="Object 19">
            <a:extLst>
              <a:ext uri="{FF2B5EF4-FFF2-40B4-BE49-F238E27FC236}">
                <a16:creationId xmlns:a16="http://schemas.microsoft.com/office/drawing/2014/main" id="{8C3A5128-6DA2-48CA-BBBB-705C047A66C9}"/>
              </a:ext>
            </a:extLst>
          </p:cNvPr>
          <p:cNvGraphicFramePr>
            <a:graphicFrameLocks noChangeAspect="1"/>
          </p:cNvGraphicFramePr>
          <p:nvPr>
            <p:extLst>
              <p:ext uri="{D42A27DB-BD31-4B8C-83A1-F6EECF244321}">
                <p14:modId xmlns:p14="http://schemas.microsoft.com/office/powerpoint/2010/main" val="3536688557"/>
              </p:ext>
            </p:extLst>
          </p:nvPr>
        </p:nvGraphicFramePr>
        <p:xfrm>
          <a:off x="2268538" y="3314701"/>
          <a:ext cx="3417888" cy="338137"/>
        </p:xfrm>
        <a:graphic>
          <a:graphicData uri="http://schemas.openxmlformats.org/presentationml/2006/ole">
            <mc:AlternateContent xmlns:mc="http://schemas.openxmlformats.org/markup-compatibility/2006">
              <mc:Choice xmlns:v="urn:schemas-microsoft-com:vml" Requires="v">
                <p:oleObj name="Equation" r:id="rId7" imgW="2412720" imgH="241200" progId="Equation.DSMT4">
                  <p:embed/>
                </p:oleObj>
              </mc:Choice>
              <mc:Fallback>
                <p:oleObj name="Equation" r:id="rId7" imgW="2412720" imgH="241200" progId="Equation.DSMT4">
                  <p:embed/>
                  <p:pic>
                    <p:nvPicPr>
                      <p:cNvPr id="0" name="Object 19"/>
                      <p:cNvPicPr>
                        <a:picLocks noChangeAspect="1" noChangeArrowheads="1"/>
                      </p:cNvPicPr>
                      <p:nvPr/>
                    </p:nvPicPr>
                    <p:blipFill>
                      <a:blip r:embed="rId8"/>
                      <a:srcRect/>
                      <a:stretch>
                        <a:fillRect/>
                      </a:stretch>
                    </p:blipFill>
                    <p:spPr bwMode="auto">
                      <a:xfrm>
                        <a:off x="2268538" y="3314701"/>
                        <a:ext cx="3417888" cy="3381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3" name="Object 18">
            <a:extLst>
              <a:ext uri="{FF2B5EF4-FFF2-40B4-BE49-F238E27FC236}">
                <a16:creationId xmlns:a16="http://schemas.microsoft.com/office/drawing/2014/main" id="{F95BCD8C-6DBB-43A7-99AF-E980CBF32252}"/>
              </a:ext>
            </a:extLst>
          </p:cNvPr>
          <p:cNvGraphicFramePr>
            <a:graphicFrameLocks noChangeAspect="1"/>
          </p:cNvGraphicFramePr>
          <p:nvPr>
            <p:extLst>
              <p:ext uri="{D42A27DB-BD31-4B8C-83A1-F6EECF244321}">
                <p14:modId xmlns:p14="http://schemas.microsoft.com/office/powerpoint/2010/main" val="3037753931"/>
              </p:ext>
            </p:extLst>
          </p:nvPr>
        </p:nvGraphicFramePr>
        <p:xfrm>
          <a:off x="3348038" y="3784600"/>
          <a:ext cx="2365711" cy="360000"/>
        </p:xfrm>
        <a:graphic>
          <a:graphicData uri="http://schemas.openxmlformats.org/presentationml/2006/ole">
            <mc:AlternateContent xmlns:mc="http://schemas.openxmlformats.org/markup-compatibility/2006">
              <mc:Choice xmlns:v="urn:schemas-microsoft-com:vml" Requires="v">
                <p:oleObj name="Equation" r:id="rId9" imgW="1434960" imgH="215640" progId="Equation.DSMT4">
                  <p:embed/>
                </p:oleObj>
              </mc:Choice>
              <mc:Fallback>
                <p:oleObj name="Equation" r:id="rId9" imgW="1434960" imgH="215640" progId="Equation.DSMT4">
                  <p:embed/>
                  <p:pic>
                    <p:nvPicPr>
                      <p:cNvPr id="0" name="Object 18"/>
                      <p:cNvPicPr>
                        <a:picLocks noChangeAspect="1" noChangeArrowheads="1"/>
                      </p:cNvPicPr>
                      <p:nvPr/>
                    </p:nvPicPr>
                    <p:blipFill>
                      <a:blip r:embed="rId10"/>
                      <a:srcRect/>
                      <a:stretch>
                        <a:fillRect/>
                      </a:stretch>
                    </p:blipFill>
                    <p:spPr bwMode="auto">
                      <a:xfrm>
                        <a:off x="3348038" y="3784600"/>
                        <a:ext cx="2365711"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4" name="Object 17">
            <a:extLst>
              <a:ext uri="{FF2B5EF4-FFF2-40B4-BE49-F238E27FC236}">
                <a16:creationId xmlns:a16="http://schemas.microsoft.com/office/drawing/2014/main" id="{621AF8B7-C1A1-46C0-A2C3-CA9D9502BAC9}"/>
              </a:ext>
            </a:extLst>
          </p:cNvPr>
          <p:cNvGraphicFramePr>
            <a:graphicFrameLocks noChangeAspect="1"/>
          </p:cNvGraphicFramePr>
          <p:nvPr>
            <p:extLst>
              <p:ext uri="{D42A27DB-BD31-4B8C-83A1-F6EECF244321}">
                <p14:modId xmlns:p14="http://schemas.microsoft.com/office/powerpoint/2010/main" val="662037785"/>
              </p:ext>
            </p:extLst>
          </p:nvPr>
        </p:nvGraphicFramePr>
        <p:xfrm>
          <a:off x="3348038" y="4085931"/>
          <a:ext cx="3231981" cy="324000"/>
        </p:xfrm>
        <a:graphic>
          <a:graphicData uri="http://schemas.openxmlformats.org/presentationml/2006/ole">
            <mc:AlternateContent xmlns:mc="http://schemas.openxmlformats.org/markup-compatibility/2006">
              <mc:Choice xmlns:v="urn:schemas-microsoft-com:vml" Requires="v">
                <p:oleObj name="Equation" r:id="rId11" imgW="2184120" imgH="215640" progId="Equation.DSMT4">
                  <p:embed/>
                </p:oleObj>
              </mc:Choice>
              <mc:Fallback>
                <p:oleObj name="Equation" r:id="rId11" imgW="2184120" imgH="215640" progId="Equation.DSMT4">
                  <p:embed/>
                  <p:pic>
                    <p:nvPicPr>
                      <p:cNvPr id="0" name="Object 17"/>
                      <p:cNvPicPr>
                        <a:picLocks noChangeAspect="1" noChangeArrowheads="1"/>
                      </p:cNvPicPr>
                      <p:nvPr/>
                    </p:nvPicPr>
                    <p:blipFill>
                      <a:blip r:embed="rId12"/>
                      <a:srcRect/>
                      <a:stretch>
                        <a:fillRect/>
                      </a:stretch>
                    </p:blipFill>
                    <p:spPr bwMode="auto">
                      <a:xfrm>
                        <a:off x="3348038" y="4085931"/>
                        <a:ext cx="3231981" cy="3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5" name="Object 16">
            <a:extLst>
              <a:ext uri="{FF2B5EF4-FFF2-40B4-BE49-F238E27FC236}">
                <a16:creationId xmlns:a16="http://schemas.microsoft.com/office/drawing/2014/main" id="{642A36AC-ED10-4886-8543-D15D78CD74E0}"/>
              </a:ext>
            </a:extLst>
          </p:cNvPr>
          <p:cNvGraphicFramePr>
            <a:graphicFrameLocks noChangeAspect="1"/>
          </p:cNvGraphicFramePr>
          <p:nvPr>
            <p:extLst>
              <p:ext uri="{D42A27DB-BD31-4B8C-83A1-F6EECF244321}">
                <p14:modId xmlns:p14="http://schemas.microsoft.com/office/powerpoint/2010/main" val="1874082790"/>
              </p:ext>
            </p:extLst>
          </p:nvPr>
        </p:nvGraphicFramePr>
        <p:xfrm>
          <a:off x="3348038" y="4351262"/>
          <a:ext cx="3271359" cy="324000"/>
        </p:xfrm>
        <a:graphic>
          <a:graphicData uri="http://schemas.openxmlformats.org/presentationml/2006/ole">
            <mc:AlternateContent xmlns:mc="http://schemas.openxmlformats.org/markup-compatibility/2006">
              <mc:Choice xmlns:v="urn:schemas-microsoft-com:vml" Requires="v">
                <p:oleObj name="Equation" r:id="rId13" imgW="2209680" imgH="215640" progId="Equation.DSMT4">
                  <p:embed/>
                </p:oleObj>
              </mc:Choice>
              <mc:Fallback>
                <p:oleObj name="Equation" r:id="rId13" imgW="2209680" imgH="215640" progId="Equation.DSMT4">
                  <p:embed/>
                  <p:pic>
                    <p:nvPicPr>
                      <p:cNvPr id="0" name="Object 16"/>
                      <p:cNvPicPr>
                        <a:picLocks noChangeAspect="1" noChangeArrowheads="1"/>
                      </p:cNvPicPr>
                      <p:nvPr/>
                    </p:nvPicPr>
                    <p:blipFill>
                      <a:blip r:embed="rId14"/>
                      <a:srcRect/>
                      <a:stretch>
                        <a:fillRect/>
                      </a:stretch>
                    </p:blipFill>
                    <p:spPr bwMode="auto">
                      <a:xfrm>
                        <a:off x="3348038" y="4351262"/>
                        <a:ext cx="3271359" cy="3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2536" name="Object 15">
            <a:extLst>
              <a:ext uri="{FF2B5EF4-FFF2-40B4-BE49-F238E27FC236}">
                <a16:creationId xmlns:a16="http://schemas.microsoft.com/office/drawing/2014/main" id="{E55710C5-F6FA-4308-B29B-BC93D7BE2E41}"/>
              </a:ext>
            </a:extLst>
          </p:cNvPr>
          <p:cNvGraphicFramePr>
            <a:graphicFrameLocks noChangeAspect="1"/>
          </p:cNvGraphicFramePr>
          <p:nvPr>
            <p:extLst>
              <p:ext uri="{D42A27DB-BD31-4B8C-83A1-F6EECF244321}">
                <p14:modId xmlns:p14="http://schemas.microsoft.com/office/powerpoint/2010/main" val="457085360"/>
              </p:ext>
            </p:extLst>
          </p:nvPr>
        </p:nvGraphicFramePr>
        <p:xfrm>
          <a:off x="2893773" y="4949469"/>
          <a:ext cx="4179887" cy="358775"/>
        </p:xfrm>
        <a:graphic>
          <a:graphicData uri="http://schemas.openxmlformats.org/presentationml/2006/ole">
            <mc:AlternateContent xmlns:mc="http://schemas.openxmlformats.org/markup-compatibility/2006">
              <mc:Choice xmlns:v="urn:schemas-microsoft-com:vml" Requires="v">
                <p:oleObj name="Equation" r:id="rId15" imgW="2768400" imgH="241200" progId="Equation.DSMT4">
                  <p:embed/>
                </p:oleObj>
              </mc:Choice>
              <mc:Fallback>
                <p:oleObj name="Equation" r:id="rId15" imgW="2768400" imgH="241200" progId="Equation.DSMT4">
                  <p:embed/>
                  <p:pic>
                    <p:nvPicPr>
                      <p:cNvPr id="0" name="Object 15"/>
                      <p:cNvPicPr>
                        <a:picLocks noChangeAspect="1" noChangeArrowheads="1"/>
                      </p:cNvPicPr>
                      <p:nvPr/>
                    </p:nvPicPr>
                    <p:blipFill>
                      <a:blip r:embed="rId16"/>
                      <a:srcRect/>
                      <a:stretch>
                        <a:fillRect/>
                      </a:stretch>
                    </p:blipFill>
                    <p:spPr bwMode="auto">
                      <a:xfrm>
                        <a:off x="2893773" y="4949469"/>
                        <a:ext cx="4179887"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61" name="Text Box 8">
            <a:extLst>
              <a:ext uri="{FF2B5EF4-FFF2-40B4-BE49-F238E27FC236}">
                <a16:creationId xmlns:a16="http://schemas.microsoft.com/office/drawing/2014/main" id="{3EB389AC-F252-43E6-A3C3-F6902BC11BB0}"/>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不对称短路电流的计算</a:t>
            </a:r>
          </a:p>
        </p:txBody>
      </p:sp>
      <p:sp>
        <p:nvSpPr>
          <p:cNvPr id="23562" name="Text Box 9">
            <a:extLst>
              <a:ext uri="{FF2B5EF4-FFF2-40B4-BE49-F238E27FC236}">
                <a16:creationId xmlns:a16="http://schemas.microsoft.com/office/drawing/2014/main" id="{CF1D89D7-B019-4086-ADAF-0CA77F214A25}"/>
              </a:ext>
            </a:extLst>
          </p:cNvPr>
          <p:cNvSpPr txBox="1">
            <a:spLocks noChangeArrowheads="1"/>
          </p:cNvSpPr>
          <p:nvPr/>
        </p:nvSpPr>
        <p:spPr bwMode="auto">
          <a:xfrm>
            <a:off x="755650" y="2276475"/>
            <a:ext cx="7704138"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在进行继电保护装置灵敏度校验时，需要知道供配电系统发生两相短路时的短路电流值。图</a:t>
            </a:r>
            <a:r>
              <a:rPr lang="en-US" altLang="zh-CN" sz="1800">
                <a:solidFill>
                  <a:srgbClr val="212834"/>
                </a:solidFill>
              </a:rPr>
              <a:t>4.7</a:t>
            </a:r>
            <a:r>
              <a:rPr lang="zh-CN" altLang="en-US" sz="1800">
                <a:solidFill>
                  <a:srgbClr val="212834"/>
                </a:solidFill>
              </a:rPr>
              <a:t>绘出了三相电路中发生两相短路的情况。</a:t>
            </a:r>
          </a:p>
          <a:p>
            <a:pPr eaLnBrk="1" hangingPunct="1"/>
            <a:r>
              <a:rPr lang="zh-CN" altLang="en-US" sz="1800">
                <a:solidFill>
                  <a:srgbClr val="212834"/>
                </a:solidFill>
              </a:rPr>
              <a:t>        对一般用户供电系统可以认为电源为无限大容量系统，则其短路电流  可由式</a:t>
            </a:r>
            <a:r>
              <a:rPr lang="en-US" altLang="zh-CN" sz="1800">
                <a:solidFill>
                  <a:srgbClr val="212834"/>
                </a:solidFill>
              </a:rPr>
              <a:t>(4-42)</a:t>
            </a:r>
            <a:r>
              <a:rPr lang="zh-CN" altLang="en-US" sz="1800">
                <a:solidFill>
                  <a:srgbClr val="212834"/>
                </a:solidFill>
              </a:rPr>
              <a:t>求得</a:t>
            </a:r>
          </a:p>
          <a:p>
            <a:pPr eaLnBrk="1" hangingPunct="1"/>
            <a:r>
              <a:rPr lang="zh-CN" altLang="en-US" sz="1800">
                <a:solidFill>
                  <a:srgbClr val="212834"/>
                </a:solidFill>
              </a:rPr>
              <a:t>                                                                                                   </a:t>
            </a:r>
            <a:r>
              <a:rPr lang="en-US" altLang="zh-CN" sz="1800">
                <a:solidFill>
                  <a:srgbClr val="212834"/>
                </a:solidFill>
              </a:rPr>
              <a:t>(4-42)</a:t>
            </a:r>
          </a:p>
          <a:p>
            <a:pPr eaLnBrk="1" hangingPunct="1"/>
            <a:r>
              <a:rPr lang="zh-CN" altLang="en-US" sz="1800">
                <a:solidFill>
                  <a:srgbClr val="212834"/>
                </a:solidFill>
              </a:rPr>
              <a:t>式中  </a:t>
            </a:r>
            <a:r>
              <a:rPr lang="en-US" altLang="zh-CN" sz="1800">
                <a:solidFill>
                  <a:srgbClr val="212834"/>
                </a:solidFill>
              </a:rPr>
              <a:t>Uc——</a:t>
            </a:r>
            <a:r>
              <a:rPr lang="zh-CN" altLang="en-US" sz="1800">
                <a:solidFill>
                  <a:srgbClr val="212834"/>
                </a:solidFill>
              </a:rPr>
              <a:t>短路点计算电压。</a:t>
            </a:r>
          </a:p>
          <a:p>
            <a:pPr eaLnBrk="1" hangingPunct="1"/>
            <a:r>
              <a:rPr lang="zh-CN" altLang="en-US" sz="1800">
                <a:solidFill>
                  <a:srgbClr val="212834"/>
                </a:solidFill>
              </a:rPr>
              <a:t>       </a:t>
            </a:r>
          </a:p>
        </p:txBody>
      </p:sp>
      <p:sp>
        <p:nvSpPr>
          <p:cNvPr id="23563" name="Rectangle 10">
            <a:extLst>
              <a:ext uri="{FF2B5EF4-FFF2-40B4-BE49-F238E27FC236}">
                <a16:creationId xmlns:a16="http://schemas.microsoft.com/office/drawing/2014/main" id="{4B101B12-51D8-4A23-ADDE-529158322016}"/>
              </a:ext>
            </a:extLst>
          </p:cNvPr>
          <p:cNvSpPr>
            <a:spLocks noChangeArrowheads="1"/>
          </p:cNvSpPr>
          <p:nvPr/>
        </p:nvSpPr>
        <p:spPr bwMode="auto">
          <a:xfrm>
            <a:off x="827088" y="1700213"/>
            <a:ext cx="355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一、两相短路电流的计算</a:t>
            </a:r>
          </a:p>
        </p:txBody>
      </p:sp>
      <p:sp>
        <p:nvSpPr>
          <p:cNvPr id="23564" name="Rectangle 12">
            <a:extLst>
              <a:ext uri="{FF2B5EF4-FFF2-40B4-BE49-F238E27FC236}">
                <a16:creationId xmlns:a16="http://schemas.microsoft.com/office/drawing/2014/main" id="{BBBC6A1E-7DAC-4C62-ADFA-3B6CD341AC79}"/>
              </a:ext>
            </a:extLst>
          </p:cNvPr>
          <p:cNvSpPr>
            <a:spLocks noChangeArrowheads="1"/>
          </p:cNvSpPr>
          <p:nvPr/>
        </p:nvSpPr>
        <p:spPr bwMode="auto">
          <a:xfrm>
            <a:off x="0" y="3186828"/>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212834"/>
              </a:solidFill>
            </a:endParaRPr>
          </a:p>
        </p:txBody>
      </p:sp>
      <p:graphicFrame>
        <p:nvGraphicFramePr>
          <p:cNvPr id="23554" name="Object 11">
            <a:extLst>
              <a:ext uri="{FF2B5EF4-FFF2-40B4-BE49-F238E27FC236}">
                <a16:creationId xmlns:a16="http://schemas.microsoft.com/office/drawing/2014/main" id="{559948E5-8987-49CC-8B9F-626A5BE1D2C6}"/>
              </a:ext>
            </a:extLst>
          </p:cNvPr>
          <p:cNvGraphicFramePr>
            <a:graphicFrameLocks noChangeAspect="1"/>
          </p:cNvGraphicFramePr>
          <p:nvPr>
            <p:extLst>
              <p:ext uri="{D42A27DB-BD31-4B8C-83A1-F6EECF244321}">
                <p14:modId xmlns:p14="http://schemas.microsoft.com/office/powerpoint/2010/main" val="980976896"/>
              </p:ext>
            </p:extLst>
          </p:nvPr>
        </p:nvGraphicFramePr>
        <p:xfrm>
          <a:off x="3563938" y="3284538"/>
          <a:ext cx="1619250" cy="444500"/>
        </p:xfrm>
        <a:graphic>
          <a:graphicData uri="http://schemas.openxmlformats.org/presentationml/2006/ole">
            <mc:AlternateContent xmlns:mc="http://schemas.openxmlformats.org/markup-compatibility/2006">
              <mc:Choice xmlns:v="urn:schemas-microsoft-com:vml" Requires="v">
                <p:oleObj name="Equation" r:id="rId3" imgW="863280" imgH="241200" progId="Equation.DSMT4">
                  <p:embed/>
                </p:oleObj>
              </mc:Choice>
              <mc:Fallback>
                <p:oleObj name="Equation" r:id="rId3" imgW="863280" imgH="241200" progId="Equation.DSMT4">
                  <p:embed/>
                  <p:pic>
                    <p:nvPicPr>
                      <p:cNvPr id="0" name="Object 11"/>
                      <p:cNvPicPr>
                        <a:picLocks noChangeAspect="1" noChangeArrowheads="1"/>
                      </p:cNvPicPr>
                      <p:nvPr/>
                    </p:nvPicPr>
                    <p:blipFill>
                      <a:blip r:embed="rId4"/>
                      <a:srcRect/>
                      <a:stretch>
                        <a:fillRect/>
                      </a:stretch>
                    </p:blipFill>
                    <p:spPr bwMode="auto">
                      <a:xfrm>
                        <a:off x="3563938" y="3284538"/>
                        <a:ext cx="1619250" cy="444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3565" name="Rectangle 18">
            <a:extLst>
              <a:ext uri="{FF2B5EF4-FFF2-40B4-BE49-F238E27FC236}">
                <a16:creationId xmlns:a16="http://schemas.microsoft.com/office/drawing/2014/main" id="{020A34F3-5B21-446D-BC87-D1CE258565F0}"/>
              </a:ext>
            </a:extLst>
          </p:cNvPr>
          <p:cNvSpPr>
            <a:spLocks noChangeArrowheads="1"/>
          </p:cNvSpPr>
          <p:nvPr/>
        </p:nvSpPr>
        <p:spPr bwMode="auto">
          <a:xfrm>
            <a:off x="0" y="2077165"/>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212834"/>
              </a:solidFill>
            </a:endParaRPr>
          </a:p>
        </p:txBody>
      </p:sp>
      <p:sp>
        <p:nvSpPr>
          <p:cNvPr id="23566" name="Rectangle 25">
            <a:extLst>
              <a:ext uri="{FF2B5EF4-FFF2-40B4-BE49-F238E27FC236}">
                <a16:creationId xmlns:a16="http://schemas.microsoft.com/office/drawing/2014/main" id="{D22CD5BD-E2EF-42E0-86B9-5C32F9146FAA}"/>
              </a:ext>
            </a:extLst>
          </p:cNvPr>
          <p:cNvSpPr>
            <a:spLocks noChangeArrowheads="1"/>
          </p:cNvSpPr>
          <p:nvPr/>
        </p:nvSpPr>
        <p:spPr bwMode="auto">
          <a:xfrm>
            <a:off x="0" y="3186828"/>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212834"/>
              </a:solidFill>
            </a:endParaRPr>
          </a:p>
        </p:txBody>
      </p:sp>
      <p:sp>
        <p:nvSpPr>
          <p:cNvPr id="23567" name="Rectangle 27">
            <a:extLst>
              <a:ext uri="{FF2B5EF4-FFF2-40B4-BE49-F238E27FC236}">
                <a16:creationId xmlns:a16="http://schemas.microsoft.com/office/drawing/2014/main" id="{DF050436-99B8-44AC-AF6B-F88AA1CA4888}"/>
              </a:ext>
            </a:extLst>
          </p:cNvPr>
          <p:cNvSpPr>
            <a:spLocks noChangeArrowheads="1"/>
          </p:cNvSpPr>
          <p:nvPr/>
        </p:nvSpPr>
        <p:spPr bwMode="auto">
          <a:xfrm>
            <a:off x="0" y="3177303"/>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212834"/>
              </a:solidFill>
            </a:endParaRPr>
          </a:p>
        </p:txBody>
      </p:sp>
      <p:sp>
        <p:nvSpPr>
          <p:cNvPr id="23568" name="Rectangle 29">
            <a:extLst>
              <a:ext uri="{FF2B5EF4-FFF2-40B4-BE49-F238E27FC236}">
                <a16:creationId xmlns:a16="http://schemas.microsoft.com/office/drawing/2014/main" id="{E3D90E18-8C8B-41A2-B390-207F76E0CFC1}"/>
              </a:ext>
            </a:extLst>
          </p:cNvPr>
          <p:cNvSpPr>
            <a:spLocks noChangeArrowheads="1"/>
          </p:cNvSpPr>
          <p:nvPr/>
        </p:nvSpPr>
        <p:spPr bwMode="auto">
          <a:xfrm>
            <a:off x="0" y="3115390"/>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212834"/>
              </a:solidFill>
            </a:endParaRPr>
          </a:p>
        </p:txBody>
      </p:sp>
      <p:pic>
        <p:nvPicPr>
          <p:cNvPr id="23569" name="Picture 30" descr="407">
            <a:extLst>
              <a:ext uri="{FF2B5EF4-FFF2-40B4-BE49-F238E27FC236}">
                <a16:creationId xmlns:a16="http://schemas.microsoft.com/office/drawing/2014/main" id="{F018B081-1280-4BF6-8B4C-F8CA9D66CCF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55875" y="4143375"/>
            <a:ext cx="4032250" cy="151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570" name="Text Box 31">
            <a:extLst>
              <a:ext uri="{FF2B5EF4-FFF2-40B4-BE49-F238E27FC236}">
                <a16:creationId xmlns:a16="http://schemas.microsoft.com/office/drawing/2014/main" id="{F0FEBE1F-4B35-4D4F-86C7-BDADE03C7989}"/>
              </a:ext>
            </a:extLst>
          </p:cNvPr>
          <p:cNvSpPr txBox="1">
            <a:spLocks noChangeArrowheads="1"/>
          </p:cNvSpPr>
          <p:nvPr/>
        </p:nvSpPr>
        <p:spPr bwMode="auto">
          <a:xfrm>
            <a:off x="2844800" y="5788025"/>
            <a:ext cx="46799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400">
                <a:solidFill>
                  <a:srgbClr val="212834"/>
                </a:solidFill>
              </a:rPr>
              <a:t>图</a:t>
            </a:r>
            <a:r>
              <a:rPr lang="en-US" altLang="zh-CN" sz="1400">
                <a:solidFill>
                  <a:srgbClr val="212834"/>
                </a:solidFill>
              </a:rPr>
              <a:t>4.7  </a:t>
            </a:r>
            <a:r>
              <a:rPr lang="zh-CN" altLang="en-US" sz="1400">
                <a:solidFill>
                  <a:srgbClr val="212834"/>
                </a:solidFill>
              </a:rPr>
              <a:t>无限大容量系统中发生两相短路</a:t>
            </a:r>
          </a:p>
        </p:txBody>
      </p:sp>
    </p:spTree>
  </p:cSld>
  <p:clrMapOvr>
    <a:masterClrMapping/>
  </p:clrMapOvr>
  <p:transition>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93" name="Text Box 8">
            <a:extLst>
              <a:ext uri="{FF2B5EF4-FFF2-40B4-BE49-F238E27FC236}">
                <a16:creationId xmlns:a16="http://schemas.microsoft.com/office/drawing/2014/main" id="{58FDD6C2-5726-4842-B689-3E0B93799EF3}"/>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不对称短路电流的计算</a:t>
            </a:r>
          </a:p>
        </p:txBody>
      </p:sp>
      <p:sp>
        <p:nvSpPr>
          <p:cNvPr id="24594" name="Text Box 9">
            <a:extLst>
              <a:ext uri="{FF2B5EF4-FFF2-40B4-BE49-F238E27FC236}">
                <a16:creationId xmlns:a16="http://schemas.microsoft.com/office/drawing/2014/main" id="{C6B60E52-B0BC-46E9-A62F-45C5F55A9110}"/>
              </a:ext>
            </a:extLst>
          </p:cNvPr>
          <p:cNvSpPr txBox="1">
            <a:spLocks noChangeArrowheads="1"/>
          </p:cNvSpPr>
          <p:nvPr/>
        </p:nvSpPr>
        <p:spPr bwMode="auto">
          <a:xfrm>
            <a:off x="900113" y="1844675"/>
            <a:ext cx="7704137" cy="4075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只计电抗时，则短路电流为</a:t>
            </a:r>
          </a:p>
          <a:p>
            <a:pPr eaLnBrk="1" hangingPunct="1"/>
            <a:r>
              <a:rPr lang="zh-CN" altLang="en-US" sz="1800">
                <a:solidFill>
                  <a:srgbClr val="212834"/>
                </a:solidFill>
              </a:rPr>
              <a:t>                                                                                                   </a:t>
            </a:r>
            <a:r>
              <a:rPr lang="en-US" altLang="zh-CN" sz="1800">
                <a:solidFill>
                  <a:srgbClr val="212834"/>
                </a:solidFill>
              </a:rPr>
              <a:t>(4-43)</a:t>
            </a:r>
          </a:p>
          <a:p>
            <a:pPr eaLnBrk="1" hangingPunct="1"/>
            <a:r>
              <a:rPr lang="en-US" altLang="zh-CN" sz="1800">
                <a:solidFill>
                  <a:srgbClr val="212834"/>
                </a:solidFill>
              </a:rPr>
              <a:t>       </a:t>
            </a:r>
            <a:r>
              <a:rPr lang="zh-CN" altLang="en-US" sz="1800">
                <a:solidFill>
                  <a:srgbClr val="212834"/>
                </a:solidFill>
              </a:rPr>
              <a:t>其他两相短路电流       、   以及     和      ，都可按前面对应的三相短路电流的公式计算。</a:t>
            </a:r>
          </a:p>
          <a:p>
            <a:pPr eaLnBrk="1" hangingPunct="1"/>
            <a:r>
              <a:rPr lang="zh-CN" altLang="en-US" sz="1800">
                <a:solidFill>
                  <a:srgbClr val="212834"/>
                </a:solidFill>
              </a:rPr>
              <a:t>        关于两相短路电流与三相短路电流的关系，可由                         、         </a:t>
            </a:r>
          </a:p>
          <a:p>
            <a:pPr eaLnBrk="1" hangingPunct="1"/>
            <a:r>
              <a:rPr lang="zh-CN" altLang="en-US" sz="1800">
                <a:solidFill>
                  <a:srgbClr val="212834"/>
                </a:solidFill>
              </a:rPr>
              <a:t>                            求得</a:t>
            </a:r>
          </a:p>
          <a:p>
            <a:pPr eaLnBrk="1" hangingPunct="1"/>
            <a:endParaRPr lang="zh-CN" altLang="en-US" sz="1800">
              <a:solidFill>
                <a:srgbClr val="212834"/>
              </a:solidFill>
            </a:endParaRPr>
          </a:p>
          <a:p>
            <a:pPr eaLnBrk="1" hangingPunct="1"/>
            <a:endParaRPr lang="zh-CN" altLang="en-US" sz="1800">
              <a:solidFill>
                <a:srgbClr val="212834"/>
              </a:solidFill>
            </a:endParaRPr>
          </a:p>
          <a:p>
            <a:pPr eaLnBrk="1" hangingPunct="1"/>
            <a:r>
              <a:rPr lang="zh-CN" altLang="en-US" sz="1800">
                <a:solidFill>
                  <a:srgbClr val="212834"/>
                </a:solidFill>
              </a:rPr>
              <a:t>        因此</a:t>
            </a:r>
          </a:p>
          <a:p>
            <a:pPr eaLnBrk="1" hangingPunct="1">
              <a:lnSpc>
                <a:spcPct val="150000"/>
              </a:lnSpc>
            </a:pPr>
            <a:r>
              <a:rPr lang="zh-CN" altLang="en-US" sz="1800">
                <a:solidFill>
                  <a:srgbClr val="212834"/>
                </a:solidFill>
              </a:rPr>
              <a:t>                                                                                                 </a:t>
            </a:r>
            <a:r>
              <a:rPr lang="en-US" altLang="zh-CN" sz="1800">
                <a:solidFill>
                  <a:srgbClr val="212834"/>
                </a:solidFill>
              </a:rPr>
              <a:t>(4-44)</a:t>
            </a:r>
          </a:p>
          <a:p>
            <a:pPr eaLnBrk="1" hangingPunct="1"/>
            <a:r>
              <a:rPr lang="zh-CN" altLang="en-US" sz="1800">
                <a:solidFill>
                  <a:srgbClr val="212834"/>
                </a:solidFill>
              </a:rPr>
              <a:t>式</a:t>
            </a:r>
            <a:r>
              <a:rPr lang="en-US" altLang="zh-CN" sz="1800">
                <a:solidFill>
                  <a:srgbClr val="212834"/>
                </a:solidFill>
              </a:rPr>
              <a:t>(4-44)</a:t>
            </a:r>
            <a:r>
              <a:rPr lang="zh-CN" altLang="en-US" sz="1800">
                <a:solidFill>
                  <a:srgbClr val="212834"/>
                </a:solidFill>
              </a:rPr>
              <a:t>说明，无限大容量电源系统中三相短路电流比两相短路电流大，即同一地点的两相短路电流为三相短路电流的</a:t>
            </a:r>
            <a:r>
              <a:rPr lang="en-US" altLang="zh-CN" sz="1800">
                <a:solidFill>
                  <a:srgbClr val="212834"/>
                </a:solidFill>
              </a:rPr>
              <a:t>0.866</a:t>
            </a:r>
            <a:r>
              <a:rPr lang="zh-CN" altLang="en-US" sz="1800">
                <a:solidFill>
                  <a:srgbClr val="212834"/>
                </a:solidFill>
              </a:rPr>
              <a:t>倍。因此，无限大容量系统中的两相短路电流，可在求出三相短路电流后利用式</a:t>
            </a:r>
            <a:r>
              <a:rPr lang="en-US" altLang="zh-CN" sz="1800">
                <a:solidFill>
                  <a:srgbClr val="212834"/>
                </a:solidFill>
              </a:rPr>
              <a:t>(4-38)</a:t>
            </a:r>
            <a:r>
              <a:rPr lang="zh-CN" altLang="en-US" sz="1800">
                <a:solidFill>
                  <a:srgbClr val="212834"/>
                </a:solidFill>
              </a:rPr>
              <a:t>直接求得。</a:t>
            </a:r>
          </a:p>
          <a:p>
            <a:pPr eaLnBrk="1" hangingPunct="1"/>
            <a:endParaRPr lang="en-US" altLang="zh-CN" sz="1800">
              <a:solidFill>
                <a:srgbClr val="212834"/>
              </a:solidFill>
            </a:endParaRPr>
          </a:p>
        </p:txBody>
      </p:sp>
      <p:graphicFrame>
        <p:nvGraphicFramePr>
          <p:cNvPr id="24578" name="Object 11">
            <a:extLst>
              <a:ext uri="{FF2B5EF4-FFF2-40B4-BE49-F238E27FC236}">
                <a16:creationId xmlns:a16="http://schemas.microsoft.com/office/drawing/2014/main" id="{E161BB2D-5966-4A3D-BB6A-07955D2ABC80}"/>
              </a:ext>
            </a:extLst>
          </p:cNvPr>
          <p:cNvGraphicFramePr>
            <a:graphicFrameLocks noChangeAspect="1"/>
          </p:cNvGraphicFramePr>
          <p:nvPr>
            <p:extLst>
              <p:ext uri="{D42A27DB-BD31-4B8C-83A1-F6EECF244321}">
                <p14:modId xmlns:p14="http://schemas.microsoft.com/office/powerpoint/2010/main" val="2738622202"/>
              </p:ext>
            </p:extLst>
          </p:nvPr>
        </p:nvGraphicFramePr>
        <p:xfrm>
          <a:off x="3779838" y="2085975"/>
          <a:ext cx="1331912" cy="366713"/>
        </p:xfrm>
        <a:graphic>
          <a:graphicData uri="http://schemas.openxmlformats.org/presentationml/2006/ole">
            <mc:AlternateContent xmlns:mc="http://schemas.openxmlformats.org/markup-compatibility/2006">
              <mc:Choice xmlns:v="urn:schemas-microsoft-com:vml" Requires="v">
                <p:oleObj name="Equation" r:id="rId3" imgW="825480" imgH="228600" progId="Equation.DSMT4">
                  <p:embed/>
                </p:oleObj>
              </mc:Choice>
              <mc:Fallback>
                <p:oleObj name="Equation" r:id="rId3" imgW="825480" imgH="228600" progId="Equation.DSMT4">
                  <p:embed/>
                  <p:pic>
                    <p:nvPicPr>
                      <p:cNvPr id="0" name="Object 11"/>
                      <p:cNvPicPr>
                        <a:picLocks noChangeAspect="1" noChangeArrowheads="1"/>
                      </p:cNvPicPr>
                      <p:nvPr/>
                    </p:nvPicPr>
                    <p:blipFill>
                      <a:blip r:embed="rId4"/>
                      <a:srcRect/>
                      <a:stretch>
                        <a:fillRect/>
                      </a:stretch>
                    </p:blipFill>
                    <p:spPr bwMode="auto">
                      <a:xfrm>
                        <a:off x="3779838" y="2085975"/>
                        <a:ext cx="1331912"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79" name="Object 12">
            <a:extLst>
              <a:ext uri="{FF2B5EF4-FFF2-40B4-BE49-F238E27FC236}">
                <a16:creationId xmlns:a16="http://schemas.microsoft.com/office/drawing/2014/main" id="{D4F113E6-375E-4A1E-9726-06AF3A105DB8}"/>
              </a:ext>
            </a:extLst>
          </p:cNvPr>
          <p:cNvGraphicFramePr>
            <a:graphicFrameLocks noChangeAspect="1"/>
          </p:cNvGraphicFramePr>
          <p:nvPr>
            <p:extLst>
              <p:ext uri="{D42A27DB-BD31-4B8C-83A1-F6EECF244321}">
                <p14:modId xmlns:p14="http://schemas.microsoft.com/office/powerpoint/2010/main" val="3882314516"/>
              </p:ext>
            </p:extLst>
          </p:nvPr>
        </p:nvGraphicFramePr>
        <p:xfrm>
          <a:off x="3216275" y="2408238"/>
          <a:ext cx="468313" cy="317500"/>
        </p:xfrm>
        <a:graphic>
          <a:graphicData uri="http://schemas.openxmlformats.org/presentationml/2006/ole">
            <mc:AlternateContent xmlns:mc="http://schemas.openxmlformats.org/markup-compatibility/2006">
              <mc:Choice xmlns:v="urn:schemas-microsoft-com:vml" Requires="v">
                <p:oleObj name="Equation" r:id="rId5" imgW="266400" imgH="177480" progId="Equation.DSMT4">
                  <p:embed/>
                </p:oleObj>
              </mc:Choice>
              <mc:Fallback>
                <p:oleObj name="Equation" r:id="rId5" imgW="266400" imgH="177480" progId="Equation.DSMT4">
                  <p:embed/>
                  <p:pic>
                    <p:nvPicPr>
                      <p:cNvPr id="0" name="Object 12"/>
                      <p:cNvPicPr>
                        <a:picLocks noChangeAspect="1" noChangeArrowheads="1"/>
                      </p:cNvPicPr>
                      <p:nvPr/>
                    </p:nvPicPr>
                    <p:blipFill>
                      <a:blip r:embed="rId6"/>
                      <a:srcRect/>
                      <a:stretch>
                        <a:fillRect/>
                      </a:stretch>
                    </p:blipFill>
                    <p:spPr bwMode="auto">
                      <a:xfrm>
                        <a:off x="3216275" y="2408238"/>
                        <a:ext cx="468313" cy="317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0" name="Object 13">
            <a:extLst>
              <a:ext uri="{FF2B5EF4-FFF2-40B4-BE49-F238E27FC236}">
                <a16:creationId xmlns:a16="http://schemas.microsoft.com/office/drawing/2014/main" id="{CBEA6301-80F1-49BF-B26C-23FCFBEE627B}"/>
              </a:ext>
            </a:extLst>
          </p:cNvPr>
          <p:cNvGraphicFramePr>
            <a:graphicFrameLocks noChangeAspect="1"/>
          </p:cNvGraphicFramePr>
          <p:nvPr>
            <p:extLst>
              <p:ext uri="{D42A27DB-BD31-4B8C-83A1-F6EECF244321}">
                <p14:modId xmlns:p14="http://schemas.microsoft.com/office/powerpoint/2010/main" val="4220590535"/>
              </p:ext>
            </p:extLst>
          </p:nvPr>
        </p:nvGraphicFramePr>
        <p:xfrm>
          <a:off x="3741738" y="2420938"/>
          <a:ext cx="323850" cy="323850"/>
        </p:xfrm>
        <a:graphic>
          <a:graphicData uri="http://schemas.openxmlformats.org/presentationml/2006/ole">
            <mc:AlternateContent xmlns:mc="http://schemas.openxmlformats.org/markup-compatibility/2006">
              <mc:Choice xmlns:v="urn:schemas-microsoft-com:vml" Requires="v">
                <p:oleObj name="Equation" r:id="rId7" imgW="215640" imgH="215640" progId="Equation.DSMT4">
                  <p:embed/>
                </p:oleObj>
              </mc:Choice>
              <mc:Fallback>
                <p:oleObj name="Equation" r:id="rId7" imgW="215640" imgH="215640" progId="Equation.DSMT4">
                  <p:embed/>
                  <p:pic>
                    <p:nvPicPr>
                      <p:cNvPr id="0" name="Object 13"/>
                      <p:cNvPicPr>
                        <a:picLocks noChangeAspect="1" noChangeArrowheads="1"/>
                      </p:cNvPicPr>
                      <p:nvPr/>
                    </p:nvPicPr>
                    <p:blipFill>
                      <a:blip r:embed="rId8"/>
                      <a:srcRect/>
                      <a:stretch>
                        <a:fillRect/>
                      </a:stretch>
                    </p:blipFill>
                    <p:spPr bwMode="auto">
                      <a:xfrm>
                        <a:off x="3741738" y="2420938"/>
                        <a:ext cx="3238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1" name="Object 14">
            <a:extLst>
              <a:ext uri="{FF2B5EF4-FFF2-40B4-BE49-F238E27FC236}">
                <a16:creationId xmlns:a16="http://schemas.microsoft.com/office/drawing/2014/main" id="{DED42713-6023-4301-B9AE-BEA627D6EDF5}"/>
              </a:ext>
            </a:extLst>
          </p:cNvPr>
          <p:cNvGraphicFramePr>
            <a:graphicFrameLocks noChangeAspect="1"/>
          </p:cNvGraphicFramePr>
          <p:nvPr>
            <p:extLst>
              <p:ext uri="{D42A27DB-BD31-4B8C-83A1-F6EECF244321}">
                <p14:modId xmlns:p14="http://schemas.microsoft.com/office/powerpoint/2010/main" val="2167317760"/>
              </p:ext>
            </p:extLst>
          </p:nvPr>
        </p:nvGraphicFramePr>
        <p:xfrm>
          <a:off x="4454525" y="2362200"/>
          <a:ext cx="377825" cy="434975"/>
        </p:xfrm>
        <a:graphic>
          <a:graphicData uri="http://schemas.openxmlformats.org/presentationml/2006/ole">
            <mc:AlternateContent xmlns:mc="http://schemas.openxmlformats.org/markup-compatibility/2006">
              <mc:Choice xmlns:v="urn:schemas-microsoft-com:vml" Requires="v">
                <p:oleObj name="Equation" r:id="rId9" imgW="190440" imgH="215640" progId="Equation.DSMT4">
                  <p:embed/>
                </p:oleObj>
              </mc:Choice>
              <mc:Fallback>
                <p:oleObj name="Equation" r:id="rId9" imgW="190440" imgH="215640" progId="Equation.DSMT4">
                  <p:embed/>
                  <p:pic>
                    <p:nvPicPr>
                      <p:cNvPr id="0" name="Object 14"/>
                      <p:cNvPicPr>
                        <a:picLocks noChangeAspect="1" noChangeArrowheads="1"/>
                      </p:cNvPicPr>
                      <p:nvPr/>
                    </p:nvPicPr>
                    <p:blipFill>
                      <a:blip r:embed="rId10"/>
                      <a:srcRect/>
                      <a:stretch>
                        <a:fillRect/>
                      </a:stretch>
                    </p:blipFill>
                    <p:spPr bwMode="auto">
                      <a:xfrm>
                        <a:off x="4454525" y="2362200"/>
                        <a:ext cx="377825" cy="434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2" name="Object 15">
            <a:extLst>
              <a:ext uri="{FF2B5EF4-FFF2-40B4-BE49-F238E27FC236}">
                <a16:creationId xmlns:a16="http://schemas.microsoft.com/office/drawing/2014/main" id="{241FC466-D8E5-4DB0-8625-C9997401790D}"/>
              </a:ext>
            </a:extLst>
          </p:cNvPr>
          <p:cNvGraphicFramePr>
            <a:graphicFrameLocks noChangeAspect="1"/>
          </p:cNvGraphicFramePr>
          <p:nvPr>
            <p:extLst>
              <p:ext uri="{D42A27DB-BD31-4B8C-83A1-F6EECF244321}">
                <p14:modId xmlns:p14="http://schemas.microsoft.com/office/powerpoint/2010/main" val="3038454487"/>
              </p:ext>
            </p:extLst>
          </p:nvPr>
        </p:nvGraphicFramePr>
        <p:xfrm>
          <a:off x="5054600" y="2451100"/>
          <a:ext cx="323850" cy="323850"/>
        </p:xfrm>
        <a:graphic>
          <a:graphicData uri="http://schemas.openxmlformats.org/presentationml/2006/ole">
            <mc:AlternateContent xmlns:mc="http://schemas.openxmlformats.org/markup-compatibility/2006">
              <mc:Choice xmlns:v="urn:schemas-microsoft-com:vml" Requires="v">
                <p:oleObj name="Equation" r:id="rId11" imgW="215640" imgH="215640" progId="Equation.DSMT4">
                  <p:embed/>
                </p:oleObj>
              </mc:Choice>
              <mc:Fallback>
                <p:oleObj name="Equation" r:id="rId11" imgW="215640" imgH="215640" progId="Equation.DSMT4">
                  <p:embed/>
                  <p:pic>
                    <p:nvPicPr>
                      <p:cNvPr id="0" name="Object 15"/>
                      <p:cNvPicPr>
                        <a:picLocks noChangeAspect="1" noChangeArrowheads="1"/>
                      </p:cNvPicPr>
                      <p:nvPr/>
                    </p:nvPicPr>
                    <p:blipFill>
                      <a:blip r:embed="rId12"/>
                      <a:srcRect/>
                      <a:stretch>
                        <a:fillRect/>
                      </a:stretch>
                    </p:blipFill>
                    <p:spPr bwMode="auto">
                      <a:xfrm>
                        <a:off x="5054600" y="2451100"/>
                        <a:ext cx="3238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3" name="Object 16">
            <a:extLst>
              <a:ext uri="{FF2B5EF4-FFF2-40B4-BE49-F238E27FC236}">
                <a16:creationId xmlns:a16="http://schemas.microsoft.com/office/drawing/2014/main" id="{9309C453-9B8A-4B97-A3A6-818A3D4AB4DD}"/>
              </a:ext>
            </a:extLst>
          </p:cNvPr>
          <p:cNvGraphicFramePr>
            <a:graphicFrameLocks noChangeAspect="1"/>
          </p:cNvGraphicFramePr>
          <p:nvPr>
            <p:extLst>
              <p:ext uri="{D42A27DB-BD31-4B8C-83A1-F6EECF244321}">
                <p14:modId xmlns:p14="http://schemas.microsoft.com/office/powerpoint/2010/main" val="2354874830"/>
              </p:ext>
            </p:extLst>
          </p:nvPr>
        </p:nvGraphicFramePr>
        <p:xfrm>
          <a:off x="6313488" y="2989263"/>
          <a:ext cx="1331912" cy="365125"/>
        </p:xfrm>
        <a:graphic>
          <a:graphicData uri="http://schemas.openxmlformats.org/presentationml/2006/ole">
            <mc:AlternateContent xmlns:mc="http://schemas.openxmlformats.org/markup-compatibility/2006">
              <mc:Choice xmlns:v="urn:schemas-microsoft-com:vml" Requires="v">
                <p:oleObj name="Equation" r:id="rId13" imgW="863280" imgH="241200" progId="Equation.DSMT4">
                  <p:embed/>
                </p:oleObj>
              </mc:Choice>
              <mc:Fallback>
                <p:oleObj name="Equation" r:id="rId13" imgW="863280" imgH="241200" progId="Equation.DSMT4">
                  <p:embed/>
                  <p:pic>
                    <p:nvPicPr>
                      <p:cNvPr id="0" name="Object 16"/>
                      <p:cNvPicPr>
                        <a:picLocks noChangeAspect="1" noChangeArrowheads="1"/>
                      </p:cNvPicPr>
                      <p:nvPr/>
                    </p:nvPicPr>
                    <p:blipFill>
                      <a:blip r:embed="rId14"/>
                      <a:srcRect/>
                      <a:stretch>
                        <a:fillRect/>
                      </a:stretch>
                    </p:blipFill>
                    <p:spPr bwMode="auto">
                      <a:xfrm>
                        <a:off x="6313488" y="2989263"/>
                        <a:ext cx="133191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4" name="Object 17">
            <a:extLst>
              <a:ext uri="{FF2B5EF4-FFF2-40B4-BE49-F238E27FC236}">
                <a16:creationId xmlns:a16="http://schemas.microsoft.com/office/drawing/2014/main" id="{78FD1B97-98CA-4BF2-BCB5-0FFBDCDC52BB}"/>
              </a:ext>
            </a:extLst>
          </p:cNvPr>
          <p:cNvGraphicFramePr>
            <a:graphicFrameLocks noChangeAspect="1"/>
          </p:cNvGraphicFramePr>
          <p:nvPr>
            <p:extLst>
              <p:ext uri="{D42A27DB-BD31-4B8C-83A1-F6EECF244321}">
                <p14:modId xmlns:p14="http://schemas.microsoft.com/office/powerpoint/2010/main" val="1782686251"/>
              </p:ext>
            </p:extLst>
          </p:nvPr>
        </p:nvGraphicFramePr>
        <p:xfrm>
          <a:off x="1116013" y="3248025"/>
          <a:ext cx="1403350" cy="379413"/>
        </p:xfrm>
        <a:graphic>
          <a:graphicData uri="http://schemas.openxmlformats.org/presentationml/2006/ole">
            <mc:AlternateContent xmlns:mc="http://schemas.openxmlformats.org/markup-compatibility/2006">
              <mc:Choice xmlns:v="urn:schemas-microsoft-com:vml" Requires="v">
                <p:oleObj name="Equation" r:id="rId15" imgW="952200" imgH="253800" progId="Equation.DSMT4">
                  <p:embed/>
                </p:oleObj>
              </mc:Choice>
              <mc:Fallback>
                <p:oleObj name="Equation" r:id="rId15" imgW="952200" imgH="253800" progId="Equation.DSMT4">
                  <p:embed/>
                  <p:pic>
                    <p:nvPicPr>
                      <p:cNvPr id="0" name="Object 17"/>
                      <p:cNvPicPr>
                        <a:picLocks noChangeAspect="1" noChangeArrowheads="1"/>
                      </p:cNvPicPr>
                      <p:nvPr/>
                    </p:nvPicPr>
                    <p:blipFill>
                      <a:blip r:embed="rId16"/>
                      <a:srcRect/>
                      <a:stretch>
                        <a:fillRect/>
                      </a:stretch>
                    </p:blipFill>
                    <p:spPr bwMode="auto">
                      <a:xfrm>
                        <a:off x="1116013" y="3248025"/>
                        <a:ext cx="1403350" cy="3794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5" name="Object 18">
            <a:extLst>
              <a:ext uri="{FF2B5EF4-FFF2-40B4-BE49-F238E27FC236}">
                <a16:creationId xmlns:a16="http://schemas.microsoft.com/office/drawing/2014/main" id="{E03EF5D2-FA02-4BF5-ACD7-D33756A9EB16}"/>
              </a:ext>
            </a:extLst>
          </p:cNvPr>
          <p:cNvGraphicFramePr>
            <a:graphicFrameLocks noChangeAspect="1"/>
          </p:cNvGraphicFramePr>
          <p:nvPr>
            <p:extLst>
              <p:ext uri="{D42A27DB-BD31-4B8C-83A1-F6EECF244321}">
                <p14:modId xmlns:p14="http://schemas.microsoft.com/office/powerpoint/2010/main" val="2031759922"/>
              </p:ext>
            </p:extLst>
          </p:nvPr>
        </p:nvGraphicFramePr>
        <p:xfrm>
          <a:off x="3276600" y="3441700"/>
          <a:ext cx="1908175" cy="596900"/>
        </p:xfrm>
        <a:graphic>
          <a:graphicData uri="http://schemas.openxmlformats.org/presentationml/2006/ole">
            <mc:AlternateContent xmlns:mc="http://schemas.openxmlformats.org/markup-compatibility/2006">
              <mc:Choice xmlns:v="urn:schemas-microsoft-com:vml" Requires="v">
                <p:oleObj name="Equation" r:id="rId17" imgW="1218960" imgH="380880" progId="Equation.DSMT4">
                  <p:embed/>
                </p:oleObj>
              </mc:Choice>
              <mc:Fallback>
                <p:oleObj name="Equation" r:id="rId17" imgW="1218960" imgH="380880" progId="Equation.DSMT4">
                  <p:embed/>
                  <p:pic>
                    <p:nvPicPr>
                      <p:cNvPr id="0" name="Object 18"/>
                      <p:cNvPicPr>
                        <a:picLocks noChangeAspect="1" noChangeArrowheads="1"/>
                      </p:cNvPicPr>
                      <p:nvPr/>
                    </p:nvPicPr>
                    <p:blipFill>
                      <a:blip r:embed="rId18"/>
                      <a:srcRect/>
                      <a:stretch>
                        <a:fillRect/>
                      </a:stretch>
                    </p:blipFill>
                    <p:spPr bwMode="auto">
                      <a:xfrm>
                        <a:off x="3276600" y="3441700"/>
                        <a:ext cx="1908175" cy="596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4586" name="Object 19">
            <a:extLst>
              <a:ext uri="{FF2B5EF4-FFF2-40B4-BE49-F238E27FC236}">
                <a16:creationId xmlns:a16="http://schemas.microsoft.com/office/drawing/2014/main" id="{9021E9E2-D735-45DF-935D-B0506A219D98}"/>
              </a:ext>
            </a:extLst>
          </p:cNvPr>
          <p:cNvGraphicFramePr>
            <a:graphicFrameLocks noChangeAspect="1"/>
          </p:cNvGraphicFramePr>
          <p:nvPr>
            <p:extLst>
              <p:ext uri="{D42A27DB-BD31-4B8C-83A1-F6EECF244321}">
                <p14:modId xmlns:p14="http://schemas.microsoft.com/office/powerpoint/2010/main" val="965615654"/>
              </p:ext>
            </p:extLst>
          </p:nvPr>
        </p:nvGraphicFramePr>
        <p:xfrm>
          <a:off x="3203575" y="4221163"/>
          <a:ext cx="2016125" cy="576262"/>
        </p:xfrm>
        <a:graphic>
          <a:graphicData uri="http://schemas.openxmlformats.org/presentationml/2006/ole">
            <mc:AlternateContent xmlns:mc="http://schemas.openxmlformats.org/markup-compatibility/2006">
              <mc:Choice xmlns:v="urn:schemas-microsoft-com:vml" Requires="v">
                <p:oleObj name="Equation" r:id="rId19" imgW="1333440" imgH="380880" progId="Equation.DSMT4">
                  <p:embed/>
                </p:oleObj>
              </mc:Choice>
              <mc:Fallback>
                <p:oleObj name="Equation" r:id="rId19" imgW="1333440" imgH="380880" progId="Equation.DSMT4">
                  <p:embed/>
                  <p:pic>
                    <p:nvPicPr>
                      <p:cNvPr id="0" name="Object 19"/>
                      <p:cNvPicPr>
                        <a:picLocks noChangeAspect="1" noChangeArrowheads="1"/>
                      </p:cNvPicPr>
                      <p:nvPr/>
                    </p:nvPicPr>
                    <p:blipFill>
                      <a:blip r:embed="rId20"/>
                      <a:srcRect/>
                      <a:stretch>
                        <a:fillRect/>
                      </a:stretch>
                    </p:blipFill>
                    <p:spPr bwMode="auto">
                      <a:xfrm>
                        <a:off x="3203575" y="4221163"/>
                        <a:ext cx="2016125" cy="5762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14" name="Text Box 8">
            <a:extLst>
              <a:ext uri="{FF2B5EF4-FFF2-40B4-BE49-F238E27FC236}">
                <a16:creationId xmlns:a16="http://schemas.microsoft.com/office/drawing/2014/main" id="{9956D713-0CCD-4BF0-997E-C5B4BA57017C}"/>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不对称短路电流的计算</a:t>
            </a:r>
          </a:p>
        </p:txBody>
      </p:sp>
      <p:sp>
        <p:nvSpPr>
          <p:cNvPr id="25615" name="Text Box 9">
            <a:extLst>
              <a:ext uri="{FF2B5EF4-FFF2-40B4-BE49-F238E27FC236}">
                <a16:creationId xmlns:a16="http://schemas.microsoft.com/office/drawing/2014/main" id="{C56BEE2A-7B9A-4B9C-A0C5-4ED5176113CC}"/>
              </a:ext>
            </a:extLst>
          </p:cNvPr>
          <p:cNvSpPr txBox="1">
            <a:spLocks noChangeArrowheads="1"/>
          </p:cNvSpPr>
          <p:nvPr/>
        </p:nvSpPr>
        <p:spPr bwMode="auto">
          <a:xfrm>
            <a:off x="755650" y="2205038"/>
            <a:ext cx="7704138" cy="3665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在工程设计中，可利用下式计算单相短路电流</a:t>
            </a:r>
          </a:p>
          <a:p>
            <a:pPr eaLnBrk="1" hangingPunct="1">
              <a:lnSpc>
                <a:spcPct val="150000"/>
              </a:lnSpc>
            </a:pPr>
            <a:r>
              <a:rPr lang="zh-CN" altLang="en-US" sz="1800">
                <a:solidFill>
                  <a:srgbClr val="212834"/>
                </a:solidFill>
              </a:rPr>
              <a:t>                                                                                     </a:t>
            </a:r>
            <a:r>
              <a:rPr lang="en-US" altLang="zh-CN" sz="1800">
                <a:solidFill>
                  <a:srgbClr val="212834"/>
                </a:solidFill>
              </a:rPr>
              <a:t>(4-45)</a:t>
            </a:r>
          </a:p>
          <a:p>
            <a:pPr eaLnBrk="1" hangingPunct="1">
              <a:lnSpc>
                <a:spcPct val="150000"/>
              </a:lnSpc>
            </a:pPr>
            <a:endParaRPr lang="en-US" altLang="zh-CN" sz="1800">
              <a:solidFill>
                <a:srgbClr val="212834"/>
              </a:solidFill>
            </a:endParaRPr>
          </a:p>
          <a:p>
            <a:pPr eaLnBrk="1" hangingPunct="1">
              <a:lnSpc>
                <a:spcPct val="150000"/>
              </a:lnSpc>
            </a:pPr>
            <a:r>
              <a:rPr lang="en-US" altLang="zh-CN" sz="1800">
                <a:solidFill>
                  <a:srgbClr val="212834"/>
                </a:solidFill>
              </a:rPr>
              <a:t>                                                  		     (4-46)</a:t>
            </a:r>
          </a:p>
          <a:p>
            <a:pPr eaLnBrk="1" hangingPunct="1">
              <a:lnSpc>
                <a:spcPct val="150000"/>
              </a:lnSpc>
            </a:pPr>
            <a:r>
              <a:rPr lang="zh-CN" altLang="en-US" sz="1800">
                <a:solidFill>
                  <a:srgbClr val="212834"/>
                </a:solidFill>
              </a:rPr>
              <a:t>式中      </a:t>
            </a:r>
            <a:r>
              <a:rPr lang="en-US" altLang="zh-CN" sz="1800">
                <a:solidFill>
                  <a:srgbClr val="212834"/>
                </a:solidFill>
              </a:rPr>
              <a:t>——</a:t>
            </a:r>
            <a:r>
              <a:rPr lang="zh-CN" altLang="en-US" sz="1800">
                <a:solidFill>
                  <a:srgbClr val="212834"/>
                </a:solidFill>
              </a:rPr>
              <a:t>电源相电压；</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单相回路的阻抗，可查有关手册，或按式</a:t>
            </a:r>
            <a:r>
              <a:rPr lang="en-US" altLang="zh-CN" sz="1800">
                <a:solidFill>
                  <a:srgbClr val="212834"/>
                </a:solidFill>
              </a:rPr>
              <a:t>(4-46)</a:t>
            </a:r>
            <a:r>
              <a:rPr lang="zh-CN" altLang="en-US" sz="1800">
                <a:solidFill>
                  <a:srgbClr val="212834"/>
                </a:solidFill>
              </a:rPr>
              <a:t>计算；</a:t>
            </a:r>
          </a:p>
          <a:p>
            <a:pPr eaLnBrk="1" hangingPunct="1"/>
            <a:r>
              <a:rPr lang="zh-CN" altLang="en-US" sz="1800">
                <a:solidFill>
                  <a:srgbClr val="212834"/>
                </a:solidFill>
              </a:rPr>
              <a:t>　</a:t>
            </a:r>
            <a:r>
              <a:rPr lang="en-US" altLang="zh-CN" sz="1800">
                <a:solidFill>
                  <a:srgbClr val="212834"/>
                </a:solidFill>
              </a:rPr>
              <a:t>      </a:t>
            </a:r>
            <a:r>
              <a:rPr lang="zh-CN" altLang="en-US" sz="1800">
                <a:solidFill>
                  <a:srgbClr val="212834"/>
                </a:solidFill>
              </a:rPr>
              <a:t>、</a:t>
            </a:r>
            <a:r>
              <a:rPr lang="en-US" altLang="zh-CN" sz="1800">
                <a:solidFill>
                  <a:srgbClr val="212834"/>
                </a:solidFill>
              </a:rPr>
              <a:t>      ——</a:t>
            </a:r>
            <a:r>
              <a:rPr lang="zh-CN" altLang="en-US" sz="1800">
                <a:solidFill>
                  <a:srgbClr val="212834"/>
                </a:solidFill>
              </a:rPr>
              <a:t>分别为变压器单相的等效电阻和电抗；</a:t>
            </a:r>
          </a:p>
          <a:p>
            <a:pPr eaLnBrk="1" hangingPunct="1"/>
            <a:r>
              <a:rPr lang="zh-CN" altLang="en-US" sz="1800">
                <a:solidFill>
                  <a:srgbClr val="212834"/>
                </a:solidFill>
              </a:rPr>
              <a:t>　        、      </a:t>
            </a:r>
            <a:r>
              <a:rPr lang="en-US" altLang="zh-CN" sz="1800">
                <a:solidFill>
                  <a:srgbClr val="212834"/>
                </a:solidFill>
              </a:rPr>
              <a:t>——</a:t>
            </a:r>
            <a:r>
              <a:rPr lang="zh-CN" altLang="en-US" sz="1800">
                <a:solidFill>
                  <a:srgbClr val="212834"/>
                </a:solidFill>
              </a:rPr>
              <a:t>分别为相线与中性线或与保护线、保护中性线的回路的电阻和电抗，可查有关手册。</a:t>
            </a:r>
          </a:p>
          <a:p>
            <a:pPr eaLnBrk="1" hangingPunct="1"/>
            <a:r>
              <a:rPr lang="zh-CN" altLang="en-US" sz="1800">
                <a:solidFill>
                  <a:srgbClr val="212834"/>
                </a:solidFill>
              </a:rPr>
              <a:t>        在无限大容量电力系统中或远离发电机处短路时，单相短路电流较三相短路电流小。单相短路电流主要用于单相短路保护的整定。</a:t>
            </a:r>
          </a:p>
        </p:txBody>
      </p:sp>
      <p:sp>
        <p:nvSpPr>
          <p:cNvPr id="25616" name="Rectangle 10">
            <a:extLst>
              <a:ext uri="{FF2B5EF4-FFF2-40B4-BE49-F238E27FC236}">
                <a16:creationId xmlns:a16="http://schemas.microsoft.com/office/drawing/2014/main" id="{1A55B667-B161-4B99-B12D-DEE528BC2971}"/>
              </a:ext>
            </a:extLst>
          </p:cNvPr>
          <p:cNvSpPr>
            <a:spLocks noChangeArrowheads="1"/>
          </p:cNvSpPr>
          <p:nvPr/>
        </p:nvSpPr>
        <p:spPr bwMode="auto">
          <a:xfrm>
            <a:off x="827088" y="1628775"/>
            <a:ext cx="355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二、单相短路电流的计算</a:t>
            </a:r>
          </a:p>
        </p:txBody>
      </p:sp>
      <p:graphicFrame>
        <p:nvGraphicFramePr>
          <p:cNvPr id="25602" name="Object 12">
            <a:extLst>
              <a:ext uri="{FF2B5EF4-FFF2-40B4-BE49-F238E27FC236}">
                <a16:creationId xmlns:a16="http://schemas.microsoft.com/office/drawing/2014/main" id="{003FDFD4-77FF-476A-AF14-B004DC028BF1}"/>
              </a:ext>
            </a:extLst>
          </p:cNvPr>
          <p:cNvGraphicFramePr>
            <a:graphicFrameLocks noChangeAspect="1"/>
          </p:cNvGraphicFramePr>
          <p:nvPr>
            <p:extLst>
              <p:ext uri="{D42A27DB-BD31-4B8C-83A1-F6EECF244321}">
                <p14:modId xmlns:p14="http://schemas.microsoft.com/office/powerpoint/2010/main" val="3047864512"/>
              </p:ext>
            </p:extLst>
          </p:nvPr>
        </p:nvGraphicFramePr>
        <p:xfrm>
          <a:off x="3059113" y="2492375"/>
          <a:ext cx="1081087" cy="747713"/>
        </p:xfrm>
        <a:graphic>
          <a:graphicData uri="http://schemas.openxmlformats.org/presentationml/2006/ole">
            <mc:AlternateContent xmlns:mc="http://schemas.openxmlformats.org/markup-compatibility/2006">
              <mc:Choice xmlns:v="urn:schemas-microsoft-com:vml" Requires="v">
                <p:oleObj name="Equation" r:id="rId3" imgW="647640" imgH="444240" progId="Equation.DSMT4">
                  <p:embed/>
                </p:oleObj>
              </mc:Choice>
              <mc:Fallback>
                <p:oleObj name="Equation" r:id="rId3" imgW="647640" imgH="444240" progId="Equation.DSMT4">
                  <p:embed/>
                  <p:pic>
                    <p:nvPicPr>
                      <p:cNvPr id="0" name="Object 12"/>
                      <p:cNvPicPr>
                        <a:picLocks noChangeAspect="1" noChangeArrowheads="1"/>
                      </p:cNvPicPr>
                      <p:nvPr/>
                    </p:nvPicPr>
                    <p:blipFill>
                      <a:blip r:embed="rId4"/>
                      <a:srcRect/>
                      <a:stretch>
                        <a:fillRect/>
                      </a:stretch>
                    </p:blipFill>
                    <p:spPr bwMode="auto">
                      <a:xfrm>
                        <a:off x="3059113" y="2492375"/>
                        <a:ext cx="1081087" cy="747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3" name="Object 11">
            <a:extLst>
              <a:ext uri="{FF2B5EF4-FFF2-40B4-BE49-F238E27FC236}">
                <a16:creationId xmlns:a16="http://schemas.microsoft.com/office/drawing/2014/main" id="{7D78731E-AC01-4ED1-B745-FB7FA020FF17}"/>
              </a:ext>
            </a:extLst>
          </p:cNvPr>
          <p:cNvGraphicFramePr>
            <a:graphicFrameLocks noChangeAspect="1"/>
          </p:cNvGraphicFramePr>
          <p:nvPr>
            <p:extLst>
              <p:ext uri="{D42A27DB-BD31-4B8C-83A1-F6EECF244321}">
                <p14:modId xmlns:p14="http://schemas.microsoft.com/office/powerpoint/2010/main" val="3294771726"/>
              </p:ext>
            </p:extLst>
          </p:nvPr>
        </p:nvGraphicFramePr>
        <p:xfrm>
          <a:off x="2232025" y="3357563"/>
          <a:ext cx="3062288" cy="398462"/>
        </p:xfrm>
        <a:graphic>
          <a:graphicData uri="http://schemas.openxmlformats.org/presentationml/2006/ole">
            <mc:AlternateContent xmlns:mc="http://schemas.openxmlformats.org/markup-compatibility/2006">
              <mc:Choice xmlns:v="urn:schemas-microsoft-com:vml" Requires="v">
                <p:oleObj name="Equation" r:id="rId5" imgW="2044440" imgH="266400" progId="Equation.DSMT4">
                  <p:embed/>
                </p:oleObj>
              </mc:Choice>
              <mc:Fallback>
                <p:oleObj name="Equation" r:id="rId5" imgW="2044440" imgH="266400" progId="Equation.DSMT4">
                  <p:embed/>
                  <p:pic>
                    <p:nvPicPr>
                      <p:cNvPr id="0" name="Object 11"/>
                      <p:cNvPicPr>
                        <a:picLocks noChangeAspect="1" noChangeArrowheads="1"/>
                      </p:cNvPicPr>
                      <p:nvPr/>
                    </p:nvPicPr>
                    <p:blipFill>
                      <a:blip r:embed="rId6"/>
                      <a:srcRect/>
                      <a:stretch>
                        <a:fillRect/>
                      </a:stretch>
                    </p:blipFill>
                    <p:spPr bwMode="auto">
                      <a:xfrm>
                        <a:off x="2232025" y="3357563"/>
                        <a:ext cx="3062288"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4" name="Object 16">
            <a:extLst>
              <a:ext uri="{FF2B5EF4-FFF2-40B4-BE49-F238E27FC236}">
                <a16:creationId xmlns:a16="http://schemas.microsoft.com/office/drawing/2014/main" id="{33824537-F490-475F-BB98-871ECBEF5E58}"/>
              </a:ext>
            </a:extLst>
          </p:cNvPr>
          <p:cNvGraphicFramePr>
            <a:graphicFrameLocks noChangeAspect="1"/>
          </p:cNvGraphicFramePr>
          <p:nvPr>
            <p:extLst>
              <p:ext uri="{D42A27DB-BD31-4B8C-83A1-F6EECF244321}">
                <p14:modId xmlns:p14="http://schemas.microsoft.com/office/powerpoint/2010/main" val="1796655542"/>
              </p:ext>
            </p:extLst>
          </p:nvPr>
        </p:nvGraphicFramePr>
        <p:xfrm>
          <a:off x="1331913" y="3827463"/>
          <a:ext cx="358775" cy="412750"/>
        </p:xfrm>
        <a:graphic>
          <a:graphicData uri="http://schemas.openxmlformats.org/presentationml/2006/ole">
            <mc:AlternateContent xmlns:mc="http://schemas.openxmlformats.org/markup-compatibility/2006">
              <mc:Choice xmlns:v="urn:schemas-microsoft-com:vml" Requires="v">
                <p:oleObj name="Equation" r:id="rId7" imgW="190440" imgH="215640" progId="Equation.DSMT4">
                  <p:embed/>
                </p:oleObj>
              </mc:Choice>
              <mc:Fallback>
                <p:oleObj name="Equation" r:id="rId7" imgW="190440" imgH="215640" progId="Equation.DSMT4">
                  <p:embed/>
                  <p:pic>
                    <p:nvPicPr>
                      <p:cNvPr id="0" name="Object 16"/>
                      <p:cNvPicPr>
                        <a:picLocks noChangeAspect="1" noChangeArrowheads="1"/>
                      </p:cNvPicPr>
                      <p:nvPr/>
                    </p:nvPicPr>
                    <p:blipFill>
                      <a:blip r:embed="rId8"/>
                      <a:srcRect/>
                      <a:stretch>
                        <a:fillRect/>
                      </a:stretch>
                    </p:blipFill>
                    <p:spPr bwMode="auto">
                      <a:xfrm>
                        <a:off x="1331913" y="3827463"/>
                        <a:ext cx="358775" cy="4127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5" name="Object 15">
            <a:extLst>
              <a:ext uri="{FF2B5EF4-FFF2-40B4-BE49-F238E27FC236}">
                <a16:creationId xmlns:a16="http://schemas.microsoft.com/office/drawing/2014/main" id="{BD9FA21C-8825-4006-809D-63C8D940C6F4}"/>
              </a:ext>
            </a:extLst>
          </p:cNvPr>
          <p:cNvGraphicFramePr>
            <a:graphicFrameLocks noChangeAspect="1"/>
          </p:cNvGraphicFramePr>
          <p:nvPr>
            <p:extLst>
              <p:ext uri="{D42A27DB-BD31-4B8C-83A1-F6EECF244321}">
                <p14:modId xmlns:p14="http://schemas.microsoft.com/office/powerpoint/2010/main" val="3094952814"/>
              </p:ext>
            </p:extLst>
          </p:nvPr>
        </p:nvGraphicFramePr>
        <p:xfrm>
          <a:off x="1148341" y="4149725"/>
          <a:ext cx="539750" cy="385763"/>
        </p:xfrm>
        <a:graphic>
          <a:graphicData uri="http://schemas.openxmlformats.org/presentationml/2006/ole">
            <mc:AlternateContent xmlns:mc="http://schemas.openxmlformats.org/markup-compatibility/2006">
              <mc:Choice xmlns:v="urn:schemas-microsoft-com:vml" Requires="v">
                <p:oleObj name="Equation" r:id="rId9" imgW="330120" imgH="241200" progId="Equation.DSMT4">
                  <p:embed/>
                </p:oleObj>
              </mc:Choice>
              <mc:Fallback>
                <p:oleObj name="Equation" r:id="rId9" imgW="330120" imgH="241200" progId="Equation.DSMT4">
                  <p:embed/>
                  <p:pic>
                    <p:nvPicPr>
                      <p:cNvPr id="0" name="Object 15"/>
                      <p:cNvPicPr>
                        <a:picLocks noChangeAspect="1" noChangeArrowheads="1"/>
                      </p:cNvPicPr>
                      <p:nvPr/>
                    </p:nvPicPr>
                    <p:blipFill>
                      <a:blip r:embed="rId10"/>
                      <a:srcRect/>
                      <a:stretch>
                        <a:fillRect/>
                      </a:stretch>
                    </p:blipFill>
                    <p:spPr bwMode="auto">
                      <a:xfrm>
                        <a:off x="1148341" y="4149725"/>
                        <a:ext cx="539750"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6" name="Object 21">
            <a:extLst>
              <a:ext uri="{FF2B5EF4-FFF2-40B4-BE49-F238E27FC236}">
                <a16:creationId xmlns:a16="http://schemas.microsoft.com/office/drawing/2014/main" id="{7ABC535A-F40E-4CF4-A9C0-5DD7E16841D5}"/>
              </a:ext>
            </a:extLst>
          </p:cNvPr>
          <p:cNvGraphicFramePr>
            <a:graphicFrameLocks noChangeAspect="1"/>
          </p:cNvGraphicFramePr>
          <p:nvPr>
            <p:extLst>
              <p:ext uri="{D42A27DB-BD31-4B8C-83A1-F6EECF244321}">
                <p14:modId xmlns:p14="http://schemas.microsoft.com/office/powerpoint/2010/main" val="782087691"/>
              </p:ext>
            </p:extLst>
          </p:nvPr>
        </p:nvGraphicFramePr>
        <p:xfrm>
          <a:off x="1042988" y="4672013"/>
          <a:ext cx="468312" cy="384175"/>
        </p:xfrm>
        <a:graphic>
          <a:graphicData uri="http://schemas.openxmlformats.org/presentationml/2006/ole">
            <mc:AlternateContent xmlns:mc="http://schemas.openxmlformats.org/markup-compatibility/2006">
              <mc:Choice xmlns:v="urn:schemas-microsoft-com:vml" Requires="v">
                <p:oleObj name="Equation" r:id="rId11" imgW="266400" imgH="215640" progId="Equation.DSMT4">
                  <p:embed/>
                </p:oleObj>
              </mc:Choice>
              <mc:Fallback>
                <p:oleObj name="Equation" r:id="rId11" imgW="266400" imgH="215640" progId="Equation.DSMT4">
                  <p:embed/>
                  <p:pic>
                    <p:nvPicPr>
                      <p:cNvPr id="0" name="Object 21"/>
                      <p:cNvPicPr>
                        <a:picLocks noChangeAspect="1" noChangeArrowheads="1"/>
                      </p:cNvPicPr>
                      <p:nvPr/>
                    </p:nvPicPr>
                    <p:blipFill>
                      <a:blip r:embed="rId12"/>
                      <a:srcRect/>
                      <a:stretch>
                        <a:fillRect/>
                      </a:stretch>
                    </p:blipFill>
                    <p:spPr bwMode="auto">
                      <a:xfrm>
                        <a:off x="1042988" y="4672013"/>
                        <a:ext cx="468312" cy="3841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5607" name="Object 20">
            <a:extLst>
              <a:ext uri="{FF2B5EF4-FFF2-40B4-BE49-F238E27FC236}">
                <a16:creationId xmlns:a16="http://schemas.microsoft.com/office/drawing/2014/main" id="{7236C6AE-A1E3-4216-BCB2-C8744C714BE7}"/>
              </a:ext>
            </a:extLst>
          </p:cNvPr>
          <p:cNvGraphicFramePr>
            <a:graphicFrameLocks noChangeAspect="1"/>
          </p:cNvGraphicFramePr>
          <p:nvPr>
            <p:extLst>
              <p:ext uri="{D42A27DB-BD31-4B8C-83A1-F6EECF244321}">
                <p14:modId xmlns:p14="http://schemas.microsoft.com/office/powerpoint/2010/main" val="21446542"/>
              </p:ext>
            </p:extLst>
          </p:nvPr>
        </p:nvGraphicFramePr>
        <p:xfrm>
          <a:off x="1627623" y="4683125"/>
          <a:ext cx="503238" cy="373063"/>
        </p:xfrm>
        <a:graphic>
          <a:graphicData uri="http://schemas.openxmlformats.org/presentationml/2006/ole">
            <mc:AlternateContent xmlns:mc="http://schemas.openxmlformats.org/markup-compatibility/2006">
              <mc:Choice xmlns:v="urn:schemas-microsoft-com:vml" Requires="v">
                <p:oleObj name="Equation" r:id="rId13" imgW="291960" imgH="215640" progId="Equation.DSMT4">
                  <p:embed/>
                </p:oleObj>
              </mc:Choice>
              <mc:Fallback>
                <p:oleObj name="Equation" r:id="rId13" imgW="291960" imgH="215640" progId="Equation.DSMT4">
                  <p:embed/>
                  <p:pic>
                    <p:nvPicPr>
                      <p:cNvPr id="0" name="Object 20"/>
                      <p:cNvPicPr>
                        <a:picLocks noChangeAspect="1" noChangeArrowheads="1"/>
                      </p:cNvPicPr>
                      <p:nvPr/>
                    </p:nvPicPr>
                    <p:blipFill>
                      <a:blip r:embed="rId14"/>
                      <a:srcRect/>
                      <a:stretch>
                        <a:fillRect/>
                      </a:stretch>
                    </p:blipFill>
                    <p:spPr bwMode="auto">
                      <a:xfrm>
                        <a:off x="1627623" y="4683125"/>
                        <a:ext cx="503238" cy="3730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a:extLst>
              <a:ext uri="{FF2B5EF4-FFF2-40B4-BE49-F238E27FC236}">
                <a16:creationId xmlns:a16="http://schemas.microsoft.com/office/drawing/2014/main" id="{7532F04D-68A0-48B7-8706-B778ECE4D08B}"/>
              </a:ext>
            </a:extLst>
          </p:cNvPr>
          <p:cNvGraphicFramePr>
            <a:graphicFrameLocks noChangeAspect="1"/>
          </p:cNvGraphicFramePr>
          <p:nvPr>
            <p:extLst>
              <p:ext uri="{D42A27DB-BD31-4B8C-83A1-F6EECF244321}">
                <p14:modId xmlns:p14="http://schemas.microsoft.com/office/powerpoint/2010/main" val="1761764451"/>
              </p:ext>
            </p:extLst>
          </p:nvPr>
        </p:nvGraphicFramePr>
        <p:xfrm>
          <a:off x="1094228" y="4422040"/>
          <a:ext cx="337050" cy="385200"/>
        </p:xfrm>
        <a:graphic>
          <a:graphicData uri="http://schemas.openxmlformats.org/presentationml/2006/ole">
            <mc:AlternateContent xmlns:mc="http://schemas.openxmlformats.org/markup-compatibility/2006">
              <mc:Choice xmlns:v="urn:schemas-microsoft-com:vml" Requires="v">
                <p:oleObj name="Equation" r:id="rId15" imgW="177480" imgH="203040" progId="Equation.DSMT4">
                  <p:embed/>
                </p:oleObj>
              </mc:Choice>
              <mc:Fallback>
                <p:oleObj name="Equation" r:id="rId15" imgW="177480" imgH="203040" progId="Equation.DSMT4">
                  <p:embed/>
                  <p:pic>
                    <p:nvPicPr>
                      <p:cNvPr id="0" name=""/>
                      <p:cNvPicPr/>
                      <p:nvPr/>
                    </p:nvPicPr>
                    <p:blipFill>
                      <a:blip r:embed="rId16"/>
                      <a:stretch>
                        <a:fillRect/>
                      </a:stretch>
                    </p:blipFill>
                    <p:spPr>
                      <a:xfrm>
                        <a:off x="1094228" y="4422040"/>
                        <a:ext cx="337050" cy="385200"/>
                      </a:xfrm>
                      <a:prstGeom prst="rect">
                        <a:avLst/>
                      </a:prstGeom>
                    </p:spPr>
                  </p:pic>
                </p:oleObj>
              </mc:Fallback>
            </mc:AlternateContent>
          </a:graphicData>
        </a:graphic>
      </p:graphicFrame>
      <p:graphicFrame>
        <p:nvGraphicFramePr>
          <p:cNvPr id="3" name="Object 2">
            <a:extLst>
              <a:ext uri="{FF2B5EF4-FFF2-40B4-BE49-F238E27FC236}">
                <a16:creationId xmlns:a16="http://schemas.microsoft.com/office/drawing/2014/main" id="{58665DF3-2D3A-43C9-B81C-75CB21F8E94A}"/>
              </a:ext>
            </a:extLst>
          </p:cNvPr>
          <p:cNvGraphicFramePr>
            <a:graphicFrameLocks noChangeAspect="1"/>
          </p:cNvGraphicFramePr>
          <p:nvPr>
            <p:extLst>
              <p:ext uri="{D42A27DB-BD31-4B8C-83A1-F6EECF244321}">
                <p14:modId xmlns:p14="http://schemas.microsoft.com/office/powerpoint/2010/main" val="2440637421"/>
              </p:ext>
            </p:extLst>
          </p:nvPr>
        </p:nvGraphicFramePr>
        <p:xfrm>
          <a:off x="1549604" y="4421758"/>
          <a:ext cx="385200" cy="385200"/>
        </p:xfrm>
        <a:graphic>
          <a:graphicData uri="http://schemas.openxmlformats.org/presentationml/2006/ole">
            <mc:AlternateContent xmlns:mc="http://schemas.openxmlformats.org/markup-compatibility/2006">
              <mc:Choice xmlns:v="urn:schemas-microsoft-com:vml" Requires="v">
                <p:oleObj name="Equation" r:id="rId17" imgW="203040" imgH="203040" progId="Equation.DSMT4">
                  <p:embed/>
                </p:oleObj>
              </mc:Choice>
              <mc:Fallback>
                <p:oleObj name="Equation" r:id="rId17" imgW="203040" imgH="203040" progId="Equation.DSMT4">
                  <p:embed/>
                  <p:pic>
                    <p:nvPicPr>
                      <p:cNvPr id="0" name=""/>
                      <p:cNvPicPr/>
                      <p:nvPr/>
                    </p:nvPicPr>
                    <p:blipFill>
                      <a:blip r:embed="rId18"/>
                      <a:stretch>
                        <a:fillRect/>
                      </a:stretch>
                    </p:blipFill>
                    <p:spPr>
                      <a:xfrm>
                        <a:off x="1549604" y="4421758"/>
                        <a:ext cx="385200" cy="385200"/>
                      </a:xfrm>
                      <a:prstGeom prst="rect">
                        <a:avLst/>
                      </a:prstGeom>
                    </p:spPr>
                  </p:pic>
                </p:oleObj>
              </mc:Fallback>
            </mc:AlternateContent>
          </a:graphicData>
        </a:graphic>
      </p:graphicFrame>
    </p:spTree>
  </p:cSld>
  <p:clrMapOvr>
    <a:masterClrMapping/>
  </p:clrMapOvr>
  <p:transition>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6" name="Text Box 8">
            <a:extLst>
              <a:ext uri="{FF2B5EF4-FFF2-40B4-BE49-F238E27FC236}">
                <a16:creationId xmlns:a16="http://schemas.microsoft.com/office/drawing/2014/main" id="{C7B8CDB0-5BBD-4208-BE81-25B064691D7E}"/>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低压电网短路电流的计算</a:t>
            </a:r>
          </a:p>
        </p:txBody>
      </p:sp>
      <p:sp>
        <p:nvSpPr>
          <p:cNvPr id="99337" name="Text Box 9">
            <a:extLst>
              <a:ext uri="{FF2B5EF4-FFF2-40B4-BE49-F238E27FC236}">
                <a16:creationId xmlns:a16="http://schemas.microsoft.com/office/drawing/2014/main" id="{4F5D7B8C-BFBC-4B87-83E5-45A4723956C8}"/>
              </a:ext>
            </a:extLst>
          </p:cNvPr>
          <p:cNvSpPr txBox="1">
            <a:spLocks noChangeArrowheads="1"/>
          </p:cNvSpPr>
          <p:nvPr/>
        </p:nvSpPr>
        <p:spPr bwMode="auto">
          <a:xfrm>
            <a:off x="900113" y="2205038"/>
            <a:ext cx="7704137"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(1)</a:t>
            </a:r>
            <a:r>
              <a:rPr lang="zh-CN" altLang="en-US" sz="1800">
                <a:solidFill>
                  <a:srgbClr val="212834"/>
                </a:solidFill>
              </a:rPr>
              <a:t>由于低压电网中降压变压器容量远远小于高压电力系统的容量，所以降压变压器阻抗和低压短路回路阻抗远远大于电力系统的阻抗，在低压电网的短路电流计算时，一般不计电力系统到降压变压器高压侧的阻抗，即将配电变压器的高压侧作为无限大容量电源考虑，高压母线电压认为保持不变。</a:t>
            </a:r>
          </a:p>
          <a:p>
            <a:pPr eaLnBrk="1" hangingPunct="1"/>
            <a:r>
              <a:rPr lang="zh-CN" altLang="en-US" sz="1800">
                <a:solidFill>
                  <a:srgbClr val="212834"/>
                </a:solidFill>
              </a:rPr>
              <a:t>        </a:t>
            </a:r>
            <a:r>
              <a:rPr lang="en-US" altLang="zh-CN" sz="1800">
                <a:solidFill>
                  <a:srgbClr val="212834"/>
                </a:solidFill>
              </a:rPr>
              <a:t>(2)</a:t>
            </a:r>
            <a:r>
              <a:rPr lang="zh-CN" altLang="en-US" sz="1800">
                <a:solidFill>
                  <a:srgbClr val="212834"/>
                </a:solidFill>
              </a:rPr>
              <a:t>计算高压电网短路电流时，通常仅计算短路回路各元件的电抗而忽略其电阻，但在低压电网短路电流计算时，应计入短路回路所有元件的阻抗，即除了应计入前述主要元件的阻抗外，通常还计入母线的阻抗、电流互感器一次线圈阻抗、低压断路器过电流线圈阻抗和低压线路中各开关触头接触电阻等。仅当短路回路总电阻不大于</a:t>
            </a:r>
            <a:r>
              <a:rPr lang="en-US" altLang="zh-CN" sz="1800">
                <a:solidFill>
                  <a:srgbClr val="212834"/>
                </a:solidFill>
              </a:rPr>
              <a:t>1/3</a:t>
            </a:r>
            <a:r>
              <a:rPr lang="zh-CN" altLang="en-US" sz="1800">
                <a:solidFill>
                  <a:srgbClr val="212834"/>
                </a:solidFill>
              </a:rPr>
              <a:t>总电抗时，才可以不计电阻。</a:t>
            </a:r>
          </a:p>
          <a:p>
            <a:pPr eaLnBrk="1" hangingPunct="1"/>
            <a:r>
              <a:rPr lang="zh-CN" altLang="en-US" sz="1800">
                <a:solidFill>
                  <a:srgbClr val="212834"/>
                </a:solidFill>
              </a:rPr>
              <a:t>       </a:t>
            </a:r>
            <a:r>
              <a:rPr lang="en-US" altLang="zh-CN" sz="1800">
                <a:solidFill>
                  <a:srgbClr val="212834"/>
                </a:solidFill>
              </a:rPr>
              <a:t>(3)</a:t>
            </a:r>
            <a:r>
              <a:rPr lang="zh-CN" altLang="en-US" sz="1800">
                <a:solidFill>
                  <a:srgbClr val="212834"/>
                </a:solidFill>
              </a:rPr>
              <a:t>由于低压电网的电压一般只有一级，而且在短路回路中，除降压变压器外，其他各元件的阻抗都是用毫欧表示的，所以在低压电网的短路电流计算，采用欧姆法</a:t>
            </a:r>
            <a:r>
              <a:rPr lang="en-US" altLang="zh-CN" sz="1800">
                <a:solidFill>
                  <a:srgbClr val="212834"/>
                </a:solidFill>
              </a:rPr>
              <a:t>(</a:t>
            </a:r>
            <a:r>
              <a:rPr lang="zh-CN" altLang="en-US" sz="1800">
                <a:solidFill>
                  <a:srgbClr val="212834"/>
                </a:solidFill>
              </a:rPr>
              <a:t>有名单位制法</a:t>
            </a:r>
            <a:r>
              <a:rPr lang="en-US" altLang="zh-CN" sz="1800">
                <a:solidFill>
                  <a:srgbClr val="212834"/>
                </a:solidFill>
              </a:rPr>
              <a:t>)</a:t>
            </a:r>
            <a:r>
              <a:rPr lang="zh-CN" altLang="en-US" sz="1800">
                <a:solidFill>
                  <a:srgbClr val="212834"/>
                </a:solidFill>
              </a:rPr>
              <a:t>计算比较方便，阻抗单位一般采用毫欧</a:t>
            </a:r>
            <a:r>
              <a:rPr lang="en-US" altLang="zh-CN" sz="1800">
                <a:solidFill>
                  <a:srgbClr val="212834"/>
                </a:solidFill>
              </a:rPr>
              <a:t>(mΩ)</a:t>
            </a:r>
            <a:r>
              <a:rPr lang="zh-CN" altLang="en-US" sz="1800">
                <a:solidFill>
                  <a:srgbClr val="212834"/>
                </a:solidFill>
              </a:rPr>
              <a:t>。</a:t>
            </a:r>
          </a:p>
        </p:txBody>
      </p:sp>
      <p:sp>
        <p:nvSpPr>
          <p:cNvPr id="99338" name="Rectangle 10">
            <a:extLst>
              <a:ext uri="{FF2B5EF4-FFF2-40B4-BE49-F238E27FC236}">
                <a16:creationId xmlns:a16="http://schemas.microsoft.com/office/drawing/2014/main" id="{9F98FA83-A47D-4825-A8AD-048AC2835406}"/>
              </a:ext>
            </a:extLst>
          </p:cNvPr>
          <p:cNvSpPr>
            <a:spLocks noChangeArrowheads="1"/>
          </p:cNvSpPr>
          <p:nvPr/>
        </p:nvSpPr>
        <p:spPr bwMode="auto">
          <a:xfrm>
            <a:off x="827088" y="1628775"/>
            <a:ext cx="47799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一、低压电网短路电流计算的特点</a:t>
            </a:r>
          </a:p>
        </p:txBody>
      </p:sp>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6" name="Text Box 8">
            <a:extLst>
              <a:ext uri="{FF2B5EF4-FFF2-40B4-BE49-F238E27FC236}">
                <a16:creationId xmlns:a16="http://schemas.microsoft.com/office/drawing/2014/main" id="{9D062003-209F-4C17-BEBA-1EC8EB9828A1}"/>
              </a:ext>
            </a:extLst>
          </p:cNvPr>
          <p:cNvSpPr txBox="1">
            <a:spLocks noChangeArrowheads="1"/>
          </p:cNvSpPr>
          <p:nvPr/>
        </p:nvSpPr>
        <p:spPr bwMode="auto">
          <a:xfrm>
            <a:off x="2411413" y="1049338"/>
            <a:ext cx="4321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短路的基本概念</a:t>
            </a:r>
          </a:p>
        </p:txBody>
      </p:sp>
      <p:sp>
        <p:nvSpPr>
          <p:cNvPr id="89097" name="Text Box 9">
            <a:extLst>
              <a:ext uri="{FF2B5EF4-FFF2-40B4-BE49-F238E27FC236}">
                <a16:creationId xmlns:a16="http://schemas.microsoft.com/office/drawing/2014/main" id="{96763A1E-F563-4D9A-B53C-FF33DB6D0FB2}"/>
              </a:ext>
            </a:extLst>
          </p:cNvPr>
          <p:cNvSpPr txBox="1">
            <a:spLocks noChangeArrowheads="1"/>
          </p:cNvSpPr>
          <p:nvPr/>
        </p:nvSpPr>
        <p:spPr bwMode="auto">
          <a:xfrm>
            <a:off x="755650" y="1700213"/>
            <a:ext cx="8208963" cy="4576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(3) </a:t>
            </a:r>
            <a:r>
              <a:rPr lang="zh-CN" altLang="en-US" sz="1800">
                <a:solidFill>
                  <a:srgbClr val="212834"/>
                </a:solidFill>
              </a:rPr>
              <a:t>自然灾害，如雷电过电压击穿设备绝缘，特大的洪水、大风、冰雪、地震等引起的线路倒杆、断线，鸟、老鼠及蛇等小动物跨越裸露的导体等。</a:t>
            </a:r>
          </a:p>
          <a:p>
            <a:pPr eaLnBrk="1" hangingPunct="1"/>
            <a:r>
              <a:rPr lang="zh-CN" altLang="en-US" sz="2400" b="0">
                <a:solidFill>
                  <a:srgbClr val="212834"/>
                </a:solidFill>
              </a:rPr>
              <a:t>二、  短路的危害</a:t>
            </a:r>
          </a:p>
          <a:p>
            <a:pPr eaLnBrk="1" hangingPunct="1"/>
            <a:r>
              <a:rPr lang="zh-CN" altLang="en-US" sz="1800">
                <a:solidFill>
                  <a:srgbClr val="212834"/>
                </a:solidFill>
              </a:rPr>
              <a:t>        由于短路后电路的阻抗比正常运行时电路的阻抗小得多，所以短路电流比正常电流一般要大几十倍甚至几百倍。在大的电力系统中，短路电流可达几万安甚至几十万安。在电流急剧增加的同时，系统中的电压将大幅度下降。所以短路的后果往往都是破坏性的，其主要危害大致有如下几方面。</a:t>
            </a:r>
          </a:p>
          <a:p>
            <a:pPr eaLnBrk="1" hangingPunct="1">
              <a:buFont typeface="Wingdings" panose="05000000000000000000" pitchFamily="2" charset="2"/>
              <a:buChar char="Ø"/>
            </a:pPr>
            <a:r>
              <a:rPr lang="en-US" altLang="zh-CN" sz="1800">
                <a:solidFill>
                  <a:srgbClr val="212834"/>
                </a:solidFill>
              </a:rPr>
              <a:t>(1) </a:t>
            </a:r>
            <a:r>
              <a:rPr lang="zh-CN" altLang="en-US" sz="1800">
                <a:solidFill>
                  <a:srgbClr val="212834"/>
                </a:solidFill>
              </a:rPr>
              <a:t>短路时会产生很大的电动力和很高的温度，使故障元器件和短路电路中的其他元器件损坏。</a:t>
            </a:r>
          </a:p>
          <a:p>
            <a:pPr eaLnBrk="1" hangingPunct="1">
              <a:buFont typeface="Wingdings" panose="05000000000000000000" pitchFamily="2" charset="2"/>
              <a:buChar char="Ø"/>
            </a:pPr>
            <a:r>
              <a:rPr lang="en-US" altLang="zh-CN" sz="1800">
                <a:solidFill>
                  <a:srgbClr val="212834"/>
                </a:solidFill>
              </a:rPr>
              <a:t>(2) </a:t>
            </a:r>
            <a:r>
              <a:rPr lang="zh-CN" altLang="en-US" sz="1800">
                <a:solidFill>
                  <a:srgbClr val="212834"/>
                </a:solidFill>
              </a:rPr>
              <a:t>短路时电压骤降，严重影响电气设备的正常运行。</a:t>
            </a:r>
          </a:p>
          <a:p>
            <a:pPr eaLnBrk="1" hangingPunct="1">
              <a:buFont typeface="Wingdings" panose="05000000000000000000" pitchFamily="2" charset="2"/>
              <a:buChar char="Ø"/>
            </a:pPr>
            <a:r>
              <a:rPr lang="en-US" altLang="zh-CN" sz="1800">
                <a:solidFill>
                  <a:srgbClr val="212834"/>
                </a:solidFill>
              </a:rPr>
              <a:t>(3) </a:t>
            </a:r>
            <a:r>
              <a:rPr lang="zh-CN" altLang="en-US" sz="1800">
                <a:solidFill>
                  <a:srgbClr val="212834"/>
                </a:solidFill>
              </a:rPr>
              <a:t>短路时会造成停电事故，而且短路越靠近电源，引起停电的范围越大，给国民经济造成的损失也越大。</a:t>
            </a:r>
          </a:p>
          <a:p>
            <a:pPr eaLnBrk="1" hangingPunct="1">
              <a:buFont typeface="Wingdings" panose="05000000000000000000" pitchFamily="2" charset="2"/>
              <a:buChar char="Ø"/>
            </a:pPr>
            <a:r>
              <a:rPr lang="en-US" altLang="zh-CN" sz="1800">
                <a:solidFill>
                  <a:srgbClr val="212834"/>
                </a:solidFill>
              </a:rPr>
              <a:t>(4) </a:t>
            </a:r>
            <a:r>
              <a:rPr lang="zh-CN" altLang="en-US" sz="1800">
                <a:solidFill>
                  <a:srgbClr val="212834"/>
                </a:solidFill>
              </a:rPr>
              <a:t>严重的短路会影响电力系统运行的稳定性，可使并列运行的发电机组失去同步，造成系统解列。</a:t>
            </a:r>
          </a:p>
          <a:p>
            <a:pPr eaLnBrk="1" hangingPunct="1">
              <a:buFont typeface="Wingdings" panose="05000000000000000000" pitchFamily="2" charset="2"/>
              <a:buChar char="Ø"/>
            </a:pPr>
            <a:r>
              <a:rPr lang="en-US" altLang="zh-CN" sz="1800">
                <a:solidFill>
                  <a:srgbClr val="212834"/>
                </a:solidFill>
              </a:rPr>
              <a:t>(5) </a:t>
            </a:r>
            <a:r>
              <a:rPr lang="zh-CN" altLang="en-US" sz="1800">
                <a:solidFill>
                  <a:srgbClr val="212834"/>
                </a:solidFill>
              </a:rPr>
              <a:t>单相对地短路时，电流将产生较强的不平衡磁场，对附近的通信线路、信号系统及电子设备等产生干扰，影响其正常运行，甚至使之发生误动作。</a:t>
            </a:r>
          </a:p>
        </p:txBody>
      </p:sp>
    </p:spTree>
  </p:cSld>
  <p:clrMapOvr>
    <a:masterClrMapping/>
  </p:clrMapOvr>
  <p:transition>
    <p:split orient="ver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42" name="Text Box 8">
            <a:extLst>
              <a:ext uri="{FF2B5EF4-FFF2-40B4-BE49-F238E27FC236}">
                <a16:creationId xmlns:a16="http://schemas.microsoft.com/office/drawing/2014/main" id="{41BE7063-72C0-472B-958B-582E18E3E6E2}"/>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低压电网短路电流的计算</a:t>
            </a:r>
          </a:p>
        </p:txBody>
      </p:sp>
      <p:sp>
        <p:nvSpPr>
          <p:cNvPr id="26643" name="Text Box 9">
            <a:extLst>
              <a:ext uri="{FF2B5EF4-FFF2-40B4-BE49-F238E27FC236}">
                <a16:creationId xmlns:a16="http://schemas.microsoft.com/office/drawing/2014/main" id="{A0677B11-B307-4E38-A93F-F9EBA7B545C6}"/>
              </a:ext>
            </a:extLst>
          </p:cNvPr>
          <p:cNvSpPr txBox="1">
            <a:spLocks noChangeArrowheads="1"/>
          </p:cNvSpPr>
          <p:nvPr/>
        </p:nvSpPr>
        <p:spPr bwMode="auto">
          <a:xfrm>
            <a:off x="900113" y="1916113"/>
            <a:ext cx="7993062"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1. </a:t>
            </a:r>
            <a:r>
              <a:rPr lang="zh-CN" altLang="en-US" sz="1800">
                <a:solidFill>
                  <a:srgbClr val="212834"/>
                </a:solidFill>
              </a:rPr>
              <a:t>高压侧系统阻抗</a:t>
            </a:r>
          </a:p>
          <a:p>
            <a:pPr eaLnBrk="1" hangingPunct="1"/>
            <a:r>
              <a:rPr lang="zh-CN" altLang="en-US" sz="1800">
                <a:solidFill>
                  <a:srgbClr val="212834"/>
                </a:solidFill>
              </a:rPr>
              <a:t>        由于一般不考虑电力系统至降压变压器高压侧一段的阻抗，可以认为系统为无限大容量，则系统的电阻、电抗可看为零。</a:t>
            </a:r>
          </a:p>
          <a:p>
            <a:pPr eaLnBrk="1" hangingPunct="1"/>
            <a:r>
              <a:rPr lang="zh-CN" altLang="en-US" sz="1800">
                <a:solidFill>
                  <a:srgbClr val="212834"/>
                </a:solidFill>
              </a:rPr>
              <a:t> </a:t>
            </a:r>
          </a:p>
          <a:p>
            <a:pPr eaLnBrk="1" hangingPunct="1"/>
            <a:r>
              <a:rPr lang="en-US" altLang="zh-CN" sz="1800">
                <a:solidFill>
                  <a:srgbClr val="212834"/>
                </a:solidFill>
              </a:rPr>
              <a:t>2. </a:t>
            </a:r>
            <a:r>
              <a:rPr lang="zh-CN" altLang="en-US" sz="1800">
                <a:solidFill>
                  <a:srgbClr val="212834"/>
                </a:solidFill>
              </a:rPr>
              <a:t>变压器阻抗</a:t>
            </a:r>
          </a:p>
          <a:p>
            <a:pPr eaLnBrk="1" hangingPunct="1"/>
            <a:r>
              <a:rPr lang="zh-CN" altLang="en-US" sz="1800">
                <a:solidFill>
                  <a:srgbClr val="212834"/>
                </a:solidFill>
              </a:rPr>
              <a:t>       按公式</a:t>
            </a:r>
            <a:r>
              <a:rPr lang="en-US" altLang="zh-CN" sz="1800">
                <a:solidFill>
                  <a:srgbClr val="212834"/>
                </a:solidFill>
              </a:rPr>
              <a:t>(4-22)</a:t>
            </a:r>
            <a:r>
              <a:rPr lang="zh-CN" altLang="en-US" sz="1800">
                <a:solidFill>
                  <a:srgbClr val="212834"/>
                </a:solidFill>
              </a:rPr>
              <a:t>及</a:t>
            </a:r>
            <a:r>
              <a:rPr lang="en-US" altLang="zh-CN" sz="1800">
                <a:solidFill>
                  <a:srgbClr val="212834"/>
                </a:solidFill>
              </a:rPr>
              <a:t>(4-23)</a:t>
            </a:r>
            <a:r>
              <a:rPr lang="zh-CN" altLang="en-US" sz="1800">
                <a:solidFill>
                  <a:srgbClr val="212834"/>
                </a:solidFill>
              </a:rPr>
              <a:t>计算，其单位取毫欧</a:t>
            </a:r>
            <a:r>
              <a:rPr lang="en-US" altLang="zh-CN" sz="1800">
                <a:solidFill>
                  <a:srgbClr val="212834"/>
                </a:solidFill>
              </a:rPr>
              <a:t>(mΩ)</a:t>
            </a:r>
            <a:r>
              <a:rPr lang="zh-CN" altLang="en-US" sz="1800">
                <a:solidFill>
                  <a:srgbClr val="212834"/>
                </a:solidFill>
              </a:rPr>
              <a:t>。</a:t>
            </a:r>
          </a:p>
          <a:p>
            <a:pPr eaLnBrk="1" hangingPunct="1"/>
            <a:r>
              <a:rPr lang="en-US" altLang="zh-CN" sz="1800">
                <a:solidFill>
                  <a:srgbClr val="212834"/>
                </a:solidFill>
              </a:rPr>
              <a:t>3. </a:t>
            </a:r>
            <a:r>
              <a:rPr lang="zh-CN" altLang="en-US" sz="1800">
                <a:solidFill>
                  <a:srgbClr val="212834"/>
                </a:solidFill>
              </a:rPr>
              <a:t>母线阻抗</a:t>
            </a:r>
          </a:p>
          <a:p>
            <a:pPr eaLnBrk="1" hangingPunct="1"/>
            <a:r>
              <a:rPr lang="zh-CN" altLang="en-US" sz="1800">
                <a:solidFill>
                  <a:srgbClr val="212834"/>
                </a:solidFill>
              </a:rPr>
              <a:t>        母线电阻</a:t>
            </a:r>
            <a:r>
              <a:rPr lang="en-US" altLang="zh-CN" sz="1800">
                <a:solidFill>
                  <a:srgbClr val="212834"/>
                </a:solidFill>
              </a:rPr>
              <a:t>(mΩ)     </a:t>
            </a:r>
          </a:p>
          <a:p>
            <a:pPr eaLnBrk="1" hangingPunct="1"/>
            <a:r>
              <a:rPr lang="en-US" altLang="zh-CN" sz="1800">
                <a:solidFill>
                  <a:srgbClr val="212834"/>
                </a:solidFill>
              </a:rPr>
              <a:t>                                                                                                   (4-47)</a:t>
            </a:r>
          </a:p>
          <a:p>
            <a:pPr eaLnBrk="1" hangingPunct="1"/>
            <a:r>
              <a:rPr lang="en-US" altLang="zh-CN" sz="1800">
                <a:solidFill>
                  <a:srgbClr val="212834"/>
                </a:solidFill>
              </a:rPr>
              <a:t>       </a:t>
            </a:r>
            <a:r>
              <a:rPr lang="zh-CN" altLang="en-US" sz="1800">
                <a:solidFill>
                  <a:srgbClr val="212834"/>
                </a:solidFill>
              </a:rPr>
              <a:t>母线电抗</a:t>
            </a:r>
            <a:r>
              <a:rPr lang="en-US" altLang="zh-CN" sz="1800">
                <a:solidFill>
                  <a:srgbClr val="212834"/>
                </a:solidFill>
              </a:rPr>
              <a:t>(mΩ)     </a:t>
            </a:r>
          </a:p>
          <a:p>
            <a:pPr eaLnBrk="1" hangingPunct="1"/>
            <a:r>
              <a:rPr lang="en-US" altLang="zh-CN" sz="1800">
                <a:solidFill>
                  <a:srgbClr val="212834"/>
                </a:solidFill>
              </a:rPr>
              <a:t>                                                                                                   (4-48)</a:t>
            </a:r>
          </a:p>
          <a:p>
            <a:pPr eaLnBrk="1" hangingPunct="1"/>
            <a:r>
              <a:rPr lang="zh-CN" altLang="en-US" sz="1800">
                <a:solidFill>
                  <a:srgbClr val="212834"/>
                </a:solidFill>
              </a:rPr>
              <a:t>式中      </a:t>
            </a:r>
            <a:r>
              <a:rPr lang="en-US" altLang="zh-CN" sz="1800">
                <a:solidFill>
                  <a:srgbClr val="212834"/>
                </a:solidFill>
              </a:rPr>
              <a:t>——</a:t>
            </a:r>
            <a:r>
              <a:rPr lang="zh-CN" altLang="en-US" sz="1800">
                <a:solidFill>
                  <a:srgbClr val="212834"/>
                </a:solidFill>
              </a:rPr>
              <a:t>母线长度</a:t>
            </a:r>
            <a:r>
              <a:rPr lang="en-US" altLang="zh-CN" sz="1800">
                <a:solidFill>
                  <a:srgbClr val="212834"/>
                </a:solidFill>
              </a:rPr>
              <a:t>(m)</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电导率</a:t>
            </a:r>
            <a:r>
              <a:rPr lang="en-US" altLang="zh-CN" sz="1800">
                <a:solidFill>
                  <a:srgbClr val="212834"/>
                </a:solidFill>
              </a:rPr>
              <a:t>(</a:t>
            </a:r>
            <a:r>
              <a:rPr lang="zh-CN" altLang="en-US" sz="1800">
                <a:solidFill>
                  <a:srgbClr val="212834"/>
                </a:solidFill>
              </a:rPr>
              <a:t>铜取</a:t>
            </a:r>
            <a:r>
              <a:rPr lang="en-US" altLang="zh-CN" sz="1800">
                <a:solidFill>
                  <a:srgbClr val="212834"/>
                </a:solidFill>
              </a:rPr>
              <a:t>53</a:t>
            </a:r>
            <a:r>
              <a:rPr lang="zh-CN" altLang="en-US" sz="1800">
                <a:solidFill>
                  <a:srgbClr val="212834"/>
                </a:solidFill>
              </a:rPr>
              <a:t>，铝取</a:t>
            </a:r>
            <a:r>
              <a:rPr lang="en-US" altLang="zh-CN" sz="1800">
                <a:solidFill>
                  <a:srgbClr val="212834"/>
                </a:solidFill>
              </a:rPr>
              <a:t>32)</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A——</a:t>
            </a:r>
            <a:r>
              <a:rPr lang="zh-CN" altLang="en-US" sz="1800">
                <a:solidFill>
                  <a:srgbClr val="212834"/>
                </a:solidFill>
              </a:rPr>
              <a:t>母线截面积</a:t>
            </a:r>
            <a:r>
              <a:rPr lang="en-US" altLang="zh-CN" sz="1800">
                <a:solidFill>
                  <a:srgbClr val="212834"/>
                </a:solidFill>
              </a:rPr>
              <a:t>(mm</a:t>
            </a:r>
            <a:r>
              <a:rPr lang="en-US" altLang="zh-CN" sz="1800" baseline="30000">
                <a:solidFill>
                  <a:srgbClr val="212834"/>
                </a:solidFill>
              </a:rPr>
              <a:t>2</a:t>
            </a:r>
            <a:r>
              <a:rPr lang="en-US" altLang="zh-CN" sz="1800">
                <a:solidFill>
                  <a:srgbClr val="212834"/>
                </a:solidFill>
              </a:rPr>
              <a:t>)</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母线中心间的几何均距，                      ，其中      、    、    为各相母线间的中心距离；</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矩形母线的宽度</a:t>
            </a:r>
            <a:r>
              <a:rPr lang="en-US" altLang="zh-CN" sz="1800">
                <a:solidFill>
                  <a:srgbClr val="212834"/>
                </a:solidFill>
              </a:rPr>
              <a:t>(mm)</a:t>
            </a:r>
            <a:r>
              <a:rPr lang="zh-CN" altLang="en-US" sz="1800">
                <a:solidFill>
                  <a:srgbClr val="212834"/>
                </a:solidFill>
              </a:rPr>
              <a:t>。</a:t>
            </a:r>
          </a:p>
        </p:txBody>
      </p:sp>
      <p:sp>
        <p:nvSpPr>
          <p:cNvPr id="26644" name="Rectangle 10">
            <a:extLst>
              <a:ext uri="{FF2B5EF4-FFF2-40B4-BE49-F238E27FC236}">
                <a16:creationId xmlns:a16="http://schemas.microsoft.com/office/drawing/2014/main" id="{D2059E75-0FD2-4CDA-9AB8-9672FEC92D38}"/>
              </a:ext>
            </a:extLst>
          </p:cNvPr>
          <p:cNvSpPr>
            <a:spLocks noChangeArrowheads="1"/>
          </p:cNvSpPr>
          <p:nvPr/>
        </p:nvSpPr>
        <p:spPr bwMode="auto">
          <a:xfrm>
            <a:off x="827088" y="1484313"/>
            <a:ext cx="44735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二、短路回路中各元件阻抗计算</a:t>
            </a:r>
          </a:p>
        </p:txBody>
      </p:sp>
      <p:graphicFrame>
        <p:nvGraphicFramePr>
          <p:cNvPr id="26626" name="Object 11">
            <a:extLst>
              <a:ext uri="{FF2B5EF4-FFF2-40B4-BE49-F238E27FC236}">
                <a16:creationId xmlns:a16="http://schemas.microsoft.com/office/drawing/2014/main" id="{33362293-4A74-495B-BDD3-CCEA8A933967}"/>
              </a:ext>
            </a:extLst>
          </p:cNvPr>
          <p:cNvGraphicFramePr>
            <a:graphicFrameLocks noChangeAspect="1"/>
          </p:cNvGraphicFramePr>
          <p:nvPr>
            <p:extLst>
              <p:ext uri="{D42A27DB-BD31-4B8C-83A1-F6EECF244321}">
                <p14:modId xmlns:p14="http://schemas.microsoft.com/office/powerpoint/2010/main" val="436485607"/>
              </p:ext>
            </p:extLst>
          </p:nvPr>
        </p:nvGraphicFramePr>
        <p:xfrm>
          <a:off x="3573463" y="4124325"/>
          <a:ext cx="1905000" cy="398463"/>
        </p:xfrm>
        <a:graphic>
          <a:graphicData uri="http://schemas.openxmlformats.org/presentationml/2006/ole">
            <mc:AlternateContent xmlns:mc="http://schemas.openxmlformats.org/markup-compatibility/2006">
              <mc:Choice xmlns:v="urn:schemas-microsoft-com:vml" Requires="v">
                <p:oleObj name="Equation" r:id="rId3" imgW="1041120" imgH="215640" progId="Equation.DSMT4">
                  <p:embed/>
                </p:oleObj>
              </mc:Choice>
              <mc:Fallback>
                <p:oleObj name="Equation" r:id="rId3" imgW="1041120" imgH="215640" progId="Equation.DSMT4">
                  <p:embed/>
                  <p:pic>
                    <p:nvPicPr>
                      <p:cNvPr id="0" name="Object 11"/>
                      <p:cNvPicPr>
                        <a:picLocks noChangeAspect="1" noChangeArrowheads="1"/>
                      </p:cNvPicPr>
                      <p:nvPr/>
                    </p:nvPicPr>
                    <p:blipFill>
                      <a:blip r:embed="rId4"/>
                      <a:srcRect/>
                      <a:stretch>
                        <a:fillRect/>
                      </a:stretch>
                    </p:blipFill>
                    <p:spPr bwMode="auto">
                      <a:xfrm>
                        <a:off x="3573463" y="4124325"/>
                        <a:ext cx="1905000"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7" name="Object 13">
            <a:extLst>
              <a:ext uri="{FF2B5EF4-FFF2-40B4-BE49-F238E27FC236}">
                <a16:creationId xmlns:a16="http://schemas.microsoft.com/office/drawing/2014/main" id="{918DE50D-ACC4-449A-8241-3C65B21A8C20}"/>
              </a:ext>
            </a:extLst>
          </p:cNvPr>
          <p:cNvGraphicFramePr>
            <a:graphicFrameLocks noChangeAspect="1"/>
          </p:cNvGraphicFramePr>
          <p:nvPr>
            <p:extLst>
              <p:ext uri="{D42A27DB-BD31-4B8C-83A1-F6EECF244321}">
                <p14:modId xmlns:p14="http://schemas.microsoft.com/office/powerpoint/2010/main" val="2702486191"/>
              </p:ext>
            </p:extLst>
          </p:nvPr>
        </p:nvGraphicFramePr>
        <p:xfrm>
          <a:off x="3573463" y="4508994"/>
          <a:ext cx="2103506" cy="648000"/>
        </p:xfrm>
        <a:graphic>
          <a:graphicData uri="http://schemas.openxmlformats.org/presentationml/2006/ole">
            <mc:AlternateContent xmlns:mc="http://schemas.openxmlformats.org/markup-compatibility/2006">
              <mc:Choice xmlns:v="urn:schemas-microsoft-com:vml" Requires="v">
                <p:oleObj name="Equation" r:id="rId5" imgW="1143000" imgH="355320" progId="Equation.DSMT4">
                  <p:embed/>
                </p:oleObj>
              </mc:Choice>
              <mc:Fallback>
                <p:oleObj name="Equation" r:id="rId5" imgW="1143000" imgH="355320" progId="Equation.DSMT4">
                  <p:embed/>
                  <p:pic>
                    <p:nvPicPr>
                      <p:cNvPr id="0" name="Object 13"/>
                      <p:cNvPicPr>
                        <a:picLocks noChangeAspect="1" noChangeArrowheads="1"/>
                      </p:cNvPicPr>
                      <p:nvPr/>
                    </p:nvPicPr>
                    <p:blipFill>
                      <a:blip r:embed="rId6"/>
                      <a:srcRect/>
                      <a:stretch>
                        <a:fillRect/>
                      </a:stretch>
                    </p:blipFill>
                    <p:spPr bwMode="auto">
                      <a:xfrm>
                        <a:off x="3573463" y="4508994"/>
                        <a:ext cx="2103506" cy="6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8" name="Object 22">
            <a:extLst>
              <a:ext uri="{FF2B5EF4-FFF2-40B4-BE49-F238E27FC236}">
                <a16:creationId xmlns:a16="http://schemas.microsoft.com/office/drawing/2014/main" id="{3D30D1EE-F336-4F72-8001-0129FFECF455}"/>
              </a:ext>
            </a:extLst>
          </p:cNvPr>
          <p:cNvGraphicFramePr>
            <a:graphicFrameLocks noChangeAspect="1"/>
          </p:cNvGraphicFramePr>
          <p:nvPr>
            <p:extLst>
              <p:ext uri="{D42A27DB-BD31-4B8C-83A1-F6EECF244321}">
                <p14:modId xmlns:p14="http://schemas.microsoft.com/office/powerpoint/2010/main" val="4239144883"/>
              </p:ext>
            </p:extLst>
          </p:nvPr>
        </p:nvGraphicFramePr>
        <p:xfrm>
          <a:off x="1606550" y="5013325"/>
          <a:ext cx="152400" cy="287338"/>
        </p:xfrm>
        <a:graphic>
          <a:graphicData uri="http://schemas.openxmlformats.org/presentationml/2006/ole">
            <mc:AlternateContent xmlns:mc="http://schemas.openxmlformats.org/markup-compatibility/2006">
              <mc:Choice xmlns:v="urn:schemas-microsoft-com:vml" Requires="v">
                <p:oleObj name="Equation" r:id="rId7" imgW="88560" imgH="164880" progId="Equation.DSMT4">
                  <p:embed/>
                </p:oleObj>
              </mc:Choice>
              <mc:Fallback>
                <p:oleObj name="Equation" r:id="rId7" imgW="88560" imgH="164880" progId="Equation.DSMT4">
                  <p:embed/>
                  <p:pic>
                    <p:nvPicPr>
                      <p:cNvPr id="0" name="Object 22"/>
                      <p:cNvPicPr>
                        <a:picLocks noChangeAspect="1" noChangeArrowheads="1"/>
                      </p:cNvPicPr>
                      <p:nvPr/>
                    </p:nvPicPr>
                    <p:blipFill>
                      <a:blip r:embed="rId8"/>
                      <a:srcRect/>
                      <a:stretch>
                        <a:fillRect/>
                      </a:stretch>
                    </p:blipFill>
                    <p:spPr bwMode="auto">
                      <a:xfrm>
                        <a:off x="1606550" y="5013325"/>
                        <a:ext cx="152400"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29" name="Object 21">
            <a:extLst>
              <a:ext uri="{FF2B5EF4-FFF2-40B4-BE49-F238E27FC236}">
                <a16:creationId xmlns:a16="http://schemas.microsoft.com/office/drawing/2014/main" id="{4A25C031-FDB9-4DB1-BEF6-9424E9FD3D6F}"/>
              </a:ext>
            </a:extLst>
          </p:cNvPr>
          <p:cNvGraphicFramePr>
            <a:graphicFrameLocks noChangeAspect="1"/>
          </p:cNvGraphicFramePr>
          <p:nvPr>
            <p:extLst>
              <p:ext uri="{D42A27DB-BD31-4B8C-83A1-F6EECF244321}">
                <p14:modId xmlns:p14="http://schemas.microsoft.com/office/powerpoint/2010/main" val="214285803"/>
              </p:ext>
            </p:extLst>
          </p:nvPr>
        </p:nvGraphicFramePr>
        <p:xfrm>
          <a:off x="1590675" y="5280025"/>
          <a:ext cx="233363" cy="287338"/>
        </p:xfrm>
        <a:graphic>
          <a:graphicData uri="http://schemas.openxmlformats.org/presentationml/2006/ole">
            <mc:AlternateContent xmlns:mc="http://schemas.openxmlformats.org/markup-compatibility/2006">
              <mc:Choice xmlns:v="urn:schemas-microsoft-com:vml" Requires="v">
                <p:oleObj name="Equation" r:id="rId9" imgW="126720" imgH="152280" progId="Equation.DSMT4">
                  <p:embed/>
                </p:oleObj>
              </mc:Choice>
              <mc:Fallback>
                <p:oleObj name="Equation" r:id="rId9" imgW="126720" imgH="152280" progId="Equation.DSMT4">
                  <p:embed/>
                  <p:pic>
                    <p:nvPicPr>
                      <p:cNvPr id="0" name="Object 21"/>
                      <p:cNvPicPr>
                        <a:picLocks noChangeAspect="1" noChangeArrowheads="1"/>
                      </p:cNvPicPr>
                      <p:nvPr/>
                    </p:nvPicPr>
                    <p:blipFill>
                      <a:blip r:embed="rId10"/>
                      <a:srcRect/>
                      <a:stretch>
                        <a:fillRect/>
                      </a:stretch>
                    </p:blipFill>
                    <p:spPr bwMode="auto">
                      <a:xfrm>
                        <a:off x="1590675" y="5280025"/>
                        <a:ext cx="233363"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0" name="Object 20">
            <a:extLst>
              <a:ext uri="{FF2B5EF4-FFF2-40B4-BE49-F238E27FC236}">
                <a16:creationId xmlns:a16="http://schemas.microsoft.com/office/drawing/2014/main" id="{007902C9-FA5C-4BBD-80AC-4CAD43936BEB}"/>
              </a:ext>
            </a:extLst>
          </p:cNvPr>
          <p:cNvGraphicFramePr>
            <a:graphicFrameLocks noChangeAspect="1"/>
          </p:cNvGraphicFramePr>
          <p:nvPr>
            <p:extLst>
              <p:ext uri="{D42A27DB-BD31-4B8C-83A1-F6EECF244321}">
                <p14:modId xmlns:p14="http://schemas.microsoft.com/office/powerpoint/2010/main" val="1096239752"/>
              </p:ext>
            </p:extLst>
          </p:nvPr>
        </p:nvGraphicFramePr>
        <p:xfrm>
          <a:off x="1514475" y="5784850"/>
          <a:ext cx="325438" cy="341313"/>
        </p:xfrm>
        <a:graphic>
          <a:graphicData uri="http://schemas.openxmlformats.org/presentationml/2006/ole">
            <mc:AlternateContent xmlns:mc="http://schemas.openxmlformats.org/markup-compatibility/2006">
              <mc:Choice xmlns:v="urn:schemas-microsoft-com:vml" Requires="v">
                <p:oleObj name="Equation" r:id="rId11" imgW="190440" imgH="203040" progId="Equation.DSMT4">
                  <p:embed/>
                </p:oleObj>
              </mc:Choice>
              <mc:Fallback>
                <p:oleObj name="Equation" r:id="rId11" imgW="190440" imgH="203040" progId="Equation.DSMT4">
                  <p:embed/>
                  <p:pic>
                    <p:nvPicPr>
                      <p:cNvPr id="0" name="Object 20"/>
                      <p:cNvPicPr>
                        <a:picLocks noChangeAspect="1" noChangeArrowheads="1"/>
                      </p:cNvPicPr>
                      <p:nvPr/>
                    </p:nvPicPr>
                    <p:blipFill>
                      <a:blip r:embed="rId12"/>
                      <a:srcRect/>
                      <a:stretch>
                        <a:fillRect/>
                      </a:stretch>
                    </p:blipFill>
                    <p:spPr bwMode="auto">
                      <a:xfrm>
                        <a:off x="1514475" y="5784850"/>
                        <a:ext cx="325438"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1" name="Object 19">
            <a:extLst>
              <a:ext uri="{FF2B5EF4-FFF2-40B4-BE49-F238E27FC236}">
                <a16:creationId xmlns:a16="http://schemas.microsoft.com/office/drawing/2014/main" id="{DEFC5826-A0C1-46A3-BD99-82DDA4AB75B3}"/>
              </a:ext>
            </a:extLst>
          </p:cNvPr>
          <p:cNvGraphicFramePr>
            <a:graphicFrameLocks noChangeAspect="1"/>
          </p:cNvGraphicFramePr>
          <p:nvPr>
            <p:extLst>
              <p:ext uri="{D42A27DB-BD31-4B8C-83A1-F6EECF244321}">
                <p14:modId xmlns:p14="http://schemas.microsoft.com/office/powerpoint/2010/main" val="176717414"/>
              </p:ext>
            </p:extLst>
          </p:nvPr>
        </p:nvGraphicFramePr>
        <p:xfrm>
          <a:off x="4643438" y="5686425"/>
          <a:ext cx="1331912" cy="404813"/>
        </p:xfrm>
        <a:graphic>
          <a:graphicData uri="http://schemas.openxmlformats.org/presentationml/2006/ole">
            <mc:AlternateContent xmlns:mc="http://schemas.openxmlformats.org/markup-compatibility/2006">
              <mc:Choice xmlns:v="urn:schemas-microsoft-com:vml" Requires="v">
                <p:oleObj name="Equation" r:id="rId13" imgW="876240" imgH="266400" progId="Equation.DSMT4">
                  <p:embed/>
                </p:oleObj>
              </mc:Choice>
              <mc:Fallback>
                <p:oleObj name="Equation" r:id="rId13" imgW="876240" imgH="266400" progId="Equation.DSMT4">
                  <p:embed/>
                  <p:pic>
                    <p:nvPicPr>
                      <p:cNvPr id="0" name="Object 19"/>
                      <p:cNvPicPr>
                        <a:picLocks noChangeAspect="1" noChangeArrowheads="1"/>
                      </p:cNvPicPr>
                      <p:nvPr/>
                    </p:nvPicPr>
                    <p:blipFill>
                      <a:blip r:embed="rId14"/>
                      <a:srcRect/>
                      <a:stretch>
                        <a:fillRect/>
                      </a:stretch>
                    </p:blipFill>
                    <p:spPr bwMode="auto">
                      <a:xfrm>
                        <a:off x="4643438" y="5686425"/>
                        <a:ext cx="1331912" cy="4048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2" name="Object 18">
            <a:extLst>
              <a:ext uri="{FF2B5EF4-FFF2-40B4-BE49-F238E27FC236}">
                <a16:creationId xmlns:a16="http://schemas.microsoft.com/office/drawing/2014/main" id="{FF78F0B9-2923-425A-9B76-B11EFE2DBBA4}"/>
              </a:ext>
            </a:extLst>
          </p:cNvPr>
          <p:cNvGraphicFramePr>
            <a:graphicFrameLocks noChangeAspect="1"/>
          </p:cNvGraphicFramePr>
          <p:nvPr>
            <p:extLst>
              <p:ext uri="{D42A27DB-BD31-4B8C-83A1-F6EECF244321}">
                <p14:modId xmlns:p14="http://schemas.microsoft.com/office/powerpoint/2010/main" val="396404560"/>
              </p:ext>
            </p:extLst>
          </p:nvPr>
        </p:nvGraphicFramePr>
        <p:xfrm>
          <a:off x="6715125" y="5696241"/>
          <a:ext cx="382587" cy="398462"/>
        </p:xfrm>
        <a:graphic>
          <a:graphicData uri="http://schemas.openxmlformats.org/presentationml/2006/ole">
            <mc:AlternateContent xmlns:mc="http://schemas.openxmlformats.org/markup-compatibility/2006">
              <mc:Choice xmlns:v="urn:schemas-microsoft-com:vml" Requires="v">
                <p:oleObj name="Equation" r:id="rId15" imgW="190440" imgH="203040" progId="Equation.DSMT4">
                  <p:embed/>
                </p:oleObj>
              </mc:Choice>
              <mc:Fallback>
                <p:oleObj name="Equation" r:id="rId15" imgW="190440" imgH="203040" progId="Equation.DSMT4">
                  <p:embed/>
                  <p:pic>
                    <p:nvPicPr>
                      <p:cNvPr id="0" name="Object 18"/>
                      <p:cNvPicPr>
                        <a:picLocks noChangeAspect="1" noChangeArrowheads="1"/>
                      </p:cNvPicPr>
                      <p:nvPr/>
                    </p:nvPicPr>
                    <p:blipFill>
                      <a:blip r:embed="rId16"/>
                      <a:srcRect/>
                      <a:stretch>
                        <a:fillRect/>
                      </a:stretch>
                    </p:blipFill>
                    <p:spPr bwMode="auto">
                      <a:xfrm>
                        <a:off x="6715125" y="5696241"/>
                        <a:ext cx="382587"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3" name="Object 15">
            <a:extLst>
              <a:ext uri="{FF2B5EF4-FFF2-40B4-BE49-F238E27FC236}">
                <a16:creationId xmlns:a16="http://schemas.microsoft.com/office/drawing/2014/main" id="{321292E5-C8CE-449D-A3A7-A8BDCEC359F4}"/>
              </a:ext>
            </a:extLst>
          </p:cNvPr>
          <p:cNvGraphicFramePr>
            <a:graphicFrameLocks noChangeAspect="1"/>
          </p:cNvGraphicFramePr>
          <p:nvPr>
            <p:extLst>
              <p:ext uri="{D42A27DB-BD31-4B8C-83A1-F6EECF244321}">
                <p14:modId xmlns:p14="http://schemas.microsoft.com/office/powerpoint/2010/main" val="3941990787"/>
              </p:ext>
            </p:extLst>
          </p:nvPr>
        </p:nvGraphicFramePr>
        <p:xfrm>
          <a:off x="1590675" y="6359525"/>
          <a:ext cx="203200" cy="288925"/>
        </p:xfrm>
        <a:graphic>
          <a:graphicData uri="http://schemas.openxmlformats.org/presentationml/2006/ole">
            <mc:AlternateContent xmlns:mc="http://schemas.openxmlformats.org/markup-compatibility/2006">
              <mc:Choice xmlns:v="urn:schemas-microsoft-com:vml" Requires="v">
                <p:oleObj name="Equation" r:id="rId17" imgW="114120" imgH="164880" progId="Equation.DSMT4">
                  <p:embed/>
                </p:oleObj>
              </mc:Choice>
              <mc:Fallback>
                <p:oleObj name="Equation" r:id="rId17" imgW="114120" imgH="164880" progId="Equation.DSMT4">
                  <p:embed/>
                  <p:pic>
                    <p:nvPicPr>
                      <p:cNvPr id="0" name="Object 15"/>
                      <p:cNvPicPr>
                        <a:picLocks noChangeAspect="1" noChangeArrowheads="1"/>
                      </p:cNvPicPr>
                      <p:nvPr/>
                    </p:nvPicPr>
                    <p:blipFill>
                      <a:blip r:embed="rId18"/>
                      <a:srcRect/>
                      <a:stretch>
                        <a:fillRect/>
                      </a:stretch>
                    </p:blipFill>
                    <p:spPr bwMode="auto">
                      <a:xfrm>
                        <a:off x="1590675" y="6359525"/>
                        <a:ext cx="203200" cy="2889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4" name="Object 31">
            <a:extLst>
              <a:ext uri="{FF2B5EF4-FFF2-40B4-BE49-F238E27FC236}">
                <a16:creationId xmlns:a16="http://schemas.microsoft.com/office/drawing/2014/main" id="{851C62A1-E32B-4312-9EE5-427491E492C9}"/>
              </a:ext>
            </a:extLst>
          </p:cNvPr>
          <p:cNvGraphicFramePr>
            <a:graphicFrameLocks noChangeAspect="1"/>
          </p:cNvGraphicFramePr>
          <p:nvPr>
            <p:extLst>
              <p:ext uri="{D42A27DB-BD31-4B8C-83A1-F6EECF244321}">
                <p14:modId xmlns:p14="http://schemas.microsoft.com/office/powerpoint/2010/main" val="3068749673"/>
              </p:ext>
            </p:extLst>
          </p:nvPr>
        </p:nvGraphicFramePr>
        <p:xfrm>
          <a:off x="7182245" y="5696241"/>
          <a:ext cx="358775" cy="398462"/>
        </p:xfrm>
        <a:graphic>
          <a:graphicData uri="http://schemas.openxmlformats.org/presentationml/2006/ole">
            <mc:AlternateContent xmlns:mc="http://schemas.openxmlformats.org/markup-compatibility/2006">
              <mc:Choice xmlns:v="urn:schemas-microsoft-com:vml" Requires="v">
                <p:oleObj name="Equation" r:id="rId19" imgW="177480" imgH="203040" progId="Equation.DSMT4">
                  <p:embed/>
                </p:oleObj>
              </mc:Choice>
              <mc:Fallback>
                <p:oleObj name="Equation" r:id="rId19" imgW="177480" imgH="203040" progId="Equation.DSMT4">
                  <p:embed/>
                  <p:pic>
                    <p:nvPicPr>
                      <p:cNvPr id="0" name="Object 31"/>
                      <p:cNvPicPr>
                        <a:picLocks noChangeAspect="1" noChangeArrowheads="1"/>
                      </p:cNvPicPr>
                      <p:nvPr/>
                    </p:nvPicPr>
                    <p:blipFill>
                      <a:blip r:embed="rId20"/>
                      <a:srcRect/>
                      <a:stretch>
                        <a:fillRect/>
                      </a:stretch>
                    </p:blipFill>
                    <p:spPr bwMode="auto">
                      <a:xfrm>
                        <a:off x="7182245" y="5696241"/>
                        <a:ext cx="358775" cy="398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6635" name="Object 32">
            <a:extLst>
              <a:ext uri="{FF2B5EF4-FFF2-40B4-BE49-F238E27FC236}">
                <a16:creationId xmlns:a16="http://schemas.microsoft.com/office/drawing/2014/main" id="{8CE29503-A818-48D2-9A2D-18F27E0AFDDB}"/>
              </a:ext>
            </a:extLst>
          </p:cNvPr>
          <p:cNvGraphicFramePr>
            <a:graphicFrameLocks noChangeAspect="1"/>
          </p:cNvGraphicFramePr>
          <p:nvPr>
            <p:extLst>
              <p:ext uri="{D42A27DB-BD31-4B8C-83A1-F6EECF244321}">
                <p14:modId xmlns:p14="http://schemas.microsoft.com/office/powerpoint/2010/main" val="1446038004"/>
              </p:ext>
            </p:extLst>
          </p:nvPr>
        </p:nvGraphicFramePr>
        <p:xfrm>
          <a:off x="7625554" y="5693065"/>
          <a:ext cx="382588" cy="401638"/>
        </p:xfrm>
        <a:graphic>
          <a:graphicData uri="http://schemas.openxmlformats.org/presentationml/2006/ole">
            <mc:AlternateContent xmlns:mc="http://schemas.openxmlformats.org/markup-compatibility/2006">
              <mc:Choice xmlns:v="urn:schemas-microsoft-com:vml" Requires="v">
                <p:oleObj name="Equation" r:id="rId21" imgW="190440" imgH="203040" progId="Equation.DSMT4">
                  <p:embed/>
                </p:oleObj>
              </mc:Choice>
              <mc:Fallback>
                <p:oleObj name="Equation" r:id="rId21" imgW="190440" imgH="203040" progId="Equation.DSMT4">
                  <p:embed/>
                  <p:pic>
                    <p:nvPicPr>
                      <p:cNvPr id="0" name="Object 32"/>
                      <p:cNvPicPr>
                        <a:picLocks noChangeAspect="1" noChangeArrowheads="1"/>
                      </p:cNvPicPr>
                      <p:nvPr/>
                    </p:nvPicPr>
                    <p:blipFill>
                      <a:blip r:embed="rId22"/>
                      <a:srcRect/>
                      <a:stretch>
                        <a:fillRect/>
                      </a:stretch>
                    </p:blipFill>
                    <p:spPr bwMode="auto">
                      <a:xfrm>
                        <a:off x="7625554" y="5693065"/>
                        <a:ext cx="382588" cy="4016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63" name="Text Box 8">
            <a:extLst>
              <a:ext uri="{FF2B5EF4-FFF2-40B4-BE49-F238E27FC236}">
                <a16:creationId xmlns:a16="http://schemas.microsoft.com/office/drawing/2014/main" id="{674F5F4A-F990-4436-A834-5856DED3F844}"/>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低压电网短路电流的计算</a:t>
            </a:r>
          </a:p>
        </p:txBody>
      </p:sp>
      <p:sp>
        <p:nvSpPr>
          <p:cNvPr id="27664" name="Text Box 9">
            <a:extLst>
              <a:ext uri="{FF2B5EF4-FFF2-40B4-BE49-F238E27FC236}">
                <a16:creationId xmlns:a16="http://schemas.microsoft.com/office/drawing/2014/main" id="{FC6A06BF-05E3-4364-928F-CBBE9B1AACB2}"/>
              </a:ext>
            </a:extLst>
          </p:cNvPr>
          <p:cNvSpPr txBox="1">
            <a:spLocks noChangeArrowheads="1"/>
          </p:cNvSpPr>
          <p:nvPr/>
        </p:nvSpPr>
        <p:spPr bwMode="auto">
          <a:xfrm>
            <a:off x="755650" y="1700213"/>
            <a:ext cx="7704138"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当三相母线水平布置，且相间距离相等时，则     </a:t>
            </a:r>
            <a:r>
              <a:rPr lang="en-US" altLang="zh-CN" sz="1800">
                <a:solidFill>
                  <a:srgbClr val="212834"/>
                </a:solidFill>
              </a:rPr>
              <a:t>               </a:t>
            </a:r>
            <a:r>
              <a:rPr lang="zh-CN" altLang="en-US" sz="1800">
                <a:solidFill>
                  <a:srgbClr val="212834"/>
                </a:solidFill>
              </a:rPr>
              <a:t>，其中    为相邻母线间的中心距离</a:t>
            </a:r>
          </a:p>
          <a:p>
            <a:pPr eaLnBrk="1" hangingPunct="1"/>
            <a:r>
              <a:rPr lang="zh-CN" altLang="en-US" sz="1800">
                <a:solidFill>
                  <a:srgbClr val="212834"/>
                </a:solidFill>
              </a:rPr>
              <a:t>        母线及导线电缆阻抗也可通过查表取得</a:t>
            </a:r>
            <a:r>
              <a:rPr lang="en-US" altLang="zh-CN" sz="1800">
                <a:solidFill>
                  <a:srgbClr val="212834"/>
                </a:solidFill>
              </a:rPr>
              <a:t>R</a:t>
            </a:r>
            <a:r>
              <a:rPr lang="en-US" altLang="zh-CN" sz="1800" baseline="-25000">
                <a:solidFill>
                  <a:srgbClr val="212834"/>
                </a:solidFill>
              </a:rPr>
              <a:t>0</a:t>
            </a:r>
            <a:r>
              <a:rPr lang="zh-CN" altLang="en-US" sz="1800">
                <a:solidFill>
                  <a:srgbClr val="212834"/>
                </a:solidFill>
              </a:rPr>
              <a:t>、</a:t>
            </a:r>
            <a:r>
              <a:rPr lang="en-US" altLang="zh-CN" sz="1800">
                <a:solidFill>
                  <a:srgbClr val="212834"/>
                </a:solidFill>
              </a:rPr>
              <a:t>X</a:t>
            </a:r>
            <a:r>
              <a:rPr lang="en-US" altLang="zh-CN" sz="1800" baseline="-25000">
                <a:solidFill>
                  <a:srgbClr val="212834"/>
                </a:solidFill>
              </a:rPr>
              <a:t>0</a:t>
            </a:r>
            <a:r>
              <a:rPr lang="zh-CN" altLang="en-US" sz="1800">
                <a:solidFill>
                  <a:srgbClr val="212834"/>
                </a:solidFill>
              </a:rPr>
              <a:t>，然后按式</a:t>
            </a:r>
            <a:r>
              <a:rPr lang="en-US" altLang="zh-CN" sz="1800">
                <a:solidFill>
                  <a:srgbClr val="212834"/>
                </a:solidFill>
              </a:rPr>
              <a:t>(4-49)</a:t>
            </a:r>
            <a:r>
              <a:rPr lang="zh-CN" altLang="en-US" sz="1800">
                <a:solidFill>
                  <a:srgbClr val="212834"/>
                </a:solidFill>
              </a:rPr>
              <a:t>计算</a:t>
            </a:r>
          </a:p>
          <a:p>
            <a:pPr eaLnBrk="1" hangingPunct="1"/>
            <a:r>
              <a:rPr lang="zh-CN" altLang="en-US" sz="1800">
                <a:solidFill>
                  <a:srgbClr val="212834"/>
                </a:solidFill>
              </a:rPr>
              <a:t>                            </a:t>
            </a:r>
            <a:r>
              <a:rPr lang="en-US" altLang="zh-CN" sz="1800">
                <a:solidFill>
                  <a:srgbClr val="212834"/>
                </a:solidFill>
              </a:rPr>
              <a:t>              </a:t>
            </a:r>
            <a:r>
              <a:rPr lang="zh-CN" altLang="en-US" sz="1800">
                <a:solidFill>
                  <a:srgbClr val="212834"/>
                </a:solidFill>
              </a:rPr>
              <a:t>                                              </a:t>
            </a:r>
            <a:r>
              <a:rPr lang="en-US" altLang="zh-CN" sz="1800">
                <a:solidFill>
                  <a:srgbClr val="212834"/>
                </a:solidFill>
              </a:rPr>
              <a:t>(4-49)</a:t>
            </a:r>
          </a:p>
          <a:p>
            <a:pPr eaLnBrk="1" hangingPunct="1"/>
            <a:r>
              <a:rPr lang="en-US" altLang="zh-CN" sz="1800">
                <a:solidFill>
                  <a:srgbClr val="212834"/>
                </a:solidFill>
              </a:rPr>
              <a:t>                                         </a:t>
            </a:r>
            <a:r>
              <a:rPr lang="zh-CN" altLang="en-US" sz="1800">
                <a:solidFill>
                  <a:srgbClr val="212834"/>
                </a:solidFill>
              </a:rPr>
              <a:t>                                               </a:t>
            </a:r>
            <a:r>
              <a:rPr lang="en-US" altLang="zh-CN" sz="1800">
                <a:solidFill>
                  <a:srgbClr val="212834"/>
                </a:solidFill>
              </a:rPr>
              <a:t>(4-50)</a:t>
            </a:r>
          </a:p>
          <a:p>
            <a:pPr eaLnBrk="1" hangingPunct="1"/>
            <a:r>
              <a:rPr lang="zh-CN" altLang="en-US" sz="1800">
                <a:solidFill>
                  <a:srgbClr val="212834"/>
                </a:solidFill>
              </a:rPr>
              <a:t>式中  </a:t>
            </a:r>
            <a:r>
              <a:rPr lang="en-US" altLang="zh-CN" sz="1800">
                <a:solidFill>
                  <a:srgbClr val="212834"/>
                </a:solidFill>
              </a:rPr>
              <a:t>R</a:t>
            </a:r>
            <a:r>
              <a:rPr lang="en-US" altLang="zh-CN" sz="1800" baseline="-25000">
                <a:solidFill>
                  <a:srgbClr val="212834"/>
                </a:solidFill>
              </a:rPr>
              <a:t>0</a:t>
            </a:r>
            <a:r>
              <a:rPr lang="en-US" altLang="zh-CN" sz="1800">
                <a:solidFill>
                  <a:srgbClr val="212834"/>
                </a:solidFill>
              </a:rPr>
              <a:t> </a:t>
            </a:r>
            <a:r>
              <a:rPr lang="zh-CN" altLang="en-US" sz="1800">
                <a:solidFill>
                  <a:srgbClr val="212834"/>
                </a:solidFill>
              </a:rPr>
              <a:t>、</a:t>
            </a:r>
            <a:r>
              <a:rPr lang="en-US" altLang="zh-CN" sz="1800">
                <a:solidFill>
                  <a:srgbClr val="212834"/>
                </a:solidFill>
              </a:rPr>
              <a:t>X</a:t>
            </a:r>
            <a:r>
              <a:rPr lang="en-US" altLang="zh-CN" sz="1800" baseline="-25000">
                <a:solidFill>
                  <a:srgbClr val="212834"/>
                </a:solidFill>
              </a:rPr>
              <a:t>0</a:t>
            </a:r>
            <a:r>
              <a:rPr lang="en-US" altLang="zh-CN" sz="1800">
                <a:solidFill>
                  <a:srgbClr val="212834"/>
                </a:solidFill>
              </a:rPr>
              <a:t>——</a:t>
            </a:r>
            <a:r>
              <a:rPr lang="zh-CN" altLang="en-US" sz="1800">
                <a:solidFill>
                  <a:srgbClr val="212834"/>
                </a:solidFill>
              </a:rPr>
              <a:t>母线及导线电缆单位长度的电阻、电抗值。</a:t>
            </a:r>
          </a:p>
          <a:p>
            <a:pPr eaLnBrk="1" hangingPunct="1"/>
            <a:r>
              <a:rPr lang="en-US" altLang="zh-CN" sz="1800">
                <a:solidFill>
                  <a:srgbClr val="212834"/>
                </a:solidFill>
              </a:rPr>
              <a:t>4. </a:t>
            </a:r>
            <a:r>
              <a:rPr lang="zh-CN" altLang="en-US" sz="1800">
                <a:solidFill>
                  <a:srgbClr val="212834"/>
                </a:solidFill>
              </a:rPr>
              <a:t>刀开关及低压断路器触头的接触电阻</a:t>
            </a:r>
            <a:r>
              <a:rPr lang="en-US" altLang="zh-CN" sz="1800">
                <a:solidFill>
                  <a:srgbClr val="212834"/>
                </a:solidFill>
              </a:rPr>
              <a:t>(</a:t>
            </a:r>
            <a:r>
              <a:rPr lang="zh-CN" altLang="en-US" sz="1800">
                <a:solidFill>
                  <a:srgbClr val="212834"/>
                </a:solidFill>
              </a:rPr>
              <a:t>如表</a:t>
            </a:r>
            <a:r>
              <a:rPr lang="en-US" altLang="zh-CN" sz="1800">
                <a:solidFill>
                  <a:srgbClr val="212834"/>
                </a:solidFill>
              </a:rPr>
              <a:t>4-2</a:t>
            </a:r>
            <a:r>
              <a:rPr lang="zh-CN" altLang="en-US" sz="1800">
                <a:solidFill>
                  <a:srgbClr val="212834"/>
                </a:solidFill>
              </a:rPr>
              <a:t>所示</a:t>
            </a:r>
            <a:r>
              <a:rPr lang="en-US" altLang="zh-CN" sz="1800">
                <a:solidFill>
                  <a:srgbClr val="212834"/>
                </a:solidFill>
              </a:rPr>
              <a:t>)</a:t>
            </a:r>
          </a:p>
        </p:txBody>
      </p:sp>
      <p:graphicFrame>
        <p:nvGraphicFramePr>
          <p:cNvPr id="27650" name="Object 11">
            <a:extLst>
              <a:ext uri="{FF2B5EF4-FFF2-40B4-BE49-F238E27FC236}">
                <a16:creationId xmlns:a16="http://schemas.microsoft.com/office/drawing/2014/main" id="{2DD5D2BB-B53C-41F4-9E47-06BD454733A4}"/>
              </a:ext>
            </a:extLst>
          </p:cNvPr>
          <p:cNvGraphicFramePr>
            <a:graphicFrameLocks noChangeAspect="1"/>
          </p:cNvGraphicFramePr>
          <p:nvPr>
            <p:extLst>
              <p:ext uri="{D42A27DB-BD31-4B8C-83A1-F6EECF244321}">
                <p14:modId xmlns:p14="http://schemas.microsoft.com/office/powerpoint/2010/main" val="65085153"/>
              </p:ext>
            </p:extLst>
          </p:nvPr>
        </p:nvGraphicFramePr>
        <p:xfrm>
          <a:off x="6012160" y="1727200"/>
          <a:ext cx="1085850" cy="341312"/>
        </p:xfrm>
        <a:graphic>
          <a:graphicData uri="http://schemas.openxmlformats.org/presentationml/2006/ole">
            <mc:AlternateContent xmlns:mc="http://schemas.openxmlformats.org/markup-compatibility/2006">
              <mc:Choice xmlns:v="urn:schemas-microsoft-com:vml" Requires="v">
                <p:oleObj name="Equation" r:id="rId3" imgW="634680" imgH="203040" progId="Equation.DSMT4">
                  <p:embed/>
                </p:oleObj>
              </mc:Choice>
              <mc:Fallback>
                <p:oleObj name="Equation" r:id="rId3" imgW="634680" imgH="203040" progId="Equation.DSMT4">
                  <p:embed/>
                  <p:pic>
                    <p:nvPicPr>
                      <p:cNvPr id="0" name="Object 11"/>
                      <p:cNvPicPr>
                        <a:picLocks noChangeAspect="1" noChangeArrowheads="1"/>
                      </p:cNvPicPr>
                      <p:nvPr/>
                    </p:nvPicPr>
                    <p:blipFill>
                      <a:blip r:embed="rId4"/>
                      <a:srcRect/>
                      <a:stretch>
                        <a:fillRect/>
                      </a:stretch>
                    </p:blipFill>
                    <p:spPr bwMode="auto">
                      <a:xfrm>
                        <a:off x="6012160" y="1727200"/>
                        <a:ext cx="1085850" cy="3413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2" name="Object 13">
            <a:extLst>
              <a:ext uri="{FF2B5EF4-FFF2-40B4-BE49-F238E27FC236}">
                <a16:creationId xmlns:a16="http://schemas.microsoft.com/office/drawing/2014/main" id="{2A80D69C-ACE1-4F6E-89AB-ED7C67FC9F21}"/>
              </a:ext>
            </a:extLst>
          </p:cNvPr>
          <p:cNvGraphicFramePr>
            <a:graphicFrameLocks noChangeAspect="1"/>
          </p:cNvGraphicFramePr>
          <p:nvPr>
            <p:extLst>
              <p:ext uri="{D42A27DB-BD31-4B8C-83A1-F6EECF244321}">
                <p14:modId xmlns:p14="http://schemas.microsoft.com/office/powerpoint/2010/main" val="801803304"/>
              </p:ext>
            </p:extLst>
          </p:nvPr>
        </p:nvGraphicFramePr>
        <p:xfrm>
          <a:off x="7812088" y="1773238"/>
          <a:ext cx="230187" cy="249237"/>
        </p:xfrm>
        <a:graphic>
          <a:graphicData uri="http://schemas.openxmlformats.org/presentationml/2006/ole">
            <mc:AlternateContent xmlns:mc="http://schemas.openxmlformats.org/markup-compatibility/2006">
              <mc:Choice xmlns:v="urn:schemas-microsoft-com:vml" Requires="v">
                <p:oleObj name="Equation" r:id="rId5" imgW="114120" imgH="126720" progId="Equation.DSMT4">
                  <p:embed/>
                </p:oleObj>
              </mc:Choice>
              <mc:Fallback>
                <p:oleObj name="Equation" r:id="rId5" imgW="114120" imgH="126720" progId="Equation.DSMT4">
                  <p:embed/>
                  <p:pic>
                    <p:nvPicPr>
                      <p:cNvPr id="0" name="Object 13"/>
                      <p:cNvPicPr>
                        <a:picLocks noChangeAspect="1" noChangeArrowheads="1"/>
                      </p:cNvPicPr>
                      <p:nvPr/>
                    </p:nvPicPr>
                    <p:blipFill>
                      <a:blip r:embed="rId6"/>
                      <a:srcRect/>
                      <a:stretch>
                        <a:fillRect/>
                      </a:stretch>
                    </p:blipFill>
                    <p:spPr bwMode="auto">
                      <a:xfrm>
                        <a:off x="7812088" y="1773238"/>
                        <a:ext cx="230187" cy="249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3" name="Object 15">
            <a:extLst>
              <a:ext uri="{FF2B5EF4-FFF2-40B4-BE49-F238E27FC236}">
                <a16:creationId xmlns:a16="http://schemas.microsoft.com/office/drawing/2014/main" id="{13CE528C-1432-4F1E-83EA-3A9EEC41249B}"/>
              </a:ext>
            </a:extLst>
          </p:cNvPr>
          <p:cNvGraphicFramePr>
            <a:graphicFrameLocks noChangeAspect="1"/>
          </p:cNvGraphicFramePr>
          <p:nvPr>
            <p:extLst>
              <p:ext uri="{D42A27DB-BD31-4B8C-83A1-F6EECF244321}">
                <p14:modId xmlns:p14="http://schemas.microsoft.com/office/powerpoint/2010/main" val="2274981531"/>
              </p:ext>
            </p:extLst>
          </p:nvPr>
        </p:nvGraphicFramePr>
        <p:xfrm>
          <a:off x="2952750" y="2565400"/>
          <a:ext cx="912813" cy="325438"/>
        </p:xfrm>
        <a:graphic>
          <a:graphicData uri="http://schemas.openxmlformats.org/presentationml/2006/ole">
            <mc:AlternateContent xmlns:mc="http://schemas.openxmlformats.org/markup-compatibility/2006">
              <mc:Choice xmlns:v="urn:schemas-microsoft-com:vml" Requires="v">
                <p:oleObj name="Equation" r:id="rId7" imgW="571320" imgH="203040" progId="Equation.DSMT4">
                  <p:embed/>
                </p:oleObj>
              </mc:Choice>
              <mc:Fallback>
                <p:oleObj name="Equation" r:id="rId7" imgW="571320" imgH="203040" progId="Equation.DSMT4">
                  <p:embed/>
                  <p:pic>
                    <p:nvPicPr>
                      <p:cNvPr id="0" name="Object 15"/>
                      <p:cNvPicPr>
                        <a:picLocks noChangeAspect="1" noChangeArrowheads="1"/>
                      </p:cNvPicPr>
                      <p:nvPr/>
                    </p:nvPicPr>
                    <p:blipFill>
                      <a:blip r:embed="rId8"/>
                      <a:srcRect/>
                      <a:stretch>
                        <a:fillRect/>
                      </a:stretch>
                    </p:blipFill>
                    <p:spPr bwMode="auto">
                      <a:xfrm>
                        <a:off x="2952750" y="2565400"/>
                        <a:ext cx="912813"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7656" name="Object 19">
            <a:extLst>
              <a:ext uri="{FF2B5EF4-FFF2-40B4-BE49-F238E27FC236}">
                <a16:creationId xmlns:a16="http://schemas.microsoft.com/office/drawing/2014/main" id="{3F0C6119-B139-4BF8-B4D9-2DBD3AFA660B}"/>
              </a:ext>
            </a:extLst>
          </p:cNvPr>
          <p:cNvGraphicFramePr>
            <a:graphicFrameLocks noChangeAspect="1"/>
          </p:cNvGraphicFramePr>
          <p:nvPr>
            <p:extLst>
              <p:ext uri="{D42A27DB-BD31-4B8C-83A1-F6EECF244321}">
                <p14:modId xmlns:p14="http://schemas.microsoft.com/office/powerpoint/2010/main" val="2703405249"/>
              </p:ext>
            </p:extLst>
          </p:nvPr>
        </p:nvGraphicFramePr>
        <p:xfrm>
          <a:off x="2952750" y="2830513"/>
          <a:ext cx="990600" cy="325438"/>
        </p:xfrm>
        <a:graphic>
          <a:graphicData uri="http://schemas.openxmlformats.org/presentationml/2006/ole">
            <mc:AlternateContent xmlns:mc="http://schemas.openxmlformats.org/markup-compatibility/2006">
              <mc:Choice xmlns:v="urn:schemas-microsoft-com:vml" Requires="v">
                <p:oleObj name="Equation" r:id="rId9" imgW="622080" imgH="203040" progId="Equation.DSMT4">
                  <p:embed/>
                </p:oleObj>
              </mc:Choice>
              <mc:Fallback>
                <p:oleObj name="Equation" r:id="rId9" imgW="622080" imgH="203040" progId="Equation.DSMT4">
                  <p:embed/>
                  <p:pic>
                    <p:nvPicPr>
                      <p:cNvPr id="0" name="Object 19"/>
                      <p:cNvPicPr>
                        <a:picLocks noChangeAspect="1" noChangeArrowheads="1"/>
                      </p:cNvPicPr>
                      <p:nvPr/>
                    </p:nvPicPr>
                    <p:blipFill>
                      <a:blip r:embed="rId10"/>
                      <a:srcRect/>
                      <a:stretch>
                        <a:fillRect/>
                      </a:stretch>
                    </p:blipFill>
                    <p:spPr bwMode="auto">
                      <a:xfrm>
                        <a:off x="2952750" y="2830513"/>
                        <a:ext cx="990600"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7666" name="Text Box 20">
            <a:extLst>
              <a:ext uri="{FF2B5EF4-FFF2-40B4-BE49-F238E27FC236}">
                <a16:creationId xmlns:a16="http://schemas.microsoft.com/office/drawing/2014/main" id="{3D9D1A24-FD84-4901-927D-7D9850312DAE}"/>
              </a:ext>
            </a:extLst>
          </p:cNvPr>
          <p:cNvSpPr txBox="1">
            <a:spLocks noChangeArrowheads="1"/>
          </p:cNvSpPr>
          <p:nvPr/>
        </p:nvSpPr>
        <p:spPr bwMode="auto">
          <a:xfrm>
            <a:off x="2338388" y="3789363"/>
            <a:ext cx="38893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600">
                <a:solidFill>
                  <a:srgbClr val="212834"/>
                </a:solidFill>
              </a:rPr>
              <a:t>表</a:t>
            </a:r>
            <a:r>
              <a:rPr lang="en-US" altLang="zh-CN" sz="1600">
                <a:solidFill>
                  <a:srgbClr val="212834"/>
                </a:solidFill>
              </a:rPr>
              <a:t>4-2  </a:t>
            </a:r>
            <a:r>
              <a:rPr lang="zh-CN" altLang="en-US" sz="1600">
                <a:solidFill>
                  <a:srgbClr val="212834"/>
                </a:solidFill>
              </a:rPr>
              <a:t>开关触头的接触电阻</a:t>
            </a:r>
            <a:r>
              <a:rPr lang="en-US" altLang="zh-CN" sz="1600">
                <a:solidFill>
                  <a:srgbClr val="212834"/>
                </a:solidFill>
              </a:rPr>
              <a:t>/mΩ </a:t>
            </a:r>
          </a:p>
        </p:txBody>
      </p:sp>
      <p:graphicFrame>
        <p:nvGraphicFramePr>
          <p:cNvPr id="726305" name="Group 289">
            <a:extLst>
              <a:ext uri="{FF2B5EF4-FFF2-40B4-BE49-F238E27FC236}">
                <a16:creationId xmlns:a16="http://schemas.microsoft.com/office/drawing/2014/main" id="{65BA6882-12CB-4F3E-91E4-FC1584F35784}"/>
              </a:ext>
            </a:extLst>
          </p:cNvPr>
          <p:cNvGraphicFramePr>
            <a:graphicFrameLocks noGrp="1"/>
          </p:cNvGraphicFramePr>
          <p:nvPr>
            <p:extLst>
              <p:ext uri="{D42A27DB-BD31-4B8C-83A1-F6EECF244321}">
                <p14:modId xmlns:p14="http://schemas.microsoft.com/office/powerpoint/2010/main" val="735119786"/>
              </p:ext>
            </p:extLst>
          </p:nvPr>
        </p:nvGraphicFramePr>
        <p:xfrm>
          <a:off x="827088" y="4292600"/>
          <a:ext cx="7632700" cy="2065339"/>
        </p:xfrm>
        <a:graphic>
          <a:graphicData uri="http://schemas.openxmlformats.org/drawingml/2006/table">
            <a:tbl>
              <a:tblPr/>
              <a:tblGrid>
                <a:gridCol w="1154112">
                  <a:extLst>
                    <a:ext uri="{9D8B030D-6E8A-4147-A177-3AD203B41FA5}">
                      <a16:colId xmlns:a16="http://schemas.microsoft.com/office/drawing/2014/main" val="20000"/>
                    </a:ext>
                  </a:extLst>
                </a:gridCol>
                <a:gridCol w="661988">
                  <a:extLst>
                    <a:ext uri="{9D8B030D-6E8A-4147-A177-3AD203B41FA5}">
                      <a16:colId xmlns:a16="http://schemas.microsoft.com/office/drawing/2014/main" val="20001"/>
                    </a:ext>
                  </a:extLst>
                </a:gridCol>
                <a:gridCol w="823912">
                  <a:extLst>
                    <a:ext uri="{9D8B030D-6E8A-4147-A177-3AD203B41FA5}">
                      <a16:colId xmlns:a16="http://schemas.microsoft.com/office/drawing/2014/main" val="20002"/>
                    </a:ext>
                  </a:extLst>
                </a:gridCol>
                <a:gridCol w="823913">
                  <a:extLst>
                    <a:ext uri="{9D8B030D-6E8A-4147-A177-3AD203B41FA5}">
                      <a16:colId xmlns:a16="http://schemas.microsoft.com/office/drawing/2014/main" val="20003"/>
                    </a:ext>
                  </a:extLst>
                </a:gridCol>
                <a:gridCol w="825500">
                  <a:extLst>
                    <a:ext uri="{9D8B030D-6E8A-4147-A177-3AD203B41FA5}">
                      <a16:colId xmlns:a16="http://schemas.microsoft.com/office/drawing/2014/main" val="20004"/>
                    </a:ext>
                  </a:extLst>
                </a:gridCol>
                <a:gridCol w="825500">
                  <a:extLst>
                    <a:ext uri="{9D8B030D-6E8A-4147-A177-3AD203B41FA5}">
                      <a16:colId xmlns:a16="http://schemas.microsoft.com/office/drawing/2014/main" val="20005"/>
                    </a:ext>
                  </a:extLst>
                </a:gridCol>
                <a:gridCol w="823912">
                  <a:extLst>
                    <a:ext uri="{9D8B030D-6E8A-4147-A177-3AD203B41FA5}">
                      <a16:colId xmlns:a16="http://schemas.microsoft.com/office/drawing/2014/main" val="20006"/>
                    </a:ext>
                  </a:extLst>
                </a:gridCol>
                <a:gridCol w="823913">
                  <a:extLst>
                    <a:ext uri="{9D8B030D-6E8A-4147-A177-3AD203B41FA5}">
                      <a16:colId xmlns:a16="http://schemas.microsoft.com/office/drawing/2014/main" val="20007"/>
                    </a:ext>
                  </a:extLst>
                </a:gridCol>
                <a:gridCol w="869950">
                  <a:extLst>
                    <a:ext uri="{9D8B030D-6E8A-4147-A177-3AD203B41FA5}">
                      <a16:colId xmlns:a16="http://schemas.microsoft.com/office/drawing/2014/main" val="20008"/>
                    </a:ext>
                  </a:extLst>
                </a:gridCol>
              </a:tblGrid>
              <a:tr h="279400">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开关类型</a:t>
                      </a:r>
                      <a:endParaRPr kumimoji="1" lang="zh-CN" altLang="en-US"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8">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额定电流</a:t>
                      </a: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460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50</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400</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600</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1000</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2000</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3000</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46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断路器</a:t>
                      </a:r>
                      <a:endParaRPr kumimoji="1" lang="zh-CN" altLang="en-US"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0.75</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0.6</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0.4</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0.25</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476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刀开关</a:t>
                      </a:r>
                      <a:endParaRPr kumimoji="1" lang="zh-CN" altLang="en-US"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0.5</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0.4</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0.2</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0.15</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0.08</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4608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隔离开关</a:t>
                      </a:r>
                      <a:endParaRPr kumimoji="1" lang="zh-CN" altLang="en-US"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0.2</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0.15</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0.08</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0.03</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0.02</a:t>
                      </a:r>
                      <a:endParaRPr kumimoji="1" lang="en-US" altLang="zh-CN" sz="32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ransition>
    <p:split orient="ver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0" name="Text Box 8">
            <a:extLst>
              <a:ext uri="{FF2B5EF4-FFF2-40B4-BE49-F238E27FC236}">
                <a16:creationId xmlns:a16="http://schemas.microsoft.com/office/drawing/2014/main" id="{C8350775-52CD-4E19-B7AE-EB445828B1CE}"/>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低压电网短路电流的计算</a:t>
            </a:r>
          </a:p>
        </p:txBody>
      </p:sp>
      <p:sp>
        <p:nvSpPr>
          <p:cNvPr id="100361" name="Text Box 9">
            <a:extLst>
              <a:ext uri="{FF2B5EF4-FFF2-40B4-BE49-F238E27FC236}">
                <a16:creationId xmlns:a16="http://schemas.microsoft.com/office/drawing/2014/main" id="{BF5C4D6A-D2AB-44BC-BD8F-C0B30F402A45}"/>
              </a:ext>
            </a:extLst>
          </p:cNvPr>
          <p:cNvSpPr txBox="1">
            <a:spLocks noChangeArrowheads="1"/>
          </p:cNvSpPr>
          <p:nvPr/>
        </p:nvSpPr>
        <p:spPr bwMode="auto">
          <a:xfrm>
            <a:off x="755650" y="1700213"/>
            <a:ext cx="7704138"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5. </a:t>
            </a:r>
            <a:r>
              <a:rPr lang="zh-CN" altLang="en-US" sz="1800">
                <a:solidFill>
                  <a:srgbClr val="212834"/>
                </a:solidFill>
              </a:rPr>
              <a:t>电流互感器一次线圈阻抗</a:t>
            </a:r>
            <a:r>
              <a:rPr lang="en-US" altLang="zh-CN" sz="1800">
                <a:solidFill>
                  <a:srgbClr val="212834"/>
                </a:solidFill>
              </a:rPr>
              <a:t>(</a:t>
            </a:r>
            <a:r>
              <a:rPr lang="zh-CN" altLang="en-US" sz="1800">
                <a:solidFill>
                  <a:srgbClr val="212834"/>
                </a:solidFill>
              </a:rPr>
              <a:t>如表</a:t>
            </a:r>
            <a:r>
              <a:rPr lang="en-US" altLang="zh-CN" sz="1800">
                <a:solidFill>
                  <a:srgbClr val="212834"/>
                </a:solidFill>
              </a:rPr>
              <a:t>4-3</a:t>
            </a:r>
            <a:r>
              <a:rPr lang="zh-CN" altLang="en-US" sz="1800">
                <a:solidFill>
                  <a:srgbClr val="212834"/>
                </a:solidFill>
              </a:rPr>
              <a:t>所示</a:t>
            </a:r>
            <a:r>
              <a:rPr lang="en-US" altLang="zh-CN" sz="1800">
                <a:solidFill>
                  <a:srgbClr val="212834"/>
                </a:solidFill>
              </a:rPr>
              <a:t>)</a:t>
            </a:r>
          </a:p>
          <a:p>
            <a:pPr eaLnBrk="1" hangingPunct="1"/>
            <a:r>
              <a:rPr lang="en-US" altLang="zh-CN" sz="1800">
                <a:solidFill>
                  <a:srgbClr val="212834"/>
                </a:solidFill>
              </a:rPr>
              <a:t>                                           </a:t>
            </a:r>
            <a:r>
              <a:rPr lang="zh-CN" altLang="en-US" sz="1800">
                <a:solidFill>
                  <a:srgbClr val="212834"/>
                </a:solidFill>
              </a:rPr>
              <a:t>表</a:t>
            </a:r>
            <a:r>
              <a:rPr lang="en-US" altLang="zh-CN" sz="1800">
                <a:solidFill>
                  <a:srgbClr val="212834"/>
                </a:solidFill>
              </a:rPr>
              <a:t>4-3  </a:t>
            </a:r>
            <a:r>
              <a:rPr lang="zh-CN" altLang="en-US" sz="1800">
                <a:solidFill>
                  <a:srgbClr val="212834"/>
                </a:solidFill>
              </a:rPr>
              <a:t>电流互感器一次线圈阻抗</a:t>
            </a:r>
            <a:r>
              <a:rPr lang="en-US" altLang="zh-CN" sz="1800">
                <a:solidFill>
                  <a:srgbClr val="212834"/>
                </a:solidFill>
              </a:rPr>
              <a:t>/mΩ</a:t>
            </a:r>
          </a:p>
          <a:p>
            <a:pPr eaLnBrk="1" hangingPunct="1"/>
            <a:endParaRPr lang="en-US" altLang="zh-CN" sz="1800">
              <a:solidFill>
                <a:srgbClr val="212834"/>
              </a:solidFill>
            </a:endParaRPr>
          </a:p>
        </p:txBody>
      </p:sp>
      <p:graphicFrame>
        <p:nvGraphicFramePr>
          <p:cNvPr id="727713" name="Group 673">
            <a:extLst>
              <a:ext uri="{FF2B5EF4-FFF2-40B4-BE49-F238E27FC236}">
                <a16:creationId xmlns:a16="http://schemas.microsoft.com/office/drawing/2014/main" id="{05A95C40-E233-4EF1-8428-B8FF4C1E0D65}"/>
              </a:ext>
            </a:extLst>
          </p:cNvPr>
          <p:cNvGraphicFramePr>
            <a:graphicFrameLocks noGrp="1"/>
          </p:cNvGraphicFramePr>
          <p:nvPr>
            <p:extLst>
              <p:ext uri="{D42A27DB-BD31-4B8C-83A1-F6EECF244321}">
                <p14:modId xmlns:p14="http://schemas.microsoft.com/office/powerpoint/2010/main" val="1969691634"/>
              </p:ext>
            </p:extLst>
          </p:nvPr>
        </p:nvGraphicFramePr>
        <p:xfrm>
          <a:off x="107950" y="2276475"/>
          <a:ext cx="9001125" cy="2108523"/>
        </p:xfrm>
        <a:graphic>
          <a:graphicData uri="http://schemas.openxmlformats.org/drawingml/2006/table">
            <a:tbl>
              <a:tblPr/>
              <a:tblGrid>
                <a:gridCol w="814388">
                  <a:extLst>
                    <a:ext uri="{9D8B030D-6E8A-4147-A177-3AD203B41FA5}">
                      <a16:colId xmlns:a16="http://schemas.microsoft.com/office/drawing/2014/main" val="2316437044"/>
                    </a:ext>
                  </a:extLst>
                </a:gridCol>
                <a:gridCol w="636587">
                  <a:extLst>
                    <a:ext uri="{9D8B030D-6E8A-4147-A177-3AD203B41FA5}">
                      <a16:colId xmlns:a16="http://schemas.microsoft.com/office/drawing/2014/main" val="218987045"/>
                    </a:ext>
                  </a:extLst>
                </a:gridCol>
                <a:gridCol w="566738">
                  <a:extLst>
                    <a:ext uri="{9D8B030D-6E8A-4147-A177-3AD203B41FA5}">
                      <a16:colId xmlns:a16="http://schemas.microsoft.com/office/drawing/2014/main" val="2333958999"/>
                    </a:ext>
                  </a:extLst>
                </a:gridCol>
                <a:gridCol w="568325">
                  <a:extLst>
                    <a:ext uri="{9D8B030D-6E8A-4147-A177-3AD203B41FA5}">
                      <a16:colId xmlns:a16="http://schemas.microsoft.com/office/drawing/2014/main" val="2523782842"/>
                    </a:ext>
                  </a:extLst>
                </a:gridCol>
                <a:gridCol w="566737">
                  <a:extLst>
                    <a:ext uri="{9D8B030D-6E8A-4147-A177-3AD203B41FA5}">
                      <a16:colId xmlns:a16="http://schemas.microsoft.com/office/drawing/2014/main" val="4268522209"/>
                    </a:ext>
                  </a:extLst>
                </a:gridCol>
                <a:gridCol w="566738">
                  <a:extLst>
                    <a:ext uri="{9D8B030D-6E8A-4147-A177-3AD203B41FA5}">
                      <a16:colId xmlns:a16="http://schemas.microsoft.com/office/drawing/2014/main" val="173839745"/>
                    </a:ext>
                  </a:extLst>
                </a:gridCol>
                <a:gridCol w="566737">
                  <a:extLst>
                    <a:ext uri="{9D8B030D-6E8A-4147-A177-3AD203B41FA5}">
                      <a16:colId xmlns:a16="http://schemas.microsoft.com/office/drawing/2014/main" val="3713563115"/>
                    </a:ext>
                  </a:extLst>
                </a:gridCol>
                <a:gridCol w="638175">
                  <a:extLst>
                    <a:ext uri="{9D8B030D-6E8A-4147-A177-3AD203B41FA5}">
                      <a16:colId xmlns:a16="http://schemas.microsoft.com/office/drawing/2014/main" val="601550808"/>
                    </a:ext>
                  </a:extLst>
                </a:gridCol>
                <a:gridCol w="636588">
                  <a:extLst>
                    <a:ext uri="{9D8B030D-6E8A-4147-A177-3AD203B41FA5}">
                      <a16:colId xmlns:a16="http://schemas.microsoft.com/office/drawing/2014/main" val="1566746886"/>
                    </a:ext>
                  </a:extLst>
                </a:gridCol>
                <a:gridCol w="638175">
                  <a:extLst>
                    <a:ext uri="{9D8B030D-6E8A-4147-A177-3AD203B41FA5}">
                      <a16:colId xmlns:a16="http://schemas.microsoft.com/office/drawing/2014/main" val="1781700186"/>
                    </a:ext>
                  </a:extLst>
                </a:gridCol>
                <a:gridCol w="566737">
                  <a:extLst>
                    <a:ext uri="{9D8B030D-6E8A-4147-A177-3AD203B41FA5}">
                      <a16:colId xmlns:a16="http://schemas.microsoft.com/office/drawing/2014/main" val="597473176"/>
                    </a:ext>
                  </a:extLst>
                </a:gridCol>
                <a:gridCol w="566738">
                  <a:extLst>
                    <a:ext uri="{9D8B030D-6E8A-4147-A177-3AD203B41FA5}">
                      <a16:colId xmlns:a16="http://schemas.microsoft.com/office/drawing/2014/main" val="1105014970"/>
                    </a:ext>
                  </a:extLst>
                </a:gridCol>
                <a:gridCol w="568325">
                  <a:extLst>
                    <a:ext uri="{9D8B030D-6E8A-4147-A177-3AD203B41FA5}">
                      <a16:colId xmlns:a16="http://schemas.microsoft.com/office/drawing/2014/main" val="2224300271"/>
                    </a:ext>
                  </a:extLst>
                </a:gridCol>
                <a:gridCol w="566737">
                  <a:extLst>
                    <a:ext uri="{9D8B030D-6E8A-4147-A177-3AD203B41FA5}">
                      <a16:colId xmlns:a16="http://schemas.microsoft.com/office/drawing/2014/main" val="3757123309"/>
                    </a:ext>
                  </a:extLst>
                </a:gridCol>
                <a:gridCol w="533400">
                  <a:extLst>
                    <a:ext uri="{9D8B030D-6E8A-4147-A177-3AD203B41FA5}">
                      <a16:colId xmlns:a16="http://schemas.microsoft.com/office/drawing/2014/main" val="564055316"/>
                    </a:ext>
                  </a:extLst>
                </a:gridCol>
              </a:tblGrid>
              <a:tr h="360363">
                <a:tc gridSpan="2">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规   格</a:t>
                      </a:r>
                      <a:endParaRPr kumimoji="1" lang="zh-CN" altLang="en-US"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40/5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100/5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150/5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200/5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300/5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400/5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0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500/5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600/5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9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750/5</a:t>
                      </a:r>
                    </a:p>
                  </a:txBody>
                  <a:tcPr marL="0" marR="0" marT="46800" marB="468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368078424"/>
                  </a:ext>
                </a:extLst>
              </a:tr>
              <a:tr h="198438">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LQG</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a:t>
                      </a:r>
                      <a:endPar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电阻</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37.5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16.6</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9.4</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2.66</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0.67</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0.58</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0.17</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0.13</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0" i="0" u="none" strike="noStrike" cap="none" normalizeH="0" baseline="0">
                        <a:ln>
                          <a:noFill/>
                        </a:ln>
                        <a:solidFill>
                          <a:schemeClr val="bg1"/>
                        </a:solidFill>
                        <a:effectLst/>
                        <a:latin typeface="Times New Roman" panose="02020603050405020304" pitchFamily="18" charset="0"/>
                        <a:ea typeface="新宋体" panose="02010609030101010101" pitchFamily="49"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0.04</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0.04</a:t>
                      </a:r>
                    </a:p>
                  </a:txBody>
                  <a:tcPr marL="0" marR="0" marT="46800" marB="468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2469587481"/>
                  </a:ext>
                </a:extLst>
              </a:tr>
              <a:tr h="198438">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0.5</a:t>
                      </a:r>
                      <a:r>
                        <a:rPr kumimoji="1"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级</a:t>
                      </a:r>
                      <a:endParaRPr kumimoji="1" lang="zh-CN" altLang="en-US"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电抗</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300</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133</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21.3</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5.32</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1.33</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1.03</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0" i="0" u="none" strike="noStrike" cap="none" normalizeH="0" baseline="0">
                        <a:ln>
                          <a:noFill/>
                        </a:ln>
                        <a:solidFill>
                          <a:schemeClr val="bg1"/>
                        </a:solidFill>
                        <a:effectLst/>
                        <a:latin typeface="Times New Roman" panose="02020603050405020304" pitchFamily="18" charset="0"/>
                        <a:ea typeface="新宋体" panose="02010609030101010101" pitchFamily="49"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a:t>
                      </a:r>
                    </a:p>
                  </a:txBody>
                  <a:tcPr marL="0" marR="0" marT="46800" marB="468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504355431"/>
                  </a:ext>
                </a:extLst>
              </a:tr>
              <a:tr h="198438">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LQC</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endParaRPr kumimoji="1" lang="en-US" altLang="zh-CN"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电阻</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20</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0.75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0.42</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0.2</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0.11</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0.05</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0" i="0" u="none" strike="noStrike" cap="none" normalizeH="0" baseline="0">
                        <a:ln>
                          <a:noFill/>
                        </a:ln>
                        <a:solidFill>
                          <a:schemeClr val="bg1"/>
                        </a:solidFill>
                        <a:effectLst/>
                        <a:latin typeface="Times New Roman" panose="02020603050405020304" pitchFamily="18" charset="0"/>
                        <a:ea typeface="新宋体" panose="02010609030101010101" pitchFamily="49"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0" i="0" u="none" strike="noStrike" cap="none" normalizeH="0" baseline="0">
                        <a:ln>
                          <a:noFill/>
                        </a:ln>
                        <a:solidFill>
                          <a:schemeClr val="bg1"/>
                        </a:solidFill>
                        <a:effectLst/>
                        <a:latin typeface="Times New Roman" panose="02020603050405020304" pitchFamily="18" charset="0"/>
                        <a:ea typeface="新宋体" panose="02010609030101010101" pitchFamily="49" charset="-122"/>
                      </a:endParaRPr>
                    </a:p>
                  </a:txBody>
                  <a:tcPr marL="0" marR="0" marT="46800" marB="468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215797763"/>
                  </a:ext>
                </a:extLst>
              </a:tr>
              <a:tr h="198438">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1"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级</a:t>
                      </a:r>
                      <a:endParaRPr kumimoji="1" lang="zh-CN" altLang="en-US"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电抗</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67</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30</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11</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2.7</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0.67</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0.17</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0.07</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0" i="0" u="none" strike="noStrike" cap="none" normalizeH="0" baseline="0">
                        <a:ln>
                          <a:noFill/>
                        </a:ln>
                        <a:solidFill>
                          <a:schemeClr val="bg1"/>
                        </a:solidFill>
                        <a:effectLst/>
                        <a:latin typeface="Times New Roman" panose="02020603050405020304" pitchFamily="18" charset="0"/>
                        <a:ea typeface="新宋体" panose="02010609030101010101" pitchFamily="49"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0" i="0" u="none" strike="noStrike" cap="none" normalizeH="0" baseline="0">
                        <a:ln>
                          <a:noFill/>
                        </a:ln>
                        <a:solidFill>
                          <a:schemeClr val="bg1"/>
                        </a:solidFill>
                        <a:effectLst/>
                        <a:latin typeface="Times New Roman" panose="02020603050405020304" pitchFamily="18" charset="0"/>
                        <a:ea typeface="新宋体" panose="02010609030101010101" pitchFamily="49" charset="-122"/>
                      </a:endParaRPr>
                    </a:p>
                  </a:txBody>
                  <a:tcPr marL="0" marR="0" marT="46800" marB="468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762357249"/>
                  </a:ext>
                </a:extLst>
              </a:tr>
              <a:tr h="198438">
                <a:tc>
                  <a:txBody>
                    <a:bodyPr/>
                    <a:lstStyle>
                      <a:lvl1pPr indent="2667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LQC</a:t>
                      </a:r>
                      <a:r>
                        <a:rPr kumimoji="1" lang="en-US" altLang="zh-CN"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3</a:t>
                      </a:r>
                      <a:endParaRPr kumimoji="1" lang="en-US" altLang="zh-CN" sz="1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1</a:t>
                      </a:r>
                      <a:r>
                        <a:rPr kumimoji="1"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级</a:t>
                      </a:r>
                      <a:endParaRPr kumimoji="1" lang="zh-CN" altLang="en-US" sz="36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800" marB="46800"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indent="2667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电阻</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宋体" panose="02010600030101010101" pitchFamily="2" charset="-122"/>
                          <a:ea typeface="宋体" panose="02010600030101010101" pitchFamily="2" charset="-122"/>
                          <a:cs typeface="Times New Roman" panose="02020603050405020304" pitchFamily="18" charset="0"/>
                        </a:rPr>
                        <a:t>电抗</a:t>
                      </a:r>
                      <a:endParaRPr kumimoji="1" lang="zh-CN" altLang="en-US" sz="1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indent="2667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19</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17</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indent="2667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8.2</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indent="2667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4.8</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4.2</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indent="2667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2.8</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indent="2667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1.3</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1.2</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indent="2667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0.75</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0.7</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indent="2667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0.33</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0.3</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indent="2667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0.19</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0.17</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indent="2667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0.09</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0.08</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indent="2667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0.05</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0.04</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indent="2667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0.02</a:t>
                      </a:r>
                    </a:p>
                    <a:p>
                      <a:pPr marL="0" marR="0" lvl="0" indent="0" algn="ctr" defTabSz="914400" rtl="0" eaLnBrk="0" fontAlgn="base" latinLnBrk="0" hangingPunct="0">
                        <a:lnSpc>
                          <a:spcPct val="100000"/>
                        </a:lnSpc>
                        <a:spcBef>
                          <a:spcPct val="0"/>
                        </a:spcBef>
                        <a:spcAft>
                          <a:spcPct val="0"/>
                        </a:spcAft>
                        <a:buClrTx/>
                        <a:buSzTx/>
                        <a:buFontTx/>
                        <a:buNone/>
                        <a:tabLst/>
                      </a:pPr>
                      <a:r>
                        <a:rPr kumimoji="1" lang="en-US" altLang="zh-CN" sz="1200" b="0"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0.02</a:t>
                      </a: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0" i="0" u="none" strike="noStrike" cap="none" normalizeH="0" baseline="0">
                        <a:ln>
                          <a:noFill/>
                        </a:ln>
                        <a:solidFill>
                          <a:schemeClr val="bg1"/>
                        </a:solidFill>
                        <a:effectLst/>
                        <a:latin typeface="Times New Roman" panose="02020603050405020304" pitchFamily="18" charset="0"/>
                        <a:ea typeface="新宋体" panose="02010609030101010101" pitchFamily="49" charset="-122"/>
                      </a:endParaRPr>
                    </a:p>
                  </a:txBody>
                  <a:tcPr marL="0" marR="0" marT="46800" marB="4680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lvl1pPr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1pPr>
                      <a:lvl2pPr marL="742950" indent="-28575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2pPr>
                      <a:lvl3pPr marL="11430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3pPr>
                      <a:lvl4pPr marL="16002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4pPr>
                      <a:lvl5pPr marL="2057400" indent="-228600" eaLnBrk="0" hangingPunct="0">
                        <a:spcBef>
                          <a:spcPct val="20000"/>
                        </a:spcBef>
                        <a:defRPr kumimoji="1" sz="3200">
                          <a:solidFill>
                            <a:schemeClr val="bg1"/>
                          </a:solidFill>
                          <a:latin typeface="Times New Roman" panose="02020603050405020304" pitchFamily="18" charset="0"/>
                          <a:ea typeface="新宋体" panose="02010609030101010101" pitchFamily="49" charset="-122"/>
                        </a:defRPr>
                      </a:lvl5pPr>
                      <a:lvl6pPr marL="25146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6pPr>
                      <a:lvl7pPr marL="29718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7pPr>
                      <a:lvl8pPr marL="34290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8pPr>
                      <a:lvl9pPr marL="3886200" indent="-228600" eaLnBrk="0" fontAlgn="base" hangingPunct="0">
                        <a:spcBef>
                          <a:spcPct val="20000"/>
                        </a:spcBef>
                        <a:spcAft>
                          <a:spcPct val="0"/>
                        </a:spcAft>
                        <a:defRPr kumimoji="1" sz="3200">
                          <a:solidFill>
                            <a:schemeClr val="bg1"/>
                          </a:solidFill>
                          <a:latin typeface="Times New Roman" panose="02020603050405020304" pitchFamily="18" charset="0"/>
                          <a:ea typeface="新宋体" panose="02010609030101010101" pitchFamily="49" charset="-122"/>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1200" b="0" i="0" u="none" strike="noStrike" cap="none" normalizeH="0" baseline="0">
                        <a:ln>
                          <a:noFill/>
                        </a:ln>
                        <a:solidFill>
                          <a:schemeClr val="bg1"/>
                        </a:solidFill>
                        <a:effectLst/>
                        <a:latin typeface="Times New Roman" panose="02020603050405020304" pitchFamily="18" charset="0"/>
                        <a:ea typeface="新宋体" panose="02010609030101010101" pitchFamily="49" charset="-122"/>
                      </a:endParaRPr>
                    </a:p>
                  </a:txBody>
                  <a:tcPr marL="0" marR="0" marT="46800" marB="46800"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3140129137"/>
                  </a:ext>
                </a:extLst>
              </a:tr>
            </a:tbl>
          </a:graphicData>
        </a:graphic>
      </p:graphicFrame>
      <p:sp>
        <p:nvSpPr>
          <p:cNvPr id="100475" name="Text Box 674">
            <a:extLst>
              <a:ext uri="{FF2B5EF4-FFF2-40B4-BE49-F238E27FC236}">
                <a16:creationId xmlns:a16="http://schemas.microsoft.com/office/drawing/2014/main" id="{4404DBD8-088F-4835-AFBD-EB5D0E98CF09}"/>
              </a:ext>
            </a:extLst>
          </p:cNvPr>
          <p:cNvSpPr txBox="1">
            <a:spLocks noChangeArrowheads="1"/>
          </p:cNvSpPr>
          <p:nvPr/>
        </p:nvSpPr>
        <p:spPr bwMode="auto">
          <a:xfrm>
            <a:off x="611188" y="4437063"/>
            <a:ext cx="77041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6. </a:t>
            </a:r>
            <a:r>
              <a:rPr lang="zh-CN" altLang="en-US" sz="1800">
                <a:solidFill>
                  <a:srgbClr val="212834"/>
                </a:solidFill>
              </a:rPr>
              <a:t>低压断路器过电流线圈的阻抗</a:t>
            </a:r>
            <a:r>
              <a:rPr lang="en-US" altLang="zh-CN" sz="1800">
                <a:solidFill>
                  <a:srgbClr val="212834"/>
                </a:solidFill>
              </a:rPr>
              <a:t>(</a:t>
            </a:r>
            <a:r>
              <a:rPr lang="zh-CN" altLang="en-US" sz="1800">
                <a:solidFill>
                  <a:srgbClr val="212834"/>
                </a:solidFill>
              </a:rPr>
              <a:t>如表</a:t>
            </a:r>
            <a:r>
              <a:rPr lang="en-US" altLang="zh-CN" sz="1800">
                <a:solidFill>
                  <a:srgbClr val="212834"/>
                </a:solidFill>
              </a:rPr>
              <a:t>4-4</a:t>
            </a:r>
            <a:r>
              <a:rPr lang="zh-CN" altLang="en-US" sz="1800">
                <a:solidFill>
                  <a:srgbClr val="212834"/>
                </a:solidFill>
              </a:rPr>
              <a:t>所示</a:t>
            </a:r>
            <a:r>
              <a:rPr lang="en-US" altLang="zh-CN" sz="1800">
                <a:solidFill>
                  <a:srgbClr val="212834"/>
                </a:solidFill>
              </a:rPr>
              <a:t>)</a:t>
            </a:r>
          </a:p>
          <a:p>
            <a:pPr eaLnBrk="1" hangingPunct="1"/>
            <a:r>
              <a:rPr lang="en-US" altLang="zh-CN" sz="1800">
                <a:solidFill>
                  <a:srgbClr val="212834"/>
                </a:solidFill>
              </a:rPr>
              <a:t>                                   </a:t>
            </a:r>
            <a:r>
              <a:rPr lang="zh-CN" altLang="en-US" sz="1800">
                <a:solidFill>
                  <a:srgbClr val="212834"/>
                </a:solidFill>
              </a:rPr>
              <a:t>表</a:t>
            </a:r>
            <a:r>
              <a:rPr lang="en-US" altLang="zh-CN" sz="1800">
                <a:solidFill>
                  <a:srgbClr val="212834"/>
                </a:solidFill>
              </a:rPr>
              <a:t>4-4  </a:t>
            </a:r>
            <a:r>
              <a:rPr lang="zh-CN" altLang="en-US" sz="1800">
                <a:solidFill>
                  <a:srgbClr val="212834"/>
                </a:solidFill>
              </a:rPr>
              <a:t>低压断路器过电流线圈的阻抗</a:t>
            </a:r>
            <a:r>
              <a:rPr lang="en-US" altLang="zh-CN" sz="1800">
                <a:solidFill>
                  <a:srgbClr val="212834"/>
                </a:solidFill>
              </a:rPr>
              <a:t>/mΩ</a:t>
            </a:r>
          </a:p>
        </p:txBody>
      </p:sp>
      <p:graphicFrame>
        <p:nvGraphicFramePr>
          <p:cNvPr id="727830" name="Group 790">
            <a:extLst>
              <a:ext uri="{FF2B5EF4-FFF2-40B4-BE49-F238E27FC236}">
                <a16:creationId xmlns:a16="http://schemas.microsoft.com/office/drawing/2014/main" id="{BF002FFB-2133-41DA-ACB4-9081713C3824}"/>
              </a:ext>
            </a:extLst>
          </p:cNvPr>
          <p:cNvGraphicFramePr>
            <a:graphicFrameLocks noGrp="1"/>
          </p:cNvGraphicFramePr>
          <p:nvPr>
            <p:extLst>
              <p:ext uri="{D42A27DB-BD31-4B8C-83A1-F6EECF244321}">
                <p14:modId xmlns:p14="http://schemas.microsoft.com/office/powerpoint/2010/main" val="47588337"/>
              </p:ext>
            </p:extLst>
          </p:nvPr>
        </p:nvGraphicFramePr>
        <p:xfrm>
          <a:off x="1547813" y="5300663"/>
          <a:ext cx="6408737" cy="1132126"/>
        </p:xfrm>
        <a:graphic>
          <a:graphicData uri="http://schemas.openxmlformats.org/drawingml/2006/table">
            <a:tbl>
              <a:tblPr/>
              <a:tblGrid>
                <a:gridCol w="1247775">
                  <a:extLst>
                    <a:ext uri="{9D8B030D-6E8A-4147-A177-3AD203B41FA5}">
                      <a16:colId xmlns:a16="http://schemas.microsoft.com/office/drawing/2014/main" val="20000"/>
                    </a:ext>
                  </a:extLst>
                </a:gridCol>
                <a:gridCol w="969962">
                  <a:extLst>
                    <a:ext uri="{9D8B030D-6E8A-4147-A177-3AD203B41FA5}">
                      <a16:colId xmlns:a16="http://schemas.microsoft.com/office/drawing/2014/main" val="20001"/>
                    </a:ext>
                  </a:extLst>
                </a:gridCol>
                <a:gridCol w="876300">
                  <a:extLst>
                    <a:ext uri="{9D8B030D-6E8A-4147-A177-3AD203B41FA5}">
                      <a16:colId xmlns:a16="http://schemas.microsoft.com/office/drawing/2014/main" val="20002"/>
                    </a:ext>
                  </a:extLst>
                </a:gridCol>
                <a:gridCol w="1104900">
                  <a:extLst>
                    <a:ext uri="{9D8B030D-6E8A-4147-A177-3AD203B41FA5}">
                      <a16:colId xmlns:a16="http://schemas.microsoft.com/office/drawing/2014/main" val="20003"/>
                    </a:ext>
                  </a:extLst>
                </a:gridCol>
                <a:gridCol w="1104900">
                  <a:extLst>
                    <a:ext uri="{9D8B030D-6E8A-4147-A177-3AD203B41FA5}">
                      <a16:colId xmlns:a16="http://schemas.microsoft.com/office/drawing/2014/main" val="20004"/>
                    </a:ext>
                  </a:extLst>
                </a:gridCol>
                <a:gridCol w="1104900">
                  <a:extLst>
                    <a:ext uri="{9D8B030D-6E8A-4147-A177-3AD203B41FA5}">
                      <a16:colId xmlns:a16="http://schemas.microsoft.com/office/drawing/2014/main" val="20005"/>
                    </a:ext>
                  </a:extLst>
                </a:gridCol>
              </a:tblGrid>
              <a:tr h="517869">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线圈额定电流</a:t>
                      </a: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/A</a:t>
                      </a:r>
                      <a:endParaRPr kumimoji="1" lang="en-US" altLang="zh-CN"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50</a:t>
                      </a:r>
                      <a:endParaRPr kumimoji="1" lang="en-US" altLang="zh-CN"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100</a:t>
                      </a:r>
                      <a:endParaRPr kumimoji="1" lang="en-US" altLang="zh-CN"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200</a:t>
                      </a:r>
                      <a:endParaRPr kumimoji="1" lang="en-US" altLang="zh-CN"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400</a:t>
                      </a:r>
                      <a:endParaRPr kumimoji="1" lang="en-US" altLang="zh-CN"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600</a:t>
                      </a:r>
                      <a:endParaRPr kumimoji="1" lang="en-US" altLang="zh-CN"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06216">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电阻</a:t>
                      </a:r>
                      <a:endParaRPr kumimoji="1" lang="zh-CN" altLang="en-US"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5.5</a:t>
                      </a:r>
                      <a:endParaRPr kumimoji="1" lang="en-US" altLang="zh-CN"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1.3</a:t>
                      </a:r>
                      <a:endParaRPr kumimoji="1" lang="en-US" altLang="zh-CN"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0.36</a:t>
                      </a:r>
                      <a:endParaRPr kumimoji="1" lang="en-US" altLang="zh-CN"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0.15</a:t>
                      </a:r>
                      <a:endParaRPr kumimoji="1" lang="en-US" altLang="zh-CN"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0.12</a:t>
                      </a:r>
                      <a:endParaRPr kumimoji="1" lang="en-US" altLang="zh-CN"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30780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电抗</a:t>
                      </a:r>
                      <a:endParaRPr kumimoji="1" lang="zh-CN" altLang="en-US"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2.7</a:t>
                      </a:r>
                      <a:endParaRPr kumimoji="1" lang="en-US" altLang="zh-CN"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0.86</a:t>
                      </a:r>
                      <a:endParaRPr kumimoji="1" lang="en-US" altLang="zh-CN"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0.28</a:t>
                      </a:r>
                      <a:endParaRPr kumimoji="1" lang="en-US" altLang="zh-CN"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0.10</a:t>
                      </a:r>
                      <a:endParaRPr kumimoji="1" lang="en-US" altLang="zh-CN"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rPr>
                        <a:t>0.09</a:t>
                      </a:r>
                      <a:endParaRPr kumimoji="1" lang="en-US" altLang="zh-CN" sz="36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694" marB="45694"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bl>
          </a:graphicData>
        </a:graphic>
      </p:graphicFrame>
    </p:spTree>
  </p:cSld>
  <p:clrMapOvr>
    <a:masterClrMapping/>
  </p:clrMapOvr>
  <p:transition>
    <p:split orient="ver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88" name="Text Box 8">
            <a:extLst>
              <a:ext uri="{FF2B5EF4-FFF2-40B4-BE49-F238E27FC236}">
                <a16:creationId xmlns:a16="http://schemas.microsoft.com/office/drawing/2014/main" id="{A5EF3174-461D-4323-8B79-BFAAE026AEE9}"/>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低压电网短路电流的计算</a:t>
            </a:r>
          </a:p>
        </p:txBody>
      </p:sp>
      <p:sp>
        <p:nvSpPr>
          <p:cNvPr id="28689" name="Text Box 9">
            <a:extLst>
              <a:ext uri="{FF2B5EF4-FFF2-40B4-BE49-F238E27FC236}">
                <a16:creationId xmlns:a16="http://schemas.microsoft.com/office/drawing/2014/main" id="{703098F4-F916-4DF3-A36D-CB60BE55317E}"/>
              </a:ext>
            </a:extLst>
          </p:cNvPr>
          <p:cNvSpPr txBox="1">
            <a:spLocks noChangeArrowheads="1"/>
          </p:cNvSpPr>
          <p:nvPr/>
        </p:nvSpPr>
        <p:spPr bwMode="auto">
          <a:xfrm>
            <a:off x="755650" y="2205038"/>
            <a:ext cx="7704138"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低压电网中三相短路电流周期分量有效值按式</a:t>
            </a:r>
            <a:r>
              <a:rPr lang="en-US" altLang="zh-CN" sz="1800">
                <a:solidFill>
                  <a:srgbClr val="212834"/>
                </a:solidFill>
              </a:rPr>
              <a:t>(4-18)</a:t>
            </a:r>
            <a:r>
              <a:rPr lang="zh-CN" altLang="en-US" sz="1800">
                <a:solidFill>
                  <a:srgbClr val="212834"/>
                </a:solidFill>
              </a:rPr>
              <a:t>计算。三相短路冲击电流及其有效值则按式</a:t>
            </a:r>
            <a:r>
              <a:rPr lang="en-US" altLang="zh-CN" sz="1800">
                <a:solidFill>
                  <a:srgbClr val="212834"/>
                </a:solidFill>
              </a:rPr>
              <a:t>(4-16)</a:t>
            </a:r>
            <a:r>
              <a:rPr lang="zh-CN" altLang="en-US" sz="1800">
                <a:solidFill>
                  <a:srgbClr val="212834"/>
                </a:solidFill>
              </a:rPr>
              <a:t>和式</a:t>
            </a:r>
            <a:r>
              <a:rPr lang="en-US" altLang="zh-CN" sz="1800">
                <a:solidFill>
                  <a:srgbClr val="212834"/>
                </a:solidFill>
              </a:rPr>
              <a:t>(4-17)</a:t>
            </a:r>
            <a:r>
              <a:rPr lang="zh-CN" altLang="en-US" sz="1800">
                <a:solidFill>
                  <a:srgbClr val="212834"/>
                </a:solidFill>
              </a:rPr>
              <a:t>近似计算。</a:t>
            </a:r>
          </a:p>
          <a:p>
            <a:pPr eaLnBrk="1" hangingPunct="1"/>
            <a:r>
              <a:rPr lang="en-US" altLang="zh-CN" sz="1800">
                <a:solidFill>
                  <a:srgbClr val="212834"/>
                </a:solidFill>
              </a:rPr>
              <a:t>【</a:t>
            </a:r>
            <a:r>
              <a:rPr lang="zh-CN" altLang="en-US" sz="1800">
                <a:solidFill>
                  <a:srgbClr val="212834"/>
                </a:solidFill>
              </a:rPr>
              <a:t>例</a:t>
            </a:r>
            <a:r>
              <a:rPr lang="en-US" altLang="zh-CN" sz="1800">
                <a:solidFill>
                  <a:srgbClr val="212834"/>
                </a:solidFill>
              </a:rPr>
              <a:t>4.3】 </a:t>
            </a:r>
            <a:r>
              <a:rPr lang="zh-CN" altLang="en-US" sz="1800">
                <a:solidFill>
                  <a:srgbClr val="212834"/>
                </a:solidFill>
              </a:rPr>
              <a:t>某车间变电所接线如图</a:t>
            </a:r>
            <a:r>
              <a:rPr lang="en-US" altLang="zh-CN" sz="1800">
                <a:solidFill>
                  <a:srgbClr val="212834"/>
                </a:solidFill>
              </a:rPr>
              <a:t>4.8</a:t>
            </a:r>
            <a:r>
              <a:rPr lang="zh-CN" altLang="en-US" sz="1800">
                <a:solidFill>
                  <a:srgbClr val="212834"/>
                </a:solidFill>
              </a:rPr>
              <a:t>所示。已知变压器型号为</a:t>
            </a:r>
            <a:r>
              <a:rPr lang="en-US" altLang="zh-CN" sz="1800">
                <a:solidFill>
                  <a:srgbClr val="212834"/>
                </a:solidFill>
              </a:rPr>
              <a:t>S9―800/10</a:t>
            </a:r>
            <a:r>
              <a:rPr lang="zh-CN" altLang="en-US" sz="1800">
                <a:solidFill>
                  <a:srgbClr val="212834"/>
                </a:solidFill>
              </a:rPr>
              <a:t>；低压母线均为矩形铝母线</a:t>
            </a:r>
            <a:r>
              <a:rPr lang="en-US" altLang="zh-CN" sz="1800">
                <a:solidFill>
                  <a:srgbClr val="212834"/>
                </a:solidFill>
              </a:rPr>
              <a:t>(LYM)</a:t>
            </a:r>
            <a:r>
              <a:rPr lang="zh-CN" altLang="en-US" sz="1800">
                <a:solidFill>
                  <a:srgbClr val="212834"/>
                </a:solidFill>
              </a:rPr>
              <a:t>，水平放置， </a:t>
            </a:r>
            <a:r>
              <a:rPr lang="en-US" altLang="zh-CN" sz="1800">
                <a:solidFill>
                  <a:srgbClr val="212834"/>
                </a:solidFill>
              </a:rPr>
              <a:t>WB1</a:t>
            </a:r>
            <a:r>
              <a:rPr lang="zh-CN" altLang="en-US" sz="1800">
                <a:solidFill>
                  <a:srgbClr val="212834"/>
                </a:solidFill>
              </a:rPr>
              <a:t>为</a:t>
            </a:r>
            <a:r>
              <a:rPr lang="en-US" altLang="zh-CN" sz="1800">
                <a:solidFill>
                  <a:srgbClr val="212834"/>
                </a:solidFill>
              </a:rPr>
              <a:t>80mm×8mm</a:t>
            </a:r>
            <a:r>
              <a:rPr lang="zh-CN" altLang="en-US" sz="1800">
                <a:solidFill>
                  <a:srgbClr val="212834"/>
                </a:solidFill>
              </a:rPr>
              <a:t>，  </a:t>
            </a:r>
          </a:p>
          <a:p>
            <a:pPr eaLnBrk="1" hangingPunct="1"/>
            <a:r>
              <a:rPr lang="zh-CN" altLang="en-US" sz="1800">
                <a:solidFill>
                  <a:srgbClr val="212834"/>
                </a:solidFill>
              </a:rPr>
              <a:t>    </a:t>
            </a:r>
            <a:r>
              <a:rPr lang="en-US" altLang="zh-CN" sz="1800">
                <a:solidFill>
                  <a:srgbClr val="212834"/>
                </a:solidFill>
              </a:rPr>
              <a:t>=6m</a:t>
            </a:r>
            <a:r>
              <a:rPr lang="zh-CN" altLang="en-US" sz="1800">
                <a:solidFill>
                  <a:srgbClr val="212834"/>
                </a:solidFill>
              </a:rPr>
              <a:t>，   </a:t>
            </a:r>
            <a:r>
              <a:rPr lang="en-US" altLang="zh-CN" sz="1800">
                <a:solidFill>
                  <a:srgbClr val="212834"/>
                </a:solidFill>
              </a:rPr>
              <a:t>=250mm</a:t>
            </a:r>
            <a:r>
              <a:rPr lang="zh-CN" altLang="en-US" sz="1800">
                <a:solidFill>
                  <a:srgbClr val="212834"/>
                </a:solidFill>
              </a:rPr>
              <a:t>；</a:t>
            </a:r>
            <a:r>
              <a:rPr lang="en-US" altLang="zh-CN" sz="1800">
                <a:solidFill>
                  <a:srgbClr val="212834"/>
                </a:solidFill>
              </a:rPr>
              <a:t>WB2</a:t>
            </a:r>
            <a:r>
              <a:rPr lang="zh-CN" altLang="en-US" sz="1800">
                <a:solidFill>
                  <a:srgbClr val="212834"/>
                </a:solidFill>
              </a:rPr>
              <a:t>为</a:t>
            </a:r>
            <a:r>
              <a:rPr lang="en-US" altLang="zh-CN" sz="1800">
                <a:solidFill>
                  <a:srgbClr val="212834"/>
                </a:solidFill>
              </a:rPr>
              <a:t>50mm×5mm</a:t>
            </a:r>
            <a:r>
              <a:rPr lang="zh-CN" altLang="en-US" sz="1800">
                <a:solidFill>
                  <a:srgbClr val="212834"/>
                </a:solidFill>
              </a:rPr>
              <a:t>，  </a:t>
            </a:r>
            <a:r>
              <a:rPr lang="en-US" altLang="zh-CN" sz="1800">
                <a:solidFill>
                  <a:srgbClr val="212834"/>
                </a:solidFill>
              </a:rPr>
              <a:t>=1m</a:t>
            </a:r>
            <a:r>
              <a:rPr lang="zh-CN" altLang="en-US" sz="1800">
                <a:solidFill>
                  <a:srgbClr val="212834"/>
                </a:solidFill>
              </a:rPr>
              <a:t>，   </a:t>
            </a:r>
            <a:r>
              <a:rPr lang="en-US" altLang="zh-CN" sz="1800">
                <a:solidFill>
                  <a:srgbClr val="212834"/>
                </a:solidFill>
              </a:rPr>
              <a:t>=250mm</a:t>
            </a:r>
            <a:r>
              <a:rPr lang="zh-CN" altLang="en-US" sz="1800">
                <a:solidFill>
                  <a:srgbClr val="212834"/>
                </a:solidFill>
              </a:rPr>
              <a:t>；</a:t>
            </a:r>
            <a:r>
              <a:rPr lang="en-US" altLang="zh-CN" sz="1800">
                <a:solidFill>
                  <a:srgbClr val="212834"/>
                </a:solidFill>
              </a:rPr>
              <a:t>WB3</a:t>
            </a:r>
            <a:r>
              <a:rPr lang="zh-CN" altLang="en-US" sz="1800">
                <a:solidFill>
                  <a:srgbClr val="212834"/>
                </a:solidFill>
              </a:rPr>
              <a:t>为</a:t>
            </a:r>
            <a:r>
              <a:rPr lang="en-US" altLang="zh-CN" sz="1800">
                <a:solidFill>
                  <a:srgbClr val="212834"/>
                </a:solidFill>
              </a:rPr>
              <a:t>40mm×4mm</a:t>
            </a:r>
            <a:r>
              <a:rPr lang="zh-CN" altLang="en-US" sz="1800">
                <a:solidFill>
                  <a:srgbClr val="212834"/>
                </a:solidFill>
              </a:rPr>
              <a:t>，   </a:t>
            </a:r>
            <a:r>
              <a:rPr lang="en-US" altLang="zh-CN" sz="1800">
                <a:solidFill>
                  <a:srgbClr val="212834"/>
                </a:solidFill>
              </a:rPr>
              <a:t>=2m</a:t>
            </a:r>
            <a:r>
              <a:rPr lang="zh-CN" altLang="en-US" sz="1800">
                <a:solidFill>
                  <a:srgbClr val="212834"/>
                </a:solidFill>
              </a:rPr>
              <a:t>，   </a:t>
            </a:r>
            <a:r>
              <a:rPr lang="en-US" altLang="zh-CN" sz="1800">
                <a:solidFill>
                  <a:srgbClr val="212834"/>
                </a:solidFill>
              </a:rPr>
              <a:t>=120mm</a:t>
            </a:r>
            <a:r>
              <a:rPr lang="zh-CN" altLang="en-US" sz="1800">
                <a:solidFill>
                  <a:srgbClr val="212834"/>
                </a:solidFill>
              </a:rPr>
              <a:t>；其余标注见图</a:t>
            </a:r>
            <a:r>
              <a:rPr lang="en-US" altLang="zh-CN" sz="1800">
                <a:solidFill>
                  <a:srgbClr val="212834"/>
                </a:solidFill>
              </a:rPr>
              <a:t>4.8</a:t>
            </a:r>
            <a:r>
              <a:rPr lang="zh-CN" altLang="en-US" sz="1800">
                <a:solidFill>
                  <a:srgbClr val="212834"/>
                </a:solidFill>
              </a:rPr>
              <a:t>。试求</a:t>
            </a:r>
            <a:r>
              <a:rPr lang="en-US" altLang="zh-CN" sz="1800">
                <a:solidFill>
                  <a:srgbClr val="212834"/>
                </a:solidFill>
              </a:rPr>
              <a:t>k</a:t>
            </a:r>
            <a:r>
              <a:rPr lang="zh-CN" altLang="en-US" sz="1800">
                <a:solidFill>
                  <a:srgbClr val="212834"/>
                </a:solidFill>
              </a:rPr>
              <a:t>点三相短路电流和短路容量。</a:t>
            </a:r>
          </a:p>
          <a:p>
            <a:pPr eaLnBrk="1" hangingPunct="1"/>
            <a:r>
              <a:rPr lang="zh-CN" altLang="en-US" sz="1800">
                <a:solidFill>
                  <a:srgbClr val="212834"/>
                </a:solidFill>
              </a:rPr>
              <a:t>        解：</a:t>
            </a:r>
            <a:r>
              <a:rPr lang="en-US" altLang="zh-CN" sz="1800">
                <a:solidFill>
                  <a:srgbClr val="212834"/>
                </a:solidFill>
              </a:rPr>
              <a:t>1) </a:t>
            </a:r>
            <a:r>
              <a:rPr lang="zh-CN" altLang="en-US" sz="1800">
                <a:solidFill>
                  <a:srgbClr val="212834"/>
                </a:solidFill>
              </a:rPr>
              <a:t>计算短路电路中各元件的电阻和电抗</a:t>
            </a:r>
            <a:r>
              <a:rPr lang="en-US" altLang="zh-CN" sz="1800">
                <a:solidFill>
                  <a:srgbClr val="212834"/>
                </a:solidFill>
              </a:rPr>
              <a:t>(</a:t>
            </a:r>
            <a:r>
              <a:rPr lang="zh-CN" altLang="en-US" sz="1800">
                <a:solidFill>
                  <a:srgbClr val="212834"/>
                </a:solidFill>
              </a:rPr>
              <a:t>取</a:t>
            </a:r>
            <a:r>
              <a:rPr lang="en-US" altLang="zh-CN" sz="1800">
                <a:solidFill>
                  <a:srgbClr val="212834"/>
                </a:solidFill>
              </a:rPr>
              <a:t>U</a:t>
            </a:r>
            <a:r>
              <a:rPr lang="en-US" altLang="zh-CN" sz="1800" baseline="-25000">
                <a:solidFill>
                  <a:srgbClr val="212834"/>
                </a:solidFill>
              </a:rPr>
              <a:t>c</a:t>
            </a:r>
            <a:r>
              <a:rPr lang="en-US" altLang="zh-CN" sz="1800">
                <a:solidFill>
                  <a:srgbClr val="212834"/>
                </a:solidFill>
              </a:rPr>
              <a:t> = 400V)</a:t>
            </a:r>
          </a:p>
          <a:p>
            <a:pPr eaLnBrk="1" hangingPunct="1"/>
            <a:r>
              <a:rPr lang="en-US" altLang="zh-CN" sz="1800">
                <a:solidFill>
                  <a:srgbClr val="212834"/>
                </a:solidFill>
              </a:rPr>
              <a:t>               ① </a:t>
            </a:r>
            <a:r>
              <a:rPr lang="zh-CN" altLang="en-US" sz="1800">
                <a:solidFill>
                  <a:srgbClr val="212834"/>
                </a:solidFill>
              </a:rPr>
              <a:t>电力变压器的电阻和电抗，查附录表得</a:t>
            </a:r>
            <a:r>
              <a:rPr lang="en-US" altLang="zh-CN" sz="1800">
                <a:solidFill>
                  <a:srgbClr val="212834"/>
                </a:solidFill>
              </a:rPr>
              <a:t>P</a:t>
            </a:r>
            <a:r>
              <a:rPr lang="en-US" altLang="zh-CN" sz="1800" baseline="-25000">
                <a:solidFill>
                  <a:srgbClr val="212834"/>
                </a:solidFill>
              </a:rPr>
              <a:t>k</a:t>
            </a:r>
            <a:r>
              <a:rPr lang="en-US" altLang="zh-CN" sz="1800">
                <a:solidFill>
                  <a:srgbClr val="212834"/>
                </a:solidFill>
              </a:rPr>
              <a:t>=7500W</a:t>
            </a:r>
            <a:r>
              <a:rPr lang="zh-CN" altLang="en-US" sz="1800">
                <a:solidFill>
                  <a:srgbClr val="212834"/>
                </a:solidFill>
              </a:rPr>
              <a:t>，</a:t>
            </a:r>
            <a:r>
              <a:rPr lang="en-US" altLang="zh-CN" sz="1800">
                <a:solidFill>
                  <a:srgbClr val="212834"/>
                </a:solidFill>
              </a:rPr>
              <a:t>U</a:t>
            </a:r>
            <a:r>
              <a:rPr lang="en-US" altLang="zh-CN" sz="1800" baseline="-25000">
                <a:solidFill>
                  <a:srgbClr val="212834"/>
                </a:solidFill>
              </a:rPr>
              <a:t>k</a:t>
            </a:r>
            <a:r>
              <a:rPr lang="en-US" altLang="zh-CN" sz="1800">
                <a:solidFill>
                  <a:srgbClr val="212834"/>
                </a:solidFill>
              </a:rPr>
              <a:t>%= 4.5</a:t>
            </a:r>
            <a:r>
              <a:rPr lang="zh-CN" altLang="en-US" sz="1800">
                <a:solidFill>
                  <a:srgbClr val="212834"/>
                </a:solidFill>
              </a:rPr>
              <a:t>，故</a:t>
            </a:r>
          </a:p>
          <a:p>
            <a:pPr eaLnBrk="1" hangingPunct="1"/>
            <a:r>
              <a:rPr lang="zh-CN" altLang="en-US" sz="1800">
                <a:solidFill>
                  <a:srgbClr val="212834"/>
                </a:solidFill>
              </a:rPr>
              <a:t>                                                                 </a:t>
            </a:r>
            <a:r>
              <a:rPr lang="en-US" altLang="zh-CN" sz="1800">
                <a:solidFill>
                  <a:srgbClr val="212834"/>
                </a:solidFill>
              </a:rPr>
              <a:t> </a:t>
            </a:r>
          </a:p>
          <a:p>
            <a:pPr eaLnBrk="1" hangingPunct="1"/>
            <a:r>
              <a:rPr lang="en-US" altLang="zh-CN" sz="1800">
                <a:solidFill>
                  <a:srgbClr val="212834"/>
                </a:solidFill>
              </a:rPr>
              <a:t>                        </a:t>
            </a:r>
          </a:p>
          <a:p>
            <a:pPr eaLnBrk="1" hangingPunct="1"/>
            <a:r>
              <a:rPr lang="en-US" altLang="zh-CN" sz="1800">
                <a:solidFill>
                  <a:srgbClr val="212834"/>
                </a:solidFill>
              </a:rPr>
              <a:t>				 </a:t>
            </a:r>
          </a:p>
        </p:txBody>
      </p:sp>
      <p:sp>
        <p:nvSpPr>
          <p:cNvPr id="28690" name="Rectangle 10">
            <a:extLst>
              <a:ext uri="{FF2B5EF4-FFF2-40B4-BE49-F238E27FC236}">
                <a16:creationId xmlns:a16="http://schemas.microsoft.com/office/drawing/2014/main" id="{AFE0BCCA-A4FD-4B21-A91D-AE600386F6B7}"/>
              </a:ext>
            </a:extLst>
          </p:cNvPr>
          <p:cNvSpPr>
            <a:spLocks noChangeArrowheads="1"/>
          </p:cNvSpPr>
          <p:nvPr/>
        </p:nvSpPr>
        <p:spPr bwMode="auto">
          <a:xfrm>
            <a:off x="827088" y="1700213"/>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三、低压电网短路电流计算</a:t>
            </a:r>
          </a:p>
        </p:txBody>
      </p:sp>
      <p:graphicFrame>
        <p:nvGraphicFramePr>
          <p:cNvPr id="28674" name="Object 11">
            <a:extLst>
              <a:ext uri="{FF2B5EF4-FFF2-40B4-BE49-F238E27FC236}">
                <a16:creationId xmlns:a16="http://schemas.microsoft.com/office/drawing/2014/main" id="{71F1351A-36F4-4EAE-830D-6F1B1EE4E386}"/>
              </a:ext>
            </a:extLst>
          </p:cNvPr>
          <p:cNvGraphicFramePr>
            <a:graphicFrameLocks noChangeAspect="1"/>
          </p:cNvGraphicFramePr>
          <p:nvPr>
            <p:extLst>
              <p:ext uri="{D42A27DB-BD31-4B8C-83A1-F6EECF244321}">
                <p14:modId xmlns:p14="http://schemas.microsoft.com/office/powerpoint/2010/main" val="1498639164"/>
              </p:ext>
            </p:extLst>
          </p:nvPr>
        </p:nvGraphicFramePr>
        <p:xfrm>
          <a:off x="900113" y="3357563"/>
          <a:ext cx="152400" cy="287337"/>
        </p:xfrm>
        <a:graphic>
          <a:graphicData uri="http://schemas.openxmlformats.org/presentationml/2006/ole">
            <mc:AlternateContent xmlns:mc="http://schemas.openxmlformats.org/markup-compatibility/2006">
              <mc:Choice xmlns:v="urn:schemas-microsoft-com:vml" Requires="v">
                <p:oleObj name="Equation" r:id="rId3" imgW="88560" imgH="164880" progId="Equation.DSMT4">
                  <p:embed/>
                </p:oleObj>
              </mc:Choice>
              <mc:Fallback>
                <p:oleObj name="Equation" r:id="rId3" imgW="88560" imgH="164880" progId="Equation.DSMT4">
                  <p:embed/>
                  <p:pic>
                    <p:nvPicPr>
                      <p:cNvPr id="0" name="Object 11"/>
                      <p:cNvPicPr>
                        <a:picLocks noChangeAspect="1" noChangeArrowheads="1"/>
                      </p:cNvPicPr>
                      <p:nvPr/>
                    </p:nvPicPr>
                    <p:blipFill>
                      <a:blip r:embed="rId4"/>
                      <a:srcRect/>
                      <a:stretch>
                        <a:fillRect/>
                      </a:stretch>
                    </p:blipFill>
                    <p:spPr bwMode="auto">
                      <a:xfrm>
                        <a:off x="900113" y="3357563"/>
                        <a:ext cx="152400"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5" name="Object 12">
            <a:extLst>
              <a:ext uri="{FF2B5EF4-FFF2-40B4-BE49-F238E27FC236}">
                <a16:creationId xmlns:a16="http://schemas.microsoft.com/office/drawing/2014/main" id="{86058745-BC5C-456A-81BD-86C6E16627BC}"/>
              </a:ext>
            </a:extLst>
          </p:cNvPr>
          <p:cNvGraphicFramePr>
            <a:graphicFrameLocks noChangeAspect="1"/>
          </p:cNvGraphicFramePr>
          <p:nvPr>
            <p:extLst>
              <p:ext uri="{D42A27DB-BD31-4B8C-83A1-F6EECF244321}">
                <p14:modId xmlns:p14="http://schemas.microsoft.com/office/powerpoint/2010/main" val="3759574705"/>
              </p:ext>
            </p:extLst>
          </p:nvPr>
        </p:nvGraphicFramePr>
        <p:xfrm>
          <a:off x="1674666" y="3403743"/>
          <a:ext cx="230188" cy="249237"/>
        </p:xfrm>
        <a:graphic>
          <a:graphicData uri="http://schemas.openxmlformats.org/presentationml/2006/ole">
            <mc:AlternateContent xmlns:mc="http://schemas.openxmlformats.org/markup-compatibility/2006">
              <mc:Choice xmlns:v="urn:schemas-microsoft-com:vml" Requires="v">
                <p:oleObj name="Equation" r:id="rId5" imgW="114120" imgH="126720" progId="Equation.DSMT4">
                  <p:embed/>
                </p:oleObj>
              </mc:Choice>
              <mc:Fallback>
                <p:oleObj name="Equation" r:id="rId5" imgW="114120" imgH="126720" progId="Equation.DSMT4">
                  <p:embed/>
                  <p:pic>
                    <p:nvPicPr>
                      <p:cNvPr id="0" name="Object 12"/>
                      <p:cNvPicPr>
                        <a:picLocks noChangeAspect="1" noChangeArrowheads="1"/>
                      </p:cNvPicPr>
                      <p:nvPr/>
                    </p:nvPicPr>
                    <p:blipFill>
                      <a:blip r:embed="rId6"/>
                      <a:srcRect/>
                      <a:stretch>
                        <a:fillRect/>
                      </a:stretch>
                    </p:blipFill>
                    <p:spPr bwMode="auto">
                      <a:xfrm>
                        <a:off x="1674666" y="3403743"/>
                        <a:ext cx="230188" cy="249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6" name="Object 13">
            <a:extLst>
              <a:ext uri="{FF2B5EF4-FFF2-40B4-BE49-F238E27FC236}">
                <a16:creationId xmlns:a16="http://schemas.microsoft.com/office/drawing/2014/main" id="{279A39E7-BD18-4AB4-ABAD-ACC98B823D1D}"/>
              </a:ext>
            </a:extLst>
          </p:cNvPr>
          <p:cNvGraphicFramePr>
            <a:graphicFrameLocks noChangeAspect="1"/>
          </p:cNvGraphicFramePr>
          <p:nvPr>
            <p:extLst>
              <p:ext uri="{D42A27DB-BD31-4B8C-83A1-F6EECF244321}">
                <p14:modId xmlns:p14="http://schemas.microsoft.com/office/powerpoint/2010/main" val="3588770608"/>
              </p:ext>
            </p:extLst>
          </p:nvPr>
        </p:nvGraphicFramePr>
        <p:xfrm>
          <a:off x="5219700" y="3357563"/>
          <a:ext cx="152400" cy="287337"/>
        </p:xfrm>
        <a:graphic>
          <a:graphicData uri="http://schemas.openxmlformats.org/presentationml/2006/ole">
            <mc:AlternateContent xmlns:mc="http://schemas.openxmlformats.org/markup-compatibility/2006">
              <mc:Choice xmlns:v="urn:schemas-microsoft-com:vml" Requires="v">
                <p:oleObj name="Equation" r:id="rId7" imgW="88560" imgH="164880" progId="Equation.DSMT4">
                  <p:embed/>
                </p:oleObj>
              </mc:Choice>
              <mc:Fallback>
                <p:oleObj name="Equation" r:id="rId7" imgW="88560" imgH="164880" progId="Equation.DSMT4">
                  <p:embed/>
                  <p:pic>
                    <p:nvPicPr>
                      <p:cNvPr id="0" name="Object 13"/>
                      <p:cNvPicPr>
                        <a:picLocks noChangeAspect="1" noChangeArrowheads="1"/>
                      </p:cNvPicPr>
                      <p:nvPr/>
                    </p:nvPicPr>
                    <p:blipFill>
                      <a:blip r:embed="rId8"/>
                      <a:srcRect/>
                      <a:stretch>
                        <a:fillRect/>
                      </a:stretch>
                    </p:blipFill>
                    <p:spPr bwMode="auto">
                      <a:xfrm>
                        <a:off x="5219700" y="3357563"/>
                        <a:ext cx="152400"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7" name="Object 14">
            <a:extLst>
              <a:ext uri="{FF2B5EF4-FFF2-40B4-BE49-F238E27FC236}">
                <a16:creationId xmlns:a16="http://schemas.microsoft.com/office/drawing/2014/main" id="{62DC22C7-08C8-4964-B762-CDDC293DC1B2}"/>
              </a:ext>
            </a:extLst>
          </p:cNvPr>
          <p:cNvGraphicFramePr>
            <a:graphicFrameLocks noChangeAspect="1"/>
          </p:cNvGraphicFramePr>
          <p:nvPr>
            <p:extLst>
              <p:ext uri="{D42A27DB-BD31-4B8C-83A1-F6EECF244321}">
                <p14:modId xmlns:p14="http://schemas.microsoft.com/office/powerpoint/2010/main" val="2703266188"/>
              </p:ext>
            </p:extLst>
          </p:nvPr>
        </p:nvGraphicFramePr>
        <p:xfrm>
          <a:off x="6011863" y="3395663"/>
          <a:ext cx="230187" cy="249237"/>
        </p:xfrm>
        <a:graphic>
          <a:graphicData uri="http://schemas.openxmlformats.org/presentationml/2006/ole">
            <mc:AlternateContent xmlns:mc="http://schemas.openxmlformats.org/markup-compatibility/2006">
              <mc:Choice xmlns:v="urn:schemas-microsoft-com:vml" Requires="v">
                <p:oleObj name="Equation" r:id="rId9" imgW="114120" imgH="126720" progId="Equation.DSMT4">
                  <p:embed/>
                </p:oleObj>
              </mc:Choice>
              <mc:Fallback>
                <p:oleObj name="Equation" r:id="rId9" imgW="114120" imgH="126720" progId="Equation.DSMT4">
                  <p:embed/>
                  <p:pic>
                    <p:nvPicPr>
                      <p:cNvPr id="0" name="Object 14"/>
                      <p:cNvPicPr>
                        <a:picLocks noChangeAspect="1" noChangeArrowheads="1"/>
                      </p:cNvPicPr>
                      <p:nvPr/>
                    </p:nvPicPr>
                    <p:blipFill>
                      <a:blip r:embed="rId10"/>
                      <a:srcRect/>
                      <a:stretch>
                        <a:fillRect/>
                      </a:stretch>
                    </p:blipFill>
                    <p:spPr bwMode="auto">
                      <a:xfrm>
                        <a:off x="6011863" y="3395663"/>
                        <a:ext cx="230187" cy="2492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8" name="Object 15">
            <a:extLst>
              <a:ext uri="{FF2B5EF4-FFF2-40B4-BE49-F238E27FC236}">
                <a16:creationId xmlns:a16="http://schemas.microsoft.com/office/drawing/2014/main" id="{37E27192-1F8D-4F29-B24F-96C61BD3923F}"/>
              </a:ext>
            </a:extLst>
          </p:cNvPr>
          <p:cNvGraphicFramePr>
            <a:graphicFrameLocks noChangeAspect="1"/>
          </p:cNvGraphicFramePr>
          <p:nvPr>
            <p:extLst>
              <p:ext uri="{D42A27DB-BD31-4B8C-83A1-F6EECF244321}">
                <p14:modId xmlns:p14="http://schemas.microsoft.com/office/powerpoint/2010/main" val="2027073368"/>
              </p:ext>
            </p:extLst>
          </p:nvPr>
        </p:nvGraphicFramePr>
        <p:xfrm>
          <a:off x="2411413" y="3644900"/>
          <a:ext cx="152400" cy="287338"/>
        </p:xfrm>
        <a:graphic>
          <a:graphicData uri="http://schemas.openxmlformats.org/presentationml/2006/ole">
            <mc:AlternateContent xmlns:mc="http://schemas.openxmlformats.org/markup-compatibility/2006">
              <mc:Choice xmlns:v="urn:schemas-microsoft-com:vml" Requires="v">
                <p:oleObj name="Equation" r:id="rId11" imgW="88560" imgH="164880" progId="Equation.DSMT4">
                  <p:embed/>
                </p:oleObj>
              </mc:Choice>
              <mc:Fallback>
                <p:oleObj name="Equation" r:id="rId11" imgW="88560" imgH="164880" progId="Equation.DSMT4">
                  <p:embed/>
                  <p:pic>
                    <p:nvPicPr>
                      <p:cNvPr id="0" name="Object 15"/>
                      <p:cNvPicPr>
                        <a:picLocks noChangeAspect="1" noChangeArrowheads="1"/>
                      </p:cNvPicPr>
                      <p:nvPr/>
                    </p:nvPicPr>
                    <p:blipFill>
                      <a:blip r:embed="rId12"/>
                      <a:srcRect/>
                      <a:stretch>
                        <a:fillRect/>
                      </a:stretch>
                    </p:blipFill>
                    <p:spPr bwMode="auto">
                      <a:xfrm>
                        <a:off x="2411413" y="3644900"/>
                        <a:ext cx="152400"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8679" name="Object 16">
            <a:extLst>
              <a:ext uri="{FF2B5EF4-FFF2-40B4-BE49-F238E27FC236}">
                <a16:creationId xmlns:a16="http://schemas.microsoft.com/office/drawing/2014/main" id="{F48F1732-CB55-4AD3-9E44-5D2ECA32E1A7}"/>
              </a:ext>
            </a:extLst>
          </p:cNvPr>
          <p:cNvGraphicFramePr>
            <a:graphicFrameLocks noChangeAspect="1"/>
          </p:cNvGraphicFramePr>
          <p:nvPr>
            <p:extLst>
              <p:ext uri="{D42A27DB-BD31-4B8C-83A1-F6EECF244321}">
                <p14:modId xmlns:p14="http://schemas.microsoft.com/office/powerpoint/2010/main" val="1978732564"/>
              </p:ext>
            </p:extLst>
          </p:nvPr>
        </p:nvGraphicFramePr>
        <p:xfrm>
          <a:off x="3185103" y="3672608"/>
          <a:ext cx="230188" cy="249238"/>
        </p:xfrm>
        <a:graphic>
          <a:graphicData uri="http://schemas.openxmlformats.org/presentationml/2006/ole">
            <mc:AlternateContent xmlns:mc="http://schemas.openxmlformats.org/markup-compatibility/2006">
              <mc:Choice xmlns:v="urn:schemas-microsoft-com:vml" Requires="v">
                <p:oleObj name="Equation" r:id="rId13" imgW="114120" imgH="126720" progId="Equation.DSMT4">
                  <p:embed/>
                </p:oleObj>
              </mc:Choice>
              <mc:Fallback>
                <p:oleObj name="Equation" r:id="rId13" imgW="114120" imgH="126720" progId="Equation.DSMT4">
                  <p:embed/>
                  <p:pic>
                    <p:nvPicPr>
                      <p:cNvPr id="0" name="Object 16"/>
                      <p:cNvPicPr>
                        <a:picLocks noChangeAspect="1" noChangeArrowheads="1"/>
                      </p:cNvPicPr>
                      <p:nvPr/>
                    </p:nvPicPr>
                    <p:blipFill>
                      <a:blip r:embed="rId14"/>
                      <a:srcRect/>
                      <a:stretch>
                        <a:fillRect/>
                      </a:stretch>
                    </p:blipFill>
                    <p:spPr bwMode="auto">
                      <a:xfrm>
                        <a:off x="3185103" y="3672608"/>
                        <a:ext cx="230188" cy="249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1" name="Rectangle 18">
            <a:extLst>
              <a:ext uri="{FF2B5EF4-FFF2-40B4-BE49-F238E27FC236}">
                <a16:creationId xmlns:a16="http://schemas.microsoft.com/office/drawing/2014/main" id="{271AB159-5ABF-4BD3-9141-5F84B4B61AB1}"/>
              </a:ext>
            </a:extLst>
          </p:cNvPr>
          <p:cNvSpPr>
            <a:spLocks noChangeArrowheads="1"/>
          </p:cNvSpPr>
          <p:nvPr/>
        </p:nvSpPr>
        <p:spPr bwMode="auto">
          <a:xfrm>
            <a:off x="0" y="3120153"/>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212834"/>
              </a:solidFill>
            </a:endParaRPr>
          </a:p>
        </p:txBody>
      </p:sp>
      <p:graphicFrame>
        <p:nvGraphicFramePr>
          <p:cNvPr id="28680" name="Object 17">
            <a:extLst>
              <a:ext uri="{FF2B5EF4-FFF2-40B4-BE49-F238E27FC236}">
                <a16:creationId xmlns:a16="http://schemas.microsoft.com/office/drawing/2014/main" id="{BDAF3E58-FA3B-4A26-B260-50B0C0407B30}"/>
              </a:ext>
            </a:extLst>
          </p:cNvPr>
          <p:cNvGraphicFramePr>
            <a:graphicFrameLocks noChangeAspect="1"/>
          </p:cNvGraphicFramePr>
          <p:nvPr>
            <p:extLst>
              <p:ext uri="{D42A27DB-BD31-4B8C-83A1-F6EECF244321}">
                <p14:modId xmlns:p14="http://schemas.microsoft.com/office/powerpoint/2010/main" val="3424951599"/>
              </p:ext>
            </p:extLst>
          </p:nvPr>
        </p:nvGraphicFramePr>
        <p:xfrm>
          <a:off x="2588965" y="4941168"/>
          <a:ext cx="3771900" cy="1160463"/>
        </p:xfrm>
        <a:graphic>
          <a:graphicData uri="http://schemas.openxmlformats.org/presentationml/2006/ole">
            <mc:AlternateContent xmlns:mc="http://schemas.openxmlformats.org/markup-compatibility/2006">
              <mc:Choice xmlns:v="urn:schemas-microsoft-com:vml" Requires="v">
                <p:oleObj name="Equation" r:id="rId15" imgW="2577960" imgH="787320" progId="Equation.DSMT4">
                  <p:embed/>
                </p:oleObj>
              </mc:Choice>
              <mc:Fallback>
                <p:oleObj name="Equation" r:id="rId15" imgW="2577960" imgH="787320" progId="Equation.DSMT4">
                  <p:embed/>
                  <p:pic>
                    <p:nvPicPr>
                      <p:cNvPr id="0" name="Object 17"/>
                      <p:cNvPicPr>
                        <a:picLocks noChangeAspect="1" noChangeArrowheads="1"/>
                      </p:cNvPicPr>
                      <p:nvPr/>
                    </p:nvPicPr>
                    <p:blipFill>
                      <a:blip r:embed="rId16"/>
                      <a:srcRect/>
                      <a:stretch>
                        <a:fillRect/>
                      </a:stretch>
                    </p:blipFill>
                    <p:spPr bwMode="auto">
                      <a:xfrm>
                        <a:off x="2588965" y="4941168"/>
                        <a:ext cx="3771900" cy="1160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8692" name="Rectangle 20">
            <a:extLst>
              <a:ext uri="{FF2B5EF4-FFF2-40B4-BE49-F238E27FC236}">
                <a16:creationId xmlns:a16="http://schemas.microsoft.com/office/drawing/2014/main" id="{69CD4CD5-89E3-42B0-9BEB-FA9D73BBCFEA}"/>
              </a:ext>
            </a:extLst>
          </p:cNvPr>
          <p:cNvSpPr>
            <a:spLocks noChangeArrowheads="1"/>
          </p:cNvSpPr>
          <p:nvPr/>
        </p:nvSpPr>
        <p:spPr bwMode="auto">
          <a:xfrm>
            <a:off x="0" y="3096340"/>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212834"/>
              </a:solidFill>
            </a:endParaRPr>
          </a:p>
        </p:txBody>
      </p:sp>
    </p:spTree>
  </p:cSld>
  <p:clrMapOvr>
    <a:masterClrMapping/>
  </p:clrMapOvr>
  <p:transition>
    <p:split orient="vert"/>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13" name="Text Box 8">
            <a:extLst>
              <a:ext uri="{FF2B5EF4-FFF2-40B4-BE49-F238E27FC236}">
                <a16:creationId xmlns:a16="http://schemas.microsoft.com/office/drawing/2014/main" id="{4C1096BF-5EEE-48C4-919E-E14ECDA09BA8}"/>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低压电网短路电流的计算</a:t>
            </a:r>
          </a:p>
        </p:txBody>
      </p:sp>
      <p:sp>
        <p:nvSpPr>
          <p:cNvPr id="29714" name="Text Box 9">
            <a:extLst>
              <a:ext uri="{FF2B5EF4-FFF2-40B4-BE49-F238E27FC236}">
                <a16:creationId xmlns:a16="http://schemas.microsoft.com/office/drawing/2014/main" id="{6613CB8D-73A7-43AD-BB49-BCE06A75F1F0}"/>
              </a:ext>
            </a:extLst>
          </p:cNvPr>
          <p:cNvSpPr txBox="1">
            <a:spLocks noChangeArrowheads="1"/>
          </p:cNvSpPr>
          <p:nvPr/>
        </p:nvSpPr>
        <p:spPr bwMode="auto">
          <a:xfrm>
            <a:off x="611188" y="1700213"/>
            <a:ext cx="4465637"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② </a:t>
            </a:r>
            <a:r>
              <a:rPr lang="zh-CN" altLang="en-US" sz="1800">
                <a:solidFill>
                  <a:srgbClr val="212834"/>
                </a:solidFill>
              </a:rPr>
              <a:t>母线</a:t>
            </a:r>
            <a:r>
              <a:rPr lang="en-US" altLang="zh-CN" sz="1800">
                <a:solidFill>
                  <a:srgbClr val="212834"/>
                </a:solidFill>
              </a:rPr>
              <a:t>WB1</a:t>
            </a:r>
            <a:r>
              <a:rPr lang="zh-CN" altLang="en-US" sz="1800">
                <a:solidFill>
                  <a:srgbClr val="212834"/>
                </a:solidFill>
              </a:rPr>
              <a:t>的电阻和电抗，查附录表得</a:t>
            </a:r>
            <a:r>
              <a:rPr lang="en-US" altLang="zh-CN" sz="1800">
                <a:solidFill>
                  <a:srgbClr val="212834"/>
                </a:solidFill>
              </a:rPr>
              <a:t>R </a:t>
            </a:r>
            <a:r>
              <a:rPr lang="en-US" altLang="zh-CN" sz="1800" baseline="-25000">
                <a:solidFill>
                  <a:srgbClr val="212834"/>
                </a:solidFill>
              </a:rPr>
              <a:t>0</a:t>
            </a:r>
            <a:r>
              <a:rPr lang="zh-CN" altLang="en-US" sz="1800">
                <a:solidFill>
                  <a:srgbClr val="212834"/>
                </a:solidFill>
              </a:rPr>
              <a:t>＝</a:t>
            </a:r>
            <a:r>
              <a:rPr lang="en-US" altLang="zh-CN" sz="1800">
                <a:solidFill>
                  <a:srgbClr val="212834"/>
                </a:solidFill>
              </a:rPr>
              <a:t>0.055mΩ/m</a:t>
            </a:r>
            <a:r>
              <a:rPr lang="zh-CN" altLang="en-US" sz="1800">
                <a:solidFill>
                  <a:srgbClr val="212834"/>
                </a:solidFill>
              </a:rPr>
              <a:t>， </a:t>
            </a:r>
            <a:r>
              <a:rPr lang="en-US" altLang="zh-CN" sz="1800">
                <a:solidFill>
                  <a:srgbClr val="212834"/>
                </a:solidFill>
              </a:rPr>
              <a:t>X </a:t>
            </a:r>
            <a:r>
              <a:rPr lang="en-US" altLang="zh-CN" sz="1800" baseline="-25000">
                <a:solidFill>
                  <a:srgbClr val="212834"/>
                </a:solidFill>
              </a:rPr>
              <a:t>0</a:t>
            </a:r>
            <a:r>
              <a:rPr lang="zh-CN" altLang="en-US" sz="1800">
                <a:solidFill>
                  <a:srgbClr val="212834"/>
                </a:solidFill>
              </a:rPr>
              <a:t>＝</a:t>
            </a:r>
            <a:r>
              <a:rPr lang="en-US" altLang="zh-CN" sz="1800">
                <a:solidFill>
                  <a:srgbClr val="212834"/>
                </a:solidFill>
              </a:rPr>
              <a:t>0.17mΩ/m(</a:t>
            </a:r>
            <a:r>
              <a:rPr lang="zh-CN" altLang="en-US" sz="1800">
                <a:solidFill>
                  <a:srgbClr val="212834"/>
                </a:solidFill>
              </a:rPr>
              <a:t>取 </a:t>
            </a:r>
          </a:p>
          <a:p>
            <a:pPr eaLnBrk="1" hangingPunct="1"/>
            <a:r>
              <a:rPr lang="zh-CN" altLang="en-US" sz="1800">
                <a:solidFill>
                  <a:srgbClr val="212834"/>
                </a:solidFill>
              </a:rPr>
              <a:t>     ＝</a:t>
            </a:r>
            <a:r>
              <a:rPr lang="en-US" altLang="zh-CN" sz="1800">
                <a:solidFill>
                  <a:srgbClr val="212834"/>
                </a:solidFill>
              </a:rPr>
              <a:t>300 m)</a:t>
            </a:r>
            <a:r>
              <a:rPr lang="zh-CN" altLang="en-US" sz="1800">
                <a:solidFill>
                  <a:srgbClr val="212834"/>
                </a:solidFill>
              </a:rPr>
              <a:t>，故       </a:t>
            </a:r>
          </a:p>
          <a:p>
            <a:pPr eaLnBrk="1" hangingPunct="1"/>
            <a:r>
              <a:rPr lang="en-US" altLang="zh-CN" sz="1800">
                <a:solidFill>
                  <a:srgbClr val="212834"/>
                </a:solidFill>
              </a:rPr>
              <a:t>R </a:t>
            </a:r>
            <a:r>
              <a:rPr lang="en-US" altLang="zh-CN" sz="1800" baseline="-25000">
                <a:solidFill>
                  <a:srgbClr val="212834"/>
                </a:solidFill>
              </a:rPr>
              <a:t>WB1</a:t>
            </a:r>
            <a:r>
              <a:rPr lang="en-US" altLang="zh-CN" sz="1800">
                <a:solidFill>
                  <a:srgbClr val="212834"/>
                </a:solidFill>
              </a:rPr>
              <a:t> </a:t>
            </a:r>
            <a:r>
              <a:rPr lang="zh-CN" altLang="en-US" sz="1800">
                <a:solidFill>
                  <a:srgbClr val="212834"/>
                </a:solidFill>
              </a:rPr>
              <a:t>＝</a:t>
            </a:r>
            <a:r>
              <a:rPr lang="en-US" altLang="zh-CN" sz="1800">
                <a:solidFill>
                  <a:srgbClr val="212834"/>
                </a:solidFill>
              </a:rPr>
              <a:t>R </a:t>
            </a:r>
            <a:r>
              <a:rPr lang="en-US" altLang="zh-CN" sz="1800" baseline="-25000">
                <a:solidFill>
                  <a:srgbClr val="212834"/>
                </a:solidFill>
              </a:rPr>
              <a:t>0</a:t>
            </a:r>
            <a:r>
              <a:rPr lang="en-US" altLang="zh-CN" sz="1800">
                <a:solidFill>
                  <a:srgbClr val="212834"/>
                </a:solidFill>
              </a:rPr>
              <a:t>    </a:t>
            </a:r>
            <a:r>
              <a:rPr lang="zh-CN" altLang="en-US" sz="1800">
                <a:solidFill>
                  <a:srgbClr val="212834"/>
                </a:solidFill>
              </a:rPr>
              <a:t>＝ </a:t>
            </a:r>
            <a:r>
              <a:rPr lang="en-US" altLang="zh-CN" sz="1800">
                <a:solidFill>
                  <a:srgbClr val="212834"/>
                </a:solidFill>
              </a:rPr>
              <a:t>0.055×6 mΩ = 0.33 mΩ</a:t>
            </a:r>
          </a:p>
          <a:p>
            <a:pPr eaLnBrk="1" hangingPunct="1"/>
            <a:r>
              <a:rPr lang="en-US" altLang="zh-CN" sz="1800">
                <a:solidFill>
                  <a:srgbClr val="212834"/>
                </a:solidFill>
              </a:rPr>
              <a:t>X </a:t>
            </a:r>
            <a:r>
              <a:rPr lang="en-US" altLang="zh-CN" sz="1800" baseline="-25000">
                <a:solidFill>
                  <a:srgbClr val="212834"/>
                </a:solidFill>
              </a:rPr>
              <a:t>WB1</a:t>
            </a:r>
            <a:r>
              <a:rPr lang="en-US" altLang="zh-CN" sz="1800">
                <a:solidFill>
                  <a:srgbClr val="212834"/>
                </a:solidFill>
              </a:rPr>
              <a:t> </a:t>
            </a:r>
            <a:r>
              <a:rPr lang="zh-CN" altLang="en-US" sz="1800">
                <a:solidFill>
                  <a:srgbClr val="212834"/>
                </a:solidFill>
              </a:rPr>
              <a:t>＝</a:t>
            </a:r>
            <a:r>
              <a:rPr lang="en-US" altLang="zh-CN" sz="1800">
                <a:solidFill>
                  <a:srgbClr val="212834"/>
                </a:solidFill>
              </a:rPr>
              <a:t>X </a:t>
            </a:r>
            <a:r>
              <a:rPr lang="en-US" altLang="zh-CN" sz="1800" baseline="-25000">
                <a:solidFill>
                  <a:srgbClr val="212834"/>
                </a:solidFill>
              </a:rPr>
              <a:t>0</a:t>
            </a:r>
            <a:r>
              <a:rPr lang="en-US" altLang="zh-CN" sz="1800">
                <a:solidFill>
                  <a:srgbClr val="212834"/>
                </a:solidFill>
              </a:rPr>
              <a:t>    </a:t>
            </a:r>
            <a:r>
              <a:rPr lang="zh-CN" altLang="en-US" sz="1800">
                <a:solidFill>
                  <a:srgbClr val="212834"/>
                </a:solidFill>
              </a:rPr>
              <a:t>＝</a:t>
            </a:r>
            <a:r>
              <a:rPr lang="en-US" altLang="zh-CN" sz="1800">
                <a:solidFill>
                  <a:srgbClr val="212834"/>
                </a:solidFill>
              </a:rPr>
              <a:t>0.17×6 mΩ= 1.02 mΩ</a:t>
            </a:r>
          </a:p>
          <a:p>
            <a:pPr eaLnBrk="1" hangingPunct="1"/>
            <a:r>
              <a:rPr lang="en-US" altLang="zh-CN" sz="1800">
                <a:solidFill>
                  <a:srgbClr val="212834"/>
                </a:solidFill>
              </a:rPr>
              <a:t>        ③ </a:t>
            </a:r>
            <a:r>
              <a:rPr lang="zh-CN" altLang="en-US" sz="1800">
                <a:solidFill>
                  <a:srgbClr val="212834"/>
                </a:solidFill>
              </a:rPr>
              <a:t>母线</a:t>
            </a:r>
            <a:r>
              <a:rPr lang="en-US" altLang="zh-CN" sz="1800">
                <a:solidFill>
                  <a:srgbClr val="212834"/>
                </a:solidFill>
              </a:rPr>
              <a:t>WB2</a:t>
            </a:r>
            <a:r>
              <a:rPr lang="zh-CN" altLang="en-US" sz="1800">
                <a:solidFill>
                  <a:srgbClr val="212834"/>
                </a:solidFill>
              </a:rPr>
              <a:t>的电阻和电抗，查附录表得</a:t>
            </a:r>
            <a:r>
              <a:rPr lang="en-US" altLang="zh-CN" sz="1800">
                <a:solidFill>
                  <a:srgbClr val="212834"/>
                </a:solidFill>
              </a:rPr>
              <a:t>R</a:t>
            </a:r>
            <a:r>
              <a:rPr lang="en-US" altLang="zh-CN" sz="1800" baseline="-25000">
                <a:solidFill>
                  <a:srgbClr val="212834"/>
                </a:solidFill>
              </a:rPr>
              <a:t> 0</a:t>
            </a:r>
            <a:r>
              <a:rPr lang="zh-CN" altLang="en-US" sz="1800">
                <a:solidFill>
                  <a:srgbClr val="212834"/>
                </a:solidFill>
              </a:rPr>
              <a:t>＝</a:t>
            </a:r>
            <a:r>
              <a:rPr lang="en-US" altLang="zh-CN" sz="1800">
                <a:solidFill>
                  <a:srgbClr val="212834"/>
                </a:solidFill>
              </a:rPr>
              <a:t>0.142mΩ/m</a:t>
            </a:r>
            <a:r>
              <a:rPr lang="zh-CN" altLang="en-US" sz="1800">
                <a:solidFill>
                  <a:srgbClr val="212834"/>
                </a:solidFill>
              </a:rPr>
              <a:t>，</a:t>
            </a:r>
            <a:r>
              <a:rPr lang="en-US" altLang="zh-CN" sz="1800">
                <a:solidFill>
                  <a:srgbClr val="212834"/>
                </a:solidFill>
              </a:rPr>
              <a:t>X </a:t>
            </a:r>
            <a:r>
              <a:rPr lang="en-US" altLang="zh-CN" sz="1800" baseline="-25000">
                <a:solidFill>
                  <a:srgbClr val="212834"/>
                </a:solidFill>
              </a:rPr>
              <a:t>0</a:t>
            </a:r>
            <a:r>
              <a:rPr lang="zh-CN" altLang="en-US" sz="1800">
                <a:solidFill>
                  <a:srgbClr val="212834"/>
                </a:solidFill>
              </a:rPr>
              <a:t>＝</a:t>
            </a:r>
            <a:r>
              <a:rPr lang="en-US" altLang="zh-CN" sz="1800">
                <a:solidFill>
                  <a:srgbClr val="212834"/>
                </a:solidFill>
              </a:rPr>
              <a:t>0.214mΩ/m(</a:t>
            </a:r>
            <a:r>
              <a:rPr lang="zh-CN" altLang="en-US" sz="1800">
                <a:solidFill>
                  <a:srgbClr val="212834"/>
                </a:solidFill>
              </a:rPr>
              <a:t>取 </a:t>
            </a:r>
          </a:p>
          <a:p>
            <a:pPr eaLnBrk="1" hangingPunct="1"/>
            <a:r>
              <a:rPr lang="zh-CN" altLang="en-US" sz="1800">
                <a:solidFill>
                  <a:srgbClr val="212834"/>
                </a:solidFill>
              </a:rPr>
              <a:t>     ＝</a:t>
            </a:r>
            <a:r>
              <a:rPr lang="en-US" altLang="zh-CN" sz="1800">
                <a:solidFill>
                  <a:srgbClr val="212834"/>
                </a:solidFill>
              </a:rPr>
              <a:t>300 m)</a:t>
            </a:r>
            <a:r>
              <a:rPr lang="zh-CN" altLang="en-US" sz="1800">
                <a:solidFill>
                  <a:srgbClr val="212834"/>
                </a:solidFill>
              </a:rPr>
              <a:t>，故              </a:t>
            </a:r>
          </a:p>
          <a:p>
            <a:pPr eaLnBrk="1" hangingPunct="1"/>
            <a:r>
              <a:rPr lang="en-US" altLang="zh-CN" sz="1800">
                <a:solidFill>
                  <a:srgbClr val="212834"/>
                </a:solidFill>
              </a:rPr>
              <a:t>R </a:t>
            </a:r>
            <a:r>
              <a:rPr lang="en-US" altLang="zh-CN" sz="1800" baseline="-25000">
                <a:solidFill>
                  <a:srgbClr val="212834"/>
                </a:solidFill>
              </a:rPr>
              <a:t>WB2</a:t>
            </a:r>
            <a:r>
              <a:rPr lang="zh-CN" altLang="en-US" sz="1800">
                <a:solidFill>
                  <a:srgbClr val="212834"/>
                </a:solidFill>
              </a:rPr>
              <a:t>＝</a:t>
            </a:r>
            <a:r>
              <a:rPr lang="en-US" altLang="zh-CN" sz="1800">
                <a:solidFill>
                  <a:srgbClr val="212834"/>
                </a:solidFill>
              </a:rPr>
              <a:t>R </a:t>
            </a:r>
            <a:r>
              <a:rPr lang="en-US" altLang="zh-CN" sz="1800" baseline="-25000">
                <a:solidFill>
                  <a:srgbClr val="212834"/>
                </a:solidFill>
              </a:rPr>
              <a:t>0   </a:t>
            </a:r>
            <a:r>
              <a:rPr lang="en-US" altLang="zh-CN" sz="1800">
                <a:solidFill>
                  <a:srgbClr val="212834"/>
                </a:solidFill>
              </a:rPr>
              <a:t> </a:t>
            </a:r>
            <a:r>
              <a:rPr lang="zh-CN" altLang="en-US" sz="1800">
                <a:solidFill>
                  <a:srgbClr val="212834"/>
                </a:solidFill>
              </a:rPr>
              <a:t>＝</a:t>
            </a:r>
            <a:r>
              <a:rPr lang="en-US" altLang="zh-CN" sz="1800">
                <a:solidFill>
                  <a:srgbClr val="212834"/>
                </a:solidFill>
              </a:rPr>
              <a:t>0.142×1 mΩ </a:t>
            </a:r>
            <a:r>
              <a:rPr lang="zh-CN" altLang="en-US" sz="1800">
                <a:solidFill>
                  <a:srgbClr val="212834"/>
                </a:solidFill>
              </a:rPr>
              <a:t>＝ </a:t>
            </a:r>
            <a:r>
              <a:rPr lang="en-US" altLang="zh-CN" sz="1800">
                <a:solidFill>
                  <a:srgbClr val="212834"/>
                </a:solidFill>
              </a:rPr>
              <a:t>0.142 mΩ</a:t>
            </a:r>
          </a:p>
          <a:p>
            <a:pPr eaLnBrk="1" hangingPunct="1"/>
            <a:r>
              <a:rPr lang="en-US" altLang="zh-CN" sz="1800">
                <a:solidFill>
                  <a:srgbClr val="212834"/>
                </a:solidFill>
              </a:rPr>
              <a:t>X </a:t>
            </a:r>
            <a:r>
              <a:rPr lang="en-US" altLang="zh-CN" sz="1800" baseline="-25000">
                <a:solidFill>
                  <a:srgbClr val="212834"/>
                </a:solidFill>
              </a:rPr>
              <a:t>WB2</a:t>
            </a:r>
            <a:r>
              <a:rPr lang="en-US" altLang="zh-CN" sz="1800">
                <a:solidFill>
                  <a:srgbClr val="212834"/>
                </a:solidFill>
              </a:rPr>
              <a:t> </a:t>
            </a:r>
            <a:r>
              <a:rPr lang="zh-CN" altLang="en-US" sz="1800">
                <a:solidFill>
                  <a:srgbClr val="212834"/>
                </a:solidFill>
              </a:rPr>
              <a:t>＝</a:t>
            </a:r>
            <a:r>
              <a:rPr lang="en-US" altLang="zh-CN" sz="1800">
                <a:solidFill>
                  <a:srgbClr val="212834"/>
                </a:solidFill>
              </a:rPr>
              <a:t>X </a:t>
            </a:r>
            <a:r>
              <a:rPr lang="en-US" altLang="zh-CN" sz="1800" baseline="-25000">
                <a:solidFill>
                  <a:srgbClr val="212834"/>
                </a:solidFill>
              </a:rPr>
              <a:t>0</a:t>
            </a:r>
            <a:r>
              <a:rPr lang="en-US" altLang="zh-CN" sz="1800">
                <a:solidFill>
                  <a:srgbClr val="212834"/>
                </a:solidFill>
              </a:rPr>
              <a:t>   </a:t>
            </a:r>
            <a:r>
              <a:rPr lang="zh-CN" altLang="en-US" sz="1800">
                <a:solidFill>
                  <a:srgbClr val="212834"/>
                </a:solidFill>
              </a:rPr>
              <a:t>＝</a:t>
            </a:r>
            <a:r>
              <a:rPr lang="en-US" altLang="zh-CN" sz="1800">
                <a:solidFill>
                  <a:srgbClr val="212834"/>
                </a:solidFill>
              </a:rPr>
              <a:t>0.214×1 mΩ </a:t>
            </a:r>
            <a:r>
              <a:rPr lang="zh-CN" altLang="en-US" sz="1800">
                <a:solidFill>
                  <a:srgbClr val="212834"/>
                </a:solidFill>
              </a:rPr>
              <a:t>＝ </a:t>
            </a:r>
            <a:r>
              <a:rPr lang="en-US" altLang="zh-CN" sz="1800">
                <a:solidFill>
                  <a:srgbClr val="212834"/>
                </a:solidFill>
              </a:rPr>
              <a:t>0.214 mΩ</a:t>
            </a:r>
          </a:p>
          <a:p>
            <a:pPr eaLnBrk="1" hangingPunct="1"/>
            <a:r>
              <a:rPr lang="en-US" altLang="zh-CN" sz="1800">
                <a:solidFill>
                  <a:srgbClr val="212834"/>
                </a:solidFill>
              </a:rPr>
              <a:t>        ④ </a:t>
            </a:r>
            <a:r>
              <a:rPr lang="zh-CN" altLang="en-US" sz="1800">
                <a:solidFill>
                  <a:srgbClr val="212834"/>
                </a:solidFill>
              </a:rPr>
              <a:t>母线</a:t>
            </a:r>
            <a:r>
              <a:rPr lang="en-US" altLang="zh-CN" sz="1800">
                <a:solidFill>
                  <a:srgbClr val="212834"/>
                </a:solidFill>
              </a:rPr>
              <a:t>WB3</a:t>
            </a:r>
            <a:r>
              <a:rPr lang="zh-CN" altLang="en-US" sz="1800">
                <a:solidFill>
                  <a:srgbClr val="212834"/>
                </a:solidFill>
              </a:rPr>
              <a:t>的电阻和电抗，查附录表得</a:t>
            </a:r>
            <a:r>
              <a:rPr lang="en-US" altLang="zh-CN" sz="1800">
                <a:solidFill>
                  <a:srgbClr val="212834"/>
                </a:solidFill>
              </a:rPr>
              <a:t>R </a:t>
            </a:r>
            <a:r>
              <a:rPr lang="en-US" altLang="zh-CN" sz="1800" baseline="-25000">
                <a:solidFill>
                  <a:srgbClr val="212834"/>
                </a:solidFill>
              </a:rPr>
              <a:t>0</a:t>
            </a:r>
            <a:r>
              <a:rPr lang="zh-CN" altLang="en-US" sz="1800">
                <a:solidFill>
                  <a:srgbClr val="212834"/>
                </a:solidFill>
              </a:rPr>
              <a:t>＝</a:t>
            </a:r>
            <a:r>
              <a:rPr lang="en-US" altLang="zh-CN" sz="1800">
                <a:solidFill>
                  <a:srgbClr val="212834"/>
                </a:solidFill>
              </a:rPr>
              <a:t>0.222mΩ/m</a:t>
            </a:r>
            <a:r>
              <a:rPr lang="zh-CN" altLang="en-US" sz="1800">
                <a:solidFill>
                  <a:srgbClr val="212834"/>
                </a:solidFill>
              </a:rPr>
              <a:t>，</a:t>
            </a:r>
            <a:r>
              <a:rPr lang="en-US" altLang="zh-CN" sz="1800">
                <a:solidFill>
                  <a:srgbClr val="212834"/>
                </a:solidFill>
              </a:rPr>
              <a:t>X </a:t>
            </a:r>
            <a:r>
              <a:rPr lang="en-US" altLang="zh-CN" sz="1800" baseline="-25000">
                <a:solidFill>
                  <a:srgbClr val="212834"/>
                </a:solidFill>
              </a:rPr>
              <a:t>0</a:t>
            </a:r>
            <a:r>
              <a:rPr lang="zh-CN" altLang="en-US" sz="1800">
                <a:solidFill>
                  <a:srgbClr val="212834"/>
                </a:solidFill>
              </a:rPr>
              <a:t>＝</a:t>
            </a:r>
            <a:r>
              <a:rPr lang="en-US" altLang="zh-CN" sz="1800">
                <a:solidFill>
                  <a:srgbClr val="212834"/>
                </a:solidFill>
              </a:rPr>
              <a:t>0.17mΩ/m(</a:t>
            </a:r>
            <a:r>
              <a:rPr lang="zh-CN" altLang="en-US" sz="1800">
                <a:solidFill>
                  <a:srgbClr val="212834"/>
                </a:solidFill>
              </a:rPr>
              <a:t>取 </a:t>
            </a:r>
          </a:p>
          <a:p>
            <a:pPr eaLnBrk="1" hangingPunct="1"/>
            <a:r>
              <a:rPr lang="zh-CN" altLang="en-US" sz="1800">
                <a:solidFill>
                  <a:srgbClr val="212834"/>
                </a:solidFill>
              </a:rPr>
              <a:t>     ＝</a:t>
            </a:r>
            <a:r>
              <a:rPr lang="en-US" altLang="zh-CN" sz="1800">
                <a:solidFill>
                  <a:srgbClr val="212834"/>
                </a:solidFill>
              </a:rPr>
              <a:t>150 m)</a:t>
            </a:r>
            <a:r>
              <a:rPr lang="zh-CN" altLang="en-US" sz="1800">
                <a:solidFill>
                  <a:srgbClr val="212834"/>
                </a:solidFill>
              </a:rPr>
              <a:t>，故</a:t>
            </a:r>
          </a:p>
          <a:p>
            <a:pPr eaLnBrk="1" hangingPunct="1"/>
            <a:r>
              <a:rPr lang="en-US" altLang="zh-CN" sz="1800">
                <a:solidFill>
                  <a:srgbClr val="212834"/>
                </a:solidFill>
              </a:rPr>
              <a:t>R </a:t>
            </a:r>
            <a:r>
              <a:rPr lang="en-US" altLang="zh-CN" sz="1800" baseline="-25000">
                <a:solidFill>
                  <a:srgbClr val="212834"/>
                </a:solidFill>
              </a:rPr>
              <a:t>WB3</a:t>
            </a:r>
            <a:r>
              <a:rPr lang="en-US" altLang="zh-CN" sz="1800">
                <a:solidFill>
                  <a:srgbClr val="212834"/>
                </a:solidFill>
              </a:rPr>
              <a:t> </a:t>
            </a:r>
            <a:r>
              <a:rPr lang="zh-CN" altLang="en-US" sz="1800">
                <a:solidFill>
                  <a:srgbClr val="212834"/>
                </a:solidFill>
              </a:rPr>
              <a:t>＝</a:t>
            </a:r>
            <a:r>
              <a:rPr lang="en-US" altLang="zh-CN" sz="1800">
                <a:solidFill>
                  <a:srgbClr val="212834"/>
                </a:solidFill>
              </a:rPr>
              <a:t>R </a:t>
            </a:r>
            <a:r>
              <a:rPr lang="en-US" altLang="zh-CN" sz="1800" baseline="-25000">
                <a:solidFill>
                  <a:srgbClr val="212834"/>
                </a:solidFill>
              </a:rPr>
              <a:t>0</a:t>
            </a:r>
            <a:r>
              <a:rPr lang="en-US" altLang="zh-CN" sz="1800">
                <a:solidFill>
                  <a:srgbClr val="212834"/>
                </a:solidFill>
              </a:rPr>
              <a:t>    = 0.222×2 mΩ</a:t>
            </a:r>
            <a:r>
              <a:rPr lang="zh-CN" altLang="en-US" sz="1800">
                <a:solidFill>
                  <a:srgbClr val="212834"/>
                </a:solidFill>
              </a:rPr>
              <a:t>＝</a:t>
            </a:r>
            <a:r>
              <a:rPr lang="en-US" altLang="zh-CN" sz="1800">
                <a:solidFill>
                  <a:srgbClr val="212834"/>
                </a:solidFill>
              </a:rPr>
              <a:t>0.444 mΩ</a:t>
            </a:r>
          </a:p>
          <a:p>
            <a:pPr eaLnBrk="1" hangingPunct="1"/>
            <a:r>
              <a:rPr lang="en-US" altLang="zh-CN" sz="1800">
                <a:solidFill>
                  <a:srgbClr val="212834"/>
                </a:solidFill>
              </a:rPr>
              <a:t>X </a:t>
            </a:r>
            <a:r>
              <a:rPr lang="en-US" altLang="zh-CN" sz="1800" baseline="-25000">
                <a:solidFill>
                  <a:srgbClr val="212834"/>
                </a:solidFill>
              </a:rPr>
              <a:t>WB3</a:t>
            </a:r>
            <a:r>
              <a:rPr lang="en-US" altLang="zh-CN" sz="1800">
                <a:solidFill>
                  <a:srgbClr val="212834"/>
                </a:solidFill>
              </a:rPr>
              <a:t> </a:t>
            </a:r>
            <a:r>
              <a:rPr lang="zh-CN" altLang="en-US" sz="1800">
                <a:solidFill>
                  <a:srgbClr val="212834"/>
                </a:solidFill>
              </a:rPr>
              <a:t>＝</a:t>
            </a:r>
            <a:r>
              <a:rPr lang="en-US" altLang="zh-CN" sz="1800">
                <a:solidFill>
                  <a:srgbClr val="212834"/>
                </a:solidFill>
              </a:rPr>
              <a:t>X </a:t>
            </a:r>
            <a:r>
              <a:rPr lang="en-US" altLang="zh-CN" sz="1800" baseline="-25000">
                <a:solidFill>
                  <a:srgbClr val="212834"/>
                </a:solidFill>
              </a:rPr>
              <a:t>0</a:t>
            </a:r>
            <a:r>
              <a:rPr lang="en-US" altLang="zh-CN" sz="1800">
                <a:solidFill>
                  <a:srgbClr val="212834"/>
                </a:solidFill>
              </a:rPr>
              <a:t>   </a:t>
            </a:r>
            <a:r>
              <a:rPr lang="zh-CN" altLang="en-US" sz="1800">
                <a:solidFill>
                  <a:srgbClr val="212834"/>
                </a:solidFill>
              </a:rPr>
              <a:t>＝</a:t>
            </a:r>
            <a:r>
              <a:rPr lang="en-US" altLang="zh-CN" sz="1800">
                <a:solidFill>
                  <a:srgbClr val="212834"/>
                </a:solidFill>
              </a:rPr>
              <a:t>0.17×2 mΩ</a:t>
            </a:r>
            <a:r>
              <a:rPr lang="zh-CN" altLang="en-US" sz="1800">
                <a:solidFill>
                  <a:srgbClr val="212834"/>
                </a:solidFill>
              </a:rPr>
              <a:t>＝</a:t>
            </a:r>
            <a:r>
              <a:rPr lang="en-US" altLang="zh-CN" sz="1800">
                <a:solidFill>
                  <a:srgbClr val="212834"/>
                </a:solidFill>
              </a:rPr>
              <a:t>0.34 mΩ</a:t>
            </a:r>
          </a:p>
        </p:txBody>
      </p:sp>
      <p:pic>
        <p:nvPicPr>
          <p:cNvPr id="29715" name="Picture 11" descr="408">
            <a:extLst>
              <a:ext uri="{FF2B5EF4-FFF2-40B4-BE49-F238E27FC236}">
                <a16:creationId xmlns:a16="http://schemas.microsoft.com/office/drawing/2014/main" id="{655D7DF9-C8B8-4E65-8307-1C2E7D800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625" y="1773238"/>
            <a:ext cx="3305175" cy="4202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9716" name="Text Box 12">
            <a:extLst>
              <a:ext uri="{FF2B5EF4-FFF2-40B4-BE49-F238E27FC236}">
                <a16:creationId xmlns:a16="http://schemas.microsoft.com/office/drawing/2014/main" id="{B6AF17B7-E8A2-47CC-8B16-666046FEFD29}"/>
              </a:ext>
            </a:extLst>
          </p:cNvPr>
          <p:cNvSpPr txBox="1">
            <a:spLocks noChangeArrowheads="1"/>
          </p:cNvSpPr>
          <p:nvPr/>
        </p:nvSpPr>
        <p:spPr bwMode="auto">
          <a:xfrm>
            <a:off x="5724525" y="6237288"/>
            <a:ext cx="28797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400">
                <a:solidFill>
                  <a:srgbClr val="212834"/>
                </a:solidFill>
              </a:rPr>
              <a:t>图</a:t>
            </a:r>
            <a:r>
              <a:rPr lang="en-US" altLang="zh-CN" sz="1400">
                <a:solidFill>
                  <a:srgbClr val="212834"/>
                </a:solidFill>
              </a:rPr>
              <a:t>4.8  【</a:t>
            </a:r>
            <a:r>
              <a:rPr lang="zh-CN" altLang="en-US" sz="1400">
                <a:solidFill>
                  <a:srgbClr val="212834"/>
                </a:solidFill>
              </a:rPr>
              <a:t>例</a:t>
            </a:r>
            <a:r>
              <a:rPr lang="en-US" altLang="zh-CN" sz="1400">
                <a:solidFill>
                  <a:srgbClr val="212834"/>
                </a:solidFill>
              </a:rPr>
              <a:t>4.3】</a:t>
            </a:r>
            <a:r>
              <a:rPr lang="zh-CN" altLang="en-US" sz="1400">
                <a:solidFill>
                  <a:srgbClr val="212834"/>
                </a:solidFill>
              </a:rPr>
              <a:t>的计算电路</a:t>
            </a:r>
          </a:p>
        </p:txBody>
      </p:sp>
      <p:graphicFrame>
        <p:nvGraphicFramePr>
          <p:cNvPr id="29698" name="Object 13">
            <a:extLst>
              <a:ext uri="{FF2B5EF4-FFF2-40B4-BE49-F238E27FC236}">
                <a16:creationId xmlns:a16="http://schemas.microsoft.com/office/drawing/2014/main" id="{895D9FC5-4178-4103-95D8-65623ABEDDCA}"/>
              </a:ext>
            </a:extLst>
          </p:cNvPr>
          <p:cNvGraphicFramePr>
            <a:graphicFrameLocks noChangeAspect="1"/>
          </p:cNvGraphicFramePr>
          <p:nvPr>
            <p:extLst>
              <p:ext uri="{D42A27DB-BD31-4B8C-83A1-F6EECF244321}">
                <p14:modId xmlns:p14="http://schemas.microsoft.com/office/powerpoint/2010/main" val="477935784"/>
              </p:ext>
            </p:extLst>
          </p:nvPr>
        </p:nvGraphicFramePr>
        <p:xfrm>
          <a:off x="1835150" y="2852738"/>
          <a:ext cx="152400" cy="287337"/>
        </p:xfrm>
        <a:graphic>
          <a:graphicData uri="http://schemas.openxmlformats.org/presentationml/2006/ole">
            <mc:AlternateContent xmlns:mc="http://schemas.openxmlformats.org/markup-compatibility/2006">
              <mc:Choice xmlns:v="urn:schemas-microsoft-com:vml" Requires="v">
                <p:oleObj name="Equation" r:id="rId4" imgW="88560" imgH="164880" progId="Equation.DSMT4">
                  <p:embed/>
                </p:oleObj>
              </mc:Choice>
              <mc:Fallback>
                <p:oleObj name="Equation" r:id="rId4" imgW="88560" imgH="164880" progId="Equation.DSMT4">
                  <p:embed/>
                  <p:pic>
                    <p:nvPicPr>
                      <p:cNvPr id="0" name="Object 13"/>
                      <p:cNvPicPr>
                        <a:picLocks noChangeAspect="1" noChangeArrowheads="1"/>
                      </p:cNvPicPr>
                      <p:nvPr/>
                    </p:nvPicPr>
                    <p:blipFill>
                      <a:blip r:embed="rId5"/>
                      <a:srcRect/>
                      <a:stretch>
                        <a:fillRect/>
                      </a:stretch>
                    </p:blipFill>
                    <p:spPr bwMode="auto">
                      <a:xfrm>
                        <a:off x="1835150" y="2852738"/>
                        <a:ext cx="152400"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699" name="Object 14">
            <a:extLst>
              <a:ext uri="{FF2B5EF4-FFF2-40B4-BE49-F238E27FC236}">
                <a16:creationId xmlns:a16="http://schemas.microsoft.com/office/drawing/2014/main" id="{85D08FE8-BB97-4C8B-81A0-917E72837678}"/>
              </a:ext>
            </a:extLst>
          </p:cNvPr>
          <p:cNvGraphicFramePr>
            <a:graphicFrameLocks noChangeAspect="1"/>
          </p:cNvGraphicFramePr>
          <p:nvPr>
            <p:extLst>
              <p:ext uri="{D42A27DB-BD31-4B8C-83A1-F6EECF244321}">
                <p14:modId xmlns:p14="http://schemas.microsoft.com/office/powerpoint/2010/main" val="1187609352"/>
              </p:ext>
            </p:extLst>
          </p:nvPr>
        </p:nvGraphicFramePr>
        <p:xfrm>
          <a:off x="684213" y="3644900"/>
          <a:ext cx="325437" cy="341313"/>
        </p:xfrm>
        <a:graphic>
          <a:graphicData uri="http://schemas.openxmlformats.org/presentationml/2006/ole">
            <mc:AlternateContent xmlns:mc="http://schemas.openxmlformats.org/markup-compatibility/2006">
              <mc:Choice xmlns:v="urn:schemas-microsoft-com:vml" Requires="v">
                <p:oleObj name="Equation" r:id="rId6" imgW="190440" imgH="203040" progId="Equation.DSMT4">
                  <p:embed/>
                </p:oleObj>
              </mc:Choice>
              <mc:Fallback>
                <p:oleObj name="Equation" r:id="rId6" imgW="190440" imgH="203040" progId="Equation.DSMT4">
                  <p:embed/>
                  <p:pic>
                    <p:nvPicPr>
                      <p:cNvPr id="0" name="Object 14"/>
                      <p:cNvPicPr>
                        <a:picLocks noChangeAspect="1" noChangeArrowheads="1"/>
                      </p:cNvPicPr>
                      <p:nvPr/>
                    </p:nvPicPr>
                    <p:blipFill>
                      <a:blip r:embed="rId7"/>
                      <a:srcRect/>
                      <a:stretch>
                        <a:fillRect/>
                      </a:stretch>
                    </p:blipFill>
                    <p:spPr bwMode="auto">
                      <a:xfrm>
                        <a:off x="684213" y="3644900"/>
                        <a:ext cx="325437"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0" name="Object 15">
            <a:extLst>
              <a:ext uri="{FF2B5EF4-FFF2-40B4-BE49-F238E27FC236}">
                <a16:creationId xmlns:a16="http://schemas.microsoft.com/office/drawing/2014/main" id="{2EC0D288-5EF5-4A4E-ACE5-FC3AA673A299}"/>
              </a:ext>
            </a:extLst>
          </p:cNvPr>
          <p:cNvGraphicFramePr>
            <a:graphicFrameLocks noChangeAspect="1"/>
          </p:cNvGraphicFramePr>
          <p:nvPr>
            <p:extLst>
              <p:ext uri="{D42A27DB-BD31-4B8C-83A1-F6EECF244321}">
                <p14:modId xmlns:p14="http://schemas.microsoft.com/office/powerpoint/2010/main" val="2146049157"/>
              </p:ext>
            </p:extLst>
          </p:nvPr>
        </p:nvGraphicFramePr>
        <p:xfrm>
          <a:off x="1835150" y="2565400"/>
          <a:ext cx="152400" cy="287338"/>
        </p:xfrm>
        <a:graphic>
          <a:graphicData uri="http://schemas.openxmlformats.org/presentationml/2006/ole">
            <mc:AlternateContent xmlns:mc="http://schemas.openxmlformats.org/markup-compatibility/2006">
              <mc:Choice xmlns:v="urn:schemas-microsoft-com:vml" Requires="v">
                <p:oleObj name="Equation" r:id="rId8" imgW="88560" imgH="164880" progId="Equation.DSMT4">
                  <p:embed/>
                </p:oleObj>
              </mc:Choice>
              <mc:Fallback>
                <p:oleObj name="Equation" r:id="rId8" imgW="88560" imgH="164880" progId="Equation.DSMT4">
                  <p:embed/>
                  <p:pic>
                    <p:nvPicPr>
                      <p:cNvPr id="0" name="Object 15"/>
                      <p:cNvPicPr>
                        <a:picLocks noChangeAspect="1" noChangeArrowheads="1"/>
                      </p:cNvPicPr>
                      <p:nvPr/>
                    </p:nvPicPr>
                    <p:blipFill>
                      <a:blip r:embed="rId9"/>
                      <a:srcRect/>
                      <a:stretch>
                        <a:fillRect/>
                      </a:stretch>
                    </p:blipFill>
                    <p:spPr bwMode="auto">
                      <a:xfrm>
                        <a:off x="1835150" y="2565400"/>
                        <a:ext cx="152400"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1" name="Object 16">
            <a:extLst>
              <a:ext uri="{FF2B5EF4-FFF2-40B4-BE49-F238E27FC236}">
                <a16:creationId xmlns:a16="http://schemas.microsoft.com/office/drawing/2014/main" id="{2DB0F570-36AC-44B7-A302-6A94D2237FCB}"/>
              </a:ext>
            </a:extLst>
          </p:cNvPr>
          <p:cNvGraphicFramePr>
            <a:graphicFrameLocks noChangeAspect="1"/>
          </p:cNvGraphicFramePr>
          <p:nvPr>
            <p:extLst>
              <p:ext uri="{D42A27DB-BD31-4B8C-83A1-F6EECF244321}">
                <p14:modId xmlns:p14="http://schemas.microsoft.com/office/powerpoint/2010/main" val="2815609720"/>
              </p:ext>
            </p:extLst>
          </p:nvPr>
        </p:nvGraphicFramePr>
        <p:xfrm>
          <a:off x="684213" y="5013325"/>
          <a:ext cx="325437" cy="341313"/>
        </p:xfrm>
        <a:graphic>
          <a:graphicData uri="http://schemas.openxmlformats.org/presentationml/2006/ole">
            <mc:AlternateContent xmlns:mc="http://schemas.openxmlformats.org/markup-compatibility/2006">
              <mc:Choice xmlns:v="urn:schemas-microsoft-com:vml" Requires="v">
                <p:oleObj name="Equation" r:id="rId10" imgW="190440" imgH="203040" progId="Equation.DSMT4">
                  <p:embed/>
                </p:oleObj>
              </mc:Choice>
              <mc:Fallback>
                <p:oleObj name="Equation" r:id="rId10" imgW="190440" imgH="203040" progId="Equation.DSMT4">
                  <p:embed/>
                  <p:pic>
                    <p:nvPicPr>
                      <p:cNvPr id="0" name="Object 16"/>
                      <p:cNvPicPr>
                        <a:picLocks noChangeAspect="1" noChangeArrowheads="1"/>
                      </p:cNvPicPr>
                      <p:nvPr/>
                    </p:nvPicPr>
                    <p:blipFill>
                      <a:blip r:embed="rId11"/>
                      <a:srcRect/>
                      <a:stretch>
                        <a:fillRect/>
                      </a:stretch>
                    </p:blipFill>
                    <p:spPr bwMode="auto">
                      <a:xfrm>
                        <a:off x="684213" y="5013325"/>
                        <a:ext cx="325437"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2" name="Object 17">
            <a:extLst>
              <a:ext uri="{FF2B5EF4-FFF2-40B4-BE49-F238E27FC236}">
                <a16:creationId xmlns:a16="http://schemas.microsoft.com/office/drawing/2014/main" id="{77A9D4A1-7BBC-4332-94BA-B09A506A8D72}"/>
              </a:ext>
            </a:extLst>
          </p:cNvPr>
          <p:cNvGraphicFramePr>
            <a:graphicFrameLocks noChangeAspect="1"/>
          </p:cNvGraphicFramePr>
          <p:nvPr>
            <p:extLst>
              <p:ext uri="{D42A27DB-BD31-4B8C-83A1-F6EECF244321}">
                <p14:modId xmlns:p14="http://schemas.microsoft.com/office/powerpoint/2010/main" val="2442038293"/>
              </p:ext>
            </p:extLst>
          </p:nvPr>
        </p:nvGraphicFramePr>
        <p:xfrm>
          <a:off x="1835150" y="3933825"/>
          <a:ext cx="152400" cy="287338"/>
        </p:xfrm>
        <a:graphic>
          <a:graphicData uri="http://schemas.openxmlformats.org/presentationml/2006/ole">
            <mc:AlternateContent xmlns:mc="http://schemas.openxmlformats.org/markup-compatibility/2006">
              <mc:Choice xmlns:v="urn:schemas-microsoft-com:vml" Requires="v">
                <p:oleObj name="Equation" r:id="rId12" imgW="88560" imgH="164880" progId="Equation.DSMT4">
                  <p:embed/>
                </p:oleObj>
              </mc:Choice>
              <mc:Fallback>
                <p:oleObj name="Equation" r:id="rId12" imgW="88560" imgH="164880" progId="Equation.DSMT4">
                  <p:embed/>
                  <p:pic>
                    <p:nvPicPr>
                      <p:cNvPr id="0" name="Object 17"/>
                      <p:cNvPicPr>
                        <a:picLocks noChangeAspect="1" noChangeArrowheads="1"/>
                      </p:cNvPicPr>
                      <p:nvPr/>
                    </p:nvPicPr>
                    <p:blipFill>
                      <a:blip r:embed="rId13"/>
                      <a:srcRect/>
                      <a:stretch>
                        <a:fillRect/>
                      </a:stretch>
                    </p:blipFill>
                    <p:spPr bwMode="auto">
                      <a:xfrm>
                        <a:off x="1835150" y="3933825"/>
                        <a:ext cx="152400"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3" name="Object 18">
            <a:extLst>
              <a:ext uri="{FF2B5EF4-FFF2-40B4-BE49-F238E27FC236}">
                <a16:creationId xmlns:a16="http://schemas.microsoft.com/office/drawing/2014/main" id="{3232CEF2-F14D-4507-9632-1FF45ED1D69E}"/>
              </a:ext>
            </a:extLst>
          </p:cNvPr>
          <p:cNvGraphicFramePr>
            <a:graphicFrameLocks noChangeAspect="1"/>
          </p:cNvGraphicFramePr>
          <p:nvPr>
            <p:extLst>
              <p:ext uri="{D42A27DB-BD31-4B8C-83A1-F6EECF244321}">
                <p14:modId xmlns:p14="http://schemas.microsoft.com/office/powerpoint/2010/main" val="823550565"/>
              </p:ext>
            </p:extLst>
          </p:nvPr>
        </p:nvGraphicFramePr>
        <p:xfrm>
          <a:off x="684213" y="2276475"/>
          <a:ext cx="325437" cy="341313"/>
        </p:xfrm>
        <a:graphic>
          <a:graphicData uri="http://schemas.openxmlformats.org/presentationml/2006/ole">
            <mc:AlternateContent xmlns:mc="http://schemas.openxmlformats.org/markup-compatibility/2006">
              <mc:Choice xmlns:v="urn:schemas-microsoft-com:vml" Requires="v">
                <p:oleObj name="Equation" r:id="rId14" imgW="190440" imgH="203040" progId="Equation.DSMT4">
                  <p:embed/>
                </p:oleObj>
              </mc:Choice>
              <mc:Fallback>
                <p:oleObj name="Equation" r:id="rId14" imgW="190440" imgH="203040" progId="Equation.DSMT4">
                  <p:embed/>
                  <p:pic>
                    <p:nvPicPr>
                      <p:cNvPr id="0" name="Object 18"/>
                      <p:cNvPicPr>
                        <a:picLocks noChangeAspect="1" noChangeArrowheads="1"/>
                      </p:cNvPicPr>
                      <p:nvPr/>
                    </p:nvPicPr>
                    <p:blipFill>
                      <a:blip r:embed="rId15"/>
                      <a:srcRect/>
                      <a:stretch>
                        <a:fillRect/>
                      </a:stretch>
                    </p:blipFill>
                    <p:spPr bwMode="auto">
                      <a:xfrm>
                        <a:off x="684213" y="2276475"/>
                        <a:ext cx="325437" cy="341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4" name="Object 19">
            <a:extLst>
              <a:ext uri="{FF2B5EF4-FFF2-40B4-BE49-F238E27FC236}">
                <a16:creationId xmlns:a16="http://schemas.microsoft.com/office/drawing/2014/main" id="{DE21D97A-4D55-4DAF-8856-A3C25AA14013}"/>
              </a:ext>
            </a:extLst>
          </p:cNvPr>
          <p:cNvGraphicFramePr>
            <a:graphicFrameLocks noChangeAspect="1"/>
          </p:cNvGraphicFramePr>
          <p:nvPr>
            <p:extLst>
              <p:ext uri="{D42A27DB-BD31-4B8C-83A1-F6EECF244321}">
                <p14:modId xmlns:p14="http://schemas.microsoft.com/office/powerpoint/2010/main" val="577374325"/>
              </p:ext>
            </p:extLst>
          </p:nvPr>
        </p:nvGraphicFramePr>
        <p:xfrm>
          <a:off x="1835150" y="4221163"/>
          <a:ext cx="152400" cy="287337"/>
        </p:xfrm>
        <a:graphic>
          <a:graphicData uri="http://schemas.openxmlformats.org/presentationml/2006/ole">
            <mc:AlternateContent xmlns:mc="http://schemas.openxmlformats.org/markup-compatibility/2006">
              <mc:Choice xmlns:v="urn:schemas-microsoft-com:vml" Requires="v">
                <p:oleObj name="Equation" r:id="rId16" imgW="88560" imgH="164880" progId="Equation.DSMT4">
                  <p:embed/>
                </p:oleObj>
              </mc:Choice>
              <mc:Fallback>
                <p:oleObj name="Equation" r:id="rId16" imgW="88560" imgH="164880" progId="Equation.DSMT4">
                  <p:embed/>
                  <p:pic>
                    <p:nvPicPr>
                      <p:cNvPr id="0" name="Object 19"/>
                      <p:cNvPicPr>
                        <a:picLocks noChangeAspect="1" noChangeArrowheads="1"/>
                      </p:cNvPicPr>
                      <p:nvPr/>
                    </p:nvPicPr>
                    <p:blipFill>
                      <a:blip r:embed="rId17"/>
                      <a:srcRect/>
                      <a:stretch>
                        <a:fillRect/>
                      </a:stretch>
                    </p:blipFill>
                    <p:spPr bwMode="auto">
                      <a:xfrm>
                        <a:off x="1835150" y="4221163"/>
                        <a:ext cx="152400"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5" name="Object 20">
            <a:extLst>
              <a:ext uri="{FF2B5EF4-FFF2-40B4-BE49-F238E27FC236}">
                <a16:creationId xmlns:a16="http://schemas.microsoft.com/office/drawing/2014/main" id="{838F1DB0-1677-4C8D-B528-D65DC80DD7A0}"/>
              </a:ext>
            </a:extLst>
          </p:cNvPr>
          <p:cNvGraphicFramePr>
            <a:graphicFrameLocks noChangeAspect="1"/>
          </p:cNvGraphicFramePr>
          <p:nvPr>
            <p:extLst>
              <p:ext uri="{D42A27DB-BD31-4B8C-83A1-F6EECF244321}">
                <p14:modId xmlns:p14="http://schemas.microsoft.com/office/powerpoint/2010/main" val="2214750647"/>
              </p:ext>
            </p:extLst>
          </p:nvPr>
        </p:nvGraphicFramePr>
        <p:xfrm>
          <a:off x="1908175" y="5300663"/>
          <a:ext cx="152400" cy="287337"/>
        </p:xfrm>
        <a:graphic>
          <a:graphicData uri="http://schemas.openxmlformats.org/presentationml/2006/ole">
            <mc:AlternateContent xmlns:mc="http://schemas.openxmlformats.org/markup-compatibility/2006">
              <mc:Choice xmlns:v="urn:schemas-microsoft-com:vml" Requires="v">
                <p:oleObj name="Equation" r:id="rId18" imgW="88560" imgH="164880" progId="Equation.DSMT4">
                  <p:embed/>
                </p:oleObj>
              </mc:Choice>
              <mc:Fallback>
                <p:oleObj name="Equation" r:id="rId18" imgW="88560" imgH="164880" progId="Equation.DSMT4">
                  <p:embed/>
                  <p:pic>
                    <p:nvPicPr>
                      <p:cNvPr id="0" name="Object 20"/>
                      <p:cNvPicPr>
                        <a:picLocks noChangeAspect="1" noChangeArrowheads="1"/>
                      </p:cNvPicPr>
                      <p:nvPr/>
                    </p:nvPicPr>
                    <p:blipFill>
                      <a:blip r:embed="rId19"/>
                      <a:srcRect/>
                      <a:stretch>
                        <a:fillRect/>
                      </a:stretch>
                    </p:blipFill>
                    <p:spPr bwMode="auto">
                      <a:xfrm>
                        <a:off x="1908175" y="5300663"/>
                        <a:ext cx="152400"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9706" name="Object 21">
            <a:extLst>
              <a:ext uri="{FF2B5EF4-FFF2-40B4-BE49-F238E27FC236}">
                <a16:creationId xmlns:a16="http://schemas.microsoft.com/office/drawing/2014/main" id="{32765CA5-99C1-4F19-96EF-A5EC112A37D0}"/>
              </a:ext>
            </a:extLst>
          </p:cNvPr>
          <p:cNvGraphicFramePr>
            <a:graphicFrameLocks noChangeAspect="1"/>
          </p:cNvGraphicFramePr>
          <p:nvPr>
            <p:extLst>
              <p:ext uri="{D42A27DB-BD31-4B8C-83A1-F6EECF244321}">
                <p14:modId xmlns:p14="http://schemas.microsoft.com/office/powerpoint/2010/main" val="3712839770"/>
              </p:ext>
            </p:extLst>
          </p:nvPr>
        </p:nvGraphicFramePr>
        <p:xfrm>
          <a:off x="1835150" y="5589588"/>
          <a:ext cx="152400" cy="287337"/>
        </p:xfrm>
        <a:graphic>
          <a:graphicData uri="http://schemas.openxmlformats.org/presentationml/2006/ole">
            <mc:AlternateContent xmlns:mc="http://schemas.openxmlformats.org/markup-compatibility/2006">
              <mc:Choice xmlns:v="urn:schemas-microsoft-com:vml" Requires="v">
                <p:oleObj name="Equation" r:id="rId20" imgW="88560" imgH="164880" progId="Equation.DSMT4">
                  <p:embed/>
                </p:oleObj>
              </mc:Choice>
              <mc:Fallback>
                <p:oleObj name="Equation" r:id="rId20" imgW="88560" imgH="164880" progId="Equation.DSMT4">
                  <p:embed/>
                  <p:pic>
                    <p:nvPicPr>
                      <p:cNvPr id="0" name="Object 21"/>
                      <p:cNvPicPr>
                        <a:picLocks noChangeAspect="1" noChangeArrowheads="1"/>
                      </p:cNvPicPr>
                      <p:nvPr/>
                    </p:nvPicPr>
                    <p:blipFill>
                      <a:blip r:embed="rId21"/>
                      <a:srcRect/>
                      <a:stretch>
                        <a:fillRect/>
                      </a:stretch>
                    </p:blipFill>
                    <p:spPr bwMode="auto">
                      <a:xfrm>
                        <a:off x="1835150" y="5589588"/>
                        <a:ext cx="152400" cy="2873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9" name="Text Box 8">
            <a:extLst>
              <a:ext uri="{FF2B5EF4-FFF2-40B4-BE49-F238E27FC236}">
                <a16:creationId xmlns:a16="http://schemas.microsoft.com/office/drawing/2014/main" id="{294F2609-1150-4E8B-89E3-67888DBEDB86}"/>
              </a:ext>
            </a:extLst>
          </p:cNvPr>
          <p:cNvSpPr txBox="1">
            <a:spLocks noChangeArrowheads="1"/>
          </p:cNvSpPr>
          <p:nvPr/>
        </p:nvSpPr>
        <p:spPr bwMode="auto">
          <a:xfrm>
            <a:off x="755650" y="946150"/>
            <a:ext cx="8064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低压电网短路电流的计算</a:t>
            </a:r>
          </a:p>
        </p:txBody>
      </p:sp>
      <p:sp>
        <p:nvSpPr>
          <p:cNvPr id="30730" name="Text Box 9">
            <a:extLst>
              <a:ext uri="{FF2B5EF4-FFF2-40B4-BE49-F238E27FC236}">
                <a16:creationId xmlns:a16="http://schemas.microsoft.com/office/drawing/2014/main" id="{9A9E5E4E-4A55-45C5-AFA6-282513C7AD74}"/>
              </a:ext>
            </a:extLst>
          </p:cNvPr>
          <p:cNvSpPr txBox="1">
            <a:spLocks noChangeArrowheads="1"/>
          </p:cNvSpPr>
          <p:nvPr/>
        </p:nvSpPr>
        <p:spPr bwMode="auto">
          <a:xfrm>
            <a:off x="827088" y="1484313"/>
            <a:ext cx="7704137" cy="5310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⑤ </a:t>
            </a:r>
            <a:r>
              <a:rPr lang="zh-CN" altLang="en-US" sz="1800">
                <a:solidFill>
                  <a:srgbClr val="212834"/>
                </a:solidFill>
              </a:rPr>
              <a:t>电流互感器</a:t>
            </a:r>
            <a:r>
              <a:rPr lang="en-US" altLang="zh-CN" sz="1800">
                <a:solidFill>
                  <a:srgbClr val="212834"/>
                </a:solidFill>
              </a:rPr>
              <a:t>TA</a:t>
            </a:r>
            <a:r>
              <a:rPr lang="zh-CN" altLang="en-US" sz="1800">
                <a:solidFill>
                  <a:srgbClr val="212834"/>
                </a:solidFill>
              </a:rPr>
              <a:t>一次线圈的电阻和电抗，查表</a:t>
            </a:r>
            <a:r>
              <a:rPr lang="en-US" altLang="zh-CN" sz="1800">
                <a:solidFill>
                  <a:srgbClr val="212834"/>
                </a:solidFill>
              </a:rPr>
              <a:t>4-3</a:t>
            </a:r>
            <a:r>
              <a:rPr lang="zh-CN" altLang="en-US" sz="1800">
                <a:solidFill>
                  <a:srgbClr val="212834"/>
                </a:solidFill>
              </a:rPr>
              <a:t>得</a:t>
            </a:r>
          </a:p>
          <a:p>
            <a:pPr eaLnBrk="1" hangingPunct="1"/>
            <a:r>
              <a:rPr lang="zh-CN" altLang="en-US" sz="1800">
                <a:solidFill>
                  <a:srgbClr val="212834"/>
                </a:solidFill>
              </a:rPr>
              <a:t>                               </a:t>
            </a:r>
            <a:r>
              <a:rPr lang="en-US" altLang="zh-CN" sz="1800">
                <a:solidFill>
                  <a:srgbClr val="212834"/>
                </a:solidFill>
              </a:rPr>
              <a:t>R</a:t>
            </a:r>
            <a:r>
              <a:rPr lang="en-US" altLang="zh-CN" sz="1800" baseline="-25000">
                <a:solidFill>
                  <a:srgbClr val="212834"/>
                </a:solidFill>
              </a:rPr>
              <a:t>TA</a:t>
            </a:r>
            <a:r>
              <a:rPr lang="zh-CN" altLang="en-US" sz="1800">
                <a:solidFill>
                  <a:srgbClr val="212834"/>
                </a:solidFill>
              </a:rPr>
              <a:t>＝</a:t>
            </a:r>
            <a:r>
              <a:rPr lang="en-US" altLang="zh-CN" sz="1800">
                <a:solidFill>
                  <a:srgbClr val="212834"/>
                </a:solidFill>
              </a:rPr>
              <a:t>0.75 mΩ</a:t>
            </a:r>
          </a:p>
          <a:p>
            <a:pPr eaLnBrk="1" hangingPunct="1"/>
            <a:r>
              <a:rPr lang="en-US" altLang="zh-CN" sz="1800">
                <a:solidFill>
                  <a:srgbClr val="212834"/>
                </a:solidFill>
              </a:rPr>
              <a:t>                               X</a:t>
            </a:r>
            <a:r>
              <a:rPr lang="en-US" altLang="zh-CN" sz="1800" baseline="-25000">
                <a:solidFill>
                  <a:srgbClr val="212834"/>
                </a:solidFill>
              </a:rPr>
              <a:t>TA</a:t>
            </a:r>
            <a:r>
              <a:rPr lang="zh-CN" altLang="en-US" sz="1800">
                <a:solidFill>
                  <a:srgbClr val="212834"/>
                </a:solidFill>
              </a:rPr>
              <a:t>＝</a:t>
            </a:r>
            <a:r>
              <a:rPr lang="en-US" altLang="zh-CN" sz="1800">
                <a:solidFill>
                  <a:srgbClr val="212834"/>
                </a:solidFill>
              </a:rPr>
              <a:t>1.2 mΩ</a:t>
            </a:r>
          </a:p>
          <a:p>
            <a:pPr eaLnBrk="1" hangingPunct="1"/>
            <a:r>
              <a:rPr lang="en-US" altLang="zh-CN" sz="1800">
                <a:solidFill>
                  <a:srgbClr val="212834"/>
                </a:solidFill>
              </a:rPr>
              <a:t>        ⑥ </a:t>
            </a:r>
            <a:r>
              <a:rPr lang="zh-CN" altLang="en-US" sz="1800">
                <a:solidFill>
                  <a:srgbClr val="212834"/>
                </a:solidFill>
              </a:rPr>
              <a:t>低压断路器</a:t>
            </a:r>
            <a:r>
              <a:rPr lang="en-US" altLang="zh-CN" sz="1800">
                <a:solidFill>
                  <a:srgbClr val="212834"/>
                </a:solidFill>
              </a:rPr>
              <a:t>QF</a:t>
            </a:r>
            <a:r>
              <a:rPr lang="zh-CN" altLang="en-US" sz="1800">
                <a:solidFill>
                  <a:srgbClr val="212834"/>
                </a:solidFill>
              </a:rPr>
              <a:t>过电流线圈的电阻和电抗，查表</a:t>
            </a:r>
            <a:r>
              <a:rPr lang="en-US" altLang="zh-CN" sz="1800">
                <a:solidFill>
                  <a:srgbClr val="212834"/>
                </a:solidFill>
              </a:rPr>
              <a:t>4-4</a:t>
            </a:r>
            <a:r>
              <a:rPr lang="zh-CN" altLang="en-US" sz="1800">
                <a:solidFill>
                  <a:srgbClr val="212834"/>
                </a:solidFill>
              </a:rPr>
              <a:t>得</a:t>
            </a:r>
          </a:p>
          <a:p>
            <a:pPr eaLnBrk="1" hangingPunct="1"/>
            <a:r>
              <a:rPr lang="zh-CN" altLang="en-US" sz="1800">
                <a:solidFill>
                  <a:srgbClr val="212834"/>
                </a:solidFill>
              </a:rPr>
              <a:t>                              </a:t>
            </a:r>
            <a:r>
              <a:rPr lang="en-US" altLang="zh-CN" sz="1800">
                <a:solidFill>
                  <a:srgbClr val="212834"/>
                </a:solidFill>
              </a:rPr>
              <a:t>R </a:t>
            </a:r>
            <a:r>
              <a:rPr lang="en-US" altLang="zh-CN" sz="1800" baseline="-25000">
                <a:solidFill>
                  <a:srgbClr val="212834"/>
                </a:solidFill>
              </a:rPr>
              <a:t>QF</a:t>
            </a:r>
            <a:r>
              <a:rPr lang="zh-CN" altLang="en-US" sz="1800">
                <a:solidFill>
                  <a:srgbClr val="212834"/>
                </a:solidFill>
              </a:rPr>
              <a:t>＝</a:t>
            </a:r>
            <a:r>
              <a:rPr lang="en-US" altLang="zh-CN" sz="1800">
                <a:solidFill>
                  <a:srgbClr val="212834"/>
                </a:solidFill>
              </a:rPr>
              <a:t>0.36 mΩ</a:t>
            </a:r>
          </a:p>
          <a:p>
            <a:pPr eaLnBrk="1" hangingPunct="1"/>
            <a:r>
              <a:rPr lang="en-US" altLang="zh-CN" sz="1800">
                <a:solidFill>
                  <a:srgbClr val="212834"/>
                </a:solidFill>
              </a:rPr>
              <a:t>                              X </a:t>
            </a:r>
            <a:r>
              <a:rPr lang="en-US" altLang="zh-CN" sz="1800" baseline="-25000">
                <a:solidFill>
                  <a:srgbClr val="212834"/>
                </a:solidFill>
              </a:rPr>
              <a:t>QF</a:t>
            </a:r>
            <a:r>
              <a:rPr lang="en-US" altLang="zh-CN" sz="1800">
                <a:solidFill>
                  <a:srgbClr val="212834"/>
                </a:solidFill>
              </a:rPr>
              <a:t> </a:t>
            </a:r>
            <a:r>
              <a:rPr lang="zh-CN" altLang="en-US" sz="1800">
                <a:solidFill>
                  <a:srgbClr val="212834"/>
                </a:solidFill>
              </a:rPr>
              <a:t>＝</a:t>
            </a:r>
            <a:r>
              <a:rPr lang="en-US" altLang="zh-CN" sz="1800">
                <a:solidFill>
                  <a:srgbClr val="212834"/>
                </a:solidFill>
              </a:rPr>
              <a:t>0.28 mΩ</a:t>
            </a:r>
          </a:p>
          <a:p>
            <a:pPr eaLnBrk="1" hangingPunct="1"/>
            <a:r>
              <a:rPr lang="en-US" altLang="zh-CN" sz="1800">
                <a:solidFill>
                  <a:srgbClr val="212834"/>
                </a:solidFill>
              </a:rPr>
              <a:t>       ⑦ </a:t>
            </a:r>
            <a:r>
              <a:rPr lang="zh-CN" altLang="en-US" sz="1800">
                <a:solidFill>
                  <a:srgbClr val="212834"/>
                </a:solidFill>
              </a:rPr>
              <a:t>电路中各开关触头的接触电阻   </a:t>
            </a:r>
          </a:p>
          <a:p>
            <a:pPr eaLnBrk="1" hangingPunct="1"/>
            <a:r>
              <a:rPr lang="zh-CN" altLang="en-US" sz="1800">
                <a:solidFill>
                  <a:srgbClr val="212834"/>
                </a:solidFill>
              </a:rPr>
              <a:t>       查表</a:t>
            </a:r>
            <a:r>
              <a:rPr lang="en-US" altLang="zh-CN" sz="1800">
                <a:solidFill>
                  <a:srgbClr val="212834"/>
                </a:solidFill>
              </a:rPr>
              <a:t>4-2</a:t>
            </a:r>
            <a:r>
              <a:rPr lang="zh-CN" altLang="en-US" sz="1800">
                <a:solidFill>
                  <a:srgbClr val="212834"/>
                </a:solidFill>
              </a:rPr>
              <a:t>得隔离开关</a:t>
            </a:r>
            <a:r>
              <a:rPr lang="en-US" altLang="zh-CN" sz="1800">
                <a:solidFill>
                  <a:srgbClr val="212834"/>
                </a:solidFill>
              </a:rPr>
              <a:t>QS</a:t>
            </a:r>
            <a:r>
              <a:rPr lang="zh-CN" altLang="en-US" sz="1800">
                <a:solidFill>
                  <a:srgbClr val="212834"/>
                </a:solidFill>
              </a:rPr>
              <a:t>的接触电阻为</a:t>
            </a:r>
            <a:r>
              <a:rPr lang="en-US" altLang="zh-CN" sz="1800">
                <a:solidFill>
                  <a:srgbClr val="212834"/>
                </a:solidFill>
              </a:rPr>
              <a:t>0.03 mΩ</a:t>
            </a:r>
            <a:r>
              <a:rPr lang="zh-CN" altLang="en-US" sz="1800">
                <a:solidFill>
                  <a:srgbClr val="212834"/>
                </a:solidFill>
              </a:rPr>
              <a:t>，刀开关</a:t>
            </a:r>
            <a:r>
              <a:rPr lang="en-US" altLang="zh-CN" sz="1800">
                <a:solidFill>
                  <a:srgbClr val="212834"/>
                </a:solidFill>
              </a:rPr>
              <a:t>QK</a:t>
            </a:r>
            <a:r>
              <a:rPr lang="zh-CN" altLang="en-US" sz="1800">
                <a:solidFill>
                  <a:srgbClr val="212834"/>
                </a:solidFill>
              </a:rPr>
              <a:t>的接触电阻为</a:t>
            </a:r>
            <a:r>
              <a:rPr lang="en-US" altLang="zh-CN" sz="1800">
                <a:solidFill>
                  <a:srgbClr val="212834"/>
                </a:solidFill>
              </a:rPr>
              <a:t>0.4mΩ</a:t>
            </a:r>
            <a:r>
              <a:rPr lang="zh-CN" altLang="en-US" sz="1800">
                <a:solidFill>
                  <a:srgbClr val="212834"/>
                </a:solidFill>
              </a:rPr>
              <a:t>，低压断路器</a:t>
            </a:r>
            <a:r>
              <a:rPr lang="en-US" altLang="zh-CN" sz="1800">
                <a:solidFill>
                  <a:srgbClr val="212834"/>
                </a:solidFill>
              </a:rPr>
              <a:t>QF</a:t>
            </a:r>
            <a:r>
              <a:rPr lang="zh-CN" altLang="en-US" sz="1800">
                <a:solidFill>
                  <a:srgbClr val="212834"/>
                </a:solidFill>
              </a:rPr>
              <a:t>的接触电阻为</a:t>
            </a:r>
            <a:r>
              <a:rPr lang="en-US" altLang="zh-CN" sz="1800">
                <a:solidFill>
                  <a:srgbClr val="212834"/>
                </a:solidFill>
              </a:rPr>
              <a:t>0.6mΩ</a:t>
            </a:r>
            <a:r>
              <a:rPr lang="zh-CN" altLang="en-US" sz="1800">
                <a:solidFill>
                  <a:srgbClr val="212834"/>
                </a:solidFill>
              </a:rPr>
              <a:t>，因此，总的接触电阻为             </a:t>
            </a:r>
          </a:p>
          <a:p>
            <a:pPr eaLnBrk="1" hangingPunct="1"/>
            <a:r>
              <a:rPr lang="zh-CN" altLang="en-US" sz="1800">
                <a:solidFill>
                  <a:srgbClr val="212834"/>
                </a:solidFill>
              </a:rPr>
              <a:t>                            </a:t>
            </a:r>
            <a:r>
              <a:rPr lang="en-US" altLang="zh-CN" sz="1800">
                <a:solidFill>
                  <a:srgbClr val="212834"/>
                </a:solidFill>
              </a:rPr>
              <a:t>R</a:t>
            </a:r>
            <a:r>
              <a:rPr lang="en-US" altLang="zh-CN" sz="1800" baseline="-25000">
                <a:solidFill>
                  <a:srgbClr val="212834"/>
                </a:solidFill>
              </a:rPr>
              <a:t>XC</a:t>
            </a:r>
            <a:r>
              <a:rPr lang="zh-CN" altLang="en-US" sz="1800">
                <a:solidFill>
                  <a:srgbClr val="212834"/>
                </a:solidFill>
              </a:rPr>
              <a:t>＝</a:t>
            </a:r>
            <a:r>
              <a:rPr lang="en-US" altLang="zh-CN" sz="1800">
                <a:solidFill>
                  <a:srgbClr val="212834"/>
                </a:solidFill>
              </a:rPr>
              <a:t>(0.03 + 0.4 + 0.6)mΩ</a:t>
            </a:r>
            <a:r>
              <a:rPr lang="zh-CN" altLang="en-US" sz="1800">
                <a:solidFill>
                  <a:srgbClr val="212834"/>
                </a:solidFill>
              </a:rPr>
              <a:t>＝</a:t>
            </a:r>
            <a:r>
              <a:rPr lang="en-US" altLang="zh-CN" sz="1800">
                <a:solidFill>
                  <a:srgbClr val="212834"/>
                </a:solidFill>
              </a:rPr>
              <a:t>1.03 mΩ</a:t>
            </a:r>
          </a:p>
          <a:p>
            <a:pPr eaLnBrk="1" hangingPunct="1"/>
            <a:r>
              <a:rPr lang="en-US" altLang="zh-CN" sz="1800">
                <a:solidFill>
                  <a:srgbClr val="212834"/>
                </a:solidFill>
              </a:rPr>
              <a:t>       ⑧ </a:t>
            </a:r>
            <a:r>
              <a:rPr lang="zh-CN" altLang="en-US" sz="1800">
                <a:solidFill>
                  <a:srgbClr val="212834"/>
                </a:solidFill>
              </a:rPr>
              <a:t>低压电缆</a:t>
            </a:r>
            <a:r>
              <a:rPr lang="en-US" altLang="zh-CN" sz="1800">
                <a:solidFill>
                  <a:srgbClr val="212834"/>
                </a:solidFill>
              </a:rPr>
              <a:t>VLV</a:t>
            </a:r>
            <a:r>
              <a:rPr lang="zh-CN" altLang="en-US" sz="1800">
                <a:solidFill>
                  <a:srgbClr val="212834"/>
                </a:solidFill>
              </a:rPr>
              <a:t>－</a:t>
            </a:r>
            <a:r>
              <a:rPr lang="en-US" altLang="zh-CN" sz="1800">
                <a:solidFill>
                  <a:srgbClr val="212834"/>
                </a:solidFill>
              </a:rPr>
              <a:t>1000</a:t>
            </a:r>
            <a:r>
              <a:rPr lang="zh-CN" altLang="en-US" sz="1800">
                <a:solidFill>
                  <a:srgbClr val="212834"/>
                </a:solidFill>
              </a:rPr>
              <a:t>－</a:t>
            </a:r>
            <a:r>
              <a:rPr lang="en-US" altLang="zh-CN" sz="1800">
                <a:solidFill>
                  <a:srgbClr val="212834"/>
                </a:solidFill>
              </a:rPr>
              <a:t>3×50 mm</a:t>
            </a:r>
            <a:r>
              <a:rPr lang="en-US" altLang="zh-CN" sz="1800" baseline="30000">
                <a:solidFill>
                  <a:srgbClr val="212834"/>
                </a:solidFill>
              </a:rPr>
              <a:t>2</a:t>
            </a:r>
            <a:r>
              <a:rPr lang="zh-CN" altLang="en-US" sz="1800">
                <a:solidFill>
                  <a:srgbClr val="212834"/>
                </a:solidFill>
              </a:rPr>
              <a:t>的电阻和电抗</a:t>
            </a:r>
          </a:p>
          <a:p>
            <a:pPr eaLnBrk="1" hangingPunct="1"/>
            <a:r>
              <a:rPr lang="zh-CN" altLang="en-US" sz="1800">
                <a:solidFill>
                  <a:srgbClr val="212834"/>
                </a:solidFill>
              </a:rPr>
              <a:t>       查附录表得</a:t>
            </a:r>
            <a:r>
              <a:rPr lang="en-US" altLang="zh-CN" sz="1800">
                <a:solidFill>
                  <a:srgbClr val="212834"/>
                </a:solidFill>
              </a:rPr>
              <a:t>R </a:t>
            </a:r>
            <a:r>
              <a:rPr lang="en-US" altLang="zh-CN" sz="1800" baseline="-25000">
                <a:solidFill>
                  <a:srgbClr val="212834"/>
                </a:solidFill>
              </a:rPr>
              <a:t>0(80℃)</a:t>
            </a:r>
            <a:r>
              <a:rPr lang="zh-CN" altLang="en-US" sz="1800">
                <a:solidFill>
                  <a:srgbClr val="212834"/>
                </a:solidFill>
              </a:rPr>
              <a:t>＝</a:t>
            </a:r>
            <a:r>
              <a:rPr lang="en-US" altLang="zh-CN" sz="1800">
                <a:solidFill>
                  <a:srgbClr val="212834"/>
                </a:solidFill>
              </a:rPr>
              <a:t>0.77Ω/km</a:t>
            </a:r>
            <a:r>
              <a:rPr lang="zh-CN" altLang="en-US" sz="1800">
                <a:solidFill>
                  <a:srgbClr val="212834"/>
                </a:solidFill>
              </a:rPr>
              <a:t>，</a:t>
            </a:r>
            <a:r>
              <a:rPr lang="en-US" altLang="zh-CN" sz="1800">
                <a:solidFill>
                  <a:srgbClr val="212834"/>
                </a:solidFill>
              </a:rPr>
              <a:t>X 0(80℃)</a:t>
            </a:r>
            <a:r>
              <a:rPr lang="zh-CN" altLang="en-US" sz="1800">
                <a:solidFill>
                  <a:srgbClr val="212834"/>
                </a:solidFill>
              </a:rPr>
              <a:t>＝</a:t>
            </a:r>
            <a:r>
              <a:rPr lang="en-US" altLang="zh-CN" sz="1800">
                <a:solidFill>
                  <a:srgbClr val="212834"/>
                </a:solidFill>
              </a:rPr>
              <a:t>0.071Ω/km</a:t>
            </a:r>
            <a:r>
              <a:rPr lang="zh-CN" altLang="en-US" sz="1800">
                <a:solidFill>
                  <a:srgbClr val="212834"/>
                </a:solidFill>
              </a:rPr>
              <a:t>。电缆长度     </a:t>
            </a:r>
          </a:p>
          <a:p>
            <a:pPr eaLnBrk="1" hangingPunct="1"/>
            <a:r>
              <a:rPr lang="zh-CN" altLang="en-US" sz="1800">
                <a:solidFill>
                  <a:srgbClr val="212834"/>
                </a:solidFill>
              </a:rPr>
              <a:t>     ＝</a:t>
            </a:r>
            <a:r>
              <a:rPr lang="en-US" altLang="zh-CN" sz="1800">
                <a:solidFill>
                  <a:srgbClr val="212834"/>
                </a:solidFill>
              </a:rPr>
              <a:t>35m</a:t>
            </a:r>
            <a:r>
              <a:rPr lang="zh-CN" altLang="en-US" sz="1800">
                <a:solidFill>
                  <a:srgbClr val="212834"/>
                </a:solidFill>
              </a:rPr>
              <a:t>，因此</a:t>
            </a:r>
          </a:p>
          <a:p>
            <a:pPr eaLnBrk="1" hangingPunct="1"/>
            <a:r>
              <a:rPr lang="zh-CN" altLang="en-US" sz="1800">
                <a:solidFill>
                  <a:srgbClr val="212834"/>
                </a:solidFill>
              </a:rPr>
              <a:t>                           </a:t>
            </a:r>
            <a:r>
              <a:rPr lang="en-US" altLang="zh-CN" sz="1800">
                <a:solidFill>
                  <a:srgbClr val="212834"/>
                </a:solidFill>
              </a:rPr>
              <a:t>R</a:t>
            </a:r>
            <a:r>
              <a:rPr lang="en-US" altLang="zh-CN" sz="1800" baseline="-25000">
                <a:solidFill>
                  <a:srgbClr val="212834"/>
                </a:solidFill>
              </a:rPr>
              <a:t>WL</a:t>
            </a:r>
            <a:r>
              <a:rPr lang="en-US" altLang="zh-CN" sz="1800">
                <a:solidFill>
                  <a:srgbClr val="212834"/>
                </a:solidFill>
              </a:rPr>
              <a:t> </a:t>
            </a:r>
            <a:r>
              <a:rPr lang="zh-CN" altLang="en-US" sz="1800">
                <a:solidFill>
                  <a:srgbClr val="212834"/>
                </a:solidFill>
              </a:rPr>
              <a:t>＝ </a:t>
            </a:r>
            <a:r>
              <a:rPr lang="en-US" altLang="zh-CN" sz="1800">
                <a:solidFill>
                  <a:srgbClr val="212834"/>
                </a:solidFill>
              </a:rPr>
              <a:t>0.77×35 mΩ</a:t>
            </a:r>
            <a:r>
              <a:rPr lang="zh-CN" altLang="en-US" sz="1800">
                <a:solidFill>
                  <a:srgbClr val="212834"/>
                </a:solidFill>
              </a:rPr>
              <a:t>＝</a:t>
            </a:r>
            <a:r>
              <a:rPr lang="en-US" altLang="zh-CN" sz="1800">
                <a:solidFill>
                  <a:srgbClr val="212834"/>
                </a:solidFill>
              </a:rPr>
              <a:t>26.95 mΩ</a:t>
            </a:r>
          </a:p>
          <a:p>
            <a:pPr eaLnBrk="1" hangingPunct="1"/>
            <a:r>
              <a:rPr lang="en-US" altLang="zh-CN" sz="1800">
                <a:solidFill>
                  <a:srgbClr val="212834"/>
                </a:solidFill>
              </a:rPr>
              <a:t>                           X</a:t>
            </a:r>
            <a:r>
              <a:rPr lang="en-US" altLang="zh-CN" sz="1800" baseline="-25000">
                <a:solidFill>
                  <a:srgbClr val="212834"/>
                </a:solidFill>
              </a:rPr>
              <a:t>WL</a:t>
            </a:r>
            <a:r>
              <a:rPr lang="en-US" altLang="zh-CN" sz="1800">
                <a:solidFill>
                  <a:srgbClr val="212834"/>
                </a:solidFill>
              </a:rPr>
              <a:t> </a:t>
            </a:r>
            <a:r>
              <a:rPr lang="zh-CN" altLang="en-US" sz="1800">
                <a:solidFill>
                  <a:srgbClr val="212834"/>
                </a:solidFill>
              </a:rPr>
              <a:t>＝</a:t>
            </a:r>
            <a:r>
              <a:rPr lang="en-US" altLang="zh-CN" sz="1800">
                <a:solidFill>
                  <a:srgbClr val="212834"/>
                </a:solidFill>
              </a:rPr>
              <a:t>0.071×35 mΩ</a:t>
            </a:r>
            <a:r>
              <a:rPr lang="zh-CN" altLang="en-US" sz="1800">
                <a:solidFill>
                  <a:srgbClr val="212834"/>
                </a:solidFill>
              </a:rPr>
              <a:t>＝</a:t>
            </a:r>
            <a:r>
              <a:rPr lang="en-US" altLang="zh-CN" sz="1800">
                <a:solidFill>
                  <a:srgbClr val="212834"/>
                </a:solidFill>
              </a:rPr>
              <a:t>2.485 mΩ</a:t>
            </a:r>
          </a:p>
          <a:p>
            <a:pPr eaLnBrk="1" hangingPunct="1"/>
            <a:r>
              <a:rPr lang="en-US" altLang="zh-CN" sz="1800">
                <a:solidFill>
                  <a:srgbClr val="212834"/>
                </a:solidFill>
              </a:rPr>
              <a:t>      2) </a:t>
            </a:r>
            <a:r>
              <a:rPr lang="zh-CN" altLang="en-US" sz="1800">
                <a:solidFill>
                  <a:srgbClr val="212834"/>
                </a:solidFill>
              </a:rPr>
              <a:t>计算短路电路总的电阻、电抗和总阻抗</a:t>
            </a:r>
          </a:p>
          <a:p>
            <a:pPr eaLnBrk="1" hangingPunct="1"/>
            <a:r>
              <a:rPr lang="zh-CN" altLang="en-US" sz="1800">
                <a:solidFill>
                  <a:srgbClr val="212834"/>
                </a:solidFill>
              </a:rPr>
              <a:t>      </a:t>
            </a:r>
            <a:r>
              <a:rPr lang="en-US" altLang="zh-CN" sz="1800">
                <a:solidFill>
                  <a:srgbClr val="212834"/>
                </a:solidFill>
              </a:rPr>
              <a:t>R</a:t>
            </a:r>
            <a:r>
              <a:rPr lang="en-US" altLang="zh-CN" sz="1800" baseline="-25000">
                <a:solidFill>
                  <a:srgbClr val="212834"/>
                </a:solidFill>
              </a:rPr>
              <a:t>∑</a:t>
            </a:r>
            <a:r>
              <a:rPr lang="zh-CN" altLang="en-US" sz="1800">
                <a:solidFill>
                  <a:srgbClr val="212834"/>
                </a:solidFill>
              </a:rPr>
              <a:t>＝</a:t>
            </a:r>
            <a:r>
              <a:rPr lang="en-US" altLang="zh-CN" sz="1800">
                <a:solidFill>
                  <a:srgbClr val="212834"/>
                </a:solidFill>
              </a:rPr>
              <a:t>R </a:t>
            </a:r>
            <a:r>
              <a:rPr lang="en-US" altLang="zh-CN" sz="1800" baseline="-25000">
                <a:solidFill>
                  <a:srgbClr val="212834"/>
                </a:solidFill>
              </a:rPr>
              <a:t>T</a:t>
            </a:r>
            <a:r>
              <a:rPr lang="en-US" altLang="zh-CN" sz="1800">
                <a:solidFill>
                  <a:srgbClr val="212834"/>
                </a:solidFill>
              </a:rPr>
              <a:t>  + R </a:t>
            </a:r>
            <a:r>
              <a:rPr lang="en-US" altLang="zh-CN" sz="1800" baseline="-25000">
                <a:solidFill>
                  <a:srgbClr val="212834"/>
                </a:solidFill>
              </a:rPr>
              <a:t>WB1</a:t>
            </a:r>
            <a:r>
              <a:rPr lang="en-US" altLang="zh-CN" sz="1800">
                <a:solidFill>
                  <a:srgbClr val="212834"/>
                </a:solidFill>
              </a:rPr>
              <a:t> + R </a:t>
            </a:r>
            <a:r>
              <a:rPr lang="en-US" altLang="zh-CN" sz="1800" baseline="-25000">
                <a:solidFill>
                  <a:srgbClr val="212834"/>
                </a:solidFill>
              </a:rPr>
              <a:t>WB2</a:t>
            </a:r>
            <a:r>
              <a:rPr lang="en-US" altLang="zh-CN" sz="1800">
                <a:solidFill>
                  <a:srgbClr val="212834"/>
                </a:solidFill>
              </a:rPr>
              <a:t> + R </a:t>
            </a:r>
            <a:r>
              <a:rPr lang="en-US" altLang="zh-CN" sz="1800" baseline="-25000">
                <a:solidFill>
                  <a:srgbClr val="212834"/>
                </a:solidFill>
              </a:rPr>
              <a:t>WB3</a:t>
            </a:r>
            <a:r>
              <a:rPr lang="en-US" altLang="zh-CN" sz="1800">
                <a:solidFill>
                  <a:srgbClr val="212834"/>
                </a:solidFill>
              </a:rPr>
              <a:t> + R </a:t>
            </a:r>
            <a:r>
              <a:rPr lang="en-US" altLang="zh-CN" sz="1800" baseline="-25000">
                <a:solidFill>
                  <a:srgbClr val="212834"/>
                </a:solidFill>
              </a:rPr>
              <a:t>TA</a:t>
            </a:r>
            <a:r>
              <a:rPr lang="en-US" altLang="zh-CN" sz="1800">
                <a:solidFill>
                  <a:srgbClr val="212834"/>
                </a:solidFill>
              </a:rPr>
              <a:t> + R </a:t>
            </a:r>
            <a:r>
              <a:rPr lang="en-US" altLang="zh-CN" sz="1800" baseline="-25000">
                <a:solidFill>
                  <a:srgbClr val="212834"/>
                </a:solidFill>
              </a:rPr>
              <a:t>QF</a:t>
            </a:r>
            <a:r>
              <a:rPr lang="en-US" altLang="zh-CN" sz="1800">
                <a:solidFill>
                  <a:srgbClr val="212834"/>
                </a:solidFill>
              </a:rPr>
              <a:t> + R </a:t>
            </a:r>
            <a:r>
              <a:rPr lang="en-US" altLang="zh-CN" sz="1800" baseline="-25000">
                <a:solidFill>
                  <a:srgbClr val="212834"/>
                </a:solidFill>
              </a:rPr>
              <a:t>XC</a:t>
            </a:r>
            <a:r>
              <a:rPr lang="en-US" altLang="zh-CN" sz="1800">
                <a:solidFill>
                  <a:srgbClr val="212834"/>
                </a:solidFill>
              </a:rPr>
              <a:t> + R </a:t>
            </a:r>
            <a:r>
              <a:rPr lang="en-US" altLang="zh-CN" sz="1800" baseline="-25000">
                <a:solidFill>
                  <a:srgbClr val="212834"/>
                </a:solidFill>
              </a:rPr>
              <a:t>WL</a:t>
            </a:r>
            <a:r>
              <a:rPr lang="en-US" altLang="zh-CN" sz="1800">
                <a:solidFill>
                  <a:srgbClr val="212834"/>
                </a:solidFill>
              </a:rPr>
              <a:t> </a:t>
            </a:r>
          </a:p>
          <a:p>
            <a:pPr eaLnBrk="1" hangingPunct="1"/>
            <a:r>
              <a:rPr lang="en-US" altLang="zh-CN" sz="1800">
                <a:solidFill>
                  <a:srgbClr val="212834"/>
                </a:solidFill>
              </a:rPr>
              <a:t>           </a:t>
            </a:r>
            <a:r>
              <a:rPr lang="zh-CN" altLang="en-US" sz="1800">
                <a:solidFill>
                  <a:srgbClr val="212834"/>
                </a:solidFill>
              </a:rPr>
              <a:t>＝</a:t>
            </a:r>
            <a:r>
              <a:rPr lang="en-US" altLang="zh-CN" sz="1800">
                <a:solidFill>
                  <a:srgbClr val="212834"/>
                </a:solidFill>
              </a:rPr>
              <a:t>(1.875 + 0.33+ 0.142 + 0.444 + 0.75 + 0.36 + 1.03 + 26.95)m</a:t>
            </a:r>
          </a:p>
          <a:p>
            <a:pPr eaLnBrk="1" hangingPunct="1"/>
            <a:r>
              <a:rPr lang="en-US" altLang="zh-CN" sz="1800">
                <a:solidFill>
                  <a:srgbClr val="212834"/>
                </a:solidFill>
              </a:rPr>
              <a:t>           </a:t>
            </a:r>
            <a:r>
              <a:rPr lang="zh-CN" altLang="en-US" sz="1800">
                <a:solidFill>
                  <a:srgbClr val="212834"/>
                </a:solidFill>
              </a:rPr>
              <a:t>＝</a:t>
            </a:r>
            <a:r>
              <a:rPr lang="en-US" altLang="zh-CN" sz="1800">
                <a:solidFill>
                  <a:srgbClr val="212834"/>
                </a:solidFill>
              </a:rPr>
              <a:t>31.88 mΩ</a:t>
            </a:r>
          </a:p>
        </p:txBody>
      </p:sp>
      <p:graphicFrame>
        <p:nvGraphicFramePr>
          <p:cNvPr id="30722" name="Object 11">
            <a:extLst>
              <a:ext uri="{FF2B5EF4-FFF2-40B4-BE49-F238E27FC236}">
                <a16:creationId xmlns:a16="http://schemas.microsoft.com/office/drawing/2014/main" id="{5879B3A1-E69C-43F4-9DE4-76756097DD02}"/>
              </a:ext>
            </a:extLst>
          </p:cNvPr>
          <p:cNvGraphicFramePr>
            <a:graphicFrameLocks noChangeAspect="1"/>
          </p:cNvGraphicFramePr>
          <p:nvPr>
            <p:extLst>
              <p:ext uri="{D42A27DB-BD31-4B8C-83A1-F6EECF244321}">
                <p14:modId xmlns:p14="http://schemas.microsoft.com/office/powerpoint/2010/main" val="3182912399"/>
              </p:ext>
            </p:extLst>
          </p:nvPr>
        </p:nvGraphicFramePr>
        <p:xfrm>
          <a:off x="1026966" y="4832061"/>
          <a:ext cx="152400" cy="287338"/>
        </p:xfrm>
        <a:graphic>
          <a:graphicData uri="http://schemas.openxmlformats.org/presentationml/2006/ole">
            <mc:AlternateContent xmlns:mc="http://schemas.openxmlformats.org/markup-compatibility/2006">
              <mc:Choice xmlns:v="urn:schemas-microsoft-com:vml" Requires="v">
                <p:oleObj name="Equation" r:id="rId3" imgW="88560" imgH="164880" progId="Equation.DSMT4">
                  <p:embed/>
                </p:oleObj>
              </mc:Choice>
              <mc:Fallback>
                <p:oleObj name="Equation" r:id="rId3" imgW="88560" imgH="164880" progId="Equation.DSMT4">
                  <p:embed/>
                  <p:pic>
                    <p:nvPicPr>
                      <p:cNvPr id="0" name="Object 11"/>
                      <p:cNvPicPr>
                        <a:picLocks noChangeAspect="1" noChangeArrowheads="1"/>
                      </p:cNvPicPr>
                      <p:nvPr/>
                    </p:nvPicPr>
                    <p:blipFill>
                      <a:blip r:embed="rId4"/>
                      <a:srcRect/>
                      <a:stretch>
                        <a:fillRect/>
                      </a:stretch>
                    </p:blipFill>
                    <p:spPr bwMode="auto">
                      <a:xfrm>
                        <a:off x="1026966" y="4832061"/>
                        <a:ext cx="152400"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63" name="Text Box 8">
            <a:extLst>
              <a:ext uri="{FF2B5EF4-FFF2-40B4-BE49-F238E27FC236}">
                <a16:creationId xmlns:a16="http://schemas.microsoft.com/office/drawing/2014/main" id="{8BF5A5C6-E474-4E9F-8F1C-D2ED33238CF2}"/>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低压电网短路电流的计算</a:t>
            </a:r>
          </a:p>
        </p:txBody>
      </p:sp>
      <p:sp>
        <p:nvSpPr>
          <p:cNvPr id="31764" name="Text Box 9">
            <a:extLst>
              <a:ext uri="{FF2B5EF4-FFF2-40B4-BE49-F238E27FC236}">
                <a16:creationId xmlns:a16="http://schemas.microsoft.com/office/drawing/2014/main" id="{2968F82B-AB3E-4776-8420-FCF60DA615CF}"/>
              </a:ext>
            </a:extLst>
          </p:cNvPr>
          <p:cNvSpPr txBox="1">
            <a:spLocks noChangeArrowheads="1"/>
          </p:cNvSpPr>
          <p:nvPr/>
        </p:nvSpPr>
        <p:spPr bwMode="auto">
          <a:xfrm>
            <a:off x="539552" y="3069849"/>
            <a:ext cx="770413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3) </a:t>
            </a:r>
            <a:r>
              <a:rPr lang="zh-CN" altLang="en-US" sz="1800">
                <a:solidFill>
                  <a:srgbClr val="212834"/>
                </a:solidFill>
              </a:rPr>
              <a:t>计算三相短路电流和短路容量</a:t>
            </a:r>
          </a:p>
        </p:txBody>
      </p:sp>
      <p:graphicFrame>
        <p:nvGraphicFramePr>
          <p:cNvPr id="31746" name="Object 11">
            <a:extLst>
              <a:ext uri="{FF2B5EF4-FFF2-40B4-BE49-F238E27FC236}">
                <a16:creationId xmlns:a16="http://schemas.microsoft.com/office/drawing/2014/main" id="{6E9F359E-1089-4160-80F3-39D7FAF74928}"/>
              </a:ext>
            </a:extLst>
          </p:cNvPr>
          <p:cNvGraphicFramePr>
            <a:graphicFrameLocks noChangeAspect="1"/>
          </p:cNvGraphicFramePr>
          <p:nvPr>
            <p:extLst>
              <p:ext uri="{D42A27DB-BD31-4B8C-83A1-F6EECF244321}">
                <p14:modId xmlns:p14="http://schemas.microsoft.com/office/powerpoint/2010/main" val="1458442293"/>
              </p:ext>
            </p:extLst>
          </p:nvPr>
        </p:nvGraphicFramePr>
        <p:xfrm>
          <a:off x="1285949" y="2649643"/>
          <a:ext cx="4784725" cy="438150"/>
        </p:xfrm>
        <a:graphic>
          <a:graphicData uri="http://schemas.openxmlformats.org/presentationml/2006/ole">
            <mc:AlternateContent xmlns:mc="http://schemas.openxmlformats.org/markup-compatibility/2006">
              <mc:Choice xmlns:v="urn:schemas-microsoft-com:vml" Requires="v">
                <p:oleObj name="Equation" r:id="rId3" imgW="2806560" imgH="253800" progId="Equation.DSMT4">
                  <p:embed/>
                </p:oleObj>
              </mc:Choice>
              <mc:Fallback>
                <p:oleObj name="Equation" r:id="rId3" imgW="2806560" imgH="253800" progId="Equation.DSMT4">
                  <p:embed/>
                  <p:pic>
                    <p:nvPicPr>
                      <p:cNvPr id="0" name="Object 11"/>
                      <p:cNvPicPr>
                        <a:picLocks noChangeAspect="1" noChangeArrowheads="1"/>
                      </p:cNvPicPr>
                      <p:nvPr/>
                    </p:nvPicPr>
                    <p:blipFill>
                      <a:blip r:embed="rId4"/>
                      <a:srcRect/>
                      <a:stretch>
                        <a:fillRect/>
                      </a:stretch>
                    </p:blipFill>
                    <p:spPr bwMode="auto">
                      <a:xfrm>
                        <a:off x="1285949" y="2649643"/>
                        <a:ext cx="478472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7" name="Object 13">
            <a:extLst>
              <a:ext uri="{FF2B5EF4-FFF2-40B4-BE49-F238E27FC236}">
                <a16:creationId xmlns:a16="http://schemas.microsoft.com/office/drawing/2014/main" id="{DAD4BB4F-3546-4D02-8028-E7C9B8D3F922}"/>
              </a:ext>
            </a:extLst>
          </p:cNvPr>
          <p:cNvGraphicFramePr>
            <a:graphicFrameLocks noChangeAspect="1"/>
          </p:cNvGraphicFramePr>
          <p:nvPr>
            <p:extLst>
              <p:ext uri="{D42A27DB-BD31-4B8C-83A1-F6EECF244321}">
                <p14:modId xmlns:p14="http://schemas.microsoft.com/office/powerpoint/2010/main" val="3840213197"/>
              </p:ext>
            </p:extLst>
          </p:nvPr>
        </p:nvGraphicFramePr>
        <p:xfrm>
          <a:off x="2627313" y="3396979"/>
          <a:ext cx="3400220" cy="648000"/>
        </p:xfrm>
        <a:graphic>
          <a:graphicData uri="http://schemas.openxmlformats.org/presentationml/2006/ole">
            <mc:AlternateContent xmlns:mc="http://schemas.openxmlformats.org/markup-compatibility/2006">
              <mc:Choice xmlns:v="urn:schemas-microsoft-com:vml" Requires="v">
                <p:oleObj name="Equation" r:id="rId5" imgW="2197080" imgH="419040" progId="Equation.DSMT4">
                  <p:embed/>
                </p:oleObj>
              </mc:Choice>
              <mc:Fallback>
                <p:oleObj name="Equation" r:id="rId5" imgW="2197080" imgH="419040" progId="Equation.DSMT4">
                  <p:embed/>
                  <p:pic>
                    <p:nvPicPr>
                      <p:cNvPr id="0" name="Object 13"/>
                      <p:cNvPicPr>
                        <a:picLocks noChangeAspect="1" noChangeArrowheads="1"/>
                      </p:cNvPicPr>
                      <p:nvPr/>
                    </p:nvPicPr>
                    <p:blipFill>
                      <a:blip r:embed="rId6"/>
                      <a:srcRect/>
                      <a:stretch>
                        <a:fillRect/>
                      </a:stretch>
                    </p:blipFill>
                    <p:spPr bwMode="auto">
                      <a:xfrm>
                        <a:off x="2627313" y="3396979"/>
                        <a:ext cx="3400220" cy="64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8" name="Object 15">
            <a:extLst>
              <a:ext uri="{FF2B5EF4-FFF2-40B4-BE49-F238E27FC236}">
                <a16:creationId xmlns:a16="http://schemas.microsoft.com/office/drawing/2014/main" id="{6FA7A0B6-6A96-4069-A698-F65665B9F025}"/>
              </a:ext>
            </a:extLst>
          </p:cNvPr>
          <p:cNvGraphicFramePr>
            <a:graphicFrameLocks noChangeAspect="1"/>
          </p:cNvGraphicFramePr>
          <p:nvPr>
            <p:extLst>
              <p:ext uri="{D42A27DB-BD31-4B8C-83A1-F6EECF244321}">
                <p14:modId xmlns:p14="http://schemas.microsoft.com/office/powerpoint/2010/main" val="3804447635"/>
              </p:ext>
            </p:extLst>
          </p:nvPr>
        </p:nvGraphicFramePr>
        <p:xfrm>
          <a:off x="2627313" y="4032182"/>
          <a:ext cx="2580333" cy="396000"/>
        </p:xfrm>
        <a:graphic>
          <a:graphicData uri="http://schemas.openxmlformats.org/presentationml/2006/ole">
            <mc:AlternateContent xmlns:mc="http://schemas.openxmlformats.org/markup-compatibility/2006">
              <mc:Choice xmlns:v="urn:schemas-microsoft-com:vml" Requires="v">
                <p:oleObj name="Equation" r:id="rId7" imgW="1434960" imgH="215640" progId="Equation.DSMT4">
                  <p:embed/>
                </p:oleObj>
              </mc:Choice>
              <mc:Fallback>
                <p:oleObj name="Equation" r:id="rId7" imgW="1434960" imgH="215640" progId="Equation.DSMT4">
                  <p:embed/>
                  <p:pic>
                    <p:nvPicPr>
                      <p:cNvPr id="0" name="Object 15"/>
                      <p:cNvPicPr>
                        <a:picLocks noChangeAspect="1" noChangeArrowheads="1"/>
                      </p:cNvPicPr>
                      <p:nvPr/>
                    </p:nvPicPr>
                    <p:blipFill>
                      <a:blip r:embed="rId8"/>
                      <a:srcRect/>
                      <a:stretch>
                        <a:fillRect/>
                      </a:stretch>
                    </p:blipFill>
                    <p:spPr bwMode="auto">
                      <a:xfrm>
                        <a:off x="2627313" y="4032182"/>
                        <a:ext cx="2580333"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49" name="Object 18">
            <a:extLst>
              <a:ext uri="{FF2B5EF4-FFF2-40B4-BE49-F238E27FC236}">
                <a16:creationId xmlns:a16="http://schemas.microsoft.com/office/drawing/2014/main" id="{1CCA5F53-5838-4541-9E72-230E190A8663}"/>
              </a:ext>
            </a:extLst>
          </p:cNvPr>
          <p:cNvGraphicFramePr>
            <a:graphicFrameLocks noChangeAspect="1"/>
          </p:cNvGraphicFramePr>
          <p:nvPr>
            <p:extLst>
              <p:ext uri="{D42A27DB-BD31-4B8C-83A1-F6EECF244321}">
                <p14:modId xmlns:p14="http://schemas.microsoft.com/office/powerpoint/2010/main" val="639421315"/>
              </p:ext>
            </p:extLst>
          </p:nvPr>
        </p:nvGraphicFramePr>
        <p:xfrm>
          <a:off x="1835696" y="4413470"/>
          <a:ext cx="3986213" cy="400050"/>
        </p:xfrm>
        <a:graphic>
          <a:graphicData uri="http://schemas.openxmlformats.org/presentationml/2006/ole">
            <mc:AlternateContent xmlns:mc="http://schemas.openxmlformats.org/markup-compatibility/2006">
              <mc:Choice xmlns:v="urn:schemas-microsoft-com:vml" Requires="v">
                <p:oleObj name="Equation" r:id="rId9" imgW="2184120" imgH="215640" progId="Equation.DSMT4">
                  <p:embed/>
                </p:oleObj>
              </mc:Choice>
              <mc:Fallback>
                <p:oleObj name="Equation" r:id="rId9" imgW="2184120" imgH="215640" progId="Equation.DSMT4">
                  <p:embed/>
                  <p:pic>
                    <p:nvPicPr>
                      <p:cNvPr id="0" name="Object 18"/>
                      <p:cNvPicPr>
                        <a:picLocks noChangeAspect="1" noChangeArrowheads="1"/>
                      </p:cNvPicPr>
                      <p:nvPr/>
                    </p:nvPicPr>
                    <p:blipFill>
                      <a:blip r:embed="rId10"/>
                      <a:srcRect/>
                      <a:stretch>
                        <a:fillRect/>
                      </a:stretch>
                    </p:blipFill>
                    <p:spPr bwMode="auto">
                      <a:xfrm>
                        <a:off x="1835696" y="4413470"/>
                        <a:ext cx="3986213" cy="400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2" name="Object 23">
            <a:extLst>
              <a:ext uri="{FF2B5EF4-FFF2-40B4-BE49-F238E27FC236}">
                <a16:creationId xmlns:a16="http://schemas.microsoft.com/office/drawing/2014/main" id="{E5489945-ECEC-45A0-9DAB-4CC644CE411A}"/>
              </a:ext>
            </a:extLst>
          </p:cNvPr>
          <p:cNvGraphicFramePr>
            <a:graphicFrameLocks noChangeAspect="1"/>
          </p:cNvGraphicFramePr>
          <p:nvPr>
            <p:extLst>
              <p:ext uri="{D42A27DB-BD31-4B8C-83A1-F6EECF244321}">
                <p14:modId xmlns:p14="http://schemas.microsoft.com/office/powerpoint/2010/main" val="704859587"/>
              </p:ext>
            </p:extLst>
          </p:nvPr>
        </p:nvGraphicFramePr>
        <p:xfrm>
          <a:off x="1835696" y="4810652"/>
          <a:ext cx="3996000" cy="399600"/>
        </p:xfrm>
        <a:graphic>
          <a:graphicData uri="http://schemas.openxmlformats.org/presentationml/2006/ole">
            <mc:AlternateContent xmlns:mc="http://schemas.openxmlformats.org/markup-compatibility/2006">
              <mc:Choice xmlns:v="urn:schemas-microsoft-com:vml" Requires="v">
                <p:oleObj name="Equation" r:id="rId11" imgW="2158920" imgH="215640" progId="Equation.DSMT4">
                  <p:embed/>
                </p:oleObj>
              </mc:Choice>
              <mc:Fallback>
                <p:oleObj name="Equation" r:id="rId11" imgW="2158920" imgH="215640" progId="Equation.DSMT4">
                  <p:embed/>
                  <p:pic>
                    <p:nvPicPr>
                      <p:cNvPr id="0" name="Object 23"/>
                      <p:cNvPicPr>
                        <a:picLocks noChangeAspect="1" noChangeArrowheads="1"/>
                      </p:cNvPicPr>
                      <p:nvPr/>
                    </p:nvPicPr>
                    <p:blipFill>
                      <a:blip r:embed="rId12"/>
                      <a:srcRect/>
                      <a:stretch>
                        <a:fillRect/>
                      </a:stretch>
                    </p:blipFill>
                    <p:spPr bwMode="auto">
                      <a:xfrm>
                        <a:off x="1835696" y="4810652"/>
                        <a:ext cx="3996000" cy="39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754" name="Object 27">
            <a:extLst>
              <a:ext uri="{FF2B5EF4-FFF2-40B4-BE49-F238E27FC236}">
                <a16:creationId xmlns:a16="http://schemas.microsoft.com/office/drawing/2014/main" id="{8E1B8759-92C1-4BB5-9B7F-3772559E7D75}"/>
              </a:ext>
            </a:extLst>
          </p:cNvPr>
          <p:cNvGraphicFramePr>
            <a:graphicFrameLocks noChangeAspect="1"/>
          </p:cNvGraphicFramePr>
          <p:nvPr>
            <p:extLst>
              <p:ext uri="{D42A27DB-BD31-4B8C-83A1-F6EECF244321}">
                <p14:modId xmlns:p14="http://schemas.microsoft.com/office/powerpoint/2010/main" val="2535262379"/>
              </p:ext>
            </p:extLst>
          </p:nvPr>
        </p:nvGraphicFramePr>
        <p:xfrm>
          <a:off x="1835696" y="5207385"/>
          <a:ext cx="4945063" cy="401637"/>
        </p:xfrm>
        <a:graphic>
          <a:graphicData uri="http://schemas.openxmlformats.org/presentationml/2006/ole">
            <mc:AlternateContent xmlns:mc="http://schemas.openxmlformats.org/markup-compatibility/2006">
              <mc:Choice xmlns:v="urn:schemas-microsoft-com:vml" Requires="v">
                <p:oleObj name="Equation" r:id="rId13" imgW="2857320" imgH="228600" progId="Equation.DSMT4">
                  <p:embed/>
                </p:oleObj>
              </mc:Choice>
              <mc:Fallback>
                <p:oleObj name="Equation" r:id="rId13" imgW="2857320" imgH="228600" progId="Equation.DSMT4">
                  <p:embed/>
                  <p:pic>
                    <p:nvPicPr>
                      <p:cNvPr id="0" name="Object 27"/>
                      <p:cNvPicPr>
                        <a:picLocks noChangeAspect="1" noChangeArrowheads="1"/>
                      </p:cNvPicPr>
                      <p:nvPr/>
                    </p:nvPicPr>
                    <p:blipFill>
                      <a:blip r:embed="rId14"/>
                      <a:srcRect/>
                      <a:stretch>
                        <a:fillRect/>
                      </a:stretch>
                    </p:blipFill>
                    <p:spPr bwMode="auto">
                      <a:xfrm>
                        <a:off x="1835696" y="5207385"/>
                        <a:ext cx="4945063" cy="401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a:extLst>
              <a:ext uri="{FF2B5EF4-FFF2-40B4-BE49-F238E27FC236}">
                <a16:creationId xmlns:a16="http://schemas.microsoft.com/office/drawing/2014/main" id="{15EFF065-13AC-4F05-B1B7-85EE9C338434}"/>
              </a:ext>
            </a:extLst>
          </p:cNvPr>
          <p:cNvGraphicFramePr>
            <a:graphicFrameLocks noChangeAspect="1"/>
          </p:cNvGraphicFramePr>
          <p:nvPr>
            <p:extLst>
              <p:ext uri="{D42A27DB-BD31-4B8C-83A1-F6EECF244321}">
                <p14:modId xmlns:p14="http://schemas.microsoft.com/office/powerpoint/2010/main" val="1349599834"/>
              </p:ext>
            </p:extLst>
          </p:nvPr>
        </p:nvGraphicFramePr>
        <p:xfrm>
          <a:off x="1276350" y="1608138"/>
          <a:ext cx="5197475" cy="1057275"/>
        </p:xfrm>
        <a:graphic>
          <a:graphicData uri="http://schemas.openxmlformats.org/presentationml/2006/ole">
            <mc:AlternateContent xmlns:mc="http://schemas.openxmlformats.org/markup-compatibility/2006">
              <mc:Choice xmlns:v="urn:schemas-microsoft-com:vml" Requires="v">
                <p:oleObj name="Equation" r:id="rId15" imgW="2933640" imgH="596880" progId="Equation.DSMT4">
                  <p:embed/>
                </p:oleObj>
              </mc:Choice>
              <mc:Fallback>
                <p:oleObj name="Equation" r:id="rId15" imgW="2933640" imgH="596880" progId="Equation.DSMT4">
                  <p:embed/>
                  <p:pic>
                    <p:nvPicPr>
                      <p:cNvPr id="0" name=""/>
                      <p:cNvPicPr/>
                      <p:nvPr/>
                    </p:nvPicPr>
                    <p:blipFill>
                      <a:blip r:embed="rId16"/>
                      <a:stretch>
                        <a:fillRect/>
                      </a:stretch>
                    </p:blipFill>
                    <p:spPr>
                      <a:xfrm>
                        <a:off x="1276350" y="1608138"/>
                        <a:ext cx="5197475" cy="1057275"/>
                      </a:xfrm>
                      <a:prstGeom prst="rect">
                        <a:avLst/>
                      </a:prstGeom>
                    </p:spPr>
                  </p:pic>
                </p:oleObj>
              </mc:Fallback>
            </mc:AlternateContent>
          </a:graphicData>
        </a:graphic>
      </p:graphicFrame>
      <p:sp>
        <p:nvSpPr>
          <p:cNvPr id="16" name="Text Box 9">
            <a:extLst>
              <a:ext uri="{FF2B5EF4-FFF2-40B4-BE49-F238E27FC236}">
                <a16:creationId xmlns:a16="http://schemas.microsoft.com/office/drawing/2014/main" id="{5BBD1F42-FB6E-42B5-AD0A-18A181DCF753}"/>
              </a:ext>
            </a:extLst>
          </p:cNvPr>
          <p:cNvSpPr txBox="1">
            <a:spLocks noChangeArrowheads="1"/>
          </p:cNvSpPr>
          <p:nvPr/>
        </p:nvSpPr>
        <p:spPr bwMode="auto">
          <a:xfrm>
            <a:off x="935831" y="5618370"/>
            <a:ext cx="7704137"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值得指出：如果上例的短路计算只计变压器和低压电缆线路的阻抗，则计算结果和上例的计算结果相差不大。由此可见，低压电网的短路电流计算中，当计入低压线路阻抗的情况下，低压母线等元件的阻抗可以略去不计。</a:t>
            </a:r>
          </a:p>
        </p:txBody>
      </p:sp>
    </p:spTree>
  </p:cSld>
  <p:clrMapOvr>
    <a:masterClrMapping/>
  </p:clrMapOvr>
  <p:transition>
    <p:split orient="vert"/>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84" name="Text Box 8">
            <a:extLst>
              <a:ext uri="{FF2B5EF4-FFF2-40B4-BE49-F238E27FC236}">
                <a16:creationId xmlns:a16="http://schemas.microsoft.com/office/drawing/2014/main" id="{4A1F49D5-2AD9-4F61-89C5-68F36633CC36}"/>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短路电流的热效应和电动效应</a:t>
            </a:r>
          </a:p>
        </p:txBody>
      </p:sp>
      <p:sp>
        <p:nvSpPr>
          <p:cNvPr id="101385" name="Text Box 9">
            <a:extLst>
              <a:ext uri="{FF2B5EF4-FFF2-40B4-BE49-F238E27FC236}">
                <a16:creationId xmlns:a16="http://schemas.microsoft.com/office/drawing/2014/main" id="{6398A3EC-0D06-46CE-A986-1D9C65F6B1C6}"/>
              </a:ext>
            </a:extLst>
          </p:cNvPr>
          <p:cNvSpPr txBox="1">
            <a:spLocks noChangeArrowheads="1"/>
          </p:cNvSpPr>
          <p:nvPr/>
        </p:nvSpPr>
        <p:spPr bwMode="auto">
          <a:xfrm>
            <a:off x="755650" y="1617663"/>
            <a:ext cx="7704138"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由于供电系统发生短路时，要有相当大的短路电流通过电器和导体。一方面要产生很高的温度，即热效应；另一方面要产生很大的电动力，即电动效应。这两种效应可能损坏电器和载流导体及其绝缘。因此，选择电气设备时，必须充分考虑这两种效应对电器和导体可能造成的后果，即要进行热稳定度和动稳定度的校验，以避免短路电流对电器和导体的安全运行构成大的威胁。</a:t>
            </a:r>
          </a:p>
        </p:txBody>
      </p:sp>
      <p:sp>
        <p:nvSpPr>
          <p:cNvPr id="101386" name="Rectangle 10">
            <a:extLst>
              <a:ext uri="{FF2B5EF4-FFF2-40B4-BE49-F238E27FC236}">
                <a16:creationId xmlns:a16="http://schemas.microsoft.com/office/drawing/2014/main" id="{52A2C424-BBDE-41D3-9461-8DBE3185B8ED}"/>
              </a:ext>
            </a:extLst>
          </p:cNvPr>
          <p:cNvSpPr>
            <a:spLocks noChangeArrowheads="1"/>
          </p:cNvSpPr>
          <p:nvPr/>
        </p:nvSpPr>
        <p:spPr bwMode="auto">
          <a:xfrm>
            <a:off x="755650" y="3284538"/>
            <a:ext cx="32480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一、短路电流的热效应</a:t>
            </a:r>
          </a:p>
        </p:txBody>
      </p:sp>
      <p:sp>
        <p:nvSpPr>
          <p:cNvPr id="101387" name="Text Box 11">
            <a:extLst>
              <a:ext uri="{FF2B5EF4-FFF2-40B4-BE49-F238E27FC236}">
                <a16:creationId xmlns:a16="http://schemas.microsoft.com/office/drawing/2014/main" id="{8A190882-0EC5-4D6F-84D1-D062C569CF43}"/>
              </a:ext>
            </a:extLst>
          </p:cNvPr>
          <p:cNvSpPr txBox="1">
            <a:spLocks noChangeArrowheads="1"/>
          </p:cNvSpPr>
          <p:nvPr/>
        </p:nvSpPr>
        <p:spPr bwMode="auto">
          <a:xfrm>
            <a:off x="827088" y="3789363"/>
            <a:ext cx="7704137"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1. </a:t>
            </a:r>
            <a:r>
              <a:rPr lang="zh-CN" altLang="en-US" sz="1800">
                <a:solidFill>
                  <a:srgbClr val="212834"/>
                </a:solidFill>
              </a:rPr>
              <a:t>短路时导体的发热过程</a:t>
            </a:r>
          </a:p>
          <a:p>
            <a:pPr eaLnBrk="1" hangingPunct="1"/>
            <a:r>
              <a:rPr lang="zh-CN" altLang="en-US" sz="1800">
                <a:solidFill>
                  <a:srgbClr val="212834"/>
                </a:solidFill>
              </a:rPr>
              <a:t>        导体通过正常负荷电流时，由于它具有电阻，因此要产生电能损耗。这种电能损耗转换为热能，一方面使导体温度升高，另一方面向周围介质散热。</a:t>
            </a:r>
            <a:r>
              <a:rPr lang="zh-CN" altLang="en-US" sz="1800">
                <a:solidFill>
                  <a:srgbClr val="212834"/>
                </a:solidFill>
                <a:latin typeface="楷体" panose="02010609060101010101" pitchFamily="49" charset="-122"/>
                <a:ea typeface="楷体" panose="02010609060101010101" pitchFamily="49" charset="-122"/>
              </a:rPr>
              <a:t>当导体内产生的热量与导体向周围介质散失的热量相等时，导体就维持在一定的温度值。    </a:t>
            </a:r>
          </a:p>
          <a:p>
            <a:pPr eaLnBrk="1" hangingPunct="1"/>
            <a:r>
              <a:rPr lang="zh-CN" altLang="en-US" sz="1800">
                <a:solidFill>
                  <a:srgbClr val="212834"/>
                </a:solidFill>
              </a:rPr>
              <a:t>        在线路发生短路时，极大的短路电流将使导体温度迅速升高。由于短路后线路的保护装置很快动作，切除短路故障，所以短路电流通过导体的时间不长，通常不会超过</a:t>
            </a:r>
            <a:r>
              <a:rPr lang="en-US" altLang="zh-CN" sz="1800">
                <a:solidFill>
                  <a:srgbClr val="212834"/>
                </a:solidFill>
              </a:rPr>
              <a:t>2s</a:t>
            </a:r>
            <a:r>
              <a:rPr lang="zh-CN" altLang="en-US" sz="1800">
                <a:solidFill>
                  <a:srgbClr val="212834"/>
                </a:solidFill>
              </a:rPr>
              <a:t>～</a:t>
            </a:r>
            <a:r>
              <a:rPr lang="en-US" altLang="zh-CN" sz="1800">
                <a:solidFill>
                  <a:srgbClr val="212834"/>
                </a:solidFill>
              </a:rPr>
              <a:t>3s</a:t>
            </a:r>
            <a:r>
              <a:rPr lang="zh-CN" altLang="en-US" sz="1800">
                <a:solidFill>
                  <a:srgbClr val="212834"/>
                </a:solidFill>
              </a:rPr>
              <a:t>。因此在短路过程中，可不考虑导体向周围介质的散热，即近似地认为导体在短路时间内是与周围介质绝热的，短路电流在导体中产生的热量，全部用来使导体的温度升高。</a:t>
            </a:r>
          </a:p>
        </p:txBody>
      </p:sp>
    </p:spTree>
  </p:cSld>
  <p:clrMapOvr>
    <a:masterClrMapping/>
  </p:clrMapOvr>
  <p:transition>
    <p:split orient="vert"/>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3" name="Text Box 9">
            <a:extLst>
              <a:ext uri="{FF2B5EF4-FFF2-40B4-BE49-F238E27FC236}">
                <a16:creationId xmlns:a16="http://schemas.microsoft.com/office/drawing/2014/main" id="{F48501FE-8DDC-4E11-BD87-EB8E2AFD00CE}"/>
              </a:ext>
            </a:extLst>
          </p:cNvPr>
          <p:cNvSpPr txBox="1">
            <a:spLocks noChangeArrowheads="1"/>
          </p:cNvSpPr>
          <p:nvPr/>
        </p:nvSpPr>
        <p:spPr bwMode="auto">
          <a:xfrm>
            <a:off x="468313" y="1547813"/>
            <a:ext cx="5761037"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由于短路电流超出正常电流许多倍，虽然导体通过短路电流的时间很短，但温度却上升到很高数值，以至于超过电气设备短时发热允许温度，使电气设备的有关部分受到破坏。因此，通常把电气设备具有承受短路电流的热效应而不至于因短时过热而损坏的能力，称为电气设备具有足够的热稳定度，即短路发热的最高温度不超过电气设备短时发热的允许温度。</a:t>
            </a:r>
          </a:p>
          <a:p>
            <a:pPr eaLnBrk="1" hangingPunct="1"/>
            <a:r>
              <a:rPr lang="zh-CN" altLang="en-US" sz="1800">
                <a:solidFill>
                  <a:srgbClr val="212834"/>
                </a:solidFill>
              </a:rPr>
              <a:t>        图</a:t>
            </a:r>
            <a:r>
              <a:rPr lang="en-US" altLang="zh-CN" sz="1800">
                <a:solidFill>
                  <a:srgbClr val="212834"/>
                </a:solidFill>
              </a:rPr>
              <a:t>4.9</a:t>
            </a:r>
            <a:r>
              <a:rPr lang="zh-CN" altLang="en-US" sz="1800">
                <a:solidFill>
                  <a:srgbClr val="212834"/>
                </a:solidFill>
              </a:rPr>
              <a:t>表示短路前后导体的温升变化情况。导体在短路前正常负荷时的温度为    。设在    时发生短路，导体温度按指数规律迅速升高，而在    时线路的保护装置动作，切除了短路故障，这时导体的温度已达到     。短路被切除后，线路断电，导体不再产生热量，因而只向周围介质按指数规律散热，直到导体温度等于周围介质温度    为止。</a:t>
            </a:r>
          </a:p>
          <a:p>
            <a:pPr eaLnBrk="1" hangingPunct="1"/>
            <a:r>
              <a:rPr lang="zh-CN" altLang="en-US" sz="1800">
                <a:solidFill>
                  <a:srgbClr val="212834"/>
                </a:solidFill>
              </a:rPr>
              <a:t>        按照导体的允许发热条件，导体在正常和短路时的最高允许温度可查表。例如铝母  线，正常时的最高允许温度为</a:t>
            </a:r>
            <a:r>
              <a:rPr lang="en-US" altLang="zh-CN" sz="1800">
                <a:solidFill>
                  <a:srgbClr val="212834"/>
                </a:solidFill>
              </a:rPr>
              <a:t>70℃</a:t>
            </a:r>
            <a:r>
              <a:rPr lang="zh-CN" altLang="en-US" sz="1800">
                <a:solidFill>
                  <a:srgbClr val="212834"/>
                </a:solidFill>
              </a:rPr>
              <a:t>，而短路时的最高允许温度为</a:t>
            </a:r>
            <a:r>
              <a:rPr lang="en-US" altLang="zh-CN" sz="1800">
                <a:solidFill>
                  <a:srgbClr val="212834"/>
                </a:solidFill>
              </a:rPr>
              <a:t>200℃</a:t>
            </a:r>
            <a:r>
              <a:rPr lang="zh-CN" altLang="en-US" sz="1800">
                <a:solidFill>
                  <a:srgbClr val="212834"/>
                </a:solidFill>
              </a:rPr>
              <a:t>，即 </a:t>
            </a:r>
          </a:p>
          <a:p>
            <a:pPr eaLnBrk="1" hangingPunct="1"/>
            <a:r>
              <a:rPr lang="zh-CN" altLang="en-US" sz="1800">
                <a:solidFill>
                  <a:srgbClr val="212834"/>
                </a:solidFill>
              </a:rPr>
              <a:t>     </a:t>
            </a:r>
            <a:r>
              <a:rPr lang="en-US" altLang="zh-CN" sz="1800" baseline="-25000">
                <a:solidFill>
                  <a:srgbClr val="212834"/>
                </a:solidFill>
              </a:rPr>
              <a:t>                        </a:t>
            </a:r>
            <a:r>
              <a:rPr lang="zh-CN" altLang="en-US" sz="1800">
                <a:solidFill>
                  <a:srgbClr val="212834"/>
                </a:solidFill>
              </a:rPr>
              <a:t>，  </a:t>
            </a:r>
            <a:r>
              <a:rPr lang="en-US" altLang="zh-CN" sz="1800">
                <a:solidFill>
                  <a:srgbClr val="212834"/>
                </a:solidFill>
              </a:rPr>
              <a:t>                </a:t>
            </a:r>
            <a:r>
              <a:rPr lang="zh-CN" altLang="en-US" sz="1800">
                <a:solidFill>
                  <a:srgbClr val="212834"/>
                </a:solidFill>
              </a:rPr>
              <a:t>。</a:t>
            </a:r>
          </a:p>
        </p:txBody>
      </p:sp>
      <p:sp>
        <p:nvSpPr>
          <p:cNvPr id="32784" name="Text Box 11">
            <a:extLst>
              <a:ext uri="{FF2B5EF4-FFF2-40B4-BE49-F238E27FC236}">
                <a16:creationId xmlns:a16="http://schemas.microsoft.com/office/drawing/2014/main" id="{D465AFC9-43E7-4CBE-8BD9-F484B7C3088E}"/>
              </a:ext>
            </a:extLst>
          </p:cNvPr>
          <p:cNvSpPr txBox="1">
            <a:spLocks noChangeArrowheads="1"/>
          </p:cNvSpPr>
          <p:nvPr/>
        </p:nvSpPr>
        <p:spPr bwMode="auto">
          <a:xfrm>
            <a:off x="755650" y="981075"/>
            <a:ext cx="8064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短路电流的热效应和电动效应</a:t>
            </a:r>
          </a:p>
        </p:txBody>
      </p:sp>
      <p:pic>
        <p:nvPicPr>
          <p:cNvPr id="32785" name="Picture 12" descr="409">
            <a:extLst>
              <a:ext uri="{FF2B5EF4-FFF2-40B4-BE49-F238E27FC236}">
                <a16:creationId xmlns:a16="http://schemas.microsoft.com/office/drawing/2014/main" id="{1FDFFAB5-C983-48FC-B6F5-15E941AE78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788" y="2193925"/>
            <a:ext cx="2665412" cy="2171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2786" name="Text Box 13">
            <a:extLst>
              <a:ext uri="{FF2B5EF4-FFF2-40B4-BE49-F238E27FC236}">
                <a16:creationId xmlns:a16="http://schemas.microsoft.com/office/drawing/2014/main" id="{7A07E73F-9164-4660-9396-90D03C14CF21}"/>
              </a:ext>
            </a:extLst>
          </p:cNvPr>
          <p:cNvSpPr txBox="1">
            <a:spLocks noChangeArrowheads="1"/>
          </p:cNvSpPr>
          <p:nvPr/>
        </p:nvSpPr>
        <p:spPr bwMode="auto">
          <a:xfrm>
            <a:off x="6300788" y="4581525"/>
            <a:ext cx="26638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400">
                <a:solidFill>
                  <a:srgbClr val="212834"/>
                </a:solidFill>
              </a:rPr>
              <a:t>图</a:t>
            </a:r>
            <a:r>
              <a:rPr lang="en-US" altLang="zh-CN" sz="1400">
                <a:solidFill>
                  <a:srgbClr val="212834"/>
                </a:solidFill>
              </a:rPr>
              <a:t>4.9  </a:t>
            </a:r>
            <a:r>
              <a:rPr lang="zh-CN" altLang="en-US" sz="1400">
                <a:solidFill>
                  <a:srgbClr val="212834"/>
                </a:solidFill>
              </a:rPr>
              <a:t>短路前后导体的温升变化 </a:t>
            </a:r>
          </a:p>
        </p:txBody>
      </p:sp>
      <p:graphicFrame>
        <p:nvGraphicFramePr>
          <p:cNvPr id="32770" name="Object 14">
            <a:extLst>
              <a:ext uri="{FF2B5EF4-FFF2-40B4-BE49-F238E27FC236}">
                <a16:creationId xmlns:a16="http://schemas.microsoft.com/office/drawing/2014/main" id="{B08A752F-0BF7-4BEE-8D2E-EEEF84AEB9EE}"/>
              </a:ext>
            </a:extLst>
          </p:cNvPr>
          <p:cNvGraphicFramePr>
            <a:graphicFrameLocks noChangeAspect="1"/>
          </p:cNvGraphicFramePr>
          <p:nvPr>
            <p:extLst>
              <p:ext uri="{D42A27DB-BD31-4B8C-83A1-F6EECF244321}">
                <p14:modId xmlns:p14="http://schemas.microsoft.com/office/powerpoint/2010/main" val="1876253265"/>
              </p:ext>
            </p:extLst>
          </p:nvPr>
        </p:nvGraphicFramePr>
        <p:xfrm>
          <a:off x="3078304" y="3756025"/>
          <a:ext cx="295275" cy="365125"/>
        </p:xfrm>
        <a:graphic>
          <a:graphicData uri="http://schemas.openxmlformats.org/presentationml/2006/ole">
            <mc:AlternateContent xmlns:mc="http://schemas.openxmlformats.org/markup-compatibility/2006">
              <mc:Choice xmlns:v="urn:schemas-microsoft-com:vml" Requires="v">
                <p:oleObj name="Equation" r:id="rId4" imgW="164880" imgH="203040" progId="Equation.DSMT4">
                  <p:embed/>
                </p:oleObj>
              </mc:Choice>
              <mc:Fallback>
                <p:oleObj name="Equation" r:id="rId4" imgW="164880" imgH="203040" progId="Equation.DSMT4">
                  <p:embed/>
                  <p:pic>
                    <p:nvPicPr>
                      <p:cNvPr id="0" name="Object 14"/>
                      <p:cNvPicPr>
                        <a:picLocks noChangeAspect="1" noChangeArrowheads="1"/>
                      </p:cNvPicPr>
                      <p:nvPr/>
                    </p:nvPicPr>
                    <p:blipFill>
                      <a:blip r:embed="rId5"/>
                      <a:srcRect/>
                      <a:stretch>
                        <a:fillRect/>
                      </a:stretch>
                    </p:blipFill>
                    <p:spPr bwMode="auto">
                      <a:xfrm>
                        <a:off x="3078304" y="3756025"/>
                        <a:ext cx="295275"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1" name="Object 16">
            <a:extLst>
              <a:ext uri="{FF2B5EF4-FFF2-40B4-BE49-F238E27FC236}">
                <a16:creationId xmlns:a16="http://schemas.microsoft.com/office/drawing/2014/main" id="{5C50578E-CA6C-4C90-A288-D9B6E0A1F4BE}"/>
              </a:ext>
            </a:extLst>
          </p:cNvPr>
          <p:cNvGraphicFramePr>
            <a:graphicFrameLocks noChangeAspect="1"/>
          </p:cNvGraphicFramePr>
          <p:nvPr>
            <p:extLst>
              <p:ext uri="{D42A27DB-BD31-4B8C-83A1-F6EECF244321}">
                <p14:modId xmlns:p14="http://schemas.microsoft.com/office/powerpoint/2010/main" val="3160158912"/>
              </p:ext>
            </p:extLst>
          </p:nvPr>
        </p:nvGraphicFramePr>
        <p:xfrm>
          <a:off x="5173374" y="4297363"/>
          <a:ext cx="273050" cy="365125"/>
        </p:xfrm>
        <a:graphic>
          <a:graphicData uri="http://schemas.openxmlformats.org/presentationml/2006/ole">
            <mc:AlternateContent xmlns:mc="http://schemas.openxmlformats.org/markup-compatibility/2006">
              <mc:Choice xmlns:v="urn:schemas-microsoft-com:vml" Requires="v">
                <p:oleObj name="Equation" r:id="rId6" imgW="152280" imgH="203040" progId="Equation.DSMT4">
                  <p:embed/>
                </p:oleObj>
              </mc:Choice>
              <mc:Fallback>
                <p:oleObj name="Equation" r:id="rId6" imgW="152280" imgH="203040" progId="Equation.DSMT4">
                  <p:embed/>
                  <p:pic>
                    <p:nvPicPr>
                      <p:cNvPr id="0" name="Object 16"/>
                      <p:cNvPicPr>
                        <a:picLocks noChangeAspect="1" noChangeArrowheads="1"/>
                      </p:cNvPicPr>
                      <p:nvPr/>
                    </p:nvPicPr>
                    <p:blipFill>
                      <a:blip r:embed="rId7"/>
                      <a:srcRect/>
                      <a:stretch>
                        <a:fillRect/>
                      </a:stretch>
                    </p:blipFill>
                    <p:spPr bwMode="auto">
                      <a:xfrm>
                        <a:off x="5173374" y="4297363"/>
                        <a:ext cx="27305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2" name="Object 17">
            <a:extLst>
              <a:ext uri="{FF2B5EF4-FFF2-40B4-BE49-F238E27FC236}">
                <a16:creationId xmlns:a16="http://schemas.microsoft.com/office/drawing/2014/main" id="{012FE6A2-0FC6-4A94-A53B-BFE48B312978}"/>
              </a:ext>
            </a:extLst>
          </p:cNvPr>
          <p:cNvGraphicFramePr>
            <a:graphicFrameLocks noChangeAspect="1"/>
          </p:cNvGraphicFramePr>
          <p:nvPr>
            <p:extLst>
              <p:ext uri="{D42A27DB-BD31-4B8C-83A1-F6EECF244321}">
                <p14:modId xmlns:p14="http://schemas.microsoft.com/office/powerpoint/2010/main" val="1657489544"/>
              </p:ext>
            </p:extLst>
          </p:nvPr>
        </p:nvGraphicFramePr>
        <p:xfrm>
          <a:off x="4030231" y="3725574"/>
          <a:ext cx="220663" cy="387350"/>
        </p:xfrm>
        <a:graphic>
          <a:graphicData uri="http://schemas.openxmlformats.org/presentationml/2006/ole">
            <mc:AlternateContent xmlns:mc="http://schemas.openxmlformats.org/markup-compatibility/2006">
              <mc:Choice xmlns:v="urn:schemas-microsoft-com:vml" Requires="v">
                <p:oleObj name="Equation" r:id="rId8" imgW="114120" imgH="203040" progId="Equation.DSMT4">
                  <p:embed/>
                </p:oleObj>
              </mc:Choice>
              <mc:Fallback>
                <p:oleObj name="Equation" r:id="rId8" imgW="114120" imgH="203040" progId="Equation.DSMT4">
                  <p:embed/>
                  <p:pic>
                    <p:nvPicPr>
                      <p:cNvPr id="0" name="Object 17"/>
                      <p:cNvPicPr>
                        <a:picLocks noChangeAspect="1" noChangeArrowheads="1"/>
                      </p:cNvPicPr>
                      <p:nvPr/>
                    </p:nvPicPr>
                    <p:blipFill>
                      <a:blip r:embed="rId9"/>
                      <a:srcRect/>
                      <a:stretch>
                        <a:fillRect/>
                      </a:stretch>
                    </p:blipFill>
                    <p:spPr bwMode="auto">
                      <a:xfrm>
                        <a:off x="4030231" y="3725574"/>
                        <a:ext cx="220663"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3" name="Object 19">
            <a:extLst>
              <a:ext uri="{FF2B5EF4-FFF2-40B4-BE49-F238E27FC236}">
                <a16:creationId xmlns:a16="http://schemas.microsoft.com/office/drawing/2014/main" id="{BDF4F014-E897-40BC-A2DB-5DF611BDF663}"/>
              </a:ext>
            </a:extLst>
          </p:cNvPr>
          <p:cNvGraphicFramePr>
            <a:graphicFrameLocks noChangeAspect="1"/>
          </p:cNvGraphicFramePr>
          <p:nvPr>
            <p:extLst>
              <p:ext uri="{D42A27DB-BD31-4B8C-83A1-F6EECF244321}">
                <p14:modId xmlns:p14="http://schemas.microsoft.com/office/powerpoint/2010/main" val="3194065306"/>
              </p:ext>
            </p:extLst>
          </p:nvPr>
        </p:nvGraphicFramePr>
        <p:xfrm>
          <a:off x="3779838" y="4005263"/>
          <a:ext cx="246062" cy="387350"/>
        </p:xfrm>
        <a:graphic>
          <a:graphicData uri="http://schemas.openxmlformats.org/presentationml/2006/ole">
            <mc:AlternateContent xmlns:mc="http://schemas.openxmlformats.org/markup-compatibility/2006">
              <mc:Choice xmlns:v="urn:schemas-microsoft-com:vml" Requires="v">
                <p:oleObj name="Equation" r:id="rId10" imgW="126720" imgH="203040" progId="Equation.DSMT4">
                  <p:embed/>
                </p:oleObj>
              </mc:Choice>
              <mc:Fallback>
                <p:oleObj name="Equation" r:id="rId10" imgW="126720" imgH="203040" progId="Equation.DSMT4">
                  <p:embed/>
                  <p:pic>
                    <p:nvPicPr>
                      <p:cNvPr id="0" name="Object 19"/>
                      <p:cNvPicPr>
                        <a:picLocks noChangeAspect="1" noChangeArrowheads="1"/>
                      </p:cNvPicPr>
                      <p:nvPr/>
                    </p:nvPicPr>
                    <p:blipFill>
                      <a:blip r:embed="rId11"/>
                      <a:srcRect/>
                      <a:stretch>
                        <a:fillRect/>
                      </a:stretch>
                    </p:blipFill>
                    <p:spPr bwMode="auto">
                      <a:xfrm>
                        <a:off x="3779838" y="4005263"/>
                        <a:ext cx="246062"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4" name="Object 20">
            <a:extLst>
              <a:ext uri="{FF2B5EF4-FFF2-40B4-BE49-F238E27FC236}">
                <a16:creationId xmlns:a16="http://schemas.microsoft.com/office/drawing/2014/main" id="{4954A886-ED2D-4BF7-B186-D3DB21C6281E}"/>
              </a:ext>
            </a:extLst>
          </p:cNvPr>
          <p:cNvGraphicFramePr>
            <a:graphicFrameLocks noChangeAspect="1"/>
          </p:cNvGraphicFramePr>
          <p:nvPr>
            <p:extLst>
              <p:ext uri="{D42A27DB-BD31-4B8C-83A1-F6EECF244321}">
                <p14:modId xmlns:p14="http://schemas.microsoft.com/office/powerpoint/2010/main" val="1951777511"/>
              </p:ext>
            </p:extLst>
          </p:nvPr>
        </p:nvGraphicFramePr>
        <p:xfrm>
          <a:off x="1024516" y="5157788"/>
          <a:ext cx="241300" cy="315912"/>
        </p:xfrm>
        <a:graphic>
          <a:graphicData uri="http://schemas.openxmlformats.org/presentationml/2006/ole">
            <mc:AlternateContent xmlns:mc="http://schemas.openxmlformats.org/markup-compatibility/2006">
              <mc:Choice xmlns:v="urn:schemas-microsoft-com:vml" Requires="v">
                <p:oleObj name="Equation" r:id="rId12" imgW="152280" imgH="203040" progId="Equation.DSMT4">
                  <p:embed/>
                </p:oleObj>
              </mc:Choice>
              <mc:Fallback>
                <p:oleObj name="Equation" r:id="rId12" imgW="152280" imgH="203040" progId="Equation.DSMT4">
                  <p:embed/>
                  <p:pic>
                    <p:nvPicPr>
                      <p:cNvPr id="0" name="Object 20"/>
                      <p:cNvPicPr>
                        <a:picLocks noChangeAspect="1" noChangeArrowheads="1"/>
                      </p:cNvPicPr>
                      <p:nvPr/>
                    </p:nvPicPr>
                    <p:blipFill>
                      <a:blip r:embed="rId13"/>
                      <a:srcRect/>
                      <a:stretch>
                        <a:fillRect/>
                      </a:stretch>
                    </p:blipFill>
                    <p:spPr bwMode="auto">
                      <a:xfrm>
                        <a:off x="1024516" y="5157788"/>
                        <a:ext cx="241300"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5" name="Object 22">
            <a:extLst>
              <a:ext uri="{FF2B5EF4-FFF2-40B4-BE49-F238E27FC236}">
                <a16:creationId xmlns:a16="http://schemas.microsoft.com/office/drawing/2014/main" id="{0DFDF020-F2DB-4EFF-AD8A-B3D07119CC5C}"/>
              </a:ext>
            </a:extLst>
          </p:cNvPr>
          <p:cNvGraphicFramePr>
            <a:graphicFrameLocks noChangeAspect="1"/>
          </p:cNvGraphicFramePr>
          <p:nvPr>
            <p:extLst>
              <p:ext uri="{D42A27DB-BD31-4B8C-83A1-F6EECF244321}">
                <p14:modId xmlns:p14="http://schemas.microsoft.com/office/powerpoint/2010/main" val="480663773"/>
              </p:ext>
            </p:extLst>
          </p:nvPr>
        </p:nvGraphicFramePr>
        <p:xfrm>
          <a:off x="769938" y="6216651"/>
          <a:ext cx="1044575" cy="366712"/>
        </p:xfrm>
        <a:graphic>
          <a:graphicData uri="http://schemas.openxmlformats.org/presentationml/2006/ole">
            <mc:AlternateContent xmlns:mc="http://schemas.openxmlformats.org/markup-compatibility/2006">
              <mc:Choice xmlns:v="urn:schemas-microsoft-com:vml" Requires="v">
                <p:oleObj name="Equation" r:id="rId14" imgW="583920" imgH="203040" progId="Equation.DSMT4">
                  <p:embed/>
                </p:oleObj>
              </mc:Choice>
              <mc:Fallback>
                <p:oleObj name="Equation" r:id="rId14" imgW="583920" imgH="203040" progId="Equation.DSMT4">
                  <p:embed/>
                  <p:pic>
                    <p:nvPicPr>
                      <p:cNvPr id="0" name="Object 22"/>
                      <p:cNvPicPr>
                        <a:picLocks noChangeAspect="1" noChangeArrowheads="1"/>
                      </p:cNvPicPr>
                      <p:nvPr/>
                    </p:nvPicPr>
                    <p:blipFill>
                      <a:blip r:embed="rId15"/>
                      <a:srcRect/>
                      <a:stretch>
                        <a:fillRect/>
                      </a:stretch>
                    </p:blipFill>
                    <p:spPr bwMode="auto">
                      <a:xfrm>
                        <a:off x="769938" y="6216651"/>
                        <a:ext cx="1044575"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2776" name="Object 23">
            <a:extLst>
              <a:ext uri="{FF2B5EF4-FFF2-40B4-BE49-F238E27FC236}">
                <a16:creationId xmlns:a16="http://schemas.microsoft.com/office/drawing/2014/main" id="{AF4E5E26-7768-4D07-86AB-477AFBD5C4D3}"/>
              </a:ext>
            </a:extLst>
          </p:cNvPr>
          <p:cNvGraphicFramePr>
            <a:graphicFrameLocks noChangeAspect="1"/>
          </p:cNvGraphicFramePr>
          <p:nvPr>
            <p:extLst>
              <p:ext uri="{D42A27DB-BD31-4B8C-83A1-F6EECF244321}">
                <p14:modId xmlns:p14="http://schemas.microsoft.com/office/powerpoint/2010/main" val="4055556402"/>
              </p:ext>
            </p:extLst>
          </p:nvPr>
        </p:nvGraphicFramePr>
        <p:xfrm>
          <a:off x="1900957" y="6216651"/>
          <a:ext cx="1158875" cy="365125"/>
        </p:xfrm>
        <a:graphic>
          <a:graphicData uri="http://schemas.openxmlformats.org/presentationml/2006/ole">
            <mc:AlternateContent xmlns:mc="http://schemas.openxmlformats.org/markup-compatibility/2006">
              <mc:Choice xmlns:v="urn:schemas-microsoft-com:vml" Requires="v">
                <p:oleObj name="Equation" r:id="rId16" imgW="647640" imgH="203040" progId="Equation.DSMT4">
                  <p:embed/>
                </p:oleObj>
              </mc:Choice>
              <mc:Fallback>
                <p:oleObj name="Equation" r:id="rId16" imgW="647640" imgH="203040" progId="Equation.DSMT4">
                  <p:embed/>
                  <p:pic>
                    <p:nvPicPr>
                      <p:cNvPr id="0" name="Object 23"/>
                      <p:cNvPicPr>
                        <a:picLocks noChangeAspect="1" noChangeArrowheads="1"/>
                      </p:cNvPicPr>
                      <p:nvPr/>
                    </p:nvPicPr>
                    <p:blipFill>
                      <a:blip r:embed="rId17"/>
                      <a:srcRect/>
                      <a:stretch>
                        <a:fillRect/>
                      </a:stretch>
                    </p:blipFill>
                    <p:spPr bwMode="auto">
                      <a:xfrm>
                        <a:off x="1900957" y="6216651"/>
                        <a:ext cx="1158875"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1" name="Text Box 9">
            <a:extLst>
              <a:ext uri="{FF2B5EF4-FFF2-40B4-BE49-F238E27FC236}">
                <a16:creationId xmlns:a16="http://schemas.microsoft.com/office/drawing/2014/main" id="{6D132E5D-395F-4081-915D-6A5FC99DF409}"/>
              </a:ext>
            </a:extLst>
          </p:cNvPr>
          <p:cNvSpPr txBox="1">
            <a:spLocks noChangeArrowheads="1"/>
          </p:cNvSpPr>
          <p:nvPr/>
        </p:nvSpPr>
        <p:spPr bwMode="auto">
          <a:xfrm>
            <a:off x="323850" y="1557338"/>
            <a:ext cx="5759450"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2. </a:t>
            </a:r>
            <a:r>
              <a:rPr lang="zh-CN" altLang="en-US" sz="1800">
                <a:solidFill>
                  <a:srgbClr val="212834"/>
                </a:solidFill>
              </a:rPr>
              <a:t>短路时导体的发热计算</a:t>
            </a:r>
          </a:p>
          <a:p>
            <a:pPr eaLnBrk="1" hangingPunct="1"/>
            <a:r>
              <a:rPr lang="zh-CN" altLang="en-US" sz="1800">
                <a:solidFill>
                  <a:srgbClr val="212834"/>
                </a:solidFill>
              </a:rPr>
              <a:t>         要计算短路后导体达到的最高温度    </a:t>
            </a:r>
            <a:r>
              <a:rPr lang="en-US" altLang="zh-CN" sz="1800" baseline="-25000">
                <a:solidFill>
                  <a:srgbClr val="212834"/>
                </a:solidFill>
              </a:rPr>
              <a:t>  </a:t>
            </a:r>
            <a:r>
              <a:rPr lang="zh-CN" altLang="en-US" sz="1800">
                <a:solidFill>
                  <a:srgbClr val="212834"/>
                </a:solidFill>
              </a:rPr>
              <a:t>，按理就必须先求出短路期间实际的短路全电流     或      在导体中产生的热量</a:t>
            </a:r>
            <a:r>
              <a:rPr lang="en-US" altLang="zh-CN" sz="1800">
                <a:solidFill>
                  <a:srgbClr val="212834"/>
                </a:solidFill>
              </a:rPr>
              <a:t>Q </a:t>
            </a:r>
            <a:r>
              <a:rPr lang="en-US" altLang="zh-CN" sz="1800" baseline="-25000">
                <a:solidFill>
                  <a:srgbClr val="212834"/>
                </a:solidFill>
              </a:rPr>
              <a:t>k</a:t>
            </a:r>
            <a:r>
              <a:rPr lang="zh-CN" altLang="en-US" sz="1800">
                <a:solidFill>
                  <a:srgbClr val="212834"/>
                </a:solidFill>
              </a:rPr>
              <a:t>。但是</a:t>
            </a:r>
            <a:r>
              <a:rPr lang="en-US" altLang="zh-CN" sz="1800">
                <a:solidFill>
                  <a:srgbClr val="212834"/>
                </a:solidFill>
              </a:rPr>
              <a:t>    </a:t>
            </a:r>
            <a:r>
              <a:rPr lang="zh-CN" altLang="en-US" sz="1800">
                <a:solidFill>
                  <a:srgbClr val="212834"/>
                </a:solidFill>
              </a:rPr>
              <a:t>或       都是一个变动的电流，要计算</a:t>
            </a:r>
            <a:r>
              <a:rPr lang="en-US" altLang="zh-CN" sz="1800">
                <a:solidFill>
                  <a:srgbClr val="212834"/>
                </a:solidFill>
              </a:rPr>
              <a:t>Q </a:t>
            </a:r>
            <a:r>
              <a:rPr lang="en-US" altLang="zh-CN" sz="1800" baseline="-25000">
                <a:solidFill>
                  <a:srgbClr val="212834"/>
                </a:solidFill>
              </a:rPr>
              <a:t>k</a:t>
            </a:r>
            <a:r>
              <a:rPr lang="zh-CN" altLang="en-US" sz="1800">
                <a:solidFill>
                  <a:srgbClr val="212834"/>
                </a:solidFill>
              </a:rPr>
              <a:t>是相当困难的，因此一般是采用一个恒定的短路稳态电流      来等效计算实际短路电流所产生的热量。由于通过导体的短路电流实际上不是     ，因此就假定一个时间</a:t>
            </a:r>
            <a:r>
              <a:rPr lang="en-US" altLang="zh-CN" sz="1800">
                <a:solidFill>
                  <a:srgbClr val="212834"/>
                </a:solidFill>
              </a:rPr>
              <a:t>t</a:t>
            </a:r>
            <a:r>
              <a:rPr lang="en-US" altLang="zh-CN" sz="1800" baseline="-25000">
                <a:solidFill>
                  <a:srgbClr val="212834"/>
                </a:solidFill>
              </a:rPr>
              <a:t>ima</a:t>
            </a:r>
            <a:r>
              <a:rPr lang="zh-CN" altLang="en-US" sz="1800">
                <a:solidFill>
                  <a:srgbClr val="212834"/>
                </a:solidFill>
              </a:rPr>
              <a:t>，在这一时间内，导体通过 所产生的热量，恰好与实际短路电流       或       在短路时间</a:t>
            </a:r>
            <a:r>
              <a:rPr lang="en-US" altLang="zh-CN" sz="1800">
                <a:solidFill>
                  <a:srgbClr val="212834"/>
                </a:solidFill>
              </a:rPr>
              <a:t>t</a:t>
            </a:r>
            <a:r>
              <a:rPr lang="en-US" altLang="zh-CN" sz="1800" baseline="-25000">
                <a:solidFill>
                  <a:srgbClr val="212834"/>
                </a:solidFill>
              </a:rPr>
              <a:t>k</a:t>
            </a:r>
            <a:r>
              <a:rPr lang="zh-CN" altLang="en-US" sz="1800">
                <a:solidFill>
                  <a:srgbClr val="212834"/>
                </a:solidFill>
              </a:rPr>
              <a:t>内所产生的热量相等。即</a:t>
            </a:r>
          </a:p>
          <a:p>
            <a:pPr eaLnBrk="1" hangingPunct="1"/>
            <a:r>
              <a:rPr lang="zh-CN" altLang="en-US" sz="1800">
                <a:solidFill>
                  <a:srgbClr val="212834"/>
                </a:solidFill>
              </a:rPr>
              <a:t>                  </a:t>
            </a:r>
            <a:r>
              <a:rPr lang="en-US" altLang="zh-CN" sz="1800">
                <a:solidFill>
                  <a:srgbClr val="212834"/>
                </a:solidFill>
              </a:rPr>
              <a:t>Q </a:t>
            </a:r>
            <a:r>
              <a:rPr lang="en-US" altLang="zh-CN" sz="1800" baseline="-25000">
                <a:solidFill>
                  <a:srgbClr val="212834"/>
                </a:solidFill>
              </a:rPr>
              <a:t>k</a:t>
            </a:r>
            <a:r>
              <a:rPr lang="zh-CN" altLang="en-US" sz="1800">
                <a:solidFill>
                  <a:srgbClr val="212834"/>
                </a:solidFill>
              </a:rPr>
              <a:t>＝                                                   </a:t>
            </a:r>
            <a:r>
              <a:rPr lang="en-US" altLang="zh-CN" sz="1800">
                <a:solidFill>
                  <a:srgbClr val="212834"/>
                </a:solidFill>
              </a:rPr>
              <a:t>(4-51)</a:t>
            </a:r>
          </a:p>
          <a:p>
            <a:pPr eaLnBrk="1" hangingPunct="1"/>
            <a:r>
              <a:rPr lang="zh-CN" altLang="en-US" sz="1800">
                <a:solidFill>
                  <a:srgbClr val="212834"/>
                </a:solidFill>
              </a:rPr>
              <a:t>式中  </a:t>
            </a:r>
            <a:r>
              <a:rPr lang="en-US" altLang="zh-CN" sz="1800">
                <a:solidFill>
                  <a:srgbClr val="212834"/>
                </a:solidFill>
              </a:rPr>
              <a:t>R——</a:t>
            </a:r>
            <a:r>
              <a:rPr lang="zh-CN" altLang="en-US" sz="1800">
                <a:solidFill>
                  <a:srgbClr val="212834"/>
                </a:solidFill>
              </a:rPr>
              <a:t>导体电阻；</a:t>
            </a:r>
          </a:p>
          <a:p>
            <a:pPr eaLnBrk="1" hangingPunct="1"/>
            <a:r>
              <a:rPr lang="zh-CN" altLang="en-US" sz="1800">
                <a:solidFill>
                  <a:srgbClr val="212834"/>
                </a:solidFill>
              </a:rPr>
              <a:t>       </a:t>
            </a:r>
            <a:r>
              <a:rPr lang="en-US" altLang="zh-CN" sz="1800">
                <a:solidFill>
                  <a:srgbClr val="212834"/>
                </a:solidFill>
              </a:rPr>
              <a:t>t</a:t>
            </a:r>
            <a:r>
              <a:rPr lang="en-US" altLang="zh-CN" sz="1800" baseline="-25000">
                <a:solidFill>
                  <a:srgbClr val="212834"/>
                </a:solidFill>
              </a:rPr>
              <a:t>ima</a:t>
            </a:r>
            <a:r>
              <a:rPr lang="en-US" altLang="zh-CN" sz="1800">
                <a:solidFill>
                  <a:srgbClr val="212834"/>
                </a:solidFill>
              </a:rPr>
              <a:t>——</a:t>
            </a:r>
            <a:r>
              <a:rPr lang="zh-CN" altLang="en-US" sz="1800">
                <a:solidFill>
                  <a:srgbClr val="212834"/>
                </a:solidFill>
              </a:rPr>
              <a:t>短路发热假想时间或热效时间，如图</a:t>
            </a:r>
            <a:r>
              <a:rPr lang="en-US" altLang="zh-CN" sz="1800">
                <a:solidFill>
                  <a:srgbClr val="212834"/>
                </a:solidFill>
              </a:rPr>
              <a:t>4.10</a:t>
            </a:r>
            <a:r>
              <a:rPr lang="zh-CN" altLang="en-US" sz="1800">
                <a:solidFill>
                  <a:srgbClr val="212834"/>
                </a:solidFill>
              </a:rPr>
              <a:t>所示。</a:t>
            </a:r>
          </a:p>
        </p:txBody>
      </p:sp>
      <p:sp>
        <p:nvSpPr>
          <p:cNvPr id="33812" name="Text Box 11">
            <a:extLst>
              <a:ext uri="{FF2B5EF4-FFF2-40B4-BE49-F238E27FC236}">
                <a16:creationId xmlns:a16="http://schemas.microsoft.com/office/drawing/2014/main" id="{BB1831BE-465A-4A65-9713-8EEC61A45BF1}"/>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短路电流的热效应和电动效应</a:t>
            </a:r>
          </a:p>
        </p:txBody>
      </p:sp>
      <p:pic>
        <p:nvPicPr>
          <p:cNvPr id="33813" name="Picture 12" descr="409">
            <a:extLst>
              <a:ext uri="{FF2B5EF4-FFF2-40B4-BE49-F238E27FC236}">
                <a16:creationId xmlns:a16="http://schemas.microsoft.com/office/drawing/2014/main" id="{D27D3B34-E7BA-4319-8A51-0B56C0BAF8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48375" y="1700213"/>
            <a:ext cx="2916238" cy="2374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814" name="Text Box 13">
            <a:extLst>
              <a:ext uri="{FF2B5EF4-FFF2-40B4-BE49-F238E27FC236}">
                <a16:creationId xmlns:a16="http://schemas.microsoft.com/office/drawing/2014/main" id="{8D0EC6B5-178D-4AE4-B7AE-EFC1A4A1B079}"/>
              </a:ext>
            </a:extLst>
          </p:cNvPr>
          <p:cNvSpPr txBox="1">
            <a:spLocks noChangeArrowheads="1"/>
          </p:cNvSpPr>
          <p:nvPr/>
        </p:nvSpPr>
        <p:spPr bwMode="auto">
          <a:xfrm>
            <a:off x="6372225" y="4292600"/>
            <a:ext cx="23764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400">
                <a:solidFill>
                  <a:srgbClr val="212834"/>
                </a:solidFill>
              </a:rPr>
              <a:t>图</a:t>
            </a:r>
            <a:r>
              <a:rPr lang="en-US" altLang="zh-CN" sz="1400">
                <a:solidFill>
                  <a:srgbClr val="212834"/>
                </a:solidFill>
              </a:rPr>
              <a:t>4.10  </a:t>
            </a:r>
            <a:r>
              <a:rPr lang="zh-CN" altLang="en-US" sz="1400">
                <a:solidFill>
                  <a:srgbClr val="212834"/>
                </a:solidFill>
              </a:rPr>
              <a:t>短路发热假想时间 </a:t>
            </a:r>
          </a:p>
        </p:txBody>
      </p:sp>
      <p:graphicFrame>
        <p:nvGraphicFramePr>
          <p:cNvPr id="33794" name="Object 15">
            <a:extLst>
              <a:ext uri="{FF2B5EF4-FFF2-40B4-BE49-F238E27FC236}">
                <a16:creationId xmlns:a16="http://schemas.microsoft.com/office/drawing/2014/main" id="{DC1F4D79-2C45-4339-9D09-2F4F554AE59C}"/>
              </a:ext>
            </a:extLst>
          </p:cNvPr>
          <p:cNvGraphicFramePr>
            <a:graphicFrameLocks noChangeAspect="1"/>
          </p:cNvGraphicFramePr>
          <p:nvPr>
            <p:extLst>
              <p:ext uri="{D42A27DB-BD31-4B8C-83A1-F6EECF244321}">
                <p14:modId xmlns:p14="http://schemas.microsoft.com/office/powerpoint/2010/main" val="974288242"/>
              </p:ext>
            </p:extLst>
          </p:nvPr>
        </p:nvGraphicFramePr>
        <p:xfrm>
          <a:off x="4140200" y="2075815"/>
          <a:ext cx="246063" cy="395288"/>
        </p:xfrm>
        <a:graphic>
          <a:graphicData uri="http://schemas.openxmlformats.org/presentationml/2006/ole">
            <mc:AlternateContent xmlns:mc="http://schemas.openxmlformats.org/markup-compatibility/2006">
              <mc:Choice xmlns:v="urn:schemas-microsoft-com:vml" Requires="v">
                <p:oleObj name="Equation" r:id="rId4" imgW="126720" imgH="203040" progId="Equation.DSMT4">
                  <p:embed/>
                </p:oleObj>
              </mc:Choice>
              <mc:Fallback>
                <p:oleObj name="Equation" r:id="rId4" imgW="126720" imgH="203040" progId="Equation.DSMT4">
                  <p:embed/>
                  <p:pic>
                    <p:nvPicPr>
                      <p:cNvPr id="0" name="Object 15"/>
                      <p:cNvPicPr>
                        <a:picLocks noChangeAspect="1" noChangeArrowheads="1"/>
                      </p:cNvPicPr>
                      <p:nvPr/>
                    </p:nvPicPr>
                    <p:blipFill>
                      <a:blip r:embed="rId5"/>
                      <a:srcRect/>
                      <a:stretch>
                        <a:fillRect/>
                      </a:stretch>
                    </p:blipFill>
                    <p:spPr bwMode="auto">
                      <a:xfrm>
                        <a:off x="4140200" y="2075815"/>
                        <a:ext cx="246063"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5" name="Object 14">
            <a:extLst>
              <a:ext uri="{FF2B5EF4-FFF2-40B4-BE49-F238E27FC236}">
                <a16:creationId xmlns:a16="http://schemas.microsoft.com/office/drawing/2014/main" id="{AECAFAA7-E468-42D9-BF5F-256DD97062ED}"/>
              </a:ext>
            </a:extLst>
          </p:cNvPr>
          <p:cNvGraphicFramePr>
            <a:graphicFrameLocks noChangeAspect="1"/>
          </p:cNvGraphicFramePr>
          <p:nvPr>
            <p:extLst>
              <p:ext uri="{D42A27DB-BD31-4B8C-83A1-F6EECF244321}">
                <p14:modId xmlns:p14="http://schemas.microsoft.com/office/powerpoint/2010/main" val="1011175796"/>
              </p:ext>
            </p:extLst>
          </p:nvPr>
        </p:nvGraphicFramePr>
        <p:xfrm>
          <a:off x="4605338" y="2136775"/>
          <a:ext cx="398462" cy="382588"/>
        </p:xfrm>
        <a:graphic>
          <a:graphicData uri="http://schemas.openxmlformats.org/presentationml/2006/ole">
            <mc:AlternateContent xmlns:mc="http://schemas.openxmlformats.org/markup-compatibility/2006">
              <mc:Choice xmlns:v="urn:schemas-microsoft-com:vml" Requires="v">
                <p:oleObj name="Equation" r:id="rId6" imgW="241200" imgH="228600" progId="Equation.DSMT4">
                  <p:embed/>
                </p:oleObj>
              </mc:Choice>
              <mc:Fallback>
                <p:oleObj name="Equation" r:id="rId6" imgW="241200" imgH="228600" progId="Equation.DSMT4">
                  <p:embed/>
                  <p:pic>
                    <p:nvPicPr>
                      <p:cNvPr id="0" name="Object 14"/>
                      <p:cNvPicPr>
                        <a:picLocks noChangeAspect="1" noChangeArrowheads="1"/>
                      </p:cNvPicPr>
                      <p:nvPr/>
                    </p:nvPicPr>
                    <p:blipFill>
                      <a:blip r:embed="rId7"/>
                      <a:srcRect/>
                      <a:stretch>
                        <a:fillRect/>
                      </a:stretch>
                    </p:blipFill>
                    <p:spPr bwMode="auto">
                      <a:xfrm>
                        <a:off x="4605338" y="2136775"/>
                        <a:ext cx="398462"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6" name="Object 19">
            <a:extLst>
              <a:ext uri="{FF2B5EF4-FFF2-40B4-BE49-F238E27FC236}">
                <a16:creationId xmlns:a16="http://schemas.microsoft.com/office/drawing/2014/main" id="{D8EF492C-9958-4BC1-96AF-647961B4C7A4}"/>
              </a:ext>
            </a:extLst>
          </p:cNvPr>
          <p:cNvGraphicFramePr>
            <a:graphicFrameLocks noChangeAspect="1"/>
          </p:cNvGraphicFramePr>
          <p:nvPr>
            <p:extLst>
              <p:ext uri="{D42A27DB-BD31-4B8C-83A1-F6EECF244321}">
                <p14:modId xmlns:p14="http://schemas.microsoft.com/office/powerpoint/2010/main" val="1569517281"/>
              </p:ext>
            </p:extLst>
          </p:nvPr>
        </p:nvGraphicFramePr>
        <p:xfrm>
          <a:off x="4408344" y="1842135"/>
          <a:ext cx="271462" cy="365125"/>
        </p:xfrm>
        <a:graphic>
          <a:graphicData uri="http://schemas.openxmlformats.org/presentationml/2006/ole">
            <mc:AlternateContent xmlns:mc="http://schemas.openxmlformats.org/markup-compatibility/2006">
              <mc:Choice xmlns:v="urn:schemas-microsoft-com:vml" Requires="v">
                <p:oleObj name="Equation" r:id="rId8" imgW="152280" imgH="203040" progId="Equation.DSMT4">
                  <p:embed/>
                </p:oleObj>
              </mc:Choice>
              <mc:Fallback>
                <p:oleObj name="Equation" r:id="rId8" imgW="152280" imgH="203040" progId="Equation.DSMT4">
                  <p:embed/>
                  <p:pic>
                    <p:nvPicPr>
                      <p:cNvPr id="0" name="Object 19"/>
                      <p:cNvPicPr>
                        <a:picLocks noChangeAspect="1" noChangeArrowheads="1"/>
                      </p:cNvPicPr>
                      <p:nvPr/>
                    </p:nvPicPr>
                    <p:blipFill>
                      <a:blip r:embed="rId9"/>
                      <a:srcRect/>
                      <a:stretch>
                        <a:fillRect/>
                      </a:stretch>
                    </p:blipFill>
                    <p:spPr bwMode="auto">
                      <a:xfrm>
                        <a:off x="4408344" y="1842135"/>
                        <a:ext cx="271462"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7" name="Object 20">
            <a:extLst>
              <a:ext uri="{FF2B5EF4-FFF2-40B4-BE49-F238E27FC236}">
                <a16:creationId xmlns:a16="http://schemas.microsoft.com/office/drawing/2014/main" id="{952D6A2A-6556-4F56-9388-5342DFFCDCA8}"/>
              </a:ext>
            </a:extLst>
          </p:cNvPr>
          <p:cNvGraphicFramePr>
            <a:graphicFrameLocks noChangeAspect="1"/>
          </p:cNvGraphicFramePr>
          <p:nvPr>
            <p:extLst>
              <p:ext uri="{D42A27DB-BD31-4B8C-83A1-F6EECF244321}">
                <p14:modId xmlns:p14="http://schemas.microsoft.com/office/powerpoint/2010/main" val="1436246255"/>
              </p:ext>
            </p:extLst>
          </p:nvPr>
        </p:nvGraphicFramePr>
        <p:xfrm>
          <a:off x="3036649" y="2387600"/>
          <a:ext cx="398463" cy="382588"/>
        </p:xfrm>
        <a:graphic>
          <a:graphicData uri="http://schemas.openxmlformats.org/presentationml/2006/ole">
            <mc:AlternateContent xmlns:mc="http://schemas.openxmlformats.org/markup-compatibility/2006">
              <mc:Choice xmlns:v="urn:schemas-microsoft-com:vml" Requires="v">
                <p:oleObj name="Equation" r:id="rId10" imgW="241200" imgH="228600" progId="Equation.DSMT4">
                  <p:embed/>
                </p:oleObj>
              </mc:Choice>
              <mc:Fallback>
                <p:oleObj name="Equation" r:id="rId10" imgW="241200" imgH="228600" progId="Equation.DSMT4">
                  <p:embed/>
                  <p:pic>
                    <p:nvPicPr>
                      <p:cNvPr id="0" name="Object 20"/>
                      <p:cNvPicPr>
                        <a:picLocks noChangeAspect="1" noChangeArrowheads="1"/>
                      </p:cNvPicPr>
                      <p:nvPr/>
                    </p:nvPicPr>
                    <p:blipFill>
                      <a:blip r:embed="rId11"/>
                      <a:srcRect/>
                      <a:stretch>
                        <a:fillRect/>
                      </a:stretch>
                    </p:blipFill>
                    <p:spPr bwMode="auto">
                      <a:xfrm>
                        <a:off x="3036649" y="2387600"/>
                        <a:ext cx="398463"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8" name="Object 21">
            <a:extLst>
              <a:ext uri="{FF2B5EF4-FFF2-40B4-BE49-F238E27FC236}">
                <a16:creationId xmlns:a16="http://schemas.microsoft.com/office/drawing/2014/main" id="{746A665C-222B-43A9-8194-45DDFC5532B5}"/>
              </a:ext>
            </a:extLst>
          </p:cNvPr>
          <p:cNvGraphicFramePr>
            <a:graphicFrameLocks noChangeAspect="1"/>
          </p:cNvGraphicFramePr>
          <p:nvPr>
            <p:extLst>
              <p:ext uri="{D42A27DB-BD31-4B8C-83A1-F6EECF244321}">
                <p14:modId xmlns:p14="http://schemas.microsoft.com/office/powerpoint/2010/main" val="3204939411"/>
              </p:ext>
            </p:extLst>
          </p:nvPr>
        </p:nvGraphicFramePr>
        <p:xfrm>
          <a:off x="1593850" y="2949575"/>
          <a:ext cx="292100" cy="360363"/>
        </p:xfrm>
        <a:graphic>
          <a:graphicData uri="http://schemas.openxmlformats.org/presentationml/2006/ole">
            <mc:AlternateContent xmlns:mc="http://schemas.openxmlformats.org/markup-compatibility/2006">
              <mc:Choice xmlns:v="urn:schemas-microsoft-com:vml" Requires="v">
                <p:oleObj name="Equation" r:id="rId12" imgW="164880" imgH="203040" progId="Equation.DSMT4">
                  <p:embed/>
                </p:oleObj>
              </mc:Choice>
              <mc:Fallback>
                <p:oleObj name="Equation" r:id="rId12" imgW="164880" imgH="203040" progId="Equation.DSMT4">
                  <p:embed/>
                  <p:pic>
                    <p:nvPicPr>
                      <p:cNvPr id="0" name="Object 21"/>
                      <p:cNvPicPr>
                        <a:picLocks noChangeAspect="1" noChangeArrowheads="1"/>
                      </p:cNvPicPr>
                      <p:nvPr/>
                    </p:nvPicPr>
                    <p:blipFill>
                      <a:blip r:embed="rId13"/>
                      <a:srcRect/>
                      <a:stretch>
                        <a:fillRect/>
                      </a:stretch>
                    </p:blipFill>
                    <p:spPr bwMode="auto">
                      <a:xfrm>
                        <a:off x="1593850" y="2949575"/>
                        <a:ext cx="2921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799" name="Object 23">
            <a:extLst>
              <a:ext uri="{FF2B5EF4-FFF2-40B4-BE49-F238E27FC236}">
                <a16:creationId xmlns:a16="http://schemas.microsoft.com/office/drawing/2014/main" id="{9ACBE096-5192-4B6B-8D65-1FC0F0FB9954}"/>
              </a:ext>
            </a:extLst>
          </p:cNvPr>
          <p:cNvGraphicFramePr>
            <a:graphicFrameLocks noChangeAspect="1"/>
          </p:cNvGraphicFramePr>
          <p:nvPr>
            <p:extLst>
              <p:ext uri="{D42A27DB-BD31-4B8C-83A1-F6EECF244321}">
                <p14:modId xmlns:p14="http://schemas.microsoft.com/office/powerpoint/2010/main" val="2312219983"/>
              </p:ext>
            </p:extLst>
          </p:nvPr>
        </p:nvGraphicFramePr>
        <p:xfrm>
          <a:off x="4139952" y="3217863"/>
          <a:ext cx="292100" cy="360362"/>
        </p:xfrm>
        <a:graphic>
          <a:graphicData uri="http://schemas.openxmlformats.org/presentationml/2006/ole">
            <mc:AlternateContent xmlns:mc="http://schemas.openxmlformats.org/markup-compatibility/2006">
              <mc:Choice xmlns:v="urn:schemas-microsoft-com:vml" Requires="v">
                <p:oleObj name="Equation" r:id="rId14" imgW="164880" imgH="203040" progId="Equation.DSMT4">
                  <p:embed/>
                </p:oleObj>
              </mc:Choice>
              <mc:Fallback>
                <p:oleObj name="Equation" r:id="rId14" imgW="164880" imgH="203040" progId="Equation.DSMT4">
                  <p:embed/>
                  <p:pic>
                    <p:nvPicPr>
                      <p:cNvPr id="0" name="Object 23"/>
                      <p:cNvPicPr>
                        <a:picLocks noChangeAspect="1" noChangeArrowheads="1"/>
                      </p:cNvPicPr>
                      <p:nvPr/>
                    </p:nvPicPr>
                    <p:blipFill>
                      <a:blip r:embed="rId15"/>
                      <a:srcRect/>
                      <a:stretch>
                        <a:fillRect/>
                      </a:stretch>
                    </p:blipFill>
                    <p:spPr bwMode="auto">
                      <a:xfrm>
                        <a:off x="4139952" y="3217863"/>
                        <a:ext cx="292100"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0" name="Object 24">
            <a:extLst>
              <a:ext uri="{FF2B5EF4-FFF2-40B4-BE49-F238E27FC236}">
                <a16:creationId xmlns:a16="http://schemas.microsoft.com/office/drawing/2014/main" id="{8CECDD01-2D80-4E45-A520-DE496F317295}"/>
              </a:ext>
            </a:extLst>
          </p:cNvPr>
          <p:cNvGraphicFramePr>
            <a:graphicFrameLocks noChangeAspect="1"/>
          </p:cNvGraphicFramePr>
          <p:nvPr>
            <p:extLst>
              <p:ext uri="{D42A27DB-BD31-4B8C-83A1-F6EECF244321}">
                <p14:modId xmlns:p14="http://schemas.microsoft.com/office/powerpoint/2010/main" val="1917299332"/>
              </p:ext>
            </p:extLst>
          </p:nvPr>
        </p:nvGraphicFramePr>
        <p:xfrm>
          <a:off x="2570038" y="3741738"/>
          <a:ext cx="246062" cy="395287"/>
        </p:xfrm>
        <a:graphic>
          <a:graphicData uri="http://schemas.openxmlformats.org/presentationml/2006/ole">
            <mc:AlternateContent xmlns:mc="http://schemas.openxmlformats.org/markup-compatibility/2006">
              <mc:Choice xmlns:v="urn:schemas-microsoft-com:vml" Requires="v">
                <p:oleObj name="Equation" r:id="rId16" imgW="126720" imgH="203040" progId="Equation.DSMT4">
                  <p:embed/>
                </p:oleObj>
              </mc:Choice>
              <mc:Fallback>
                <p:oleObj name="Equation" r:id="rId16" imgW="126720" imgH="203040" progId="Equation.DSMT4">
                  <p:embed/>
                  <p:pic>
                    <p:nvPicPr>
                      <p:cNvPr id="0" name="Object 24"/>
                      <p:cNvPicPr>
                        <a:picLocks noChangeAspect="1" noChangeArrowheads="1"/>
                      </p:cNvPicPr>
                      <p:nvPr/>
                    </p:nvPicPr>
                    <p:blipFill>
                      <a:blip r:embed="rId17"/>
                      <a:srcRect/>
                      <a:stretch>
                        <a:fillRect/>
                      </a:stretch>
                    </p:blipFill>
                    <p:spPr bwMode="auto">
                      <a:xfrm>
                        <a:off x="2570038" y="3741738"/>
                        <a:ext cx="246062"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1" name="Object 25">
            <a:extLst>
              <a:ext uri="{FF2B5EF4-FFF2-40B4-BE49-F238E27FC236}">
                <a16:creationId xmlns:a16="http://schemas.microsoft.com/office/drawing/2014/main" id="{F6C1BB5D-91E1-4752-9E5D-BD3514FC50EA}"/>
              </a:ext>
            </a:extLst>
          </p:cNvPr>
          <p:cNvGraphicFramePr>
            <a:graphicFrameLocks noChangeAspect="1"/>
          </p:cNvGraphicFramePr>
          <p:nvPr>
            <p:extLst>
              <p:ext uri="{D42A27DB-BD31-4B8C-83A1-F6EECF244321}">
                <p14:modId xmlns:p14="http://schemas.microsoft.com/office/powerpoint/2010/main" val="866714399"/>
              </p:ext>
            </p:extLst>
          </p:nvPr>
        </p:nvGraphicFramePr>
        <p:xfrm>
          <a:off x="3131840" y="3779838"/>
          <a:ext cx="398463" cy="382587"/>
        </p:xfrm>
        <a:graphic>
          <a:graphicData uri="http://schemas.openxmlformats.org/presentationml/2006/ole">
            <mc:AlternateContent xmlns:mc="http://schemas.openxmlformats.org/markup-compatibility/2006">
              <mc:Choice xmlns:v="urn:schemas-microsoft-com:vml" Requires="v">
                <p:oleObj name="Equation" r:id="rId18" imgW="241200" imgH="228600" progId="Equation.DSMT4">
                  <p:embed/>
                </p:oleObj>
              </mc:Choice>
              <mc:Fallback>
                <p:oleObj name="Equation" r:id="rId18" imgW="241200" imgH="228600" progId="Equation.DSMT4">
                  <p:embed/>
                  <p:pic>
                    <p:nvPicPr>
                      <p:cNvPr id="0" name="Object 25"/>
                      <p:cNvPicPr>
                        <a:picLocks noChangeAspect="1" noChangeArrowheads="1"/>
                      </p:cNvPicPr>
                      <p:nvPr/>
                    </p:nvPicPr>
                    <p:blipFill>
                      <a:blip r:embed="rId19"/>
                      <a:srcRect/>
                      <a:stretch>
                        <a:fillRect/>
                      </a:stretch>
                    </p:blipFill>
                    <p:spPr bwMode="auto">
                      <a:xfrm>
                        <a:off x="3131840" y="3779838"/>
                        <a:ext cx="398463" cy="382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2" name="Object 26">
            <a:extLst>
              <a:ext uri="{FF2B5EF4-FFF2-40B4-BE49-F238E27FC236}">
                <a16:creationId xmlns:a16="http://schemas.microsoft.com/office/drawing/2014/main" id="{A9A86BFF-DAC8-41FA-A4FD-8D11C0A0F161}"/>
              </a:ext>
            </a:extLst>
          </p:cNvPr>
          <p:cNvGraphicFramePr>
            <a:graphicFrameLocks noChangeAspect="1"/>
          </p:cNvGraphicFramePr>
          <p:nvPr>
            <p:extLst>
              <p:ext uri="{D42A27DB-BD31-4B8C-83A1-F6EECF244321}">
                <p14:modId xmlns:p14="http://schemas.microsoft.com/office/powerpoint/2010/main" val="1998523329"/>
              </p:ext>
            </p:extLst>
          </p:nvPr>
        </p:nvGraphicFramePr>
        <p:xfrm>
          <a:off x="2051050" y="4216400"/>
          <a:ext cx="1835150" cy="495300"/>
        </p:xfrm>
        <a:graphic>
          <a:graphicData uri="http://schemas.openxmlformats.org/presentationml/2006/ole">
            <mc:AlternateContent xmlns:mc="http://schemas.openxmlformats.org/markup-compatibility/2006">
              <mc:Choice xmlns:v="urn:schemas-microsoft-com:vml" Requires="v">
                <p:oleObj name="Equation" r:id="rId20" imgW="1091880" imgH="291960" progId="Equation.DSMT4">
                  <p:embed/>
                </p:oleObj>
              </mc:Choice>
              <mc:Fallback>
                <p:oleObj name="Equation" r:id="rId20" imgW="1091880" imgH="291960" progId="Equation.DSMT4">
                  <p:embed/>
                  <p:pic>
                    <p:nvPicPr>
                      <p:cNvPr id="0" name="Object 26"/>
                      <p:cNvPicPr>
                        <a:picLocks noChangeAspect="1" noChangeArrowheads="1"/>
                      </p:cNvPicPr>
                      <p:nvPr/>
                    </p:nvPicPr>
                    <p:blipFill>
                      <a:blip r:embed="rId21"/>
                      <a:srcRect/>
                      <a:stretch>
                        <a:fillRect/>
                      </a:stretch>
                    </p:blipFill>
                    <p:spPr bwMode="auto">
                      <a:xfrm>
                        <a:off x="2051050" y="4216400"/>
                        <a:ext cx="1835150" cy="495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3818" name="Text Box 28">
            <a:extLst>
              <a:ext uri="{FF2B5EF4-FFF2-40B4-BE49-F238E27FC236}">
                <a16:creationId xmlns:a16="http://schemas.microsoft.com/office/drawing/2014/main" id="{026809B4-C6A1-4C60-859B-D14CCEF044FF}"/>
              </a:ext>
            </a:extLst>
          </p:cNvPr>
          <p:cNvSpPr txBox="1">
            <a:spLocks noChangeArrowheads="1"/>
          </p:cNvSpPr>
          <p:nvPr/>
        </p:nvSpPr>
        <p:spPr bwMode="auto">
          <a:xfrm>
            <a:off x="828675" y="5300663"/>
            <a:ext cx="7704138" cy="1465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212834"/>
                </a:solidFill>
              </a:rPr>
              <a:t>短路发热假想时间可用式</a:t>
            </a:r>
            <a:r>
              <a:rPr lang="en-US" altLang="zh-CN" sz="1800">
                <a:solidFill>
                  <a:srgbClr val="212834"/>
                </a:solidFill>
              </a:rPr>
              <a:t>(4-52)</a:t>
            </a:r>
            <a:r>
              <a:rPr lang="zh-CN" altLang="en-US" sz="1800">
                <a:solidFill>
                  <a:srgbClr val="212834"/>
                </a:solidFill>
              </a:rPr>
              <a:t>近似地计算</a:t>
            </a:r>
          </a:p>
          <a:p>
            <a:pPr eaLnBrk="1" hangingPunct="1"/>
            <a:r>
              <a:rPr lang="zh-CN" altLang="en-US" sz="1800">
                <a:solidFill>
                  <a:srgbClr val="212834"/>
                </a:solidFill>
              </a:rPr>
              <a:t>                          </a:t>
            </a:r>
            <a:r>
              <a:rPr lang="en-US" altLang="zh-CN" sz="1800">
                <a:solidFill>
                  <a:srgbClr val="212834"/>
                </a:solidFill>
              </a:rPr>
              <a:t>t</a:t>
            </a:r>
            <a:r>
              <a:rPr lang="en-US" altLang="zh-CN" sz="1800" baseline="-25000">
                <a:solidFill>
                  <a:srgbClr val="212834"/>
                </a:solidFill>
              </a:rPr>
              <a:t>ima</a:t>
            </a:r>
            <a:r>
              <a:rPr lang="zh-CN" altLang="en-US" sz="1800">
                <a:solidFill>
                  <a:srgbClr val="212834"/>
                </a:solidFill>
              </a:rPr>
              <a:t>＝</a:t>
            </a:r>
            <a:r>
              <a:rPr lang="en-US" altLang="zh-CN" sz="1800">
                <a:solidFill>
                  <a:srgbClr val="212834"/>
                </a:solidFill>
              </a:rPr>
              <a:t>t</a:t>
            </a:r>
            <a:r>
              <a:rPr lang="en-US" altLang="zh-CN" sz="1800" baseline="-25000">
                <a:solidFill>
                  <a:srgbClr val="212834"/>
                </a:solidFill>
              </a:rPr>
              <a:t>k</a:t>
            </a:r>
            <a:r>
              <a:rPr lang="en-US" altLang="zh-CN" sz="1800">
                <a:solidFill>
                  <a:srgbClr val="212834"/>
                </a:solidFill>
              </a:rPr>
              <a:t> +0.05                          (4-52)</a:t>
            </a:r>
          </a:p>
          <a:p>
            <a:pPr eaLnBrk="1" hangingPunct="1"/>
            <a:r>
              <a:rPr lang="zh-CN" altLang="en-US" sz="1800">
                <a:solidFill>
                  <a:srgbClr val="212834"/>
                </a:solidFill>
              </a:rPr>
              <a:t>在无限大容量电源系统中发生短路，由于           ，因此</a:t>
            </a:r>
          </a:p>
          <a:p>
            <a:pPr eaLnBrk="1" hangingPunct="1"/>
            <a:r>
              <a:rPr lang="zh-CN" altLang="en-US" sz="1800">
                <a:solidFill>
                  <a:srgbClr val="212834"/>
                </a:solidFill>
              </a:rPr>
              <a:t>                          </a:t>
            </a:r>
            <a:r>
              <a:rPr lang="en-US" altLang="zh-CN" sz="1800">
                <a:solidFill>
                  <a:srgbClr val="212834"/>
                </a:solidFill>
              </a:rPr>
              <a:t>t</a:t>
            </a:r>
            <a:r>
              <a:rPr lang="en-US" altLang="zh-CN" sz="1800" baseline="-25000">
                <a:solidFill>
                  <a:srgbClr val="212834"/>
                </a:solidFill>
              </a:rPr>
              <a:t>ima</a:t>
            </a:r>
            <a:r>
              <a:rPr lang="zh-CN" altLang="en-US" sz="1800">
                <a:solidFill>
                  <a:srgbClr val="212834"/>
                </a:solidFill>
              </a:rPr>
              <a:t>＝</a:t>
            </a:r>
            <a:r>
              <a:rPr lang="en-US" altLang="zh-CN" sz="1800">
                <a:solidFill>
                  <a:srgbClr val="212834"/>
                </a:solidFill>
              </a:rPr>
              <a:t>t</a:t>
            </a:r>
            <a:r>
              <a:rPr lang="en-US" altLang="zh-CN" sz="1800" baseline="-25000">
                <a:solidFill>
                  <a:srgbClr val="212834"/>
                </a:solidFill>
              </a:rPr>
              <a:t>k</a:t>
            </a:r>
            <a:r>
              <a:rPr lang="en-US" altLang="zh-CN" sz="1800">
                <a:solidFill>
                  <a:srgbClr val="212834"/>
                </a:solidFill>
              </a:rPr>
              <a:t> + 0.05                          (4-53)</a:t>
            </a:r>
          </a:p>
          <a:p>
            <a:pPr eaLnBrk="1" hangingPunct="1"/>
            <a:r>
              <a:rPr lang="zh-CN" altLang="en-US" sz="1800">
                <a:solidFill>
                  <a:srgbClr val="212834"/>
                </a:solidFill>
              </a:rPr>
              <a:t>式中所有时间单位均为</a:t>
            </a:r>
            <a:r>
              <a:rPr lang="en-US" altLang="zh-CN" sz="1800">
                <a:solidFill>
                  <a:srgbClr val="212834"/>
                </a:solidFill>
              </a:rPr>
              <a:t>s</a:t>
            </a:r>
            <a:r>
              <a:rPr lang="zh-CN" altLang="en-US" sz="1800">
                <a:solidFill>
                  <a:srgbClr val="212834"/>
                </a:solidFill>
              </a:rPr>
              <a:t>。当</a:t>
            </a:r>
            <a:r>
              <a:rPr lang="en-US" altLang="zh-CN" sz="1800">
                <a:solidFill>
                  <a:srgbClr val="212834"/>
                </a:solidFill>
              </a:rPr>
              <a:t>t </a:t>
            </a:r>
            <a:r>
              <a:rPr lang="en-US" altLang="zh-CN" sz="1800" baseline="-25000">
                <a:solidFill>
                  <a:srgbClr val="212834"/>
                </a:solidFill>
              </a:rPr>
              <a:t>k</a:t>
            </a:r>
            <a:r>
              <a:rPr lang="en-US" altLang="zh-CN" sz="1800">
                <a:solidFill>
                  <a:srgbClr val="212834"/>
                </a:solidFill>
              </a:rPr>
              <a:t> &gt;1s</a:t>
            </a:r>
            <a:r>
              <a:rPr lang="zh-CN" altLang="en-US" sz="1800">
                <a:solidFill>
                  <a:srgbClr val="212834"/>
                </a:solidFill>
              </a:rPr>
              <a:t>时，可认为</a:t>
            </a:r>
            <a:r>
              <a:rPr lang="en-US" altLang="zh-CN" sz="1800">
                <a:solidFill>
                  <a:srgbClr val="212834"/>
                </a:solidFill>
              </a:rPr>
              <a:t>t</a:t>
            </a:r>
            <a:r>
              <a:rPr lang="en-US" altLang="zh-CN" sz="1800" baseline="-25000">
                <a:solidFill>
                  <a:srgbClr val="212834"/>
                </a:solidFill>
              </a:rPr>
              <a:t>ima</a:t>
            </a:r>
            <a:r>
              <a:rPr lang="zh-CN" altLang="en-US" sz="1800">
                <a:solidFill>
                  <a:srgbClr val="212834"/>
                </a:solidFill>
              </a:rPr>
              <a:t>＝ </a:t>
            </a:r>
            <a:r>
              <a:rPr lang="en-US" altLang="zh-CN" sz="1800">
                <a:solidFill>
                  <a:srgbClr val="212834"/>
                </a:solidFill>
              </a:rPr>
              <a:t>t</a:t>
            </a:r>
            <a:r>
              <a:rPr lang="en-US" altLang="zh-CN" sz="1800" baseline="-25000">
                <a:solidFill>
                  <a:srgbClr val="212834"/>
                </a:solidFill>
              </a:rPr>
              <a:t>k</a:t>
            </a:r>
            <a:r>
              <a:rPr lang="zh-CN" altLang="en-US" sz="1800">
                <a:solidFill>
                  <a:srgbClr val="212834"/>
                </a:solidFill>
              </a:rPr>
              <a:t>。</a:t>
            </a:r>
          </a:p>
        </p:txBody>
      </p:sp>
      <p:graphicFrame>
        <p:nvGraphicFramePr>
          <p:cNvPr id="33803" name="Object 29">
            <a:extLst>
              <a:ext uri="{FF2B5EF4-FFF2-40B4-BE49-F238E27FC236}">
                <a16:creationId xmlns:a16="http://schemas.microsoft.com/office/drawing/2014/main" id="{F8E63CB5-E501-4795-906B-D059975D348C}"/>
              </a:ext>
            </a:extLst>
          </p:cNvPr>
          <p:cNvGraphicFramePr>
            <a:graphicFrameLocks noChangeAspect="1"/>
          </p:cNvGraphicFramePr>
          <p:nvPr>
            <p:extLst>
              <p:ext uri="{D42A27DB-BD31-4B8C-83A1-F6EECF244321}">
                <p14:modId xmlns:p14="http://schemas.microsoft.com/office/powerpoint/2010/main" val="4183186775"/>
              </p:ext>
            </p:extLst>
          </p:nvPr>
        </p:nvGraphicFramePr>
        <p:xfrm>
          <a:off x="3729038" y="5589588"/>
          <a:ext cx="755650" cy="333375"/>
        </p:xfrm>
        <a:graphic>
          <a:graphicData uri="http://schemas.openxmlformats.org/presentationml/2006/ole">
            <mc:AlternateContent xmlns:mc="http://schemas.openxmlformats.org/markup-compatibility/2006">
              <mc:Choice xmlns:v="urn:schemas-microsoft-com:vml" Requires="v">
                <p:oleObj name="Equation" r:id="rId22" imgW="495000" imgH="215640" progId="Equation.DSMT4">
                  <p:embed/>
                </p:oleObj>
              </mc:Choice>
              <mc:Fallback>
                <p:oleObj name="Equation" r:id="rId22" imgW="495000" imgH="215640" progId="Equation.DSMT4">
                  <p:embed/>
                  <p:pic>
                    <p:nvPicPr>
                      <p:cNvPr id="0" name="Object 29"/>
                      <p:cNvPicPr>
                        <a:picLocks noChangeAspect="1" noChangeArrowheads="1"/>
                      </p:cNvPicPr>
                      <p:nvPr/>
                    </p:nvPicPr>
                    <p:blipFill>
                      <a:blip r:embed="rId23"/>
                      <a:srcRect/>
                      <a:stretch>
                        <a:fillRect/>
                      </a:stretch>
                    </p:blipFill>
                    <p:spPr bwMode="auto">
                      <a:xfrm>
                        <a:off x="3729038" y="5589588"/>
                        <a:ext cx="75565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3804" name="Object 31">
            <a:extLst>
              <a:ext uri="{FF2B5EF4-FFF2-40B4-BE49-F238E27FC236}">
                <a16:creationId xmlns:a16="http://schemas.microsoft.com/office/drawing/2014/main" id="{7BABB7E9-74EF-4E56-9642-598EC6C2AA93}"/>
              </a:ext>
            </a:extLst>
          </p:cNvPr>
          <p:cNvGraphicFramePr>
            <a:graphicFrameLocks noChangeAspect="1"/>
          </p:cNvGraphicFramePr>
          <p:nvPr>
            <p:extLst>
              <p:ext uri="{D42A27DB-BD31-4B8C-83A1-F6EECF244321}">
                <p14:modId xmlns:p14="http://schemas.microsoft.com/office/powerpoint/2010/main" val="2775208503"/>
              </p:ext>
            </p:extLst>
          </p:nvPr>
        </p:nvGraphicFramePr>
        <p:xfrm>
          <a:off x="5057584" y="5894434"/>
          <a:ext cx="663512" cy="324000"/>
        </p:xfrm>
        <a:graphic>
          <a:graphicData uri="http://schemas.openxmlformats.org/presentationml/2006/ole">
            <mc:AlternateContent xmlns:mc="http://schemas.openxmlformats.org/markup-compatibility/2006">
              <mc:Choice xmlns:v="urn:schemas-microsoft-com:vml" Requires="v">
                <p:oleObj name="Equation" r:id="rId24" imgW="406080" imgH="203040" progId="Equation.DSMT4">
                  <p:embed/>
                </p:oleObj>
              </mc:Choice>
              <mc:Fallback>
                <p:oleObj name="Equation" r:id="rId24" imgW="406080" imgH="203040" progId="Equation.DSMT4">
                  <p:embed/>
                  <p:pic>
                    <p:nvPicPr>
                      <p:cNvPr id="0" name="Object 31"/>
                      <p:cNvPicPr>
                        <a:picLocks noChangeAspect="1" noChangeArrowheads="1"/>
                      </p:cNvPicPr>
                      <p:nvPr/>
                    </p:nvPicPr>
                    <p:blipFill>
                      <a:blip r:embed="rId25"/>
                      <a:srcRect/>
                      <a:stretch>
                        <a:fillRect/>
                      </a:stretch>
                    </p:blipFill>
                    <p:spPr bwMode="auto">
                      <a:xfrm>
                        <a:off x="5057584" y="5894434"/>
                        <a:ext cx="663512" cy="324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a:extLst>
              <a:ext uri="{FF2B5EF4-FFF2-40B4-BE49-F238E27FC236}">
                <a16:creationId xmlns:a16="http://schemas.microsoft.com/office/drawing/2014/main" id="{886EB912-3B3C-4D19-91BB-61897227FE14}"/>
              </a:ext>
            </a:extLst>
          </p:cNvPr>
          <p:cNvGraphicFramePr>
            <a:graphicFrameLocks noChangeAspect="1"/>
          </p:cNvGraphicFramePr>
          <p:nvPr>
            <p:extLst>
              <p:ext uri="{D42A27DB-BD31-4B8C-83A1-F6EECF244321}">
                <p14:modId xmlns:p14="http://schemas.microsoft.com/office/powerpoint/2010/main" val="2822686449"/>
              </p:ext>
            </p:extLst>
          </p:nvPr>
        </p:nvGraphicFramePr>
        <p:xfrm>
          <a:off x="2571908" y="2349500"/>
          <a:ext cx="246063" cy="395287"/>
        </p:xfrm>
        <a:graphic>
          <a:graphicData uri="http://schemas.openxmlformats.org/presentationml/2006/ole">
            <mc:AlternateContent xmlns:mc="http://schemas.openxmlformats.org/markup-compatibility/2006">
              <mc:Choice xmlns:v="urn:schemas-microsoft-com:vml" Requires="v">
                <p:oleObj name="Equation" r:id="rId26" imgW="245406" imgH="394765" progId="Equation.DSMT4">
                  <p:embed/>
                </p:oleObj>
              </mc:Choice>
              <mc:Fallback>
                <p:oleObj name="Equation" r:id="rId26" imgW="245406" imgH="394765" progId="Equation.DSMT4">
                  <p:embed/>
                  <p:pic>
                    <p:nvPicPr>
                      <p:cNvPr id="0" name=""/>
                      <p:cNvPicPr/>
                      <p:nvPr/>
                    </p:nvPicPr>
                    <p:blipFill>
                      <a:blip r:embed="rId27"/>
                      <a:stretch>
                        <a:fillRect/>
                      </a:stretch>
                    </p:blipFill>
                    <p:spPr>
                      <a:xfrm>
                        <a:off x="2571908" y="2349500"/>
                        <a:ext cx="246063" cy="395287"/>
                      </a:xfrm>
                      <a:prstGeom prst="rect">
                        <a:avLst/>
                      </a:prstGeom>
                    </p:spPr>
                  </p:pic>
                </p:oleObj>
              </mc:Fallback>
            </mc:AlternateContent>
          </a:graphicData>
        </a:graphic>
      </p:graphicFrame>
    </p:spTree>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20" name="Text Box 8">
            <a:extLst>
              <a:ext uri="{FF2B5EF4-FFF2-40B4-BE49-F238E27FC236}">
                <a16:creationId xmlns:a16="http://schemas.microsoft.com/office/drawing/2014/main" id="{D5C93F15-9A91-4D70-A2B1-91F900F6F7F2}"/>
              </a:ext>
            </a:extLst>
          </p:cNvPr>
          <p:cNvSpPr txBox="1">
            <a:spLocks noChangeArrowheads="1"/>
          </p:cNvSpPr>
          <p:nvPr/>
        </p:nvSpPr>
        <p:spPr bwMode="auto">
          <a:xfrm>
            <a:off x="3059113" y="1049338"/>
            <a:ext cx="4321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212834"/>
                </a:solidFill>
                <a:ea typeface="华文仿宋" panose="02010600040101010101" pitchFamily="2" charset="-122"/>
              </a:rPr>
              <a:t>短路的基本概念</a:t>
            </a:r>
          </a:p>
        </p:txBody>
      </p:sp>
      <p:sp>
        <p:nvSpPr>
          <p:cNvPr id="90121" name="Text Box 9">
            <a:extLst>
              <a:ext uri="{FF2B5EF4-FFF2-40B4-BE49-F238E27FC236}">
                <a16:creationId xmlns:a16="http://schemas.microsoft.com/office/drawing/2014/main" id="{04B9A836-F744-47A7-8F9E-93B0033CF77E}"/>
              </a:ext>
            </a:extLst>
          </p:cNvPr>
          <p:cNvSpPr txBox="1">
            <a:spLocks noChangeArrowheads="1"/>
          </p:cNvSpPr>
          <p:nvPr/>
        </p:nvSpPr>
        <p:spPr bwMode="auto">
          <a:xfrm>
            <a:off x="755650" y="1700213"/>
            <a:ext cx="770413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由此可见，短路的后果是非常严重的。为保证电气设备和电网安全可靠地运行，首先应设法消除可能引起短路的一切原因；其次在发生短路后应尽快切除故障部分和快速恢复电网电压。为此，可采用快速动作的继电保护装置，以及选用限制短路电流的电气设备</a:t>
            </a:r>
            <a:r>
              <a:rPr lang="en-US" altLang="zh-CN" sz="1800">
                <a:solidFill>
                  <a:srgbClr val="212834"/>
                </a:solidFill>
              </a:rPr>
              <a:t>(</a:t>
            </a:r>
            <a:r>
              <a:rPr lang="zh-CN" altLang="en-US" sz="1800">
                <a:solidFill>
                  <a:srgbClr val="212834"/>
                </a:solidFill>
              </a:rPr>
              <a:t>如电抗器</a:t>
            </a:r>
            <a:r>
              <a:rPr lang="en-US" altLang="zh-CN" sz="1800">
                <a:solidFill>
                  <a:srgbClr val="212834"/>
                </a:solidFill>
              </a:rPr>
              <a:t>)</a:t>
            </a:r>
            <a:r>
              <a:rPr lang="zh-CN" altLang="en-US" sz="1800">
                <a:solidFill>
                  <a:srgbClr val="212834"/>
                </a:solidFill>
              </a:rPr>
              <a:t>等。</a:t>
            </a:r>
          </a:p>
        </p:txBody>
      </p:sp>
      <p:sp>
        <p:nvSpPr>
          <p:cNvPr id="90122" name="Text Box 10">
            <a:extLst>
              <a:ext uri="{FF2B5EF4-FFF2-40B4-BE49-F238E27FC236}">
                <a16:creationId xmlns:a16="http://schemas.microsoft.com/office/drawing/2014/main" id="{9D0863C6-DDC7-4697-9C59-E376F1D429AE}"/>
              </a:ext>
            </a:extLst>
          </p:cNvPr>
          <p:cNvSpPr txBox="1">
            <a:spLocks noChangeArrowheads="1"/>
          </p:cNvSpPr>
          <p:nvPr/>
        </p:nvSpPr>
        <p:spPr bwMode="auto">
          <a:xfrm>
            <a:off x="663575" y="2852738"/>
            <a:ext cx="24828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三、短路的种类 </a:t>
            </a:r>
          </a:p>
        </p:txBody>
      </p:sp>
      <p:sp>
        <p:nvSpPr>
          <p:cNvPr id="90123" name="Text Box 11">
            <a:extLst>
              <a:ext uri="{FF2B5EF4-FFF2-40B4-BE49-F238E27FC236}">
                <a16:creationId xmlns:a16="http://schemas.microsoft.com/office/drawing/2014/main" id="{240A00C0-AB9F-424A-95E9-5A852C462FF9}"/>
              </a:ext>
            </a:extLst>
          </p:cNvPr>
          <p:cNvSpPr txBox="1">
            <a:spLocks noChangeArrowheads="1"/>
          </p:cNvSpPr>
          <p:nvPr/>
        </p:nvSpPr>
        <p:spPr bwMode="auto">
          <a:xfrm>
            <a:off x="825500" y="3357563"/>
            <a:ext cx="7634288"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在三相供电系统中，短路的种类主要有</a:t>
            </a:r>
            <a:r>
              <a:rPr lang="en-US" altLang="zh-CN" sz="1800">
                <a:solidFill>
                  <a:srgbClr val="212834"/>
                </a:solidFill>
              </a:rPr>
              <a:t>4</a:t>
            </a:r>
            <a:r>
              <a:rPr lang="zh-CN" altLang="en-US" sz="1800">
                <a:solidFill>
                  <a:srgbClr val="212834"/>
                </a:solidFill>
              </a:rPr>
              <a:t>种：</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三相短路，是指供电系统中三相导线间发生对称性的短路，用</a:t>
            </a:r>
            <a:r>
              <a:rPr lang="en-US" altLang="zh-CN" sz="1800">
                <a:solidFill>
                  <a:srgbClr val="212834"/>
                </a:solidFill>
              </a:rPr>
              <a:t>k</a:t>
            </a:r>
            <a:r>
              <a:rPr lang="en-US" altLang="zh-CN" sz="1800" baseline="30000">
                <a:solidFill>
                  <a:srgbClr val="212834"/>
                </a:solidFill>
              </a:rPr>
              <a:t>(3)</a:t>
            </a:r>
            <a:r>
              <a:rPr lang="zh-CN" altLang="en-US" sz="1800">
                <a:solidFill>
                  <a:srgbClr val="212834"/>
                </a:solidFill>
              </a:rPr>
              <a:t>表示，如图</a:t>
            </a:r>
            <a:r>
              <a:rPr lang="en-US" altLang="zh-CN" sz="1800">
                <a:solidFill>
                  <a:srgbClr val="212834"/>
                </a:solidFill>
              </a:rPr>
              <a:t>4.1(a)</a:t>
            </a:r>
            <a:r>
              <a:rPr lang="zh-CN" altLang="en-US" sz="1800">
                <a:solidFill>
                  <a:srgbClr val="212834"/>
                </a:solidFill>
              </a:rPr>
              <a:t>所示。 </a:t>
            </a:r>
          </a:p>
          <a:p>
            <a:pPr eaLnBrk="1" hangingPunct="1"/>
            <a:r>
              <a:rPr lang="zh-CN" altLang="en-US" sz="1800">
                <a:solidFill>
                  <a:srgbClr val="212834"/>
                </a:solidFill>
              </a:rPr>
              <a:t>       </a:t>
            </a:r>
            <a:r>
              <a:rPr lang="en-US" altLang="zh-CN" sz="1800">
                <a:solidFill>
                  <a:srgbClr val="212834"/>
                </a:solidFill>
              </a:rPr>
              <a:t>(2) </a:t>
            </a:r>
            <a:r>
              <a:rPr lang="zh-CN" altLang="en-US" sz="1800">
                <a:solidFill>
                  <a:srgbClr val="212834"/>
                </a:solidFill>
              </a:rPr>
              <a:t>两相短路，是指三相供电系统中任意两相间发生的短路，用</a:t>
            </a:r>
            <a:r>
              <a:rPr lang="en-US" altLang="zh-CN" sz="1800">
                <a:solidFill>
                  <a:srgbClr val="212834"/>
                </a:solidFill>
              </a:rPr>
              <a:t>k</a:t>
            </a:r>
            <a:r>
              <a:rPr lang="en-US" altLang="zh-CN" sz="1800" baseline="30000">
                <a:solidFill>
                  <a:srgbClr val="212834"/>
                </a:solidFill>
              </a:rPr>
              <a:t>(2)</a:t>
            </a:r>
            <a:r>
              <a:rPr lang="zh-CN" altLang="en-US" sz="1800">
                <a:solidFill>
                  <a:srgbClr val="212834"/>
                </a:solidFill>
              </a:rPr>
              <a:t>表示，如图</a:t>
            </a:r>
            <a:r>
              <a:rPr lang="en-US" altLang="zh-CN" sz="1800">
                <a:solidFill>
                  <a:srgbClr val="212834"/>
                </a:solidFill>
              </a:rPr>
              <a:t>4.1(b)</a:t>
            </a:r>
            <a:r>
              <a:rPr lang="zh-CN" altLang="en-US" sz="1800">
                <a:solidFill>
                  <a:srgbClr val="212834"/>
                </a:solidFill>
              </a:rPr>
              <a:t>所示。</a:t>
            </a:r>
          </a:p>
          <a:p>
            <a:pPr eaLnBrk="1" hangingPunct="1"/>
            <a:r>
              <a:rPr lang="zh-CN" altLang="en-US" sz="1800">
                <a:solidFill>
                  <a:srgbClr val="212834"/>
                </a:solidFill>
              </a:rPr>
              <a:t>       </a:t>
            </a:r>
            <a:r>
              <a:rPr lang="en-US" altLang="zh-CN" sz="1800">
                <a:solidFill>
                  <a:srgbClr val="212834"/>
                </a:solidFill>
              </a:rPr>
              <a:t>(3) </a:t>
            </a:r>
            <a:r>
              <a:rPr lang="zh-CN" altLang="en-US" sz="1800">
                <a:solidFill>
                  <a:srgbClr val="212834"/>
                </a:solidFill>
              </a:rPr>
              <a:t>单相短路，是指供电系统中任一相经大地与电源中性点发生短路，用</a:t>
            </a:r>
            <a:r>
              <a:rPr lang="en-US" altLang="zh-CN" sz="1800">
                <a:solidFill>
                  <a:srgbClr val="212834"/>
                </a:solidFill>
              </a:rPr>
              <a:t>k(1)</a:t>
            </a:r>
            <a:r>
              <a:rPr lang="zh-CN" altLang="en-US" sz="1800">
                <a:solidFill>
                  <a:srgbClr val="212834"/>
                </a:solidFill>
              </a:rPr>
              <a:t>表示，如图</a:t>
            </a:r>
            <a:r>
              <a:rPr lang="en-US" altLang="zh-CN" sz="1800">
                <a:solidFill>
                  <a:srgbClr val="212834"/>
                </a:solidFill>
              </a:rPr>
              <a:t>4.1(c)</a:t>
            </a:r>
            <a:r>
              <a:rPr lang="zh-CN" altLang="en-US" sz="1800">
                <a:solidFill>
                  <a:srgbClr val="212834"/>
                </a:solidFill>
              </a:rPr>
              <a:t>、图</a:t>
            </a:r>
            <a:r>
              <a:rPr lang="en-US" altLang="zh-CN" sz="1800">
                <a:solidFill>
                  <a:srgbClr val="212834"/>
                </a:solidFill>
              </a:rPr>
              <a:t>4.1(d)</a:t>
            </a:r>
            <a:r>
              <a:rPr lang="zh-CN" altLang="en-US" sz="1800">
                <a:solidFill>
                  <a:srgbClr val="212834"/>
                </a:solidFill>
              </a:rPr>
              <a:t>所示。</a:t>
            </a:r>
          </a:p>
          <a:p>
            <a:pPr eaLnBrk="1" hangingPunct="1"/>
            <a:r>
              <a:rPr lang="zh-CN" altLang="en-US" sz="1800">
                <a:solidFill>
                  <a:srgbClr val="212834"/>
                </a:solidFill>
              </a:rPr>
              <a:t>       </a:t>
            </a:r>
            <a:r>
              <a:rPr lang="en-US" altLang="zh-CN" sz="1800">
                <a:solidFill>
                  <a:srgbClr val="212834"/>
                </a:solidFill>
              </a:rPr>
              <a:t>(4) </a:t>
            </a:r>
            <a:r>
              <a:rPr lang="zh-CN" altLang="en-US" sz="1800">
                <a:solidFill>
                  <a:srgbClr val="212834"/>
                </a:solidFill>
              </a:rPr>
              <a:t>两相接地短路，两相接地短路是指中性点不接地的电力系统中两不同相的单相接地所形成的相间短路，用</a:t>
            </a:r>
            <a:r>
              <a:rPr lang="en-US" altLang="zh-CN" sz="1800">
                <a:solidFill>
                  <a:srgbClr val="212834"/>
                </a:solidFill>
              </a:rPr>
              <a:t>k(1.1)</a:t>
            </a:r>
            <a:r>
              <a:rPr lang="zh-CN" altLang="en-US" sz="1800">
                <a:solidFill>
                  <a:srgbClr val="212834"/>
                </a:solidFill>
              </a:rPr>
              <a:t>表示。如图</a:t>
            </a:r>
            <a:r>
              <a:rPr lang="en-US" altLang="zh-CN" sz="1800">
                <a:solidFill>
                  <a:srgbClr val="212834"/>
                </a:solidFill>
              </a:rPr>
              <a:t>4.1(e)</a:t>
            </a:r>
            <a:r>
              <a:rPr lang="zh-CN" altLang="en-US" sz="1800">
                <a:solidFill>
                  <a:srgbClr val="212834"/>
                </a:solidFill>
              </a:rPr>
              <a:t>所示；也指两相短路又接地的情况，如图</a:t>
            </a:r>
            <a:r>
              <a:rPr lang="en-US" altLang="zh-CN" sz="1800">
                <a:solidFill>
                  <a:srgbClr val="212834"/>
                </a:solidFill>
              </a:rPr>
              <a:t>4.1(f)</a:t>
            </a:r>
            <a:r>
              <a:rPr lang="zh-CN" altLang="en-US" sz="1800">
                <a:solidFill>
                  <a:srgbClr val="212834"/>
                </a:solidFill>
              </a:rPr>
              <a:t>所示。</a:t>
            </a:r>
          </a:p>
        </p:txBody>
      </p:sp>
    </p:spTree>
  </p:cSld>
  <p:clrMapOvr>
    <a:masterClrMapping/>
  </p:clrMapOvr>
  <p:transition>
    <p:split orient="ver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8" name="Text Box 9">
            <a:extLst>
              <a:ext uri="{FF2B5EF4-FFF2-40B4-BE49-F238E27FC236}">
                <a16:creationId xmlns:a16="http://schemas.microsoft.com/office/drawing/2014/main" id="{DB34E0A4-9693-4C2D-BC85-B69E7893D22E}"/>
              </a:ext>
            </a:extLst>
          </p:cNvPr>
          <p:cNvSpPr txBox="1">
            <a:spLocks noChangeArrowheads="1"/>
          </p:cNvSpPr>
          <p:nvPr/>
        </p:nvSpPr>
        <p:spPr bwMode="auto">
          <a:xfrm>
            <a:off x="755650" y="1700213"/>
            <a:ext cx="7704138"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短路时间</a:t>
            </a:r>
            <a:r>
              <a:rPr lang="en-US" altLang="zh-CN" sz="1800">
                <a:solidFill>
                  <a:srgbClr val="212834"/>
                </a:solidFill>
              </a:rPr>
              <a:t>t </a:t>
            </a:r>
            <a:r>
              <a:rPr lang="en-US" altLang="zh-CN" sz="1800" baseline="-25000">
                <a:solidFill>
                  <a:srgbClr val="212834"/>
                </a:solidFill>
              </a:rPr>
              <a:t>k</a:t>
            </a:r>
            <a:r>
              <a:rPr lang="zh-CN" altLang="en-US" sz="1800">
                <a:solidFill>
                  <a:srgbClr val="212834"/>
                </a:solidFill>
              </a:rPr>
              <a:t>为短路保护装置实际最长的动作时间</a:t>
            </a:r>
            <a:r>
              <a:rPr lang="en-US" altLang="zh-CN" sz="1800">
                <a:solidFill>
                  <a:srgbClr val="212834"/>
                </a:solidFill>
              </a:rPr>
              <a:t>t</a:t>
            </a:r>
            <a:r>
              <a:rPr lang="en-US" altLang="zh-CN" sz="1800" baseline="-25000">
                <a:solidFill>
                  <a:srgbClr val="212834"/>
                </a:solidFill>
              </a:rPr>
              <a:t>op</a:t>
            </a:r>
            <a:r>
              <a:rPr lang="zh-CN" altLang="en-US" sz="1800">
                <a:solidFill>
                  <a:srgbClr val="212834"/>
                </a:solidFill>
              </a:rPr>
              <a:t>与断路器</a:t>
            </a:r>
            <a:r>
              <a:rPr lang="en-US" altLang="zh-CN" sz="1800">
                <a:solidFill>
                  <a:srgbClr val="212834"/>
                </a:solidFill>
              </a:rPr>
              <a:t>(</a:t>
            </a:r>
            <a:r>
              <a:rPr lang="zh-CN" altLang="en-US" sz="1800">
                <a:solidFill>
                  <a:srgbClr val="212834"/>
                </a:solidFill>
              </a:rPr>
              <a:t>开关</a:t>
            </a:r>
            <a:r>
              <a:rPr lang="en-US" altLang="zh-CN" sz="1800">
                <a:solidFill>
                  <a:srgbClr val="212834"/>
                </a:solidFill>
              </a:rPr>
              <a:t>)</a:t>
            </a:r>
            <a:r>
              <a:rPr lang="zh-CN" altLang="en-US" sz="1800">
                <a:solidFill>
                  <a:srgbClr val="212834"/>
                </a:solidFill>
              </a:rPr>
              <a:t>的断路时间</a:t>
            </a:r>
            <a:r>
              <a:rPr lang="en-US" altLang="zh-CN" sz="1800">
                <a:solidFill>
                  <a:srgbClr val="212834"/>
                </a:solidFill>
              </a:rPr>
              <a:t>t</a:t>
            </a:r>
            <a:r>
              <a:rPr lang="en-US" altLang="zh-CN" sz="1800" baseline="-25000">
                <a:solidFill>
                  <a:srgbClr val="212834"/>
                </a:solidFill>
              </a:rPr>
              <a:t>oc</a:t>
            </a:r>
            <a:r>
              <a:rPr lang="zh-CN" altLang="en-US" sz="1800">
                <a:solidFill>
                  <a:srgbClr val="212834"/>
                </a:solidFill>
              </a:rPr>
              <a:t>之</a:t>
            </a:r>
          </a:p>
          <a:p>
            <a:pPr eaLnBrk="1" hangingPunct="1"/>
            <a:r>
              <a:rPr lang="zh-CN" altLang="en-US" sz="1800">
                <a:solidFill>
                  <a:srgbClr val="212834"/>
                </a:solidFill>
              </a:rPr>
              <a:t>和，即</a:t>
            </a:r>
          </a:p>
          <a:p>
            <a:pPr eaLnBrk="1" hangingPunct="1"/>
            <a:r>
              <a:rPr lang="zh-CN" altLang="en-US" sz="1800">
                <a:solidFill>
                  <a:srgbClr val="212834"/>
                </a:solidFill>
              </a:rPr>
              <a:t>                                     </a:t>
            </a:r>
            <a:r>
              <a:rPr lang="en-US" altLang="zh-CN" sz="1800">
                <a:solidFill>
                  <a:srgbClr val="212834"/>
                </a:solidFill>
              </a:rPr>
              <a:t>t</a:t>
            </a:r>
            <a:r>
              <a:rPr lang="en-US" altLang="zh-CN" sz="1800" baseline="-25000">
                <a:solidFill>
                  <a:srgbClr val="212834"/>
                </a:solidFill>
              </a:rPr>
              <a:t>k</a:t>
            </a:r>
            <a:r>
              <a:rPr lang="zh-CN" altLang="en-US" sz="1800">
                <a:solidFill>
                  <a:srgbClr val="212834"/>
                </a:solidFill>
              </a:rPr>
              <a:t>＝ </a:t>
            </a:r>
            <a:r>
              <a:rPr lang="en-US" altLang="zh-CN" sz="1800">
                <a:solidFill>
                  <a:srgbClr val="212834"/>
                </a:solidFill>
              </a:rPr>
              <a:t>t</a:t>
            </a:r>
            <a:r>
              <a:rPr lang="en-US" altLang="zh-CN" sz="1800" baseline="-25000">
                <a:solidFill>
                  <a:srgbClr val="212834"/>
                </a:solidFill>
              </a:rPr>
              <a:t>op</a:t>
            </a:r>
            <a:r>
              <a:rPr lang="en-US" altLang="zh-CN" sz="1800">
                <a:solidFill>
                  <a:srgbClr val="212834"/>
                </a:solidFill>
              </a:rPr>
              <a:t> + t</a:t>
            </a:r>
            <a:r>
              <a:rPr lang="en-US" altLang="zh-CN" sz="1800" baseline="-25000">
                <a:solidFill>
                  <a:srgbClr val="212834"/>
                </a:solidFill>
              </a:rPr>
              <a:t>oc</a:t>
            </a:r>
            <a:r>
              <a:rPr lang="en-US" altLang="zh-CN" sz="1800">
                <a:solidFill>
                  <a:srgbClr val="212834"/>
                </a:solidFill>
              </a:rPr>
              <a:t>                                   (4-54)</a:t>
            </a:r>
          </a:p>
          <a:p>
            <a:pPr eaLnBrk="1" hangingPunct="1"/>
            <a:r>
              <a:rPr lang="zh-CN" altLang="en-US" sz="1800">
                <a:solidFill>
                  <a:srgbClr val="212834"/>
                </a:solidFill>
              </a:rPr>
              <a:t>式中，</a:t>
            </a:r>
            <a:r>
              <a:rPr lang="en-US" altLang="zh-CN" sz="1800">
                <a:solidFill>
                  <a:srgbClr val="212834"/>
                </a:solidFill>
              </a:rPr>
              <a:t>t</a:t>
            </a:r>
            <a:r>
              <a:rPr lang="en-US" altLang="zh-CN" sz="1800" baseline="-25000">
                <a:solidFill>
                  <a:srgbClr val="212834"/>
                </a:solidFill>
              </a:rPr>
              <a:t>oc</a:t>
            </a:r>
            <a:r>
              <a:rPr lang="zh-CN" altLang="en-US" sz="1800">
                <a:solidFill>
                  <a:srgbClr val="212834"/>
                </a:solidFill>
              </a:rPr>
              <a:t>为断路器的固有分闸时间与其电弧延续时间之和。对于一般高压断路器</a:t>
            </a:r>
            <a:r>
              <a:rPr lang="en-US" altLang="zh-CN" sz="1800">
                <a:solidFill>
                  <a:srgbClr val="212834"/>
                </a:solidFill>
              </a:rPr>
              <a:t>(</a:t>
            </a:r>
            <a:r>
              <a:rPr lang="zh-CN" altLang="en-US" sz="1800">
                <a:solidFill>
                  <a:srgbClr val="212834"/>
                </a:solidFill>
              </a:rPr>
              <a:t>如油断路器</a:t>
            </a:r>
            <a:r>
              <a:rPr lang="en-US" altLang="zh-CN" sz="1800">
                <a:solidFill>
                  <a:srgbClr val="212834"/>
                </a:solidFill>
              </a:rPr>
              <a:t>)</a:t>
            </a:r>
            <a:r>
              <a:rPr lang="zh-CN" altLang="en-US" sz="1800">
                <a:solidFill>
                  <a:srgbClr val="212834"/>
                </a:solidFill>
              </a:rPr>
              <a:t>，可取</a:t>
            </a:r>
            <a:r>
              <a:rPr lang="en-US" altLang="zh-CN" sz="1800">
                <a:solidFill>
                  <a:srgbClr val="212834"/>
                </a:solidFill>
              </a:rPr>
              <a:t>t</a:t>
            </a:r>
            <a:r>
              <a:rPr lang="en-US" altLang="zh-CN" sz="1800" baseline="-25000">
                <a:solidFill>
                  <a:srgbClr val="212834"/>
                </a:solidFill>
              </a:rPr>
              <a:t>oc</a:t>
            </a:r>
            <a:r>
              <a:rPr lang="zh-CN" altLang="en-US" sz="1800">
                <a:solidFill>
                  <a:srgbClr val="212834"/>
                </a:solidFill>
              </a:rPr>
              <a:t>＝</a:t>
            </a:r>
            <a:r>
              <a:rPr lang="en-US" altLang="zh-CN" sz="1800">
                <a:solidFill>
                  <a:srgbClr val="212834"/>
                </a:solidFill>
              </a:rPr>
              <a:t>0.2s</a:t>
            </a:r>
            <a:r>
              <a:rPr lang="zh-CN" altLang="en-US" sz="1800">
                <a:solidFill>
                  <a:srgbClr val="212834"/>
                </a:solidFill>
              </a:rPr>
              <a:t>；对于高速断路器</a:t>
            </a:r>
            <a:r>
              <a:rPr lang="en-US" altLang="zh-CN" sz="1800">
                <a:solidFill>
                  <a:srgbClr val="212834"/>
                </a:solidFill>
              </a:rPr>
              <a:t>(</a:t>
            </a:r>
            <a:r>
              <a:rPr lang="zh-CN" altLang="en-US" sz="1800">
                <a:solidFill>
                  <a:srgbClr val="212834"/>
                </a:solidFill>
              </a:rPr>
              <a:t>如真空断路器</a:t>
            </a:r>
            <a:r>
              <a:rPr lang="en-US" altLang="zh-CN" sz="1800">
                <a:solidFill>
                  <a:srgbClr val="212834"/>
                </a:solidFill>
              </a:rPr>
              <a:t>)</a:t>
            </a:r>
            <a:r>
              <a:rPr lang="zh-CN" altLang="en-US" sz="1800">
                <a:solidFill>
                  <a:srgbClr val="212834"/>
                </a:solidFill>
              </a:rPr>
              <a:t>，可取</a:t>
            </a:r>
            <a:r>
              <a:rPr lang="en-US" altLang="zh-CN" sz="1800">
                <a:solidFill>
                  <a:srgbClr val="212834"/>
                </a:solidFill>
              </a:rPr>
              <a:t>t </a:t>
            </a:r>
            <a:r>
              <a:rPr lang="en-US" altLang="zh-CN" sz="1800" baseline="-25000">
                <a:solidFill>
                  <a:srgbClr val="212834"/>
                </a:solidFill>
              </a:rPr>
              <a:t>oc</a:t>
            </a:r>
            <a:r>
              <a:rPr lang="zh-CN" altLang="en-US" sz="1800">
                <a:solidFill>
                  <a:srgbClr val="212834"/>
                </a:solidFill>
              </a:rPr>
              <a:t>＝</a:t>
            </a:r>
            <a:r>
              <a:rPr lang="en-US" altLang="zh-CN" sz="1800">
                <a:solidFill>
                  <a:srgbClr val="212834"/>
                </a:solidFill>
              </a:rPr>
              <a:t>0.1s</a:t>
            </a:r>
            <a:r>
              <a:rPr lang="zh-CN" altLang="en-US" sz="1800">
                <a:solidFill>
                  <a:srgbClr val="212834"/>
                </a:solidFill>
              </a:rPr>
              <a:t>～</a:t>
            </a:r>
            <a:r>
              <a:rPr lang="en-US" altLang="zh-CN" sz="1800">
                <a:solidFill>
                  <a:srgbClr val="212834"/>
                </a:solidFill>
              </a:rPr>
              <a:t>0.15s</a:t>
            </a:r>
            <a:r>
              <a:rPr lang="zh-CN" altLang="en-US" sz="1800">
                <a:solidFill>
                  <a:srgbClr val="212834"/>
                </a:solidFill>
              </a:rPr>
              <a:t>。 </a:t>
            </a:r>
          </a:p>
          <a:p>
            <a:pPr eaLnBrk="1" hangingPunct="1"/>
            <a:r>
              <a:rPr lang="zh-CN" altLang="en-US" sz="1800">
                <a:solidFill>
                  <a:srgbClr val="212834"/>
                </a:solidFill>
              </a:rPr>
              <a:t>       根据式</a:t>
            </a:r>
            <a:r>
              <a:rPr lang="en-US" altLang="zh-CN" sz="1800">
                <a:solidFill>
                  <a:srgbClr val="212834"/>
                </a:solidFill>
              </a:rPr>
              <a:t>(4-51)</a:t>
            </a:r>
            <a:r>
              <a:rPr lang="zh-CN" altLang="en-US" sz="1800">
                <a:solidFill>
                  <a:srgbClr val="212834"/>
                </a:solidFill>
              </a:rPr>
              <a:t>计算出的热量</a:t>
            </a:r>
            <a:r>
              <a:rPr lang="en-US" altLang="zh-CN" sz="1800">
                <a:solidFill>
                  <a:srgbClr val="212834"/>
                </a:solidFill>
              </a:rPr>
              <a:t>Q </a:t>
            </a:r>
            <a:r>
              <a:rPr lang="en-US" altLang="zh-CN" sz="1800" baseline="-25000">
                <a:solidFill>
                  <a:srgbClr val="212834"/>
                </a:solidFill>
              </a:rPr>
              <a:t>k</a:t>
            </a:r>
            <a:r>
              <a:rPr lang="zh-CN" altLang="en-US" sz="1800">
                <a:solidFill>
                  <a:srgbClr val="212834"/>
                </a:solidFill>
              </a:rPr>
              <a:t>，可计算出导体在短路后所达到的最高温度     。但是这种计算，不仅比较繁复，而且涉及到一些难于准确确定的系数，包括导体的电导率</a:t>
            </a:r>
            <a:r>
              <a:rPr lang="en-US" altLang="zh-CN" sz="1800">
                <a:solidFill>
                  <a:srgbClr val="212834"/>
                </a:solidFill>
              </a:rPr>
              <a:t>(</a:t>
            </a:r>
            <a:r>
              <a:rPr lang="zh-CN" altLang="en-US" sz="1800">
                <a:solidFill>
                  <a:srgbClr val="212834"/>
                </a:solidFill>
              </a:rPr>
              <a:t>它在短路过程中就不是一个常数</a:t>
            </a:r>
            <a:r>
              <a:rPr lang="en-US" altLang="zh-CN" sz="1800">
                <a:solidFill>
                  <a:srgbClr val="212834"/>
                </a:solidFill>
              </a:rPr>
              <a:t>)</a:t>
            </a:r>
            <a:r>
              <a:rPr lang="zh-CN" altLang="en-US" sz="1800">
                <a:solidFill>
                  <a:srgbClr val="212834"/>
                </a:solidFill>
              </a:rPr>
              <a:t>，因此最后计算的结果往往与实际出入很大，这里就不介绍了。</a:t>
            </a:r>
          </a:p>
          <a:p>
            <a:pPr eaLnBrk="1" hangingPunct="1"/>
            <a:r>
              <a:rPr lang="zh-CN" altLang="en-US" sz="1800">
                <a:solidFill>
                  <a:srgbClr val="212834"/>
                </a:solidFill>
              </a:rPr>
              <a:t>        在工程设计中，一般是利用图</a:t>
            </a:r>
            <a:r>
              <a:rPr lang="en-US" altLang="zh-CN" sz="1800">
                <a:solidFill>
                  <a:srgbClr val="212834"/>
                </a:solidFill>
              </a:rPr>
              <a:t>4.11</a:t>
            </a:r>
            <a:r>
              <a:rPr lang="zh-CN" altLang="en-US" sz="1800">
                <a:solidFill>
                  <a:srgbClr val="212834"/>
                </a:solidFill>
              </a:rPr>
              <a:t>所示曲线来确定     。该曲线的横坐标用导体加热系数    来表示，纵坐标表示导体周围介质的温度   。   </a:t>
            </a:r>
          </a:p>
        </p:txBody>
      </p:sp>
      <p:sp>
        <p:nvSpPr>
          <p:cNvPr id="34829" name="Text Box 11">
            <a:extLst>
              <a:ext uri="{FF2B5EF4-FFF2-40B4-BE49-F238E27FC236}">
                <a16:creationId xmlns:a16="http://schemas.microsoft.com/office/drawing/2014/main" id="{00178A3B-D5E6-4707-B6C3-EE578BD3D6DF}"/>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短路电流的热效应和电动效应</a:t>
            </a:r>
          </a:p>
        </p:txBody>
      </p:sp>
      <p:graphicFrame>
        <p:nvGraphicFramePr>
          <p:cNvPr id="34818" name="Object 12">
            <a:extLst>
              <a:ext uri="{FF2B5EF4-FFF2-40B4-BE49-F238E27FC236}">
                <a16:creationId xmlns:a16="http://schemas.microsoft.com/office/drawing/2014/main" id="{80740F27-B975-416F-9FB8-BB4200C664C4}"/>
              </a:ext>
            </a:extLst>
          </p:cNvPr>
          <p:cNvGraphicFramePr>
            <a:graphicFrameLocks noChangeAspect="1"/>
          </p:cNvGraphicFramePr>
          <p:nvPr>
            <p:extLst>
              <p:ext uri="{D42A27DB-BD31-4B8C-83A1-F6EECF244321}">
                <p14:modId xmlns:p14="http://schemas.microsoft.com/office/powerpoint/2010/main" val="1913114352"/>
              </p:ext>
            </p:extLst>
          </p:nvPr>
        </p:nvGraphicFramePr>
        <p:xfrm>
          <a:off x="1077913" y="3898900"/>
          <a:ext cx="296862" cy="388938"/>
        </p:xfrm>
        <a:graphic>
          <a:graphicData uri="http://schemas.openxmlformats.org/presentationml/2006/ole">
            <mc:AlternateContent xmlns:mc="http://schemas.openxmlformats.org/markup-compatibility/2006">
              <mc:Choice xmlns:v="urn:schemas-microsoft-com:vml" Requires="v">
                <p:oleObj name="Equation" r:id="rId3" imgW="152280" imgH="203040" progId="Equation.DSMT4">
                  <p:embed/>
                </p:oleObj>
              </mc:Choice>
              <mc:Fallback>
                <p:oleObj name="Equation" r:id="rId3" imgW="152280" imgH="203040" progId="Equation.DSMT4">
                  <p:embed/>
                  <p:pic>
                    <p:nvPicPr>
                      <p:cNvPr id="0" name="Object 12"/>
                      <p:cNvPicPr>
                        <a:picLocks noChangeAspect="1" noChangeArrowheads="1"/>
                      </p:cNvPicPr>
                      <p:nvPr/>
                    </p:nvPicPr>
                    <p:blipFill>
                      <a:blip r:embed="rId4"/>
                      <a:srcRect/>
                      <a:stretch>
                        <a:fillRect/>
                      </a:stretch>
                    </p:blipFill>
                    <p:spPr bwMode="auto">
                      <a:xfrm>
                        <a:off x="1077913" y="3898900"/>
                        <a:ext cx="296862"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19" name="Object 14">
            <a:extLst>
              <a:ext uri="{FF2B5EF4-FFF2-40B4-BE49-F238E27FC236}">
                <a16:creationId xmlns:a16="http://schemas.microsoft.com/office/drawing/2014/main" id="{299196E7-EDE2-44A4-A943-99996B3C65F3}"/>
              </a:ext>
            </a:extLst>
          </p:cNvPr>
          <p:cNvGraphicFramePr>
            <a:graphicFrameLocks noChangeAspect="1"/>
          </p:cNvGraphicFramePr>
          <p:nvPr>
            <p:extLst>
              <p:ext uri="{D42A27DB-BD31-4B8C-83A1-F6EECF244321}">
                <p14:modId xmlns:p14="http://schemas.microsoft.com/office/powerpoint/2010/main" val="2940262398"/>
              </p:ext>
            </p:extLst>
          </p:nvPr>
        </p:nvGraphicFramePr>
        <p:xfrm>
          <a:off x="2674938" y="5059363"/>
          <a:ext cx="250825" cy="250825"/>
        </p:xfrm>
        <a:graphic>
          <a:graphicData uri="http://schemas.openxmlformats.org/presentationml/2006/ole">
            <mc:AlternateContent xmlns:mc="http://schemas.openxmlformats.org/markup-compatibility/2006">
              <mc:Choice xmlns:v="urn:schemas-microsoft-com:vml" Requires="v">
                <p:oleObj name="Equation" r:id="rId5" imgW="152280" imgH="152280" progId="Equation.DSMT4">
                  <p:embed/>
                </p:oleObj>
              </mc:Choice>
              <mc:Fallback>
                <p:oleObj name="Equation" r:id="rId5" imgW="152280" imgH="152280" progId="Equation.DSMT4">
                  <p:embed/>
                  <p:pic>
                    <p:nvPicPr>
                      <p:cNvPr id="0" name="Object 14"/>
                      <p:cNvPicPr>
                        <a:picLocks noChangeAspect="1" noChangeArrowheads="1"/>
                      </p:cNvPicPr>
                      <p:nvPr/>
                    </p:nvPicPr>
                    <p:blipFill>
                      <a:blip r:embed="rId6"/>
                      <a:srcRect/>
                      <a:stretch>
                        <a:fillRect/>
                      </a:stretch>
                    </p:blipFill>
                    <p:spPr bwMode="auto">
                      <a:xfrm>
                        <a:off x="2674938" y="5059363"/>
                        <a:ext cx="250825"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0" name="Object 16">
            <a:extLst>
              <a:ext uri="{FF2B5EF4-FFF2-40B4-BE49-F238E27FC236}">
                <a16:creationId xmlns:a16="http://schemas.microsoft.com/office/drawing/2014/main" id="{06714B0A-7E6D-4BAA-B031-F1E39941FA32}"/>
              </a:ext>
            </a:extLst>
          </p:cNvPr>
          <p:cNvGraphicFramePr>
            <a:graphicFrameLocks noChangeAspect="1"/>
          </p:cNvGraphicFramePr>
          <p:nvPr>
            <p:extLst>
              <p:ext uri="{D42A27DB-BD31-4B8C-83A1-F6EECF244321}">
                <p14:modId xmlns:p14="http://schemas.microsoft.com/office/powerpoint/2010/main" val="1349078590"/>
              </p:ext>
            </p:extLst>
          </p:nvPr>
        </p:nvGraphicFramePr>
        <p:xfrm>
          <a:off x="6313488" y="4711700"/>
          <a:ext cx="296862" cy="388938"/>
        </p:xfrm>
        <a:graphic>
          <a:graphicData uri="http://schemas.openxmlformats.org/presentationml/2006/ole">
            <mc:AlternateContent xmlns:mc="http://schemas.openxmlformats.org/markup-compatibility/2006">
              <mc:Choice xmlns:v="urn:schemas-microsoft-com:vml" Requires="v">
                <p:oleObj name="Equation" r:id="rId7" imgW="152280" imgH="203040" progId="Equation.DSMT4">
                  <p:embed/>
                </p:oleObj>
              </mc:Choice>
              <mc:Fallback>
                <p:oleObj name="Equation" r:id="rId7" imgW="152280" imgH="203040" progId="Equation.DSMT4">
                  <p:embed/>
                  <p:pic>
                    <p:nvPicPr>
                      <p:cNvPr id="0" name="Object 16"/>
                      <p:cNvPicPr>
                        <a:picLocks noChangeAspect="1" noChangeArrowheads="1"/>
                      </p:cNvPicPr>
                      <p:nvPr/>
                    </p:nvPicPr>
                    <p:blipFill>
                      <a:blip r:embed="rId8"/>
                      <a:srcRect/>
                      <a:stretch>
                        <a:fillRect/>
                      </a:stretch>
                    </p:blipFill>
                    <p:spPr bwMode="auto">
                      <a:xfrm>
                        <a:off x="6313488" y="4711700"/>
                        <a:ext cx="296862"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4821" name="Object 17">
            <a:extLst>
              <a:ext uri="{FF2B5EF4-FFF2-40B4-BE49-F238E27FC236}">
                <a16:creationId xmlns:a16="http://schemas.microsoft.com/office/drawing/2014/main" id="{E7A3A4F5-DDC4-4D90-9CD8-89135A505FE9}"/>
              </a:ext>
            </a:extLst>
          </p:cNvPr>
          <p:cNvGraphicFramePr>
            <a:graphicFrameLocks noChangeAspect="1"/>
          </p:cNvGraphicFramePr>
          <p:nvPr>
            <p:extLst>
              <p:ext uri="{D42A27DB-BD31-4B8C-83A1-F6EECF244321}">
                <p14:modId xmlns:p14="http://schemas.microsoft.com/office/powerpoint/2010/main" val="2519610513"/>
              </p:ext>
            </p:extLst>
          </p:nvPr>
        </p:nvGraphicFramePr>
        <p:xfrm>
          <a:off x="7032625" y="5038725"/>
          <a:ext cx="227013" cy="296863"/>
        </p:xfrm>
        <a:graphic>
          <a:graphicData uri="http://schemas.openxmlformats.org/presentationml/2006/ole">
            <mc:AlternateContent xmlns:mc="http://schemas.openxmlformats.org/markup-compatibility/2006">
              <mc:Choice xmlns:v="urn:schemas-microsoft-com:vml" Requires="v">
                <p:oleObj name="Equation" r:id="rId9" imgW="126720" imgH="164880" progId="Equation.DSMT4">
                  <p:embed/>
                </p:oleObj>
              </mc:Choice>
              <mc:Fallback>
                <p:oleObj name="Equation" r:id="rId9" imgW="126720" imgH="164880" progId="Equation.DSMT4">
                  <p:embed/>
                  <p:pic>
                    <p:nvPicPr>
                      <p:cNvPr id="0" name="Object 17"/>
                      <p:cNvPicPr>
                        <a:picLocks noChangeAspect="1" noChangeArrowheads="1"/>
                      </p:cNvPicPr>
                      <p:nvPr/>
                    </p:nvPicPr>
                    <p:blipFill>
                      <a:blip r:embed="rId10"/>
                      <a:srcRect/>
                      <a:stretch>
                        <a:fillRect/>
                      </a:stretch>
                    </p:blipFill>
                    <p:spPr bwMode="auto">
                      <a:xfrm>
                        <a:off x="7032625" y="5038725"/>
                        <a:ext cx="227013" cy="296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62" name="Text Box 8">
            <a:extLst>
              <a:ext uri="{FF2B5EF4-FFF2-40B4-BE49-F238E27FC236}">
                <a16:creationId xmlns:a16="http://schemas.microsoft.com/office/drawing/2014/main" id="{752E4D04-8145-44ED-9941-91875863EB99}"/>
              </a:ext>
            </a:extLst>
          </p:cNvPr>
          <p:cNvSpPr txBox="1">
            <a:spLocks noChangeArrowheads="1"/>
          </p:cNvSpPr>
          <p:nvPr/>
        </p:nvSpPr>
        <p:spPr bwMode="auto">
          <a:xfrm>
            <a:off x="250825" y="1628775"/>
            <a:ext cx="5472113"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212834"/>
                </a:solidFill>
              </a:rPr>
              <a:t>由    查     的步骤如下</a:t>
            </a:r>
            <a:r>
              <a:rPr lang="en-US" altLang="zh-CN" sz="1800">
                <a:solidFill>
                  <a:srgbClr val="212834"/>
                </a:solidFill>
              </a:rPr>
              <a:t>(</a:t>
            </a:r>
            <a:r>
              <a:rPr lang="zh-CN" altLang="en-US" sz="1800">
                <a:solidFill>
                  <a:srgbClr val="212834"/>
                </a:solidFill>
              </a:rPr>
              <a:t>图</a:t>
            </a:r>
            <a:r>
              <a:rPr lang="en-US" altLang="zh-CN" sz="1800">
                <a:solidFill>
                  <a:srgbClr val="212834"/>
                </a:solidFill>
              </a:rPr>
              <a:t>4.12)</a:t>
            </a:r>
            <a:r>
              <a:rPr lang="zh-CN" altLang="en-US" sz="1800">
                <a:solidFill>
                  <a:srgbClr val="212834"/>
                </a:solidFill>
              </a:rPr>
              <a:t>：</a:t>
            </a:r>
          </a:p>
          <a:p>
            <a:pPr eaLnBrk="1" hangingPunct="1"/>
            <a:r>
              <a:rPr lang="en-US" altLang="zh-CN" sz="1800">
                <a:solidFill>
                  <a:srgbClr val="212834"/>
                </a:solidFill>
              </a:rPr>
              <a:t>(1) </a:t>
            </a:r>
            <a:r>
              <a:rPr lang="zh-CN" altLang="en-US" sz="1800">
                <a:solidFill>
                  <a:srgbClr val="212834"/>
                </a:solidFill>
              </a:rPr>
              <a:t>先从纵坐标轴上找出导体在正常负荷时的温度   值；如果实际温度不知，可用手册所给的正常最高允许温度。</a:t>
            </a:r>
          </a:p>
          <a:p>
            <a:pPr eaLnBrk="1" hangingPunct="1"/>
            <a:r>
              <a:rPr lang="en-US" altLang="zh-CN" sz="1800">
                <a:solidFill>
                  <a:srgbClr val="212834"/>
                </a:solidFill>
              </a:rPr>
              <a:t>(2) </a:t>
            </a:r>
            <a:r>
              <a:rPr lang="zh-CN" altLang="en-US" sz="1800">
                <a:solidFill>
                  <a:srgbClr val="212834"/>
                </a:solidFill>
              </a:rPr>
              <a:t>由    向右查得相应曲线上的    点。</a:t>
            </a:r>
          </a:p>
          <a:p>
            <a:pPr eaLnBrk="1" hangingPunct="1"/>
            <a:r>
              <a:rPr lang="en-US" altLang="zh-CN" sz="1800">
                <a:solidFill>
                  <a:srgbClr val="212834"/>
                </a:solidFill>
              </a:rPr>
              <a:t>(3) </a:t>
            </a:r>
            <a:r>
              <a:rPr lang="zh-CN" altLang="en-US" sz="1800">
                <a:solidFill>
                  <a:srgbClr val="212834"/>
                </a:solidFill>
              </a:rPr>
              <a:t>由    点向下查得横坐标轴上的</a:t>
            </a:r>
            <a:r>
              <a:rPr lang="en-US" altLang="zh-CN" sz="1800">
                <a:solidFill>
                  <a:srgbClr val="212834"/>
                </a:solidFill>
              </a:rPr>
              <a:t>KL</a:t>
            </a:r>
            <a:r>
              <a:rPr lang="zh-CN" altLang="en-US" sz="1800">
                <a:solidFill>
                  <a:srgbClr val="212834"/>
                </a:solidFill>
              </a:rPr>
              <a:t>。</a:t>
            </a:r>
          </a:p>
          <a:p>
            <a:pPr eaLnBrk="1" hangingPunct="1"/>
            <a:r>
              <a:rPr lang="en-US" altLang="zh-CN" sz="1800">
                <a:solidFill>
                  <a:srgbClr val="212834"/>
                </a:solidFill>
              </a:rPr>
              <a:t>(4) </a:t>
            </a:r>
            <a:r>
              <a:rPr lang="zh-CN" altLang="en-US" sz="1800">
                <a:solidFill>
                  <a:srgbClr val="212834"/>
                </a:solidFill>
              </a:rPr>
              <a:t>利用式</a:t>
            </a:r>
            <a:r>
              <a:rPr lang="en-US" altLang="zh-CN" sz="1800">
                <a:solidFill>
                  <a:srgbClr val="212834"/>
                </a:solidFill>
              </a:rPr>
              <a:t>(4-55)</a:t>
            </a:r>
            <a:r>
              <a:rPr lang="zh-CN" altLang="en-US" sz="1800">
                <a:solidFill>
                  <a:srgbClr val="212834"/>
                </a:solidFill>
              </a:rPr>
              <a:t>计算：</a:t>
            </a:r>
          </a:p>
          <a:p>
            <a:pPr eaLnBrk="1" hangingPunct="1"/>
            <a:r>
              <a:rPr lang="zh-CN" altLang="en-US" sz="1800">
                <a:solidFill>
                  <a:srgbClr val="212834"/>
                </a:solidFill>
              </a:rPr>
              <a:t>                                                               </a:t>
            </a:r>
            <a:r>
              <a:rPr lang="en-US" altLang="zh-CN" sz="1800">
                <a:solidFill>
                  <a:srgbClr val="212834"/>
                </a:solidFill>
              </a:rPr>
              <a:t>(4-55)</a:t>
            </a:r>
          </a:p>
          <a:p>
            <a:pPr eaLnBrk="1" hangingPunct="1"/>
            <a:r>
              <a:rPr lang="zh-CN" altLang="en-US" sz="1800">
                <a:solidFill>
                  <a:srgbClr val="212834"/>
                </a:solidFill>
              </a:rPr>
              <a:t>式中  </a:t>
            </a:r>
            <a:r>
              <a:rPr lang="en-US" altLang="zh-CN" sz="1800">
                <a:solidFill>
                  <a:srgbClr val="212834"/>
                </a:solidFill>
              </a:rPr>
              <a:t>A——</a:t>
            </a:r>
            <a:r>
              <a:rPr lang="zh-CN" altLang="en-US" sz="1800">
                <a:solidFill>
                  <a:srgbClr val="212834"/>
                </a:solidFill>
              </a:rPr>
              <a:t>导体的截面积</a:t>
            </a:r>
            <a:r>
              <a:rPr lang="en-US" altLang="zh-CN" sz="1800">
                <a:solidFill>
                  <a:srgbClr val="212834"/>
                </a:solidFill>
              </a:rPr>
              <a:t>(mm2)</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短路稳态电流</a:t>
            </a:r>
            <a:r>
              <a:rPr lang="en-US" altLang="zh-CN" sz="1800">
                <a:solidFill>
                  <a:srgbClr val="212834"/>
                </a:solidFill>
              </a:rPr>
              <a:t>(kA)</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t</a:t>
            </a:r>
            <a:r>
              <a:rPr lang="en-US" altLang="zh-CN" sz="1800" baseline="-25000">
                <a:solidFill>
                  <a:srgbClr val="212834"/>
                </a:solidFill>
              </a:rPr>
              <a:t>ima</a:t>
            </a:r>
            <a:r>
              <a:rPr lang="en-US" altLang="zh-CN" sz="1800">
                <a:solidFill>
                  <a:srgbClr val="212834"/>
                </a:solidFill>
              </a:rPr>
              <a:t>——</a:t>
            </a:r>
            <a:r>
              <a:rPr lang="zh-CN" altLang="en-US" sz="1800">
                <a:solidFill>
                  <a:srgbClr val="212834"/>
                </a:solidFill>
              </a:rPr>
              <a:t>短路发热假想时间</a:t>
            </a:r>
            <a:r>
              <a:rPr lang="en-US" altLang="zh-CN" sz="1800">
                <a:solidFill>
                  <a:srgbClr val="212834"/>
                </a:solidFill>
              </a:rPr>
              <a:t>(s)</a:t>
            </a:r>
            <a:r>
              <a:rPr lang="zh-CN" altLang="en-US" sz="1800">
                <a:solidFill>
                  <a:srgbClr val="212834"/>
                </a:solidFill>
              </a:rPr>
              <a:t>；</a:t>
            </a:r>
          </a:p>
          <a:p>
            <a:pPr eaLnBrk="1" hangingPunct="1"/>
            <a:r>
              <a:rPr lang="en-US" altLang="zh-CN" sz="1800">
                <a:solidFill>
                  <a:srgbClr val="212834"/>
                </a:solidFill>
              </a:rPr>
              <a:t>K</a:t>
            </a:r>
            <a:r>
              <a:rPr lang="en-US" altLang="zh-CN" sz="1800" baseline="-25000">
                <a:solidFill>
                  <a:srgbClr val="212834"/>
                </a:solidFill>
              </a:rPr>
              <a:t>L</a:t>
            </a:r>
            <a:r>
              <a:rPr lang="zh-CN" altLang="en-US" sz="1800">
                <a:solidFill>
                  <a:srgbClr val="212834"/>
                </a:solidFill>
              </a:rPr>
              <a:t>、</a:t>
            </a:r>
            <a:r>
              <a:rPr lang="en-US" altLang="zh-CN" sz="1800">
                <a:solidFill>
                  <a:srgbClr val="212834"/>
                </a:solidFill>
              </a:rPr>
              <a:t>K</a:t>
            </a:r>
            <a:r>
              <a:rPr lang="en-US" altLang="zh-CN" sz="1800" baseline="-25000">
                <a:solidFill>
                  <a:srgbClr val="212834"/>
                </a:solidFill>
              </a:rPr>
              <a:t>k</a:t>
            </a:r>
            <a:r>
              <a:rPr lang="en-US" altLang="zh-CN" sz="1800">
                <a:solidFill>
                  <a:srgbClr val="212834"/>
                </a:solidFill>
              </a:rPr>
              <a:t>——</a:t>
            </a:r>
            <a:r>
              <a:rPr lang="zh-CN" altLang="en-US" sz="1800">
                <a:solidFill>
                  <a:srgbClr val="212834"/>
                </a:solidFill>
              </a:rPr>
              <a:t>分别为正常负荷和短路时导体加热系数 </a:t>
            </a:r>
            <a:r>
              <a:rPr lang="en-US" altLang="zh-CN" sz="1800">
                <a:solidFill>
                  <a:srgbClr val="212834"/>
                </a:solidFill>
              </a:rPr>
              <a:t>(A</a:t>
            </a:r>
            <a:r>
              <a:rPr lang="en-US" altLang="zh-CN" sz="1800" baseline="30000">
                <a:solidFill>
                  <a:srgbClr val="212834"/>
                </a:solidFill>
              </a:rPr>
              <a:t>2</a:t>
            </a:r>
            <a:r>
              <a:rPr lang="en-US" altLang="zh-CN" sz="1800">
                <a:solidFill>
                  <a:srgbClr val="212834"/>
                </a:solidFill>
              </a:rPr>
              <a:t>•s/mm4)</a:t>
            </a:r>
            <a:r>
              <a:rPr lang="zh-CN" altLang="en-US" sz="1800">
                <a:solidFill>
                  <a:srgbClr val="212834"/>
                </a:solidFill>
              </a:rPr>
              <a:t>。</a:t>
            </a:r>
          </a:p>
          <a:p>
            <a:pPr eaLnBrk="1" hangingPunct="1"/>
            <a:r>
              <a:rPr lang="en-US" altLang="zh-CN" sz="1800">
                <a:solidFill>
                  <a:srgbClr val="212834"/>
                </a:solidFill>
              </a:rPr>
              <a:t>(5) </a:t>
            </a:r>
            <a:r>
              <a:rPr lang="zh-CN" altLang="en-US" sz="1800">
                <a:solidFill>
                  <a:srgbClr val="212834"/>
                </a:solidFill>
              </a:rPr>
              <a:t>从横坐标轴上找出</a:t>
            </a:r>
            <a:r>
              <a:rPr lang="en-US" altLang="zh-CN" sz="1800">
                <a:solidFill>
                  <a:srgbClr val="212834"/>
                </a:solidFill>
              </a:rPr>
              <a:t>K</a:t>
            </a:r>
            <a:r>
              <a:rPr lang="en-US" altLang="zh-CN" sz="1800" baseline="-25000">
                <a:solidFill>
                  <a:srgbClr val="212834"/>
                </a:solidFill>
              </a:rPr>
              <a:t>k</a:t>
            </a:r>
            <a:r>
              <a:rPr lang="zh-CN" altLang="en-US" sz="1800">
                <a:solidFill>
                  <a:srgbClr val="212834"/>
                </a:solidFill>
              </a:rPr>
              <a:t>值。</a:t>
            </a:r>
          </a:p>
          <a:p>
            <a:pPr eaLnBrk="1" hangingPunct="1"/>
            <a:r>
              <a:rPr lang="en-US" altLang="zh-CN" sz="1800">
                <a:solidFill>
                  <a:srgbClr val="212834"/>
                </a:solidFill>
              </a:rPr>
              <a:t>(6) </a:t>
            </a:r>
            <a:r>
              <a:rPr lang="zh-CN" altLang="en-US" sz="1800">
                <a:solidFill>
                  <a:srgbClr val="212834"/>
                </a:solidFill>
              </a:rPr>
              <a:t>由</a:t>
            </a:r>
            <a:r>
              <a:rPr lang="en-US" altLang="zh-CN" sz="1800">
                <a:solidFill>
                  <a:srgbClr val="212834"/>
                </a:solidFill>
              </a:rPr>
              <a:t>K</a:t>
            </a:r>
            <a:r>
              <a:rPr lang="en-US" altLang="zh-CN" sz="1800" baseline="-25000">
                <a:solidFill>
                  <a:srgbClr val="212834"/>
                </a:solidFill>
              </a:rPr>
              <a:t>k</a:t>
            </a:r>
            <a:r>
              <a:rPr lang="zh-CN" altLang="en-US" sz="1800">
                <a:solidFill>
                  <a:srgbClr val="212834"/>
                </a:solidFill>
              </a:rPr>
              <a:t>向上查得相应曲线上的   点。</a:t>
            </a:r>
          </a:p>
          <a:p>
            <a:pPr eaLnBrk="1" hangingPunct="1"/>
            <a:r>
              <a:rPr lang="en-US" altLang="zh-CN" sz="1800">
                <a:solidFill>
                  <a:srgbClr val="212834"/>
                </a:solidFill>
              </a:rPr>
              <a:t>(7) </a:t>
            </a:r>
            <a:r>
              <a:rPr lang="zh-CN" altLang="en-US" sz="1800">
                <a:solidFill>
                  <a:srgbClr val="212834"/>
                </a:solidFill>
              </a:rPr>
              <a:t>由    点向左查得纵坐标轴上的    值。</a:t>
            </a:r>
          </a:p>
          <a:p>
            <a:pPr eaLnBrk="1" hangingPunct="1"/>
            <a:endParaRPr lang="en-US" altLang="zh-CN" sz="1800">
              <a:solidFill>
                <a:srgbClr val="212834"/>
              </a:solidFill>
            </a:endParaRPr>
          </a:p>
        </p:txBody>
      </p:sp>
      <p:sp>
        <p:nvSpPr>
          <p:cNvPr id="35863" name="Text Box 10">
            <a:extLst>
              <a:ext uri="{FF2B5EF4-FFF2-40B4-BE49-F238E27FC236}">
                <a16:creationId xmlns:a16="http://schemas.microsoft.com/office/drawing/2014/main" id="{757CC254-AF2C-4BF4-B023-608D7AC274D6}"/>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短路电流的热效应和电动效应</a:t>
            </a:r>
          </a:p>
        </p:txBody>
      </p:sp>
      <p:pic>
        <p:nvPicPr>
          <p:cNvPr id="35864" name="Picture 11" descr="411">
            <a:extLst>
              <a:ext uri="{FF2B5EF4-FFF2-40B4-BE49-F238E27FC236}">
                <a16:creationId xmlns:a16="http://schemas.microsoft.com/office/drawing/2014/main" id="{546907A2-108C-4B94-BAE6-66E7CA290B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256" t="4301" r="5560" b="5943"/>
          <a:stretch>
            <a:fillRect/>
          </a:stretch>
        </p:blipFill>
        <p:spPr bwMode="auto">
          <a:xfrm>
            <a:off x="5651500" y="1700213"/>
            <a:ext cx="3240088"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5865" name="Picture 12" descr="412">
            <a:extLst>
              <a:ext uri="{FF2B5EF4-FFF2-40B4-BE49-F238E27FC236}">
                <a16:creationId xmlns:a16="http://schemas.microsoft.com/office/drawing/2014/main" id="{D23A41D2-C201-4DDA-8358-2B3E2B0805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1863" y="4260850"/>
            <a:ext cx="2520950" cy="197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866" name="Rectangle 14">
            <a:extLst>
              <a:ext uri="{FF2B5EF4-FFF2-40B4-BE49-F238E27FC236}">
                <a16:creationId xmlns:a16="http://schemas.microsoft.com/office/drawing/2014/main" id="{3D28ADC9-C5D4-460B-B1CE-0D64473D525E}"/>
              </a:ext>
            </a:extLst>
          </p:cNvPr>
          <p:cNvSpPr>
            <a:spLocks noChangeArrowheads="1"/>
          </p:cNvSpPr>
          <p:nvPr/>
        </p:nvSpPr>
        <p:spPr bwMode="auto">
          <a:xfrm>
            <a:off x="6156325" y="3789363"/>
            <a:ext cx="2292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212834"/>
                </a:solidFill>
              </a:rPr>
              <a:t>图</a:t>
            </a:r>
            <a:r>
              <a:rPr lang="en-US" altLang="zh-CN" sz="1400">
                <a:solidFill>
                  <a:srgbClr val="212834"/>
                </a:solidFill>
              </a:rPr>
              <a:t>4.11  </a:t>
            </a:r>
            <a:r>
              <a:rPr lang="zh-CN" altLang="en-US" sz="1400">
                <a:solidFill>
                  <a:srgbClr val="212834"/>
                </a:solidFill>
              </a:rPr>
              <a:t>用来确定    </a:t>
            </a:r>
            <a:r>
              <a:rPr lang="en-US" altLang="zh-CN" sz="1400" baseline="-25000">
                <a:solidFill>
                  <a:srgbClr val="212834"/>
                </a:solidFill>
              </a:rPr>
              <a:t>k</a:t>
            </a:r>
            <a:r>
              <a:rPr lang="zh-CN" altLang="en-US" sz="1400">
                <a:solidFill>
                  <a:srgbClr val="212834"/>
                </a:solidFill>
              </a:rPr>
              <a:t>的曲线 </a:t>
            </a:r>
          </a:p>
        </p:txBody>
      </p:sp>
      <p:graphicFrame>
        <p:nvGraphicFramePr>
          <p:cNvPr id="35842" name="Object 13">
            <a:extLst>
              <a:ext uri="{FF2B5EF4-FFF2-40B4-BE49-F238E27FC236}">
                <a16:creationId xmlns:a16="http://schemas.microsoft.com/office/drawing/2014/main" id="{FEA431E4-F1A7-479A-8C0E-3A5FE1E18AAB}"/>
              </a:ext>
            </a:extLst>
          </p:cNvPr>
          <p:cNvGraphicFramePr>
            <a:graphicFrameLocks noChangeAspect="1"/>
          </p:cNvGraphicFramePr>
          <p:nvPr>
            <p:extLst>
              <p:ext uri="{D42A27DB-BD31-4B8C-83A1-F6EECF244321}">
                <p14:modId xmlns:p14="http://schemas.microsoft.com/office/powerpoint/2010/main" val="3474602413"/>
              </p:ext>
            </p:extLst>
          </p:nvPr>
        </p:nvGraphicFramePr>
        <p:xfrm>
          <a:off x="7558088" y="3835400"/>
          <a:ext cx="173037" cy="225425"/>
        </p:xfrm>
        <a:graphic>
          <a:graphicData uri="http://schemas.openxmlformats.org/presentationml/2006/ole">
            <mc:AlternateContent xmlns:mc="http://schemas.openxmlformats.org/markup-compatibility/2006">
              <mc:Choice xmlns:v="urn:schemas-microsoft-com:vml" Requires="v">
                <p:oleObj name="Equation" r:id="rId5" imgW="126720" imgH="164880" progId="Equation.DSMT4">
                  <p:embed/>
                </p:oleObj>
              </mc:Choice>
              <mc:Fallback>
                <p:oleObj name="Equation" r:id="rId5" imgW="126720" imgH="164880" progId="Equation.DSMT4">
                  <p:embed/>
                  <p:pic>
                    <p:nvPicPr>
                      <p:cNvPr id="0" name="Object 13"/>
                      <p:cNvPicPr>
                        <a:picLocks noChangeAspect="1" noChangeArrowheads="1"/>
                      </p:cNvPicPr>
                      <p:nvPr/>
                    </p:nvPicPr>
                    <p:blipFill>
                      <a:blip r:embed="rId6"/>
                      <a:srcRect/>
                      <a:stretch>
                        <a:fillRect/>
                      </a:stretch>
                    </p:blipFill>
                    <p:spPr bwMode="auto">
                      <a:xfrm>
                        <a:off x="7558088" y="3835400"/>
                        <a:ext cx="173037" cy="22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5867" name="Text Box 16">
            <a:extLst>
              <a:ext uri="{FF2B5EF4-FFF2-40B4-BE49-F238E27FC236}">
                <a16:creationId xmlns:a16="http://schemas.microsoft.com/office/drawing/2014/main" id="{79F841DD-1379-4A23-B92D-C0F5C7E2B531}"/>
              </a:ext>
            </a:extLst>
          </p:cNvPr>
          <p:cNvSpPr txBox="1">
            <a:spLocks noChangeArrowheads="1"/>
          </p:cNvSpPr>
          <p:nvPr/>
        </p:nvSpPr>
        <p:spPr bwMode="auto">
          <a:xfrm>
            <a:off x="6011863" y="6381750"/>
            <a:ext cx="2736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400">
                <a:solidFill>
                  <a:srgbClr val="212834"/>
                </a:solidFill>
              </a:rPr>
              <a:t>图</a:t>
            </a:r>
            <a:r>
              <a:rPr lang="en-US" altLang="zh-CN" sz="1400">
                <a:solidFill>
                  <a:srgbClr val="212834"/>
                </a:solidFill>
              </a:rPr>
              <a:t>4.12  </a:t>
            </a:r>
            <a:r>
              <a:rPr lang="zh-CN" altLang="en-US" sz="1400">
                <a:solidFill>
                  <a:srgbClr val="212834"/>
                </a:solidFill>
              </a:rPr>
              <a:t>由    </a:t>
            </a:r>
            <a:r>
              <a:rPr lang="en-US" altLang="zh-CN" sz="1400" baseline="-25000">
                <a:solidFill>
                  <a:srgbClr val="212834"/>
                </a:solidFill>
              </a:rPr>
              <a:t>L</a:t>
            </a:r>
            <a:r>
              <a:rPr lang="zh-CN" altLang="en-US" sz="1400">
                <a:solidFill>
                  <a:srgbClr val="212834"/>
                </a:solidFill>
              </a:rPr>
              <a:t>查      </a:t>
            </a:r>
            <a:r>
              <a:rPr lang="en-US" altLang="zh-CN" sz="1400" baseline="-25000">
                <a:solidFill>
                  <a:srgbClr val="212834"/>
                </a:solidFill>
              </a:rPr>
              <a:t>k</a:t>
            </a:r>
            <a:r>
              <a:rPr lang="zh-CN" altLang="en-US" sz="1400">
                <a:solidFill>
                  <a:srgbClr val="212834"/>
                </a:solidFill>
              </a:rPr>
              <a:t>的步骤说明 </a:t>
            </a:r>
          </a:p>
        </p:txBody>
      </p:sp>
      <p:graphicFrame>
        <p:nvGraphicFramePr>
          <p:cNvPr id="35843" name="Object 17">
            <a:extLst>
              <a:ext uri="{FF2B5EF4-FFF2-40B4-BE49-F238E27FC236}">
                <a16:creationId xmlns:a16="http://schemas.microsoft.com/office/drawing/2014/main" id="{9FEBE9EF-0510-40D6-9557-993710AEB012}"/>
              </a:ext>
            </a:extLst>
          </p:cNvPr>
          <p:cNvGraphicFramePr>
            <a:graphicFrameLocks noChangeAspect="1"/>
          </p:cNvGraphicFramePr>
          <p:nvPr>
            <p:extLst>
              <p:ext uri="{D42A27DB-BD31-4B8C-83A1-F6EECF244321}">
                <p14:modId xmlns:p14="http://schemas.microsoft.com/office/powerpoint/2010/main" val="3631523325"/>
              </p:ext>
            </p:extLst>
          </p:nvPr>
        </p:nvGraphicFramePr>
        <p:xfrm>
          <a:off x="6877050" y="6445250"/>
          <a:ext cx="173038" cy="225425"/>
        </p:xfrm>
        <a:graphic>
          <a:graphicData uri="http://schemas.openxmlformats.org/presentationml/2006/ole">
            <mc:AlternateContent xmlns:mc="http://schemas.openxmlformats.org/markup-compatibility/2006">
              <mc:Choice xmlns:v="urn:schemas-microsoft-com:vml" Requires="v">
                <p:oleObj name="Equation" r:id="rId7" imgW="126720" imgH="164880" progId="Equation.DSMT4">
                  <p:embed/>
                </p:oleObj>
              </mc:Choice>
              <mc:Fallback>
                <p:oleObj name="Equation" r:id="rId7" imgW="126720" imgH="164880" progId="Equation.DSMT4">
                  <p:embed/>
                  <p:pic>
                    <p:nvPicPr>
                      <p:cNvPr id="0" name="Object 17"/>
                      <p:cNvPicPr>
                        <a:picLocks noChangeAspect="1" noChangeArrowheads="1"/>
                      </p:cNvPicPr>
                      <p:nvPr/>
                    </p:nvPicPr>
                    <p:blipFill>
                      <a:blip r:embed="rId8"/>
                      <a:srcRect/>
                      <a:stretch>
                        <a:fillRect/>
                      </a:stretch>
                    </p:blipFill>
                    <p:spPr bwMode="auto">
                      <a:xfrm>
                        <a:off x="6877050" y="6445250"/>
                        <a:ext cx="173038" cy="22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4" name="Object 18">
            <a:extLst>
              <a:ext uri="{FF2B5EF4-FFF2-40B4-BE49-F238E27FC236}">
                <a16:creationId xmlns:a16="http://schemas.microsoft.com/office/drawing/2014/main" id="{BAF661F4-B01B-4057-9458-B342C84CA7C6}"/>
              </a:ext>
            </a:extLst>
          </p:cNvPr>
          <p:cNvGraphicFramePr>
            <a:graphicFrameLocks noChangeAspect="1"/>
          </p:cNvGraphicFramePr>
          <p:nvPr>
            <p:extLst>
              <p:ext uri="{D42A27DB-BD31-4B8C-83A1-F6EECF244321}">
                <p14:modId xmlns:p14="http://schemas.microsoft.com/office/powerpoint/2010/main" val="1949815134"/>
              </p:ext>
            </p:extLst>
          </p:nvPr>
        </p:nvGraphicFramePr>
        <p:xfrm>
          <a:off x="7380288" y="6432550"/>
          <a:ext cx="173037" cy="225425"/>
        </p:xfrm>
        <a:graphic>
          <a:graphicData uri="http://schemas.openxmlformats.org/presentationml/2006/ole">
            <mc:AlternateContent xmlns:mc="http://schemas.openxmlformats.org/markup-compatibility/2006">
              <mc:Choice xmlns:v="urn:schemas-microsoft-com:vml" Requires="v">
                <p:oleObj name="Equation" r:id="rId9" imgW="126720" imgH="164880" progId="Equation.DSMT4">
                  <p:embed/>
                </p:oleObj>
              </mc:Choice>
              <mc:Fallback>
                <p:oleObj name="Equation" r:id="rId9" imgW="126720" imgH="164880" progId="Equation.DSMT4">
                  <p:embed/>
                  <p:pic>
                    <p:nvPicPr>
                      <p:cNvPr id="0" name="Object 18"/>
                      <p:cNvPicPr>
                        <a:picLocks noChangeAspect="1" noChangeArrowheads="1"/>
                      </p:cNvPicPr>
                      <p:nvPr/>
                    </p:nvPicPr>
                    <p:blipFill>
                      <a:blip r:embed="rId10"/>
                      <a:srcRect/>
                      <a:stretch>
                        <a:fillRect/>
                      </a:stretch>
                    </p:blipFill>
                    <p:spPr bwMode="auto">
                      <a:xfrm>
                        <a:off x="7380288" y="6432550"/>
                        <a:ext cx="173037" cy="2254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5" name="Object 19">
            <a:extLst>
              <a:ext uri="{FF2B5EF4-FFF2-40B4-BE49-F238E27FC236}">
                <a16:creationId xmlns:a16="http://schemas.microsoft.com/office/drawing/2014/main" id="{FB489658-7E2E-40C2-8827-1C882D65FB55}"/>
              </a:ext>
            </a:extLst>
          </p:cNvPr>
          <p:cNvGraphicFramePr>
            <a:graphicFrameLocks noChangeAspect="1"/>
          </p:cNvGraphicFramePr>
          <p:nvPr>
            <p:extLst>
              <p:ext uri="{D42A27DB-BD31-4B8C-83A1-F6EECF244321}">
                <p14:modId xmlns:p14="http://schemas.microsoft.com/office/powerpoint/2010/main" val="987459851"/>
              </p:ext>
            </p:extLst>
          </p:nvPr>
        </p:nvGraphicFramePr>
        <p:xfrm>
          <a:off x="585788" y="1666875"/>
          <a:ext cx="257175" cy="315913"/>
        </p:xfrm>
        <a:graphic>
          <a:graphicData uri="http://schemas.openxmlformats.org/presentationml/2006/ole">
            <mc:AlternateContent xmlns:mc="http://schemas.openxmlformats.org/markup-compatibility/2006">
              <mc:Choice xmlns:v="urn:schemas-microsoft-com:vml" Requires="v">
                <p:oleObj name="Equation" r:id="rId11" imgW="164880" imgH="203040" progId="Equation.DSMT4">
                  <p:embed/>
                </p:oleObj>
              </mc:Choice>
              <mc:Fallback>
                <p:oleObj name="Equation" r:id="rId11" imgW="164880" imgH="203040" progId="Equation.DSMT4">
                  <p:embed/>
                  <p:pic>
                    <p:nvPicPr>
                      <p:cNvPr id="0" name="Object 19"/>
                      <p:cNvPicPr>
                        <a:picLocks noChangeAspect="1" noChangeArrowheads="1"/>
                      </p:cNvPicPr>
                      <p:nvPr/>
                    </p:nvPicPr>
                    <p:blipFill>
                      <a:blip r:embed="rId12"/>
                      <a:srcRect/>
                      <a:stretch>
                        <a:fillRect/>
                      </a:stretch>
                    </p:blipFill>
                    <p:spPr bwMode="auto">
                      <a:xfrm>
                        <a:off x="585788" y="1666875"/>
                        <a:ext cx="257175"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6" name="Object 21">
            <a:extLst>
              <a:ext uri="{FF2B5EF4-FFF2-40B4-BE49-F238E27FC236}">
                <a16:creationId xmlns:a16="http://schemas.microsoft.com/office/drawing/2014/main" id="{E83F8392-6D00-48B1-BE18-9BB0CB4D52CF}"/>
              </a:ext>
            </a:extLst>
          </p:cNvPr>
          <p:cNvGraphicFramePr>
            <a:graphicFrameLocks noChangeAspect="1"/>
          </p:cNvGraphicFramePr>
          <p:nvPr>
            <p:extLst>
              <p:ext uri="{D42A27DB-BD31-4B8C-83A1-F6EECF244321}">
                <p14:modId xmlns:p14="http://schemas.microsoft.com/office/powerpoint/2010/main" val="3754656692"/>
              </p:ext>
            </p:extLst>
          </p:nvPr>
        </p:nvGraphicFramePr>
        <p:xfrm>
          <a:off x="1042988" y="1654175"/>
          <a:ext cx="274637" cy="360363"/>
        </p:xfrm>
        <a:graphic>
          <a:graphicData uri="http://schemas.openxmlformats.org/presentationml/2006/ole">
            <mc:AlternateContent xmlns:mc="http://schemas.openxmlformats.org/markup-compatibility/2006">
              <mc:Choice xmlns:v="urn:schemas-microsoft-com:vml" Requires="v">
                <p:oleObj name="Equation" r:id="rId13" imgW="152280" imgH="203040" progId="Equation.DSMT4">
                  <p:embed/>
                </p:oleObj>
              </mc:Choice>
              <mc:Fallback>
                <p:oleObj name="Equation" r:id="rId13" imgW="152280" imgH="203040" progId="Equation.DSMT4">
                  <p:embed/>
                  <p:pic>
                    <p:nvPicPr>
                      <p:cNvPr id="0" name="Object 21"/>
                      <p:cNvPicPr>
                        <a:picLocks noChangeAspect="1" noChangeArrowheads="1"/>
                      </p:cNvPicPr>
                      <p:nvPr/>
                    </p:nvPicPr>
                    <p:blipFill>
                      <a:blip r:embed="rId14"/>
                      <a:srcRect/>
                      <a:stretch>
                        <a:fillRect/>
                      </a:stretch>
                    </p:blipFill>
                    <p:spPr bwMode="auto">
                      <a:xfrm>
                        <a:off x="1042988" y="1654175"/>
                        <a:ext cx="274637"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7" name="Object 22">
            <a:extLst>
              <a:ext uri="{FF2B5EF4-FFF2-40B4-BE49-F238E27FC236}">
                <a16:creationId xmlns:a16="http://schemas.microsoft.com/office/drawing/2014/main" id="{2063317C-5EB5-41CA-A1B2-9D2C20FF23FD}"/>
              </a:ext>
            </a:extLst>
          </p:cNvPr>
          <p:cNvGraphicFramePr>
            <a:graphicFrameLocks noChangeAspect="1"/>
          </p:cNvGraphicFramePr>
          <p:nvPr>
            <p:extLst>
              <p:ext uri="{D42A27DB-BD31-4B8C-83A1-F6EECF244321}">
                <p14:modId xmlns:p14="http://schemas.microsoft.com/office/powerpoint/2010/main" val="4110192141"/>
              </p:ext>
            </p:extLst>
          </p:nvPr>
        </p:nvGraphicFramePr>
        <p:xfrm>
          <a:off x="5257800" y="1928813"/>
          <a:ext cx="257175" cy="315912"/>
        </p:xfrm>
        <a:graphic>
          <a:graphicData uri="http://schemas.openxmlformats.org/presentationml/2006/ole">
            <mc:AlternateContent xmlns:mc="http://schemas.openxmlformats.org/markup-compatibility/2006">
              <mc:Choice xmlns:v="urn:schemas-microsoft-com:vml" Requires="v">
                <p:oleObj name="Equation" r:id="rId15" imgW="164880" imgH="203040" progId="Equation.DSMT4">
                  <p:embed/>
                </p:oleObj>
              </mc:Choice>
              <mc:Fallback>
                <p:oleObj name="Equation" r:id="rId15" imgW="164880" imgH="203040" progId="Equation.DSMT4">
                  <p:embed/>
                  <p:pic>
                    <p:nvPicPr>
                      <p:cNvPr id="0" name="Object 22"/>
                      <p:cNvPicPr>
                        <a:picLocks noChangeAspect="1" noChangeArrowheads="1"/>
                      </p:cNvPicPr>
                      <p:nvPr/>
                    </p:nvPicPr>
                    <p:blipFill>
                      <a:blip r:embed="rId16"/>
                      <a:srcRect/>
                      <a:stretch>
                        <a:fillRect/>
                      </a:stretch>
                    </p:blipFill>
                    <p:spPr bwMode="auto">
                      <a:xfrm>
                        <a:off x="5257800" y="1928813"/>
                        <a:ext cx="257175"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8" name="Object 23">
            <a:extLst>
              <a:ext uri="{FF2B5EF4-FFF2-40B4-BE49-F238E27FC236}">
                <a16:creationId xmlns:a16="http://schemas.microsoft.com/office/drawing/2014/main" id="{98CFA77D-BB9D-4E88-90FF-40D358039013}"/>
              </a:ext>
            </a:extLst>
          </p:cNvPr>
          <p:cNvGraphicFramePr>
            <a:graphicFrameLocks noChangeAspect="1"/>
          </p:cNvGraphicFramePr>
          <p:nvPr>
            <p:extLst>
              <p:ext uri="{D42A27DB-BD31-4B8C-83A1-F6EECF244321}">
                <p14:modId xmlns:p14="http://schemas.microsoft.com/office/powerpoint/2010/main" val="863818572"/>
              </p:ext>
            </p:extLst>
          </p:nvPr>
        </p:nvGraphicFramePr>
        <p:xfrm>
          <a:off x="3467608" y="2836574"/>
          <a:ext cx="192088" cy="206375"/>
        </p:xfrm>
        <a:graphic>
          <a:graphicData uri="http://schemas.openxmlformats.org/presentationml/2006/ole">
            <mc:AlternateContent xmlns:mc="http://schemas.openxmlformats.org/markup-compatibility/2006">
              <mc:Choice xmlns:v="urn:schemas-microsoft-com:vml" Requires="v">
                <p:oleObj name="Equation" r:id="rId17" imgW="114120" imgH="126720" progId="Equation.DSMT4">
                  <p:embed/>
                </p:oleObj>
              </mc:Choice>
              <mc:Fallback>
                <p:oleObj name="Equation" r:id="rId17" imgW="114120" imgH="126720" progId="Equation.DSMT4">
                  <p:embed/>
                  <p:pic>
                    <p:nvPicPr>
                      <p:cNvPr id="0" name="Object 23"/>
                      <p:cNvPicPr>
                        <a:picLocks noChangeAspect="1" noChangeArrowheads="1"/>
                      </p:cNvPicPr>
                      <p:nvPr/>
                    </p:nvPicPr>
                    <p:blipFill>
                      <a:blip r:embed="rId18"/>
                      <a:srcRect/>
                      <a:stretch>
                        <a:fillRect/>
                      </a:stretch>
                    </p:blipFill>
                    <p:spPr bwMode="auto">
                      <a:xfrm>
                        <a:off x="3467608" y="2836574"/>
                        <a:ext cx="192088" cy="20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49" name="Object 25">
            <a:extLst>
              <a:ext uri="{FF2B5EF4-FFF2-40B4-BE49-F238E27FC236}">
                <a16:creationId xmlns:a16="http://schemas.microsoft.com/office/drawing/2014/main" id="{0A878EB7-E61C-4F7D-889C-115EFA46BC3E}"/>
              </a:ext>
            </a:extLst>
          </p:cNvPr>
          <p:cNvGraphicFramePr>
            <a:graphicFrameLocks noChangeAspect="1"/>
          </p:cNvGraphicFramePr>
          <p:nvPr>
            <p:extLst>
              <p:ext uri="{D42A27DB-BD31-4B8C-83A1-F6EECF244321}">
                <p14:modId xmlns:p14="http://schemas.microsoft.com/office/powerpoint/2010/main" val="3811720008"/>
              </p:ext>
            </p:extLst>
          </p:nvPr>
        </p:nvGraphicFramePr>
        <p:xfrm>
          <a:off x="900113" y="2768600"/>
          <a:ext cx="257175" cy="315913"/>
        </p:xfrm>
        <a:graphic>
          <a:graphicData uri="http://schemas.openxmlformats.org/presentationml/2006/ole">
            <mc:AlternateContent xmlns:mc="http://schemas.openxmlformats.org/markup-compatibility/2006">
              <mc:Choice xmlns:v="urn:schemas-microsoft-com:vml" Requires="v">
                <p:oleObj name="Equation" r:id="rId19" imgW="164880" imgH="203040" progId="Equation.DSMT4">
                  <p:embed/>
                </p:oleObj>
              </mc:Choice>
              <mc:Fallback>
                <p:oleObj name="Equation" r:id="rId19" imgW="164880" imgH="203040" progId="Equation.DSMT4">
                  <p:embed/>
                  <p:pic>
                    <p:nvPicPr>
                      <p:cNvPr id="0" name="Object 25"/>
                      <p:cNvPicPr>
                        <a:picLocks noChangeAspect="1" noChangeArrowheads="1"/>
                      </p:cNvPicPr>
                      <p:nvPr/>
                    </p:nvPicPr>
                    <p:blipFill>
                      <a:blip r:embed="rId20"/>
                      <a:srcRect/>
                      <a:stretch>
                        <a:fillRect/>
                      </a:stretch>
                    </p:blipFill>
                    <p:spPr bwMode="auto">
                      <a:xfrm>
                        <a:off x="900113" y="2768600"/>
                        <a:ext cx="257175"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0" name="Object 26">
            <a:extLst>
              <a:ext uri="{FF2B5EF4-FFF2-40B4-BE49-F238E27FC236}">
                <a16:creationId xmlns:a16="http://schemas.microsoft.com/office/drawing/2014/main" id="{4047AAD7-C397-4A19-B04E-1A2C36086C07}"/>
              </a:ext>
            </a:extLst>
          </p:cNvPr>
          <p:cNvGraphicFramePr>
            <a:graphicFrameLocks noChangeAspect="1"/>
          </p:cNvGraphicFramePr>
          <p:nvPr>
            <p:extLst>
              <p:ext uri="{D42A27DB-BD31-4B8C-83A1-F6EECF244321}">
                <p14:modId xmlns:p14="http://schemas.microsoft.com/office/powerpoint/2010/main" val="962964119"/>
              </p:ext>
            </p:extLst>
          </p:nvPr>
        </p:nvGraphicFramePr>
        <p:xfrm>
          <a:off x="913321" y="3124518"/>
          <a:ext cx="192087" cy="206375"/>
        </p:xfrm>
        <a:graphic>
          <a:graphicData uri="http://schemas.openxmlformats.org/presentationml/2006/ole">
            <mc:AlternateContent xmlns:mc="http://schemas.openxmlformats.org/markup-compatibility/2006">
              <mc:Choice xmlns:v="urn:schemas-microsoft-com:vml" Requires="v">
                <p:oleObj name="Equation" r:id="rId21" imgW="114120" imgH="126720" progId="Equation.DSMT4">
                  <p:embed/>
                </p:oleObj>
              </mc:Choice>
              <mc:Fallback>
                <p:oleObj name="Equation" r:id="rId21" imgW="114120" imgH="126720" progId="Equation.DSMT4">
                  <p:embed/>
                  <p:pic>
                    <p:nvPicPr>
                      <p:cNvPr id="0" name="Object 26"/>
                      <p:cNvPicPr>
                        <a:picLocks noChangeAspect="1" noChangeArrowheads="1"/>
                      </p:cNvPicPr>
                      <p:nvPr/>
                    </p:nvPicPr>
                    <p:blipFill>
                      <a:blip r:embed="rId22"/>
                      <a:srcRect/>
                      <a:stretch>
                        <a:fillRect/>
                      </a:stretch>
                    </p:blipFill>
                    <p:spPr bwMode="auto">
                      <a:xfrm>
                        <a:off x="913321" y="3124518"/>
                        <a:ext cx="192087" cy="20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1" name="Object 27">
            <a:extLst>
              <a:ext uri="{FF2B5EF4-FFF2-40B4-BE49-F238E27FC236}">
                <a16:creationId xmlns:a16="http://schemas.microsoft.com/office/drawing/2014/main" id="{63548869-1A3E-424E-A9A2-D152415DD72E}"/>
              </a:ext>
            </a:extLst>
          </p:cNvPr>
          <p:cNvGraphicFramePr>
            <a:graphicFrameLocks noChangeAspect="1"/>
          </p:cNvGraphicFramePr>
          <p:nvPr>
            <p:extLst>
              <p:ext uri="{D42A27DB-BD31-4B8C-83A1-F6EECF244321}">
                <p14:modId xmlns:p14="http://schemas.microsoft.com/office/powerpoint/2010/main" val="3354980252"/>
              </p:ext>
            </p:extLst>
          </p:nvPr>
        </p:nvGraphicFramePr>
        <p:xfrm>
          <a:off x="836613" y="3513138"/>
          <a:ext cx="2124075" cy="381000"/>
        </p:xfrm>
        <a:graphic>
          <a:graphicData uri="http://schemas.openxmlformats.org/presentationml/2006/ole">
            <mc:AlternateContent xmlns:mc="http://schemas.openxmlformats.org/markup-compatibility/2006">
              <mc:Choice xmlns:v="urn:schemas-microsoft-com:vml" Requires="v">
                <p:oleObj name="Equation" r:id="rId23" imgW="1218960" imgH="215640" progId="Equation.DSMT4">
                  <p:embed/>
                </p:oleObj>
              </mc:Choice>
              <mc:Fallback>
                <p:oleObj name="Equation" r:id="rId23" imgW="1218960" imgH="215640" progId="Equation.DSMT4">
                  <p:embed/>
                  <p:pic>
                    <p:nvPicPr>
                      <p:cNvPr id="0" name="Object 27"/>
                      <p:cNvPicPr>
                        <a:picLocks noChangeAspect="1" noChangeArrowheads="1"/>
                      </p:cNvPicPr>
                      <p:nvPr/>
                    </p:nvPicPr>
                    <p:blipFill>
                      <a:blip r:embed="rId24"/>
                      <a:srcRect/>
                      <a:stretch>
                        <a:fillRect/>
                      </a:stretch>
                    </p:blipFill>
                    <p:spPr bwMode="auto">
                      <a:xfrm>
                        <a:off x="836613" y="3513138"/>
                        <a:ext cx="2124075"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2" name="Object 29">
            <a:extLst>
              <a:ext uri="{FF2B5EF4-FFF2-40B4-BE49-F238E27FC236}">
                <a16:creationId xmlns:a16="http://schemas.microsoft.com/office/drawing/2014/main" id="{3BE67D6D-C8A6-4705-99E4-412916EC7475}"/>
              </a:ext>
            </a:extLst>
          </p:cNvPr>
          <p:cNvGraphicFramePr>
            <a:graphicFrameLocks noChangeAspect="1"/>
          </p:cNvGraphicFramePr>
          <p:nvPr>
            <p:extLst>
              <p:ext uri="{D42A27DB-BD31-4B8C-83A1-F6EECF244321}">
                <p14:modId xmlns:p14="http://schemas.microsoft.com/office/powerpoint/2010/main" val="3764791541"/>
              </p:ext>
            </p:extLst>
          </p:nvPr>
        </p:nvGraphicFramePr>
        <p:xfrm>
          <a:off x="3660775" y="5759450"/>
          <a:ext cx="274638" cy="360363"/>
        </p:xfrm>
        <a:graphic>
          <a:graphicData uri="http://schemas.openxmlformats.org/presentationml/2006/ole">
            <mc:AlternateContent xmlns:mc="http://schemas.openxmlformats.org/markup-compatibility/2006">
              <mc:Choice xmlns:v="urn:schemas-microsoft-com:vml" Requires="v">
                <p:oleObj name="Equation" r:id="rId25" imgW="152280" imgH="203040" progId="Equation.DSMT4">
                  <p:embed/>
                </p:oleObj>
              </mc:Choice>
              <mc:Fallback>
                <p:oleObj name="Equation" r:id="rId25" imgW="152280" imgH="203040" progId="Equation.DSMT4">
                  <p:embed/>
                  <p:pic>
                    <p:nvPicPr>
                      <p:cNvPr id="0" name="Object 29"/>
                      <p:cNvPicPr>
                        <a:picLocks noChangeAspect="1" noChangeArrowheads="1"/>
                      </p:cNvPicPr>
                      <p:nvPr/>
                    </p:nvPicPr>
                    <p:blipFill>
                      <a:blip r:embed="rId26"/>
                      <a:srcRect/>
                      <a:stretch>
                        <a:fillRect/>
                      </a:stretch>
                    </p:blipFill>
                    <p:spPr bwMode="auto">
                      <a:xfrm>
                        <a:off x="3660775" y="5759450"/>
                        <a:ext cx="274638"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3" name="Object 30">
            <a:extLst>
              <a:ext uri="{FF2B5EF4-FFF2-40B4-BE49-F238E27FC236}">
                <a16:creationId xmlns:a16="http://schemas.microsoft.com/office/drawing/2014/main" id="{0F51C640-BDE4-479C-95C7-BFA18E54782D}"/>
              </a:ext>
            </a:extLst>
          </p:cNvPr>
          <p:cNvGraphicFramePr>
            <a:graphicFrameLocks noChangeAspect="1"/>
          </p:cNvGraphicFramePr>
          <p:nvPr>
            <p:extLst>
              <p:ext uri="{D42A27DB-BD31-4B8C-83A1-F6EECF244321}">
                <p14:modId xmlns:p14="http://schemas.microsoft.com/office/powerpoint/2010/main" val="3634160098"/>
              </p:ext>
            </p:extLst>
          </p:nvPr>
        </p:nvGraphicFramePr>
        <p:xfrm>
          <a:off x="827088" y="4137025"/>
          <a:ext cx="292100" cy="360363"/>
        </p:xfrm>
        <a:graphic>
          <a:graphicData uri="http://schemas.openxmlformats.org/presentationml/2006/ole">
            <mc:AlternateContent xmlns:mc="http://schemas.openxmlformats.org/markup-compatibility/2006">
              <mc:Choice xmlns:v="urn:schemas-microsoft-com:vml" Requires="v">
                <p:oleObj name="Equation" r:id="rId27" imgW="164880" imgH="203040" progId="Equation.DSMT4">
                  <p:embed/>
                </p:oleObj>
              </mc:Choice>
              <mc:Fallback>
                <p:oleObj name="Equation" r:id="rId27" imgW="164880" imgH="203040" progId="Equation.DSMT4">
                  <p:embed/>
                  <p:pic>
                    <p:nvPicPr>
                      <p:cNvPr id="0" name="Object 30"/>
                      <p:cNvPicPr>
                        <a:picLocks noChangeAspect="1" noChangeArrowheads="1"/>
                      </p:cNvPicPr>
                      <p:nvPr/>
                    </p:nvPicPr>
                    <p:blipFill>
                      <a:blip r:embed="rId28"/>
                      <a:srcRect/>
                      <a:stretch>
                        <a:fillRect/>
                      </a:stretch>
                    </p:blipFill>
                    <p:spPr bwMode="auto">
                      <a:xfrm>
                        <a:off x="827088" y="4137025"/>
                        <a:ext cx="292100"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4" name="Object 31">
            <a:extLst>
              <a:ext uri="{FF2B5EF4-FFF2-40B4-BE49-F238E27FC236}">
                <a16:creationId xmlns:a16="http://schemas.microsoft.com/office/drawing/2014/main" id="{12058323-D0BF-4549-863B-C7ED082BB2BC}"/>
              </a:ext>
            </a:extLst>
          </p:cNvPr>
          <p:cNvGraphicFramePr>
            <a:graphicFrameLocks noChangeAspect="1"/>
          </p:cNvGraphicFramePr>
          <p:nvPr>
            <p:extLst>
              <p:ext uri="{D42A27DB-BD31-4B8C-83A1-F6EECF244321}">
                <p14:modId xmlns:p14="http://schemas.microsoft.com/office/powerpoint/2010/main" val="3883442114"/>
              </p:ext>
            </p:extLst>
          </p:nvPr>
        </p:nvGraphicFramePr>
        <p:xfrm>
          <a:off x="3461328" y="5503863"/>
          <a:ext cx="209550" cy="296862"/>
        </p:xfrm>
        <a:graphic>
          <a:graphicData uri="http://schemas.openxmlformats.org/presentationml/2006/ole">
            <mc:AlternateContent xmlns:mc="http://schemas.openxmlformats.org/markup-compatibility/2006">
              <mc:Choice xmlns:v="urn:schemas-microsoft-com:vml" Requires="v">
                <p:oleObj name="Equation" r:id="rId29" imgW="114120" imgH="164880" progId="Equation.DSMT4">
                  <p:embed/>
                </p:oleObj>
              </mc:Choice>
              <mc:Fallback>
                <p:oleObj name="Equation" r:id="rId29" imgW="114120" imgH="164880" progId="Equation.DSMT4">
                  <p:embed/>
                  <p:pic>
                    <p:nvPicPr>
                      <p:cNvPr id="0" name="Object 31"/>
                      <p:cNvPicPr>
                        <a:picLocks noChangeAspect="1" noChangeArrowheads="1"/>
                      </p:cNvPicPr>
                      <p:nvPr/>
                    </p:nvPicPr>
                    <p:blipFill>
                      <a:blip r:embed="rId30"/>
                      <a:srcRect/>
                      <a:stretch>
                        <a:fillRect/>
                      </a:stretch>
                    </p:blipFill>
                    <p:spPr bwMode="auto">
                      <a:xfrm>
                        <a:off x="3461328" y="5503863"/>
                        <a:ext cx="209550"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5855" name="Object 33">
            <a:extLst>
              <a:ext uri="{FF2B5EF4-FFF2-40B4-BE49-F238E27FC236}">
                <a16:creationId xmlns:a16="http://schemas.microsoft.com/office/drawing/2014/main" id="{5E3930D0-F559-4E9C-B049-CBB26A7B0DBB}"/>
              </a:ext>
            </a:extLst>
          </p:cNvPr>
          <p:cNvGraphicFramePr>
            <a:graphicFrameLocks noChangeAspect="1"/>
          </p:cNvGraphicFramePr>
          <p:nvPr>
            <p:extLst>
              <p:ext uri="{D42A27DB-BD31-4B8C-83A1-F6EECF244321}">
                <p14:modId xmlns:p14="http://schemas.microsoft.com/office/powerpoint/2010/main" val="663082152"/>
              </p:ext>
            </p:extLst>
          </p:nvPr>
        </p:nvGraphicFramePr>
        <p:xfrm>
          <a:off x="925513" y="5792788"/>
          <a:ext cx="209550" cy="296862"/>
        </p:xfrm>
        <a:graphic>
          <a:graphicData uri="http://schemas.openxmlformats.org/presentationml/2006/ole">
            <mc:AlternateContent xmlns:mc="http://schemas.openxmlformats.org/markup-compatibility/2006">
              <mc:Choice xmlns:v="urn:schemas-microsoft-com:vml" Requires="v">
                <p:oleObj name="Equation" r:id="rId31" imgW="114120" imgH="164880" progId="Equation.DSMT4">
                  <p:embed/>
                </p:oleObj>
              </mc:Choice>
              <mc:Fallback>
                <p:oleObj name="Equation" r:id="rId31" imgW="114120" imgH="164880" progId="Equation.DSMT4">
                  <p:embed/>
                  <p:pic>
                    <p:nvPicPr>
                      <p:cNvPr id="0" name="Object 33"/>
                      <p:cNvPicPr>
                        <a:picLocks noChangeAspect="1" noChangeArrowheads="1"/>
                      </p:cNvPicPr>
                      <p:nvPr/>
                    </p:nvPicPr>
                    <p:blipFill>
                      <a:blip r:embed="rId32"/>
                      <a:srcRect/>
                      <a:stretch>
                        <a:fillRect/>
                      </a:stretch>
                    </p:blipFill>
                    <p:spPr bwMode="auto">
                      <a:xfrm>
                        <a:off x="925513" y="5792788"/>
                        <a:ext cx="209550" cy="296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81" name="Text Box 8">
            <a:extLst>
              <a:ext uri="{FF2B5EF4-FFF2-40B4-BE49-F238E27FC236}">
                <a16:creationId xmlns:a16="http://schemas.microsoft.com/office/drawing/2014/main" id="{D2BBF54F-1856-4EC9-8D99-59C8815DF83B}"/>
              </a:ext>
            </a:extLst>
          </p:cNvPr>
          <p:cNvSpPr txBox="1">
            <a:spLocks noChangeArrowheads="1"/>
          </p:cNvSpPr>
          <p:nvPr/>
        </p:nvSpPr>
        <p:spPr bwMode="auto">
          <a:xfrm>
            <a:off x="755650" y="1916113"/>
            <a:ext cx="7993063" cy="4760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供电系统在短路时，由于短路电流特别是短路冲击电流很大，因此相邻载流导体间将产生强大的电动力，可能使电器和载流部分遭受严重的破坏。因此，电气设备必须具有足够的机械强度，以承受短路时最大电动力的作用，避免遭受严重的机械性损坏。通常把电气设备承受短路电流的电动效应而不至于造成机械性损坏的能力，称为电气设备具有足够的电动稳定度。</a:t>
            </a:r>
          </a:p>
          <a:p>
            <a:pPr eaLnBrk="1" hangingPunct="1"/>
            <a:r>
              <a:rPr lang="zh-CN" altLang="en-US" sz="1800">
                <a:solidFill>
                  <a:srgbClr val="212834"/>
                </a:solidFill>
              </a:rPr>
              <a:t>        由</a:t>
            </a:r>
            <a:r>
              <a:rPr lang="en-US" altLang="zh-CN" sz="1800">
                <a:solidFill>
                  <a:srgbClr val="212834"/>
                </a:solidFill>
              </a:rPr>
              <a:t>《</a:t>
            </a:r>
            <a:r>
              <a:rPr lang="zh-CN" altLang="en-US" sz="1800">
                <a:solidFill>
                  <a:srgbClr val="212834"/>
                </a:solidFill>
              </a:rPr>
              <a:t>电工基础</a:t>
            </a:r>
            <a:r>
              <a:rPr lang="en-US" altLang="zh-CN" sz="1800">
                <a:solidFill>
                  <a:srgbClr val="212834"/>
                </a:solidFill>
              </a:rPr>
              <a:t>》</a:t>
            </a:r>
            <a:r>
              <a:rPr lang="zh-CN" altLang="en-US" sz="1800">
                <a:solidFill>
                  <a:srgbClr val="212834"/>
                </a:solidFill>
              </a:rPr>
              <a:t>知，处在空气中的两平行导体分别通以电流    、  时，而两导体的轴线距离为   ，档距</a:t>
            </a:r>
            <a:r>
              <a:rPr lang="en-US" altLang="zh-CN" sz="1800">
                <a:solidFill>
                  <a:srgbClr val="212834"/>
                </a:solidFill>
              </a:rPr>
              <a:t>(</a:t>
            </a:r>
            <a:r>
              <a:rPr lang="zh-CN" altLang="en-US" sz="1800">
                <a:solidFill>
                  <a:srgbClr val="212834"/>
                </a:solidFill>
              </a:rPr>
              <a:t>即相邻的两支持点间距离</a:t>
            </a:r>
            <a:r>
              <a:rPr lang="en-US" altLang="zh-CN" sz="1800">
                <a:solidFill>
                  <a:srgbClr val="212834"/>
                </a:solidFill>
              </a:rPr>
              <a:t>)</a:t>
            </a:r>
            <a:r>
              <a:rPr lang="zh-CN" altLang="en-US" sz="1800">
                <a:solidFill>
                  <a:srgbClr val="212834"/>
                </a:solidFill>
              </a:rPr>
              <a:t>为    ，则导体间的电动力 </a:t>
            </a:r>
            <a:r>
              <a:rPr lang="en-US" altLang="zh-CN" sz="1800">
                <a:solidFill>
                  <a:srgbClr val="212834"/>
                </a:solidFill>
              </a:rPr>
              <a:t>(</a:t>
            </a:r>
            <a:r>
              <a:rPr lang="zh-CN" altLang="en-US" sz="1800">
                <a:solidFill>
                  <a:srgbClr val="212834"/>
                </a:solidFill>
              </a:rPr>
              <a:t>单位为</a:t>
            </a:r>
            <a:r>
              <a:rPr lang="en-US" altLang="zh-CN" sz="1800">
                <a:solidFill>
                  <a:srgbClr val="212834"/>
                </a:solidFill>
              </a:rPr>
              <a:t>N)</a:t>
            </a:r>
            <a:r>
              <a:rPr lang="zh-CN" altLang="en-US" sz="1800">
                <a:solidFill>
                  <a:srgbClr val="212834"/>
                </a:solidFill>
              </a:rPr>
              <a:t>为</a:t>
            </a:r>
          </a:p>
          <a:p>
            <a:pPr eaLnBrk="1" hangingPunct="1"/>
            <a:r>
              <a:rPr lang="zh-CN" altLang="en-US" sz="1800">
                <a:solidFill>
                  <a:srgbClr val="212834"/>
                </a:solidFill>
              </a:rPr>
              <a:t>                                                                                                   </a:t>
            </a:r>
            <a:r>
              <a:rPr lang="en-US" altLang="zh-CN" sz="1800">
                <a:solidFill>
                  <a:srgbClr val="212834"/>
                </a:solidFill>
              </a:rPr>
              <a:t>(4-56)</a:t>
            </a:r>
          </a:p>
          <a:p>
            <a:pPr eaLnBrk="1" hangingPunct="1"/>
            <a:r>
              <a:rPr lang="zh-CN" altLang="en-US" sz="1800">
                <a:solidFill>
                  <a:srgbClr val="212834"/>
                </a:solidFill>
              </a:rPr>
              <a:t>式中       </a:t>
            </a:r>
            <a:r>
              <a:rPr lang="en-US" altLang="zh-CN" sz="1800">
                <a:solidFill>
                  <a:srgbClr val="212834"/>
                </a:solidFill>
              </a:rPr>
              <a:t>——</a:t>
            </a:r>
            <a:r>
              <a:rPr lang="zh-CN" altLang="en-US" sz="1800">
                <a:solidFill>
                  <a:srgbClr val="212834"/>
                </a:solidFill>
              </a:rPr>
              <a:t>真空和空气的磁导率，                                ；</a:t>
            </a:r>
          </a:p>
          <a:p>
            <a:pPr eaLnBrk="1" hangingPunct="1"/>
            <a:r>
              <a:rPr lang="zh-CN" altLang="en-US" sz="1800">
                <a:solidFill>
                  <a:srgbClr val="212834"/>
                </a:solidFill>
              </a:rPr>
              <a:t>           </a:t>
            </a:r>
            <a:r>
              <a:rPr lang="en-US" altLang="zh-CN" sz="1800">
                <a:solidFill>
                  <a:srgbClr val="212834"/>
                </a:solidFill>
              </a:rPr>
              <a:t>K</a:t>
            </a:r>
            <a:r>
              <a:rPr lang="en-US" altLang="zh-CN" sz="1800" baseline="-25000">
                <a:solidFill>
                  <a:srgbClr val="212834"/>
                </a:solidFill>
              </a:rPr>
              <a:t>f</a:t>
            </a:r>
            <a:r>
              <a:rPr lang="en-US" altLang="zh-CN" sz="1800">
                <a:solidFill>
                  <a:srgbClr val="212834"/>
                </a:solidFill>
              </a:rPr>
              <a:t>——</a:t>
            </a:r>
            <a:r>
              <a:rPr lang="zh-CN" altLang="en-US" sz="1800">
                <a:solidFill>
                  <a:srgbClr val="212834"/>
                </a:solidFill>
              </a:rPr>
              <a:t>形状系数。</a:t>
            </a:r>
          </a:p>
          <a:p>
            <a:pPr eaLnBrk="1" hangingPunct="1"/>
            <a:r>
              <a:rPr lang="zh-CN" altLang="en-US" sz="1800">
                <a:solidFill>
                  <a:srgbClr val="212834"/>
                </a:solidFill>
              </a:rPr>
              <a:t>         形状系数</a:t>
            </a:r>
            <a:r>
              <a:rPr lang="en-US" altLang="zh-CN" sz="1800">
                <a:solidFill>
                  <a:srgbClr val="212834"/>
                </a:solidFill>
              </a:rPr>
              <a:t>K</a:t>
            </a:r>
            <a:r>
              <a:rPr lang="en-US" altLang="zh-CN" sz="1800" baseline="-25000">
                <a:solidFill>
                  <a:srgbClr val="212834"/>
                </a:solidFill>
              </a:rPr>
              <a:t>f</a:t>
            </a:r>
            <a:r>
              <a:rPr lang="zh-CN" altLang="en-US" sz="1800">
                <a:solidFill>
                  <a:srgbClr val="212834"/>
                </a:solidFill>
              </a:rPr>
              <a:t>与导体截面形状和相对位置有关，只有当导体截面非常小、长度     比导体之间距离    大得多，并且假定全部电流集中在导体轴线时，</a:t>
            </a:r>
            <a:r>
              <a:rPr lang="en-US" altLang="zh-CN" sz="1800">
                <a:solidFill>
                  <a:srgbClr val="212834"/>
                </a:solidFill>
              </a:rPr>
              <a:t>K</a:t>
            </a:r>
            <a:r>
              <a:rPr lang="en-US" altLang="zh-CN" sz="1800" baseline="-25000">
                <a:solidFill>
                  <a:srgbClr val="212834"/>
                </a:solidFill>
              </a:rPr>
              <a:t>f</a:t>
            </a:r>
            <a:r>
              <a:rPr lang="zh-CN" altLang="en-US" sz="1800">
                <a:solidFill>
                  <a:srgbClr val="212834"/>
                </a:solidFill>
              </a:rPr>
              <a:t>才等于</a:t>
            </a:r>
            <a:r>
              <a:rPr lang="en-US" altLang="zh-CN" sz="1800">
                <a:solidFill>
                  <a:srgbClr val="212834"/>
                </a:solidFill>
              </a:rPr>
              <a:t>1</a:t>
            </a:r>
            <a:r>
              <a:rPr lang="zh-CN" altLang="en-US" sz="1800">
                <a:solidFill>
                  <a:srgbClr val="212834"/>
                </a:solidFill>
              </a:rPr>
              <a:t>。但在实际计算中，对于圆截面和矩形截面导体，当导体之间距离足够大时，可以认为</a:t>
            </a:r>
            <a:r>
              <a:rPr lang="en-US" altLang="zh-CN" sz="1800">
                <a:solidFill>
                  <a:srgbClr val="212834"/>
                </a:solidFill>
              </a:rPr>
              <a:t>K</a:t>
            </a:r>
            <a:r>
              <a:rPr lang="en-US" altLang="zh-CN" sz="1800" baseline="-25000">
                <a:solidFill>
                  <a:srgbClr val="212834"/>
                </a:solidFill>
              </a:rPr>
              <a:t>f</a:t>
            </a:r>
            <a:r>
              <a:rPr lang="zh-CN" altLang="en-US" sz="1800">
                <a:solidFill>
                  <a:srgbClr val="212834"/>
                </a:solidFill>
              </a:rPr>
              <a:t>＝</a:t>
            </a:r>
            <a:r>
              <a:rPr lang="en-US" altLang="zh-CN" sz="1800">
                <a:solidFill>
                  <a:srgbClr val="212834"/>
                </a:solidFill>
              </a:rPr>
              <a:t>1</a:t>
            </a:r>
            <a:r>
              <a:rPr lang="zh-CN" altLang="en-US" sz="1800">
                <a:solidFill>
                  <a:srgbClr val="212834"/>
                </a:solidFill>
              </a:rPr>
              <a:t>。在其他情况下，</a:t>
            </a:r>
            <a:r>
              <a:rPr lang="en-US" altLang="zh-CN" sz="1800">
                <a:solidFill>
                  <a:srgbClr val="212834"/>
                </a:solidFill>
              </a:rPr>
              <a:t>K</a:t>
            </a:r>
            <a:r>
              <a:rPr lang="en-US" altLang="zh-CN" sz="1800" baseline="-25000">
                <a:solidFill>
                  <a:srgbClr val="212834"/>
                </a:solidFill>
              </a:rPr>
              <a:t>f</a:t>
            </a:r>
            <a:r>
              <a:rPr lang="en-US" altLang="zh-CN" sz="1800">
                <a:solidFill>
                  <a:srgbClr val="212834"/>
                </a:solidFill>
              </a:rPr>
              <a:t>≠1(</a:t>
            </a:r>
            <a:r>
              <a:rPr lang="zh-CN" altLang="en-US" sz="1800">
                <a:solidFill>
                  <a:srgbClr val="212834"/>
                </a:solidFill>
              </a:rPr>
              <a:t>如大工作电流的配电装置中各相母线有多条时，条间距离很小</a:t>
            </a:r>
            <a:r>
              <a:rPr lang="en-US" altLang="zh-CN" sz="1800">
                <a:solidFill>
                  <a:srgbClr val="212834"/>
                </a:solidFill>
              </a:rPr>
              <a:t>)</a:t>
            </a:r>
            <a:r>
              <a:rPr lang="zh-CN" altLang="en-US" sz="1800">
                <a:solidFill>
                  <a:srgbClr val="212834"/>
                </a:solidFill>
              </a:rPr>
              <a:t>。因此，对于导体间的净空距离大于截面周长且每相只有一条矩形截面导体的线路，式</a:t>
            </a:r>
            <a:r>
              <a:rPr lang="en-US" altLang="zh-CN" sz="1800">
                <a:solidFill>
                  <a:srgbClr val="212834"/>
                </a:solidFill>
              </a:rPr>
              <a:t>(4-56)</a:t>
            </a:r>
            <a:r>
              <a:rPr lang="zh-CN" altLang="en-US" sz="1800">
                <a:solidFill>
                  <a:srgbClr val="212834"/>
                </a:solidFill>
              </a:rPr>
              <a:t>中取</a:t>
            </a:r>
            <a:r>
              <a:rPr lang="en-US" altLang="zh-CN" sz="1800">
                <a:solidFill>
                  <a:srgbClr val="212834"/>
                </a:solidFill>
              </a:rPr>
              <a:t>K</a:t>
            </a:r>
            <a:r>
              <a:rPr lang="en-US" altLang="zh-CN" sz="1800" baseline="-25000">
                <a:solidFill>
                  <a:srgbClr val="212834"/>
                </a:solidFill>
              </a:rPr>
              <a:t>f</a:t>
            </a:r>
            <a:r>
              <a:rPr lang="zh-CN" altLang="en-US" sz="1800">
                <a:solidFill>
                  <a:srgbClr val="212834"/>
                </a:solidFill>
              </a:rPr>
              <a:t>＝</a:t>
            </a:r>
            <a:r>
              <a:rPr lang="en-US" altLang="zh-CN" sz="1800">
                <a:solidFill>
                  <a:srgbClr val="212834"/>
                </a:solidFill>
              </a:rPr>
              <a:t>1</a:t>
            </a:r>
            <a:r>
              <a:rPr lang="zh-CN" altLang="en-US" sz="1800">
                <a:solidFill>
                  <a:srgbClr val="212834"/>
                </a:solidFill>
              </a:rPr>
              <a:t>是适  用的。</a:t>
            </a:r>
          </a:p>
        </p:txBody>
      </p:sp>
      <p:sp>
        <p:nvSpPr>
          <p:cNvPr id="36882" name="Rectangle 9">
            <a:extLst>
              <a:ext uri="{FF2B5EF4-FFF2-40B4-BE49-F238E27FC236}">
                <a16:creationId xmlns:a16="http://schemas.microsoft.com/office/drawing/2014/main" id="{EDA5161B-DB75-45AD-BD86-C3BB9B65042D}"/>
              </a:ext>
            </a:extLst>
          </p:cNvPr>
          <p:cNvSpPr>
            <a:spLocks noChangeArrowheads="1"/>
          </p:cNvSpPr>
          <p:nvPr/>
        </p:nvSpPr>
        <p:spPr bwMode="auto">
          <a:xfrm>
            <a:off x="827088" y="1484313"/>
            <a:ext cx="355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二、短路电流的电动效应</a:t>
            </a:r>
          </a:p>
        </p:txBody>
      </p:sp>
      <p:sp>
        <p:nvSpPr>
          <p:cNvPr id="36883" name="Text Box 10">
            <a:extLst>
              <a:ext uri="{FF2B5EF4-FFF2-40B4-BE49-F238E27FC236}">
                <a16:creationId xmlns:a16="http://schemas.microsoft.com/office/drawing/2014/main" id="{9ED38F5F-E2D1-4378-9C73-5617F23D855E}"/>
              </a:ext>
            </a:extLst>
          </p:cNvPr>
          <p:cNvSpPr txBox="1">
            <a:spLocks noChangeArrowheads="1"/>
          </p:cNvSpPr>
          <p:nvPr/>
        </p:nvSpPr>
        <p:spPr bwMode="auto">
          <a:xfrm>
            <a:off x="755650" y="981075"/>
            <a:ext cx="806450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短路电流的热效应和电动效应</a:t>
            </a:r>
          </a:p>
        </p:txBody>
      </p:sp>
      <p:graphicFrame>
        <p:nvGraphicFramePr>
          <p:cNvPr id="36866" name="Object 12">
            <a:extLst>
              <a:ext uri="{FF2B5EF4-FFF2-40B4-BE49-F238E27FC236}">
                <a16:creationId xmlns:a16="http://schemas.microsoft.com/office/drawing/2014/main" id="{5419F28C-DA62-4913-B1D6-9EF9C352F586}"/>
              </a:ext>
            </a:extLst>
          </p:cNvPr>
          <p:cNvGraphicFramePr>
            <a:graphicFrameLocks noChangeAspect="1"/>
          </p:cNvGraphicFramePr>
          <p:nvPr>
            <p:extLst>
              <p:ext uri="{D42A27DB-BD31-4B8C-83A1-F6EECF244321}">
                <p14:modId xmlns:p14="http://schemas.microsoft.com/office/powerpoint/2010/main" val="1323313005"/>
              </p:ext>
            </p:extLst>
          </p:nvPr>
        </p:nvGraphicFramePr>
        <p:xfrm>
          <a:off x="7323715" y="3258706"/>
          <a:ext cx="215685" cy="367200"/>
        </p:xfrm>
        <a:graphic>
          <a:graphicData uri="http://schemas.openxmlformats.org/presentationml/2006/ole">
            <mc:AlternateContent xmlns:mc="http://schemas.openxmlformats.org/markup-compatibility/2006">
              <mc:Choice xmlns:v="urn:schemas-microsoft-com:vml" Requires="v">
                <p:oleObj name="Equation" r:id="rId3" imgW="101520" imgH="203040" progId="Equation.DSMT4">
                  <p:embed/>
                </p:oleObj>
              </mc:Choice>
              <mc:Fallback>
                <p:oleObj name="Equation" r:id="rId3" imgW="101520" imgH="203040" progId="Equation.DSMT4">
                  <p:embed/>
                  <p:pic>
                    <p:nvPicPr>
                      <p:cNvPr id="0" name="Object 12"/>
                      <p:cNvPicPr>
                        <a:picLocks noChangeAspect="1" noChangeArrowheads="1"/>
                      </p:cNvPicPr>
                      <p:nvPr/>
                    </p:nvPicPr>
                    <p:blipFill>
                      <a:blip r:embed="rId4"/>
                      <a:srcRect/>
                      <a:stretch>
                        <a:fillRect/>
                      </a:stretch>
                    </p:blipFill>
                    <p:spPr bwMode="auto">
                      <a:xfrm>
                        <a:off x="7323715" y="3258706"/>
                        <a:ext cx="215685" cy="36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7" name="Object 11">
            <a:extLst>
              <a:ext uri="{FF2B5EF4-FFF2-40B4-BE49-F238E27FC236}">
                <a16:creationId xmlns:a16="http://schemas.microsoft.com/office/drawing/2014/main" id="{FB1CD091-F0BC-4031-A808-8E5F5AF33336}"/>
              </a:ext>
            </a:extLst>
          </p:cNvPr>
          <p:cNvGraphicFramePr>
            <a:graphicFrameLocks noChangeAspect="1"/>
          </p:cNvGraphicFramePr>
          <p:nvPr>
            <p:extLst>
              <p:ext uri="{D42A27DB-BD31-4B8C-83A1-F6EECF244321}">
                <p14:modId xmlns:p14="http://schemas.microsoft.com/office/powerpoint/2010/main" val="2150110549"/>
              </p:ext>
            </p:extLst>
          </p:nvPr>
        </p:nvGraphicFramePr>
        <p:xfrm>
          <a:off x="7674553" y="3258156"/>
          <a:ext cx="211138" cy="368300"/>
        </p:xfrm>
        <a:graphic>
          <a:graphicData uri="http://schemas.openxmlformats.org/presentationml/2006/ole">
            <mc:AlternateContent xmlns:mc="http://schemas.openxmlformats.org/markup-compatibility/2006">
              <mc:Choice xmlns:v="urn:schemas-microsoft-com:vml" Requires="v">
                <p:oleObj name="Equation" r:id="rId5" imgW="114120" imgH="203040" progId="Equation.DSMT4">
                  <p:embed/>
                </p:oleObj>
              </mc:Choice>
              <mc:Fallback>
                <p:oleObj name="Equation" r:id="rId5" imgW="114120" imgH="203040" progId="Equation.DSMT4">
                  <p:embed/>
                  <p:pic>
                    <p:nvPicPr>
                      <p:cNvPr id="0" name="Object 11"/>
                      <p:cNvPicPr>
                        <a:picLocks noChangeAspect="1" noChangeArrowheads="1"/>
                      </p:cNvPicPr>
                      <p:nvPr/>
                    </p:nvPicPr>
                    <p:blipFill>
                      <a:blip r:embed="rId6"/>
                      <a:srcRect/>
                      <a:stretch>
                        <a:fillRect/>
                      </a:stretch>
                    </p:blipFill>
                    <p:spPr bwMode="auto">
                      <a:xfrm>
                        <a:off x="7674553" y="3258156"/>
                        <a:ext cx="211138"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8" name="Object 16">
            <a:extLst>
              <a:ext uri="{FF2B5EF4-FFF2-40B4-BE49-F238E27FC236}">
                <a16:creationId xmlns:a16="http://schemas.microsoft.com/office/drawing/2014/main" id="{B23B6376-1344-4027-B3DA-25289DBF0376}"/>
              </a:ext>
            </a:extLst>
          </p:cNvPr>
          <p:cNvGraphicFramePr>
            <a:graphicFrameLocks noChangeAspect="1"/>
          </p:cNvGraphicFramePr>
          <p:nvPr>
            <p:extLst>
              <p:ext uri="{D42A27DB-BD31-4B8C-83A1-F6EECF244321}">
                <p14:modId xmlns:p14="http://schemas.microsoft.com/office/powerpoint/2010/main" val="2035786343"/>
              </p:ext>
            </p:extLst>
          </p:nvPr>
        </p:nvGraphicFramePr>
        <p:xfrm>
          <a:off x="2916238" y="3644900"/>
          <a:ext cx="192087" cy="206375"/>
        </p:xfrm>
        <a:graphic>
          <a:graphicData uri="http://schemas.openxmlformats.org/presentationml/2006/ole">
            <mc:AlternateContent xmlns:mc="http://schemas.openxmlformats.org/markup-compatibility/2006">
              <mc:Choice xmlns:v="urn:schemas-microsoft-com:vml" Requires="v">
                <p:oleObj name="Equation" r:id="rId7" imgW="114120" imgH="126720" progId="Equation.DSMT4">
                  <p:embed/>
                </p:oleObj>
              </mc:Choice>
              <mc:Fallback>
                <p:oleObj name="Equation" r:id="rId7" imgW="114120" imgH="126720" progId="Equation.DSMT4">
                  <p:embed/>
                  <p:pic>
                    <p:nvPicPr>
                      <p:cNvPr id="0" name="Object 16"/>
                      <p:cNvPicPr>
                        <a:picLocks noChangeAspect="1" noChangeArrowheads="1"/>
                      </p:cNvPicPr>
                      <p:nvPr/>
                    </p:nvPicPr>
                    <p:blipFill>
                      <a:blip r:embed="rId8"/>
                      <a:srcRect/>
                      <a:stretch>
                        <a:fillRect/>
                      </a:stretch>
                    </p:blipFill>
                    <p:spPr bwMode="auto">
                      <a:xfrm>
                        <a:off x="2916238" y="3644900"/>
                        <a:ext cx="192087" cy="20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69" name="Object 17">
            <a:extLst>
              <a:ext uri="{FF2B5EF4-FFF2-40B4-BE49-F238E27FC236}">
                <a16:creationId xmlns:a16="http://schemas.microsoft.com/office/drawing/2014/main" id="{E0A71CD5-004C-41C9-9BA9-882C884D7E41}"/>
              </a:ext>
            </a:extLst>
          </p:cNvPr>
          <p:cNvGraphicFramePr>
            <a:graphicFrameLocks noChangeAspect="1"/>
          </p:cNvGraphicFramePr>
          <p:nvPr>
            <p:extLst>
              <p:ext uri="{D42A27DB-BD31-4B8C-83A1-F6EECF244321}">
                <p14:modId xmlns:p14="http://schemas.microsoft.com/office/powerpoint/2010/main" val="3480938163"/>
              </p:ext>
            </p:extLst>
          </p:nvPr>
        </p:nvGraphicFramePr>
        <p:xfrm>
          <a:off x="6707188" y="3579092"/>
          <a:ext cx="236537" cy="292100"/>
        </p:xfrm>
        <a:graphic>
          <a:graphicData uri="http://schemas.openxmlformats.org/presentationml/2006/ole">
            <mc:AlternateContent xmlns:mc="http://schemas.openxmlformats.org/markup-compatibility/2006">
              <mc:Choice xmlns:v="urn:schemas-microsoft-com:vml" Requires="v">
                <p:oleObj name="Equation" r:id="rId9" imgW="126720" imgH="152280" progId="Equation.DSMT4">
                  <p:embed/>
                </p:oleObj>
              </mc:Choice>
              <mc:Fallback>
                <p:oleObj name="Equation" r:id="rId9" imgW="126720" imgH="152280" progId="Equation.DSMT4">
                  <p:embed/>
                  <p:pic>
                    <p:nvPicPr>
                      <p:cNvPr id="0" name="Object 17"/>
                      <p:cNvPicPr>
                        <a:picLocks noChangeAspect="1" noChangeArrowheads="1"/>
                      </p:cNvPicPr>
                      <p:nvPr/>
                    </p:nvPicPr>
                    <p:blipFill>
                      <a:blip r:embed="rId10"/>
                      <a:srcRect/>
                      <a:stretch>
                        <a:fillRect/>
                      </a:stretch>
                    </p:blipFill>
                    <p:spPr bwMode="auto">
                      <a:xfrm>
                        <a:off x="6707188" y="3579092"/>
                        <a:ext cx="236537"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0" name="Object 19">
            <a:extLst>
              <a:ext uri="{FF2B5EF4-FFF2-40B4-BE49-F238E27FC236}">
                <a16:creationId xmlns:a16="http://schemas.microsoft.com/office/drawing/2014/main" id="{DAF71333-117A-430E-8571-1575EA2A10F7}"/>
              </a:ext>
            </a:extLst>
          </p:cNvPr>
          <p:cNvGraphicFramePr>
            <a:graphicFrameLocks noChangeAspect="1"/>
          </p:cNvGraphicFramePr>
          <p:nvPr>
            <p:extLst>
              <p:ext uri="{D42A27DB-BD31-4B8C-83A1-F6EECF244321}">
                <p14:modId xmlns:p14="http://schemas.microsoft.com/office/powerpoint/2010/main" val="3883364814"/>
              </p:ext>
            </p:extLst>
          </p:nvPr>
        </p:nvGraphicFramePr>
        <p:xfrm>
          <a:off x="2051050" y="4073525"/>
          <a:ext cx="3995738" cy="403225"/>
        </p:xfrm>
        <a:graphic>
          <a:graphicData uri="http://schemas.openxmlformats.org/presentationml/2006/ole">
            <mc:AlternateContent xmlns:mc="http://schemas.openxmlformats.org/markup-compatibility/2006">
              <mc:Choice xmlns:v="urn:schemas-microsoft-com:vml" Requires="v">
                <p:oleObj name="Equation" r:id="rId11" imgW="2171520" imgH="215640" progId="Equation.DSMT4">
                  <p:embed/>
                </p:oleObj>
              </mc:Choice>
              <mc:Fallback>
                <p:oleObj name="Equation" r:id="rId11" imgW="2171520" imgH="215640" progId="Equation.DSMT4">
                  <p:embed/>
                  <p:pic>
                    <p:nvPicPr>
                      <p:cNvPr id="0" name="Object 19"/>
                      <p:cNvPicPr>
                        <a:picLocks noChangeAspect="1" noChangeArrowheads="1"/>
                      </p:cNvPicPr>
                      <p:nvPr/>
                    </p:nvPicPr>
                    <p:blipFill>
                      <a:blip r:embed="rId12"/>
                      <a:srcRect/>
                      <a:stretch>
                        <a:fillRect/>
                      </a:stretch>
                    </p:blipFill>
                    <p:spPr bwMode="auto">
                      <a:xfrm>
                        <a:off x="2051050" y="4073525"/>
                        <a:ext cx="3995738" cy="4032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1" name="Object 21">
            <a:extLst>
              <a:ext uri="{FF2B5EF4-FFF2-40B4-BE49-F238E27FC236}">
                <a16:creationId xmlns:a16="http://schemas.microsoft.com/office/drawing/2014/main" id="{EEAE6BD0-6F80-40C0-97A0-E2698126291C}"/>
              </a:ext>
            </a:extLst>
          </p:cNvPr>
          <p:cNvGraphicFramePr>
            <a:graphicFrameLocks noChangeAspect="1"/>
          </p:cNvGraphicFramePr>
          <p:nvPr>
            <p:extLst>
              <p:ext uri="{D42A27DB-BD31-4B8C-83A1-F6EECF244321}">
                <p14:modId xmlns:p14="http://schemas.microsoft.com/office/powerpoint/2010/main" val="2692544006"/>
              </p:ext>
            </p:extLst>
          </p:nvPr>
        </p:nvGraphicFramePr>
        <p:xfrm>
          <a:off x="1438275" y="4386263"/>
          <a:ext cx="292100" cy="360362"/>
        </p:xfrm>
        <a:graphic>
          <a:graphicData uri="http://schemas.openxmlformats.org/presentationml/2006/ole">
            <mc:AlternateContent xmlns:mc="http://schemas.openxmlformats.org/markup-compatibility/2006">
              <mc:Choice xmlns:v="urn:schemas-microsoft-com:vml" Requires="v">
                <p:oleObj name="Equation" r:id="rId13" imgW="164880" imgH="203040" progId="Equation.DSMT4">
                  <p:embed/>
                </p:oleObj>
              </mc:Choice>
              <mc:Fallback>
                <p:oleObj name="Equation" r:id="rId13" imgW="164880" imgH="203040" progId="Equation.DSMT4">
                  <p:embed/>
                  <p:pic>
                    <p:nvPicPr>
                      <p:cNvPr id="0" name="Object 21"/>
                      <p:cNvPicPr>
                        <a:picLocks noChangeAspect="1" noChangeArrowheads="1"/>
                      </p:cNvPicPr>
                      <p:nvPr/>
                    </p:nvPicPr>
                    <p:blipFill>
                      <a:blip r:embed="rId14"/>
                      <a:srcRect/>
                      <a:stretch>
                        <a:fillRect/>
                      </a:stretch>
                    </p:blipFill>
                    <p:spPr bwMode="auto">
                      <a:xfrm>
                        <a:off x="1438275" y="4386263"/>
                        <a:ext cx="292100" cy="36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lgn="ctr">
                            <a:solidFill>
                              <a:srgbClr val="DE6F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36872" name="Object 22">
            <a:extLst>
              <a:ext uri="{FF2B5EF4-FFF2-40B4-BE49-F238E27FC236}">
                <a16:creationId xmlns:a16="http://schemas.microsoft.com/office/drawing/2014/main" id="{AB57B21B-BB7B-4908-9A24-F4B8A170F194}"/>
              </a:ext>
            </a:extLst>
          </p:cNvPr>
          <p:cNvGraphicFramePr>
            <a:graphicFrameLocks noChangeAspect="1"/>
          </p:cNvGraphicFramePr>
          <p:nvPr>
            <p:extLst>
              <p:ext uri="{D42A27DB-BD31-4B8C-83A1-F6EECF244321}">
                <p14:modId xmlns:p14="http://schemas.microsoft.com/office/powerpoint/2010/main" val="2375166655"/>
              </p:ext>
            </p:extLst>
          </p:nvPr>
        </p:nvGraphicFramePr>
        <p:xfrm>
          <a:off x="4427538" y="4386263"/>
          <a:ext cx="1873250" cy="361950"/>
        </p:xfrm>
        <a:graphic>
          <a:graphicData uri="http://schemas.openxmlformats.org/presentationml/2006/ole">
            <mc:AlternateContent xmlns:mc="http://schemas.openxmlformats.org/markup-compatibility/2006">
              <mc:Choice xmlns:v="urn:schemas-microsoft-com:vml" Requires="v">
                <p:oleObj name="Equation" r:id="rId15" imgW="1130040" imgH="215640" progId="Equation.DSMT4">
                  <p:embed/>
                </p:oleObj>
              </mc:Choice>
              <mc:Fallback>
                <p:oleObj name="Equation" r:id="rId15" imgW="1130040" imgH="215640" progId="Equation.DSMT4">
                  <p:embed/>
                  <p:pic>
                    <p:nvPicPr>
                      <p:cNvPr id="0" name="Object 22"/>
                      <p:cNvPicPr>
                        <a:picLocks noChangeAspect="1" noChangeArrowheads="1"/>
                      </p:cNvPicPr>
                      <p:nvPr/>
                    </p:nvPicPr>
                    <p:blipFill>
                      <a:blip r:embed="rId16"/>
                      <a:srcRect/>
                      <a:stretch>
                        <a:fillRect/>
                      </a:stretch>
                    </p:blipFill>
                    <p:spPr bwMode="auto">
                      <a:xfrm>
                        <a:off x="4427538" y="4386263"/>
                        <a:ext cx="18732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3" name="Object 24">
            <a:extLst>
              <a:ext uri="{FF2B5EF4-FFF2-40B4-BE49-F238E27FC236}">
                <a16:creationId xmlns:a16="http://schemas.microsoft.com/office/drawing/2014/main" id="{D2B65798-AB06-4161-95A7-E3AB51E1334D}"/>
              </a:ext>
            </a:extLst>
          </p:cNvPr>
          <p:cNvGraphicFramePr>
            <a:graphicFrameLocks noChangeAspect="1"/>
          </p:cNvGraphicFramePr>
          <p:nvPr>
            <p:extLst>
              <p:ext uri="{D42A27DB-BD31-4B8C-83A1-F6EECF244321}">
                <p14:modId xmlns:p14="http://schemas.microsoft.com/office/powerpoint/2010/main" val="2733894986"/>
              </p:ext>
            </p:extLst>
          </p:nvPr>
        </p:nvGraphicFramePr>
        <p:xfrm>
          <a:off x="3245428" y="5300663"/>
          <a:ext cx="192088" cy="206375"/>
        </p:xfrm>
        <a:graphic>
          <a:graphicData uri="http://schemas.openxmlformats.org/presentationml/2006/ole">
            <mc:AlternateContent xmlns:mc="http://schemas.openxmlformats.org/markup-compatibility/2006">
              <mc:Choice xmlns:v="urn:schemas-microsoft-com:vml" Requires="v">
                <p:oleObj name="Equation" r:id="rId17" imgW="114120" imgH="126720" progId="Equation.DSMT4">
                  <p:embed/>
                </p:oleObj>
              </mc:Choice>
              <mc:Fallback>
                <p:oleObj name="Equation" r:id="rId17" imgW="114120" imgH="126720" progId="Equation.DSMT4">
                  <p:embed/>
                  <p:pic>
                    <p:nvPicPr>
                      <p:cNvPr id="0" name="Object 24"/>
                      <p:cNvPicPr>
                        <a:picLocks noChangeAspect="1" noChangeArrowheads="1"/>
                      </p:cNvPicPr>
                      <p:nvPr/>
                    </p:nvPicPr>
                    <p:blipFill>
                      <a:blip r:embed="rId18"/>
                      <a:srcRect/>
                      <a:stretch>
                        <a:fillRect/>
                      </a:stretch>
                    </p:blipFill>
                    <p:spPr bwMode="auto">
                      <a:xfrm>
                        <a:off x="3245428" y="5300663"/>
                        <a:ext cx="192088" cy="206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6874" name="Object 25">
            <a:extLst>
              <a:ext uri="{FF2B5EF4-FFF2-40B4-BE49-F238E27FC236}">
                <a16:creationId xmlns:a16="http://schemas.microsoft.com/office/drawing/2014/main" id="{6D036C2C-AE44-4827-B741-7CFB89E16E02}"/>
              </a:ext>
            </a:extLst>
          </p:cNvPr>
          <p:cNvGraphicFramePr>
            <a:graphicFrameLocks noChangeAspect="1"/>
          </p:cNvGraphicFramePr>
          <p:nvPr>
            <p:extLst>
              <p:ext uri="{D42A27DB-BD31-4B8C-83A1-F6EECF244321}">
                <p14:modId xmlns:p14="http://schemas.microsoft.com/office/powerpoint/2010/main" val="2158236299"/>
              </p:ext>
            </p:extLst>
          </p:nvPr>
        </p:nvGraphicFramePr>
        <p:xfrm>
          <a:off x="1331913" y="5229225"/>
          <a:ext cx="236537" cy="292100"/>
        </p:xfrm>
        <a:graphic>
          <a:graphicData uri="http://schemas.openxmlformats.org/presentationml/2006/ole">
            <mc:AlternateContent xmlns:mc="http://schemas.openxmlformats.org/markup-compatibility/2006">
              <mc:Choice xmlns:v="urn:schemas-microsoft-com:vml" Requires="v">
                <p:oleObj name="Equation" r:id="rId19" imgW="126720" imgH="152280" progId="Equation.DSMT4">
                  <p:embed/>
                </p:oleObj>
              </mc:Choice>
              <mc:Fallback>
                <p:oleObj name="Equation" r:id="rId19" imgW="126720" imgH="152280" progId="Equation.DSMT4">
                  <p:embed/>
                  <p:pic>
                    <p:nvPicPr>
                      <p:cNvPr id="0" name="Object 25"/>
                      <p:cNvPicPr>
                        <a:picLocks noChangeAspect="1" noChangeArrowheads="1"/>
                      </p:cNvPicPr>
                      <p:nvPr/>
                    </p:nvPicPr>
                    <p:blipFill>
                      <a:blip r:embed="rId20"/>
                      <a:srcRect/>
                      <a:stretch>
                        <a:fillRect/>
                      </a:stretch>
                    </p:blipFill>
                    <p:spPr bwMode="auto">
                      <a:xfrm>
                        <a:off x="1331913" y="5229225"/>
                        <a:ext cx="236537"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04" name="Text Box 8">
            <a:extLst>
              <a:ext uri="{FF2B5EF4-FFF2-40B4-BE49-F238E27FC236}">
                <a16:creationId xmlns:a16="http://schemas.microsoft.com/office/drawing/2014/main" id="{2C184F83-6656-4E62-B460-134690A4C3CB}"/>
              </a:ext>
            </a:extLst>
          </p:cNvPr>
          <p:cNvSpPr txBox="1">
            <a:spLocks noChangeArrowheads="1"/>
          </p:cNvSpPr>
          <p:nvPr/>
        </p:nvSpPr>
        <p:spPr bwMode="auto">
          <a:xfrm>
            <a:off x="827088" y="1844675"/>
            <a:ext cx="7704137"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如果三相线路中发生两相短路，则两相短路冲击电流     </a:t>
            </a:r>
            <a:r>
              <a:rPr lang="en-US" altLang="zh-CN" sz="1800">
                <a:solidFill>
                  <a:srgbClr val="212834"/>
                </a:solidFill>
              </a:rPr>
              <a:t>(</a:t>
            </a:r>
            <a:r>
              <a:rPr lang="zh-CN" altLang="en-US" sz="1800">
                <a:solidFill>
                  <a:srgbClr val="212834"/>
                </a:solidFill>
              </a:rPr>
              <a:t>单位为</a:t>
            </a:r>
            <a:r>
              <a:rPr lang="en-US" altLang="zh-CN" sz="1800">
                <a:solidFill>
                  <a:srgbClr val="212834"/>
                </a:solidFill>
              </a:rPr>
              <a:t>A)</a:t>
            </a:r>
            <a:r>
              <a:rPr lang="zh-CN" altLang="en-US" sz="1800">
                <a:solidFill>
                  <a:srgbClr val="212834"/>
                </a:solidFill>
              </a:rPr>
              <a:t>通过两相导体时产生的电动力</a:t>
            </a:r>
            <a:r>
              <a:rPr lang="en-US" altLang="zh-CN" sz="1800">
                <a:solidFill>
                  <a:srgbClr val="212834"/>
                </a:solidFill>
              </a:rPr>
              <a:t>(</a:t>
            </a:r>
            <a:r>
              <a:rPr lang="zh-CN" altLang="en-US" sz="1800">
                <a:solidFill>
                  <a:srgbClr val="212834"/>
                </a:solidFill>
              </a:rPr>
              <a:t>单位为</a:t>
            </a:r>
            <a:r>
              <a:rPr lang="en-US" altLang="zh-CN" sz="1800">
                <a:solidFill>
                  <a:srgbClr val="212834"/>
                </a:solidFill>
              </a:rPr>
              <a:t>N)</a:t>
            </a:r>
            <a:r>
              <a:rPr lang="zh-CN" altLang="en-US" sz="1800">
                <a:solidFill>
                  <a:srgbClr val="212834"/>
                </a:solidFill>
              </a:rPr>
              <a:t>最大 </a:t>
            </a:r>
          </a:p>
          <a:p>
            <a:pPr eaLnBrk="1" hangingPunct="1"/>
            <a:r>
              <a:rPr lang="zh-CN" altLang="en-US" sz="1800">
                <a:solidFill>
                  <a:srgbClr val="212834"/>
                </a:solidFill>
              </a:rPr>
              <a:t>                                                                                         </a:t>
            </a:r>
            <a:r>
              <a:rPr lang="en-US" altLang="zh-CN" sz="1800">
                <a:solidFill>
                  <a:srgbClr val="212834"/>
                </a:solidFill>
              </a:rPr>
              <a:t>(4-57)</a:t>
            </a:r>
          </a:p>
          <a:p>
            <a:pPr eaLnBrk="1" hangingPunct="1"/>
            <a:r>
              <a:rPr lang="en-US" altLang="zh-CN" sz="1800">
                <a:solidFill>
                  <a:srgbClr val="212834"/>
                </a:solidFill>
              </a:rPr>
              <a:t>        </a:t>
            </a:r>
            <a:r>
              <a:rPr lang="zh-CN" altLang="en-US" sz="1800">
                <a:solidFill>
                  <a:srgbClr val="212834"/>
                </a:solidFill>
              </a:rPr>
              <a:t>如果三相线路中发生三相短路，则三相短路冲击电流     </a:t>
            </a:r>
            <a:r>
              <a:rPr lang="en-US" altLang="zh-CN" sz="1800">
                <a:solidFill>
                  <a:srgbClr val="212834"/>
                </a:solidFill>
              </a:rPr>
              <a:t>(</a:t>
            </a:r>
            <a:r>
              <a:rPr lang="zh-CN" altLang="en-US" sz="1800">
                <a:solidFill>
                  <a:srgbClr val="212834"/>
                </a:solidFill>
              </a:rPr>
              <a:t>单位为</a:t>
            </a:r>
            <a:r>
              <a:rPr lang="en-US" altLang="zh-CN" sz="1800">
                <a:solidFill>
                  <a:srgbClr val="212834"/>
                </a:solidFill>
              </a:rPr>
              <a:t>A)</a:t>
            </a:r>
            <a:r>
              <a:rPr lang="zh-CN" altLang="en-US" sz="1800">
                <a:solidFill>
                  <a:srgbClr val="212834"/>
                </a:solidFill>
              </a:rPr>
              <a:t>在中间相产生的电动力</a:t>
            </a:r>
            <a:r>
              <a:rPr lang="en-US" altLang="zh-CN" sz="1800">
                <a:solidFill>
                  <a:srgbClr val="212834"/>
                </a:solidFill>
              </a:rPr>
              <a:t>(</a:t>
            </a:r>
            <a:r>
              <a:rPr lang="zh-CN" altLang="en-US" sz="1800">
                <a:solidFill>
                  <a:srgbClr val="212834"/>
                </a:solidFill>
              </a:rPr>
              <a:t>单位为</a:t>
            </a:r>
            <a:r>
              <a:rPr lang="en-US" altLang="zh-CN" sz="1800">
                <a:solidFill>
                  <a:srgbClr val="212834"/>
                </a:solidFill>
              </a:rPr>
              <a:t>N)</a:t>
            </a:r>
            <a:r>
              <a:rPr lang="zh-CN" altLang="en-US" sz="1800">
                <a:solidFill>
                  <a:srgbClr val="212834"/>
                </a:solidFill>
              </a:rPr>
              <a:t>最大</a:t>
            </a:r>
          </a:p>
          <a:p>
            <a:pPr eaLnBrk="1" hangingPunct="1"/>
            <a:r>
              <a:rPr lang="zh-CN" altLang="en-US" sz="1800">
                <a:solidFill>
                  <a:srgbClr val="212834"/>
                </a:solidFill>
              </a:rPr>
              <a:t>                                                                                         </a:t>
            </a:r>
            <a:r>
              <a:rPr lang="en-US" altLang="zh-CN" sz="1800">
                <a:solidFill>
                  <a:srgbClr val="212834"/>
                </a:solidFill>
              </a:rPr>
              <a:t>(4-58)</a:t>
            </a:r>
          </a:p>
          <a:p>
            <a:pPr eaLnBrk="1" hangingPunct="1"/>
            <a:r>
              <a:rPr lang="en-US" altLang="zh-CN" sz="1800">
                <a:solidFill>
                  <a:srgbClr val="212834"/>
                </a:solidFill>
              </a:rPr>
              <a:t>        </a:t>
            </a:r>
            <a:r>
              <a:rPr lang="zh-CN" altLang="en-US" sz="1800">
                <a:solidFill>
                  <a:srgbClr val="212834"/>
                </a:solidFill>
              </a:rPr>
              <a:t>由于三相短路冲击电流与两相短路冲击电流有下列关系</a:t>
            </a:r>
          </a:p>
          <a:p>
            <a:pPr eaLnBrk="1" hangingPunct="1"/>
            <a:r>
              <a:rPr lang="zh-CN" altLang="en-US" sz="1800">
                <a:solidFill>
                  <a:srgbClr val="212834"/>
                </a:solidFill>
              </a:rPr>
              <a:t>                                                              </a:t>
            </a:r>
            <a:r>
              <a:rPr lang="en-US" altLang="zh-CN" sz="1800">
                <a:solidFill>
                  <a:srgbClr val="212834"/>
                </a:solidFill>
              </a:rPr>
              <a:t> </a:t>
            </a:r>
          </a:p>
          <a:p>
            <a:pPr eaLnBrk="1" hangingPunct="1"/>
            <a:r>
              <a:rPr lang="zh-CN" altLang="en-US" sz="1800">
                <a:solidFill>
                  <a:srgbClr val="212834"/>
                </a:solidFill>
              </a:rPr>
              <a:t>因此三相短路与两相短路的最大电动力之比为</a:t>
            </a:r>
          </a:p>
          <a:p>
            <a:pPr eaLnBrk="1" hangingPunct="1"/>
            <a:r>
              <a:rPr lang="zh-CN" altLang="en-US" sz="1800">
                <a:solidFill>
                  <a:srgbClr val="212834"/>
                </a:solidFill>
              </a:rPr>
              <a:t>                                                              </a:t>
            </a:r>
            <a:r>
              <a:rPr lang="en-US" altLang="zh-CN" sz="1800">
                <a:solidFill>
                  <a:srgbClr val="212834"/>
                </a:solidFill>
              </a:rPr>
              <a:t>                           (4-59)</a:t>
            </a:r>
          </a:p>
          <a:p>
            <a:pPr eaLnBrk="1" hangingPunct="1"/>
            <a:r>
              <a:rPr lang="en-US" altLang="zh-CN" sz="1800">
                <a:solidFill>
                  <a:srgbClr val="212834"/>
                </a:solidFill>
              </a:rPr>
              <a:t>        </a:t>
            </a:r>
            <a:r>
              <a:rPr lang="zh-CN" altLang="en-US" sz="1800">
                <a:solidFill>
                  <a:srgbClr val="212834"/>
                </a:solidFill>
              </a:rPr>
              <a:t>由此可见，三相线路发生三相短路时中间相导体所受的电动力比两相短路时导体所受的电动力大，因此校验电器和载流部分的动稳定度，一般都采用三相短路冲击电流     或短路后第一个周期的三相短路全电流有效值      。</a:t>
            </a:r>
          </a:p>
        </p:txBody>
      </p:sp>
      <p:sp>
        <p:nvSpPr>
          <p:cNvPr id="37905" name="Text Box 10">
            <a:extLst>
              <a:ext uri="{FF2B5EF4-FFF2-40B4-BE49-F238E27FC236}">
                <a16:creationId xmlns:a16="http://schemas.microsoft.com/office/drawing/2014/main" id="{55AF528B-181D-41AE-84D2-C83F0C361E2F}"/>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短路电流的热效应和电动效应</a:t>
            </a:r>
          </a:p>
        </p:txBody>
      </p:sp>
      <p:graphicFrame>
        <p:nvGraphicFramePr>
          <p:cNvPr id="37890" name="Object 11">
            <a:extLst>
              <a:ext uri="{FF2B5EF4-FFF2-40B4-BE49-F238E27FC236}">
                <a16:creationId xmlns:a16="http://schemas.microsoft.com/office/drawing/2014/main" id="{A11CE930-95C3-4D14-9F19-297887162A57}"/>
              </a:ext>
            </a:extLst>
          </p:cNvPr>
          <p:cNvGraphicFramePr>
            <a:graphicFrameLocks noChangeAspect="1"/>
          </p:cNvGraphicFramePr>
          <p:nvPr>
            <p:extLst>
              <p:ext uri="{D42A27DB-BD31-4B8C-83A1-F6EECF244321}">
                <p14:modId xmlns:p14="http://schemas.microsoft.com/office/powerpoint/2010/main" val="1379371786"/>
              </p:ext>
            </p:extLst>
          </p:nvPr>
        </p:nvGraphicFramePr>
        <p:xfrm>
          <a:off x="6666491" y="1844675"/>
          <a:ext cx="344487" cy="396875"/>
        </p:xfrm>
        <a:graphic>
          <a:graphicData uri="http://schemas.openxmlformats.org/presentationml/2006/ole">
            <mc:AlternateContent xmlns:mc="http://schemas.openxmlformats.org/markup-compatibility/2006">
              <mc:Choice xmlns:v="urn:schemas-microsoft-com:vml" Requires="v">
                <p:oleObj name="Equation" r:id="rId3" imgW="190440" imgH="215640" progId="Equation.DSMT4">
                  <p:embed/>
                </p:oleObj>
              </mc:Choice>
              <mc:Fallback>
                <p:oleObj name="Equation" r:id="rId3" imgW="190440" imgH="215640" progId="Equation.DSMT4">
                  <p:embed/>
                  <p:pic>
                    <p:nvPicPr>
                      <p:cNvPr id="0" name="Object 11"/>
                      <p:cNvPicPr>
                        <a:picLocks noChangeAspect="1" noChangeArrowheads="1"/>
                      </p:cNvPicPr>
                      <p:nvPr/>
                    </p:nvPicPr>
                    <p:blipFill>
                      <a:blip r:embed="rId4"/>
                      <a:srcRect/>
                      <a:stretch>
                        <a:fillRect/>
                      </a:stretch>
                    </p:blipFill>
                    <p:spPr bwMode="auto">
                      <a:xfrm>
                        <a:off x="6666491" y="1844675"/>
                        <a:ext cx="344487"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1" name="Object 13">
            <a:extLst>
              <a:ext uri="{FF2B5EF4-FFF2-40B4-BE49-F238E27FC236}">
                <a16:creationId xmlns:a16="http://schemas.microsoft.com/office/drawing/2014/main" id="{85D136D2-7385-4CC2-8D2A-F6E8E146010C}"/>
              </a:ext>
            </a:extLst>
          </p:cNvPr>
          <p:cNvGraphicFramePr>
            <a:graphicFrameLocks noChangeAspect="1"/>
          </p:cNvGraphicFramePr>
          <p:nvPr>
            <p:extLst>
              <p:ext uri="{D42A27DB-BD31-4B8C-83A1-F6EECF244321}">
                <p14:modId xmlns:p14="http://schemas.microsoft.com/office/powerpoint/2010/main" val="2679966226"/>
              </p:ext>
            </p:extLst>
          </p:nvPr>
        </p:nvGraphicFramePr>
        <p:xfrm>
          <a:off x="2987675" y="2425700"/>
          <a:ext cx="1835150" cy="312738"/>
        </p:xfrm>
        <a:graphic>
          <a:graphicData uri="http://schemas.openxmlformats.org/presentationml/2006/ole">
            <mc:AlternateContent xmlns:mc="http://schemas.openxmlformats.org/markup-compatibility/2006">
              <mc:Choice xmlns:v="urn:schemas-microsoft-com:vml" Requires="v">
                <p:oleObj name="Equation" r:id="rId5" imgW="1282680" imgH="215640" progId="Equation.DSMT4">
                  <p:embed/>
                </p:oleObj>
              </mc:Choice>
              <mc:Fallback>
                <p:oleObj name="Equation" r:id="rId5" imgW="1282680" imgH="215640" progId="Equation.DSMT4">
                  <p:embed/>
                  <p:pic>
                    <p:nvPicPr>
                      <p:cNvPr id="0" name="Object 13"/>
                      <p:cNvPicPr>
                        <a:picLocks noChangeAspect="1" noChangeArrowheads="1"/>
                      </p:cNvPicPr>
                      <p:nvPr/>
                    </p:nvPicPr>
                    <p:blipFill>
                      <a:blip r:embed="rId6"/>
                      <a:srcRect/>
                      <a:stretch>
                        <a:fillRect/>
                      </a:stretch>
                    </p:blipFill>
                    <p:spPr bwMode="auto">
                      <a:xfrm>
                        <a:off x="2987675" y="2425700"/>
                        <a:ext cx="1835150"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2" name="Object 15">
            <a:extLst>
              <a:ext uri="{FF2B5EF4-FFF2-40B4-BE49-F238E27FC236}">
                <a16:creationId xmlns:a16="http://schemas.microsoft.com/office/drawing/2014/main" id="{15977631-EDF4-4604-996A-B75763650A2D}"/>
              </a:ext>
            </a:extLst>
          </p:cNvPr>
          <p:cNvGraphicFramePr>
            <a:graphicFrameLocks noChangeAspect="1"/>
          </p:cNvGraphicFramePr>
          <p:nvPr>
            <p:extLst>
              <p:ext uri="{D42A27DB-BD31-4B8C-83A1-F6EECF244321}">
                <p14:modId xmlns:p14="http://schemas.microsoft.com/office/powerpoint/2010/main" val="1520992479"/>
              </p:ext>
            </p:extLst>
          </p:nvPr>
        </p:nvGraphicFramePr>
        <p:xfrm>
          <a:off x="2827338" y="3192463"/>
          <a:ext cx="2268537" cy="381000"/>
        </p:xfrm>
        <a:graphic>
          <a:graphicData uri="http://schemas.openxmlformats.org/presentationml/2006/ole">
            <mc:AlternateContent xmlns:mc="http://schemas.openxmlformats.org/markup-compatibility/2006">
              <mc:Choice xmlns:v="urn:schemas-microsoft-com:vml" Requires="v">
                <p:oleObj name="Equation" r:id="rId7" imgW="1358640" imgH="228600" progId="Equation.DSMT4">
                  <p:embed/>
                </p:oleObj>
              </mc:Choice>
              <mc:Fallback>
                <p:oleObj name="Equation" r:id="rId7" imgW="1358640" imgH="228600" progId="Equation.DSMT4">
                  <p:embed/>
                  <p:pic>
                    <p:nvPicPr>
                      <p:cNvPr id="0" name="Object 15"/>
                      <p:cNvPicPr>
                        <a:picLocks noChangeAspect="1" noChangeArrowheads="1"/>
                      </p:cNvPicPr>
                      <p:nvPr/>
                    </p:nvPicPr>
                    <p:blipFill>
                      <a:blip r:embed="rId8"/>
                      <a:srcRect/>
                      <a:stretch>
                        <a:fillRect/>
                      </a:stretch>
                    </p:blipFill>
                    <p:spPr bwMode="auto">
                      <a:xfrm>
                        <a:off x="2827338" y="3192463"/>
                        <a:ext cx="2268537"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3" name="Object 17">
            <a:extLst>
              <a:ext uri="{FF2B5EF4-FFF2-40B4-BE49-F238E27FC236}">
                <a16:creationId xmlns:a16="http://schemas.microsoft.com/office/drawing/2014/main" id="{4C99FA57-D36F-4BE0-AFC1-DA43FAFEB8A9}"/>
              </a:ext>
            </a:extLst>
          </p:cNvPr>
          <p:cNvGraphicFramePr>
            <a:graphicFrameLocks noChangeAspect="1"/>
          </p:cNvGraphicFramePr>
          <p:nvPr>
            <p:extLst>
              <p:ext uri="{D42A27DB-BD31-4B8C-83A1-F6EECF244321}">
                <p14:modId xmlns:p14="http://schemas.microsoft.com/office/powerpoint/2010/main" val="1043357588"/>
              </p:ext>
            </p:extLst>
          </p:nvPr>
        </p:nvGraphicFramePr>
        <p:xfrm>
          <a:off x="6666491" y="2649538"/>
          <a:ext cx="344487" cy="396875"/>
        </p:xfrm>
        <a:graphic>
          <a:graphicData uri="http://schemas.openxmlformats.org/presentationml/2006/ole">
            <mc:AlternateContent xmlns:mc="http://schemas.openxmlformats.org/markup-compatibility/2006">
              <mc:Choice xmlns:v="urn:schemas-microsoft-com:vml" Requires="v">
                <p:oleObj name="Equation" r:id="rId9" imgW="190440" imgH="215640" progId="Equation.DSMT4">
                  <p:embed/>
                </p:oleObj>
              </mc:Choice>
              <mc:Fallback>
                <p:oleObj name="Equation" r:id="rId9" imgW="190440" imgH="215640" progId="Equation.DSMT4">
                  <p:embed/>
                  <p:pic>
                    <p:nvPicPr>
                      <p:cNvPr id="0" name="Object 17"/>
                      <p:cNvPicPr>
                        <a:picLocks noChangeAspect="1" noChangeArrowheads="1"/>
                      </p:cNvPicPr>
                      <p:nvPr/>
                    </p:nvPicPr>
                    <p:blipFill>
                      <a:blip r:embed="rId10"/>
                      <a:srcRect/>
                      <a:stretch>
                        <a:fillRect/>
                      </a:stretch>
                    </p:blipFill>
                    <p:spPr bwMode="auto">
                      <a:xfrm>
                        <a:off x="6666491" y="2649538"/>
                        <a:ext cx="344487"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4" name="Object 18">
            <a:extLst>
              <a:ext uri="{FF2B5EF4-FFF2-40B4-BE49-F238E27FC236}">
                <a16:creationId xmlns:a16="http://schemas.microsoft.com/office/drawing/2014/main" id="{CA88A167-E971-4970-8235-A26E66025C69}"/>
              </a:ext>
            </a:extLst>
          </p:cNvPr>
          <p:cNvGraphicFramePr>
            <a:graphicFrameLocks noChangeAspect="1"/>
          </p:cNvGraphicFramePr>
          <p:nvPr>
            <p:extLst>
              <p:ext uri="{D42A27DB-BD31-4B8C-83A1-F6EECF244321}">
                <p14:modId xmlns:p14="http://schemas.microsoft.com/office/powerpoint/2010/main" val="1604875266"/>
              </p:ext>
            </p:extLst>
          </p:nvPr>
        </p:nvGraphicFramePr>
        <p:xfrm>
          <a:off x="2969202" y="3780377"/>
          <a:ext cx="1872336" cy="360000"/>
        </p:xfrm>
        <a:graphic>
          <a:graphicData uri="http://schemas.openxmlformats.org/presentationml/2006/ole">
            <mc:AlternateContent xmlns:mc="http://schemas.openxmlformats.org/markup-compatibility/2006">
              <mc:Choice xmlns:v="urn:schemas-microsoft-com:vml" Requires="v">
                <p:oleObj name="Equation" r:id="rId11" imgW="1193760" imgH="228600" progId="Equation.DSMT4">
                  <p:embed/>
                </p:oleObj>
              </mc:Choice>
              <mc:Fallback>
                <p:oleObj name="Equation" r:id="rId11" imgW="1193760" imgH="228600" progId="Equation.DSMT4">
                  <p:embed/>
                  <p:pic>
                    <p:nvPicPr>
                      <p:cNvPr id="0" name="Object 18"/>
                      <p:cNvPicPr>
                        <a:picLocks noChangeAspect="1" noChangeArrowheads="1"/>
                      </p:cNvPicPr>
                      <p:nvPr/>
                    </p:nvPicPr>
                    <p:blipFill>
                      <a:blip r:embed="rId12"/>
                      <a:srcRect/>
                      <a:stretch>
                        <a:fillRect/>
                      </a:stretch>
                    </p:blipFill>
                    <p:spPr bwMode="auto">
                      <a:xfrm>
                        <a:off x="2969202" y="3780377"/>
                        <a:ext cx="1872336"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5" name="Object 20">
            <a:extLst>
              <a:ext uri="{FF2B5EF4-FFF2-40B4-BE49-F238E27FC236}">
                <a16:creationId xmlns:a16="http://schemas.microsoft.com/office/drawing/2014/main" id="{9F190A1F-5FB9-4645-97C9-C3A48D5F693A}"/>
              </a:ext>
            </a:extLst>
          </p:cNvPr>
          <p:cNvGraphicFramePr>
            <a:graphicFrameLocks noChangeAspect="1"/>
          </p:cNvGraphicFramePr>
          <p:nvPr>
            <p:extLst>
              <p:ext uri="{D42A27DB-BD31-4B8C-83A1-F6EECF244321}">
                <p14:modId xmlns:p14="http://schemas.microsoft.com/office/powerpoint/2010/main" val="2764627757"/>
              </p:ext>
            </p:extLst>
          </p:nvPr>
        </p:nvGraphicFramePr>
        <p:xfrm>
          <a:off x="2727896" y="4328248"/>
          <a:ext cx="2268783" cy="396000"/>
        </p:xfrm>
        <a:graphic>
          <a:graphicData uri="http://schemas.openxmlformats.org/presentationml/2006/ole">
            <mc:AlternateContent xmlns:mc="http://schemas.openxmlformats.org/markup-compatibility/2006">
              <mc:Choice xmlns:v="urn:schemas-microsoft-com:vml" Requires="v">
                <p:oleObj name="Equation" r:id="rId13" imgW="1307880" imgH="228600" progId="Equation.DSMT4">
                  <p:embed/>
                </p:oleObj>
              </mc:Choice>
              <mc:Fallback>
                <p:oleObj name="Equation" r:id="rId13" imgW="1307880" imgH="228600" progId="Equation.DSMT4">
                  <p:embed/>
                  <p:pic>
                    <p:nvPicPr>
                      <p:cNvPr id="0" name="Object 20"/>
                      <p:cNvPicPr>
                        <a:picLocks noChangeAspect="1" noChangeArrowheads="1"/>
                      </p:cNvPicPr>
                      <p:nvPr/>
                    </p:nvPicPr>
                    <p:blipFill>
                      <a:blip r:embed="rId14"/>
                      <a:srcRect/>
                      <a:stretch>
                        <a:fillRect/>
                      </a:stretch>
                    </p:blipFill>
                    <p:spPr bwMode="auto">
                      <a:xfrm>
                        <a:off x="2727896" y="4328248"/>
                        <a:ext cx="2268783"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6" name="Object 22">
            <a:extLst>
              <a:ext uri="{FF2B5EF4-FFF2-40B4-BE49-F238E27FC236}">
                <a16:creationId xmlns:a16="http://schemas.microsoft.com/office/drawing/2014/main" id="{07C66BBD-856E-4792-964E-5D847645B0BA}"/>
              </a:ext>
            </a:extLst>
          </p:cNvPr>
          <p:cNvGraphicFramePr>
            <a:graphicFrameLocks noChangeAspect="1"/>
          </p:cNvGraphicFramePr>
          <p:nvPr>
            <p:extLst>
              <p:ext uri="{D42A27DB-BD31-4B8C-83A1-F6EECF244321}">
                <p14:modId xmlns:p14="http://schemas.microsoft.com/office/powerpoint/2010/main" val="325378740"/>
              </p:ext>
            </p:extLst>
          </p:nvPr>
        </p:nvGraphicFramePr>
        <p:xfrm>
          <a:off x="3444875" y="5132388"/>
          <a:ext cx="344488" cy="396875"/>
        </p:xfrm>
        <a:graphic>
          <a:graphicData uri="http://schemas.openxmlformats.org/presentationml/2006/ole">
            <mc:AlternateContent xmlns:mc="http://schemas.openxmlformats.org/markup-compatibility/2006">
              <mc:Choice xmlns:v="urn:schemas-microsoft-com:vml" Requires="v">
                <p:oleObj name="Equation" r:id="rId15" imgW="190440" imgH="215640" progId="Equation.DSMT4">
                  <p:embed/>
                </p:oleObj>
              </mc:Choice>
              <mc:Fallback>
                <p:oleObj name="Equation" r:id="rId15" imgW="190440" imgH="215640" progId="Equation.DSMT4">
                  <p:embed/>
                  <p:pic>
                    <p:nvPicPr>
                      <p:cNvPr id="0" name="Object 22"/>
                      <p:cNvPicPr>
                        <a:picLocks noChangeAspect="1" noChangeArrowheads="1"/>
                      </p:cNvPicPr>
                      <p:nvPr/>
                    </p:nvPicPr>
                    <p:blipFill>
                      <a:blip r:embed="rId16"/>
                      <a:srcRect/>
                      <a:stretch>
                        <a:fillRect/>
                      </a:stretch>
                    </p:blipFill>
                    <p:spPr bwMode="auto">
                      <a:xfrm>
                        <a:off x="3444875" y="5132388"/>
                        <a:ext cx="344488"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7897" name="Object 23">
            <a:extLst>
              <a:ext uri="{FF2B5EF4-FFF2-40B4-BE49-F238E27FC236}">
                <a16:creationId xmlns:a16="http://schemas.microsoft.com/office/drawing/2014/main" id="{425C816E-504A-4E2A-8C90-347175DFC3CB}"/>
              </a:ext>
            </a:extLst>
          </p:cNvPr>
          <p:cNvGraphicFramePr>
            <a:graphicFrameLocks noChangeAspect="1"/>
          </p:cNvGraphicFramePr>
          <p:nvPr>
            <p:extLst>
              <p:ext uri="{D42A27DB-BD31-4B8C-83A1-F6EECF244321}">
                <p14:modId xmlns:p14="http://schemas.microsoft.com/office/powerpoint/2010/main" val="3298516763"/>
              </p:ext>
            </p:extLst>
          </p:nvPr>
        </p:nvGraphicFramePr>
        <p:xfrm>
          <a:off x="1139825" y="5407025"/>
          <a:ext cx="390525" cy="396875"/>
        </p:xfrm>
        <a:graphic>
          <a:graphicData uri="http://schemas.openxmlformats.org/presentationml/2006/ole">
            <mc:AlternateContent xmlns:mc="http://schemas.openxmlformats.org/markup-compatibility/2006">
              <mc:Choice xmlns:v="urn:schemas-microsoft-com:vml" Requires="v">
                <p:oleObj name="Equation" r:id="rId17" imgW="215640" imgH="215640" progId="Equation.DSMT4">
                  <p:embed/>
                </p:oleObj>
              </mc:Choice>
              <mc:Fallback>
                <p:oleObj name="Equation" r:id="rId17" imgW="215640" imgH="215640" progId="Equation.DSMT4">
                  <p:embed/>
                  <p:pic>
                    <p:nvPicPr>
                      <p:cNvPr id="0" name="Object 23"/>
                      <p:cNvPicPr>
                        <a:picLocks noChangeAspect="1" noChangeArrowheads="1"/>
                      </p:cNvPicPr>
                      <p:nvPr/>
                    </p:nvPicPr>
                    <p:blipFill>
                      <a:blip r:embed="rId18"/>
                      <a:srcRect/>
                      <a:stretch>
                        <a:fillRect/>
                      </a:stretch>
                    </p:blipFill>
                    <p:spPr bwMode="auto">
                      <a:xfrm>
                        <a:off x="1139825" y="5407025"/>
                        <a:ext cx="3905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8916" name="日期占位符 4">
            <a:extLst>
              <a:ext uri="{FF2B5EF4-FFF2-40B4-BE49-F238E27FC236}">
                <a16:creationId xmlns:a16="http://schemas.microsoft.com/office/drawing/2014/main" id="{0A9653E1-8B6D-4E89-8721-B0F17574B5B6}"/>
              </a:ext>
            </a:extLst>
          </p:cNvPr>
          <p:cNvSpPr>
            <a:spLocks noGrp="1"/>
          </p:cNvSpPr>
          <p:nvPr>
            <p:ph type="dt" sz="quarter" idx="4294967295"/>
          </p:nvPr>
        </p:nvSpPr>
        <p:spPr bwMode="auto">
          <a:xfrm>
            <a:off x="7239000" y="6400800"/>
            <a:ext cx="1905000" cy="457200"/>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fld id="{D183E6D7-3180-4F16-9C4F-BD7153EDCA4C}" type="datetime2">
              <a:rPr lang="zh-CN" altLang="en-US">
                <a:solidFill>
                  <a:srgbClr val="212834"/>
                </a:solidFill>
              </a:rPr>
              <a:pPr eaLnBrk="1" hangingPunct="1"/>
              <a:t>2021年1月6日</a:t>
            </a:fld>
            <a:endParaRPr lang="en-US" altLang="zh-CN">
              <a:solidFill>
                <a:srgbClr val="212834"/>
              </a:solidFill>
            </a:endParaRPr>
          </a:p>
        </p:txBody>
      </p:sp>
      <p:sp>
        <p:nvSpPr>
          <p:cNvPr id="38917" name="Rectangle 2">
            <a:extLst>
              <a:ext uri="{FF2B5EF4-FFF2-40B4-BE49-F238E27FC236}">
                <a16:creationId xmlns:a16="http://schemas.microsoft.com/office/drawing/2014/main" id="{015EFBA5-B0E5-46A3-8AE9-F04362DB2B3E}"/>
              </a:ext>
            </a:extLst>
          </p:cNvPr>
          <p:cNvSpPr>
            <a:spLocks noGrp="1" noChangeArrowheads="1"/>
          </p:cNvSpPr>
          <p:nvPr>
            <p:ph type="title"/>
          </p:nvPr>
        </p:nvSpPr>
        <p:spPr bwMode="auto">
          <a:xfrm>
            <a:off x="1524000" y="533400"/>
            <a:ext cx="7239000" cy="730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3600" i="1">
                <a:solidFill>
                  <a:srgbClr val="212834"/>
                </a:solidFill>
                <a:latin typeface="宋体" panose="02010600030101010101" pitchFamily="2" charset="-122"/>
              </a:rPr>
              <a:t>第六节  </a:t>
            </a:r>
            <a:r>
              <a:rPr lang="zh-CN" altLang="en-US" sz="3600" i="1">
                <a:solidFill>
                  <a:srgbClr val="212834"/>
                </a:solidFill>
              </a:rPr>
              <a:t>电气设备的选择及校验</a:t>
            </a:r>
          </a:p>
        </p:txBody>
      </p:sp>
      <p:sp>
        <p:nvSpPr>
          <p:cNvPr id="591892" name="Rectangle 20">
            <a:extLst>
              <a:ext uri="{FF2B5EF4-FFF2-40B4-BE49-F238E27FC236}">
                <a16:creationId xmlns:a16="http://schemas.microsoft.com/office/drawing/2014/main" id="{CBF33EA1-BF82-437C-848B-9234F2EC5E1C}"/>
              </a:ext>
            </a:extLst>
          </p:cNvPr>
          <p:cNvSpPr>
            <a:spLocks noChangeArrowheads="1"/>
          </p:cNvSpPr>
          <p:nvPr/>
        </p:nvSpPr>
        <p:spPr bwMode="auto">
          <a:xfrm>
            <a:off x="990600" y="1524000"/>
            <a:ext cx="3581400" cy="424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latin typeface="黑体" panose="02010609060101010101" pitchFamily="49" charset="-122"/>
                <a:ea typeface="黑体" panose="02010609060101010101" pitchFamily="49" charset="-122"/>
              </a:rPr>
              <a:t>一、选择校验项目及条件 </a:t>
            </a:r>
          </a:p>
        </p:txBody>
      </p:sp>
      <p:sp>
        <p:nvSpPr>
          <p:cNvPr id="591893" name="Rectangle 21">
            <a:extLst>
              <a:ext uri="{FF2B5EF4-FFF2-40B4-BE49-F238E27FC236}">
                <a16:creationId xmlns:a16="http://schemas.microsoft.com/office/drawing/2014/main" id="{8D849093-92E7-497C-A198-251A3ED5B85D}"/>
              </a:ext>
            </a:extLst>
          </p:cNvPr>
          <p:cNvSpPr>
            <a:spLocks noChangeArrowheads="1"/>
          </p:cNvSpPr>
          <p:nvPr/>
        </p:nvSpPr>
        <p:spPr bwMode="auto">
          <a:xfrm>
            <a:off x="228600" y="1981200"/>
            <a:ext cx="8686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         电气设备的选择，必须满足供电系统正常工作条件下和短路故障条件下工作要求，同时电气设备应工作安全可靠，运行维护方便，投资经济合理。</a:t>
            </a:r>
          </a:p>
        </p:txBody>
      </p:sp>
      <p:sp>
        <p:nvSpPr>
          <p:cNvPr id="591894" name="Rectangle 22">
            <a:extLst>
              <a:ext uri="{FF2B5EF4-FFF2-40B4-BE49-F238E27FC236}">
                <a16:creationId xmlns:a16="http://schemas.microsoft.com/office/drawing/2014/main" id="{3048C88B-0BF5-4A12-80FE-49A337454625}"/>
              </a:ext>
            </a:extLst>
          </p:cNvPr>
          <p:cNvSpPr>
            <a:spLocks noChangeArrowheads="1"/>
          </p:cNvSpPr>
          <p:nvPr/>
        </p:nvSpPr>
        <p:spPr bwMode="auto">
          <a:xfrm>
            <a:off x="533400" y="2895600"/>
            <a:ext cx="3581400" cy="43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    1. </a:t>
            </a:r>
            <a:r>
              <a:rPr lang="zh-CN" altLang="en-US" sz="2000">
                <a:solidFill>
                  <a:srgbClr val="212834"/>
                </a:solidFill>
                <a:latin typeface="宋体" panose="02010600030101010101" pitchFamily="2" charset="-122"/>
              </a:rPr>
              <a:t>按正常工作条件选择</a:t>
            </a:r>
            <a:r>
              <a:rPr lang="zh-CN" altLang="en-US" sz="2000">
                <a:solidFill>
                  <a:srgbClr val="212834"/>
                </a:solidFill>
              </a:rPr>
              <a:t> </a:t>
            </a:r>
          </a:p>
        </p:txBody>
      </p:sp>
      <p:sp>
        <p:nvSpPr>
          <p:cNvPr id="591895" name="Rectangle 23">
            <a:extLst>
              <a:ext uri="{FF2B5EF4-FFF2-40B4-BE49-F238E27FC236}">
                <a16:creationId xmlns:a16="http://schemas.microsoft.com/office/drawing/2014/main" id="{D9933F76-9BF1-4D22-923A-42FEB089863E}"/>
              </a:ext>
            </a:extLst>
          </p:cNvPr>
          <p:cNvSpPr>
            <a:spLocks noChangeArrowheads="1"/>
          </p:cNvSpPr>
          <p:nvPr/>
        </p:nvSpPr>
        <p:spPr bwMode="auto">
          <a:xfrm>
            <a:off x="228600" y="3352800"/>
            <a:ext cx="8686800" cy="437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         按正常工作条件选择，就是要考虑电气设备的环境条件和电气要求。</a:t>
            </a:r>
          </a:p>
        </p:txBody>
      </p:sp>
      <p:sp>
        <p:nvSpPr>
          <p:cNvPr id="591896" name="Rectangle 24">
            <a:extLst>
              <a:ext uri="{FF2B5EF4-FFF2-40B4-BE49-F238E27FC236}">
                <a16:creationId xmlns:a16="http://schemas.microsoft.com/office/drawing/2014/main" id="{9FBA53DB-BD8A-4649-BFFD-7C7C02218592}"/>
              </a:ext>
            </a:extLst>
          </p:cNvPr>
          <p:cNvSpPr>
            <a:spLocks noChangeArrowheads="1"/>
          </p:cNvSpPr>
          <p:nvPr/>
        </p:nvSpPr>
        <p:spPr bwMode="auto">
          <a:xfrm>
            <a:off x="228600" y="3886200"/>
            <a:ext cx="8382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        环境条件是指电气设备的使用场所、环境温度，海拔高度以及有无防尘、防腐、防火、防爆等要求，据此选择电气设备结构类型。</a:t>
            </a:r>
          </a:p>
        </p:txBody>
      </p:sp>
      <p:sp>
        <p:nvSpPr>
          <p:cNvPr id="591897" name="Rectangle 25">
            <a:extLst>
              <a:ext uri="{FF2B5EF4-FFF2-40B4-BE49-F238E27FC236}">
                <a16:creationId xmlns:a16="http://schemas.microsoft.com/office/drawing/2014/main" id="{49438A17-3A77-47E4-86EC-ED21E0A6CC8C}"/>
              </a:ext>
            </a:extLst>
          </p:cNvPr>
          <p:cNvSpPr>
            <a:spLocks noChangeArrowheads="1"/>
          </p:cNvSpPr>
          <p:nvPr/>
        </p:nvSpPr>
        <p:spPr bwMode="auto">
          <a:xfrm>
            <a:off x="304800" y="4724400"/>
            <a:ext cx="8534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        电气要求是指电气设备在电压、电流频率等方面的要求，即所选电气设备的额定电压应不低于所在线路的额定电压、电气设备的额定电流应不小于该回路在各种合理运行方式下的最大持续工作电流；即</a:t>
            </a:r>
            <a:endParaRPr lang="en-US" altLang="zh-CN" sz="2000">
              <a:solidFill>
                <a:srgbClr val="212834"/>
              </a:solidFill>
            </a:endParaRPr>
          </a:p>
        </p:txBody>
      </p:sp>
      <p:graphicFrame>
        <p:nvGraphicFramePr>
          <p:cNvPr id="38914" name="Object 28">
            <a:extLst>
              <a:ext uri="{FF2B5EF4-FFF2-40B4-BE49-F238E27FC236}">
                <a16:creationId xmlns:a16="http://schemas.microsoft.com/office/drawing/2014/main" id="{5AAFB358-1F47-4833-B6CF-D0AA0F2893EB}"/>
              </a:ext>
            </a:extLst>
          </p:cNvPr>
          <p:cNvGraphicFramePr>
            <a:graphicFrameLocks noChangeAspect="1"/>
          </p:cNvGraphicFramePr>
          <p:nvPr>
            <p:extLst>
              <p:ext uri="{D42A27DB-BD31-4B8C-83A1-F6EECF244321}">
                <p14:modId xmlns:p14="http://schemas.microsoft.com/office/powerpoint/2010/main" val="223942264"/>
              </p:ext>
            </p:extLst>
          </p:nvPr>
        </p:nvGraphicFramePr>
        <p:xfrm>
          <a:off x="2590800" y="6096000"/>
          <a:ext cx="3276600" cy="495300"/>
        </p:xfrm>
        <a:graphic>
          <a:graphicData uri="http://schemas.openxmlformats.org/presentationml/2006/ole">
            <mc:AlternateContent xmlns:mc="http://schemas.openxmlformats.org/markup-compatibility/2006">
              <mc:Choice xmlns:v="urn:schemas-microsoft-com:vml" Requires="v">
                <p:oleObj name="Equation" r:id="rId3" imgW="1511280" imgH="228600" progId="Equation.DSMT4">
                  <p:embed/>
                </p:oleObj>
              </mc:Choice>
              <mc:Fallback>
                <p:oleObj name="Equation" r:id="rId3" imgW="1511280" imgH="228600" progId="Equation.DSMT4">
                  <p:embed/>
                  <p:pic>
                    <p:nvPicPr>
                      <p:cNvPr id="0" name="Object 2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90800" y="6096000"/>
                        <a:ext cx="3276600"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91892"/>
                                        </p:tgtEl>
                                        <p:attrNameLst>
                                          <p:attrName>style.visibility</p:attrName>
                                        </p:attrNameLst>
                                      </p:cBhvr>
                                      <p:to>
                                        <p:strVal val="visible"/>
                                      </p:to>
                                    </p:set>
                                    <p:anim to="" calcmode="lin" valueType="num">
                                      <p:cBhvr>
                                        <p:cTn id="7" dur="1" fill="hold"/>
                                        <p:tgtEl>
                                          <p:spTgt spid="59189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91893"/>
                                        </p:tgtEl>
                                        <p:attrNameLst>
                                          <p:attrName>style.visibility</p:attrName>
                                        </p:attrNameLst>
                                      </p:cBhvr>
                                      <p:to>
                                        <p:strVal val="visible"/>
                                      </p:to>
                                    </p:set>
                                    <p:anim to="" calcmode="lin" valueType="num">
                                      <p:cBhvr>
                                        <p:cTn id="12" dur="1" fill="hold"/>
                                        <p:tgtEl>
                                          <p:spTgt spid="591893"/>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91894"/>
                                        </p:tgtEl>
                                        <p:attrNameLst>
                                          <p:attrName>style.visibility</p:attrName>
                                        </p:attrNameLst>
                                      </p:cBhvr>
                                      <p:to>
                                        <p:strVal val="visible"/>
                                      </p:to>
                                    </p:set>
                                    <p:anim to="" calcmode="lin" valueType="num">
                                      <p:cBhvr>
                                        <p:cTn id="17" dur="1" fill="hold"/>
                                        <p:tgtEl>
                                          <p:spTgt spid="591894"/>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grpId="0" nodeType="clickEffect">
                                  <p:stCondLst>
                                    <p:cond delay="0"/>
                                  </p:stCondLst>
                                  <p:childTnLst>
                                    <p:set>
                                      <p:cBhvr>
                                        <p:cTn id="21" dur="1" fill="hold">
                                          <p:stCondLst>
                                            <p:cond delay="499"/>
                                          </p:stCondLst>
                                        </p:cTn>
                                        <p:tgtEl>
                                          <p:spTgt spid="591895"/>
                                        </p:tgtEl>
                                        <p:attrNameLst>
                                          <p:attrName>style.visibility</p:attrName>
                                        </p:attrNameLst>
                                      </p:cBhvr>
                                      <p:to>
                                        <p:strVal val="visible"/>
                                      </p:to>
                                    </p:set>
                                    <p:anim to="" calcmode="lin" valueType="num">
                                      <p:cBhvr>
                                        <p:cTn id="22" dur="1" fill="hold"/>
                                        <p:tgtEl>
                                          <p:spTgt spid="591895"/>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24" presetClass="entr" presetSubtype="0" fill="hold" grpId="0" nodeType="clickEffect">
                                  <p:stCondLst>
                                    <p:cond delay="0"/>
                                  </p:stCondLst>
                                  <p:childTnLst>
                                    <p:set>
                                      <p:cBhvr>
                                        <p:cTn id="26" dur="1" fill="hold">
                                          <p:stCondLst>
                                            <p:cond delay="499"/>
                                          </p:stCondLst>
                                        </p:cTn>
                                        <p:tgtEl>
                                          <p:spTgt spid="591896"/>
                                        </p:tgtEl>
                                        <p:attrNameLst>
                                          <p:attrName>style.visibility</p:attrName>
                                        </p:attrNameLst>
                                      </p:cBhvr>
                                      <p:to>
                                        <p:strVal val="visible"/>
                                      </p:to>
                                    </p:set>
                                    <p:anim to="" calcmode="lin" valueType="num">
                                      <p:cBhvr>
                                        <p:cTn id="27" dur="1" fill="hold"/>
                                        <p:tgtEl>
                                          <p:spTgt spid="591896"/>
                                        </p:tgtEl>
                                        <p:attrNameLst>
                                          <p:attrName/>
                                        </p:attrNameLst>
                                      </p:cBhvr>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24" presetClass="entr" presetSubtype="0" fill="hold" grpId="0" nodeType="clickEffect">
                                  <p:stCondLst>
                                    <p:cond delay="0"/>
                                  </p:stCondLst>
                                  <p:childTnLst>
                                    <p:set>
                                      <p:cBhvr>
                                        <p:cTn id="31" dur="1" fill="hold">
                                          <p:stCondLst>
                                            <p:cond delay="499"/>
                                          </p:stCondLst>
                                        </p:cTn>
                                        <p:tgtEl>
                                          <p:spTgt spid="591897"/>
                                        </p:tgtEl>
                                        <p:attrNameLst>
                                          <p:attrName>style.visibility</p:attrName>
                                        </p:attrNameLst>
                                      </p:cBhvr>
                                      <p:to>
                                        <p:strVal val="visible"/>
                                      </p:to>
                                    </p:set>
                                    <p:anim to="" calcmode="lin" valueType="num">
                                      <p:cBhvr>
                                        <p:cTn id="32" dur="1" fill="hold"/>
                                        <p:tgtEl>
                                          <p:spTgt spid="591897"/>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1892" grpId="0" autoUpdateAnimBg="0"/>
      <p:bldP spid="591893" grpId="0" autoUpdateAnimBg="0"/>
      <p:bldP spid="591894" grpId="0" autoUpdateAnimBg="0"/>
      <p:bldP spid="591895" grpId="0" autoUpdateAnimBg="0"/>
      <p:bldP spid="591896" grpId="0" autoUpdateAnimBg="0"/>
      <p:bldP spid="591897" grpId="0" autoUpdateAnimBg="0"/>
    </p:bldLst>
  </p:timing>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943" name="Rectangle 2">
            <a:extLst>
              <a:ext uri="{FF2B5EF4-FFF2-40B4-BE49-F238E27FC236}">
                <a16:creationId xmlns:a16="http://schemas.microsoft.com/office/drawing/2014/main" id="{A247A0A3-099C-4C7A-BE31-A22E83B01874}"/>
              </a:ext>
            </a:extLst>
          </p:cNvPr>
          <p:cNvSpPr>
            <a:spLocks noGrp="1" noChangeArrowheads="1"/>
          </p:cNvSpPr>
          <p:nvPr>
            <p:ph type="title"/>
          </p:nvPr>
        </p:nvSpPr>
        <p:spPr bwMode="auto">
          <a:xfrm>
            <a:off x="0" y="0"/>
            <a:ext cx="914400"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1600" i="1">
                <a:solidFill>
                  <a:srgbClr val="212834"/>
                </a:solidFill>
                <a:latin typeface="宋体" panose="02010600030101010101" pitchFamily="2" charset="-122"/>
              </a:rPr>
              <a:t>续上页</a:t>
            </a:r>
            <a:endParaRPr lang="zh-CN" altLang="en-US" sz="1600" i="1">
              <a:solidFill>
                <a:srgbClr val="212834"/>
              </a:solidFill>
            </a:endParaRPr>
          </a:p>
        </p:txBody>
      </p:sp>
      <p:sp>
        <p:nvSpPr>
          <p:cNvPr id="602122" name="Rectangle 10">
            <a:extLst>
              <a:ext uri="{FF2B5EF4-FFF2-40B4-BE49-F238E27FC236}">
                <a16:creationId xmlns:a16="http://schemas.microsoft.com/office/drawing/2014/main" id="{E2643D58-99EA-42FC-8CE4-39770FC6D528}"/>
              </a:ext>
            </a:extLst>
          </p:cNvPr>
          <p:cNvSpPr>
            <a:spLocks noChangeArrowheads="1"/>
          </p:cNvSpPr>
          <p:nvPr/>
        </p:nvSpPr>
        <p:spPr bwMode="auto">
          <a:xfrm>
            <a:off x="228600" y="457200"/>
            <a:ext cx="8610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        对一些开断电流的电器，如熔断器、断路器和负荷开关等，则还有断流能力的要求，即最大开断电流应不小于它可能开断的最大电流。</a:t>
            </a:r>
          </a:p>
        </p:txBody>
      </p:sp>
      <p:sp>
        <p:nvSpPr>
          <p:cNvPr id="602124" name="Rectangle 12">
            <a:extLst>
              <a:ext uri="{FF2B5EF4-FFF2-40B4-BE49-F238E27FC236}">
                <a16:creationId xmlns:a16="http://schemas.microsoft.com/office/drawing/2014/main" id="{6C761C14-6F15-4A80-8F10-7B748CAA15CC}"/>
              </a:ext>
            </a:extLst>
          </p:cNvPr>
          <p:cNvSpPr>
            <a:spLocks noChangeArrowheads="1"/>
          </p:cNvSpPr>
          <p:nvPr/>
        </p:nvSpPr>
        <p:spPr bwMode="auto">
          <a:xfrm>
            <a:off x="228600" y="1371600"/>
            <a:ext cx="8610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        1）对断路器，其最大开断电流应不小于它可能开断的线路最大短路电流。即</a:t>
            </a:r>
          </a:p>
        </p:txBody>
      </p:sp>
      <p:graphicFrame>
        <p:nvGraphicFramePr>
          <p:cNvPr id="602125" name="Object 13">
            <a:extLst>
              <a:ext uri="{FF2B5EF4-FFF2-40B4-BE49-F238E27FC236}">
                <a16:creationId xmlns:a16="http://schemas.microsoft.com/office/drawing/2014/main" id="{AB33DE49-4384-4F98-A070-0760A98F7DAF}"/>
              </a:ext>
            </a:extLst>
          </p:cNvPr>
          <p:cNvGraphicFramePr>
            <a:graphicFrameLocks noChangeAspect="1"/>
          </p:cNvGraphicFramePr>
          <p:nvPr>
            <p:extLst>
              <p:ext uri="{D42A27DB-BD31-4B8C-83A1-F6EECF244321}">
                <p14:modId xmlns:p14="http://schemas.microsoft.com/office/powerpoint/2010/main" val="1411234826"/>
              </p:ext>
            </p:extLst>
          </p:nvPr>
        </p:nvGraphicFramePr>
        <p:xfrm>
          <a:off x="1187450" y="1844675"/>
          <a:ext cx="1447800" cy="500063"/>
        </p:xfrm>
        <a:graphic>
          <a:graphicData uri="http://schemas.openxmlformats.org/presentationml/2006/ole">
            <mc:AlternateContent xmlns:mc="http://schemas.openxmlformats.org/markup-compatibility/2006">
              <mc:Choice xmlns:v="urn:schemas-microsoft-com:vml" Requires="v">
                <p:oleObj name="Equation" r:id="rId3" imgW="698400" imgH="241200" progId="Equation.DSMT4">
                  <p:embed/>
                </p:oleObj>
              </mc:Choice>
              <mc:Fallback>
                <p:oleObj name="Equation" r:id="rId3" imgW="698400" imgH="241200" progId="Equation.DSMT4">
                  <p:embed/>
                  <p:pic>
                    <p:nvPicPr>
                      <p:cNvPr id="0" name="Object 1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87450" y="1844675"/>
                        <a:ext cx="1447800"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2126" name="Rectangle 14">
            <a:extLst>
              <a:ext uri="{FF2B5EF4-FFF2-40B4-BE49-F238E27FC236}">
                <a16:creationId xmlns:a16="http://schemas.microsoft.com/office/drawing/2014/main" id="{89F3FAD2-A4EA-48B7-9212-43B5D04255D4}"/>
              </a:ext>
            </a:extLst>
          </p:cNvPr>
          <p:cNvSpPr>
            <a:spLocks noChangeArrowheads="1"/>
          </p:cNvSpPr>
          <p:nvPr/>
        </p:nvSpPr>
        <p:spPr bwMode="auto">
          <a:xfrm>
            <a:off x="228600" y="2743200"/>
            <a:ext cx="8610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        2）对负荷开关，其最大开断电流应不小于它可能开断的线路最大负荷电流。即</a:t>
            </a:r>
          </a:p>
        </p:txBody>
      </p:sp>
      <p:graphicFrame>
        <p:nvGraphicFramePr>
          <p:cNvPr id="602127" name="Object 15">
            <a:extLst>
              <a:ext uri="{FF2B5EF4-FFF2-40B4-BE49-F238E27FC236}">
                <a16:creationId xmlns:a16="http://schemas.microsoft.com/office/drawing/2014/main" id="{5C6DEA7C-3B52-4DC7-B56D-DCD64FBFC6ED}"/>
              </a:ext>
            </a:extLst>
          </p:cNvPr>
          <p:cNvGraphicFramePr>
            <a:graphicFrameLocks noChangeAspect="1"/>
          </p:cNvGraphicFramePr>
          <p:nvPr>
            <p:extLst>
              <p:ext uri="{D42A27DB-BD31-4B8C-83A1-F6EECF244321}">
                <p14:modId xmlns:p14="http://schemas.microsoft.com/office/powerpoint/2010/main" val="2046337024"/>
              </p:ext>
            </p:extLst>
          </p:nvPr>
        </p:nvGraphicFramePr>
        <p:xfrm>
          <a:off x="3429000" y="3657600"/>
          <a:ext cx="1474788" cy="500063"/>
        </p:xfrm>
        <a:graphic>
          <a:graphicData uri="http://schemas.openxmlformats.org/presentationml/2006/ole">
            <mc:AlternateContent xmlns:mc="http://schemas.openxmlformats.org/markup-compatibility/2006">
              <mc:Choice xmlns:v="urn:schemas-microsoft-com:vml" Requires="v">
                <p:oleObj name="Equation" r:id="rId5" imgW="711000" imgH="241200" progId="Equation.DSMT4">
                  <p:embed/>
                </p:oleObj>
              </mc:Choice>
              <mc:Fallback>
                <p:oleObj name="Equation" r:id="rId5" imgW="711000" imgH="241200" progId="Equation.DSMT4">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29000" y="3657600"/>
                        <a:ext cx="1474788" cy="500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02128" name="Rectangle 16">
            <a:extLst>
              <a:ext uri="{FF2B5EF4-FFF2-40B4-BE49-F238E27FC236}">
                <a16:creationId xmlns:a16="http://schemas.microsoft.com/office/drawing/2014/main" id="{70C21B0B-2713-4D66-ACDB-CC535D85F4F1}"/>
              </a:ext>
            </a:extLst>
          </p:cNvPr>
          <p:cNvSpPr>
            <a:spLocks noChangeArrowheads="1"/>
          </p:cNvSpPr>
          <p:nvPr/>
        </p:nvSpPr>
        <p:spPr bwMode="auto">
          <a:xfrm>
            <a:off x="228600" y="4191000"/>
            <a:ext cx="8610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        3）对熔断器</a:t>
            </a:r>
            <a:r>
              <a:rPr lang="en-US" altLang="zh-CN" sz="2000">
                <a:solidFill>
                  <a:srgbClr val="212834"/>
                </a:solidFill>
              </a:rPr>
              <a:t>，</a:t>
            </a:r>
            <a:r>
              <a:rPr lang="zh-CN" altLang="en-US" sz="2000">
                <a:solidFill>
                  <a:srgbClr val="212834"/>
                </a:solidFill>
              </a:rPr>
              <a:t>其最大开断电流应不小于它可能开断的线路最大短路电流。即</a:t>
            </a:r>
          </a:p>
        </p:txBody>
      </p:sp>
      <p:grpSp>
        <p:nvGrpSpPr>
          <p:cNvPr id="39949" name="Group 22">
            <a:extLst>
              <a:ext uri="{FF2B5EF4-FFF2-40B4-BE49-F238E27FC236}">
                <a16:creationId xmlns:a16="http://schemas.microsoft.com/office/drawing/2014/main" id="{9C485B59-8C24-4DB5-8878-853F8DFD0478}"/>
              </a:ext>
            </a:extLst>
          </p:cNvPr>
          <p:cNvGrpSpPr>
            <a:grpSpLocks/>
          </p:cNvGrpSpPr>
          <p:nvPr/>
        </p:nvGrpSpPr>
        <p:grpSpPr bwMode="auto">
          <a:xfrm>
            <a:off x="2895600" y="5715000"/>
            <a:ext cx="4381500" cy="576263"/>
            <a:chOff x="2064" y="3456"/>
            <a:chExt cx="2760" cy="363"/>
          </a:xfrm>
        </p:grpSpPr>
        <p:graphicFrame>
          <p:nvGraphicFramePr>
            <p:cNvPr id="39941" name="Object 19">
              <a:extLst>
                <a:ext uri="{FF2B5EF4-FFF2-40B4-BE49-F238E27FC236}">
                  <a16:creationId xmlns:a16="http://schemas.microsoft.com/office/drawing/2014/main" id="{704D6596-C73B-4EAE-AFE0-DE613C3EB70A}"/>
                </a:ext>
              </a:extLst>
            </p:cNvPr>
            <p:cNvGraphicFramePr>
              <a:graphicFrameLocks noChangeAspect="1"/>
            </p:cNvGraphicFramePr>
            <p:nvPr/>
          </p:nvGraphicFramePr>
          <p:xfrm>
            <a:off x="2064" y="3504"/>
            <a:ext cx="779" cy="315"/>
          </p:xfrm>
          <a:graphic>
            <a:graphicData uri="http://schemas.openxmlformats.org/presentationml/2006/ole">
              <mc:AlternateContent xmlns:mc="http://schemas.openxmlformats.org/markup-compatibility/2006">
                <mc:Choice xmlns:v="urn:schemas-microsoft-com:vml" Requires="v">
                  <p:oleObj name="Equation" r:id="rId7" imgW="596880" imgH="241200" progId="Equation.DSMT4">
                    <p:embed/>
                  </p:oleObj>
                </mc:Choice>
                <mc:Fallback>
                  <p:oleObj name="Equation" r:id="rId7" imgW="596880" imgH="241200" progId="Equation.DSMT4">
                    <p:embed/>
                    <p:pic>
                      <p:nvPicPr>
                        <p:cNvPr id="0" name="Object 1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64" y="3504"/>
                          <a:ext cx="779"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3" name="Rectangle 20">
              <a:extLst>
                <a:ext uri="{FF2B5EF4-FFF2-40B4-BE49-F238E27FC236}">
                  <a16:creationId xmlns:a16="http://schemas.microsoft.com/office/drawing/2014/main" id="{CB2AC20B-9C30-4C74-8935-031DFA49C4E2}"/>
                </a:ext>
              </a:extLst>
            </p:cNvPr>
            <p:cNvSpPr>
              <a:spLocks noChangeArrowheads="1"/>
            </p:cNvSpPr>
            <p:nvPr/>
          </p:nvSpPr>
          <p:spPr bwMode="auto">
            <a:xfrm>
              <a:off x="3072" y="3456"/>
              <a:ext cx="175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（对非限流型熔断器）</a:t>
              </a:r>
            </a:p>
          </p:txBody>
        </p:sp>
      </p:grpSp>
      <p:grpSp>
        <p:nvGrpSpPr>
          <p:cNvPr id="39950" name="Group 23">
            <a:extLst>
              <a:ext uri="{FF2B5EF4-FFF2-40B4-BE49-F238E27FC236}">
                <a16:creationId xmlns:a16="http://schemas.microsoft.com/office/drawing/2014/main" id="{380A1A25-E29A-4E6F-9D34-6D97760733F4}"/>
              </a:ext>
            </a:extLst>
          </p:cNvPr>
          <p:cNvGrpSpPr>
            <a:grpSpLocks/>
          </p:cNvGrpSpPr>
          <p:nvPr/>
        </p:nvGrpSpPr>
        <p:grpSpPr bwMode="auto">
          <a:xfrm>
            <a:off x="2895600" y="5029200"/>
            <a:ext cx="4381500" cy="576263"/>
            <a:chOff x="2064" y="3072"/>
            <a:chExt cx="2760" cy="363"/>
          </a:xfrm>
        </p:grpSpPr>
        <p:graphicFrame>
          <p:nvGraphicFramePr>
            <p:cNvPr id="39940" name="Object 18">
              <a:extLst>
                <a:ext uri="{FF2B5EF4-FFF2-40B4-BE49-F238E27FC236}">
                  <a16:creationId xmlns:a16="http://schemas.microsoft.com/office/drawing/2014/main" id="{99B68D72-926D-4512-A29D-C066FD68FE31}"/>
                </a:ext>
              </a:extLst>
            </p:cNvPr>
            <p:cNvGraphicFramePr>
              <a:graphicFrameLocks noChangeAspect="1"/>
            </p:cNvGraphicFramePr>
            <p:nvPr/>
          </p:nvGraphicFramePr>
          <p:xfrm>
            <a:off x="2064" y="3120"/>
            <a:ext cx="912" cy="315"/>
          </p:xfrm>
          <a:graphic>
            <a:graphicData uri="http://schemas.openxmlformats.org/presentationml/2006/ole">
              <mc:AlternateContent xmlns:mc="http://schemas.openxmlformats.org/markup-compatibility/2006">
                <mc:Choice xmlns:v="urn:schemas-microsoft-com:vml" Requires="v">
                  <p:oleObj name="Equation" r:id="rId9" imgW="698400" imgH="241200" progId="Equation.DSMT4">
                    <p:embed/>
                  </p:oleObj>
                </mc:Choice>
                <mc:Fallback>
                  <p:oleObj name="Equation" r:id="rId9" imgW="698400" imgH="241200" progId="Equation.DSMT4">
                    <p:embed/>
                    <p:pic>
                      <p:nvPicPr>
                        <p:cNvPr id="0" name="Object 1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64" y="3120"/>
                          <a:ext cx="912"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52" name="Rectangle 21">
              <a:extLst>
                <a:ext uri="{FF2B5EF4-FFF2-40B4-BE49-F238E27FC236}">
                  <a16:creationId xmlns:a16="http://schemas.microsoft.com/office/drawing/2014/main" id="{0395DD32-4278-45F2-A342-00CFA47D6841}"/>
                </a:ext>
              </a:extLst>
            </p:cNvPr>
            <p:cNvSpPr>
              <a:spLocks noChangeArrowheads="1"/>
            </p:cNvSpPr>
            <p:nvPr/>
          </p:nvSpPr>
          <p:spPr bwMode="auto">
            <a:xfrm>
              <a:off x="3072" y="3072"/>
              <a:ext cx="1752" cy="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solidFill>
                    <a:srgbClr val="212834"/>
                  </a:solidFill>
                </a:rPr>
                <a:t>（对限流型熔断器）</a:t>
              </a:r>
            </a:p>
          </p:txBody>
        </p:sp>
      </p:grpSp>
      <p:sp>
        <p:nvSpPr>
          <p:cNvPr id="39951" name="矩形 15">
            <a:extLst>
              <a:ext uri="{FF2B5EF4-FFF2-40B4-BE49-F238E27FC236}">
                <a16:creationId xmlns:a16="http://schemas.microsoft.com/office/drawing/2014/main" id="{E27F10AA-6A88-4244-83FD-8E65DBE90024}"/>
              </a:ext>
            </a:extLst>
          </p:cNvPr>
          <p:cNvSpPr>
            <a:spLocks noChangeArrowheads="1"/>
          </p:cNvSpPr>
          <p:nvPr/>
        </p:nvSpPr>
        <p:spPr bwMode="auto">
          <a:xfrm>
            <a:off x="2916238" y="1916113"/>
            <a:ext cx="5759450" cy="58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212834"/>
                </a:solidFill>
                <a:latin typeface="楷体" panose="02010609060101010101" pitchFamily="49" charset="-122"/>
                <a:ea typeface="楷体" panose="02010609060101010101" pitchFamily="49" charset="-122"/>
              </a:rPr>
              <a:t>额定开断电流：它是表征断路器开断能力的参数。在额定电压下，断路器能保证可靠开断的最大电流，称为额定开断电流。</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602122"/>
                                        </p:tgtEl>
                                        <p:attrNameLst>
                                          <p:attrName>style.visibility</p:attrName>
                                        </p:attrNameLst>
                                      </p:cBhvr>
                                      <p:to>
                                        <p:strVal val="visible"/>
                                      </p:to>
                                    </p:set>
                                    <p:anim to="" calcmode="lin" valueType="num">
                                      <p:cBhvr>
                                        <p:cTn id="7" dur="1" fill="hold"/>
                                        <p:tgtEl>
                                          <p:spTgt spid="602122"/>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602124"/>
                                        </p:tgtEl>
                                        <p:attrNameLst>
                                          <p:attrName>style.visibility</p:attrName>
                                        </p:attrNameLst>
                                      </p:cBhvr>
                                      <p:to>
                                        <p:strVal val="visible"/>
                                      </p:to>
                                    </p:set>
                                    <p:anim to="" calcmode="lin" valueType="num">
                                      <p:cBhvr>
                                        <p:cTn id="12" dur="1" fill="hold"/>
                                        <p:tgtEl>
                                          <p:spTgt spid="602124"/>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nodeType="clickEffect">
                                  <p:stCondLst>
                                    <p:cond delay="0"/>
                                  </p:stCondLst>
                                  <p:childTnLst>
                                    <p:set>
                                      <p:cBhvr>
                                        <p:cTn id="16" dur="1" fill="hold">
                                          <p:stCondLst>
                                            <p:cond delay="0"/>
                                          </p:stCondLst>
                                        </p:cTn>
                                        <p:tgtEl>
                                          <p:spTgt spid="602125"/>
                                        </p:tgtEl>
                                        <p:attrNameLst>
                                          <p:attrName>style.visibility</p:attrName>
                                        </p:attrNameLst>
                                      </p:cBhvr>
                                      <p:to>
                                        <p:strVal val="visible"/>
                                      </p:to>
                                    </p:set>
                                    <p:anim calcmode="lin" valueType="num">
                                      <p:cBhvr additive="base">
                                        <p:cTn id="17" dur="500" fill="hold"/>
                                        <p:tgtEl>
                                          <p:spTgt spid="602125"/>
                                        </p:tgtEl>
                                        <p:attrNameLst>
                                          <p:attrName>ppt_x</p:attrName>
                                        </p:attrNameLst>
                                      </p:cBhvr>
                                      <p:tavLst>
                                        <p:tav tm="0">
                                          <p:val>
                                            <p:strVal val="0-#ppt_w/2"/>
                                          </p:val>
                                        </p:tav>
                                        <p:tav tm="100000">
                                          <p:val>
                                            <p:strVal val="#ppt_x"/>
                                          </p:val>
                                        </p:tav>
                                      </p:tavLst>
                                    </p:anim>
                                    <p:anim calcmode="lin" valueType="num">
                                      <p:cBhvr additive="base">
                                        <p:cTn id="18" dur="500" fill="hold"/>
                                        <p:tgtEl>
                                          <p:spTgt spid="602125"/>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602126"/>
                                        </p:tgtEl>
                                        <p:attrNameLst>
                                          <p:attrName>style.visibility</p:attrName>
                                        </p:attrNameLst>
                                      </p:cBhvr>
                                      <p:to>
                                        <p:strVal val="visible"/>
                                      </p:to>
                                    </p:set>
                                    <p:anim to="" calcmode="lin" valueType="num">
                                      <p:cBhvr>
                                        <p:cTn id="23" dur="1" fill="hold"/>
                                        <p:tgtEl>
                                          <p:spTgt spid="602126"/>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 presetClass="entr" presetSubtype="8" fill="hold" nodeType="clickEffect">
                                  <p:stCondLst>
                                    <p:cond delay="0"/>
                                  </p:stCondLst>
                                  <p:childTnLst>
                                    <p:set>
                                      <p:cBhvr>
                                        <p:cTn id="27" dur="1" fill="hold">
                                          <p:stCondLst>
                                            <p:cond delay="0"/>
                                          </p:stCondLst>
                                        </p:cTn>
                                        <p:tgtEl>
                                          <p:spTgt spid="602127"/>
                                        </p:tgtEl>
                                        <p:attrNameLst>
                                          <p:attrName>style.visibility</p:attrName>
                                        </p:attrNameLst>
                                      </p:cBhvr>
                                      <p:to>
                                        <p:strVal val="visible"/>
                                      </p:to>
                                    </p:set>
                                    <p:anim calcmode="lin" valueType="num">
                                      <p:cBhvr additive="base">
                                        <p:cTn id="28" dur="500" fill="hold"/>
                                        <p:tgtEl>
                                          <p:spTgt spid="602127"/>
                                        </p:tgtEl>
                                        <p:attrNameLst>
                                          <p:attrName>ppt_x</p:attrName>
                                        </p:attrNameLst>
                                      </p:cBhvr>
                                      <p:tavLst>
                                        <p:tav tm="0">
                                          <p:val>
                                            <p:strVal val="0-#ppt_w/2"/>
                                          </p:val>
                                        </p:tav>
                                        <p:tav tm="100000">
                                          <p:val>
                                            <p:strVal val="#ppt_x"/>
                                          </p:val>
                                        </p:tav>
                                      </p:tavLst>
                                    </p:anim>
                                    <p:anim calcmode="lin" valueType="num">
                                      <p:cBhvr additive="base">
                                        <p:cTn id="29" dur="500" fill="hold"/>
                                        <p:tgtEl>
                                          <p:spTgt spid="602127"/>
                                        </p:tgtEl>
                                        <p:attrNameLst>
                                          <p:attrName>ppt_y</p:attrName>
                                        </p:attrNameLst>
                                      </p:cBhvr>
                                      <p:tavLst>
                                        <p:tav tm="0">
                                          <p:val>
                                            <p:strVal val="#ppt_y"/>
                                          </p:val>
                                        </p:tav>
                                        <p:tav tm="100000">
                                          <p:val>
                                            <p:strVal val="#ppt_y"/>
                                          </p:val>
                                        </p:tav>
                                      </p:tavLst>
                                    </p:anim>
                                  </p:childTnLst>
                                </p:cTn>
                              </p:par>
                            </p:childTnLst>
                          </p:cTn>
                        </p:par>
                      </p:childTnLst>
                    </p:cTn>
                  </p:par>
                  <p:par>
                    <p:cTn id="30" fill="hold" nodeType="clickPar">
                      <p:stCondLst>
                        <p:cond delay="indefinite"/>
                      </p:stCondLst>
                      <p:childTnLst>
                        <p:par>
                          <p:cTn id="31" fill="hold" nodeType="withGroup">
                            <p:stCondLst>
                              <p:cond delay="0"/>
                            </p:stCondLst>
                            <p:childTnLst>
                              <p:par>
                                <p:cTn id="32" presetID="24" presetClass="entr" presetSubtype="0" fill="hold" grpId="0" nodeType="clickEffect">
                                  <p:stCondLst>
                                    <p:cond delay="0"/>
                                  </p:stCondLst>
                                  <p:childTnLst>
                                    <p:set>
                                      <p:cBhvr>
                                        <p:cTn id="33" dur="1" fill="hold">
                                          <p:stCondLst>
                                            <p:cond delay="499"/>
                                          </p:stCondLst>
                                        </p:cTn>
                                        <p:tgtEl>
                                          <p:spTgt spid="602128"/>
                                        </p:tgtEl>
                                        <p:attrNameLst>
                                          <p:attrName>style.visibility</p:attrName>
                                        </p:attrNameLst>
                                      </p:cBhvr>
                                      <p:to>
                                        <p:strVal val="visible"/>
                                      </p:to>
                                    </p:set>
                                    <p:anim to="" calcmode="lin" valueType="num">
                                      <p:cBhvr>
                                        <p:cTn id="34" dur="1" fill="hold"/>
                                        <p:tgtEl>
                                          <p:spTgt spid="60212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2122" grpId="0" autoUpdateAnimBg="0"/>
      <p:bldP spid="602124" grpId="0" autoUpdateAnimBg="0"/>
      <p:bldP spid="602126" grpId="0" autoUpdateAnimBg="0"/>
      <p:bldP spid="602128" grpId="0"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66" name="Rectangle 2">
            <a:extLst>
              <a:ext uri="{FF2B5EF4-FFF2-40B4-BE49-F238E27FC236}">
                <a16:creationId xmlns:a16="http://schemas.microsoft.com/office/drawing/2014/main" id="{7FD559F7-4357-46E8-9AE3-0F6EC83A6F21}"/>
              </a:ext>
            </a:extLst>
          </p:cNvPr>
          <p:cNvSpPr>
            <a:spLocks noGrp="1" noChangeArrowheads="1"/>
          </p:cNvSpPr>
          <p:nvPr>
            <p:ph type="title"/>
          </p:nvPr>
        </p:nvSpPr>
        <p:spPr bwMode="auto">
          <a:xfrm>
            <a:off x="0" y="0"/>
            <a:ext cx="914400"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1800" i="1">
                <a:solidFill>
                  <a:schemeClr val="tx1"/>
                </a:solidFill>
                <a:latin typeface="宋体" panose="02010600030101010101" pitchFamily="2" charset="-122"/>
              </a:rPr>
              <a:t>续上页</a:t>
            </a:r>
          </a:p>
        </p:txBody>
      </p:sp>
      <p:sp>
        <p:nvSpPr>
          <p:cNvPr id="574475" name="Rectangle 11">
            <a:extLst>
              <a:ext uri="{FF2B5EF4-FFF2-40B4-BE49-F238E27FC236}">
                <a16:creationId xmlns:a16="http://schemas.microsoft.com/office/drawing/2014/main" id="{8A32E378-2CD4-4A07-8871-D367A0DA169F}"/>
              </a:ext>
            </a:extLst>
          </p:cNvPr>
          <p:cNvSpPr>
            <a:spLocks noChangeArrowheads="1"/>
          </p:cNvSpPr>
          <p:nvPr/>
        </p:nvSpPr>
        <p:spPr bwMode="auto">
          <a:xfrm>
            <a:off x="381000" y="838200"/>
            <a:ext cx="8458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latin typeface="宋体" panose="02010600030101010101" pitchFamily="2" charset="-122"/>
              </a:rPr>
              <a:t>    按短路故障条件校验，就是要按最大可能的短路故障时的力稳定性和热稳定性进行校验。</a:t>
            </a:r>
            <a:r>
              <a:rPr lang="zh-CN" altLang="en-US" sz="2000"/>
              <a:t> </a:t>
            </a:r>
          </a:p>
        </p:txBody>
      </p:sp>
      <p:sp>
        <p:nvSpPr>
          <p:cNvPr id="574476" name="Rectangle 12">
            <a:extLst>
              <a:ext uri="{FF2B5EF4-FFF2-40B4-BE49-F238E27FC236}">
                <a16:creationId xmlns:a16="http://schemas.microsoft.com/office/drawing/2014/main" id="{FC8155BE-2B49-4F05-9484-0FA97A56947D}"/>
              </a:ext>
            </a:extLst>
          </p:cNvPr>
          <p:cNvSpPr>
            <a:spLocks noChangeArrowheads="1"/>
          </p:cNvSpPr>
          <p:nvPr/>
        </p:nvSpPr>
        <p:spPr bwMode="auto">
          <a:xfrm>
            <a:off x="381000" y="381000"/>
            <a:ext cx="4114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latin typeface="宋体" panose="02010600030101010101" pitchFamily="2" charset="-122"/>
              </a:rPr>
              <a:t>    </a:t>
            </a:r>
            <a:r>
              <a:rPr lang="zh-CN" altLang="en-US" sz="2000"/>
              <a:t>2. </a:t>
            </a:r>
            <a:r>
              <a:rPr lang="zh-CN" altLang="en-US" sz="2000">
                <a:latin typeface="宋体" panose="02010600030101010101" pitchFamily="2" charset="-122"/>
              </a:rPr>
              <a:t>按短路故障条件校验</a:t>
            </a:r>
            <a:r>
              <a:rPr lang="zh-CN" altLang="en-US" sz="2000"/>
              <a:t> </a:t>
            </a:r>
          </a:p>
        </p:txBody>
      </p:sp>
      <p:sp>
        <p:nvSpPr>
          <p:cNvPr id="574477" name="Rectangle 13">
            <a:extLst>
              <a:ext uri="{FF2B5EF4-FFF2-40B4-BE49-F238E27FC236}">
                <a16:creationId xmlns:a16="http://schemas.microsoft.com/office/drawing/2014/main" id="{ADCC920A-3439-4983-97FC-5596B9D529AA}"/>
              </a:ext>
            </a:extLst>
          </p:cNvPr>
          <p:cNvSpPr>
            <a:spLocks noChangeArrowheads="1"/>
          </p:cNvSpPr>
          <p:nvPr/>
        </p:nvSpPr>
        <p:spPr bwMode="auto">
          <a:xfrm>
            <a:off x="838200" y="1752600"/>
            <a:ext cx="6400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pPr>
            <a:r>
              <a:rPr lang="zh-CN" altLang="en-US" sz="2000">
                <a:latin typeface="宋体" panose="02010600030101010101" pitchFamily="2" charset="-122"/>
                <a:cs typeface="Times New Roman" panose="02020603050405020304" pitchFamily="18" charset="0"/>
              </a:rPr>
              <a:t>对于一般电器</a:t>
            </a:r>
            <a:r>
              <a:rPr lang="zh-CN" altLang="en-US" sz="2000">
                <a:latin typeface="宋体" panose="02010600030101010101" pitchFamily="2" charset="-122"/>
              </a:rPr>
              <a:t>，满足力稳定的条件是： </a:t>
            </a:r>
          </a:p>
        </p:txBody>
      </p:sp>
      <p:graphicFrame>
        <p:nvGraphicFramePr>
          <p:cNvPr id="574478" name="Object 14">
            <a:extLst>
              <a:ext uri="{FF2B5EF4-FFF2-40B4-BE49-F238E27FC236}">
                <a16:creationId xmlns:a16="http://schemas.microsoft.com/office/drawing/2014/main" id="{B4420C30-26E7-4B2C-B0DD-78DFEB8A647A}"/>
              </a:ext>
            </a:extLst>
          </p:cNvPr>
          <p:cNvGraphicFramePr>
            <a:graphicFrameLocks noChangeAspect="1"/>
          </p:cNvGraphicFramePr>
          <p:nvPr/>
        </p:nvGraphicFramePr>
        <p:xfrm>
          <a:off x="5715000" y="1752600"/>
          <a:ext cx="1217613" cy="627063"/>
        </p:xfrm>
        <a:graphic>
          <a:graphicData uri="http://schemas.openxmlformats.org/presentationml/2006/ole">
            <mc:AlternateContent xmlns:mc="http://schemas.openxmlformats.org/markup-compatibility/2006">
              <mc:Choice xmlns:v="urn:schemas-microsoft-com:vml" Requires="v">
                <p:oleObj name="Equation" r:id="rId3" imgW="469800" imgH="241200" progId="Equation.DSMT4">
                  <p:embed/>
                </p:oleObj>
              </mc:Choice>
              <mc:Fallback>
                <p:oleObj name="Equation" r:id="rId3" imgW="469800" imgH="241200" progId="Equation.DSMT4">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1752600"/>
                        <a:ext cx="1217613"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4479" name="AutoShape 15">
            <a:extLst>
              <a:ext uri="{FF2B5EF4-FFF2-40B4-BE49-F238E27FC236}">
                <a16:creationId xmlns:a16="http://schemas.microsoft.com/office/drawing/2014/main" id="{0D0F427A-1B61-4AAB-ABBC-7552FC9ECE0B}"/>
              </a:ext>
            </a:extLst>
          </p:cNvPr>
          <p:cNvSpPr>
            <a:spLocks noChangeArrowheads="1"/>
          </p:cNvSpPr>
          <p:nvPr/>
        </p:nvSpPr>
        <p:spPr bwMode="auto">
          <a:xfrm>
            <a:off x="2971800" y="2590800"/>
            <a:ext cx="3048000" cy="381000"/>
          </a:xfrm>
          <a:prstGeom prst="wedgeRoundRectCallout">
            <a:avLst>
              <a:gd name="adj1" fmla="val 42606"/>
              <a:gd name="adj2" fmla="val -152500"/>
              <a:gd name="adj3" fmla="val 16667"/>
            </a:avLst>
          </a:prstGeom>
          <a:solidFill>
            <a:schemeClr val="bg1">
              <a:alpha val="50195"/>
            </a:schemeClr>
          </a:solidFill>
          <a:ln w="12700" cap="sq">
            <a:solidFill>
              <a:schemeClr val="tx1"/>
            </a:solidFill>
            <a:miter lim="800000"/>
            <a:headEnd type="none" w="sm" len="sm"/>
            <a:tailEnd type="none" w="sm" len="sm"/>
          </a:ln>
        </p:spPr>
        <p:txBody>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1800">
                <a:latin typeface="宋体" panose="02010600030101010101" pitchFamily="2" charset="-122"/>
              </a:rPr>
              <a:t>电器的额定峰值耐受电流</a:t>
            </a:r>
            <a:r>
              <a:rPr lang="zh-CN" altLang="en-US" sz="1800">
                <a:latin typeface="Tahoma" panose="020B0604030504040204" pitchFamily="34" charset="0"/>
              </a:rPr>
              <a:t> </a:t>
            </a:r>
          </a:p>
        </p:txBody>
      </p:sp>
      <p:sp>
        <p:nvSpPr>
          <p:cNvPr id="574480" name="Rectangle 16">
            <a:extLst>
              <a:ext uri="{FF2B5EF4-FFF2-40B4-BE49-F238E27FC236}">
                <a16:creationId xmlns:a16="http://schemas.microsoft.com/office/drawing/2014/main" id="{A9E39998-24FC-4ACA-995C-F813CCA4F7A2}"/>
              </a:ext>
            </a:extLst>
          </p:cNvPr>
          <p:cNvSpPr>
            <a:spLocks noChangeArrowheads="1"/>
          </p:cNvSpPr>
          <p:nvPr/>
        </p:nvSpPr>
        <p:spPr bwMode="auto">
          <a:xfrm>
            <a:off x="762000" y="3200400"/>
            <a:ext cx="4648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pPr>
            <a:r>
              <a:rPr lang="zh-CN" altLang="en-US" sz="2000">
                <a:latin typeface="宋体" panose="02010600030101010101" pitchFamily="2" charset="-122"/>
                <a:cs typeface="Times New Roman" panose="02020603050405020304" pitchFamily="18" charset="0"/>
              </a:rPr>
              <a:t>对于一般电器</a:t>
            </a:r>
            <a:r>
              <a:rPr lang="zh-CN" altLang="en-US" sz="2000">
                <a:latin typeface="宋体" panose="02010600030101010101" pitchFamily="2" charset="-122"/>
              </a:rPr>
              <a:t>，满足热稳定的条件是： </a:t>
            </a:r>
          </a:p>
        </p:txBody>
      </p:sp>
      <p:graphicFrame>
        <p:nvGraphicFramePr>
          <p:cNvPr id="574481" name="Object 17">
            <a:extLst>
              <a:ext uri="{FF2B5EF4-FFF2-40B4-BE49-F238E27FC236}">
                <a16:creationId xmlns:a16="http://schemas.microsoft.com/office/drawing/2014/main" id="{5586DB04-0038-401A-94DF-236C41E403EE}"/>
              </a:ext>
            </a:extLst>
          </p:cNvPr>
          <p:cNvGraphicFramePr>
            <a:graphicFrameLocks noChangeAspect="1"/>
          </p:cNvGraphicFramePr>
          <p:nvPr/>
        </p:nvGraphicFramePr>
        <p:xfrm>
          <a:off x="5486400" y="3200400"/>
          <a:ext cx="1414463" cy="603250"/>
        </p:xfrm>
        <a:graphic>
          <a:graphicData uri="http://schemas.openxmlformats.org/presentationml/2006/ole">
            <mc:AlternateContent xmlns:mc="http://schemas.openxmlformats.org/markup-compatibility/2006">
              <mc:Choice xmlns:v="urn:schemas-microsoft-com:vml" Requires="v">
                <p:oleObj name="Equation" r:id="rId5" imgW="596880" imgH="253800" progId="Equation.DSMT4">
                  <p:embed/>
                </p:oleObj>
              </mc:Choice>
              <mc:Fallback>
                <p:oleObj name="Equation" r:id="rId5" imgW="596880" imgH="253800" progId="Equation.DSMT4">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6400" y="3200400"/>
                        <a:ext cx="1414463" cy="603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4482" name="AutoShape 18">
            <a:extLst>
              <a:ext uri="{FF2B5EF4-FFF2-40B4-BE49-F238E27FC236}">
                <a16:creationId xmlns:a16="http://schemas.microsoft.com/office/drawing/2014/main" id="{CEF71D7F-1360-479B-A5AC-C1BFC247B4A0}"/>
              </a:ext>
            </a:extLst>
          </p:cNvPr>
          <p:cNvSpPr>
            <a:spLocks noChangeArrowheads="1"/>
          </p:cNvSpPr>
          <p:nvPr/>
        </p:nvSpPr>
        <p:spPr bwMode="auto">
          <a:xfrm>
            <a:off x="2667000" y="3962400"/>
            <a:ext cx="3657600" cy="381000"/>
          </a:xfrm>
          <a:prstGeom prst="wedgeRoundRectCallout">
            <a:avLst>
              <a:gd name="adj1" fmla="val 30296"/>
              <a:gd name="adj2" fmla="val -139167"/>
              <a:gd name="adj3" fmla="val 16667"/>
            </a:avLst>
          </a:prstGeom>
          <a:solidFill>
            <a:schemeClr val="bg1">
              <a:alpha val="50195"/>
            </a:schemeClr>
          </a:solidFill>
          <a:ln w="12700" cap="sq">
            <a:solidFill>
              <a:schemeClr val="tx1"/>
            </a:solidFill>
            <a:miter lim="800000"/>
            <a:headEnd type="none" w="sm" len="sm"/>
            <a:tailEnd type="none" w="sm" len="sm"/>
          </a:ln>
        </p:spPr>
        <p:txBody>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1800">
                <a:latin typeface="宋体" panose="02010600030101010101" pitchFamily="2" charset="-122"/>
              </a:rPr>
              <a:t>电器的</a:t>
            </a:r>
            <a:r>
              <a:rPr lang="zh-CN" altLang="en-US" sz="1800">
                <a:latin typeface="宋体" panose="02010600030101010101" pitchFamily="2" charset="-122"/>
                <a:cs typeface="Times New Roman" panose="02020603050405020304" pitchFamily="18" charset="0"/>
              </a:rPr>
              <a:t>额定短时耐受电流有效值</a:t>
            </a:r>
            <a:r>
              <a:rPr lang="zh-CN" altLang="en-US" sz="1800">
                <a:latin typeface="宋体" panose="02010600030101010101" pitchFamily="2" charset="-122"/>
              </a:rPr>
              <a:t> </a:t>
            </a:r>
          </a:p>
        </p:txBody>
      </p:sp>
      <p:sp>
        <p:nvSpPr>
          <p:cNvPr id="574484" name="Rectangle 20">
            <a:extLst>
              <a:ext uri="{FF2B5EF4-FFF2-40B4-BE49-F238E27FC236}">
                <a16:creationId xmlns:a16="http://schemas.microsoft.com/office/drawing/2014/main" id="{D4E0EFA7-D771-44C9-A396-CC05CAB6C7C4}"/>
              </a:ext>
            </a:extLst>
          </p:cNvPr>
          <p:cNvSpPr>
            <a:spLocks noChangeArrowheads="1"/>
          </p:cNvSpPr>
          <p:nvPr/>
        </p:nvSpPr>
        <p:spPr bwMode="auto">
          <a:xfrm>
            <a:off x="762000" y="4495800"/>
            <a:ext cx="4648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pPr>
            <a:r>
              <a:rPr lang="zh-CN" altLang="en-US" sz="2000">
                <a:latin typeface="宋体" panose="02010600030101010101" pitchFamily="2" charset="-122"/>
                <a:cs typeface="Times New Roman" panose="02020603050405020304" pitchFamily="18" charset="0"/>
              </a:rPr>
              <a:t>对于</a:t>
            </a:r>
            <a:r>
              <a:rPr lang="zh-CN" altLang="en-US" sz="2000">
                <a:latin typeface="宋体" panose="02010600030101010101" pitchFamily="2" charset="-122"/>
              </a:rPr>
              <a:t>载流导体，满足热稳定的条件是： </a:t>
            </a:r>
          </a:p>
        </p:txBody>
      </p:sp>
      <p:graphicFrame>
        <p:nvGraphicFramePr>
          <p:cNvPr id="574485" name="Object 21">
            <a:extLst>
              <a:ext uri="{FF2B5EF4-FFF2-40B4-BE49-F238E27FC236}">
                <a16:creationId xmlns:a16="http://schemas.microsoft.com/office/drawing/2014/main" id="{E93320B0-3A3F-4A88-9BA2-BBE3224B72CE}"/>
              </a:ext>
            </a:extLst>
          </p:cNvPr>
          <p:cNvGraphicFramePr>
            <a:graphicFrameLocks noChangeAspect="1"/>
          </p:cNvGraphicFramePr>
          <p:nvPr/>
        </p:nvGraphicFramePr>
        <p:xfrm>
          <a:off x="3071813" y="5029200"/>
          <a:ext cx="2406650" cy="995363"/>
        </p:xfrm>
        <a:graphic>
          <a:graphicData uri="http://schemas.openxmlformats.org/presentationml/2006/ole">
            <mc:AlternateContent xmlns:mc="http://schemas.openxmlformats.org/markup-compatibility/2006">
              <mc:Choice xmlns:v="urn:schemas-microsoft-com:vml" Requires="v">
                <p:oleObj name="Equation" r:id="rId7" imgW="1015920" imgH="419040" progId="Equation.DSMT4">
                  <p:embed/>
                </p:oleObj>
              </mc:Choice>
              <mc:Fallback>
                <p:oleObj name="Equation" r:id="rId7" imgW="1015920" imgH="419040" progId="Equation.DSMT4">
                  <p:embed/>
                  <p:pic>
                    <p:nvPicPr>
                      <p:cNvPr id="0" name="Object 2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1813" y="5029200"/>
                        <a:ext cx="2406650" cy="995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74486" name="AutoShape 22">
            <a:extLst>
              <a:ext uri="{FF2B5EF4-FFF2-40B4-BE49-F238E27FC236}">
                <a16:creationId xmlns:a16="http://schemas.microsoft.com/office/drawing/2014/main" id="{1E7B2210-E4EE-4A23-8F7C-155BF8EDA421}"/>
              </a:ext>
            </a:extLst>
          </p:cNvPr>
          <p:cNvSpPr>
            <a:spLocks noChangeArrowheads="1"/>
          </p:cNvSpPr>
          <p:nvPr/>
        </p:nvSpPr>
        <p:spPr bwMode="auto">
          <a:xfrm>
            <a:off x="3276600" y="6172200"/>
            <a:ext cx="2209800" cy="381000"/>
          </a:xfrm>
          <a:prstGeom prst="wedgeRoundRectCallout">
            <a:avLst>
              <a:gd name="adj1" fmla="val -6755"/>
              <a:gd name="adj2" fmla="val -105833"/>
              <a:gd name="adj3" fmla="val 16667"/>
            </a:avLst>
          </a:prstGeom>
          <a:solidFill>
            <a:schemeClr val="bg1">
              <a:alpha val="50195"/>
            </a:schemeClr>
          </a:solidFill>
          <a:ln w="12700" cap="sq">
            <a:solidFill>
              <a:schemeClr val="tx1"/>
            </a:solidFill>
            <a:miter lim="800000"/>
            <a:headEnd type="none" w="sm" len="sm"/>
            <a:tailEnd type="none" w="sm" len="sm"/>
          </a:ln>
        </p:spPr>
        <p:txBody>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buFont typeface="Wingdings" panose="05000000000000000000" pitchFamily="2" charset="2"/>
              <a:buNone/>
            </a:pPr>
            <a:r>
              <a:rPr lang="zh-CN" altLang="en-US" sz="1800">
                <a:latin typeface="宋体" panose="02010600030101010101" pitchFamily="2" charset="-122"/>
              </a:rPr>
              <a:t>导体的热稳定系数</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74476"/>
                                        </p:tgtEl>
                                        <p:attrNameLst>
                                          <p:attrName>style.visibility</p:attrName>
                                        </p:attrNameLst>
                                      </p:cBhvr>
                                      <p:to>
                                        <p:strVal val="visible"/>
                                      </p:to>
                                    </p:set>
                                    <p:anim to="" calcmode="lin" valueType="num">
                                      <p:cBhvr>
                                        <p:cTn id="7" dur="1" fill="hold"/>
                                        <p:tgtEl>
                                          <p:spTgt spid="574476"/>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grpId="0" nodeType="clickEffect">
                                  <p:stCondLst>
                                    <p:cond delay="0"/>
                                  </p:stCondLst>
                                  <p:childTnLst>
                                    <p:set>
                                      <p:cBhvr>
                                        <p:cTn id="11" dur="1" fill="hold">
                                          <p:stCondLst>
                                            <p:cond delay="499"/>
                                          </p:stCondLst>
                                        </p:cTn>
                                        <p:tgtEl>
                                          <p:spTgt spid="574475"/>
                                        </p:tgtEl>
                                        <p:attrNameLst>
                                          <p:attrName>style.visibility</p:attrName>
                                        </p:attrNameLst>
                                      </p:cBhvr>
                                      <p:to>
                                        <p:strVal val="visible"/>
                                      </p:to>
                                    </p:set>
                                    <p:anim to="" calcmode="lin" valueType="num">
                                      <p:cBhvr>
                                        <p:cTn id="12" dur="1" fill="hold"/>
                                        <p:tgtEl>
                                          <p:spTgt spid="574475"/>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grpId="0" nodeType="clickEffect">
                                  <p:stCondLst>
                                    <p:cond delay="0"/>
                                  </p:stCondLst>
                                  <p:childTnLst>
                                    <p:set>
                                      <p:cBhvr>
                                        <p:cTn id="16" dur="1" fill="hold">
                                          <p:stCondLst>
                                            <p:cond delay="499"/>
                                          </p:stCondLst>
                                        </p:cTn>
                                        <p:tgtEl>
                                          <p:spTgt spid="574477"/>
                                        </p:tgtEl>
                                        <p:attrNameLst>
                                          <p:attrName>style.visibility</p:attrName>
                                        </p:attrNameLst>
                                      </p:cBhvr>
                                      <p:to>
                                        <p:strVal val="visible"/>
                                      </p:to>
                                    </p:set>
                                    <p:anim to="" calcmode="lin" valueType="num">
                                      <p:cBhvr>
                                        <p:cTn id="17" dur="1" fill="hold"/>
                                        <p:tgtEl>
                                          <p:spTgt spid="574477"/>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4" presetClass="entr" presetSubtype="0" fill="hold" nodeType="clickEffect">
                                  <p:stCondLst>
                                    <p:cond delay="0"/>
                                  </p:stCondLst>
                                  <p:childTnLst>
                                    <p:set>
                                      <p:cBhvr>
                                        <p:cTn id="21" dur="1" fill="hold">
                                          <p:stCondLst>
                                            <p:cond delay="499"/>
                                          </p:stCondLst>
                                        </p:cTn>
                                        <p:tgtEl>
                                          <p:spTgt spid="574478"/>
                                        </p:tgtEl>
                                        <p:attrNameLst>
                                          <p:attrName>style.visibility</p:attrName>
                                        </p:attrNameLst>
                                      </p:cBhvr>
                                      <p:to>
                                        <p:strVal val="visible"/>
                                      </p:to>
                                    </p:set>
                                    <p:anim to="" calcmode="lin" valueType="num">
                                      <p:cBhvr>
                                        <p:cTn id="22" dur="1" fill="hold"/>
                                        <p:tgtEl>
                                          <p:spTgt spid="574478"/>
                                        </p:tgtEl>
                                        <p:attrNameLst>
                                          <p:attrName/>
                                        </p:attrNameLst>
                                      </p:cBhvr>
                                    </p:anim>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574479"/>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24" presetClass="entr" presetSubtype="0" fill="hold" grpId="0" nodeType="clickEffect">
                                  <p:stCondLst>
                                    <p:cond delay="0"/>
                                  </p:stCondLst>
                                  <p:childTnLst>
                                    <p:set>
                                      <p:cBhvr>
                                        <p:cTn id="30" dur="1" fill="hold">
                                          <p:stCondLst>
                                            <p:cond delay="499"/>
                                          </p:stCondLst>
                                        </p:cTn>
                                        <p:tgtEl>
                                          <p:spTgt spid="574480"/>
                                        </p:tgtEl>
                                        <p:attrNameLst>
                                          <p:attrName>style.visibility</p:attrName>
                                        </p:attrNameLst>
                                      </p:cBhvr>
                                      <p:to>
                                        <p:strVal val="visible"/>
                                      </p:to>
                                    </p:set>
                                    <p:anim to="" calcmode="lin" valueType="num">
                                      <p:cBhvr>
                                        <p:cTn id="31" dur="1" fill="hold"/>
                                        <p:tgtEl>
                                          <p:spTgt spid="574480"/>
                                        </p:tgtEl>
                                        <p:attrNameLst>
                                          <p:attrName/>
                                        </p:attrNameLst>
                                      </p:cBhvr>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24" presetClass="entr" presetSubtype="0" fill="hold" nodeType="clickEffect">
                                  <p:stCondLst>
                                    <p:cond delay="0"/>
                                  </p:stCondLst>
                                  <p:childTnLst>
                                    <p:set>
                                      <p:cBhvr>
                                        <p:cTn id="35" dur="1" fill="hold">
                                          <p:stCondLst>
                                            <p:cond delay="499"/>
                                          </p:stCondLst>
                                        </p:cTn>
                                        <p:tgtEl>
                                          <p:spTgt spid="574481"/>
                                        </p:tgtEl>
                                        <p:attrNameLst>
                                          <p:attrName>style.visibility</p:attrName>
                                        </p:attrNameLst>
                                      </p:cBhvr>
                                      <p:to>
                                        <p:strVal val="visible"/>
                                      </p:to>
                                    </p:set>
                                    <p:anim to="" calcmode="lin" valueType="num">
                                      <p:cBhvr>
                                        <p:cTn id="36" dur="1" fill="hold"/>
                                        <p:tgtEl>
                                          <p:spTgt spid="574481"/>
                                        </p:tgtEl>
                                        <p:attrNameLst>
                                          <p:attrName/>
                                        </p:attrNameLst>
                                      </p:cBhvr>
                                    </p:anim>
                                  </p:childTnLst>
                                </p:cTn>
                              </p:par>
                            </p:childTnLst>
                          </p:cTn>
                        </p:par>
                      </p:childTnLst>
                    </p:cTn>
                  </p:par>
                  <p:par>
                    <p:cTn id="37" fill="hold" nodeType="clickPar">
                      <p:stCondLst>
                        <p:cond delay="indefinite"/>
                      </p:stCondLst>
                      <p:childTnLst>
                        <p:par>
                          <p:cTn id="38" fill="hold" nodeType="withGroup">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574482"/>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24" presetClass="entr" presetSubtype="0" fill="hold" grpId="0" nodeType="clickEffect">
                                  <p:stCondLst>
                                    <p:cond delay="0"/>
                                  </p:stCondLst>
                                  <p:childTnLst>
                                    <p:set>
                                      <p:cBhvr>
                                        <p:cTn id="44" dur="1" fill="hold">
                                          <p:stCondLst>
                                            <p:cond delay="499"/>
                                          </p:stCondLst>
                                        </p:cTn>
                                        <p:tgtEl>
                                          <p:spTgt spid="574484"/>
                                        </p:tgtEl>
                                        <p:attrNameLst>
                                          <p:attrName>style.visibility</p:attrName>
                                        </p:attrNameLst>
                                      </p:cBhvr>
                                      <p:to>
                                        <p:strVal val="visible"/>
                                      </p:to>
                                    </p:set>
                                    <p:anim to="" calcmode="lin" valueType="num">
                                      <p:cBhvr>
                                        <p:cTn id="45" dur="1" fill="hold"/>
                                        <p:tgtEl>
                                          <p:spTgt spid="574484"/>
                                        </p:tgtEl>
                                        <p:attrNameLst>
                                          <p:attrName/>
                                        </p:attrNameLst>
                                      </p:cBhvr>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24" presetClass="entr" presetSubtype="0" fill="hold" nodeType="clickEffect">
                                  <p:stCondLst>
                                    <p:cond delay="0"/>
                                  </p:stCondLst>
                                  <p:childTnLst>
                                    <p:set>
                                      <p:cBhvr>
                                        <p:cTn id="49" dur="1" fill="hold">
                                          <p:stCondLst>
                                            <p:cond delay="499"/>
                                          </p:stCondLst>
                                        </p:cTn>
                                        <p:tgtEl>
                                          <p:spTgt spid="574485"/>
                                        </p:tgtEl>
                                        <p:attrNameLst>
                                          <p:attrName>style.visibility</p:attrName>
                                        </p:attrNameLst>
                                      </p:cBhvr>
                                      <p:to>
                                        <p:strVal val="visible"/>
                                      </p:to>
                                    </p:set>
                                    <p:anim to="" calcmode="lin" valueType="num">
                                      <p:cBhvr>
                                        <p:cTn id="50" dur="1" fill="hold"/>
                                        <p:tgtEl>
                                          <p:spTgt spid="574485"/>
                                        </p:tgtEl>
                                        <p:attrNameLst>
                                          <p:attrName/>
                                        </p:attrNameLst>
                                      </p:cBhvr>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499"/>
                                          </p:stCondLst>
                                        </p:cTn>
                                        <p:tgtEl>
                                          <p:spTgt spid="57448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75" grpId="0" autoUpdateAnimBg="0"/>
      <p:bldP spid="574476" grpId="0" autoUpdateAnimBg="0"/>
      <p:bldP spid="574477" grpId="0" autoUpdateAnimBg="0"/>
      <p:bldP spid="574479" grpId="0" animBg="1" autoUpdateAnimBg="0"/>
      <p:bldP spid="574480" grpId="0" autoUpdateAnimBg="0"/>
      <p:bldP spid="574482" grpId="0" animBg="1" autoUpdateAnimBg="0"/>
      <p:bldP spid="574484" grpId="0" autoUpdateAnimBg="0"/>
      <p:bldP spid="574486" grpId="0" animBg="1"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1991" name="Rectangle 2">
            <a:extLst>
              <a:ext uri="{FF2B5EF4-FFF2-40B4-BE49-F238E27FC236}">
                <a16:creationId xmlns:a16="http://schemas.microsoft.com/office/drawing/2014/main" id="{7AAF27D4-1550-4923-A879-6F296ECB2FF3}"/>
              </a:ext>
            </a:extLst>
          </p:cNvPr>
          <p:cNvSpPr>
            <a:spLocks noGrp="1" noChangeArrowheads="1"/>
          </p:cNvSpPr>
          <p:nvPr>
            <p:ph type="title"/>
          </p:nvPr>
        </p:nvSpPr>
        <p:spPr bwMode="auto">
          <a:xfrm>
            <a:off x="914400" y="304800"/>
            <a:ext cx="4953000" cy="425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000">
                <a:solidFill>
                  <a:schemeClr val="tx1"/>
                </a:solidFill>
                <a:latin typeface="黑体" panose="02010609060101010101" pitchFamily="49" charset="-122"/>
              </a:rPr>
              <a:t>二、高压断路器的选择与校验</a:t>
            </a:r>
          </a:p>
        </p:txBody>
      </p:sp>
      <p:sp>
        <p:nvSpPr>
          <p:cNvPr id="575492" name="Rectangle 4">
            <a:extLst>
              <a:ext uri="{FF2B5EF4-FFF2-40B4-BE49-F238E27FC236}">
                <a16:creationId xmlns:a16="http://schemas.microsoft.com/office/drawing/2014/main" id="{7E732A96-7D9B-4551-8216-F0F3188238DB}"/>
              </a:ext>
            </a:extLst>
          </p:cNvPr>
          <p:cNvSpPr>
            <a:spLocks noChangeArrowheads="1"/>
          </p:cNvSpPr>
          <p:nvPr/>
        </p:nvSpPr>
        <p:spPr bwMode="auto">
          <a:xfrm>
            <a:off x="381000" y="762000"/>
            <a:ext cx="85344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latin typeface="宋体" panose="02010600030101010101" pitchFamily="2" charset="-122"/>
              </a:rPr>
              <a:t>    高压断路器的选择与校验，主要是按环境条件选择结构类型，按正常工作条件选择额定电压、额定电流并校验开断能力，按短路故障条件校验动稳定性和热稳定性，并同时选择其操动机构和操作电源。</a:t>
            </a:r>
            <a:r>
              <a:rPr lang="zh-CN" altLang="en-US" sz="2000"/>
              <a:t> </a:t>
            </a:r>
            <a:endParaRPr lang="en-US" altLang="zh-CN" sz="2000"/>
          </a:p>
        </p:txBody>
      </p:sp>
      <p:sp>
        <p:nvSpPr>
          <p:cNvPr id="575493" name="Rectangle 5">
            <a:extLst>
              <a:ext uri="{FF2B5EF4-FFF2-40B4-BE49-F238E27FC236}">
                <a16:creationId xmlns:a16="http://schemas.microsoft.com/office/drawing/2014/main" id="{17742B32-E28F-4A42-B8C7-9461532472B7}"/>
              </a:ext>
            </a:extLst>
          </p:cNvPr>
          <p:cNvSpPr>
            <a:spLocks noChangeArrowheads="1"/>
          </p:cNvSpPr>
          <p:nvPr/>
        </p:nvSpPr>
        <p:spPr bwMode="auto">
          <a:xfrm>
            <a:off x="304800" y="1981200"/>
            <a:ext cx="86106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pPr>
            <a:r>
              <a:rPr lang="zh-CN" altLang="en-US" sz="2000">
                <a:latin typeface="宋体" panose="02010600030101010101" pitchFamily="2" charset="-122"/>
                <a:cs typeface="Times New Roman" panose="02020603050405020304" pitchFamily="18" charset="0"/>
              </a:rPr>
              <a:t>    例4-1 试选择某10</a:t>
            </a:r>
            <a:r>
              <a:rPr lang="en-US" altLang="zh-CN" sz="2000">
                <a:latin typeface="宋体" panose="02010600030101010101" pitchFamily="2" charset="-122"/>
                <a:cs typeface="Times New Roman" panose="02020603050405020304" pitchFamily="18" charset="0"/>
              </a:rPr>
              <a:t>KV </a:t>
            </a:r>
            <a:r>
              <a:rPr lang="zh-CN" altLang="en-US" sz="2000">
                <a:latin typeface="宋体" panose="02010600030101010101" pitchFamily="2" charset="-122"/>
                <a:cs typeface="Times New Roman" panose="02020603050405020304" pitchFamily="18" charset="0"/>
              </a:rPr>
              <a:t>高压配电所进线侧的高压户内真空断路器的型号规格。已知该进线的计算电流为295</a:t>
            </a:r>
            <a:r>
              <a:rPr lang="en-US" altLang="zh-CN" sz="2000">
                <a:latin typeface="宋体" panose="02010600030101010101" pitchFamily="2" charset="-122"/>
                <a:cs typeface="Times New Roman" panose="02020603050405020304" pitchFamily="18" charset="0"/>
              </a:rPr>
              <a:t>A，</a:t>
            </a:r>
            <a:r>
              <a:rPr lang="zh-CN" altLang="en-US" sz="2000">
                <a:latin typeface="宋体" panose="02010600030101010101" pitchFamily="2" charset="-122"/>
                <a:cs typeface="Times New Roman" panose="02020603050405020304" pitchFamily="18" charset="0"/>
              </a:rPr>
              <a:t>配电所母线的三相短路电流周期分量有效值</a:t>
            </a:r>
            <a:r>
              <a:rPr lang="zh-CN" altLang="en-US" sz="2000">
                <a:latin typeface="宋体" panose="02010600030101010101" pitchFamily="2" charset="-122"/>
              </a:rPr>
              <a:t>为</a:t>
            </a:r>
            <a:r>
              <a:rPr lang="en-US" altLang="zh-CN" sz="2000">
                <a:latin typeface="宋体" panose="02010600030101010101" pitchFamily="2" charset="-122"/>
                <a:cs typeface="Times New Roman" panose="02020603050405020304" pitchFamily="18" charset="0"/>
              </a:rPr>
              <a:t>3</a:t>
            </a:r>
            <a:r>
              <a:rPr lang="en-US" altLang="zh-CN" sz="2000">
                <a:latin typeface="宋体" panose="02010600030101010101" pitchFamily="2" charset="-122"/>
              </a:rPr>
              <a:t>.</a:t>
            </a:r>
            <a:r>
              <a:rPr lang="en-US" altLang="zh-CN" sz="2000">
                <a:latin typeface="宋体" panose="02010600030101010101" pitchFamily="2" charset="-122"/>
                <a:cs typeface="Times New Roman" panose="02020603050405020304" pitchFamily="18" charset="0"/>
              </a:rPr>
              <a:t>2kA ，</a:t>
            </a:r>
            <a:r>
              <a:rPr lang="zh-CN" altLang="en-US" sz="2000">
                <a:latin typeface="宋体" panose="02010600030101010101" pitchFamily="2" charset="-122"/>
                <a:cs typeface="Times New Roman" panose="02020603050405020304" pitchFamily="18" charset="0"/>
              </a:rPr>
              <a:t>继电保护的动作时间为1.1</a:t>
            </a:r>
            <a:r>
              <a:rPr lang="en-US" altLang="zh-CN" sz="2000">
                <a:latin typeface="宋体" panose="02010600030101010101" pitchFamily="2" charset="-122"/>
                <a:cs typeface="Times New Roman" panose="02020603050405020304" pitchFamily="18" charset="0"/>
              </a:rPr>
              <a:t>s。</a:t>
            </a:r>
            <a:r>
              <a:rPr lang="en-US" altLang="zh-CN" sz="2000">
                <a:latin typeface="宋体" panose="02010600030101010101" pitchFamily="2" charset="-122"/>
              </a:rPr>
              <a:t> </a:t>
            </a:r>
          </a:p>
        </p:txBody>
      </p:sp>
      <p:sp>
        <p:nvSpPr>
          <p:cNvPr id="575494" name="Rectangle 6">
            <a:extLst>
              <a:ext uri="{FF2B5EF4-FFF2-40B4-BE49-F238E27FC236}">
                <a16:creationId xmlns:a16="http://schemas.microsoft.com/office/drawing/2014/main" id="{8DEF1F5D-37F7-4518-BF55-6DF8EA1D1CB1}"/>
              </a:ext>
            </a:extLst>
          </p:cNvPr>
          <p:cNvSpPr>
            <a:spLocks noChangeArrowheads="1"/>
          </p:cNvSpPr>
          <p:nvPr/>
        </p:nvSpPr>
        <p:spPr bwMode="auto">
          <a:xfrm>
            <a:off x="381000" y="3200400"/>
            <a:ext cx="8305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latin typeface="宋体" panose="02010600030101010101" pitchFamily="2" charset="-122"/>
              </a:rPr>
              <a:t>   解：初步选</a:t>
            </a:r>
            <a:r>
              <a:rPr lang="en-US" altLang="zh-CN" sz="2000">
                <a:latin typeface="宋体" panose="02010600030101010101" pitchFamily="2" charset="-122"/>
              </a:rPr>
              <a:t>VS1-12/630-16</a:t>
            </a:r>
            <a:r>
              <a:rPr lang="zh-CN" altLang="en-US" sz="2000">
                <a:latin typeface="宋体" panose="02010600030101010101" pitchFamily="2" charset="-122"/>
              </a:rPr>
              <a:t>型进行校验，如表所示，所选正确。</a:t>
            </a:r>
            <a:r>
              <a:rPr lang="zh-CN" altLang="en-US" sz="2000"/>
              <a:t> </a:t>
            </a:r>
          </a:p>
        </p:txBody>
      </p:sp>
      <p:grpSp>
        <p:nvGrpSpPr>
          <p:cNvPr id="2" name="Group 8">
            <a:extLst>
              <a:ext uri="{FF2B5EF4-FFF2-40B4-BE49-F238E27FC236}">
                <a16:creationId xmlns:a16="http://schemas.microsoft.com/office/drawing/2014/main" id="{C4700EA5-EE31-4470-BC5E-703422EF2ACE}"/>
              </a:ext>
            </a:extLst>
          </p:cNvPr>
          <p:cNvGrpSpPr>
            <a:grpSpLocks/>
          </p:cNvGrpSpPr>
          <p:nvPr/>
        </p:nvGrpSpPr>
        <p:grpSpPr bwMode="auto">
          <a:xfrm>
            <a:off x="0" y="3733800"/>
            <a:ext cx="9144000" cy="3133725"/>
            <a:chOff x="0" y="2352"/>
            <a:chExt cx="5760" cy="1974"/>
          </a:xfrm>
          <a:noFill/>
        </p:grpSpPr>
        <p:sp>
          <p:nvSpPr>
            <p:cNvPr id="41997" name="Rectangle 9">
              <a:extLst>
                <a:ext uri="{FF2B5EF4-FFF2-40B4-BE49-F238E27FC236}">
                  <a16:creationId xmlns:a16="http://schemas.microsoft.com/office/drawing/2014/main" id="{DDF354AE-2181-4A2B-8FA2-97689DB9DDA4}"/>
                </a:ext>
              </a:extLst>
            </p:cNvPr>
            <p:cNvSpPr>
              <a:spLocks noChangeArrowheads="1"/>
            </p:cNvSpPr>
            <p:nvPr/>
          </p:nvSpPr>
          <p:spPr bwMode="auto">
            <a:xfrm>
              <a:off x="0" y="2352"/>
              <a:ext cx="5760" cy="1968"/>
            </a:xfrm>
            <a:prstGeom prst="rect">
              <a:avLst/>
            </a:prstGeom>
            <a:grpFill/>
            <a:ln w="12700" cap="sq">
              <a:solidFill>
                <a:schemeClr val="tx1"/>
              </a:solidFill>
              <a:miter lim="800000"/>
              <a:headEnd type="none" w="sm" len="sm"/>
              <a:tailEnd type="none" w="sm" len="sm"/>
            </a:ln>
          </p:spPr>
          <p:txBody>
            <a:bodyPr wrap="none"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sp>
          <p:nvSpPr>
            <p:cNvPr id="41998" name="Rectangle 10">
              <a:extLst>
                <a:ext uri="{FF2B5EF4-FFF2-40B4-BE49-F238E27FC236}">
                  <a16:creationId xmlns:a16="http://schemas.microsoft.com/office/drawing/2014/main" id="{35167B9A-259A-43FB-875A-71F2CD96F952}"/>
                </a:ext>
              </a:extLst>
            </p:cNvPr>
            <p:cNvSpPr>
              <a:spLocks noChangeArrowheads="1"/>
            </p:cNvSpPr>
            <p:nvPr/>
          </p:nvSpPr>
          <p:spPr bwMode="auto">
            <a:xfrm>
              <a:off x="240" y="3462"/>
              <a:ext cx="5232" cy="298"/>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t>        </a:t>
              </a:r>
            </a:p>
          </p:txBody>
        </p:sp>
        <p:sp>
          <p:nvSpPr>
            <p:cNvPr id="41999" name="Rectangle 11">
              <a:extLst>
                <a:ext uri="{FF2B5EF4-FFF2-40B4-BE49-F238E27FC236}">
                  <a16:creationId xmlns:a16="http://schemas.microsoft.com/office/drawing/2014/main" id="{75B9FAC8-A046-41E8-9EAF-F991E4E6829A}"/>
                </a:ext>
              </a:extLst>
            </p:cNvPr>
            <p:cNvSpPr>
              <a:spLocks noChangeArrowheads="1"/>
            </p:cNvSpPr>
            <p:nvPr/>
          </p:nvSpPr>
          <p:spPr bwMode="auto">
            <a:xfrm>
              <a:off x="144" y="3412"/>
              <a:ext cx="5424" cy="346"/>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50000"/>
                </a:lnSpc>
              </a:pPr>
              <a:r>
                <a:rPr lang="zh-CN" altLang="en-US" sz="2000">
                  <a:latin typeface="宋体" panose="02010600030101010101" pitchFamily="2" charset="-122"/>
                </a:rPr>
                <a:t>    </a:t>
              </a:r>
              <a:endParaRPr lang="en-US" altLang="zh-CN" sz="2000">
                <a:latin typeface="宋体" panose="02010600030101010101" pitchFamily="2" charset="-122"/>
              </a:endParaRPr>
            </a:p>
          </p:txBody>
        </p:sp>
        <p:graphicFrame>
          <p:nvGraphicFramePr>
            <p:cNvPr id="41986" name="Object 12">
              <a:extLst>
                <a:ext uri="{FF2B5EF4-FFF2-40B4-BE49-F238E27FC236}">
                  <a16:creationId xmlns:a16="http://schemas.microsoft.com/office/drawing/2014/main" id="{4E188E72-1567-4E07-B798-ADCABE0EB303}"/>
                </a:ext>
              </a:extLst>
            </p:cNvPr>
            <p:cNvGraphicFramePr>
              <a:graphicFrameLocks noChangeAspect="1"/>
            </p:cNvGraphicFramePr>
            <p:nvPr/>
          </p:nvGraphicFramePr>
          <p:xfrm>
            <a:off x="624" y="3513"/>
            <a:ext cx="240" cy="252"/>
          </p:xfrm>
          <a:graphic>
            <a:graphicData uri="http://schemas.openxmlformats.org/presentationml/2006/ole">
              <mc:AlternateContent xmlns:mc="http://schemas.openxmlformats.org/markup-compatibility/2006">
                <mc:Choice xmlns:v="urn:schemas-microsoft-com:vml" Requires="v">
                  <p:oleObj r:id="rId3" imgW="241195" imgH="241195" progId="Equation.DSMT4">
                    <p:embed/>
                  </p:oleObj>
                </mc:Choice>
                <mc:Fallback>
                  <p:oleObj r:id="rId3" imgW="241195" imgH="241195" progId="Equation.DSMT4">
                    <p:embed/>
                    <p:pic>
                      <p:nvPicPr>
                        <p:cNvPr id="0" name="Object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4" y="3513"/>
                          <a:ext cx="240"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7" name="Object 13">
              <a:extLst>
                <a:ext uri="{FF2B5EF4-FFF2-40B4-BE49-F238E27FC236}">
                  <a16:creationId xmlns:a16="http://schemas.microsoft.com/office/drawing/2014/main" id="{8B505B31-55EE-4A2C-A19A-8E2EF74A8069}"/>
                </a:ext>
              </a:extLst>
            </p:cNvPr>
            <p:cNvGraphicFramePr>
              <a:graphicFrameLocks noChangeAspect="1"/>
            </p:cNvGraphicFramePr>
            <p:nvPr/>
          </p:nvGraphicFramePr>
          <p:xfrm>
            <a:off x="624" y="3765"/>
            <a:ext cx="224" cy="277"/>
          </p:xfrm>
          <a:graphic>
            <a:graphicData uri="http://schemas.openxmlformats.org/presentationml/2006/ole">
              <mc:AlternateContent xmlns:mc="http://schemas.openxmlformats.org/markup-compatibility/2006">
                <mc:Choice xmlns:v="urn:schemas-microsoft-com:vml" Requires="v">
                  <p:oleObj r:id="rId5" imgW="203112" imgH="241195" progId="Equation.DSMT4">
                    <p:embed/>
                  </p:oleObj>
                </mc:Choice>
                <mc:Fallback>
                  <p:oleObj r:id="rId5" imgW="203112" imgH="241195" progId="Equation.DSMT4">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4" y="3765"/>
                          <a:ext cx="224" cy="2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988" name="Object 14">
              <a:extLst>
                <a:ext uri="{FF2B5EF4-FFF2-40B4-BE49-F238E27FC236}">
                  <a16:creationId xmlns:a16="http://schemas.microsoft.com/office/drawing/2014/main" id="{7709517B-118D-4D32-9EDD-E75680DD41AF}"/>
                </a:ext>
              </a:extLst>
            </p:cNvPr>
            <p:cNvGraphicFramePr>
              <a:graphicFrameLocks noChangeAspect="1"/>
            </p:cNvGraphicFramePr>
            <p:nvPr/>
          </p:nvGraphicFramePr>
          <p:xfrm>
            <a:off x="618" y="4070"/>
            <a:ext cx="252" cy="256"/>
          </p:xfrm>
          <a:graphic>
            <a:graphicData uri="http://schemas.openxmlformats.org/presentationml/2006/ole">
              <mc:AlternateContent xmlns:mc="http://schemas.openxmlformats.org/markup-compatibility/2006">
                <mc:Choice xmlns:v="urn:schemas-microsoft-com:vml" Requires="v">
                  <p:oleObj name="Equation" r:id="rId7" imgW="266400" imgH="253800" progId="Equation.DSMT4">
                    <p:embed/>
                  </p:oleObj>
                </mc:Choice>
                <mc:Fallback>
                  <p:oleObj name="Equation" r:id="rId7" imgW="266400" imgH="253800" progId="Equation.DSMT4">
                    <p:embed/>
                    <p:pic>
                      <p:nvPicPr>
                        <p:cNvPr id="0" name="Object 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8" y="4070"/>
                          <a:ext cx="252" cy="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nvGrpSpPr>
            <p:cNvPr id="42000" name="Group 15">
              <a:extLst>
                <a:ext uri="{FF2B5EF4-FFF2-40B4-BE49-F238E27FC236}">
                  <a16:creationId xmlns:a16="http://schemas.microsoft.com/office/drawing/2014/main" id="{C59AB5AB-2320-4AB5-BF70-769FA3096902}"/>
                </a:ext>
              </a:extLst>
            </p:cNvPr>
            <p:cNvGrpSpPr>
              <a:grpSpLocks/>
            </p:cNvGrpSpPr>
            <p:nvPr/>
          </p:nvGrpSpPr>
          <p:grpSpPr bwMode="auto">
            <a:xfrm>
              <a:off x="0" y="2352"/>
              <a:ext cx="5760" cy="1968"/>
              <a:chOff x="-3" y="-3"/>
              <a:chExt cx="4050" cy="2624"/>
            </a:xfrm>
            <a:grpFill/>
          </p:grpSpPr>
          <p:grpSp>
            <p:nvGrpSpPr>
              <p:cNvPr id="42001" name="Group 16">
                <a:extLst>
                  <a:ext uri="{FF2B5EF4-FFF2-40B4-BE49-F238E27FC236}">
                    <a16:creationId xmlns:a16="http://schemas.microsoft.com/office/drawing/2014/main" id="{384283FC-F4E7-498C-8073-64FD939CAB7D}"/>
                  </a:ext>
                </a:extLst>
              </p:cNvPr>
              <p:cNvGrpSpPr>
                <a:grpSpLocks/>
              </p:cNvGrpSpPr>
              <p:nvPr/>
            </p:nvGrpSpPr>
            <p:grpSpPr bwMode="auto">
              <a:xfrm>
                <a:off x="0" y="0"/>
                <a:ext cx="4044" cy="2618"/>
                <a:chOff x="0" y="0"/>
                <a:chExt cx="4044" cy="2618"/>
              </a:xfrm>
              <a:grpFill/>
            </p:grpSpPr>
            <p:grpSp>
              <p:nvGrpSpPr>
                <p:cNvPr id="42003" name="Group 17">
                  <a:extLst>
                    <a:ext uri="{FF2B5EF4-FFF2-40B4-BE49-F238E27FC236}">
                      <a16:creationId xmlns:a16="http://schemas.microsoft.com/office/drawing/2014/main" id="{F795711A-1BE4-4EC6-A7E6-36F7927CB780}"/>
                    </a:ext>
                  </a:extLst>
                </p:cNvPr>
                <p:cNvGrpSpPr>
                  <a:grpSpLocks/>
                </p:cNvGrpSpPr>
                <p:nvPr/>
              </p:nvGrpSpPr>
              <p:grpSpPr bwMode="auto">
                <a:xfrm>
                  <a:off x="0" y="0"/>
                  <a:ext cx="302" cy="748"/>
                  <a:chOff x="0" y="0"/>
                  <a:chExt cx="302" cy="748"/>
                </a:xfrm>
                <a:grpFill/>
              </p:grpSpPr>
              <p:sp>
                <p:nvSpPr>
                  <p:cNvPr id="42115" name="Rectangle 18">
                    <a:extLst>
                      <a:ext uri="{FF2B5EF4-FFF2-40B4-BE49-F238E27FC236}">
                        <a16:creationId xmlns:a16="http://schemas.microsoft.com/office/drawing/2014/main" id="{32BF34E8-51B0-45FA-BEC4-E7FCD8062D0C}"/>
                      </a:ext>
                    </a:extLst>
                  </p:cNvPr>
                  <p:cNvSpPr>
                    <a:spLocks noChangeArrowheads="1"/>
                  </p:cNvSpPr>
                  <p:nvPr/>
                </p:nvSpPr>
                <p:spPr bwMode="auto">
                  <a:xfrm>
                    <a:off x="43" y="0"/>
                    <a:ext cx="216" cy="748"/>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latin typeface="宋体" panose="02010600030101010101" pitchFamily="2" charset="-122"/>
                      </a:rPr>
                      <a:t>序号</a:t>
                    </a:r>
                    <a:endParaRPr lang="zh-CN" altLang="en-US" sz="4000"/>
                  </a:p>
                </p:txBody>
              </p:sp>
              <p:sp>
                <p:nvSpPr>
                  <p:cNvPr id="42116" name="Rectangle 19">
                    <a:extLst>
                      <a:ext uri="{FF2B5EF4-FFF2-40B4-BE49-F238E27FC236}">
                        <a16:creationId xmlns:a16="http://schemas.microsoft.com/office/drawing/2014/main" id="{D3A0660B-B305-427B-9085-02C7BF6892D1}"/>
                      </a:ext>
                    </a:extLst>
                  </p:cNvPr>
                  <p:cNvSpPr>
                    <a:spLocks noChangeArrowheads="1"/>
                  </p:cNvSpPr>
                  <p:nvPr/>
                </p:nvSpPr>
                <p:spPr bwMode="auto">
                  <a:xfrm>
                    <a:off x="0" y="0"/>
                    <a:ext cx="302" cy="748"/>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04" name="Group 20">
                  <a:extLst>
                    <a:ext uri="{FF2B5EF4-FFF2-40B4-BE49-F238E27FC236}">
                      <a16:creationId xmlns:a16="http://schemas.microsoft.com/office/drawing/2014/main" id="{4F18E6E4-CCEB-407D-86B1-96CB6A5074F7}"/>
                    </a:ext>
                  </a:extLst>
                </p:cNvPr>
                <p:cNvGrpSpPr>
                  <a:grpSpLocks/>
                </p:cNvGrpSpPr>
                <p:nvPr/>
              </p:nvGrpSpPr>
              <p:grpSpPr bwMode="auto">
                <a:xfrm>
                  <a:off x="302" y="0"/>
                  <a:ext cx="1684" cy="374"/>
                  <a:chOff x="302" y="0"/>
                  <a:chExt cx="1684" cy="374"/>
                </a:xfrm>
                <a:grpFill/>
              </p:grpSpPr>
              <p:sp>
                <p:nvSpPr>
                  <p:cNvPr id="42113" name="Rectangle 21">
                    <a:extLst>
                      <a:ext uri="{FF2B5EF4-FFF2-40B4-BE49-F238E27FC236}">
                        <a16:creationId xmlns:a16="http://schemas.microsoft.com/office/drawing/2014/main" id="{50049BCD-F22D-40E6-9EEA-2B9483C6B1C5}"/>
                      </a:ext>
                    </a:extLst>
                  </p:cNvPr>
                  <p:cNvSpPr>
                    <a:spLocks noChangeArrowheads="1"/>
                  </p:cNvSpPr>
                  <p:nvPr/>
                </p:nvSpPr>
                <p:spPr bwMode="auto">
                  <a:xfrm>
                    <a:off x="345" y="0"/>
                    <a:ext cx="1598"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latin typeface="宋体" panose="02010600030101010101" pitchFamily="2" charset="-122"/>
                      </a:rPr>
                      <a:t>安装地点的电气条件</a:t>
                    </a:r>
                    <a:endParaRPr lang="zh-CN" altLang="en-US" sz="4000"/>
                  </a:p>
                </p:txBody>
              </p:sp>
              <p:sp>
                <p:nvSpPr>
                  <p:cNvPr id="42114" name="Rectangle 22">
                    <a:extLst>
                      <a:ext uri="{FF2B5EF4-FFF2-40B4-BE49-F238E27FC236}">
                        <a16:creationId xmlns:a16="http://schemas.microsoft.com/office/drawing/2014/main" id="{D11F0652-EA38-4F67-B1C3-ED476DA64AC3}"/>
                      </a:ext>
                    </a:extLst>
                  </p:cNvPr>
                  <p:cNvSpPr>
                    <a:spLocks noChangeArrowheads="1"/>
                  </p:cNvSpPr>
                  <p:nvPr/>
                </p:nvSpPr>
                <p:spPr bwMode="auto">
                  <a:xfrm>
                    <a:off x="302" y="0"/>
                    <a:ext cx="1684"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05" name="Group 23">
                  <a:extLst>
                    <a:ext uri="{FF2B5EF4-FFF2-40B4-BE49-F238E27FC236}">
                      <a16:creationId xmlns:a16="http://schemas.microsoft.com/office/drawing/2014/main" id="{D0BF7390-16CE-46ED-B37D-E24651EAE521}"/>
                    </a:ext>
                  </a:extLst>
                </p:cNvPr>
                <p:cNvGrpSpPr>
                  <a:grpSpLocks/>
                </p:cNvGrpSpPr>
                <p:nvPr/>
              </p:nvGrpSpPr>
              <p:grpSpPr bwMode="auto">
                <a:xfrm>
                  <a:off x="1986" y="0"/>
                  <a:ext cx="2058" cy="374"/>
                  <a:chOff x="1986" y="0"/>
                  <a:chExt cx="2058" cy="374"/>
                </a:xfrm>
                <a:grpFill/>
              </p:grpSpPr>
              <p:sp>
                <p:nvSpPr>
                  <p:cNvPr id="42111" name="Rectangle 24">
                    <a:extLst>
                      <a:ext uri="{FF2B5EF4-FFF2-40B4-BE49-F238E27FC236}">
                        <a16:creationId xmlns:a16="http://schemas.microsoft.com/office/drawing/2014/main" id="{DC0C15B8-1EDC-4DC6-8C2D-0167D1657C28}"/>
                      </a:ext>
                    </a:extLst>
                  </p:cNvPr>
                  <p:cNvSpPr>
                    <a:spLocks noChangeArrowheads="1"/>
                  </p:cNvSpPr>
                  <p:nvPr/>
                </p:nvSpPr>
                <p:spPr bwMode="auto">
                  <a:xfrm>
                    <a:off x="2029" y="0"/>
                    <a:ext cx="1972"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latin typeface="宋体" panose="02010600030101010101" pitchFamily="2" charset="-122"/>
                      </a:rPr>
                      <a:t>VS1</a:t>
                    </a:r>
                    <a:r>
                      <a:rPr lang="en-US" altLang="zh-CN" sz="1600">
                        <a:cs typeface="Times New Roman" panose="02020603050405020304" pitchFamily="18" charset="0"/>
                      </a:rPr>
                      <a:t>-12/630-16</a:t>
                    </a:r>
                    <a:r>
                      <a:rPr lang="zh-CN" altLang="en-US" sz="1600">
                        <a:latin typeface="宋体" panose="02010600030101010101" pitchFamily="2" charset="-122"/>
                      </a:rPr>
                      <a:t>型断路器</a:t>
                    </a:r>
                    <a:endParaRPr lang="zh-CN" altLang="en-US" sz="4000"/>
                  </a:p>
                </p:txBody>
              </p:sp>
              <p:sp>
                <p:nvSpPr>
                  <p:cNvPr id="42112" name="Rectangle 25">
                    <a:extLst>
                      <a:ext uri="{FF2B5EF4-FFF2-40B4-BE49-F238E27FC236}">
                        <a16:creationId xmlns:a16="http://schemas.microsoft.com/office/drawing/2014/main" id="{212F9A3B-B910-4E92-85A9-D2D1675D1514}"/>
                      </a:ext>
                    </a:extLst>
                  </p:cNvPr>
                  <p:cNvSpPr>
                    <a:spLocks noChangeArrowheads="1"/>
                  </p:cNvSpPr>
                  <p:nvPr/>
                </p:nvSpPr>
                <p:spPr bwMode="auto">
                  <a:xfrm>
                    <a:off x="1986" y="0"/>
                    <a:ext cx="2058"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06" name="Group 26">
                  <a:extLst>
                    <a:ext uri="{FF2B5EF4-FFF2-40B4-BE49-F238E27FC236}">
                      <a16:creationId xmlns:a16="http://schemas.microsoft.com/office/drawing/2014/main" id="{094F247A-E226-414F-B8BD-E5F677E08930}"/>
                    </a:ext>
                  </a:extLst>
                </p:cNvPr>
                <p:cNvGrpSpPr>
                  <a:grpSpLocks/>
                </p:cNvGrpSpPr>
                <p:nvPr/>
              </p:nvGrpSpPr>
              <p:grpSpPr bwMode="auto">
                <a:xfrm>
                  <a:off x="302" y="374"/>
                  <a:ext cx="446" cy="374"/>
                  <a:chOff x="302" y="374"/>
                  <a:chExt cx="446" cy="374"/>
                </a:xfrm>
                <a:grpFill/>
              </p:grpSpPr>
              <p:sp>
                <p:nvSpPr>
                  <p:cNvPr id="42109" name="Rectangle 27">
                    <a:extLst>
                      <a:ext uri="{FF2B5EF4-FFF2-40B4-BE49-F238E27FC236}">
                        <a16:creationId xmlns:a16="http://schemas.microsoft.com/office/drawing/2014/main" id="{C32E212F-D4C4-47BF-BB95-B00234A7893B}"/>
                      </a:ext>
                    </a:extLst>
                  </p:cNvPr>
                  <p:cNvSpPr>
                    <a:spLocks noChangeArrowheads="1"/>
                  </p:cNvSpPr>
                  <p:nvPr/>
                </p:nvSpPr>
                <p:spPr bwMode="auto">
                  <a:xfrm>
                    <a:off x="345" y="374"/>
                    <a:ext cx="360"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latin typeface="宋体" panose="02010600030101010101" pitchFamily="2" charset="-122"/>
                      </a:rPr>
                      <a:t>项</a:t>
                    </a:r>
                    <a:r>
                      <a:rPr lang="zh-CN" altLang="en-US" sz="1600">
                        <a:cs typeface="Times New Roman" panose="02020603050405020304" pitchFamily="18" charset="0"/>
                      </a:rPr>
                      <a:t> </a:t>
                    </a:r>
                    <a:r>
                      <a:rPr lang="zh-CN" altLang="en-US" sz="1600">
                        <a:latin typeface="宋体" panose="02010600030101010101" pitchFamily="2" charset="-122"/>
                      </a:rPr>
                      <a:t>目</a:t>
                    </a:r>
                    <a:endParaRPr lang="zh-CN" altLang="en-US" sz="4000"/>
                  </a:p>
                </p:txBody>
              </p:sp>
              <p:sp>
                <p:nvSpPr>
                  <p:cNvPr id="42110" name="Rectangle 28">
                    <a:extLst>
                      <a:ext uri="{FF2B5EF4-FFF2-40B4-BE49-F238E27FC236}">
                        <a16:creationId xmlns:a16="http://schemas.microsoft.com/office/drawing/2014/main" id="{EA81D643-32BD-4883-BF0D-FF231485C8C4}"/>
                      </a:ext>
                    </a:extLst>
                  </p:cNvPr>
                  <p:cNvSpPr>
                    <a:spLocks noChangeArrowheads="1"/>
                  </p:cNvSpPr>
                  <p:nvPr/>
                </p:nvSpPr>
                <p:spPr bwMode="auto">
                  <a:xfrm>
                    <a:off x="302" y="374"/>
                    <a:ext cx="446"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07" name="Group 29">
                  <a:extLst>
                    <a:ext uri="{FF2B5EF4-FFF2-40B4-BE49-F238E27FC236}">
                      <a16:creationId xmlns:a16="http://schemas.microsoft.com/office/drawing/2014/main" id="{52432B84-D446-45E4-AF40-14F6C044C50F}"/>
                    </a:ext>
                  </a:extLst>
                </p:cNvPr>
                <p:cNvGrpSpPr>
                  <a:grpSpLocks/>
                </p:cNvGrpSpPr>
                <p:nvPr/>
              </p:nvGrpSpPr>
              <p:grpSpPr bwMode="auto">
                <a:xfrm>
                  <a:off x="748" y="374"/>
                  <a:ext cx="1238" cy="374"/>
                  <a:chOff x="748" y="374"/>
                  <a:chExt cx="1238" cy="374"/>
                </a:xfrm>
                <a:grpFill/>
              </p:grpSpPr>
              <p:sp>
                <p:nvSpPr>
                  <p:cNvPr id="42107" name="Rectangle 30">
                    <a:extLst>
                      <a:ext uri="{FF2B5EF4-FFF2-40B4-BE49-F238E27FC236}">
                        <a16:creationId xmlns:a16="http://schemas.microsoft.com/office/drawing/2014/main" id="{C47461C0-BD3E-4D68-9AE3-FC0842DA7CB4}"/>
                      </a:ext>
                    </a:extLst>
                  </p:cNvPr>
                  <p:cNvSpPr>
                    <a:spLocks noChangeArrowheads="1"/>
                  </p:cNvSpPr>
                  <p:nvPr/>
                </p:nvSpPr>
                <p:spPr bwMode="auto">
                  <a:xfrm>
                    <a:off x="791" y="374"/>
                    <a:ext cx="1152"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latin typeface="宋体" panose="02010600030101010101" pitchFamily="2" charset="-122"/>
                      </a:rPr>
                      <a:t>数</a:t>
                    </a:r>
                    <a:r>
                      <a:rPr lang="zh-CN" altLang="en-US" sz="1600">
                        <a:cs typeface="Times New Roman" panose="02020603050405020304" pitchFamily="18" charset="0"/>
                      </a:rPr>
                      <a:t>      </a:t>
                    </a:r>
                    <a:r>
                      <a:rPr lang="zh-CN" altLang="en-US" sz="1600">
                        <a:latin typeface="宋体" panose="02010600030101010101" pitchFamily="2" charset="-122"/>
                      </a:rPr>
                      <a:t>据</a:t>
                    </a:r>
                    <a:endParaRPr lang="zh-CN" altLang="en-US" sz="4000"/>
                  </a:p>
                </p:txBody>
              </p:sp>
              <p:sp>
                <p:nvSpPr>
                  <p:cNvPr id="42108" name="Rectangle 31">
                    <a:extLst>
                      <a:ext uri="{FF2B5EF4-FFF2-40B4-BE49-F238E27FC236}">
                        <a16:creationId xmlns:a16="http://schemas.microsoft.com/office/drawing/2014/main" id="{41E1AB2E-5B4C-4133-9360-5D75822B7871}"/>
                      </a:ext>
                    </a:extLst>
                  </p:cNvPr>
                  <p:cNvSpPr>
                    <a:spLocks noChangeArrowheads="1"/>
                  </p:cNvSpPr>
                  <p:nvPr/>
                </p:nvSpPr>
                <p:spPr bwMode="auto">
                  <a:xfrm>
                    <a:off x="748" y="374"/>
                    <a:ext cx="1238"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08" name="Group 32">
                  <a:extLst>
                    <a:ext uri="{FF2B5EF4-FFF2-40B4-BE49-F238E27FC236}">
                      <a16:creationId xmlns:a16="http://schemas.microsoft.com/office/drawing/2014/main" id="{A55DCC40-3442-4910-B424-FF48339FFBA4}"/>
                    </a:ext>
                  </a:extLst>
                </p:cNvPr>
                <p:cNvGrpSpPr>
                  <a:grpSpLocks/>
                </p:cNvGrpSpPr>
                <p:nvPr/>
              </p:nvGrpSpPr>
              <p:grpSpPr bwMode="auto">
                <a:xfrm>
                  <a:off x="1986" y="374"/>
                  <a:ext cx="374" cy="374"/>
                  <a:chOff x="1986" y="374"/>
                  <a:chExt cx="374" cy="374"/>
                </a:xfrm>
                <a:grpFill/>
              </p:grpSpPr>
              <p:sp>
                <p:nvSpPr>
                  <p:cNvPr id="42105" name="Rectangle 33">
                    <a:extLst>
                      <a:ext uri="{FF2B5EF4-FFF2-40B4-BE49-F238E27FC236}">
                        <a16:creationId xmlns:a16="http://schemas.microsoft.com/office/drawing/2014/main" id="{A6BADB1D-018E-4391-BD90-3E651AD1608E}"/>
                      </a:ext>
                    </a:extLst>
                  </p:cNvPr>
                  <p:cNvSpPr>
                    <a:spLocks noChangeArrowheads="1"/>
                  </p:cNvSpPr>
                  <p:nvPr/>
                </p:nvSpPr>
                <p:spPr bwMode="auto">
                  <a:xfrm>
                    <a:off x="2029" y="374"/>
                    <a:ext cx="288"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latin typeface="宋体" panose="02010600030101010101" pitchFamily="2" charset="-122"/>
                      </a:rPr>
                      <a:t>项</a:t>
                    </a:r>
                    <a:r>
                      <a:rPr lang="zh-CN" altLang="en-US" sz="1600">
                        <a:cs typeface="Times New Roman" panose="02020603050405020304" pitchFamily="18" charset="0"/>
                      </a:rPr>
                      <a:t> </a:t>
                    </a:r>
                    <a:r>
                      <a:rPr lang="zh-CN" altLang="en-US" sz="1600">
                        <a:latin typeface="宋体" panose="02010600030101010101" pitchFamily="2" charset="-122"/>
                      </a:rPr>
                      <a:t>目</a:t>
                    </a:r>
                    <a:endParaRPr lang="zh-CN" altLang="en-US" sz="4000"/>
                  </a:p>
                </p:txBody>
              </p:sp>
              <p:sp>
                <p:nvSpPr>
                  <p:cNvPr id="42106" name="Rectangle 34">
                    <a:extLst>
                      <a:ext uri="{FF2B5EF4-FFF2-40B4-BE49-F238E27FC236}">
                        <a16:creationId xmlns:a16="http://schemas.microsoft.com/office/drawing/2014/main" id="{9C0CE6CE-C970-4547-B2D0-8126A0BCD353}"/>
                      </a:ext>
                    </a:extLst>
                  </p:cNvPr>
                  <p:cNvSpPr>
                    <a:spLocks noChangeArrowheads="1"/>
                  </p:cNvSpPr>
                  <p:nvPr/>
                </p:nvSpPr>
                <p:spPr bwMode="auto">
                  <a:xfrm>
                    <a:off x="1986" y="374"/>
                    <a:ext cx="374"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09" name="Group 35">
                  <a:extLst>
                    <a:ext uri="{FF2B5EF4-FFF2-40B4-BE49-F238E27FC236}">
                      <a16:creationId xmlns:a16="http://schemas.microsoft.com/office/drawing/2014/main" id="{8A1E1164-8064-46D3-9BBA-071558463936}"/>
                    </a:ext>
                  </a:extLst>
                </p:cNvPr>
                <p:cNvGrpSpPr>
                  <a:grpSpLocks/>
                </p:cNvGrpSpPr>
                <p:nvPr/>
              </p:nvGrpSpPr>
              <p:grpSpPr bwMode="auto">
                <a:xfrm>
                  <a:off x="2360" y="374"/>
                  <a:ext cx="1238" cy="374"/>
                  <a:chOff x="2360" y="374"/>
                  <a:chExt cx="1238" cy="374"/>
                </a:xfrm>
                <a:grpFill/>
              </p:grpSpPr>
              <p:sp>
                <p:nvSpPr>
                  <p:cNvPr id="42103" name="Rectangle 36">
                    <a:extLst>
                      <a:ext uri="{FF2B5EF4-FFF2-40B4-BE49-F238E27FC236}">
                        <a16:creationId xmlns:a16="http://schemas.microsoft.com/office/drawing/2014/main" id="{FC369675-B74D-40F6-B475-A4A56895C0BB}"/>
                      </a:ext>
                    </a:extLst>
                  </p:cNvPr>
                  <p:cNvSpPr>
                    <a:spLocks noChangeArrowheads="1"/>
                  </p:cNvSpPr>
                  <p:nvPr/>
                </p:nvSpPr>
                <p:spPr bwMode="auto">
                  <a:xfrm>
                    <a:off x="2403" y="374"/>
                    <a:ext cx="1152"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latin typeface="宋体" panose="02010600030101010101" pitchFamily="2" charset="-122"/>
                      </a:rPr>
                      <a:t>数</a:t>
                    </a:r>
                    <a:r>
                      <a:rPr lang="zh-CN" altLang="en-US" sz="1600">
                        <a:cs typeface="Times New Roman" panose="02020603050405020304" pitchFamily="18" charset="0"/>
                      </a:rPr>
                      <a:t>       </a:t>
                    </a:r>
                    <a:r>
                      <a:rPr lang="zh-CN" altLang="en-US" sz="1600">
                        <a:latin typeface="宋体" panose="02010600030101010101" pitchFamily="2" charset="-122"/>
                      </a:rPr>
                      <a:t>据</a:t>
                    </a:r>
                    <a:endParaRPr lang="zh-CN" altLang="en-US" sz="4000"/>
                  </a:p>
                </p:txBody>
              </p:sp>
              <p:sp>
                <p:nvSpPr>
                  <p:cNvPr id="42104" name="Rectangle 37">
                    <a:extLst>
                      <a:ext uri="{FF2B5EF4-FFF2-40B4-BE49-F238E27FC236}">
                        <a16:creationId xmlns:a16="http://schemas.microsoft.com/office/drawing/2014/main" id="{963A82F5-689A-4208-A0A8-3F10AC3AF127}"/>
                      </a:ext>
                    </a:extLst>
                  </p:cNvPr>
                  <p:cNvSpPr>
                    <a:spLocks noChangeArrowheads="1"/>
                  </p:cNvSpPr>
                  <p:nvPr/>
                </p:nvSpPr>
                <p:spPr bwMode="auto">
                  <a:xfrm>
                    <a:off x="2360" y="374"/>
                    <a:ext cx="1238"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10" name="Group 38">
                  <a:extLst>
                    <a:ext uri="{FF2B5EF4-FFF2-40B4-BE49-F238E27FC236}">
                      <a16:creationId xmlns:a16="http://schemas.microsoft.com/office/drawing/2014/main" id="{C64FC9E9-E953-4260-912A-32CD877C2513}"/>
                    </a:ext>
                  </a:extLst>
                </p:cNvPr>
                <p:cNvGrpSpPr>
                  <a:grpSpLocks/>
                </p:cNvGrpSpPr>
                <p:nvPr/>
              </p:nvGrpSpPr>
              <p:grpSpPr bwMode="auto">
                <a:xfrm>
                  <a:off x="3598" y="374"/>
                  <a:ext cx="446" cy="374"/>
                  <a:chOff x="3598" y="374"/>
                  <a:chExt cx="446" cy="374"/>
                </a:xfrm>
                <a:grpFill/>
              </p:grpSpPr>
              <p:sp>
                <p:nvSpPr>
                  <p:cNvPr id="42101" name="Rectangle 39">
                    <a:extLst>
                      <a:ext uri="{FF2B5EF4-FFF2-40B4-BE49-F238E27FC236}">
                        <a16:creationId xmlns:a16="http://schemas.microsoft.com/office/drawing/2014/main" id="{0BED5C0A-FED4-482C-9F49-1FB9136BF434}"/>
                      </a:ext>
                    </a:extLst>
                  </p:cNvPr>
                  <p:cNvSpPr>
                    <a:spLocks noChangeArrowheads="1"/>
                  </p:cNvSpPr>
                  <p:nvPr/>
                </p:nvSpPr>
                <p:spPr bwMode="auto">
                  <a:xfrm>
                    <a:off x="3641" y="374"/>
                    <a:ext cx="360"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latin typeface="宋体" panose="02010600030101010101" pitchFamily="2" charset="-122"/>
                      </a:rPr>
                      <a:t>结</a:t>
                    </a:r>
                    <a:r>
                      <a:rPr lang="zh-CN" altLang="en-US" sz="1600">
                        <a:cs typeface="Times New Roman" panose="02020603050405020304" pitchFamily="18" charset="0"/>
                      </a:rPr>
                      <a:t> </a:t>
                    </a:r>
                    <a:r>
                      <a:rPr lang="zh-CN" altLang="en-US" sz="1600">
                        <a:latin typeface="宋体" panose="02010600030101010101" pitchFamily="2" charset="-122"/>
                      </a:rPr>
                      <a:t>论</a:t>
                    </a:r>
                    <a:endParaRPr lang="zh-CN" altLang="en-US" sz="4000"/>
                  </a:p>
                </p:txBody>
              </p:sp>
              <p:sp>
                <p:nvSpPr>
                  <p:cNvPr id="42102" name="Rectangle 40">
                    <a:extLst>
                      <a:ext uri="{FF2B5EF4-FFF2-40B4-BE49-F238E27FC236}">
                        <a16:creationId xmlns:a16="http://schemas.microsoft.com/office/drawing/2014/main" id="{00064BFB-E0F7-4686-8482-EABAEB21A6C9}"/>
                      </a:ext>
                    </a:extLst>
                  </p:cNvPr>
                  <p:cNvSpPr>
                    <a:spLocks noChangeArrowheads="1"/>
                  </p:cNvSpPr>
                  <p:nvPr/>
                </p:nvSpPr>
                <p:spPr bwMode="auto">
                  <a:xfrm>
                    <a:off x="3598" y="374"/>
                    <a:ext cx="446"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11" name="Group 41">
                  <a:extLst>
                    <a:ext uri="{FF2B5EF4-FFF2-40B4-BE49-F238E27FC236}">
                      <a16:creationId xmlns:a16="http://schemas.microsoft.com/office/drawing/2014/main" id="{9CEC6849-4BDB-409D-ACD7-2DF219987E93}"/>
                    </a:ext>
                  </a:extLst>
                </p:cNvPr>
                <p:cNvGrpSpPr>
                  <a:grpSpLocks/>
                </p:cNvGrpSpPr>
                <p:nvPr/>
              </p:nvGrpSpPr>
              <p:grpSpPr bwMode="auto">
                <a:xfrm>
                  <a:off x="0" y="748"/>
                  <a:ext cx="302" cy="374"/>
                  <a:chOff x="0" y="748"/>
                  <a:chExt cx="302" cy="374"/>
                </a:xfrm>
                <a:grpFill/>
              </p:grpSpPr>
              <p:sp>
                <p:nvSpPr>
                  <p:cNvPr id="42099" name="Rectangle 42">
                    <a:extLst>
                      <a:ext uri="{FF2B5EF4-FFF2-40B4-BE49-F238E27FC236}">
                        <a16:creationId xmlns:a16="http://schemas.microsoft.com/office/drawing/2014/main" id="{AB8C48CF-A7C7-4E1E-9E41-CA60C67BAF34}"/>
                      </a:ext>
                    </a:extLst>
                  </p:cNvPr>
                  <p:cNvSpPr>
                    <a:spLocks noChangeArrowheads="1"/>
                  </p:cNvSpPr>
                  <p:nvPr/>
                </p:nvSpPr>
                <p:spPr bwMode="auto">
                  <a:xfrm>
                    <a:off x="43" y="748"/>
                    <a:ext cx="216"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cs typeface="Times New Roman" panose="02020603050405020304" pitchFamily="18" charset="0"/>
                      </a:rPr>
                      <a:t>1</a:t>
                    </a:r>
                    <a:endParaRPr lang="zh-CN" altLang="en-US" sz="4000"/>
                  </a:p>
                </p:txBody>
              </p:sp>
              <p:sp>
                <p:nvSpPr>
                  <p:cNvPr id="42100" name="Rectangle 43">
                    <a:extLst>
                      <a:ext uri="{FF2B5EF4-FFF2-40B4-BE49-F238E27FC236}">
                        <a16:creationId xmlns:a16="http://schemas.microsoft.com/office/drawing/2014/main" id="{E0F55154-F4A7-4694-A383-A539CB6BCF10}"/>
                      </a:ext>
                    </a:extLst>
                  </p:cNvPr>
                  <p:cNvSpPr>
                    <a:spLocks noChangeArrowheads="1"/>
                  </p:cNvSpPr>
                  <p:nvPr/>
                </p:nvSpPr>
                <p:spPr bwMode="auto">
                  <a:xfrm>
                    <a:off x="0" y="748"/>
                    <a:ext cx="302"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12" name="Group 44">
                  <a:extLst>
                    <a:ext uri="{FF2B5EF4-FFF2-40B4-BE49-F238E27FC236}">
                      <a16:creationId xmlns:a16="http://schemas.microsoft.com/office/drawing/2014/main" id="{1DB43FB2-B379-4E12-8E1C-475FFEDB6355}"/>
                    </a:ext>
                  </a:extLst>
                </p:cNvPr>
                <p:cNvGrpSpPr>
                  <a:grpSpLocks/>
                </p:cNvGrpSpPr>
                <p:nvPr/>
              </p:nvGrpSpPr>
              <p:grpSpPr bwMode="auto">
                <a:xfrm>
                  <a:off x="302" y="748"/>
                  <a:ext cx="446" cy="374"/>
                  <a:chOff x="302" y="748"/>
                  <a:chExt cx="446" cy="374"/>
                </a:xfrm>
                <a:grpFill/>
              </p:grpSpPr>
              <p:sp>
                <p:nvSpPr>
                  <p:cNvPr id="42097" name="Rectangle 45">
                    <a:extLst>
                      <a:ext uri="{FF2B5EF4-FFF2-40B4-BE49-F238E27FC236}">
                        <a16:creationId xmlns:a16="http://schemas.microsoft.com/office/drawing/2014/main" id="{C544CD9B-04C1-46CD-BA14-F0BB9ED928DA}"/>
                      </a:ext>
                    </a:extLst>
                  </p:cNvPr>
                  <p:cNvSpPr>
                    <a:spLocks noChangeArrowheads="1"/>
                  </p:cNvSpPr>
                  <p:nvPr/>
                </p:nvSpPr>
                <p:spPr bwMode="auto">
                  <a:xfrm>
                    <a:off x="345" y="748"/>
                    <a:ext cx="360"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i="1">
                        <a:cs typeface="Times New Roman" panose="02020603050405020304" pitchFamily="18" charset="0"/>
                      </a:rPr>
                      <a:t>U</a:t>
                    </a:r>
                    <a:r>
                      <a:rPr lang="en-US" altLang="zh-CN" sz="1600" baseline="-30000">
                        <a:cs typeface="Times New Roman" panose="02020603050405020304" pitchFamily="18" charset="0"/>
                      </a:rPr>
                      <a:t>N</a:t>
                    </a:r>
                    <a:endParaRPr lang="en-US" altLang="zh-CN" sz="4000"/>
                  </a:p>
                </p:txBody>
              </p:sp>
              <p:sp>
                <p:nvSpPr>
                  <p:cNvPr id="42098" name="Rectangle 46">
                    <a:extLst>
                      <a:ext uri="{FF2B5EF4-FFF2-40B4-BE49-F238E27FC236}">
                        <a16:creationId xmlns:a16="http://schemas.microsoft.com/office/drawing/2014/main" id="{2D214B07-6D49-403B-9540-F010613C24BD}"/>
                      </a:ext>
                    </a:extLst>
                  </p:cNvPr>
                  <p:cNvSpPr>
                    <a:spLocks noChangeArrowheads="1"/>
                  </p:cNvSpPr>
                  <p:nvPr/>
                </p:nvSpPr>
                <p:spPr bwMode="auto">
                  <a:xfrm>
                    <a:off x="302" y="748"/>
                    <a:ext cx="446"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13" name="Group 47">
                  <a:extLst>
                    <a:ext uri="{FF2B5EF4-FFF2-40B4-BE49-F238E27FC236}">
                      <a16:creationId xmlns:a16="http://schemas.microsoft.com/office/drawing/2014/main" id="{7885B3F3-E8F6-4E66-ACF7-AAEEB945A55F}"/>
                    </a:ext>
                  </a:extLst>
                </p:cNvPr>
                <p:cNvGrpSpPr>
                  <a:grpSpLocks/>
                </p:cNvGrpSpPr>
                <p:nvPr/>
              </p:nvGrpSpPr>
              <p:grpSpPr bwMode="auto">
                <a:xfrm>
                  <a:off x="748" y="748"/>
                  <a:ext cx="1238" cy="374"/>
                  <a:chOff x="748" y="748"/>
                  <a:chExt cx="1238" cy="374"/>
                </a:xfrm>
                <a:grpFill/>
              </p:grpSpPr>
              <p:sp>
                <p:nvSpPr>
                  <p:cNvPr id="42095" name="Rectangle 48">
                    <a:extLst>
                      <a:ext uri="{FF2B5EF4-FFF2-40B4-BE49-F238E27FC236}">
                        <a16:creationId xmlns:a16="http://schemas.microsoft.com/office/drawing/2014/main" id="{FACDCDC6-D557-4608-9C41-4694CCB0EFDE}"/>
                      </a:ext>
                    </a:extLst>
                  </p:cNvPr>
                  <p:cNvSpPr>
                    <a:spLocks noChangeArrowheads="1"/>
                  </p:cNvSpPr>
                  <p:nvPr/>
                </p:nvSpPr>
                <p:spPr bwMode="auto">
                  <a:xfrm>
                    <a:off x="791" y="748"/>
                    <a:ext cx="1152"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cs typeface="Times New Roman" panose="02020603050405020304" pitchFamily="18" charset="0"/>
                      </a:rPr>
                      <a:t>10</a:t>
                    </a:r>
                    <a:r>
                      <a:rPr lang="en-US" altLang="zh-CN" sz="1600">
                        <a:cs typeface="Times New Roman" panose="02020603050405020304" pitchFamily="18" charset="0"/>
                      </a:rPr>
                      <a:t>kV</a:t>
                    </a:r>
                    <a:endParaRPr lang="en-US" altLang="zh-CN" sz="4000"/>
                  </a:p>
                </p:txBody>
              </p:sp>
              <p:sp>
                <p:nvSpPr>
                  <p:cNvPr id="42096" name="Rectangle 49">
                    <a:extLst>
                      <a:ext uri="{FF2B5EF4-FFF2-40B4-BE49-F238E27FC236}">
                        <a16:creationId xmlns:a16="http://schemas.microsoft.com/office/drawing/2014/main" id="{4B8B78FA-118D-4FD6-9A51-504E076F02C3}"/>
                      </a:ext>
                    </a:extLst>
                  </p:cNvPr>
                  <p:cNvSpPr>
                    <a:spLocks noChangeArrowheads="1"/>
                  </p:cNvSpPr>
                  <p:nvPr/>
                </p:nvSpPr>
                <p:spPr bwMode="auto">
                  <a:xfrm>
                    <a:off x="748" y="748"/>
                    <a:ext cx="1238"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14" name="Group 50">
                  <a:extLst>
                    <a:ext uri="{FF2B5EF4-FFF2-40B4-BE49-F238E27FC236}">
                      <a16:creationId xmlns:a16="http://schemas.microsoft.com/office/drawing/2014/main" id="{10032046-1747-4E2A-BAEE-1DB75846DC89}"/>
                    </a:ext>
                  </a:extLst>
                </p:cNvPr>
                <p:cNvGrpSpPr>
                  <a:grpSpLocks/>
                </p:cNvGrpSpPr>
                <p:nvPr/>
              </p:nvGrpSpPr>
              <p:grpSpPr bwMode="auto">
                <a:xfrm>
                  <a:off x="1986" y="748"/>
                  <a:ext cx="374" cy="374"/>
                  <a:chOff x="1986" y="748"/>
                  <a:chExt cx="374" cy="374"/>
                </a:xfrm>
                <a:grpFill/>
              </p:grpSpPr>
              <p:sp>
                <p:nvSpPr>
                  <p:cNvPr id="42093" name="Rectangle 51">
                    <a:extLst>
                      <a:ext uri="{FF2B5EF4-FFF2-40B4-BE49-F238E27FC236}">
                        <a16:creationId xmlns:a16="http://schemas.microsoft.com/office/drawing/2014/main" id="{40561DFA-4A48-4E09-A684-5AAF3FAFE4B0}"/>
                      </a:ext>
                    </a:extLst>
                  </p:cNvPr>
                  <p:cNvSpPr>
                    <a:spLocks noChangeArrowheads="1"/>
                  </p:cNvSpPr>
                  <p:nvPr/>
                </p:nvSpPr>
                <p:spPr bwMode="auto">
                  <a:xfrm>
                    <a:off x="2029" y="748"/>
                    <a:ext cx="288"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i="1">
                        <a:cs typeface="Times New Roman" panose="02020603050405020304" pitchFamily="18" charset="0"/>
                      </a:rPr>
                      <a:t>U</a:t>
                    </a:r>
                    <a:r>
                      <a:rPr lang="en-US" altLang="zh-CN" sz="1600" baseline="-30000">
                        <a:cs typeface="Times New Roman" panose="02020603050405020304" pitchFamily="18" charset="0"/>
                      </a:rPr>
                      <a:t>N.</a:t>
                    </a:r>
                    <a:r>
                      <a:rPr lang="en-US" altLang="zh-CN" sz="1400" baseline="-30000">
                        <a:cs typeface="Times New Roman" panose="02020603050405020304" pitchFamily="18" charset="0"/>
                      </a:rPr>
                      <a:t>QF</a:t>
                    </a:r>
                    <a:endParaRPr lang="en-US" altLang="zh-CN" sz="3600"/>
                  </a:p>
                </p:txBody>
              </p:sp>
              <p:sp>
                <p:nvSpPr>
                  <p:cNvPr id="42094" name="Rectangle 52">
                    <a:extLst>
                      <a:ext uri="{FF2B5EF4-FFF2-40B4-BE49-F238E27FC236}">
                        <a16:creationId xmlns:a16="http://schemas.microsoft.com/office/drawing/2014/main" id="{1F2352DF-A1FC-42E2-A63A-6992691452F4}"/>
                      </a:ext>
                    </a:extLst>
                  </p:cNvPr>
                  <p:cNvSpPr>
                    <a:spLocks noChangeArrowheads="1"/>
                  </p:cNvSpPr>
                  <p:nvPr/>
                </p:nvSpPr>
                <p:spPr bwMode="auto">
                  <a:xfrm>
                    <a:off x="1986" y="748"/>
                    <a:ext cx="374"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15" name="Group 53">
                  <a:extLst>
                    <a:ext uri="{FF2B5EF4-FFF2-40B4-BE49-F238E27FC236}">
                      <a16:creationId xmlns:a16="http://schemas.microsoft.com/office/drawing/2014/main" id="{982D8529-3CD6-4125-A974-FA14A63B6F35}"/>
                    </a:ext>
                  </a:extLst>
                </p:cNvPr>
                <p:cNvGrpSpPr>
                  <a:grpSpLocks/>
                </p:cNvGrpSpPr>
                <p:nvPr/>
              </p:nvGrpSpPr>
              <p:grpSpPr bwMode="auto">
                <a:xfrm>
                  <a:off x="2360" y="748"/>
                  <a:ext cx="1238" cy="374"/>
                  <a:chOff x="2360" y="748"/>
                  <a:chExt cx="1238" cy="374"/>
                </a:xfrm>
                <a:grpFill/>
              </p:grpSpPr>
              <p:sp>
                <p:nvSpPr>
                  <p:cNvPr id="42091" name="Rectangle 54">
                    <a:extLst>
                      <a:ext uri="{FF2B5EF4-FFF2-40B4-BE49-F238E27FC236}">
                        <a16:creationId xmlns:a16="http://schemas.microsoft.com/office/drawing/2014/main" id="{5853A0C3-2191-44FC-A7EA-3BC4B36F843F}"/>
                      </a:ext>
                    </a:extLst>
                  </p:cNvPr>
                  <p:cNvSpPr>
                    <a:spLocks noChangeArrowheads="1"/>
                  </p:cNvSpPr>
                  <p:nvPr/>
                </p:nvSpPr>
                <p:spPr bwMode="auto">
                  <a:xfrm>
                    <a:off x="2403" y="748"/>
                    <a:ext cx="1152"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cs typeface="Times New Roman" panose="02020603050405020304" pitchFamily="18" charset="0"/>
                      </a:rPr>
                      <a:t>12 </a:t>
                    </a:r>
                    <a:r>
                      <a:rPr lang="en-US" altLang="zh-CN" sz="1600">
                        <a:cs typeface="Times New Roman" panose="02020603050405020304" pitchFamily="18" charset="0"/>
                      </a:rPr>
                      <a:t>kV</a:t>
                    </a:r>
                    <a:endParaRPr lang="en-US" altLang="zh-CN" sz="4000"/>
                  </a:p>
                </p:txBody>
              </p:sp>
              <p:sp>
                <p:nvSpPr>
                  <p:cNvPr id="42092" name="Rectangle 55">
                    <a:extLst>
                      <a:ext uri="{FF2B5EF4-FFF2-40B4-BE49-F238E27FC236}">
                        <a16:creationId xmlns:a16="http://schemas.microsoft.com/office/drawing/2014/main" id="{3F481924-F8DE-472E-AB2D-0903D3AE92AD}"/>
                      </a:ext>
                    </a:extLst>
                  </p:cNvPr>
                  <p:cNvSpPr>
                    <a:spLocks noChangeArrowheads="1"/>
                  </p:cNvSpPr>
                  <p:nvPr/>
                </p:nvSpPr>
                <p:spPr bwMode="auto">
                  <a:xfrm>
                    <a:off x="2360" y="748"/>
                    <a:ext cx="1238"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16" name="Group 56">
                  <a:extLst>
                    <a:ext uri="{FF2B5EF4-FFF2-40B4-BE49-F238E27FC236}">
                      <a16:creationId xmlns:a16="http://schemas.microsoft.com/office/drawing/2014/main" id="{62C45CED-5102-4F62-9926-64E39717FC3B}"/>
                    </a:ext>
                  </a:extLst>
                </p:cNvPr>
                <p:cNvGrpSpPr>
                  <a:grpSpLocks/>
                </p:cNvGrpSpPr>
                <p:nvPr/>
              </p:nvGrpSpPr>
              <p:grpSpPr bwMode="auto">
                <a:xfrm>
                  <a:off x="3598" y="748"/>
                  <a:ext cx="446" cy="374"/>
                  <a:chOff x="3598" y="748"/>
                  <a:chExt cx="446" cy="374"/>
                </a:xfrm>
                <a:grpFill/>
              </p:grpSpPr>
              <p:sp>
                <p:nvSpPr>
                  <p:cNvPr id="42089" name="Rectangle 57">
                    <a:extLst>
                      <a:ext uri="{FF2B5EF4-FFF2-40B4-BE49-F238E27FC236}">
                        <a16:creationId xmlns:a16="http://schemas.microsoft.com/office/drawing/2014/main" id="{250D8606-ADBC-43D7-9BE7-D5FE6AC70445}"/>
                      </a:ext>
                    </a:extLst>
                  </p:cNvPr>
                  <p:cNvSpPr>
                    <a:spLocks noChangeArrowheads="1"/>
                  </p:cNvSpPr>
                  <p:nvPr/>
                </p:nvSpPr>
                <p:spPr bwMode="auto">
                  <a:xfrm>
                    <a:off x="3641" y="748"/>
                    <a:ext cx="360"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latin typeface="宋体" panose="02010600030101010101" pitchFamily="2" charset="-122"/>
                      </a:rPr>
                      <a:t>合格</a:t>
                    </a:r>
                    <a:endParaRPr lang="zh-CN" altLang="en-US" sz="4000"/>
                  </a:p>
                </p:txBody>
              </p:sp>
              <p:sp>
                <p:nvSpPr>
                  <p:cNvPr id="42090" name="Rectangle 58">
                    <a:extLst>
                      <a:ext uri="{FF2B5EF4-FFF2-40B4-BE49-F238E27FC236}">
                        <a16:creationId xmlns:a16="http://schemas.microsoft.com/office/drawing/2014/main" id="{D52F3C67-8E9D-4E94-A0AB-E1991D4E501B}"/>
                      </a:ext>
                    </a:extLst>
                  </p:cNvPr>
                  <p:cNvSpPr>
                    <a:spLocks noChangeArrowheads="1"/>
                  </p:cNvSpPr>
                  <p:nvPr/>
                </p:nvSpPr>
                <p:spPr bwMode="auto">
                  <a:xfrm>
                    <a:off x="3598" y="748"/>
                    <a:ext cx="446"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17" name="Group 59">
                  <a:extLst>
                    <a:ext uri="{FF2B5EF4-FFF2-40B4-BE49-F238E27FC236}">
                      <a16:creationId xmlns:a16="http://schemas.microsoft.com/office/drawing/2014/main" id="{A194DBA6-63CA-4301-847E-016E853E86AC}"/>
                    </a:ext>
                  </a:extLst>
                </p:cNvPr>
                <p:cNvGrpSpPr>
                  <a:grpSpLocks/>
                </p:cNvGrpSpPr>
                <p:nvPr/>
              </p:nvGrpSpPr>
              <p:grpSpPr bwMode="auto">
                <a:xfrm>
                  <a:off x="0" y="1122"/>
                  <a:ext cx="302" cy="374"/>
                  <a:chOff x="0" y="1122"/>
                  <a:chExt cx="302" cy="374"/>
                </a:xfrm>
                <a:grpFill/>
              </p:grpSpPr>
              <p:sp>
                <p:nvSpPr>
                  <p:cNvPr id="42087" name="Rectangle 60">
                    <a:extLst>
                      <a:ext uri="{FF2B5EF4-FFF2-40B4-BE49-F238E27FC236}">
                        <a16:creationId xmlns:a16="http://schemas.microsoft.com/office/drawing/2014/main" id="{AC328775-3814-459D-86F7-70717D8B9FDD}"/>
                      </a:ext>
                    </a:extLst>
                  </p:cNvPr>
                  <p:cNvSpPr>
                    <a:spLocks noChangeArrowheads="1"/>
                  </p:cNvSpPr>
                  <p:nvPr/>
                </p:nvSpPr>
                <p:spPr bwMode="auto">
                  <a:xfrm>
                    <a:off x="43" y="1122"/>
                    <a:ext cx="216"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cs typeface="Times New Roman" panose="02020603050405020304" pitchFamily="18" charset="0"/>
                      </a:rPr>
                      <a:t>2</a:t>
                    </a:r>
                    <a:endParaRPr lang="zh-CN" altLang="en-US" sz="4000"/>
                  </a:p>
                </p:txBody>
              </p:sp>
              <p:sp>
                <p:nvSpPr>
                  <p:cNvPr id="42088" name="Rectangle 61">
                    <a:extLst>
                      <a:ext uri="{FF2B5EF4-FFF2-40B4-BE49-F238E27FC236}">
                        <a16:creationId xmlns:a16="http://schemas.microsoft.com/office/drawing/2014/main" id="{3311DAF6-C1FF-44C4-B163-0AB3DF641311}"/>
                      </a:ext>
                    </a:extLst>
                  </p:cNvPr>
                  <p:cNvSpPr>
                    <a:spLocks noChangeArrowheads="1"/>
                  </p:cNvSpPr>
                  <p:nvPr/>
                </p:nvSpPr>
                <p:spPr bwMode="auto">
                  <a:xfrm>
                    <a:off x="0" y="1122"/>
                    <a:ext cx="302"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18" name="Group 62">
                  <a:extLst>
                    <a:ext uri="{FF2B5EF4-FFF2-40B4-BE49-F238E27FC236}">
                      <a16:creationId xmlns:a16="http://schemas.microsoft.com/office/drawing/2014/main" id="{1375092B-45E0-4345-B199-A67D342F8CAD}"/>
                    </a:ext>
                  </a:extLst>
                </p:cNvPr>
                <p:cNvGrpSpPr>
                  <a:grpSpLocks/>
                </p:cNvGrpSpPr>
                <p:nvPr/>
              </p:nvGrpSpPr>
              <p:grpSpPr bwMode="auto">
                <a:xfrm>
                  <a:off x="302" y="1122"/>
                  <a:ext cx="446" cy="374"/>
                  <a:chOff x="302" y="1122"/>
                  <a:chExt cx="446" cy="374"/>
                </a:xfrm>
                <a:grpFill/>
              </p:grpSpPr>
              <p:sp>
                <p:nvSpPr>
                  <p:cNvPr id="42085" name="Rectangle 63">
                    <a:extLst>
                      <a:ext uri="{FF2B5EF4-FFF2-40B4-BE49-F238E27FC236}">
                        <a16:creationId xmlns:a16="http://schemas.microsoft.com/office/drawing/2014/main" id="{B169A63F-D78A-4389-B2C0-814525E3E72A}"/>
                      </a:ext>
                    </a:extLst>
                  </p:cNvPr>
                  <p:cNvSpPr>
                    <a:spLocks noChangeArrowheads="1"/>
                  </p:cNvSpPr>
                  <p:nvPr/>
                </p:nvSpPr>
                <p:spPr bwMode="auto">
                  <a:xfrm>
                    <a:off x="345" y="1122"/>
                    <a:ext cx="360"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i="1">
                        <a:cs typeface="Times New Roman" panose="02020603050405020304" pitchFamily="18" charset="0"/>
                      </a:rPr>
                      <a:t>I</a:t>
                    </a:r>
                    <a:r>
                      <a:rPr lang="en-US" altLang="zh-CN" sz="1600" baseline="-30000">
                        <a:cs typeface="Times New Roman" panose="02020603050405020304" pitchFamily="18" charset="0"/>
                      </a:rPr>
                      <a:t>c</a:t>
                    </a:r>
                    <a:endParaRPr lang="en-US" altLang="zh-CN" sz="4000"/>
                  </a:p>
                </p:txBody>
              </p:sp>
              <p:sp>
                <p:nvSpPr>
                  <p:cNvPr id="42086" name="Rectangle 64">
                    <a:extLst>
                      <a:ext uri="{FF2B5EF4-FFF2-40B4-BE49-F238E27FC236}">
                        <a16:creationId xmlns:a16="http://schemas.microsoft.com/office/drawing/2014/main" id="{EBC7F0F4-7371-476B-AC36-5FFDCBBE417D}"/>
                      </a:ext>
                    </a:extLst>
                  </p:cNvPr>
                  <p:cNvSpPr>
                    <a:spLocks noChangeArrowheads="1"/>
                  </p:cNvSpPr>
                  <p:nvPr/>
                </p:nvSpPr>
                <p:spPr bwMode="auto">
                  <a:xfrm>
                    <a:off x="302" y="1122"/>
                    <a:ext cx="446"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19" name="Group 65">
                  <a:extLst>
                    <a:ext uri="{FF2B5EF4-FFF2-40B4-BE49-F238E27FC236}">
                      <a16:creationId xmlns:a16="http://schemas.microsoft.com/office/drawing/2014/main" id="{99FED482-750C-4D25-A3AD-E0CAEC59814C}"/>
                    </a:ext>
                  </a:extLst>
                </p:cNvPr>
                <p:cNvGrpSpPr>
                  <a:grpSpLocks/>
                </p:cNvGrpSpPr>
                <p:nvPr/>
              </p:nvGrpSpPr>
              <p:grpSpPr bwMode="auto">
                <a:xfrm>
                  <a:off x="748" y="1122"/>
                  <a:ext cx="1238" cy="374"/>
                  <a:chOff x="748" y="1122"/>
                  <a:chExt cx="1238" cy="374"/>
                </a:xfrm>
                <a:grpFill/>
              </p:grpSpPr>
              <p:sp>
                <p:nvSpPr>
                  <p:cNvPr id="42083" name="Rectangle 66">
                    <a:extLst>
                      <a:ext uri="{FF2B5EF4-FFF2-40B4-BE49-F238E27FC236}">
                        <a16:creationId xmlns:a16="http://schemas.microsoft.com/office/drawing/2014/main" id="{540908C9-4C0C-413E-B6D0-D399F97196A1}"/>
                      </a:ext>
                    </a:extLst>
                  </p:cNvPr>
                  <p:cNvSpPr>
                    <a:spLocks noChangeArrowheads="1"/>
                  </p:cNvSpPr>
                  <p:nvPr/>
                </p:nvSpPr>
                <p:spPr bwMode="auto">
                  <a:xfrm>
                    <a:off x="791" y="1122"/>
                    <a:ext cx="1152"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cs typeface="Times New Roman" panose="02020603050405020304" pitchFamily="18" charset="0"/>
                      </a:rPr>
                      <a:t>295</a:t>
                    </a:r>
                    <a:r>
                      <a:rPr lang="en-US" altLang="zh-CN" sz="1600">
                        <a:cs typeface="Times New Roman" panose="02020603050405020304" pitchFamily="18" charset="0"/>
                      </a:rPr>
                      <a:t>A</a:t>
                    </a:r>
                    <a:endParaRPr lang="en-US" altLang="zh-CN" sz="4000"/>
                  </a:p>
                </p:txBody>
              </p:sp>
              <p:sp>
                <p:nvSpPr>
                  <p:cNvPr id="42084" name="Rectangle 67">
                    <a:extLst>
                      <a:ext uri="{FF2B5EF4-FFF2-40B4-BE49-F238E27FC236}">
                        <a16:creationId xmlns:a16="http://schemas.microsoft.com/office/drawing/2014/main" id="{40D87C49-52C5-442F-BC1E-AD54EE049C2B}"/>
                      </a:ext>
                    </a:extLst>
                  </p:cNvPr>
                  <p:cNvSpPr>
                    <a:spLocks noChangeArrowheads="1"/>
                  </p:cNvSpPr>
                  <p:nvPr/>
                </p:nvSpPr>
                <p:spPr bwMode="auto">
                  <a:xfrm>
                    <a:off x="748" y="1122"/>
                    <a:ext cx="1238"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20" name="Group 68">
                  <a:extLst>
                    <a:ext uri="{FF2B5EF4-FFF2-40B4-BE49-F238E27FC236}">
                      <a16:creationId xmlns:a16="http://schemas.microsoft.com/office/drawing/2014/main" id="{B80494DD-FF00-4C73-BC1D-A58422B33E55}"/>
                    </a:ext>
                  </a:extLst>
                </p:cNvPr>
                <p:cNvGrpSpPr>
                  <a:grpSpLocks/>
                </p:cNvGrpSpPr>
                <p:nvPr/>
              </p:nvGrpSpPr>
              <p:grpSpPr bwMode="auto">
                <a:xfrm>
                  <a:off x="1986" y="1122"/>
                  <a:ext cx="374" cy="374"/>
                  <a:chOff x="1986" y="1122"/>
                  <a:chExt cx="374" cy="374"/>
                </a:xfrm>
                <a:grpFill/>
              </p:grpSpPr>
              <p:sp>
                <p:nvSpPr>
                  <p:cNvPr id="42081" name="Rectangle 69">
                    <a:extLst>
                      <a:ext uri="{FF2B5EF4-FFF2-40B4-BE49-F238E27FC236}">
                        <a16:creationId xmlns:a16="http://schemas.microsoft.com/office/drawing/2014/main" id="{011993A8-9E88-4861-B414-DD50FC020601}"/>
                      </a:ext>
                    </a:extLst>
                  </p:cNvPr>
                  <p:cNvSpPr>
                    <a:spLocks noChangeArrowheads="1"/>
                  </p:cNvSpPr>
                  <p:nvPr/>
                </p:nvSpPr>
                <p:spPr bwMode="auto">
                  <a:xfrm>
                    <a:off x="2029" y="1122"/>
                    <a:ext cx="288"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i="1">
                        <a:cs typeface="Times New Roman" panose="02020603050405020304" pitchFamily="18" charset="0"/>
                      </a:rPr>
                      <a:t>I</a:t>
                    </a:r>
                    <a:r>
                      <a:rPr lang="en-US" altLang="zh-CN" sz="1600" baseline="-30000">
                        <a:cs typeface="Times New Roman" panose="02020603050405020304" pitchFamily="18" charset="0"/>
                      </a:rPr>
                      <a:t>N.QF</a:t>
                    </a:r>
                    <a:endParaRPr lang="en-US" altLang="zh-CN" sz="4000"/>
                  </a:p>
                </p:txBody>
              </p:sp>
              <p:sp>
                <p:nvSpPr>
                  <p:cNvPr id="42082" name="Rectangle 70">
                    <a:extLst>
                      <a:ext uri="{FF2B5EF4-FFF2-40B4-BE49-F238E27FC236}">
                        <a16:creationId xmlns:a16="http://schemas.microsoft.com/office/drawing/2014/main" id="{F1A2D8E1-6485-4B91-876D-271BF93EF5C4}"/>
                      </a:ext>
                    </a:extLst>
                  </p:cNvPr>
                  <p:cNvSpPr>
                    <a:spLocks noChangeArrowheads="1"/>
                  </p:cNvSpPr>
                  <p:nvPr/>
                </p:nvSpPr>
                <p:spPr bwMode="auto">
                  <a:xfrm>
                    <a:off x="1986" y="1122"/>
                    <a:ext cx="374"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21" name="Group 71">
                  <a:extLst>
                    <a:ext uri="{FF2B5EF4-FFF2-40B4-BE49-F238E27FC236}">
                      <a16:creationId xmlns:a16="http://schemas.microsoft.com/office/drawing/2014/main" id="{0717B033-AB80-47C8-9BA3-F3DFFAA01E42}"/>
                    </a:ext>
                  </a:extLst>
                </p:cNvPr>
                <p:cNvGrpSpPr>
                  <a:grpSpLocks/>
                </p:cNvGrpSpPr>
                <p:nvPr/>
              </p:nvGrpSpPr>
              <p:grpSpPr bwMode="auto">
                <a:xfrm>
                  <a:off x="2360" y="1122"/>
                  <a:ext cx="1238" cy="374"/>
                  <a:chOff x="2360" y="1122"/>
                  <a:chExt cx="1238" cy="374"/>
                </a:xfrm>
                <a:grpFill/>
              </p:grpSpPr>
              <p:sp>
                <p:nvSpPr>
                  <p:cNvPr id="42079" name="Rectangle 72">
                    <a:extLst>
                      <a:ext uri="{FF2B5EF4-FFF2-40B4-BE49-F238E27FC236}">
                        <a16:creationId xmlns:a16="http://schemas.microsoft.com/office/drawing/2014/main" id="{A010F3EE-1B2C-4B9B-BAAB-709571BB91C1}"/>
                      </a:ext>
                    </a:extLst>
                  </p:cNvPr>
                  <p:cNvSpPr>
                    <a:spLocks noChangeArrowheads="1"/>
                  </p:cNvSpPr>
                  <p:nvPr/>
                </p:nvSpPr>
                <p:spPr bwMode="auto">
                  <a:xfrm>
                    <a:off x="2403" y="1122"/>
                    <a:ext cx="1152"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cs typeface="Times New Roman" panose="02020603050405020304" pitchFamily="18" charset="0"/>
                      </a:rPr>
                      <a:t>630</a:t>
                    </a:r>
                    <a:r>
                      <a:rPr lang="en-US" altLang="zh-CN" sz="1600">
                        <a:cs typeface="Times New Roman" panose="02020603050405020304" pitchFamily="18" charset="0"/>
                      </a:rPr>
                      <a:t>A</a:t>
                    </a:r>
                    <a:endParaRPr lang="en-US" altLang="zh-CN" sz="4000"/>
                  </a:p>
                </p:txBody>
              </p:sp>
              <p:sp>
                <p:nvSpPr>
                  <p:cNvPr id="42080" name="Rectangle 73">
                    <a:extLst>
                      <a:ext uri="{FF2B5EF4-FFF2-40B4-BE49-F238E27FC236}">
                        <a16:creationId xmlns:a16="http://schemas.microsoft.com/office/drawing/2014/main" id="{6CA676EE-E404-4C01-A052-3BC1FF3DF568}"/>
                      </a:ext>
                    </a:extLst>
                  </p:cNvPr>
                  <p:cNvSpPr>
                    <a:spLocks noChangeArrowheads="1"/>
                  </p:cNvSpPr>
                  <p:nvPr/>
                </p:nvSpPr>
                <p:spPr bwMode="auto">
                  <a:xfrm>
                    <a:off x="2360" y="1122"/>
                    <a:ext cx="1238"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22" name="Group 74">
                  <a:extLst>
                    <a:ext uri="{FF2B5EF4-FFF2-40B4-BE49-F238E27FC236}">
                      <a16:creationId xmlns:a16="http://schemas.microsoft.com/office/drawing/2014/main" id="{6D84C9F5-71AD-4AE8-B827-D37B9C956A1D}"/>
                    </a:ext>
                  </a:extLst>
                </p:cNvPr>
                <p:cNvGrpSpPr>
                  <a:grpSpLocks/>
                </p:cNvGrpSpPr>
                <p:nvPr/>
              </p:nvGrpSpPr>
              <p:grpSpPr bwMode="auto">
                <a:xfrm>
                  <a:off x="3598" y="1122"/>
                  <a:ext cx="446" cy="374"/>
                  <a:chOff x="3598" y="1122"/>
                  <a:chExt cx="446" cy="374"/>
                </a:xfrm>
                <a:grpFill/>
              </p:grpSpPr>
              <p:sp>
                <p:nvSpPr>
                  <p:cNvPr id="42077" name="Rectangle 75">
                    <a:extLst>
                      <a:ext uri="{FF2B5EF4-FFF2-40B4-BE49-F238E27FC236}">
                        <a16:creationId xmlns:a16="http://schemas.microsoft.com/office/drawing/2014/main" id="{30F36261-A344-4E73-9459-E1B400CD3AE5}"/>
                      </a:ext>
                    </a:extLst>
                  </p:cNvPr>
                  <p:cNvSpPr>
                    <a:spLocks noChangeArrowheads="1"/>
                  </p:cNvSpPr>
                  <p:nvPr/>
                </p:nvSpPr>
                <p:spPr bwMode="auto">
                  <a:xfrm>
                    <a:off x="3641" y="1122"/>
                    <a:ext cx="360"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latin typeface="宋体" panose="02010600030101010101" pitchFamily="2" charset="-122"/>
                      </a:rPr>
                      <a:t>合格</a:t>
                    </a:r>
                    <a:endParaRPr lang="zh-CN" altLang="en-US" sz="4000"/>
                  </a:p>
                </p:txBody>
              </p:sp>
              <p:sp>
                <p:nvSpPr>
                  <p:cNvPr id="42078" name="Rectangle 76">
                    <a:extLst>
                      <a:ext uri="{FF2B5EF4-FFF2-40B4-BE49-F238E27FC236}">
                        <a16:creationId xmlns:a16="http://schemas.microsoft.com/office/drawing/2014/main" id="{5F36465A-C54F-42F5-A885-C4369F4DCA23}"/>
                      </a:ext>
                    </a:extLst>
                  </p:cNvPr>
                  <p:cNvSpPr>
                    <a:spLocks noChangeArrowheads="1"/>
                  </p:cNvSpPr>
                  <p:nvPr/>
                </p:nvSpPr>
                <p:spPr bwMode="auto">
                  <a:xfrm>
                    <a:off x="3598" y="1122"/>
                    <a:ext cx="446"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23" name="Group 77">
                  <a:extLst>
                    <a:ext uri="{FF2B5EF4-FFF2-40B4-BE49-F238E27FC236}">
                      <a16:creationId xmlns:a16="http://schemas.microsoft.com/office/drawing/2014/main" id="{B69EE817-1B44-4810-9925-D1394B1F026C}"/>
                    </a:ext>
                  </a:extLst>
                </p:cNvPr>
                <p:cNvGrpSpPr>
                  <a:grpSpLocks/>
                </p:cNvGrpSpPr>
                <p:nvPr/>
              </p:nvGrpSpPr>
              <p:grpSpPr bwMode="auto">
                <a:xfrm>
                  <a:off x="0" y="1496"/>
                  <a:ext cx="302" cy="374"/>
                  <a:chOff x="0" y="1496"/>
                  <a:chExt cx="302" cy="374"/>
                </a:xfrm>
                <a:grpFill/>
              </p:grpSpPr>
              <p:sp>
                <p:nvSpPr>
                  <p:cNvPr id="42075" name="Rectangle 78">
                    <a:extLst>
                      <a:ext uri="{FF2B5EF4-FFF2-40B4-BE49-F238E27FC236}">
                        <a16:creationId xmlns:a16="http://schemas.microsoft.com/office/drawing/2014/main" id="{C8E0F92E-6015-4C85-9B5E-6B8993E67FFB}"/>
                      </a:ext>
                    </a:extLst>
                  </p:cNvPr>
                  <p:cNvSpPr>
                    <a:spLocks noChangeArrowheads="1"/>
                  </p:cNvSpPr>
                  <p:nvPr/>
                </p:nvSpPr>
                <p:spPr bwMode="auto">
                  <a:xfrm>
                    <a:off x="43" y="1496"/>
                    <a:ext cx="216"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cs typeface="Times New Roman" panose="02020603050405020304" pitchFamily="18" charset="0"/>
                      </a:rPr>
                      <a:t>3</a:t>
                    </a:r>
                    <a:endParaRPr lang="zh-CN" altLang="en-US" sz="4000"/>
                  </a:p>
                </p:txBody>
              </p:sp>
              <p:sp>
                <p:nvSpPr>
                  <p:cNvPr id="42076" name="Rectangle 79">
                    <a:extLst>
                      <a:ext uri="{FF2B5EF4-FFF2-40B4-BE49-F238E27FC236}">
                        <a16:creationId xmlns:a16="http://schemas.microsoft.com/office/drawing/2014/main" id="{9DE39105-265F-4755-B78E-FE51619AD07B}"/>
                      </a:ext>
                    </a:extLst>
                  </p:cNvPr>
                  <p:cNvSpPr>
                    <a:spLocks noChangeArrowheads="1"/>
                  </p:cNvSpPr>
                  <p:nvPr/>
                </p:nvSpPr>
                <p:spPr bwMode="auto">
                  <a:xfrm>
                    <a:off x="0" y="1496"/>
                    <a:ext cx="302"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24" name="Group 80">
                  <a:extLst>
                    <a:ext uri="{FF2B5EF4-FFF2-40B4-BE49-F238E27FC236}">
                      <a16:creationId xmlns:a16="http://schemas.microsoft.com/office/drawing/2014/main" id="{DF4959DE-5AE0-4151-9F51-9168CD434B92}"/>
                    </a:ext>
                  </a:extLst>
                </p:cNvPr>
                <p:cNvGrpSpPr>
                  <a:grpSpLocks/>
                </p:cNvGrpSpPr>
                <p:nvPr/>
              </p:nvGrpSpPr>
              <p:grpSpPr bwMode="auto">
                <a:xfrm>
                  <a:off x="302" y="1496"/>
                  <a:ext cx="446" cy="374"/>
                  <a:chOff x="302" y="1496"/>
                  <a:chExt cx="446" cy="374"/>
                </a:xfrm>
                <a:grpFill/>
              </p:grpSpPr>
              <p:sp>
                <p:nvSpPr>
                  <p:cNvPr id="42073" name="Rectangle 81">
                    <a:extLst>
                      <a:ext uri="{FF2B5EF4-FFF2-40B4-BE49-F238E27FC236}">
                        <a16:creationId xmlns:a16="http://schemas.microsoft.com/office/drawing/2014/main" id="{C84A5D18-2A47-4BAB-B0E1-3FFBAC8373F4}"/>
                      </a:ext>
                    </a:extLst>
                  </p:cNvPr>
                  <p:cNvSpPr>
                    <a:spLocks noChangeArrowheads="1" noTextEdit="1"/>
                  </p:cNvSpPr>
                  <p:nvPr/>
                </p:nvSpPr>
                <p:spPr bwMode="auto">
                  <a:xfrm>
                    <a:off x="345" y="1496"/>
                    <a:ext cx="360"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endParaRPr lang="zh-CN" altLang="en-US"/>
                  </a:p>
                </p:txBody>
              </p:sp>
              <p:sp>
                <p:nvSpPr>
                  <p:cNvPr id="42074" name="Rectangle 82">
                    <a:extLst>
                      <a:ext uri="{FF2B5EF4-FFF2-40B4-BE49-F238E27FC236}">
                        <a16:creationId xmlns:a16="http://schemas.microsoft.com/office/drawing/2014/main" id="{72D5FD62-E6B6-4910-B07D-C28BA7953C02}"/>
                      </a:ext>
                    </a:extLst>
                  </p:cNvPr>
                  <p:cNvSpPr>
                    <a:spLocks noChangeArrowheads="1"/>
                  </p:cNvSpPr>
                  <p:nvPr/>
                </p:nvSpPr>
                <p:spPr bwMode="auto">
                  <a:xfrm>
                    <a:off x="302" y="1496"/>
                    <a:ext cx="446"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25" name="Group 83">
                  <a:extLst>
                    <a:ext uri="{FF2B5EF4-FFF2-40B4-BE49-F238E27FC236}">
                      <a16:creationId xmlns:a16="http://schemas.microsoft.com/office/drawing/2014/main" id="{0E21F3A8-84FA-4986-8C47-FFC29E04A312}"/>
                    </a:ext>
                  </a:extLst>
                </p:cNvPr>
                <p:cNvGrpSpPr>
                  <a:grpSpLocks/>
                </p:cNvGrpSpPr>
                <p:nvPr/>
              </p:nvGrpSpPr>
              <p:grpSpPr bwMode="auto">
                <a:xfrm>
                  <a:off x="748" y="1496"/>
                  <a:ext cx="1238" cy="374"/>
                  <a:chOff x="748" y="1496"/>
                  <a:chExt cx="1238" cy="374"/>
                </a:xfrm>
                <a:grpFill/>
              </p:grpSpPr>
              <p:sp>
                <p:nvSpPr>
                  <p:cNvPr id="42071" name="Rectangle 84">
                    <a:extLst>
                      <a:ext uri="{FF2B5EF4-FFF2-40B4-BE49-F238E27FC236}">
                        <a16:creationId xmlns:a16="http://schemas.microsoft.com/office/drawing/2014/main" id="{FD8023C1-3CA6-4055-A336-14B16AC26460}"/>
                      </a:ext>
                    </a:extLst>
                  </p:cNvPr>
                  <p:cNvSpPr>
                    <a:spLocks noChangeArrowheads="1"/>
                  </p:cNvSpPr>
                  <p:nvPr/>
                </p:nvSpPr>
                <p:spPr bwMode="auto">
                  <a:xfrm>
                    <a:off x="791" y="1496"/>
                    <a:ext cx="1152"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cs typeface="Times New Roman" panose="02020603050405020304" pitchFamily="18" charset="0"/>
                      </a:rPr>
                      <a:t>3.2</a:t>
                    </a:r>
                    <a:r>
                      <a:rPr lang="en-US" altLang="zh-CN" sz="1600">
                        <a:cs typeface="Times New Roman" panose="02020603050405020304" pitchFamily="18" charset="0"/>
                      </a:rPr>
                      <a:t>kA</a:t>
                    </a:r>
                    <a:endParaRPr lang="en-US" altLang="zh-CN" sz="4000"/>
                  </a:p>
                </p:txBody>
              </p:sp>
              <p:sp>
                <p:nvSpPr>
                  <p:cNvPr id="42072" name="Rectangle 85">
                    <a:extLst>
                      <a:ext uri="{FF2B5EF4-FFF2-40B4-BE49-F238E27FC236}">
                        <a16:creationId xmlns:a16="http://schemas.microsoft.com/office/drawing/2014/main" id="{2C384518-EE1A-4D23-9D54-2296D9CE1EAC}"/>
                      </a:ext>
                    </a:extLst>
                  </p:cNvPr>
                  <p:cNvSpPr>
                    <a:spLocks noChangeArrowheads="1"/>
                  </p:cNvSpPr>
                  <p:nvPr/>
                </p:nvSpPr>
                <p:spPr bwMode="auto">
                  <a:xfrm>
                    <a:off x="748" y="1496"/>
                    <a:ext cx="1238"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26" name="Group 86">
                  <a:extLst>
                    <a:ext uri="{FF2B5EF4-FFF2-40B4-BE49-F238E27FC236}">
                      <a16:creationId xmlns:a16="http://schemas.microsoft.com/office/drawing/2014/main" id="{DF2CE14F-F6F6-4C49-A32E-01F7BAE4DC2C}"/>
                    </a:ext>
                  </a:extLst>
                </p:cNvPr>
                <p:cNvGrpSpPr>
                  <a:grpSpLocks/>
                </p:cNvGrpSpPr>
                <p:nvPr/>
              </p:nvGrpSpPr>
              <p:grpSpPr bwMode="auto">
                <a:xfrm>
                  <a:off x="1986" y="1496"/>
                  <a:ext cx="374" cy="374"/>
                  <a:chOff x="1986" y="1496"/>
                  <a:chExt cx="374" cy="374"/>
                </a:xfrm>
                <a:grpFill/>
              </p:grpSpPr>
              <p:sp>
                <p:nvSpPr>
                  <p:cNvPr id="42069" name="Rectangle 87">
                    <a:extLst>
                      <a:ext uri="{FF2B5EF4-FFF2-40B4-BE49-F238E27FC236}">
                        <a16:creationId xmlns:a16="http://schemas.microsoft.com/office/drawing/2014/main" id="{40AF38D0-77BB-42FC-A714-9077A1B9C4B4}"/>
                      </a:ext>
                    </a:extLst>
                  </p:cNvPr>
                  <p:cNvSpPr>
                    <a:spLocks noChangeArrowheads="1"/>
                  </p:cNvSpPr>
                  <p:nvPr/>
                </p:nvSpPr>
                <p:spPr bwMode="auto">
                  <a:xfrm>
                    <a:off x="2029" y="1496"/>
                    <a:ext cx="288"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i="1">
                        <a:cs typeface="Times New Roman" panose="02020603050405020304" pitchFamily="18" charset="0"/>
                      </a:rPr>
                      <a:t>I</a:t>
                    </a:r>
                    <a:r>
                      <a:rPr lang="en-US" altLang="zh-CN" sz="1600" baseline="-30000">
                        <a:cs typeface="Times New Roman" panose="02020603050405020304" pitchFamily="18" charset="0"/>
                      </a:rPr>
                      <a:t>oc</a:t>
                    </a:r>
                    <a:endParaRPr lang="en-US" altLang="zh-CN" sz="4000"/>
                  </a:p>
                </p:txBody>
              </p:sp>
              <p:sp>
                <p:nvSpPr>
                  <p:cNvPr id="42070" name="Rectangle 88">
                    <a:extLst>
                      <a:ext uri="{FF2B5EF4-FFF2-40B4-BE49-F238E27FC236}">
                        <a16:creationId xmlns:a16="http://schemas.microsoft.com/office/drawing/2014/main" id="{1500DFBC-2082-4574-8AF8-4D1AEC1D31B2}"/>
                      </a:ext>
                    </a:extLst>
                  </p:cNvPr>
                  <p:cNvSpPr>
                    <a:spLocks noChangeArrowheads="1"/>
                  </p:cNvSpPr>
                  <p:nvPr/>
                </p:nvSpPr>
                <p:spPr bwMode="auto">
                  <a:xfrm>
                    <a:off x="1986" y="1496"/>
                    <a:ext cx="374"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27" name="Group 89">
                  <a:extLst>
                    <a:ext uri="{FF2B5EF4-FFF2-40B4-BE49-F238E27FC236}">
                      <a16:creationId xmlns:a16="http://schemas.microsoft.com/office/drawing/2014/main" id="{F6724CCE-0CCD-4A52-9604-B1E54BF50C11}"/>
                    </a:ext>
                  </a:extLst>
                </p:cNvPr>
                <p:cNvGrpSpPr>
                  <a:grpSpLocks/>
                </p:cNvGrpSpPr>
                <p:nvPr/>
              </p:nvGrpSpPr>
              <p:grpSpPr bwMode="auto">
                <a:xfrm>
                  <a:off x="2360" y="1496"/>
                  <a:ext cx="1238" cy="374"/>
                  <a:chOff x="2360" y="1496"/>
                  <a:chExt cx="1238" cy="374"/>
                </a:xfrm>
                <a:grpFill/>
              </p:grpSpPr>
              <p:sp>
                <p:nvSpPr>
                  <p:cNvPr id="42067" name="Rectangle 90">
                    <a:extLst>
                      <a:ext uri="{FF2B5EF4-FFF2-40B4-BE49-F238E27FC236}">
                        <a16:creationId xmlns:a16="http://schemas.microsoft.com/office/drawing/2014/main" id="{B47823B8-995C-48F6-8A68-CCE77569C298}"/>
                      </a:ext>
                    </a:extLst>
                  </p:cNvPr>
                  <p:cNvSpPr>
                    <a:spLocks noChangeArrowheads="1"/>
                  </p:cNvSpPr>
                  <p:nvPr/>
                </p:nvSpPr>
                <p:spPr bwMode="auto">
                  <a:xfrm>
                    <a:off x="2403" y="1496"/>
                    <a:ext cx="1152"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cs typeface="Times New Roman" panose="02020603050405020304" pitchFamily="18" charset="0"/>
                      </a:rPr>
                      <a:t>16</a:t>
                    </a:r>
                    <a:r>
                      <a:rPr lang="en-US" altLang="zh-CN" sz="1600">
                        <a:cs typeface="Times New Roman" panose="02020603050405020304" pitchFamily="18" charset="0"/>
                      </a:rPr>
                      <a:t>kA</a:t>
                    </a:r>
                    <a:endParaRPr lang="en-US" altLang="zh-CN" sz="4000"/>
                  </a:p>
                </p:txBody>
              </p:sp>
              <p:sp>
                <p:nvSpPr>
                  <p:cNvPr id="42068" name="Rectangle 91">
                    <a:extLst>
                      <a:ext uri="{FF2B5EF4-FFF2-40B4-BE49-F238E27FC236}">
                        <a16:creationId xmlns:a16="http://schemas.microsoft.com/office/drawing/2014/main" id="{BE3C3233-3E74-4A6D-BAFC-5ABB47E10758}"/>
                      </a:ext>
                    </a:extLst>
                  </p:cNvPr>
                  <p:cNvSpPr>
                    <a:spLocks noChangeArrowheads="1"/>
                  </p:cNvSpPr>
                  <p:nvPr/>
                </p:nvSpPr>
                <p:spPr bwMode="auto">
                  <a:xfrm>
                    <a:off x="2360" y="1496"/>
                    <a:ext cx="1238"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28" name="Group 92">
                  <a:extLst>
                    <a:ext uri="{FF2B5EF4-FFF2-40B4-BE49-F238E27FC236}">
                      <a16:creationId xmlns:a16="http://schemas.microsoft.com/office/drawing/2014/main" id="{6BE30F3B-F88D-4097-8190-6FB56709C691}"/>
                    </a:ext>
                  </a:extLst>
                </p:cNvPr>
                <p:cNvGrpSpPr>
                  <a:grpSpLocks/>
                </p:cNvGrpSpPr>
                <p:nvPr/>
              </p:nvGrpSpPr>
              <p:grpSpPr bwMode="auto">
                <a:xfrm>
                  <a:off x="3598" y="1496"/>
                  <a:ext cx="446" cy="374"/>
                  <a:chOff x="3598" y="1496"/>
                  <a:chExt cx="446" cy="374"/>
                </a:xfrm>
                <a:grpFill/>
              </p:grpSpPr>
              <p:sp>
                <p:nvSpPr>
                  <p:cNvPr id="42065" name="Rectangle 93">
                    <a:extLst>
                      <a:ext uri="{FF2B5EF4-FFF2-40B4-BE49-F238E27FC236}">
                        <a16:creationId xmlns:a16="http://schemas.microsoft.com/office/drawing/2014/main" id="{361ADF20-A8CA-4D71-AC02-26D9924AE43A}"/>
                      </a:ext>
                    </a:extLst>
                  </p:cNvPr>
                  <p:cNvSpPr>
                    <a:spLocks noChangeArrowheads="1"/>
                  </p:cNvSpPr>
                  <p:nvPr/>
                </p:nvSpPr>
                <p:spPr bwMode="auto">
                  <a:xfrm>
                    <a:off x="3641" y="1496"/>
                    <a:ext cx="360"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latin typeface="宋体" panose="02010600030101010101" pitchFamily="2" charset="-122"/>
                      </a:rPr>
                      <a:t>合格</a:t>
                    </a:r>
                    <a:endParaRPr lang="zh-CN" altLang="en-US" sz="4000"/>
                  </a:p>
                </p:txBody>
              </p:sp>
              <p:sp>
                <p:nvSpPr>
                  <p:cNvPr id="42066" name="Rectangle 94">
                    <a:extLst>
                      <a:ext uri="{FF2B5EF4-FFF2-40B4-BE49-F238E27FC236}">
                        <a16:creationId xmlns:a16="http://schemas.microsoft.com/office/drawing/2014/main" id="{B5D214BA-B4E9-4347-905C-F36AB3C81E40}"/>
                      </a:ext>
                    </a:extLst>
                  </p:cNvPr>
                  <p:cNvSpPr>
                    <a:spLocks noChangeArrowheads="1"/>
                  </p:cNvSpPr>
                  <p:nvPr/>
                </p:nvSpPr>
                <p:spPr bwMode="auto">
                  <a:xfrm>
                    <a:off x="3598" y="1496"/>
                    <a:ext cx="446"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29" name="Group 95">
                  <a:extLst>
                    <a:ext uri="{FF2B5EF4-FFF2-40B4-BE49-F238E27FC236}">
                      <a16:creationId xmlns:a16="http://schemas.microsoft.com/office/drawing/2014/main" id="{E7B7292E-D4E2-4443-AF39-5E59A2F91A3A}"/>
                    </a:ext>
                  </a:extLst>
                </p:cNvPr>
                <p:cNvGrpSpPr>
                  <a:grpSpLocks/>
                </p:cNvGrpSpPr>
                <p:nvPr/>
              </p:nvGrpSpPr>
              <p:grpSpPr bwMode="auto">
                <a:xfrm>
                  <a:off x="0" y="1870"/>
                  <a:ext cx="302" cy="374"/>
                  <a:chOff x="0" y="1870"/>
                  <a:chExt cx="302" cy="374"/>
                </a:xfrm>
                <a:grpFill/>
              </p:grpSpPr>
              <p:sp>
                <p:nvSpPr>
                  <p:cNvPr id="42063" name="Rectangle 96">
                    <a:extLst>
                      <a:ext uri="{FF2B5EF4-FFF2-40B4-BE49-F238E27FC236}">
                        <a16:creationId xmlns:a16="http://schemas.microsoft.com/office/drawing/2014/main" id="{5CE4A0A2-0721-4A71-9DB2-EE7CE2034DB3}"/>
                      </a:ext>
                    </a:extLst>
                  </p:cNvPr>
                  <p:cNvSpPr>
                    <a:spLocks noChangeArrowheads="1"/>
                  </p:cNvSpPr>
                  <p:nvPr/>
                </p:nvSpPr>
                <p:spPr bwMode="auto">
                  <a:xfrm>
                    <a:off x="43" y="1870"/>
                    <a:ext cx="216"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tabLst>
                        <a:tab pos="266700" algn="r"/>
                        <a:tab pos="2636838" algn="ctr"/>
                        <a:tab pos="5273675" algn="r"/>
                      </a:tabLs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cs typeface="Times New Roman" panose="02020603050405020304" pitchFamily="18" charset="0"/>
                      </a:rPr>
                      <a:t>4</a:t>
                    </a:r>
                    <a:endParaRPr lang="zh-CN" altLang="en-US" sz="4000"/>
                  </a:p>
                </p:txBody>
              </p:sp>
              <p:sp>
                <p:nvSpPr>
                  <p:cNvPr id="42064" name="Rectangle 97">
                    <a:extLst>
                      <a:ext uri="{FF2B5EF4-FFF2-40B4-BE49-F238E27FC236}">
                        <a16:creationId xmlns:a16="http://schemas.microsoft.com/office/drawing/2014/main" id="{FFECB04A-FEBB-44CB-A82A-0E6266F7DF21}"/>
                      </a:ext>
                    </a:extLst>
                  </p:cNvPr>
                  <p:cNvSpPr>
                    <a:spLocks noChangeArrowheads="1"/>
                  </p:cNvSpPr>
                  <p:nvPr/>
                </p:nvSpPr>
                <p:spPr bwMode="auto">
                  <a:xfrm>
                    <a:off x="0" y="1870"/>
                    <a:ext cx="302"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30" name="Group 98">
                  <a:extLst>
                    <a:ext uri="{FF2B5EF4-FFF2-40B4-BE49-F238E27FC236}">
                      <a16:creationId xmlns:a16="http://schemas.microsoft.com/office/drawing/2014/main" id="{8284CE38-E8AB-4F70-B7AA-1E941DB95B2E}"/>
                    </a:ext>
                  </a:extLst>
                </p:cNvPr>
                <p:cNvGrpSpPr>
                  <a:grpSpLocks/>
                </p:cNvGrpSpPr>
                <p:nvPr/>
              </p:nvGrpSpPr>
              <p:grpSpPr bwMode="auto">
                <a:xfrm>
                  <a:off x="302" y="1870"/>
                  <a:ext cx="446" cy="374"/>
                  <a:chOff x="302" y="1870"/>
                  <a:chExt cx="446" cy="374"/>
                </a:xfrm>
                <a:grpFill/>
              </p:grpSpPr>
              <p:sp>
                <p:nvSpPr>
                  <p:cNvPr id="42061" name="Rectangle 99">
                    <a:extLst>
                      <a:ext uri="{FF2B5EF4-FFF2-40B4-BE49-F238E27FC236}">
                        <a16:creationId xmlns:a16="http://schemas.microsoft.com/office/drawing/2014/main" id="{5DAA5C50-AC16-4A6B-A42A-C95E9D0E7DE7}"/>
                      </a:ext>
                    </a:extLst>
                  </p:cNvPr>
                  <p:cNvSpPr>
                    <a:spLocks noChangeArrowheads="1" noTextEdit="1"/>
                  </p:cNvSpPr>
                  <p:nvPr/>
                </p:nvSpPr>
                <p:spPr bwMode="auto">
                  <a:xfrm>
                    <a:off x="345" y="1870"/>
                    <a:ext cx="360"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endParaRPr lang="zh-CN" altLang="en-US"/>
                  </a:p>
                </p:txBody>
              </p:sp>
              <p:sp>
                <p:nvSpPr>
                  <p:cNvPr id="42062" name="Rectangle 100">
                    <a:extLst>
                      <a:ext uri="{FF2B5EF4-FFF2-40B4-BE49-F238E27FC236}">
                        <a16:creationId xmlns:a16="http://schemas.microsoft.com/office/drawing/2014/main" id="{07F05CF7-145D-4403-86B1-E5CEB56A64C8}"/>
                      </a:ext>
                    </a:extLst>
                  </p:cNvPr>
                  <p:cNvSpPr>
                    <a:spLocks noChangeArrowheads="1"/>
                  </p:cNvSpPr>
                  <p:nvPr/>
                </p:nvSpPr>
                <p:spPr bwMode="auto">
                  <a:xfrm>
                    <a:off x="302" y="1870"/>
                    <a:ext cx="446"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31" name="Group 101">
                  <a:extLst>
                    <a:ext uri="{FF2B5EF4-FFF2-40B4-BE49-F238E27FC236}">
                      <a16:creationId xmlns:a16="http://schemas.microsoft.com/office/drawing/2014/main" id="{41907668-5172-4525-ADCD-DB87C40E48E8}"/>
                    </a:ext>
                  </a:extLst>
                </p:cNvPr>
                <p:cNvGrpSpPr>
                  <a:grpSpLocks/>
                </p:cNvGrpSpPr>
                <p:nvPr/>
              </p:nvGrpSpPr>
              <p:grpSpPr bwMode="auto">
                <a:xfrm>
                  <a:off x="748" y="1870"/>
                  <a:ext cx="1238" cy="374"/>
                  <a:chOff x="748" y="1870"/>
                  <a:chExt cx="1238" cy="374"/>
                </a:xfrm>
                <a:grpFill/>
              </p:grpSpPr>
              <p:sp>
                <p:nvSpPr>
                  <p:cNvPr id="42059" name="Rectangle 102">
                    <a:extLst>
                      <a:ext uri="{FF2B5EF4-FFF2-40B4-BE49-F238E27FC236}">
                        <a16:creationId xmlns:a16="http://schemas.microsoft.com/office/drawing/2014/main" id="{4F403116-D098-41F4-97A6-4C2C002E2CAB}"/>
                      </a:ext>
                    </a:extLst>
                  </p:cNvPr>
                  <p:cNvSpPr>
                    <a:spLocks noChangeArrowheads="1"/>
                  </p:cNvSpPr>
                  <p:nvPr/>
                </p:nvSpPr>
                <p:spPr bwMode="auto">
                  <a:xfrm>
                    <a:off x="791" y="1870"/>
                    <a:ext cx="1152"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cs typeface="Times New Roman" panose="02020603050405020304" pitchFamily="18" charset="0"/>
                      </a:rPr>
                      <a:t>2.55</a:t>
                    </a:r>
                    <a:r>
                      <a:rPr lang="zh-CN" altLang="en-US" sz="1600">
                        <a:latin typeface="宋体" panose="02010600030101010101" pitchFamily="2" charset="-122"/>
                      </a:rPr>
                      <a:t>×</a:t>
                    </a:r>
                    <a:r>
                      <a:rPr lang="zh-CN" altLang="en-US" sz="1600">
                        <a:cs typeface="Times New Roman" panose="02020603050405020304" pitchFamily="18" charset="0"/>
                      </a:rPr>
                      <a:t>3.2</a:t>
                    </a:r>
                    <a:r>
                      <a:rPr lang="en-US" altLang="zh-CN" sz="1600">
                        <a:cs typeface="Times New Roman" panose="02020603050405020304" pitchFamily="18" charset="0"/>
                      </a:rPr>
                      <a:t>kA=8.16kA</a:t>
                    </a:r>
                    <a:endParaRPr lang="en-US" altLang="zh-CN" sz="4000"/>
                  </a:p>
                </p:txBody>
              </p:sp>
              <p:sp>
                <p:nvSpPr>
                  <p:cNvPr id="42060" name="Rectangle 103">
                    <a:extLst>
                      <a:ext uri="{FF2B5EF4-FFF2-40B4-BE49-F238E27FC236}">
                        <a16:creationId xmlns:a16="http://schemas.microsoft.com/office/drawing/2014/main" id="{125F9395-20AD-47A9-8CBF-10928CD7280B}"/>
                      </a:ext>
                    </a:extLst>
                  </p:cNvPr>
                  <p:cNvSpPr>
                    <a:spLocks noChangeArrowheads="1"/>
                  </p:cNvSpPr>
                  <p:nvPr/>
                </p:nvSpPr>
                <p:spPr bwMode="auto">
                  <a:xfrm>
                    <a:off x="748" y="1870"/>
                    <a:ext cx="1238"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32" name="Group 104">
                  <a:extLst>
                    <a:ext uri="{FF2B5EF4-FFF2-40B4-BE49-F238E27FC236}">
                      <a16:creationId xmlns:a16="http://schemas.microsoft.com/office/drawing/2014/main" id="{33F39EBA-53A0-4EA1-9A72-12B38087F189}"/>
                    </a:ext>
                  </a:extLst>
                </p:cNvPr>
                <p:cNvGrpSpPr>
                  <a:grpSpLocks/>
                </p:cNvGrpSpPr>
                <p:nvPr/>
              </p:nvGrpSpPr>
              <p:grpSpPr bwMode="auto">
                <a:xfrm>
                  <a:off x="1986" y="1870"/>
                  <a:ext cx="374" cy="374"/>
                  <a:chOff x="1986" y="1870"/>
                  <a:chExt cx="374" cy="374"/>
                </a:xfrm>
                <a:grpFill/>
              </p:grpSpPr>
              <p:sp>
                <p:nvSpPr>
                  <p:cNvPr id="42057" name="Rectangle 105">
                    <a:extLst>
                      <a:ext uri="{FF2B5EF4-FFF2-40B4-BE49-F238E27FC236}">
                        <a16:creationId xmlns:a16="http://schemas.microsoft.com/office/drawing/2014/main" id="{75641344-2129-4837-8BA1-00960D5AA7BB}"/>
                      </a:ext>
                    </a:extLst>
                  </p:cNvPr>
                  <p:cNvSpPr>
                    <a:spLocks noChangeArrowheads="1"/>
                  </p:cNvSpPr>
                  <p:nvPr/>
                </p:nvSpPr>
                <p:spPr bwMode="auto">
                  <a:xfrm>
                    <a:off x="2029" y="1870"/>
                    <a:ext cx="288"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i="1">
                        <a:cs typeface="Times New Roman" panose="02020603050405020304" pitchFamily="18" charset="0"/>
                      </a:rPr>
                      <a:t>i</a:t>
                    </a:r>
                    <a:r>
                      <a:rPr lang="en-US" altLang="zh-CN" sz="1600" baseline="-30000">
                        <a:cs typeface="Times New Roman" panose="02020603050405020304" pitchFamily="18" charset="0"/>
                      </a:rPr>
                      <a:t>et</a:t>
                    </a:r>
                    <a:endParaRPr lang="en-US" altLang="zh-CN" sz="4000"/>
                  </a:p>
                </p:txBody>
              </p:sp>
              <p:sp>
                <p:nvSpPr>
                  <p:cNvPr id="42058" name="Rectangle 106">
                    <a:extLst>
                      <a:ext uri="{FF2B5EF4-FFF2-40B4-BE49-F238E27FC236}">
                        <a16:creationId xmlns:a16="http://schemas.microsoft.com/office/drawing/2014/main" id="{30BEF114-B280-4457-B538-45D32DED38C8}"/>
                      </a:ext>
                    </a:extLst>
                  </p:cNvPr>
                  <p:cNvSpPr>
                    <a:spLocks noChangeArrowheads="1"/>
                  </p:cNvSpPr>
                  <p:nvPr/>
                </p:nvSpPr>
                <p:spPr bwMode="auto">
                  <a:xfrm>
                    <a:off x="1986" y="1870"/>
                    <a:ext cx="374"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33" name="Group 107">
                  <a:extLst>
                    <a:ext uri="{FF2B5EF4-FFF2-40B4-BE49-F238E27FC236}">
                      <a16:creationId xmlns:a16="http://schemas.microsoft.com/office/drawing/2014/main" id="{6F1BB2C4-B1C9-4760-8EB3-A821B4211F21}"/>
                    </a:ext>
                  </a:extLst>
                </p:cNvPr>
                <p:cNvGrpSpPr>
                  <a:grpSpLocks/>
                </p:cNvGrpSpPr>
                <p:nvPr/>
              </p:nvGrpSpPr>
              <p:grpSpPr bwMode="auto">
                <a:xfrm>
                  <a:off x="2360" y="1870"/>
                  <a:ext cx="1238" cy="374"/>
                  <a:chOff x="2360" y="1870"/>
                  <a:chExt cx="1238" cy="374"/>
                </a:xfrm>
                <a:grpFill/>
              </p:grpSpPr>
              <p:sp>
                <p:nvSpPr>
                  <p:cNvPr id="42055" name="Rectangle 108">
                    <a:extLst>
                      <a:ext uri="{FF2B5EF4-FFF2-40B4-BE49-F238E27FC236}">
                        <a16:creationId xmlns:a16="http://schemas.microsoft.com/office/drawing/2014/main" id="{69764599-D857-40FF-AC05-C5D8646C2F7A}"/>
                      </a:ext>
                    </a:extLst>
                  </p:cNvPr>
                  <p:cNvSpPr>
                    <a:spLocks noChangeArrowheads="1"/>
                  </p:cNvSpPr>
                  <p:nvPr/>
                </p:nvSpPr>
                <p:spPr bwMode="auto">
                  <a:xfrm>
                    <a:off x="2403" y="1870"/>
                    <a:ext cx="1152"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cs typeface="Times New Roman" panose="02020603050405020304" pitchFamily="18" charset="0"/>
                      </a:rPr>
                      <a:t>40</a:t>
                    </a:r>
                    <a:r>
                      <a:rPr lang="en-US" altLang="zh-CN" sz="1600">
                        <a:cs typeface="Times New Roman" panose="02020603050405020304" pitchFamily="18" charset="0"/>
                      </a:rPr>
                      <a:t>kA</a:t>
                    </a:r>
                    <a:endParaRPr lang="en-US" altLang="zh-CN" sz="4000"/>
                  </a:p>
                </p:txBody>
              </p:sp>
              <p:sp>
                <p:nvSpPr>
                  <p:cNvPr id="42056" name="Rectangle 109">
                    <a:extLst>
                      <a:ext uri="{FF2B5EF4-FFF2-40B4-BE49-F238E27FC236}">
                        <a16:creationId xmlns:a16="http://schemas.microsoft.com/office/drawing/2014/main" id="{4217B9A9-3491-4F05-9193-112EA4937B37}"/>
                      </a:ext>
                    </a:extLst>
                  </p:cNvPr>
                  <p:cNvSpPr>
                    <a:spLocks noChangeArrowheads="1"/>
                  </p:cNvSpPr>
                  <p:nvPr/>
                </p:nvSpPr>
                <p:spPr bwMode="auto">
                  <a:xfrm>
                    <a:off x="2360" y="1870"/>
                    <a:ext cx="1238"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34" name="Group 110">
                  <a:extLst>
                    <a:ext uri="{FF2B5EF4-FFF2-40B4-BE49-F238E27FC236}">
                      <a16:creationId xmlns:a16="http://schemas.microsoft.com/office/drawing/2014/main" id="{EBB24239-60DA-447E-AA16-500DBB9BAFE3}"/>
                    </a:ext>
                  </a:extLst>
                </p:cNvPr>
                <p:cNvGrpSpPr>
                  <a:grpSpLocks/>
                </p:cNvGrpSpPr>
                <p:nvPr/>
              </p:nvGrpSpPr>
              <p:grpSpPr bwMode="auto">
                <a:xfrm>
                  <a:off x="3598" y="1870"/>
                  <a:ext cx="446" cy="374"/>
                  <a:chOff x="3598" y="1870"/>
                  <a:chExt cx="446" cy="374"/>
                </a:xfrm>
                <a:grpFill/>
              </p:grpSpPr>
              <p:sp>
                <p:nvSpPr>
                  <p:cNvPr id="42053" name="Rectangle 111">
                    <a:extLst>
                      <a:ext uri="{FF2B5EF4-FFF2-40B4-BE49-F238E27FC236}">
                        <a16:creationId xmlns:a16="http://schemas.microsoft.com/office/drawing/2014/main" id="{93FE656D-AACA-4519-BA61-C8F6F99E72C6}"/>
                      </a:ext>
                    </a:extLst>
                  </p:cNvPr>
                  <p:cNvSpPr>
                    <a:spLocks noChangeArrowheads="1"/>
                  </p:cNvSpPr>
                  <p:nvPr/>
                </p:nvSpPr>
                <p:spPr bwMode="auto">
                  <a:xfrm>
                    <a:off x="3641" y="1870"/>
                    <a:ext cx="360"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latin typeface="宋体" panose="02010600030101010101" pitchFamily="2" charset="-122"/>
                      </a:rPr>
                      <a:t>合格</a:t>
                    </a:r>
                    <a:endParaRPr lang="zh-CN" altLang="en-US" sz="4000"/>
                  </a:p>
                </p:txBody>
              </p:sp>
              <p:sp>
                <p:nvSpPr>
                  <p:cNvPr id="42054" name="Rectangle 112">
                    <a:extLst>
                      <a:ext uri="{FF2B5EF4-FFF2-40B4-BE49-F238E27FC236}">
                        <a16:creationId xmlns:a16="http://schemas.microsoft.com/office/drawing/2014/main" id="{D6F00033-C8B3-45DC-9779-5B9502A40375}"/>
                      </a:ext>
                    </a:extLst>
                  </p:cNvPr>
                  <p:cNvSpPr>
                    <a:spLocks noChangeArrowheads="1"/>
                  </p:cNvSpPr>
                  <p:nvPr/>
                </p:nvSpPr>
                <p:spPr bwMode="auto">
                  <a:xfrm>
                    <a:off x="3598" y="1870"/>
                    <a:ext cx="446"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35" name="Group 113">
                  <a:extLst>
                    <a:ext uri="{FF2B5EF4-FFF2-40B4-BE49-F238E27FC236}">
                      <a16:creationId xmlns:a16="http://schemas.microsoft.com/office/drawing/2014/main" id="{D158D408-5FED-490A-A572-503D131EC731}"/>
                    </a:ext>
                  </a:extLst>
                </p:cNvPr>
                <p:cNvGrpSpPr>
                  <a:grpSpLocks/>
                </p:cNvGrpSpPr>
                <p:nvPr/>
              </p:nvGrpSpPr>
              <p:grpSpPr bwMode="auto">
                <a:xfrm>
                  <a:off x="0" y="2244"/>
                  <a:ext cx="302" cy="374"/>
                  <a:chOff x="0" y="2244"/>
                  <a:chExt cx="302" cy="374"/>
                </a:xfrm>
                <a:grpFill/>
              </p:grpSpPr>
              <p:sp>
                <p:nvSpPr>
                  <p:cNvPr id="42051" name="Rectangle 114">
                    <a:extLst>
                      <a:ext uri="{FF2B5EF4-FFF2-40B4-BE49-F238E27FC236}">
                        <a16:creationId xmlns:a16="http://schemas.microsoft.com/office/drawing/2014/main" id="{0017DF0D-4EDC-4F1B-B623-A976F158DEA5}"/>
                      </a:ext>
                    </a:extLst>
                  </p:cNvPr>
                  <p:cNvSpPr>
                    <a:spLocks noChangeArrowheads="1"/>
                  </p:cNvSpPr>
                  <p:nvPr/>
                </p:nvSpPr>
                <p:spPr bwMode="auto">
                  <a:xfrm>
                    <a:off x="43" y="2244"/>
                    <a:ext cx="216"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cs typeface="Times New Roman" panose="02020603050405020304" pitchFamily="18" charset="0"/>
                      </a:rPr>
                      <a:t>5</a:t>
                    </a:r>
                    <a:endParaRPr lang="zh-CN" altLang="en-US" sz="4000"/>
                  </a:p>
                </p:txBody>
              </p:sp>
              <p:sp>
                <p:nvSpPr>
                  <p:cNvPr id="42052" name="Rectangle 115">
                    <a:extLst>
                      <a:ext uri="{FF2B5EF4-FFF2-40B4-BE49-F238E27FC236}">
                        <a16:creationId xmlns:a16="http://schemas.microsoft.com/office/drawing/2014/main" id="{C6C529E4-6DFB-4281-BB5D-B036A0832574}"/>
                      </a:ext>
                    </a:extLst>
                  </p:cNvPr>
                  <p:cNvSpPr>
                    <a:spLocks noChangeArrowheads="1"/>
                  </p:cNvSpPr>
                  <p:nvPr/>
                </p:nvSpPr>
                <p:spPr bwMode="auto">
                  <a:xfrm>
                    <a:off x="0" y="2244"/>
                    <a:ext cx="302"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36" name="Group 116">
                  <a:extLst>
                    <a:ext uri="{FF2B5EF4-FFF2-40B4-BE49-F238E27FC236}">
                      <a16:creationId xmlns:a16="http://schemas.microsoft.com/office/drawing/2014/main" id="{2BB9AC93-263B-49E4-91CF-A39070B3F89C}"/>
                    </a:ext>
                  </a:extLst>
                </p:cNvPr>
                <p:cNvGrpSpPr>
                  <a:grpSpLocks/>
                </p:cNvGrpSpPr>
                <p:nvPr/>
              </p:nvGrpSpPr>
              <p:grpSpPr bwMode="auto">
                <a:xfrm>
                  <a:off x="302" y="2244"/>
                  <a:ext cx="446" cy="374"/>
                  <a:chOff x="302" y="2244"/>
                  <a:chExt cx="446" cy="374"/>
                </a:xfrm>
                <a:grpFill/>
              </p:grpSpPr>
              <p:sp>
                <p:nvSpPr>
                  <p:cNvPr id="42049" name="Rectangle 117">
                    <a:extLst>
                      <a:ext uri="{FF2B5EF4-FFF2-40B4-BE49-F238E27FC236}">
                        <a16:creationId xmlns:a16="http://schemas.microsoft.com/office/drawing/2014/main" id="{31F4996C-CA18-4F4E-B517-7BAF087B93C3}"/>
                      </a:ext>
                    </a:extLst>
                  </p:cNvPr>
                  <p:cNvSpPr>
                    <a:spLocks noChangeArrowheads="1" noTextEdit="1"/>
                  </p:cNvSpPr>
                  <p:nvPr/>
                </p:nvSpPr>
                <p:spPr bwMode="auto">
                  <a:xfrm>
                    <a:off x="345" y="2244"/>
                    <a:ext cx="360"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endParaRPr lang="zh-CN" altLang="en-US"/>
                  </a:p>
                </p:txBody>
              </p:sp>
              <p:sp>
                <p:nvSpPr>
                  <p:cNvPr id="42050" name="Rectangle 118">
                    <a:extLst>
                      <a:ext uri="{FF2B5EF4-FFF2-40B4-BE49-F238E27FC236}">
                        <a16:creationId xmlns:a16="http://schemas.microsoft.com/office/drawing/2014/main" id="{A458A006-F808-4875-A5A5-9D6E1E893BD9}"/>
                      </a:ext>
                    </a:extLst>
                  </p:cNvPr>
                  <p:cNvSpPr>
                    <a:spLocks noChangeArrowheads="1"/>
                  </p:cNvSpPr>
                  <p:nvPr/>
                </p:nvSpPr>
                <p:spPr bwMode="auto">
                  <a:xfrm>
                    <a:off x="302" y="2244"/>
                    <a:ext cx="446"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37" name="Group 119">
                  <a:extLst>
                    <a:ext uri="{FF2B5EF4-FFF2-40B4-BE49-F238E27FC236}">
                      <a16:creationId xmlns:a16="http://schemas.microsoft.com/office/drawing/2014/main" id="{AB72F5A6-CD12-4090-A6E1-C15F5CB08B3E}"/>
                    </a:ext>
                  </a:extLst>
                </p:cNvPr>
                <p:cNvGrpSpPr>
                  <a:grpSpLocks/>
                </p:cNvGrpSpPr>
                <p:nvPr/>
              </p:nvGrpSpPr>
              <p:grpSpPr bwMode="auto">
                <a:xfrm>
                  <a:off x="748" y="2244"/>
                  <a:ext cx="1238" cy="374"/>
                  <a:chOff x="748" y="2244"/>
                  <a:chExt cx="1238" cy="374"/>
                </a:xfrm>
                <a:grpFill/>
              </p:grpSpPr>
              <p:sp>
                <p:nvSpPr>
                  <p:cNvPr id="42047" name="Rectangle 120">
                    <a:extLst>
                      <a:ext uri="{FF2B5EF4-FFF2-40B4-BE49-F238E27FC236}">
                        <a16:creationId xmlns:a16="http://schemas.microsoft.com/office/drawing/2014/main" id="{F06B8DC8-60B9-4E55-BFEB-B22C29C3012A}"/>
                      </a:ext>
                    </a:extLst>
                  </p:cNvPr>
                  <p:cNvSpPr>
                    <a:spLocks noChangeArrowheads="1"/>
                  </p:cNvSpPr>
                  <p:nvPr/>
                </p:nvSpPr>
                <p:spPr bwMode="auto">
                  <a:xfrm>
                    <a:off x="791" y="2244"/>
                    <a:ext cx="1152"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cs typeface="Times New Roman" panose="02020603050405020304" pitchFamily="18" charset="0"/>
                      </a:rPr>
                      <a:t>(3.2</a:t>
                    </a:r>
                    <a:r>
                      <a:rPr lang="en-US" altLang="zh-CN" sz="1600">
                        <a:cs typeface="Times New Roman" panose="02020603050405020304" pitchFamily="18" charset="0"/>
                      </a:rPr>
                      <a:t>kA)</a:t>
                    </a:r>
                    <a:r>
                      <a:rPr lang="en-US" altLang="zh-CN" sz="1600" baseline="30000">
                        <a:cs typeface="Times New Roman" panose="02020603050405020304" pitchFamily="18" charset="0"/>
                      </a:rPr>
                      <a:t>2</a:t>
                    </a:r>
                    <a:r>
                      <a:rPr lang="en-US" altLang="zh-CN" sz="1600">
                        <a:latin typeface="宋体" panose="02010600030101010101" pitchFamily="2" charset="-122"/>
                      </a:rPr>
                      <a:t>×</a:t>
                    </a:r>
                    <a:r>
                      <a:rPr lang="en-US" altLang="zh-CN" sz="1600">
                        <a:cs typeface="Times New Roman" panose="02020603050405020304" pitchFamily="18" charset="0"/>
                      </a:rPr>
                      <a:t>(1.1+0.2)s</a:t>
                    </a:r>
                  </a:p>
                  <a:p>
                    <a:pPr algn="ctr" eaLnBrk="1" hangingPunct="1"/>
                    <a:r>
                      <a:rPr lang="en-US" altLang="zh-CN" sz="1600">
                        <a:cs typeface="Times New Roman" panose="02020603050405020304" pitchFamily="18" charset="0"/>
                      </a:rPr>
                      <a:t>=13.3kA</a:t>
                    </a:r>
                    <a:r>
                      <a:rPr lang="en-US" altLang="zh-CN" sz="1600" baseline="30000">
                        <a:cs typeface="Times New Roman" panose="02020603050405020304" pitchFamily="18" charset="0"/>
                      </a:rPr>
                      <a:t>2</a:t>
                    </a:r>
                    <a:r>
                      <a:rPr lang="en-US" altLang="zh-CN"/>
                      <a:t>·</a:t>
                    </a:r>
                    <a:r>
                      <a:rPr lang="en-US" altLang="zh-CN" sz="1600">
                        <a:cs typeface="Times New Roman" panose="02020603050405020304" pitchFamily="18" charset="0"/>
                      </a:rPr>
                      <a:t>s</a:t>
                    </a:r>
                    <a:endParaRPr lang="en-US" altLang="zh-CN" sz="4000"/>
                  </a:p>
                </p:txBody>
              </p:sp>
              <p:sp>
                <p:nvSpPr>
                  <p:cNvPr id="42048" name="Rectangle 121">
                    <a:extLst>
                      <a:ext uri="{FF2B5EF4-FFF2-40B4-BE49-F238E27FC236}">
                        <a16:creationId xmlns:a16="http://schemas.microsoft.com/office/drawing/2014/main" id="{0737352F-5921-4299-BC35-651209DDD6F9}"/>
                      </a:ext>
                    </a:extLst>
                  </p:cNvPr>
                  <p:cNvSpPr>
                    <a:spLocks noChangeArrowheads="1"/>
                  </p:cNvSpPr>
                  <p:nvPr/>
                </p:nvSpPr>
                <p:spPr bwMode="auto">
                  <a:xfrm>
                    <a:off x="748" y="2244"/>
                    <a:ext cx="1238"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38" name="Group 122">
                  <a:extLst>
                    <a:ext uri="{FF2B5EF4-FFF2-40B4-BE49-F238E27FC236}">
                      <a16:creationId xmlns:a16="http://schemas.microsoft.com/office/drawing/2014/main" id="{4D05E85A-FC0E-48BA-872C-EDDC5A68BFD3}"/>
                    </a:ext>
                  </a:extLst>
                </p:cNvPr>
                <p:cNvGrpSpPr>
                  <a:grpSpLocks/>
                </p:cNvGrpSpPr>
                <p:nvPr/>
              </p:nvGrpSpPr>
              <p:grpSpPr bwMode="auto">
                <a:xfrm>
                  <a:off x="1986" y="2244"/>
                  <a:ext cx="374" cy="374"/>
                  <a:chOff x="1986" y="2244"/>
                  <a:chExt cx="374" cy="374"/>
                </a:xfrm>
                <a:grpFill/>
              </p:grpSpPr>
              <p:sp>
                <p:nvSpPr>
                  <p:cNvPr id="42045" name="Rectangle 123">
                    <a:extLst>
                      <a:ext uri="{FF2B5EF4-FFF2-40B4-BE49-F238E27FC236}">
                        <a16:creationId xmlns:a16="http://schemas.microsoft.com/office/drawing/2014/main" id="{9CF56A09-E88B-43EE-AE65-FB5C2BB8CD24}"/>
                      </a:ext>
                    </a:extLst>
                  </p:cNvPr>
                  <p:cNvSpPr>
                    <a:spLocks noChangeArrowheads="1" noTextEdit="1"/>
                  </p:cNvSpPr>
                  <p:nvPr/>
                </p:nvSpPr>
                <p:spPr bwMode="auto">
                  <a:xfrm>
                    <a:off x="2029" y="2244"/>
                    <a:ext cx="288"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p>
                    <a:endParaRPr lang="zh-CN" altLang="en-US"/>
                  </a:p>
                </p:txBody>
              </p:sp>
              <p:sp>
                <p:nvSpPr>
                  <p:cNvPr id="42046" name="Rectangle 124">
                    <a:extLst>
                      <a:ext uri="{FF2B5EF4-FFF2-40B4-BE49-F238E27FC236}">
                        <a16:creationId xmlns:a16="http://schemas.microsoft.com/office/drawing/2014/main" id="{D860EC7D-BDD3-41D2-B987-30E2EC503BBA}"/>
                      </a:ext>
                    </a:extLst>
                  </p:cNvPr>
                  <p:cNvSpPr>
                    <a:spLocks noChangeArrowheads="1"/>
                  </p:cNvSpPr>
                  <p:nvPr/>
                </p:nvSpPr>
                <p:spPr bwMode="auto">
                  <a:xfrm>
                    <a:off x="1986" y="2244"/>
                    <a:ext cx="374"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39" name="Group 125">
                  <a:extLst>
                    <a:ext uri="{FF2B5EF4-FFF2-40B4-BE49-F238E27FC236}">
                      <a16:creationId xmlns:a16="http://schemas.microsoft.com/office/drawing/2014/main" id="{9D43569C-EC39-45B6-A527-5F459C17DF4F}"/>
                    </a:ext>
                  </a:extLst>
                </p:cNvPr>
                <p:cNvGrpSpPr>
                  <a:grpSpLocks/>
                </p:cNvGrpSpPr>
                <p:nvPr/>
              </p:nvGrpSpPr>
              <p:grpSpPr bwMode="auto">
                <a:xfrm>
                  <a:off x="2360" y="2244"/>
                  <a:ext cx="1238" cy="374"/>
                  <a:chOff x="2360" y="2244"/>
                  <a:chExt cx="1238" cy="374"/>
                </a:xfrm>
                <a:grpFill/>
              </p:grpSpPr>
              <p:sp>
                <p:nvSpPr>
                  <p:cNvPr id="42043" name="Rectangle 126">
                    <a:extLst>
                      <a:ext uri="{FF2B5EF4-FFF2-40B4-BE49-F238E27FC236}">
                        <a16:creationId xmlns:a16="http://schemas.microsoft.com/office/drawing/2014/main" id="{CE5111B8-79D5-4DD9-83E8-3485BE844398}"/>
                      </a:ext>
                    </a:extLst>
                  </p:cNvPr>
                  <p:cNvSpPr>
                    <a:spLocks noChangeArrowheads="1"/>
                  </p:cNvSpPr>
                  <p:nvPr/>
                </p:nvSpPr>
                <p:spPr bwMode="auto">
                  <a:xfrm>
                    <a:off x="2403" y="2244"/>
                    <a:ext cx="1152"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cs typeface="Times New Roman" panose="02020603050405020304" pitchFamily="18" charset="0"/>
                      </a:rPr>
                      <a:t>(16 </a:t>
                    </a:r>
                    <a:r>
                      <a:rPr lang="en-US" altLang="zh-CN" sz="1600">
                        <a:cs typeface="Times New Roman" panose="02020603050405020304" pitchFamily="18" charset="0"/>
                      </a:rPr>
                      <a:t>kA)</a:t>
                    </a:r>
                    <a:r>
                      <a:rPr lang="en-US" altLang="zh-CN" sz="1600" baseline="30000">
                        <a:cs typeface="Times New Roman" panose="02020603050405020304" pitchFamily="18" charset="0"/>
                      </a:rPr>
                      <a:t> 2</a:t>
                    </a:r>
                    <a:r>
                      <a:rPr lang="en-US" altLang="zh-CN" sz="1600">
                        <a:latin typeface="宋体" panose="02010600030101010101" pitchFamily="2" charset="-122"/>
                      </a:rPr>
                      <a:t>×</a:t>
                    </a:r>
                    <a:r>
                      <a:rPr lang="en-US" altLang="zh-CN" sz="1600">
                        <a:cs typeface="Times New Roman" panose="02020603050405020304" pitchFamily="18" charset="0"/>
                      </a:rPr>
                      <a:t>4s=1024 kA</a:t>
                    </a:r>
                    <a:r>
                      <a:rPr lang="en-US" altLang="zh-CN" sz="1600" baseline="30000">
                        <a:cs typeface="Times New Roman" panose="02020603050405020304" pitchFamily="18" charset="0"/>
                      </a:rPr>
                      <a:t>2</a:t>
                    </a:r>
                    <a:r>
                      <a:rPr lang="en-US" altLang="zh-CN"/>
                      <a:t>·</a:t>
                    </a:r>
                    <a:r>
                      <a:rPr lang="en-US" altLang="zh-CN" sz="1600">
                        <a:cs typeface="Times New Roman" panose="02020603050405020304" pitchFamily="18" charset="0"/>
                      </a:rPr>
                      <a:t>s</a:t>
                    </a:r>
                    <a:endParaRPr lang="en-US" altLang="zh-CN" sz="4000"/>
                  </a:p>
                </p:txBody>
              </p:sp>
              <p:sp>
                <p:nvSpPr>
                  <p:cNvPr id="42044" name="Rectangle 127">
                    <a:extLst>
                      <a:ext uri="{FF2B5EF4-FFF2-40B4-BE49-F238E27FC236}">
                        <a16:creationId xmlns:a16="http://schemas.microsoft.com/office/drawing/2014/main" id="{4FEF79DA-B718-4BC9-B078-2E9F862D68D4}"/>
                      </a:ext>
                    </a:extLst>
                  </p:cNvPr>
                  <p:cNvSpPr>
                    <a:spLocks noChangeArrowheads="1"/>
                  </p:cNvSpPr>
                  <p:nvPr/>
                </p:nvSpPr>
                <p:spPr bwMode="auto">
                  <a:xfrm>
                    <a:off x="2360" y="2244"/>
                    <a:ext cx="1238"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nvGrpSpPr>
                <p:cNvPr id="42040" name="Group 128">
                  <a:extLst>
                    <a:ext uri="{FF2B5EF4-FFF2-40B4-BE49-F238E27FC236}">
                      <a16:creationId xmlns:a16="http://schemas.microsoft.com/office/drawing/2014/main" id="{B7783F80-70A8-4F47-8AAF-C764606DE01F}"/>
                    </a:ext>
                  </a:extLst>
                </p:cNvPr>
                <p:cNvGrpSpPr>
                  <a:grpSpLocks/>
                </p:cNvGrpSpPr>
                <p:nvPr/>
              </p:nvGrpSpPr>
              <p:grpSpPr bwMode="auto">
                <a:xfrm>
                  <a:off x="3598" y="2244"/>
                  <a:ext cx="446" cy="374"/>
                  <a:chOff x="3598" y="2244"/>
                  <a:chExt cx="446" cy="374"/>
                </a:xfrm>
                <a:grpFill/>
              </p:grpSpPr>
              <p:sp>
                <p:nvSpPr>
                  <p:cNvPr id="42041" name="Rectangle 129">
                    <a:extLst>
                      <a:ext uri="{FF2B5EF4-FFF2-40B4-BE49-F238E27FC236}">
                        <a16:creationId xmlns:a16="http://schemas.microsoft.com/office/drawing/2014/main" id="{6F136792-D6A7-4DC0-B407-B528B6422184}"/>
                      </a:ext>
                    </a:extLst>
                  </p:cNvPr>
                  <p:cNvSpPr>
                    <a:spLocks noChangeArrowheads="1"/>
                  </p:cNvSpPr>
                  <p:nvPr/>
                </p:nvSpPr>
                <p:spPr bwMode="auto">
                  <a:xfrm>
                    <a:off x="3641" y="2244"/>
                    <a:ext cx="360" cy="374"/>
                  </a:xfrm>
                  <a:prstGeom prst="rect">
                    <a:avLst/>
                  </a:prstGeom>
                  <a:grpFill/>
                  <a:ln>
                    <a:noFill/>
                  </a:ln>
                  <a:extLs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nchor="ct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600">
                        <a:latin typeface="宋体" panose="02010600030101010101" pitchFamily="2" charset="-122"/>
                      </a:rPr>
                      <a:t>合格</a:t>
                    </a:r>
                    <a:endParaRPr lang="zh-CN" altLang="en-US" sz="4000"/>
                  </a:p>
                </p:txBody>
              </p:sp>
              <p:sp>
                <p:nvSpPr>
                  <p:cNvPr id="42042" name="Rectangle 130">
                    <a:extLst>
                      <a:ext uri="{FF2B5EF4-FFF2-40B4-BE49-F238E27FC236}">
                        <a16:creationId xmlns:a16="http://schemas.microsoft.com/office/drawing/2014/main" id="{98125DA0-F9F1-455A-A7A6-0A66AFB35188}"/>
                      </a:ext>
                    </a:extLst>
                  </p:cNvPr>
                  <p:cNvSpPr>
                    <a:spLocks noChangeArrowheads="1"/>
                  </p:cNvSpPr>
                  <p:nvPr/>
                </p:nvSpPr>
                <p:spPr bwMode="auto">
                  <a:xfrm>
                    <a:off x="3598" y="2244"/>
                    <a:ext cx="446" cy="374"/>
                  </a:xfrm>
                  <a:prstGeom prst="rect">
                    <a:avLst/>
                  </a:prstGeom>
                  <a:grpFill/>
                  <a:ln w="7"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pSp>
          <p:sp>
            <p:nvSpPr>
              <p:cNvPr id="42002" name="Rectangle 131">
                <a:extLst>
                  <a:ext uri="{FF2B5EF4-FFF2-40B4-BE49-F238E27FC236}">
                    <a16:creationId xmlns:a16="http://schemas.microsoft.com/office/drawing/2014/main" id="{B6D2B08F-7941-4709-94BA-E6752605891A}"/>
                  </a:ext>
                </a:extLst>
              </p:cNvPr>
              <p:cNvSpPr>
                <a:spLocks noChangeArrowheads="1"/>
              </p:cNvSpPr>
              <p:nvPr/>
            </p:nvSpPr>
            <p:spPr bwMode="auto">
              <a:xfrm>
                <a:off x="-3" y="-3"/>
                <a:ext cx="4050" cy="2624"/>
              </a:xfrm>
              <a:prstGeom prst="rect">
                <a:avLst/>
              </a:prstGeom>
              <a:grpFill/>
              <a:ln w="9525" cap="sq">
                <a:solidFill>
                  <a:srgbClr val="A0A0A0"/>
                </a:solidFill>
                <a:miter lim="800000"/>
                <a:headEnd type="none" w="sm" len="sm"/>
                <a:tailEnd type="none" w="sm" len="sm"/>
              </a:ln>
            </p:spPr>
            <p:txBody>
              <a:bodyPr wrap="none"/>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p>
            </p:txBody>
          </p:sp>
        </p:grpSp>
        <p:graphicFrame>
          <p:nvGraphicFramePr>
            <p:cNvPr id="41989" name="Object 132">
              <a:extLst>
                <a:ext uri="{FF2B5EF4-FFF2-40B4-BE49-F238E27FC236}">
                  <a16:creationId xmlns:a16="http://schemas.microsoft.com/office/drawing/2014/main" id="{0A9202F3-68E3-4628-9CAA-6AD8A25C0EEF}"/>
                </a:ext>
              </a:extLst>
            </p:cNvPr>
            <p:cNvGraphicFramePr>
              <a:graphicFrameLocks noChangeAspect="1"/>
            </p:cNvGraphicFramePr>
            <p:nvPr>
              <p:extLst>
                <p:ext uri="{D42A27DB-BD31-4B8C-83A1-F6EECF244321}">
                  <p14:modId xmlns:p14="http://schemas.microsoft.com/office/powerpoint/2010/main" val="2152512126"/>
                </p:ext>
              </p:extLst>
            </p:nvPr>
          </p:nvGraphicFramePr>
          <p:xfrm>
            <a:off x="2976" y="4068"/>
            <a:ext cx="228" cy="252"/>
          </p:xfrm>
          <a:graphic>
            <a:graphicData uri="http://schemas.openxmlformats.org/presentationml/2006/ole">
              <mc:AlternateContent xmlns:mc="http://schemas.openxmlformats.org/markup-compatibility/2006">
                <mc:Choice xmlns:v="urn:schemas-microsoft-com:vml" Requires="v">
                  <p:oleObj r:id="rId9" imgW="228600" imgH="241300" progId="Equation.DSMT4">
                    <p:embed/>
                  </p:oleObj>
                </mc:Choice>
                <mc:Fallback>
                  <p:oleObj r:id="rId9" imgW="228600" imgH="241300" progId="Equation.DSMT4">
                    <p:embed/>
                    <p:pic>
                      <p:nvPicPr>
                        <p:cNvPr id="0" name="Object 1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6" y="4068"/>
                          <a:ext cx="228" cy="25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75492"/>
                                        </p:tgtEl>
                                        <p:attrNameLst>
                                          <p:attrName>style.visibility</p:attrName>
                                        </p:attrNameLst>
                                      </p:cBhvr>
                                      <p:to>
                                        <p:strVal val="visible"/>
                                      </p:to>
                                    </p:set>
                                    <p:anim calcmode="lin" valueType="num">
                                      <p:cBhvr>
                                        <p:cTn id="7" dur="500" fill="hold"/>
                                        <p:tgtEl>
                                          <p:spTgt spid="575492"/>
                                        </p:tgtEl>
                                        <p:attrNameLst>
                                          <p:attrName>ppt_w</p:attrName>
                                        </p:attrNameLst>
                                      </p:cBhvr>
                                      <p:tavLst>
                                        <p:tav tm="0">
                                          <p:val>
                                            <p:fltVal val="0"/>
                                          </p:val>
                                        </p:tav>
                                        <p:tav tm="100000">
                                          <p:val>
                                            <p:strVal val="#ppt_w"/>
                                          </p:val>
                                        </p:tav>
                                      </p:tavLst>
                                    </p:anim>
                                    <p:anim calcmode="lin" valueType="num">
                                      <p:cBhvr>
                                        <p:cTn id="8" dur="500" fill="hold"/>
                                        <p:tgtEl>
                                          <p:spTgt spid="575492"/>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575493"/>
                                        </p:tgtEl>
                                        <p:attrNameLst>
                                          <p:attrName>style.visibility</p:attrName>
                                        </p:attrNameLst>
                                      </p:cBhvr>
                                      <p:to>
                                        <p:strVal val="visible"/>
                                      </p:to>
                                    </p:set>
                                    <p:anim to="" calcmode="lin" valueType="num">
                                      <p:cBhvr>
                                        <p:cTn id="13" dur="1" fill="hold"/>
                                        <p:tgtEl>
                                          <p:spTgt spid="575493"/>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575494"/>
                                        </p:tgtEl>
                                        <p:attrNameLst>
                                          <p:attrName>style.visibility</p:attrName>
                                        </p:attrNameLst>
                                      </p:cBhvr>
                                      <p:to>
                                        <p:strVal val="visible"/>
                                      </p:to>
                                    </p:set>
                                    <p:anim to="" calcmode="lin" valueType="num">
                                      <p:cBhvr>
                                        <p:cTn id="18" dur="1" fill="hold"/>
                                        <p:tgtEl>
                                          <p:spTgt spid="575494"/>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linds(horizont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2" grpId="0" autoUpdateAnimBg="0"/>
      <p:bldP spid="575493" grpId="0" autoUpdateAnimBg="0"/>
      <p:bldP spid="575494" grpId="0"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D7504EEA-2257-4C4A-BFCC-078F123686E4}"/>
              </a:ext>
            </a:extLst>
          </p:cNvPr>
          <p:cNvSpPr>
            <a:spLocks noGrp="1" noChangeArrowheads="1"/>
          </p:cNvSpPr>
          <p:nvPr>
            <p:ph type="title"/>
          </p:nvPr>
        </p:nvSpPr>
        <p:spPr bwMode="auto">
          <a:xfrm>
            <a:off x="914400" y="304800"/>
            <a:ext cx="4876800" cy="425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000">
                <a:solidFill>
                  <a:schemeClr val="tx1"/>
                </a:solidFill>
              </a:rPr>
              <a:t>三、高压熔断器的选择与校验</a:t>
            </a:r>
          </a:p>
        </p:txBody>
      </p:sp>
      <p:sp>
        <p:nvSpPr>
          <p:cNvPr id="576516" name="Rectangle 4">
            <a:extLst>
              <a:ext uri="{FF2B5EF4-FFF2-40B4-BE49-F238E27FC236}">
                <a16:creationId xmlns:a16="http://schemas.microsoft.com/office/drawing/2014/main" id="{9260F29B-B69A-468C-A9A2-DA771E20C54A}"/>
              </a:ext>
            </a:extLst>
          </p:cNvPr>
          <p:cNvSpPr>
            <a:spLocks noChangeArrowheads="1"/>
          </p:cNvSpPr>
          <p:nvPr/>
        </p:nvSpPr>
        <p:spPr bwMode="auto">
          <a:xfrm>
            <a:off x="381000" y="685800"/>
            <a:ext cx="8458200"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50000"/>
              </a:lnSpc>
            </a:pPr>
            <a:r>
              <a:rPr lang="zh-CN" altLang="en-US" sz="2000">
                <a:latin typeface="宋体" panose="02010600030101010101" pitchFamily="2" charset="-122"/>
              </a:rPr>
              <a:t>    高压熔断器的选择与校验，主要是按环境条件选择结构类型，按正常工作条件选择额定电压、额定电流并校验开断能力。</a:t>
            </a:r>
            <a:r>
              <a:rPr lang="zh-CN" altLang="en-US" sz="2000"/>
              <a:t> </a:t>
            </a:r>
            <a:endParaRPr lang="en-US" altLang="zh-CN" sz="2000"/>
          </a:p>
        </p:txBody>
      </p:sp>
      <p:sp>
        <p:nvSpPr>
          <p:cNvPr id="576517" name="Rectangle 5">
            <a:extLst>
              <a:ext uri="{FF2B5EF4-FFF2-40B4-BE49-F238E27FC236}">
                <a16:creationId xmlns:a16="http://schemas.microsoft.com/office/drawing/2014/main" id="{680069CE-990F-4C6D-A318-A7AABBB4F5B5}"/>
              </a:ext>
            </a:extLst>
          </p:cNvPr>
          <p:cNvSpPr>
            <a:spLocks noChangeArrowheads="1"/>
          </p:cNvSpPr>
          <p:nvPr/>
        </p:nvSpPr>
        <p:spPr bwMode="auto">
          <a:xfrm>
            <a:off x="381000" y="1736725"/>
            <a:ext cx="8382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t>        高压熔断器的额定电流应不小于它所安装的熔体电流。熔体电流的选择应满足下列条件：</a:t>
            </a:r>
          </a:p>
        </p:txBody>
      </p:sp>
      <p:sp>
        <p:nvSpPr>
          <p:cNvPr id="576518" name="Rectangle 6">
            <a:extLst>
              <a:ext uri="{FF2B5EF4-FFF2-40B4-BE49-F238E27FC236}">
                <a16:creationId xmlns:a16="http://schemas.microsoft.com/office/drawing/2014/main" id="{E3F4AE37-B893-40D7-9B0D-2D3C256E7633}"/>
              </a:ext>
            </a:extLst>
          </p:cNvPr>
          <p:cNvSpPr>
            <a:spLocks noChangeArrowheads="1"/>
          </p:cNvSpPr>
          <p:nvPr/>
        </p:nvSpPr>
        <p:spPr bwMode="auto">
          <a:xfrm>
            <a:off x="457200" y="2574925"/>
            <a:ext cx="83058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t>       </a:t>
            </a:r>
            <a:r>
              <a:rPr lang="zh-CN" altLang="en-US" sz="2000">
                <a:latin typeface="宋体" panose="02010600030101010101" pitchFamily="2" charset="-122"/>
              </a:rPr>
              <a:t>1）保护高压线路的熔断器的熔体电流应大于线路的计算电流，一般取线路计算电流的1.1～1.3倍。</a:t>
            </a:r>
            <a:r>
              <a:rPr lang="zh-CN" altLang="en-US" sz="2000"/>
              <a:t> </a:t>
            </a:r>
          </a:p>
        </p:txBody>
      </p:sp>
      <p:sp>
        <p:nvSpPr>
          <p:cNvPr id="576519" name="Rectangle 7">
            <a:extLst>
              <a:ext uri="{FF2B5EF4-FFF2-40B4-BE49-F238E27FC236}">
                <a16:creationId xmlns:a16="http://schemas.microsoft.com/office/drawing/2014/main" id="{FFE5E30D-0DA2-4A87-A07E-B06F44D5E538}"/>
              </a:ext>
            </a:extLst>
          </p:cNvPr>
          <p:cNvSpPr>
            <a:spLocks noChangeArrowheads="1"/>
          </p:cNvSpPr>
          <p:nvPr/>
        </p:nvSpPr>
        <p:spPr bwMode="auto">
          <a:xfrm>
            <a:off x="381000" y="3429000"/>
            <a:ext cx="8458200" cy="1235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t>        2）保护电力变压器的熔断器的熔体电流，考虑到变压器的正常过负荷电流、励磁涌流（即空载合闸电流）及低压侧电动机自起动引起的尖峰电流等因素，一般取一次侧额定电流的1.5～2倍。 </a:t>
            </a:r>
          </a:p>
        </p:txBody>
      </p:sp>
      <p:sp>
        <p:nvSpPr>
          <p:cNvPr id="576520" name="Rectangle 8">
            <a:extLst>
              <a:ext uri="{FF2B5EF4-FFF2-40B4-BE49-F238E27FC236}">
                <a16:creationId xmlns:a16="http://schemas.microsoft.com/office/drawing/2014/main" id="{5B31D1F6-DD06-4D6E-8D2E-5740754B8C4F}"/>
              </a:ext>
            </a:extLst>
          </p:cNvPr>
          <p:cNvSpPr>
            <a:spLocks noChangeArrowheads="1"/>
          </p:cNvSpPr>
          <p:nvPr/>
        </p:nvSpPr>
        <p:spPr bwMode="auto">
          <a:xfrm>
            <a:off x="381000" y="4648200"/>
            <a:ext cx="86106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t>        3</a:t>
            </a:r>
            <a:r>
              <a:rPr lang="zh-CN" altLang="en-US" sz="2000">
                <a:latin typeface="宋体" panose="02010600030101010101" pitchFamily="2" charset="-122"/>
              </a:rPr>
              <a:t>）保护电压互感器的熔断器的熔体电流，因互感器二次侧负荷很小，一般取为0.5</a:t>
            </a:r>
            <a:r>
              <a:rPr lang="en-US" altLang="zh-CN" sz="2000">
                <a:latin typeface="宋体" panose="02010600030101010101" pitchFamily="2" charset="-122"/>
              </a:rPr>
              <a:t>A。</a:t>
            </a:r>
            <a:r>
              <a:rPr lang="en-US" altLang="zh-CN" sz="2000"/>
              <a:t> </a:t>
            </a:r>
            <a:endParaRPr lang="zh-CN" altLang="en-US" sz="200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76516"/>
                                        </p:tgtEl>
                                        <p:attrNameLst>
                                          <p:attrName>style.visibility</p:attrName>
                                        </p:attrNameLst>
                                      </p:cBhvr>
                                      <p:to>
                                        <p:strVal val="visible"/>
                                      </p:to>
                                    </p:set>
                                    <p:anim calcmode="lin" valueType="num">
                                      <p:cBhvr>
                                        <p:cTn id="7" dur="500" fill="hold"/>
                                        <p:tgtEl>
                                          <p:spTgt spid="576516"/>
                                        </p:tgtEl>
                                        <p:attrNameLst>
                                          <p:attrName>ppt_w</p:attrName>
                                        </p:attrNameLst>
                                      </p:cBhvr>
                                      <p:tavLst>
                                        <p:tav tm="0">
                                          <p:val>
                                            <p:fltVal val="0"/>
                                          </p:val>
                                        </p:tav>
                                        <p:tav tm="100000">
                                          <p:val>
                                            <p:strVal val="#ppt_w"/>
                                          </p:val>
                                        </p:tav>
                                      </p:tavLst>
                                    </p:anim>
                                    <p:anim calcmode="lin" valueType="num">
                                      <p:cBhvr>
                                        <p:cTn id="8" dur="500" fill="hold"/>
                                        <p:tgtEl>
                                          <p:spTgt spid="576516"/>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576517"/>
                                        </p:tgtEl>
                                        <p:attrNameLst>
                                          <p:attrName>style.visibility</p:attrName>
                                        </p:attrNameLst>
                                      </p:cBhvr>
                                      <p:to>
                                        <p:strVal val="visible"/>
                                      </p:to>
                                    </p:set>
                                    <p:anim to="" calcmode="lin" valueType="num">
                                      <p:cBhvr>
                                        <p:cTn id="13" dur="1" fill="hold"/>
                                        <p:tgtEl>
                                          <p:spTgt spid="576517"/>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576518"/>
                                        </p:tgtEl>
                                        <p:attrNameLst>
                                          <p:attrName>style.visibility</p:attrName>
                                        </p:attrNameLst>
                                      </p:cBhvr>
                                      <p:to>
                                        <p:strVal val="visible"/>
                                      </p:to>
                                    </p:set>
                                    <p:anim to="" calcmode="lin" valueType="num">
                                      <p:cBhvr>
                                        <p:cTn id="18" dur="1" fill="hold"/>
                                        <p:tgtEl>
                                          <p:spTgt spid="576518"/>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576519"/>
                                        </p:tgtEl>
                                        <p:attrNameLst>
                                          <p:attrName>style.visibility</p:attrName>
                                        </p:attrNameLst>
                                      </p:cBhvr>
                                      <p:to>
                                        <p:strVal val="visible"/>
                                      </p:to>
                                    </p:set>
                                    <p:anim to="" calcmode="lin" valueType="num">
                                      <p:cBhvr>
                                        <p:cTn id="23" dur="1" fill="hold"/>
                                        <p:tgtEl>
                                          <p:spTgt spid="576519"/>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grpId="0" nodeType="clickEffect">
                                  <p:stCondLst>
                                    <p:cond delay="0"/>
                                  </p:stCondLst>
                                  <p:childTnLst>
                                    <p:set>
                                      <p:cBhvr>
                                        <p:cTn id="27" dur="1" fill="hold">
                                          <p:stCondLst>
                                            <p:cond delay="499"/>
                                          </p:stCondLst>
                                        </p:cTn>
                                        <p:tgtEl>
                                          <p:spTgt spid="576520"/>
                                        </p:tgtEl>
                                        <p:attrNameLst>
                                          <p:attrName>style.visibility</p:attrName>
                                        </p:attrNameLst>
                                      </p:cBhvr>
                                      <p:to>
                                        <p:strVal val="visible"/>
                                      </p:to>
                                    </p:set>
                                    <p:anim to="" calcmode="lin" valueType="num">
                                      <p:cBhvr>
                                        <p:cTn id="28" dur="1" fill="hold"/>
                                        <p:tgtEl>
                                          <p:spTgt spid="576520"/>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516" grpId="0" autoUpdateAnimBg="0"/>
      <p:bldP spid="576517" grpId="0" autoUpdateAnimBg="0"/>
      <p:bldP spid="576518" grpId="0" autoUpdateAnimBg="0"/>
      <p:bldP spid="576519" grpId="0" autoUpdateAnimBg="0"/>
      <p:bldP spid="576520" grpId="0" autoUpdateAnimBg="0"/>
    </p:bldLst>
  </p:timing>
</p:sld>
</file>

<file path=ppt/slides/slide5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3012" name="Rectangle 2">
            <a:extLst>
              <a:ext uri="{FF2B5EF4-FFF2-40B4-BE49-F238E27FC236}">
                <a16:creationId xmlns:a16="http://schemas.microsoft.com/office/drawing/2014/main" id="{C3B2ED86-117C-43DD-8DC7-F3A0195830B0}"/>
              </a:ext>
            </a:extLst>
          </p:cNvPr>
          <p:cNvSpPr>
            <a:spLocks noGrp="1" noChangeArrowheads="1"/>
          </p:cNvSpPr>
          <p:nvPr>
            <p:ph type="title"/>
          </p:nvPr>
        </p:nvSpPr>
        <p:spPr bwMode="auto">
          <a:xfrm>
            <a:off x="914400" y="304800"/>
            <a:ext cx="4876800" cy="4254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2000">
                <a:solidFill>
                  <a:schemeClr val="tx1"/>
                </a:solidFill>
              </a:rPr>
              <a:t>四、电流互感器的选择与校验</a:t>
            </a:r>
          </a:p>
        </p:txBody>
      </p:sp>
      <p:sp>
        <p:nvSpPr>
          <p:cNvPr id="592899" name="Rectangle 3">
            <a:extLst>
              <a:ext uri="{FF2B5EF4-FFF2-40B4-BE49-F238E27FC236}">
                <a16:creationId xmlns:a16="http://schemas.microsoft.com/office/drawing/2014/main" id="{6E0199BF-BDFB-45D3-9CAD-B0B3BB51419A}"/>
              </a:ext>
            </a:extLst>
          </p:cNvPr>
          <p:cNvSpPr>
            <a:spLocks noChangeArrowheads="1"/>
          </p:cNvSpPr>
          <p:nvPr/>
        </p:nvSpPr>
        <p:spPr bwMode="auto">
          <a:xfrm>
            <a:off x="914400" y="609600"/>
            <a:ext cx="2971800"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50000"/>
              </a:lnSpc>
            </a:pPr>
            <a:r>
              <a:rPr lang="en-US" altLang="zh-CN" sz="2000"/>
              <a:t>1. </a:t>
            </a:r>
            <a:r>
              <a:rPr lang="zh-CN" altLang="en-US" sz="2000">
                <a:latin typeface="宋体" panose="02010600030101010101" pitchFamily="2" charset="-122"/>
              </a:rPr>
              <a:t>电压、电流的选择</a:t>
            </a:r>
            <a:r>
              <a:rPr lang="zh-CN" altLang="en-US" sz="2000"/>
              <a:t> </a:t>
            </a:r>
            <a:endParaRPr lang="en-US" altLang="zh-CN" sz="2000"/>
          </a:p>
        </p:txBody>
      </p:sp>
      <p:sp>
        <p:nvSpPr>
          <p:cNvPr id="592900" name="Rectangle 4">
            <a:extLst>
              <a:ext uri="{FF2B5EF4-FFF2-40B4-BE49-F238E27FC236}">
                <a16:creationId xmlns:a16="http://schemas.microsoft.com/office/drawing/2014/main" id="{E7AF386A-131A-41C4-98FE-9D1E35C4D23F}"/>
              </a:ext>
            </a:extLst>
          </p:cNvPr>
          <p:cNvSpPr>
            <a:spLocks noChangeArrowheads="1"/>
          </p:cNvSpPr>
          <p:nvPr/>
        </p:nvSpPr>
        <p:spPr bwMode="auto">
          <a:xfrm>
            <a:off x="381000" y="1066800"/>
            <a:ext cx="83820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t>        电流互感器的额定电压应不低于装设地点电路的额定电压；其额定一次电流应不小于电路的计算电流；而其额定二次电流一般为5</a:t>
            </a:r>
            <a:r>
              <a:rPr lang="en-US" altLang="zh-CN" sz="2000"/>
              <a:t>A。</a:t>
            </a:r>
          </a:p>
        </p:txBody>
      </p:sp>
      <p:sp>
        <p:nvSpPr>
          <p:cNvPr id="592901" name="Rectangle 5">
            <a:extLst>
              <a:ext uri="{FF2B5EF4-FFF2-40B4-BE49-F238E27FC236}">
                <a16:creationId xmlns:a16="http://schemas.microsoft.com/office/drawing/2014/main" id="{CE079D58-E272-43B1-BA34-E845BEB934C8}"/>
              </a:ext>
            </a:extLst>
          </p:cNvPr>
          <p:cNvSpPr>
            <a:spLocks noChangeArrowheads="1"/>
          </p:cNvSpPr>
          <p:nvPr/>
        </p:nvSpPr>
        <p:spPr bwMode="auto">
          <a:xfrm>
            <a:off x="457200" y="1905000"/>
            <a:ext cx="39624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t>       </a:t>
            </a:r>
            <a:r>
              <a:rPr lang="zh-CN" altLang="en-US" sz="2000">
                <a:latin typeface="宋体" panose="02010600030101010101" pitchFamily="2" charset="-122"/>
              </a:rPr>
              <a:t>2. 按准确级要求选择 </a:t>
            </a:r>
          </a:p>
        </p:txBody>
      </p:sp>
      <p:sp>
        <p:nvSpPr>
          <p:cNvPr id="592902" name="Rectangle 6">
            <a:extLst>
              <a:ext uri="{FF2B5EF4-FFF2-40B4-BE49-F238E27FC236}">
                <a16:creationId xmlns:a16="http://schemas.microsoft.com/office/drawing/2014/main" id="{3E2FE63C-98CA-48C0-847E-AB78C573A6A2}"/>
              </a:ext>
            </a:extLst>
          </p:cNvPr>
          <p:cNvSpPr>
            <a:spLocks noChangeArrowheads="1"/>
          </p:cNvSpPr>
          <p:nvPr/>
        </p:nvSpPr>
        <p:spPr bwMode="auto">
          <a:xfrm>
            <a:off x="304800" y="2286000"/>
            <a:ext cx="8458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latin typeface="宋体" panose="02010600030101010101" pitchFamily="2" charset="-122"/>
              </a:rPr>
              <a:t>    电流互感器满足准确级要求的条件，是其二次负荷</a:t>
            </a:r>
            <a:r>
              <a:rPr lang="en-US" altLang="zh-CN" sz="2000" i="1"/>
              <a:t>S</a:t>
            </a:r>
            <a:r>
              <a:rPr lang="en-US" altLang="zh-CN" sz="2000" baseline="-30000"/>
              <a:t>2</a:t>
            </a:r>
            <a:r>
              <a:rPr lang="zh-CN" altLang="en-US" sz="2000">
                <a:latin typeface="宋体" panose="02010600030101010101" pitchFamily="2" charset="-122"/>
              </a:rPr>
              <a:t>不得大于额定准确级所要求的额定二次负荷</a:t>
            </a:r>
            <a:r>
              <a:rPr lang="en-US" altLang="zh-CN" sz="2000" i="1"/>
              <a:t>S</a:t>
            </a:r>
            <a:r>
              <a:rPr lang="en-US" altLang="zh-CN" sz="2000" baseline="-30000"/>
              <a:t>2N</a:t>
            </a:r>
            <a:r>
              <a:rPr lang="en-US" altLang="zh-CN" sz="2000">
                <a:latin typeface="宋体" panose="02010600030101010101" pitchFamily="2" charset="-122"/>
              </a:rPr>
              <a:t>，</a:t>
            </a:r>
            <a:r>
              <a:rPr lang="zh-CN" altLang="en-US" sz="2000">
                <a:latin typeface="宋体" panose="02010600030101010101" pitchFamily="2" charset="-122"/>
              </a:rPr>
              <a:t>即</a:t>
            </a:r>
            <a:r>
              <a:rPr lang="zh-CN" altLang="en-US" sz="2000"/>
              <a:t> </a:t>
            </a:r>
          </a:p>
        </p:txBody>
      </p:sp>
      <p:sp>
        <p:nvSpPr>
          <p:cNvPr id="592903" name="Rectangle 7">
            <a:extLst>
              <a:ext uri="{FF2B5EF4-FFF2-40B4-BE49-F238E27FC236}">
                <a16:creationId xmlns:a16="http://schemas.microsoft.com/office/drawing/2014/main" id="{B71F1177-166C-4999-A738-87E385759AD9}"/>
              </a:ext>
            </a:extLst>
          </p:cNvPr>
          <p:cNvSpPr>
            <a:spLocks noChangeArrowheads="1"/>
          </p:cNvSpPr>
          <p:nvPr/>
        </p:nvSpPr>
        <p:spPr bwMode="auto">
          <a:xfrm>
            <a:off x="3276600" y="3048000"/>
            <a:ext cx="1981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t>        </a:t>
            </a:r>
            <a:r>
              <a:rPr lang="en-US" altLang="zh-CN" sz="2000" i="1"/>
              <a:t>S</a:t>
            </a:r>
            <a:r>
              <a:rPr lang="en-US" altLang="zh-CN" sz="2000" baseline="-30000"/>
              <a:t>2N</a:t>
            </a:r>
            <a:r>
              <a:rPr lang="en-US" altLang="zh-CN" sz="2000">
                <a:latin typeface="宋体" panose="02010600030101010101" pitchFamily="2" charset="-122"/>
              </a:rPr>
              <a:t>≥</a:t>
            </a:r>
            <a:r>
              <a:rPr lang="en-US" altLang="zh-CN" sz="2000" i="1"/>
              <a:t>S</a:t>
            </a:r>
            <a:r>
              <a:rPr lang="en-US" altLang="zh-CN" sz="2000" baseline="-30000"/>
              <a:t>2</a:t>
            </a:r>
            <a:r>
              <a:rPr lang="en-US" altLang="zh-CN" sz="2000"/>
              <a:t> </a:t>
            </a:r>
            <a:endParaRPr lang="zh-CN" altLang="en-US" sz="2000"/>
          </a:p>
        </p:txBody>
      </p:sp>
      <p:sp>
        <p:nvSpPr>
          <p:cNvPr id="592904" name="Rectangle 8">
            <a:extLst>
              <a:ext uri="{FF2B5EF4-FFF2-40B4-BE49-F238E27FC236}">
                <a16:creationId xmlns:a16="http://schemas.microsoft.com/office/drawing/2014/main" id="{9CF918BF-60E1-4A92-854F-B2BBEC978075}"/>
              </a:ext>
            </a:extLst>
          </p:cNvPr>
          <p:cNvSpPr>
            <a:spLocks noChangeArrowheads="1"/>
          </p:cNvSpPr>
          <p:nvPr/>
        </p:nvSpPr>
        <p:spPr bwMode="auto">
          <a:xfrm>
            <a:off x="304800" y="3505200"/>
            <a:ext cx="4724400" cy="1997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latin typeface="宋体" panose="02010600030101010101" pitchFamily="2" charset="-122"/>
              </a:rPr>
              <a:t>    对于保护用电流互感器来说，其复合误差限值为</a:t>
            </a:r>
            <a:r>
              <a:rPr lang="zh-CN" altLang="en-US" sz="2000"/>
              <a:t>10%</a:t>
            </a:r>
            <a:r>
              <a:rPr lang="zh-CN" altLang="en-US" sz="2000">
                <a:latin typeface="宋体" panose="02010600030101010101" pitchFamily="2" charset="-122"/>
              </a:rPr>
              <a:t>。生产厂家给出电流互感器的误差为</a:t>
            </a:r>
            <a:r>
              <a:rPr lang="zh-CN" altLang="en-US" sz="2000"/>
              <a:t>10%</a:t>
            </a:r>
            <a:r>
              <a:rPr lang="zh-CN" altLang="en-US" sz="2000">
                <a:latin typeface="宋体" panose="02010600030101010101" pitchFamily="2" charset="-122"/>
              </a:rPr>
              <a:t>时一次电流倍数</a:t>
            </a:r>
            <a:r>
              <a:rPr lang="en-US" altLang="zh-CN" sz="2000" i="1"/>
              <a:t>K</a:t>
            </a:r>
            <a:r>
              <a:rPr lang="en-US" altLang="zh-CN" sz="2000" baseline="-30000"/>
              <a:t>1</a:t>
            </a:r>
            <a:r>
              <a:rPr lang="en-US" altLang="zh-CN" sz="2000">
                <a:latin typeface="宋体" panose="02010600030101010101" pitchFamily="2" charset="-122"/>
              </a:rPr>
              <a:t>（</a:t>
            </a:r>
            <a:r>
              <a:rPr lang="zh-CN" altLang="en-US" sz="2000">
                <a:latin typeface="宋体" panose="02010600030101010101" pitchFamily="2" charset="-122"/>
              </a:rPr>
              <a:t>即</a:t>
            </a:r>
            <a:r>
              <a:rPr lang="en-US" altLang="zh-CN" sz="2000" i="1"/>
              <a:t>I</a:t>
            </a:r>
            <a:r>
              <a:rPr lang="en-US" altLang="zh-CN" sz="2000" baseline="-30000"/>
              <a:t>1</a:t>
            </a:r>
            <a:r>
              <a:rPr lang="en-US" altLang="zh-CN" sz="2000"/>
              <a:t>/</a:t>
            </a:r>
            <a:r>
              <a:rPr lang="en-US" altLang="zh-CN" sz="2000" i="1"/>
              <a:t>I</a:t>
            </a:r>
            <a:r>
              <a:rPr lang="en-US" altLang="zh-CN" sz="2000" baseline="-30000"/>
              <a:t>1N</a:t>
            </a:r>
            <a:r>
              <a:rPr lang="en-US" altLang="zh-CN" sz="2000">
                <a:latin typeface="宋体" panose="02010600030101010101" pitchFamily="2" charset="-122"/>
              </a:rPr>
              <a:t>）</a:t>
            </a:r>
            <a:r>
              <a:rPr lang="zh-CN" altLang="en-US" sz="2000">
                <a:latin typeface="宋体" panose="02010600030101010101" pitchFamily="2" charset="-122"/>
              </a:rPr>
              <a:t>与最大允许二次负荷阻抗</a:t>
            </a:r>
            <a:r>
              <a:rPr lang="zh-CN" altLang="en-US" sz="2000">
                <a:latin typeface="宋体" panose="02010600030101010101" pitchFamily="2" charset="-122"/>
                <a:cs typeface="Times New Roman" panose="02020603050405020304" pitchFamily="18" charset="0"/>
              </a:rPr>
              <a:t>|</a:t>
            </a:r>
            <a:r>
              <a:rPr lang="en-US" altLang="zh-CN" sz="2000" i="1"/>
              <a:t>Z</a:t>
            </a:r>
            <a:r>
              <a:rPr lang="en-US" altLang="zh-CN" sz="2000" baseline="-30000"/>
              <a:t>2al</a:t>
            </a:r>
            <a:r>
              <a:rPr lang="en-US" altLang="zh-CN" sz="2000">
                <a:latin typeface="宋体" panose="02010600030101010101" pitchFamily="2" charset="-122"/>
                <a:cs typeface="Times New Roman" panose="02020603050405020304" pitchFamily="18" charset="0"/>
              </a:rPr>
              <a:t>|</a:t>
            </a:r>
            <a:r>
              <a:rPr lang="zh-CN" altLang="en-US" sz="2000">
                <a:latin typeface="宋体" panose="02010600030101010101" pitchFamily="2" charset="-122"/>
                <a:cs typeface="Times New Roman" panose="02020603050405020304" pitchFamily="18" charset="0"/>
              </a:rPr>
              <a:t>的关系曲线</a:t>
            </a:r>
            <a:r>
              <a:rPr lang="zh-CN" altLang="en-US" sz="2000">
                <a:latin typeface="宋体" panose="02010600030101010101" pitchFamily="2" charset="-122"/>
              </a:rPr>
              <a:t>。 </a:t>
            </a:r>
          </a:p>
        </p:txBody>
      </p:sp>
      <p:sp>
        <p:nvSpPr>
          <p:cNvPr id="592905" name="Rectangle 9">
            <a:extLst>
              <a:ext uri="{FF2B5EF4-FFF2-40B4-BE49-F238E27FC236}">
                <a16:creationId xmlns:a16="http://schemas.microsoft.com/office/drawing/2014/main" id="{321463F9-10B2-4D20-946B-61770238B547}"/>
              </a:ext>
            </a:extLst>
          </p:cNvPr>
          <p:cNvSpPr>
            <a:spLocks noChangeArrowheads="1"/>
          </p:cNvSpPr>
          <p:nvPr/>
        </p:nvSpPr>
        <p:spPr bwMode="auto">
          <a:xfrm>
            <a:off x="1524000" y="6172200"/>
            <a:ext cx="1981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t>    </a:t>
            </a:r>
            <a:r>
              <a:rPr lang="zh-CN" altLang="en-US" sz="2000">
                <a:latin typeface="宋体" panose="02010600030101010101" pitchFamily="2" charset="-122"/>
              </a:rPr>
              <a:t>|</a:t>
            </a:r>
            <a:r>
              <a:rPr lang="en-US" altLang="zh-CN" sz="2000" i="1"/>
              <a:t>Z</a:t>
            </a:r>
            <a:r>
              <a:rPr lang="en-US" altLang="zh-CN" sz="2000" baseline="-30000"/>
              <a:t>2al</a:t>
            </a:r>
            <a:r>
              <a:rPr lang="en-US" altLang="zh-CN" sz="2000">
                <a:latin typeface="宋体" panose="02010600030101010101" pitchFamily="2" charset="-122"/>
              </a:rPr>
              <a:t>|≥|</a:t>
            </a:r>
            <a:r>
              <a:rPr lang="en-US" altLang="zh-CN" sz="2000" i="1"/>
              <a:t>Z</a:t>
            </a:r>
            <a:r>
              <a:rPr lang="en-US" altLang="zh-CN" sz="2000" baseline="-30000"/>
              <a:t>2</a:t>
            </a:r>
            <a:r>
              <a:rPr lang="en-US" altLang="zh-CN" sz="2000">
                <a:latin typeface="宋体" panose="02010600030101010101" pitchFamily="2" charset="-122"/>
              </a:rPr>
              <a:t>| </a:t>
            </a:r>
            <a:endParaRPr lang="zh-CN" altLang="en-US" sz="2000">
              <a:latin typeface="宋体" panose="02010600030101010101" pitchFamily="2" charset="-122"/>
            </a:endParaRPr>
          </a:p>
        </p:txBody>
      </p:sp>
      <p:graphicFrame>
        <p:nvGraphicFramePr>
          <p:cNvPr id="592906" name="Object 10">
            <a:extLst>
              <a:ext uri="{FF2B5EF4-FFF2-40B4-BE49-F238E27FC236}">
                <a16:creationId xmlns:a16="http://schemas.microsoft.com/office/drawing/2014/main" id="{80B0FD7D-EF90-4101-BA0C-E944639CF78B}"/>
              </a:ext>
            </a:extLst>
          </p:cNvPr>
          <p:cNvGraphicFramePr>
            <a:graphicFrameLocks noChangeAspect="1"/>
          </p:cNvGraphicFramePr>
          <p:nvPr>
            <p:extLst>
              <p:ext uri="{D42A27DB-BD31-4B8C-83A1-F6EECF244321}">
                <p14:modId xmlns:p14="http://schemas.microsoft.com/office/powerpoint/2010/main" val="2426554675"/>
              </p:ext>
            </p:extLst>
          </p:nvPr>
        </p:nvGraphicFramePr>
        <p:xfrm>
          <a:off x="5029200" y="3754438"/>
          <a:ext cx="4114800" cy="3103562"/>
        </p:xfrm>
        <a:graphic>
          <a:graphicData uri="http://schemas.openxmlformats.org/presentationml/2006/ole">
            <mc:AlternateContent xmlns:mc="http://schemas.openxmlformats.org/markup-compatibility/2006">
              <mc:Choice xmlns:v="urn:schemas-microsoft-com:vml" Requires="v">
                <p:oleObj name="AutoCAD Drawing" r:id="rId3" imgW="8458200" imgH="5210280" progId="AutoCAD.Drawing.24">
                  <p:embed/>
                </p:oleObj>
              </mc:Choice>
              <mc:Fallback>
                <p:oleObj name="AutoCAD Drawing" r:id="rId3" imgW="8458200" imgH="5210280" progId="AutoCAD.Drawing.2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l="22072" t="16362" r="26576" b="20749"/>
                      <a:stretch>
                        <a:fillRect/>
                      </a:stretch>
                    </p:blipFill>
                    <p:spPr bwMode="auto">
                      <a:xfrm>
                        <a:off x="5029200" y="3754438"/>
                        <a:ext cx="4114800" cy="3103562"/>
                      </a:xfrm>
                      <a:prstGeom prst="rect">
                        <a:avLst/>
                      </a:prstGeom>
                      <a:noFill/>
                      <a:ln w="12700">
                        <a:solidFill>
                          <a:schemeClr val="tx1"/>
                        </a:solidFill>
                      </a:ln>
                      <a:effectLst/>
                    </p:spPr>
                  </p:pic>
                </p:oleObj>
              </mc:Fallback>
            </mc:AlternateContent>
          </a:graphicData>
        </a:graphic>
      </p:graphicFrame>
      <p:sp>
        <p:nvSpPr>
          <p:cNvPr id="592907" name="Rectangle 11">
            <a:extLst>
              <a:ext uri="{FF2B5EF4-FFF2-40B4-BE49-F238E27FC236}">
                <a16:creationId xmlns:a16="http://schemas.microsoft.com/office/drawing/2014/main" id="{780E5929-B535-471A-8450-9370CC8C1FE0}"/>
              </a:ext>
            </a:extLst>
          </p:cNvPr>
          <p:cNvSpPr>
            <a:spLocks noChangeArrowheads="1"/>
          </p:cNvSpPr>
          <p:nvPr/>
        </p:nvSpPr>
        <p:spPr bwMode="auto">
          <a:xfrm>
            <a:off x="304800" y="5410200"/>
            <a:ext cx="47244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nSpc>
                <a:spcPct val="125000"/>
              </a:lnSpc>
              <a:spcBef>
                <a:spcPct val="50000"/>
              </a:spcBef>
            </a:pPr>
            <a:r>
              <a:rPr lang="zh-CN" altLang="en-US" sz="2000">
                <a:latin typeface="宋体" panose="02010600030101010101" pitchFamily="2" charset="-122"/>
              </a:rPr>
              <a:t>    电流互感器满足保护的10%</a:t>
            </a:r>
            <a:r>
              <a:rPr lang="zh-CN" altLang="en-US" sz="2000"/>
              <a:t>误差要求的条件为 </a:t>
            </a:r>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16" fill="hold" grpId="0" nodeType="clickEffect">
                                  <p:stCondLst>
                                    <p:cond delay="0"/>
                                  </p:stCondLst>
                                  <p:childTnLst>
                                    <p:set>
                                      <p:cBhvr>
                                        <p:cTn id="6" dur="1" fill="hold">
                                          <p:stCondLst>
                                            <p:cond delay="0"/>
                                          </p:stCondLst>
                                        </p:cTn>
                                        <p:tgtEl>
                                          <p:spTgt spid="592899"/>
                                        </p:tgtEl>
                                        <p:attrNameLst>
                                          <p:attrName>style.visibility</p:attrName>
                                        </p:attrNameLst>
                                      </p:cBhvr>
                                      <p:to>
                                        <p:strVal val="visible"/>
                                      </p:to>
                                    </p:set>
                                    <p:anim calcmode="lin" valueType="num">
                                      <p:cBhvr>
                                        <p:cTn id="7" dur="500" fill="hold"/>
                                        <p:tgtEl>
                                          <p:spTgt spid="592899"/>
                                        </p:tgtEl>
                                        <p:attrNameLst>
                                          <p:attrName>ppt_w</p:attrName>
                                        </p:attrNameLst>
                                      </p:cBhvr>
                                      <p:tavLst>
                                        <p:tav tm="0">
                                          <p:val>
                                            <p:fltVal val="0"/>
                                          </p:val>
                                        </p:tav>
                                        <p:tav tm="100000">
                                          <p:val>
                                            <p:strVal val="#ppt_w"/>
                                          </p:val>
                                        </p:tav>
                                      </p:tavLst>
                                    </p:anim>
                                    <p:anim calcmode="lin" valueType="num">
                                      <p:cBhvr>
                                        <p:cTn id="8" dur="500" fill="hold"/>
                                        <p:tgtEl>
                                          <p:spTgt spid="592899"/>
                                        </p:tgtEl>
                                        <p:attrNameLst>
                                          <p:attrName>ppt_h</p:attrName>
                                        </p:attrNameLst>
                                      </p:cBhvr>
                                      <p:tavLst>
                                        <p:tav tm="0">
                                          <p:val>
                                            <p:fltVal val="0"/>
                                          </p:val>
                                        </p:tav>
                                        <p:tav tm="100000">
                                          <p:val>
                                            <p:strVal val="#ppt_h"/>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4" presetClass="entr" presetSubtype="0" fill="hold" grpId="0" nodeType="clickEffect">
                                  <p:stCondLst>
                                    <p:cond delay="0"/>
                                  </p:stCondLst>
                                  <p:childTnLst>
                                    <p:set>
                                      <p:cBhvr>
                                        <p:cTn id="12" dur="1" fill="hold">
                                          <p:stCondLst>
                                            <p:cond delay="499"/>
                                          </p:stCondLst>
                                        </p:cTn>
                                        <p:tgtEl>
                                          <p:spTgt spid="592900"/>
                                        </p:tgtEl>
                                        <p:attrNameLst>
                                          <p:attrName>style.visibility</p:attrName>
                                        </p:attrNameLst>
                                      </p:cBhvr>
                                      <p:to>
                                        <p:strVal val="visible"/>
                                      </p:to>
                                    </p:set>
                                    <p:anim to="" calcmode="lin" valueType="num">
                                      <p:cBhvr>
                                        <p:cTn id="13" dur="1" fill="hold"/>
                                        <p:tgtEl>
                                          <p:spTgt spid="592900"/>
                                        </p:tgtEl>
                                        <p:attrNameLst>
                                          <p:attrName/>
                                        </p:attrNameLst>
                                      </p:cBhvr>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4" presetClass="entr" presetSubtype="0" fill="hold" grpId="0" nodeType="clickEffect">
                                  <p:stCondLst>
                                    <p:cond delay="0"/>
                                  </p:stCondLst>
                                  <p:childTnLst>
                                    <p:set>
                                      <p:cBhvr>
                                        <p:cTn id="17" dur="1" fill="hold">
                                          <p:stCondLst>
                                            <p:cond delay="499"/>
                                          </p:stCondLst>
                                        </p:cTn>
                                        <p:tgtEl>
                                          <p:spTgt spid="592901"/>
                                        </p:tgtEl>
                                        <p:attrNameLst>
                                          <p:attrName>style.visibility</p:attrName>
                                        </p:attrNameLst>
                                      </p:cBhvr>
                                      <p:to>
                                        <p:strVal val="visible"/>
                                      </p:to>
                                    </p:set>
                                    <p:anim to="" calcmode="lin" valueType="num">
                                      <p:cBhvr>
                                        <p:cTn id="18" dur="1" fill="hold"/>
                                        <p:tgtEl>
                                          <p:spTgt spid="592901"/>
                                        </p:tgtEl>
                                        <p:attrNameLst>
                                          <p:attrName/>
                                        </p:attrNameLst>
                                      </p:cBhvr>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4" presetClass="entr" presetSubtype="0" fill="hold" grpId="0" nodeType="clickEffect">
                                  <p:stCondLst>
                                    <p:cond delay="0"/>
                                  </p:stCondLst>
                                  <p:childTnLst>
                                    <p:set>
                                      <p:cBhvr>
                                        <p:cTn id="22" dur="1" fill="hold">
                                          <p:stCondLst>
                                            <p:cond delay="499"/>
                                          </p:stCondLst>
                                        </p:cTn>
                                        <p:tgtEl>
                                          <p:spTgt spid="592902"/>
                                        </p:tgtEl>
                                        <p:attrNameLst>
                                          <p:attrName>style.visibility</p:attrName>
                                        </p:attrNameLst>
                                      </p:cBhvr>
                                      <p:to>
                                        <p:strVal val="visible"/>
                                      </p:to>
                                    </p:set>
                                    <p:anim to="" calcmode="lin" valueType="num">
                                      <p:cBhvr>
                                        <p:cTn id="23" dur="1" fill="hold"/>
                                        <p:tgtEl>
                                          <p:spTgt spid="592902"/>
                                        </p:tgtEl>
                                        <p:attrNameLst>
                                          <p:attrName/>
                                        </p:attrNameLst>
                                      </p:cBhvr>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grpId="0" nodeType="clickEffect">
                                  <p:stCondLst>
                                    <p:cond delay="0"/>
                                  </p:stCondLst>
                                  <p:childTnLst>
                                    <p:set>
                                      <p:cBhvr>
                                        <p:cTn id="27" dur="1" fill="hold">
                                          <p:stCondLst>
                                            <p:cond delay="499"/>
                                          </p:stCondLst>
                                        </p:cTn>
                                        <p:tgtEl>
                                          <p:spTgt spid="592903"/>
                                        </p:tgtEl>
                                        <p:attrNameLst>
                                          <p:attrName>style.visibility</p:attrName>
                                        </p:attrNameLst>
                                      </p:cBhvr>
                                      <p:to>
                                        <p:strVal val="visible"/>
                                      </p:to>
                                    </p:set>
                                    <p:anim to="" calcmode="lin" valueType="num">
                                      <p:cBhvr>
                                        <p:cTn id="28" dur="1" fill="hold"/>
                                        <p:tgtEl>
                                          <p:spTgt spid="592903"/>
                                        </p:tgtEl>
                                        <p:attrNameLst>
                                          <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4" presetClass="entr" presetSubtype="0" fill="hold" grpId="0" nodeType="clickEffect">
                                  <p:stCondLst>
                                    <p:cond delay="0"/>
                                  </p:stCondLst>
                                  <p:childTnLst>
                                    <p:set>
                                      <p:cBhvr>
                                        <p:cTn id="32" dur="1" fill="hold">
                                          <p:stCondLst>
                                            <p:cond delay="499"/>
                                          </p:stCondLst>
                                        </p:cTn>
                                        <p:tgtEl>
                                          <p:spTgt spid="592904"/>
                                        </p:tgtEl>
                                        <p:attrNameLst>
                                          <p:attrName>style.visibility</p:attrName>
                                        </p:attrNameLst>
                                      </p:cBhvr>
                                      <p:to>
                                        <p:strVal val="visible"/>
                                      </p:to>
                                    </p:set>
                                    <p:anim to="" calcmode="lin" valueType="num">
                                      <p:cBhvr>
                                        <p:cTn id="33" dur="1" fill="hold"/>
                                        <p:tgtEl>
                                          <p:spTgt spid="592904"/>
                                        </p:tgtEl>
                                        <p:attrNameLst>
                                          <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nodeType="clickEffect">
                                  <p:stCondLst>
                                    <p:cond delay="0"/>
                                  </p:stCondLst>
                                  <p:childTnLst>
                                    <p:set>
                                      <p:cBhvr>
                                        <p:cTn id="37" dur="1" fill="hold">
                                          <p:stCondLst>
                                            <p:cond delay="0"/>
                                          </p:stCondLst>
                                        </p:cTn>
                                        <p:tgtEl>
                                          <p:spTgt spid="592906"/>
                                        </p:tgtEl>
                                        <p:attrNameLst>
                                          <p:attrName>style.visibility</p:attrName>
                                        </p:attrNameLst>
                                      </p:cBhvr>
                                      <p:to>
                                        <p:strVal val="visible"/>
                                      </p:to>
                                    </p:set>
                                    <p:animEffect transition="in" filter="blinds(horizontal)">
                                      <p:cBhvr>
                                        <p:cTn id="38" dur="500"/>
                                        <p:tgtEl>
                                          <p:spTgt spid="59290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4" presetClass="entr" presetSubtype="0" fill="hold" grpId="0" nodeType="clickEffect">
                                  <p:stCondLst>
                                    <p:cond delay="0"/>
                                  </p:stCondLst>
                                  <p:childTnLst>
                                    <p:set>
                                      <p:cBhvr>
                                        <p:cTn id="42" dur="1" fill="hold">
                                          <p:stCondLst>
                                            <p:cond delay="499"/>
                                          </p:stCondLst>
                                        </p:cTn>
                                        <p:tgtEl>
                                          <p:spTgt spid="592907"/>
                                        </p:tgtEl>
                                        <p:attrNameLst>
                                          <p:attrName>style.visibility</p:attrName>
                                        </p:attrNameLst>
                                      </p:cBhvr>
                                      <p:to>
                                        <p:strVal val="visible"/>
                                      </p:to>
                                    </p:set>
                                    <p:anim to="" calcmode="lin" valueType="num">
                                      <p:cBhvr>
                                        <p:cTn id="43" dur="1" fill="hold"/>
                                        <p:tgtEl>
                                          <p:spTgt spid="592907"/>
                                        </p:tgtEl>
                                        <p:attrNameLst>
                                          <p:attrName/>
                                        </p:attrNameLst>
                                      </p:cBhvr>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4" presetClass="entr" presetSubtype="0" fill="hold" grpId="0" nodeType="clickEffect">
                                  <p:stCondLst>
                                    <p:cond delay="0"/>
                                  </p:stCondLst>
                                  <p:childTnLst>
                                    <p:set>
                                      <p:cBhvr>
                                        <p:cTn id="47" dur="1" fill="hold">
                                          <p:stCondLst>
                                            <p:cond delay="499"/>
                                          </p:stCondLst>
                                        </p:cTn>
                                        <p:tgtEl>
                                          <p:spTgt spid="592905"/>
                                        </p:tgtEl>
                                        <p:attrNameLst>
                                          <p:attrName>style.visibility</p:attrName>
                                        </p:attrNameLst>
                                      </p:cBhvr>
                                      <p:to>
                                        <p:strVal val="visible"/>
                                      </p:to>
                                    </p:set>
                                    <p:anim to="" calcmode="lin" valueType="num">
                                      <p:cBhvr>
                                        <p:cTn id="48" dur="1" fill="hold"/>
                                        <p:tgtEl>
                                          <p:spTgt spid="592905"/>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autoUpdateAnimBg="0"/>
      <p:bldP spid="592900" grpId="0" autoUpdateAnimBg="0"/>
      <p:bldP spid="592901" grpId="0" autoUpdateAnimBg="0"/>
      <p:bldP spid="592902" grpId="0" autoUpdateAnimBg="0"/>
      <p:bldP spid="592903" grpId="0" autoUpdateAnimBg="0"/>
      <p:bldP spid="592904" grpId="0" autoUpdateAnimBg="0"/>
      <p:bldP spid="592905" grpId="0" autoUpdateAnimBg="0"/>
      <p:bldP spid="592907"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4" name="Text Box 8">
            <a:extLst>
              <a:ext uri="{FF2B5EF4-FFF2-40B4-BE49-F238E27FC236}">
                <a16:creationId xmlns:a16="http://schemas.microsoft.com/office/drawing/2014/main" id="{A36B2F85-C5CB-4710-A515-FEB41326C790}"/>
              </a:ext>
            </a:extLst>
          </p:cNvPr>
          <p:cNvSpPr txBox="1">
            <a:spLocks noChangeArrowheads="1"/>
          </p:cNvSpPr>
          <p:nvPr/>
        </p:nvSpPr>
        <p:spPr bwMode="auto">
          <a:xfrm>
            <a:off x="3059113" y="1049338"/>
            <a:ext cx="4321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212834"/>
                </a:solidFill>
                <a:ea typeface="华文仿宋" panose="02010600040101010101" pitchFamily="2" charset="-122"/>
              </a:rPr>
              <a:t>短路的基本概念</a:t>
            </a:r>
          </a:p>
        </p:txBody>
      </p:sp>
      <p:pic>
        <p:nvPicPr>
          <p:cNvPr id="91145" name="Picture 10" descr="401">
            <a:extLst>
              <a:ext uri="{FF2B5EF4-FFF2-40B4-BE49-F238E27FC236}">
                <a16:creationId xmlns:a16="http://schemas.microsoft.com/office/drawing/2014/main" id="{416D514B-5C30-4D5E-93E6-0281E346D49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088" y="1700213"/>
            <a:ext cx="4824412" cy="496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1146" name="Text Box 11">
            <a:extLst>
              <a:ext uri="{FF2B5EF4-FFF2-40B4-BE49-F238E27FC236}">
                <a16:creationId xmlns:a16="http://schemas.microsoft.com/office/drawing/2014/main" id="{E365A0DF-C14F-4662-BFB7-8EA9A7545693}"/>
              </a:ext>
            </a:extLst>
          </p:cNvPr>
          <p:cNvSpPr txBox="1">
            <a:spLocks noChangeArrowheads="1"/>
          </p:cNvSpPr>
          <p:nvPr/>
        </p:nvSpPr>
        <p:spPr bwMode="auto">
          <a:xfrm>
            <a:off x="5795963" y="5661025"/>
            <a:ext cx="30241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a:solidFill>
                  <a:srgbClr val="212834"/>
                </a:solidFill>
              </a:rPr>
              <a:t>图</a:t>
            </a:r>
            <a:r>
              <a:rPr lang="en-US" altLang="zh-CN" sz="1600">
                <a:solidFill>
                  <a:srgbClr val="212834"/>
                </a:solidFill>
              </a:rPr>
              <a:t>4.1  </a:t>
            </a:r>
            <a:r>
              <a:rPr lang="zh-CN" altLang="en-US" sz="1600">
                <a:solidFill>
                  <a:srgbClr val="212834"/>
                </a:solidFill>
              </a:rPr>
              <a:t>短路的类型</a:t>
            </a:r>
            <a:r>
              <a:rPr lang="en-US" altLang="zh-CN" sz="1600">
                <a:solidFill>
                  <a:srgbClr val="212834"/>
                </a:solidFill>
              </a:rPr>
              <a:t>(</a:t>
            </a:r>
            <a:r>
              <a:rPr lang="zh-CN" altLang="en-US" sz="1600">
                <a:solidFill>
                  <a:srgbClr val="212834"/>
                </a:solidFill>
              </a:rPr>
              <a:t>虚线表示短路电流的路径</a:t>
            </a:r>
            <a:r>
              <a:rPr lang="en-US" altLang="zh-CN" sz="1600">
                <a:solidFill>
                  <a:srgbClr val="212834"/>
                </a:solidFill>
              </a:rPr>
              <a:t>)</a:t>
            </a:r>
          </a:p>
        </p:txBody>
      </p:sp>
    </p:spTree>
  </p:cSld>
  <p:clrMapOvr>
    <a:masterClrMapping/>
  </p:clrMapOvr>
  <p:transition>
    <p:split orient="vert"/>
  </p:transition>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4037" name="Rectangle 2">
            <a:extLst>
              <a:ext uri="{FF2B5EF4-FFF2-40B4-BE49-F238E27FC236}">
                <a16:creationId xmlns:a16="http://schemas.microsoft.com/office/drawing/2014/main" id="{0155E60A-D896-4533-B917-A08F12D6D72F}"/>
              </a:ext>
            </a:extLst>
          </p:cNvPr>
          <p:cNvSpPr>
            <a:spLocks noGrp="1" noChangeArrowheads="1"/>
          </p:cNvSpPr>
          <p:nvPr>
            <p:ph type="title"/>
          </p:nvPr>
        </p:nvSpPr>
        <p:spPr bwMode="auto">
          <a:xfrm>
            <a:off x="0" y="0"/>
            <a:ext cx="914400" cy="3492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eaLnBrk="1" hangingPunct="1"/>
            <a:r>
              <a:rPr lang="zh-CN" altLang="en-US" sz="1800" i="1">
                <a:solidFill>
                  <a:schemeClr val="tx1"/>
                </a:solidFill>
                <a:latin typeface="宋体" panose="02010600030101010101" pitchFamily="2" charset="-122"/>
              </a:rPr>
              <a:t>续上页</a:t>
            </a:r>
          </a:p>
        </p:txBody>
      </p:sp>
      <p:sp>
        <p:nvSpPr>
          <p:cNvPr id="593923" name="Rectangle 3">
            <a:extLst>
              <a:ext uri="{FF2B5EF4-FFF2-40B4-BE49-F238E27FC236}">
                <a16:creationId xmlns:a16="http://schemas.microsoft.com/office/drawing/2014/main" id="{1FD4C8D2-DE41-4B8A-B5B0-1657741E6E7C}"/>
              </a:ext>
            </a:extLst>
          </p:cNvPr>
          <p:cNvSpPr>
            <a:spLocks noChangeArrowheads="1"/>
          </p:cNvSpPr>
          <p:nvPr/>
        </p:nvSpPr>
        <p:spPr bwMode="auto">
          <a:xfrm>
            <a:off x="381000" y="838200"/>
            <a:ext cx="8458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t>        目前电流互感器的新产品直接给出了短路力稳定电流峰值和1</a:t>
            </a:r>
            <a:r>
              <a:rPr lang="en-US" altLang="zh-CN" sz="2000"/>
              <a:t>s</a:t>
            </a:r>
            <a:r>
              <a:rPr lang="zh-CN" altLang="en-US" sz="2000"/>
              <a:t>热稳定电流有效值，因此其力稳定性与热稳定性可按下式校验。</a:t>
            </a:r>
          </a:p>
        </p:txBody>
      </p:sp>
      <p:sp>
        <p:nvSpPr>
          <p:cNvPr id="44039" name="Rectangle 4">
            <a:extLst>
              <a:ext uri="{FF2B5EF4-FFF2-40B4-BE49-F238E27FC236}">
                <a16:creationId xmlns:a16="http://schemas.microsoft.com/office/drawing/2014/main" id="{52508EE2-7FEC-47D2-95DD-74B731F15F98}"/>
              </a:ext>
            </a:extLst>
          </p:cNvPr>
          <p:cNvSpPr>
            <a:spLocks noChangeArrowheads="1"/>
          </p:cNvSpPr>
          <p:nvPr/>
        </p:nvSpPr>
        <p:spPr bwMode="auto">
          <a:xfrm>
            <a:off x="914400" y="381000"/>
            <a:ext cx="41148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t>3. </a:t>
            </a:r>
            <a:r>
              <a:rPr lang="zh-CN" altLang="en-US" sz="2000">
                <a:latin typeface="宋体" panose="02010600030101010101" pitchFamily="2" charset="-122"/>
              </a:rPr>
              <a:t>短路稳定性的校验</a:t>
            </a:r>
            <a:r>
              <a:rPr lang="zh-CN" altLang="en-US" sz="2000"/>
              <a:t> </a:t>
            </a:r>
          </a:p>
        </p:txBody>
      </p:sp>
      <p:graphicFrame>
        <p:nvGraphicFramePr>
          <p:cNvPr id="611328" name="Object 0">
            <a:extLst>
              <a:ext uri="{FF2B5EF4-FFF2-40B4-BE49-F238E27FC236}">
                <a16:creationId xmlns:a16="http://schemas.microsoft.com/office/drawing/2014/main" id="{49BC2D46-496C-4C0F-A79B-36EE8D050578}"/>
              </a:ext>
            </a:extLst>
          </p:cNvPr>
          <p:cNvGraphicFramePr>
            <a:graphicFrameLocks noChangeAspect="1"/>
          </p:cNvGraphicFramePr>
          <p:nvPr/>
        </p:nvGraphicFramePr>
        <p:xfrm>
          <a:off x="2286000" y="1752600"/>
          <a:ext cx="1217613" cy="627063"/>
        </p:xfrm>
        <a:graphic>
          <a:graphicData uri="http://schemas.openxmlformats.org/presentationml/2006/ole">
            <mc:AlternateContent xmlns:mc="http://schemas.openxmlformats.org/markup-compatibility/2006">
              <mc:Choice xmlns:v="urn:schemas-microsoft-com:vml" Requires="v">
                <p:oleObj name="Equation" r:id="rId3" imgW="469800" imgH="241200" progId="Equation.DSMT4">
                  <p:embed/>
                </p:oleObj>
              </mc:Choice>
              <mc:Fallback>
                <p:oleObj name="Equation" r:id="rId3" imgW="469800" imgH="241200" progId="Equation.DSMT4">
                  <p:embed/>
                  <p:pic>
                    <p:nvPicPr>
                      <p:cNvPr id="0"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1752600"/>
                        <a:ext cx="1217613" cy="627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11329" name="Object 1">
            <a:extLst>
              <a:ext uri="{FF2B5EF4-FFF2-40B4-BE49-F238E27FC236}">
                <a16:creationId xmlns:a16="http://schemas.microsoft.com/office/drawing/2014/main" id="{5F47D3FB-4406-4CA8-BFFE-0912FA769E01}"/>
              </a:ext>
            </a:extLst>
          </p:cNvPr>
          <p:cNvGraphicFramePr>
            <a:graphicFrameLocks noChangeAspect="1"/>
          </p:cNvGraphicFramePr>
          <p:nvPr/>
        </p:nvGraphicFramePr>
        <p:xfrm>
          <a:off x="4343400" y="1828800"/>
          <a:ext cx="1338263" cy="571500"/>
        </p:xfrm>
        <a:graphic>
          <a:graphicData uri="http://schemas.openxmlformats.org/presentationml/2006/ole">
            <mc:AlternateContent xmlns:mc="http://schemas.openxmlformats.org/markup-compatibility/2006">
              <mc:Choice xmlns:v="urn:schemas-microsoft-com:vml" Requires="v">
                <p:oleObj name="Equation" r:id="rId5" imgW="596880" imgH="253800" progId="Equation.DSMT4">
                  <p:embed/>
                </p:oleObj>
              </mc:Choice>
              <mc:Fallback>
                <p:oleObj name="Equation" r:id="rId5" imgW="596880" imgH="2538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43400" y="1828800"/>
                        <a:ext cx="1338263" cy="571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93931" name="Rectangle 11">
            <a:extLst>
              <a:ext uri="{FF2B5EF4-FFF2-40B4-BE49-F238E27FC236}">
                <a16:creationId xmlns:a16="http://schemas.microsoft.com/office/drawing/2014/main" id="{46B0C1B2-5034-40D3-96F4-54B27A786EA3}"/>
              </a:ext>
            </a:extLst>
          </p:cNvPr>
          <p:cNvSpPr>
            <a:spLocks noChangeArrowheads="1"/>
          </p:cNvSpPr>
          <p:nvPr/>
        </p:nvSpPr>
        <p:spPr bwMode="auto">
          <a:xfrm>
            <a:off x="914400" y="2895600"/>
            <a:ext cx="3124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pPr>
            <a:r>
              <a:rPr lang="zh-CN" altLang="en-US" sz="2000">
                <a:latin typeface="宋体" panose="02010600030101010101" pitchFamily="2" charset="-122"/>
              </a:rPr>
              <a:t>1. 电压的选择 </a:t>
            </a:r>
          </a:p>
        </p:txBody>
      </p:sp>
      <p:sp>
        <p:nvSpPr>
          <p:cNvPr id="593934" name="Rectangle 14">
            <a:extLst>
              <a:ext uri="{FF2B5EF4-FFF2-40B4-BE49-F238E27FC236}">
                <a16:creationId xmlns:a16="http://schemas.microsoft.com/office/drawing/2014/main" id="{D4EC22B7-4258-4657-8AC9-86528777A105}"/>
              </a:ext>
            </a:extLst>
          </p:cNvPr>
          <p:cNvSpPr>
            <a:spLocks noChangeArrowheads="1"/>
          </p:cNvSpPr>
          <p:nvPr/>
        </p:nvSpPr>
        <p:spPr bwMode="auto">
          <a:xfrm>
            <a:off x="838200" y="2438400"/>
            <a:ext cx="4876800"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000">
                <a:ea typeface="黑体" panose="02010609060101010101" pitchFamily="49" charset="-122"/>
              </a:rPr>
              <a:t>五、电压互感器的选择与校验</a:t>
            </a:r>
          </a:p>
        </p:txBody>
      </p:sp>
      <p:sp>
        <p:nvSpPr>
          <p:cNvPr id="593935" name="Rectangle 15">
            <a:extLst>
              <a:ext uri="{FF2B5EF4-FFF2-40B4-BE49-F238E27FC236}">
                <a16:creationId xmlns:a16="http://schemas.microsoft.com/office/drawing/2014/main" id="{9F63FF11-A056-45E7-9D3C-F60E76641F0B}"/>
              </a:ext>
            </a:extLst>
          </p:cNvPr>
          <p:cNvSpPr>
            <a:spLocks noChangeArrowheads="1"/>
          </p:cNvSpPr>
          <p:nvPr/>
        </p:nvSpPr>
        <p:spPr bwMode="auto">
          <a:xfrm>
            <a:off x="381000" y="3352800"/>
            <a:ext cx="8458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pPr>
            <a:r>
              <a:rPr lang="zh-CN" altLang="en-US" sz="2000">
                <a:latin typeface="宋体" panose="02010600030101010101" pitchFamily="2" charset="-122"/>
              </a:rPr>
              <a:t>    电压互感器的额定一次电压，应与安装地点电网的额定电压相等，其额定二次电压一般为</a:t>
            </a:r>
            <a:r>
              <a:rPr lang="zh-CN" altLang="en-US" sz="2000"/>
              <a:t>100</a:t>
            </a:r>
            <a:r>
              <a:rPr lang="en-US" altLang="zh-CN" sz="2000"/>
              <a:t>V</a:t>
            </a:r>
            <a:r>
              <a:rPr lang="en-US" altLang="zh-CN" sz="2000">
                <a:latin typeface="宋体" panose="02010600030101010101" pitchFamily="2" charset="-122"/>
              </a:rPr>
              <a:t>。 </a:t>
            </a:r>
            <a:endParaRPr lang="zh-CN" altLang="en-US" sz="2000">
              <a:latin typeface="宋体" panose="02010600030101010101" pitchFamily="2" charset="-122"/>
            </a:endParaRPr>
          </a:p>
        </p:txBody>
      </p:sp>
      <p:sp>
        <p:nvSpPr>
          <p:cNvPr id="593936" name="Rectangle 16">
            <a:extLst>
              <a:ext uri="{FF2B5EF4-FFF2-40B4-BE49-F238E27FC236}">
                <a16:creationId xmlns:a16="http://schemas.microsoft.com/office/drawing/2014/main" id="{B47F4DCF-CD11-4E07-83B9-D83223587AA8}"/>
              </a:ext>
            </a:extLst>
          </p:cNvPr>
          <p:cNvSpPr>
            <a:spLocks noChangeArrowheads="1"/>
          </p:cNvSpPr>
          <p:nvPr/>
        </p:nvSpPr>
        <p:spPr bwMode="auto">
          <a:xfrm>
            <a:off x="914400" y="4191000"/>
            <a:ext cx="3124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pPr>
            <a:r>
              <a:rPr lang="zh-CN" altLang="en-US" sz="2000">
                <a:latin typeface="宋体" panose="02010600030101010101" pitchFamily="2" charset="-122"/>
              </a:rPr>
              <a:t>2. 按准确级要求选择 </a:t>
            </a:r>
          </a:p>
        </p:txBody>
      </p:sp>
      <p:sp>
        <p:nvSpPr>
          <p:cNvPr id="593937" name="Rectangle 17">
            <a:extLst>
              <a:ext uri="{FF2B5EF4-FFF2-40B4-BE49-F238E27FC236}">
                <a16:creationId xmlns:a16="http://schemas.microsoft.com/office/drawing/2014/main" id="{11C77720-6042-4C04-BCAB-24A59ACE7372}"/>
              </a:ext>
            </a:extLst>
          </p:cNvPr>
          <p:cNvSpPr>
            <a:spLocks noChangeArrowheads="1"/>
          </p:cNvSpPr>
          <p:nvPr/>
        </p:nvSpPr>
        <p:spPr bwMode="auto">
          <a:xfrm>
            <a:off x="381000" y="4648200"/>
            <a:ext cx="84582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eaLnBrk="1" hangingPunct="1">
              <a:lnSpc>
                <a:spcPct val="125000"/>
              </a:lnSpc>
              <a:spcBef>
                <a:spcPct val="25000"/>
              </a:spcBef>
            </a:pPr>
            <a:r>
              <a:rPr lang="zh-CN" altLang="en-US" sz="2000"/>
              <a:t>        电压互感器满足准确级要求的条件，也是其二次负荷</a:t>
            </a:r>
            <a:r>
              <a:rPr lang="en-US" altLang="zh-CN" sz="2000" i="1"/>
              <a:t>S</a:t>
            </a:r>
            <a:r>
              <a:rPr lang="en-US" altLang="zh-CN" sz="2000" baseline="-30000"/>
              <a:t>2</a:t>
            </a:r>
            <a:r>
              <a:rPr lang="zh-CN" altLang="en-US" sz="2000"/>
              <a:t>不得大于规定准确级所要求的额定二次容量</a:t>
            </a:r>
            <a:r>
              <a:rPr lang="en-US" altLang="zh-CN" sz="2000" i="1"/>
              <a:t>S</a:t>
            </a:r>
            <a:r>
              <a:rPr lang="en-US" altLang="zh-CN" sz="2000" baseline="-30000"/>
              <a:t>2N</a:t>
            </a:r>
            <a:r>
              <a:rPr lang="en-US" altLang="zh-CN" sz="2000"/>
              <a:t>，</a:t>
            </a:r>
            <a:r>
              <a:rPr lang="zh-CN" altLang="en-US" sz="2000"/>
              <a:t>即</a:t>
            </a:r>
          </a:p>
        </p:txBody>
      </p:sp>
      <p:sp>
        <p:nvSpPr>
          <p:cNvPr id="593938" name="Rectangle 18">
            <a:extLst>
              <a:ext uri="{FF2B5EF4-FFF2-40B4-BE49-F238E27FC236}">
                <a16:creationId xmlns:a16="http://schemas.microsoft.com/office/drawing/2014/main" id="{A9C945DE-0054-40B4-A697-1E10B09B82CC}"/>
              </a:ext>
            </a:extLst>
          </p:cNvPr>
          <p:cNvSpPr>
            <a:spLocks noChangeArrowheads="1"/>
          </p:cNvSpPr>
          <p:nvPr/>
        </p:nvSpPr>
        <p:spPr bwMode="auto">
          <a:xfrm>
            <a:off x="3124200" y="5638800"/>
            <a:ext cx="1981200" cy="473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just">
              <a:lnSpc>
                <a:spcPct val="125000"/>
              </a:lnSpc>
              <a:spcBef>
                <a:spcPct val="50000"/>
              </a:spcBef>
            </a:pPr>
            <a:r>
              <a:rPr lang="zh-CN" altLang="en-US" sz="2000"/>
              <a:t>        </a:t>
            </a:r>
            <a:r>
              <a:rPr lang="en-US" altLang="zh-CN" sz="2000" i="1"/>
              <a:t>S</a:t>
            </a:r>
            <a:r>
              <a:rPr lang="en-US" altLang="zh-CN" sz="2000" baseline="-30000"/>
              <a:t>2N</a:t>
            </a:r>
            <a:r>
              <a:rPr lang="en-US" altLang="zh-CN" sz="2000">
                <a:latin typeface="宋体" panose="02010600030101010101" pitchFamily="2" charset="-122"/>
              </a:rPr>
              <a:t>≥</a:t>
            </a:r>
            <a:r>
              <a:rPr lang="en-US" altLang="zh-CN" sz="2000" i="1"/>
              <a:t>S</a:t>
            </a:r>
            <a:r>
              <a:rPr lang="en-US" altLang="zh-CN" sz="2000" baseline="-30000"/>
              <a:t>2</a:t>
            </a:r>
            <a:r>
              <a:rPr lang="en-US" altLang="zh-CN" sz="2000"/>
              <a:t> </a:t>
            </a:r>
            <a:endParaRPr lang="zh-CN" altLang="en-US" sz="2000"/>
          </a:p>
        </p:txBody>
      </p:sp>
    </p:spTree>
  </p:cSld>
  <p:clrMapOvr>
    <a:masterClrMapping/>
  </p:clrMapOvr>
  <p:transition>
    <p:split orient="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4" presetClass="entr" presetSubtype="0" fill="hold" grpId="0" nodeType="clickEffect">
                                  <p:stCondLst>
                                    <p:cond delay="0"/>
                                  </p:stCondLst>
                                  <p:childTnLst>
                                    <p:set>
                                      <p:cBhvr>
                                        <p:cTn id="6" dur="1" fill="hold">
                                          <p:stCondLst>
                                            <p:cond delay="499"/>
                                          </p:stCondLst>
                                        </p:cTn>
                                        <p:tgtEl>
                                          <p:spTgt spid="593923"/>
                                        </p:tgtEl>
                                        <p:attrNameLst>
                                          <p:attrName>style.visibility</p:attrName>
                                        </p:attrNameLst>
                                      </p:cBhvr>
                                      <p:to>
                                        <p:strVal val="visible"/>
                                      </p:to>
                                    </p:set>
                                    <p:anim to="" calcmode="lin" valueType="num">
                                      <p:cBhvr>
                                        <p:cTn id="7" dur="1" fill="hold"/>
                                        <p:tgtEl>
                                          <p:spTgt spid="593923"/>
                                        </p:tgtEl>
                                        <p:attrNameLst>
                                          <p:attrName/>
                                        </p:attrNameLst>
                                      </p:cBhvr>
                                    </p:anim>
                                  </p:childTnLst>
                                </p:cTn>
                              </p:par>
                            </p:childTnLst>
                          </p:cTn>
                        </p:par>
                      </p:childTnLst>
                    </p:cTn>
                  </p:par>
                  <p:par>
                    <p:cTn id="8" fill="hold" nodeType="clickPar">
                      <p:stCondLst>
                        <p:cond delay="indefinite"/>
                      </p:stCondLst>
                      <p:childTnLst>
                        <p:par>
                          <p:cTn id="9" fill="hold" nodeType="withGroup">
                            <p:stCondLst>
                              <p:cond delay="0"/>
                            </p:stCondLst>
                            <p:childTnLst>
                              <p:par>
                                <p:cTn id="10" presetID="24" presetClass="entr" presetSubtype="0" fill="hold" nodeType="clickEffect">
                                  <p:stCondLst>
                                    <p:cond delay="0"/>
                                  </p:stCondLst>
                                  <p:childTnLst>
                                    <p:set>
                                      <p:cBhvr>
                                        <p:cTn id="11" dur="1" fill="hold">
                                          <p:stCondLst>
                                            <p:cond delay="499"/>
                                          </p:stCondLst>
                                        </p:cTn>
                                        <p:tgtEl>
                                          <p:spTgt spid="611328"/>
                                        </p:tgtEl>
                                        <p:attrNameLst>
                                          <p:attrName>style.visibility</p:attrName>
                                        </p:attrNameLst>
                                      </p:cBhvr>
                                      <p:to>
                                        <p:strVal val="visible"/>
                                      </p:to>
                                    </p:set>
                                    <p:anim to="" calcmode="lin" valueType="num">
                                      <p:cBhvr>
                                        <p:cTn id="12" dur="1" fill="hold"/>
                                        <p:tgtEl>
                                          <p:spTgt spid="611328"/>
                                        </p:tgtEl>
                                        <p:attrNameLst>
                                          <p:attrName/>
                                        </p:attrNameLst>
                                      </p:cBhvr>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4" presetClass="entr" presetSubtype="0" fill="hold" nodeType="clickEffect">
                                  <p:stCondLst>
                                    <p:cond delay="0"/>
                                  </p:stCondLst>
                                  <p:childTnLst>
                                    <p:set>
                                      <p:cBhvr>
                                        <p:cTn id="16" dur="1" fill="hold">
                                          <p:stCondLst>
                                            <p:cond delay="499"/>
                                          </p:stCondLst>
                                        </p:cTn>
                                        <p:tgtEl>
                                          <p:spTgt spid="611329"/>
                                        </p:tgtEl>
                                        <p:attrNameLst>
                                          <p:attrName>style.visibility</p:attrName>
                                        </p:attrNameLst>
                                      </p:cBhvr>
                                      <p:to>
                                        <p:strVal val="visible"/>
                                      </p:to>
                                    </p:set>
                                    <p:anim to="" calcmode="lin" valueType="num">
                                      <p:cBhvr>
                                        <p:cTn id="17" dur="1" fill="hold"/>
                                        <p:tgtEl>
                                          <p:spTgt spid="611329"/>
                                        </p:tgtEl>
                                        <p:attrNameLst>
                                          <p:attrName/>
                                        </p:attrNameLst>
                                      </p:cBhvr>
                                    </p:anim>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593934"/>
                                        </p:tgtEl>
                                        <p:attrNameLst>
                                          <p:attrName>style.visibility</p:attrName>
                                        </p:attrNameLst>
                                      </p:cBhvr>
                                      <p:to>
                                        <p:strVal val="visible"/>
                                      </p:to>
                                    </p:set>
                                    <p:anim calcmode="lin" valueType="num">
                                      <p:cBhvr additive="base">
                                        <p:cTn id="22" dur="500" fill="hold"/>
                                        <p:tgtEl>
                                          <p:spTgt spid="593934"/>
                                        </p:tgtEl>
                                        <p:attrNameLst>
                                          <p:attrName>ppt_x</p:attrName>
                                        </p:attrNameLst>
                                      </p:cBhvr>
                                      <p:tavLst>
                                        <p:tav tm="0">
                                          <p:val>
                                            <p:strVal val="0-#ppt_w/2"/>
                                          </p:val>
                                        </p:tav>
                                        <p:tav tm="100000">
                                          <p:val>
                                            <p:strVal val="#ppt_x"/>
                                          </p:val>
                                        </p:tav>
                                      </p:tavLst>
                                    </p:anim>
                                    <p:anim calcmode="lin" valueType="num">
                                      <p:cBhvr additive="base">
                                        <p:cTn id="23" dur="500" fill="hold"/>
                                        <p:tgtEl>
                                          <p:spTgt spid="593934"/>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24" presetClass="entr" presetSubtype="0" fill="hold" grpId="0" nodeType="clickEffect">
                                  <p:stCondLst>
                                    <p:cond delay="0"/>
                                  </p:stCondLst>
                                  <p:childTnLst>
                                    <p:set>
                                      <p:cBhvr>
                                        <p:cTn id="27" dur="1" fill="hold">
                                          <p:stCondLst>
                                            <p:cond delay="499"/>
                                          </p:stCondLst>
                                        </p:cTn>
                                        <p:tgtEl>
                                          <p:spTgt spid="593931"/>
                                        </p:tgtEl>
                                        <p:attrNameLst>
                                          <p:attrName>style.visibility</p:attrName>
                                        </p:attrNameLst>
                                      </p:cBhvr>
                                      <p:to>
                                        <p:strVal val="visible"/>
                                      </p:to>
                                    </p:set>
                                    <p:anim to="" calcmode="lin" valueType="num">
                                      <p:cBhvr>
                                        <p:cTn id="28" dur="1" fill="hold"/>
                                        <p:tgtEl>
                                          <p:spTgt spid="593931"/>
                                        </p:tgtEl>
                                        <p:attrNameLst>
                                          <p:attrName/>
                                        </p:attrNameLst>
                                      </p:cBhvr>
                                    </p:anim>
                                  </p:childTnLst>
                                </p:cTn>
                              </p:par>
                            </p:childTnLst>
                          </p:cTn>
                        </p:par>
                      </p:childTnLst>
                    </p:cTn>
                  </p:par>
                  <p:par>
                    <p:cTn id="29" fill="hold" nodeType="clickPar">
                      <p:stCondLst>
                        <p:cond delay="indefinite"/>
                      </p:stCondLst>
                      <p:childTnLst>
                        <p:par>
                          <p:cTn id="30" fill="hold" nodeType="withGroup">
                            <p:stCondLst>
                              <p:cond delay="0"/>
                            </p:stCondLst>
                            <p:childTnLst>
                              <p:par>
                                <p:cTn id="31" presetID="24" presetClass="entr" presetSubtype="0" fill="hold" grpId="0" nodeType="clickEffect">
                                  <p:stCondLst>
                                    <p:cond delay="0"/>
                                  </p:stCondLst>
                                  <p:childTnLst>
                                    <p:set>
                                      <p:cBhvr>
                                        <p:cTn id="32" dur="1" fill="hold">
                                          <p:stCondLst>
                                            <p:cond delay="499"/>
                                          </p:stCondLst>
                                        </p:cTn>
                                        <p:tgtEl>
                                          <p:spTgt spid="593935"/>
                                        </p:tgtEl>
                                        <p:attrNameLst>
                                          <p:attrName>style.visibility</p:attrName>
                                        </p:attrNameLst>
                                      </p:cBhvr>
                                      <p:to>
                                        <p:strVal val="visible"/>
                                      </p:to>
                                    </p:set>
                                    <p:anim to="" calcmode="lin" valueType="num">
                                      <p:cBhvr>
                                        <p:cTn id="33" dur="1" fill="hold"/>
                                        <p:tgtEl>
                                          <p:spTgt spid="593935"/>
                                        </p:tgtEl>
                                        <p:attrNameLst>
                                          <p:attrName/>
                                        </p:attrNameLst>
                                      </p:cBhvr>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24" presetClass="entr" presetSubtype="0" fill="hold" grpId="0" nodeType="clickEffect">
                                  <p:stCondLst>
                                    <p:cond delay="0"/>
                                  </p:stCondLst>
                                  <p:childTnLst>
                                    <p:set>
                                      <p:cBhvr>
                                        <p:cTn id="37" dur="1" fill="hold">
                                          <p:stCondLst>
                                            <p:cond delay="499"/>
                                          </p:stCondLst>
                                        </p:cTn>
                                        <p:tgtEl>
                                          <p:spTgt spid="593936"/>
                                        </p:tgtEl>
                                        <p:attrNameLst>
                                          <p:attrName>style.visibility</p:attrName>
                                        </p:attrNameLst>
                                      </p:cBhvr>
                                      <p:to>
                                        <p:strVal val="visible"/>
                                      </p:to>
                                    </p:set>
                                    <p:anim to="" calcmode="lin" valueType="num">
                                      <p:cBhvr>
                                        <p:cTn id="38" dur="1" fill="hold"/>
                                        <p:tgtEl>
                                          <p:spTgt spid="593936"/>
                                        </p:tgtEl>
                                        <p:attrNameLst>
                                          <p:attrName/>
                                        </p:attrNameLst>
                                      </p:cBhvr>
                                    </p:anim>
                                  </p:childTnLst>
                                </p:cTn>
                              </p:par>
                            </p:childTnLst>
                          </p:cTn>
                        </p:par>
                      </p:childTnLst>
                    </p:cTn>
                  </p:par>
                  <p:par>
                    <p:cTn id="39" fill="hold" nodeType="clickPar">
                      <p:stCondLst>
                        <p:cond delay="indefinite"/>
                      </p:stCondLst>
                      <p:childTnLst>
                        <p:par>
                          <p:cTn id="40" fill="hold" nodeType="withGroup">
                            <p:stCondLst>
                              <p:cond delay="0"/>
                            </p:stCondLst>
                            <p:childTnLst>
                              <p:par>
                                <p:cTn id="41" presetID="24" presetClass="entr" presetSubtype="0" fill="hold" grpId="0" nodeType="clickEffect">
                                  <p:stCondLst>
                                    <p:cond delay="0"/>
                                  </p:stCondLst>
                                  <p:childTnLst>
                                    <p:set>
                                      <p:cBhvr>
                                        <p:cTn id="42" dur="1" fill="hold">
                                          <p:stCondLst>
                                            <p:cond delay="499"/>
                                          </p:stCondLst>
                                        </p:cTn>
                                        <p:tgtEl>
                                          <p:spTgt spid="593937"/>
                                        </p:tgtEl>
                                        <p:attrNameLst>
                                          <p:attrName>style.visibility</p:attrName>
                                        </p:attrNameLst>
                                      </p:cBhvr>
                                      <p:to>
                                        <p:strVal val="visible"/>
                                      </p:to>
                                    </p:set>
                                    <p:anim to="" calcmode="lin" valueType="num">
                                      <p:cBhvr>
                                        <p:cTn id="43" dur="1" fill="hold"/>
                                        <p:tgtEl>
                                          <p:spTgt spid="593937"/>
                                        </p:tgtEl>
                                        <p:attrNameLst>
                                          <p:attrName/>
                                        </p:attrNameLst>
                                      </p:cBhvr>
                                    </p:anim>
                                  </p:childTnLst>
                                </p:cTn>
                              </p:par>
                            </p:childTnLst>
                          </p:cTn>
                        </p:par>
                      </p:childTnLst>
                    </p:cTn>
                  </p:par>
                  <p:par>
                    <p:cTn id="44" fill="hold" nodeType="clickPar">
                      <p:stCondLst>
                        <p:cond delay="indefinite"/>
                      </p:stCondLst>
                      <p:childTnLst>
                        <p:par>
                          <p:cTn id="45" fill="hold" nodeType="withGroup">
                            <p:stCondLst>
                              <p:cond delay="0"/>
                            </p:stCondLst>
                            <p:childTnLst>
                              <p:par>
                                <p:cTn id="46" presetID="24" presetClass="entr" presetSubtype="0" fill="hold" grpId="0" nodeType="clickEffect">
                                  <p:stCondLst>
                                    <p:cond delay="0"/>
                                  </p:stCondLst>
                                  <p:childTnLst>
                                    <p:set>
                                      <p:cBhvr>
                                        <p:cTn id="47" dur="1" fill="hold">
                                          <p:stCondLst>
                                            <p:cond delay="499"/>
                                          </p:stCondLst>
                                        </p:cTn>
                                        <p:tgtEl>
                                          <p:spTgt spid="593938"/>
                                        </p:tgtEl>
                                        <p:attrNameLst>
                                          <p:attrName>style.visibility</p:attrName>
                                        </p:attrNameLst>
                                      </p:cBhvr>
                                      <p:to>
                                        <p:strVal val="visible"/>
                                      </p:to>
                                    </p:set>
                                    <p:anim to="" calcmode="lin" valueType="num">
                                      <p:cBhvr>
                                        <p:cTn id="48" dur="1" fill="hold"/>
                                        <p:tgtEl>
                                          <p:spTgt spid="593938"/>
                                        </p:tgtEl>
                                        <p:attrNameLst>
                                          <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3923" grpId="0" autoUpdateAnimBg="0"/>
      <p:bldP spid="593931" grpId="0" autoUpdateAnimBg="0"/>
      <p:bldP spid="593934" grpId="0" autoUpdateAnimBg="0"/>
      <p:bldP spid="593935" grpId="0" autoUpdateAnimBg="0"/>
      <p:bldP spid="593936" grpId="0" autoUpdateAnimBg="0"/>
      <p:bldP spid="593937" grpId="0" autoUpdateAnimBg="0"/>
      <p:bldP spid="593938" grpId="0" autoUpdateAnimBg="0"/>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32" name="Text Box 8">
            <a:extLst>
              <a:ext uri="{FF2B5EF4-FFF2-40B4-BE49-F238E27FC236}">
                <a16:creationId xmlns:a16="http://schemas.microsoft.com/office/drawing/2014/main" id="{8EB87A90-5367-44E8-8B7A-9DAF8F9B28AD}"/>
              </a:ext>
            </a:extLst>
          </p:cNvPr>
          <p:cNvSpPr txBox="1">
            <a:spLocks noChangeArrowheads="1"/>
          </p:cNvSpPr>
          <p:nvPr/>
        </p:nvSpPr>
        <p:spPr bwMode="auto">
          <a:xfrm>
            <a:off x="827088" y="1700213"/>
            <a:ext cx="7704137" cy="2014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电气设备的选择是供配电系统设计的主要内容之一，是保证电网安全、经济运行的重要条件。在选择电气设备时，应根据工程实际情况，按照有关设计规程的规定，积极采用新技术、新设备，力争使电气设备工作安全、可靠，运行维护方便，投资经济合理。</a:t>
            </a:r>
          </a:p>
          <a:p>
            <a:pPr eaLnBrk="1" hangingPunct="1"/>
            <a:r>
              <a:rPr lang="zh-CN" altLang="en-US" sz="1800">
                <a:solidFill>
                  <a:srgbClr val="212834"/>
                </a:solidFill>
              </a:rPr>
              <a:t>在供配电系统中尽管电气设备的作用不一样，具体选择的方法也不同，但其基本要求是相同的。</a:t>
            </a:r>
            <a:r>
              <a:rPr lang="zh-CN" altLang="en-US" sz="1800" u="sng">
                <a:solidFill>
                  <a:srgbClr val="212834"/>
                </a:solidFill>
                <a:latin typeface="楷体" panose="02010609060101010101" pitchFamily="49" charset="-122"/>
                <a:ea typeface="楷体" panose="02010609060101010101" pitchFamily="49" charset="-122"/>
              </a:rPr>
              <a:t>为保证电气设备安全、可靠的运行，必须按正常工作条件进行选择，并按短路条件校验动稳定和热稳定</a:t>
            </a:r>
            <a:r>
              <a:rPr lang="zh-CN" altLang="en-US" sz="1800" u="sng">
                <a:solidFill>
                  <a:srgbClr val="212834"/>
                </a:solidFill>
              </a:rPr>
              <a:t>。</a:t>
            </a:r>
          </a:p>
        </p:txBody>
      </p:sp>
      <p:sp>
        <p:nvSpPr>
          <p:cNvPr id="103433" name="Rectangle 9">
            <a:extLst>
              <a:ext uri="{FF2B5EF4-FFF2-40B4-BE49-F238E27FC236}">
                <a16:creationId xmlns:a16="http://schemas.microsoft.com/office/drawing/2014/main" id="{5FD26F91-CB42-4559-9D81-898FE80016E7}"/>
              </a:ext>
            </a:extLst>
          </p:cNvPr>
          <p:cNvSpPr>
            <a:spLocks noChangeArrowheads="1"/>
          </p:cNvSpPr>
          <p:nvPr/>
        </p:nvSpPr>
        <p:spPr bwMode="auto">
          <a:xfrm>
            <a:off x="684213" y="3835400"/>
            <a:ext cx="41671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一、电气设备选择的一般条件</a:t>
            </a:r>
          </a:p>
        </p:txBody>
      </p:sp>
      <p:sp>
        <p:nvSpPr>
          <p:cNvPr id="103434" name="Text Box 10">
            <a:extLst>
              <a:ext uri="{FF2B5EF4-FFF2-40B4-BE49-F238E27FC236}">
                <a16:creationId xmlns:a16="http://schemas.microsoft.com/office/drawing/2014/main" id="{660EB80D-070D-450D-BAC8-D7F2F0FB9D67}"/>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sp>
        <p:nvSpPr>
          <p:cNvPr id="103435" name="Text Box 11">
            <a:extLst>
              <a:ext uri="{FF2B5EF4-FFF2-40B4-BE49-F238E27FC236}">
                <a16:creationId xmlns:a16="http://schemas.microsoft.com/office/drawing/2014/main" id="{7A0361BA-831F-4379-A854-DCD685D2F16A}"/>
              </a:ext>
            </a:extLst>
          </p:cNvPr>
          <p:cNvSpPr txBox="1">
            <a:spLocks noChangeArrowheads="1"/>
          </p:cNvSpPr>
          <p:nvPr/>
        </p:nvSpPr>
        <p:spPr bwMode="auto">
          <a:xfrm>
            <a:off x="828675" y="4437063"/>
            <a:ext cx="7704138"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u="sng">
                <a:solidFill>
                  <a:srgbClr val="212834"/>
                </a:solidFill>
              </a:rPr>
              <a:t>1. </a:t>
            </a:r>
            <a:r>
              <a:rPr lang="zh-CN" altLang="en-US" sz="1800" u="sng">
                <a:solidFill>
                  <a:srgbClr val="212834"/>
                </a:solidFill>
              </a:rPr>
              <a:t>按正常工作条件选择电气设备</a:t>
            </a:r>
          </a:p>
          <a:p>
            <a:pPr eaLnBrk="1" hangingPunct="1"/>
            <a:r>
              <a:rPr lang="zh-CN" altLang="en-US" sz="1800">
                <a:solidFill>
                  <a:srgbClr val="212834"/>
                </a:solidFill>
              </a:rPr>
              <a:t>        为了保证电气设备在正常运行情况下可靠地工作，必须按照正常运行条件选择电气设备。</a:t>
            </a:r>
            <a:endParaRPr lang="en-US" altLang="zh-CN" sz="1800">
              <a:solidFill>
                <a:srgbClr val="212834"/>
              </a:solidFill>
            </a:endParaRPr>
          </a:p>
          <a:p>
            <a:pPr eaLnBrk="1" hangingPunct="1"/>
            <a:r>
              <a:rPr lang="zh-CN" altLang="en-US" sz="1800" u="sng">
                <a:solidFill>
                  <a:srgbClr val="212834"/>
                </a:solidFill>
                <a:latin typeface="楷体" panose="02010609060101010101" pitchFamily="49" charset="-122"/>
                <a:ea typeface="楷体" panose="02010609060101010101" pitchFamily="49" charset="-122"/>
              </a:rPr>
              <a:t>正常运行条件是指电气设备正常运行时的工作电压及工作电流。</a:t>
            </a:r>
          </a:p>
        </p:txBody>
      </p:sp>
    </p:spTree>
  </p:cSld>
  <p:clrMapOvr>
    <a:masterClrMapping/>
  </p:clrMapOvr>
  <p:transition>
    <p:split orient="vert"/>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67" name="Text Box 8">
            <a:extLst>
              <a:ext uri="{FF2B5EF4-FFF2-40B4-BE49-F238E27FC236}">
                <a16:creationId xmlns:a16="http://schemas.microsoft.com/office/drawing/2014/main" id="{D71DA7A1-1529-4743-AD03-0A67BC9D5A6D}"/>
              </a:ext>
            </a:extLst>
          </p:cNvPr>
          <p:cNvSpPr txBox="1">
            <a:spLocks noChangeArrowheads="1"/>
          </p:cNvSpPr>
          <p:nvPr/>
        </p:nvSpPr>
        <p:spPr bwMode="auto">
          <a:xfrm>
            <a:off x="827088" y="1628775"/>
            <a:ext cx="7704137"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1) </a:t>
            </a:r>
            <a:r>
              <a:rPr lang="zh-CN" altLang="en-US" sz="1800">
                <a:solidFill>
                  <a:srgbClr val="212834"/>
                </a:solidFill>
              </a:rPr>
              <a:t>按工作电压选择电气设备</a:t>
            </a:r>
          </a:p>
          <a:p>
            <a:pPr eaLnBrk="1" hangingPunct="1"/>
            <a:r>
              <a:rPr lang="zh-CN" altLang="en-US" sz="1800">
                <a:solidFill>
                  <a:srgbClr val="212834"/>
                </a:solidFill>
              </a:rPr>
              <a:t>       电气设备所在电网的运行电压因调压或负荷的变化，有时会高于电网的额定电压，故所选择电气设备允许的最高工作电压不得低于所接电网的最高运行电压。</a:t>
            </a:r>
            <a:r>
              <a:rPr lang="zh-CN" altLang="en-US" sz="1800" u="sng">
                <a:solidFill>
                  <a:srgbClr val="212834"/>
                </a:solidFill>
                <a:latin typeface="楷体" panose="02010609060101010101" pitchFamily="49" charset="-122"/>
                <a:ea typeface="楷体" panose="02010609060101010101" pitchFamily="49" charset="-122"/>
              </a:rPr>
              <a:t>通常规定一般电气设备允许的最高工作电压为设备额定电压的</a:t>
            </a:r>
            <a:r>
              <a:rPr lang="en-US" altLang="zh-CN" sz="1800" u="sng">
                <a:solidFill>
                  <a:srgbClr val="212834"/>
                </a:solidFill>
                <a:latin typeface="楷体" panose="02010609060101010101" pitchFamily="49" charset="-122"/>
                <a:ea typeface="楷体" panose="02010609060101010101" pitchFamily="49" charset="-122"/>
              </a:rPr>
              <a:t>1.1</a:t>
            </a:r>
            <a:r>
              <a:rPr lang="zh-CN" altLang="en-US" sz="1800" u="sng">
                <a:solidFill>
                  <a:srgbClr val="212834"/>
                </a:solidFill>
                <a:latin typeface="楷体" panose="02010609060101010101" pitchFamily="49" charset="-122"/>
                <a:ea typeface="楷体" panose="02010609060101010101" pitchFamily="49" charset="-122"/>
              </a:rPr>
              <a:t>倍～</a:t>
            </a:r>
            <a:r>
              <a:rPr lang="en-US" altLang="zh-CN" sz="1800" u="sng">
                <a:solidFill>
                  <a:srgbClr val="212834"/>
                </a:solidFill>
                <a:latin typeface="楷体" panose="02010609060101010101" pitchFamily="49" charset="-122"/>
                <a:ea typeface="楷体" panose="02010609060101010101" pitchFamily="49" charset="-122"/>
              </a:rPr>
              <a:t>1.15</a:t>
            </a:r>
            <a:r>
              <a:rPr lang="zh-CN" altLang="en-US" sz="1800" u="sng">
                <a:solidFill>
                  <a:srgbClr val="212834"/>
                </a:solidFill>
                <a:latin typeface="楷体" panose="02010609060101010101" pitchFamily="49" charset="-122"/>
                <a:ea typeface="楷体" panose="02010609060101010101" pitchFamily="49" charset="-122"/>
              </a:rPr>
              <a:t>倍，而电气设备所在电网的运行电压波动，一般不超过电网额定电压的</a:t>
            </a:r>
            <a:r>
              <a:rPr lang="en-US" altLang="zh-CN" sz="1800" u="sng">
                <a:solidFill>
                  <a:srgbClr val="212834"/>
                </a:solidFill>
                <a:latin typeface="楷体" panose="02010609060101010101" pitchFamily="49" charset="-122"/>
                <a:ea typeface="楷体" panose="02010609060101010101" pitchFamily="49" charset="-122"/>
              </a:rPr>
              <a:t>1.15</a:t>
            </a:r>
            <a:r>
              <a:rPr lang="zh-CN" altLang="en-US" sz="1800" u="sng">
                <a:solidFill>
                  <a:srgbClr val="212834"/>
                </a:solidFill>
                <a:latin typeface="楷体" panose="02010609060101010101" pitchFamily="49" charset="-122"/>
                <a:ea typeface="楷体" panose="02010609060101010101" pitchFamily="49" charset="-122"/>
              </a:rPr>
              <a:t>倍</a:t>
            </a:r>
            <a:r>
              <a:rPr lang="zh-CN" altLang="en-US" sz="1800" u="sng">
                <a:solidFill>
                  <a:srgbClr val="212834"/>
                </a:solidFill>
              </a:rPr>
              <a:t>。</a:t>
            </a:r>
            <a:r>
              <a:rPr lang="zh-CN" altLang="en-US" sz="1800">
                <a:solidFill>
                  <a:srgbClr val="212834"/>
                </a:solidFill>
              </a:rPr>
              <a:t>因此，在选择电气设备时，一般可按照电气设备的额定电压</a:t>
            </a:r>
            <a:r>
              <a:rPr lang="en-US" altLang="zh-CN" sz="1800">
                <a:solidFill>
                  <a:srgbClr val="212834"/>
                </a:solidFill>
              </a:rPr>
              <a:t>U</a:t>
            </a:r>
            <a:r>
              <a:rPr lang="en-US" altLang="zh-CN" sz="1800" baseline="-25000">
                <a:solidFill>
                  <a:srgbClr val="212834"/>
                </a:solidFill>
              </a:rPr>
              <a:t>N</a:t>
            </a:r>
            <a:r>
              <a:rPr lang="zh-CN" altLang="en-US" sz="1800">
                <a:solidFill>
                  <a:srgbClr val="212834"/>
                </a:solidFill>
              </a:rPr>
              <a:t>不低于设备安装地点电网额定电压</a:t>
            </a:r>
            <a:r>
              <a:rPr lang="en-US" altLang="zh-CN" sz="1800">
                <a:solidFill>
                  <a:srgbClr val="212834"/>
                </a:solidFill>
              </a:rPr>
              <a:t>U</a:t>
            </a:r>
            <a:r>
              <a:rPr lang="en-US" altLang="zh-CN" sz="1800" baseline="-25000">
                <a:solidFill>
                  <a:srgbClr val="212834"/>
                </a:solidFill>
              </a:rPr>
              <a:t>Ns</a:t>
            </a:r>
            <a:r>
              <a:rPr lang="zh-CN" altLang="en-US" sz="1800">
                <a:solidFill>
                  <a:srgbClr val="212834"/>
                </a:solidFill>
              </a:rPr>
              <a:t>的条件选择，即</a:t>
            </a:r>
          </a:p>
          <a:p>
            <a:pPr eaLnBrk="1" hangingPunct="1"/>
            <a:r>
              <a:rPr lang="zh-CN" altLang="en-US" sz="1800">
                <a:solidFill>
                  <a:srgbClr val="212834"/>
                </a:solidFill>
              </a:rPr>
              <a:t>                                                                                               </a:t>
            </a:r>
            <a:r>
              <a:rPr lang="en-US" altLang="zh-CN" sz="1800">
                <a:solidFill>
                  <a:srgbClr val="212834"/>
                </a:solidFill>
              </a:rPr>
              <a:t>(4-60)</a:t>
            </a:r>
          </a:p>
          <a:p>
            <a:pPr eaLnBrk="1" hangingPunct="1"/>
            <a:r>
              <a:rPr lang="en-US" altLang="zh-CN" sz="1800">
                <a:solidFill>
                  <a:srgbClr val="212834"/>
                </a:solidFill>
              </a:rPr>
              <a:t>       2) </a:t>
            </a:r>
            <a:r>
              <a:rPr lang="zh-CN" altLang="en-US" sz="1800">
                <a:solidFill>
                  <a:srgbClr val="212834"/>
                </a:solidFill>
              </a:rPr>
              <a:t>按工作电流选择电气设备</a:t>
            </a:r>
          </a:p>
          <a:p>
            <a:pPr eaLnBrk="1" hangingPunct="1"/>
            <a:r>
              <a:rPr lang="zh-CN" altLang="en-US" sz="1800">
                <a:solidFill>
                  <a:srgbClr val="212834"/>
                </a:solidFill>
              </a:rPr>
              <a:t>      电气设备的额定电流</a:t>
            </a:r>
            <a:r>
              <a:rPr lang="en-US" altLang="zh-CN" sz="1800">
                <a:solidFill>
                  <a:srgbClr val="212834"/>
                </a:solidFill>
              </a:rPr>
              <a:t>I</a:t>
            </a:r>
            <a:r>
              <a:rPr lang="en-US" altLang="zh-CN" sz="1800" baseline="-25000">
                <a:solidFill>
                  <a:srgbClr val="212834"/>
                </a:solidFill>
              </a:rPr>
              <a:t>N</a:t>
            </a:r>
            <a:r>
              <a:rPr lang="zh-CN" altLang="en-US" sz="1800">
                <a:solidFill>
                  <a:srgbClr val="212834"/>
                </a:solidFill>
              </a:rPr>
              <a:t>是指在规定的环境温度下，设备的长期允许电流</a:t>
            </a:r>
            <a:r>
              <a:rPr lang="en-US" altLang="zh-CN" sz="1800">
                <a:solidFill>
                  <a:srgbClr val="212834"/>
                </a:solidFill>
              </a:rPr>
              <a:t>I</a:t>
            </a:r>
            <a:r>
              <a:rPr lang="en-US" altLang="zh-CN" sz="1800" baseline="-25000">
                <a:solidFill>
                  <a:srgbClr val="212834"/>
                </a:solidFill>
              </a:rPr>
              <a:t>al</a:t>
            </a:r>
            <a:r>
              <a:rPr lang="zh-CN" altLang="en-US" sz="1800">
                <a:solidFill>
                  <a:srgbClr val="212834"/>
                </a:solidFill>
              </a:rPr>
              <a:t>。</a:t>
            </a:r>
            <a:r>
              <a:rPr lang="en-US" altLang="zh-CN" sz="1800">
                <a:solidFill>
                  <a:srgbClr val="212834"/>
                </a:solidFill>
              </a:rPr>
              <a:t>I</a:t>
            </a:r>
            <a:r>
              <a:rPr lang="en-US" altLang="zh-CN" sz="1800" baseline="-25000">
                <a:solidFill>
                  <a:srgbClr val="212834"/>
                </a:solidFill>
              </a:rPr>
              <a:t>N</a:t>
            </a:r>
            <a:r>
              <a:rPr lang="zh-CN" altLang="en-US" sz="1800">
                <a:solidFill>
                  <a:srgbClr val="212834"/>
                </a:solidFill>
              </a:rPr>
              <a:t>不应小于该回路的最大持续工作电流</a:t>
            </a:r>
            <a:r>
              <a:rPr lang="en-US" altLang="zh-CN" sz="1800">
                <a:solidFill>
                  <a:srgbClr val="212834"/>
                </a:solidFill>
              </a:rPr>
              <a:t>I</a:t>
            </a:r>
            <a:r>
              <a:rPr lang="en-US" altLang="zh-CN" sz="1800" baseline="-25000">
                <a:solidFill>
                  <a:srgbClr val="212834"/>
                </a:solidFill>
              </a:rPr>
              <a:t>max</a:t>
            </a:r>
            <a:r>
              <a:rPr lang="zh-CN" altLang="en-US" sz="1800">
                <a:solidFill>
                  <a:srgbClr val="212834"/>
                </a:solidFill>
              </a:rPr>
              <a:t>，即</a:t>
            </a:r>
          </a:p>
          <a:p>
            <a:pPr eaLnBrk="1" hangingPunct="1"/>
            <a:r>
              <a:rPr lang="zh-CN" altLang="en-US" sz="1800">
                <a:solidFill>
                  <a:srgbClr val="212834"/>
                </a:solidFill>
              </a:rPr>
              <a:t>                                                                                                </a:t>
            </a:r>
            <a:r>
              <a:rPr lang="en-US" altLang="zh-CN" sz="1800">
                <a:solidFill>
                  <a:srgbClr val="212834"/>
                </a:solidFill>
              </a:rPr>
              <a:t>(4-61)</a:t>
            </a:r>
          </a:p>
          <a:p>
            <a:pPr eaLnBrk="1" hangingPunct="1"/>
            <a:r>
              <a:rPr lang="en-US" altLang="zh-CN" sz="1800">
                <a:solidFill>
                  <a:srgbClr val="212834"/>
                </a:solidFill>
              </a:rPr>
              <a:t>       </a:t>
            </a:r>
            <a:r>
              <a:rPr lang="zh-CN" altLang="en-US" sz="1800" u="sng">
                <a:solidFill>
                  <a:srgbClr val="212834"/>
                </a:solidFill>
                <a:latin typeface="楷体" panose="02010609060101010101" pitchFamily="49" charset="-122"/>
                <a:ea typeface="楷体" panose="02010609060101010101" pitchFamily="49" charset="-122"/>
              </a:rPr>
              <a:t>由于发电机和变压器在电压降低</a:t>
            </a:r>
            <a:r>
              <a:rPr lang="en-US" altLang="zh-CN" sz="1800" u="sng">
                <a:solidFill>
                  <a:srgbClr val="212834"/>
                </a:solidFill>
                <a:latin typeface="楷体" panose="02010609060101010101" pitchFamily="49" charset="-122"/>
                <a:ea typeface="楷体" panose="02010609060101010101" pitchFamily="49" charset="-122"/>
              </a:rPr>
              <a:t>5%</a:t>
            </a:r>
            <a:r>
              <a:rPr lang="zh-CN" altLang="en-US" sz="1800" u="sng">
                <a:solidFill>
                  <a:srgbClr val="212834"/>
                </a:solidFill>
                <a:latin typeface="楷体" panose="02010609060101010101" pitchFamily="49" charset="-122"/>
                <a:ea typeface="楷体" panose="02010609060101010101" pitchFamily="49" charset="-122"/>
              </a:rPr>
              <a:t>时，出力保持不变，故其相应回路的</a:t>
            </a:r>
            <a:r>
              <a:rPr lang="en-US" altLang="zh-CN" sz="1800" u="sng">
                <a:solidFill>
                  <a:srgbClr val="212834"/>
                </a:solidFill>
                <a:latin typeface="楷体" panose="02010609060101010101" pitchFamily="49" charset="-122"/>
                <a:ea typeface="楷体" panose="02010609060101010101" pitchFamily="49" charset="-122"/>
              </a:rPr>
              <a:t>I</a:t>
            </a:r>
            <a:r>
              <a:rPr lang="en-US" altLang="zh-CN" sz="1800" u="sng" baseline="-25000">
                <a:solidFill>
                  <a:srgbClr val="212834"/>
                </a:solidFill>
                <a:latin typeface="楷体" panose="02010609060101010101" pitchFamily="49" charset="-122"/>
                <a:ea typeface="楷体" panose="02010609060101010101" pitchFamily="49" charset="-122"/>
              </a:rPr>
              <a:t>max</a:t>
            </a:r>
            <a:r>
              <a:rPr lang="zh-CN" altLang="en-US" sz="1800" u="sng">
                <a:solidFill>
                  <a:srgbClr val="212834"/>
                </a:solidFill>
                <a:latin typeface="楷体" panose="02010609060101010101" pitchFamily="49" charset="-122"/>
                <a:ea typeface="楷体" panose="02010609060101010101" pitchFamily="49" charset="-122"/>
              </a:rPr>
              <a:t>应为发电机和变压器额定电流的</a:t>
            </a:r>
            <a:r>
              <a:rPr lang="en-US" altLang="zh-CN" sz="1800" u="sng">
                <a:solidFill>
                  <a:srgbClr val="212834"/>
                </a:solidFill>
                <a:latin typeface="楷体" panose="02010609060101010101" pitchFamily="49" charset="-122"/>
                <a:ea typeface="楷体" panose="02010609060101010101" pitchFamily="49" charset="-122"/>
              </a:rPr>
              <a:t>1.05</a:t>
            </a:r>
            <a:r>
              <a:rPr lang="zh-CN" altLang="en-US" sz="1800" u="sng">
                <a:solidFill>
                  <a:srgbClr val="212834"/>
                </a:solidFill>
                <a:latin typeface="楷体" panose="02010609060101010101" pitchFamily="49" charset="-122"/>
                <a:ea typeface="楷体" panose="02010609060101010101" pitchFamily="49" charset="-122"/>
              </a:rPr>
              <a:t>倍</a:t>
            </a:r>
            <a:r>
              <a:rPr lang="zh-CN" altLang="en-US" sz="1800">
                <a:solidFill>
                  <a:srgbClr val="212834"/>
                </a:solidFill>
              </a:rPr>
              <a:t>；若变压器有可能过负荷运行时，</a:t>
            </a:r>
            <a:r>
              <a:rPr lang="en-US" altLang="zh-CN" sz="1800">
                <a:solidFill>
                  <a:srgbClr val="212834"/>
                </a:solidFill>
              </a:rPr>
              <a:t>I</a:t>
            </a:r>
            <a:r>
              <a:rPr lang="en-US" altLang="zh-CN" sz="1800" baseline="-25000">
                <a:solidFill>
                  <a:srgbClr val="212834"/>
                </a:solidFill>
              </a:rPr>
              <a:t>max</a:t>
            </a:r>
            <a:r>
              <a:rPr lang="zh-CN" altLang="en-US" sz="1800">
                <a:solidFill>
                  <a:srgbClr val="212834"/>
                </a:solidFill>
              </a:rPr>
              <a:t>应按过负荷确定；出线回路的</a:t>
            </a:r>
            <a:r>
              <a:rPr lang="en-US" altLang="zh-CN" sz="1800">
                <a:solidFill>
                  <a:srgbClr val="212834"/>
                </a:solidFill>
              </a:rPr>
              <a:t>I</a:t>
            </a:r>
            <a:r>
              <a:rPr lang="en-US" altLang="zh-CN" sz="1800" baseline="-25000">
                <a:solidFill>
                  <a:srgbClr val="212834"/>
                </a:solidFill>
              </a:rPr>
              <a:t>max</a:t>
            </a:r>
            <a:r>
              <a:rPr lang="zh-CN" altLang="en-US" sz="1800">
                <a:solidFill>
                  <a:srgbClr val="212834"/>
                </a:solidFill>
              </a:rPr>
              <a:t>除考虑正常负荷电流外，还应考虑事故时由其他回路转移过来的负荷。</a:t>
            </a:r>
          </a:p>
        </p:txBody>
      </p:sp>
      <p:sp>
        <p:nvSpPr>
          <p:cNvPr id="45068" name="Text Box 11">
            <a:extLst>
              <a:ext uri="{FF2B5EF4-FFF2-40B4-BE49-F238E27FC236}">
                <a16:creationId xmlns:a16="http://schemas.microsoft.com/office/drawing/2014/main" id="{FBA42878-E38F-411B-8FD0-3192A13DEF75}"/>
              </a:ext>
            </a:extLst>
          </p:cNvPr>
          <p:cNvSpPr txBox="1">
            <a:spLocks noChangeArrowheads="1"/>
          </p:cNvSpPr>
          <p:nvPr/>
        </p:nvSpPr>
        <p:spPr bwMode="auto">
          <a:xfrm>
            <a:off x="755650" y="1052513"/>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45058" name="Object 13">
            <a:extLst>
              <a:ext uri="{FF2B5EF4-FFF2-40B4-BE49-F238E27FC236}">
                <a16:creationId xmlns:a16="http://schemas.microsoft.com/office/drawing/2014/main" id="{860A3F96-613E-4534-A8F8-871BF43F669F}"/>
              </a:ext>
            </a:extLst>
          </p:cNvPr>
          <p:cNvGraphicFramePr>
            <a:graphicFrameLocks noChangeAspect="1"/>
          </p:cNvGraphicFramePr>
          <p:nvPr>
            <p:extLst>
              <p:ext uri="{D42A27DB-BD31-4B8C-83A1-F6EECF244321}">
                <p14:modId xmlns:p14="http://schemas.microsoft.com/office/powerpoint/2010/main" val="1187508253"/>
              </p:ext>
            </p:extLst>
          </p:nvPr>
        </p:nvGraphicFramePr>
        <p:xfrm>
          <a:off x="2857004" y="3573463"/>
          <a:ext cx="850900" cy="323850"/>
        </p:xfrm>
        <a:graphic>
          <a:graphicData uri="http://schemas.openxmlformats.org/presentationml/2006/ole">
            <mc:AlternateContent xmlns:mc="http://schemas.openxmlformats.org/markup-compatibility/2006">
              <mc:Choice xmlns:v="urn:schemas-microsoft-com:vml" Requires="v">
                <p:oleObj name="Equation" r:id="rId3" imgW="533160" imgH="203040" progId="Equation.DSMT4">
                  <p:embed/>
                </p:oleObj>
              </mc:Choice>
              <mc:Fallback>
                <p:oleObj name="Equation" r:id="rId3" imgW="533160" imgH="203040" progId="Equation.DSMT4">
                  <p:embed/>
                  <p:pic>
                    <p:nvPicPr>
                      <p:cNvPr id="0" name="Object 13"/>
                      <p:cNvPicPr>
                        <a:picLocks noChangeAspect="1" noChangeArrowheads="1"/>
                      </p:cNvPicPr>
                      <p:nvPr/>
                    </p:nvPicPr>
                    <p:blipFill>
                      <a:blip r:embed="rId4"/>
                      <a:srcRect/>
                      <a:stretch>
                        <a:fillRect/>
                      </a:stretch>
                    </p:blipFill>
                    <p:spPr bwMode="auto">
                      <a:xfrm>
                        <a:off x="2857004" y="3573463"/>
                        <a:ext cx="85090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5060" name="Object 17">
            <a:extLst>
              <a:ext uri="{FF2B5EF4-FFF2-40B4-BE49-F238E27FC236}">
                <a16:creationId xmlns:a16="http://schemas.microsoft.com/office/drawing/2014/main" id="{E3418351-ECC4-488F-BE2D-61B457763C00}"/>
              </a:ext>
            </a:extLst>
          </p:cNvPr>
          <p:cNvGraphicFramePr>
            <a:graphicFrameLocks noChangeAspect="1"/>
          </p:cNvGraphicFramePr>
          <p:nvPr>
            <p:extLst>
              <p:ext uri="{D42A27DB-BD31-4B8C-83A1-F6EECF244321}">
                <p14:modId xmlns:p14="http://schemas.microsoft.com/office/powerpoint/2010/main" val="2772507509"/>
              </p:ext>
            </p:extLst>
          </p:nvPr>
        </p:nvGraphicFramePr>
        <p:xfrm>
          <a:off x="2771775" y="4684713"/>
          <a:ext cx="1187450" cy="328612"/>
        </p:xfrm>
        <a:graphic>
          <a:graphicData uri="http://schemas.openxmlformats.org/presentationml/2006/ole">
            <mc:AlternateContent xmlns:mc="http://schemas.openxmlformats.org/markup-compatibility/2006">
              <mc:Choice xmlns:v="urn:schemas-microsoft-com:vml" Requires="v">
                <p:oleObj name="Equation" r:id="rId5" imgW="723600" imgH="203040" progId="Equation.DSMT4">
                  <p:embed/>
                </p:oleObj>
              </mc:Choice>
              <mc:Fallback>
                <p:oleObj name="Equation" r:id="rId5" imgW="723600" imgH="203040" progId="Equation.DSMT4">
                  <p:embed/>
                  <p:pic>
                    <p:nvPicPr>
                      <p:cNvPr id="0" name="Object 17"/>
                      <p:cNvPicPr>
                        <a:picLocks noChangeAspect="1" noChangeArrowheads="1"/>
                      </p:cNvPicPr>
                      <p:nvPr/>
                    </p:nvPicPr>
                    <p:blipFill>
                      <a:blip r:embed="rId6"/>
                      <a:srcRect/>
                      <a:stretch>
                        <a:fillRect/>
                      </a:stretch>
                    </p:blipFill>
                    <p:spPr bwMode="auto">
                      <a:xfrm>
                        <a:off x="2771775" y="4684713"/>
                        <a:ext cx="1187450" cy="3286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90" name="Text Box 8">
            <a:extLst>
              <a:ext uri="{FF2B5EF4-FFF2-40B4-BE49-F238E27FC236}">
                <a16:creationId xmlns:a16="http://schemas.microsoft.com/office/drawing/2014/main" id="{C2DA500C-9534-4A54-A877-D40293BA66DB}"/>
              </a:ext>
            </a:extLst>
          </p:cNvPr>
          <p:cNvSpPr txBox="1">
            <a:spLocks noChangeArrowheads="1"/>
          </p:cNvSpPr>
          <p:nvPr/>
        </p:nvSpPr>
        <p:spPr bwMode="auto">
          <a:xfrm>
            <a:off x="827088" y="1700213"/>
            <a:ext cx="7704137" cy="4760912"/>
          </a:xfrm>
          <a:prstGeom prst="rect">
            <a:avLst/>
          </a:prstGeom>
          <a:noFill/>
          <a:ln w="28575" algn="ctr">
            <a:noFill/>
            <a:miter lim="800000"/>
            <a:headEnd/>
            <a:tailEnd/>
          </a:ln>
        </p:spPr>
        <p:txBody>
          <a:bodyPr>
            <a:spAutoFit/>
          </a:bodyPr>
          <a:lstStyle/>
          <a:p>
            <a:pPr>
              <a:defRPr/>
            </a:pPr>
            <a:r>
              <a:rPr lang="en-US" altLang="zh-CN" sz="1800" dirty="0">
                <a:solidFill>
                  <a:srgbClr val="212834"/>
                </a:solidFill>
              </a:rPr>
              <a:t>        </a:t>
            </a:r>
            <a:r>
              <a:rPr lang="zh-CN" altLang="en-US" sz="1800" dirty="0">
                <a:solidFill>
                  <a:srgbClr val="212834"/>
                </a:solidFill>
              </a:rPr>
              <a:t>当周围环境温度</a:t>
            </a:r>
            <a:r>
              <a:rPr lang="en-US" altLang="zh-CN" sz="1800" dirty="0">
                <a:solidFill>
                  <a:srgbClr val="212834"/>
                </a:solidFill>
              </a:rPr>
              <a:t>θ</a:t>
            </a:r>
            <a:r>
              <a:rPr lang="zh-CN" altLang="en-US" sz="1800" dirty="0">
                <a:solidFill>
                  <a:srgbClr val="212834"/>
                </a:solidFill>
              </a:rPr>
              <a:t>与导体</a:t>
            </a:r>
            <a:r>
              <a:rPr lang="en-US" altLang="zh-CN" sz="1800" dirty="0">
                <a:solidFill>
                  <a:srgbClr val="212834"/>
                </a:solidFill>
              </a:rPr>
              <a:t>(</a:t>
            </a:r>
            <a:r>
              <a:rPr lang="zh-CN" altLang="en-US" sz="1800" dirty="0">
                <a:solidFill>
                  <a:srgbClr val="212834"/>
                </a:solidFill>
              </a:rPr>
              <a:t>或电器</a:t>
            </a:r>
            <a:r>
              <a:rPr lang="en-US" altLang="zh-CN" sz="1800" dirty="0">
                <a:solidFill>
                  <a:srgbClr val="212834"/>
                </a:solidFill>
              </a:rPr>
              <a:t>)</a:t>
            </a:r>
            <a:r>
              <a:rPr lang="zh-CN" altLang="en-US" sz="1800" dirty="0">
                <a:solidFill>
                  <a:srgbClr val="212834"/>
                </a:solidFill>
              </a:rPr>
              <a:t>规定环境温度</a:t>
            </a:r>
            <a:r>
              <a:rPr lang="en-US" altLang="zh-CN" sz="1800" dirty="0">
                <a:solidFill>
                  <a:srgbClr val="212834"/>
                </a:solidFill>
              </a:rPr>
              <a:t>θ</a:t>
            </a:r>
            <a:r>
              <a:rPr lang="en-US" altLang="zh-CN" sz="1800" baseline="-25000" dirty="0">
                <a:solidFill>
                  <a:srgbClr val="212834"/>
                </a:solidFill>
              </a:rPr>
              <a:t>0</a:t>
            </a:r>
            <a:r>
              <a:rPr lang="zh-CN" altLang="en-US" sz="1800" dirty="0">
                <a:solidFill>
                  <a:srgbClr val="212834"/>
                </a:solidFill>
              </a:rPr>
              <a:t>不等时，其长期允许电流</a:t>
            </a:r>
            <a:r>
              <a:rPr lang="en-US" altLang="zh-CN" sz="1800" dirty="0" err="1">
                <a:solidFill>
                  <a:srgbClr val="212834"/>
                </a:solidFill>
              </a:rPr>
              <a:t>I</a:t>
            </a:r>
            <a:r>
              <a:rPr lang="en-US" altLang="zh-CN" sz="1800" baseline="-25000" dirty="0" err="1">
                <a:solidFill>
                  <a:srgbClr val="212834"/>
                </a:solidFill>
              </a:rPr>
              <a:t>al</a:t>
            </a:r>
            <a:r>
              <a:rPr lang="zh-CN" altLang="en-US" sz="1800" dirty="0">
                <a:solidFill>
                  <a:srgbClr val="212834"/>
                </a:solidFill>
              </a:rPr>
              <a:t>可按式</a:t>
            </a:r>
            <a:r>
              <a:rPr lang="en-US" altLang="zh-CN" sz="1800" dirty="0">
                <a:solidFill>
                  <a:srgbClr val="212834"/>
                </a:solidFill>
              </a:rPr>
              <a:t>(4-62)</a:t>
            </a:r>
            <a:r>
              <a:rPr lang="zh-CN" altLang="en-US" sz="1800" dirty="0">
                <a:solidFill>
                  <a:srgbClr val="212834"/>
                </a:solidFill>
              </a:rPr>
              <a:t>修正  </a:t>
            </a:r>
          </a:p>
          <a:p>
            <a:pPr>
              <a:defRPr/>
            </a:pPr>
            <a:r>
              <a:rPr lang="zh-CN" altLang="en-US" sz="1800" dirty="0">
                <a:solidFill>
                  <a:srgbClr val="212834"/>
                </a:solidFill>
              </a:rPr>
              <a:t>                                                                                           </a:t>
            </a:r>
            <a:r>
              <a:rPr lang="en-US" altLang="zh-CN" sz="1800" dirty="0">
                <a:solidFill>
                  <a:srgbClr val="212834"/>
                </a:solidFill>
              </a:rPr>
              <a:t>(4-62)</a:t>
            </a:r>
          </a:p>
          <a:p>
            <a:pPr>
              <a:defRPr/>
            </a:pPr>
            <a:endParaRPr lang="en-US" altLang="zh-CN" sz="1800" dirty="0">
              <a:solidFill>
                <a:srgbClr val="212834"/>
              </a:solidFill>
            </a:endParaRPr>
          </a:p>
          <a:p>
            <a:pPr>
              <a:defRPr/>
            </a:pPr>
            <a:r>
              <a:rPr lang="zh-CN" altLang="en-US" sz="1800" dirty="0">
                <a:solidFill>
                  <a:srgbClr val="212834"/>
                </a:solidFill>
              </a:rPr>
              <a:t>其中</a:t>
            </a:r>
          </a:p>
          <a:p>
            <a:pPr>
              <a:defRPr/>
            </a:pPr>
            <a:r>
              <a:rPr lang="zh-CN" altLang="en-US" sz="1800" dirty="0">
                <a:solidFill>
                  <a:srgbClr val="212834"/>
                </a:solidFill>
              </a:rPr>
              <a:t> </a:t>
            </a:r>
          </a:p>
          <a:p>
            <a:pPr>
              <a:defRPr/>
            </a:pPr>
            <a:r>
              <a:rPr lang="zh-CN" altLang="en-US" sz="1800" dirty="0">
                <a:solidFill>
                  <a:srgbClr val="212834"/>
                </a:solidFill>
              </a:rPr>
              <a:t>式中  </a:t>
            </a:r>
            <a:r>
              <a:rPr lang="en-US" altLang="zh-CN" sz="1800" dirty="0">
                <a:solidFill>
                  <a:srgbClr val="212834"/>
                </a:solidFill>
              </a:rPr>
              <a:t>K ——</a:t>
            </a:r>
            <a:r>
              <a:rPr lang="zh-CN" altLang="en-US" sz="1800" dirty="0">
                <a:solidFill>
                  <a:srgbClr val="212834"/>
                </a:solidFill>
              </a:rPr>
              <a:t>修正系数；</a:t>
            </a:r>
          </a:p>
          <a:p>
            <a:pPr>
              <a:defRPr/>
            </a:pPr>
            <a:r>
              <a:rPr lang="zh-CN" altLang="en-US" sz="1800" dirty="0">
                <a:solidFill>
                  <a:srgbClr val="212834"/>
                </a:solidFill>
              </a:rPr>
              <a:t>       </a:t>
            </a:r>
            <a:r>
              <a:rPr lang="en-US" altLang="zh-CN" sz="1800" dirty="0" err="1">
                <a:solidFill>
                  <a:srgbClr val="212834"/>
                </a:solidFill>
              </a:rPr>
              <a:t>θ</a:t>
            </a:r>
            <a:r>
              <a:rPr lang="en-US" altLang="zh-CN" sz="1800" baseline="-25000" dirty="0" err="1">
                <a:solidFill>
                  <a:srgbClr val="212834"/>
                </a:solidFill>
              </a:rPr>
              <a:t>al</a:t>
            </a:r>
            <a:r>
              <a:rPr lang="en-US" altLang="zh-CN" sz="1800" dirty="0">
                <a:solidFill>
                  <a:srgbClr val="212834"/>
                </a:solidFill>
              </a:rPr>
              <a:t> ——</a:t>
            </a:r>
            <a:r>
              <a:rPr lang="zh-CN" altLang="en-US" sz="1800" u="sng" dirty="0">
                <a:solidFill>
                  <a:srgbClr val="212834"/>
                </a:solidFill>
                <a:latin typeface="+mn-lt"/>
                <a:ea typeface="楷体" pitchFamily="49" charset="-122"/>
              </a:rPr>
              <a:t>导体或电气设备正常发热允许最高温度，一般可取</a:t>
            </a:r>
            <a:r>
              <a:rPr lang="en-US" altLang="zh-CN" sz="1800" u="sng" dirty="0" err="1">
                <a:solidFill>
                  <a:srgbClr val="212834"/>
                </a:solidFill>
                <a:latin typeface="+mn-lt"/>
                <a:ea typeface="楷体" pitchFamily="49" charset="-122"/>
              </a:rPr>
              <a:t>θ</a:t>
            </a:r>
            <a:r>
              <a:rPr lang="en-US" altLang="zh-CN" sz="1800" u="sng" baseline="-25000" dirty="0" err="1">
                <a:solidFill>
                  <a:srgbClr val="212834"/>
                </a:solidFill>
                <a:latin typeface="+mn-lt"/>
                <a:ea typeface="楷体" pitchFamily="49" charset="-122"/>
              </a:rPr>
              <a:t>al</a:t>
            </a:r>
            <a:r>
              <a:rPr lang="en-US" altLang="zh-CN" sz="1800" u="sng" dirty="0">
                <a:solidFill>
                  <a:srgbClr val="212834"/>
                </a:solidFill>
                <a:latin typeface="+mn-lt"/>
                <a:ea typeface="楷体" pitchFamily="49" charset="-122"/>
              </a:rPr>
              <a:t> =70℃</a:t>
            </a:r>
          </a:p>
          <a:p>
            <a:pPr>
              <a:defRPr/>
            </a:pPr>
            <a:r>
              <a:rPr lang="en-US" altLang="zh-CN" sz="1800" dirty="0">
                <a:solidFill>
                  <a:srgbClr val="212834"/>
                </a:solidFill>
              </a:rPr>
              <a:t>      </a:t>
            </a:r>
            <a:r>
              <a:rPr lang="zh-CN" altLang="en-US" sz="1800" dirty="0">
                <a:solidFill>
                  <a:srgbClr val="212834"/>
                </a:solidFill>
              </a:rPr>
              <a:t>我国生产的电气设备的规定环境温度</a:t>
            </a:r>
            <a:r>
              <a:rPr lang="en-US" altLang="zh-CN" sz="1800" dirty="0">
                <a:solidFill>
                  <a:srgbClr val="212834"/>
                </a:solidFill>
              </a:rPr>
              <a:t>θ</a:t>
            </a:r>
            <a:r>
              <a:rPr lang="en-US" altLang="zh-CN" sz="1800" baseline="-25000" dirty="0">
                <a:solidFill>
                  <a:srgbClr val="212834"/>
                </a:solidFill>
              </a:rPr>
              <a:t>0</a:t>
            </a:r>
            <a:r>
              <a:rPr lang="en-US" altLang="zh-CN" sz="1800" dirty="0">
                <a:solidFill>
                  <a:srgbClr val="212834"/>
                </a:solidFill>
              </a:rPr>
              <a:t> =40℃ </a:t>
            </a:r>
            <a:r>
              <a:rPr lang="zh-CN" altLang="en-US" sz="1800" dirty="0">
                <a:solidFill>
                  <a:srgbClr val="212834"/>
                </a:solidFill>
              </a:rPr>
              <a:t>，如环境温度高于</a:t>
            </a:r>
            <a:r>
              <a:rPr lang="en-US" altLang="zh-CN" sz="1800" dirty="0">
                <a:solidFill>
                  <a:srgbClr val="212834"/>
                </a:solidFill>
              </a:rPr>
              <a:t>+40℃(</a:t>
            </a:r>
            <a:r>
              <a:rPr lang="zh-CN" altLang="en-US" sz="1800" dirty="0">
                <a:solidFill>
                  <a:srgbClr val="212834"/>
                </a:solidFill>
              </a:rPr>
              <a:t>但小于或等于</a:t>
            </a:r>
            <a:r>
              <a:rPr lang="en-US" altLang="zh-CN" sz="1800" dirty="0">
                <a:solidFill>
                  <a:srgbClr val="212834"/>
                </a:solidFill>
              </a:rPr>
              <a:t>60℃)</a:t>
            </a:r>
            <a:r>
              <a:rPr lang="zh-CN" altLang="en-US" sz="1800" dirty="0">
                <a:solidFill>
                  <a:srgbClr val="212834"/>
                </a:solidFill>
              </a:rPr>
              <a:t>时，其允许电流一般可按每增高</a:t>
            </a:r>
            <a:r>
              <a:rPr lang="en-US" altLang="zh-CN" sz="1800" dirty="0">
                <a:solidFill>
                  <a:srgbClr val="212834"/>
                </a:solidFill>
              </a:rPr>
              <a:t>1℃ </a:t>
            </a:r>
            <a:r>
              <a:rPr lang="zh-CN" altLang="en-US" sz="1800" dirty="0">
                <a:solidFill>
                  <a:srgbClr val="212834"/>
                </a:solidFill>
              </a:rPr>
              <a:t>，额定电流减少</a:t>
            </a:r>
            <a:r>
              <a:rPr lang="en-US" altLang="zh-CN" sz="1800" dirty="0">
                <a:solidFill>
                  <a:srgbClr val="212834"/>
                </a:solidFill>
              </a:rPr>
              <a:t>1.8%</a:t>
            </a:r>
            <a:r>
              <a:rPr lang="zh-CN" altLang="en-US" sz="1800" dirty="0">
                <a:solidFill>
                  <a:srgbClr val="212834"/>
                </a:solidFill>
              </a:rPr>
              <a:t>进行修正；当环境温度低于</a:t>
            </a:r>
            <a:r>
              <a:rPr lang="en-US" altLang="zh-CN" sz="1800" dirty="0">
                <a:solidFill>
                  <a:srgbClr val="212834"/>
                </a:solidFill>
              </a:rPr>
              <a:t>+40℃</a:t>
            </a:r>
            <a:r>
              <a:rPr lang="zh-CN" altLang="en-US" sz="1800" dirty="0">
                <a:solidFill>
                  <a:srgbClr val="212834"/>
                </a:solidFill>
              </a:rPr>
              <a:t>时，环境温度每降低</a:t>
            </a:r>
            <a:r>
              <a:rPr lang="en-US" altLang="zh-CN" sz="1800" dirty="0">
                <a:solidFill>
                  <a:srgbClr val="212834"/>
                </a:solidFill>
              </a:rPr>
              <a:t>1℃</a:t>
            </a:r>
            <a:r>
              <a:rPr lang="zh-CN" altLang="en-US" sz="1800" dirty="0">
                <a:solidFill>
                  <a:srgbClr val="212834"/>
                </a:solidFill>
              </a:rPr>
              <a:t>，额定电流可增加</a:t>
            </a:r>
            <a:r>
              <a:rPr lang="en-US" altLang="zh-CN" sz="1800" dirty="0">
                <a:solidFill>
                  <a:srgbClr val="212834"/>
                </a:solidFill>
              </a:rPr>
              <a:t>0.5%</a:t>
            </a:r>
            <a:r>
              <a:rPr lang="zh-CN" altLang="en-US" sz="1800" dirty="0">
                <a:solidFill>
                  <a:srgbClr val="212834"/>
                </a:solidFill>
              </a:rPr>
              <a:t>，但增加幅度最多不得超过原额定电流的</a:t>
            </a:r>
            <a:r>
              <a:rPr lang="en-US" altLang="zh-CN" sz="1800" dirty="0">
                <a:solidFill>
                  <a:srgbClr val="212834"/>
                </a:solidFill>
              </a:rPr>
              <a:t>20%</a:t>
            </a:r>
            <a:r>
              <a:rPr lang="zh-CN" altLang="en-US" sz="1800" dirty="0">
                <a:solidFill>
                  <a:srgbClr val="212834"/>
                </a:solidFill>
              </a:rPr>
              <a:t>。</a:t>
            </a:r>
          </a:p>
          <a:p>
            <a:pPr>
              <a:defRPr/>
            </a:pPr>
            <a:r>
              <a:rPr lang="zh-CN" altLang="en-US" sz="1800" dirty="0">
                <a:solidFill>
                  <a:srgbClr val="212834"/>
                </a:solidFill>
              </a:rPr>
              <a:t>        </a:t>
            </a:r>
            <a:r>
              <a:rPr lang="zh-CN" altLang="en-US" sz="1800" u="sng" dirty="0">
                <a:solidFill>
                  <a:srgbClr val="212834"/>
                </a:solidFill>
                <a:latin typeface="+mn-lt"/>
                <a:ea typeface="楷体" pitchFamily="49" charset="-122"/>
              </a:rPr>
              <a:t>我国生产的裸导体的额定环境温度为</a:t>
            </a:r>
            <a:r>
              <a:rPr lang="en-US" altLang="zh-CN" sz="1800" u="sng" dirty="0">
                <a:solidFill>
                  <a:srgbClr val="212834"/>
                </a:solidFill>
                <a:latin typeface="+mn-lt"/>
                <a:ea typeface="楷体" pitchFamily="49" charset="-122"/>
              </a:rPr>
              <a:t>+25℃</a:t>
            </a:r>
            <a:r>
              <a:rPr lang="zh-CN" altLang="en-US" sz="1800" dirty="0">
                <a:solidFill>
                  <a:srgbClr val="212834"/>
                </a:solidFill>
              </a:rPr>
              <a:t>，当装置地点环境温度在    </a:t>
            </a:r>
            <a:r>
              <a:rPr lang="en-US" altLang="zh-CN" sz="1800" dirty="0">
                <a:solidFill>
                  <a:srgbClr val="212834"/>
                </a:solidFill>
              </a:rPr>
              <a:t>-5℃</a:t>
            </a:r>
            <a:r>
              <a:rPr lang="zh-CN" altLang="en-US" sz="1800" dirty="0">
                <a:solidFill>
                  <a:srgbClr val="212834"/>
                </a:solidFill>
              </a:rPr>
              <a:t>～</a:t>
            </a:r>
            <a:r>
              <a:rPr lang="en-US" altLang="zh-CN" sz="1800" dirty="0">
                <a:solidFill>
                  <a:srgbClr val="212834"/>
                </a:solidFill>
              </a:rPr>
              <a:t>+50℃ </a:t>
            </a:r>
            <a:r>
              <a:rPr lang="zh-CN" altLang="en-US" sz="1800" dirty="0">
                <a:solidFill>
                  <a:srgbClr val="212834"/>
                </a:solidFill>
              </a:rPr>
              <a:t>范围内变化时，导体允许通过的电流可按式</a:t>
            </a:r>
            <a:r>
              <a:rPr lang="en-US" altLang="zh-CN" sz="1800" dirty="0">
                <a:solidFill>
                  <a:srgbClr val="212834"/>
                </a:solidFill>
              </a:rPr>
              <a:t>(4-62)</a:t>
            </a:r>
            <a:r>
              <a:rPr lang="zh-CN" altLang="en-US" sz="1800" dirty="0">
                <a:solidFill>
                  <a:srgbClr val="212834"/>
                </a:solidFill>
              </a:rPr>
              <a:t>修正。</a:t>
            </a:r>
          </a:p>
          <a:p>
            <a:pPr>
              <a:defRPr/>
            </a:pPr>
            <a:r>
              <a:rPr lang="zh-CN" altLang="en-US" sz="1800" dirty="0">
                <a:solidFill>
                  <a:srgbClr val="212834"/>
                </a:solidFill>
              </a:rPr>
              <a:t>        </a:t>
            </a:r>
            <a:r>
              <a:rPr lang="en-US" altLang="zh-CN" sz="1800" dirty="0">
                <a:solidFill>
                  <a:srgbClr val="212834"/>
                </a:solidFill>
              </a:rPr>
              <a:t>3) </a:t>
            </a:r>
            <a:r>
              <a:rPr lang="zh-CN" altLang="en-US" sz="1800" dirty="0">
                <a:solidFill>
                  <a:srgbClr val="212834"/>
                </a:solidFill>
              </a:rPr>
              <a:t>按装置地点、使用条件、检修和运行等要求选择电气设备</a:t>
            </a:r>
          </a:p>
          <a:p>
            <a:pPr>
              <a:defRPr/>
            </a:pPr>
            <a:r>
              <a:rPr lang="zh-CN" altLang="en-US" sz="1800" dirty="0">
                <a:solidFill>
                  <a:srgbClr val="212834"/>
                </a:solidFill>
              </a:rPr>
              <a:t>        指按照设备的装置地点、使用条件、检修和运行等要求选择导体、电器的种类和型式。例如选户外或户内设备，防爆型或普通型设备。</a:t>
            </a:r>
          </a:p>
        </p:txBody>
      </p:sp>
      <p:sp>
        <p:nvSpPr>
          <p:cNvPr id="46091" name="Text Box 11">
            <a:extLst>
              <a:ext uri="{FF2B5EF4-FFF2-40B4-BE49-F238E27FC236}">
                <a16:creationId xmlns:a16="http://schemas.microsoft.com/office/drawing/2014/main" id="{500E24E3-9A98-487D-8F94-95693C63FC88}"/>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46082" name="Object 12">
            <a:extLst>
              <a:ext uri="{FF2B5EF4-FFF2-40B4-BE49-F238E27FC236}">
                <a16:creationId xmlns:a16="http://schemas.microsoft.com/office/drawing/2014/main" id="{A5F7BDBE-D658-4A27-9C48-15C62FD99A81}"/>
              </a:ext>
            </a:extLst>
          </p:cNvPr>
          <p:cNvGraphicFramePr>
            <a:graphicFrameLocks noChangeAspect="1"/>
          </p:cNvGraphicFramePr>
          <p:nvPr>
            <p:extLst>
              <p:ext uri="{D42A27DB-BD31-4B8C-83A1-F6EECF244321}">
                <p14:modId xmlns:p14="http://schemas.microsoft.com/office/powerpoint/2010/main" val="3196857271"/>
              </p:ext>
            </p:extLst>
          </p:nvPr>
        </p:nvGraphicFramePr>
        <p:xfrm>
          <a:off x="2916238" y="2239963"/>
          <a:ext cx="2087562" cy="684212"/>
        </p:xfrm>
        <a:graphic>
          <a:graphicData uri="http://schemas.openxmlformats.org/presentationml/2006/ole">
            <mc:AlternateContent xmlns:mc="http://schemas.openxmlformats.org/markup-compatibility/2006">
              <mc:Choice xmlns:v="urn:schemas-microsoft-com:vml" Requires="v">
                <p:oleObj name="Equation" r:id="rId3" imgW="1307880" imgH="431640" progId="Equation.DSMT4">
                  <p:embed/>
                </p:oleObj>
              </mc:Choice>
              <mc:Fallback>
                <p:oleObj name="Equation" r:id="rId3" imgW="1307880" imgH="431640" progId="Equation.DSMT4">
                  <p:embed/>
                  <p:pic>
                    <p:nvPicPr>
                      <p:cNvPr id="0" name="Object 12"/>
                      <p:cNvPicPr>
                        <a:picLocks noChangeAspect="1" noChangeArrowheads="1"/>
                      </p:cNvPicPr>
                      <p:nvPr/>
                    </p:nvPicPr>
                    <p:blipFill>
                      <a:blip r:embed="rId4"/>
                      <a:srcRect/>
                      <a:stretch>
                        <a:fillRect/>
                      </a:stretch>
                    </p:blipFill>
                    <p:spPr bwMode="auto">
                      <a:xfrm>
                        <a:off x="2916238" y="2239963"/>
                        <a:ext cx="2087562"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6083" name="Object 14">
            <a:extLst>
              <a:ext uri="{FF2B5EF4-FFF2-40B4-BE49-F238E27FC236}">
                <a16:creationId xmlns:a16="http://schemas.microsoft.com/office/drawing/2014/main" id="{72C7589B-C38B-405C-81C3-E92F248F3DC5}"/>
              </a:ext>
            </a:extLst>
          </p:cNvPr>
          <p:cNvGraphicFramePr>
            <a:graphicFrameLocks noChangeAspect="1"/>
          </p:cNvGraphicFramePr>
          <p:nvPr>
            <p:extLst>
              <p:ext uri="{D42A27DB-BD31-4B8C-83A1-F6EECF244321}">
                <p14:modId xmlns:p14="http://schemas.microsoft.com/office/powerpoint/2010/main" val="216587925"/>
              </p:ext>
            </p:extLst>
          </p:nvPr>
        </p:nvGraphicFramePr>
        <p:xfrm>
          <a:off x="3023062" y="2852738"/>
          <a:ext cx="1223962" cy="647700"/>
        </p:xfrm>
        <a:graphic>
          <a:graphicData uri="http://schemas.openxmlformats.org/presentationml/2006/ole">
            <mc:AlternateContent xmlns:mc="http://schemas.openxmlformats.org/markup-compatibility/2006">
              <mc:Choice xmlns:v="urn:schemas-microsoft-com:vml" Requires="v">
                <p:oleObj name="Equation" r:id="rId5" imgW="787320" imgH="431640" progId="Equation.DSMT4">
                  <p:embed/>
                </p:oleObj>
              </mc:Choice>
              <mc:Fallback>
                <p:oleObj name="Equation" r:id="rId5" imgW="787320" imgH="431640" progId="Equation.DSMT4">
                  <p:embed/>
                  <p:pic>
                    <p:nvPicPr>
                      <p:cNvPr id="0" name="Object 14"/>
                      <p:cNvPicPr>
                        <a:picLocks noChangeAspect="1" noChangeArrowheads="1"/>
                      </p:cNvPicPr>
                      <p:nvPr/>
                    </p:nvPicPr>
                    <p:blipFill>
                      <a:blip r:embed="rId6"/>
                      <a:srcRect/>
                      <a:stretch>
                        <a:fillRect/>
                      </a:stretch>
                    </p:blipFill>
                    <p:spPr bwMode="auto">
                      <a:xfrm>
                        <a:off x="3023062" y="2852738"/>
                        <a:ext cx="1223962" cy="6477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19" name="Text Box 8">
            <a:extLst>
              <a:ext uri="{FF2B5EF4-FFF2-40B4-BE49-F238E27FC236}">
                <a16:creationId xmlns:a16="http://schemas.microsoft.com/office/drawing/2014/main" id="{DEC4C47C-C104-446B-8642-D9E2FE4AB757}"/>
              </a:ext>
            </a:extLst>
          </p:cNvPr>
          <p:cNvSpPr txBox="1">
            <a:spLocks noChangeArrowheads="1"/>
          </p:cNvSpPr>
          <p:nvPr/>
        </p:nvSpPr>
        <p:spPr bwMode="auto">
          <a:xfrm>
            <a:off x="755650" y="1628775"/>
            <a:ext cx="7704138" cy="4211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2. </a:t>
            </a:r>
            <a:r>
              <a:rPr lang="zh-CN" altLang="en-US" sz="1800">
                <a:solidFill>
                  <a:srgbClr val="212834"/>
                </a:solidFill>
              </a:rPr>
              <a:t>按短路电流校验设备的热稳定和动稳定性</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短路热稳定度的校验条件</a:t>
            </a:r>
          </a:p>
          <a:p>
            <a:pPr eaLnBrk="1" hangingPunct="1"/>
            <a:r>
              <a:rPr lang="zh-CN" altLang="en-US" sz="1800">
                <a:solidFill>
                  <a:srgbClr val="212834"/>
                </a:solidFill>
              </a:rPr>
              <a:t>       电器和载流部分的热稳定度校验，依校验对象的不同而采用不同的具体条件。</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对一般电器，热稳定度校验条件为</a:t>
            </a:r>
          </a:p>
          <a:p>
            <a:pPr eaLnBrk="1" hangingPunct="1"/>
            <a:r>
              <a:rPr lang="zh-CN" altLang="en-US" sz="1800">
                <a:solidFill>
                  <a:srgbClr val="212834"/>
                </a:solidFill>
              </a:rPr>
              <a:t>                                                                                </a:t>
            </a:r>
            <a:r>
              <a:rPr lang="en-US" altLang="zh-CN" sz="1800">
                <a:solidFill>
                  <a:srgbClr val="212834"/>
                </a:solidFill>
              </a:rPr>
              <a:t>(4-63)</a:t>
            </a:r>
          </a:p>
          <a:p>
            <a:pPr eaLnBrk="1" hangingPunct="1"/>
            <a:r>
              <a:rPr lang="zh-CN" altLang="en-US" sz="1800">
                <a:solidFill>
                  <a:srgbClr val="212834"/>
                </a:solidFill>
              </a:rPr>
              <a:t>式中   </a:t>
            </a:r>
            <a:r>
              <a:rPr lang="en-US" altLang="zh-CN" sz="1800">
                <a:solidFill>
                  <a:srgbClr val="212834"/>
                </a:solidFill>
              </a:rPr>
              <a:t>I</a:t>
            </a:r>
            <a:r>
              <a:rPr lang="en-US" altLang="zh-CN" sz="1800" baseline="-25000">
                <a:solidFill>
                  <a:srgbClr val="212834"/>
                </a:solidFill>
              </a:rPr>
              <a:t>t</a:t>
            </a:r>
            <a:r>
              <a:rPr lang="en-US" altLang="zh-CN" sz="1800">
                <a:solidFill>
                  <a:srgbClr val="212834"/>
                </a:solidFill>
              </a:rPr>
              <a:t>——</a:t>
            </a:r>
            <a:r>
              <a:rPr lang="zh-CN" altLang="en-US" sz="1800">
                <a:solidFill>
                  <a:srgbClr val="212834"/>
                </a:solidFill>
              </a:rPr>
              <a:t>电器的热稳定试验电流；</a:t>
            </a:r>
          </a:p>
          <a:p>
            <a:pPr eaLnBrk="1" hangingPunct="1"/>
            <a:r>
              <a:rPr lang="zh-CN" altLang="en-US" sz="1800">
                <a:solidFill>
                  <a:srgbClr val="212834"/>
                </a:solidFill>
              </a:rPr>
              <a:t>           </a:t>
            </a:r>
            <a:r>
              <a:rPr lang="en-US" altLang="zh-CN" sz="1800">
                <a:solidFill>
                  <a:srgbClr val="212834"/>
                </a:solidFill>
              </a:rPr>
              <a:t>t ——</a:t>
            </a:r>
            <a:r>
              <a:rPr lang="zh-CN" altLang="en-US" sz="1800">
                <a:solidFill>
                  <a:srgbClr val="212834"/>
                </a:solidFill>
              </a:rPr>
              <a:t>电器的热稳定试验时间；    </a:t>
            </a:r>
          </a:p>
          <a:p>
            <a:pPr eaLnBrk="1" hangingPunct="1"/>
            <a:r>
              <a:rPr lang="zh-CN" altLang="en-US" sz="1800">
                <a:solidFill>
                  <a:srgbClr val="212834"/>
                </a:solidFill>
              </a:rPr>
              <a:t>             、   </a:t>
            </a:r>
            <a:r>
              <a:rPr lang="en-US" altLang="zh-CN" sz="1800">
                <a:solidFill>
                  <a:srgbClr val="212834"/>
                </a:solidFill>
              </a:rPr>
              <a:t>——</a:t>
            </a:r>
            <a:r>
              <a:rPr lang="zh-CN" altLang="en-US" sz="1800">
                <a:solidFill>
                  <a:srgbClr val="212834"/>
                </a:solidFill>
              </a:rPr>
              <a:t>短路电流的稳态值及短路电流的假想时间。 </a:t>
            </a:r>
          </a:p>
          <a:p>
            <a:pPr eaLnBrk="1" hangingPunct="1"/>
            <a:r>
              <a:rPr lang="zh-CN" altLang="en-US" sz="1800">
                <a:solidFill>
                  <a:srgbClr val="212834"/>
                </a:solidFill>
              </a:rPr>
              <a:t>以上的</a:t>
            </a:r>
            <a:r>
              <a:rPr lang="en-US" altLang="zh-CN" sz="1800">
                <a:solidFill>
                  <a:srgbClr val="212834"/>
                </a:solidFill>
              </a:rPr>
              <a:t>I</a:t>
            </a:r>
            <a:r>
              <a:rPr lang="en-US" altLang="zh-CN" sz="1800" baseline="-25000">
                <a:solidFill>
                  <a:srgbClr val="212834"/>
                </a:solidFill>
              </a:rPr>
              <a:t>t</a:t>
            </a:r>
            <a:r>
              <a:rPr lang="zh-CN" altLang="en-US" sz="1800">
                <a:solidFill>
                  <a:srgbClr val="212834"/>
                </a:solidFill>
              </a:rPr>
              <a:t>和</a:t>
            </a:r>
            <a:r>
              <a:rPr lang="en-US" altLang="zh-CN" sz="1800">
                <a:solidFill>
                  <a:srgbClr val="212834"/>
                </a:solidFill>
              </a:rPr>
              <a:t>t</a:t>
            </a:r>
            <a:r>
              <a:rPr lang="zh-CN" altLang="en-US" sz="1800">
                <a:solidFill>
                  <a:srgbClr val="212834"/>
                </a:solidFill>
              </a:rPr>
              <a:t>均可由电器产品样本查得。</a:t>
            </a:r>
          </a:p>
          <a:p>
            <a:pPr eaLnBrk="1" hangingPunct="1"/>
            <a:r>
              <a:rPr lang="zh-CN" altLang="en-US" sz="1800">
                <a:solidFill>
                  <a:srgbClr val="212834"/>
                </a:solidFill>
              </a:rPr>
              <a:t>        </a:t>
            </a:r>
            <a:r>
              <a:rPr lang="en-US" altLang="zh-CN" sz="1800">
                <a:solidFill>
                  <a:srgbClr val="212834"/>
                </a:solidFill>
              </a:rPr>
              <a:t>(2) </a:t>
            </a:r>
            <a:r>
              <a:rPr lang="zh-CN" altLang="en-US" sz="1800">
                <a:solidFill>
                  <a:srgbClr val="212834"/>
                </a:solidFill>
              </a:rPr>
              <a:t>对母线及绝缘导线和电缆等导体，可按下列条件校验其热稳定度：</a:t>
            </a:r>
          </a:p>
          <a:p>
            <a:pPr eaLnBrk="1" hangingPunct="1"/>
            <a:r>
              <a:rPr lang="zh-CN" altLang="en-US" sz="1800">
                <a:solidFill>
                  <a:srgbClr val="212834"/>
                </a:solidFill>
              </a:rPr>
              <a:t>                                                                                </a:t>
            </a:r>
            <a:r>
              <a:rPr lang="en-US" altLang="zh-CN" sz="1800">
                <a:solidFill>
                  <a:srgbClr val="212834"/>
                </a:solidFill>
              </a:rPr>
              <a:t>(4-64)</a:t>
            </a:r>
          </a:p>
          <a:p>
            <a:pPr eaLnBrk="1" hangingPunct="1"/>
            <a:r>
              <a:rPr lang="zh-CN" altLang="en-US" sz="1800">
                <a:solidFill>
                  <a:srgbClr val="212834"/>
                </a:solidFill>
              </a:rPr>
              <a:t>式中      </a:t>
            </a:r>
            <a:r>
              <a:rPr lang="en-US" altLang="zh-CN" sz="1800">
                <a:solidFill>
                  <a:srgbClr val="212834"/>
                </a:solidFill>
              </a:rPr>
              <a:t>——</a:t>
            </a:r>
            <a:r>
              <a:rPr lang="zh-CN" altLang="en-US" sz="1800">
                <a:solidFill>
                  <a:srgbClr val="212834"/>
                </a:solidFill>
              </a:rPr>
              <a:t>导体在短路时的最高允许温度，可查表；</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导体短路时产生的最高温度。</a:t>
            </a:r>
          </a:p>
          <a:p>
            <a:pPr eaLnBrk="1" hangingPunct="1"/>
            <a:endParaRPr lang="en-US" altLang="zh-CN" sz="1800">
              <a:solidFill>
                <a:srgbClr val="212834"/>
              </a:solidFill>
            </a:endParaRPr>
          </a:p>
        </p:txBody>
      </p:sp>
      <p:sp>
        <p:nvSpPr>
          <p:cNvPr id="47120" name="Text Box 11">
            <a:extLst>
              <a:ext uri="{FF2B5EF4-FFF2-40B4-BE49-F238E27FC236}">
                <a16:creationId xmlns:a16="http://schemas.microsoft.com/office/drawing/2014/main" id="{3E60C975-0282-4BBC-9F31-1570EEB57E78}"/>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47106" name="Object 12">
            <a:extLst>
              <a:ext uri="{FF2B5EF4-FFF2-40B4-BE49-F238E27FC236}">
                <a16:creationId xmlns:a16="http://schemas.microsoft.com/office/drawing/2014/main" id="{3D4F5020-7754-46B1-A38D-5B352B8D548F}"/>
              </a:ext>
            </a:extLst>
          </p:cNvPr>
          <p:cNvGraphicFramePr>
            <a:graphicFrameLocks noChangeAspect="1"/>
          </p:cNvGraphicFramePr>
          <p:nvPr>
            <p:extLst>
              <p:ext uri="{D42A27DB-BD31-4B8C-83A1-F6EECF244321}">
                <p14:modId xmlns:p14="http://schemas.microsoft.com/office/powerpoint/2010/main" val="2801397642"/>
              </p:ext>
            </p:extLst>
          </p:nvPr>
        </p:nvGraphicFramePr>
        <p:xfrm>
          <a:off x="2555875" y="2974975"/>
          <a:ext cx="1331913" cy="419100"/>
        </p:xfrm>
        <a:graphic>
          <a:graphicData uri="http://schemas.openxmlformats.org/presentationml/2006/ole">
            <mc:AlternateContent xmlns:mc="http://schemas.openxmlformats.org/markup-compatibility/2006">
              <mc:Choice xmlns:v="urn:schemas-microsoft-com:vml" Requires="v">
                <p:oleObj name="Equation" r:id="rId3" imgW="698400" imgH="215640" progId="Equation.DSMT4">
                  <p:embed/>
                </p:oleObj>
              </mc:Choice>
              <mc:Fallback>
                <p:oleObj name="Equation" r:id="rId3" imgW="698400" imgH="215640" progId="Equation.DSMT4">
                  <p:embed/>
                  <p:pic>
                    <p:nvPicPr>
                      <p:cNvPr id="0" name="Object 12"/>
                      <p:cNvPicPr>
                        <a:picLocks noChangeAspect="1" noChangeArrowheads="1"/>
                      </p:cNvPicPr>
                      <p:nvPr/>
                    </p:nvPicPr>
                    <p:blipFill>
                      <a:blip r:embed="rId4"/>
                      <a:srcRect/>
                      <a:stretch>
                        <a:fillRect/>
                      </a:stretch>
                    </p:blipFill>
                    <p:spPr bwMode="auto">
                      <a:xfrm>
                        <a:off x="2555875" y="2974975"/>
                        <a:ext cx="1331913" cy="419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7" name="Object 15">
            <a:extLst>
              <a:ext uri="{FF2B5EF4-FFF2-40B4-BE49-F238E27FC236}">
                <a16:creationId xmlns:a16="http://schemas.microsoft.com/office/drawing/2014/main" id="{2CC75741-30AC-4026-B4AA-67C063B0A677}"/>
              </a:ext>
            </a:extLst>
          </p:cNvPr>
          <p:cNvGraphicFramePr>
            <a:graphicFrameLocks noChangeAspect="1"/>
          </p:cNvGraphicFramePr>
          <p:nvPr>
            <p:extLst>
              <p:ext uri="{D42A27DB-BD31-4B8C-83A1-F6EECF244321}">
                <p14:modId xmlns:p14="http://schemas.microsoft.com/office/powerpoint/2010/main" val="2877050504"/>
              </p:ext>
            </p:extLst>
          </p:nvPr>
        </p:nvGraphicFramePr>
        <p:xfrm>
          <a:off x="1220788" y="3822700"/>
          <a:ext cx="360362" cy="360363"/>
        </p:xfrm>
        <a:graphic>
          <a:graphicData uri="http://schemas.openxmlformats.org/presentationml/2006/ole">
            <mc:AlternateContent xmlns:mc="http://schemas.openxmlformats.org/markup-compatibility/2006">
              <mc:Choice xmlns:v="urn:schemas-microsoft-com:vml" Requires="v">
                <p:oleObj name="Equation" r:id="rId5" imgW="215640" imgH="215640" progId="Equation.DSMT4">
                  <p:embed/>
                </p:oleObj>
              </mc:Choice>
              <mc:Fallback>
                <p:oleObj name="Equation" r:id="rId5" imgW="215640" imgH="215640" progId="Equation.DSMT4">
                  <p:embed/>
                  <p:pic>
                    <p:nvPicPr>
                      <p:cNvPr id="0" name="Object 15"/>
                      <p:cNvPicPr>
                        <a:picLocks noChangeAspect="1" noChangeArrowheads="1"/>
                      </p:cNvPicPr>
                      <p:nvPr/>
                    </p:nvPicPr>
                    <p:blipFill>
                      <a:blip r:embed="rId6"/>
                      <a:srcRect/>
                      <a:stretch>
                        <a:fillRect/>
                      </a:stretch>
                    </p:blipFill>
                    <p:spPr bwMode="auto">
                      <a:xfrm>
                        <a:off x="1220788" y="3822700"/>
                        <a:ext cx="360362" cy="3603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8" name="Object 14">
            <a:extLst>
              <a:ext uri="{FF2B5EF4-FFF2-40B4-BE49-F238E27FC236}">
                <a16:creationId xmlns:a16="http://schemas.microsoft.com/office/drawing/2014/main" id="{130BF69A-4B12-4757-B092-593078597E90}"/>
              </a:ext>
            </a:extLst>
          </p:cNvPr>
          <p:cNvGraphicFramePr>
            <a:graphicFrameLocks noChangeAspect="1"/>
          </p:cNvGraphicFramePr>
          <p:nvPr>
            <p:extLst>
              <p:ext uri="{D42A27DB-BD31-4B8C-83A1-F6EECF244321}">
                <p14:modId xmlns:p14="http://schemas.microsoft.com/office/powerpoint/2010/main" val="374814711"/>
              </p:ext>
            </p:extLst>
          </p:nvPr>
        </p:nvGraphicFramePr>
        <p:xfrm>
          <a:off x="1717675" y="3848100"/>
          <a:ext cx="346075" cy="346075"/>
        </p:xfrm>
        <a:graphic>
          <a:graphicData uri="http://schemas.openxmlformats.org/presentationml/2006/ole">
            <mc:AlternateContent xmlns:mc="http://schemas.openxmlformats.org/markup-compatibility/2006">
              <mc:Choice xmlns:v="urn:schemas-microsoft-com:vml" Requires="v">
                <p:oleObj name="Equation" r:id="rId7" imgW="203040" imgH="203040" progId="Equation.DSMT4">
                  <p:embed/>
                </p:oleObj>
              </mc:Choice>
              <mc:Fallback>
                <p:oleObj name="Equation" r:id="rId7" imgW="203040" imgH="203040" progId="Equation.DSMT4">
                  <p:embed/>
                  <p:pic>
                    <p:nvPicPr>
                      <p:cNvPr id="0" name="Object 14"/>
                      <p:cNvPicPr>
                        <a:picLocks noChangeAspect="1" noChangeArrowheads="1"/>
                      </p:cNvPicPr>
                      <p:nvPr/>
                    </p:nvPicPr>
                    <p:blipFill>
                      <a:blip r:embed="rId8"/>
                      <a:srcRect/>
                      <a:stretch>
                        <a:fillRect/>
                      </a:stretch>
                    </p:blipFill>
                    <p:spPr bwMode="auto">
                      <a:xfrm>
                        <a:off x="1717675" y="3848100"/>
                        <a:ext cx="346075"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09" name="Object 20">
            <a:extLst>
              <a:ext uri="{FF2B5EF4-FFF2-40B4-BE49-F238E27FC236}">
                <a16:creationId xmlns:a16="http://schemas.microsoft.com/office/drawing/2014/main" id="{AFC6ABE1-119D-454F-AC65-3B588F2C1D3D}"/>
              </a:ext>
            </a:extLst>
          </p:cNvPr>
          <p:cNvGraphicFramePr>
            <a:graphicFrameLocks noChangeAspect="1"/>
          </p:cNvGraphicFramePr>
          <p:nvPr>
            <p:extLst>
              <p:ext uri="{D42A27DB-BD31-4B8C-83A1-F6EECF244321}">
                <p14:modId xmlns:p14="http://schemas.microsoft.com/office/powerpoint/2010/main" val="3073391513"/>
              </p:ext>
            </p:extLst>
          </p:nvPr>
        </p:nvGraphicFramePr>
        <p:xfrm>
          <a:off x="2602880" y="4606925"/>
          <a:ext cx="889000" cy="395288"/>
        </p:xfrm>
        <a:graphic>
          <a:graphicData uri="http://schemas.openxmlformats.org/presentationml/2006/ole">
            <mc:AlternateContent xmlns:mc="http://schemas.openxmlformats.org/markup-compatibility/2006">
              <mc:Choice xmlns:v="urn:schemas-microsoft-com:vml" Requires="v">
                <p:oleObj name="Equation" r:id="rId9" imgW="457200" imgH="203040" progId="Equation.DSMT4">
                  <p:embed/>
                </p:oleObj>
              </mc:Choice>
              <mc:Fallback>
                <p:oleObj name="Equation" r:id="rId9" imgW="457200" imgH="203040" progId="Equation.DSMT4">
                  <p:embed/>
                  <p:pic>
                    <p:nvPicPr>
                      <p:cNvPr id="0" name="Object 20"/>
                      <p:cNvPicPr>
                        <a:picLocks noChangeAspect="1" noChangeArrowheads="1"/>
                      </p:cNvPicPr>
                      <p:nvPr/>
                    </p:nvPicPr>
                    <p:blipFill>
                      <a:blip r:embed="rId10"/>
                      <a:srcRect/>
                      <a:stretch>
                        <a:fillRect/>
                      </a:stretch>
                    </p:blipFill>
                    <p:spPr bwMode="auto">
                      <a:xfrm>
                        <a:off x="2602880" y="4606925"/>
                        <a:ext cx="889000"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1" name="Object 24">
            <a:extLst>
              <a:ext uri="{FF2B5EF4-FFF2-40B4-BE49-F238E27FC236}">
                <a16:creationId xmlns:a16="http://schemas.microsoft.com/office/drawing/2014/main" id="{4045D30F-2640-461A-86F6-D6487A2B7AFE}"/>
              </a:ext>
            </a:extLst>
          </p:cNvPr>
          <p:cNvGraphicFramePr>
            <a:graphicFrameLocks noChangeAspect="1"/>
          </p:cNvGraphicFramePr>
          <p:nvPr>
            <p:extLst>
              <p:ext uri="{D42A27DB-BD31-4B8C-83A1-F6EECF244321}">
                <p14:modId xmlns:p14="http://schemas.microsoft.com/office/powerpoint/2010/main" val="2323839988"/>
              </p:ext>
            </p:extLst>
          </p:nvPr>
        </p:nvGraphicFramePr>
        <p:xfrm>
          <a:off x="1313168" y="4950114"/>
          <a:ext cx="363538" cy="365125"/>
        </p:xfrm>
        <a:graphic>
          <a:graphicData uri="http://schemas.openxmlformats.org/presentationml/2006/ole">
            <mc:AlternateContent xmlns:mc="http://schemas.openxmlformats.org/markup-compatibility/2006">
              <mc:Choice xmlns:v="urn:schemas-microsoft-com:vml" Requires="v">
                <p:oleObj name="Equation" r:id="rId11" imgW="203040" imgH="203040" progId="Equation.DSMT4">
                  <p:embed/>
                </p:oleObj>
              </mc:Choice>
              <mc:Fallback>
                <p:oleObj name="Equation" r:id="rId11" imgW="203040" imgH="203040" progId="Equation.DSMT4">
                  <p:embed/>
                  <p:pic>
                    <p:nvPicPr>
                      <p:cNvPr id="0" name="Object 24"/>
                      <p:cNvPicPr>
                        <a:picLocks noChangeAspect="1" noChangeArrowheads="1"/>
                      </p:cNvPicPr>
                      <p:nvPr/>
                    </p:nvPicPr>
                    <p:blipFill>
                      <a:blip r:embed="rId12"/>
                      <a:srcRect/>
                      <a:stretch>
                        <a:fillRect/>
                      </a:stretch>
                    </p:blipFill>
                    <p:spPr bwMode="auto">
                      <a:xfrm>
                        <a:off x="1313168" y="4950114"/>
                        <a:ext cx="363538"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7112" name="Object 26">
            <a:extLst>
              <a:ext uri="{FF2B5EF4-FFF2-40B4-BE49-F238E27FC236}">
                <a16:creationId xmlns:a16="http://schemas.microsoft.com/office/drawing/2014/main" id="{117B0801-8982-4ADB-81B2-21A3112B1B3C}"/>
              </a:ext>
            </a:extLst>
          </p:cNvPr>
          <p:cNvGraphicFramePr>
            <a:graphicFrameLocks noChangeAspect="1"/>
          </p:cNvGraphicFramePr>
          <p:nvPr>
            <p:extLst>
              <p:ext uri="{D42A27DB-BD31-4B8C-83A1-F6EECF244321}">
                <p14:modId xmlns:p14="http://schemas.microsoft.com/office/powerpoint/2010/main" val="3465111003"/>
              </p:ext>
            </p:extLst>
          </p:nvPr>
        </p:nvGraphicFramePr>
        <p:xfrm>
          <a:off x="1314308" y="5237163"/>
          <a:ext cx="273050" cy="366712"/>
        </p:xfrm>
        <a:graphic>
          <a:graphicData uri="http://schemas.openxmlformats.org/presentationml/2006/ole">
            <mc:AlternateContent xmlns:mc="http://schemas.openxmlformats.org/markup-compatibility/2006">
              <mc:Choice xmlns:v="urn:schemas-microsoft-com:vml" Requires="v">
                <p:oleObj name="Equation" r:id="rId13" imgW="152280" imgH="203040" progId="Equation.DSMT4">
                  <p:embed/>
                </p:oleObj>
              </mc:Choice>
              <mc:Fallback>
                <p:oleObj name="Equation" r:id="rId13" imgW="152280" imgH="203040" progId="Equation.DSMT4">
                  <p:embed/>
                  <p:pic>
                    <p:nvPicPr>
                      <p:cNvPr id="0" name="Object 26"/>
                      <p:cNvPicPr>
                        <a:picLocks noChangeAspect="1" noChangeArrowheads="1"/>
                      </p:cNvPicPr>
                      <p:nvPr/>
                    </p:nvPicPr>
                    <p:blipFill>
                      <a:blip r:embed="rId14"/>
                      <a:srcRect/>
                      <a:stretch>
                        <a:fillRect/>
                      </a:stretch>
                    </p:blipFill>
                    <p:spPr bwMode="auto">
                      <a:xfrm>
                        <a:off x="1314308" y="5237163"/>
                        <a:ext cx="273050"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48" name="Text Box 8">
            <a:extLst>
              <a:ext uri="{FF2B5EF4-FFF2-40B4-BE49-F238E27FC236}">
                <a16:creationId xmlns:a16="http://schemas.microsoft.com/office/drawing/2014/main" id="{EF3D92B9-C127-4ED3-9219-FC5D73D9EA8E}"/>
              </a:ext>
            </a:extLst>
          </p:cNvPr>
          <p:cNvSpPr txBox="1">
            <a:spLocks noChangeArrowheads="1"/>
          </p:cNvSpPr>
          <p:nvPr/>
        </p:nvSpPr>
        <p:spPr bwMode="auto">
          <a:xfrm>
            <a:off x="755650" y="1844675"/>
            <a:ext cx="7776790"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square">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如上节所述，要确定     比较麻烦，因此也可根据短路热稳定度的要求来确定其最小允许截面</a:t>
            </a:r>
            <a:r>
              <a:rPr lang="en-US" altLang="zh-CN" sz="1800">
                <a:solidFill>
                  <a:srgbClr val="212834"/>
                </a:solidFill>
              </a:rPr>
              <a:t>A</a:t>
            </a:r>
            <a:r>
              <a:rPr lang="en-US" altLang="zh-CN" sz="1800" baseline="-25000">
                <a:solidFill>
                  <a:srgbClr val="212834"/>
                </a:solidFill>
              </a:rPr>
              <a:t>min</a:t>
            </a:r>
            <a:r>
              <a:rPr lang="zh-CN" altLang="en-US" sz="1800">
                <a:solidFill>
                  <a:srgbClr val="212834"/>
                </a:solidFill>
              </a:rPr>
              <a:t>。由式</a:t>
            </a:r>
            <a:r>
              <a:rPr lang="en-US" altLang="zh-CN" sz="1800">
                <a:solidFill>
                  <a:srgbClr val="212834"/>
                </a:solidFill>
              </a:rPr>
              <a:t>(4-55)</a:t>
            </a:r>
            <a:r>
              <a:rPr lang="zh-CN" altLang="en-US" sz="1800">
                <a:solidFill>
                  <a:srgbClr val="212834"/>
                </a:solidFill>
              </a:rPr>
              <a:t>可推导最小允许截面</a:t>
            </a:r>
          </a:p>
          <a:p>
            <a:pPr eaLnBrk="1" hangingPunct="1"/>
            <a:r>
              <a:rPr lang="zh-CN" altLang="en-US" sz="1800">
                <a:solidFill>
                  <a:srgbClr val="212834"/>
                </a:solidFill>
              </a:rPr>
              <a:t>                                          </a:t>
            </a:r>
            <a:r>
              <a:rPr lang="en-US" altLang="zh-CN" sz="1800">
                <a:solidFill>
                  <a:srgbClr val="212834"/>
                </a:solidFill>
              </a:rPr>
              <a:t>                                                                       (4-65)</a:t>
            </a:r>
          </a:p>
          <a:p>
            <a:pPr eaLnBrk="1" hangingPunct="1"/>
            <a:r>
              <a:rPr lang="zh-CN" altLang="en-US" sz="1800">
                <a:solidFill>
                  <a:srgbClr val="212834"/>
                </a:solidFill>
              </a:rPr>
              <a:t>式中  </a:t>
            </a:r>
            <a:r>
              <a:rPr lang="en-US" altLang="zh-CN" sz="1800">
                <a:solidFill>
                  <a:srgbClr val="212834"/>
                </a:solidFill>
              </a:rPr>
              <a:t>A</a:t>
            </a:r>
            <a:r>
              <a:rPr lang="en-US" altLang="zh-CN" sz="1800" baseline="-25000">
                <a:solidFill>
                  <a:srgbClr val="212834"/>
                </a:solidFill>
              </a:rPr>
              <a:t>min</a:t>
            </a:r>
            <a:r>
              <a:rPr lang="en-US" altLang="zh-CN" sz="1800">
                <a:solidFill>
                  <a:srgbClr val="212834"/>
                </a:solidFill>
              </a:rPr>
              <a:t>——</a:t>
            </a:r>
            <a:r>
              <a:rPr lang="zh-CN" altLang="en-US" sz="1800">
                <a:solidFill>
                  <a:srgbClr val="212834"/>
                </a:solidFill>
              </a:rPr>
              <a:t>导体的最小热稳定截面积</a:t>
            </a:r>
            <a:r>
              <a:rPr lang="en-US" altLang="zh-CN" sz="1800">
                <a:solidFill>
                  <a:srgbClr val="212834"/>
                </a:solidFill>
              </a:rPr>
              <a:t>(mm</a:t>
            </a:r>
            <a:r>
              <a:rPr lang="en-US" altLang="zh-CN" sz="1800" baseline="30000">
                <a:solidFill>
                  <a:srgbClr val="212834"/>
                </a:solidFill>
              </a:rPr>
              <a:t>2</a:t>
            </a:r>
            <a:r>
              <a:rPr lang="en-US" altLang="zh-CN" sz="1800">
                <a:solidFill>
                  <a:srgbClr val="212834"/>
                </a:solidFill>
              </a:rPr>
              <a:t>)</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三相短路稳态电流</a:t>
            </a:r>
            <a:r>
              <a:rPr lang="en-US" altLang="zh-CN" sz="1800">
                <a:solidFill>
                  <a:srgbClr val="212834"/>
                </a:solidFill>
              </a:rPr>
              <a:t>(A)</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C——</a:t>
            </a:r>
            <a:r>
              <a:rPr lang="zh-CN" altLang="en-US" sz="1800">
                <a:solidFill>
                  <a:srgbClr val="212834"/>
                </a:solidFill>
              </a:rPr>
              <a:t>导体的短路热稳定系数，可查表。</a:t>
            </a:r>
          </a:p>
          <a:p>
            <a:pPr eaLnBrk="1" hangingPunct="1"/>
            <a:r>
              <a:rPr lang="zh-CN" altLang="en-US" sz="1800">
                <a:solidFill>
                  <a:srgbClr val="212834"/>
                </a:solidFill>
              </a:rPr>
              <a:t>        导体的热稳定度校验条件转换成导体的截面积校验条件，要求</a:t>
            </a:r>
          </a:p>
          <a:p>
            <a:pPr eaLnBrk="1" hangingPunct="1"/>
            <a:r>
              <a:rPr lang="zh-CN" altLang="en-US" sz="1800">
                <a:solidFill>
                  <a:srgbClr val="212834"/>
                </a:solidFill>
              </a:rPr>
              <a:t>                                                                                                </a:t>
            </a:r>
            <a:r>
              <a:rPr lang="en-US" altLang="zh-CN" sz="1800">
                <a:solidFill>
                  <a:srgbClr val="212834"/>
                </a:solidFill>
              </a:rPr>
              <a:t>(4-66)</a:t>
            </a:r>
          </a:p>
          <a:p>
            <a:pPr eaLnBrk="1" hangingPunct="1"/>
            <a:r>
              <a:rPr lang="en-US" altLang="zh-CN" sz="1800">
                <a:solidFill>
                  <a:srgbClr val="212834"/>
                </a:solidFill>
              </a:rPr>
              <a:t>【</a:t>
            </a:r>
            <a:r>
              <a:rPr lang="zh-CN" altLang="en-US" sz="1800">
                <a:solidFill>
                  <a:srgbClr val="212834"/>
                </a:solidFill>
              </a:rPr>
              <a:t>例</a:t>
            </a:r>
            <a:r>
              <a:rPr lang="en-US" altLang="zh-CN" sz="1800">
                <a:solidFill>
                  <a:srgbClr val="212834"/>
                </a:solidFill>
              </a:rPr>
              <a:t>4.4】 </a:t>
            </a:r>
            <a:r>
              <a:rPr lang="zh-CN" altLang="en-US" sz="1800">
                <a:solidFill>
                  <a:srgbClr val="212834"/>
                </a:solidFill>
              </a:rPr>
              <a:t>已知某车间变电所</a:t>
            </a:r>
            <a:r>
              <a:rPr lang="en-US" altLang="zh-CN" sz="1800">
                <a:solidFill>
                  <a:srgbClr val="212834"/>
                </a:solidFill>
              </a:rPr>
              <a:t>380V</a:t>
            </a:r>
            <a:r>
              <a:rPr lang="zh-CN" altLang="en-US" sz="1800">
                <a:solidFill>
                  <a:srgbClr val="212834"/>
                </a:solidFill>
              </a:rPr>
              <a:t>侧采用截面</a:t>
            </a:r>
            <a:r>
              <a:rPr lang="en-US" altLang="zh-CN" sz="1800">
                <a:solidFill>
                  <a:srgbClr val="212834"/>
                </a:solidFill>
              </a:rPr>
              <a:t>80mm×10mm</a:t>
            </a:r>
            <a:r>
              <a:rPr lang="zh-CN" altLang="en-US" sz="1800">
                <a:solidFill>
                  <a:srgbClr val="212834"/>
                </a:solidFill>
              </a:rPr>
              <a:t>的硬铝母线，其三相短路稳态电流为</a:t>
            </a:r>
            <a:r>
              <a:rPr lang="en-US" altLang="zh-CN" sz="1800">
                <a:solidFill>
                  <a:srgbClr val="212834"/>
                </a:solidFill>
              </a:rPr>
              <a:t>36.5kA</a:t>
            </a:r>
            <a:r>
              <a:rPr lang="zh-CN" altLang="en-US" sz="1800">
                <a:solidFill>
                  <a:srgbClr val="212834"/>
                </a:solidFill>
              </a:rPr>
              <a:t>，短路保护动作时间为</a:t>
            </a:r>
            <a:r>
              <a:rPr lang="en-US" altLang="zh-CN" sz="1800">
                <a:solidFill>
                  <a:srgbClr val="212834"/>
                </a:solidFill>
              </a:rPr>
              <a:t>0.5s</a:t>
            </a:r>
            <a:r>
              <a:rPr lang="zh-CN" altLang="en-US" sz="1800">
                <a:solidFill>
                  <a:srgbClr val="212834"/>
                </a:solidFill>
              </a:rPr>
              <a:t>，低压断路器的开断时间为</a:t>
            </a:r>
            <a:r>
              <a:rPr lang="en-US" altLang="zh-CN" sz="1800">
                <a:solidFill>
                  <a:srgbClr val="212834"/>
                </a:solidFill>
              </a:rPr>
              <a:t>0.05s</a:t>
            </a:r>
            <a:r>
              <a:rPr lang="zh-CN" altLang="en-US" sz="1800">
                <a:solidFill>
                  <a:srgbClr val="212834"/>
                </a:solidFill>
              </a:rPr>
              <a:t>，试校验此母线的热稳定度。</a:t>
            </a:r>
          </a:p>
          <a:p>
            <a:pPr eaLnBrk="1" hangingPunct="1"/>
            <a:r>
              <a:rPr lang="zh-CN" altLang="en-US" sz="1800">
                <a:solidFill>
                  <a:srgbClr val="212834"/>
                </a:solidFill>
              </a:rPr>
              <a:t>        解：查附表得知：导体的短路热稳定系数</a:t>
            </a:r>
            <a:r>
              <a:rPr lang="en-US" altLang="zh-CN" sz="1800">
                <a:solidFill>
                  <a:srgbClr val="212834"/>
                </a:solidFill>
              </a:rPr>
              <a:t>C = 87</a:t>
            </a:r>
            <a:r>
              <a:rPr lang="zh-CN" altLang="en-US" sz="1800">
                <a:solidFill>
                  <a:srgbClr val="212834"/>
                </a:solidFill>
              </a:rPr>
              <a:t>。</a:t>
            </a:r>
          </a:p>
          <a:p>
            <a:pPr eaLnBrk="1" hangingPunct="1"/>
            <a:r>
              <a:rPr lang="zh-CN" altLang="en-US" sz="1800">
                <a:solidFill>
                  <a:srgbClr val="212834"/>
                </a:solidFill>
              </a:rPr>
              <a:t>        因为</a:t>
            </a:r>
          </a:p>
          <a:p>
            <a:pPr eaLnBrk="1" hangingPunct="1"/>
            <a:r>
              <a:rPr lang="zh-CN" altLang="en-US" sz="1800">
                <a:solidFill>
                  <a:srgbClr val="212834"/>
                </a:solidFill>
              </a:rPr>
              <a:t>         </a:t>
            </a:r>
            <a:r>
              <a:rPr lang="en-US" altLang="zh-CN" sz="1800">
                <a:solidFill>
                  <a:srgbClr val="212834"/>
                </a:solidFill>
              </a:rPr>
              <a:t>t </a:t>
            </a:r>
            <a:r>
              <a:rPr lang="en-US" altLang="zh-CN" sz="1800" baseline="-25000">
                <a:solidFill>
                  <a:srgbClr val="212834"/>
                </a:solidFill>
              </a:rPr>
              <a:t>ima</a:t>
            </a:r>
            <a:r>
              <a:rPr lang="zh-CN" altLang="en-US" sz="1800">
                <a:solidFill>
                  <a:srgbClr val="212834"/>
                </a:solidFill>
              </a:rPr>
              <a:t>＝ </a:t>
            </a:r>
            <a:r>
              <a:rPr lang="en-US" altLang="zh-CN" sz="1800">
                <a:solidFill>
                  <a:srgbClr val="212834"/>
                </a:solidFill>
              </a:rPr>
              <a:t>t </a:t>
            </a:r>
            <a:r>
              <a:rPr lang="en-US" altLang="zh-CN" sz="1800" baseline="-25000">
                <a:solidFill>
                  <a:srgbClr val="212834"/>
                </a:solidFill>
              </a:rPr>
              <a:t>k</a:t>
            </a:r>
            <a:r>
              <a:rPr lang="en-US" altLang="zh-CN" sz="1800">
                <a:solidFill>
                  <a:srgbClr val="212834"/>
                </a:solidFill>
              </a:rPr>
              <a:t> + 0.05 </a:t>
            </a:r>
            <a:r>
              <a:rPr lang="zh-CN" altLang="en-US" sz="1800">
                <a:solidFill>
                  <a:srgbClr val="212834"/>
                </a:solidFill>
              </a:rPr>
              <a:t>＝ </a:t>
            </a:r>
            <a:r>
              <a:rPr lang="en-US" altLang="zh-CN" sz="1800">
                <a:solidFill>
                  <a:srgbClr val="212834"/>
                </a:solidFill>
              </a:rPr>
              <a:t>t </a:t>
            </a:r>
            <a:r>
              <a:rPr lang="en-US" altLang="zh-CN" sz="1800" baseline="-25000">
                <a:solidFill>
                  <a:srgbClr val="212834"/>
                </a:solidFill>
              </a:rPr>
              <a:t>op</a:t>
            </a:r>
            <a:r>
              <a:rPr lang="en-US" altLang="zh-CN" sz="1800">
                <a:solidFill>
                  <a:srgbClr val="212834"/>
                </a:solidFill>
              </a:rPr>
              <a:t> + t </a:t>
            </a:r>
            <a:r>
              <a:rPr lang="en-US" altLang="zh-CN" sz="1800" baseline="-25000">
                <a:solidFill>
                  <a:srgbClr val="212834"/>
                </a:solidFill>
              </a:rPr>
              <a:t>oc</a:t>
            </a:r>
            <a:r>
              <a:rPr lang="en-US" altLang="zh-CN" sz="1800">
                <a:solidFill>
                  <a:srgbClr val="212834"/>
                </a:solidFill>
              </a:rPr>
              <a:t>+ 0.05</a:t>
            </a:r>
            <a:r>
              <a:rPr lang="zh-CN" altLang="en-US" sz="1800">
                <a:solidFill>
                  <a:srgbClr val="212834"/>
                </a:solidFill>
              </a:rPr>
              <a:t>＝</a:t>
            </a:r>
            <a:r>
              <a:rPr lang="en-US" altLang="zh-CN" sz="1800">
                <a:solidFill>
                  <a:srgbClr val="212834"/>
                </a:solidFill>
              </a:rPr>
              <a:t>(0.5 + 0.05 +0.05)s</a:t>
            </a:r>
            <a:r>
              <a:rPr lang="zh-CN" altLang="en-US" sz="1800">
                <a:solidFill>
                  <a:srgbClr val="212834"/>
                </a:solidFill>
              </a:rPr>
              <a:t>＝</a:t>
            </a:r>
            <a:r>
              <a:rPr lang="en-US" altLang="zh-CN" sz="1800">
                <a:solidFill>
                  <a:srgbClr val="212834"/>
                </a:solidFill>
              </a:rPr>
              <a:t>0.6 s</a:t>
            </a:r>
          </a:p>
          <a:p>
            <a:pPr eaLnBrk="1" hangingPunct="1"/>
            <a:r>
              <a:rPr lang="en-US" altLang="zh-CN" sz="1800">
                <a:solidFill>
                  <a:srgbClr val="212834"/>
                </a:solidFill>
              </a:rPr>
              <a:t>       </a:t>
            </a:r>
            <a:r>
              <a:rPr lang="zh-CN" altLang="en-US" sz="1800">
                <a:solidFill>
                  <a:srgbClr val="212834"/>
                </a:solidFill>
              </a:rPr>
              <a:t>则母线最小允许截面</a:t>
            </a:r>
          </a:p>
          <a:p>
            <a:pPr eaLnBrk="1" hangingPunct="1"/>
            <a:r>
              <a:rPr lang="zh-CN" altLang="en-US" sz="1800">
                <a:solidFill>
                  <a:srgbClr val="212834"/>
                </a:solidFill>
              </a:rPr>
              <a:t>                </a:t>
            </a:r>
            <a:r>
              <a:rPr lang="en-US" altLang="zh-CN" sz="1800">
                <a:solidFill>
                  <a:srgbClr val="212834"/>
                </a:solidFill>
              </a:rPr>
              <a:t>   </a:t>
            </a:r>
            <a:endParaRPr lang="en-US" altLang="zh-CN" sz="1800" baseline="30000">
              <a:solidFill>
                <a:srgbClr val="212834"/>
              </a:solidFill>
            </a:endParaRPr>
          </a:p>
          <a:p>
            <a:pPr eaLnBrk="1" hangingPunct="1"/>
            <a:r>
              <a:rPr lang="en-US" altLang="zh-CN" sz="1800">
                <a:solidFill>
                  <a:srgbClr val="212834"/>
                </a:solidFill>
              </a:rPr>
              <a:t>       </a:t>
            </a:r>
            <a:r>
              <a:rPr lang="zh-CN" altLang="en-US" sz="1800">
                <a:solidFill>
                  <a:srgbClr val="212834"/>
                </a:solidFill>
              </a:rPr>
              <a:t>又因为</a:t>
            </a:r>
            <a:r>
              <a:rPr lang="en-US" altLang="zh-CN" sz="1800">
                <a:solidFill>
                  <a:srgbClr val="212834"/>
                </a:solidFill>
              </a:rPr>
              <a:t>A=80mm×10mm = 800 mm</a:t>
            </a:r>
            <a:r>
              <a:rPr lang="en-US" altLang="zh-CN" sz="1800" baseline="30000">
                <a:solidFill>
                  <a:srgbClr val="212834"/>
                </a:solidFill>
              </a:rPr>
              <a:t>2</a:t>
            </a:r>
            <a:r>
              <a:rPr lang="en-US" altLang="zh-CN" sz="1800">
                <a:solidFill>
                  <a:srgbClr val="212834"/>
                </a:solidFill>
              </a:rPr>
              <a:t> &gt;        </a:t>
            </a:r>
            <a:r>
              <a:rPr lang="zh-CN" altLang="en-US" sz="1800">
                <a:solidFill>
                  <a:srgbClr val="212834"/>
                </a:solidFill>
              </a:rPr>
              <a:t>，所以该母线满足热稳定要求。</a:t>
            </a:r>
          </a:p>
        </p:txBody>
      </p:sp>
      <p:sp>
        <p:nvSpPr>
          <p:cNvPr id="48149" name="Text Box 10">
            <a:extLst>
              <a:ext uri="{FF2B5EF4-FFF2-40B4-BE49-F238E27FC236}">
                <a16:creationId xmlns:a16="http://schemas.microsoft.com/office/drawing/2014/main" id="{9FFDDDC2-7644-4255-A032-613EB99CD2E0}"/>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48130" name="Object 11">
            <a:extLst>
              <a:ext uri="{FF2B5EF4-FFF2-40B4-BE49-F238E27FC236}">
                <a16:creationId xmlns:a16="http://schemas.microsoft.com/office/drawing/2014/main" id="{AD3E3773-A408-4F22-8633-6E06FA63285D}"/>
              </a:ext>
            </a:extLst>
          </p:cNvPr>
          <p:cNvGraphicFramePr>
            <a:graphicFrameLocks noChangeAspect="1"/>
          </p:cNvGraphicFramePr>
          <p:nvPr>
            <p:extLst>
              <p:ext uri="{D42A27DB-BD31-4B8C-83A1-F6EECF244321}">
                <p14:modId xmlns:p14="http://schemas.microsoft.com/office/powerpoint/2010/main" val="1367371546"/>
              </p:ext>
            </p:extLst>
          </p:nvPr>
        </p:nvGraphicFramePr>
        <p:xfrm>
          <a:off x="3396384" y="1864286"/>
          <a:ext cx="273050" cy="365125"/>
        </p:xfrm>
        <a:graphic>
          <a:graphicData uri="http://schemas.openxmlformats.org/presentationml/2006/ole">
            <mc:AlternateContent xmlns:mc="http://schemas.openxmlformats.org/markup-compatibility/2006">
              <mc:Choice xmlns:v="urn:schemas-microsoft-com:vml" Requires="v">
                <p:oleObj name="Equation" r:id="rId3" imgW="152280" imgH="203040" progId="Equation.DSMT4">
                  <p:embed/>
                </p:oleObj>
              </mc:Choice>
              <mc:Fallback>
                <p:oleObj name="Equation" r:id="rId3" imgW="152280" imgH="203040" progId="Equation.DSMT4">
                  <p:embed/>
                  <p:pic>
                    <p:nvPicPr>
                      <p:cNvPr id="0" name="Object 11"/>
                      <p:cNvPicPr>
                        <a:picLocks noChangeAspect="1" noChangeArrowheads="1"/>
                      </p:cNvPicPr>
                      <p:nvPr/>
                    </p:nvPicPr>
                    <p:blipFill>
                      <a:blip r:embed="rId4"/>
                      <a:srcRect/>
                      <a:stretch>
                        <a:fillRect/>
                      </a:stretch>
                    </p:blipFill>
                    <p:spPr bwMode="auto">
                      <a:xfrm>
                        <a:off x="3396384" y="1864286"/>
                        <a:ext cx="273050" cy="365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1" name="Object 14">
            <a:extLst>
              <a:ext uri="{FF2B5EF4-FFF2-40B4-BE49-F238E27FC236}">
                <a16:creationId xmlns:a16="http://schemas.microsoft.com/office/drawing/2014/main" id="{615F0D7D-CD53-45A1-8787-EB6A3CA3B847}"/>
              </a:ext>
            </a:extLst>
          </p:cNvPr>
          <p:cNvGraphicFramePr>
            <a:graphicFrameLocks noChangeAspect="1"/>
          </p:cNvGraphicFramePr>
          <p:nvPr>
            <p:extLst>
              <p:ext uri="{D42A27DB-BD31-4B8C-83A1-F6EECF244321}">
                <p14:modId xmlns:p14="http://schemas.microsoft.com/office/powerpoint/2010/main" val="3969070322"/>
              </p:ext>
            </p:extLst>
          </p:nvPr>
        </p:nvGraphicFramePr>
        <p:xfrm>
          <a:off x="2900363" y="2377066"/>
          <a:ext cx="1758950" cy="423862"/>
        </p:xfrm>
        <a:graphic>
          <a:graphicData uri="http://schemas.openxmlformats.org/presentationml/2006/ole">
            <mc:AlternateContent xmlns:mc="http://schemas.openxmlformats.org/markup-compatibility/2006">
              <mc:Choice xmlns:v="urn:schemas-microsoft-com:vml" Requires="v">
                <p:oleObj name="Equation" r:id="rId5" imgW="1130040" imgH="279360" progId="Equation.DSMT4">
                  <p:embed/>
                </p:oleObj>
              </mc:Choice>
              <mc:Fallback>
                <p:oleObj name="Equation" r:id="rId5" imgW="1130040" imgH="279360" progId="Equation.DSMT4">
                  <p:embed/>
                  <p:pic>
                    <p:nvPicPr>
                      <p:cNvPr id="0" name="Object 14"/>
                      <p:cNvPicPr>
                        <a:picLocks noChangeAspect="1" noChangeArrowheads="1"/>
                      </p:cNvPicPr>
                      <p:nvPr/>
                    </p:nvPicPr>
                    <p:blipFill>
                      <a:blip r:embed="rId6"/>
                      <a:srcRect/>
                      <a:stretch>
                        <a:fillRect/>
                      </a:stretch>
                    </p:blipFill>
                    <p:spPr bwMode="auto">
                      <a:xfrm>
                        <a:off x="2900363" y="2377066"/>
                        <a:ext cx="1758950" cy="4238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4" name="Object 19">
            <a:extLst>
              <a:ext uri="{FF2B5EF4-FFF2-40B4-BE49-F238E27FC236}">
                <a16:creationId xmlns:a16="http://schemas.microsoft.com/office/drawing/2014/main" id="{033374D8-5CBB-43D1-9063-97B0BD281F0C}"/>
              </a:ext>
            </a:extLst>
          </p:cNvPr>
          <p:cNvGraphicFramePr>
            <a:graphicFrameLocks noChangeAspect="1"/>
          </p:cNvGraphicFramePr>
          <p:nvPr>
            <p:extLst>
              <p:ext uri="{D42A27DB-BD31-4B8C-83A1-F6EECF244321}">
                <p14:modId xmlns:p14="http://schemas.microsoft.com/office/powerpoint/2010/main" val="431784898"/>
              </p:ext>
            </p:extLst>
          </p:nvPr>
        </p:nvGraphicFramePr>
        <p:xfrm>
          <a:off x="1411581" y="2969492"/>
          <a:ext cx="396000" cy="396000"/>
        </p:xfrm>
        <a:graphic>
          <a:graphicData uri="http://schemas.openxmlformats.org/presentationml/2006/ole">
            <mc:AlternateContent xmlns:mc="http://schemas.openxmlformats.org/markup-compatibility/2006">
              <mc:Choice xmlns:v="urn:schemas-microsoft-com:vml" Requires="v">
                <p:oleObj name="Equation" r:id="rId7" imgW="215640" imgH="215640" progId="Equation.DSMT4">
                  <p:embed/>
                </p:oleObj>
              </mc:Choice>
              <mc:Fallback>
                <p:oleObj name="Equation" r:id="rId7" imgW="215640" imgH="215640" progId="Equation.DSMT4">
                  <p:embed/>
                  <p:pic>
                    <p:nvPicPr>
                      <p:cNvPr id="0" name="Object 19"/>
                      <p:cNvPicPr>
                        <a:picLocks noChangeAspect="1" noChangeArrowheads="1"/>
                      </p:cNvPicPr>
                      <p:nvPr/>
                    </p:nvPicPr>
                    <p:blipFill>
                      <a:blip r:embed="rId8"/>
                      <a:srcRect/>
                      <a:stretch>
                        <a:fillRect/>
                      </a:stretch>
                    </p:blipFill>
                    <p:spPr bwMode="auto">
                      <a:xfrm>
                        <a:off x="1411581" y="2969492"/>
                        <a:ext cx="396000"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35" name="Object 21">
            <a:extLst>
              <a:ext uri="{FF2B5EF4-FFF2-40B4-BE49-F238E27FC236}">
                <a16:creationId xmlns:a16="http://schemas.microsoft.com/office/drawing/2014/main" id="{4079CC0E-6EFB-48B9-804A-9EFD80136363}"/>
              </a:ext>
            </a:extLst>
          </p:cNvPr>
          <p:cNvGraphicFramePr>
            <a:graphicFrameLocks noChangeAspect="1"/>
          </p:cNvGraphicFramePr>
          <p:nvPr>
            <p:extLst>
              <p:ext uri="{D42A27DB-BD31-4B8C-83A1-F6EECF244321}">
                <p14:modId xmlns:p14="http://schemas.microsoft.com/office/powerpoint/2010/main" val="2552444654"/>
              </p:ext>
            </p:extLst>
          </p:nvPr>
        </p:nvGraphicFramePr>
        <p:xfrm>
          <a:off x="3096924" y="3761798"/>
          <a:ext cx="871537" cy="368300"/>
        </p:xfrm>
        <a:graphic>
          <a:graphicData uri="http://schemas.openxmlformats.org/presentationml/2006/ole">
            <mc:AlternateContent xmlns:mc="http://schemas.openxmlformats.org/markup-compatibility/2006">
              <mc:Choice xmlns:v="urn:schemas-microsoft-com:vml" Requires="v">
                <p:oleObj name="Equation" r:id="rId9" imgW="469800" imgH="203040" progId="Equation.DSMT4">
                  <p:embed/>
                </p:oleObj>
              </mc:Choice>
              <mc:Fallback>
                <p:oleObj name="Equation" r:id="rId9" imgW="469800" imgH="203040" progId="Equation.DSMT4">
                  <p:embed/>
                  <p:pic>
                    <p:nvPicPr>
                      <p:cNvPr id="0" name="Object 21"/>
                      <p:cNvPicPr>
                        <a:picLocks noChangeAspect="1" noChangeArrowheads="1"/>
                      </p:cNvPicPr>
                      <p:nvPr/>
                    </p:nvPicPr>
                    <p:blipFill>
                      <a:blip r:embed="rId10"/>
                      <a:srcRect/>
                      <a:stretch>
                        <a:fillRect/>
                      </a:stretch>
                    </p:blipFill>
                    <p:spPr bwMode="auto">
                      <a:xfrm>
                        <a:off x="3096924" y="3761798"/>
                        <a:ext cx="871537"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8141" name="Object 30">
            <a:extLst>
              <a:ext uri="{FF2B5EF4-FFF2-40B4-BE49-F238E27FC236}">
                <a16:creationId xmlns:a16="http://schemas.microsoft.com/office/drawing/2014/main" id="{4F6879C4-5D6E-48F4-96E4-F54C6D99103C}"/>
              </a:ext>
            </a:extLst>
          </p:cNvPr>
          <p:cNvGraphicFramePr>
            <a:graphicFrameLocks noChangeAspect="1"/>
          </p:cNvGraphicFramePr>
          <p:nvPr>
            <p:extLst>
              <p:ext uri="{D42A27DB-BD31-4B8C-83A1-F6EECF244321}">
                <p14:modId xmlns:p14="http://schemas.microsoft.com/office/powerpoint/2010/main" val="1452893539"/>
              </p:ext>
            </p:extLst>
          </p:nvPr>
        </p:nvGraphicFramePr>
        <p:xfrm>
          <a:off x="5016500" y="6283325"/>
          <a:ext cx="395288" cy="307975"/>
        </p:xfrm>
        <a:graphic>
          <a:graphicData uri="http://schemas.openxmlformats.org/presentationml/2006/ole">
            <mc:AlternateContent xmlns:mc="http://schemas.openxmlformats.org/markup-compatibility/2006">
              <mc:Choice xmlns:v="urn:schemas-microsoft-com:vml" Requires="v">
                <p:oleObj name="Equation" r:id="rId11" imgW="253800" imgH="203040" progId="Equation.DSMT4">
                  <p:embed/>
                </p:oleObj>
              </mc:Choice>
              <mc:Fallback>
                <p:oleObj name="Equation" r:id="rId11" imgW="253800" imgH="203040" progId="Equation.DSMT4">
                  <p:embed/>
                  <p:pic>
                    <p:nvPicPr>
                      <p:cNvPr id="0" name="Object 30"/>
                      <p:cNvPicPr>
                        <a:picLocks noChangeAspect="1" noChangeArrowheads="1"/>
                      </p:cNvPicPr>
                      <p:nvPr/>
                    </p:nvPicPr>
                    <p:blipFill>
                      <a:blip r:embed="rId12"/>
                      <a:srcRect/>
                      <a:stretch>
                        <a:fillRect/>
                      </a:stretch>
                    </p:blipFill>
                    <p:spPr bwMode="auto">
                      <a:xfrm>
                        <a:off x="5016500" y="6283325"/>
                        <a:ext cx="395288"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 name="Object 1">
            <a:extLst>
              <a:ext uri="{FF2B5EF4-FFF2-40B4-BE49-F238E27FC236}">
                <a16:creationId xmlns:a16="http://schemas.microsoft.com/office/drawing/2014/main" id="{C6D97DD1-D131-4BAE-892B-4C237A9A6644}"/>
              </a:ext>
            </a:extLst>
          </p:cNvPr>
          <p:cNvGraphicFramePr>
            <a:graphicFrameLocks noChangeAspect="1"/>
          </p:cNvGraphicFramePr>
          <p:nvPr>
            <p:extLst>
              <p:ext uri="{D42A27DB-BD31-4B8C-83A1-F6EECF244321}">
                <p14:modId xmlns:p14="http://schemas.microsoft.com/office/powerpoint/2010/main" val="1425776493"/>
              </p:ext>
            </p:extLst>
          </p:nvPr>
        </p:nvGraphicFramePr>
        <p:xfrm>
          <a:off x="2123728" y="5959375"/>
          <a:ext cx="4496727" cy="432000"/>
        </p:xfrm>
        <a:graphic>
          <a:graphicData uri="http://schemas.openxmlformats.org/presentationml/2006/ole">
            <mc:AlternateContent xmlns:mc="http://schemas.openxmlformats.org/markup-compatibility/2006">
              <mc:Choice xmlns:v="urn:schemas-microsoft-com:vml" Requires="v">
                <p:oleObj name="Equation" r:id="rId13" imgW="2908080" imgH="279360" progId="Equation.DSMT4">
                  <p:embed/>
                </p:oleObj>
              </mc:Choice>
              <mc:Fallback>
                <p:oleObj name="Equation" r:id="rId13" imgW="2908080" imgH="279360" progId="Equation.DSMT4">
                  <p:embed/>
                  <p:pic>
                    <p:nvPicPr>
                      <p:cNvPr id="0" name=""/>
                      <p:cNvPicPr/>
                      <p:nvPr/>
                    </p:nvPicPr>
                    <p:blipFill>
                      <a:blip r:embed="rId14"/>
                      <a:stretch>
                        <a:fillRect/>
                      </a:stretch>
                    </p:blipFill>
                    <p:spPr>
                      <a:xfrm>
                        <a:off x="2123728" y="5959375"/>
                        <a:ext cx="4496727" cy="432000"/>
                      </a:xfrm>
                      <a:prstGeom prst="rect">
                        <a:avLst/>
                      </a:prstGeom>
                    </p:spPr>
                  </p:pic>
                </p:oleObj>
              </mc:Fallback>
            </mc:AlternateContent>
          </a:graphicData>
        </a:graphic>
      </p:graphicFrame>
    </p:spTree>
  </p:cSld>
  <p:clrMapOvr>
    <a:masterClrMapping/>
  </p:clrMapOvr>
  <p:transition>
    <p:split orient="vert"/>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65" name="Text Box 8">
            <a:extLst>
              <a:ext uri="{FF2B5EF4-FFF2-40B4-BE49-F238E27FC236}">
                <a16:creationId xmlns:a16="http://schemas.microsoft.com/office/drawing/2014/main" id="{6CB34071-0F60-49A9-8966-B9D4D218CFFB}"/>
              </a:ext>
            </a:extLst>
          </p:cNvPr>
          <p:cNvSpPr txBox="1">
            <a:spLocks noChangeArrowheads="1"/>
          </p:cNvSpPr>
          <p:nvPr/>
        </p:nvSpPr>
        <p:spPr bwMode="auto">
          <a:xfrm>
            <a:off x="755650" y="1700213"/>
            <a:ext cx="8137525"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2) </a:t>
            </a:r>
            <a:r>
              <a:rPr lang="zh-CN" altLang="en-US" sz="1800">
                <a:solidFill>
                  <a:srgbClr val="212834"/>
                </a:solidFill>
              </a:rPr>
              <a:t>短路动稳定度的校验条件</a:t>
            </a:r>
          </a:p>
          <a:p>
            <a:pPr eaLnBrk="1" hangingPunct="1"/>
            <a:r>
              <a:rPr lang="zh-CN" altLang="en-US" sz="1800">
                <a:solidFill>
                  <a:srgbClr val="212834"/>
                </a:solidFill>
              </a:rPr>
              <a:t>       电器和导体的动稳定度校验，也依校验对象的不同而采用不同的具体条件。</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对一般电器，动稳定度校验条件</a:t>
            </a:r>
          </a:p>
          <a:p>
            <a:pPr eaLnBrk="1" hangingPunct="1"/>
            <a:r>
              <a:rPr lang="zh-CN" altLang="en-US" sz="1800">
                <a:solidFill>
                  <a:srgbClr val="212834"/>
                </a:solidFill>
              </a:rPr>
              <a:t>                                                                                      </a:t>
            </a:r>
            <a:r>
              <a:rPr lang="en-US" altLang="zh-CN" sz="1800">
                <a:solidFill>
                  <a:srgbClr val="212834"/>
                </a:solidFill>
              </a:rPr>
              <a:t>(4-67)</a:t>
            </a:r>
          </a:p>
          <a:p>
            <a:pPr eaLnBrk="1" hangingPunct="1"/>
            <a:r>
              <a:rPr lang="zh-CN" altLang="en-US" sz="1800">
                <a:solidFill>
                  <a:srgbClr val="212834"/>
                </a:solidFill>
              </a:rPr>
              <a:t>或</a:t>
            </a:r>
          </a:p>
          <a:p>
            <a:pPr eaLnBrk="1" hangingPunct="1"/>
            <a:r>
              <a:rPr lang="zh-CN" altLang="en-US" sz="1800">
                <a:solidFill>
                  <a:srgbClr val="212834"/>
                </a:solidFill>
              </a:rPr>
              <a:t>                                                                                      </a:t>
            </a:r>
            <a:r>
              <a:rPr lang="en-US" altLang="zh-CN" sz="1800">
                <a:solidFill>
                  <a:srgbClr val="212834"/>
                </a:solidFill>
              </a:rPr>
              <a:t>(4-68)</a:t>
            </a:r>
          </a:p>
          <a:p>
            <a:pPr eaLnBrk="1" hangingPunct="1"/>
            <a:r>
              <a:rPr lang="zh-CN" altLang="en-US" sz="1800">
                <a:solidFill>
                  <a:srgbClr val="212834"/>
                </a:solidFill>
              </a:rPr>
              <a:t>式中  </a:t>
            </a:r>
            <a:r>
              <a:rPr lang="en-US" altLang="zh-CN" sz="1800">
                <a:solidFill>
                  <a:srgbClr val="212834"/>
                </a:solidFill>
              </a:rPr>
              <a:t>i</a:t>
            </a:r>
            <a:r>
              <a:rPr lang="en-US" altLang="zh-CN" sz="1800" baseline="-25000">
                <a:solidFill>
                  <a:srgbClr val="212834"/>
                </a:solidFill>
              </a:rPr>
              <a:t>max</a:t>
            </a:r>
            <a:r>
              <a:rPr lang="zh-CN" altLang="en-US" sz="1800">
                <a:solidFill>
                  <a:srgbClr val="212834"/>
                </a:solidFill>
              </a:rPr>
              <a:t>、</a:t>
            </a:r>
            <a:r>
              <a:rPr lang="en-US" altLang="zh-CN" sz="1800">
                <a:solidFill>
                  <a:srgbClr val="212834"/>
                </a:solidFill>
              </a:rPr>
              <a:t>I</a:t>
            </a:r>
            <a:r>
              <a:rPr lang="en-US" altLang="zh-CN" sz="1800" baseline="-25000">
                <a:solidFill>
                  <a:srgbClr val="212834"/>
                </a:solidFill>
              </a:rPr>
              <a:t>max</a:t>
            </a:r>
            <a:r>
              <a:rPr lang="en-US" altLang="zh-CN" sz="1800">
                <a:solidFill>
                  <a:srgbClr val="212834"/>
                </a:solidFill>
              </a:rPr>
              <a:t>——</a:t>
            </a:r>
            <a:r>
              <a:rPr lang="zh-CN" altLang="en-US" sz="1800">
                <a:solidFill>
                  <a:srgbClr val="212834"/>
                </a:solidFill>
              </a:rPr>
              <a:t>电器的极限通过电流峰值和有效值；</a:t>
            </a:r>
          </a:p>
          <a:p>
            <a:pPr eaLnBrk="1" hangingPunct="1"/>
            <a:r>
              <a:rPr lang="zh-CN" altLang="en-US" sz="1800">
                <a:solidFill>
                  <a:srgbClr val="212834"/>
                </a:solidFill>
              </a:rPr>
              <a:t>                、      </a:t>
            </a:r>
            <a:r>
              <a:rPr lang="en-US" altLang="zh-CN" sz="1800">
                <a:solidFill>
                  <a:srgbClr val="212834"/>
                </a:solidFill>
              </a:rPr>
              <a:t>——</a:t>
            </a:r>
            <a:r>
              <a:rPr lang="zh-CN" altLang="en-US" sz="1800">
                <a:solidFill>
                  <a:srgbClr val="212834"/>
                </a:solidFill>
              </a:rPr>
              <a:t>三相短路冲击电流峰值和有效值。</a:t>
            </a:r>
          </a:p>
          <a:p>
            <a:pPr eaLnBrk="1" hangingPunct="1"/>
            <a:r>
              <a:rPr lang="zh-CN" altLang="en-US" sz="1800">
                <a:solidFill>
                  <a:srgbClr val="212834"/>
                </a:solidFill>
              </a:rPr>
              <a:t>以上</a:t>
            </a:r>
            <a:r>
              <a:rPr lang="en-US" altLang="zh-CN" sz="1800">
                <a:solidFill>
                  <a:srgbClr val="212834"/>
                </a:solidFill>
              </a:rPr>
              <a:t>i</a:t>
            </a:r>
            <a:r>
              <a:rPr lang="en-US" altLang="zh-CN" sz="1800" baseline="-25000">
                <a:solidFill>
                  <a:srgbClr val="212834"/>
                </a:solidFill>
              </a:rPr>
              <a:t>max</a:t>
            </a:r>
            <a:r>
              <a:rPr lang="zh-CN" altLang="en-US" sz="1800">
                <a:solidFill>
                  <a:srgbClr val="212834"/>
                </a:solidFill>
              </a:rPr>
              <a:t>和</a:t>
            </a:r>
            <a:r>
              <a:rPr lang="en-US" altLang="zh-CN" sz="1800">
                <a:solidFill>
                  <a:srgbClr val="212834"/>
                </a:solidFill>
              </a:rPr>
              <a:t>I</a:t>
            </a:r>
            <a:r>
              <a:rPr lang="en-US" altLang="zh-CN" sz="1800" baseline="-25000">
                <a:solidFill>
                  <a:srgbClr val="212834"/>
                </a:solidFill>
              </a:rPr>
              <a:t>max</a:t>
            </a:r>
            <a:r>
              <a:rPr lang="zh-CN" altLang="en-US" sz="1800">
                <a:solidFill>
                  <a:srgbClr val="212834"/>
                </a:solidFill>
              </a:rPr>
              <a:t>均可由电器产品样本查得。</a:t>
            </a:r>
          </a:p>
          <a:p>
            <a:pPr eaLnBrk="1" hangingPunct="1"/>
            <a:r>
              <a:rPr lang="zh-CN" altLang="en-US" sz="1800">
                <a:solidFill>
                  <a:srgbClr val="212834"/>
                </a:solidFill>
              </a:rPr>
              <a:t>        </a:t>
            </a:r>
            <a:r>
              <a:rPr lang="en-US" altLang="zh-CN" sz="1800">
                <a:solidFill>
                  <a:srgbClr val="212834"/>
                </a:solidFill>
              </a:rPr>
              <a:t>(2) </a:t>
            </a:r>
            <a:r>
              <a:rPr lang="zh-CN" altLang="en-US" sz="1800">
                <a:solidFill>
                  <a:srgbClr val="212834"/>
                </a:solidFill>
              </a:rPr>
              <a:t>绝缘子的动稳定度校验条件</a:t>
            </a:r>
          </a:p>
          <a:p>
            <a:pPr eaLnBrk="1" hangingPunct="1"/>
            <a:r>
              <a:rPr lang="zh-CN" altLang="en-US" sz="1800">
                <a:solidFill>
                  <a:srgbClr val="212834"/>
                </a:solidFill>
              </a:rPr>
              <a:t>                                                                                     </a:t>
            </a:r>
            <a:r>
              <a:rPr lang="en-US" altLang="zh-CN" sz="1800">
                <a:solidFill>
                  <a:srgbClr val="212834"/>
                </a:solidFill>
              </a:rPr>
              <a:t>(4-69)</a:t>
            </a:r>
          </a:p>
          <a:p>
            <a:pPr eaLnBrk="1" hangingPunct="1"/>
            <a:r>
              <a:rPr lang="zh-CN" altLang="en-US" sz="1800">
                <a:solidFill>
                  <a:srgbClr val="212834"/>
                </a:solidFill>
              </a:rPr>
              <a:t>式中  </a:t>
            </a:r>
            <a:r>
              <a:rPr lang="en-US" altLang="zh-CN" sz="1800">
                <a:solidFill>
                  <a:srgbClr val="212834"/>
                </a:solidFill>
              </a:rPr>
              <a:t>F</a:t>
            </a:r>
            <a:r>
              <a:rPr lang="en-US" altLang="zh-CN" sz="1800" baseline="-25000">
                <a:solidFill>
                  <a:srgbClr val="212834"/>
                </a:solidFill>
              </a:rPr>
              <a:t>al</a:t>
            </a:r>
            <a:r>
              <a:rPr lang="en-US" altLang="zh-CN" sz="1800">
                <a:solidFill>
                  <a:srgbClr val="212834"/>
                </a:solidFill>
              </a:rPr>
              <a:t>——</a:t>
            </a:r>
            <a:r>
              <a:rPr lang="zh-CN" altLang="en-US" sz="1800">
                <a:solidFill>
                  <a:srgbClr val="212834"/>
                </a:solidFill>
              </a:rPr>
              <a:t>绝缘子的最大允许载荷可由产品样本查得，如果产品样本给出的</a:t>
            </a:r>
          </a:p>
          <a:p>
            <a:pPr eaLnBrk="1" hangingPunct="1"/>
            <a:r>
              <a:rPr lang="zh-CN" altLang="en-US" sz="1800">
                <a:solidFill>
                  <a:srgbClr val="212834"/>
                </a:solidFill>
              </a:rPr>
              <a:t>                      是绝缘子的抗弯破坏载荷值，则应将抗弯破坏载荷值乘以</a:t>
            </a:r>
            <a:r>
              <a:rPr lang="en-US" altLang="zh-CN" sz="1800">
                <a:solidFill>
                  <a:srgbClr val="212834"/>
                </a:solidFill>
              </a:rPr>
              <a:t>0.6</a:t>
            </a:r>
            <a:r>
              <a:rPr lang="zh-CN" altLang="en-US" sz="1800">
                <a:solidFill>
                  <a:srgbClr val="212834"/>
                </a:solidFill>
              </a:rPr>
              <a:t>作为</a:t>
            </a:r>
          </a:p>
          <a:p>
            <a:pPr eaLnBrk="1" hangingPunct="1"/>
            <a:r>
              <a:rPr lang="zh-CN" altLang="en-US" sz="1800">
                <a:solidFill>
                  <a:srgbClr val="212834"/>
                </a:solidFill>
              </a:rPr>
              <a:t>                       </a:t>
            </a:r>
            <a:r>
              <a:rPr lang="en-US" altLang="zh-CN" sz="1800">
                <a:solidFill>
                  <a:srgbClr val="212834"/>
                </a:solidFill>
              </a:rPr>
              <a:t>F</a:t>
            </a:r>
            <a:r>
              <a:rPr lang="en-US" altLang="zh-CN" sz="1800" baseline="-25000">
                <a:solidFill>
                  <a:srgbClr val="212834"/>
                </a:solidFill>
              </a:rPr>
              <a:t>al</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F</a:t>
            </a:r>
            <a:r>
              <a:rPr lang="en-US" altLang="zh-CN" sz="1800" baseline="-25000">
                <a:solidFill>
                  <a:srgbClr val="212834"/>
                </a:solidFill>
              </a:rPr>
              <a:t>c</a:t>
            </a:r>
            <a:r>
              <a:rPr lang="en-US" altLang="zh-CN" sz="1800" baseline="30000">
                <a:solidFill>
                  <a:srgbClr val="212834"/>
                </a:solidFill>
              </a:rPr>
              <a:t>(3)</a:t>
            </a:r>
            <a:r>
              <a:rPr lang="en-US" altLang="zh-CN" sz="1800">
                <a:solidFill>
                  <a:srgbClr val="212834"/>
                </a:solidFill>
              </a:rPr>
              <a:t> ——</a:t>
            </a:r>
            <a:r>
              <a:rPr lang="zh-CN" altLang="en-US" sz="1800">
                <a:solidFill>
                  <a:srgbClr val="212834"/>
                </a:solidFill>
              </a:rPr>
              <a:t>短路时作用于绝缘子上的计算力，如母线在绝缘子上为平放，如图</a:t>
            </a:r>
          </a:p>
          <a:p>
            <a:pPr eaLnBrk="1" hangingPunct="1"/>
            <a:r>
              <a:rPr lang="zh-CN" altLang="en-US" sz="1800">
                <a:solidFill>
                  <a:srgbClr val="212834"/>
                </a:solidFill>
              </a:rPr>
              <a:t>                     </a:t>
            </a:r>
            <a:r>
              <a:rPr lang="en-US" altLang="zh-CN" sz="1800">
                <a:solidFill>
                  <a:srgbClr val="212834"/>
                </a:solidFill>
              </a:rPr>
              <a:t>6.5(a)</a:t>
            </a:r>
            <a:r>
              <a:rPr lang="zh-CN" altLang="en-US" sz="1800">
                <a:solidFill>
                  <a:srgbClr val="212834"/>
                </a:solidFill>
              </a:rPr>
              <a:t>所示，则</a:t>
            </a:r>
            <a:r>
              <a:rPr lang="en-US" altLang="zh-CN" sz="1800">
                <a:solidFill>
                  <a:srgbClr val="212834"/>
                </a:solidFill>
              </a:rPr>
              <a:t>F</a:t>
            </a:r>
            <a:r>
              <a:rPr lang="en-US" altLang="zh-CN" sz="1800" baseline="-25000">
                <a:solidFill>
                  <a:srgbClr val="212834"/>
                </a:solidFill>
              </a:rPr>
              <a:t>c</a:t>
            </a:r>
            <a:r>
              <a:rPr lang="en-US" altLang="zh-CN" sz="1800" baseline="30000">
                <a:solidFill>
                  <a:srgbClr val="212834"/>
                </a:solidFill>
              </a:rPr>
              <a:t>(3)</a:t>
            </a:r>
            <a:r>
              <a:rPr lang="zh-CN" altLang="en-US" sz="1800">
                <a:solidFill>
                  <a:srgbClr val="212834"/>
                </a:solidFill>
              </a:rPr>
              <a:t>＝</a:t>
            </a:r>
            <a:r>
              <a:rPr lang="en-US" altLang="zh-CN" sz="1800">
                <a:solidFill>
                  <a:srgbClr val="212834"/>
                </a:solidFill>
              </a:rPr>
              <a:t>F</a:t>
            </a:r>
            <a:r>
              <a:rPr lang="en-US" altLang="zh-CN" sz="1800" baseline="30000">
                <a:solidFill>
                  <a:srgbClr val="212834"/>
                </a:solidFill>
              </a:rPr>
              <a:t>(3)</a:t>
            </a:r>
            <a:r>
              <a:rPr lang="zh-CN" altLang="en-US" sz="1800">
                <a:solidFill>
                  <a:srgbClr val="212834"/>
                </a:solidFill>
              </a:rPr>
              <a:t>，如为竖放，如图</a:t>
            </a:r>
            <a:r>
              <a:rPr lang="en-US" altLang="zh-CN" sz="1800">
                <a:solidFill>
                  <a:srgbClr val="212834"/>
                </a:solidFill>
              </a:rPr>
              <a:t>6.5(b)</a:t>
            </a:r>
            <a:r>
              <a:rPr lang="zh-CN" altLang="en-US" sz="1800">
                <a:solidFill>
                  <a:srgbClr val="212834"/>
                </a:solidFill>
              </a:rPr>
              <a:t>所示，则</a:t>
            </a:r>
            <a:r>
              <a:rPr lang="en-US" altLang="zh-CN" sz="1800">
                <a:solidFill>
                  <a:srgbClr val="212834"/>
                </a:solidFill>
              </a:rPr>
              <a:t>F</a:t>
            </a:r>
            <a:r>
              <a:rPr lang="en-US" altLang="zh-CN" sz="1800" baseline="-25000">
                <a:solidFill>
                  <a:srgbClr val="212834"/>
                </a:solidFill>
              </a:rPr>
              <a:t>c</a:t>
            </a:r>
            <a:r>
              <a:rPr lang="en-US" altLang="zh-CN" sz="1800" baseline="30000">
                <a:solidFill>
                  <a:srgbClr val="212834"/>
                </a:solidFill>
              </a:rPr>
              <a:t>(3)</a:t>
            </a:r>
            <a:r>
              <a:rPr lang="zh-CN" altLang="en-US" sz="1800">
                <a:solidFill>
                  <a:srgbClr val="212834"/>
                </a:solidFill>
              </a:rPr>
              <a:t>＝</a:t>
            </a:r>
            <a:r>
              <a:rPr lang="en-US" altLang="zh-CN" sz="1800">
                <a:solidFill>
                  <a:srgbClr val="212834"/>
                </a:solidFill>
              </a:rPr>
              <a:t>1.4 </a:t>
            </a:r>
          </a:p>
          <a:p>
            <a:pPr eaLnBrk="1" hangingPunct="1"/>
            <a:r>
              <a:rPr lang="en-US" altLang="zh-CN" sz="1800">
                <a:solidFill>
                  <a:srgbClr val="212834"/>
                </a:solidFill>
              </a:rPr>
              <a:t>                     F</a:t>
            </a:r>
            <a:r>
              <a:rPr lang="en-US" altLang="zh-CN" sz="1800" baseline="30000">
                <a:solidFill>
                  <a:srgbClr val="212834"/>
                </a:solidFill>
              </a:rPr>
              <a:t>(3)</a:t>
            </a:r>
            <a:r>
              <a:rPr lang="zh-CN" altLang="en-US" sz="1800">
                <a:solidFill>
                  <a:srgbClr val="212834"/>
                </a:solidFill>
              </a:rPr>
              <a:t>。</a:t>
            </a:r>
          </a:p>
        </p:txBody>
      </p:sp>
      <p:sp>
        <p:nvSpPr>
          <p:cNvPr id="49166" name="Text Box 10">
            <a:extLst>
              <a:ext uri="{FF2B5EF4-FFF2-40B4-BE49-F238E27FC236}">
                <a16:creationId xmlns:a16="http://schemas.microsoft.com/office/drawing/2014/main" id="{1CC03F96-AFCB-400E-916B-744A5CA0EE49}"/>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49154" name="Object 12">
            <a:extLst>
              <a:ext uri="{FF2B5EF4-FFF2-40B4-BE49-F238E27FC236}">
                <a16:creationId xmlns:a16="http://schemas.microsoft.com/office/drawing/2014/main" id="{EADFDB5C-7923-40FC-98AF-631C4A7A5621}"/>
              </a:ext>
            </a:extLst>
          </p:cNvPr>
          <p:cNvGraphicFramePr>
            <a:graphicFrameLocks noChangeAspect="1"/>
          </p:cNvGraphicFramePr>
          <p:nvPr>
            <p:extLst>
              <p:ext uri="{D42A27DB-BD31-4B8C-83A1-F6EECF244321}">
                <p14:modId xmlns:p14="http://schemas.microsoft.com/office/powerpoint/2010/main" val="4181950482"/>
              </p:ext>
            </p:extLst>
          </p:nvPr>
        </p:nvGraphicFramePr>
        <p:xfrm>
          <a:off x="2987675" y="2564904"/>
          <a:ext cx="936625" cy="414338"/>
        </p:xfrm>
        <a:graphic>
          <a:graphicData uri="http://schemas.openxmlformats.org/presentationml/2006/ole">
            <mc:AlternateContent xmlns:mc="http://schemas.openxmlformats.org/markup-compatibility/2006">
              <mc:Choice xmlns:v="urn:schemas-microsoft-com:vml" Requires="v">
                <p:oleObj name="Equation" r:id="rId3" imgW="495000" imgH="215640" progId="Equation.DSMT4">
                  <p:embed/>
                </p:oleObj>
              </mc:Choice>
              <mc:Fallback>
                <p:oleObj name="Equation" r:id="rId3" imgW="495000" imgH="215640" progId="Equation.DSMT4">
                  <p:embed/>
                  <p:pic>
                    <p:nvPicPr>
                      <p:cNvPr id="0" name="Object 12"/>
                      <p:cNvPicPr>
                        <a:picLocks noChangeAspect="1" noChangeArrowheads="1"/>
                      </p:cNvPicPr>
                      <p:nvPr/>
                    </p:nvPicPr>
                    <p:blipFill>
                      <a:blip r:embed="rId4"/>
                      <a:srcRect/>
                      <a:stretch>
                        <a:fillRect/>
                      </a:stretch>
                    </p:blipFill>
                    <p:spPr bwMode="auto">
                      <a:xfrm>
                        <a:off x="2987675" y="2564904"/>
                        <a:ext cx="936625" cy="414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5" name="Object 11">
            <a:extLst>
              <a:ext uri="{FF2B5EF4-FFF2-40B4-BE49-F238E27FC236}">
                <a16:creationId xmlns:a16="http://schemas.microsoft.com/office/drawing/2014/main" id="{003DE9D9-B290-4E87-ABC6-E925A12588DA}"/>
              </a:ext>
            </a:extLst>
          </p:cNvPr>
          <p:cNvGraphicFramePr>
            <a:graphicFrameLocks noChangeAspect="1"/>
          </p:cNvGraphicFramePr>
          <p:nvPr>
            <p:extLst>
              <p:ext uri="{D42A27DB-BD31-4B8C-83A1-F6EECF244321}">
                <p14:modId xmlns:p14="http://schemas.microsoft.com/office/powerpoint/2010/main" val="3700147556"/>
              </p:ext>
            </p:extLst>
          </p:nvPr>
        </p:nvGraphicFramePr>
        <p:xfrm>
          <a:off x="2967038" y="2996952"/>
          <a:ext cx="1008062" cy="392113"/>
        </p:xfrm>
        <a:graphic>
          <a:graphicData uri="http://schemas.openxmlformats.org/presentationml/2006/ole">
            <mc:AlternateContent xmlns:mc="http://schemas.openxmlformats.org/markup-compatibility/2006">
              <mc:Choice xmlns:v="urn:schemas-microsoft-com:vml" Requires="v">
                <p:oleObj name="Equation" r:id="rId5" imgW="558720" imgH="215640" progId="Equation.DSMT4">
                  <p:embed/>
                </p:oleObj>
              </mc:Choice>
              <mc:Fallback>
                <p:oleObj name="Equation" r:id="rId5" imgW="558720" imgH="215640" progId="Equation.DSMT4">
                  <p:embed/>
                  <p:pic>
                    <p:nvPicPr>
                      <p:cNvPr id="0" name="Object 11"/>
                      <p:cNvPicPr>
                        <a:picLocks noChangeAspect="1" noChangeArrowheads="1"/>
                      </p:cNvPicPr>
                      <p:nvPr/>
                    </p:nvPicPr>
                    <p:blipFill>
                      <a:blip r:embed="rId6"/>
                      <a:srcRect/>
                      <a:stretch>
                        <a:fillRect/>
                      </a:stretch>
                    </p:blipFill>
                    <p:spPr bwMode="auto">
                      <a:xfrm>
                        <a:off x="2967038" y="2996952"/>
                        <a:ext cx="1008062"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6" name="Object 17">
            <a:extLst>
              <a:ext uri="{FF2B5EF4-FFF2-40B4-BE49-F238E27FC236}">
                <a16:creationId xmlns:a16="http://schemas.microsoft.com/office/drawing/2014/main" id="{A8A51416-F789-4497-8E32-26BC0F915A18}"/>
              </a:ext>
            </a:extLst>
          </p:cNvPr>
          <p:cNvGraphicFramePr>
            <a:graphicFrameLocks noChangeAspect="1"/>
          </p:cNvGraphicFramePr>
          <p:nvPr>
            <p:extLst>
              <p:ext uri="{D42A27DB-BD31-4B8C-83A1-F6EECF244321}">
                <p14:modId xmlns:p14="http://schemas.microsoft.com/office/powerpoint/2010/main" val="3715272189"/>
              </p:ext>
            </p:extLst>
          </p:nvPr>
        </p:nvGraphicFramePr>
        <p:xfrm>
          <a:off x="1427163" y="3645208"/>
          <a:ext cx="311150" cy="358775"/>
        </p:xfrm>
        <a:graphic>
          <a:graphicData uri="http://schemas.openxmlformats.org/presentationml/2006/ole">
            <mc:AlternateContent xmlns:mc="http://schemas.openxmlformats.org/markup-compatibility/2006">
              <mc:Choice xmlns:v="urn:schemas-microsoft-com:vml" Requires="v">
                <p:oleObj name="Equation" r:id="rId7" imgW="190440" imgH="215640" progId="Equation.DSMT4">
                  <p:embed/>
                </p:oleObj>
              </mc:Choice>
              <mc:Fallback>
                <p:oleObj name="Equation" r:id="rId7" imgW="190440" imgH="215640" progId="Equation.DSMT4">
                  <p:embed/>
                  <p:pic>
                    <p:nvPicPr>
                      <p:cNvPr id="0" name="Object 17"/>
                      <p:cNvPicPr>
                        <a:picLocks noChangeAspect="1" noChangeArrowheads="1"/>
                      </p:cNvPicPr>
                      <p:nvPr/>
                    </p:nvPicPr>
                    <p:blipFill>
                      <a:blip r:embed="rId8"/>
                      <a:srcRect/>
                      <a:stretch>
                        <a:fillRect/>
                      </a:stretch>
                    </p:blipFill>
                    <p:spPr bwMode="auto">
                      <a:xfrm>
                        <a:off x="1427163" y="3645208"/>
                        <a:ext cx="311150" cy="3587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7" name="Object 16">
            <a:extLst>
              <a:ext uri="{FF2B5EF4-FFF2-40B4-BE49-F238E27FC236}">
                <a16:creationId xmlns:a16="http://schemas.microsoft.com/office/drawing/2014/main" id="{7E306CAF-A61F-4A68-8542-C8C2D245C73B}"/>
              </a:ext>
            </a:extLst>
          </p:cNvPr>
          <p:cNvGraphicFramePr>
            <a:graphicFrameLocks noChangeAspect="1"/>
          </p:cNvGraphicFramePr>
          <p:nvPr>
            <p:extLst>
              <p:ext uri="{D42A27DB-BD31-4B8C-83A1-F6EECF244321}">
                <p14:modId xmlns:p14="http://schemas.microsoft.com/office/powerpoint/2010/main" val="3631970595"/>
              </p:ext>
            </p:extLst>
          </p:nvPr>
        </p:nvGraphicFramePr>
        <p:xfrm>
          <a:off x="1920875" y="3637668"/>
          <a:ext cx="395288" cy="395288"/>
        </p:xfrm>
        <a:graphic>
          <a:graphicData uri="http://schemas.openxmlformats.org/presentationml/2006/ole">
            <mc:AlternateContent xmlns:mc="http://schemas.openxmlformats.org/markup-compatibility/2006">
              <mc:Choice xmlns:v="urn:schemas-microsoft-com:vml" Requires="v">
                <p:oleObj name="Equation" r:id="rId9" imgW="215640" imgH="215640" progId="Equation.DSMT4">
                  <p:embed/>
                </p:oleObj>
              </mc:Choice>
              <mc:Fallback>
                <p:oleObj name="Equation" r:id="rId9" imgW="215640" imgH="215640" progId="Equation.DSMT4">
                  <p:embed/>
                  <p:pic>
                    <p:nvPicPr>
                      <p:cNvPr id="0" name="Object 16"/>
                      <p:cNvPicPr>
                        <a:picLocks noChangeAspect="1" noChangeArrowheads="1"/>
                      </p:cNvPicPr>
                      <p:nvPr/>
                    </p:nvPicPr>
                    <p:blipFill>
                      <a:blip r:embed="rId10"/>
                      <a:srcRect/>
                      <a:stretch>
                        <a:fillRect/>
                      </a:stretch>
                    </p:blipFill>
                    <p:spPr bwMode="auto">
                      <a:xfrm>
                        <a:off x="1920875" y="3637668"/>
                        <a:ext cx="395288"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9158" name="Object 21">
            <a:extLst>
              <a:ext uri="{FF2B5EF4-FFF2-40B4-BE49-F238E27FC236}">
                <a16:creationId xmlns:a16="http://schemas.microsoft.com/office/drawing/2014/main" id="{0AF22DBF-8207-4866-B2D9-0BE23DF76BD5}"/>
              </a:ext>
            </a:extLst>
          </p:cNvPr>
          <p:cNvGraphicFramePr>
            <a:graphicFrameLocks noChangeAspect="1"/>
          </p:cNvGraphicFramePr>
          <p:nvPr>
            <p:extLst>
              <p:ext uri="{D42A27DB-BD31-4B8C-83A1-F6EECF244321}">
                <p14:modId xmlns:p14="http://schemas.microsoft.com/office/powerpoint/2010/main" val="2156404030"/>
              </p:ext>
            </p:extLst>
          </p:nvPr>
        </p:nvGraphicFramePr>
        <p:xfrm>
          <a:off x="3132138" y="4437112"/>
          <a:ext cx="900112" cy="376238"/>
        </p:xfrm>
        <a:graphic>
          <a:graphicData uri="http://schemas.openxmlformats.org/presentationml/2006/ole">
            <mc:AlternateContent xmlns:mc="http://schemas.openxmlformats.org/markup-compatibility/2006">
              <mc:Choice xmlns:v="urn:schemas-microsoft-com:vml" Requires="v">
                <p:oleObj name="Equation" r:id="rId11" imgW="520560" imgH="215640" progId="Equation.DSMT4">
                  <p:embed/>
                </p:oleObj>
              </mc:Choice>
              <mc:Fallback>
                <p:oleObj name="Equation" r:id="rId11" imgW="520560" imgH="215640" progId="Equation.DSMT4">
                  <p:embed/>
                  <p:pic>
                    <p:nvPicPr>
                      <p:cNvPr id="0" name="Object 21"/>
                      <p:cNvPicPr>
                        <a:picLocks noChangeAspect="1" noChangeArrowheads="1"/>
                      </p:cNvPicPr>
                      <p:nvPr/>
                    </p:nvPicPr>
                    <p:blipFill>
                      <a:blip r:embed="rId12"/>
                      <a:srcRect/>
                      <a:stretch>
                        <a:fillRect/>
                      </a:stretch>
                    </p:blipFill>
                    <p:spPr bwMode="auto">
                      <a:xfrm>
                        <a:off x="3132138" y="4437112"/>
                        <a:ext cx="900112" cy="376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200" name="Text Box 8">
            <a:extLst>
              <a:ext uri="{FF2B5EF4-FFF2-40B4-BE49-F238E27FC236}">
                <a16:creationId xmlns:a16="http://schemas.microsoft.com/office/drawing/2014/main" id="{2C2D66FF-5EA5-404A-9500-F85BA821B6FD}"/>
              </a:ext>
            </a:extLst>
          </p:cNvPr>
          <p:cNvSpPr txBox="1">
            <a:spLocks noChangeArrowheads="1"/>
          </p:cNvSpPr>
          <p:nvPr/>
        </p:nvSpPr>
        <p:spPr bwMode="auto">
          <a:xfrm>
            <a:off x="684213" y="1628775"/>
            <a:ext cx="7991475" cy="3662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(3) </a:t>
            </a:r>
            <a:r>
              <a:rPr lang="zh-CN" altLang="en-US" sz="1800">
                <a:solidFill>
                  <a:srgbClr val="212834"/>
                </a:solidFill>
              </a:rPr>
              <a:t>对母线等硬导体，一般按短路时所受到的最大应力来校验其动稳定度，满足的条件为</a:t>
            </a:r>
          </a:p>
          <a:p>
            <a:pPr eaLnBrk="1" hangingPunct="1"/>
            <a:r>
              <a:rPr lang="zh-CN" altLang="en-US" sz="1800">
                <a:solidFill>
                  <a:srgbClr val="212834"/>
                </a:solidFill>
              </a:rPr>
              <a:t>                                                                                            </a:t>
            </a:r>
            <a:r>
              <a:rPr lang="en-US" altLang="zh-CN" sz="1800">
                <a:solidFill>
                  <a:srgbClr val="212834"/>
                </a:solidFill>
              </a:rPr>
              <a:t>(4-70)</a:t>
            </a:r>
          </a:p>
          <a:p>
            <a:pPr eaLnBrk="1" hangingPunct="1"/>
            <a:r>
              <a:rPr lang="zh-CN" altLang="en-US" sz="1800">
                <a:solidFill>
                  <a:srgbClr val="212834"/>
                </a:solidFill>
              </a:rPr>
              <a:t>式中     </a:t>
            </a:r>
            <a:r>
              <a:rPr lang="en-US" altLang="zh-CN" sz="1800">
                <a:solidFill>
                  <a:srgbClr val="212834"/>
                </a:solidFill>
              </a:rPr>
              <a:t>——</a:t>
            </a:r>
            <a:r>
              <a:rPr lang="zh-CN" altLang="en-US" sz="1800">
                <a:solidFill>
                  <a:srgbClr val="212834"/>
                </a:solidFill>
              </a:rPr>
              <a:t>母线材料的最大允许应力</a:t>
            </a:r>
            <a:r>
              <a:rPr lang="en-US" altLang="zh-CN" sz="1800">
                <a:solidFill>
                  <a:srgbClr val="212834"/>
                </a:solidFill>
              </a:rPr>
              <a:t>(Pa)</a:t>
            </a:r>
            <a:r>
              <a:rPr lang="zh-CN" altLang="en-US" sz="1800">
                <a:solidFill>
                  <a:srgbClr val="212834"/>
                </a:solidFill>
              </a:rPr>
              <a:t>，硬铜      ≈</a:t>
            </a:r>
            <a:r>
              <a:rPr lang="en-US" altLang="zh-CN" sz="1800">
                <a:solidFill>
                  <a:srgbClr val="212834"/>
                </a:solidFill>
              </a:rPr>
              <a:t>137MPa</a:t>
            </a:r>
            <a:r>
              <a:rPr lang="zh-CN" altLang="en-US" sz="1800">
                <a:solidFill>
                  <a:srgbClr val="212834"/>
                </a:solidFill>
              </a:rPr>
              <a:t>，硬铝    </a:t>
            </a:r>
          </a:p>
          <a:p>
            <a:pPr eaLnBrk="1" hangingPunct="1"/>
            <a:r>
              <a:rPr lang="zh-CN" altLang="en-US" sz="1800">
                <a:solidFill>
                  <a:srgbClr val="212834"/>
                </a:solidFill>
              </a:rPr>
              <a:t>                         ≈</a:t>
            </a:r>
            <a:r>
              <a:rPr lang="en-US" altLang="zh-CN" sz="1800">
                <a:solidFill>
                  <a:srgbClr val="212834"/>
                </a:solidFill>
              </a:rPr>
              <a:t>69MPa</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母线通过      时所受到的最大计算应力。上述最大计算应力按式</a:t>
            </a:r>
          </a:p>
          <a:p>
            <a:pPr eaLnBrk="1" hangingPunct="1"/>
            <a:r>
              <a:rPr lang="zh-CN" altLang="en-US" sz="1800">
                <a:solidFill>
                  <a:srgbClr val="212834"/>
                </a:solidFill>
              </a:rPr>
              <a:t>                     </a:t>
            </a:r>
            <a:r>
              <a:rPr lang="en-US" altLang="zh-CN" sz="1800">
                <a:solidFill>
                  <a:srgbClr val="212834"/>
                </a:solidFill>
              </a:rPr>
              <a:t>(4-71)</a:t>
            </a:r>
            <a:r>
              <a:rPr lang="zh-CN" altLang="en-US" sz="1800">
                <a:solidFill>
                  <a:srgbClr val="212834"/>
                </a:solidFill>
              </a:rPr>
              <a:t>计算</a:t>
            </a:r>
          </a:p>
          <a:p>
            <a:pPr eaLnBrk="1" hangingPunct="1"/>
            <a:r>
              <a:rPr lang="zh-CN" altLang="en-US" sz="1800">
                <a:solidFill>
                  <a:srgbClr val="212834"/>
                </a:solidFill>
              </a:rPr>
              <a:t>                                                                                            </a:t>
            </a:r>
            <a:r>
              <a:rPr lang="en-US" altLang="zh-CN" sz="1800">
                <a:solidFill>
                  <a:srgbClr val="212834"/>
                </a:solidFill>
              </a:rPr>
              <a:t>(4-71)</a:t>
            </a:r>
          </a:p>
          <a:p>
            <a:pPr eaLnBrk="1" hangingPunct="1"/>
            <a:r>
              <a:rPr lang="zh-CN" altLang="en-US" sz="1800">
                <a:solidFill>
                  <a:srgbClr val="212834"/>
                </a:solidFill>
              </a:rPr>
              <a:t>式中     </a:t>
            </a:r>
            <a:r>
              <a:rPr lang="en-US" altLang="zh-CN" sz="1800">
                <a:solidFill>
                  <a:srgbClr val="212834"/>
                </a:solidFill>
              </a:rPr>
              <a:t>——</a:t>
            </a:r>
            <a:r>
              <a:rPr lang="zh-CN" altLang="en-US" sz="1800">
                <a:solidFill>
                  <a:srgbClr val="212834"/>
                </a:solidFill>
              </a:rPr>
              <a:t>母线通过     时所受到的弯曲力矩</a:t>
            </a:r>
            <a:r>
              <a:rPr lang="en-US" altLang="zh-CN" sz="1800">
                <a:solidFill>
                  <a:srgbClr val="212834"/>
                </a:solidFill>
              </a:rPr>
              <a:t>(          )</a:t>
            </a:r>
            <a:r>
              <a:rPr lang="zh-CN" altLang="en-US" sz="1800">
                <a:solidFill>
                  <a:srgbClr val="212834"/>
                </a:solidFill>
              </a:rPr>
              <a:t>，当母线的挡数为</a:t>
            </a:r>
            <a:r>
              <a:rPr lang="en-US" altLang="zh-CN" sz="1800">
                <a:solidFill>
                  <a:srgbClr val="212834"/>
                </a:solidFill>
              </a:rPr>
              <a:t>1</a:t>
            </a:r>
            <a:r>
              <a:rPr lang="zh-CN" altLang="en-US" sz="1800">
                <a:solidFill>
                  <a:srgbClr val="212834"/>
                </a:solidFill>
              </a:rPr>
              <a:t>～</a:t>
            </a:r>
            <a:r>
              <a:rPr lang="en-US" altLang="zh-CN" sz="1800">
                <a:solidFill>
                  <a:srgbClr val="212834"/>
                </a:solidFill>
              </a:rPr>
              <a:t>2</a:t>
            </a:r>
            <a:r>
              <a:rPr lang="zh-CN" altLang="en-US" sz="1800">
                <a:solidFill>
                  <a:srgbClr val="212834"/>
                </a:solidFill>
              </a:rPr>
              <a:t>时， </a:t>
            </a:r>
            <a:endParaRPr lang="en-US" altLang="zh-CN" sz="1800">
              <a:solidFill>
                <a:srgbClr val="212834"/>
              </a:solidFill>
            </a:endParaRPr>
          </a:p>
          <a:p>
            <a:pPr eaLnBrk="1" hangingPunct="1"/>
            <a:r>
              <a:rPr lang="en-US" altLang="zh-CN" sz="1800">
                <a:solidFill>
                  <a:srgbClr val="212834"/>
                </a:solidFill>
              </a:rPr>
              <a:t>                      </a:t>
            </a:r>
            <a:r>
              <a:rPr lang="zh-CN" altLang="en-US" sz="1800">
                <a:solidFill>
                  <a:srgbClr val="212834"/>
                </a:solidFill>
              </a:rPr>
              <a:t>，当挡数大于</a:t>
            </a:r>
            <a:r>
              <a:rPr lang="en-US" altLang="zh-CN" sz="1800">
                <a:solidFill>
                  <a:srgbClr val="212834"/>
                </a:solidFill>
              </a:rPr>
              <a:t>2</a:t>
            </a:r>
            <a:r>
              <a:rPr lang="zh-CN" altLang="en-US" sz="1800">
                <a:solidFill>
                  <a:srgbClr val="212834"/>
                </a:solidFill>
              </a:rPr>
              <a:t>时，                      ，这里按式</a:t>
            </a:r>
            <a:r>
              <a:rPr lang="en-US" altLang="zh-CN" sz="1800">
                <a:solidFill>
                  <a:srgbClr val="212834"/>
                </a:solidFill>
              </a:rPr>
              <a:t>(4-58)</a:t>
            </a:r>
            <a:r>
              <a:rPr lang="zh-CN" altLang="en-US" sz="1800">
                <a:solidFill>
                  <a:srgbClr val="212834"/>
                </a:solidFill>
              </a:rPr>
              <a:t>计算，</a:t>
            </a:r>
            <a:r>
              <a:rPr lang="en-US" altLang="zh-CN" sz="1800">
                <a:solidFill>
                  <a:srgbClr val="212834"/>
                </a:solidFill>
              </a:rPr>
              <a:t>L</a:t>
            </a:r>
            <a:r>
              <a:rPr lang="zh-CN" altLang="en-US" sz="1800">
                <a:solidFill>
                  <a:srgbClr val="212834"/>
                </a:solidFill>
              </a:rPr>
              <a:t>为母线的挡距；</a:t>
            </a:r>
          </a:p>
          <a:p>
            <a:pPr eaLnBrk="1" hangingPunct="1"/>
            <a:r>
              <a:rPr lang="zh-CN" altLang="en-US" sz="1800">
                <a:solidFill>
                  <a:srgbClr val="212834"/>
                </a:solidFill>
              </a:rPr>
              <a:t>             ──母线的截面系数</a:t>
            </a:r>
            <a:r>
              <a:rPr lang="en-US" altLang="zh-CN" sz="1800">
                <a:solidFill>
                  <a:srgbClr val="212834"/>
                </a:solidFill>
              </a:rPr>
              <a:t>(m</a:t>
            </a:r>
            <a:r>
              <a:rPr lang="en-US" altLang="zh-CN" sz="1800" baseline="30000">
                <a:solidFill>
                  <a:srgbClr val="212834"/>
                </a:solidFill>
              </a:rPr>
              <a:t>3</a:t>
            </a:r>
            <a:r>
              <a:rPr lang="en-US" altLang="zh-CN" sz="1800">
                <a:solidFill>
                  <a:srgbClr val="212834"/>
                </a:solidFill>
              </a:rPr>
              <a:t>)</a:t>
            </a:r>
            <a:r>
              <a:rPr lang="zh-CN" altLang="en-US" sz="1800">
                <a:solidFill>
                  <a:srgbClr val="212834"/>
                </a:solidFill>
              </a:rPr>
              <a:t>，当母线水平放置时</a:t>
            </a:r>
            <a:r>
              <a:rPr lang="en-US" altLang="zh-CN" sz="1800">
                <a:solidFill>
                  <a:srgbClr val="212834"/>
                </a:solidFill>
              </a:rPr>
              <a:t>(</a:t>
            </a:r>
            <a:r>
              <a:rPr lang="zh-CN" altLang="en-US" sz="1800">
                <a:solidFill>
                  <a:srgbClr val="212834"/>
                </a:solidFill>
              </a:rPr>
              <a:t>图</a:t>
            </a:r>
            <a:r>
              <a:rPr lang="en-US" altLang="zh-CN" sz="1800">
                <a:solidFill>
                  <a:srgbClr val="212834"/>
                </a:solidFill>
              </a:rPr>
              <a:t>4.13)</a:t>
            </a:r>
            <a:r>
              <a:rPr lang="zh-CN" altLang="en-US" sz="1800">
                <a:solidFill>
                  <a:srgbClr val="212834"/>
                </a:solidFill>
              </a:rPr>
              <a:t>，              ，此处</a:t>
            </a:r>
            <a:r>
              <a:rPr lang="en-US" altLang="zh-CN" sz="1800">
                <a:solidFill>
                  <a:srgbClr val="212834"/>
                </a:solidFill>
              </a:rPr>
              <a:t>b</a:t>
            </a:r>
            <a:r>
              <a:rPr lang="zh-CN" altLang="en-US" sz="1800">
                <a:solidFill>
                  <a:srgbClr val="212834"/>
                </a:solidFill>
              </a:rPr>
              <a:t>为母线截面的水平宽度，</a:t>
            </a:r>
            <a:r>
              <a:rPr lang="en-US" altLang="zh-CN" sz="1800">
                <a:solidFill>
                  <a:srgbClr val="212834"/>
                </a:solidFill>
              </a:rPr>
              <a:t>h</a:t>
            </a:r>
            <a:r>
              <a:rPr lang="zh-CN" altLang="en-US" sz="1800">
                <a:solidFill>
                  <a:srgbClr val="212834"/>
                </a:solidFill>
              </a:rPr>
              <a:t>为母线截面的垂直高度，</a:t>
            </a:r>
            <a:r>
              <a:rPr lang="en-US" altLang="zh-CN" sz="1800">
                <a:solidFill>
                  <a:srgbClr val="212834"/>
                </a:solidFill>
              </a:rPr>
              <a:t>b</a:t>
            </a:r>
            <a:r>
              <a:rPr lang="zh-CN" altLang="en-US" sz="1800">
                <a:solidFill>
                  <a:srgbClr val="212834"/>
                </a:solidFill>
              </a:rPr>
              <a:t>和</a:t>
            </a:r>
            <a:r>
              <a:rPr lang="en-US" altLang="zh-CN" sz="1800">
                <a:solidFill>
                  <a:srgbClr val="212834"/>
                </a:solidFill>
              </a:rPr>
              <a:t>h</a:t>
            </a:r>
            <a:r>
              <a:rPr lang="zh-CN" altLang="en-US" sz="1800">
                <a:solidFill>
                  <a:srgbClr val="212834"/>
                </a:solidFill>
              </a:rPr>
              <a:t>的单位均为</a:t>
            </a:r>
            <a:r>
              <a:rPr lang="en-US" altLang="zh-CN" sz="1800">
                <a:solidFill>
                  <a:srgbClr val="212834"/>
                </a:solidFill>
              </a:rPr>
              <a:t>m</a:t>
            </a:r>
            <a:r>
              <a:rPr lang="zh-CN" altLang="en-US" sz="1800">
                <a:solidFill>
                  <a:srgbClr val="212834"/>
                </a:solidFill>
              </a:rPr>
              <a:t>。</a:t>
            </a:r>
          </a:p>
        </p:txBody>
      </p:sp>
      <p:sp>
        <p:nvSpPr>
          <p:cNvPr id="50201" name="Text Box 10">
            <a:extLst>
              <a:ext uri="{FF2B5EF4-FFF2-40B4-BE49-F238E27FC236}">
                <a16:creationId xmlns:a16="http://schemas.microsoft.com/office/drawing/2014/main" id="{1707050C-1AFA-4138-9585-1302ACCD6A4D}"/>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50178" name="Object 11">
            <a:extLst>
              <a:ext uri="{FF2B5EF4-FFF2-40B4-BE49-F238E27FC236}">
                <a16:creationId xmlns:a16="http://schemas.microsoft.com/office/drawing/2014/main" id="{3970F388-34F6-4958-BBBE-A4658EDE09DA}"/>
              </a:ext>
            </a:extLst>
          </p:cNvPr>
          <p:cNvGraphicFramePr>
            <a:graphicFrameLocks noChangeAspect="1"/>
          </p:cNvGraphicFramePr>
          <p:nvPr>
            <p:extLst>
              <p:ext uri="{D42A27DB-BD31-4B8C-83A1-F6EECF244321}">
                <p14:modId xmlns:p14="http://schemas.microsoft.com/office/powerpoint/2010/main" val="1890233765"/>
              </p:ext>
            </p:extLst>
          </p:nvPr>
        </p:nvGraphicFramePr>
        <p:xfrm>
          <a:off x="3419475" y="2133600"/>
          <a:ext cx="827088" cy="361950"/>
        </p:xfrm>
        <a:graphic>
          <a:graphicData uri="http://schemas.openxmlformats.org/presentationml/2006/ole">
            <mc:AlternateContent xmlns:mc="http://schemas.openxmlformats.org/markup-compatibility/2006">
              <mc:Choice xmlns:v="urn:schemas-microsoft-com:vml" Requires="v">
                <p:oleObj name="Equation" r:id="rId3" imgW="457200" imgH="203040" progId="Equation.DSMT4">
                  <p:embed/>
                </p:oleObj>
              </mc:Choice>
              <mc:Fallback>
                <p:oleObj name="Equation" r:id="rId3" imgW="457200" imgH="203040" progId="Equation.DSMT4">
                  <p:embed/>
                  <p:pic>
                    <p:nvPicPr>
                      <p:cNvPr id="0" name="Object 11"/>
                      <p:cNvPicPr>
                        <a:picLocks noChangeAspect="1" noChangeArrowheads="1"/>
                      </p:cNvPicPr>
                      <p:nvPr/>
                    </p:nvPicPr>
                    <p:blipFill>
                      <a:blip r:embed="rId4"/>
                      <a:srcRect/>
                      <a:stretch>
                        <a:fillRect/>
                      </a:stretch>
                    </p:blipFill>
                    <p:spPr bwMode="auto">
                      <a:xfrm>
                        <a:off x="3419475" y="2133600"/>
                        <a:ext cx="827088"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79" name="Object 13">
            <a:extLst>
              <a:ext uri="{FF2B5EF4-FFF2-40B4-BE49-F238E27FC236}">
                <a16:creationId xmlns:a16="http://schemas.microsoft.com/office/drawing/2014/main" id="{1B315AC5-3C25-4C8B-971A-90D1C6481C58}"/>
              </a:ext>
            </a:extLst>
          </p:cNvPr>
          <p:cNvGraphicFramePr>
            <a:graphicFrameLocks noChangeAspect="1"/>
          </p:cNvGraphicFramePr>
          <p:nvPr>
            <p:extLst>
              <p:ext uri="{D42A27DB-BD31-4B8C-83A1-F6EECF244321}">
                <p14:modId xmlns:p14="http://schemas.microsoft.com/office/powerpoint/2010/main" val="2817482479"/>
              </p:ext>
            </p:extLst>
          </p:nvPr>
        </p:nvGraphicFramePr>
        <p:xfrm>
          <a:off x="1233488" y="2492375"/>
          <a:ext cx="301625" cy="315913"/>
        </p:xfrm>
        <a:graphic>
          <a:graphicData uri="http://schemas.openxmlformats.org/presentationml/2006/ole">
            <mc:AlternateContent xmlns:mc="http://schemas.openxmlformats.org/markup-compatibility/2006">
              <mc:Choice xmlns:v="urn:schemas-microsoft-com:vml" Requires="v">
                <p:oleObj name="Equation" r:id="rId5" imgW="190440" imgH="203040" progId="Equation.DSMT4">
                  <p:embed/>
                </p:oleObj>
              </mc:Choice>
              <mc:Fallback>
                <p:oleObj name="Equation" r:id="rId5" imgW="190440" imgH="203040" progId="Equation.DSMT4">
                  <p:embed/>
                  <p:pic>
                    <p:nvPicPr>
                      <p:cNvPr id="0" name="Object 13"/>
                      <p:cNvPicPr>
                        <a:picLocks noChangeAspect="1" noChangeArrowheads="1"/>
                      </p:cNvPicPr>
                      <p:nvPr/>
                    </p:nvPicPr>
                    <p:blipFill>
                      <a:blip r:embed="rId6"/>
                      <a:srcRect/>
                      <a:stretch>
                        <a:fillRect/>
                      </a:stretch>
                    </p:blipFill>
                    <p:spPr bwMode="auto">
                      <a:xfrm>
                        <a:off x="1233488" y="2492375"/>
                        <a:ext cx="301625"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0" name="Object 15">
            <a:extLst>
              <a:ext uri="{FF2B5EF4-FFF2-40B4-BE49-F238E27FC236}">
                <a16:creationId xmlns:a16="http://schemas.microsoft.com/office/drawing/2014/main" id="{A26BE148-13E4-4D17-9A35-6AB4243FCAD5}"/>
              </a:ext>
            </a:extLst>
          </p:cNvPr>
          <p:cNvGraphicFramePr>
            <a:graphicFrameLocks noChangeAspect="1"/>
          </p:cNvGraphicFramePr>
          <p:nvPr>
            <p:extLst>
              <p:ext uri="{D42A27DB-BD31-4B8C-83A1-F6EECF244321}">
                <p14:modId xmlns:p14="http://schemas.microsoft.com/office/powerpoint/2010/main" val="2178033963"/>
              </p:ext>
            </p:extLst>
          </p:nvPr>
        </p:nvGraphicFramePr>
        <p:xfrm>
          <a:off x="5592763" y="2466975"/>
          <a:ext cx="301625" cy="315913"/>
        </p:xfrm>
        <a:graphic>
          <a:graphicData uri="http://schemas.openxmlformats.org/presentationml/2006/ole">
            <mc:AlternateContent xmlns:mc="http://schemas.openxmlformats.org/markup-compatibility/2006">
              <mc:Choice xmlns:v="urn:schemas-microsoft-com:vml" Requires="v">
                <p:oleObj name="Equation" r:id="rId7" imgW="190440" imgH="203040" progId="Equation.DSMT4">
                  <p:embed/>
                </p:oleObj>
              </mc:Choice>
              <mc:Fallback>
                <p:oleObj name="Equation" r:id="rId7" imgW="190440" imgH="203040" progId="Equation.DSMT4">
                  <p:embed/>
                  <p:pic>
                    <p:nvPicPr>
                      <p:cNvPr id="0" name="Object 15"/>
                      <p:cNvPicPr>
                        <a:picLocks noChangeAspect="1" noChangeArrowheads="1"/>
                      </p:cNvPicPr>
                      <p:nvPr/>
                    </p:nvPicPr>
                    <p:blipFill>
                      <a:blip r:embed="rId8"/>
                      <a:srcRect/>
                      <a:stretch>
                        <a:fillRect/>
                      </a:stretch>
                    </p:blipFill>
                    <p:spPr bwMode="auto">
                      <a:xfrm>
                        <a:off x="5592763" y="2466975"/>
                        <a:ext cx="301625"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1" name="Object 16">
            <a:extLst>
              <a:ext uri="{FF2B5EF4-FFF2-40B4-BE49-F238E27FC236}">
                <a16:creationId xmlns:a16="http://schemas.microsoft.com/office/drawing/2014/main" id="{E951DED1-39B0-4BB6-A661-776A07BAFC4A}"/>
              </a:ext>
            </a:extLst>
          </p:cNvPr>
          <p:cNvGraphicFramePr>
            <a:graphicFrameLocks noChangeAspect="1"/>
          </p:cNvGraphicFramePr>
          <p:nvPr>
            <p:extLst>
              <p:ext uri="{D42A27DB-BD31-4B8C-83A1-F6EECF244321}">
                <p14:modId xmlns:p14="http://schemas.microsoft.com/office/powerpoint/2010/main" val="4102536796"/>
              </p:ext>
            </p:extLst>
          </p:nvPr>
        </p:nvGraphicFramePr>
        <p:xfrm>
          <a:off x="1933575" y="2743200"/>
          <a:ext cx="301625" cy="315913"/>
        </p:xfrm>
        <a:graphic>
          <a:graphicData uri="http://schemas.openxmlformats.org/presentationml/2006/ole">
            <mc:AlternateContent xmlns:mc="http://schemas.openxmlformats.org/markup-compatibility/2006">
              <mc:Choice xmlns:v="urn:schemas-microsoft-com:vml" Requires="v">
                <p:oleObj name="Equation" r:id="rId9" imgW="190440" imgH="203040" progId="Equation.DSMT4">
                  <p:embed/>
                </p:oleObj>
              </mc:Choice>
              <mc:Fallback>
                <p:oleObj name="Equation" r:id="rId9" imgW="190440" imgH="203040" progId="Equation.DSMT4">
                  <p:embed/>
                  <p:pic>
                    <p:nvPicPr>
                      <p:cNvPr id="0" name="Object 16"/>
                      <p:cNvPicPr>
                        <a:picLocks noChangeAspect="1" noChangeArrowheads="1"/>
                      </p:cNvPicPr>
                      <p:nvPr/>
                    </p:nvPicPr>
                    <p:blipFill>
                      <a:blip r:embed="rId10"/>
                      <a:srcRect/>
                      <a:stretch>
                        <a:fillRect/>
                      </a:stretch>
                    </p:blipFill>
                    <p:spPr bwMode="auto">
                      <a:xfrm>
                        <a:off x="1933575" y="2743200"/>
                        <a:ext cx="301625"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2" name="Object 17">
            <a:extLst>
              <a:ext uri="{FF2B5EF4-FFF2-40B4-BE49-F238E27FC236}">
                <a16:creationId xmlns:a16="http://schemas.microsoft.com/office/drawing/2014/main" id="{6148AC56-5D63-44D0-BE8E-CC6088CD0D49}"/>
              </a:ext>
            </a:extLst>
          </p:cNvPr>
          <p:cNvGraphicFramePr>
            <a:graphicFrameLocks noChangeAspect="1"/>
          </p:cNvGraphicFramePr>
          <p:nvPr>
            <p:extLst>
              <p:ext uri="{D42A27DB-BD31-4B8C-83A1-F6EECF244321}">
                <p14:modId xmlns:p14="http://schemas.microsoft.com/office/powerpoint/2010/main" val="2984796695"/>
              </p:ext>
            </p:extLst>
          </p:nvPr>
        </p:nvGraphicFramePr>
        <p:xfrm>
          <a:off x="1258888" y="3035300"/>
          <a:ext cx="255587" cy="315913"/>
        </p:xfrm>
        <a:graphic>
          <a:graphicData uri="http://schemas.openxmlformats.org/presentationml/2006/ole">
            <mc:AlternateContent xmlns:mc="http://schemas.openxmlformats.org/markup-compatibility/2006">
              <mc:Choice xmlns:v="urn:schemas-microsoft-com:vml" Requires="v">
                <p:oleObj name="Equation" r:id="rId11" imgW="164880" imgH="203040" progId="Equation.DSMT4">
                  <p:embed/>
                </p:oleObj>
              </mc:Choice>
              <mc:Fallback>
                <p:oleObj name="Equation" r:id="rId11" imgW="164880" imgH="203040" progId="Equation.DSMT4">
                  <p:embed/>
                  <p:pic>
                    <p:nvPicPr>
                      <p:cNvPr id="0" name="Object 17"/>
                      <p:cNvPicPr>
                        <a:picLocks noChangeAspect="1" noChangeArrowheads="1"/>
                      </p:cNvPicPr>
                      <p:nvPr/>
                    </p:nvPicPr>
                    <p:blipFill>
                      <a:blip r:embed="rId12"/>
                      <a:srcRect/>
                      <a:stretch>
                        <a:fillRect/>
                      </a:stretch>
                    </p:blipFill>
                    <p:spPr bwMode="auto">
                      <a:xfrm>
                        <a:off x="1258888" y="3035300"/>
                        <a:ext cx="255587" cy="3159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3" name="Object 19">
            <a:extLst>
              <a:ext uri="{FF2B5EF4-FFF2-40B4-BE49-F238E27FC236}">
                <a16:creationId xmlns:a16="http://schemas.microsoft.com/office/drawing/2014/main" id="{22F67DA1-0985-476B-A21C-C063B96E6689}"/>
              </a:ext>
            </a:extLst>
          </p:cNvPr>
          <p:cNvGraphicFramePr>
            <a:graphicFrameLocks noChangeAspect="1"/>
          </p:cNvGraphicFramePr>
          <p:nvPr>
            <p:extLst>
              <p:ext uri="{D42A27DB-BD31-4B8C-83A1-F6EECF244321}">
                <p14:modId xmlns:p14="http://schemas.microsoft.com/office/powerpoint/2010/main" val="3765919966"/>
              </p:ext>
            </p:extLst>
          </p:nvPr>
        </p:nvGraphicFramePr>
        <p:xfrm>
          <a:off x="2916238" y="2987675"/>
          <a:ext cx="344487" cy="396875"/>
        </p:xfrm>
        <a:graphic>
          <a:graphicData uri="http://schemas.openxmlformats.org/presentationml/2006/ole">
            <mc:AlternateContent xmlns:mc="http://schemas.openxmlformats.org/markup-compatibility/2006">
              <mc:Choice xmlns:v="urn:schemas-microsoft-com:vml" Requires="v">
                <p:oleObj name="Equation" r:id="rId13" imgW="190440" imgH="215640" progId="Equation.DSMT4">
                  <p:embed/>
                </p:oleObj>
              </mc:Choice>
              <mc:Fallback>
                <p:oleObj name="Equation" r:id="rId13" imgW="190440" imgH="215640" progId="Equation.DSMT4">
                  <p:embed/>
                  <p:pic>
                    <p:nvPicPr>
                      <p:cNvPr id="0" name="Object 19"/>
                      <p:cNvPicPr>
                        <a:picLocks noChangeAspect="1" noChangeArrowheads="1"/>
                      </p:cNvPicPr>
                      <p:nvPr/>
                    </p:nvPicPr>
                    <p:blipFill>
                      <a:blip r:embed="rId14"/>
                      <a:srcRect/>
                      <a:stretch>
                        <a:fillRect/>
                      </a:stretch>
                    </p:blipFill>
                    <p:spPr bwMode="auto">
                      <a:xfrm>
                        <a:off x="2916238" y="2987675"/>
                        <a:ext cx="344487"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4" name="Object 21">
            <a:extLst>
              <a:ext uri="{FF2B5EF4-FFF2-40B4-BE49-F238E27FC236}">
                <a16:creationId xmlns:a16="http://schemas.microsoft.com/office/drawing/2014/main" id="{390D20F8-451A-4B58-8CD2-2BEF84CB6775}"/>
              </a:ext>
            </a:extLst>
          </p:cNvPr>
          <p:cNvGraphicFramePr>
            <a:graphicFrameLocks noChangeAspect="1"/>
          </p:cNvGraphicFramePr>
          <p:nvPr>
            <p:extLst>
              <p:ext uri="{D42A27DB-BD31-4B8C-83A1-F6EECF244321}">
                <p14:modId xmlns:p14="http://schemas.microsoft.com/office/powerpoint/2010/main" val="404273531"/>
              </p:ext>
            </p:extLst>
          </p:nvPr>
        </p:nvGraphicFramePr>
        <p:xfrm>
          <a:off x="3527425" y="3573463"/>
          <a:ext cx="900113" cy="290512"/>
        </p:xfrm>
        <a:graphic>
          <a:graphicData uri="http://schemas.openxmlformats.org/presentationml/2006/ole">
            <mc:AlternateContent xmlns:mc="http://schemas.openxmlformats.org/markup-compatibility/2006">
              <mc:Choice xmlns:v="urn:schemas-microsoft-com:vml" Requires="v">
                <p:oleObj name="Equation" r:id="rId15" imgW="622080" imgH="203040" progId="Equation.DSMT4">
                  <p:embed/>
                </p:oleObj>
              </mc:Choice>
              <mc:Fallback>
                <p:oleObj name="Equation" r:id="rId15" imgW="622080" imgH="203040" progId="Equation.DSMT4">
                  <p:embed/>
                  <p:pic>
                    <p:nvPicPr>
                      <p:cNvPr id="0" name="Object 21"/>
                      <p:cNvPicPr>
                        <a:picLocks noChangeAspect="1" noChangeArrowheads="1"/>
                      </p:cNvPicPr>
                      <p:nvPr/>
                    </p:nvPicPr>
                    <p:blipFill>
                      <a:blip r:embed="rId16"/>
                      <a:srcRect/>
                      <a:stretch>
                        <a:fillRect/>
                      </a:stretch>
                    </p:blipFill>
                    <p:spPr bwMode="auto">
                      <a:xfrm>
                        <a:off x="3527425" y="3573463"/>
                        <a:ext cx="900113" cy="2905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5" name="Object 23">
            <a:extLst>
              <a:ext uri="{FF2B5EF4-FFF2-40B4-BE49-F238E27FC236}">
                <a16:creationId xmlns:a16="http://schemas.microsoft.com/office/drawing/2014/main" id="{0CA396DD-930A-4D7E-BF2E-D50F30DD739D}"/>
              </a:ext>
            </a:extLst>
          </p:cNvPr>
          <p:cNvGraphicFramePr>
            <a:graphicFrameLocks noChangeAspect="1"/>
          </p:cNvGraphicFramePr>
          <p:nvPr>
            <p:extLst>
              <p:ext uri="{D42A27DB-BD31-4B8C-83A1-F6EECF244321}">
                <p14:modId xmlns:p14="http://schemas.microsoft.com/office/powerpoint/2010/main" val="3631647006"/>
              </p:ext>
            </p:extLst>
          </p:nvPr>
        </p:nvGraphicFramePr>
        <p:xfrm>
          <a:off x="1258888" y="3908425"/>
          <a:ext cx="250825" cy="211138"/>
        </p:xfrm>
        <a:graphic>
          <a:graphicData uri="http://schemas.openxmlformats.org/presentationml/2006/ole">
            <mc:AlternateContent xmlns:mc="http://schemas.openxmlformats.org/markup-compatibility/2006">
              <mc:Choice xmlns:v="urn:schemas-microsoft-com:vml" Requires="v">
                <p:oleObj name="Equation" r:id="rId17" imgW="177480" imgH="152280" progId="Equation.DSMT4">
                  <p:embed/>
                </p:oleObj>
              </mc:Choice>
              <mc:Fallback>
                <p:oleObj name="Equation" r:id="rId17" imgW="177480" imgH="152280" progId="Equation.DSMT4">
                  <p:embed/>
                  <p:pic>
                    <p:nvPicPr>
                      <p:cNvPr id="0" name="Object 23"/>
                      <p:cNvPicPr>
                        <a:picLocks noChangeAspect="1" noChangeArrowheads="1"/>
                      </p:cNvPicPr>
                      <p:nvPr/>
                    </p:nvPicPr>
                    <p:blipFill>
                      <a:blip r:embed="rId18"/>
                      <a:srcRect/>
                      <a:stretch>
                        <a:fillRect/>
                      </a:stretch>
                    </p:blipFill>
                    <p:spPr bwMode="auto">
                      <a:xfrm>
                        <a:off x="1258888" y="3908425"/>
                        <a:ext cx="250825" cy="211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7" name="Object 26">
            <a:extLst>
              <a:ext uri="{FF2B5EF4-FFF2-40B4-BE49-F238E27FC236}">
                <a16:creationId xmlns:a16="http://schemas.microsoft.com/office/drawing/2014/main" id="{F8FC3BCC-2747-4D6F-B4CE-936A8BA8C04D}"/>
              </a:ext>
            </a:extLst>
          </p:cNvPr>
          <p:cNvGraphicFramePr>
            <a:graphicFrameLocks noChangeAspect="1"/>
          </p:cNvGraphicFramePr>
          <p:nvPr>
            <p:extLst>
              <p:ext uri="{D42A27DB-BD31-4B8C-83A1-F6EECF244321}">
                <p14:modId xmlns:p14="http://schemas.microsoft.com/office/powerpoint/2010/main" val="3605052811"/>
              </p:ext>
            </p:extLst>
          </p:nvPr>
        </p:nvGraphicFramePr>
        <p:xfrm>
          <a:off x="2881313" y="3805238"/>
          <a:ext cx="344487" cy="396875"/>
        </p:xfrm>
        <a:graphic>
          <a:graphicData uri="http://schemas.openxmlformats.org/presentationml/2006/ole">
            <mc:AlternateContent xmlns:mc="http://schemas.openxmlformats.org/markup-compatibility/2006">
              <mc:Choice xmlns:v="urn:schemas-microsoft-com:vml" Requires="v">
                <p:oleObj name="Equation" r:id="rId19" imgW="190440" imgH="215640" progId="Equation.DSMT4">
                  <p:embed/>
                </p:oleObj>
              </mc:Choice>
              <mc:Fallback>
                <p:oleObj name="Equation" r:id="rId19" imgW="190440" imgH="215640" progId="Equation.DSMT4">
                  <p:embed/>
                  <p:pic>
                    <p:nvPicPr>
                      <p:cNvPr id="0" name="Object 26"/>
                      <p:cNvPicPr>
                        <a:picLocks noChangeAspect="1" noChangeArrowheads="1"/>
                      </p:cNvPicPr>
                      <p:nvPr/>
                    </p:nvPicPr>
                    <p:blipFill>
                      <a:blip r:embed="rId20"/>
                      <a:srcRect/>
                      <a:stretch>
                        <a:fillRect/>
                      </a:stretch>
                    </p:blipFill>
                    <p:spPr bwMode="auto">
                      <a:xfrm>
                        <a:off x="2881313" y="3805238"/>
                        <a:ext cx="344487"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8" name="Object 27">
            <a:extLst>
              <a:ext uri="{FF2B5EF4-FFF2-40B4-BE49-F238E27FC236}">
                <a16:creationId xmlns:a16="http://schemas.microsoft.com/office/drawing/2014/main" id="{921E59DF-74AE-4A3C-807C-EBA8E31D8015}"/>
              </a:ext>
            </a:extLst>
          </p:cNvPr>
          <p:cNvGraphicFramePr>
            <a:graphicFrameLocks noChangeAspect="1"/>
          </p:cNvGraphicFramePr>
          <p:nvPr>
            <p:extLst>
              <p:ext uri="{D42A27DB-BD31-4B8C-83A1-F6EECF244321}">
                <p14:modId xmlns:p14="http://schemas.microsoft.com/office/powerpoint/2010/main" val="646678122"/>
              </p:ext>
            </p:extLst>
          </p:nvPr>
        </p:nvGraphicFramePr>
        <p:xfrm>
          <a:off x="5364163" y="3860800"/>
          <a:ext cx="539750" cy="287338"/>
        </p:xfrm>
        <a:graphic>
          <a:graphicData uri="http://schemas.openxmlformats.org/presentationml/2006/ole">
            <mc:AlternateContent xmlns:mc="http://schemas.openxmlformats.org/markup-compatibility/2006">
              <mc:Choice xmlns:v="urn:schemas-microsoft-com:vml" Requires="v">
                <p:oleObj name="Equation" r:id="rId21" imgW="304560" imgH="164880" progId="Equation.DSMT4">
                  <p:embed/>
                </p:oleObj>
              </mc:Choice>
              <mc:Fallback>
                <p:oleObj name="Equation" r:id="rId21" imgW="304560" imgH="164880" progId="Equation.DSMT4">
                  <p:embed/>
                  <p:pic>
                    <p:nvPicPr>
                      <p:cNvPr id="0" name="Object 27"/>
                      <p:cNvPicPr>
                        <a:picLocks noChangeAspect="1" noChangeArrowheads="1"/>
                      </p:cNvPicPr>
                      <p:nvPr/>
                    </p:nvPicPr>
                    <p:blipFill>
                      <a:blip r:embed="rId22"/>
                      <a:srcRect/>
                      <a:stretch>
                        <a:fillRect/>
                      </a:stretch>
                    </p:blipFill>
                    <p:spPr bwMode="auto">
                      <a:xfrm>
                        <a:off x="5364163" y="3860800"/>
                        <a:ext cx="539750" cy="2873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89" name="Object 29">
            <a:extLst>
              <a:ext uri="{FF2B5EF4-FFF2-40B4-BE49-F238E27FC236}">
                <a16:creationId xmlns:a16="http://schemas.microsoft.com/office/drawing/2014/main" id="{E399661F-933F-46C4-BDE6-65DEB8903723}"/>
              </a:ext>
            </a:extLst>
          </p:cNvPr>
          <p:cNvGraphicFramePr>
            <a:graphicFrameLocks noChangeAspect="1"/>
          </p:cNvGraphicFramePr>
          <p:nvPr>
            <p:extLst>
              <p:ext uri="{D42A27DB-BD31-4B8C-83A1-F6EECF244321}">
                <p14:modId xmlns:p14="http://schemas.microsoft.com/office/powerpoint/2010/main" val="231320283"/>
              </p:ext>
            </p:extLst>
          </p:nvPr>
        </p:nvGraphicFramePr>
        <p:xfrm>
          <a:off x="816412" y="4117542"/>
          <a:ext cx="1184275" cy="354013"/>
        </p:xfrm>
        <a:graphic>
          <a:graphicData uri="http://schemas.openxmlformats.org/presentationml/2006/ole">
            <mc:AlternateContent xmlns:mc="http://schemas.openxmlformats.org/markup-compatibility/2006">
              <mc:Choice xmlns:v="urn:schemas-microsoft-com:vml" Requires="v">
                <p:oleObj name="Equation" r:id="rId23" imgW="736560" imgH="215640" progId="Equation.DSMT4">
                  <p:embed/>
                </p:oleObj>
              </mc:Choice>
              <mc:Fallback>
                <p:oleObj name="Equation" r:id="rId23" imgW="736560" imgH="215640" progId="Equation.DSMT4">
                  <p:embed/>
                  <p:pic>
                    <p:nvPicPr>
                      <p:cNvPr id="0" name="Object 29"/>
                      <p:cNvPicPr>
                        <a:picLocks noChangeAspect="1" noChangeArrowheads="1"/>
                      </p:cNvPicPr>
                      <p:nvPr/>
                    </p:nvPicPr>
                    <p:blipFill>
                      <a:blip r:embed="rId24"/>
                      <a:srcRect/>
                      <a:stretch>
                        <a:fillRect/>
                      </a:stretch>
                    </p:blipFill>
                    <p:spPr bwMode="auto">
                      <a:xfrm>
                        <a:off x="816412" y="4117542"/>
                        <a:ext cx="1184275" cy="3540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90" name="Object 31">
            <a:extLst>
              <a:ext uri="{FF2B5EF4-FFF2-40B4-BE49-F238E27FC236}">
                <a16:creationId xmlns:a16="http://schemas.microsoft.com/office/drawing/2014/main" id="{A7217816-7CD8-4BFD-AADD-52ABFE332ED2}"/>
              </a:ext>
            </a:extLst>
          </p:cNvPr>
          <p:cNvGraphicFramePr>
            <a:graphicFrameLocks noChangeAspect="1"/>
          </p:cNvGraphicFramePr>
          <p:nvPr>
            <p:extLst>
              <p:ext uri="{D42A27DB-BD31-4B8C-83A1-F6EECF244321}">
                <p14:modId xmlns:p14="http://schemas.microsoft.com/office/powerpoint/2010/main" val="1979459056"/>
              </p:ext>
            </p:extLst>
          </p:nvPr>
        </p:nvGraphicFramePr>
        <p:xfrm>
          <a:off x="3947174" y="4131830"/>
          <a:ext cx="1241425" cy="339725"/>
        </p:xfrm>
        <a:graphic>
          <a:graphicData uri="http://schemas.openxmlformats.org/presentationml/2006/ole">
            <mc:AlternateContent xmlns:mc="http://schemas.openxmlformats.org/markup-compatibility/2006">
              <mc:Choice xmlns:v="urn:schemas-microsoft-com:vml" Requires="v">
                <p:oleObj name="Equation" r:id="rId25" imgW="799920" imgH="215640" progId="Equation.DSMT4">
                  <p:embed/>
                </p:oleObj>
              </mc:Choice>
              <mc:Fallback>
                <p:oleObj name="Equation" r:id="rId25" imgW="799920" imgH="215640" progId="Equation.DSMT4">
                  <p:embed/>
                  <p:pic>
                    <p:nvPicPr>
                      <p:cNvPr id="0" name="Object 31"/>
                      <p:cNvPicPr>
                        <a:picLocks noChangeAspect="1" noChangeArrowheads="1"/>
                      </p:cNvPicPr>
                      <p:nvPr/>
                    </p:nvPicPr>
                    <p:blipFill>
                      <a:blip r:embed="rId26"/>
                      <a:srcRect/>
                      <a:stretch>
                        <a:fillRect/>
                      </a:stretch>
                    </p:blipFill>
                    <p:spPr bwMode="auto">
                      <a:xfrm>
                        <a:off x="3947174" y="4131830"/>
                        <a:ext cx="1241425" cy="3397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92" name="Object 34">
            <a:extLst>
              <a:ext uri="{FF2B5EF4-FFF2-40B4-BE49-F238E27FC236}">
                <a16:creationId xmlns:a16="http://schemas.microsoft.com/office/drawing/2014/main" id="{0218A48E-18FF-4E19-940E-03BE9E624876}"/>
              </a:ext>
            </a:extLst>
          </p:cNvPr>
          <p:cNvGraphicFramePr>
            <a:graphicFrameLocks noChangeAspect="1"/>
          </p:cNvGraphicFramePr>
          <p:nvPr>
            <p:extLst>
              <p:ext uri="{D42A27DB-BD31-4B8C-83A1-F6EECF244321}">
                <p14:modId xmlns:p14="http://schemas.microsoft.com/office/powerpoint/2010/main" val="2469766107"/>
              </p:ext>
            </p:extLst>
          </p:nvPr>
        </p:nvGraphicFramePr>
        <p:xfrm>
          <a:off x="1258888" y="4716463"/>
          <a:ext cx="250825" cy="250825"/>
        </p:xfrm>
        <a:graphic>
          <a:graphicData uri="http://schemas.openxmlformats.org/presentationml/2006/ole">
            <mc:AlternateContent xmlns:mc="http://schemas.openxmlformats.org/markup-compatibility/2006">
              <mc:Choice xmlns:v="urn:schemas-microsoft-com:vml" Requires="v">
                <p:oleObj name="Equation" r:id="rId27" imgW="164880" imgH="164880" progId="Equation.DSMT4">
                  <p:embed/>
                </p:oleObj>
              </mc:Choice>
              <mc:Fallback>
                <p:oleObj name="Equation" r:id="rId27" imgW="164880" imgH="164880" progId="Equation.DSMT4">
                  <p:embed/>
                  <p:pic>
                    <p:nvPicPr>
                      <p:cNvPr id="0" name="Object 34"/>
                      <p:cNvPicPr>
                        <a:picLocks noChangeAspect="1" noChangeArrowheads="1"/>
                      </p:cNvPicPr>
                      <p:nvPr/>
                    </p:nvPicPr>
                    <p:blipFill>
                      <a:blip r:embed="rId28"/>
                      <a:srcRect/>
                      <a:stretch>
                        <a:fillRect/>
                      </a:stretch>
                    </p:blipFill>
                    <p:spPr bwMode="auto">
                      <a:xfrm>
                        <a:off x="1258888" y="4716463"/>
                        <a:ext cx="250825" cy="250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0193" name="Object 36">
            <a:extLst>
              <a:ext uri="{FF2B5EF4-FFF2-40B4-BE49-F238E27FC236}">
                <a16:creationId xmlns:a16="http://schemas.microsoft.com/office/drawing/2014/main" id="{2D60E322-BDF1-4A21-BAC6-A880B038EBB8}"/>
              </a:ext>
            </a:extLst>
          </p:cNvPr>
          <p:cNvGraphicFramePr>
            <a:graphicFrameLocks noChangeAspect="1"/>
          </p:cNvGraphicFramePr>
          <p:nvPr>
            <p:extLst>
              <p:ext uri="{D42A27DB-BD31-4B8C-83A1-F6EECF244321}">
                <p14:modId xmlns:p14="http://schemas.microsoft.com/office/powerpoint/2010/main" val="3751276097"/>
              </p:ext>
            </p:extLst>
          </p:nvPr>
        </p:nvGraphicFramePr>
        <p:xfrm>
          <a:off x="7045325" y="4521200"/>
          <a:ext cx="684213" cy="503238"/>
        </p:xfrm>
        <a:graphic>
          <a:graphicData uri="http://schemas.openxmlformats.org/presentationml/2006/ole">
            <mc:AlternateContent xmlns:mc="http://schemas.openxmlformats.org/markup-compatibility/2006">
              <mc:Choice xmlns:v="urn:schemas-microsoft-com:vml" Requires="v">
                <p:oleObj name="Equation" r:id="rId29" imgW="507960" imgH="368280" progId="Equation.DSMT4">
                  <p:embed/>
                </p:oleObj>
              </mc:Choice>
              <mc:Fallback>
                <p:oleObj name="Equation" r:id="rId29" imgW="507960" imgH="368280" progId="Equation.DSMT4">
                  <p:embed/>
                  <p:pic>
                    <p:nvPicPr>
                      <p:cNvPr id="0" name="Object 36"/>
                      <p:cNvPicPr>
                        <a:picLocks noChangeAspect="1" noChangeArrowheads="1"/>
                      </p:cNvPicPr>
                      <p:nvPr/>
                    </p:nvPicPr>
                    <p:blipFill>
                      <a:blip r:embed="rId30"/>
                      <a:srcRect/>
                      <a:stretch>
                        <a:fillRect/>
                      </a:stretch>
                    </p:blipFill>
                    <p:spPr bwMode="auto">
                      <a:xfrm>
                        <a:off x="7045325" y="4521200"/>
                        <a:ext cx="684213" cy="5032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6" name="Text Box 8">
            <a:extLst>
              <a:ext uri="{FF2B5EF4-FFF2-40B4-BE49-F238E27FC236}">
                <a16:creationId xmlns:a16="http://schemas.microsoft.com/office/drawing/2014/main" id="{0538D2C0-C138-40B3-98A4-ACDD3DFCA01F}"/>
              </a:ext>
            </a:extLst>
          </p:cNvPr>
          <p:cNvSpPr txBox="1">
            <a:spLocks noChangeArrowheads="1"/>
          </p:cNvSpPr>
          <p:nvPr/>
        </p:nvSpPr>
        <p:spPr bwMode="auto">
          <a:xfrm>
            <a:off x="755650" y="3933825"/>
            <a:ext cx="7704138"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不作为母线的矩形硬导线，其动稳定度校验条件和校验方法与硬母线一样。</a:t>
            </a:r>
          </a:p>
          <a:p>
            <a:pPr eaLnBrk="1" hangingPunct="1"/>
            <a:r>
              <a:rPr lang="zh-CN" altLang="en-US" sz="1800">
                <a:solidFill>
                  <a:srgbClr val="212834"/>
                </a:solidFill>
              </a:rPr>
              <a:t>        由于回路的特殊性，对下列几种情况可不校验热稳定或动稳定：</a:t>
            </a:r>
          </a:p>
          <a:p>
            <a:pPr eaLnBrk="1" hangingPunct="1"/>
            <a:r>
              <a:rPr lang="zh-CN" altLang="en-US" sz="1800">
                <a:solidFill>
                  <a:srgbClr val="212834"/>
                </a:solidFill>
              </a:rPr>
              <a:t>        ① 用熔断器保护的电源，其热稳定由熔体的熔断时间保证，故可不校验热稳定。</a:t>
            </a:r>
          </a:p>
          <a:p>
            <a:pPr eaLnBrk="1" hangingPunct="1"/>
            <a:r>
              <a:rPr lang="zh-CN" altLang="en-US" sz="1800">
                <a:solidFill>
                  <a:srgbClr val="212834"/>
                </a:solidFill>
              </a:rPr>
              <a:t>        ② 采用限流熔断器保护的设备可不校验动稳定。</a:t>
            </a:r>
          </a:p>
          <a:p>
            <a:pPr eaLnBrk="1" hangingPunct="1"/>
            <a:r>
              <a:rPr lang="zh-CN" altLang="en-US" sz="1800">
                <a:solidFill>
                  <a:srgbClr val="212834"/>
                </a:solidFill>
              </a:rPr>
              <a:t>        ③ 在电压互感器回路中的裸导体和电器可不校验动、热稳定。</a:t>
            </a:r>
          </a:p>
          <a:p>
            <a:pPr eaLnBrk="1" hangingPunct="1"/>
            <a:r>
              <a:rPr lang="zh-CN" altLang="en-US" sz="1800">
                <a:solidFill>
                  <a:srgbClr val="212834"/>
                </a:solidFill>
              </a:rPr>
              <a:t>        ④ 对于电缆，因其内部为软导线，外部机械强度很高，不必校验其动稳定。</a:t>
            </a:r>
          </a:p>
        </p:txBody>
      </p:sp>
      <p:sp>
        <p:nvSpPr>
          <p:cNvPr id="104457" name="Text Box 10">
            <a:extLst>
              <a:ext uri="{FF2B5EF4-FFF2-40B4-BE49-F238E27FC236}">
                <a16:creationId xmlns:a16="http://schemas.microsoft.com/office/drawing/2014/main" id="{03940D45-0FE0-4F69-A621-FE8F4527DC33}"/>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pic>
        <p:nvPicPr>
          <p:cNvPr id="104458" name="Picture 12" descr="413a">
            <a:extLst>
              <a:ext uri="{FF2B5EF4-FFF2-40B4-BE49-F238E27FC236}">
                <a16:creationId xmlns:a16="http://schemas.microsoft.com/office/drawing/2014/main" id="{722EB3EB-6230-4322-86AE-14DB05E7F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1725613"/>
            <a:ext cx="3743325" cy="1243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4459" name="Picture 11" descr="413b">
            <a:extLst>
              <a:ext uri="{FF2B5EF4-FFF2-40B4-BE49-F238E27FC236}">
                <a16:creationId xmlns:a16="http://schemas.microsoft.com/office/drawing/2014/main" id="{A0F8E4AA-BB70-49AC-80E9-401D7ACAB61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03800" y="1700213"/>
            <a:ext cx="3240088" cy="12874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4460" name="Rectangle 13">
            <a:extLst>
              <a:ext uri="{FF2B5EF4-FFF2-40B4-BE49-F238E27FC236}">
                <a16:creationId xmlns:a16="http://schemas.microsoft.com/office/drawing/2014/main" id="{39B92637-DA88-4D42-8B73-2FBB71F48554}"/>
              </a:ext>
            </a:extLst>
          </p:cNvPr>
          <p:cNvSpPr>
            <a:spLocks noChangeArrowheads="1"/>
          </p:cNvSpPr>
          <p:nvPr/>
        </p:nvSpPr>
        <p:spPr bwMode="auto">
          <a:xfrm>
            <a:off x="0" y="2696290"/>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212834"/>
              </a:solidFill>
            </a:endParaRPr>
          </a:p>
        </p:txBody>
      </p:sp>
      <p:sp>
        <p:nvSpPr>
          <p:cNvPr id="104461" name="Text Box 14">
            <a:extLst>
              <a:ext uri="{FF2B5EF4-FFF2-40B4-BE49-F238E27FC236}">
                <a16:creationId xmlns:a16="http://schemas.microsoft.com/office/drawing/2014/main" id="{392CAEDE-CAA4-4197-810A-40D5D950A6D9}"/>
              </a:ext>
            </a:extLst>
          </p:cNvPr>
          <p:cNvSpPr txBox="1">
            <a:spLocks noChangeArrowheads="1"/>
          </p:cNvSpPr>
          <p:nvPr/>
        </p:nvSpPr>
        <p:spPr bwMode="auto">
          <a:xfrm>
            <a:off x="1979613" y="3213100"/>
            <a:ext cx="5184775" cy="549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400">
                <a:solidFill>
                  <a:srgbClr val="212834"/>
                </a:solidFill>
              </a:rPr>
              <a:t>(a) </a:t>
            </a:r>
            <a:r>
              <a:rPr lang="zh-CN" altLang="en-US" sz="1400">
                <a:solidFill>
                  <a:srgbClr val="212834"/>
                </a:solidFill>
              </a:rPr>
              <a:t>平放                                                                                 </a:t>
            </a:r>
            <a:r>
              <a:rPr lang="en-US" altLang="zh-CN" sz="1400">
                <a:solidFill>
                  <a:srgbClr val="212834"/>
                </a:solidFill>
              </a:rPr>
              <a:t>(b) </a:t>
            </a:r>
            <a:r>
              <a:rPr lang="zh-CN" altLang="en-US" sz="1400">
                <a:solidFill>
                  <a:srgbClr val="212834"/>
                </a:solidFill>
              </a:rPr>
              <a:t>竖放</a:t>
            </a:r>
            <a:endParaRPr lang="zh-CN" altLang="en-US" sz="1400" b="0">
              <a:solidFill>
                <a:srgbClr val="212834"/>
              </a:solidFill>
            </a:endParaRPr>
          </a:p>
          <a:p>
            <a:pPr eaLnBrk="1" hangingPunct="1"/>
            <a:r>
              <a:rPr lang="zh-CN" altLang="en-US" sz="1400" b="0">
                <a:solidFill>
                  <a:srgbClr val="212834"/>
                </a:solidFill>
              </a:rPr>
              <a:t>                                   </a:t>
            </a:r>
            <a:r>
              <a:rPr lang="zh-CN" altLang="en-US" sz="1600">
                <a:solidFill>
                  <a:srgbClr val="212834"/>
                </a:solidFill>
              </a:rPr>
              <a:t>图</a:t>
            </a:r>
            <a:r>
              <a:rPr lang="en-US" altLang="zh-CN" sz="1600">
                <a:solidFill>
                  <a:srgbClr val="212834"/>
                </a:solidFill>
              </a:rPr>
              <a:t>4.13  </a:t>
            </a:r>
            <a:r>
              <a:rPr lang="zh-CN" altLang="en-US" sz="1600">
                <a:solidFill>
                  <a:srgbClr val="212834"/>
                </a:solidFill>
              </a:rPr>
              <a:t>水平放置的母线</a:t>
            </a:r>
          </a:p>
        </p:txBody>
      </p:sp>
    </p:spTree>
  </p:cSld>
  <p:clrMapOvr>
    <a:masterClrMapping/>
  </p:clrMapOvr>
  <p:transition>
    <p:split orient="vert"/>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4" name="Text Box 8">
            <a:extLst>
              <a:ext uri="{FF2B5EF4-FFF2-40B4-BE49-F238E27FC236}">
                <a16:creationId xmlns:a16="http://schemas.microsoft.com/office/drawing/2014/main" id="{9673B76B-4FD7-47BE-AA0F-CC391AE2D3D0}"/>
              </a:ext>
            </a:extLst>
          </p:cNvPr>
          <p:cNvSpPr txBox="1">
            <a:spLocks noChangeArrowheads="1"/>
          </p:cNvSpPr>
          <p:nvPr/>
        </p:nvSpPr>
        <p:spPr bwMode="auto">
          <a:xfrm>
            <a:off x="827088" y="1628775"/>
            <a:ext cx="7704137"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3)</a:t>
            </a:r>
            <a:r>
              <a:rPr lang="zh-CN" altLang="en-US" sz="1800">
                <a:solidFill>
                  <a:srgbClr val="212834"/>
                </a:solidFill>
              </a:rPr>
              <a:t>大容量电动机反馈冲击电流的考虑</a:t>
            </a:r>
          </a:p>
          <a:p>
            <a:pPr eaLnBrk="1" hangingPunct="1"/>
            <a:r>
              <a:rPr lang="zh-CN" altLang="en-US" sz="1800">
                <a:solidFill>
                  <a:srgbClr val="212834"/>
                </a:solidFill>
              </a:rPr>
              <a:t>       当单台容量或总容量在</a:t>
            </a:r>
            <a:r>
              <a:rPr lang="en-US" altLang="zh-CN" sz="1800">
                <a:solidFill>
                  <a:srgbClr val="212834"/>
                </a:solidFill>
              </a:rPr>
              <a:t>100kW</a:t>
            </a:r>
            <a:r>
              <a:rPr lang="zh-CN" altLang="en-US" sz="1800">
                <a:solidFill>
                  <a:srgbClr val="212834"/>
                </a:solidFill>
              </a:rPr>
              <a:t>以上正在运行的电动机端部发生三相短路时，由于电 动机端电压骤降，致使电动机因定子电动势反高于外施电压而向短路点反馈电流，从而使短路计算点的短路电流增大。由于其反电动势作用时间较短，所以电动机反馈电流仅对短路电流冲击值有影响。电动机反馈的最大短路电流瞬时值</a:t>
            </a:r>
            <a:r>
              <a:rPr lang="en-US" altLang="zh-CN" sz="1800">
                <a:solidFill>
                  <a:srgbClr val="212834"/>
                </a:solidFill>
              </a:rPr>
              <a:t>(</a:t>
            </a:r>
            <a:r>
              <a:rPr lang="zh-CN" altLang="en-US" sz="1800">
                <a:solidFill>
                  <a:srgbClr val="212834"/>
                </a:solidFill>
              </a:rPr>
              <a:t>即电动机反馈冲击电流</a:t>
            </a:r>
            <a:r>
              <a:rPr lang="en-US" altLang="zh-CN" sz="1800">
                <a:solidFill>
                  <a:srgbClr val="212834"/>
                </a:solidFill>
              </a:rPr>
              <a:t>)</a:t>
            </a:r>
            <a:r>
              <a:rPr lang="zh-CN" altLang="en-US" sz="1800">
                <a:solidFill>
                  <a:srgbClr val="212834"/>
                </a:solidFill>
              </a:rPr>
              <a:t>可按  式</a:t>
            </a:r>
            <a:r>
              <a:rPr lang="en-US" altLang="zh-CN" sz="1800">
                <a:solidFill>
                  <a:srgbClr val="212834"/>
                </a:solidFill>
              </a:rPr>
              <a:t>(4-72)</a:t>
            </a:r>
            <a:r>
              <a:rPr lang="zh-CN" altLang="en-US" sz="1800">
                <a:solidFill>
                  <a:srgbClr val="212834"/>
                </a:solidFill>
              </a:rPr>
              <a:t>计算</a:t>
            </a:r>
          </a:p>
          <a:p>
            <a:pPr eaLnBrk="1" hangingPunct="1"/>
            <a:r>
              <a:rPr lang="zh-CN" altLang="en-US" sz="1800">
                <a:solidFill>
                  <a:srgbClr val="212834"/>
                </a:solidFill>
              </a:rPr>
              <a:t>                                                                                               </a:t>
            </a:r>
            <a:r>
              <a:rPr lang="en-US" altLang="zh-CN" sz="1800">
                <a:solidFill>
                  <a:srgbClr val="212834"/>
                </a:solidFill>
              </a:rPr>
              <a:t>(4-72)</a:t>
            </a:r>
          </a:p>
          <a:p>
            <a:pPr eaLnBrk="1" hangingPunct="1"/>
            <a:r>
              <a:rPr lang="zh-CN" altLang="en-US" sz="1800">
                <a:solidFill>
                  <a:srgbClr val="212834"/>
                </a:solidFill>
              </a:rPr>
              <a:t>式中     </a:t>
            </a:r>
            <a:r>
              <a:rPr lang="en-US" altLang="zh-CN" sz="1800">
                <a:solidFill>
                  <a:srgbClr val="212834"/>
                </a:solidFill>
              </a:rPr>
              <a:t>——</a:t>
            </a:r>
            <a:r>
              <a:rPr lang="zh-CN" altLang="en-US" sz="1800">
                <a:solidFill>
                  <a:srgbClr val="212834"/>
                </a:solidFill>
              </a:rPr>
              <a:t>电动机次暂态电动势标幺值；</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电动机次暂态电抗标幺值；</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电动机短路电流冲击系数</a:t>
            </a:r>
            <a:r>
              <a:rPr lang="en-US" altLang="zh-CN" sz="1800">
                <a:solidFill>
                  <a:srgbClr val="212834"/>
                </a:solidFill>
              </a:rPr>
              <a:t>(</a:t>
            </a:r>
            <a:r>
              <a:rPr lang="zh-CN" altLang="en-US" sz="1800">
                <a:solidFill>
                  <a:srgbClr val="212834"/>
                </a:solidFill>
              </a:rPr>
              <a:t>对高压电动机一般取</a:t>
            </a:r>
            <a:r>
              <a:rPr lang="en-US" altLang="zh-CN" sz="1800">
                <a:solidFill>
                  <a:srgbClr val="212834"/>
                </a:solidFill>
              </a:rPr>
              <a:t>1.4</a:t>
            </a:r>
            <a:r>
              <a:rPr lang="zh-CN" altLang="en-US" sz="1800">
                <a:solidFill>
                  <a:srgbClr val="212834"/>
                </a:solidFill>
              </a:rPr>
              <a:t>～</a:t>
            </a:r>
            <a:r>
              <a:rPr lang="en-US" altLang="zh-CN" sz="1800">
                <a:solidFill>
                  <a:srgbClr val="212834"/>
                </a:solidFill>
              </a:rPr>
              <a:t>1.7</a:t>
            </a:r>
            <a:r>
              <a:rPr lang="zh-CN" altLang="en-US" sz="1800">
                <a:solidFill>
                  <a:srgbClr val="212834"/>
                </a:solidFill>
              </a:rPr>
              <a:t>，对低压电动机一般取</a:t>
            </a:r>
            <a:r>
              <a:rPr lang="en-US" altLang="zh-CN" sz="1800">
                <a:solidFill>
                  <a:srgbClr val="212834"/>
                </a:solidFill>
              </a:rPr>
              <a:t>1)</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电动机的额定电流。</a:t>
            </a:r>
          </a:p>
          <a:p>
            <a:pPr eaLnBrk="1" hangingPunct="1"/>
            <a:r>
              <a:rPr lang="zh-CN" altLang="en-US" sz="1800">
                <a:solidFill>
                  <a:srgbClr val="212834"/>
                </a:solidFill>
              </a:rPr>
              <a:t>         通常上述公式可简化为</a:t>
            </a:r>
          </a:p>
          <a:p>
            <a:pPr eaLnBrk="1" hangingPunct="1"/>
            <a:r>
              <a:rPr lang="zh-CN" altLang="en-US" sz="1800">
                <a:solidFill>
                  <a:srgbClr val="212834"/>
                </a:solidFill>
              </a:rPr>
              <a:t>                                                                                                </a:t>
            </a:r>
            <a:r>
              <a:rPr lang="en-US" altLang="zh-CN" sz="1800">
                <a:solidFill>
                  <a:srgbClr val="212834"/>
                </a:solidFill>
              </a:rPr>
              <a:t>(4-73)</a:t>
            </a:r>
          </a:p>
          <a:p>
            <a:pPr eaLnBrk="1" hangingPunct="1"/>
            <a:r>
              <a:rPr lang="zh-CN" altLang="en-US" sz="1800">
                <a:solidFill>
                  <a:srgbClr val="212834"/>
                </a:solidFill>
              </a:rPr>
              <a:t>式中  </a:t>
            </a:r>
            <a:r>
              <a:rPr lang="en-US" altLang="zh-CN" sz="1800">
                <a:solidFill>
                  <a:srgbClr val="212834"/>
                </a:solidFill>
              </a:rPr>
              <a:t>C ——</a:t>
            </a:r>
            <a:r>
              <a:rPr lang="zh-CN" altLang="en-US" sz="1800">
                <a:solidFill>
                  <a:srgbClr val="212834"/>
                </a:solidFill>
              </a:rPr>
              <a:t>电动机反馈冲击系数</a:t>
            </a:r>
            <a:r>
              <a:rPr lang="en-US" altLang="zh-CN" sz="1800">
                <a:solidFill>
                  <a:srgbClr val="212834"/>
                </a:solidFill>
              </a:rPr>
              <a:t>(</a:t>
            </a:r>
            <a:r>
              <a:rPr lang="zh-CN" altLang="en-US" sz="1800">
                <a:solidFill>
                  <a:srgbClr val="212834"/>
                </a:solidFill>
              </a:rPr>
              <a:t>感应电动机取</a:t>
            </a:r>
            <a:r>
              <a:rPr lang="en-US" altLang="zh-CN" sz="1800">
                <a:solidFill>
                  <a:srgbClr val="212834"/>
                </a:solidFill>
              </a:rPr>
              <a:t>6.5</a:t>
            </a:r>
            <a:r>
              <a:rPr lang="zh-CN" altLang="en-US" sz="1800">
                <a:solidFill>
                  <a:srgbClr val="212834"/>
                </a:solidFill>
              </a:rPr>
              <a:t>，同步电动机取</a:t>
            </a:r>
            <a:r>
              <a:rPr lang="en-US" altLang="zh-CN" sz="1800">
                <a:solidFill>
                  <a:srgbClr val="212834"/>
                </a:solidFill>
              </a:rPr>
              <a:t>7.8</a:t>
            </a:r>
            <a:r>
              <a:rPr lang="zh-CN" altLang="en-US" sz="1800">
                <a:solidFill>
                  <a:srgbClr val="212834"/>
                </a:solidFill>
              </a:rPr>
              <a:t>，同步补偿机取</a:t>
            </a:r>
            <a:r>
              <a:rPr lang="en-US" altLang="zh-CN" sz="1800">
                <a:solidFill>
                  <a:srgbClr val="212834"/>
                </a:solidFill>
              </a:rPr>
              <a:t>10.6</a:t>
            </a:r>
            <a:r>
              <a:rPr lang="zh-CN" altLang="en-US" sz="1800">
                <a:solidFill>
                  <a:srgbClr val="212834"/>
                </a:solidFill>
              </a:rPr>
              <a:t>，综合性负荷取</a:t>
            </a:r>
            <a:r>
              <a:rPr lang="en-US" altLang="zh-CN" sz="1800">
                <a:solidFill>
                  <a:srgbClr val="212834"/>
                </a:solidFill>
              </a:rPr>
              <a:t>3.2)</a:t>
            </a:r>
            <a:r>
              <a:rPr lang="zh-CN" altLang="en-US" sz="1800">
                <a:solidFill>
                  <a:srgbClr val="212834"/>
                </a:solidFill>
              </a:rPr>
              <a:t>。</a:t>
            </a:r>
          </a:p>
        </p:txBody>
      </p:sp>
      <p:sp>
        <p:nvSpPr>
          <p:cNvPr id="51215" name="Text Box 10">
            <a:extLst>
              <a:ext uri="{FF2B5EF4-FFF2-40B4-BE49-F238E27FC236}">
                <a16:creationId xmlns:a16="http://schemas.microsoft.com/office/drawing/2014/main" id="{85F47301-F544-4432-ACF8-6DE73BBE1E88}"/>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51202" name="Object 11">
            <a:extLst>
              <a:ext uri="{FF2B5EF4-FFF2-40B4-BE49-F238E27FC236}">
                <a16:creationId xmlns:a16="http://schemas.microsoft.com/office/drawing/2014/main" id="{EBBD7B72-5F4F-47A4-B4AB-E59CEBBD0131}"/>
              </a:ext>
            </a:extLst>
          </p:cNvPr>
          <p:cNvGraphicFramePr>
            <a:graphicFrameLocks noChangeAspect="1"/>
          </p:cNvGraphicFramePr>
          <p:nvPr>
            <p:extLst>
              <p:ext uri="{D42A27DB-BD31-4B8C-83A1-F6EECF244321}">
                <p14:modId xmlns:p14="http://schemas.microsoft.com/office/powerpoint/2010/main" val="2177342294"/>
              </p:ext>
            </p:extLst>
          </p:nvPr>
        </p:nvGraphicFramePr>
        <p:xfrm>
          <a:off x="2538413" y="3284538"/>
          <a:ext cx="2376487" cy="334962"/>
        </p:xfrm>
        <a:graphic>
          <a:graphicData uri="http://schemas.openxmlformats.org/presentationml/2006/ole">
            <mc:AlternateContent xmlns:mc="http://schemas.openxmlformats.org/markup-compatibility/2006">
              <mc:Choice xmlns:v="urn:schemas-microsoft-com:vml" Requires="v">
                <p:oleObj name="Equation" r:id="rId3" imgW="1625400" imgH="228600" progId="Equation.DSMT4">
                  <p:embed/>
                </p:oleObj>
              </mc:Choice>
              <mc:Fallback>
                <p:oleObj name="Equation" r:id="rId3" imgW="1625400" imgH="228600" progId="Equation.DSMT4">
                  <p:embed/>
                  <p:pic>
                    <p:nvPicPr>
                      <p:cNvPr id="0" name="Object 11"/>
                      <p:cNvPicPr>
                        <a:picLocks noChangeAspect="1" noChangeArrowheads="1"/>
                      </p:cNvPicPr>
                      <p:nvPr/>
                    </p:nvPicPr>
                    <p:blipFill>
                      <a:blip r:embed="rId4"/>
                      <a:srcRect/>
                      <a:stretch>
                        <a:fillRect/>
                      </a:stretch>
                    </p:blipFill>
                    <p:spPr bwMode="auto">
                      <a:xfrm>
                        <a:off x="2538413" y="3284538"/>
                        <a:ext cx="2376487"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3" name="Object 15">
            <a:extLst>
              <a:ext uri="{FF2B5EF4-FFF2-40B4-BE49-F238E27FC236}">
                <a16:creationId xmlns:a16="http://schemas.microsoft.com/office/drawing/2014/main" id="{DC246818-0A49-4A2F-BCD6-62ECFB9C4125}"/>
              </a:ext>
            </a:extLst>
          </p:cNvPr>
          <p:cNvGraphicFramePr>
            <a:graphicFrameLocks noChangeAspect="1"/>
          </p:cNvGraphicFramePr>
          <p:nvPr>
            <p:extLst>
              <p:ext uri="{D42A27DB-BD31-4B8C-83A1-F6EECF244321}">
                <p14:modId xmlns:p14="http://schemas.microsoft.com/office/powerpoint/2010/main" val="447954016"/>
              </p:ext>
            </p:extLst>
          </p:nvPr>
        </p:nvGraphicFramePr>
        <p:xfrm>
          <a:off x="1331913" y="3573463"/>
          <a:ext cx="323850" cy="311150"/>
        </p:xfrm>
        <a:graphic>
          <a:graphicData uri="http://schemas.openxmlformats.org/presentationml/2006/ole">
            <mc:AlternateContent xmlns:mc="http://schemas.openxmlformats.org/markup-compatibility/2006">
              <mc:Choice xmlns:v="urn:schemas-microsoft-com:vml" Requires="v">
                <p:oleObj name="Equation" r:id="rId5" imgW="228600" imgH="215640" progId="Equation.DSMT4">
                  <p:embed/>
                </p:oleObj>
              </mc:Choice>
              <mc:Fallback>
                <p:oleObj name="Equation" r:id="rId5" imgW="228600" imgH="215640" progId="Equation.DSMT4">
                  <p:embed/>
                  <p:pic>
                    <p:nvPicPr>
                      <p:cNvPr id="0" name="Object 15"/>
                      <p:cNvPicPr>
                        <a:picLocks noChangeAspect="1" noChangeArrowheads="1"/>
                      </p:cNvPicPr>
                      <p:nvPr/>
                    </p:nvPicPr>
                    <p:blipFill>
                      <a:blip r:embed="rId6"/>
                      <a:srcRect/>
                      <a:stretch>
                        <a:fillRect/>
                      </a:stretch>
                    </p:blipFill>
                    <p:spPr bwMode="auto">
                      <a:xfrm>
                        <a:off x="1331913" y="3573463"/>
                        <a:ext cx="323850" cy="311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4" name="Object 14">
            <a:extLst>
              <a:ext uri="{FF2B5EF4-FFF2-40B4-BE49-F238E27FC236}">
                <a16:creationId xmlns:a16="http://schemas.microsoft.com/office/drawing/2014/main" id="{EAA3E63F-AA0C-459A-B5C8-4EEE4FE98D35}"/>
              </a:ext>
            </a:extLst>
          </p:cNvPr>
          <p:cNvGraphicFramePr>
            <a:graphicFrameLocks noChangeAspect="1"/>
          </p:cNvGraphicFramePr>
          <p:nvPr>
            <p:extLst>
              <p:ext uri="{D42A27DB-BD31-4B8C-83A1-F6EECF244321}">
                <p14:modId xmlns:p14="http://schemas.microsoft.com/office/powerpoint/2010/main" val="1362591514"/>
              </p:ext>
            </p:extLst>
          </p:nvPr>
        </p:nvGraphicFramePr>
        <p:xfrm>
          <a:off x="1285733" y="3860799"/>
          <a:ext cx="362979" cy="309600"/>
        </p:xfrm>
        <a:graphic>
          <a:graphicData uri="http://schemas.openxmlformats.org/presentationml/2006/ole">
            <mc:AlternateContent xmlns:mc="http://schemas.openxmlformats.org/markup-compatibility/2006">
              <mc:Choice xmlns:v="urn:schemas-microsoft-com:vml" Requires="v">
                <p:oleObj name="Equation" r:id="rId7" imgW="253800" imgH="215640" progId="Equation.DSMT4">
                  <p:embed/>
                </p:oleObj>
              </mc:Choice>
              <mc:Fallback>
                <p:oleObj name="Equation" r:id="rId7" imgW="253800" imgH="215640" progId="Equation.DSMT4">
                  <p:embed/>
                  <p:pic>
                    <p:nvPicPr>
                      <p:cNvPr id="0" name="Object 14"/>
                      <p:cNvPicPr>
                        <a:picLocks noChangeAspect="1" noChangeArrowheads="1"/>
                      </p:cNvPicPr>
                      <p:nvPr/>
                    </p:nvPicPr>
                    <p:blipFill>
                      <a:blip r:embed="rId8"/>
                      <a:srcRect/>
                      <a:stretch>
                        <a:fillRect/>
                      </a:stretch>
                    </p:blipFill>
                    <p:spPr bwMode="auto">
                      <a:xfrm>
                        <a:off x="1285733" y="3860799"/>
                        <a:ext cx="362979" cy="3096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5" name="Object 13">
            <a:extLst>
              <a:ext uri="{FF2B5EF4-FFF2-40B4-BE49-F238E27FC236}">
                <a16:creationId xmlns:a16="http://schemas.microsoft.com/office/drawing/2014/main" id="{CA943B88-4D82-45C3-A286-711F20A71DBC}"/>
              </a:ext>
            </a:extLst>
          </p:cNvPr>
          <p:cNvGraphicFramePr>
            <a:graphicFrameLocks noChangeAspect="1"/>
          </p:cNvGraphicFramePr>
          <p:nvPr>
            <p:extLst>
              <p:ext uri="{D42A27DB-BD31-4B8C-83A1-F6EECF244321}">
                <p14:modId xmlns:p14="http://schemas.microsoft.com/office/powerpoint/2010/main" val="913365052"/>
              </p:ext>
            </p:extLst>
          </p:nvPr>
        </p:nvGraphicFramePr>
        <p:xfrm>
          <a:off x="1187450" y="4149725"/>
          <a:ext cx="468313" cy="307975"/>
        </p:xfrm>
        <a:graphic>
          <a:graphicData uri="http://schemas.openxmlformats.org/presentationml/2006/ole">
            <mc:AlternateContent xmlns:mc="http://schemas.openxmlformats.org/markup-compatibility/2006">
              <mc:Choice xmlns:v="urn:schemas-microsoft-com:vml" Requires="v">
                <p:oleObj name="Equation" r:id="rId9" imgW="304560" imgH="203040" progId="Equation.DSMT4">
                  <p:embed/>
                </p:oleObj>
              </mc:Choice>
              <mc:Fallback>
                <p:oleObj name="Equation" r:id="rId9" imgW="304560" imgH="203040" progId="Equation.DSMT4">
                  <p:embed/>
                  <p:pic>
                    <p:nvPicPr>
                      <p:cNvPr id="0" name="Object 13"/>
                      <p:cNvPicPr>
                        <a:picLocks noChangeAspect="1" noChangeArrowheads="1"/>
                      </p:cNvPicPr>
                      <p:nvPr/>
                    </p:nvPicPr>
                    <p:blipFill>
                      <a:blip r:embed="rId10"/>
                      <a:srcRect/>
                      <a:stretch>
                        <a:fillRect/>
                      </a:stretch>
                    </p:blipFill>
                    <p:spPr bwMode="auto">
                      <a:xfrm>
                        <a:off x="1187450" y="4149725"/>
                        <a:ext cx="468313"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6" name="Object 20">
            <a:extLst>
              <a:ext uri="{FF2B5EF4-FFF2-40B4-BE49-F238E27FC236}">
                <a16:creationId xmlns:a16="http://schemas.microsoft.com/office/drawing/2014/main" id="{FE9C5FEA-731C-4354-AE8B-97FF4A4F57E0}"/>
              </a:ext>
            </a:extLst>
          </p:cNvPr>
          <p:cNvGraphicFramePr>
            <a:graphicFrameLocks noChangeAspect="1"/>
          </p:cNvGraphicFramePr>
          <p:nvPr>
            <p:extLst>
              <p:ext uri="{D42A27DB-BD31-4B8C-83A1-F6EECF244321}">
                <p14:modId xmlns:p14="http://schemas.microsoft.com/office/powerpoint/2010/main" val="603349597"/>
              </p:ext>
            </p:extLst>
          </p:nvPr>
        </p:nvGraphicFramePr>
        <p:xfrm>
          <a:off x="1258888" y="4652963"/>
          <a:ext cx="395287" cy="307975"/>
        </p:xfrm>
        <a:graphic>
          <a:graphicData uri="http://schemas.openxmlformats.org/presentationml/2006/ole">
            <mc:AlternateContent xmlns:mc="http://schemas.openxmlformats.org/markup-compatibility/2006">
              <mc:Choice xmlns:v="urn:schemas-microsoft-com:vml" Requires="v">
                <p:oleObj name="Equation" r:id="rId11" imgW="253800" imgH="203040" progId="Equation.DSMT4">
                  <p:embed/>
                </p:oleObj>
              </mc:Choice>
              <mc:Fallback>
                <p:oleObj name="Equation" r:id="rId11" imgW="253800" imgH="203040" progId="Equation.DSMT4">
                  <p:embed/>
                  <p:pic>
                    <p:nvPicPr>
                      <p:cNvPr id="0" name="Object 20"/>
                      <p:cNvPicPr>
                        <a:picLocks noChangeAspect="1" noChangeArrowheads="1"/>
                      </p:cNvPicPr>
                      <p:nvPr/>
                    </p:nvPicPr>
                    <p:blipFill>
                      <a:blip r:embed="rId12"/>
                      <a:srcRect/>
                      <a:stretch>
                        <a:fillRect/>
                      </a:stretch>
                    </p:blipFill>
                    <p:spPr bwMode="auto">
                      <a:xfrm>
                        <a:off x="1258888" y="4652963"/>
                        <a:ext cx="395287"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1207" name="Object 22">
            <a:extLst>
              <a:ext uri="{FF2B5EF4-FFF2-40B4-BE49-F238E27FC236}">
                <a16:creationId xmlns:a16="http://schemas.microsoft.com/office/drawing/2014/main" id="{A720C2DA-C75F-43C0-8583-57D5B6EBD075}"/>
              </a:ext>
            </a:extLst>
          </p:cNvPr>
          <p:cNvGraphicFramePr>
            <a:graphicFrameLocks noChangeAspect="1"/>
          </p:cNvGraphicFramePr>
          <p:nvPr>
            <p:extLst>
              <p:ext uri="{D42A27DB-BD31-4B8C-83A1-F6EECF244321}">
                <p14:modId xmlns:p14="http://schemas.microsoft.com/office/powerpoint/2010/main" val="2378176551"/>
              </p:ext>
            </p:extLst>
          </p:nvPr>
        </p:nvGraphicFramePr>
        <p:xfrm>
          <a:off x="2987675" y="5201517"/>
          <a:ext cx="1619250" cy="342900"/>
        </p:xfrm>
        <a:graphic>
          <a:graphicData uri="http://schemas.openxmlformats.org/presentationml/2006/ole">
            <mc:AlternateContent xmlns:mc="http://schemas.openxmlformats.org/markup-compatibility/2006">
              <mc:Choice xmlns:v="urn:schemas-microsoft-com:vml" Requires="v">
                <p:oleObj name="Equation" r:id="rId13" imgW="939600" imgH="203040" progId="Equation.DSMT4">
                  <p:embed/>
                </p:oleObj>
              </mc:Choice>
              <mc:Fallback>
                <p:oleObj name="Equation" r:id="rId13" imgW="939600" imgH="203040" progId="Equation.DSMT4">
                  <p:embed/>
                  <p:pic>
                    <p:nvPicPr>
                      <p:cNvPr id="0" name="Object 22"/>
                      <p:cNvPicPr>
                        <a:picLocks noChangeAspect="1" noChangeArrowheads="1"/>
                      </p:cNvPicPr>
                      <p:nvPr/>
                    </p:nvPicPr>
                    <p:blipFill>
                      <a:blip r:embed="rId14"/>
                      <a:srcRect/>
                      <a:stretch>
                        <a:fillRect/>
                      </a:stretch>
                    </p:blipFill>
                    <p:spPr bwMode="auto">
                      <a:xfrm>
                        <a:off x="2987675" y="5201517"/>
                        <a:ext cx="1619250" cy="3429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8" name="Text Box 8">
            <a:extLst>
              <a:ext uri="{FF2B5EF4-FFF2-40B4-BE49-F238E27FC236}">
                <a16:creationId xmlns:a16="http://schemas.microsoft.com/office/drawing/2014/main" id="{95EFA27F-83B9-4C0D-9CCA-7CC83A59F3EC}"/>
              </a:ext>
            </a:extLst>
          </p:cNvPr>
          <p:cNvSpPr txBox="1">
            <a:spLocks noChangeArrowheads="1"/>
          </p:cNvSpPr>
          <p:nvPr/>
        </p:nvSpPr>
        <p:spPr bwMode="auto">
          <a:xfrm>
            <a:off x="3059113" y="1049338"/>
            <a:ext cx="4321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212834"/>
                </a:solidFill>
                <a:ea typeface="华文仿宋" panose="02010600040101010101" pitchFamily="2" charset="-122"/>
              </a:rPr>
              <a:t>短路的基本概念</a:t>
            </a:r>
          </a:p>
        </p:txBody>
      </p:sp>
      <p:sp>
        <p:nvSpPr>
          <p:cNvPr id="92169" name="Text Box 9">
            <a:extLst>
              <a:ext uri="{FF2B5EF4-FFF2-40B4-BE49-F238E27FC236}">
                <a16:creationId xmlns:a16="http://schemas.microsoft.com/office/drawing/2014/main" id="{874B20E0-44A8-4817-A6F2-124114FC8CCA}"/>
              </a:ext>
            </a:extLst>
          </p:cNvPr>
          <p:cNvSpPr txBox="1">
            <a:spLocks noChangeArrowheads="1"/>
          </p:cNvSpPr>
          <p:nvPr/>
        </p:nvSpPr>
        <p:spPr bwMode="auto">
          <a:xfrm>
            <a:off x="1042988" y="1774825"/>
            <a:ext cx="7200900" cy="2949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sz="1800">
                <a:solidFill>
                  <a:srgbClr val="212834"/>
                </a:solidFill>
              </a:rPr>
              <a:t>        </a:t>
            </a:r>
            <a:r>
              <a:rPr lang="zh-CN" altLang="en-US" sz="1800">
                <a:solidFill>
                  <a:srgbClr val="212834"/>
                </a:solidFill>
              </a:rPr>
              <a:t>上述的三相短路，属对称性短路；其他形式的短路，都属不对称短路。电力系统中，发生单相短路的可能性最大，而发生三相短路的可能性最小。从短路电流大小来看，一般三相短路的短路电流值最大，造成的危害也最严重；而两相短路的短路电流值最小。为了使电力系统中的电气设备在最严重的短路状态下也能可靠地工作，因此作为选择校验电气设备用的短路电流采用系统最大运行方式下的三相短路电流。而在继电保护</a:t>
            </a:r>
            <a:r>
              <a:rPr lang="en-US" altLang="zh-CN" sz="1800">
                <a:solidFill>
                  <a:srgbClr val="212834"/>
                </a:solidFill>
              </a:rPr>
              <a:t>(</a:t>
            </a:r>
            <a:r>
              <a:rPr lang="zh-CN" altLang="en-US" sz="1800">
                <a:solidFill>
                  <a:srgbClr val="212834"/>
                </a:solidFill>
              </a:rPr>
              <a:t>如过电流保护</a:t>
            </a:r>
            <a:r>
              <a:rPr lang="en-US" altLang="zh-CN" sz="1800">
                <a:solidFill>
                  <a:srgbClr val="212834"/>
                </a:solidFill>
              </a:rPr>
              <a:t>)</a:t>
            </a:r>
            <a:r>
              <a:rPr lang="zh-CN" altLang="en-US" sz="1800">
                <a:solidFill>
                  <a:srgbClr val="212834"/>
                </a:solidFill>
              </a:rPr>
              <a:t>的灵敏度计算中，则采用系统最小运行方式下的两相短路电流。</a:t>
            </a:r>
          </a:p>
        </p:txBody>
      </p:sp>
    </p:spTree>
  </p:cSld>
  <p:clrMapOvr>
    <a:masterClrMapping/>
  </p:clrMapOvr>
  <p:transition>
    <p:split orient="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41" name="Text Box 8">
            <a:extLst>
              <a:ext uri="{FF2B5EF4-FFF2-40B4-BE49-F238E27FC236}">
                <a16:creationId xmlns:a16="http://schemas.microsoft.com/office/drawing/2014/main" id="{634540B2-9040-4A58-97DE-1F74A8D83029}"/>
              </a:ext>
            </a:extLst>
          </p:cNvPr>
          <p:cNvSpPr txBox="1">
            <a:spLocks noChangeArrowheads="1"/>
          </p:cNvSpPr>
          <p:nvPr/>
        </p:nvSpPr>
        <p:spPr bwMode="auto">
          <a:xfrm>
            <a:off x="684213" y="1628775"/>
            <a:ext cx="7704137" cy="4801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考虑了大容量电动机反馈电流后短路点总短路冲击电流值      可按式</a:t>
            </a:r>
            <a:r>
              <a:rPr lang="en-US" altLang="zh-CN" sz="1800">
                <a:solidFill>
                  <a:srgbClr val="212834"/>
                </a:solidFill>
              </a:rPr>
              <a:t>(4-74)</a:t>
            </a:r>
            <a:r>
              <a:rPr lang="zh-CN" altLang="en-US" sz="1800">
                <a:solidFill>
                  <a:srgbClr val="212834"/>
                </a:solidFill>
              </a:rPr>
              <a:t>计算</a:t>
            </a:r>
          </a:p>
          <a:p>
            <a:pPr eaLnBrk="1" hangingPunct="1"/>
            <a:r>
              <a:rPr lang="zh-CN" altLang="en-US" sz="1800">
                <a:solidFill>
                  <a:srgbClr val="212834"/>
                </a:solidFill>
              </a:rPr>
              <a:t>                                                                                            </a:t>
            </a:r>
            <a:r>
              <a:rPr lang="en-US" altLang="zh-CN" sz="1800">
                <a:solidFill>
                  <a:srgbClr val="212834"/>
                </a:solidFill>
              </a:rPr>
              <a:t>(4-74)</a:t>
            </a:r>
          </a:p>
          <a:p>
            <a:pPr eaLnBrk="1" hangingPunct="1"/>
            <a:r>
              <a:rPr lang="zh-CN" altLang="en-US" sz="1800">
                <a:solidFill>
                  <a:srgbClr val="212834"/>
                </a:solidFill>
              </a:rPr>
              <a:t>式中       </a:t>
            </a:r>
            <a:r>
              <a:rPr lang="en-US" altLang="zh-CN" sz="1800">
                <a:solidFill>
                  <a:srgbClr val="212834"/>
                </a:solidFill>
              </a:rPr>
              <a:t>——</a:t>
            </a:r>
            <a:r>
              <a:rPr lang="zh-CN" altLang="en-US" sz="1800">
                <a:solidFill>
                  <a:srgbClr val="212834"/>
                </a:solidFill>
              </a:rPr>
              <a:t>短路冲击电流值。</a:t>
            </a:r>
          </a:p>
          <a:p>
            <a:pPr eaLnBrk="1" hangingPunct="1"/>
            <a:r>
              <a:rPr lang="en-US" altLang="zh-CN" sz="1800">
                <a:solidFill>
                  <a:srgbClr val="212834"/>
                </a:solidFill>
              </a:rPr>
              <a:t>【</a:t>
            </a:r>
            <a:r>
              <a:rPr lang="zh-CN" altLang="en-US" sz="1800">
                <a:solidFill>
                  <a:srgbClr val="212834"/>
                </a:solidFill>
              </a:rPr>
              <a:t>例</a:t>
            </a:r>
            <a:r>
              <a:rPr lang="en-US" altLang="zh-CN" sz="1800">
                <a:solidFill>
                  <a:srgbClr val="212834"/>
                </a:solidFill>
              </a:rPr>
              <a:t>4.5】 </a:t>
            </a:r>
            <a:r>
              <a:rPr lang="zh-CN" altLang="en-US" sz="1800">
                <a:solidFill>
                  <a:srgbClr val="212834"/>
                </a:solidFill>
              </a:rPr>
              <a:t>某车间变电所</a:t>
            </a:r>
            <a:r>
              <a:rPr lang="en-US" altLang="zh-CN" sz="1800">
                <a:solidFill>
                  <a:srgbClr val="212834"/>
                </a:solidFill>
              </a:rPr>
              <a:t>380V</a:t>
            </a:r>
            <a:r>
              <a:rPr lang="zh-CN" altLang="en-US" sz="1800">
                <a:solidFill>
                  <a:srgbClr val="212834"/>
                </a:solidFill>
              </a:rPr>
              <a:t>母线上接有大型感应电动机组</a:t>
            </a:r>
            <a:r>
              <a:rPr lang="en-US" altLang="zh-CN" sz="1800">
                <a:solidFill>
                  <a:srgbClr val="212834"/>
                </a:solidFill>
              </a:rPr>
              <a:t>300kW</a:t>
            </a:r>
            <a:r>
              <a:rPr lang="zh-CN" altLang="en-US" sz="1800">
                <a:solidFill>
                  <a:srgbClr val="212834"/>
                </a:solidFill>
              </a:rPr>
              <a:t>，平均  </a:t>
            </a:r>
          </a:p>
          <a:p>
            <a:pPr eaLnBrk="1" hangingPunct="1"/>
            <a:r>
              <a:rPr lang="zh-CN" altLang="en-US" sz="1800">
                <a:solidFill>
                  <a:srgbClr val="212834"/>
                </a:solidFill>
              </a:rPr>
              <a:t>           </a:t>
            </a:r>
            <a:r>
              <a:rPr lang="en-US" altLang="zh-CN" sz="1800">
                <a:solidFill>
                  <a:srgbClr val="212834"/>
                </a:solidFill>
              </a:rPr>
              <a:t>=0.7</a:t>
            </a:r>
            <a:r>
              <a:rPr lang="zh-CN" altLang="en-US" sz="1800">
                <a:solidFill>
                  <a:srgbClr val="212834"/>
                </a:solidFill>
              </a:rPr>
              <a:t>，效率     </a:t>
            </a:r>
            <a:r>
              <a:rPr lang="en-US" altLang="zh-CN" sz="1800">
                <a:solidFill>
                  <a:srgbClr val="212834"/>
                </a:solidFill>
              </a:rPr>
              <a:t>=0.75</a:t>
            </a:r>
            <a:r>
              <a:rPr lang="zh-CN" altLang="en-US" sz="1800">
                <a:solidFill>
                  <a:srgbClr val="212834"/>
                </a:solidFill>
              </a:rPr>
              <a:t>。该母线采用截面</a:t>
            </a:r>
            <a:r>
              <a:rPr lang="en-US" altLang="zh-CN" sz="1800">
                <a:solidFill>
                  <a:srgbClr val="212834"/>
                </a:solidFill>
              </a:rPr>
              <a:t>100 mm×10 mm</a:t>
            </a:r>
            <a:r>
              <a:rPr lang="zh-CN" altLang="en-US" sz="1800">
                <a:solidFill>
                  <a:srgbClr val="212834"/>
                </a:solidFill>
              </a:rPr>
              <a:t>的硬铝母线，水平平放，挡距</a:t>
            </a:r>
            <a:r>
              <a:rPr lang="en-US" altLang="zh-CN" sz="1800">
                <a:solidFill>
                  <a:srgbClr val="212834"/>
                </a:solidFill>
              </a:rPr>
              <a:t>0.9m</a:t>
            </a:r>
            <a:r>
              <a:rPr lang="zh-CN" altLang="en-US" sz="1800">
                <a:solidFill>
                  <a:srgbClr val="212834"/>
                </a:solidFill>
              </a:rPr>
              <a:t>，挡数大于</a:t>
            </a:r>
            <a:r>
              <a:rPr lang="en-US" altLang="zh-CN" sz="1800">
                <a:solidFill>
                  <a:srgbClr val="212834"/>
                </a:solidFill>
              </a:rPr>
              <a:t>2</a:t>
            </a:r>
            <a:r>
              <a:rPr lang="zh-CN" altLang="en-US" sz="1800">
                <a:solidFill>
                  <a:srgbClr val="212834"/>
                </a:solidFill>
              </a:rPr>
              <a:t>，相邻两母线的轴线距离为</a:t>
            </a:r>
            <a:r>
              <a:rPr lang="en-US" altLang="zh-CN" sz="1800">
                <a:solidFill>
                  <a:srgbClr val="212834"/>
                </a:solidFill>
              </a:rPr>
              <a:t>0.16m</a:t>
            </a:r>
            <a:r>
              <a:rPr lang="zh-CN" altLang="en-US" sz="1800">
                <a:solidFill>
                  <a:srgbClr val="212834"/>
                </a:solidFill>
              </a:rPr>
              <a:t>。若母线的三相短路冲击电流为</a:t>
            </a:r>
            <a:r>
              <a:rPr lang="en-US" altLang="zh-CN" sz="1800">
                <a:solidFill>
                  <a:srgbClr val="212834"/>
                </a:solidFill>
              </a:rPr>
              <a:t>45.8 kA</a:t>
            </a:r>
            <a:r>
              <a:rPr lang="zh-CN" altLang="en-US" sz="1800">
                <a:solidFill>
                  <a:srgbClr val="212834"/>
                </a:solidFill>
              </a:rPr>
              <a:t>，试校验该母线在三相短路时的动稳定度。</a:t>
            </a:r>
          </a:p>
          <a:p>
            <a:pPr eaLnBrk="1" hangingPunct="1"/>
            <a:r>
              <a:rPr lang="zh-CN" altLang="en-US" sz="1800">
                <a:solidFill>
                  <a:srgbClr val="212834"/>
                </a:solidFill>
              </a:rPr>
              <a:t>    解：</a:t>
            </a:r>
            <a:r>
              <a:rPr lang="en-US" altLang="zh-CN" sz="1800">
                <a:solidFill>
                  <a:srgbClr val="212834"/>
                </a:solidFill>
              </a:rPr>
              <a:t>1) </a:t>
            </a:r>
            <a:r>
              <a:rPr lang="zh-CN" altLang="en-US" sz="1800">
                <a:solidFill>
                  <a:srgbClr val="212834"/>
                </a:solidFill>
              </a:rPr>
              <a:t>计算电动机的反馈冲击电流</a:t>
            </a:r>
          </a:p>
          <a:p>
            <a:pPr eaLnBrk="1" hangingPunct="1"/>
            <a:r>
              <a:rPr lang="zh-CN" altLang="en-US" sz="1800">
                <a:solidFill>
                  <a:srgbClr val="212834"/>
                </a:solidFill>
              </a:rPr>
              <a:t>       因       </a:t>
            </a:r>
          </a:p>
          <a:p>
            <a:pPr eaLnBrk="1" hangingPunct="1"/>
            <a:r>
              <a:rPr lang="zh-CN" altLang="en-US" sz="1800">
                <a:solidFill>
                  <a:srgbClr val="212834"/>
                </a:solidFill>
              </a:rPr>
              <a:t>                </a:t>
            </a:r>
            <a:r>
              <a:rPr lang="en-US" altLang="zh-CN" sz="1800">
                <a:solidFill>
                  <a:srgbClr val="212834"/>
                </a:solidFill>
              </a:rPr>
              <a:t>C = 6.5</a:t>
            </a:r>
            <a:r>
              <a:rPr lang="zh-CN" altLang="en-US" sz="1800">
                <a:solidFill>
                  <a:srgbClr val="212834"/>
                </a:solidFill>
              </a:rPr>
              <a:t>，           </a:t>
            </a:r>
            <a:r>
              <a:rPr lang="en-US" altLang="zh-CN" sz="1800">
                <a:solidFill>
                  <a:srgbClr val="212834"/>
                </a:solidFill>
              </a:rPr>
              <a:t>=1</a:t>
            </a:r>
          </a:p>
          <a:p>
            <a:pPr eaLnBrk="1" hangingPunct="1"/>
            <a:r>
              <a:rPr lang="en-US" altLang="zh-CN" sz="1800">
                <a:solidFill>
                  <a:srgbClr val="212834"/>
                </a:solidFill>
              </a:rPr>
              <a:t>       </a:t>
            </a:r>
            <a:r>
              <a:rPr lang="zh-CN" altLang="en-US" sz="1800">
                <a:solidFill>
                  <a:srgbClr val="212834"/>
                </a:solidFill>
              </a:rPr>
              <a:t>则       </a:t>
            </a:r>
          </a:p>
          <a:p>
            <a:pPr eaLnBrk="1" hangingPunct="1"/>
            <a:r>
              <a:rPr lang="zh-CN" altLang="en-US" sz="1800">
                <a:solidFill>
                  <a:srgbClr val="212834"/>
                </a:solidFill>
              </a:rPr>
              <a:t>                                          </a:t>
            </a:r>
            <a:r>
              <a:rPr lang="en-US" altLang="zh-CN" sz="1800">
                <a:solidFill>
                  <a:srgbClr val="212834"/>
                </a:solidFill>
              </a:rPr>
              <a:t>= 6.5×1×300/(       ×380×0.7×0.75)kA= 5.6 kA</a:t>
            </a:r>
          </a:p>
          <a:p>
            <a:pPr eaLnBrk="1" hangingPunct="1"/>
            <a:r>
              <a:rPr lang="en-US" altLang="zh-CN" sz="1800">
                <a:solidFill>
                  <a:srgbClr val="212834"/>
                </a:solidFill>
              </a:rPr>
              <a:t>           2)</a:t>
            </a:r>
            <a:r>
              <a:rPr lang="zh-CN" altLang="en-US" sz="1800">
                <a:solidFill>
                  <a:srgbClr val="212834"/>
                </a:solidFill>
              </a:rPr>
              <a:t>计算母线短路时的最大电动力</a:t>
            </a:r>
          </a:p>
          <a:p>
            <a:pPr eaLnBrk="1" hangingPunct="1"/>
            <a:r>
              <a:rPr lang="zh-CN" altLang="en-US" sz="1800">
                <a:solidFill>
                  <a:srgbClr val="212834"/>
                </a:solidFill>
              </a:rPr>
              <a:t>      考虑电动机反馈冲击电流后母线总短路冲击电流为</a:t>
            </a:r>
          </a:p>
          <a:p>
            <a:pPr eaLnBrk="1" hangingPunct="1"/>
            <a:r>
              <a:rPr lang="zh-CN" altLang="en-US" sz="1800">
                <a:solidFill>
                  <a:srgbClr val="212834"/>
                </a:solidFill>
              </a:rPr>
              <a:t>                                </a:t>
            </a:r>
            <a:r>
              <a:rPr lang="en-US" altLang="zh-CN" sz="1800">
                <a:solidFill>
                  <a:srgbClr val="212834"/>
                </a:solidFill>
              </a:rPr>
              <a:t>= (45.8 + 5.6) kA= 51.2 kA</a:t>
            </a:r>
          </a:p>
          <a:p>
            <a:pPr eaLnBrk="1" hangingPunct="1"/>
            <a:endParaRPr lang="en-US" altLang="zh-CN" sz="1800">
              <a:solidFill>
                <a:srgbClr val="212834"/>
              </a:solidFill>
            </a:endParaRPr>
          </a:p>
        </p:txBody>
      </p:sp>
      <p:sp>
        <p:nvSpPr>
          <p:cNvPr id="52242" name="Text Box 10">
            <a:extLst>
              <a:ext uri="{FF2B5EF4-FFF2-40B4-BE49-F238E27FC236}">
                <a16:creationId xmlns:a16="http://schemas.microsoft.com/office/drawing/2014/main" id="{CA57673F-E35A-4B52-8C3B-1D9F0790422C}"/>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52226" name="Object 11">
            <a:extLst>
              <a:ext uri="{FF2B5EF4-FFF2-40B4-BE49-F238E27FC236}">
                <a16:creationId xmlns:a16="http://schemas.microsoft.com/office/drawing/2014/main" id="{E53926C4-0252-49C7-A922-1A60473C3A38}"/>
              </a:ext>
            </a:extLst>
          </p:cNvPr>
          <p:cNvGraphicFramePr>
            <a:graphicFrameLocks noChangeAspect="1"/>
          </p:cNvGraphicFramePr>
          <p:nvPr>
            <p:extLst>
              <p:ext uri="{D42A27DB-BD31-4B8C-83A1-F6EECF244321}">
                <p14:modId xmlns:p14="http://schemas.microsoft.com/office/powerpoint/2010/main" val="1448730434"/>
              </p:ext>
            </p:extLst>
          </p:nvPr>
        </p:nvGraphicFramePr>
        <p:xfrm>
          <a:off x="6992217" y="1590675"/>
          <a:ext cx="368300" cy="387350"/>
        </p:xfrm>
        <a:graphic>
          <a:graphicData uri="http://schemas.openxmlformats.org/presentationml/2006/ole">
            <mc:AlternateContent xmlns:mc="http://schemas.openxmlformats.org/markup-compatibility/2006">
              <mc:Choice xmlns:v="urn:schemas-microsoft-com:vml" Requires="v">
                <p:oleObj name="Equation" r:id="rId3" imgW="190440" imgH="203040" progId="Equation.DSMT4">
                  <p:embed/>
                </p:oleObj>
              </mc:Choice>
              <mc:Fallback>
                <p:oleObj name="Equation" r:id="rId3" imgW="190440" imgH="203040" progId="Equation.DSMT4">
                  <p:embed/>
                  <p:pic>
                    <p:nvPicPr>
                      <p:cNvPr id="0" name="Object 11"/>
                      <p:cNvPicPr>
                        <a:picLocks noChangeAspect="1" noChangeArrowheads="1"/>
                      </p:cNvPicPr>
                      <p:nvPr/>
                    </p:nvPicPr>
                    <p:blipFill>
                      <a:blip r:embed="rId4"/>
                      <a:srcRect/>
                      <a:stretch>
                        <a:fillRect/>
                      </a:stretch>
                    </p:blipFill>
                    <p:spPr bwMode="auto">
                      <a:xfrm>
                        <a:off x="6992217" y="1590675"/>
                        <a:ext cx="3683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7" name="Object 13">
            <a:extLst>
              <a:ext uri="{FF2B5EF4-FFF2-40B4-BE49-F238E27FC236}">
                <a16:creationId xmlns:a16="http://schemas.microsoft.com/office/drawing/2014/main" id="{78D03A96-48AC-4D53-A780-2693E547DB8D}"/>
              </a:ext>
            </a:extLst>
          </p:cNvPr>
          <p:cNvGraphicFramePr>
            <a:graphicFrameLocks noChangeAspect="1"/>
          </p:cNvGraphicFramePr>
          <p:nvPr>
            <p:extLst>
              <p:ext uri="{D42A27DB-BD31-4B8C-83A1-F6EECF244321}">
                <p14:modId xmlns:p14="http://schemas.microsoft.com/office/powerpoint/2010/main" val="2118463645"/>
              </p:ext>
            </p:extLst>
          </p:nvPr>
        </p:nvGraphicFramePr>
        <p:xfrm>
          <a:off x="2555875" y="2133600"/>
          <a:ext cx="1511300" cy="392113"/>
        </p:xfrm>
        <a:graphic>
          <a:graphicData uri="http://schemas.openxmlformats.org/presentationml/2006/ole">
            <mc:AlternateContent xmlns:mc="http://schemas.openxmlformats.org/markup-compatibility/2006">
              <mc:Choice xmlns:v="urn:schemas-microsoft-com:vml" Requires="v">
                <p:oleObj name="Equation" r:id="rId5" imgW="774360" imgH="203040" progId="Equation.DSMT4">
                  <p:embed/>
                </p:oleObj>
              </mc:Choice>
              <mc:Fallback>
                <p:oleObj name="Equation" r:id="rId5" imgW="774360" imgH="203040" progId="Equation.DSMT4">
                  <p:embed/>
                  <p:pic>
                    <p:nvPicPr>
                      <p:cNvPr id="0" name="Object 13"/>
                      <p:cNvPicPr>
                        <a:picLocks noChangeAspect="1" noChangeArrowheads="1"/>
                      </p:cNvPicPr>
                      <p:nvPr/>
                    </p:nvPicPr>
                    <p:blipFill>
                      <a:blip r:embed="rId6"/>
                      <a:srcRect/>
                      <a:stretch>
                        <a:fillRect/>
                      </a:stretch>
                    </p:blipFill>
                    <p:spPr bwMode="auto">
                      <a:xfrm>
                        <a:off x="2555875" y="2133600"/>
                        <a:ext cx="1511300"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8" name="Object 15">
            <a:extLst>
              <a:ext uri="{FF2B5EF4-FFF2-40B4-BE49-F238E27FC236}">
                <a16:creationId xmlns:a16="http://schemas.microsoft.com/office/drawing/2014/main" id="{33FCFAC6-98E5-4276-BBE5-A311D992536B}"/>
              </a:ext>
            </a:extLst>
          </p:cNvPr>
          <p:cNvGraphicFramePr>
            <a:graphicFrameLocks noChangeAspect="1"/>
          </p:cNvGraphicFramePr>
          <p:nvPr>
            <p:extLst>
              <p:ext uri="{D42A27DB-BD31-4B8C-83A1-F6EECF244321}">
                <p14:modId xmlns:p14="http://schemas.microsoft.com/office/powerpoint/2010/main" val="1355953060"/>
              </p:ext>
            </p:extLst>
          </p:nvPr>
        </p:nvGraphicFramePr>
        <p:xfrm>
          <a:off x="1331913" y="2420938"/>
          <a:ext cx="295275" cy="387350"/>
        </p:xfrm>
        <a:graphic>
          <a:graphicData uri="http://schemas.openxmlformats.org/presentationml/2006/ole">
            <mc:AlternateContent xmlns:mc="http://schemas.openxmlformats.org/markup-compatibility/2006">
              <mc:Choice xmlns:v="urn:schemas-microsoft-com:vml" Requires="v">
                <p:oleObj name="Equation" r:id="rId7" imgW="152280" imgH="203040" progId="Equation.DSMT4">
                  <p:embed/>
                </p:oleObj>
              </mc:Choice>
              <mc:Fallback>
                <p:oleObj name="Equation" r:id="rId7" imgW="152280" imgH="203040" progId="Equation.DSMT4">
                  <p:embed/>
                  <p:pic>
                    <p:nvPicPr>
                      <p:cNvPr id="0" name="Object 15"/>
                      <p:cNvPicPr>
                        <a:picLocks noChangeAspect="1" noChangeArrowheads="1"/>
                      </p:cNvPicPr>
                      <p:nvPr/>
                    </p:nvPicPr>
                    <p:blipFill>
                      <a:blip r:embed="rId8"/>
                      <a:srcRect/>
                      <a:stretch>
                        <a:fillRect/>
                      </a:stretch>
                    </p:blipFill>
                    <p:spPr bwMode="auto">
                      <a:xfrm>
                        <a:off x="1331913" y="2420938"/>
                        <a:ext cx="295275"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29" name="Object 17">
            <a:extLst>
              <a:ext uri="{FF2B5EF4-FFF2-40B4-BE49-F238E27FC236}">
                <a16:creationId xmlns:a16="http://schemas.microsoft.com/office/drawing/2014/main" id="{83987331-C040-4B7B-BAF8-D206EFF94283}"/>
              </a:ext>
            </a:extLst>
          </p:cNvPr>
          <p:cNvGraphicFramePr>
            <a:graphicFrameLocks noChangeAspect="1"/>
          </p:cNvGraphicFramePr>
          <p:nvPr>
            <p:extLst>
              <p:ext uri="{D42A27DB-BD31-4B8C-83A1-F6EECF244321}">
                <p14:modId xmlns:p14="http://schemas.microsoft.com/office/powerpoint/2010/main" val="2941129807"/>
              </p:ext>
            </p:extLst>
          </p:nvPr>
        </p:nvGraphicFramePr>
        <p:xfrm>
          <a:off x="900113" y="3106738"/>
          <a:ext cx="461962" cy="219075"/>
        </p:xfrm>
        <a:graphic>
          <a:graphicData uri="http://schemas.openxmlformats.org/presentationml/2006/ole">
            <mc:AlternateContent xmlns:mc="http://schemas.openxmlformats.org/markup-compatibility/2006">
              <mc:Choice xmlns:v="urn:schemas-microsoft-com:vml" Requires="v">
                <p:oleObj name="Equation" r:id="rId9" imgW="317160" imgH="152280" progId="Equation.DSMT4">
                  <p:embed/>
                </p:oleObj>
              </mc:Choice>
              <mc:Fallback>
                <p:oleObj name="Equation" r:id="rId9" imgW="317160" imgH="152280" progId="Equation.DSMT4">
                  <p:embed/>
                  <p:pic>
                    <p:nvPicPr>
                      <p:cNvPr id="0" name="Object 17"/>
                      <p:cNvPicPr>
                        <a:picLocks noChangeAspect="1" noChangeArrowheads="1"/>
                      </p:cNvPicPr>
                      <p:nvPr/>
                    </p:nvPicPr>
                    <p:blipFill>
                      <a:blip r:embed="rId10"/>
                      <a:srcRect/>
                      <a:stretch>
                        <a:fillRect/>
                      </a:stretch>
                    </p:blipFill>
                    <p:spPr bwMode="auto">
                      <a:xfrm>
                        <a:off x="900113" y="3106738"/>
                        <a:ext cx="461962" cy="219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0" name="Object 19">
            <a:extLst>
              <a:ext uri="{FF2B5EF4-FFF2-40B4-BE49-F238E27FC236}">
                <a16:creationId xmlns:a16="http://schemas.microsoft.com/office/drawing/2014/main" id="{B1DAB043-1E13-4226-97B8-09C97BFBC3ED}"/>
              </a:ext>
            </a:extLst>
          </p:cNvPr>
          <p:cNvGraphicFramePr>
            <a:graphicFrameLocks noChangeAspect="1"/>
          </p:cNvGraphicFramePr>
          <p:nvPr>
            <p:extLst>
              <p:ext uri="{D42A27DB-BD31-4B8C-83A1-F6EECF244321}">
                <p14:modId xmlns:p14="http://schemas.microsoft.com/office/powerpoint/2010/main" val="3988973976"/>
              </p:ext>
            </p:extLst>
          </p:nvPr>
        </p:nvGraphicFramePr>
        <p:xfrm>
          <a:off x="2555875" y="3068638"/>
          <a:ext cx="236538" cy="292100"/>
        </p:xfrm>
        <a:graphic>
          <a:graphicData uri="http://schemas.openxmlformats.org/presentationml/2006/ole">
            <mc:AlternateContent xmlns:mc="http://schemas.openxmlformats.org/markup-compatibility/2006">
              <mc:Choice xmlns:v="urn:schemas-microsoft-com:vml" Requires="v">
                <p:oleObj name="Equation" r:id="rId11" imgW="126720" imgH="152280" progId="Equation.DSMT4">
                  <p:embed/>
                </p:oleObj>
              </mc:Choice>
              <mc:Fallback>
                <p:oleObj name="Equation" r:id="rId11" imgW="126720" imgH="152280" progId="Equation.DSMT4">
                  <p:embed/>
                  <p:pic>
                    <p:nvPicPr>
                      <p:cNvPr id="0" name="Object 19"/>
                      <p:cNvPicPr>
                        <a:picLocks noChangeAspect="1" noChangeArrowheads="1"/>
                      </p:cNvPicPr>
                      <p:nvPr/>
                    </p:nvPicPr>
                    <p:blipFill>
                      <a:blip r:embed="rId12"/>
                      <a:srcRect/>
                      <a:stretch>
                        <a:fillRect/>
                      </a:stretch>
                    </p:blipFill>
                    <p:spPr bwMode="auto">
                      <a:xfrm>
                        <a:off x="2555875" y="3068638"/>
                        <a:ext cx="236538"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1" name="Object 21">
            <a:extLst>
              <a:ext uri="{FF2B5EF4-FFF2-40B4-BE49-F238E27FC236}">
                <a16:creationId xmlns:a16="http://schemas.microsoft.com/office/drawing/2014/main" id="{7D91441C-FD5A-4263-A4AC-F0125CDAEAE8}"/>
              </a:ext>
            </a:extLst>
          </p:cNvPr>
          <p:cNvGraphicFramePr>
            <a:graphicFrameLocks noChangeAspect="1"/>
          </p:cNvGraphicFramePr>
          <p:nvPr>
            <p:extLst>
              <p:ext uri="{D42A27DB-BD31-4B8C-83A1-F6EECF244321}">
                <p14:modId xmlns:p14="http://schemas.microsoft.com/office/powerpoint/2010/main" val="2881145677"/>
              </p:ext>
            </p:extLst>
          </p:nvPr>
        </p:nvGraphicFramePr>
        <p:xfrm>
          <a:off x="2700338" y="4416425"/>
          <a:ext cx="468312" cy="307975"/>
        </p:xfrm>
        <a:graphic>
          <a:graphicData uri="http://schemas.openxmlformats.org/presentationml/2006/ole">
            <mc:AlternateContent xmlns:mc="http://schemas.openxmlformats.org/markup-compatibility/2006">
              <mc:Choice xmlns:v="urn:schemas-microsoft-com:vml" Requires="v">
                <p:oleObj name="Equation" r:id="rId13" imgW="304560" imgH="203040" progId="Equation.DSMT4">
                  <p:embed/>
                </p:oleObj>
              </mc:Choice>
              <mc:Fallback>
                <p:oleObj name="Equation" r:id="rId13" imgW="304560" imgH="203040" progId="Equation.DSMT4">
                  <p:embed/>
                  <p:pic>
                    <p:nvPicPr>
                      <p:cNvPr id="0" name="Object 21"/>
                      <p:cNvPicPr>
                        <a:picLocks noChangeAspect="1" noChangeArrowheads="1"/>
                      </p:cNvPicPr>
                      <p:nvPr/>
                    </p:nvPicPr>
                    <p:blipFill>
                      <a:blip r:embed="rId14"/>
                      <a:srcRect/>
                      <a:stretch>
                        <a:fillRect/>
                      </a:stretch>
                    </p:blipFill>
                    <p:spPr bwMode="auto">
                      <a:xfrm>
                        <a:off x="2700338" y="4416425"/>
                        <a:ext cx="468312"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2" name="Object 23">
            <a:extLst>
              <a:ext uri="{FF2B5EF4-FFF2-40B4-BE49-F238E27FC236}">
                <a16:creationId xmlns:a16="http://schemas.microsoft.com/office/drawing/2014/main" id="{77F02816-C1C6-4F35-8F14-21B3FB47ED65}"/>
              </a:ext>
            </a:extLst>
          </p:cNvPr>
          <p:cNvGraphicFramePr>
            <a:graphicFrameLocks noChangeAspect="1"/>
          </p:cNvGraphicFramePr>
          <p:nvPr>
            <p:extLst>
              <p:ext uri="{D42A27DB-BD31-4B8C-83A1-F6EECF244321}">
                <p14:modId xmlns:p14="http://schemas.microsoft.com/office/powerpoint/2010/main" val="2054396801"/>
              </p:ext>
            </p:extLst>
          </p:nvPr>
        </p:nvGraphicFramePr>
        <p:xfrm>
          <a:off x="1763713" y="4941168"/>
          <a:ext cx="1403350" cy="298450"/>
        </p:xfrm>
        <a:graphic>
          <a:graphicData uri="http://schemas.openxmlformats.org/presentationml/2006/ole">
            <mc:AlternateContent xmlns:mc="http://schemas.openxmlformats.org/markup-compatibility/2006">
              <mc:Choice xmlns:v="urn:schemas-microsoft-com:vml" Requires="v">
                <p:oleObj name="Equation" r:id="rId15" imgW="939600" imgH="203040" progId="Equation.DSMT4">
                  <p:embed/>
                </p:oleObj>
              </mc:Choice>
              <mc:Fallback>
                <p:oleObj name="Equation" r:id="rId15" imgW="939600" imgH="203040" progId="Equation.DSMT4">
                  <p:embed/>
                  <p:pic>
                    <p:nvPicPr>
                      <p:cNvPr id="0" name="Object 23"/>
                      <p:cNvPicPr>
                        <a:picLocks noChangeAspect="1" noChangeArrowheads="1"/>
                      </p:cNvPicPr>
                      <p:nvPr/>
                    </p:nvPicPr>
                    <p:blipFill>
                      <a:blip r:embed="rId16"/>
                      <a:srcRect/>
                      <a:stretch>
                        <a:fillRect/>
                      </a:stretch>
                    </p:blipFill>
                    <p:spPr bwMode="auto">
                      <a:xfrm>
                        <a:off x="1763713" y="4941168"/>
                        <a:ext cx="1403350" cy="298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3" name="Object 25">
            <a:extLst>
              <a:ext uri="{FF2B5EF4-FFF2-40B4-BE49-F238E27FC236}">
                <a16:creationId xmlns:a16="http://schemas.microsoft.com/office/drawing/2014/main" id="{8A03E7DF-C4E5-4899-9854-857891928852}"/>
              </a:ext>
            </a:extLst>
          </p:cNvPr>
          <p:cNvGraphicFramePr>
            <a:graphicFrameLocks noChangeAspect="1"/>
          </p:cNvGraphicFramePr>
          <p:nvPr>
            <p:extLst>
              <p:ext uri="{D42A27DB-BD31-4B8C-83A1-F6EECF244321}">
                <p14:modId xmlns:p14="http://schemas.microsoft.com/office/powerpoint/2010/main" val="687564934"/>
              </p:ext>
            </p:extLst>
          </p:nvPr>
        </p:nvGraphicFramePr>
        <p:xfrm>
          <a:off x="4750956" y="4948670"/>
          <a:ext cx="323850" cy="323850"/>
        </p:xfrm>
        <a:graphic>
          <a:graphicData uri="http://schemas.openxmlformats.org/presentationml/2006/ole">
            <mc:AlternateContent xmlns:mc="http://schemas.openxmlformats.org/markup-compatibility/2006">
              <mc:Choice xmlns:v="urn:schemas-microsoft-com:vml" Requires="v">
                <p:oleObj name="Equation" r:id="rId17" imgW="203040" imgH="203040" progId="Equation.DSMT4">
                  <p:embed/>
                </p:oleObj>
              </mc:Choice>
              <mc:Fallback>
                <p:oleObj name="Equation" r:id="rId17" imgW="203040" imgH="203040" progId="Equation.DSMT4">
                  <p:embed/>
                  <p:pic>
                    <p:nvPicPr>
                      <p:cNvPr id="0" name="Object 25"/>
                      <p:cNvPicPr>
                        <a:picLocks noChangeAspect="1" noChangeArrowheads="1"/>
                      </p:cNvPicPr>
                      <p:nvPr/>
                    </p:nvPicPr>
                    <p:blipFill>
                      <a:blip r:embed="rId18"/>
                      <a:srcRect/>
                      <a:stretch>
                        <a:fillRect/>
                      </a:stretch>
                    </p:blipFill>
                    <p:spPr bwMode="auto">
                      <a:xfrm>
                        <a:off x="4750956" y="4948670"/>
                        <a:ext cx="3238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2234" name="Object 27">
            <a:extLst>
              <a:ext uri="{FF2B5EF4-FFF2-40B4-BE49-F238E27FC236}">
                <a16:creationId xmlns:a16="http://schemas.microsoft.com/office/drawing/2014/main" id="{354EE429-FA4B-4A81-86FD-5ADE5BB91682}"/>
              </a:ext>
            </a:extLst>
          </p:cNvPr>
          <p:cNvGraphicFramePr>
            <a:graphicFrameLocks noChangeAspect="1"/>
          </p:cNvGraphicFramePr>
          <p:nvPr>
            <p:extLst>
              <p:ext uri="{D42A27DB-BD31-4B8C-83A1-F6EECF244321}">
                <p14:modId xmlns:p14="http://schemas.microsoft.com/office/powerpoint/2010/main" val="1818475179"/>
              </p:ext>
            </p:extLst>
          </p:nvPr>
        </p:nvGraphicFramePr>
        <p:xfrm>
          <a:off x="2162175" y="5705475"/>
          <a:ext cx="368300" cy="387350"/>
        </p:xfrm>
        <a:graphic>
          <a:graphicData uri="http://schemas.openxmlformats.org/presentationml/2006/ole">
            <mc:AlternateContent xmlns:mc="http://schemas.openxmlformats.org/markup-compatibility/2006">
              <mc:Choice xmlns:v="urn:schemas-microsoft-com:vml" Requires="v">
                <p:oleObj name="Equation" r:id="rId19" imgW="190440" imgH="203040" progId="Equation.DSMT4">
                  <p:embed/>
                </p:oleObj>
              </mc:Choice>
              <mc:Fallback>
                <p:oleObj name="Equation" r:id="rId19" imgW="190440" imgH="203040" progId="Equation.DSMT4">
                  <p:embed/>
                  <p:pic>
                    <p:nvPicPr>
                      <p:cNvPr id="0" name="Object 27"/>
                      <p:cNvPicPr>
                        <a:picLocks noChangeAspect="1" noChangeArrowheads="1"/>
                      </p:cNvPicPr>
                      <p:nvPr/>
                    </p:nvPicPr>
                    <p:blipFill>
                      <a:blip r:embed="rId20"/>
                      <a:srcRect/>
                      <a:stretch>
                        <a:fillRect/>
                      </a:stretch>
                    </p:blipFill>
                    <p:spPr bwMode="auto">
                      <a:xfrm>
                        <a:off x="2162175" y="5705475"/>
                        <a:ext cx="368300" cy="387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65" name="Text Box 8">
            <a:extLst>
              <a:ext uri="{FF2B5EF4-FFF2-40B4-BE49-F238E27FC236}">
                <a16:creationId xmlns:a16="http://schemas.microsoft.com/office/drawing/2014/main" id="{7191BEA6-8ED2-4FFC-BBBC-195548FB7607}"/>
              </a:ext>
            </a:extLst>
          </p:cNvPr>
          <p:cNvSpPr txBox="1">
            <a:spLocks noChangeArrowheads="1"/>
          </p:cNvSpPr>
          <p:nvPr/>
        </p:nvSpPr>
        <p:spPr bwMode="auto">
          <a:xfrm>
            <a:off x="827088" y="1773238"/>
            <a:ext cx="7704137" cy="463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1800">
                <a:solidFill>
                  <a:srgbClr val="212834"/>
                </a:solidFill>
              </a:rPr>
              <a:t>母线在三相短路时的最大电动力为</a:t>
            </a:r>
          </a:p>
          <a:p>
            <a:pPr eaLnBrk="1" hangingPunct="1">
              <a:lnSpc>
                <a:spcPct val="150000"/>
              </a:lnSpc>
            </a:pPr>
            <a:r>
              <a:rPr lang="zh-CN" altLang="en-US" sz="1800">
                <a:solidFill>
                  <a:srgbClr val="212834"/>
                </a:solidFill>
              </a:rPr>
              <a:t>  </a:t>
            </a:r>
          </a:p>
          <a:p>
            <a:pPr eaLnBrk="1" hangingPunct="1">
              <a:lnSpc>
                <a:spcPct val="150000"/>
              </a:lnSpc>
            </a:pPr>
            <a:r>
              <a:rPr lang="zh-CN" altLang="en-US" sz="1800">
                <a:solidFill>
                  <a:srgbClr val="212834"/>
                </a:solidFill>
              </a:rPr>
              <a:t>                                                           </a:t>
            </a:r>
            <a:r>
              <a:rPr lang="en-US" altLang="zh-CN" sz="1800">
                <a:solidFill>
                  <a:srgbClr val="212834"/>
                </a:solidFill>
              </a:rPr>
              <a:t> </a:t>
            </a:r>
          </a:p>
          <a:p>
            <a:pPr eaLnBrk="1" hangingPunct="1">
              <a:lnSpc>
                <a:spcPct val="150000"/>
              </a:lnSpc>
            </a:pPr>
            <a:r>
              <a:rPr lang="en-US" altLang="zh-CN" sz="1800">
                <a:solidFill>
                  <a:srgbClr val="212834"/>
                </a:solidFill>
              </a:rPr>
              <a:t>3)</a:t>
            </a:r>
            <a:r>
              <a:rPr lang="zh-CN" altLang="en-US" sz="1800">
                <a:solidFill>
                  <a:srgbClr val="212834"/>
                </a:solidFill>
              </a:rPr>
              <a:t>校验母线短路时的动稳定度</a:t>
            </a:r>
          </a:p>
          <a:p>
            <a:pPr eaLnBrk="1" hangingPunct="1">
              <a:lnSpc>
                <a:spcPct val="150000"/>
              </a:lnSpc>
            </a:pPr>
            <a:r>
              <a:rPr lang="zh-CN" altLang="en-US" sz="1800">
                <a:solidFill>
                  <a:srgbClr val="212834"/>
                </a:solidFill>
              </a:rPr>
              <a:t>母线在       作用时的弯曲力矩为</a:t>
            </a:r>
          </a:p>
          <a:p>
            <a:pPr eaLnBrk="1" hangingPunct="1">
              <a:lnSpc>
                <a:spcPct val="150000"/>
              </a:lnSpc>
            </a:pPr>
            <a:r>
              <a:rPr lang="zh-CN" altLang="en-US" sz="1800">
                <a:solidFill>
                  <a:srgbClr val="212834"/>
                </a:solidFill>
              </a:rPr>
              <a:t>                                  </a:t>
            </a:r>
            <a:r>
              <a:rPr lang="en-US" altLang="zh-CN" sz="1800">
                <a:solidFill>
                  <a:srgbClr val="212834"/>
                </a:solidFill>
              </a:rPr>
              <a:t> </a:t>
            </a:r>
          </a:p>
          <a:p>
            <a:pPr eaLnBrk="1" hangingPunct="1">
              <a:lnSpc>
                <a:spcPct val="150000"/>
              </a:lnSpc>
            </a:pPr>
            <a:r>
              <a:rPr lang="zh-CN" altLang="en-US" sz="1800">
                <a:solidFill>
                  <a:srgbClr val="212834"/>
                </a:solidFill>
              </a:rPr>
              <a:t>母线的截面系数为    </a:t>
            </a:r>
          </a:p>
          <a:p>
            <a:pPr eaLnBrk="1" hangingPunct="1">
              <a:lnSpc>
                <a:spcPct val="150000"/>
              </a:lnSpc>
            </a:pPr>
            <a:r>
              <a:rPr lang="zh-CN" altLang="en-US" sz="1800">
                <a:solidFill>
                  <a:srgbClr val="212834"/>
                </a:solidFill>
              </a:rPr>
              <a:t>                              </a:t>
            </a:r>
            <a:r>
              <a:rPr lang="en-US" altLang="zh-CN" sz="1800">
                <a:solidFill>
                  <a:srgbClr val="212834"/>
                </a:solidFill>
              </a:rPr>
              <a:t> </a:t>
            </a:r>
            <a:endParaRPr lang="en-US" altLang="zh-CN" sz="1800" baseline="30000">
              <a:solidFill>
                <a:srgbClr val="212834"/>
              </a:solidFill>
            </a:endParaRPr>
          </a:p>
          <a:p>
            <a:pPr eaLnBrk="1" hangingPunct="1">
              <a:lnSpc>
                <a:spcPct val="150000"/>
              </a:lnSpc>
            </a:pPr>
            <a:r>
              <a:rPr lang="zh-CN" altLang="en-US" sz="1800">
                <a:solidFill>
                  <a:srgbClr val="212834"/>
                </a:solidFill>
              </a:rPr>
              <a:t>故母线短路时所受到的计算应力为</a:t>
            </a:r>
          </a:p>
          <a:p>
            <a:pPr eaLnBrk="1" hangingPunct="1">
              <a:lnSpc>
                <a:spcPct val="150000"/>
              </a:lnSpc>
            </a:pPr>
            <a:r>
              <a:rPr lang="zh-CN" altLang="en-US" sz="1800">
                <a:solidFill>
                  <a:srgbClr val="212834"/>
                </a:solidFill>
              </a:rPr>
              <a:t>                        </a:t>
            </a:r>
            <a:r>
              <a:rPr lang="en-US" altLang="zh-CN" sz="1800">
                <a:solidFill>
                  <a:srgbClr val="212834"/>
                </a:solidFill>
              </a:rPr>
              <a:t> </a:t>
            </a:r>
          </a:p>
          <a:p>
            <a:pPr eaLnBrk="1" hangingPunct="1">
              <a:lnSpc>
                <a:spcPct val="150000"/>
              </a:lnSpc>
            </a:pPr>
            <a:r>
              <a:rPr lang="zh-CN" altLang="en-US" sz="1800">
                <a:solidFill>
                  <a:srgbClr val="212834"/>
                </a:solidFill>
              </a:rPr>
              <a:t>而铝母线的最大允许应力    </a:t>
            </a:r>
            <a:r>
              <a:rPr lang="en-US" altLang="zh-CN" sz="1800">
                <a:solidFill>
                  <a:srgbClr val="212834"/>
                </a:solidFill>
              </a:rPr>
              <a:t>                        </a:t>
            </a:r>
            <a:r>
              <a:rPr lang="zh-CN" altLang="en-US" sz="1800">
                <a:solidFill>
                  <a:srgbClr val="212834"/>
                </a:solidFill>
              </a:rPr>
              <a:t>，所以该母线满足动稳定要求。</a:t>
            </a:r>
          </a:p>
        </p:txBody>
      </p:sp>
      <p:sp>
        <p:nvSpPr>
          <p:cNvPr id="53266" name="Text Box 10">
            <a:extLst>
              <a:ext uri="{FF2B5EF4-FFF2-40B4-BE49-F238E27FC236}">
                <a16:creationId xmlns:a16="http://schemas.microsoft.com/office/drawing/2014/main" id="{1DAC2CD6-76A7-471F-9AC9-AF27B427DA99}"/>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53251" name="Object 12">
            <a:extLst>
              <a:ext uri="{FF2B5EF4-FFF2-40B4-BE49-F238E27FC236}">
                <a16:creationId xmlns:a16="http://schemas.microsoft.com/office/drawing/2014/main" id="{B92284A0-D55D-4C70-966C-2409A905A636}"/>
              </a:ext>
            </a:extLst>
          </p:cNvPr>
          <p:cNvGraphicFramePr>
            <a:graphicFrameLocks noChangeAspect="1"/>
          </p:cNvGraphicFramePr>
          <p:nvPr>
            <p:extLst>
              <p:ext uri="{D42A27DB-BD31-4B8C-83A1-F6EECF244321}">
                <p14:modId xmlns:p14="http://schemas.microsoft.com/office/powerpoint/2010/main" val="2888579225"/>
              </p:ext>
            </p:extLst>
          </p:nvPr>
        </p:nvGraphicFramePr>
        <p:xfrm>
          <a:off x="2079625" y="2179638"/>
          <a:ext cx="1855788" cy="552450"/>
        </p:xfrm>
        <a:graphic>
          <a:graphicData uri="http://schemas.openxmlformats.org/presentationml/2006/ole">
            <mc:AlternateContent xmlns:mc="http://schemas.openxmlformats.org/markup-compatibility/2006">
              <mc:Choice xmlns:v="urn:schemas-microsoft-com:vml" Requires="v">
                <p:oleObj name="Equation" r:id="rId3" imgW="1180800" imgH="355320" progId="Equation.DSMT4">
                  <p:embed/>
                </p:oleObj>
              </mc:Choice>
              <mc:Fallback>
                <p:oleObj name="Equation" r:id="rId3" imgW="1180800" imgH="355320" progId="Equation.DSMT4">
                  <p:embed/>
                  <p:pic>
                    <p:nvPicPr>
                      <p:cNvPr id="0" name="Object 12"/>
                      <p:cNvPicPr>
                        <a:picLocks noChangeAspect="1" noChangeArrowheads="1"/>
                      </p:cNvPicPr>
                      <p:nvPr/>
                    </p:nvPicPr>
                    <p:blipFill>
                      <a:blip r:embed="rId4"/>
                      <a:srcRect/>
                      <a:stretch>
                        <a:fillRect/>
                      </a:stretch>
                    </p:blipFill>
                    <p:spPr bwMode="auto">
                      <a:xfrm>
                        <a:off x="2079625" y="2179638"/>
                        <a:ext cx="1855788" cy="552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2" name="Object 11">
            <a:extLst>
              <a:ext uri="{FF2B5EF4-FFF2-40B4-BE49-F238E27FC236}">
                <a16:creationId xmlns:a16="http://schemas.microsoft.com/office/drawing/2014/main" id="{6F3B61B1-9B8C-4667-A8CF-6DAF082D6BE7}"/>
              </a:ext>
            </a:extLst>
          </p:cNvPr>
          <p:cNvGraphicFramePr>
            <a:graphicFrameLocks noChangeAspect="1"/>
          </p:cNvGraphicFramePr>
          <p:nvPr>
            <p:extLst>
              <p:ext uri="{D42A27DB-BD31-4B8C-83A1-F6EECF244321}">
                <p14:modId xmlns:p14="http://schemas.microsoft.com/office/powerpoint/2010/main" val="4213594986"/>
              </p:ext>
            </p:extLst>
          </p:nvPr>
        </p:nvGraphicFramePr>
        <p:xfrm>
          <a:off x="2405063" y="2647950"/>
          <a:ext cx="3060700" cy="508000"/>
        </p:xfrm>
        <a:graphic>
          <a:graphicData uri="http://schemas.openxmlformats.org/presentationml/2006/ole">
            <mc:AlternateContent xmlns:mc="http://schemas.openxmlformats.org/markup-compatibility/2006">
              <mc:Choice xmlns:v="urn:schemas-microsoft-com:vml" Requires="v">
                <p:oleObj name="Equation" r:id="rId5" imgW="2120760" imgH="355320" progId="Equation.DSMT4">
                  <p:embed/>
                </p:oleObj>
              </mc:Choice>
              <mc:Fallback>
                <p:oleObj name="Equation" r:id="rId5" imgW="2120760" imgH="355320" progId="Equation.DSMT4">
                  <p:embed/>
                  <p:pic>
                    <p:nvPicPr>
                      <p:cNvPr id="0" name="Object 11"/>
                      <p:cNvPicPr>
                        <a:picLocks noChangeAspect="1" noChangeArrowheads="1"/>
                      </p:cNvPicPr>
                      <p:nvPr/>
                    </p:nvPicPr>
                    <p:blipFill>
                      <a:blip r:embed="rId6"/>
                      <a:srcRect/>
                      <a:stretch>
                        <a:fillRect/>
                      </a:stretch>
                    </p:blipFill>
                    <p:spPr bwMode="auto">
                      <a:xfrm>
                        <a:off x="2405063" y="2647950"/>
                        <a:ext cx="3060700" cy="508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3" name="Object 17">
            <a:extLst>
              <a:ext uri="{FF2B5EF4-FFF2-40B4-BE49-F238E27FC236}">
                <a16:creationId xmlns:a16="http://schemas.microsoft.com/office/drawing/2014/main" id="{8867C7C2-F7B9-4BC2-ACBC-F0D55CDB62FB}"/>
              </a:ext>
            </a:extLst>
          </p:cNvPr>
          <p:cNvGraphicFramePr>
            <a:graphicFrameLocks noChangeAspect="1"/>
          </p:cNvGraphicFramePr>
          <p:nvPr>
            <p:extLst>
              <p:ext uri="{D42A27DB-BD31-4B8C-83A1-F6EECF244321}">
                <p14:modId xmlns:p14="http://schemas.microsoft.com/office/powerpoint/2010/main" val="816450609"/>
              </p:ext>
            </p:extLst>
          </p:nvPr>
        </p:nvGraphicFramePr>
        <p:xfrm>
          <a:off x="1817688" y="3927913"/>
          <a:ext cx="4954836" cy="396000"/>
        </p:xfrm>
        <a:graphic>
          <a:graphicData uri="http://schemas.openxmlformats.org/presentationml/2006/ole">
            <mc:AlternateContent xmlns:mc="http://schemas.openxmlformats.org/markup-compatibility/2006">
              <mc:Choice xmlns:v="urn:schemas-microsoft-com:vml" Requires="v">
                <p:oleObj name="Equation" r:id="rId7" imgW="2743200" imgH="215640" progId="Equation.DSMT4">
                  <p:embed/>
                </p:oleObj>
              </mc:Choice>
              <mc:Fallback>
                <p:oleObj name="Equation" r:id="rId7" imgW="2743200" imgH="215640" progId="Equation.DSMT4">
                  <p:embed/>
                  <p:pic>
                    <p:nvPicPr>
                      <p:cNvPr id="0" name="Object 17"/>
                      <p:cNvPicPr>
                        <a:picLocks noChangeAspect="1" noChangeArrowheads="1"/>
                      </p:cNvPicPr>
                      <p:nvPr/>
                    </p:nvPicPr>
                    <p:blipFill>
                      <a:blip r:embed="rId8"/>
                      <a:srcRect/>
                      <a:stretch>
                        <a:fillRect/>
                      </a:stretch>
                    </p:blipFill>
                    <p:spPr bwMode="auto">
                      <a:xfrm>
                        <a:off x="1817688" y="3927913"/>
                        <a:ext cx="4954836"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4" name="Object 19">
            <a:extLst>
              <a:ext uri="{FF2B5EF4-FFF2-40B4-BE49-F238E27FC236}">
                <a16:creationId xmlns:a16="http://schemas.microsoft.com/office/drawing/2014/main" id="{EE6A8EDB-97EB-4D74-9BF8-F2D035977351}"/>
              </a:ext>
            </a:extLst>
          </p:cNvPr>
          <p:cNvGraphicFramePr>
            <a:graphicFrameLocks noChangeAspect="1"/>
          </p:cNvGraphicFramePr>
          <p:nvPr>
            <p:extLst>
              <p:ext uri="{D42A27DB-BD31-4B8C-83A1-F6EECF244321}">
                <p14:modId xmlns:p14="http://schemas.microsoft.com/office/powerpoint/2010/main" val="2055419476"/>
              </p:ext>
            </p:extLst>
          </p:nvPr>
        </p:nvGraphicFramePr>
        <p:xfrm>
          <a:off x="1605394" y="3520355"/>
          <a:ext cx="433388" cy="304800"/>
        </p:xfrm>
        <a:graphic>
          <a:graphicData uri="http://schemas.openxmlformats.org/presentationml/2006/ole">
            <mc:AlternateContent xmlns:mc="http://schemas.openxmlformats.org/markup-compatibility/2006">
              <mc:Choice xmlns:v="urn:schemas-microsoft-com:vml" Requires="v">
                <p:oleObj name="Equation" r:id="rId9" imgW="253800" imgH="177480" progId="Equation.DSMT4">
                  <p:embed/>
                </p:oleObj>
              </mc:Choice>
              <mc:Fallback>
                <p:oleObj name="Equation" r:id="rId9" imgW="253800" imgH="177480" progId="Equation.DSMT4">
                  <p:embed/>
                  <p:pic>
                    <p:nvPicPr>
                      <p:cNvPr id="0" name="Object 19"/>
                      <p:cNvPicPr>
                        <a:picLocks noChangeAspect="1" noChangeArrowheads="1"/>
                      </p:cNvPicPr>
                      <p:nvPr/>
                    </p:nvPicPr>
                    <p:blipFill>
                      <a:blip r:embed="rId10"/>
                      <a:srcRect/>
                      <a:stretch>
                        <a:fillRect/>
                      </a:stretch>
                    </p:blipFill>
                    <p:spPr bwMode="auto">
                      <a:xfrm>
                        <a:off x="1605394" y="3520355"/>
                        <a:ext cx="433388" cy="3048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5" name="Object 20">
            <a:extLst>
              <a:ext uri="{FF2B5EF4-FFF2-40B4-BE49-F238E27FC236}">
                <a16:creationId xmlns:a16="http://schemas.microsoft.com/office/drawing/2014/main" id="{4F1932CA-E47E-4618-A128-693B21DE9E55}"/>
              </a:ext>
            </a:extLst>
          </p:cNvPr>
          <p:cNvGraphicFramePr>
            <a:graphicFrameLocks noChangeAspect="1"/>
          </p:cNvGraphicFramePr>
          <p:nvPr>
            <p:extLst>
              <p:ext uri="{D42A27DB-BD31-4B8C-83A1-F6EECF244321}">
                <p14:modId xmlns:p14="http://schemas.microsoft.com/office/powerpoint/2010/main" val="2122674145"/>
              </p:ext>
            </p:extLst>
          </p:nvPr>
        </p:nvGraphicFramePr>
        <p:xfrm>
          <a:off x="1817688" y="5494537"/>
          <a:ext cx="5609144" cy="360000"/>
        </p:xfrm>
        <a:graphic>
          <a:graphicData uri="http://schemas.openxmlformats.org/presentationml/2006/ole">
            <mc:AlternateContent xmlns:mc="http://schemas.openxmlformats.org/markup-compatibility/2006">
              <mc:Choice xmlns:v="urn:schemas-microsoft-com:vml" Requires="v">
                <p:oleObj name="Equation" r:id="rId11" imgW="3327120" imgH="215640" progId="Equation.DSMT4">
                  <p:embed/>
                </p:oleObj>
              </mc:Choice>
              <mc:Fallback>
                <p:oleObj name="Equation" r:id="rId11" imgW="3327120" imgH="215640" progId="Equation.DSMT4">
                  <p:embed/>
                  <p:pic>
                    <p:nvPicPr>
                      <p:cNvPr id="0" name="Object 20"/>
                      <p:cNvPicPr>
                        <a:picLocks noChangeAspect="1" noChangeArrowheads="1"/>
                      </p:cNvPicPr>
                      <p:nvPr/>
                    </p:nvPicPr>
                    <p:blipFill>
                      <a:blip r:embed="rId12"/>
                      <a:srcRect/>
                      <a:stretch>
                        <a:fillRect/>
                      </a:stretch>
                    </p:blipFill>
                    <p:spPr bwMode="auto">
                      <a:xfrm>
                        <a:off x="1817688" y="5494537"/>
                        <a:ext cx="5609144"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6" name="Object 22">
            <a:extLst>
              <a:ext uri="{FF2B5EF4-FFF2-40B4-BE49-F238E27FC236}">
                <a16:creationId xmlns:a16="http://schemas.microsoft.com/office/drawing/2014/main" id="{1DE7B47B-0C59-4BFB-AB25-E22CD8E4827D}"/>
              </a:ext>
            </a:extLst>
          </p:cNvPr>
          <p:cNvGraphicFramePr>
            <a:graphicFrameLocks noChangeAspect="1"/>
          </p:cNvGraphicFramePr>
          <p:nvPr>
            <p:extLst>
              <p:ext uri="{D42A27DB-BD31-4B8C-83A1-F6EECF244321}">
                <p14:modId xmlns:p14="http://schemas.microsoft.com/office/powerpoint/2010/main" val="2700776299"/>
              </p:ext>
            </p:extLst>
          </p:nvPr>
        </p:nvGraphicFramePr>
        <p:xfrm>
          <a:off x="1817688" y="4621225"/>
          <a:ext cx="3133440" cy="576000"/>
        </p:xfrm>
        <a:graphic>
          <a:graphicData uri="http://schemas.openxmlformats.org/presentationml/2006/ole">
            <mc:AlternateContent xmlns:mc="http://schemas.openxmlformats.org/markup-compatibility/2006">
              <mc:Choice xmlns:v="urn:schemas-microsoft-com:vml" Requires="v">
                <p:oleObj name="Equation" r:id="rId13" imgW="2031840" imgH="368280" progId="Equation.DSMT4">
                  <p:embed/>
                </p:oleObj>
              </mc:Choice>
              <mc:Fallback>
                <p:oleObj name="Equation" r:id="rId13" imgW="2031840" imgH="368280" progId="Equation.DSMT4">
                  <p:embed/>
                  <p:pic>
                    <p:nvPicPr>
                      <p:cNvPr id="0" name="Object 22"/>
                      <p:cNvPicPr>
                        <a:picLocks noChangeAspect="1" noChangeArrowheads="1"/>
                      </p:cNvPicPr>
                      <p:nvPr/>
                    </p:nvPicPr>
                    <p:blipFill>
                      <a:blip r:embed="rId14"/>
                      <a:srcRect/>
                      <a:stretch>
                        <a:fillRect/>
                      </a:stretch>
                    </p:blipFill>
                    <p:spPr bwMode="auto">
                      <a:xfrm>
                        <a:off x="1817688" y="4621225"/>
                        <a:ext cx="3133440" cy="57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3257" name="Object 24">
            <a:extLst>
              <a:ext uri="{FF2B5EF4-FFF2-40B4-BE49-F238E27FC236}">
                <a16:creationId xmlns:a16="http://schemas.microsoft.com/office/drawing/2014/main" id="{9FDF8868-DC17-4C42-95A6-B929AA135B77}"/>
              </a:ext>
            </a:extLst>
          </p:cNvPr>
          <p:cNvGraphicFramePr>
            <a:graphicFrameLocks noChangeAspect="1"/>
          </p:cNvGraphicFramePr>
          <p:nvPr>
            <p:extLst>
              <p:ext uri="{D42A27DB-BD31-4B8C-83A1-F6EECF244321}">
                <p14:modId xmlns:p14="http://schemas.microsoft.com/office/powerpoint/2010/main" val="4017114252"/>
              </p:ext>
            </p:extLst>
          </p:nvPr>
        </p:nvGraphicFramePr>
        <p:xfrm>
          <a:off x="3465513" y="5989638"/>
          <a:ext cx="1603375" cy="323850"/>
        </p:xfrm>
        <a:graphic>
          <a:graphicData uri="http://schemas.openxmlformats.org/presentationml/2006/ole">
            <mc:AlternateContent xmlns:mc="http://schemas.openxmlformats.org/markup-compatibility/2006">
              <mc:Choice xmlns:v="urn:schemas-microsoft-com:vml" Requires="v">
                <p:oleObj name="Equation" r:id="rId15" imgW="990360" imgH="203040" progId="Equation.DSMT4">
                  <p:embed/>
                </p:oleObj>
              </mc:Choice>
              <mc:Fallback>
                <p:oleObj name="Equation" r:id="rId15" imgW="990360" imgH="203040" progId="Equation.DSMT4">
                  <p:embed/>
                  <p:pic>
                    <p:nvPicPr>
                      <p:cNvPr id="0" name="Object 24"/>
                      <p:cNvPicPr>
                        <a:picLocks noChangeAspect="1" noChangeArrowheads="1"/>
                      </p:cNvPicPr>
                      <p:nvPr/>
                    </p:nvPicPr>
                    <p:blipFill>
                      <a:blip r:embed="rId16"/>
                      <a:srcRect/>
                      <a:stretch>
                        <a:fillRect/>
                      </a:stretch>
                    </p:blipFill>
                    <p:spPr bwMode="auto">
                      <a:xfrm>
                        <a:off x="3465513" y="5989638"/>
                        <a:ext cx="1603375"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80" name="Text Box 8">
            <a:extLst>
              <a:ext uri="{FF2B5EF4-FFF2-40B4-BE49-F238E27FC236}">
                <a16:creationId xmlns:a16="http://schemas.microsoft.com/office/drawing/2014/main" id="{021DC461-703D-4EA8-ABF3-86957567C73A}"/>
              </a:ext>
            </a:extLst>
          </p:cNvPr>
          <p:cNvSpPr txBox="1">
            <a:spLocks noChangeArrowheads="1"/>
          </p:cNvSpPr>
          <p:nvPr/>
        </p:nvSpPr>
        <p:spPr bwMode="auto">
          <a:xfrm>
            <a:off x="827088" y="2133600"/>
            <a:ext cx="770413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高压电气设备的选择，要满足安全、可靠，运行维护方便和投资经济合理等要求。不仅要满足正常工作条件的要求，而且要按短路条件进行热稳定和动稳定的校验。</a:t>
            </a:r>
          </a:p>
          <a:p>
            <a:pPr eaLnBrk="1" hangingPunct="1"/>
            <a:r>
              <a:rPr lang="zh-CN" altLang="en-US" sz="1800">
                <a:solidFill>
                  <a:srgbClr val="212834"/>
                </a:solidFill>
              </a:rPr>
              <a:t>        高压电气设备选择及其校验项目可按表</a:t>
            </a:r>
            <a:r>
              <a:rPr lang="en-US" altLang="zh-CN" sz="1800">
                <a:solidFill>
                  <a:srgbClr val="212834"/>
                </a:solidFill>
              </a:rPr>
              <a:t>4-5 </a:t>
            </a:r>
            <a:r>
              <a:rPr lang="zh-CN" altLang="en-US" sz="1800">
                <a:solidFill>
                  <a:srgbClr val="212834"/>
                </a:solidFill>
              </a:rPr>
              <a:t>所列各项进行选择和校验。</a:t>
            </a:r>
          </a:p>
        </p:txBody>
      </p:sp>
      <p:sp>
        <p:nvSpPr>
          <p:cNvPr id="105481" name="Rectangle 9">
            <a:extLst>
              <a:ext uri="{FF2B5EF4-FFF2-40B4-BE49-F238E27FC236}">
                <a16:creationId xmlns:a16="http://schemas.microsoft.com/office/drawing/2014/main" id="{75598BAC-5847-4E20-91BE-6E0233689546}"/>
              </a:ext>
            </a:extLst>
          </p:cNvPr>
          <p:cNvSpPr>
            <a:spLocks noChangeArrowheads="1"/>
          </p:cNvSpPr>
          <p:nvPr/>
        </p:nvSpPr>
        <p:spPr bwMode="auto">
          <a:xfrm>
            <a:off x="827088" y="1628775"/>
            <a:ext cx="35544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二、高压电气设备的选择</a:t>
            </a:r>
          </a:p>
        </p:txBody>
      </p:sp>
      <p:sp>
        <p:nvSpPr>
          <p:cNvPr id="105482" name="Text Box 10">
            <a:extLst>
              <a:ext uri="{FF2B5EF4-FFF2-40B4-BE49-F238E27FC236}">
                <a16:creationId xmlns:a16="http://schemas.microsoft.com/office/drawing/2014/main" id="{F662BEE0-E883-4505-9DFC-F057D60B7987}"/>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pic>
        <p:nvPicPr>
          <p:cNvPr id="105483" name="Picture 11">
            <a:extLst>
              <a:ext uri="{FF2B5EF4-FFF2-40B4-BE49-F238E27FC236}">
                <a16:creationId xmlns:a16="http://schemas.microsoft.com/office/drawing/2014/main" id="{2E4EDA72-5C23-48D1-B2C6-4A9F58ACF8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1550" y="3716338"/>
            <a:ext cx="7632700" cy="274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5484" name="Text Box 12">
            <a:extLst>
              <a:ext uri="{FF2B5EF4-FFF2-40B4-BE49-F238E27FC236}">
                <a16:creationId xmlns:a16="http://schemas.microsoft.com/office/drawing/2014/main" id="{59B7F105-3859-42D3-BAF0-7067D31A7271}"/>
              </a:ext>
            </a:extLst>
          </p:cNvPr>
          <p:cNvSpPr txBox="1">
            <a:spLocks noChangeArrowheads="1"/>
          </p:cNvSpPr>
          <p:nvPr/>
        </p:nvSpPr>
        <p:spPr bwMode="auto">
          <a:xfrm>
            <a:off x="2339975" y="3357563"/>
            <a:ext cx="431958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400">
                <a:solidFill>
                  <a:srgbClr val="212834"/>
                </a:solidFill>
              </a:rPr>
              <a:t>表</a:t>
            </a:r>
            <a:r>
              <a:rPr lang="en-US" altLang="zh-CN" sz="1400">
                <a:solidFill>
                  <a:srgbClr val="212834"/>
                </a:solidFill>
              </a:rPr>
              <a:t>4-5  </a:t>
            </a:r>
            <a:r>
              <a:rPr lang="zh-CN" altLang="en-US" sz="1400">
                <a:solidFill>
                  <a:srgbClr val="212834"/>
                </a:solidFill>
              </a:rPr>
              <a:t>高压电气设备的选择及其校验项目和条件</a:t>
            </a:r>
          </a:p>
        </p:txBody>
      </p:sp>
    </p:spTree>
  </p:cSld>
  <p:clrMapOvr>
    <a:masterClrMapping/>
  </p:clrMapOvr>
  <p:transition>
    <p:split orient="vert"/>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04" name="Text Box 8">
            <a:extLst>
              <a:ext uri="{FF2B5EF4-FFF2-40B4-BE49-F238E27FC236}">
                <a16:creationId xmlns:a16="http://schemas.microsoft.com/office/drawing/2014/main" id="{DFFB4E57-C48C-4CCE-A8E2-2F934478C020}"/>
              </a:ext>
            </a:extLst>
          </p:cNvPr>
          <p:cNvSpPr txBox="1">
            <a:spLocks noChangeArrowheads="1"/>
          </p:cNvSpPr>
          <p:nvPr/>
        </p:nvSpPr>
        <p:spPr bwMode="auto">
          <a:xfrm>
            <a:off x="755650" y="4149725"/>
            <a:ext cx="7704138"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1. </a:t>
            </a:r>
            <a:r>
              <a:rPr lang="zh-CN" altLang="en-US" sz="1800">
                <a:solidFill>
                  <a:srgbClr val="212834"/>
                </a:solidFill>
              </a:rPr>
              <a:t>高压断路器的选择</a:t>
            </a:r>
          </a:p>
          <a:p>
            <a:pPr eaLnBrk="1" hangingPunct="1"/>
            <a:r>
              <a:rPr lang="zh-CN" altLang="en-US" sz="1800">
                <a:solidFill>
                  <a:srgbClr val="212834"/>
                </a:solidFill>
              </a:rPr>
              <a:t>        高压断路器的选择、校验条件如表</a:t>
            </a:r>
            <a:r>
              <a:rPr lang="en-US" altLang="zh-CN" sz="1800">
                <a:solidFill>
                  <a:srgbClr val="212834"/>
                </a:solidFill>
              </a:rPr>
              <a:t>4-5</a:t>
            </a:r>
            <a:r>
              <a:rPr lang="zh-CN" altLang="en-US" sz="1800">
                <a:solidFill>
                  <a:srgbClr val="212834"/>
                </a:solidFill>
              </a:rPr>
              <a:t>所示。在选择时还应注意以下几点。</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断路器种类和型式的选择</a:t>
            </a:r>
          </a:p>
          <a:p>
            <a:pPr eaLnBrk="1" hangingPunct="1"/>
            <a:r>
              <a:rPr lang="zh-CN" altLang="en-US" sz="1800">
                <a:solidFill>
                  <a:srgbClr val="212834"/>
                </a:solidFill>
              </a:rPr>
              <a:t>        高压断路器应根据断路器安装地点、环境和使用技术条件等要求选择其种类和型式。由于少油断路器制造简单、价格便宜、维护工作量少，故</a:t>
            </a:r>
            <a:r>
              <a:rPr lang="en-US" altLang="zh-CN" sz="1800">
                <a:solidFill>
                  <a:srgbClr val="212834"/>
                </a:solidFill>
              </a:rPr>
              <a:t>3k</a:t>
            </a:r>
            <a:r>
              <a:rPr lang="zh-CN" altLang="en-US" sz="1800">
                <a:solidFill>
                  <a:srgbClr val="212834"/>
                </a:solidFill>
              </a:rPr>
              <a:t>～</a:t>
            </a:r>
            <a:r>
              <a:rPr lang="en-US" altLang="zh-CN" sz="1800">
                <a:solidFill>
                  <a:srgbClr val="212834"/>
                </a:solidFill>
              </a:rPr>
              <a:t>220kV</a:t>
            </a:r>
            <a:r>
              <a:rPr lang="zh-CN" altLang="en-US" sz="1800">
                <a:solidFill>
                  <a:srgbClr val="212834"/>
                </a:solidFill>
              </a:rPr>
              <a:t>一般采用少油断路器；对于</a:t>
            </a:r>
            <a:r>
              <a:rPr lang="en-US" altLang="zh-CN" sz="1800">
                <a:solidFill>
                  <a:srgbClr val="212834"/>
                </a:solidFill>
              </a:rPr>
              <a:t>110k</a:t>
            </a:r>
            <a:r>
              <a:rPr lang="zh-CN" altLang="en-US" sz="1800">
                <a:solidFill>
                  <a:srgbClr val="212834"/>
                </a:solidFill>
              </a:rPr>
              <a:t>～</a:t>
            </a:r>
            <a:r>
              <a:rPr lang="en-US" altLang="zh-CN" sz="1800">
                <a:solidFill>
                  <a:srgbClr val="212834"/>
                </a:solidFill>
              </a:rPr>
              <a:t>330kV</a:t>
            </a:r>
            <a:r>
              <a:rPr lang="zh-CN" altLang="en-US" sz="1800">
                <a:solidFill>
                  <a:srgbClr val="212834"/>
                </a:solidFill>
              </a:rPr>
              <a:t>，当少油断路器的技术性能不能满足要求时，可以选用压缩空气或</a:t>
            </a:r>
            <a:r>
              <a:rPr lang="en-US" altLang="zh-CN" sz="1800">
                <a:solidFill>
                  <a:srgbClr val="212834"/>
                </a:solidFill>
              </a:rPr>
              <a:t>SF6</a:t>
            </a:r>
            <a:r>
              <a:rPr lang="zh-CN" altLang="en-US" sz="1800">
                <a:solidFill>
                  <a:srgbClr val="212834"/>
                </a:solidFill>
              </a:rPr>
              <a:t>断路器。</a:t>
            </a:r>
          </a:p>
        </p:txBody>
      </p:sp>
      <p:sp>
        <p:nvSpPr>
          <p:cNvPr id="106505" name="Text Box 10">
            <a:extLst>
              <a:ext uri="{FF2B5EF4-FFF2-40B4-BE49-F238E27FC236}">
                <a16:creationId xmlns:a16="http://schemas.microsoft.com/office/drawing/2014/main" id="{123A30C1-8408-4921-804B-D1F5005D73F6}"/>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pic>
        <p:nvPicPr>
          <p:cNvPr id="106506" name="Picture 11">
            <a:extLst>
              <a:ext uri="{FF2B5EF4-FFF2-40B4-BE49-F238E27FC236}">
                <a16:creationId xmlns:a16="http://schemas.microsoft.com/office/drawing/2014/main" id="{B3F4B436-DD56-4386-BF5F-EC3695424966}"/>
              </a:ext>
            </a:extLst>
          </p:cNvPr>
          <p:cNvPicPr>
            <a:picLocks noChangeAspect="1" noChangeArrowheads="1"/>
          </p:cNvPicPr>
          <p:nvPr/>
        </p:nvPicPr>
        <p:blipFill>
          <a:blip r:embed="rId3">
            <a:lum bright="2000"/>
            <a:extLst>
              <a:ext uri="{28A0092B-C50C-407E-A947-70E740481C1C}">
                <a14:useLocalDpi xmlns:a14="http://schemas.microsoft.com/office/drawing/2010/main" val="0"/>
              </a:ext>
            </a:extLst>
          </a:blip>
          <a:srcRect/>
          <a:stretch>
            <a:fillRect/>
          </a:stretch>
        </p:blipFill>
        <p:spPr bwMode="auto">
          <a:xfrm>
            <a:off x="684213" y="2060575"/>
            <a:ext cx="8034337" cy="158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6507" name="Text Box 12">
            <a:extLst>
              <a:ext uri="{FF2B5EF4-FFF2-40B4-BE49-F238E27FC236}">
                <a16:creationId xmlns:a16="http://schemas.microsoft.com/office/drawing/2014/main" id="{F764C16F-A801-41CC-9039-80EEAEBF2934}"/>
              </a:ext>
            </a:extLst>
          </p:cNvPr>
          <p:cNvSpPr txBox="1">
            <a:spLocks noChangeArrowheads="1"/>
          </p:cNvSpPr>
          <p:nvPr/>
        </p:nvSpPr>
        <p:spPr bwMode="auto">
          <a:xfrm>
            <a:off x="1042988" y="3716338"/>
            <a:ext cx="42481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1400">
                <a:solidFill>
                  <a:srgbClr val="212834"/>
                </a:solidFill>
              </a:rPr>
              <a:t>注：表中“√”表示必须校验；“</a:t>
            </a:r>
            <a:r>
              <a:rPr lang="en-US" altLang="zh-CN" sz="1400">
                <a:solidFill>
                  <a:srgbClr val="212834"/>
                </a:solidFill>
              </a:rPr>
              <a:t>—” </a:t>
            </a:r>
            <a:r>
              <a:rPr lang="zh-CN" altLang="en-US" sz="1400">
                <a:solidFill>
                  <a:srgbClr val="212834"/>
                </a:solidFill>
              </a:rPr>
              <a:t>表示不要校验。 </a:t>
            </a:r>
          </a:p>
        </p:txBody>
      </p:sp>
      <p:sp>
        <p:nvSpPr>
          <p:cNvPr id="106508" name="Text Box 13">
            <a:extLst>
              <a:ext uri="{FF2B5EF4-FFF2-40B4-BE49-F238E27FC236}">
                <a16:creationId xmlns:a16="http://schemas.microsoft.com/office/drawing/2014/main" id="{A7E89F5E-31D2-4B0A-9660-D725D42BADC7}"/>
              </a:ext>
            </a:extLst>
          </p:cNvPr>
          <p:cNvSpPr txBox="1">
            <a:spLocks noChangeArrowheads="1"/>
          </p:cNvSpPr>
          <p:nvPr/>
        </p:nvSpPr>
        <p:spPr bwMode="auto">
          <a:xfrm>
            <a:off x="7740650" y="1700213"/>
            <a:ext cx="5762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600">
                <a:solidFill>
                  <a:srgbClr val="212834"/>
                </a:solidFill>
              </a:rPr>
              <a:t>(</a:t>
            </a:r>
            <a:r>
              <a:rPr lang="zh-CN" altLang="en-US" sz="1600">
                <a:solidFill>
                  <a:srgbClr val="212834"/>
                </a:solidFill>
              </a:rPr>
              <a:t>续</a:t>
            </a:r>
            <a:r>
              <a:rPr lang="en-US" altLang="zh-CN" sz="1600">
                <a:solidFill>
                  <a:srgbClr val="212834"/>
                </a:solidFill>
              </a:rPr>
              <a:t>)</a:t>
            </a:r>
          </a:p>
        </p:txBody>
      </p:sp>
    </p:spTree>
  </p:cSld>
  <p:clrMapOvr>
    <a:masterClrMapping/>
  </p:clrMapOvr>
  <p:transition>
    <p:split orient="vert"/>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82" name="Text Box 8">
            <a:extLst>
              <a:ext uri="{FF2B5EF4-FFF2-40B4-BE49-F238E27FC236}">
                <a16:creationId xmlns:a16="http://schemas.microsoft.com/office/drawing/2014/main" id="{5A870041-E65A-4DAC-8A01-0AA12A1CC8F0}"/>
              </a:ext>
            </a:extLst>
          </p:cNvPr>
          <p:cNvSpPr txBox="1">
            <a:spLocks noChangeArrowheads="1"/>
          </p:cNvSpPr>
          <p:nvPr/>
        </p:nvSpPr>
        <p:spPr bwMode="auto">
          <a:xfrm>
            <a:off x="755650" y="1773238"/>
            <a:ext cx="7704138"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2) </a:t>
            </a:r>
            <a:r>
              <a:rPr lang="zh-CN" altLang="en-US" sz="1800">
                <a:solidFill>
                  <a:srgbClr val="212834"/>
                </a:solidFill>
              </a:rPr>
              <a:t>按开断电流选择</a:t>
            </a:r>
          </a:p>
          <a:p>
            <a:pPr eaLnBrk="1" hangingPunct="1"/>
            <a:r>
              <a:rPr lang="zh-CN" altLang="en-US" sz="1800">
                <a:solidFill>
                  <a:srgbClr val="212834"/>
                </a:solidFill>
              </a:rPr>
              <a:t>        高压断路器的额定开断电流应满足</a:t>
            </a:r>
          </a:p>
          <a:p>
            <a:pPr eaLnBrk="1" hangingPunct="1"/>
            <a:r>
              <a:rPr lang="zh-CN" altLang="en-US" sz="1800">
                <a:solidFill>
                  <a:srgbClr val="212834"/>
                </a:solidFill>
              </a:rPr>
              <a:t>                                        ≥                                             </a:t>
            </a:r>
            <a:r>
              <a:rPr lang="en-US" altLang="zh-CN" sz="1800">
                <a:solidFill>
                  <a:srgbClr val="212834"/>
                </a:solidFill>
              </a:rPr>
              <a:t>(4-75)</a:t>
            </a:r>
          </a:p>
          <a:p>
            <a:pPr eaLnBrk="1" hangingPunct="1"/>
            <a:r>
              <a:rPr lang="zh-CN" altLang="en-US" sz="1800">
                <a:solidFill>
                  <a:srgbClr val="212834"/>
                </a:solidFill>
              </a:rPr>
              <a:t>式中  </a:t>
            </a:r>
            <a:r>
              <a:rPr lang="en-US" altLang="zh-CN" sz="1800">
                <a:solidFill>
                  <a:srgbClr val="212834"/>
                </a:solidFill>
              </a:rPr>
              <a:t>I</a:t>
            </a:r>
            <a:r>
              <a:rPr lang="en-US" altLang="zh-CN" sz="1800" baseline="-25000">
                <a:solidFill>
                  <a:srgbClr val="212834"/>
                </a:solidFill>
              </a:rPr>
              <a:t>k</a:t>
            </a:r>
            <a:r>
              <a:rPr lang="en-US" altLang="zh-CN" sz="1800">
                <a:solidFill>
                  <a:srgbClr val="212834"/>
                </a:solidFill>
              </a:rPr>
              <a:t>  ——</a:t>
            </a:r>
            <a:r>
              <a:rPr lang="zh-CN" altLang="en-US" sz="1800">
                <a:solidFill>
                  <a:srgbClr val="212834"/>
                </a:solidFill>
              </a:rPr>
              <a:t>高压断路器触头实际开断瞬间的短路电流周期分量有效值；</a:t>
            </a:r>
          </a:p>
          <a:p>
            <a:pPr eaLnBrk="1" hangingPunct="1"/>
            <a:r>
              <a:rPr lang="zh-CN" altLang="en-US" sz="1800">
                <a:solidFill>
                  <a:srgbClr val="212834"/>
                </a:solidFill>
              </a:rPr>
              <a:t>        </a:t>
            </a:r>
            <a:r>
              <a:rPr lang="en-US" altLang="zh-CN" sz="1800">
                <a:solidFill>
                  <a:srgbClr val="212834"/>
                </a:solidFill>
              </a:rPr>
              <a:t>I</a:t>
            </a:r>
            <a:r>
              <a:rPr lang="en-US" altLang="zh-CN" sz="1800" baseline="-25000">
                <a:solidFill>
                  <a:srgbClr val="212834"/>
                </a:solidFill>
              </a:rPr>
              <a:t>Nk</a:t>
            </a:r>
            <a:r>
              <a:rPr lang="en-US" altLang="zh-CN" sz="1800">
                <a:solidFill>
                  <a:srgbClr val="212834"/>
                </a:solidFill>
              </a:rPr>
              <a:t>  ——</a:t>
            </a:r>
            <a:r>
              <a:rPr lang="zh-CN" altLang="en-US" sz="1800">
                <a:solidFill>
                  <a:srgbClr val="212834"/>
                </a:solidFill>
              </a:rPr>
              <a:t>高压断路器的额定开断电流。</a:t>
            </a:r>
          </a:p>
          <a:p>
            <a:pPr eaLnBrk="1" hangingPunct="1"/>
            <a:r>
              <a:rPr lang="zh-CN" altLang="en-US" sz="1800">
                <a:solidFill>
                  <a:srgbClr val="212834"/>
                </a:solidFill>
              </a:rPr>
              <a:t>        高压断路器的操动机构，大多数是由制造厂配套供应，仅部分少油断路器有电磁式、弹簧式或液压式等几种型式的操动机构可供选择。一般电磁式操动机构虽需配有专用的直流合闸电源，但其结构简单可靠；弹簧式的结构比较复杂，调整要求较高；液压操动机构加工精度要求较高。操动机构的型式，可根据安装调试方便和运行可靠性进行选择。</a:t>
            </a:r>
          </a:p>
        </p:txBody>
      </p:sp>
      <p:sp>
        <p:nvSpPr>
          <p:cNvPr id="54283" name="Text Box 10">
            <a:extLst>
              <a:ext uri="{FF2B5EF4-FFF2-40B4-BE49-F238E27FC236}">
                <a16:creationId xmlns:a16="http://schemas.microsoft.com/office/drawing/2014/main" id="{3FD7BD79-D5BE-4DD8-AD5F-F80C6E86121A}"/>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54274" name="Object 12">
            <a:extLst>
              <a:ext uri="{FF2B5EF4-FFF2-40B4-BE49-F238E27FC236}">
                <a16:creationId xmlns:a16="http://schemas.microsoft.com/office/drawing/2014/main" id="{70FE551A-FDD1-4627-AEE2-C2245D609D6B}"/>
              </a:ext>
            </a:extLst>
          </p:cNvPr>
          <p:cNvGraphicFramePr>
            <a:graphicFrameLocks noChangeAspect="1"/>
          </p:cNvGraphicFramePr>
          <p:nvPr>
            <p:extLst>
              <p:ext uri="{D42A27DB-BD31-4B8C-83A1-F6EECF244321}">
                <p14:modId xmlns:p14="http://schemas.microsoft.com/office/powerpoint/2010/main" val="3435762842"/>
              </p:ext>
            </p:extLst>
          </p:nvPr>
        </p:nvGraphicFramePr>
        <p:xfrm>
          <a:off x="2627313" y="2311400"/>
          <a:ext cx="395287" cy="395288"/>
        </p:xfrm>
        <a:graphic>
          <a:graphicData uri="http://schemas.openxmlformats.org/presentationml/2006/ole">
            <mc:AlternateContent xmlns:mc="http://schemas.openxmlformats.org/markup-compatibility/2006">
              <mc:Choice xmlns:v="urn:schemas-microsoft-com:vml" Requires="v">
                <p:oleObj name="Equation" r:id="rId3" imgW="203040" imgH="203040" progId="Equation.DSMT4">
                  <p:embed/>
                </p:oleObj>
              </mc:Choice>
              <mc:Fallback>
                <p:oleObj name="Equation" r:id="rId3" imgW="203040" imgH="203040" progId="Equation.DSMT4">
                  <p:embed/>
                  <p:pic>
                    <p:nvPicPr>
                      <p:cNvPr id="0" name="Object 12"/>
                      <p:cNvPicPr>
                        <a:picLocks noChangeAspect="1" noChangeArrowheads="1"/>
                      </p:cNvPicPr>
                      <p:nvPr/>
                    </p:nvPicPr>
                    <p:blipFill>
                      <a:blip r:embed="rId4"/>
                      <a:srcRect/>
                      <a:stretch>
                        <a:fillRect/>
                      </a:stretch>
                    </p:blipFill>
                    <p:spPr bwMode="auto">
                      <a:xfrm>
                        <a:off x="2627313" y="2311400"/>
                        <a:ext cx="395287" cy="395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4275" name="Object 11">
            <a:extLst>
              <a:ext uri="{FF2B5EF4-FFF2-40B4-BE49-F238E27FC236}">
                <a16:creationId xmlns:a16="http://schemas.microsoft.com/office/drawing/2014/main" id="{77DA49C3-2ACA-44B2-BF08-B152FA3284F6}"/>
              </a:ext>
            </a:extLst>
          </p:cNvPr>
          <p:cNvGraphicFramePr>
            <a:graphicFrameLocks noChangeAspect="1"/>
          </p:cNvGraphicFramePr>
          <p:nvPr>
            <p:extLst>
              <p:ext uri="{D42A27DB-BD31-4B8C-83A1-F6EECF244321}">
                <p14:modId xmlns:p14="http://schemas.microsoft.com/office/powerpoint/2010/main" val="1969406935"/>
              </p:ext>
            </p:extLst>
          </p:nvPr>
        </p:nvGraphicFramePr>
        <p:xfrm>
          <a:off x="3492500" y="2324100"/>
          <a:ext cx="292100" cy="382588"/>
        </p:xfrm>
        <a:graphic>
          <a:graphicData uri="http://schemas.openxmlformats.org/presentationml/2006/ole">
            <mc:AlternateContent xmlns:mc="http://schemas.openxmlformats.org/markup-compatibility/2006">
              <mc:Choice xmlns:v="urn:schemas-microsoft-com:vml" Requires="v">
                <p:oleObj name="Equation" r:id="rId5" imgW="152280" imgH="203040" progId="Equation.DSMT4">
                  <p:embed/>
                </p:oleObj>
              </mc:Choice>
              <mc:Fallback>
                <p:oleObj name="Equation" r:id="rId5" imgW="152280" imgH="203040" progId="Equation.DSMT4">
                  <p:embed/>
                  <p:pic>
                    <p:nvPicPr>
                      <p:cNvPr id="0" name="Object 11"/>
                      <p:cNvPicPr>
                        <a:picLocks noChangeAspect="1" noChangeArrowheads="1"/>
                      </p:cNvPicPr>
                      <p:nvPr/>
                    </p:nvPicPr>
                    <p:blipFill>
                      <a:blip r:embed="rId6"/>
                      <a:srcRect/>
                      <a:stretch>
                        <a:fillRect/>
                      </a:stretch>
                    </p:blipFill>
                    <p:spPr bwMode="auto">
                      <a:xfrm>
                        <a:off x="3492500" y="2324100"/>
                        <a:ext cx="292100" cy="3825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8" name="Text Box 8">
            <a:extLst>
              <a:ext uri="{FF2B5EF4-FFF2-40B4-BE49-F238E27FC236}">
                <a16:creationId xmlns:a16="http://schemas.microsoft.com/office/drawing/2014/main" id="{F9CE0610-9451-4D4B-A7FC-1DF1F058500A}"/>
              </a:ext>
            </a:extLst>
          </p:cNvPr>
          <p:cNvSpPr txBox="1">
            <a:spLocks noChangeArrowheads="1"/>
          </p:cNvSpPr>
          <p:nvPr/>
        </p:nvSpPr>
        <p:spPr bwMode="auto">
          <a:xfrm>
            <a:off x="827088" y="1700213"/>
            <a:ext cx="7704137"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a:t>
            </a:r>
            <a:r>
              <a:rPr lang="zh-CN" altLang="en-US" sz="1800">
                <a:solidFill>
                  <a:srgbClr val="212834"/>
                </a:solidFill>
              </a:rPr>
              <a:t>例</a:t>
            </a:r>
            <a:r>
              <a:rPr lang="en-US" altLang="zh-CN" sz="1800">
                <a:solidFill>
                  <a:srgbClr val="212834"/>
                </a:solidFill>
              </a:rPr>
              <a:t>4.6】 </a:t>
            </a:r>
            <a:r>
              <a:rPr lang="zh-CN" altLang="en-US" sz="1800">
                <a:solidFill>
                  <a:srgbClr val="212834"/>
                </a:solidFill>
              </a:rPr>
              <a:t>试选择某</a:t>
            </a:r>
            <a:r>
              <a:rPr lang="en-US" altLang="zh-CN" sz="1800">
                <a:solidFill>
                  <a:srgbClr val="212834"/>
                </a:solidFill>
              </a:rPr>
              <a:t>10kV</a:t>
            </a:r>
            <a:r>
              <a:rPr lang="zh-CN" altLang="en-US" sz="1800">
                <a:solidFill>
                  <a:srgbClr val="212834"/>
                </a:solidFill>
              </a:rPr>
              <a:t>高压进线侧断路器的型号规格。已知该进线的计算电流为</a:t>
            </a:r>
            <a:r>
              <a:rPr lang="en-US" altLang="zh-CN" sz="1800">
                <a:solidFill>
                  <a:srgbClr val="212834"/>
                </a:solidFill>
              </a:rPr>
              <a:t>400A</a:t>
            </a:r>
            <a:r>
              <a:rPr lang="zh-CN" altLang="en-US" sz="1800">
                <a:solidFill>
                  <a:srgbClr val="212834"/>
                </a:solidFill>
              </a:rPr>
              <a:t>，</a:t>
            </a:r>
            <a:r>
              <a:rPr lang="en-US" altLang="zh-CN" sz="1800">
                <a:solidFill>
                  <a:srgbClr val="212834"/>
                </a:solidFill>
              </a:rPr>
              <a:t>10kV</a:t>
            </a:r>
            <a:r>
              <a:rPr lang="zh-CN" altLang="en-US" sz="1800">
                <a:solidFill>
                  <a:srgbClr val="212834"/>
                </a:solidFill>
              </a:rPr>
              <a:t>母线的三相短路电流周期分量有效值为</a:t>
            </a:r>
            <a:r>
              <a:rPr lang="en-US" altLang="zh-CN" sz="1800">
                <a:solidFill>
                  <a:srgbClr val="212834"/>
                </a:solidFill>
              </a:rPr>
              <a:t>6.3 kA</a:t>
            </a:r>
            <a:r>
              <a:rPr lang="zh-CN" altLang="en-US" sz="1800">
                <a:solidFill>
                  <a:srgbClr val="212834"/>
                </a:solidFill>
              </a:rPr>
              <a:t>，继电保护的动作时间为</a:t>
            </a:r>
            <a:r>
              <a:rPr lang="en-US" altLang="zh-CN" sz="1800">
                <a:solidFill>
                  <a:srgbClr val="212834"/>
                </a:solidFill>
              </a:rPr>
              <a:t>1.2s</a:t>
            </a:r>
            <a:r>
              <a:rPr lang="zh-CN" altLang="en-US" sz="1800">
                <a:solidFill>
                  <a:srgbClr val="212834"/>
                </a:solidFill>
              </a:rPr>
              <a:t>。</a:t>
            </a:r>
          </a:p>
          <a:p>
            <a:pPr eaLnBrk="1" hangingPunct="1"/>
            <a:r>
              <a:rPr lang="zh-CN" altLang="en-US" sz="1800">
                <a:solidFill>
                  <a:srgbClr val="212834"/>
                </a:solidFill>
              </a:rPr>
              <a:t>        解：根据</a:t>
            </a:r>
            <a:r>
              <a:rPr lang="en-US" altLang="zh-CN" sz="1800">
                <a:solidFill>
                  <a:srgbClr val="212834"/>
                </a:solidFill>
              </a:rPr>
              <a:t>U</a:t>
            </a:r>
            <a:r>
              <a:rPr lang="en-US" altLang="zh-CN" sz="1800" baseline="-25000">
                <a:solidFill>
                  <a:srgbClr val="212834"/>
                </a:solidFill>
              </a:rPr>
              <a:t>N</a:t>
            </a:r>
            <a:r>
              <a:rPr lang="en-US" altLang="zh-CN" sz="1800">
                <a:solidFill>
                  <a:srgbClr val="212834"/>
                </a:solidFill>
              </a:rPr>
              <a:t> =10kV</a:t>
            </a:r>
            <a:r>
              <a:rPr lang="zh-CN" altLang="en-US" sz="1800">
                <a:solidFill>
                  <a:srgbClr val="212834"/>
                </a:solidFill>
              </a:rPr>
              <a:t>和</a:t>
            </a:r>
            <a:r>
              <a:rPr lang="en-US" altLang="zh-CN" sz="1800">
                <a:solidFill>
                  <a:srgbClr val="212834"/>
                </a:solidFill>
              </a:rPr>
              <a:t>I</a:t>
            </a:r>
            <a:r>
              <a:rPr lang="en-US" altLang="zh-CN" sz="1800" baseline="-25000">
                <a:solidFill>
                  <a:srgbClr val="212834"/>
                </a:solidFill>
              </a:rPr>
              <a:t>30</a:t>
            </a:r>
            <a:r>
              <a:rPr lang="en-US" altLang="zh-CN" sz="1800">
                <a:solidFill>
                  <a:srgbClr val="212834"/>
                </a:solidFill>
              </a:rPr>
              <a:t>  =I</a:t>
            </a:r>
            <a:r>
              <a:rPr lang="en-US" altLang="zh-CN" sz="1800" baseline="-25000">
                <a:solidFill>
                  <a:srgbClr val="212834"/>
                </a:solidFill>
              </a:rPr>
              <a:t>max</a:t>
            </a:r>
            <a:r>
              <a:rPr lang="en-US" altLang="zh-CN" sz="1800">
                <a:solidFill>
                  <a:srgbClr val="212834"/>
                </a:solidFill>
              </a:rPr>
              <a:t> =400A</a:t>
            </a:r>
            <a:r>
              <a:rPr lang="zh-CN" altLang="en-US" sz="1800">
                <a:solidFill>
                  <a:srgbClr val="212834"/>
                </a:solidFill>
              </a:rPr>
              <a:t>，试选</a:t>
            </a:r>
            <a:r>
              <a:rPr lang="en-US" altLang="zh-CN" sz="1800">
                <a:solidFill>
                  <a:srgbClr val="212834"/>
                </a:solidFill>
              </a:rPr>
              <a:t>SN10-10I/630-300</a:t>
            </a:r>
            <a:r>
              <a:rPr lang="zh-CN" altLang="en-US" sz="1800">
                <a:solidFill>
                  <a:srgbClr val="212834"/>
                </a:solidFill>
              </a:rPr>
              <a:t>型高压户内少油断路器，其开断时间</a:t>
            </a:r>
            <a:r>
              <a:rPr lang="en-US" altLang="zh-CN" sz="1800">
                <a:solidFill>
                  <a:srgbClr val="212834"/>
                </a:solidFill>
              </a:rPr>
              <a:t>t</a:t>
            </a:r>
            <a:r>
              <a:rPr lang="en-US" altLang="zh-CN" sz="1800" baseline="-25000">
                <a:solidFill>
                  <a:srgbClr val="212834"/>
                </a:solidFill>
              </a:rPr>
              <a:t>oc</a:t>
            </a:r>
            <a:r>
              <a:rPr lang="en-US" altLang="zh-CN" sz="1800">
                <a:solidFill>
                  <a:srgbClr val="212834"/>
                </a:solidFill>
              </a:rPr>
              <a:t> =0.2s</a:t>
            </a:r>
            <a:r>
              <a:rPr lang="zh-CN" altLang="en-US" sz="1800">
                <a:solidFill>
                  <a:srgbClr val="212834"/>
                </a:solidFill>
              </a:rPr>
              <a:t>。又按题给</a:t>
            </a:r>
            <a:r>
              <a:rPr lang="en-US" altLang="zh-CN" sz="1800">
                <a:solidFill>
                  <a:srgbClr val="212834"/>
                </a:solidFill>
              </a:rPr>
              <a:t>I</a:t>
            </a:r>
            <a:r>
              <a:rPr lang="en-US" altLang="zh-CN" sz="1800" baseline="-25000">
                <a:solidFill>
                  <a:srgbClr val="212834"/>
                </a:solidFill>
              </a:rPr>
              <a:t>k</a:t>
            </a:r>
            <a:r>
              <a:rPr lang="en-US" altLang="zh-CN" sz="1800">
                <a:solidFill>
                  <a:srgbClr val="212834"/>
                </a:solidFill>
              </a:rPr>
              <a:t> =6.3kA</a:t>
            </a:r>
            <a:r>
              <a:rPr lang="zh-CN" altLang="en-US" sz="1800">
                <a:solidFill>
                  <a:srgbClr val="212834"/>
                </a:solidFill>
              </a:rPr>
              <a:t>及</a:t>
            </a:r>
            <a:r>
              <a:rPr lang="en-US" altLang="zh-CN" sz="1800">
                <a:solidFill>
                  <a:srgbClr val="212834"/>
                </a:solidFill>
              </a:rPr>
              <a:t>t</a:t>
            </a:r>
            <a:r>
              <a:rPr lang="en-US" altLang="zh-CN" sz="1800" baseline="-25000">
                <a:solidFill>
                  <a:srgbClr val="212834"/>
                </a:solidFill>
              </a:rPr>
              <a:t>op</a:t>
            </a:r>
            <a:r>
              <a:rPr lang="en-US" altLang="zh-CN" sz="1800">
                <a:solidFill>
                  <a:srgbClr val="212834"/>
                </a:solidFill>
              </a:rPr>
              <a:t> =1.2s</a:t>
            </a:r>
            <a:r>
              <a:rPr lang="zh-CN" altLang="en-US" sz="1800">
                <a:solidFill>
                  <a:srgbClr val="212834"/>
                </a:solidFill>
              </a:rPr>
              <a:t>进行校验，其选择和校验表如表</a:t>
            </a:r>
            <a:r>
              <a:rPr lang="en-US" altLang="zh-CN" sz="1800">
                <a:solidFill>
                  <a:srgbClr val="212834"/>
                </a:solidFill>
              </a:rPr>
              <a:t>4-6</a:t>
            </a:r>
            <a:r>
              <a:rPr lang="zh-CN" altLang="en-US" sz="1800">
                <a:solidFill>
                  <a:srgbClr val="212834"/>
                </a:solidFill>
              </a:rPr>
              <a:t>所示。</a:t>
            </a:r>
          </a:p>
        </p:txBody>
      </p:sp>
      <p:sp>
        <p:nvSpPr>
          <p:cNvPr id="107529" name="Text Box 10">
            <a:extLst>
              <a:ext uri="{FF2B5EF4-FFF2-40B4-BE49-F238E27FC236}">
                <a16:creationId xmlns:a16="http://schemas.microsoft.com/office/drawing/2014/main" id="{3AF11737-8BC5-47D7-B477-9DAB5C6AA1D2}"/>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pic>
        <p:nvPicPr>
          <p:cNvPr id="107530" name="Picture 11">
            <a:extLst>
              <a:ext uri="{FF2B5EF4-FFF2-40B4-BE49-F238E27FC236}">
                <a16:creationId xmlns:a16="http://schemas.microsoft.com/office/drawing/2014/main" id="{126CFDBA-FA35-4636-A3A4-0E8CAFFBBE4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6013" y="3917950"/>
            <a:ext cx="7129462" cy="2319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531" name="Text Box 12">
            <a:extLst>
              <a:ext uri="{FF2B5EF4-FFF2-40B4-BE49-F238E27FC236}">
                <a16:creationId xmlns:a16="http://schemas.microsoft.com/office/drawing/2014/main" id="{7801FCD2-848D-440A-90C5-87B12F4FCA3D}"/>
              </a:ext>
            </a:extLst>
          </p:cNvPr>
          <p:cNvSpPr txBox="1">
            <a:spLocks noChangeArrowheads="1"/>
          </p:cNvSpPr>
          <p:nvPr/>
        </p:nvSpPr>
        <p:spPr bwMode="auto">
          <a:xfrm>
            <a:off x="2700338" y="3573463"/>
            <a:ext cx="38163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400">
                <a:solidFill>
                  <a:srgbClr val="212834"/>
                </a:solidFill>
              </a:rPr>
              <a:t>表</a:t>
            </a:r>
            <a:r>
              <a:rPr lang="en-US" altLang="zh-CN" sz="1400">
                <a:solidFill>
                  <a:srgbClr val="212834"/>
                </a:solidFill>
              </a:rPr>
              <a:t>4-6  </a:t>
            </a:r>
            <a:r>
              <a:rPr lang="zh-CN" altLang="en-US" sz="1400">
                <a:solidFill>
                  <a:srgbClr val="212834"/>
                </a:solidFill>
              </a:rPr>
              <a:t>例</a:t>
            </a:r>
            <a:r>
              <a:rPr lang="en-US" altLang="zh-CN" sz="1400">
                <a:solidFill>
                  <a:srgbClr val="212834"/>
                </a:solidFill>
              </a:rPr>
              <a:t>4.6</a:t>
            </a:r>
            <a:r>
              <a:rPr lang="zh-CN" altLang="en-US" sz="1400">
                <a:solidFill>
                  <a:srgbClr val="212834"/>
                </a:solidFill>
              </a:rPr>
              <a:t>中高压断路器的选择校验表</a:t>
            </a:r>
          </a:p>
        </p:txBody>
      </p:sp>
    </p:spTree>
  </p:cSld>
  <p:clrMapOvr>
    <a:masterClrMapping/>
  </p:clrMapOvr>
  <p:transition>
    <p:split orient="vert"/>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52" name="Text Box 8">
            <a:extLst>
              <a:ext uri="{FF2B5EF4-FFF2-40B4-BE49-F238E27FC236}">
                <a16:creationId xmlns:a16="http://schemas.microsoft.com/office/drawing/2014/main" id="{844F4E47-D51D-4C43-8A9F-68F10673C4B0}"/>
              </a:ext>
            </a:extLst>
          </p:cNvPr>
          <p:cNvSpPr txBox="1">
            <a:spLocks noChangeArrowheads="1"/>
          </p:cNvSpPr>
          <p:nvPr/>
        </p:nvSpPr>
        <p:spPr bwMode="auto">
          <a:xfrm>
            <a:off x="755650" y="1700213"/>
            <a:ext cx="7704138"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2. </a:t>
            </a:r>
            <a:r>
              <a:rPr lang="zh-CN" altLang="en-US" sz="1800">
                <a:solidFill>
                  <a:srgbClr val="212834"/>
                </a:solidFill>
              </a:rPr>
              <a:t>隔离开关的选择</a:t>
            </a:r>
          </a:p>
          <a:p>
            <a:pPr eaLnBrk="1" hangingPunct="1"/>
            <a:r>
              <a:rPr lang="zh-CN" altLang="en-US" sz="1800">
                <a:solidFill>
                  <a:srgbClr val="212834"/>
                </a:solidFill>
              </a:rPr>
              <a:t>        隔离开关的选择和校验条件如表</a:t>
            </a:r>
            <a:r>
              <a:rPr lang="en-US" altLang="zh-CN" sz="1800">
                <a:solidFill>
                  <a:srgbClr val="212834"/>
                </a:solidFill>
              </a:rPr>
              <a:t>4-5</a:t>
            </a:r>
            <a:r>
              <a:rPr lang="zh-CN" altLang="en-US" sz="1800">
                <a:solidFill>
                  <a:srgbClr val="212834"/>
                </a:solidFill>
              </a:rPr>
              <a:t>所列。屋外隔离开关的型式较多，它与配电装置的布置和占地面积等有很大关系，因此，其形式应根据配电装置的布置特点和使用要求等因素，进行综合技术经济比较后确定。</a:t>
            </a:r>
          </a:p>
          <a:p>
            <a:pPr eaLnBrk="1" hangingPunct="1"/>
            <a:r>
              <a:rPr lang="en-US" altLang="zh-CN" sz="1800">
                <a:solidFill>
                  <a:srgbClr val="212834"/>
                </a:solidFill>
              </a:rPr>
              <a:t>3. </a:t>
            </a:r>
            <a:r>
              <a:rPr lang="zh-CN" altLang="en-US" sz="1800">
                <a:solidFill>
                  <a:srgbClr val="212834"/>
                </a:solidFill>
              </a:rPr>
              <a:t>高压熔断器的选择</a:t>
            </a:r>
          </a:p>
          <a:p>
            <a:pPr eaLnBrk="1" hangingPunct="1"/>
            <a:r>
              <a:rPr lang="zh-CN" altLang="en-US" sz="1800">
                <a:solidFill>
                  <a:srgbClr val="212834"/>
                </a:solidFill>
              </a:rPr>
              <a:t>        高压熔断器的选择、校验条件如表</a:t>
            </a:r>
            <a:r>
              <a:rPr lang="en-US" altLang="zh-CN" sz="1800">
                <a:solidFill>
                  <a:srgbClr val="212834"/>
                </a:solidFill>
              </a:rPr>
              <a:t>4-5</a:t>
            </a:r>
            <a:r>
              <a:rPr lang="zh-CN" altLang="en-US" sz="1800">
                <a:solidFill>
                  <a:srgbClr val="212834"/>
                </a:solidFill>
              </a:rPr>
              <a:t>所示。在选择时还应注意以下几点。</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按额定电压选择</a:t>
            </a:r>
          </a:p>
          <a:p>
            <a:pPr eaLnBrk="1" hangingPunct="1"/>
            <a:r>
              <a:rPr lang="zh-CN" altLang="en-US" sz="1800">
                <a:solidFill>
                  <a:srgbClr val="212834"/>
                </a:solidFill>
              </a:rPr>
              <a:t>        对于一般的高压熔断器，其额定电压必须大于或等于电网的额定电压。而对于充填石英砂的限流熔断器，只能用在等于其额定电压的电网中，因为这种类型的熔断器在电流达到最大值之前就将电流截断，致使熔体熔断时产生过电压。过电压的倍数与电路的参数及熔体的长度有关，一般在等于额定电压的电网中为</a:t>
            </a:r>
            <a:r>
              <a:rPr lang="en-US" altLang="zh-CN" sz="1800">
                <a:solidFill>
                  <a:srgbClr val="212834"/>
                </a:solidFill>
              </a:rPr>
              <a:t>2.0</a:t>
            </a:r>
            <a:r>
              <a:rPr lang="zh-CN" altLang="en-US" sz="1800">
                <a:solidFill>
                  <a:srgbClr val="212834"/>
                </a:solidFill>
              </a:rPr>
              <a:t>倍～</a:t>
            </a:r>
            <a:r>
              <a:rPr lang="en-US" altLang="zh-CN" sz="1800">
                <a:solidFill>
                  <a:srgbClr val="212834"/>
                </a:solidFill>
              </a:rPr>
              <a:t>2.5</a:t>
            </a:r>
            <a:r>
              <a:rPr lang="zh-CN" altLang="en-US" sz="1800">
                <a:solidFill>
                  <a:srgbClr val="212834"/>
                </a:solidFill>
              </a:rPr>
              <a:t>倍，但如在低于其额定电压的电网中，由于熔体较长，过电压可高达</a:t>
            </a:r>
            <a:r>
              <a:rPr lang="en-US" altLang="zh-CN" sz="1800">
                <a:solidFill>
                  <a:srgbClr val="212834"/>
                </a:solidFill>
              </a:rPr>
              <a:t>3.5</a:t>
            </a:r>
            <a:r>
              <a:rPr lang="zh-CN" altLang="en-US" sz="1800">
                <a:solidFill>
                  <a:srgbClr val="212834"/>
                </a:solidFill>
              </a:rPr>
              <a:t>倍～</a:t>
            </a:r>
            <a:r>
              <a:rPr lang="en-US" altLang="zh-CN" sz="1800">
                <a:solidFill>
                  <a:srgbClr val="212834"/>
                </a:solidFill>
              </a:rPr>
              <a:t>4</a:t>
            </a:r>
            <a:r>
              <a:rPr lang="zh-CN" altLang="en-US" sz="1800">
                <a:solidFill>
                  <a:srgbClr val="212834"/>
                </a:solidFill>
              </a:rPr>
              <a:t>倍相电压，以致损害电网中的电气设备。</a:t>
            </a:r>
          </a:p>
        </p:txBody>
      </p:sp>
      <p:sp>
        <p:nvSpPr>
          <p:cNvPr id="108553" name="Text Box 10">
            <a:extLst>
              <a:ext uri="{FF2B5EF4-FFF2-40B4-BE49-F238E27FC236}">
                <a16:creationId xmlns:a16="http://schemas.microsoft.com/office/drawing/2014/main" id="{31787447-A73A-41D2-BA87-77783241A0DA}"/>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spTree>
  </p:cSld>
  <p:clrMapOvr>
    <a:masterClrMapping/>
  </p:clrMapOvr>
  <p:transition>
    <p:split orient="vert"/>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10" name="Text Box 8">
            <a:extLst>
              <a:ext uri="{FF2B5EF4-FFF2-40B4-BE49-F238E27FC236}">
                <a16:creationId xmlns:a16="http://schemas.microsoft.com/office/drawing/2014/main" id="{20C23DEA-3F79-4876-AAAF-18408873053A}"/>
              </a:ext>
            </a:extLst>
          </p:cNvPr>
          <p:cNvSpPr txBox="1">
            <a:spLocks noChangeArrowheads="1"/>
          </p:cNvSpPr>
          <p:nvPr/>
        </p:nvSpPr>
        <p:spPr bwMode="auto">
          <a:xfrm>
            <a:off x="684213" y="1700213"/>
            <a:ext cx="7991475"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2)</a:t>
            </a:r>
            <a:r>
              <a:rPr lang="zh-CN" altLang="en-US" sz="1800">
                <a:solidFill>
                  <a:srgbClr val="212834"/>
                </a:solidFill>
              </a:rPr>
              <a:t>按额定电流选择</a:t>
            </a:r>
          </a:p>
          <a:p>
            <a:pPr eaLnBrk="1" hangingPunct="1"/>
            <a:r>
              <a:rPr lang="zh-CN" altLang="en-US" sz="1800">
                <a:solidFill>
                  <a:srgbClr val="212834"/>
                </a:solidFill>
              </a:rPr>
              <a:t>        对于熔断器，其额定电流应包括熔断器载流部分与接触部分发热所依据的电流和熔体发热所依据的电流两部分，前者为熔管额定电流，后者为熔体额定电流。同一熔管可装配不同额定电流的熔体，但受熔管额定电流的限制。所以熔断器额定电流的选择包括这两部分电流的选择。</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熔管额定电流的选择。为了保证熔断器载流及接触部分不致过热和损坏，高压熔断器的熔管额定电流          应大于或等于熔体的额定电流       ，即</a:t>
            </a:r>
          </a:p>
          <a:p>
            <a:pPr eaLnBrk="1" hangingPunct="1"/>
            <a:r>
              <a:rPr lang="zh-CN" altLang="en-US" sz="1800">
                <a:solidFill>
                  <a:srgbClr val="212834"/>
                </a:solidFill>
              </a:rPr>
              <a:t>                                                                                                      </a:t>
            </a:r>
            <a:r>
              <a:rPr lang="en-US" altLang="zh-CN" sz="1800">
                <a:solidFill>
                  <a:srgbClr val="212834"/>
                </a:solidFill>
              </a:rPr>
              <a:t>(4-76)</a:t>
            </a:r>
          </a:p>
          <a:p>
            <a:pPr eaLnBrk="1" hangingPunct="1"/>
            <a:r>
              <a:rPr lang="en-US" altLang="zh-CN" sz="1800">
                <a:solidFill>
                  <a:srgbClr val="212834"/>
                </a:solidFill>
              </a:rPr>
              <a:t>        (2) </a:t>
            </a:r>
            <a:r>
              <a:rPr lang="zh-CN" altLang="en-US" sz="1800">
                <a:solidFill>
                  <a:srgbClr val="212834"/>
                </a:solidFill>
              </a:rPr>
              <a:t>熔体额定电流选择。保护</a:t>
            </a:r>
            <a:r>
              <a:rPr lang="en-US" altLang="zh-CN" sz="1800">
                <a:solidFill>
                  <a:srgbClr val="212834"/>
                </a:solidFill>
              </a:rPr>
              <a:t>35kV</a:t>
            </a:r>
            <a:r>
              <a:rPr lang="zh-CN" altLang="en-US" sz="1800">
                <a:solidFill>
                  <a:srgbClr val="212834"/>
                </a:solidFill>
              </a:rPr>
              <a:t>以下电力变压器的高压熔断器，为了防止熔体在通过变压器励磁涌流和保护范围以外的短路及电动机自起动等冲击电流时误动作，其熔体的额定电流可按式</a:t>
            </a:r>
            <a:r>
              <a:rPr lang="en-US" altLang="zh-CN" sz="1800">
                <a:solidFill>
                  <a:srgbClr val="212834"/>
                </a:solidFill>
              </a:rPr>
              <a:t>4-77</a:t>
            </a:r>
            <a:r>
              <a:rPr lang="zh-CN" altLang="en-US" sz="1800">
                <a:solidFill>
                  <a:srgbClr val="212834"/>
                </a:solidFill>
              </a:rPr>
              <a:t>选择</a:t>
            </a:r>
          </a:p>
          <a:p>
            <a:pPr eaLnBrk="1" hangingPunct="1"/>
            <a:r>
              <a:rPr lang="zh-CN" altLang="en-US" sz="1800">
                <a:solidFill>
                  <a:srgbClr val="212834"/>
                </a:solidFill>
              </a:rPr>
              <a:t>                                             </a:t>
            </a:r>
            <a:r>
              <a:rPr lang="en-US" altLang="zh-CN" sz="1800">
                <a:solidFill>
                  <a:srgbClr val="212834"/>
                </a:solidFill>
              </a:rPr>
              <a:t>                                                         (4-77)</a:t>
            </a:r>
          </a:p>
          <a:p>
            <a:pPr eaLnBrk="1" hangingPunct="1"/>
            <a:r>
              <a:rPr lang="zh-CN" altLang="en-US" sz="1800">
                <a:solidFill>
                  <a:srgbClr val="212834"/>
                </a:solidFill>
              </a:rPr>
              <a:t>式中  </a:t>
            </a:r>
            <a:r>
              <a:rPr lang="en-US" altLang="zh-CN" sz="1800">
                <a:solidFill>
                  <a:srgbClr val="212834"/>
                </a:solidFill>
              </a:rPr>
              <a:t>K</a:t>
            </a:r>
            <a:r>
              <a:rPr lang="en-US" altLang="zh-CN" sz="1800" baseline="-25000">
                <a:solidFill>
                  <a:srgbClr val="212834"/>
                </a:solidFill>
              </a:rPr>
              <a:t>1</a:t>
            </a:r>
            <a:r>
              <a:rPr lang="en-US" altLang="zh-CN" sz="1800">
                <a:solidFill>
                  <a:srgbClr val="212834"/>
                </a:solidFill>
              </a:rPr>
              <a:t>——</a:t>
            </a:r>
            <a:r>
              <a:rPr lang="zh-CN" altLang="en-US" sz="1800">
                <a:solidFill>
                  <a:srgbClr val="212834"/>
                </a:solidFill>
              </a:rPr>
              <a:t>可靠系数</a:t>
            </a:r>
            <a:r>
              <a:rPr lang="en-US" altLang="zh-CN" sz="1800">
                <a:solidFill>
                  <a:srgbClr val="212834"/>
                </a:solidFill>
              </a:rPr>
              <a:t>(</a:t>
            </a:r>
            <a:r>
              <a:rPr lang="zh-CN" altLang="en-US" sz="1800">
                <a:solidFill>
                  <a:srgbClr val="212834"/>
                </a:solidFill>
              </a:rPr>
              <a:t>不计电动机自起动时</a:t>
            </a:r>
            <a:r>
              <a:rPr lang="en-US" altLang="zh-CN" sz="1800">
                <a:solidFill>
                  <a:srgbClr val="212834"/>
                </a:solidFill>
              </a:rPr>
              <a:t>K</a:t>
            </a:r>
            <a:r>
              <a:rPr lang="en-US" altLang="zh-CN" sz="1800" baseline="-25000">
                <a:solidFill>
                  <a:srgbClr val="212834"/>
                </a:solidFill>
              </a:rPr>
              <a:t>1</a:t>
            </a:r>
            <a:r>
              <a:rPr lang="en-US" altLang="zh-CN" sz="1800">
                <a:solidFill>
                  <a:srgbClr val="212834"/>
                </a:solidFill>
              </a:rPr>
              <a:t>=1.1</a:t>
            </a:r>
            <a:r>
              <a:rPr lang="zh-CN" altLang="en-US" sz="1800">
                <a:solidFill>
                  <a:srgbClr val="212834"/>
                </a:solidFill>
              </a:rPr>
              <a:t>～</a:t>
            </a:r>
            <a:r>
              <a:rPr lang="en-US" altLang="zh-CN" sz="1800">
                <a:solidFill>
                  <a:srgbClr val="212834"/>
                </a:solidFill>
              </a:rPr>
              <a:t>1.3</a:t>
            </a:r>
            <a:r>
              <a:rPr lang="zh-CN" altLang="en-US" sz="1800">
                <a:solidFill>
                  <a:srgbClr val="212834"/>
                </a:solidFill>
              </a:rPr>
              <a:t>；考虑电动机自起动时</a:t>
            </a:r>
            <a:r>
              <a:rPr lang="en-US" altLang="zh-CN" sz="1800">
                <a:solidFill>
                  <a:srgbClr val="212834"/>
                </a:solidFill>
              </a:rPr>
              <a:t>K</a:t>
            </a:r>
            <a:r>
              <a:rPr lang="en-US" altLang="zh-CN" sz="1800" baseline="-25000">
                <a:solidFill>
                  <a:srgbClr val="212834"/>
                </a:solidFill>
              </a:rPr>
              <a:t>1</a:t>
            </a:r>
            <a:r>
              <a:rPr lang="en-US" altLang="zh-CN" sz="1800">
                <a:solidFill>
                  <a:srgbClr val="212834"/>
                </a:solidFill>
              </a:rPr>
              <a:t>=1.5</a:t>
            </a:r>
            <a:r>
              <a:rPr lang="zh-CN" altLang="en-US" sz="1800">
                <a:solidFill>
                  <a:srgbClr val="212834"/>
                </a:solidFill>
              </a:rPr>
              <a:t>～</a:t>
            </a:r>
            <a:r>
              <a:rPr lang="en-US" altLang="zh-CN" sz="1800">
                <a:solidFill>
                  <a:srgbClr val="212834"/>
                </a:solidFill>
              </a:rPr>
              <a:t>2)</a:t>
            </a:r>
            <a:r>
              <a:rPr lang="zh-CN" altLang="en-US" sz="1800">
                <a:solidFill>
                  <a:srgbClr val="212834"/>
                </a:solidFill>
              </a:rPr>
              <a:t>。</a:t>
            </a:r>
          </a:p>
        </p:txBody>
      </p:sp>
      <p:sp>
        <p:nvSpPr>
          <p:cNvPr id="55311" name="Text Box 10">
            <a:extLst>
              <a:ext uri="{FF2B5EF4-FFF2-40B4-BE49-F238E27FC236}">
                <a16:creationId xmlns:a16="http://schemas.microsoft.com/office/drawing/2014/main" id="{5F27AFCA-CF89-4B8C-A7BD-00D00CC4A350}"/>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55298" name="Object 12">
            <a:extLst>
              <a:ext uri="{FF2B5EF4-FFF2-40B4-BE49-F238E27FC236}">
                <a16:creationId xmlns:a16="http://schemas.microsoft.com/office/drawing/2014/main" id="{F2D6CD3F-6458-42F9-9CE7-1D07561B8724}"/>
              </a:ext>
            </a:extLst>
          </p:cNvPr>
          <p:cNvGraphicFramePr>
            <a:graphicFrameLocks noChangeAspect="1"/>
          </p:cNvGraphicFramePr>
          <p:nvPr>
            <p:extLst>
              <p:ext uri="{D42A27DB-BD31-4B8C-83A1-F6EECF244321}">
                <p14:modId xmlns:p14="http://schemas.microsoft.com/office/powerpoint/2010/main" val="2298577032"/>
              </p:ext>
            </p:extLst>
          </p:nvPr>
        </p:nvGraphicFramePr>
        <p:xfrm>
          <a:off x="2787650" y="3630644"/>
          <a:ext cx="1316038" cy="366713"/>
        </p:xfrm>
        <a:graphic>
          <a:graphicData uri="http://schemas.openxmlformats.org/presentationml/2006/ole">
            <mc:AlternateContent xmlns:mc="http://schemas.openxmlformats.org/markup-compatibility/2006">
              <mc:Choice xmlns:v="urn:schemas-microsoft-com:vml" Requires="v">
                <p:oleObj name="Equation" r:id="rId3" imgW="711000" imgH="203040" progId="Equation.DSMT4">
                  <p:embed/>
                </p:oleObj>
              </mc:Choice>
              <mc:Fallback>
                <p:oleObj name="Equation" r:id="rId3" imgW="711000" imgH="203040" progId="Equation.DSMT4">
                  <p:embed/>
                  <p:pic>
                    <p:nvPicPr>
                      <p:cNvPr id="0" name="Object 12"/>
                      <p:cNvPicPr>
                        <a:picLocks noChangeAspect="1" noChangeArrowheads="1"/>
                      </p:cNvPicPr>
                      <p:nvPr/>
                    </p:nvPicPr>
                    <p:blipFill>
                      <a:blip r:embed="rId4"/>
                      <a:srcRect/>
                      <a:stretch>
                        <a:fillRect/>
                      </a:stretch>
                    </p:blipFill>
                    <p:spPr bwMode="auto">
                      <a:xfrm>
                        <a:off x="2787650" y="3630644"/>
                        <a:ext cx="1316038" cy="3667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0" name="Object 16">
            <a:extLst>
              <a:ext uri="{FF2B5EF4-FFF2-40B4-BE49-F238E27FC236}">
                <a16:creationId xmlns:a16="http://schemas.microsoft.com/office/drawing/2014/main" id="{9F0D13E1-A014-4E69-AF6F-0AD2CDBBA65B}"/>
              </a:ext>
            </a:extLst>
          </p:cNvPr>
          <p:cNvGraphicFramePr>
            <a:graphicFrameLocks noChangeAspect="1"/>
          </p:cNvGraphicFramePr>
          <p:nvPr>
            <p:extLst>
              <p:ext uri="{D42A27DB-BD31-4B8C-83A1-F6EECF244321}">
                <p14:modId xmlns:p14="http://schemas.microsoft.com/office/powerpoint/2010/main" val="3309093300"/>
              </p:ext>
            </p:extLst>
          </p:nvPr>
        </p:nvGraphicFramePr>
        <p:xfrm>
          <a:off x="3968030" y="3357563"/>
          <a:ext cx="611187" cy="366712"/>
        </p:xfrm>
        <a:graphic>
          <a:graphicData uri="http://schemas.openxmlformats.org/presentationml/2006/ole">
            <mc:AlternateContent xmlns:mc="http://schemas.openxmlformats.org/markup-compatibility/2006">
              <mc:Choice xmlns:v="urn:schemas-microsoft-com:vml" Requires="v">
                <p:oleObj name="Equation" r:id="rId5" imgW="330120" imgH="203040" progId="Equation.DSMT4">
                  <p:embed/>
                </p:oleObj>
              </mc:Choice>
              <mc:Fallback>
                <p:oleObj name="Equation" r:id="rId5" imgW="330120" imgH="203040" progId="Equation.DSMT4">
                  <p:embed/>
                  <p:pic>
                    <p:nvPicPr>
                      <p:cNvPr id="0" name="Object 16"/>
                      <p:cNvPicPr>
                        <a:picLocks noChangeAspect="1" noChangeArrowheads="1"/>
                      </p:cNvPicPr>
                      <p:nvPr/>
                    </p:nvPicPr>
                    <p:blipFill>
                      <a:blip r:embed="rId6"/>
                      <a:srcRect/>
                      <a:stretch>
                        <a:fillRect/>
                      </a:stretch>
                    </p:blipFill>
                    <p:spPr bwMode="auto">
                      <a:xfrm>
                        <a:off x="3968030" y="3357563"/>
                        <a:ext cx="611187" cy="3667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1" name="Object 17">
            <a:extLst>
              <a:ext uri="{FF2B5EF4-FFF2-40B4-BE49-F238E27FC236}">
                <a16:creationId xmlns:a16="http://schemas.microsoft.com/office/drawing/2014/main" id="{B7045B5F-0FFA-4C9E-BD3F-0EFE1485D95D}"/>
              </a:ext>
            </a:extLst>
          </p:cNvPr>
          <p:cNvGraphicFramePr>
            <a:graphicFrameLocks noChangeAspect="1"/>
          </p:cNvGraphicFramePr>
          <p:nvPr>
            <p:extLst>
              <p:ext uri="{D42A27DB-BD31-4B8C-83A1-F6EECF244321}">
                <p14:modId xmlns:p14="http://schemas.microsoft.com/office/powerpoint/2010/main" val="2298999004"/>
              </p:ext>
            </p:extLst>
          </p:nvPr>
        </p:nvGraphicFramePr>
        <p:xfrm>
          <a:off x="7570788" y="3403600"/>
          <a:ext cx="431800" cy="312738"/>
        </p:xfrm>
        <a:graphic>
          <a:graphicData uri="http://schemas.openxmlformats.org/presentationml/2006/ole">
            <mc:AlternateContent xmlns:mc="http://schemas.openxmlformats.org/markup-compatibility/2006">
              <mc:Choice xmlns:v="urn:schemas-microsoft-com:vml" Requires="v">
                <p:oleObj name="Equation" r:id="rId7" imgW="279360" imgH="203040" progId="Equation.DSMT4">
                  <p:embed/>
                </p:oleObj>
              </mc:Choice>
              <mc:Fallback>
                <p:oleObj name="Equation" r:id="rId7" imgW="279360" imgH="203040" progId="Equation.DSMT4">
                  <p:embed/>
                  <p:pic>
                    <p:nvPicPr>
                      <p:cNvPr id="0" name="Object 17"/>
                      <p:cNvPicPr>
                        <a:picLocks noChangeAspect="1" noChangeArrowheads="1"/>
                      </p:cNvPicPr>
                      <p:nvPr/>
                    </p:nvPicPr>
                    <p:blipFill>
                      <a:blip r:embed="rId8"/>
                      <a:srcRect/>
                      <a:stretch>
                        <a:fillRect/>
                      </a:stretch>
                    </p:blipFill>
                    <p:spPr bwMode="auto">
                      <a:xfrm>
                        <a:off x="7570788" y="3403600"/>
                        <a:ext cx="431800"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5303" name="Object 20">
            <a:extLst>
              <a:ext uri="{FF2B5EF4-FFF2-40B4-BE49-F238E27FC236}">
                <a16:creationId xmlns:a16="http://schemas.microsoft.com/office/drawing/2014/main" id="{09336F36-0417-4919-9400-575C097E9AEB}"/>
              </a:ext>
            </a:extLst>
          </p:cNvPr>
          <p:cNvGraphicFramePr>
            <a:graphicFrameLocks noChangeAspect="1"/>
          </p:cNvGraphicFramePr>
          <p:nvPr>
            <p:extLst>
              <p:ext uri="{D42A27DB-BD31-4B8C-83A1-F6EECF244321}">
                <p14:modId xmlns:p14="http://schemas.microsoft.com/office/powerpoint/2010/main" val="42598222"/>
              </p:ext>
            </p:extLst>
          </p:nvPr>
        </p:nvGraphicFramePr>
        <p:xfrm>
          <a:off x="2787650" y="4725144"/>
          <a:ext cx="1158875" cy="312738"/>
        </p:xfrm>
        <a:graphic>
          <a:graphicData uri="http://schemas.openxmlformats.org/presentationml/2006/ole">
            <mc:AlternateContent xmlns:mc="http://schemas.openxmlformats.org/markup-compatibility/2006">
              <mc:Choice xmlns:v="urn:schemas-microsoft-com:vml" Requires="v">
                <p:oleObj name="Equation" r:id="rId9" imgW="749160" imgH="203040" progId="Equation.DSMT4">
                  <p:embed/>
                </p:oleObj>
              </mc:Choice>
              <mc:Fallback>
                <p:oleObj name="Equation" r:id="rId9" imgW="749160" imgH="203040" progId="Equation.DSMT4">
                  <p:embed/>
                  <p:pic>
                    <p:nvPicPr>
                      <p:cNvPr id="0" name="Object 20"/>
                      <p:cNvPicPr>
                        <a:picLocks noChangeAspect="1" noChangeArrowheads="1"/>
                      </p:cNvPicPr>
                      <p:nvPr/>
                    </p:nvPicPr>
                    <p:blipFill>
                      <a:blip r:embed="rId10"/>
                      <a:srcRect/>
                      <a:stretch>
                        <a:fillRect/>
                      </a:stretch>
                    </p:blipFill>
                    <p:spPr bwMode="auto">
                      <a:xfrm>
                        <a:off x="2787650" y="4725144"/>
                        <a:ext cx="1158875" cy="3127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33" name="Text Box 8">
            <a:extLst>
              <a:ext uri="{FF2B5EF4-FFF2-40B4-BE49-F238E27FC236}">
                <a16:creationId xmlns:a16="http://schemas.microsoft.com/office/drawing/2014/main" id="{A9028040-59F0-44BB-879B-E0A04AD1A67C}"/>
              </a:ext>
            </a:extLst>
          </p:cNvPr>
          <p:cNvSpPr txBox="1">
            <a:spLocks noChangeArrowheads="1"/>
          </p:cNvSpPr>
          <p:nvPr/>
        </p:nvSpPr>
        <p:spPr bwMode="auto">
          <a:xfrm>
            <a:off x="611188" y="1628775"/>
            <a:ext cx="8064500"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用于保护电力电容器的高压熔断器，当系统电压升高或波形畸变引起回路电流增大或运行过程中产生涌流时不应误动作，其熔体额定电流可按式</a:t>
            </a:r>
            <a:r>
              <a:rPr lang="en-US" altLang="zh-CN" sz="1800">
                <a:solidFill>
                  <a:srgbClr val="212834"/>
                </a:solidFill>
              </a:rPr>
              <a:t>(4.78)</a:t>
            </a:r>
            <a:r>
              <a:rPr lang="zh-CN" altLang="en-US" sz="1800">
                <a:solidFill>
                  <a:srgbClr val="212834"/>
                </a:solidFill>
              </a:rPr>
              <a:t>选择</a:t>
            </a:r>
          </a:p>
          <a:p>
            <a:pPr eaLnBrk="1" hangingPunct="1"/>
            <a:r>
              <a:rPr lang="zh-CN" altLang="en-US" sz="1800">
                <a:solidFill>
                  <a:srgbClr val="212834"/>
                </a:solidFill>
              </a:rPr>
              <a:t>                                                                                              </a:t>
            </a:r>
            <a:r>
              <a:rPr lang="en-US" altLang="zh-CN" sz="1800">
                <a:solidFill>
                  <a:srgbClr val="212834"/>
                </a:solidFill>
              </a:rPr>
              <a:t>(4-78)</a:t>
            </a:r>
          </a:p>
          <a:p>
            <a:pPr eaLnBrk="1" hangingPunct="1"/>
            <a:r>
              <a:rPr lang="zh-CN" altLang="en-US" sz="1800">
                <a:solidFill>
                  <a:srgbClr val="212834"/>
                </a:solidFill>
              </a:rPr>
              <a:t>式中  </a:t>
            </a:r>
            <a:r>
              <a:rPr lang="en-US" altLang="zh-CN" sz="1800">
                <a:solidFill>
                  <a:srgbClr val="212834"/>
                </a:solidFill>
              </a:rPr>
              <a:t>K</a:t>
            </a:r>
            <a:r>
              <a:rPr lang="en-US" altLang="zh-CN" sz="1800" baseline="-25000">
                <a:solidFill>
                  <a:srgbClr val="212834"/>
                </a:solidFill>
              </a:rPr>
              <a:t>2</a:t>
            </a:r>
            <a:r>
              <a:rPr lang="en-US" altLang="zh-CN" sz="1800">
                <a:solidFill>
                  <a:srgbClr val="212834"/>
                </a:solidFill>
              </a:rPr>
              <a:t>——</a:t>
            </a:r>
            <a:r>
              <a:rPr lang="zh-CN" altLang="en-US" sz="1800">
                <a:solidFill>
                  <a:srgbClr val="212834"/>
                </a:solidFill>
              </a:rPr>
              <a:t>可靠系数</a:t>
            </a:r>
            <a:r>
              <a:rPr lang="en-US" altLang="zh-CN" sz="1800">
                <a:solidFill>
                  <a:srgbClr val="212834"/>
                </a:solidFill>
              </a:rPr>
              <a:t>(</a:t>
            </a:r>
            <a:r>
              <a:rPr lang="zh-CN" altLang="en-US" sz="1800">
                <a:solidFill>
                  <a:srgbClr val="212834"/>
                </a:solidFill>
              </a:rPr>
              <a:t>对限流式高压熔断器，当一台电力电容器时</a:t>
            </a:r>
            <a:r>
              <a:rPr lang="en-US" altLang="zh-CN" sz="1800">
                <a:solidFill>
                  <a:srgbClr val="212834"/>
                </a:solidFill>
              </a:rPr>
              <a:t>K</a:t>
            </a:r>
            <a:r>
              <a:rPr lang="en-US" altLang="zh-CN" sz="1800" baseline="-25000">
                <a:solidFill>
                  <a:srgbClr val="212834"/>
                </a:solidFill>
              </a:rPr>
              <a:t>2</a:t>
            </a:r>
            <a:r>
              <a:rPr lang="en-US" altLang="zh-CN" sz="1800">
                <a:solidFill>
                  <a:srgbClr val="212834"/>
                </a:solidFill>
              </a:rPr>
              <a:t>=1.5</a:t>
            </a:r>
            <a:r>
              <a:rPr lang="zh-CN" altLang="en-US" sz="1800">
                <a:solidFill>
                  <a:srgbClr val="212834"/>
                </a:solidFill>
              </a:rPr>
              <a:t>～</a:t>
            </a:r>
            <a:r>
              <a:rPr lang="en-US" altLang="zh-CN" sz="1800">
                <a:solidFill>
                  <a:srgbClr val="212834"/>
                </a:solidFill>
              </a:rPr>
              <a:t>2.0</a:t>
            </a:r>
            <a:r>
              <a:rPr lang="zh-CN" altLang="en-US" sz="1800">
                <a:solidFill>
                  <a:srgbClr val="212834"/>
                </a:solidFill>
              </a:rPr>
              <a:t>；当一组电力电容器时</a:t>
            </a:r>
            <a:r>
              <a:rPr lang="en-US" altLang="zh-CN" sz="1800">
                <a:solidFill>
                  <a:srgbClr val="212834"/>
                </a:solidFill>
              </a:rPr>
              <a:t>K</a:t>
            </a:r>
            <a:r>
              <a:rPr lang="en-US" altLang="zh-CN" sz="1800" baseline="-25000">
                <a:solidFill>
                  <a:srgbClr val="212834"/>
                </a:solidFill>
              </a:rPr>
              <a:t>2</a:t>
            </a:r>
            <a:r>
              <a:rPr lang="en-US" altLang="zh-CN" sz="1800">
                <a:solidFill>
                  <a:srgbClr val="212834"/>
                </a:solidFill>
              </a:rPr>
              <a:t>=1.3</a:t>
            </a:r>
            <a:r>
              <a:rPr lang="zh-CN" altLang="en-US" sz="1800">
                <a:solidFill>
                  <a:srgbClr val="212834"/>
                </a:solidFill>
              </a:rPr>
              <a:t>～</a:t>
            </a:r>
            <a:r>
              <a:rPr lang="en-US" altLang="zh-CN" sz="1800">
                <a:solidFill>
                  <a:srgbClr val="212834"/>
                </a:solidFill>
              </a:rPr>
              <a:t>1.8)</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I</a:t>
            </a:r>
            <a:r>
              <a:rPr lang="en-US" altLang="zh-CN" sz="1800" baseline="-25000">
                <a:solidFill>
                  <a:srgbClr val="212834"/>
                </a:solidFill>
              </a:rPr>
              <a:t>N.C</a:t>
            </a:r>
            <a:r>
              <a:rPr lang="en-US" altLang="zh-CN" sz="1800">
                <a:solidFill>
                  <a:srgbClr val="212834"/>
                </a:solidFill>
              </a:rPr>
              <a:t>——</a:t>
            </a:r>
            <a:r>
              <a:rPr lang="zh-CN" altLang="en-US" sz="1800">
                <a:solidFill>
                  <a:srgbClr val="212834"/>
                </a:solidFill>
              </a:rPr>
              <a:t>电力电容器回路的额定电流。</a:t>
            </a:r>
          </a:p>
          <a:p>
            <a:pPr eaLnBrk="1" hangingPunct="1"/>
            <a:r>
              <a:rPr lang="zh-CN" altLang="en-US" sz="1800">
                <a:solidFill>
                  <a:srgbClr val="212834"/>
                </a:solidFill>
              </a:rPr>
              <a:t>        </a:t>
            </a:r>
            <a:r>
              <a:rPr lang="en-US" altLang="zh-CN" sz="1800">
                <a:solidFill>
                  <a:srgbClr val="212834"/>
                </a:solidFill>
              </a:rPr>
              <a:t>(3) </a:t>
            </a:r>
            <a:r>
              <a:rPr lang="zh-CN" altLang="en-US" sz="1800">
                <a:solidFill>
                  <a:srgbClr val="212834"/>
                </a:solidFill>
              </a:rPr>
              <a:t>熔断器开断电流校验。</a:t>
            </a:r>
          </a:p>
          <a:p>
            <a:pPr eaLnBrk="1" hangingPunct="1"/>
            <a:r>
              <a:rPr lang="zh-CN" altLang="en-US" sz="1800">
                <a:solidFill>
                  <a:srgbClr val="212834"/>
                </a:solidFill>
              </a:rPr>
              <a:t>                                                                                              </a:t>
            </a:r>
            <a:r>
              <a:rPr lang="en-US" altLang="zh-CN" sz="1800">
                <a:solidFill>
                  <a:srgbClr val="212834"/>
                </a:solidFill>
              </a:rPr>
              <a:t>(4-79)</a:t>
            </a:r>
          </a:p>
          <a:p>
            <a:pPr eaLnBrk="1" hangingPunct="1"/>
            <a:r>
              <a:rPr lang="en-US" altLang="zh-CN" sz="1800">
                <a:solidFill>
                  <a:srgbClr val="212834"/>
                </a:solidFill>
              </a:rPr>
              <a:t>        </a:t>
            </a:r>
            <a:r>
              <a:rPr lang="zh-CN" altLang="en-US" sz="1800">
                <a:solidFill>
                  <a:srgbClr val="212834"/>
                </a:solidFill>
              </a:rPr>
              <a:t>对于非限流熔断器，选择时用冲击电流的有效值      进行校验；对于限流熔断器，在电流达最大值之前电路已切断，可不计非周期分量的影响，而采用</a:t>
            </a:r>
          </a:p>
          <a:p>
            <a:pPr eaLnBrk="1" hangingPunct="1"/>
            <a:r>
              <a:rPr lang="zh-CN" altLang="en-US" sz="1800">
                <a:solidFill>
                  <a:srgbClr val="212834"/>
                </a:solidFill>
              </a:rPr>
              <a:t>    进行校验。</a:t>
            </a:r>
          </a:p>
          <a:p>
            <a:pPr eaLnBrk="1" hangingPunct="1"/>
            <a:r>
              <a:rPr lang="zh-CN" altLang="en-US" sz="1800">
                <a:solidFill>
                  <a:srgbClr val="212834"/>
                </a:solidFill>
              </a:rPr>
              <a:t>         </a:t>
            </a:r>
            <a:r>
              <a:rPr lang="en-US" altLang="zh-CN" sz="1800">
                <a:solidFill>
                  <a:srgbClr val="212834"/>
                </a:solidFill>
              </a:rPr>
              <a:t>(4) </a:t>
            </a:r>
            <a:r>
              <a:rPr lang="zh-CN" altLang="en-US" sz="1800">
                <a:solidFill>
                  <a:srgbClr val="212834"/>
                </a:solidFill>
              </a:rPr>
              <a:t>熔断器选择性校验。为了保证前后两级熔断器之间保护动作的选择性，应进行熔体选择性校验。熔体的选择性校验应根据制造厂提供的熔体的安秒特性进行。安秒特性是熔体的熔断时间与通过电流的关系。如图</a:t>
            </a:r>
            <a:r>
              <a:rPr lang="en-US" altLang="zh-CN" sz="1800">
                <a:solidFill>
                  <a:srgbClr val="212834"/>
                </a:solidFill>
              </a:rPr>
              <a:t>4.14</a:t>
            </a:r>
            <a:r>
              <a:rPr lang="zh-CN" altLang="en-US" sz="1800">
                <a:solidFill>
                  <a:srgbClr val="212834"/>
                </a:solidFill>
              </a:rPr>
              <a:t>所示，两个不同熔体的安秒特性曲线</a:t>
            </a:r>
            <a:r>
              <a:rPr lang="en-US" altLang="zh-CN" sz="1800">
                <a:solidFill>
                  <a:srgbClr val="212834"/>
                </a:solidFill>
              </a:rPr>
              <a:t>(                       )</a:t>
            </a:r>
            <a:r>
              <a:rPr lang="zh-CN" altLang="en-US" sz="1800">
                <a:solidFill>
                  <a:srgbClr val="212834"/>
                </a:solidFill>
              </a:rPr>
              <a:t>。同一电流同时通过此两熔体时，熔体</a:t>
            </a:r>
            <a:r>
              <a:rPr lang="en-US" altLang="zh-CN" sz="1800">
                <a:solidFill>
                  <a:srgbClr val="212834"/>
                </a:solidFill>
              </a:rPr>
              <a:t>1</a:t>
            </a:r>
            <a:r>
              <a:rPr lang="zh-CN" altLang="en-US" sz="1800">
                <a:solidFill>
                  <a:srgbClr val="212834"/>
                </a:solidFill>
              </a:rPr>
              <a:t>先熔断。所以，为了保证保护动作的选择性，前一级熔断器应采用熔体</a:t>
            </a:r>
            <a:r>
              <a:rPr lang="en-US" altLang="zh-CN" sz="1800">
                <a:solidFill>
                  <a:srgbClr val="212834"/>
                </a:solidFill>
              </a:rPr>
              <a:t>1</a:t>
            </a:r>
            <a:r>
              <a:rPr lang="zh-CN" altLang="en-US" sz="1800">
                <a:solidFill>
                  <a:srgbClr val="212834"/>
                </a:solidFill>
              </a:rPr>
              <a:t>，后一级熔断器应选用熔体</a:t>
            </a:r>
            <a:r>
              <a:rPr lang="en-US" altLang="zh-CN" sz="1800">
                <a:solidFill>
                  <a:srgbClr val="212834"/>
                </a:solidFill>
              </a:rPr>
              <a:t>2</a:t>
            </a:r>
            <a:r>
              <a:rPr lang="zh-CN" altLang="en-US" sz="1800">
                <a:solidFill>
                  <a:srgbClr val="212834"/>
                </a:solidFill>
              </a:rPr>
              <a:t>。</a:t>
            </a:r>
          </a:p>
        </p:txBody>
      </p:sp>
      <p:sp>
        <p:nvSpPr>
          <p:cNvPr id="56334" name="Text Box 10">
            <a:extLst>
              <a:ext uri="{FF2B5EF4-FFF2-40B4-BE49-F238E27FC236}">
                <a16:creationId xmlns:a16="http://schemas.microsoft.com/office/drawing/2014/main" id="{4ECE6549-A06C-4BD2-B9E5-98D0C4516AF2}"/>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56322" name="Object 11">
            <a:extLst>
              <a:ext uri="{FF2B5EF4-FFF2-40B4-BE49-F238E27FC236}">
                <a16:creationId xmlns:a16="http://schemas.microsoft.com/office/drawing/2014/main" id="{539683B0-FD05-49C1-8599-DEFC2B586CC4}"/>
              </a:ext>
            </a:extLst>
          </p:cNvPr>
          <p:cNvGraphicFramePr>
            <a:graphicFrameLocks noChangeAspect="1"/>
          </p:cNvGraphicFramePr>
          <p:nvPr>
            <p:extLst>
              <p:ext uri="{D42A27DB-BD31-4B8C-83A1-F6EECF244321}">
                <p14:modId xmlns:p14="http://schemas.microsoft.com/office/powerpoint/2010/main" val="382735659"/>
              </p:ext>
            </p:extLst>
          </p:nvPr>
        </p:nvGraphicFramePr>
        <p:xfrm>
          <a:off x="2700338" y="2438400"/>
          <a:ext cx="1439862" cy="388938"/>
        </p:xfrm>
        <a:graphic>
          <a:graphicData uri="http://schemas.openxmlformats.org/presentationml/2006/ole">
            <mc:AlternateContent xmlns:mc="http://schemas.openxmlformats.org/markup-compatibility/2006">
              <mc:Choice xmlns:v="urn:schemas-microsoft-com:vml" Requires="v">
                <p:oleObj name="Equation" r:id="rId3" imgW="761760" imgH="228600" progId="Equation.DSMT4">
                  <p:embed/>
                </p:oleObj>
              </mc:Choice>
              <mc:Fallback>
                <p:oleObj name="Equation" r:id="rId3" imgW="761760" imgH="228600" progId="Equation.DSMT4">
                  <p:embed/>
                  <p:pic>
                    <p:nvPicPr>
                      <p:cNvPr id="0" name="Object 11"/>
                      <p:cNvPicPr>
                        <a:picLocks noChangeAspect="1" noChangeArrowheads="1"/>
                      </p:cNvPicPr>
                      <p:nvPr/>
                    </p:nvPicPr>
                    <p:blipFill>
                      <a:blip r:embed="rId4"/>
                      <a:srcRect/>
                      <a:stretch>
                        <a:fillRect/>
                      </a:stretch>
                    </p:blipFill>
                    <p:spPr bwMode="auto">
                      <a:xfrm>
                        <a:off x="2700338" y="2438400"/>
                        <a:ext cx="1439862" cy="3889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3" name="Object 13">
            <a:extLst>
              <a:ext uri="{FF2B5EF4-FFF2-40B4-BE49-F238E27FC236}">
                <a16:creationId xmlns:a16="http://schemas.microsoft.com/office/drawing/2014/main" id="{F29C764E-1207-428A-A623-9D13D0D44C1C}"/>
              </a:ext>
            </a:extLst>
          </p:cNvPr>
          <p:cNvGraphicFramePr>
            <a:graphicFrameLocks noChangeAspect="1"/>
          </p:cNvGraphicFramePr>
          <p:nvPr>
            <p:extLst>
              <p:ext uri="{D42A27DB-BD31-4B8C-83A1-F6EECF244321}">
                <p14:modId xmlns:p14="http://schemas.microsoft.com/office/powerpoint/2010/main" val="3116804862"/>
              </p:ext>
            </p:extLst>
          </p:nvPr>
        </p:nvGraphicFramePr>
        <p:xfrm>
          <a:off x="2916238" y="3792538"/>
          <a:ext cx="1008062" cy="377825"/>
        </p:xfrm>
        <a:graphic>
          <a:graphicData uri="http://schemas.openxmlformats.org/presentationml/2006/ole">
            <mc:AlternateContent xmlns:mc="http://schemas.openxmlformats.org/markup-compatibility/2006">
              <mc:Choice xmlns:v="urn:schemas-microsoft-com:vml" Requires="v">
                <p:oleObj name="Equation" r:id="rId5" imgW="533160" imgH="203040" progId="Equation.DSMT4">
                  <p:embed/>
                </p:oleObj>
              </mc:Choice>
              <mc:Fallback>
                <p:oleObj name="Equation" r:id="rId5" imgW="533160" imgH="203040" progId="Equation.DSMT4">
                  <p:embed/>
                  <p:pic>
                    <p:nvPicPr>
                      <p:cNvPr id="0" name="Object 13"/>
                      <p:cNvPicPr>
                        <a:picLocks noChangeAspect="1" noChangeArrowheads="1"/>
                      </p:cNvPicPr>
                      <p:nvPr/>
                    </p:nvPicPr>
                    <p:blipFill>
                      <a:blip r:embed="rId6"/>
                      <a:srcRect/>
                      <a:stretch>
                        <a:fillRect/>
                      </a:stretch>
                    </p:blipFill>
                    <p:spPr bwMode="auto">
                      <a:xfrm>
                        <a:off x="2916238" y="3792538"/>
                        <a:ext cx="1008062" cy="3778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4" name="Object 15">
            <a:extLst>
              <a:ext uri="{FF2B5EF4-FFF2-40B4-BE49-F238E27FC236}">
                <a16:creationId xmlns:a16="http://schemas.microsoft.com/office/drawing/2014/main" id="{00019940-CAB6-493A-B4EF-192F396941A6}"/>
              </a:ext>
            </a:extLst>
          </p:cNvPr>
          <p:cNvGraphicFramePr>
            <a:graphicFrameLocks noChangeAspect="1"/>
          </p:cNvGraphicFramePr>
          <p:nvPr>
            <p:extLst>
              <p:ext uri="{D42A27DB-BD31-4B8C-83A1-F6EECF244321}">
                <p14:modId xmlns:p14="http://schemas.microsoft.com/office/powerpoint/2010/main" val="1871335834"/>
              </p:ext>
            </p:extLst>
          </p:nvPr>
        </p:nvGraphicFramePr>
        <p:xfrm>
          <a:off x="6011863" y="4095172"/>
          <a:ext cx="326065" cy="360000"/>
        </p:xfrm>
        <a:graphic>
          <a:graphicData uri="http://schemas.openxmlformats.org/presentationml/2006/ole">
            <mc:AlternateContent xmlns:mc="http://schemas.openxmlformats.org/markup-compatibility/2006">
              <mc:Choice xmlns:v="urn:schemas-microsoft-com:vml" Requires="v">
                <p:oleObj name="Equation" r:id="rId7" imgW="177480" imgH="203040" progId="Equation.DSMT4">
                  <p:embed/>
                </p:oleObj>
              </mc:Choice>
              <mc:Fallback>
                <p:oleObj name="Equation" r:id="rId7" imgW="177480" imgH="203040" progId="Equation.DSMT4">
                  <p:embed/>
                  <p:pic>
                    <p:nvPicPr>
                      <p:cNvPr id="0" name="Object 15"/>
                      <p:cNvPicPr>
                        <a:picLocks noChangeAspect="1" noChangeArrowheads="1"/>
                      </p:cNvPicPr>
                      <p:nvPr/>
                    </p:nvPicPr>
                    <p:blipFill>
                      <a:blip r:embed="rId8"/>
                      <a:srcRect/>
                      <a:stretch>
                        <a:fillRect/>
                      </a:stretch>
                    </p:blipFill>
                    <p:spPr bwMode="auto">
                      <a:xfrm>
                        <a:off x="6011863" y="4095172"/>
                        <a:ext cx="326065"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5" name="Object 17">
            <a:extLst>
              <a:ext uri="{FF2B5EF4-FFF2-40B4-BE49-F238E27FC236}">
                <a16:creationId xmlns:a16="http://schemas.microsoft.com/office/drawing/2014/main" id="{884FC552-5011-4A95-93C0-7F7BD388A8CA}"/>
              </a:ext>
            </a:extLst>
          </p:cNvPr>
          <p:cNvGraphicFramePr>
            <a:graphicFrameLocks noChangeAspect="1"/>
          </p:cNvGraphicFramePr>
          <p:nvPr>
            <p:extLst>
              <p:ext uri="{D42A27DB-BD31-4B8C-83A1-F6EECF244321}">
                <p14:modId xmlns:p14="http://schemas.microsoft.com/office/powerpoint/2010/main" val="3814307130"/>
              </p:ext>
            </p:extLst>
          </p:nvPr>
        </p:nvGraphicFramePr>
        <p:xfrm>
          <a:off x="674977" y="4650654"/>
          <a:ext cx="290769" cy="360000"/>
        </p:xfrm>
        <a:graphic>
          <a:graphicData uri="http://schemas.openxmlformats.org/presentationml/2006/ole">
            <mc:AlternateContent xmlns:mc="http://schemas.openxmlformats.org/markup-compatibility/2006">
              <mc:Choice xmlns:v="urn:schemas-microsoft-com:vml" Requires="v">
                <p:oleObj name="Equation" r:id="rId9" imgW="164880" imgH="203040" progId="Equation.DSMT4">
                  <p:embed/>
                </p:oleObj>
              </mc:Choice>
              <mc:Fallback>
                <p:oleObj name="Equation" r:id="rId9" imgW="164880" imgH="203040" progId="Equation.DSMT4">
                  <p:embed/>
                  <p:pic>
                    <p:nvPicPr>
                      <p:cNvPr id="0" name="Object 17"/>
                      <p:cNvPicPr>
                        <a:picLocks noChangeAspect="1" noChangeArrowheads="1"/>
                      </p:cNvPicPr>
                      <p:nvPr/>
                    </p:nvPicPr>
                    <p:blipFill>
                      <a:blip r:embed="rId10"/>
                      <a:srcRect/>
                      <a:stretch>
                        <a:fillRect/>
                      </a:stretch>
                    </p:blipFill>
                    <p:spPr bwMode="auto">
                      <a:xfrm>
                        <a:off x="674977" y="4650654"/>
                        <a:ext cx="290769"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6326" name="Object 19">
            <a:extLst>
              <a:ext uri="{FF2B5EF4-FFF2-40B4-BE49-F238E27FC236}">
                <a16:creationId xmlns:a16="http://schemas.microsoft.com/office/drawing/2014/main" id="{E3C46910-DD25-4BDE-ABCE-498BC0DA2BDF}"/>
              </a:ext>
            </a:extLst>
          </p:cNvPr>
          <p:cNvGraphicFramePr>
            <a:graphicFrameLocks noChangeAspect="1"/>
          </p:cNvGraphicFramePr>
          <p:nvPr>
            <p:extLst>
              <p:ext uri="{D42A27DB-BD31-4B8C-83A1-F6EECF244321}">
                <p14:modId xmlns:p14="http://schemas.microsoft.com/office/powerpoint/2010/main" val="530746760"/>
              </p:ext>
            </p:extLst>
          </p:nvPr>
        </p:nvGraphicFramePr>
        <p:xfrm>
          <a:off x="3347864" y="5733256"/>
          <a:ext cx="1187450" cy="333375"/>
        </p:xfrm>
        <a:graphic>
          <a:graphicData uri="http://schemas.openxmlformats.org/presentationml/2006/ole">
            <mc:AlternateContent xmlns:mc="http://schemas.openxmlformats.org/markup-compatibility/2006">
              <mc:Choice xmlns:v="urn:schemas-microsoft-com:vml" Requires="v">
                <p:oleObj name="Equation" r:id="rId11" imgW="711000" imgH="203040" progId="Equation.DSMT4">
                  <p:embed/>
                </p:oleObj>
              </mc:Choice>
              <mc:Fallback>
                <p:oleObj name="Equation" r:id="rId11" imgW="711000" imgH="203040" progId="Equation.DSMT4">
                  <p:embed/>
                  <p:pic>
                    <p:nvPicPr>
                      <p:cNvPr id="0" name="Object 19"/>
                      <p:cNvPicPr>
                        <a:picLocks noChangeAspect="1" noChangeArrowheads="1"/>
                      </p:cNvPicPr>
                      <p:nvPr/>
                    </p:nvPicPr>
                    <p:blipFill>
                      <a:blip r:embed="rId12"/>
                      <a:srcRect/>
                      <a:stretch>
                        <a:fillRect/>
                      </a:stretch>
                    </p:blipFill>
                    <p:spPr bwMode="auto">
                      <a:xfrm>
                        <a:off x="3347864" y="5733256"/>
                        <a:ext cx="1187450" cy="3333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6" name="Text Box 8">
            <a:extLst>
              <a:ext uri="{FF2B5EF4-FFF2-40B4-BE49-F238E27FC236}">
                <a16:creationId xmlns:a16="http://schemas.microsoft.com/office/drawing/2014/main" id="{0BA67559-3AD3-4C6D-9947-2CA7FA4710BA}"/>
              </a:ext>
            </a:extLst>
          </p:cNvPr>
          <p:cNvSpPr txBox="1">
            <a:spLocks noChangeArrowheads="1"/>
          </p:cNvSpPr>
          <p:nvPr/>
        </p:nvSpPr>
        <p:spPr bwMode="auto">
          <a:xfrm>
            <a:off x="684213" y="1700213"/>
            <a:ext cx="845978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212834"/>
                </a:solidFill>
              </a:rPr>
              <a:t>对于保护电压互感器用的高压熔断器，只需按额定电压及开断电流两项来选择。</a:t>
            </a:r>
          </a:p>
        </p:txBody>
      </p:sp>
      <p:sp>
        <p:nvSpPr>
          <p:cNvPr id="109577" name="Text Box 10">
            <a:extLst>
              <a:ext uri="{FF2B5EF4-FFF2-40B4-BE49-F238E27FC236}">
                <a16:creationId xmlns:a16="http://schemas.microsoft.com/office/drawing/2014/main" id="{F76B45C8-681D-4F22-BA9A-207D2583E183}"/>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pic>
        <p:nvPicPr>
          <p:cNvPr id="109578" name="Picture 11" descr="414">
            <a:extLst>
              <a:ext uri="{FF2B5EF4-FFF2-40B4-BE49-F238E27FC236}">
                <a16:creationId xmlns:a16="http://schemas.microsoft.com/office/drawing/2014/main" id="{F146829A-D3B5-4484-821A-BA79430C3C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71775" y="2205038"/>
            <a:ext cx="3095625" cy="2490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9579" name="Text Box 12">
            <a:extLst>
              <a:ext uri="{FF2B5EF4-FFF2-40B4-BE49-F238E27FC236}">
                <a16:creationId xmlns:a16="http://schemas.microsoft.com/office/drawing/2014/main" id="{FCBAD069-DC20-46C9-97CE-34697688D2CA}"/>
              </a:ext>
            </a:extLst>
          </p:cNvPr>
          <p:cNvSpPr txBox="1">
            <a:spLocks noChangeArrowheads="1"/>
          </p:cNvSpPr>
          <p:nvPr/>
        </p:nvSpPr>
        <p:spPr bwMode="auto">
          <a:xfrm>
            <a:off x="2484438" y="4868863"/>
            <a:ext cx="3816350" cy="85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1600">
                <a:solidFill>
                  <a:srgbClr val="212834"/>
                </a:solidFill>
              </a:rPr>
              <a:t>1—</a:t>
            </a:r>
            <a:r>
              <a:rPr lang="zh-CN" altLang="en-US" sz="1600">
                <a:solidFill>
                  <a:srgbClr val="212834"/>
                </a:solidFill>
              </a:rPr>
              <a:t>熔体</a:t>
            </a:r>
            <a:r>
              <a:rPr lang="en-US" altLang="zh-CN" sz="1600">
                <a:solidFill>
                  <a:srgbClr val="212834"/>
                </a:solidFill>
              </a:rPr>
              <a:t>1</a:t>
            </a:r>
            <a:r>
              <a:rPr lang="zh-CN" altLang="en-US" sz="1600">
                <a:solidFill>
                  <a:srgbClr val="212834"/>
                </a:solidFill>
              </a:rPr>
              <a:t>特性曲线   </a:t>
            </a:r>
          </a:p>
          <a:p>
            <a:pPr algn="ctr" eaLnBrk="1" hangingPunct="1"/>
            <a:r>
              <a:rPr lang="en-US" altLang="zh-CN" sz="1600">
                <a:solidFill>
                  <a:srgbClr val="212834"/>
                </a:solidFill>
              </a:rPr>
              <a:t>2—</a:t>
            </a:r>
            <a:r>
              <a:rPr lang="zh-CN" altLang="en-US" sz="1600">
                <a:solidFill>
                  <a:srgbClr val="212834"/>
                </a:solidFill>
              </a:rPr>
              <a:t>熔体</a:t>
            </a:r>
            <a:r>
              <a:rPr lang="en-US" altLang="zh-CN" sz="1600">
                <a:solidFill>
                  <a:srgbClr val="212834"/>
                </a:solidFill>
              </a:rPr>
              <a:t>2</a:t>
            </a:r>
            <a:r>
              <a:rPr lang="zh-CN" altLang="en-US" sz="1600">
                <a:solidFill>
                  <a:srgbClr val="212834"/>
                </a:solidFill>
              </a:rPr>
              <a:t>特性曲线</a:t>
            </a:r>
            <a:endParaRPr lang="zh-CN" altLang="en-US" sz="1600" b="0">
              <a:solidFill>
                <a:srgbClr val="212834"/>
              </a:solidFill>
            </a:endParaRPr>
          </a:p>
          <a:p>
            <a:pPr algn="ctr" eaLnBrk="1" hangingPunct="1"/>
            <a:r>
              <a:rPr lang="zh-CN" altLang="en-US" sz="1800">
                <a:solidFill>
                  <a:srgbClr val="212834"/>
                </a:solidFill>
              </a:rPr>
              <a:t>图</a:t>
            </a:r>
            <a:r>
              <a:rPr lang="en-US" altLang="zh-CN" sz="1800">
                <a:solidFill>
                  <a:srgbClr val="212834"/>
                </a:solidFill>
              </a:rPr>
              <a:t>4.14  </a:t>
            </a:r>
            <a:r>
              <a:rPr lang="zh-CN" altLang="en-US" sz="1800">
                <a:solidFill>
                  <a:srgbClr val="212834"/>
                </a:solidFill>
              </a:rPr>
              <a:t>熔断器的安秒特性曲线</a:t>
            </a:r>
          </a:p>
        </p:txBody>
      </p:sp>
    </p:spTree>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92" name="Text Box 8">
            <a:extLst>
              <a:ext uri="{FF2B5EF4-FFF2-40B4-BE49-F238E27FC236}">
                <a16:creationId xmlns:a16="http://schemas.microsoft.com/office/drawing/2014/main" id="{0D95AE6C-E99B-43E6-B301-1AF06097D7D7}"/>
              </a:ext>
            </a:extLst>
          </p:cNvPr>
          <p:cNvSpPr txBox="1">
            <a:spLocks noChangeArrowheads="1"/>
          </p:cNvSpPr>
          <p:nvPr/>
        </p:nvSpPr>
        <p:spPr bwMode="auto">
          <a:xfrm>
            <a:off x="3059113" y="1049338"/>
            <a:ext cx="4321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212834"/>
                </a:solidFill>
                <a:ea typeface="华文仿宋" panose="02010600040101010101" pitchFamily="2" charset="-122"/>
              </a:rPr>
              <a:t>短路的基本概念</a:t>
            </a:r>
          </a:p>
        </p:txBody>
      </p:sp>
      <p:sp>
        <p:nvSpPr>
          <p:cNvPr id="93193" name="Text Box 9">
            <a:extLst>
              <a:ext uri="{FF2B5EF4-FFF2-40B4-BE49-F238E27FC236}">
                <a16:creationId xmlns:a16="http://schemas.microsoft.com/office/drawing/2014/main" id="{0CB00671-0B07-4CC1-9395-3B1E4B8C27F6}"/>
              </a:ext>
            </a:extLst>
          </p:cNvPr>
          <p:cNvSpPr txBox="1">
            <a:spLocks noChangeArrowheads="1"/>
          </p:cNvSpPr>
          <p:nvPr/>
        </p:nvSpPr>
        <p:spPr bwMode="auto">
          <a:xfrm>
            <a:off x="755650" y="2309813"/>
            <a:ext cx="7704138" cy="2592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lnSpc>
                <a:spcPct val="130000"/>
              </a:lnSpc>
            </a:pPr>
            <a:r>
              <a:rPr lang="en-US" altLang="zh-CN" sz="1800">
                <a:solidFill>
                  <a:srgbClr val="212834"/>
                </a:solidFill>
              </a:rPr>
              <a:t>1. </a:t>
            </a:r>
            <a:r>
              <a:rPr lang="zh-CN" altLang="en-US" sz="1800">
                <a:solidFill>
                  <a:srgbClr val="212834"/>
                </a:solidFill>
              </a:rPr>
              <a:t>短路电流计算的目的</a:t>
            </a:r>
          </a:p>
          <a:p>
            <a:pPr eaLnBrk="1" hangingPunct="1">
              <a:lnSpc>
                <a:spcPct val="130000"/>
              </a:lnSpc>
            </a:pPr>
            <a:r>
              <a:rPr lang="zh-CN" altLang="en-US" sz="1800">
                <a:solidFill>
                  <a:srgbClr val="212834"/>
                </a:solidFill>
              </a:rPr>
              <a:t>        为确保电气设备在短路情况下不致损坏，减轻短路危害和防止故障扩大，必须事先对短路电流进行计算。计算短路电流的目的是：</a:t>
            </a:r>
          </a:p>
          <a:p>
            <a:pPr eaLnBrk="1" hangingPunct="1">
              <a:lnSpc>
                <a:spcPct val="130000"/>
              </a:lnSpc>
              <a:buFont typeface="Wingdings" panose="05000000000000000000" pitchFamily="2" charset="2"/>
              <a:buChar char="Ø"/>
            </a:pPr>
            <a:r>
              <a:rPr lang="zh-CN" altLang="en-US" sz="1800">
                <a:solidFill>
                  <a:srgbClr val="212834"/>
                </a:solidFill>
              </a:rPr>
              <a:t>      </a:t>
            </a:r>
            <a:r>
              <a:rPr lang="en-US" altLang="zh-CN" sz="1800">
                <a:solidFill>
                  <a:srgbClr val="212834"/>
                </a:solidFill>
              </a:rPr>
              <a:t>(1) </a:t>
            </a:r>
            <a:r>
              <a:rPr lang="zh-CN" altLang="en-US" sz="1800">
                <a:solidFill>
                  <a:srgbClr val="212834"/>
                </a:solidFill>
              </a:rPr>
              <a:t>选择和校验电气设备。</a:t>
            </a:r>
          </a:p>
          <a:p>
            <a:pPr eaLnBrk="1" hangingPunct="1">
              <a:lnSpc>
                <a:spcPct val="130000"/>
              </a:lnSpc>
              <a:buFont typeface="Wingdings" panose="05000000000000000000" pitchFamily="2" charset="2"/>
              <a:buChar char="Ø"/>
            </a:pPr>
            <a:r>
              <a:rPr lang="zh-CN" altLang="en-US" sz="1800">
                <a:solidFill>
                  <a:srgbClr val="212834"/>
                </a:solidFill>
              </a:rPr>
              <a:t>      </a:t>
            </a:r>
            <a:r>
              <a:rPr lang="en-US" altLang="zh-CN" sz="1800">
                <a:solidFill>
                  <a:srgbClr val="212834"/>
                </a:solidFill>
              </a:rPr>
              <a:t>(2) </a:t>
            </a:r>
            <a:r>
              <a:rPr lang="zh-CN" altLang="en-US" sz="1800">
                <a:solidFill>
                  <a:srgbClr val="212834"/>
                </a:solidFill>
              </a:rPr>
              <a:t>进行继电保护装置的选型与整定计算。</a:t>
            </a:r>
          </a:p>
          <a:p>
            <a:pPr eaLnBrk="1" hangingPunct="1">
              <a:lnSpc>
                <a:spcPct val="130000"/>
              </a:lnSpc>
              <a:buFont typeface="Wingdings" panose="05000000000000000000" pitchFamily="2" charset="2"/>
              <a:buChar char="Ø"/>
            </a:pPr>
            <a:r>
              <a:rPr lang="zh-CN" altLang="en-US" sz="1800">
                <a:solidFill>
                  <a:srgbClr val="212834"/>
                </a:solidFill>
              </a:rPr>
              <a:t>      </a:t>
            </a:r>
            <a:r>
              <a:rPr lang="en-US" altLang="zh-CN" sz="1800">
                <a:solidFill>
                  <a:srgbClr val="212834"/>
                </a:solidFill>
              </a:rPr>
              <a:t>(3) </a:t>
            </a:r>
            <a:r>
              <a:rPr lang="zh-CN" altLang="en-US" sz="1800">
                <a:solidFill>
                  <a:srgbClr val="212834"/>
                </a:solidFill>
              </a:rPr>
              <a:t>分析电力系统的故障及稳定性能，选择限制短路电流的措施。</a:t>
            </a:r>
          </a:p>
          <a:p>
            <a:pPr eaLnBrk="1" hangingPunct="1">
              <a:lnSpc>
                <a:spcPct val="130000"/>
              </a:lnSpc>
              <a:buFont typeface="Wingdings" panose="05000000000000000000" pitchFamily="2" charset="2"/>
              <a:buChar char="Ø"/>
            </a:pPr>
            <a:r>
              <a:rPr lang="zh-CN" altLang="en-US" sz="1800">
                <a:solidFill>
                  <a:srgbClr val="212834"/>
                </a:solidFill>
              </a:rPr>
              <a:t>      </a:t>
            </a:r>
            <a:r>
              <a:rPr lang="en-US" altLang="zh-CN" sz="1800">
                <a:solidFill>
                  <a:srgbClr val="212834"/>
                </a:solidFill>
              </a:rPr>
              <a:t>(4) </a:t>
            </a:r>
            <a:r>
              <a:rPr lang="zh-CN" altLang="en-US" sz="1800">
                <a:solidFill>
                  <a:srgbClr val="212834"/>
                </a:solidFill>
              </a:rPr>
              <a:t>确定电力线路对通信线路的影响等。</a:t>
            </a:r>
          </a:p>
        </p:txBody>
      </p:sp>
      <p:sp>
        <p:nvSpPr>
          <p:cNvPr id="93194" name="Text Box 10">
            <a:extLst>
              <a:ext uri="{FF2B5EF4-FFF2-40B4-BE49-F238E27FC236}">
                <a16:creationId xmlns:a16="http://schemas.microsoft.com/office/drawing/2014/main" id="{8F8B7C8E-2D41-4FF5-ABDB-15C552D1E520}"/>
              </a:ext>
            </a:extLst>
          </p:cNvPr>
          <p:cNvSpPr txBox="1">
            <a:spLocks noChangeArrowheads="1"/>
          </p:cNvSpPr>
          <p:nvPr/>
        </p:nvSpPr>
        <p:spPr bwMode="auto">
          <a:xfrm>
            <a:off x="755650" y="1747838"/>
            <a:ext cx="54721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400">
                <a:solidFill>
                  <a:srgbClr val="212834"/>
                </a:solidFill>
                <a:latin typeface="宋体" panose="02010600030101010101" pitchFamily="2" charset="-122"/>
              </a:rPr>
              <a:t>四、短路电流计算的目的与基本假设 </a:t>
            </a:r>
          </a:p>
        </p:txBody>
      </p:sp>
    </p:spTree>
  </p:cSld>
  <p:clrMapOvr>
    <a:masterClrMapping/>
  </p:clrMapOvr>
  <p:transition>
    <p:split orient="vert"/>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600" name="Text Box 8">
            <a:extLst>
              <a:ext uri="{FF2B5EF4-FFF2-40B4-BE49-F238E27FC236}">
                <a16:creationId xmlns:a16="http://schemas.microsoft.com/office/drawing/2014/main" id="{840BFCFC-78F7-447E-854A-6D75E69C9206}"/>
              </a:ext>
            </a:extLst>
          </p:cNvPr>
          <p:cNvSpPr txBox="1">
            <a:spLocks noChangeArrowheads="1"/>
          </p:cNvSpPr>
          <p:nvPr/>
        </p:nvSpPr>
        <p:spPr bwMode="auto">
          <a:xfrm>
            <a:off x="755650" y="1628775"/>
            <a:ext cx="7704138"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4. </a:t>
            </a:r>
            <a:r>
              <a:rPr lang="zh-CN" altLang="en-US" sz="1800">
                <a:solidFill>
                  <a:srgbClr val="212834"/>
                </a:solidFill>
              </a:rPr>
              <a:t>母线的选择</a:t>
            </a:r>
          </a:p>
          <a:p>
            <a:pPr eaLnBrk="1" hangingPunct="1"/>
            <a:r>
              <a:rPr lang="zh-CN" altLang="en-US" sz="1800">
                <a:solidFill>
                  <a:srgbClr val="212834"/>
                </a:solidFill>
              </a:rPr>
              <a:t>        母线一般按下列各项选择和校验：①母线导体材料、类型和敷设方式；②母线截面；③热稳定；④动稳定。</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母线导体材料、类型和敷设方式</a:t>
            </a:r>
          </a:p>
          <a:p>
            <a:pPr eaLnBrk="1" hangingPunct="1"/>
            <a:r>
              <a:rPr lang="zh-CN" altLang="en-US" sz="1800">
                <a:solidFill>
                  <a:srgbClr val="212834"/>
                </a:solidFill>
              </a:rPr>
              <a:t>        常用母线导体材料有铜、铝和铝合金。铜的电阻率低、强度大、抗腐蚀性强，是性能良好的导体材料。但它的用途广泛，且我国铜的储量不多，价格高，因此铜母线只用在持续工作电流大，且出线位置特别狭窄或对铝有严重腐蚀的场所。铝的电阻率较大，但密度只有铜的</a:t>
            </a:r>
            <a:r>
              <a:rPr lang="en-US" altLang="zh-CN" sz="1800">
                <a:solidFill>
                  <a:srgbClr val="212834"/>
                </a:solidFill>
              </a:rPr>
              <a:t>30%</a:t>
            </a:r>
            <a:r>
              <a:rPr lang="zh-CN" altLang="en-US" sz="1800">
                <a:solidFill>
                  <a:srgbClr val="212834"/>
                </a:solidFill>
              </a:rPr>
              <a:t>，我国铝的储量丰富，且价格低，因此一般采用铝或铝合金作为导体材料。</a:t>
            </a:r>
          </a:p>
          <a:p>
            <a:pPr eaLnBrk="1" hangingPunct="1"/>
            <a:r>
              <a:rPr lang="zh-CN" altLang="en-US" sz="1800">
                <a:solidFill>
                  <a:srgbClr val="212834"/>
                </a:solidFill>
              </a:rPr>
              <a:t>       常用的硬母线导体，其截面形状有矩形、槽形和管形。矩形母线散热良好，有一定的机械强度，便于安装，但集肤效应较大。为减小集肤效应，单条矩形母线的截面最大不超过</a:t>
            </a:r>
            <a:r>
              <a:rPr lang="en-US" altLang="zh-CN" sz="1800">
                <a:solidFill>
                  <a:srgbClr val="212834"/>
                </a:solidFill>
              </a:rPr>
              <a:t>1250mm</a:t>
            </a:r>
            <a:r>
              <a:rPr lang="en-US" altLang="zh-CN" sz="1800" baseline="30000">
                <a:solidFill>
                  <a:srgbClr val="212834"/>
                </a:solidFill>
              </a:rPr>
              <a:t>2</a:t>
            </a:r>
            <a:r>
              <a:rPr lang="zh-CN" altLang="en-US" sz="1800">
                <a:solidFill>
                  <a:srgbClr val="212834"/>
                </a:solidFill>
              </a:rPr>
              <a:t>。当工作电流很大时，可将</a:t>
            </a:r>
            <a:r>
              <a:rPr lang="en-US" altLang="zh-CN" sz="1800">
                <a:solidFill>
                  <a:srgbClr val="212834"/>
                </a:solidFill>
              </a:rPr>
              <a:t>2</a:t>
            </a:r>
            <a:r>
              <a:rPr lang="zh-CN" altLang="en-US" sz="1800">
                <a:solidFill>
                  <a:srgbClr val="212834"/>
                </a:solidFill>
              </a:rPr>
              <a:t>条～</a:t>
            </a:r>
            <a:r>
              <a:rPr lang="en-US" altLang="zh-CN" sz="1800">
                <a:solidFill>
                  <a:srgbClr val="212834"/>
                </a:solidFill>
              </a:rPr>
              <a:t>3</a:t>
            </a:r>
            <a:r>
              <a:rPr lang="zh-CN" altLang="en-US" sz="1800">
                <a:solidFill>
                  <a:srgbClr val="212834"/>
                </a:solidFill>
              </a:rPr>
              <a:t>条矩形母线并列使用。矩形母线一般用于</a:t>
            </a:r>
            <a:r>
              <a:rPr lang="en-US" altLang="zh-CN" sz="1800">
                <a:solidFill>
                  <a:srgbClr val="212834"/>
                </a:solidFill>
              </a:rPr>
              <a:t>35kV</a:t>
            </a:r>
            <a:r>
              <a:rPr lang="zh-CN" altLang="en-US" sz="1800">
                <a:solidFill>
                  <a:srgbClr val="212834"/>
                </a:solidFill>
              </a:rPr>
              <a:t>及以下，电流在</a:t>
            </a:r>
            <a:r>
              <a:rPr lang="en-US" altLang="zh-CN" sz="1800">
                <a:solidFill>
                  <a:srgbClr val="212834"/>
                </a:solidFill>
              </a:rPr>
              <a:t>4000A</a:t>
            </a:r>
            <a:r>
              <a:rPr lang="zh-CN" altLang="en-US" sz="1800">
                <a:solidFill>
                  <a:srgbClr val="212834"/>
                </a:solidFill>
              </a:rPr>
              <a:t>以下的配电装置中。槽形母线机械强度好，载流量大，集肤效应也较小，一般用于</a:t>
            </a:r>
            <a:r>
              <a:rPr lang="en-US" altLang="zh-CN" sz="1800">
                <a:solidFill>
                  <a:srgbClr val="212834"/>
                </a:solidFill>
              </a:rPr>
              <a:t>4000A</a:t>
            </a:r>
            <a:r>
              <a:rPr lang="zh-CN" altLang="en-US" sz="1800">
                <a:solidFill>
                  <a:srgbClr val="212834"/>
                </a:solidFill>
              </a:rPr>
              <a:t>～</a:t>
            </a:r>
            <a:r>
              <a:rPr lang="en-US" altLang="zh-CN" sz="1800">
                <a:solidFill>
                  <a:srgbClr val="212834"/>
                </a:solidFill>
              </a:rPr>
              <a:t>8000A</a:t>
            </a:r>
            <a:r>
              <a:rPr lang="zh-CN" altLang="en-US" sz="1800">
                <a:solidFill>
                  <a:srgbClr val="212834"/>
                </a:solidFill>
              </a:rPr>
              <a:t>的配电装置中。管形母线机械强度较高，集肤效应系数小，管内可以通水或通风冷却。另外圆管表面曲率较小，而且均匀，电晕放电电压高，因而常用于</a:t>
            </a:r>
            <a:r>
              <a:rPr lang="en-US" altLang="zh-CN" sz="1800">
                <a:solidFill>
                  <a:srgbClr val="212834"/>
                </a:solidFill>
              </a:rPr>
              <a:t>8000A</a:t>
            </a:r>
            <a:r>
              <a:rPr lang="zh-CN" altLang="en-US" sz="1800">
                <a:solidFill>
                  <a:srgbClr val="212834"/>
                </a:solidFill>
              </a:rPr>
              <a:t>以上的大电流和</a:t>
            </a:r>
            <a:r>
              <a:rPr lang="en-US" altLang="zh-CN" sz="1800">
                <a:solidFill>
                  <a:srgbClr val="212834"/>
                </a:solidFill>
              </a:rPr>
              <a:t>110kV</a:t>
            </a:r>
            <a:r>
              <a:rPr lang="zh-CN" altLang="en-US" sz="1800">
                <a:solidFill>
                  <a:srgbClr val="212834"/>
                </a:solidFill>
              </a:rPr>
              <a:t>及以上的高压配电装置中。</a:t>
            </a:r>
          </a:p>
        </p:txBody>
      </p:sp>
      <p:sp>
        <p:nvSpPr>
          <p:cNvPr id="110601" name="Text Box 10">
            <a:extLst>
              <a:ext uri="{FF2B5EF4-FFF2-40B4-BE49-F238E27FC236}">
                <a16:creationId xmlns:a16="http://schemas.microsoft.com/office/drawing/2014/main" id="{6F2CC557-6F16-4F6F-B1DE-1355C98F0BA5}"/>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spTree>
  </p:cSld>
  <p:clrMapOvr>
    <a:masterClrMapping/>
  </p:clrMapOvr>
  <p:transition>
    <p:split orient="vert"/>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53" name="Text Box 8">
            <a:extLst>
              <a:ext uri="{FF2B5EF4-FFF2-40B4-BE49-F238E27FC236}">
                <a16:creationId xmlns:a16="http://schemas.microsoft.com/office/drawing/2014/main" id="{26447A3E-F71B-496D-90FF-CC757859CC83}"/>
              </a:ext>
            </a:extLst>
          </p:cNvPr>
          <p:cNvSpPr txBox="1">
            <a:spLocks noChangeArrowheads="1"/>
          </p:cNvSpPr>
          <p:nvPr/>
        </p:nvSpPr>
        <p:spPr bwMode="auto">
          <a:xfrm>
            <a:off x="827088" y="1700213"/>
            <a:ext cx="7704137"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截面形状不对称母线的散热和机械强度与导体的布置方式有关。图</a:t>
            </a:r>
            <a:r>
              <a:rPr lang="en-US" altLang="zh-CN" sz="1800">
                <a:solidFill>
                  <a:srgbClr val="212834"/>
                </a:solidFill>
              </a:rPr>
              <a:t>4.13</a:t>
            </a:r>
            <a:r>
              <a:rPr lang="zh-CN" altLang="en-US" sz="1800">
                <a:solidFill>
                  <a:srgbClr val="212834"/>
                </a:solidFill>
              </a:rPr>
              <a:t>所示为矩形母线的布置方式。当三相母线水平布置时，图</a:t>
            </a:r>
            <a:r>
              <a:rPr lang="en-US" altLang="zh-CN" sz="1800">
                <a:solidFill>
                  <a:srgbClr val="212834"/>
                </a:solidFill>
              </a:rPr>
              <a:t>(a)</a:t>
            </a:r>
            <a:r>
              <a:rPr lang="zh-CN" altLang="en-US" sz="1800">
                <a:solidFill>
                  <a:srgbClr val="212834"/>
                </a:solidFill>
              </a:rPr>
              <a:t>为母线平放，图</a:t>
            </a:r>
            <a:r>
              <a:rPr lang="en-US" altLang="zh-CN" sz="1800">
                <a:solidFill>
                  <a:srgbClr val="212834"/>
                </a:solidFill>
              </a:rPr>
              <a:t>(b)</a:t>
            </a:r>
            <a:r>
              <a:rPr lang="zh-CN" altLang="en-US" sz="1800">
                <a:solidFill>
                  <a:srgbClr val="212834"/>
                </a:solidFill>
              </a:rPr>
              <a:t>为母线竖放。后者散热较好，载流量大，但机械强度较差。前者则相反。所以母线的布置方式应视具体情况而定。</a:t>
            </a:r>
          </a:p>
          <a:p>
            <a:pPr eaLnBrk="1" hangingPunct="1"/>
            <a:r>
              <a:rPr lang="zh-CN" altLang="en-US" sz="1800">
                <a:solidFill>
                  <a:srgbClr val="212834"/>
                </a:solidFill>
              </a:rPr>
              <a:t>        </a:t>
            </a:r>
            <a:r>
              <a:rPr lang="en-US" altLang="zh-CN" sz="1800">
                <a:solidFill>
                  <a:srgbClr val="212834"/>
                </a:solidFill>
              </a:rPr>
              <a:t>2) </a:t>
            </a:r>
            <a:r>
              <a:rPr lang="zh-CN" altLang="en-US" sz="1800">
                <a:solidFill>
                  <a:srgbClr val="212834"/>
                </a:solidFill>
              </a:rPr>
              <a:t>母线截面的选择</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按最大工作电流选择。按最大工作电流选择母线截面时，应满足母线额定电流</a:t>
            </a:r>
            <a:r>
              <a:rPr lang="en-US" altLang="zh-CN" sz="1800">
                <a:solidFill>
                  <a:srgbClr val="212834"/>
                </a:solidFill>
              </a:rPr>
              <a:t>IN</a:t>
            </a:r>
            <a:r>
              <a:rPr lang="zh-CN" altLang="en-US" sz="1800">
                <a:solidFill>
                  <a:srgbClr val="212834"/>
                </a:solidFill>
              </a:rPr>
              <a:t>不小于该回路的最大持续工作电流</a:t>
            </a:r>
            <a:r>
              <a:rPr lang="en-US" altLang="zh-CN" sz="1800">
                <a:solidFill>
                  <a:srgbClr val="212834"/>
                </a:solidFill>
              </a:rPr>
              <a:t>Imax</a:t>
            </a:r>
            <a:r>
              <a:rPr lang="zh-CN" altLang="en-US" sz="1800">
                <a:solidFill>
                  <a:srgbClr val="212834"/>
                </a:solidFill>
              </a:rPr>
              <a:t>，即</a:t>
            </a:r>
          </a:p>
          <a:p>
            <a:pPr eaLnBrk="1" hangingPunct="1"/>
            <a:r>
              <a:rPr lang="zh-CN" altLang="en-US" sz="1800">
                <a:solidFill>
                  <a:srgbClr val="212834"/>
                </a:solidFill>
              </a:rPr>
              <a:t>                                                                                                    </a:t>
            </a:r>
            <a:r>
              <a:rPr lang="en-US" altLang="zh-CN" sz="1800">
                <a:solidFill>
                  <a:srgbClr val="212834"/>
                </a:solidFill>
              </a:rPr>
              <a:t>(4-80)</a:t>
            </a:r>
          </a:p>
          <a:p>
            <a:pPr eaLnBrk="1" hangingPunct="1"/>
            <a:r>
              <a:rPr lang="en-US" altLang="zh-CN" sz="1800">
                <a:solidFill>
                  <a:srgbClr val="212834"/>
                </a:solidFill>
              </a:rPr>
              <a:t>        (2) </a:t>
            </a:r>
            <a:r>
              <a:rPr lang="zh-CN" altLang="en-US" sz="1800">
                <a:solidFill>
                  <a:srgbClr val="212834"/>
                </a:solidFill>
              </a:rPr>
              <a:t>按经济电流密度选择。对于全年平均负荷较大、母线较长、传输容量较大的回路</a:t>
            </a:r>
            <a:r>
              <a:rPr lang="en-US" altLang="zh-CN" sz="1800">
                <a:solidFill>
                  <a:srgbClr val="212834"/>
                </a:solidFill>
              </a:rPr>
              <a:t>(</a:t>
            </a:r>
            <a:r>
              <a:rPr lang="zh-CN" altLang="en-US" sz="1800">
                <a:solidFill>
                  <a:srgbClr val="212834"/>
                </a:solidFill>
              </a:rPr>
              <a:t>如发电机、主变压器回路等</a:t>
            </a:r>
            <a:r>
              <a:rPr lang="en-US" altLang="zh-CN" sz="1800">
                <a:solidFill>
                  <a:srgbClr val="212834"/>
                </a:solidFill>
              </a:rPr>
              <a:t>)</a:t>
            </a:r>
            <a:r>
              <a:rPr lang="zh-CN" altLang="en-US" sz="1800">
                <a:solidFill>
                  <a:srgbClr val="212834"/>
                </a:solidFill>
              </a:rPr>
              <a:t>均应按经济电流密度选择，而对汇流主母线则不按此选择，详见</a:t>
            </a:r>
            <a:r>
              <a:rPr lang="en-US" altLang="zh-CN" sz="1800">
                <a:solidFill>
                  <a:srgbClr val="212834"/>
                </a:solidFill>
              </a:rPr>
              <a:t>4.8</a:t>
            </a:r>
            <a:r>
              <a:rPr lang="zh-CN" altLang="en-US" sz="1800">
                <a:solidFill>
                  <a:srgbClr val="212834"/>
                </a:solidFill>
              </a:rPr>
              <a:t>节导线截面积选择。</a:t>
            </a:r>
          </a:p>
          <a:p>
            <a:pPr eaLnBrk="1" hangingPunct="1"/>
            <a:r>
              <a:rPr lang="zh-CN" altLang="en-US" sz="1800">
                <a:solidFill>
                  <a:srgbClr val="212834"/>
                </a:solidFill>
              </a:rPr>
              <a:t>母线热稳定及动稳定校验见</a:t>
            </a:r>
            <a:r>
              <a:rPr lang="en-US" altLang="zh-CN" sz="1800">
                <a:solidFill>
                  <a:srgbClr val="212834"/>
                </a:solidFill>
              </a:rPr>
              <a:t>4.6</a:t>
            </a:r>
            <a:r>
              <a:rPr lang="zh-CN" altLang="en-US" sz="1800">
                <a:solidFill>
                  <a:srgbClr val="212834"/>
                </a:solidFill>
              </a:rPr>
              <a:t>节内容。</a:t>
            </a:r>
          </a:p>
          <a:p>
            <a:pPr eaLnBrk="1" hangingPunct="1"/>
            <a:endParaRPr lang="en-US" altLang="zh-CN" sz="1800">
              <a:solidFill>
                <a:srgbClr val="212834"/>
              </a:solidFill>
            </a:endParaRPr>
          </a:p>
        </p:txBody>
      </p:sp>
      <p:sp>
        <p:nvSpPr>
          <p:cNvPr id="57354" name="Text Box 10">
            <a:extLst>
              <a:ext uri="{FF2B5EF4-FFF2-40B4-BE49-F238E27FC236}">
                <a16:creationId xmlns:a16="http://schemas.microsoft.com/office/drawing/2014/main" id="{3634C2ED-D6D8-4984-AE95-2C0094FB98FB}"/>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sp>
        <p:nvSpPr>
          <p:cNvPr id="57355" name="Rectangle 12">
            <a:extLst>
              <a:ext uri="{FF2B5EF4-FFF2-40B4-BE49-F238E27FC236}">
                <a16:creationId xmlns:a16="http://schemas.microsoft.com/office/drawing/2014/main" id="{164C845C-8024-4CB7-80D1-9DC7351484C4}"/>
              </a:ext>
            </a:extLst>
          </p:cNvPr>
          <p:cNvSpPr>
            <a:spLocks noChangeArrowheads="1"/>
          </p:cNvSpPr>
          <p:nvPr/>
        </p:nvSpPr>
        <p:spPr bwMode="auto">
          <a:xfrm>
            <a:off x="0" y="3205878"/>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212834"/>
              </a:solidFill>
            </a:endParaRPr>
          </a:p>
        </p:txBody>
      </p:sp>
      <p:graphicFrame>
        <p:nvGraphicFramePr>
          <p:cNvPr id="57346" name="Object 11">
            <a:extLst>
              <a:ext uri="{FF2B5EF4-FFF2-40B4-BE49-F238E27FC236}">
                <a16:creationId xmlns:a16="http://schemas.microsoft.com/office/drawing/2014/main" id="{1031521E-6DB6-432B-A93F-6AFDFEDC73DE}"/>
              </a:ext>
            </a:extLst>
          </p:cNvPr>
          <p:cNvGraphicFramePr>
            <a:graphicFrameLocks noChangeAspect="1"/>
          </p:cNvGraphicFramePr>
          <p:nvPr>
            <p:extLst>
              <p:ext uri="{D42A27DB-BD31-4B8C-83A1-F6EECF244321}">
                <p14:modId xmlns:p14="http://schemas.microsoft.com/office/powerpoint/2010/main" val="2372949007"/>
              </p:ext>
            </p:extLst>
          </p:nvPr>
        </p:nvGraphicFramePr>
        <p:xfrm>
          <a:off x="3059113" y="3644900"/>
          <a:ext cx="827087" cy="328613"/>
        </p:xfrm>
        <a:graphic>
          <a:graphicData uri="http://schemas.openxmlformats.org/presentationml/2006/ole">
            <mc:AlternateContent xmlns:mc="http://schemas.openxmlformats.org/markup-compatibility/2006">
              <mc:Choice xmlns:v="urn:schemas-microsoft-com:vml" Requires="v">
                <p:oleObj name="Equation" r:id="rId3" imgW="507960" imgH="203040" progId="Equation.DSMT4">
                  <p:embed/>
                </p:oleObj>
              </mc:Choice>
              <mc:Fallback>
                <p:oleObj name="Equation" r:id="rId3" imgW="507960" imgH="203040" progId="Equation.DSMT4">
                  <p:embed/>
                  <p:pic>
                    <p:nvPicPr>
                      <p:cNvPr id="0" name="Object 11"/>
                      <p:cNvPicPr>
                        <a:picLocks noChangeAspect="1" noChangeArrowheads="1"/>
                      </p:cNvPicPr>
                      <p:nvPr/>
                    </p:nvPicPr>
                    <p:blipFill>
                      <a:blip r:embed="rId4"/>
                      <a:srcRect/>
                      <a:stretch>
                        <a:fillRect/>
                      </a:stretch>
                    </p:blipFill>
                    <p:spPr bwMode="auto">
                      <a:xfrm>
                        <a:off x="3059113" y="3644900"/>
                        <a:ext cx="827087" cy="3286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82" name="Text Box 8">
            <a:extLst>
              <a:ext uri="{FF2B5EF4-FFF2-40B4-BE49-F238E27FC236}">
                <a16:creationId xmlns:a16="http://schemas.microsoft.com/office/drawing/2014/main" id="{9801C73F-3F0A-4350-94B2-F60CECBDB492}"/>
              </a:ext>
            </a:extLst>
          </p:cNvPr>
          <p:cNvSpPr txBox="1">
            <a:spLocks noChangeArrowheads="1"/>
          </p:cNvSpPr>
          <p:nvPr/>
        </p:nvSpPr>
        <p:spPr bwMode="auto">
          <a:xfrm>
            <a:off x="827088" y="1700213"/>
            <a:ext cx="7704137"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5. </a:t>
            </a:r>
            <a:r>
              <a:rPr lang="zh-CN" altLang="en-US" sz="1800">
                <a:solidFill>
                  <a:srgbClr val="212834"/>
                </a:solidFill>
              </a:rPr>
              <a:t>绝缘子的选择</a:t>
            </a:r>
          </a:p>
          <a:p>
            <a:pPr eaLnBrk="1" hangingPunct="1"/>
            <a:r>
              <a:rPr lang="zh-CN" altLang="en-US" sz="1800">
                <a:solidFill>
                  <a:srgbClr val="212834"/>
                </a:solidFill>
              </a:rPr>
              <a:t>        绝缘子包括支持绝缘子和穿墙套管。支持绝缘子的作用是为了支撑母线；穿墙套管的作用是为了保证母线穿墙时的绝缘。它们的选择和校验项目，如表</a:t>
            </a:r>
            <a:r>
              <a:rPr lang="en-US" altLang="zh-CN" sz="1800">
                <a:solidFill>
                  <a:srgbClr val="212834"/>
                </a:solidFill>
              </a:rPr>
              <a:t>4.5</a:t>
            </a:r>
            <a:r>
              <a:rPr lang="zh-CN" altLang="en-US" sz="1800">
                <a:solidFill>
                  <a:srgbClr val="212834"/>
                </a:solidFill>
              </a:rPr>
              <a:t>所列。</a:t>
            </a:r>
          </a:p>
        </p:txBody>
      </p:sp>
      <p:sp>
        <p:nvSpPr>
          <p:cNvPr id="58383" name="Text Box 10">
            <a:extLst>
              <a:ext uri="{FF2B5EF4-FFF2-40B4-BE49-F238E27FC236}">
                <a16:creationId xmlns:a16="http://schemas.microsoft.com/office/drawing/2014/main" id="{12CFED81-60DF-45BF-BEBA-2CACDDB8A65E}"/>
              </a:ext>
            </a:extLst>
          </p:cNvPr>
          <p:cNvSpPr txBox="1">
            <a:spLocks noChangeArrowheads="1"/>
          </p:cNvSpPr>
          <p:nvPr/>
        </p:nvSpPr>
        <p:spPr bwMode="auto">
          <a:xfrm>
            <a:off x="755650" y="1052513"/>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pic>
        <p:nvPicPr>
          <p:cNvPr id="58384" name="Picture 11" descr="415">
            <a:extLst>
              <a:ext uri="{FF2B5EF4-FFF2-40B4-BE49-F238E27FC236}">
                <a16:creationId xmlns:a16="http://schemas.microsoft.com/office/drawing/2014/main" id="{8161465E-A1DF-45DB-996A-5ADD720346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825" y="2852738"/>
            <a:ext cx="3817938" cy="179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85" name="Rectangle 12">
            <a:extLst>
              <a:ext uri="{FF2B5EF4-FFF2-40B4-BE49-F238E27FC236}">
                <a16:creationId xmlns:a16="http://schemas.microsoft.com/office/drawing/2014/main" id="{8A6F9D25-1FC9-4A16-B473-2D27E7460084}"/>
              </a:ext>
            </a:extLst>
          </p:cNvPr>
          <p:cNvSpPr>
            <a:spLocks noChangeArrowheads="1"/>
          </p:cNvSpPr>
          <p:nvPr/>
        </p:nvSpPr>
        <p:spPr bwMode="auto">
          <a:xfrm>
            <a:off x="5076825" y="4797425"/>
            <a:ext cx="37131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tIns="76176" bIns="76176"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600">
                <a:solidFill>
                  <a:srgbClr val="212834"/>
                </a:solidFill>
              </a:rPr>
              <a:t>图</a:t>
            </a:r>
            <a:r>
              <a:rPr lang="en-US" altLang="zh-CN" sz="1600">
                <a:solidFill>
                  <a:srgbClr val="212834"/>
                </a:solidFill>
              </a:rPr>
              <a:t>4.15  </a:t>
            </a:r>
            <a:r>
              <a:rPr lang="zh-CN" altLang="en-US" sz="1600">
                <a:solidFill>
                  <a:srgbClr val="212834"/>
                </a:solidFill>
              </a:rPr>
              <a:t>绝缘子和穿墙套管所受的电动力</a:t>
            </a:r>
            <a:endParaRPr lang="zh-CN" altLang="en-US" sz="3600">
              <a:solidFill>
                <a:srgbClr val="212834"/>
              </a:solidFill>
            </a:endParaRPr>
          </a:p>
        </p:txBody>
      </p:sp>
      <p:sp>
        <p:nvSpPr>
          <p:cNvPr id="58386" name="Text Box 13">
            <a:extLst>
              <a:ext uri="{FF2B5EF4-FFF2-40B4-BE49-F238E27FC236}">
                <a16:creationId xmlns:a16="http://schemas.microsoft.com/office/drawing/2014/main" id="{636FA620-DD5E-44C3-A79E-C5F887E6C428}"/>
              </a:ext>
            </a:extLst>
          </p:cNvPr>
          <p:cNvSpPr txBox="1">
            <a:spLocks noChangeArrowheads="1"/>
          </p:cNvSpPr>
          <p:nvPr/>
        </p:nvSpPr>
        <p:spPr bwMode="auto">
          <a:xfrm>
            <a:off x="323850" y="2852738"/>
            <a:ext cx="4752975" cy="366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绝缘子和穿墙套管的机械应力计算：</a:t>
            </a:r>
          </a:p>
          <a:p>
            <a:pPr eaLnBrk="1" hangingPunct="1"/>
            <a:r>
              <a:rPr lang="zh-CN" altLang="en-US" sz="1800">
                <a:solidFill>
                  <a:srgbClr val="212834"/>
                </a:solidFill>
              </a:rPr>
              <a:t>        布置在同一平面内的三相母线，如图</a:t>
            </a:r>
            <a:r>
              <a:rPr lang="en-US" altLang="zh-CN" sz="1800">
                <a:solidFill>
                  <a:srgbClr val="212834"/>
                </a:solidFill>
              </a:rPr>
              <a:t>4.15</a:t>
            </a:r>
            <a:r>
              <a:rPr lang="zh-CN" altLang="en-US" sz="1800">
                <a:solidFill>
                  <a:srgbClr val="212834"/>
                </a:solidFill>
              </a:rPr>
              <a:t>所示为绝缘子和穿墙套管受力示意图。在发生短路时，支持绝缘子所受的力为</a:t>
            </a:r>
          </a:p>
          <a:p>
            <a:pPr eaLnBrk="1" hangingPunct="1"/>
            <a:endParaRPr lang="zh-CN" altLang="en-US" sz="1800">
              <a:solidFill>
                <a:srgbClr val="212834"/>
              </a:solidFill>
            </a:endParaRPr>
          </a:p>
          <a:p>
            <a:pPr eaLnBrk="1" hangingPunct="1"/>
            <a:endParaRPr lang="zh-CN" altLang="en-US" sz="1800">
              <a:solidFill>
                <a:srgbClr val="212834"/>
              </a:solidFill>
            </a:endParaRPr>
          </a:p>
          <a:p>
            <a:pPr eaLnBrk="1" hangingPunct="1"/>
            <a:r>
              <a:rPr lang="zh-CN" altLang="en-US" sz="1800">
                <a:solidFill>
                  <a:srgbClr val="212834"/>
                </a:solidFill>
              </a:rPr>
              <a:t>                                                      </a:t>
            </a:r>
            <a:r>
              <a:rPr lang="en-US" altLang="zh-CN" sz="1800">
                <a:solidFill>
                  <a:srgbClr val="212834"/>
                </a:solidFill>
              </a:rPr>
              <a:t>(4-81)</a:t>
            </a:r>
          </a:p>
          <a:p>
            <a:pPr eaLnBrk="1" hangingPunct="1"/>
            <a:r>
              <a:rPr lang="zh-CN" altLang="en-US" sz="1800">
                <a:solidFill>
                  <a:srgbClr val="212834"/>
                </a:solidFill>
              </a:rPr>
              <a:t>式中         </a:t>
            </a:r>
            <a:r>
              <a:rPr lang="en-US" altLang="zh-CN" sz="1800">
                <a:solidFill>
                  <a:srgbClr val="212834"/>
                </a:solidFill>
              </a:rPr>
              <a:t>——</a:t>
            </a:r>
            <a:r>
              <a:rPr lang="zh-CN" altLang="en-US" sz="1800">
                <a:solidFill>
                  <a:srgbClr val="212834"/>
                </a:solidFill>
              </a:rPr>
              <a:t>计算跨距</a:t>
            </a:r>
            <a:r>
              <a:rPr lang="en-US" altLang="zh-CN" sz="1800">
                <a:solidFill>
                  <a:srgbClr val="212834"/>
                </a:solidFill>
              </a:rPr>
              <a:t>(m)</a:t>
            </a:r>
            <a:r>
              <a:rPr lang="zh-CN" altLang="en-US" sz="1800">
                <a:solidFill>
                  <a:srgbClr val="212834"/>
                </a:solidFill>
              </a:rPr>
              <a:t>，    </a:t>
            </a:r>
            <a:r>
              <a:rPr lang="en-US" altLang="zh-CN" sz="1800">
                <a:solidFill>
                  <a:srgbClr val="212834"/>
                </a:solidFill>
              </a:rPr>
              <a:t>                    </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L</a:t>
            </a:r>
            <a:r>
              <a:rPr lang="en-US" altLang="zh-CN" sz="1800" baseline="-25000">
                <a:solidFill>
                  <a:srgbClr val="212834"/>
                </a:solidFill>
              </a:rPr>
              <a:t>1</a:t>
            </a:r>
            <a:r>
              <a:rPr lang="zh-CN" altLang="en-US" sz="1800">
                <a:solidFill>
                  <a:srgbClr val="212834"/>
                </a:solidFill>
              </a:rPr>
              <a:t>、</a:t>
            </a:r>
            <a:r>
              <a:rPr lang="en-US" altLang="zh-CN" sz="1800">
                <a:solidFill>
                  <a:srgbClr val="212834"/>
                </a:solidFill>
              </a:rPr>
              <a:t>L</a:t>
            </a:r>
            <a:r>
              <a:rPr lang="en-US" altLang="zh-CN" sz="1800" baseline="-25000">
                <a:solidFill>
                  <a:srgbClr val="212834"/>
                </a:solidFill>
              </a:rPr>
              <a:t>2</a:t>
            </a:r>
            <a:r>
              <a:rPr lang="en-US" altLang="zh-CN" sz="1800">
                <a:solidFill>
                  <a:srgbClr val="212834"/>
                </a:solidFill>
              </a:rPr>
              <a:t>——</a:t>
            </a:r>
            <a:r>
              <a:rPr lang="zh-CN" altLang="en-US" sz="1800">
                <a:solidFill>
                  <a:srgbClr val="212834"/>
                </a:solidFill>
              </a:rPr>
              <a:t>支持绝缘子的相邻两跨距</a:t>
            </a:r>
            <a:r>
              <a:rPr lang="en-US" altLang="zh-CN" sz="1800">
                <a:solidFill>
                  <a:srgbClr val="212834"/>
                </a:solidFill>
              </a:rPr>
              <a:t>(m)</a:t>
            </a:r>
            <a:r>
              <a:rPr lang="zh-CN" altLang="en-US" sz="1800">
                <a:solidFill>
                  <a:srgbClr val="212834"/>
                </a:solidFill>
              </a:rPr>
              <a:t>。</a:t>
            </a:r>
          </a:p>
          <a:p>
            <a:pPr eaLnBrk="1" hangingPunct="1"/>
            <a:r>
              <a:rPr lang="zh-CN" altLang="en-US" sz="1800">
                <a:solidFill>
                  <a:srgbClr val="212834"/>
                </a:solidFill>
              </a:rPr>
              <a:t>式</a:t>
            </a:r>
            <a:r>
              <a:rPr lang="en-US" altLang="zh-CN" sz="1800">
                <a:solidFill>
                  <a:srgbClr val="212834"/>
                </a:solidFill>
              </a:rPr>
              <a:t>(4-67)</a:t>
            </a:r>
            <a:r>
              <a:rPr lang="zh-CN" altLang="en-US" sz="1800">
                <a:solidFill>
                  <a:srgbClr val="212834"/>
                </a:solidFill>
              </a:rPr>
              <a:t>也可用于计算穿墙套管承受的作用力，其中</a:t>
            </a:r>
          </a:p>
          <a:p>
            <a:pPr eaLnBrk="1" hangingPunct="1"/>
            <a:r>
              <a:rPr lang="zh-CN" altLang="en-US" sz="1800">
                <a:solidFill>
                  <a:srgbClr val="212834"/>
                </a:solidFill>
              </a:rPr>
              <a:t>                              </a:t>
            </a:r>
            <a:r>
              <a:rPr lang="en-US" altLang="zh-CN" sz="1800">
                <a:solidFill>
                  <a:srgbClr val="212834"/>
                </a:solidFill>
              </a:rPr>
              <a:t> </a:t>
            </a:r>
          </a:p>
          <a:p>
            <a:pPr eaLnBrk="1" hangingPunct="1"/>
            <a:r>
              <a:rPr lang="zh-CN" altLang="en-US" sz="1800">
                <a:solidFill>
                  <a:srgbClr val="212834"/>
                </a:solidFill>
              </a:rPr>
              <a:t>式中  </a:t>
            </a:r>
            <a:r>
              <a:rPr lang="en-US" altLang="zh-CN" sz="1800">
                <a:solidFill>
                  <a:srgbClr val="212834"/>
                </a:solidFill>
              </a:rPr>
              <a:t>L</a:t>
            </a:r>
            <a:r>
              <a:rPr lang="en-US" altLang="zh-CN" sz="1800" baseline="-25000">
                <a:solidFill>
                  <a:srgbClr val="212834"/>
                </a:solidFill>
              </a:rPr>
              <a:t>p</a:t>
            </a:r>
            <a:r>
              <a:rPr lang="en-US" altLang="zh-CN" sz="1800">
                <a:solidFill>
                  <a:srgbClr val="212834"/>
                </a:solidFill>
              </a:rPr>
              <a:t>——</a:t>
            </a:r>
            <a:r>
              <a:rPr lang="zh-CN" altLang="en-US" sz="1800">
                <a:solidFill>
                  <a:srgbClr val="212834"/>
                </a:solidFill>
              </a:rPr>
              <a:t>套管长度。</a:t>
            </a:r>
          </a:p>
        </p:txBody>
      </p:sp>
      <p:graphicFrame>
        <p:nvGraphicFramePr>
          <p:cNvPr id="58370" name="Object 14">
            <a:extLst>
              <a:ext uri="{FF2B5EF4-FFF2-40B4-BE49-F238E27FC236}">
                <a16:creationId xmlns:a16="http://schemas.microsoft.com/office/drawing/2014/main" id="{C77A430F-5C7A-4FBE-AA74-8C75C8C2C2A8}"/>
              </a:ext>
            </a:extLst>
          </p:cNvPr>
          <p:cNvGraphicFramePr>
            <a:graphicFrameLocks noChangeAspect="1"/>
          </p:cNvGraphicFramePr>
          <p:nvPr>
            <p:extLst>
              <p:ext uri="{D42A27DB-BD31-4B8C-83A1-F6EECF244321}">
                <p14:modId xmlns:p14="http://schemas.microsoft.com/office/powerpoint/2010/main" val="3331573204"/>
              </p:ext>
            </p:extLst>
          </p:nvPr>
        </p:nvGraphicFramePr>
        <p:xfrm>
          <a:off x="827088" y="3933825"/>
          <a:ext cx="2736850" cy="976313"/>
        </p:xfrm>
        <a:graphic>
          <a:graphicData uri="http://schemas.openxmlformats.org/presentationml/2006/ole">
            <mc:AlternateContent xmlns:mc="http://schemas.openxmlformats.org/markup-compatibility/2006">
              <mc:Choice xmlns:v="urn:schemas-microsoft-com:vml" Requires="v">
                <p:oleObj name="Equation" r:id="rId4" imgW="2031840" imgH="723600" progId="Equation.DSMT4">
                  <p:embed/>
                </p:oleObj>
              </mc:Choice>
              <mc:Fallback>
                <p:oleObj name="Equation" r:id="rId4" imgW="2031840" imgH="723600" progId="Equation.DSMT4">
                  <p:embed/>
                  <p:pic>
                    <p:nvPicPr>
                      <p:cNvPr id="0" name="Object 14"/>
                      <p:cNvPicPr>
                        <a:picLocks noChangeAspect="1" noChangeArrowheads="1"/>
                      </p:cNvPicPr>
                      <p:nvPr/>
                    </p:nvPicPr>
                    <p:blipFill>
                      <a:blip r:embed="rId5"/>
                      <a:srcRect/>
                      <a:stretch>
                        <a:fillRect/>
                      </a:stretch>
                    </p:blipFill>
                    <p:spPr bwMode="auto">
                      <a:xfrm>
                        <a:off x="827088" y="3933825"/>
                        <a:ext cx="2736850" cy="9763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1" name="Object 17">
            <a:extLst>
              <a:ext uri="{FF2B5EF4-FFF2-40B4-BE49-F238E27FC236}">
                <a16:creationId xmlns:a16="http://schemas.microsoft.com/office/drawing/2014/main" id="{8A3AC919-79EA-40BA-AC99-BAC0A6798D69}"/>
              </a:ext>
            </a:extLst>
          </p:cNvPr>
          <p:cNvGraphicFramePr>
            <a:graphicFrameLocks noChangeAspect="1"/>
          </p:cNvGraphicFramePr>
          <p:nvPr>
            <p:extLst>
              <p:ext uri="{D42A27DB-BD31-4B8C-83A1-F6EECF244321}">
                <p14:modId xmlns:p14="http://schemas.microsoft.com/office/powerpoint/2010/main" val="740798454"/>
              </p:ext>
            </p:extLst>
          </p:nvPr>
        </p:nvGraphicFramePr>
        <p:xfrm>
          <a:off x="1022350" y="4810125"/>
          <a:ext cx="293688" cy="307975"/>
        </p:xfrm>
        <a:graphic>
          <a:graphicData uri="http://schemas.openxmlformats.org/presentationml/2006/ole">
            <mc:AlternateContent xmlns:mc="http://schemas.openxmlformats.org/markup-compatibility/2006">
              <mc:Choice xmlns:v="urn:schemas-microsoft-com:vml" Requires="v">
                <p:oleObj name="Equation" r:id="rId6" imgW="190440" imgH="203040" progId="Equation.DSMT4">
                  <p:embed/>
                </p:oleObj>
              </mc:Choice>
              <mc:Fallback>
                <p:oleObj name="Equation" r:id="rId6" imgW="190440" imgH="203040" progId="Equation.DSMT4">
                  <p:embed/>
                  <p:pic>
                    <p:nvPicPr>
                      <p:cNvPr id="0" name="Object 17"/>
                      <p:cNvPicPr>
                        <a:picLocks noChangeAspect="1" noChangeArrowheads="1"/>
                      </p:cNvPicPr>
                      <p:nvPr/>
                    </p:nvPicPr>
                    <p:blipFill>
                      <a:blip r:embed="rId7"/>
                      <a:srcRect/>
                      <a:stretch>
                        <a:fillRect/>
                      </a:stretch>
                    </p:blipFill>
                    <p:spPr bwMode="auto">
                      <a:xfrm>
                        <a:off x="1022350" y="4810125"/>
                        <a:ext cx="293688"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3" name="Object 21">
            <a:extLst>
              <a:ext uri="{FF2B5EF4-FFF2-40B4-BE49-F238E27FC236}">
                <a16:creationId xmlns:a16="http://schemas.microsoft.com/office/drawing/2014/main" id="{CCB311F9-97DD-4C6B-AE38-E78FD12B78DC}"/>
              </a:ext>
            </a:extLst>
          </p:cNvPr>
          <p:cNvGraphicFramePr>
            <a:graphicFrameLocks noChangeAspect="1"/>
          </p:cNvGraphicFramePr>
          <p:nvPr>
            <p:extLst>
              <p:ext uri="{D42A27DB-BD31-4B8C-83A1-F6EECF244321}">
                <p14:modId xmlns:p14="http://schemas.microsoft.com/office/powerpoint/2010/main" val="2417131731"/>
              </p:ext>
            </p:extLst>
          </p:nvPr>
        </p:nvGraphicFramePr>
        <p:xfrm>
          <a:off x="3250406" y="4810125"/>
          <a:ext cx="1428750" cy="307975"/>
        </p:xfrm>
        <a:graphic>
          <a:graphicData uri="http://schemas.openxmlformats.org/presentationml/2006/ole">
            <mc:AlternateContent xmlns:mc="http://schemas.openxmlformats.org/markup-compatibility/2006">
              <mc:Choice xmlns:v="urn:schemas-microsoft-com:vml" Requires="v">
                <p:oleObj name="Equation" r:id="rId8" imgW="927000" imgH="203040" progId="Equation.DSMT4">
                  <p:embed/>
                </p:oleObj>
              </mc:Choice>
              <mc:Fallback>
                <p:oleObj name="Equation" r:id="rId8" imgW="927000" imgH="203040" progId="Equation.DSMT4">
                  <p:embed/>
                  <p:pic>
                    <p:nvPicPr>
                      <p:cNvPr id="0" name="Object 21"/>
                      <p:cNvPicPr>
                        <a:picLocks noChangeAspect="1" noChangeArrowheads="1"/>
                      </p:cNvPicPr>
                      <p:nvPr/>
                    </p:nvPicPr>
                    <p:blipFill>
                      <a:blip r:embed="rId9"/>
                      <a:srcRect/>
                      <a:stretch>
                        <a:fillRect/>
                      </a:stretch>
                    </p:blipFill>
                    <p:spPr bwMode="auto">
                      <a:xfrm>
                        <a:off x="3250406" y="4810125"/>
                        <a:ext cx="1428750" cy="3079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8374" name="Object 22">
            <a:extLst>
              <a:ext uri="{FF2B5EF4-FFF2-40B4-BE49-F238E27FC236}">
                <a16:creationId xmlns:a16="http://schemas.microsoft.com/office/drawing/2014/main" id="{E09E0D8C-F84A-4AEA-9324-9E7A0F6D6BA0}"/>
              </a:ext>
            </a:extLst>
          </p:cNvPr>
          <p:cNvGraphicFramePr>
            <a:graphicFrameLocks noChangeAspect="1"/>
          </p:cNvGraphicFramePr>
          <p:nvPr>
            <p:extLst>
              <p:ext uri="{D42A27DB-BD31-4B8C-83A1-F6EECF244321}">
                <p14:modId xmlns:p14="http://schemas.microsoft.com/office/powerpoint/2010/main" val="2532885305"/>
              </p:ext>
            </p:extLst>
          </p:nvPr>
        </p:nvGraphicFramePr>
        <p:xfrm>
          <a:off x="2043328" y="5839261"/>
          <a:ext cx="1531799" cy="360000"/>
        </p:xfrm>
        <a:graphic>
          <a:graphicData uri="http://schemas.openxmlformats.org/presentationml/2006/ole">
            <mc:AlternateContent xmlns:mc="http://schemas.openxmlformats.org/markup-compatibility/2006">
              <mc:Choice xmlns:v="urn:schemas-microsoft-com:vml" Requires="v">
                <p:oleObj name="Equation" r:id="rId10" imgW="952200" imgH="228600" progId="Equation.DSMT4">
                  <p:embed/>
                </p:oleObj>
              </mc:Choice>
              <mc:Fallback>
                <p:oleObj name="Equation" r:id="rId10" imgW="952200" imgH="228600" progId="Equation.DSMT4">
                  <p:embed/>
                  <p:pic>
                    <p:nvPicPr>
                      <p:cNvPr id="0" name="Object 22"/>
                      <p:cNvPicPr>
                        <a:picLocks noChangeAspect="1" noChangeArrowheads="1"/>
                      </p:cNvPicPr>
                      <p:nvPr/>
                    </p:nvPicPr>
                    <p:blipFill>
                      <a:blip r:embed="rId11"/>
                      <a:srcRect/>
                      <a:stretch>
                        <a:fillRect/>
                      </a:stretch>
                    </p:blipFill>
                    <p:spPr bwMode="auto">
                      <a:xfrm>
                        <a:off x="2043328" y="5839261"/>
                        <a:ext cx="1531799"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05" name="Text Box 8">
            <a:extLst>
              <a:ext uri="{FF2B5EF4-FFF2-40B4-BE49-F238E27FC236}">
                <a16:creationId xmlns:a16="http://schemas.microsoft.com/office/drawing/2014/main" id="{9D6A20DB-7D20-4AC9-9054-C1ED5DE27448}"/>
              </a:ext>
            </a:extLst>
          </p:cNvPr>
          <p:cNvSpPr txBox="1">
            <a:spLocks noChangeArrowheads="1"/>
          </p:cNvSpPr>
          <p:nvPr/>
        </p:nvSpPr>
        <p:spPr bwMode="auto">
          <a:xfrm>
            <a:off x="684213" y="1773238"/>
            <a:ext cx="5400675"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由于母线电动力</a:t>
            </a:r>
            <a:r>
              <a:rPr lang="en-US" altLang="zh-CN" sz="1800">
                <a:solidFill>
                  <a:srgbClr val="212834"/>
                </a:solidFill>
              </a:rPr>
              <a:t>F</a:t>
            </a:r>
            <a:r>
              <a:rPr lang="en-US" altLang="zh-CN" sz="1800" baseline="-25000">
                <a:solidFill>
                  <a:srgbClr val="212834"/>
                </a:solidFill>
              </a:rPr>
              <a:t>max</a:t>
            </a:r>
            <a:r>
              <a:rPr lang="zh-CN" altLang="en-US" sz="1800">
                <a:solidFill>
                  <a:srgbClr val="212834"/>
                </a:solidFill>
              </a:rPr>
              <a:t>是作用在母线截面的中心线上，而支持绝缘子的抗弯破坏强度是按作用在绝缘子帽上给定的，如图</a:t>
            </a:r>
            <a:r>
              <a:rPr lang="en-US" altLang="zh-CN" sz="1800">
                <a:solidFill>
                  <a:srgbClr val="212834"/>
                </a:solidFill>
              </a:rPr>
              <a:t>4.16</a:t>
            </a:r>
            <a:r>
              <a:rPr lang="zh-CN" altLang="en-US" sz="1800">
                <a:solidFill>
                  <a:srgbClr val="212834"/>
                </a:solidFill>
              </a:rPr>
              <a:t>所示为绝缘子受力示意图。为了便于比较，必须求出短路时作用在绝缘子帽上的计算作用力</a:t>
            </a:r>
            <a:r>
              <a:rPr lang="en-US" altLang="zh-CN" sz="1800">
                <a:solidFill>
                  <a:srgbClr val="212834"/>
                </a:solidFill>
              </a:rPr>
              <a:t>F</a:t>
            </a:r>
            <a:r>
              <a:rPr lang="en-US" altLang="zh-CN" sz="1800" baseline="-25000">
                <a:solidFill>
                  <a:srgbClr val="212834"/>
                </a:solidFill>
              </a:rPr>
              <a:t>c</a:t>
            </a:r>
          </a:p>
          <a:p>
            <a:pPr eaLnBrk="1" hangingPunct="1"/>
            <a:r>
              <a:rPr lang="en-US" altLang="zh-CN" sz="1800">
                <a:solidFill>
                  <a:srgbClr val="212834"/>
                </a:solidFill>
              </a:rPr>
              <a:t>                                                                        (4-82)</a:t>
            </a:r>
          </a:p>
          <a:p>
            <a:pPr eaLnBrk="1" hangingPunct="1"/>
            <a:r>
              <a:rPr lang="zh-CN" altLang="en-US" sz="1800">
                <a:solidFill>
                  <a:srgbClr val="212834"/>
                </a:solidFill>
              </a:rPr>
              <a:t>其中</a:t>
            </a:r>
          </a:p>
          <a:p>
            <a:pPr eaLnBrk="1" hangingPunct="1"/>
            <a:r>
              <a:rPr lang="zh-CN" altLang="en-US" sz="1800">
                <a:solidFill>
                  <a:srgbClr val="212834"/>
                </a:solidFill>
              </a:rPr>
              <a:t> </a:t>
            </a:r>
          </a:p>
          <a:p>
            <a:pPr eaLnBrk="1" hangingPunct="1"/>
            <a:r>
              <a:rPr lang="zh-CN" altLang="en-US" sz="1800">
                <a:solidFill>
                  <a:srgbClr val="212834"/>
                </a:solidFill>
              </a:rPr>
              <a:t>式中  </a:t>
            </a:r>
            <a:r>
              <a:rPr lang="en-US" altLang="zh-CN" sz="1800">
                <a:solidFill>
                  <a:srgbClr val="212834"/>
                </a:solidFill>
              </a:rPr>
              <a:t>H——</a:t>
            </a:r>
            <a:r>
              <a:rPr lang="zh-CN" altLang="en-US" sz="1800">
                <a:solidFill>
                  <a:srgbClr val="212834"/>
                </a:solidFill>
              </a:rPr>
              <a:t>绝缘子高度；</a:t>
            </a:r>
          </a:p>
          <a:p>
            <a:pPr eaLnBrk="1" hangingPunct="1"/>
            <a:r>
              <a:rPr lang="zh-CN" altLang="en-US" sz="1800">
                <a:solidFill>
                  <a:srgbClr val="212834"/>
                </a:solidFill>
              </a:rPr>
              <a:t>        </a:t>
            </a:r>
            <a:r>
              <a:rPr lang="en-US" altLang="zh-CN" sz="1800">
                <a:solidFill>
                  <a:srgbClr val="212834"/>
                </a:solidFill>
              </a:rPr>
              <a:t>H</a:t>
            </a:r>
            <a:r>
              <a:rPr lang="en-US" altLang="zh-CN" sz="1800" baseline="-25000">
                <a:solidFill>
                  <a:srgbClr val="212834"/>
                </a:solidFill>
              </a:rPr>
              <a:t>1</a:t>
            </a:r>
            <a:r>
              <a:rPr lang="en-US" altLang="zh-CN" sz="1800">
                <a:solidFill>
                  <a:srgbClr val="212834"/>
                </a:solidFill>
              </a:rPr>
              <a:t>——</a:t>
            </a:r>
            <a:r>
              <a:rPr lang="zh-CN" altLang="en-US" sz="1800">
                <a:solidFill>
                  <a:srgbClr val="212834"/>
                </a:solidFill>
              </a:rPr>
              <a:t>绝缘子底部到母线中心线的高度</a:t>
            </a:r>
            <a:r>
              <a:rPr lang="en-US" altLang="zh-CN" sz="1800">
                <a:solidFill>
                  <a:srgbClr val="212834"/>
                </a:solidFill>
              </a:rPr>
              <a:t>(mm)</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母线支持片的厚度，一般竖放矩形母线 </a:t>
            </a:r>
          </a:p>
          <a:p>
            <a:pPr eaLnBrk="1" hangingPunct="1"/>
            <a:r>
              <a:rPr lang="zh-CN" altLang="en-US" sz="1800">
                <a:solidFill>
                  <a:srgbClr val="212834"/>
                </a:solidFill>
              </a:rPr>
              <a:t>                        </a:t>
            </a:r>
            <a:r>
              <a:rPr lang="en-US" altLang="zh-CN" sz="1800">
                <a:solidFill>
                  <a:srgbClr val="212834"/>
                </a:solidFill>
              </a:rPr>
              <a:t>=18mm</a:t>
            </a:r>
            <a:r>
              <a:rPr lang="zh-CN" altLang="en-US" sz="1800">
                <a:solidFill>
                  <a:srgbClr val="212834"/>
                </a:solidFill>
              </a:rPr>
              <a:t>，平放矩形母线     </a:t>
            </a:r>
            <a:r>
              <a:rPr lang="en-US" altLang="zh-CN" sz="1800">
                <a:solidFill>
                  <a:srgbClr val="212834"/>
                </a:solidFill>
              </a:rPr>
              <a:t>=12mm</a:t>
            </a:r>
            <a:r>
              <a:rPr lang="zh-CN" altLang="en-US" sz="1800">
                <a:solidFill>
                  <a:srgbClr val="212834"/>
                </a:solidFill>
              </a:rPr>
              <a:t>。</a:t>
            </a:r>
          </a:p>
        </p:txBody>
      </p:sp>
      <p:sp>
        <p:nvSpPr>
          <p:cNvPr id="59406" name="Text Box 10">
            <a:extLst>
              <a:ext uri="{FF2B5EF4-FFF2-40B4-BE49-F238E27FC236}">
                <a16:creationId xmlns:a16="http://schemas.microsoft.com/office/drawing/2014/main" id="{799D3B09-C169-4CD2-B453-B2793FA1A476}"/>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pic>
        <p:nvPicPr>
          <p:cNvPr id="59407" name="Picture 11" descr="416">
            <a:extLst>
              <a:ext uri="{FF2B5EF4-FFF2-40B4-BE49-F238E27FC236}">
                <a16:creationId xmlns:a16="http://schemas.microsoft.com/office/drawing/2014/main" id="{2D9A64FB-355C-4892-93BD-D5ADAB9CCF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43663" y="1773238"/>
            <a:ext cx="2160587" cy="212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408" name="Rectangle 12">
            <a:extLst>
              <a:ext uri="{FF2B5EF4-FFF2-40B4-BE49-F238E27FC236}">
                <a16:creationId xmlns:a16="http://schemas.microsoft.com/office/drawing/2014/main" id="{6D1493D5-FB7F-4189-9887-002E20BBE95E}"/>
              </a:ext>
            </a:extLst>
          </p:cNvPr>
          <p:cNvSpPr>
            <a:spLocks noChangeArrowheads="1"/>
          </p:cNvSpPr>
          <p:nvPr/>
        </p:nvSpPr>
        <p:spPr bwMode="auto">
          <a:xfrm>
            <a:off x="6443663" y="4147646"/>
            <a:ext cx="2204450"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tIns="76176" bIns="76176"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212834"/>
                </a:solidFill>
              </a:rPr>
              <a:t>图</a:t>
            </a:r>
            <a:r>
              <a:rPr lang="en-US" altLang="zh-CN" sz="1400">
                <a:solidFill>
                  <a:srgbClr val="212834"/>
                </a:solidFill>
              </a:rPr>
              <a:t>4.16  </a:t>
            </a:r>
            <a:r>
              <a:rPr lang="zh-CN" altLang="en-US" sz="1400">
                <a:solidFill>
                  <a:srgbClr val="212834"/>
                </a:solidFill>
              </a:rPr>
              <a:t>绝缘子受力示意图</a:t>
            </a:r>
            <a:endParaRPr lang="zh-CN" altLang="en-US" sz="3200">
              <a:solidFill>
                <a:srgbClr val="212834"/>
              </a:solidFill>
            </a:endParaRPr>
          </a:p>
        </p:txBody>
      </p:sp>
      <p:graphicFrame>
        <p:nvGraphicFramePr>
          <p:cNvPr id="59394" name="Object 13">
            <a:extLst>
              <a:ext uri="{FF2B5EF4-FFF2-40B4-BE49-F238E27FC236}">
                <a16:creationId xmlns:a16="http://schemas.microsoft.com/office/drawing/2014/main" id="{60D546FD-8634-40E4-98FA-94EBFD2E3A54}"/>
              </a:ext>
            </a:extLst>
          </p:cNvPr>
          <p:cNvGraphicFramePr>
            <a:graphicFrameLocks noChangeAspect="1"/>
          </p:cNvGraphicFramePr>
          <p:nvPr>
            <p:extLst>
              <p:ext uri="{D42A27DB-BD31-4B8C-83A1-F6EECF244321}">
                <p14:modId xmlns:p14="http://schemas.microsoft.com/office/powerpoint/2010/main" val="3724149204"/>
              </p:ext>
            </p:extLst>
          </p:nvPr>
        </p:nvGraphicFramePr>
        <p:xfrm>
          <a:off x="2051050" y="3141663"/>
          <a:ext cx="1403350" cy="534987"/>
        </p:xfrm>
        <a:graphic>
          <a:graphicData uri="http://schemas.openxmlformats.org/presentationml/2006/ole">
            <mc:AlternateContent xmlns:mc="http://schemas.openxmlformats.org/markup-compatibility/2006">
              <mc:Choice xmlns:v="urn:schemas-microsoft-com:vml" Requires="v">
                <p:oleObj name="Equation" r:id="rId4" imgW="927000" imgH="355320" progId="Equation.DSMT4">
                  <p:embed/>
                </p:oleObj>
              </mc:Choice>
              <mc:Fallback>
                <p:oleObj name="Equation" r:id="rId4" imgW="927000" imgH="355320" progId="Equation.DSMT4">
                  <p:embed/>
                  <p:pic>
                    <p:nvPicPr>
                      <p:cNvPr id="0" name="Object 13"/>
                      <p:cNvPicPr>
                        <a:picLocks noChangeAspect="1" noChangeArrowheads="1"/>
                      </p:cNvPicPr>
                      <p:nvPr/>
                    </p:nvPicPr>
                    <p:blipFill>
                      <a:blip r:embed="rId5"/>
                      <a:srcRect/>
                      <a:stretch>
                        <a:fillRect/>
                      </a:stretch>
                    </p:blipFill>
                    <p:spPr bwMode="auto">
                      <a:xfrm>
                        <a:off x="2051050" y="3141663"/>
                        <a:ext cx="1403350" cy="5349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5" name="Object 15">
            <a:extLst>
              <a:ext uri="{FF2B5EF4-FFF2-40B4-BE49-F238E27FC236}">
                <a16:creationId xmlns:a16="http://schemas.microsoft.com/office/drawing/2014/main" id="{A2D3AF05-005B-4BA6-B63D-27EA538EA583}"/>
              </a:ext>
            </a:extLst>
          </p:cNvPr>
          <p:cNvGraphicFramePr>
            <a:graphicFrameLocks noChangeAspect="1"/>
          </p:cNvGraphicFramePr>
          <p:nvPr>
            <p:extLst>
              <p:ext uri="{D42A27DB-BD31-4B8C-83A1-F6EECF244321}">
                <p14:modId xmlns:p14="http://schemas.microsoft.com/office/powerpoint/2010/main" val="1169871961"/>
              </p:ext>
            </p:extLst>
          </p:nvPr>
        </p:nvGraphicFramePr>
        <p:xfrm>
          <a:off x="1997075" y="3716338"/>
          <a:ext cx="1587500" cy="315912"/>
        </p:xfrm>
        <a:graphic>
          <a:graphicData uri="http://schemas.openxmlformats.org/presentationml/2006/ole">
            <mc:AlternateContent xmlns:mc="http://schemas.openxmlformats.org/markup-compatibility/2006">
              <mc:Choice xmlns:v="urn:schemas-microsoft-com:vml" Requires="v">
                <p:oleObj name="Equation" r:id="rId6" imgW="1002960" imgH="203040" progId="Equation.DSMT4">
                  <p:embed/>
                </p:oleObj>
              </mc:Choice>
              <mc:Fallback>
                <p:oleObj name="Equation" r:id="rId6" imgW="1002960" imgH="203040" progId="Equation.DSMT4">
                  <p:embed/>
                  <p:pic>
                    <p:nvPicPr>
                      <p:cNvPr id="0" name="Object 15"/>
                      <p:cNvPicPr>
                        <a:picLocks noChangeAspect="1" noChangeArrowheads="1"/>
                      </p:cNvPicPr>
                      <p:nvPr/>
                    </p:nvPicPr>
                    <p:blipFill>
                      <a:blip r:embed="rId7"/>
                      <a:srcRect/>
                      <a:stretch>
                        <a:fillRect/>
                      </a:stretch>
                    </p:blipFill>
                    <p:spPr bwMode="auto">
                      <a:xfrm>
                        <a:off x="1997075" y="3716338"/>
                        <a:ext cx="1587500" cy="3159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6" name="Object 17">
            <a:extLst>
              <a:ext uri="{FF2B5EF4-FFF2-40B4-BE49-F238E27FC236}">
                <a16:creationId xmlns:a16="http://schemas.microsoft.com/office/drawing/2014/main" id="{43F1CE35-5D84-41FB-BE37-61C96263BCEC}"/>
              </a:ext>
            </a:extLst>
          </p:cNvPr>
          <p:cNvGraphicFramePr>
            <a:graphicFrameLocks noChangeAspect="1"/>
          </p:cNvGraphicFramePr>
          <p:nvPr>
            <p:extLst>
              <p:ext uri="{D42A27DB-BD31-4B8C-83A1-F6EECF244321}">
                <p14:modId xmlns:p14="http://schemas.microsoft.com/office/powerpoint/2010/main" val="3503316006"/>
              </p:ext>
            </p:extLst>
          </p:nvPr>
        </p:nvGraphicFramePr>
        <p:xfrm>
          <a:off x="1212850" y="4521200"/>
          <a:ext cx="260350" cy="368300"/>
        </p:xfrm>
        <a:graphic>
          <a:graphicData uri="http://schemas.openxmlformats.org/presentationml/2006/ole">
            <mc:AlternateContent xmlns:mc="http://schemas.openxmlformats.org/markup-compatibility/2006">
              <mc:Choice xmlns:v="urn:schemas-microsoft-com:vml" Requires="v">
                <p:oleObj name="Equation" r:id="rId8" imgW="114120" imgH="164880" progId="Equation.DSMT4">
                  <p:embed/>
                </p:oleObj>
              </mc:Choice>
              <mc:Fallback>
                <p:oleObj name="Equation" r:id="rId8" imgW="114120" imgH="164880" progId="Equation.DSMT4">
                  <p:embed/>
                  <p:pic>
                    <p:nvPicPr>
                      <p:cNvPr id="0" name="Object 17"/>
                      <p:cNvPicPr>
                        <a:picLocks noChangeAspect="1" noChangeArrowheads="1"/>
                      </p:cNvPicPr>
                      <p:nvPr/>
                    </p:nvPicPr>
                    <p:blipFill>
                      <a:blip r:embed="rId9"/>
                      <a:srcRect/>
                      <a:stretch>
                        <a:fillRect/>
                      </a:stretch>
                    </p:blipFill>
                    <p:spPr bwMode="auto">
                      <a:xfrm>
                        <a:off x="1212850" y="4521200"/>
                        <a:ext cx="26035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7" name="Object 19">
            <a:extLst>
              <a:ext uri="{FF2B5EF4-FFF2-40B4-BE49-F238E27FC236}">
                <a16:creationId xmlns:a16="http://schemas.microsoft.com/office/drawing/2014/main" id="{5DF6DAF5-FF32-4686-B9D6-CE9E4D111763}"/>
              </a:ext>
            </a:extLst>
          </p:cNvPr>
          <p:cNvGraphicFramePr>
            <a:graphicFrameLocks noChangeAspect="1"/>
          </p:cNvGraphicFramePr>
          <p:nvPr>
            <p:extLst>
              <p:ext uri="{D42A27DB-BD31-4B8C-83A1-F6EECF244321}">
                <p14:modId xmlns:p14="http://schemas.microsoft.com/office/powerpoint/2010/main" val="3659115589"/>
              </p:ext>
            </p:extLst>
          </p:nvPr>
        </p:nvGraphicFramePr>
        <p:xfrm>
          <a:off x="1908175" y="4797425"/>
          <a:ext cx="260350" cy="368300"/>
        </p:xfrm>
        <a:graphic>
          <a:graphicData uri="http://schemas.openxmlformats.org/presentationml/2006/ole">
            <mc:AlternateContent xmlns:mc="http://schemas.openxmlformats.org/markup-compatibility/2006">
              <mc:Choice xmlns:v="urn:schemas-microsoft-com:vml" Requires="v">
                <p:oleObj name="Equation" r:id="rId10" imgW="114120" imgH="164880" progId="Equation.DSMT4">
                  <p:embed/>
                </p:oleObj>
              </mc:Choice>
              <mc:Fallback>
                <p:oleObj name="Equation" r:id="rId10" imgW="114120" imgH="164880" progId="Equation.DSMT4">
                  <p:embed/>
                  <p:pic>
                    <p:nvPicPr>
                      <p:cNvPr id="0" name="Object 19"/>
                      <p:cNvPicPr>
                        <a:picLocks noChangeAspect="1" noChangeArrowheads="1"/>
                      </p:cNvPicPr>
                      <p:nvPr/>
                    </p:nvPicPr>
                    <p:blipFill>
                      <a:blip r:embed="rId11"/>
                      <a:srcRect/>
                      <a:stretch>
                        <a:fillRect/>
                      </a:stretch>
                    </p:blipFill>
                    <p:spPr bwMode="auto">
                      <a:xfrm>
                        <a:off x="1908175" y="4797425"/>
                        <a:ext cx="26035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59398" name="Object 20">
            <a:extLst>
              <a:ext uri="{FF2B5EF4-FFF2-40B4-BE49-F238E27FC236}">
                <a16:creationId xmlns:a16="http://schemas.microsoft.com/office/drawing/2014/main" id="{BD9D384B-9E16-42E6-BB19-2065C670E196}"/>
              </a:ext>
            </a:extLst>
          </p:cNvPr>
          <p:cNvGraphicFramePr>
            <a:graphicFrameLocks noChangeAspect="1"/>
          </p:cNvGraphicFramePr>
          <p:nvPr>
            <p:extLst>
              <p:ext uri="{D42A27DB-BD31-4B8C-83A1-F6EECF244321}">
                <p14:modId xmlns:p14="http://schemas.microsoft.com/office/powerpoint/2010/main" val="3246729687"/>
              </p:ext>
            </p:extLst>
          </p:nvPr>
        </p:nvGraphicFramePr>
        <p:xfrm>
          <a:off x="4525963" y="4797425"/>
          <a:ext cx="260350" cy="368300"/>
        </p:xfrm>
        <a:graphic>
          <a:graphicData uri="http://schemas.openxmlformats.org/presentationml/2006/ole">
            <mc:AlternateContent xmlns:mc="http://schemas.openxmlformats.org/markup-compatibility/2006">
              <mc:Choice xmlns:v="urn:schemas-microsoft-com:vml" Requires="v">
                <p:oleObj name="Equation" r:id="rId12" imgW="114120" imgH="164880" progId="Equation.DSMT4">
                  <p:embed/>
                </p:oleObj>
              </mc:Choice>
              <mc:Fallback>
                <p:oleObj name="Equation" r:id="rId12" imgW="114120" imgH="164880" progId="Equation.DSMT4">
                  <p:embed/>
                  <p:pic>
                    <p:nvPicPr>
                      <p:cNvPr id="0" name="Object 20"/>
                      <p:cNvPicPr>
                        <a:picLocks noChangeAspect="1" noChangeArrowheads="1"/>
                      </p:cNvPicPr>
                      <p:nvPr/>
                    </p:nvPicPr>
                    <p:blipFill>
                      <a:blip r:embed="rId13"/>
                      <a:srcRect/>
                      <a:stretch>
                        <a:fillRect/>
                      </a:stretch>
                    </p:blipFill>
                    <p:spPr bwMode="auto">
                      <a:xfrm>
                        <a:off x="4525963" y="4797425"/>
                        <a:ext cx="260350"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9412" name="Text Box 22">
            <a:extLst>
              <a:ext uri="{FF2B5EF4-FFF2-40B4-BE49-F238E27FC236}">
                <a16:creationId xmlns:a16="http://schemas.microsoft.com/office/drawing/2014/main" id="{BC569D07-1443-465C-B186-5802D93AF045}"/>
              </a:ext>
            </a:extLst>
          </p:cNvPr>
          <p:cNvSpPr txBox="1">
            <a:spLocks noChangeArrowheads="1"/>
          </p:cNvSpPr>
          <p:nvPr/>
        </p:nvSpPr>
        <p:spPr bwMode="auto">
          <a:xfrm>
            <a:off x="684213" y="5157788"/>
            <a:ext cx="7775575"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1800">
                <a:solidFill>
                  <a:srgbClr val="212834"/>
                </a:solidFill>
              </a:rPr>
              <a:t>         </a:t>
            </a:r>
            <a:r>
              <a:rPr lang="zh-CN" altLang="en-US" sz="1800">
                <a:solidFill>
                  <a:srgbClr val="212834"/>
                </a:solidFill>
              </a:rPr>
              <a:t>对于屋内</a:t>
            </a:r>
            <a:r>
              <a:rPr lang="en-US" altLang="zh-CN" sz="1800">
                <a:solidFill>
                  <a:srgbClr val="212834"/>
                </a:solidFill>
              </a:rPr>
              <a:t>35kV</a:t>
            </a:r>
            <a:r>
              <a:rPr lang="zh-CN" altLang="en-US" sz="1800">
                <a:solidFill>
                  <a:srgbClr val="212834"/>
                </a:solidFill>
              </a:rPr>
              <a:t>及其以上水平布置的支持绝缘子，在进行机械受力计算时，应考虑母线和绝缘子的自重以及短路电动力的复合作用。屋外支持绝缘子还应计算风和冰雪的附加作用。</a:t>
            </a:r>
          </a:p>
        </p:txBody>
      </p:sp>
    </p:spTree>
  </p:cSld>
  <p:clrMapOvr>
    <a:masterClrMapping/>
  </p:clrMapOvr>
  <p:transition>
    <p:split orient="vert"/>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23" name="Text Box 4">
            <a:extLst>
              <a:ext uri="{FF2B5EF4-FFF2-40B4-BE49-F238E27FC236}">
                <a16:creationId xmlns:a16="http://schemas.microsoft.com/office/drawing/2014/main" id="{B86D3B29-5BC6-4589-937F-B2552F72995C}"/>
              </a:ext>
            </a:extLst>
          </p:cNvPr>
          <p:cNvSpPr txBox="1">
            <a:spLocks noChangeArrowheads="1"/>
          </p:cNvSpPr>
          <p:nvPr/>
        </p:nvSpPr>
        <p:spPr bwMode="auto">
          <a:xfrm>
            <a:off x="684213" y="1700213"/>
            <a:ext cx="7991475"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校验短时荷载作用时，支持绝缘子及穿墙套管的机械强度安全系数不应小于</a:t>
            </a:r>
            <a:r>
              <a:rPr lang="en-US" altLang="zh-CN" sz="1800">
                <a:solidFill>
                  <a:srgbClr val="212834"/>
                </a:solidFill>
              </a:rPr>
              <a:t>1.67</a:t>
            </a:r>
            <a:r>
              <a:rPr lang="zh-CN" altLang="en-US" sz="1800">
                <a:solidFill>
                  <a:srgbClr val="212834"/>
                </a:solidFill>
              </a:rPr>
              <a:t>，即           </a:t>
            </a:r>
            <a:r>
              <a:rPr lang="en-US" altLang="zh-CN" sz="1800">
                <a:solidFill>
                  <a:srgbClr val="212834"/>
                </a:solidFill>
              </a:rPr>
              <a:t>             </a:t>
            </a:r>
            <a:r>
              <a:rPr lang="zh-CN" altLang="en-US" sz="1800">
                <a:solidFill>
                  <a:srgbClr val="212834"/>
                </a:solidFill>
              </a:rPr>
              <a:t>，校验时必须满足式</a:t>
            </a:r>
            <a:r>
              <a:rPr lang="en-US" altLang="zh-CN" sz="1800">
                <a:solidFill>
                  <a:srgbClr val="212834"/>
                </a:solidFill>
              </a:rPr>
              <a:t>(4-83)</a:t>
            </a:r>
          </a:p>
          <a:p>
            <a:pPr eaLnBrk="1" hangingPunct="1"/>
            <a:r>
              <a:rPr lang="en-US" altLang="zh-CN" sz="1800">
                <a:solidFill>
                  <a:srgbClr val="212834"/>
                </a:solidFill>
              </a:rPr>
              <a:t>                                                                                                      (4-83)</a:t>
            </a:r>
          </a:p>
          <a:p>
            <a:pPr eaLnBrk="1" hangingPunct="1"/>
            <a:r>
              <a:rPr lang="zh-CN" altLang="en-US" sz="1800">
                <a:solidFill>
                  <a:srgbClr val="212834"/>
                </a:solidFill>
              </a:rPr>
              <a:t>式中  </a:t>
            </a:r>
            <a:r>
              <a:rPr lang="en-US" altLang="zh-CN" sz="1800">
                <a:solidFill>
                  <a:srgbClr val="212834"/>
                </a:solidFill>
              </a:rPr>
              <a:t>F</a:t>
            </a:r>
            <a:r>
              <a:rPr lang="en-US" altLang="zh-CN" sz="1800" baseline="-25000">
                <a:solidFill>
                  <a:srgbClr val="212834"/>
                </a:solidFill>
              </a:rPr>
              <a:t>de</a:t>
            </a:r>
            <a:r>
              <a:rPr lang="en-US" altLang="zh-CN" sz="1800">
                <a:solidFill>
                  <a:srgbClr val="212834"/>
                </a:solidFill>
              </a:rPr>
              <a:t>——</a:t>
            </a:r>
            <a:r>
              <a:rPr lang="zh-CN" altLang="en-US" sz="1800">
                <a:solidFill>
                  <a:srgbClr val="212834"/>
                </a:solidFill>
              </a:rPr>
              <a:t>绝缘子和套管的抗弯破坏力。</a:t>
            </a:r>
          </a:p>
          <a:p>
            <a:pPr eaLnBrk="1" hangingPunct="1"/>
            <a:r>
              <a:rPr lang="en-US" altLang="zh-CN" sz="1800">
                <a:solidFill>
                  <a:srgbClr val="212834"/>
                </a:solidFill>
              </a:rPr>
              <a:t>6. </a:t>
            </a:r>
            <a:r>
              <a:rPr lang="zh-CN" altLang="en-US" sz="1800">
                <a:solidFill>
                  <a:srgbClr val="212834"/>
                </a:solidFill>
              </a:rPr>
              <a:t>电流互感器和电压互感器的选择</a:t>
            </a:r>
          </a:p>
          <a:p>
            <a:pPr eaLnBrk="1" hangingPunct="1"/>
            <a:r>
              <a:rPr lang="zh-CN" altLang="en-US" sz="1800">
                <a:solidFill>
                  <a:srgbClr val="212834"/>
                </a:solidFill>
              </a:rPr>
              <a:t>        互感器在主接线中的配置与测量仪表、同期点的选择、保护和自动装置的要求以及主接线的形式有关，其配置原则如下。</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电流互感器配置</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为了满足测量和保护装置的需要，在变压器、出线、母线分段和母联断路器、分断断路器等回路均设有电流互感器。对于大接地电流系统，一般按三相配置；对于小接地电流系统，根据具体要求按两相或三相配置。在指定的计量点，还应设置计量用的电流互感器。</a:t>
            </a:r>
          </a:p>
          <a:p>
            <a:pPr eaLnBrk="1" hangingPunct="1"/>
            <a:r>
              <a:rPr lang="zh-CN" altLang="en-US" sz="1800">
                <a:solidFill>
                  <a:srgbClr val="212834"/>
                </a:solidFill>
              </a:rPr>
              <a:t>        </a:t>
            </a:r>
            <a:r>
              <a:rPr lang="en-US" altLang="zh-CN" sz="1800">
                <a:solidFill>
                  <a:srgbClr val="212834"/>
                </a:solidFill>
              </a:rPr>
              <a:t>(2) </a:t>
            </a:r>
            <a:r>
              <a:rPr lang="zh-CN" altLang="en-US" sz="1800">
                <a:solidFill>
                  <a:srgbClr val="212834"/>
                </a:solidFill>
              </a:rPr>
              <a:t>对于保护用电流互感器应尽量消除保护的死区。例如，装有两组电流互感器，且位置允许时应设在断路器两侧，使断路器处于交叉保护范围之中。</a:t>
            </a:r>
          </a:p>
        </p:txBody>
      </p:sp>
      <p:sp>
        <p:nvSpPr>
          <p:cNvPr id="60424" name="Text Box 5">
            <a:extLst>
              <a:ext uri="{FF2B5EF4-FFF2-40B4-BE49-F238E27FC236}">
                <a16:creationId xmlns:a16="http://schemas.microsoft.com/office/drawing/2014/main" id="{C9115E04-C301-4E8C-A774-B8F1E858CD80}"/>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60418" name="Object 7">
            <a:extLst>
              <a:ext uri="{FF2B5EF4-FFF2-40B4-BE49-F238E27FC236}">
                <a16:creationId xmlns:a16="http://schemas.microsoft.com/office/drawing/2014/main" id="{390AC48A-0FE6-4B5D-9E56-3C0106EE0EED}"/>
              </a:ext>
            </a:extLst>
          </p:cNvPr>
          <p:cNvGraphicFramePr>
            <a:graphicFrameLocks noChangeAspect="1"/>
          </p:cNvGraphicFramePr>
          <p:nvPr>
            <p:extLst>
              <p:ext uri="{D42A27DB-BD31-4B8C-83A1-F6EECF244321}">
                <p14:modId xmlns:p14="http://schemas.microsoft.com/office/powerpoint/2010/main" val="4294146510"/>
              </p:ext>
            </p:extLst>
          </p:nvPr>
        </p:nvGraphicFramePr>
        <p:xfrm>
          <a:off x="2128837" y="1917084"/>
          <a:ext cx="1290638" cy="492125"/>
        </p:xfrm>
        <a:graphic>
          <a:graphicData uri="http://schemas.openxmlformats.org/presentationml/2006/ole">
            <mc:AlternateContent xmlns:mc="http://schemas.openxmlformats.org/markup-compatibility/2006">
              <mc:Choice xmlns:v="urn:schemas-microsoft-com:vml" Requires="v">
                <p:oleObj name="Equation" r:id="rId3" imgW="914400" imgH="355320" progId="Equation.DSMT4">
                  <p:embed/>
                </p:oleObj>
              </mc:Choice>
              <mc:Fallback>
                <p:oleObj name="Equation" r:id="rId3" imgW="914400" imgH="355320" progId="Equation.DSMT4">
                  <p:embed/>
                  <p:pic>
                    <p:nvPicPr>
                      <p:cNvPr id="0" name="Object 7"/>
                      <p:cNvPicPr>
                        <a:picLocks noChangeAspect="1" noChangeArrowheads="1"/>
                      </p:cNvPicPr>
                      <p:nvPr/>
                    </p:nvPicPr>
                    <p:blipFill>
                      <a:blip r:embed="rId4"/>
                      <a:srcRect/>
                      <a:stretch>
                        <a:fillRect/>
                      </a:stretch>
                    </p:blipFill>
                    <p:spPr bwMode="auto">
                      <a:xfrm>
                        <a:off x="2128837" y="1917084"/>
                        <a:ext cx="1290638" cy="4921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0421" name="Object 13">
            <a:extLst>
              <a:ext uri="{FF2B5EF4-FFF2-40B4-BE49-F238E27FC236}">
                <a16:creationId xmlns:a16="http://schemas.microsoft.com/office/drawing/2014/main" id="{7A3EE87B-154B-423C-96E1-AAA5BA02A357}"/>
              </a:ext>
            </a:extLst>
          </p:cNvPr>
          <p:cNvGraphicFramePr>
            <a:graphicFrameLocks noChangeAspect="1"/>
          </p:cNvGraphicFramePr>
          <p:nvPr>
            <p:extLst>
              <p:ext uri="{D42A27DB-BD31-4B8C-83A1-F6EECF244321}">
                <p14:modId xmlns:p14="http://schemas.microsoft.com/office/powerpoint/2010/main" val="2302213731"/>
              </p:ext>
            </p:extLst>
          </p:nvPr>
        </p:nvGraphicFramePr>
        <p:xfrm>
          <a:off x="3059831" y="2272644"/>
          <a:ext cx="1438292" cy="360000"/>
        </p:xfrm>
        <a:graphic>
          <a:graphicData uri="http://schemas.openxmlformats.org/presentationml/2006/ole">
            <mc:AlternateContent xmlns:mc="http://schemas.openxmlformats.org/markup-compatibility/2006">
              <mc:Choice xmlns:v="urn:schemas-microsoft-com:vml" Requires="v">
                <p:oleObj name="Equation" r:id="rId5" imgW="863280" imgH="215640" progId="Equation.DSMT4">
                  <p:embed/>
                </p:oleObj>
              </mc:Choice>
              <mc:Fallback>
                <p:oleObj name="Equation" r:id="rId5" imgW="863280" imgH="215640" progId="Equation.DSMT4">
                  <p:embed/>
                  <p:pic>
                    <p:nvPicPr>
                      <p:cNvPr id="0" name="Object 13"/>
                      <p:cNvPicPr>
                        <a:picLocks noChangeAspect="1" noChangeArrowheads="1"/>
                      </p:cNvPicPr>
                      <p:nvPr/>
                    </p:nvPicPr>
                    <p:blipFill>
                      <a:blip r:embed="rId6"/>
                      <a:srcRect/>
                      <a:stretch>
                        <a:fillRect/>
                      </a:stretch>
                    </p:blipFill>
                    <p:spPr bwMode="auto">
                      <a:xfrm>
                        <a:off x="3059831" y="2272644"/>
                        <a:ext cx="1438292" cy="360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6" name="Text Box 2">
            <a:extLst>
              <a:ext uri="{FF2B5EF4-FFF2-40B4-BE49-F238E27FC236}">
                <a16:creationId xmlns:a16="http://schemas.microsoft.com/office/drawing/2014/main" id="{B9D6E169-1FFA-41D4-91FB-C4772996AB22}"/>
              </a:ext>
            </a:extLst>
          </p:cNvPr>
          <p:cNvSpPr txBox="1">
            <a:spLocks noChangeArrowheads="1"/>
          </p:cNvSpPr>
          <p:nvPr/>
        </p:nvSpPr>
        <p:spPr bwMode="auto">
          <a:xfrm>
            <a:off x="684213" y="1628775"/>
            <a:ext cx="8064500"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2) </a:t>
            </a:r>
            <a:r>
              <a:rPr lang="zh-CN" altLang="en-US" sz="1800">
                <a:solidFill>
                  <a:srgbClr val="212834"/>
                </a:solidFill>
              </a:rPr>
              <a:t>电压互感器的配置</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母线，一般除旁路母线外，工作及备用母线上都装有一组电压互感器，用于同期、测量仪表和保护装置。</a:t>
            </a:r>
          </a:p>
          <a:p>
            <a:pPr eaLnBrk="1" hangingPunct="1"/>
            <a:r>
              <a:rPr lang="zh-CN" altLang="en-US" sz="1800">
                <a:solidFill>
                  <a:srgbClr val="212834"/>
                </a:solidFill>
              </a:rPr>
              <a:t>        </a:t>
            </a:r>
            <a:r>
              <a:rPr lang="en-US" altLang="zh-CN" sz="1800">
                <a:solidFill>
                  <a:srgbClr val="212834"/>
                </a:solidFill>
              </a:rPr>
              <a:t>(2) </a:t>
            </a:r>
            <a:r>
              <a:rPr lang="zh-CN" altLang="en-US" sz="1800">
                <a:solidFill>
                  <a:srgbClr val="212834"/>
                </a:solidFill>
              </a:rPr>
              <a:t>线路，</a:t>
            </a:r>
            <a:r>
              <a:rPr lang="en-US" altLang="zh-CN" sz="1800">
                <a:solidFill>
                  <a:srgbClr val="212834"/>
                </a:solidFill>
              </a:rPr>
              <a:t>35kV</a:t>
            </a:r>
            <a:r>
              <a:rPr lang="zh-CN" altLang="en-US" sz="1800">
                <a:solidFill>
                  <a:srgbClr val="212834"/>
                </a:solidFill>
              </a:rPr>
              <a:t>及其以上输电线路当对端有电源时，为了监视线路有无电压，进行同期和设置重合闸，装有一台或三台单相电压互感器；</a:t>
            </a:r>
            <a:r>
              <a:rPr lang="en-US" altLang="zh-CN" sz="1800">
                <a:solidFill>
                  <a:srgbClr val="212834"/>
                </a:solidFill>
              </a:rPr>
              <a:t>10kV</a:t>
            </a:r>
            <a:r>
              <a:rPr lang="zh-CN" altLang="en-US" sz="1800">
                <a:solidFill>
                  <a:srgbClr val="212834"/>
                </a:solidFill>
              </a:rPr>
              <a:t>及其以下架空出线自动重合闸，可利用母线上的电压互感器。</a:t>
            </a:r>
          </a:p>
          <a:p>
            <a:pPr eaLnBrk="1" hangingPunct="1"/>
            <a:r>
              <a:rPr lang="zh-CN" altLang="en-US" sz="1800">
                <a:solidFill>
                  <a:srgbClr val="212834"/>
                </a:solidFill>
              </a:rPr>
              <a:t>        </a:t>
            </a:r>
            <a:r>
              <a:rPr lang="en-US" altLang="zh-CN" sz="1800">
                <a:solidFill>
                  <a:srgbClr val="212834"/>
                </a:solidFill>
              </a:rPr>
              <a:t>(3) </a:t>
            </a:r>
            <a:r>
              <a:rPr lang="zh-CN" altLang="en-US" sz="1800">
                <a:solidFill>
                  <a:srgbClr val="212834"/>
                </a:solidFill>
              </a:rPr>
              <a:t>供电部门指定的计量点，一般装有专用电压互感器。</a:t>
            </a:r>
          </a:p>
          <a:p>
            <a:pPr eaLnBrk="1" hangingPunct="1"/>
            <a:r>
              <a:rPr lang="zh-CN" altLang="en-US" sz="1800">
                <a:solidFill>
                  <a:srgbClr val="212834"/>
                </a:solidFill>
              </a:rPr>
              <a:t>        </a:t>
            </a:r>
            <a:r>
              <a:rPr lang="en-US" altLang="zh-CN" sz="1800">
                <a:solidFill>
                  <a:srgbClr val="212834"/>
                </a:solidFill>
              </a:rPr>
              <a:t>(4) </a:t>
            </a:r>
            <a:r>
              <a:rPr lang="zh-CN" altLang="en-US" sz="1800">
                <a:solidFill>
                  <a:srgbClr val="212834"/>
                </a:solidFill>
              </a:rPr>
              <a:t>变压器的高压侧有时为了保护的需要，设有一组电压互感器。</a:t>
            </a:r>
          </a:p>
          <a:p>
            <a:pPr eaLnBrk="1" hangingPunct="1"/>
            <a:r>
              <a:rPr lang="zh-CN" altLang="en-US" sz="1800">
                <a:solidFill>
                  <a:srgbClr val="212834"/>
                </a:solidFill>
              </a:rPr>
              <a:t>        </a:t>
            </a:r>
            <a:r>
              <a:rPr lang="en-US" altLang="zh-CN" sz="1800">
                <a:solidFill>
                  <a:srgbClr val="212834"/>
                </a:solidFill>
              </a:rPr>
              <a:t>3) </a:t>
            </a:r>
            <a:r>
              <a:rPr lang="zh-CN" altLang="en-US" sz="1800">
                <a:solidFill>
                  <a:srgbClr val="212834"/>
                </a:solidFill>
              </a:rPr>
              <a:t>电流互感器的选择</a:t>
            </a:r>
          </a:p>
          <a:p>
            <a:pPr eaLnBrk="1" hangingPunct="1"/>
            <a:r>
              <a:rPr lang="zh-CN" altLang="en-US" sz="1800">
                <a:solidFill>
                  <a:srgbClr val="212834"/>
                </a:solidFill>
              </a:rPr>
              <a:t>       电流互感器应按下列技术条件选择。</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按一次回路额定电压和电流选择。电流互感器的一次额定电压和电流必须满足</a:t>
            </a:r>
          </a:p>
          <a:p>
            <a:pPr eaLnBrk="1" hangingPunct="1"/>
            <a:r>
              <a:rPr lang="zh-CN" altLang="en-US" sz="1800">
                <a:solidFill>
                  <a:srgbClr val="212834"/>
                </a:solidFill>
              </a:rPr>
              <a:t>                                ≥                                                                  </a:t>
            </a:r>
            <a:r>
              <a:rPr lang="en-US" altLang="zh-CN" sz="1800">
                <a:solidFill>
                  <a:srgbClr val="212834"/>
                </a:solidFill>
              </a:rPr>
              <a:t>(4-84)</a:t>
            </a:r>
          </a:p>
          <a:p>
            <a:pPr eaLnBrk="1" hangingPunct="1"/>
            <a:r>
              <a:rPr lang="en-US" altLang="zh-CN" sz="1800">
                <a:solidFill>
                  <a:srgbClr val="212834"/>
                </a:solidFill>
              </a:rPr>
              <a:t>                                ≥                                                                  (4-85)</a:t>
            </a:r>
          </a:p>
          <a:p>
            <a:pPr eaLnBrk="1" hangingPunct="1"/>
            <a:r>
              <a:rPr lang="zh-CN" altLang="en-US" sz="1800">
                <a:solidFill>
                  <a:srgbClr val="212834"/>
                </a:solidFill>
              </a:rPr>
              <a:t>式中  </a:t>
            </a:r>
            <a:r>
              <a:rPr lang="en-US" altLang="zh-CN" sz="1800">
                <a:solidFill>
                  <a:srgbClr val="212834"/>
                </a:solidFill>
              </a:rPr>
              <a:t>U</a:t>
            </a:r>
            <a:r>
              <a:rPr lang="en-US" altLang="zh-CN" sz="1800" baseline="-25000">
                <a:solidFill>
                  <a:srgbClr val="212834"/>
                </a:solidFill>
              </a:rPr>
              <a:t>Ns</a:t>
            </a:r>
            <a:r>
              <a:rPr lang="en-US" altLang="zh-CN" sz="1800">
                <a:solidFill>
                  <a:srgbClr val="212834"/>
                </a:solidFill>
              </a:rPr>
              <a:t>——</a:t>
            </a:r>
            <a:r>
              <a:rPr lang="zh-CN" altLang="en-US" sz="1800">
                <a:solidFill>
                  <a:srgbClr val="212834"/>
                </a:solidFill>
              </a:rPr>
              <a:t>电流互感器所在电网的额定电压；</a:t>
            </a:r>
          </a:p>
          <a:p>
            <a:pPr eaLnBrk="1" hangingPunct="1"/>
            <a:r>
              <a:rPr lang="zh-CN" altLang="en-US" sz="1800">
                <a:solidFill>
                  <a:srgbClr val="212834"/>
                </a:solidFill>
              </a:rPr>
              <a:t>  </a:t>
            </a:r>
            <a:r>
              <a:rPr lang="en-US" altLang="zh-CN" sz="1800">
                <a:solidFill>
                  <a:srgbClr val="212834"/>
                </a:solidFill>
              </a:rPr>
              <a:t>U</a:t>
            </a:r>
            <a:r>
              <a:rPr lang="en-US" altLang="zh-CN" sz="1800" baseline="-25000">
                <a:solidFill>
                  <a:srgbClr val="212834"/>
                </a:solidFill>
              </a:rPr>
              <a:t>N</a:t>
            </a:r>
            <a:r>
              <a:rPr lang="zh-CN" altLang="en-US" sz="1800">
                <a:solidFill>
                  <a:srgbClr val="212834"/>
                </a:solidFill>
              </a:rPr>
              <a:t>、</a:t>
            </a:r>
            <a:r>
              <a:rPr lang="en-US" altLang="zh-CN" sz="1800">
                <a:solidFill>
                  <a:srgbClr val="212834"/>
                </a:solidFill>
              </a:rPr>
              <a:t>I</a:t>
            </a:r>
            <a:r>
              <a:rPr lang="en-US" altLang="zh-CN" sz="1800" baseline="-25000">
                <a:solidFill>
                  <a:srgbClr val="212834"/>
                </a:solidFill>
              </a:rPr>
              <a:t>N</a:t>
            </a:r>
            <a:r>
              <a:rPr lang="en-US" altLang="zh-CN" sz="1800">
                <a:solidFill>
                  <a:srgbClr val="212834"/>
                </a:solidFill>
              </a:rPr>
              <a:t> ——</a:t>
            </a:r>
            <a:r>
              <a:rPr lang="zh-CN" altLang="en-US" sz="1800">
                <a:solidFill>
                  <a:srgbClr val="212834"/>
                </a:solidFill>
              </a:rPr>
              <a:t>电流互感器的一次额定电压和电流；</a:t>
            </a:r>
          </a:p>
          <a:p>
            <a:pPr eaLnBrk="1" hangingPunct="1"/>
            <a:r>
              <a:rPr lang="zh-CN" altLang="en-US" sz="1800">
                <a:solidFill>
                  <a:srgbClr val="212834"/>
                </a:solidFill>
              </a:rPr>
              <a:t>         </a:t>
            </a:r>
            <a:r>
              <a:rPr lang="en-US" altLang="zh-CN" sz="1800">
                <a:solidFill>
                  <a:srgbClr val="212834"/>
                </a:solidFill>
              </a:rPr>
              <a:t>I</a:t>
            </a:r>
            <a:r>
              <a:rPr lang="en-US" altLang="zh-CN" sz="1800" baseline="-25000">
                <a:solidFill>
                  <a:srgbClr val="212834"/>
                </a:solidFill>
              </a:rPr>
              <a:t>max</a:t>
            </a:r>
            <a:r>
              <a:rPr lang="en-US" altLang="zh-CN" sz="1800">
                <a:solidFill>
                  <a:srgbClr val="212834"/>
                </a:solidFill>
              </a:rPr>
              <a:t>——</a:t>
            </a:r>
            <a:r>
              <a:rPr lang="zh-CN" altLang="en-US" sz="1800">
                <a:solidFill>
                  <a:srgbClr val="212834"/>
                </a:solidFill>
              </a:rPr>
              <a:t>电流互感器一次回路最大工作电流。</a:t>
            </a:r>
          </a:p>
        </p:txBody>
      </p:sp>
      <p:sp>
        <p:nvSpPr>
          <p:cNvPr id="61447" name="Text Box 3">
            <a:extLst>
              <a:ext uri="{FF2B5EF4-FFF2-40B4-BE49-F238E27FC236}">
                <a16:creationId xmlns:a16="http://schemas.microsoft.com/office/drawing/2014/main" id="{60E4EE4E-000F-472A-B1D2-37593C2116C4}"/>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61442" name="Object 7">
            <a:extLst>
              <a:ext uri="{FF2B5EF4-FFF2-40B4-BE49-F238E27FC236}">
                <a16:creationId xmlns:a16="http://schemas.microsoft.com/office/drawing/2014/main" id="{15EE15DE-5E37-43AD-865E-4757143A572B}"/>
              </a:ext>
            </a:extLst>
          </p:cNvPr>
          <p:cNvGraphicFramePr>
            <a:graphicFrameLocks noChangeAspect="1"/>
          </p:cNvGraphicFramePr>
          <p:nvPr>
            <p:extLst>
              <p:ext uri="{D42A27DB-BD31-4B8C-83A1-F6EECF244321}">
                <p14:modId xmlns:p14="http://schemas.microsoft.com/office/powerpoint/2010/main" val="3795521560"/>
              </p:ext>
            </p:extLst>
          </p:nvPr>
        </p:nvGraphicFramePr>
        <p:xfrm>
          <a:off x="2195513" y="4941888"/>
          <a:ext cx="323850" cy="323850"/>
        </p:xfrm>
        <a:graphic>
          <a:graphicData uri="http://schemas.openxmlformats.org/presentationml/2006/ole">
            <mc:AlternateContent xmlns:mc="http://schemas.openxmlformats.org/markup-compatibility/2006">
              <mc:Choice xmlns:v="urn:schemas-microsoft-com:vml" Requires="v">
                <p:oleObj name="Equation" r:id="rId3" imgW="203040" imgH="203040" progId="Equation.DSMT4">
                  <p:embed/>
                </p:oleObj>
              </mc:Choice>
              <mc:Fallback>
                <p:oleObj name="Equation" r:id="rId3" imgW="203040" imgH="203040" progId="Equation.DSMT4">
                  <p:embed/>
                  <p:pic>
                    <p:nvPicPr>
                      <p:cNvPr id="0" name="Object 7"/>
                      <p:cNvPicPr>
                        <a:picLocks noChangeAspect="1" noChangeArrowheads="1"/>
                      </p:cNvPicPr>
                      <p:nvPr/>
                    </p:nvPicPr>
                    <p:blipFill>
                      <a:blip r:embed="rId4"/>
                      <a:srcRect/>
                      <a:stretch>
                        <a:fillRect/>
                      </a:stretch>
                    </p:blipFill>
                    <p:spPr bwMode="auto">
                      <a:xfrm>
                        <a:off x="2195513" y="4941888"/>
                        <a:ext cx="3238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3" name="Object 6">
            <a:extLst>
              <a:ext uri="{FF2B5EF4-FFF2-40B4-BE49-F238E27FC236}">
                <a16:creationId xmlns:a16="http://schemas.microsoft.com/office/drawing/2014/main" id="{21BEB7AE-A240-4C97-9445-CFF18E63ECE5}"/>
              </a:ext>
            </a:extLst>
          </p:cNvPr>
          <p:cNvGraphicFramePr>
            <a:graphicFrameLocks noChangeAspect="1"/>
          </p:cNvGraphicFramePr>
          <p:nvPr>
            <p:extLst>
              <p:ext uri="{D42A27DB-BD31-4B8C-83A1-F6EECF244321}">
                <p14:modId xmlns:p14="http://schemas.microsoft.com/office/powerpoint/2010/main" val="3121876556"/>
              </p:ext>
            </p:extLst>
          </p:nvPr>
        </p:nvGraphicFramePr>
        <p:xfrm>
          <a:off x="2916238" y="4941888"/>
          <a:ext cx="395287" cy="346075"/>
        </p:xfrm>
        <a:graphic>
          <a:graphicData uri="http://schemas.openxmlformats.org/presentationml/2006/ole">
            <mc:AlternateContent xmlns:mc="http://schemas.openxmlformats.org/markup-compatibility/2006">
              <mc:Choice xmlns:v="urn:schemas-microsoft-com:vml" Requires="v">
                <p:oleObj name="Equation" r:id="rId5" imgW="228600" imgH="203040" progId="Equation.DSMT4">
                  <p:embed/>
                </p:oleObj>
              </mc:Choice>
              <mc:Fallback>
                <p:oleObj name="Equation" r:id="rId5" imgW="228600" imgH="203040" progId="Equation.DSMT4">
                  <p:embed/>
                  <p:pic>
                    <p:nvPicPr>
                      <p:cNvPr id="0" name="Object 6"/>
                      <p:cNvPicPr>
                        <a:picLocks noChangeAspect="1" noChangeArrowheads="1"/>
                      </p:cNvPicPr>
                      <p:nvPr/>
                    </p:nvPicPr>
                    <p:blipFill>
                      <a:blip r:embed="rId6"/>
                      <a:srcRect/>
                      <a:stretch>
                        <a:fillRect/>
                      </a:stretch>
                    </p:blipFill>
                    <p:spPr bwMode="auto">
                      <a:xfrm>
                        <a:off x="2916238" y="4941888"/>
                        <a:ext cx="395287"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4" name="Object 5">
            <a:extLst>
              <a:ext uri="{FF2B5EF4-FFF2-40B4-BE49-F238E27FC236}">
                <a16:creationId xmlns:a16="http://schemas.microsoft.com/office/drawing/2014/main" id="{1436656A-CA54-4860-B8D5-B9123C93B870}"/>
              </a:ext>
            </a:extLst>
          </p:cNvPr>
          <p:cNvGraphicFramePr>
            <a:graphicFrameLocks noChangeAspect="1"/>
          </p:cNvGraphicFramePr>
          <p:nvPr>
            <p:extLst>
              <p:ext uri="{D42A27DB-BD31-4B8C-83A1-F6EECF244321}">
                <p14:modId xmlns:p14="http://schemas.microsoft.com/office/powerpoint/2010/main" val="2012656731"/>
              </p:ext>
            </p:extLst>
          </p:nvPr>
        </p:nvGraphicFramePr>
        <p:xfrm>
          <a:off x="2243138" y="5229225"/>
          <a:ext cx="236537" cy="292100"/>
        </p:xfrm>
        <a:graphic>
          <a:graphicData uri="http://schemas.openxmlformats.org/presentationml/2006/ole">
            <mc:AlternateContent xmlns:mc="http://schemas.openxmlformats.org/markup-compatibility/2006">
              <mc:Choice xmlns:v="urn:schemas-microsoft-com:vml" Requires="v">
                <p:oleObj name="Equation" r:id="rId7" imgW="164880" imgH="203040" progId="Equation.DSMT4">
                  <p:embed/>
                </p:oleObj>
              </mc:Choice>
              <mc:Fallback>
                <p:oleObj name="Equation" r:id="rId7" imgW="164880" imgH="203040" progId="Equation.DSMT4">
                  <p:embed/>
                  <p:pic>
                    <p:nvPicPr>
                      <p:cNvPr id="0" name="Object 5"/>
                      <p:cNvPicPr>
                        <a:picLocks noChangeAspect="1" noChangeArrowheads="1"/>
                      </p:cNvPicPr>
                      <p:nvPr/>
                    </p:nvPicPr>
                    <p:blipFill>
                      <a:blip r:embed="rId8"/>
                      <a:srcRect/>
                      <a:stretch>
                        <a:fillRect/>
                      </a:stretch>
                    </p:blipFill>
                    <p:spPr bwMode="auto">
                      <a:xfrm>
                        <a:off x="2243138" y="5229225"/>
                        <a:ext cx="236537"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1445" name="Object 4">
            <a:extLst>
              <a:ext uri="{FF2B5EF4-FFF2-40B4-BE49-F238E27FC236}">
                <a16:creationId xmlns:a16="http://schemas.microsoft.com/office/drawing/2014/main" id="{6962F575-8362-4F43-9096-F448DA0E4FEA}"/>
              </a:ext>
            </a:extLst>
          </p:cNvPr>
          <p:cNvGraphicFramePr>
            <a:graphicFrameLocks noChangeAspect="1"/>
          </p:cNvGraphicFramePr>
          <p:nvPr>
            <p:extLst>
              <p:ext uri="{D42A27DB-BD31-4B8C-83A1-F6EECF244321}">
                <p14:modId xmlns:p14="http://schemas.microsoft.com/office/powerpoint/2010/main" val="3991519733"/>
              </p:ext>
            </p:extLst>
          </p:nvPr>
        </p:nvGraphicFramePr>
        <p:xfrm>
          <a:off x="2949575" y="5229225"/>
          <a:ext cx="395288" cy="331788"/>
        </p:xfrm>
        <a:graphic>
          <a:graphicData uri="http://schemas.openxmlformats.org/presentationml/2006/ole">
            <mc:AlternateContent xmlns:mc="http://schemas.openxmlformats.org/markup-compatibility/2006">
              <mc:Choice xmlns:v="urn:schemas-microsoft-com:vml" Requires="v">
                <p:oleObj name="Equation" r:id="rId9" imgW="241200" imgH="203040" progId="Equation.DSMT4">
                  <p:embed/>
                </p:oleObj>
              </mc:Choice>
              <mc:Fallback>
                <p:oleObj name="Equation" r:id="rId9" imgW="241200" imgH="203040" progId="Equation.DSMT4">
                  <p:embed/>
                  <p:pic>
                    <p:nvPicPr>
                      <p:cNvPr id="0" name="Object 4"/>
                      <p:cNvPicPr>
                        <a:picLocks noChangeAspect="1" noChangeArrowheads="1"/>
                      </p:cNvPicPr>
                      <p:nvPr/>
                    </p:nvPicPr>
                    <p:blipFill>
                      <a:blip r:embed="rId10"/>
                      <a:srcRect/>
                      <a:stretch>
                        <a:fillRect/>
                      </a:stretch>
                    </p:blipFill>
                    <p:spPr bwMode="auto">
                      <a:xfrm>
                        <a:off x="2949575" y="5229225"/>
                        <a:ext cx="395288" cy="3317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9" name="Text Box 2">
            <a:extLst>
              <a:ext uri="{FF2B5EF4-FFF2-40B4-BE49-F238E27FC236}">
                <a16:creationId xmlns:a16="http://schemas.microsoft.com/office/drawing/2014/main" id="{7BD6CBC1-7331-4730-9A28-5349F6074F3F}"/>
              </a:ext>
            </a:extLst>
          </p:cNvPr>
          <p:cNvSpPr txBox="1">
            <a:spLocks noChangeArrowheads="1"/>
          </p:cNvSpPr>
          <p:nvPr/>
        </p:nvSpPr>
        <p:spPr bwMode="auto">
          <a:xfrm>
            <a:off x="684213" y="1700213"/>
            <a:ext cx="7920037"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(2) </a:t>
            </a:r>
            <a:r>
              <a:rPr lang="zh-CN" altLang="en-US" sz="1800">
                <a:solidFill>
                  <a:srgbClr val="212834"/>
                </a:solidFill>
              </a:rPr>
              <a:t>电流互感器种类和型式的选择。在选择互感器时，应根据安装地点</a:t>
            </a:r>
            <a:r>
              <a:rPr lang="en-US" altLang="zh-CN" sz="1800">
                <a:solidFill>
                  <a:srgbClr val="212834"/>
                </a:solidFill>
              </a:rPr>
              <a:t>(</a:t>
            </a:r>
            <a:r>
              <a:rPr lang="zh-CN" altLang="en-US" sz="1800">
                <a:solidFill>
                  <a:srgbClr val="212834"/>
                </a:solidFill>
              </a:rPr>
              <a:t>如屋内、屋外</a:t>
            </a:r>
            <a:r>
              <a:rPr lang="en-US" altLang="zh-CN" sz="1800">
                <a:solidFill>
                  <a:srgbClr val="212834"/>
                </a:solidFill>
              </a:rPr>
              <a:t>)</a:t>
            </a:r>
            <a:r>
              <a:rPr lang="zh-CN" altLang="en-US" sz="1800">
                <a:solidFill>
                  <a:srgbClr val="212834"/>
                </a:solidFill>
              </a:rPr>
              <a:t>和安装方式</a:t>
            </a:r>
            <a:r>
              <a:rPr lang="en-US" altLang="zh-CN" sz="1800">
                <a:solidFill>
                  <a:srgbClr val="212834"/>
                </a:solidFill>
              </a:rPr>
              <a:t>(</a:t>
            </a:r>
            <a:r>
              <a:rPr lang="zh-CN" altLang="en-US" sz="1800">
                <a:solidFill>
                  <a:srgbClr val="212834"/>
                </a:solidFill>
              </a:rPr>
              <a:t>如穿墙式、支持式、装入式等</a:t>
            </a:r>
            <a:r>
              <a:rPr lang="en-US" altLang="zh-CN" sz="1800">
                <a:solidFill>
                  <a:srgbClr val="212834"/>
                </a:solidFill>
              </a:rPr>
              <a:t>)</a:t>
            </a:r>
            <a:r>
              <a:rPr lang="zh-CN" altLang="en-US" sz="1800">
                <a:solidFill>
                  <a:srgbClr val="212834"/>
                </a:solidFill>
              </a:rPr>
              <a:t>选择其型式。</a:t>
            </a:r>
          </a:p>
          <a:p>
            <a:pPr eaLnBrk="1" hangingPunct="1"/>
            <a:r>
              <a:rPr lang="zh-CN" altLang="en-US" sz="1800">
                <a:solidFill>
                  <a:srgbClr val="212834"/>
                </a:solidFill>
              </a:rPr>
              <a:t>        </a:t>
            </a:r>
            <a:r>
              <a:rPr lang="en-US" altLang="zh-CN" sz="1800">
                <a:solidFill>
                  <a:srgbClr val="212834"/>
                </a:solidFill>
              </a:rPr>
              <a:t>(3) </a:t>
            </a:r>
            <a:r>
              <a:rPr lang="zh-CN" altLang="en-US" sz="1800">
                <a:solidFill>
                  <a:srgbClr val="212834"/>
                </a:solidFill>
              </a:rPr>
              <a:t>电流互感器的准确度和额定容量的选择。为了保证测量仪表的准确度，互感器的准确级不得低于所供测量仪表的准确级。当所供仪表要求不同准确度时，应按最高级别来确定互感器的准确度。</a:t>
            </a:r>
          </a:p>
          <a:p>
            <a:pPr eaLnBrk="1" hangingPunct="1"/>
            <a:r>
              <a:rPr lang="zh-CN" altLang="en-US" sz="1800">
                <a:solidFill>
                  <a:srgbClr val="212834"/>
                </a:solidFill>
              </a:rPr>
              <a:t>       为了保证互感器的准确度，互感器二次侧所接负荷</a:t>
            </a:r>
            <a:r>
              <a:rPr lang="en-US" altLang="zh-CN" sz="1800">
                <a:solidFill>
                  <a:srgbClr val="212834"/>
                </a:solidFill>
              </a:rPr>
              <a:t>S</a:t>
            </a:r>
            <a:r>
              <a:rPr lang="en-US" altLang="zh-CN" sz="1800" baseline="-25000">
                <a:solidFill>
                  <a:srgbClr val="212834"/>
                </a:solidFill>
              </a:rPr>
              <a:t>2</a:t>
            </a:r>
            <a:r>
              <a:rPr lang="zh-CN" altLang="en-US" sz="1800">
                <a:solidFill>
                  <a:srgbClr val="212834"/>
                </a:solidFill>
              </a:rPr>
              <a:t>应不小于该准确度所规定的额定容量</a:t>
            </a:r>
            <a:r>
              <a:rPr lang="en-US" altLang="zh-CN" sz="1800">
                <a:solidFill>
                  <a:srgbClr val="212834"/>
                </a:solidFill>
              </a:rPr>
              <a:t>S</a:t>
            </a:r>
            <a:r>
              <a:rPr lang="en-US" altLang="zh-CN" sz="1800" baseline="-25000">
                <a:solidFill>
                  <a:srgbClr val="212834"/>
                </a:solidFill>
              </a:rPr>
              <a:t>N2</a:t>
            </a:r>
            <a:r>
              <a:rPr lang="zh-CN" altLang="en-US" sz="1800">
                <a:solidFill>
                  <a:srgbClr val="212834"/>
                </a:solidFill>
              </a:rPr>
              <a:t>，即</a:t>
            </a:r>
          </a:p>
          <a:p>
            <a:pPr eaLnBrk="1" hangingPunct="1"/>
            <a:r>
              <a:rPr lang="zh-CN" altLang="en-US" sz="1800">
                <a:solidFill>
                  <a:srgbClr val="212834"/>
                </a:solidFill>
              </a:rPr>
              <a:t>                                                                                              </a:t>
            </a:r>
            <a:r>
              <a:rPr lang="en-US" altLang="zh-CN" sz="1800">
                <a:solidFill>
                  <a:srgbClr val="212834"/>
                </a:solidFill>
              </a:rPr>
              <a:t>(4-86)</a:t>
            </a:r>
          </a:p>
          <a:p>
            <a:pPr eaLnBrk="1" hangingPunct="1"/>
            <a:r>
              <a:rPr lang="en-US" altLang="zh-CN" sz="1800">
                <a:solidFill>
                  <a:srgbClr val="212834"/>
                </a:solidFill>
              </a:rPr>
              <a:t>       </a:t>
            </a:r>
            <a:r>
              <a:rPr lang="zh-CN" altLang="en-US" sz="1800">
                <a:solidFill>
                  <a:srgbClr val="212834"/>
                </a:solidFill>
              </a:rPr>
              <a:t>互感器二次负荷</a:t>
            </a:r>
            <a:r>
              <a:rPr lang="en-US" altLang="zh-CN" sz="1800">
                <a:solidFill>
                  <a:srgbClr val="212834"/>
                </a:solidFill>
              </a:rPr>
              <a:t>(</a:t>
            </a:r>
            <a:r>
              <a:rPr lang="zh-CN" altLang="en-US" sz="1800">
                <a:solidFill>
                  <a:srgbClr val="212834"/>
                </a:solidFill>
              </a:rPr>
              <a:t>忽略电抗</a:t>
            </a:r>
            <a:r>
              <a:rPr lang="en-US" altLang="zh-CN" sz="1800">
                <a:solidFill>
                  <a:srgbClr val="212834"/>
                </a:solidFill>
              </a:rPr>
              <a:t>)</a:t>
            </a:r>
            <a:r>
              <a:rPr lang="zh-CN" altLang="en-US" sz="1800">
                <a:solidFill>
                  <a:srgbClr val="212834"/>
                </a:solidFill>
              </a:rPr>
              <a:t>包括测量仪表电流线圈电阻</a:t>
            </a:r>
            <a:r>
              <a:rPr lang="en-US" altLang="zh-CN" sz="1800">
                <a:solidFill>
                  <a:srgbClr val="212834"/>
                </a:solidFill>
              </a:rPr>
              <a:t>r</a:t>
            </a:r>
            <a:r>
              <a:rPr lang="en-US" altLang="zh-CN" sz="1800" baseline="-25000">
                <a:solidFill>
                  <a:srgbClr val="212834"/>
                </a:solidFill>
              </a:rPr>
              <a:t>1</a:t>
            </a:r>
            <a:r>
              <a:rPr lang="zh-CN" altLang="en-US" sz="1800">
                <a:solidFill>
                  <a:srgbClr val="212834"/>
                </a:solidFill>
              </a:rPr>
              <a:t>、继电器电阻</a:t>
            </a:r>
            <a:r>
              <a:rPr lang="en-US" altLang="zh-CN" sz="1800">
                <a:solidFill>
                  <a:srgbClr val="212834"/>
                </a:solidFill>
              </a:rPr>
              <a:t>r</a:t>
            </a:r>
            <a:r>
              <a:rPr lang="en-US" altLang="zh-CN" sz="1800" baseline="-25000">
                <a:solidFill>
                  <a:srgbClr val="212834"/>
                </a:solidFill>
              </a:rPr>
              <a:t>2</a:t>
            </a:r>
            <a:r>
              <a:rPr lang="zh-CN" altLang="en-US" sz="1800">
                <a:solidFill>
                  <a:srgbClr val="212834"/>
                </a:solidFill>
              </a:rPr>
              <a:t>、连接导线电阻</a:t>
            </a:r>
            <a:r>
              <a:rPr lang="en-US" altLang="zh-CN" sz="1800">
                <a:solidFill>
                  <a:srgbClr val="212834"/>
                </a:solidFill>
              </a:rPr>
              <a:t>r</a:t>
            </a:r>
            <a:r>
              <a:rPr lang="en-US" altLang="zh-CN" sz="1800" baseline="-25000">
                <a:solidFill>
                  <a:srgbClr val="212834"/>
                </a:solidFill>
              </a:rPr>
              <a:t>3</a:t>
            </a:r>
            <a:r>
              <a:rPr lang="zh-CN" altLang="en-US" sz="1800">
                <a:solidFill>
                  <a:srgbClr val="212834"/>
                </a:solidFill>
              </a:rPr>
              <a:t>、和接触电阻</a:t>
            </a:r>
            <a:r>
              <a:rPr lang="en-US" altLang="zh-CN" sz="1800">
                <a:solidFill>
                  <a:srgbClr val="212834"/>
                </a:solidFill>
              </a:rPr>
              <a:t>r</a:t>
            </a:r>
            <a:r>
              <a:rPr lang="en-US" altLang="zh-CN" sz="1800" baseline="-25000">
                <a:solidFill>
                  <a:srgbClr val="212834"/>
                </a:solidFill>
              </a:rPr>
              <a:t>4</a:t>
            </a:r>
            <a:r>
              <a:rPr lang="zh-CN" altLang="en-US" sz="1800">
                <a:solidFill>
                  <a:srgbClr val="212834"/>
                </a:solidFill>
              </a:rPr>
              <a:t>，即</a:t>
            </a:r>
          </a:p>
          <a:p>
            <a:pPr eaLnBrk="1" hangingPunct="1"/>
            <a:r>
              <a:rPr lang="zh-CN" altLang="en-US" sz="1800">
                <a:solidFill>
                  <a:srgbClr val="212834"/>
                </a:solidFill>
              </a:rPr>
              <a:t>                                                                    </a:t>
            </a:r>
            <a:r>
              <a:rPr lang="en-US" altLang="zh-CN" sz="1800">
                <a:solidFill>
                  <a:srgbClr val="212834"/>
                </a:solidFill>
              </a:rPr>
              <a:t>(Ω)                   (4-87)</a:t>
            </a:r>
          </a:p>
          <a:p>
            <a:pPr eaLnBrk="1" hangingPunct="1"/>
            <a:r>
              <a:rPr lang="en-US" altLang="zh-CN" sz="1800">
                <a:solidFill>
                  <a:srgbClr val="212834"/>
                </a:solidFill>
              </a:rPr>
              <a:t>        </a:t>
            </a:r>
            <a:r>
              <a:rPr lang="zh-CN" altLang="en-US" sz="1800">
                <a:solidFill>
                  <a:srgbClr val="212834"/>
                </a:solidFill>
              </a:rPr>
              <a:t>式</a:t>
            </a:r>
            <a:r>
              <a:rPr lang="en-US" altLang="zh-CN" sz="1800">
                <a:solidFill>
                  <a:srgbClr val="212834"/>
                </a:solidFill>
              </a:rPr>
              <a:t>(4-87)</a:t>
            </a:r>
            <a:r>
              <a:rPr lang="zh-CN" altLang="en-US" sz="1800">
                <a:solidFill>
                  <a:srgbClr val="212834"/>
                </a:solidFill>
              </a:rPr>
              <a:t>中</a:t>
            </a:r>
            <a:r>
              <a:rPr lang="en-US" altLang="zh-CN" sz="1800">
                <a:solidFill>
                  <a:srgbClr val="212834"/>
                </a:solidFill>
              </a:rPr>
              <a:t>r</a:t>
            </a:r>
            <a:r>
              <a:rPr lang="en-US" altLang="zh-CN" sz="1800" baseline="-25000">
                <a:solidFill>
                  <a:srgbClr val="212834"/>
                </a:solidFill>
              </a:rPr>
              <a:t>1</a:t>
            </a:r>
            <a:r>
              <a:rPr lang="zh-CN" altLang="en-US" sz="1800">
                <a:solidFill>
                  <a:srgbClr val="212834"/>
                </a:solidFill>
              </a:rPr>
              <a:t>、</a:t>
            </a:r>
            <a:r>
              <a:rPr lang="en-US" altLang="zh-CN" sz="1800">
                <a:solidFill>
                  <a:srgbClr val="212834"/>
                </a:solidFill>
              </a:rPr>
              <a:t>r</a:t>
            </a:r>
            <a:r>
              <a:rPr lang="en-US" altLang="zh-CN" sz="1800" baseline="-25000">
                <a:solidFill>
                  <a:srgbClr val="212834"/>
                </a:solidFill>
              </a:rPr>
              <a:t>2</a:t>
            </a:r>
            <a:r>
              <a:rPr lang="zh-CN" altLang="en-US" sz="1800">
                <a:solidFill>
                  <a:srgbClr val="212834"/>
                </a:solidFill>
              </a:rPr>
              <a:t>可由回路中所接仪表和继电器的参数求得，</a:t>
            </a:r>
            <a:r>
              <a:rPr lang="en-US" altLang="zh-CN" sz="1800">
                <a:solidFill>
                  <a:srgbClr val="212834"/>
                </a:solidFill>
              </a:rPr>
              <a:t>r</a:t>
            </a:r>
            <a:r>
              <a:rPr lang="en-US" altLang="zh-CN" sz="1800" baseline="-25000">
                <a:solidFill>
                  <a:srgbClr val="212834"/>
                </a:solidFill>
              </a:rPr>
              <a:t>4</a:t>
            </a:r>
            <a:r>
              <a:rPr lang="zh-CN" altLang="en-US" sz="1800">
                <a:solidFill>
                  <a:srgbClr val="212834"/>
                </a:solidFill>
              </a:rPr>
              <a:t>由于不能准确测量一般可取</a:t>
            </a:r>
            <a:r>
              <a:rPr lang="en-US" altLang="zh-CN" sz="1800">
                <a:solidFill>
                  <a:srgbClr val="212834"/>
                </a:solidFill>
              </a:rPr>
              <a:t>0.1</a:t>
            </a:r>
            <a:r>
              <a:rPr lang="zh-CN" altLang="en-US" sz="1800">
                <a:solidFill>
                  <a:srgbClr val="212834"/>
                </a:solidFill>
              </a:rPr>
              <a:t>，仅连接导线电阻</a:t>
            </a:r>
            <a:r>
              <a:rPr lang="en-US" altLang="zh-CN" sz="1800">
                <a:solidFill>
                  <a:srgbClr val="212834"/>
                </a:solidFill>
              </a:rPr>
              <a:t>r3</a:t>
            </a:r>
            <a:r>
              <a:rPr lang="zh-CN" altLang="en-US" sz="1800">
                <a:solidFill>
                  <a:srgbClr val="212834"/>
                </a:solidFill>
              </a:rPr>
              <a:t>为未知数，将式</a:t>
            </a:r>
            <a:r>
              <a:rPr lang="en-US" altLang="zh-CN" sz="1800">
                <a:solidFill>
                  <a:srgbClr val="212834"/>
                </a:solidFill>
              </a:rPr>
              <a:t>(4-87)</a:t>
            </a:r>
            <a:r>
              <a:rPr lang="zh-CN" altLang="en-US" sz="1800">
                <a:solidFill>
                  <a:srgbClr val="212834"/>
                </a:solidFill>
              </a:rPr>
              <a:t>代入式</a:t>
            </a:r>
            <a:r>
              <a:rPr lang="en-US" altLang="zh-CN" sz="1800">
                <a:solidFill>
                  <a:srgbClr val="212834"/>
                </a:solidFill>
              </a:rPr>
              <a:t>(4-86)</a:t>
            </a:r>
            <a:r>
              <a:rPr lang="zh-CN" altLang="en-US" sz="1800">
                <a:solidFill>
                  <a:srgbClr val="212834"/>
                </a:solidFill>
              </a:rPr>
              <a:t>中，整理后得</a:t>
            </a:r>
          </a:p>
          <a:p>
            <a:pPr eaLnBrk="1" hangingPunct="1"/>
            <a:r>
              <a:rPr lang="zh-CN" altLang="en-US" sz="1800">
                <a:solidFill>
                  <a:srgbClr val="212834"/>
                </a:solidFill>
              </a:rPr>
              <a:t>                                                                                                </a:t>
            </a:r>
            <a:r>
              <a:rPr lang="en-US" altLang="zh-CN" sz="1800">
                <a:solidFill>
                  <a:srgbClr val="212834"/>
                </a:solidFill>
              </a:rPr>
              <a:t>(4-88)</a:t>
            </a:r>
          </a:p>
        </p:txBody>
      </p:sp>
      <p:sp>
        <p:nvSpPr>
          <p:cNvPr id="62470" name="Text Box 3">
            <a:extLst>
              <a:ext uri="{FF2B5EF4-FFF2-40B4-BE49-F238E27FC236}">
                <a16:creationId xmlns:a16="http://schemas.microsoft.com/office/drawing/2014/main" id="{149A2C79-867B-468B-A396-B00FD93A4373}"/>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62466" name="Object 4">
            <a:extLst>
              <a:ext uri="{FF2B5EF4-FFF2-40B4-BE49-F238E27FC236}">
                <a16:creationId xmlns:a16="http://schemas.microsoft.com/office/drawing/2014/main" id="{CF676AA5-57D2-4C53-B24A-D69B5CEC45DE}"/>
              </a:ext>
            </a:extLst>
          </p:cNvPr>
          <p:cNvGraphicFramePr>
            <a:graphicFrameLocks noChangeAspect="1"/>
          </p:cNvGraphicFramePr>
          <p:nvPr>
            <p:extLst>
              <p:ext uri="{D42A27DB-BD31-4B8C-83A1-F6EECF244321}">
                <p14:modId xmlns:p14="http://schemas.microsoft.com/office/powerpoint/2010/main" val="4130517649"/>
              </p:ext>
            </p:extLst>
          </p:nvPr>
        </p:nvGraphicFramePr>
        <p:xfrm>
          <a:off x="2592388" y="3644900"/>
          <a:ext cx="2339975" cy="392113"/>
        </p:xfrm>
        <a:graphic>
          <a:graphicData uri="http://schemas.openxmlformats.org/presentationml/2006/ole">
            <mc:AlternateContent xmlns:mc="http://schemas.openxmlformats.org/markup-compatibility/2006">
              <mc:Choice xmlns:v="urn:schemas-microsoft-com:vml" Requires="v">
                <p:oleObj name="Equation" r:id="rId3" imgW="1422360" imgH="241200" progId="Equation.DSMT4">
                  <p:embed/>
                </p:oleObj>
              </mc:Choice>
              <mc:Fallback>
                <p:oleObj name="Equation" r:id="rId3" imgW="1422360" imgH="241200" progId="Equation.DSMT4">
                  <p:embed/>
                  <p:pic>
                    <p:nvPicPr>
                      <p:cNvPr id="0" name="Object 4"/>
                      <p:cNvPicPr>
                        <a:picLocks noChangeAspect="1" noChangeArrowheads="1"/>
                      </p:cNvPicPr>
                      <p:nvPr/>
                    </p:nvPicPr>
                    <p:blipFill>
                      <a:blip r:embed="rId4"/>
                      <a:srcRect/>
                      <a:stretch>
                        <a:fillRect/>
                      </a:stretch>
                    </p:blipFill>
                    <p:spPr bwMode="auto">
                      <a:xfrm>
                        <a:off x="2592388" y="3644900"/>
                        <a:ext cx="2339975" cy="3921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7" name="Object 6">
            <a:extLst>
              <a:ext uri="{FF2B5EF4-FFF2-40B4-BE49-F238E27FC236}">
                <a16:creationId xmlns:a16="http://schemas.microsoft.com/office/drawing/2014/main" id="{7D3DD123-6AFA-4B88-9942-FADA0BF43DA7}"/>
              </a:ext>
            </a:extLst>
          </p:cNvPr>
          <p:cNvGraphicFramePr>
            <a:graphicFrameLocks noChangeAspect="1"/>
          </p:cNvGraphicFramePr>
          <p:nvPr>
            <p:extLst>
              <p:ext uri="{D42A27DB-BD31-4B8C-83A1-F6EECF244321}">
                <p14:modId xmlns:p14="http://schemas.microsoft.com/office/powerpoint/2010/main" val="3067484224"/>
              </p:ext>
            </p:extLst>
          </p:nvPr>
        </p:nvGraphicFramePr>
        <p:xfrm>
          <a:off x="2378075" y="4438650"/>
          <a:ext cx="2162175" cy="325438"/>
        </p:xfrm>
        <a:graphic>
          <a:graphicData uri="http://schemas.openxmlformats.org/presentationml/2006/ole">
            <mc:AlternateContent xmlns:mc="http://schemas.openxmlformats.org/markup-compatibility/2006">
              <mc:Choice xmlns:v="urn:schemas-microsoft-com:vml" Requires="v">
                <p:oleObj name="Equation" r:id="rId5" imgW="1091880" imgH="203040" progId="Equation.DSMT4">
                  <p:embed/>
                </p:oleObj>
              </mc:Choice>
              <mc:Fallback>
                <p:oleObj name="Equation" r:id="rId5" imgW="1091880" imgH="203040" progId="Equation.DSMT4">
                  <p:embed/>
                  <p:pic>
                    <p:nvPicPr>
                      <p:cNvPr id="0" name="Object 6"/>
                      <p:cNvPicPr>
                        <a:picLocks noChangeAspect="1" noChangeArrowheads="1"/>
                      </p:cNvPicPr>
                      <p:nvPr/>
                    </p:nvPicPr>
                    <p:blipFill>
                      <a:blip r:embed="rId6"/>
                      <a:srcRect/>
                      <a:stretch>
                        <a:fillRect/>
                      </a:stretch>
                    </p:blipFill>
                    <p:spPr bwMode="auto">
                      <a:xfrm>
                        <a:off x="2378075" y="4438650"/>
                        <a:ext cx="2162175" cy="3254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2468" name="Object 8">
            <a:extLst>
              <a:ext uri="{FF2B5EF4-FFF2-40B4-BE49-F238E27FC236}">
                <a16:creationId xmlns:a16="http://schemas.microsoft.com/office/drawing/2014/main" id="{63777285-B3C2-4D27-AC55-391020E3E3B3}"/>
              </a:ext>
            </a:extLst>
          </p:cNvPr>
          <p:cNvGraphicFramePr>
            <a:graphicFrameLocks noChangeAspect="1"/>
          </p:cNvGraphicFramePr>
          <p:nvPr>
            <p:extLst>
              <p:ext uri="{D42A27DB-BD31-4B8C-83A1-F6EECF244321}">
                <p14:modId xmlns:p14="http://schemas.microsoft.com/office/powerpoint/2010/main" val="3961620175"/>
              </p:ext>
            </p:extLst>
          </p:nvPr>
        </p:nvGraphicFramePr>
        <p:xfrm>
          <a:off x="2627313" y="5445125"/>
          <a:ext cx="2232025" cy="677863"/>
        </p:xfrm>
        <a:graphic>
          <a:graphicData uri="http://schemas.openxmlformats.org/presentationml/2006/ole">
            <mc:AlternateContent xmlns:mc="http://schemas.openxmlformats.org/markup-compatibility/2006">
              <mc:Choice xmlns:v="urn:schemas-microsoft-com:vml" Requires="v">
                <p:oleObj name="Equation" r:id="rId7" imgW="1384200" imgH="419040" progId="Equation.DSMT4">
                  <p:embed/>
                </p:oleObj>
              </mc:Choice>
              <mc:Fallback>
                <p:oleObj name="Equation" r:id="rId7" imgW="1384200" imgH="419040" progId="Equation.DSMT4">
                  <p:embed/>
                  <p:pic>
                    <p:nvPicPr>
                      <p:cNvPr id="0" name="Object 8"/>
                      <p:cNvPicPr>
                        <a:picLocks noChangeAspect="1" noChangeArrowheads="1"/>
                      </p:cNvPicPr>
                      <p:nvPr/>
                    </p:nvPicPr>
                    <p:blipFill>
                      <a:blip r:embed="rId8"/>
                      <a:srcRect/>
                      <a:stretch>
                        <a:fillRect/>
                      </a:stretch>
                    </p:blipFill>
                    <p:spPr bwMode="auto">
                      <a:xfrm>
                        <a:off x="2627313" y="5445125"/>
                        <a:ext cx="2232025" cy="677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6" name="Text Box 2">
            <a:extLst>
              <a:ext uri="{FF2B5EF4-FFF2-40B4-BE49-F238E27FC236}">
                <a16:creationId xmlns:a16="http://schemas.microsoft.com/office/drawing/2014/main" id="{4F45EBFF-2252-4EC2-AC07-9147D0CC981B}"/>
              </a:ext>
            </a:extLst>
          </p:cNvPr>
          <p:cNvSpPr txBox="1">
            <a:spLocks noChangeArrowheads="1"/>
          </p:cNvSpPr>
          <p:nvPr/>
        </p:nvSpPr>
        <p:spPr bwMode="auto">
          <a:xfrm>
            <a:off x="684213" y="1700213"/>
            <a:ext cx="7775575" cy="44878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由于导线截面  </a:t>
            </a:r>
          </a:p>
          <a:p>
            <a:pPr eaLnBrk="1" hangingPunct="1">
              <a:lnSpc>
                <a:spcPct val="150000"/>
              </a:lnSpc>
            </a:pPr>
            <a:r>
              <a:rPr lang="zh-CN" altLang="en-US" sz="1800">
                <a:solidFill>
                  <a:srgbClr val="212834"/>
                </a:solidFill>
              </a:rPr>
              <a:t>          则                                                                                                </a:t>
            </a:r>
            <a:r>
              <a:rPr lang="en-US" altLang="zh-CN" sz="1800">
                <a:solidFill>
                  <a:srgbClr val="212834"/>
                </a:solidFill>
              </a:rPr>
              <a:t>(4-89)</a:t>
            </a:r>
          </a:p>
          <a:p>
            <a:pPr eaLnBrk="1" hangingPunct="1">
              <a:lnSpc>
                <a:spcPct val="150000"/>
              </a:lnSpc>
            </a:pPr>
            <a:r>
              <a:rPr lang="zh-CN" altLang="en-US" sz="1800">
                <a:solidFill>
                  <a:srgbClr val="212834"/>
                </a:solidFill>
              </a:rPr>
              <a:t>式中  </a:t>
            </a:r>
            <a:r>
              <a:rPr lang="en-US" altLang="zh-CN" sz="1800">
                <a:solidFill>
                  <a:srgbClr val="212834"/>
                </a:solidFill>
              </a:rPr>
              <a:t>S</a:t>
            </a:r>
            <a:r>
              <a:rPr lang="zh-CN" altLang="en-US" sz="1800">
                <a:solidFill>
                  <a:srgbClr val="212834"/>
                </a:solidFill>
              </a:rPr>
              <a:t>、</a:t>
            </a:r>
            <a:r>
              <a:rPr lang="en-US" altLang="zh-CN" sz="1800">
                <a:solidFill>
                  <a:srgbClr val="212834"/>
                </a:solidFill>
              </a:rPr>
              <a:t>L</a:t>
            </a:r>
            <a:r>
              <a:rPr lang="en-US" altLang="zh-CN" sz="1800" baseline="-25000">
                <a:solidFill>
                  <a:srgbClr val="212834"/>
                </a:solidFill>
              </a:rPr>
              <a:t>c</a:t>
            </a:r>
            <a:r>
              <a:rPr lang="en-US" altLang="zh-CN" sz="1800">
                <a:solidFill>
                  <a:srgbClr val="212834"/>
                </a:solidFill>
              </a:rPr>
              <a:t> ——</a:t>
            </a:r>
            <a:r>
              <a:rPr lang="zh-CN" altLang="en-US" sz="1800">
                <a:solidFill>
                  <a:srgbClr val="212834"/>
                </a:solidFill>
              </a:rPr>
              <a:t>连接导线截面</a:t>
            </a:r>
            <a:r>
              <a:rPr lang="en-US" altLang="zh-CN" sz="1800">
                <a:solidFill>
                  <a:srgbClr val="212834"/>
                </a:solidFill>
              </a:rPr>
              <a:t>(m</a:t>
            </a:r>
            <a:r>
              <a:rPr lang="en-US" altLang="zh-CN" sz="1800" baseline="30000">
                <a:solidFill>
                  <a:srgbClr val="212834"/>
                </a:solidFill>
              </a:rPr>
              <a:t>2</a:t>
            </a:r>
            <a:r>
              <a:rPr lang="en-US" altLang="zh-CN" sz="1800">
                <a:solidFill>
                  <a:srgbClr val="212834"/>
                </a:solidFill>
              </a:rPr>
              <a:t>)</a:t>
            </a:r>
            <a:r>
              <a:rPr lang="zh-CN" altLang="en-US" sz="1800">
                <a:solidFill>
                  <a:srgbClr val="212834"/>
                </a:solidFill>
              </a:rPr>
              <a:t>和计算长度</a:t>
            </a:r>
            <a:r>
              <a:rPr lang="en-US" altLang="zh-CN" sz="1800">
                <a:solidFill>
                  <a:srgbClr val="212834"/>
                </a:solidFill>
              </a:rPr>
              <a:t>(m)</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a:t>
            </a:r>
            <a:r>
              <a:rPr lang="zh-CN" altLang="en-US" sz="1800">
                <a:solidFill>
                  <a:srgbClr val="212834"/>
                </a:solidFill>
              </a:rPr>
              <a:t>导线的电阻率，铜线       </a:t>
            </a:r>
            <a:r>
              <a:rPr lang="en-US" altLang="zh-CN" sz="1800">
                <a:solidFill>
                  <a:srgbClr val="212834"/>
                </a:solidFill>
              </a:rPr>
              <a:t>=1.75×10</a:t>
            </a:r>
            <a:r>
              <a:rPr lang="en-US" altLang="zh-CN" sz="1800" baseline="30000">
                <a:solidFill>
                  <a:srgbClr val="212834"/>
                </a:solidFill>
              </a:rPr>
              <a:t>-8</a:t>
            </a:r>
            <a:r>
              <a:rPr lang="en-US" altLang="zh-CN" sz="1800">
                <a:solidFill>
                  <a:srgbClr val="212834"/>
                </a:solidFill>
              </a:rPr>
              <a:t>Ω• m</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Z</a:t>
            </a:r>
            <a:r>
              <a:rPr lang="en-US" altLang="zh-CN" sz="1800" baseline="-25000">
                <a:solidFill>
                  <a:srgbClr val="212834"/>
                </a:solidFill>
              </a:rPr>
              <a:t>N2</a:t>
            </a:r>
            <a:r>
              <a:rPr lang="en-US" altLang="zh-CN" sz="1800">
                <a:solidFill>
                  <a:srgbClr val="212834"/>
                </a:solidFill>
              </a:rPr>
              <a:t> ——</a:t>
            </a:r>
            <a:r>
              <a:rPr lang="zh-CN" altLang="en-US" sz="1800">
                <a:solidFill>
                  <a:srgbClr val="212834"/>
                </a:solidFill>
              </a:rPr>
              <a:t>互感器的额定二次阻抗。</a:t>
            </a:r>
          </a:p>
          <a:p>
            <a:pPr eaLnBrk="1" hangingPunct="1"/>
            <a:r>
              <a:rPr lang="zh-CN" altLang="en-US" sz="1800">
                <a:solidFill>
                  <a:srgbClr val="212834"/>
                </a:solidFill>
              </a:rPr>
              <a:t>         式</a:t>
            </a:r>
            <a:r>
              <a:rPr lang="en-US" altLang="zh-CN" sz="1800">
                <a:solidFill>
                  <a:srgbClr val="212834"/>
                </a:solidFill>
              </a:rPr>
              <a:t>(4-89)</a:t>
            </a:r>
            <a:r>
              <a:rPr lang="zh-CN" altLang="en-US" sz="1800">
                <a:solidFill>
                  <a:srgbClr val="212834"/>
                </a:solidFill>
              </a:rPr>
              <a:t>表明在满足电流互感器额定容量的条件下，选择二次连接导线的最小允许截面。式中</a:t>
            </a:r>
            <a:r>
              <a:rPr lang="en-US" altLang="zh-CN" sz="1800">
                <a:solidFill>
                  <a:srgbClr val="212834"/>
                </a:solidFill>
              </a:rPr>
              <a:t>L</a:t>
            </a:r>
            <a:r>
              <a:rPr lang="en-US" altLang="zh-CN" sz="1800" baseline="-25000">
                <a:solidFill>
                  <a:srgbClr val="212834"/>
                </a:solidFill>
              </a:rPr>
              <a:t>c</a:t>
            </a:r>
            <a:r>
              <a:rPr lang="zh-CN" altLang="en-US" sz="1800">
                <a:solidFill>
                  <a:srgbClr val="212834"/>
                </a:solidFill>
              </a:rPr>
              <a:t>与仪表到互感器的实际距离</a:t>
            </a:r>
            <a:r>
              <a:rPr lang="en-US" altLang="zh-CN" sz="1800">
                <a:solidFill>
                  <a:srgbClr val="212834"/>
                </a:solidFill>
              </a:rPr>
              <a:t>L</a:t>
            </a:r>
            <a:r>
              <a:rPr lang="zh-CN" altLang="en-US" sz="1800">
                <a:solidFill>
                  <a:srgbClr val="212834"/>
                </a:solidFill>
              </a:rPr>
              <a:t>及电流互感器的接线方式有关。星形接线时，</a:t>
            </a:r>
            <a:r>
              <a:rPr lang="en-US" altLang="zh-CN" sz="1800">
                <a:solidFill>
                  <a:srgbClr val="212834"/>
                </a:solidFill>
              </a:rPr>
              <a:t>L</a:t>
            </a:r>
            <a:r>
              <a:rPr lang="en-US" altLang="zh-CN" sz="1800" baseline="-25000">
                <a:solidFill>
                  <a:srgbClr val="212834"/>
                </a:solidFill>
              </a:rPr>
              <a:t>c</a:t>
            </a:r>
            <a:r>
              <a:rPr lang="en-US" altLang="zh-CN" sz="1800">
                <a:solidFill>
                  <a:srgbClr val="212834"/>
                </a:solidFill>
              </a:rPr>
              <a:t> = L</a:t>
            </a:r>
            <a:r>
              <a:rPr lang="zh-CN" altLang="en-US" sz="1800">
                <a:solidFill>
                  <a:srgbClr val="212834"/>
                </a:solidFill>
              </a:rPr>
              <a:t>；不完全星形接线时，</a:t>
            </a:r>
            <a:r>
              <a:rPr lang="en-US" altLang="zh-CN" sz="1800">
                <a:solidFill>
                  <a:srgbClr val="212834"/>
                </a:solidFill>
              </a:rPr>
              <a:t>L</a:t>
            </a:r>
            <a:r>
              <a:rPr lang="en-US" altLang="zh-CN" sz="1800" baseline="-25000">
                <a:solidFill>
                  <a:srgbClr val="212834"/>
                </a:solidFill>
              </a:rPr>
              <a:t>c</a:t>
            </a:r>
            <a:r>
              <a:rPr lang="en-US" altLang="zh-CN" sz="1800">
                <a:solidFill>
                  <a:srgbClr val="212834"/>
                </a:solidFill>
              </a:rPr>
              <a:t> =     L</a:t>
            </a:r>
            <a:r>
              <a:rPr lang="zh-CN" altLang="en-US" sz="1800">
                <a:solidFill>
                  <a:srgbClr val="212834"/>
                </a:solidFill>
              </a:rPr>
              <a:t>；单相接线时，</a:t>
            </a:r>
            <a:r>
              <a:rPr lang="en-US" altLang="zh-CN" sz="1800">
                <a:solidFill>
                  <a:srgbClr val="212834"/>
                </a:solidFill>
              </a:rPr>
              <a:t>L</a:t>
            </a:r>
            <a:r>
              <a:rPr lang="en-US" altLang="zh-CN" sz="1800" baseline="-25000">
                <a:solidFill>
                  <a:srgbClr val="212834"/>
                </a:solidFill>
              </a:rPr>
              <a:t>c</a:t>
            </a:r>
            <a:r>
              <a:rPr lang="en-US" altLang="zh-CN" sz="1800">
                <a:solidFill>
                  <a:srgbClr val="212834"/>
                </a:solidFill>
              </a:rPr>
              <a:t> =2 L</a:t>
            </a:r>
            <a:r>
              <a:rPr lang="zh-CN" altLang="en-US" sz="1800">
                <a:solidFill>
                  <a:srgbClr val="212834"/>
                </a:solidFill>
              </a:rPr>
              <a:t>。</a:t>
            </a:r>
          </a:p>
          <a:p>
            <a:pPr eaLnBrk="1" hangingPunct="1"/>
            <a:r>
              <a:rPr lang="zh-CN" altLang="en-US" sz="1800">
                <a:solidFill>
                  <a:srgbClr val="212834"/>
                </a:solidFill>
              </a:rPr>
              <a:t>        发电厂和变电所应采用铜心控制电缆。由式</a:t>
            </a:r>
            <a:r>
              <a:rPr lang="en-US" altLang="zh-CN" sz="1800">
                <a:solidFill>
                  <a:srgbClr val="212834"/>
                </a:solidFill>
              </a:rPr>
              <a:t>(4-89)</a:t>
            </a:r>
            <a:r>
              <a:rPr lang="zh-CN" altLang="en-US" sz="1800">
                <a:solidFill>
                  <a:srgbClr val="212834"/>
                </a:solidFill>
              </a:rPr>
              <a:t>求出的铜导线截面不应小于</a:t>
            </a:r>
            <a:r>
              <a:rPr lang="en-US" altLang="zh-CN" sz="1800">
                <a:solidFill>
                  <a:srgbClr val="212834"/>
                </a:solidFill>
              </a:rPr>
              <a:t>1.5mm</a:t>
            </a:r>
            <a:r>
              <a:rPr lang="en-US" altLang="zh-CN" sz="1800" baseline="30000">
                <a:solidFill>
                  <a:srgbClr val="212834"/>
                </a:solidFill>
              </a:rPr>
              <a:t>2</a:t>
            </a:r>
            <a:r>
              <a:rPr lang="zh-CN" altLang="en-US" sz="1800">
                <a:solidFill>
                  <a:srgbClr val="212834"/>
                </a:solidFill>
              </a:rPr>
              <a:t>，以满足机械强度要求。</a:t>
            </a:r>
          </a:p>
          <a:p>
            <a:pPr eaLnBrk="1" hangingPunct="1"/>
            <a:r>
              <a:rPr lang="zh-CN" altLang="en-US" sz="1800">
                <a:solidFill>
                  <a:srgbClr val="212834"/>
                </a:solidFill>
              </a:rPr>
              <a:t>        </a:t>
            </a:r>
            <a:r>
              <a:rPr lang="en-US" altLang="zh-CN" sz="1800">
                <a:solidFill>
                  <a:srgbClr val="212834"/>
                </a:solidFill>
              </a:rPr>
              <a:t>(4) </a:t>
            </a:r>
            <a:r>
              <a:rPr lang="zh-CN" altLang="en-US" sz="1800">
                <a:solidFill>
                  <a:srgbClr val="212834"/>
                </a:solidFill>
              </a:rPr>
              <a:t>热稳定校验。电流互感器热稳定能力常以</a:t>
            </a:r>
            <a:r>
              <a:rPr lang="en-US" altLang="zh-CN" sz="1800">
                <a:solidFill>
                  <a:srgbClr val="212834"/>
                </a:solidFill>
              </a:rPr>
              <a:t>1s</a:t>
            </a:r>
            <a:r>
              <a:rPr lang="zh-CN" altLang="en-US" sz="1800">
                <a:solidFill>
                  <a:srgbClr val="212834"/>
                </a:solidFill>
              </a:rPr>
              <a:t>允许通过一次额定电流</a:t>
            </a:r>
            <a:r>
              <a:rPr lang="en-US" altLang="zh-CN" sz="1800">
                <a:solidFill>
                  <a:srgbClr val="212834"/>
                </a:solidFill>
              </a:rPr>
              <a:t>I</a:t>
            </a:r>
            <a:r>
              <a:rPr lang="en-US" altLang="zh-CN" sz="1800" baseline="-25000">
                <a:solidFill>
                  <a:srgbClr val="212834"/>
                </a:solidFill>
              </a:rPr>
              <a:t>N1</a:t>
            </a:r>
            <a:r>
              <a:rPr lang="zh-CN" altLang="en-US" sz="1800">
                <a:solidFill>
                  <a:srgbClr val="212834"/>
                </a:solidFill>
              </a:rPr>
              <a:t>的倍数</a:t>
            </a:r>
            <a:r>
              <a:rPr lang="en-US" altLang="zh-CN" sz="1800">
                <a:solidFill>
                  <a:srgbClr val="212834"/>
                </a:solidFill>
              </a:rPr>
              <a:t>K</a:t>
            </a:r>
            <a:r>
              <a:rPr lang="en-US" altLang="zh-CN" sz="1800" baseline="-25000">
                <a:solidFill>
                  <a:srgbClr val="212834"/>
                </a:solidFill>
              </a:rPr>
              <a:t>t</a:t>
            </a:r>
            <a:r>
              <a:rPr lang="en-US" altLang="zh-CN" sz="1800">
                <a:solidFill>
                  <a:srgbClr val="212834"/>
                </a:solidFill>
              </a:rPr>
              <a:t>(</a:t>
            </a:r>
            <a:r>
              <a:rPr lang="zh-CN" altLang="en-US" sz="1800">
                <a:solidFill>
                  <a:srgbClr val="212834"/>
                </a:solidFill>
              </a:rPr>
              <a:t>热稳定电流倍数</a:t>
            </a:r>
            <a:r>
              <a:rPr lang="en-US" altLang="zh-CN" sz="1800">
                <a:solidFill>
                  <a:srgbClr val="212834"/>
                </a:solidFill>
              </a:rPr>
              <a:t>)</a:t>
            </a:r>
            <a:r>
              <a:rPr lang="zh-CN" altLang="en-US" sz="1800">
                <a:solidFill>
                  <a:srgbClr val="212834"/>
                </a:solidFill>
              </a:rPr>
              <a:t>来表示，故热稳定应按式</a:t>
            </a:r>
            <a:r>
              <a:rPr lang="en-US" altLang="zh-CN" sz="1800">
                <a:solidFill>
                  <a:srgbClr val="212834"/>
                </a:solidFill>
              </a:rPr>
              <a:t>(4-90)</a:t>
            </a:r>
            <a:r>
              <a:rPr lang="zh-CN" altLang="en-US" sz="1800">
                <a:solidFill>
                  <a:srgbClr val="212834"/>
                </a:solidFill>
              </a:rPr>
              <a:t>校验</a:t>
            </a:r>
          </a:p>
          <a:p>
            <a:pPr eaLnBrk="1" hangingPunct="1"/>
            <a:r>
              <a:rPr lang="zh-CN" altLang="en-US" sz="1800">
                <a:solidFill>
                  <a:srgbClr val="212834"/>
                </a:solidFill>
              </a:rPr>
              <a:t>                                                                                                            </a:t>
            </a:r>
            <a:r>
              <a:rPr lang="en-US" altLang="zh-CN" sz="1800">
                <a:solidFill>
                  <a:srgbClr val="212834"/>
                </a:solidFill>
              </a:rPr>
              <a:t>(4-90)</a:t>
            </a:r>
          </a:p>
          <a:p>
            <a:pPr eaLnBrk="1" hangingPunct="1"/>
            <a:endParaRPr lang="en-US" altLang="zh-CN" sz="1800">
              <a:solidFill>
                <a:srgbClr val="212834"/>
              </a:solidFill>
            </a:endParaRPr>
          </a:p>
        </p:txBody>
      </p:sp>
      <p:sp>
        <p:nvSpPr>
          <p:cNvPr id="63497" name="Text Box 3">
            <a:extLst>
              <a:ext uri="{FF2B5EF4-FFF2-40B4-BE49-F238E27FC236}">
                <a16:creationId xmlns:a16="http://schemas.microsoft.com/office/drawing/2014/main" id="{AC61815A-1C33-4EC6-9225-7A3B09AEA658}"/>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63490" name="Object 4">
            <a:extLst>
              <a:ext uri="{FF2B5EF4-FFF2-40B4-BE49-F238E27FC236}">
                <a16:creationId xmlns:a16="http://schemas.microsoft.com/office/drawing/2014/main" id="{D53DF382-2667-4B3C-93F6-AF1345F038AA}"/>
              </a:ext>
            </a:extLst>
          </p:cNvPr>
          <p:cNvGraphicFramePr>
            <a:graphicFrameLocks noChangeAspect="1"/>
          </p:cNvGraphicFramePr>
          <p:nvPr>
            <p:extLst>
              <p:ext uri="{D42A27DB-BD31-4B8C-83A1-F6EECF244321}">
                <p14:modId xmlns:p14="http://schemas.microsoft.com/office/powerpoint/2010/main" val="3910214827"/>
              </p:ext>
            </p:extLst>
          </p:nvPr>
        </p:nvGraphicFramePr>
        <p:xfrm>
          <a:off x="2808288" y="1557338"/>
          <a:ext cx="827087" cy="652462"/>
        </p:xfrm>
        <a:graphic>
          <a:graphicData uri="http://schemas.openxmlformats.org/presentationml/2006/ole">
            <mc:AlternateContent xmlns:mc="http://schemas.openxmlformats.org/markup-compatibility/2006">
              <mc:Choice xmlns:v="urn:schemas-microsoft-com:vml" Requires="v">
                <p:oleObj name="Equation" r:id="rId3" imgW="495000" imgH="393480" progId="Equation.DSMT4">
                  <p:embed/>
                </p:oleObj>
              </mc:Choice>
              <mc:Fallback>
                <p:oleObj name="Equation" r:id="rId3" imgW="495000" imgH="393480" progId="Equation.DSMT4">
                  <p:embed/>
                  <p:pic>
                    <p:nvPicPr>
                      <p:cNvPr id="0" name="Object 4"/>
                      <p:cNvPicPr>
                        <a:picLocks noChangeAspect="1" noChangeArrowheads="1"/>
                      </p:cNvPicPr>
                      <p:nvPr/>
                    </p:nvPicPr>
                    <p:blipFill>
                      <a:blip r:embed="rId4"/>
                      <a:srcRect/>
                      <a:stretch>
                        <a:fillRect/>
                      </a:stretch>
                    </p:blipFill>
                    <p:spPr bwMode="auto">
                      <a:xfrm>
                        <a:off x="2808288" y="1557338"/>
                        <a:ext cx="827087" cy="6524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1" name="Object 6">
            <a:extLst>
              <a:ext uri="{FF2B5EF4-FFF2-40B4-BE49-F238E27FC236}">
                <a16:creationId xmlns:a16="http://schemas.microsoft.com/office/drawing/2014/main" id="{16272E66-0C35-4D82-9F0A-FFA25766DC2B}"/>
              </a:ext>
            </a:extLst>
          </p:cNvPr>
          <p:cNvGraphicFramePr>
            <a:graphicFrameLocks noChangeAspect="1"/>
          </p:cNvGraphicFramePr>
          <p:nvPr>
            <p:extLst>
              <p:ext uri="{D42A27DB-BD31-4B8C-83A1-F6EECF244321}">
                <p14:modId xmlns:p14="http://schemas.microsoft.com/office/powerpoint/2010/main" val="1825713544"/>
              </p:ext>
            </p:extLst>
          </p:nvPr>
        </p:nvGraphicFramePr>
        <p:xfrm>
          <a:off x="1763713" y="1956667"/>
          <a:ext cx="3635375" cy="617538"/>
        </p:xfrm>
        <a:graphic>
          <a:graphicData uri="http://schemas.openxmlformats.org/presentationml/2006/ole">
            <mc:AlternateContent xmlns:mc="http://schemas.openxmlformats.org/markup-compatibility/2006">
              <mc:Choice xmlns:v="urn:schemas-microsoft-com:vml" Requires="v">
                <p:oleObj name="Equation" r:id="rId5" imgW="2463480" imgH="419040" progId="Equation.DSMT4">
                  <p:embed/>
                </p:oleObj>
              </mc:Choice>
              <mc:Fallback>
                <p:oleObj name="Equation" r:id="rId5" imgW="2463480" imgH="419040" progId="Equation.DSMT4">
                  <p:embed/>
                  <p:pic>
                    <p:nvPicPr>
                      <p:cNvPr id="0" name="Object 6"/>
                      <p:cNvPicPr>
                        <a:picLocks noChangeAspect="1" noChangeArrowheads="1"/>
                      </p:cNvPicPr>
                      <p:nvPr/>
                    </p:nvPicPr>
                    <p:blipFill>
                      <a:blip r:embed="rId6"/>
                      <a:srcRect/>
                      <a:stretch>
                        <a:fillRect/>
                      </a:stretch>
                    </p:blipFill>
                    <p:spPr bwMode="auto">
                      <a:xfrm>
                        <a:off x="1763713" y="1956667"/>
                        <a:ext cx="3635375" cy="6175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2" name="Object 8">
            <a:extLst>
              <a:ext uri="{FF2B5EF4-FFF2-40B4-BE49-F238E27FC236}">
                <a16:creationId xmlns:a16="http://schemas.microsoft.com/office/drawing/2014/main" id="{F808F5AC-0DE1-447E-A84A-56FB9A958A05}"/>
              </a:ext>
            </a:extLst>
          </p:cNvPr>
          <p:cNvGraphicFramePr>
            <a:graphicFrameLocks noChangeAspect="1"/>
          </p:cNvGraphicFramePr>
          <p:nvPr>
            <p:extLst>
              <p:ext uri="{D42A27DB-BD31-4B8C-83A1-F6EECF244321}">
                <p14:modId xmlns:p14="http://schemas.microsoft.com/office/powerpoint/2010/main" val="1513605943"/>
              </p:ext>
            </p:extLst>
          </p:nvPr>
        </p:nvGraphicFramePr>
        <p:xfrm>
          <a:off x="1619250" y="2852738"/>
          <a:ext cx="274638" cy="292100"/>
        </p:xfrm>
        <a:graphic>
          <a:graphicData uri="http://schemas.openxmlformats.org/presentationml/2006/ole">
            <mc:AlternateContent xmlns:mc="http://schemas.openxmlformats.org/markup-compatibility/2006">
              <mc:Choice xmlns:v="urn:schemas-microsoft-com:vml" Requires="v">
                <p:oleObj name="Equation" r:id="rId7" imgW="139680" imgH="152280" progId="Equation.DSMT4">
                  <p:embed/>
                </p:oleObj>
              </mc:Choice>
              <mc:Fallback>
                <p:oleObj name="Equation" r:id="rId7" imgW="139680" imgH="152280" progId="Equation.DSMT4">
                  <p:embed/>
                  <p:pic>
                    <p:nvPicPr>
                      <p:cNvPr id="0" name="Object 8"/>
                      <p:cNvPicPr>
                        <a:picLocks noChangeAspect="1" noChangeArrowheads="1"/>
                      </p:cNvPicPr>
                      <p:nvPr/>
                    </p:nvPicPr>
                    <p:blipFill>
                      <a:blip r:embed="rId8"/>
                      <a:srcRect/>
                      <a:stretch>
                        <a:fillRect/>
                      </a:stretch>
                    </p:blipFill>
                    <p:spPr bwMode="auto">
                      <a:xfrm>
                        <a:off x="1619250" y="2852738"/>
                        <a:ext cx="274638" cy="292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3" name="Object 10">
            <a:extLst>
              <a:ext uri="{FF2B5EF4-FFF2-40B4-BE49-F238E27FC236}">
                <a16:creationId xmlns:a16="http://schemas.microsoft.com/office/drawing/2014/main" id="{BBC3BC87-A06F-455F-957B-FCAB84A96755}"/>
              </a:ext>
            </a:extLst>
          </p:cNvPr>
          <p:cNvGraphicFramePr>
            <a:graphicFrameLocks noChangeAspect="1"/>
          </p:cNvGraphicFramePr>
          <p:nvPr>
            <p:extLst>
              <p:ext uri="{D42A27DB-BD31-4B8C-83A1-F6EECF244321}">
                <p14:modId xmlns:p14="http://schemas.microsoft.com/office/powerpoint/2010/main" val="1012193204"/>
              </p:ext>
            </p:extLst>
          </p:nvPr>
        </p:nvGraphicFramePr>
        <p:xfrm>
          <a:off x="4538663" y="2763838"/>
          <a:ext cx="395287" cy="346075"/>
        </p:xfrm>
        <a:graphic>
          <a:graphicData uri="http://schemas.openxmlformats.org/presentationml/2006/ole">
            <mc:AlternateContent xmlns:mc="http://schemas.openxmlformats.org/markup-compatibility/2006">
              <mc:Choice xmlns:v="urn:schemas-microsoft-com:vml" Requires="v">
                <p:oleObj name="Equation" r:id="rId9" imgW="228600" imgH="203040" progId="Equation.DSMT4">
                  <p:embed/>
                </p:oleObj>
              </mc:Choice>
              <mc:Fallback>
                <p:oleObj name="Equation" r:id="rId9" imgW="228600" imgH="203040" progId="Equation.DSMT4">
                  <p:embed/>
                  <p:pic>
                    <p:nvPicPr>
                      <p:cNvPr id="0" name="Object 10"/>
                      <p:cNvPicPr>
                        <a:picLocks noChangeAspect="1" noChangeArrowheads="1"/>
                      </p:cNvPicPr>
                      <p:nvPr/>
                    </p:nvPicPr>
                    <p:blipFill>
                      <a:blip r:embed="rId10"/>
                      <a:srcRect/>
                      <a:stretch>
                        <a:fillRect/>
                      </a:stretch>
                    </p:blipFill>
                    <p:spPr bwMode="auto">
                      <a:xfrm>
                        <a:off x="4538663" y="2763838"/>
                        <a:ext cx="395287" cy="3460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4" name="Object 12">
            <a:extLst>
              <a:ext uri="{FF2B5EF4-FFF2-40B4-BE49-F238E27FC236}">
                <a16:creationId xmlns:a16="http://schemas.microsoft.com/office/drawing/2014/main" id="{2C6CAE62-C3AD-4D82-B45A-329B831ABDE3}"/>
              </a:ext>
            </a:extLst>
          </p:cNvPr>
          <p:cNvGraphicFramePr>
            <a:graphicFrameLocks noChangeAspect="1"/>
          </p:cNvGraphicFramePr>
          <p:nvPr>
            <p:extLst>
              <p:ext uri="{D42A27DB-BD31-4B8C-83A1-F6EECF244321}">
                <p14:modId xmlns:p14="http://schemas.microsoft.com/office/powerpoint/2010/main" val="2088558185"/>
              </p:ext>
            </p:extLst>
          </p:nvPr>
        </p:nvGraphicFramePr>
        <p:xfrm>
          <a:off x="6624927" y="3918528"/>
          <a:ext cx="323850" cy="323850"/>
        </p:xfrm>
        <a:graphic>
          <a:graphicData uri="http://schemas.openxmlformats.org/presentationml/2006/ole">
            <mc:AlternateContent xmlns:mc="http://schemas.openxmlformats.org/markup-compatibility/2006">
              <mc:Choice xmlns:v="urn:schemas-microsoft-com:vml" Requires="v">
                <p:oleObj name="Equation" r:id="rId11" imgW="203040" imgH="203040" progId="Equation.DSMT4">
                  <p:embed/>
                </p:oleObj>
              </mc:Choice>
              <mc:Fallback>
                <p:oleObj name="Equation" r:id="rId11" imgW="203040" imgH="203040" progId="Equation.DSMT4">
                  <p:embed/>
                  <p:pic>
                    <p:nvPicPr>
                      <p:cNvPr id="0" name="Object 12"/>
                      <p:cNvPicPr>
                        <a:picLocks noChangeAspect="1" noChangeArrowheads="1"/>
                      </p:cNvPicPr>
                      <p:nvPr/>
                    </p:nvPicPr>
                    <p:blipFill>
                      <a:blip r:embed="rId12"/>
                      <a:srcRect/>
                      <a:stretch>
                        <a:fillRect/>
                      </a:stretch>
                    </p:blipFill>
                    <p:spPr bwMode="auto">
                      <a:xfrm>
                        <a:off x="6624927" y="3918528"/>
                        <a:ext cx="323850"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3495" name="Object 14">
            <a:extLst>
              <a:ext uri="{FF2B5EF4-FFF2-40B4-BE49-F238E27FC236}">
                <a16:creationId xmlns:a16="http://schemas.microsoft.com/office/drawing/2014/main" id="{34927BE8-1ACA-4977-B218-A491C17997F3}"/>
              </a:ext>
            </a:extLst>
          </p:cNvPr>
          <p:cNvGraphicFramePr>
            <a:graphicFrameLocks noChangeAspect="1"/>
          </p:cNvGraphicFramePr>
          <p:nvPr>
            <p:extLst>
              <p:ext uri="{D42A27DB-BD31-4B8C-83A1-F6EECF244321}">
                <p14:modId xmlns:p14="http://schemas.microsoft.com/office/powerpoint/2010/main" val="888617090"/>
              </p:ext>
            </p:extLst>
          </p:nvPr>
        </p:nvGraphicFramePr>
        <p:xfrm>
          <a:off x="3132138" y="5589588"/>
          <a:ext cx="1944687" cy="409575"/>
        </p:xfrm>
        <a:graphic>
          <a:graphicData uri="http://schemas.openxmlformats.org/presentationml/2006/ole">
            <mc:AlternateContent xmlns:mc="http://schemas.openxmlformats.org/markup-compatibility/2006">
              <mc:Choice xmlns:v="urn:schemas-microsoft-com:vml" Requires="v">
                <p:oleObj name="Equation" r:id="rId13" imgW="1041120" imgH="215640" progId="Equation.DSMT4">
                  <p:embed/>
                </p:oleObj>
              </mc:Choice>
              <mc:Fallback>
                <p:oleObj name="Equation" r:id="rId13" imgW="1041120" imgH="215640" progId="Equation.DSMT4">
                  <p:embed/>
                  <p:pic>
                    <p:nvPicPr>
                      <p:cNvPr id="0" name="Object 14"/>
                      <p:cNvPicPr>
                        <a:picLocks noChangeAspect="1" noChangeArrowheads="1"/>
                      </p:cNvPicPr>
                      <p:nvPr/>
                    </p:nvPicPr>
                    <p:blipFill>
                      <a:blip r:embed="rId14"/>
                      <a:srcRect/>
                      <a:stretch>
                        <a:fillRect/>
                      </a:stretch>
                    </p:blipFill>
                    <p:spPr bwMode="auto">
                      <a:xfrm>
                        <a:off x="3132138" y="5589588"/>
                        <a:ext cx="1944687" cy="4095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21" name="Text Box 2">
            <a:extLst>
              <a:ext uri="{FF2B5EF4-FFF2-40B4-BE49-F238E27FC236}">
                <a16:creationId xmlns:a16="http://schemas.microsoft.com/office/drawing/2014/main" id="{9EAD5020-68F0-4371-9B0A-31A1CB9200A1}"/>
              </a:ext>
            </a:extLst>
          </p:cNvPr>
          <p:cNvSpPr txBox="1">
            <a:spLocks noChangeArrowheads="1"/>
          </p:cNvSpPr>
          <p:nvPr/>
        </p:nvSpPr>
        <p:spPr bwMode="auto">
          <a:xfrm>
            <a:off x="684213" y="1700213"/>
            <a:ext cx="8064500" cy="4211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(5) </a:t>
            </a:r>
            <a:r>
              <a:rPr lang="zh-CN" altLang="en-US" sz="1800">
                <a:solidFill>
                  <a:srgbClr val="212834"/>
                </a:solidFill>
              </a:rPr>
              <a:t>动稳定校验。电流互感器常以允许通过一次额定电流最大值</a:t>
            </a:r>
            <a:r>
              <a:rPr lang="en-US" altLang="zh-CN" sz="1800">
                <a:solidFill>
                  <a:srgbClr val="212834"/>
                </a:solidFill>
              </a:rPr>
              <a:t>(      I</a:t>
            </a:r>
            <a:r>
              <a:rPr lang="en-US" altLang="zh-CN" sz="1800" baseline="-25000">
                <a:solidFill>
                  <a:srgbClr val="212834"/>
                </a:solidFill>
              </a:rPr>
              <a:t>N1</a:t>
            </a:r>
            <a:r>
              <a:rPr lang="en-US" altLang="zh-CN" sz="1800">
                <a:solidFill>
                  <a:srgbClr val="212834"/>
                </a:solidFill>
              </a:rPr>
              <a:t>)</a:t>
            </a:r>
            <a:r>
              <a:rPr lang="zh-CN" altLang="en-US" sz="1800">
                <a:solidFill>
                  <a:srgbClr val="212834"/>
                </a:solidFill>
              </a:rPr>
              <a:t>的倍数</a:t>
            </a:r>
            <a:r>
              <a:rPr lang="en-US" altLang="zh-CN" sz="1800">
                <a:solidFill>
                  <a:srgbClr val="212834"/>
                </a:solidFill>
              </a:rPr>
              <a:t>K </a:t>
            </a:r>
            <a:r>
              <a:rPr lang="en-US" altLang="zh-CN" sz="1800" baseline="-25000">
                <a:solidFill>
                  <a:srgbClr val="212834"/>
                </a:solidFill>
              </a:rPr>
              <a:t>es</a:t>
            </a:r>
            <a:r>
              <a:rPr lang="en-US" altLang="zh-CN" sz="1800">
                <a:solidFill>
                  <a:srgbClr val="212834"/>
                </a:solidFill>
              </a:rPr>
              <a:t>(</a:t>
            </a:r>
            <a:r>
              <a:rPr lang="zh-CN" altLang="en-US" sz="1800">
                <a:solidFill>
                  <a:srgbClr val="212834"/>
                </a:solidFill>
              </a:rPr>
              <a:t>动稳定电流倍数</a:t>
            </a:r>
            <a:r>
              <a:rPr lang="en-US" altLang="zh-CN" sz="1800">
                <a:solidFill>
                  <a:srgbClr val="212834"/>
                </a:solidFill>
              </a:rPr>
              <a:t>)</a:t>
            </a:r>
            <a:r>
              <a:rPr lang="zh-CN" altLang="en-US" sz="1800">
                <a:solidFill>
                  <a:srgbClr val="212834"/>
                </a:solidFill>
              </a:rPr>
              <a:t>，表示其内部动稳定能力，所以内部动稳定可用式</a:t>
            </a:r>
            <a:r>
              <a:rPr lang="en-US" altLang="zh-CN" sz="1800">
                <a:solidFill>
                  <a:srgbClr val="212834"/>
                </a:solidFill>
              </a:rPr>
              <a:t>(4-91)</a:t>
            </a:r>
            <a:r>
              <a:rPr lang="zh-CN" altLang="en-US" sz="1800">
                <a:solidFill>
                  <a:srgbClr val="212834"/>
                </a:solidFill>
              </a:rPr>
              <a:t>校验</a:t>
            </a:r>
          </a:p>
          <a:p>
            <a:pPr eaLnBrk="1" hangingPunct="1"/>
            <a:r>
              <a:rPr lang="zh-CN" altLang="en-US" sz="1800">
                <a:solidFill>
                  <a:srgbClr val="212834"/>
                </a:solidFill>
              </a:rPr>
              <a:t>                                                                                                            </a:t>
            </a:r>
            <a:r>
              <a:rPr lang="en-US" altLang="zh-CN" sz="1800">
                <a:solidFill>
                  <a:srgbClr val="212834"/>
                </a:solidFill>
              </a:rPr>
              <a:t>(4-91)</a:t>
            </a:r>
          </a:p>
          <a:p>
            <a:pPr eaLnBrk="1" hangingPunct="1"/>
            <a:r>
              <a:rPr lang="en-US" altLang="zh-CN" sz="1800">
                <a:solidFill>
                  <a:srgbClr val="212834"/>
                </a:solidFill>
              </a:rPr>
              <a:t>         4) </a:t>
            </a:r>
            <a:r>
              <a:rPr lang="zh-CN" altLang="en-US" sz="1800">
                <a:solidFill>
                  <a:srgbClr val="212834"/>
                </a:solidFill>
              </a:rPr>
              <a:t>电压互感器的选择</a:t>
            </a:r>
          </a:p>
          <a:p>
            <a:pPr eaLnBrk="1" hangingPunct="1"/>
            <a:r>
              <a:rPr lang="zh-CN" altLang="en-US" sz="1800">
                <a:solidFill>
                  <a:srgbClr val="212834"/>
                </a:solidFill>
              </a:rPr>
              <a:t>        电压互感器应按一次回路电压、二次回路电压、安装地点和使用条件、二次负荷及准确级等要求进行选择。</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一次回路电压选择。为了确保电压互感器在规定的准确度下安全运行，电压互感器一次绕组所接电网电压应在</a:t>
            </a:r>
            <a:r>
              <a:rPr lang="en-US" altLang="zh-CN" sz="1800">
                <a:solidFill>
                  <a:srgbClr val="212834"/>
                </a:solidFill>
              </a:rPr>
              <a:t>(1.1</a:t>
            </a:r>
            <a:r>
              <a:rPr lang="zh-CN" altLang="en-US" sz="1800">
                <a:solidFill>
                  <a:srgbClr val="212834"/>
                </a:solidFill>
              </a:rPr>
              <a:t>～</a:t>
            </a:r>
            <a:r>
              <a:rPr lang="en-US" altLang="zh-CN" sz="1800">
                <a:solidFill>
                  <a:srgbClr val="212834"/>
                </a:solidFill>
              </a:rPr>
              <a:t>0.9)UN1</a:t>
            </a:r>
            <a:r>
              <a:rPr lang="zh-CN" altLang="en-US" sz="1800">
                <a:solidFill>
                  <a:srgbClr val="212834"/>
                </a:solidFill>
              </a:rPr>
              <a:t>范围内变动，即满足下列条件</a:t>
            </a:r>
          </a:p>
          <a:p>
            <a:pPr eaLnBrk="1" hangingPunct="1"/>
            <a:r>
              <a:rPr lang="zh-CN" altLang="en-US" sz="1800">
                <a:solidFill>
                  <a:srgbClr val="212834"/>
                </a:solidFill>
              </a:rPr>
              <a:t>                                     </a:t>
            </a:r>
            <a:r>
              <a:rPr lang="en-US" altLang="zh-CN" sz="1800">
                <a:solidFill>
                  <a:srgbClr val="212834"/>
                </a:solidFill>
              </a:rPr>
              <a:t>                                                                       (4-92)</a:t>
            </a:r>
          </a:p>
          <a:p>
            <a:pPr eaLnBrk="1" hangingPunct="1"/>
            <a:r>
              <a:rPr lang="zh-CN" altLang="en-US" sz="1800">
                <a:solidFill>
                  <a:srgbClr val="212834"/>
                </a:solidFill>
              </a:rPr>
              <a:t>式中  </a:t>
            </a:r>
            <a:r>
              <a:rPr lang="en-US" altLang="zh-CN" sz="1800">
                <a:solidFill>
                  <a:srgbClr val="212834"/>
                </a:solidFill>
              </a:rPr>
              <a:t>U</a:t>
            </a:r>
            <a:r>
              <a:rPr lang="en-US" altLang="zh-CN" sz="1800" baseline="-25000">
                <a:solidFill>
                  <a:srgbClr val="212834"/>
                </a:solidFill>
              </a:rPr>
              <a:t>N1</a:t>
            </a:r>
            <a:r>
              <a:rPr lang="en-US" altLang="zh-CN" sz="1800">
                <a:solidFill>
                  <a:srgbClr val="212834"/>
                </a:solidFill>
              </a:rPr>
              <a:t>——</a:t>
            </a:r>
            <a:r>
              <a:rPr lang="zh-CN" altLang="en-US" sz="1800">
                <a:solidFill>
                  <a:srgbClr val="212834"/>
                </a:solidFill>
              </a:rPr>
              <a:t>电压互感器一次侧额定电压。</a:t>
            </a:r>
          </a:p>
          <a:p>
            <a:pPr eaLnBrk="1" hangingPunct="1"/>
            <a:r>
              <a:rPr lang="zh-CN" altLang="en-US" sz="1800">
                <a:solidFill>
                  <a:srgbClr val="212834"/>
                </a:solidFill>
              </a:rPr>
              <a:t>        选择时，满足       </a:t>
            </a:r>
            <a:r>
              <a:rPr lang="en-US" altLang="zh-CN" sz="1800">
                <a:solidFill>
                  <a:srgbClr val="212834"/>
                </a:solidFill>
              </a:rPr>
              <a:t>         </a:t>
            </a:r>
            <a:r>
              <a:rPr lang="zh-CN" altLang="en-US" sz="1800">
                <a:solidFill>
                  <a:srgbClr val="212834"/>
                </a:solidFill>
              </a:rPr>
              <a:t>即可。</a:t>
            </a:r>
          </a:p>
          <a:p>
            <a:pPr eaLnBrk="1" hangingPunct="1"/>
            <a:r>
              <a:rPr lang="zh-CN" altLang="en-US" sz="1800">
                <a:solidFill>
                  <a:srgbClr val="212834"/>
                </a:solidFill>
              </a:rPr>
              <a:t>        </a:t>
            </a:r>
            <a:r>
              <a:rPr lang="en-US" altLang="zh-CN" sz="1800">
                <a:solidFill>
                  <a:srgbClr val="212834"/>
                </a:solidFill>
              </a:rPr>
              <a:t>(2) </a:t>
            </a:r>
            <a:r>
              <a:rPr lang="zh-CN" altLang="en-US" sz="1800">
                <a:solidFill>
                  <a:srgbClr val="212834"/>
                </a:solidFill>
              </a:rPr>
              <a:t>二次回路电压选择。二次回路电压必须满足测量电压为</a:t>
            </a:r>
            <a:r>
              <a:rPr lang="en-US" altLang="zh-CN" sz="1800">
                <a:solidFill>
                  <a:srgbClr val="212834"/>
                </a:solidFill>
              </a:rPr>
              <a:t>100V</a:t>
            </a:r>
            <a:r>
              <a:rPr lang="zh-CN" altLang="en-US" sz="1800">
                <a:solidFill>
                  <a:srgbClr val="212834"/>
                </a:solidFill>
              </a:rPr>
              <a:t>，根据电压互感器接线的不同，二次电压各不同，可根据电压互感器的接线方式选择。</a:t>
            </a:r>
          </a:p>
        </p:txBody>
      </p:sp>
      <p:sp>
        <p:nvSpPr>
          <p:cNvPr id="64522" name="Text Box 3">
            <a:extLst>
              <a:ext uri="{FF2B5EF4-FFF2-40B4-BE49-F238E27FC236}">
                <a16:creationId xmlns:a16="http://schemas.microsoft.com/office/drawing/2014/main" id="{E846ADDE-8269-42C7-B115-EB41CDC8F103}"/>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64514" name="Object 4">
            <a:extLst>
              <a:ext uri="{FF2B5EF4-FFF2-40B4-BE49-F238E27FC236}">
                <a16:creationId xmlns:a16="http://schemas.microsoft.com/office/drawing/2014/main" id="{D492E144-4D38-4561-A1DD-D9DA467C3BDD}"/>
              </a:ext>
            </a:extLst>
          </p:cNvPr>
          <p:cNvGraphicFramePr>
            <a:graphicFrameLocks noChangeAspect="1"/>
          </p:cNvGraphicFramePr>
          <p:nvPr>
            <p:extLst>
              <p:ext uri="{D42A27DB-BD31-4B8C-83A1-F6EECF244321}">
                <p14:modId xmlns:p14="http://schemas.microsoft.com/office/powerpoint/2010/main" val="3091480850"/>
              </p:ext>
            </p:extLst>
          </p:nvPr>
        </p:nvGraphicFramePr>
        <p:xfrm>
          <a:off x="7642225" y="1747838"/>
          <a:ext cx="323850" cy="295275"/>
        </p:xfrm>
        <a:graphic>
          <a:graphicData uri="http://schemas.openxmlformats.org/presentationml/2006/ole">
            <mc:AlternateContent xmlns:mc="http://schemas.openxmlformats.org/markup-compatibility/2006">
              <mc:Choice xmlns:v="urn:schemas-microsoft-com:vml" Requires="v">
                <p:oleObj name="Equation" r:id="rId3" imgW="215640" imgH="203040" progId="Equation.DSMT4">
                  <p:embed/>
                </p:oleObj>
              </mc:Choice>
              <mc:Fallback>
                <p:oleObj name="Equation" r:id="rId3" imgW="215640" imgH="203040" progId="Equation.DSMT4">
                  <p:embed/>
                  <p:pic>
                    <p:nvPicPr>
                      <p:cNvPr id="0" name="Object 4"/>
                      <p:cNvPicPr>
                        <a:picLocks noChangeAspect="1" noChangeArrowheads="1"/>
                      </p:cNvPicPr>
                      <p:nvPr/>
                    </p:nvPicPr>
                    <p:blipFill>
                      <a:blip r:embed="rId4"/>
                      <a:srcRect/>
                      <a:stretch>
                        <a:fillRect/>
                      </a:stretch>
                    </p:blipFill>
                    <p:spPr bwMode="auto">
                      <a:xfrm>
                        <a:off x="7642225" y="1747838"/>
                        <a:ext cx="323850" cy="2952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5" name="Object 6">
            <a:extLst>
              <a:ext uri="{FF2B5EF4-FFF2-40B4-BE49-F238E27FC236}">
                <a16:creationId xmlns:a16="http://schemas.microsoft.com/office/drawing/2014/main" id="{49CA6D5E-68E8-4765-95B3-7245A8DE0431}"/>
              </a:ext>
            </a:extLst>
          </p:cNvPr>
          <p:cNvGraphicFramePr>
            <a:graphicFrameLocks noChangeAspect="1"/>
          </p:cNvGraphicFramePr>
          <p:nvPr>
            <p:extLst>
              <p:ext uri="{D42A27DB-BD31-4B8C-83A1-F6EECF244321}">
                <p14:modId xmlns:p14="http://schemas.microsoft.com/office/powerpoint/2010/main" val="4148123455"/>
              </p:ext>
            </p:extLst>
          </p:nvPr>
        </p:nvGraphicFramePr>
        <p:xfrm>
          <a:off x="2987675" y="2420938"/>
          <a:ext cx="1476375" cy="438150"/>
        </p:xfrm>
        <a:graphic>
          <a:graphicData uri="http://schemas.openxmlformats.org/presentationml/2006/ole">
            <mc:AlternateContent xmlns:mc="http://schemas.openxmlformats.org/markup-compatibility/2006">
              <mc:Choice xmlns:v="urn:schemas-microsoft-com:vml" Requires="v">
                <p:oleObj name="Equation" r:id="rId5" imgW="774360" imgH="228600" progId="Equation.DSMT4">
                  <p:embed/>
                </p:oleObj>
              </mc:Choice>
              <mc:Fallback>
                <p:oleObj name="Equation" r:id="rId5" imgW="774360" imgH="228600" progId="Equation.DSMT4">
                  <p:embed/>
                  <p:pic>
                    <p:nvPicPr>
                      <p:cNvPr id="0" name="Object 6"/>
                      <p:cNvPicPr>
                        <a:picLocks noChangeAspect="1" noChangeArrowheads="1"/>
                      </p:cNvPicPr>
                      <p:nvPr/>
                    </p:nvPicPr>
                    <p:blipFill>
                      <a:blip r:embed="rId6"/>
                      <a:srcRect/>
                      <a:stretch>
                        <a:fillRect/>
                      </a:stretch>
                    </p:blipFill>
                    <p:spPr bwMode="auto">
                      <a:xfrm>
                        <a:off x="2987675" y="2420938"/>
                        <a:ext cx="1476375"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6" name="Object 9">
            <a:extLst>
              <a:ext uri="{FF2B5EF4-FFF2-40B4-BE49-F238E27FC236}">
                <a16:creationId xmlns:a16="http://schemas.microsoft.com/office/drawing/2014/main" id="{0F6D6C76-7DD1-4E3A-949E-5AD42A7ABBD7}"/>
              </a:ext>
            </a:extLst>
          </p:cNvPr>
          <p:cNvGraphicFramePr>
            <a:graphicFrameLocks noChangeAspect="1"/>
          </p:cNvGraphicFramePr>
          <p:nvPr>
            <p:extLst>
              <p:ext uri="{D42A27DB-BD31-4B8C-83A1-F6EECF244321}">
                <p14:modId xmlns:p14="http://schemas.microsoft.com/office/powerpoint/2010/main" val="2457594415"/>
              </p:ext>
            </p:extLst>
          </p:nvPr>
        </p:nvGraphicFramePr>
        <p:xfrm>
          <a:off x="2987675" y="4468913"/>
          <a:ext cx="1989137" cy="330200"/>
        </p:xfrm>
        <a:graphic>
          <a:graphicData uri="http://schemas.openxmlformats.org/presentationml/2006/ole">
            <mc:AlternateContent xmlns:mc="http://schemas.openxmlformats.org/markup-compatibility/2006">
              <mc:Choice xmlns:v="urn:schemas-microsoft-com:vml" Requires="v">
                <p:oleObj name="Equation" r:id="rId7" imgW="1218960" imgH="203040" progId="Equation.DSMT4">
                  <p:embed/>
                </p:oleObj>
              </mc:Choice>
              <mc:Fallback>
                <p:oleObj name="Equation" r:id="rId7" imgW="1218960" imgH="203040" progId="Equation.DSMT4">
                  <p:embed/>
                  <p:pic>
                    <p:nvPicPr>
                      <p:cNvPr id="0" name="Object 9"/>
                      <p:cNvPicPr>
                        <a:picLocks noChangeAspect="1" noChangeArrowheads="1"/>
                      </p:cNvPicPr>
                      <p:nvPr/>
                    </p:nvPicPr>
                    <p:blipFill>
                      <a:blip r:embed="rId8"/>
                      <a:srcRect/>
                      <a:stretch>
                        <a:fillRect/>
                      </a:stretch>
                    </p:blipFill>
                    <p:spPr bwMode="auto">
                      <a:xfrm>
                        <a:off x="2987675" y="4468913"/>
                        <a:ext cx="1989137"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4519" name="Object 16">
            <a:extLst>
              <a:ext uri="{FF2B5EF4-FFF2-40B4-BE49-F238E27FC236}">
                <a16:creationId xmlns:a16="http://schemas.microsoft.com/office/drawing/2014/main" id="{B1F84F37-7635-47BA-A196-4FA96DCEFA74}"/>
              </a:ext>
            </a:extLst>
          </p:cNvPr>
          <p:cNvGraphicFramePr>
            <a:graphicFrameLocks noChangeAspect="1"/>
          </p:cNvGraphicFramePr>
          <p:nvPr>
            <p:extLst>
              <p:ext uri="{D42A27DB-BD31-4B8C-83A1-F6EECF244321}">
                <p14:modId xmlns:p14="http://schemas.microsoft.com/office/powerpoint/2010/main" val="1892518098"/>
              </p:ext>
            </p:extLst>
          </p:nvPr>
        </p:nvGraphicFramePr>
        <p:xfrm>
          <a:off x="2625434" y="4992687"/>
          <a:ext cx="931863" cy="330200"/>
        </p:xfrm>
        <a:graphic>
          <a:graphicData uri="http://schemas.openxmlformats.org/presentationml/2006/ole">
            <mc:AlternateContent xmlns:mc="http://schemas.openxmlformats.org/markup-compatibility/2006">
              <mc:Choice xmlns:v="urn:schemas-microsoft-com:vml" Requires="v">
                <p:oleObj name="Equation" r:id="rId9" imgW="571320" imgH="203040" progId="Equation.DSMT4">
                  <p:embed/>
                </p:oleObj>
              </mc:Choice>
              <mc:Fallback>
                <p:oleObj name="Equation" r:id="rId9" imgW="571320" imgH="203040" progId="Equation.DSMT4">
                  <p:embed/>
                  <p:pic>
                    <p:nvPicPr>
                      <p:cNvPr id="0" name="Object 16"/>
                      <p:cNvPicPr>
                        <a:picLocks noChangeAspect="1" noChangeArrowheads="1"/>
                      </p:cNvPicPr>
                      <p:nvPr/>
                    </p:nvPicPr>
                    <p:blipFill>
                      <a:blip r:embed="rId10"/>
                      <a:srcRect/>
                      <a:stretch>
                        <a:fillRect/>
                      </a:stretch>
                    </p:blipFill>
                    <p:spPr bwMode="auto">
                      <a:xfrm>
                        <a:off x="2625434" y="4992687"/>
                        <a:ext cx="931863" cy="330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3" name="Text Box 2">
            <a:extLst>
              <a:ext uri="{FF2B5EF4-FFF2-40B4-BE49-F238E27FC236}">
                <a16:creationId xmlns:a16="http://schemas.microsoft.com/office/drawing/2014/main" id="{18FE77E6-2F14-4F58-9E13-0D2F20FDFE03}"/>
              </a:ext>
            </a:extLst>
          </p:cNvPr>
          <p:cNvSpPr txBox="1">
            <a:spLocks noChangeArrowheads="1"/>
          </p:cNvSpPr>
          <p:nvPr/>
        </p:nvSpPr>
        <p:spPr bwMode="auto">
          <a:xfrm>
            <a:off x="539750" y="1700213"/>
            <a:ext cx="8208963" cy="397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(3) </a:t>
            </a:r>
            <a:r>
              <a:rPr lang="zh-CN" altLang="en-US" sz="1800">
                <a:solidFill>
                  <a:srgbClr val="212834"/>
                </a:solidFill>
              </a:rPr>
              <a:t>电压互感器的种类和型式的选择。电压互感器的种类和型式应根据安装地点和使用条件进行选择，例如在</a:t>
            </a:r>
            <a:r>
              <a:rPr lang="en-US" altLang="zh-CN" sz="1800">
                <a:solidFill>
                  <a:srgbClr val="212834"/>
                </a:solidFill>
              </a:rPr>
              <a:t>6kV</a:t>
            </a:r>
            <a:r>
              <a:rPr lang="zh-CN" altLang="en-US" sz="1800">
                <a:solidFill>
                  <a:srgbClr val="212834"/>
                </a:solidFill>
              </a:rPr>
              <a:t>～</a:t>
            </a:r>
            <a:r>
              <a:rPr lang="en-US" altLang="zh-CN" sz="1800">
                <a:solidFill>
                  <a:srgbClr val="212834"/>
                </a:solidFill>
              </a:rPr>
              <a:t>35kV</a:t>
            </a:r>
            <a:r>
              <a:rPr lang="zh-CN" altLang="en-US" sz="1800">
                <a:solidFill>
                  <a:srgbClr val="212834"/>
                </a:solidFill>
              </a:rPr>
              <a:t>屋内配置中，一般采用油浸式或浇注式；</a:t>
            </a:r>
            <a:r>
              <a:rPr lang="en-US" altLang="zh-CN" sz="1800">
                <a:solidFill>
                  <a:srgbClr val="212834"/>
                </a:solidFill>
              </a:rPr>
              <a:t>110kV</a:t>
            </a:r>
            <a:r>
              <a:rPr lang="zh-CN" altLang="en-US" sz="1800">
                <a:solidFill>
                  <a:srgbClr val="212834"/>
                </a:solidFill>
              </a:rPr>
              <a:t>～</a:t>
            </a:r>
            <a:r>
              <a:rPr lang="en-US" altLang="zh-CN" sz="1800">
                <a:solidFill>
                  <a:srgbClr val="212834"/>
                </a:solidFill>
              </a:rPr>
              <a:t>220kV</a:t>
            </a:r>
            <a:r>
              <a:rPr lang="zh-CN" altLang="en-US" sz="1800">
                <a:solidFill>
                  <a:srgbClr val="212834"/>
                </a:solidFill>
              </a:rPr>
              <a:t>配电装置一般采用串级式电磁式电压互感器；</a:t>
            </a:r>
            <a:r>
              <a:rPr lang="en-US" altLang="zh-CN" sz="1800">
                <a:solidFill>
                  <a:srgbClr val="212834"/>
                </a:solidFill>
              </a:rPr>
              <a:t>220kV</a:t>
            </a:r>
            <a:r>
              <a:rPr lang="zh-CN" altLang="en-US" sz="1800">
                <a:solidFill>
                  <a:srgbClr val="212834"/>
                </a:solidFill>
              </a:rPr>
              <a:t>及其以上配电装置，当容量和准确度满足要求时，一般采用电容式电压互感器。</a:t>
            </a:r>
          </a:p>
          <a:p>
            <a:pPr eaLnBrk="1" hangingPunct="1"/>
            <a:r>
              <a:rPr lang="zh-CN" altLang="en-US" sz="1800">
                <a:solidFill>
                  <a:srgbClr val="212834"/>
                </a:solidFill>
              </a:rPr>
              <a:t>        </a:t>
            </a:r>
            <a:r>
              <a:rPr lang="en-US" altLang="zh-CN" sz="1800">
                <a:solidFill>
                  <a:srgbClr val="212834"/>
                </a:solidFill>
              </a:rPr>
              <a:t>(4) </a:t>
            </a:r>
            <a:r>
              <a:rPr lang="zh-CN" altLang="en-US" sz="1800">
                <a:solidFill>
                  <a:srgbClr val="212834"/>
                </a:solidFill>
              </a:rPr>
              <a:t>电压互感器的准确度和容量的选择。有关电压互感器准确度选择应满足所供测量仪表的最高准确度。同时，应根据仪表和继电器接线要求选择电压互感器的接线方式，并尽可能将负荷均匀分布在各相上，然后计算各相负荷大小。</a:t>
            </a:r>
          </a:p>
          <a:p>
            <a:pPr eaLnBrk="1" hangingPunct="1"/>
            <a:r>
              <a:rPr lang="zh-CN" altLang="en-US" sz="1800">
                <a:solidFill>
                  <a:srgbClr val="212834"/>
                </a:solidFill>
              </a:rPr>
              <a:t>        电压互感器的额定二次容量</a:t>
            </a:r>
            <a:r>
              <a:rPr lang="en-US" altLang="zh-CN" sz="1800">
                <a:solidFill>
                  <a:srgbClr val="212834"/>
                </a:solidFill>
              </a:rPr>
              <a:t>(</a:t>
            </a:r>
            <a:r>
              <a:rPr lang="zh-CN" altLang="en-US" sz="1800">
                <a:solidFill>
                  <a:srgbClr val="212834"/>
                </a:solidFill>
              </a:rPr>
              <a:t>对应于所要求的准确度</a:t>
            </a:r>
            <a:r>
              <a:rPr lang="en-US" altLang="zh-CN" sz="1800">
                <a:solidFill>
                  <a:srgbClr val="212834"/>
                </a:solidFill>
              </a:rPr>
              <a:t>)S</a:t>
            </a:r>
            <a:r>
              <a:rPr lang="en-US" altLang="zh-CN" sz="1800" baseline="-25000">
                <a:solidFill>
                  <a:srgbClr val="212834"/>
                </a:solidFill>
              </a:rPr>
              <a:t>N2</a:t>
            </a:r>
            <a:r>
              <a:rPr lang="zh-CN" altLang="en-US" sz="1800">
                <a:solidFill>
                  <a:srgbClr val="212834"/>
                </a:solidFill>
              </a:rPr>
              <a:t>应不小于互感器的二次负荷</a:t>
            </a:r>
            <a:r>
              <a:rPr lang="en-US" altLang="zh-CN" sz="1800">
                <a:solidFill>
                  <a:srgbClr val="212834"/>
                </a:solidFill>
              </a:rPr>
              <a:t>S</a:t>
            </a:r>
            <a:r>
              <a:rPr lang="en-US" altLang="zh-CN" sz="1800" baseline="-25000">
                <a:solidFill>
                  <a:srgbClr val="212834"/>
                </a:solidFill>
              </a:rPr>
              <a:t>2</a:t>
            </a:r>
            <a:r>
              <a:rPr lang="zh-CN" altLang="en-US" sz="1800">
                <a:solidFill>
                  <a:srgbClr val="212834"/>
                </a:solidFill>
              </a:rPr>
              <a:t>，即</a:t>
            </a:r>
          </a:p>
          <a:p>
            <a:pPr eaLnBrk="1" hangingPunct="1">
              <a:lnSpc>
                <a:spcPct val="150000"/>
              </a:lnSpc>
            </a:pPr>
            <a:r>
              <a:rPr lang="zh-CN" altLang="en-US" sz="1800">
                <a:solidFill>
                  <a:srgbClr val="212834"/>
                </a:solidFill>
              </a:rPr>
              <a:t>                                                                                                </a:t>
            </a:r>
            <a:r>
              <a:rPr lang="en-US" altLang="zh-CN" sz="1800">
                <a:solidFill>
                  <a:srgbClr val="212834"/>
                </a:solidFill>
              </a:rPr>
              <a:t>(4-93)</a:t>
            </a:r>
          </a:p>
          <a:p>
            <a:pPr eaLnBrk="1" hangingPunct="1">
              <a:lnSpc>
                <a:spcPct val="150000"/>
              </a:lnSpc>
            </a:pPr>
            <a:r>
              <a:rPr lang="en-US" altLang="zh-CN" sz="1800">
                <a:solidFill>
                  <a:srgbClr val="212834"/>
                </a:solidFill>
              </a:rPr>
              <a:t>                                                                                                 (4-94)</a:t>
            </a:r>
          </a:p>
          <a:p>
            <a:pPr eaLnBrk="1" hangingPunct="1"/>
            <a:endParaRPr lang="en-US" altLang="zh-CN" sz="1800">
              <a:solidFill>
                <a:srgbClr val="212834"/>
              </a:solidFill>
            </a:endParaRPr>
          </a:p>
          <a:p>
            <a:pPr eaLnBrk="1" hangingPunct="1"/>
            <a:r>
              <a:rPr lang="zh-CN" altLang="en-US" sz="1800">
                <a:solidFill>
                  <a:srgbClr val="212834"/>
                </a:solidFill>
              </a:rPr>
              <a:t>式中      、    、      </a:t>
            </a:r>
            <a:r>
              <a:rPr lang="en-US" altLang="zh-CN" sz="1800">
                <a:solidFill>
                  <a:srgbClr val="212834"/>
                </a:solidFill>
              </a:rPr>
              <a:t>——</a:t>
            </a:r>
            <a:r>
              <a:rPr lang="zh-CN" altLang="en-US" sz="1800">
                <a:solidFill>
                  <a:srgbClr val="212834"/>
                </a:solidFill>
              </a:rPr>
              <a:t>分别为各仪表的视在功率、有功功率和无功功率。</a:t>
            </a:r>
          </a:p>
        </p:txBody>
      </p:sp>
      <p:sp>
        <p:nvSpPr>
          <p:cNvPr id="65544" name="Text Box 3">
            <a:extLst>
              <a:ext uri="{FF2B5EF4-FFF2-40B4-BE49-F238E27FC236}">
                <a16:creationId xmlns:a16="http://schemas.microsoft.com/office/drawing/2014/main" id="{080CB068-A421-48F6-A0BC-490626CF6938}"/>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graphicFrame>
        <p:nvGraphicFramePr>
          <p:cNvPr id="65538" name="Object 8">
            <a:extLst>
              <a:ext uri="{FF2B5EF4-FFF2-40B4-BE49-F238E27FC236}">
                <a16:creationId xmlns:a16="http://schemas.microsoft.com/office/drawing/2014/main" id="{8C04ABF6-877A-428D-8A45-A65DE652B62F}"/>
              </a:ext>
            </a:extLst>
          </p:cNvPr>
          <p:cNvGraphicFramePr>
            <a:graphicFrameLocks noChangeAspect="1"/>
          </p:cNvGraphicFramePr>
          <p:nvPr>
            <p:extLst>
              <p:ext uri="{D42A27DB-BD31-4B8C-83A1-F6EECF244321}">
                <p14:modId xmlns:p14="http://schemas.microsoft.com/office/powerpoint/2010/main" val="693042189"/>
              </p:ext>
            </p:extLst>
          </p:nvPr>
        </p:nvGraphicFramePr>
        <p:xfrm>
          <a:off x="3203575" y="4076700"/>
          <a:ext cx="936625" cy="385763"/>
        </p:xfrm>
        <a:graphic>
          <a:graphicData uri="http://schemas.openxmlformats.org/presentationml/2006/ole">
            <mc:AlternateContent xmlns:mc="http://schemas.openxmlformats.org/markup-compatibility/2006">
              <mc:Choice xmlns:v="urn:schemas-microsoft-com:vml" Requires="v">
                <p:oleObj name="Equation" r:id="rId3" imgW="482400" imgH="203040" progId="Equation.DSMT4">
                  <p:embed/>
                </p:oleObj>
              </mc:Choice>
              <mc:Fallback>
                <p:oleObj name="Equation" r:id="rId3" imgW="482400" imgH="203040" progId="Equation.DSMT4">
                  <p:embed/>
                  <p:pic>
                    <p:nvPicPr>
                      <p:cNvPr id="0" name="Object 8"/>
                      <p:cNvPicPr>
                        <a:picLocks noChangeAspect="1" noChangeArrowheads="1"/>
                      </p:cNvPicPr>
                      <p:nvPr/>
                    </p:nvPicPr>
                    <p:blipFill>
                      <a:blip r:embed="rId4"/>
                      <a:srcRect/>
                      <a:stretch>
                        <a:fillRect/>
                      </a:stretch>
                    </p:blipFill>
                    <p:spPr bwMode="auto">
                      <a:xfrm>
                        <a:off x="3203575" y="4076700"/>
                        <a:ext cx="936625" cy="3857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39" name="Object 7">
            <a:extLst>
              <a:ext uri="{FF2B5EF4-FFF2-40B4-BE49-F238E27FC236}">
                <a16:creationId xmlns:a16="http://schemas.microsoft.com/office/drawing/2014/main" id="{EFAEACC5-5C63-437C-9B7A-401D85EBBD68}"/>
              </a:ext>
            </a:extLst>
          </p:cNvPr>
          <p:cNvGraphicFramePr>
            <a:graphicFrameLocks noChangeAspect="1"/>
          </p:cNvGraphicFramePr>
          <p:nvPr>
            <p:extLst>
              <p:ext uri="{D42A27DB-BD31-4B8C-83A1-F6EECF244321}">
                <p14:modId xmlns:p14="http://schemas.microsoft.com/office/powerpoint/2010/main" val="670085954"/>
              </p:ext>
            </p:extLst>
          </p:nvPr>
        </p:nvGraphicFramePr>
        <p:xfrm>
          <a:off x="2124075" y="4508500"/>
          <a:ext cx="3095625" cy="806450"/>
        </p:xfrm>
        <a:graphic>
          <a:graphicData uri="http://schemas.openxmlformats.org/presentationml/2006/ole">
            <mc:AlternateContent xmlns:mc="http://schemas.openxmlformats.org/markup-compatibility/2006">
              <mc:Choice xmlns:v="urn:schemas-microsoft-com:vml" Requires="v">
                <p:oleObj name="Equation" r:id="rId5" imgW="2082600" imgH="545760" progId="Equation.DSMT4">
                  <p:embed/>
                </p:oleObj>
              </mc:Choice>
              <mc:Fallback>
                <p:oleObj name="Equation" r:id="rId5" imgW="2082600" imgH="545760" progId="Equation.DSMT4">
                  <p:embed/>
                  <p:pic>
                    <p:nvPicPr>
                      <p:cNvPr id="0" name="Object 7"/>
                      <p:cNvPicPr>
                        <a:picLocks noChangeAspect="1" noChangeArrowheads="1"/>
                      </p:cNvPicPr>
                      <p:nvPr/>
                    </p:nvPicPr>
                    <p:blipFill>
                      <a:blip r:embed="rId6"/>
                      <a:srcRect/>
                      <a:stretch>
                        <a:fillRect/>
                      </a:stretch>
                    </p:blipFill>
                    <p:spPr bwMode="auto">
                      <a:xfrm>
                        <a:off x="2124075" y="4508500"/>
                        <a:ext cx="3095625" cy="8064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0" name="Object 6">
            <a:extLst>
              <a:ext uri="{FF2B5EF4-FFF2-40B4-BE49-F238E27FC236}">
                <a16:creationId xmlns:a16="http://schemas.microsoft.com/office/drawing/2014/main" id="{20DF8E9F-812C-459F-B5E0-66D9219CBE46}"/>
              </a:ext>
            </a:extLst>
          </p:cNvPr>
          <p:cNvGraphicFramePr>
            <a:graphicFrameLocks noChangeAspect="1"/>
          </p:cNvGraphicFramePr>
          <p:nvPr>
            <p:extLst>
              <p:ext uri="{D42A27DB-BD31-4B8C-83A1-F6EECF244321}">
                <p14:modId xmlns:p14="http://schemas.microsoft.com/office/powerpoint/2010/main" val="3681152539"/>
              </p:ext>
            </p:extLst>
          </p:nvPr>
        </p:nvGraphicFramePr>
        <p:xfrm>
          <a:off x="1081088" y="5232375"/>
          <a:ext cx="395287" cy="360362"/>
        </p:xfrm>
        <a:graphic>
          <a:graphicData uri="http://schemas.openxmlformats.org/presentationml/2006/ole">
            <mc:AlternateContent xmlns:mc="http://schemas.openxmlformats.org/markup-compatibility/2006">
              <mc:Choice xmlns:v="urn:schemas-microsoft-com:vml" Requires="v">
                <p:oleObj name="Equation" r:id="rId7" imgW="215640" imgH="203040" progId="Equation.DSMT4">
                  <p:embed/>
                </p:oleObj>
              </mc:Choice>
              <mc:Fallback>
                <p:oleObj name="Equation" r:id="rId7" imgW="215640" imgH="203040" progId="Equation.DSMT4">
                  <p:embed/>
                  <p:pic>
                    <p:nvPicPr>
                      <p:cNvPr id="0" name="Object 6"/>
                      <p:cNvPicPr>
                        <a:picLocks noChangeAspect="1" noChangeArrowheads="1"/>
                      </p:cNvPicPr>
                      <p:nvPr/>
                    </p:nvPicPr>
                    <p:blipFill>
                      <a:blip r:embed="rId8"/>
                      <a:srcRect/>
                      <a:stretch>
                        <a:fillRect/>
                      </a:stretch>
                    </p:blipFill>
                    <p:spPr bwMode="auto">
                      <a:xfrm>
                        <a:off x="1081088" y="5232375"/>
                        <a:ext cx="395287" cy="360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1" name="Object 5">
            <a:extLst>
              <a:ext uri="{FF2B5EF4-FFF2-40B4-BE49-F238E27FC236}">
                <a16:creationId xmlns:a16="http://schemas.microsoft.com/office/drawing/2014/main" id="{8758DE4A-324A-4FA8-92AD-B5B2E64B7EBD}"/>
              </a:ext>
            </a:extLst>
          </p:cNvPr>
          <p:cNvGraphicFramePr>
            <a:graphicFrameLocks noChangeAspect="1"/>
          </p:cNvGraphicFramePr>
          <p:nvPr>
            <p:extLst>
              <p:ext uri="{D42A27DB-BD31-4B8C-83A1-F6EECF244321}">
                <p14:modId xmlns:p14="http://schemas.microsoft.com/office/powerpoint/2010/main" val="2644829777"/>
              </p:ext>
            </p:extLst>
          </p:nvPr>
        </p:nvGraphicFramePr>
        <p:xfrm>
          <a:off x="1535113" y="5229200"/>
          <a:ext cx="395287" cy="395287"/>
        </p:xfrm>
        <a:graphic>
          <a:graphicData uri="http://schemas.openxmlformats.org/presentationml/2006/ole">
            <mc:AlternateContent xmlns:mc="http://schemas.openxmlformats.org/markup-compatibility/2006">
              <mc:Choice xmlns:v="urn:schemas-microsoft-com:vml" Requires="v">
                <p:oleObj name="Equation" r:id="rId9" imgW="203040" imgH="203040" progId="Equation.DSMT4">
                  <p:embed/>
                </p:oleObj>
              </mc:Choice>
              <mc:Fallback>
                <p:oleObj name="Equation" r:id="rId9" imgW="203040" imgH="203040" progId="Equation.DSMT4">
                  <p:embed/>
                  <p:pic>
                    <p:nvPicPr>
                      <p:cNvPr id="0" name="Object 5"/>
                      <p:cNvPicPr>
                        <a:picLocks noChangeAspect="1" noChangeArrowheads="1"/>
                      </p:cNvPicPr>
                      <p:nvPr/>
                    </p:nvPicPr>
                    <p:blipFill>
                      <a:blip r:embed="rId10"/>
                      <a:srcRect/>
                      <a:stretch>
                        <a:fillRect/>
                      </a:stretch>
                    </p:blipFill>
                    <p:spPr bwMode="auto">
                      <a:xfrm>
                        <a:off x="1535113" y="5229200"/>
                        <a:ext cx="395287" cy="3952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5542" name="Object 4">
            <a:extLst>
              <a:ext uri="{FF2B5EF4-FFF2-40B4-BE49-F238E27FC236}">
                <a16:creationId xmlns:a16="http://schemas.microsoft.com/office/drawing/2014/main" id="{FFD555E1-45DC-4BA5-BD18-8C211AA48076}"/>
              </a:ext>
            </a:extLst>
          </p:cNvPr>
          <p:cNvGraphicFramePr>
            <a:graphicFrameLocks noChangeAspect="1"/>
          </p:cNvGraphicFramePr>
          <p:nvPr>
            <p:extLst>
              <p:ext uri="{D42A27DB-BD31-4B8C-83A1-F6EECF244321}">
                <p14:modId xmlns:p14="http://schemas.microsoft.com/office/powerpoint/2010/main" val="1122602700"/>
              </p:ext>
            </p:extLst>
          </p:nvPr>
        </p:nvGraphicFramePr>
        <p:xfrm>
          <a:off x="2043113" y="5229200"/>
          <a:ext cx="433387" cy="381000"/>
        </p:xfrm>
        <a:graphic>
          <a:graphicData uri="http://schemas.openxmlformats.org/presentationml/2006/ole">
            <mc:AlternateContent xmlns:mc="http://schemas.openxmlformats.org/markup-compatibility/2006">
              <mc:Choice xmlns:v="urn:schemas-microsoft-com:vml" Requires="v">
                <p:oleObj name="Equation" r:id="rId11" imgW="228600" imgH="203040" progId="Equation.DSMT4">
                  <p:embed/>
                </p:oleObj>
              </mc:Choice>
              <mc:Fallback>
                <p:oleObj name="Equation" r:id="rId11" imgW="228600" imgH="203040" progId="Equation.DSMT4">
                  <p:embed/>
                  <p:pic>
                    <p:nvPicPr>
                      <p:cNvPr id="0" name="Object 4"/>
                      <p:cNvPicPr>
                        <a:picLocks noChangeAspect="1" noChangeArrowheads="1"/>
                      </p:cNvPicPr>
                      <p:nvPr/>
                    </p:nvPicPr>
                    <p:blipFill>
                      <a:blip r:embed="rId12"/>
                      <a:srcRect/>
                      <a:stretch>
                        <a:fillRect/>
                      </a:stretch>
                    </p:blipFill>
                    <p:spPr bwMode="auto">
                      <a:xfrm>
                        <a:off x="2043113" y="5229200"/>
                        <a:ext cx="433387"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5545" name="Rectangle 9">
            <a:extLst>
              <a:ext uri="{FF2B5EF4-FFF2-40B4-BE49-F238E27FC236}">
                <a16:creationId xmlns:a16="http://schemas.microsoft.com/office/drawing/2014/main" id="{0AAE13FE-F165-4C42-A1C1-28C676BFE98C}"/>
              </a:ext>
            </a:extLst>
          </p:cNvPr>
          <p:cNvSpPr>
            <a:spLocks noChangeArrowheads="1"/>
          </p:cNvSpPr>
          <p:nvPr/>
        </p:nvSpPr>
        <p:spPr bwMode="auto">
          <a:xfrm>
            <a:off x="0" y="1756490"/>
            <a:ext cx="18473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endParaRPr lang="zh-CN" altLang="en-US">
              <a:solidFill>
                <a:srgbClr val="212834"/>
              </a:solidFill>
            </a:endParaRPr>
          </a:p>
        </p:txBody>
      </p:sp>
    </p:spTree>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6" name="Text Box 8">
            <a:extLst>
              <a:ext uri="{FF2B5EF4-FFF2-40B4-BE49-F238E27FC236}">
                <a16:creationId xmlns:a16="http://schemas.microsoft.com/office/drawing/2014/main" id="{6673C0FF-26E1-465F-A771-17D94BC8B6C9}"/>
              </a:ext>
            </a:extLst>
          </p:cNvPr>
          <p:cNvSpPr txBox="1">
            <a:spLocks noChangeArrowheads="1"/>
          </p:cNvSpPr>
          <p:nvPr/>
        </p:nvSpPr>
        <p:spPr bwMode="auto">
          <a:xfrm>
            <a:off x="3059113" y="1049338"/>
            <a:ext cx="432117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a:solidFill>
                  <a:srgbClr val="212834"/>
                </a:solidFill>
                <a:ea typeface="华文仿宋" panose="02010600040101010101" pitchFamily="2" charset="-122"/>
              </a:rPr>
              <a:t>短路的基本概念</a:t>
            </a:r>
          </a:p>
        </p:txBody>
      </p:sp>
      <p:sp>
        <p:nvSpPr>
          <p:cNvPr id="94217" name="Text Box 9">
            <a:extLst>
              <a:ext uri="{FF2B5EF4-FFF2-40B4-BE49-F238E27FC236}">
                <a16:creationId xmlns:a16="http://schemas.microsoft.com/office/drawing/2014/main" id="{7814E82A-2511-475D-88AC-442A428FB4BF}"/>
              </a:ext>
            </a:extLst>
          </p:cNvPr>
          <p:cNvSpPr txBox="1">
            <a:spLocks noChangeArrowheads="1"/>
          </p:cNvSpPr>
          <p:nvPr/>
        </p:nvSpPr>
        <p:spPr bwMode="auto">
          <a:xfrm>
            <a:off x="755650" y="1700213"/>
            <a:ext cx="7704138" cy="448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2. </a:t>
            </a:r>
            <a:r>
              <a:rPr lang="zh-CN" altLang="en-US" sz="1800">
                <a:solidFill>
                  <a:srgbClr val="212834"/>
                </a:solidFill>
              </a:rPr>
              <a:t>短路电流计算的基本假设</a:t>
            </a:r>
          </a:p>
          <a:p>
            <a:pPr eaLnBrk="1" hangingPunct="1"/>
            <a:r>
              <a:rPr lang="zh-CN" altLang="en-US" sz="1800">
                <a:solidFill>
                  <a:srgbClr val="212834"/>
                </a:solidFill>
              </a:rPr>
              <a:t>        选择和校验电气设备时，一般只需近似计算在系统最大运行方式下可能通过设备的最大三相短路电流值。设计继电保护和分析电力系统故障时，应计算各种短路情况下的短路电流和各母线接点的电压。要准确计算短路电流是相当复杂的，在工程上多采用近似计算法。这种方法建立在一系列假设的基础上，计算结果稍偏大。基本假设有：</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忽略磁路的饱和与磁滞现象，认为系统中各元件参数恒定。</a:t>
            </a:r>
          </a:p>
          <a:p>
            <a:pPr eaLnBrk="1" hangingPunct="1"/>
            <a:r>
              <a:rPr lang="zh-CN" altLang="en-US" sz="1800">
                <a:solidFill>
                  <a:srgbClr val="212834"/>
                </a:solidFill>
              </a:rPr>
              <a:t>       </a:t>
            </a:r>
            <a:r>
              <a:rPr lang="en-US" altLang="zh-CN" sz="1800">
                <a:solidFill>
                  <a:srgbClr val="212834"/>
                </a:solidFill>
              </a:rPr>
              <a:t>(2) </a:t>
            </a:r>
            <a:r>
              <a:rPr lang="zh-CN" altLang="en-US" sz="1800">
                <a:solidFill>
                  <a:srgbClr val="212834"/>
                </a:solidFill>
              </a:rPr>
              <a:t>忽略各元件的电阻。高压电网中各种电气元件的电阻一般都比电抗小得多，各阻抗元件均可用一等值电抗表示。但短路回路的总电阻大于总电抗的</a:t>
            </a:r>
            <a:r>
              <a:rPr lang="en-US" altLang="zh-CN" sz="1800">
                <a:solidFill>
                  <a:srgbClr val="212834"/>
                </a:solidFill>
              </a:rPr>
              <a:t>1/3</a:t>
            </a:r>
            <a:r>
              <a:rPr lang="zh-CN" altLang="en-US" sz="1800">
                <a:solidFill>
                  <a:srgbClr val="212834"/>
                </a:solidFill>
              </a:rPr>
              <a:t>时，应计入电气元件的电阻。此外，在计算暂态过程的时间常数时，各元件的电阻不能忽略。</a:t>
            </a:r>
          </a:p>
          <a:p>
            <a:pPr eaLnBrk="1" hangingPunct="1"/>
            <a:r>
              <a:rPr lang="zh-CN" altLang="en-US" sz="1800">
                <a:solidFill>
                  <a:srgbClr val="212834"/>
                </a:solidFill>
              </a:rPr>
              <a:t>       </a:t>
            </a:r>
            <a:r>
              <a:rPr lang="en-US" altLang="zh-CN" sz="1800">
                <a:solidFill>
                  <a:srgbClr val="212834"/>
                </a:solidFill>
              </a:rPr>
              <a:t>(3) </a:t>
            </a:r>
            <a:r>
              <a:rPr lang="zh-CN" altLang="en-US" sz="1800">
                <a:solidFill>
                  <a:srgbClr val="212834"/>
                </a:solidFill>
              </a:rPr>
              <a:t>忽略短路点的过渡电阻。过渡电阻是指相与相或者相与地之间短接所经过的电阻。一般情况下，都以金属性短路对待，只是在某些继电保护的计算中才考虑过渡电阻。</a:t>
            </a:r>
          </a:p>
          <a:p>
            <a:pPr eaLnBrk="1" hangingPunct="1"/>
            <a:r>
              <a:rPr lang="zh-CN" altLang="en-US" sz="1800">
                <a:solidFill>
                  <a:srgbClr val="212834"/>
                </a:solidFill>
              </a:rPr>
              <a:t>       </a:t>
            </a:r>
            <a:r>
              <a:rPr lang="en-US" altLang="zh-CN" sz="1800">
                <a:solidFill>
                  <a:srgbClr val="212834"/>
                </a:solidFill>
              </a:rPr>
              <a:t>(4) </a:t>
            </a:r>
            <a:r>
              <a:rPr lang="zh-CN" altLang="en-US" sz="1800">
                <a:solidFill>
                  <a:srgbClr val="212834"/>
                </a:solidFill>
              </a:rPr>
              <a:t>除不对称故障处出现局部不对称外，实际的电力系统通常都可以看做三相对称的。</a:t>
            </a:r>
          </a:p>
        </p:txBody>
      </p:sp>
    </p:spTree>
  </p:cSld>
  <p:clrMapOvr>
    <a:masterClrMapping/>
  </p:clrMapOvr>
  <p:transition>
    <p:split orient="vert"/>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Text Box 2">
            <a:extLst>
              <a:ext uri="{FF2B5EF4-FFF2-40B4-BE49-F238E27FC236}">
                <a16:creationId xmlns:a16="http://schemas.microsoft.com/office/drawing/2014/main" id="{0A74295E-0355-479A-ABD7-79A1EC9FE139}"/>
              </a:ext>
            </a:extLst>
          </p:cNvPr>
          <p:cNvSpPr txBox="1">
            <a:spLocks noChangeArrowheads="1"/>
          </p:cNvSpPr>
          <p:nvPr/>
        </p:nvSpPr>
        <p:spPr bwMode="auto">
          <a:xfrm>
            <a:off x="755650" y="2205038"/>
            <a:ext cx="78486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低压电气设备的选择，与高压电气设备的选择一样，必须满足在正常条件下和短路故障条件下工作的要求，同时设备应工作安全可靠，运行维护方便，投资经济合理。</a:t>
            </a:r>
          </a:p>
          <a:p>
            <a:pPr eaLnBrk="1" hangingPunct="1"/>
            <a:r>
              <a:rPr lang="zh-CN" altLang="en-US" sz="1800">
                <a:solidFill>
                  <a:srgbClr val="212834"/>
                </a:solidFill>
              </a:rPr>
              <a:t>        低压电气设备的选择校验项目如表</a:t>
            </a:r>
            <a:r>
              <a:rPr lang="en-US" altLang="zh-CN" sz="1800">
                <a:solidFill>
                  <a:srgbClr val="212834"/>
                </a:solidFill>
              </a:rPr>
              <a:t>4-7</a:t>
            </a:r>
            <a:r>
              <a:rPr lang="zh-CN" altLang="en-US" sz="1800">
                <a:solidFill>
                  <a:srgbClr val="212834"/>
                </a:solidFill>
              </a:rPr>
              <a:t>所列。</a:t>
            </a:r>
          </a:p>
        </p:txBody>
      </p:sp>
      <p:sp>
        <p:nvSpPr>
          <p:cNvPr id="111619" name="Text Box 3">
            <a:extLst>
              <a:ext uri="{FF2B5EF4-FFF2-40B4-BE49-F238E27FC236}">
                <a16:creationId xmlns:a16="http://schemas.microsoft.com/office/drawing/2014/main" id="{8EE27C60-87C8-4131-A6FB-74C6CBBC92F5}"/>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sp>
        <p:nvSpPr>
          <p:cNvPr id="111620" name="Rectangle 4">
            <a:extLst>
              <a:ext uri="{FF2B5EF4-FFF2-40B4-BE49-F238E27FC236}">
                <a16:creationId xmlns:a16="http://schemas.microsoft.com/office/drawing/2014/main" id="{EA491B91-62E8-4C77-B371-C375E57BBECE}"/>
              </a:ext>
            </a:extLst>
          </p:cNvPr>
          <p:cNvSpPr>
            <a:spLocks noChangeArrowheads="1"/>
          </p:cNvSpPr>
          <p:nvPr/>
        </p:nvSpPr>
        <p:spPr bwMode="auto">
          <a:xfrm>
            <a:off x="755650" y="1628775"/>
            <a:ext cx="37084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三、低压电气设备的选择 </a:t>
            </a:r>
          </a:p>
        </p:txBody>
      </p:sp>
      <p:sp>
        <p:nvSpPr>
          <p:cNvPr id="111621" name="Rectangle 5">
            <a:extLst>
              <a:ext uri="{FF2B5EF4-FFF2-40B4-BE49-F238E27FC236}">
                <a16:creationId xmlns:a16="http://schemas.microsoft.com/office/drawing/2014/main" id="{BDF1B748-C516-4B35-81E4-C9451FF6B3E2}"/>
              </a:ext>
            </a:extLst>
          </p:cNvPr>
          <p:cNvSpPr>
            <a:spLocks noChangeArrowheads="1"/>
          </p:cNvSpPr>
          <p:nvPr/>
        </p:nvSpPr>
        <p:spPr bwMode="auto">
          <a:xfrm>
            <a:off x="2627313" y="3282459"/>
            <a:ext cx="3924472"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tIns="76176" bIns="76176"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212834"/>
                </a:solidFill>
              </a:rPr>
              <a:t>表</a:t>
            </a:r>
            <a:r>
              <a:rPr lang="en-US" altLang="zh-CN" sz="1400">
                <a:solidFill>
                  <a:srgbClr val="212834"/>
                </a:solidFill>
              </a:rPr>
              <a:t>4-7  </a:t>
            </a:r>
            <a:r>
              <a:rPr lang="zh-CN" altLang="en-US" sz="1400">
                <a:solidFill>
                  <a:srgbClr val="212834"/>
                </a:solidFill>
              </a:rPr>
              <a:t>低压电气设备的选择及其校验项目和条件</a:t>
            </a:r>
            <a:endParaRPr lang="zh-CN" altLang="en-US" sz="3200">
              <a:solidFill>
                <a:srgbClr val="212834"/>
              </a:solidFill>
            </a:endParaRPr>
          </a:p>
        </p:txBody>
      </p:sp>
      <p:graphicFrame>
        <p:nvGraphicFramePr>
          <p:cNvPr id="769509" name="Group 485">
            <a:extLst>
              <a:ext uri="{FF2B5EF4-FFF2-40B4-BE49-F238E27FC236}">
                <a16:creationId xmlns:a16="http://schemas.microsoft.com/office/drawing/2014/main" id="{E0F35923-1E1C-49FA-B7D3-3512C1234891}"/>
              </a:ext>
            </a:extLst>
          </p:cNvPr>
          <p:cNvGraphicFramePr>
            <a:graphicFrameLocks noGrp="1"/>
          </p:cNvGraphicFramePr>
          <p:nvPr>
            <p:extLst>
              <p:ext uri="{D42A27DB-BD31-4B8C-83A1-F6EECF244321}">
                <p14:modId xmlns:p14="http://schemas.microsoft.com/office/powerpoint/2010/main" val="1732078409"/>
              </p:ext>
            </p:extLst>
          </p:nvPr>
        </p:nvGraphicFramePr>
        <p:xfrm>
          <a:off x="684213" y="3644900"/>
          <a:ext cx="8208962" cy="2709863"/>
        </p:xfrm>
        <a:graphic>
          <a:graphicData uri="http://schemas.openxmlformats.org/drawingml/2006/table">
            <a:tbl>
              <a:tblPr/>
              <a:tblGrid>
                <a:gridCol w="1646237">
                  <a:extLst>
                    <a:ext uri="{9D8B030D-6E8A-4147-A177-3AD203B41FA5}">
                      <a16:colId xmlns:a16="http://schemas.microsoft.com/office/drawing/2014/main" val="20000"/>
                    </a:ext>
                  </a:extLst>
                </a:gridCol>
                <a:gridCol w="822325">
                  <a:extLst>
                    <a:ext uri="{9D8B030D-6E8A-4147-A177-3AD203B41FA5}">
                      <a16:colId xmlns:a16="http://schemas.microsoft.com/office/drawing/2014/main" val="20001"/>
                    </a:ext>
                  </a:extLst>
                </a:gridCol>
                <a:gridCol w="842963">
                  <a:extLst>
                    <a:ext uri="{9D8B030D-6E8A-4147-A177-3AD203B41FA5}">
                      <a16:colId xmlns:a16="http://schemas.microsoft.com/office/drawing/2014/main" val="20002"/>
                    </a:ext>
                  </a:extLst>
                </a:gridCol>
                <a:gridCol w="1223962">
                  <a:extLst>
                    <a:ext uri="{9D8B030D-6E8A-4147-A177-3AD203B41FA5}">
                      <a16:colId xmlns:a16="http://schemas.microsoft.com/office/drawing/2014/main" val="20003"/>
                    </a:ext>
                  </a:extLst>
                </a:gridCol>
                <a:gridCol w="1223963">
                  <a:extLst>
                    <a:ext uri="{9D8B030D-6E8A-4147-A177-3AD203B41FA5}">
                      <a16:colId xmlns:a16="http://schemas.microsoft.com/office/drawing/2014/main" val="20004"/>
                    </a:ext>
                  </a:extLst>
                </a:gridCol>
                <a:gridCol w="1296987">
                  <a:extLst>
                    <a:ext uri="{9D8B030D-6E8A-4147-A177-3AD203B41FA5}">
                      <a16:colId xmlns:a16="http://schemas.microsoft.com/office/drawing/2014/main" val="20005"/>
                    </a:ext>
                  </a:extLst>
                </a:gridCol>
                <a:gridCol w="1152525">
                  <a:extLst>
                    <a:ext uri="{9D8B030D-6E8A-4147-A177-3AD203B41FA5}">
                      <a16:colId xmlns:a16="http://schemas.microsoft.com/office/drawing/2014/main" val="20006"/>
                    </a:ext>
                  </a:extLst>
                </a:gridCol>
              </a:tblGrid>
              <a:tr h="3460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电气设备名称</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电压</a:t>
                      </a:r>
                      <a:r>
                        <a:rPr kumimoji="1" lang="en-US" altLang="zh-CN" sz="1400" b="0" i="0" u="none" strike="noStrike" cap="none" normalizeH="0" baseline="0">
                          <a:ln>
                            <a:noFill/>
                          </a:ln>
                          <a:solidFill>
                            <a:schemeClr val="tx1"/>
                          </a:solidFill>
                          <a:effectLst/>
                          <a:latin typeface="Times New Roman" pitchFamily="18" charset="0"/>
                          <a:ea typeface="宋体" pitchFamily="2" charset="-122"/>
                        </a:rPr>
                        <a:t>/V</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电流</a:t>
                      </a:r>
                      <a:r>
                        <a:rPr kumimoji="1" lang="en-US" altLang="zh-CN" sz="1400" b="0" i="0" u="none" strike="noStrike" cap="none" normalizeH="0" baseline="0">
                          <a:ln>
                            <a:noFill/>
                          </a:ln>
                          <a:solidFill>
                            <a:schemeClr val="tx1"/>
                          </a:solidFill>
                          <a:effectLst/>
                          <a:latin typeface="Times New Roman" pitchFamily="18" charset="0"/>
                          <a:ea typeface="宋体" pitchFamily="2" charset="-122"/>
                        </a:rPr>
                        <a:t>/A</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断流能力</a:t>
                      </a:r>
                      <a:r>
                        <a:rPr kumimoji="1" lang="en-US" altLang="zh-CN" sz="1400" b="0" i="0" u="none" strike="noStrike" cap="none" normalizeH="0" baseline="0">
                          <a:ln>
                            <a:noFill/>
                          </a:ln>
                          <a:solidFill>
                            <a:schemeClr val="tx1"/>
                          </a:solidFill>
                          <a:effectLst/>
                          <a:latin typeface="Times New Roman" pitchFamily="18" charset="0"/>
                          <a:ea typeface="宋体" pitchFamily="2" charset="-122"/>
                        </a:rPr>
                        <a:t>/kA</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热稳定度</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动稳定度</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其他项目</a:t>
                      </a:r>
                      <a:endParaRPr kumimoji="1" lang="zh-CN" altLang="en-US" sz="3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42068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低压熔断器</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选择性</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1910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低压断路器</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 </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200" b="0" i="0" u="none" strike="noStrike" cap="none" normalizeH="0" baseline="0">
                          <a:ln>
                            <a:noFill/>
                          </a:ln>
                          <a:solidFill>
                            <a:schemeClr val="tx1"/>
                          </a:solidFill>
                          <a:effectLst/>
                          <a:latin typeface="Times New Roman" pitchFamily="18" charset="0"/>
                          <a:ea typeface="宋体" pitchFamily="2" charset="-122"/>
                        </a:rPr>
                        <a:t>操作机构</a:t>
                      </a:r>
                      <a:endParaRPr kumimoji="1" lang="zh-CN" altLang="en-US" sz="32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666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低压刀开关</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400" b="0" i="0" u="none" strike="noStrike" cap="none" normalizeH="0" baseline="0">
                        <a:ln>
                          <a:noFill/>
                        </a:ln>
                        <a:solidFill>
                          <a:schemeClr val="bg1"/>
                        </a:solidFill>
                        <a:effectLst/>
                        <a:latin typeface="Times New Roman" pitchFamily="18" charset="0"/>
                        <a:ea typeface="新宋体" pitchFamily="49"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6667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低压负荷开关</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1" lang="zh-CN" altLang="zh-CN" sz="4400" b="0" i="0" u="none" strike="noStrike" cap="none" normalizeH="0" baseline="0">
                        <a:ln>
                          <a:noFill/>
                        </a:ln>
                        <a:solidFill>
                          <a:schemeClr val="bg1"/>
                        </a:solidFill>
                        <a:effectLst/>
                        <a:latin typeface="Times New Roman" pitchFamily="18" charset="0"/>
                        <a:ea typeface="新宋体" pitchFamily="49"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bl>
          </a:graphicData>
        </a:graphic>
      </p:graphicFrame>
    </p:spTree>
  </p:cSld>
  <p:clrMapOvr>
    <a:masterClrMapping/>
  </p:clrMapOvr>
  <p:transition>
    <p:split orient="vert"/>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Text Box 2">
            <a:extLst>
              <a:ext uri="{FF2B5EF4-FFF2-40B4-BE49-F238E27FC236}">
                <a16:creationId xmlns:a16="http://schemas.microsoft.com/office/drawing/2014/main" id="{DED5E065-DC59-4E71-82E3-10CF3B9D8717}"/>
              </a:ext>
            </a:extLst>
          </p:cNvPr>
          <p:cNvSpPr txBox="1">
            <a:spLocks noChangeArrowheads="1"/>
          </p:cNvSpPr>
          <p:nvPr/>
        </p:nvSpPr>
        <p:spPr bwMode="auto">
          <a:xfrm>
            <a:off x="827088" y="2492375"/>
            <a:ext cx="7777162" cy="2014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低压断路器与高压断路器选择不同。高压断路器自动跳闸要靠继电保护或自动装置控制其操动机构完成</a:t>
            </a:r>
            <a:r>
              <a:rPr lang="en-US" altLang="zh-CN" sz="1800">
                <a:solidFill>
                  <a:srgbClr val="212834"/>
                </a:solidFill>
              </a:rPr>
              <a:t>(</a:t>
            </a:r>
            <a:r>
              <a:rPr lang="zh-CN" altLang="en-US" sz="1800">
                <a:solidFill>
                  <a:srgbClr val="212834"/>
                </a:solidFill>
              </a:rPr>
              <a:t>详见第</a:t>
            </a:r>
            <a:r>
              <a:rPr lang="en-US" altLang="zh-CN" sz="1800">
                <a:solidFill>
                  <a:srgbClr val="212834"/>
                </a:solidFill>
              </a:rPr>
              <a:t>5</a:t>
            </a:r>
            <a:r>
              <a:rPr lang="zh-CN" altLang="en-US" sz="1800">
                <a:solidFill>
                  <a:srgbClr val="212834"/>
                </a:solidFill>
              </a:rPr>
              <a:t>章</a:t>
            </a:r>
            <a:r>
              <a:rPr lang="en-US" altLang="zh-CN" sz="1800">
                <a:solidFill>
                  <a:srgbClr val="212834"/>
                </a:solidFill>
              </a:rPr>
              <a:t>)</a:t>
            </a:r>
            <a:r>
              <a:rPr lang="zh-CN" altLang="en-US" sz="1800">
                <a:solidFill>
                  <a:srgbClr val="212834"/>
                </a:solidFill>
              </a:rPr>
              <a:t>，选择高压断路器无需考虑保护整定计算等问题；而低压断路器结果本身具有自动跳闸的功能，因此，低压断路器的选择，不仅要满足选择电气设备的一般条件，而且还要满足正确实现过电流、过负荷及失压等保护功能的要求，并且还应考虑是否选择电动跳、合闸操动机构。关于低压断路器的选择及整定计算，详见第</a:t>
            </a:r>
            <a:r>
              <a:rPr lang="en-US" altLang="zh-CN" sz="1800">
                <a:solidFill>
                  <a:srgbClr val="212834"/>
                </a:solidFill>
              </a:rPr>
              <a:t>5</a:t>
            </a:r>
            <a:r>
              <a:rPr lang="zh-CN" altLang="en-US" sz="1800">
                <a:solidFill>
                  <a:srgbClr val="212834"/>
                </a:solidFill>
              </a:rPr>
              <a:t>章低压断路器保护。</a:t>
            </a:r>
          </a:p>
        </p:txBody>
      </p:sp>
      <p:sp>
        <p:nvSpPr>
          <p:cNvPr id="112643" name="Text Box 3">
            <a:extLst>
              <a:ext uri="{FF2B5EF4-FFF2-40B4-BE49-F238E27FC236}">
                <a16:creationId xmlns:a16="http://schemas.microsoft.com/office/drawing/2014/main" id="{D6060DD2-95E4-4533-9D6E-F566AA40B171}"/>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电气设备的选择及校验</a:t>
            </a:r>
          </a:p>
        </p:txBody>
      </p:sp>
      <p:sp>
        <p:nvSpPr>
          <p:cNvPr id="112644" name="Text Box 5">
            <a:extLst>
              <a:ext uri="{FF2B5EF4-FFF2-40B4-BE49-F238E27FC236}">
                <a16:creationId xmlns:a16="http://schemas.microsoft.com/office/drawing/2014/main" id="{DEB6BA06-E29F-403D-BA77-453016840153}"/>
              </a:ext>
            </a:extLst>
          </p:cNvPr>
          <p:cNvSpPr txBox="1">
            <a:spLocks noChangeArrowheads="1"/>
          </p:cNvSpPr>
          <p:nvPr/>
        </p:nvSpPr>
        <p:spPr bwMode="auto">
          <a:xfrm>
            <a:off x="971550" y="1773238"/>
            <a:ext cx="69850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400">
                <a:solidFill>
                  <a:srgbClr val="212834"/>
                </a:solidFill>
              </a:rPr>
              <a:t>注：①表中“√”表示必须校验；“</a:t>
            </a:r>
            <a:r>
              <a:rPr lang="en-US" altLang="zh-CN" sz="1400">
                <a:solidFill>
                  <a:srgbClr val="212834"/>
                </a:solidFill>
              </a:rPr>
              <a:t>×”</a:t>
            </a:r>
            <a:r>
              <a:rPr lang="zh-CN" altLang="en-US" sz="1400">
                <a:solidFill>
                  <a:srgbClr val="212834"/>
                </a:solidFill>
              </a:rPr>
              <a:t>表示一般可不校验 ； “</a:t>
            </a:r>
            <a:r>
              <a:rPr lang="en-US" altLang="zh-CN" sz="1400">
                <a:solidFill>
                  <a:srgbClr val="212834"/>
                </a:solidFill>
              </a:rPr>
              <a:t>—” </a:t>
            </a:r>
            <a:r>
              <a:rPr lang="zh-CN" altLang="en-US" sz="1400">
                <a:solidFill>
                  <a:srgbClr val="212834"/>
                </a:solidFill>
              </a:rPr>
              <a:t>表示不要校验。</a:t>
            </a:r>
          </a:p>
          <a:p>
            <a:pPr eaLnBrk="1" hangingPunct="1"/>
            <a:r>
              <a:rPr lang="zh-CN" altLang="en-US" sz="1400">
                <a:solidFill>
                  <a:srgbClr val="212834"/>
                </a:solidFill>
              </a:rPr>
              <a:t>   ②关于选择校验条件，与表</a:t>
            </a:r>
            <a:r>
              <a:rPr lang="en-US" altLang="zh-CN" sz="1400">
                <a:solidFill>
                  <a:srgbClr val="212834"/>
                </a:solidFill>
              </a:rPr>
              <a:t>4-6</a:t>
            </a:r>
            <a:r>
              <a:rPr lang="zh-CN" altLang="en-US" sz="1400">
                <a:solidFill>
                  <a:srgbClr val="212834"/>
                </a:solidFill>
              </a:rPr>
              <a:t>相同，在此省略。</a:t>
            </a:r>
          </a:p>
        </p:txBody>
      </p:sp>
    </p:spTree>
  </p:cSld>
  <p:clrMapOvr>
    <a:masterClrMapping/>
  </p:clrMapOvr>
  <p:transition>
    <p:split orient="vert"/>
  </p:transition>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Text Box 2">
            <a:extLst>
              <a:ext uri="{FF2B5EF4-FFF2-40B4-BE49-F238E27FC236}">
                <a16:creationId xmlns:a16="http://schemas.microsoft.com/office/drawing/2014/main" id="{A2A4F6ED-4CC7-47F6-BBC2-537F5C0FAD1C}"/>
              </a:ext>
            </a:extLst>
          </p:cNvPr>
          <p:cNvSpPr txBox="1">
            <a:spLocks noChangeArrowheads="1"/>
          </p:cNvSpPr>
          <p:nvPr/>
        </p:nvSpPr>
        <p:spPr bwMode="auto">
          <a:xfrm>
            <a:off x="611188" y="1773238"/>
            <a:ext cx="8135937" cy="393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为了保证用户供电系统安全、可靠、优质、经济地运行，选择导线和电缆截面时必须满足下列条件。</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发热条件</a:t>
            </a:r>
          </a:p>
          <a:p>
            <a:pPr eaLnBrk="1" hangingPunct="1"/>
            <a:r>
              <a:rPr lang="zh-CN" altLang="en-US" sz="1800">
                <a:solidFill>
                  <a:srgbClr val="212834"/>
                </a:solidFill>
              </a:rPr>
              <a:t>       导线和电缆</a:t>
            </a:r>
            <a:r>
              <a:rPr lang="en-US" altLang="zh-CN" sz="1800">
                <a:solidFill>
                  <a:srgbClr val="212834"/>
                </a:solidFill>
              </a:rPr>
              <a:t>(</a:t>
            </a:r>
            <a:r>
              <a:rPr lang="zh-CN" altLang="en-US" sz="1800">
                <a:solidFill>
                  <a:srgbClr val="212834"/>
                </a:solidFill>
              </a:rPr>
              <a:t>包括母线</a:t>
            </a:r>
            <a:r>
              <a:rPr lang="en-US" altLang="zh-CN" sz="1800">
                <a:solidFill>
                  <a:srgbClr val="212834"/>
                </a:solidFill>
              </a:rPr>
              <a:t>)</a:t>
            </a:r>
            <a:r>
              <a:rPr lang="zh-CN" altLang="en-US" sz="1800">
                <a:solidFill>
                  <a:srgbClr val="212834"/>
                </a:solidFill>
              </a:rPr>
              <a:t>在通过正常最大负荷电流即线路计算电流时要产生热量，其发热温度不应超过其正常运行的最高允许温度。</a:t>
            </a:r>
          </a:p>
          <a:p>
            <a:pPr eaLnBrk="1" hangingPunct="1"/>
            <a:r>
              <a:rPr lang="zh-CN" altLang="en-US" sz="1800">
                <a:solidFill>
                  <a:srgbClr val="212834"/>
                </a:solidFill>
              </a:rPr>
              <a:t>        </a:t>
            </a:r>
            <a:r>
              <a:rPr lang="en-US" altLang="zh-CN" sz="1800">
                <a:solidFill>
                  <a:srgbClr val="212834"/>
                </a:solidFill>
              </a:rPr>
              <a:t>2. </a:t>
            </a:r>
            <a:r>
              <a:rPr lang="zh-CN" altLang="en-US" sz="1800">
                <a:solidFill>
                  <a:srgbClr val="212834"/>
                </a:solidFill>
              </a:rPr>
              <a:t>电压损耗条件</a:t>
            </a:r>
          </a:p>
          <a:p>
            <a:pPr eaLnBrk="1" hangingPunct="1"/>
            <a:r>
              <a:rPr lang="zh-CN" altLang="en-US" sz="1800">
                <a:solidFill>
                  <a:srgbClr val="212834"/>
                </a:solidFill>
              </a:rPr>
              <a:t>       导线和电缆在通过正常最大的负荷电流即线路计算电流时产生电压损耗，其电压损耗不应超过正常运行时允许的电压损耗。对于较短的高压线路，可不进行电压损耗校验。</a:t>
            </a:r>
          </a:p>
          <a:p>
            <a:pPr eaLnBrk="1" hangingPunct="1"/>
            <a:r>
              <a:rPr lang="zh-CN" altLang="en-US" sz="1800">
                <a:solidFill>
                  <a:srgbClr val="212834"/>
                </a:solidFill>
              </a:rPr>
              <a:t>        </a:t>
            </a:r>
            <a:r>
              <a:rPr lang="en-US" altLang="zh-CN" sz="1800">
                <a:solidFill>
                  <a:srgbClr val="212834"/>
                </a:solidFill>
              </a:rPr>
              <a:t>3. </a:t>
            </a:r>
            <a:r>
              <a:rPr lang="zh-CN" altLang="en-US" sz="1800">
                <a:solidFill>
                  <a:srgbClr val="212834"/>
                </a:solidFill>
              </a:rPr>
              <a:t>经济电流密度</a:t>
            </a:r>
          </a:p>
          <a:p>
            <a:pPr eaLnBrk="1" hangingPunct="1"/>
            <a:r>
              <a:rPr lang="zh-CN" altLang="en-US" sz="1800">
                <a:solidFill>
                  <a:srgbClr val="212834"/>
                </a:solidFill>
              </a:rPr>
              <a:t>        </a:t>
            </a:r>
            <a:r>
              <a:rPr lang="en-US" altLang="zh-CN" sz="1800">
                <a:solidFill>
                  <a:srgbClr val="212834"/>
                </a:solidFill>
              </a:rPr>
              <a:t>35kV</a:t>
            </a:r>
            <a:r>
              <a:rPr lang="zh-CN" altLang="en-US" sz="1800">
                <a:solidFill>
                  <a:srgbClr val="212834"/>
                </a:solidFill>
              </a:rPr>
              <a:t>及以上的高压线路以及</a:t>
            </a:r>
            <a:r>
              <a:rPr lang="en-US" altLang="zh-CN" sz="1800">
                <a:solidFill>
                  <a:srgbClr val="212834"/>
                </a:solidFill>
              </a:rPr>
              <a:t>35kV</a:t>
            </a:r>
            <a:r>
              <a:rPr lang="zh-CN" altLang="en-US" sz="1800">
                <a:solidFill>
                  <a:srgbClr val="212834"/>
                </a:solidFill>
              </a:rPr>
              <a:t>以下但距离长电流大的线路，其导线和电缆截面宜按经济电流密度选择，以使线路的年费用支出最小而又适当考虑有色金属的节约，所选截面称为“经济截面”。用户</a:t>
            </a:r>
            <a:r>
              <a:rPr lang="en-US" altLang="zh-CN" sz="1800">
                <a:solidFill>
                  <a:srgbClr val="212834"/>
                </a:solidFill>
              </a:rPr>
              <a:t>10kV</a:t>
            </a:r>
            <a:r>
              <a:rPr lang="zh-CN" altLang="en-US" sz="1800">
                <a:solidFill>
                  <a:srgbClr val="212834"/>
                </a:solidFill>
              </a:rPr>
              <a:t>及以下线路，通常不按此原则选择。</a:t>
            </a:r>
          </a:p>
        </p:txBody>
      </p:sp>
      <p:sp>
        <p:nvSpPr>
          <p:cNvPr id="113667" name="Text Box 3">
            <a:extLst>
              <a:ext uri="{FF2B5EF4-FFF2-40B4-BE49-F238E27FC236}">
                <a16:creationId xmlns:a16="http://schemas.microsoft.com/office/drawing/2014/main" id="{D88EE324-8E3E-447F-A243-2998EE1BF4D6}"/>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spTree>
  </p:cSld>
  <p:clrMapOvr>
    <a:masterClrMapping/>
  </p:clrMapOvr>
  <p:transition>
    <p:split orient="vert"/>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Text Box 2">
            <a:extLst>
              <a:ext uri="{FF2B5EF4-FFF2-40B4-BE49-F238E27FC236}">
                <a16:creationId xmlns:a16="http://schemas.microsoft.com/office/drawing/2014/main" id="{E7BAC5A9-9173-4E2F-9AB8-B9B2A161DC53}"/>
              </a:ext>
            </a:extLst>
          </p:cNvPr>
          <p:cNvSpPr txBox="1">
            <a:spLocks noChangeArrowheads="1"/>
          </p:cNvSpPr>
          <p:nvPr/>
        </p:nvSpPr>
        <p:spPr bwMode="auto">
          <a:xfrm>
            <a:off x="539750" y="1700213"/>
            <a:ext cx="8135938"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4. </a:t>
            </a:r>
            <a:r>
              <a:rPr lang="zh-CN" altLang="en-US" sz="1800">
                <a:solidFill>
                  <a:srgbClr val="212834"/>
                </a:solidFill>
              </a:rPr>
              <a:t>机械强度</a:t>
            </a:r>
          </a:p>
          <a:p>
            <a:pPr eaLnBrk="1" hangingPunct="1"/>
            <a:r>
              <a:rPr lang="zh-CN" altLang="en-US" sz="1800">
                <a:solidFill>
                  <a:srgbClr val="212834"/>
                </a:solidFill>
              </a:rPr>
              <a:t>        导线</a:t>
            </a:r>
            <a:r>
              <a:rPr lang="en-US" altLang="zh-CN" sz="1800">
                <a:solidFill>
                  <a:srgbClr val="212834"/>
                </a:solidFill>
              </a:rPr>
              <a:t>(</a:t>
            </a:r>
            <a:r>
              <a:rPr lang="zh-CN" altLang="en-US" sz="1800">
                <a:solidFill>
                  <a:srgbClr val="212834"/>
                </a:solidFill>
              </a:rPr>
              <a:t>包括裸线和绝缘导线</a:t>
            </a:r>
            <a:r>
              <a:rPr lang="en-US" altLang="zh-CN" sz="1800">
                <a:solidFill>
                  <a:srgbClr val="212834"/>
                </a:solidFill>
              </a:rPr>
              <a:t>)</a:t>
            </a:r>
            <a:r>
              <a:rPr lang="zh-CN" altLang="en-US" sz="1800">
                <a:solidFill>
                  <a:srgbClr val="212834"/>
                </a:solidFill>
              </a:rPr>
              <a:t>短路时冲击电流将使相邻导体之间产生很大的电动力，从而使得载流部分遭受严重破坏，其截面不应小于其最小允许截面。对于电缆，不必校验其机械强度。</a:t>
            </a:r>
          </a:p>
          <a:p>
            <a:pPr eaLnBrk="1" hangingPunct="1"/>
            <a:r>
              <a:rPr lang="zh-CN" altLang="en-US" sz="1800">
                <a:solidFill>
                  <a:srgbClr val="212834"/>
                </a:solidFill>
              </a:rPr>
              <a:t>        根据设计经验，一般</a:t>
            </a:r>
            <a:r>
              <a:rPr lang="en-US" altLang="zh-CN" sz="1800">
                <a:solidFill>
                  <a:srgbClr val="212834"/>
                </a:solidFill>
              </a:rPr>
              <a:t>10kV</a:t>
            </a:r>
            <a:r>
              <a:rPr lang="zh-CN" altLang="en-US" sz="1800">
                <a:solidFill>
                  <a:srgbClr val="212834"/>
                </a:solidFill>
              </a:rPr>
              <a:t>及以下高压线路及低压动力线路，通常先按发热条件选择截面；低压照明线路，因其对电压水平要求较高，通常先按允许电压损耗选择截面；对于长距离大电流线路及</a:t>
            </a:r>
            <a:r>
              <a:rPr lang="en-US" altLang="zh-CN" sz="1800">
                <a:solidFill>
                  <a:srgbClr val="212834"/>
                </a:solidFill>
              </a:rPr>
              <a:t>35kV</a:t>
            </a:r>
            <a:r>
              <a:rPr lang="zh-CN" altLang="en-US" sz="1800">
                <a:solidFill>
                  <a:srgbClr val="212834"/>
                </a:solidFill>
              </a:rPr>
              <a:t>以上的高压线路，通常先按经济电流密度确定经济截面，再校验其他条件。按以上经验选择，比较容易满足要求，较少返工。</a:t>
            </a:r>
          </a:p>
          <a:p>
            <a:pPr eaLnBrk="1" hangingPunct="1"/>
            <a:endParaRPr lang="en-US" altLang="zh-CN" sz="1800">
              <a:solidFill>
                <a:srgbClr val="212834"/>
              </a:solidFill>
            </a:endParaRPr>
          </a:p>
        </p:txBody>
      </p:sp>
      <p:sp>
        <p:nvSpPr>
          <p:cNvPr id="114691" name="Text Box 3">
            <a:extLst>
              <a:ext uri="{FF2B5EF4-FFF2-40B4-BE49-F238E27FC236}">
                <a16:creationId xmlns:a16="http://schemas.microsoft.com/office/drawing/2014/main" id="{1228A8B2-8B83-488E-B079-061D36E36BD2}"/>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sp>
        <p:nvSpPr>
          <p:cNvPr id="114692" name="Rectangle 5">
            <a:extLst>
              <a:ext uri="{FF2B5EF4-FFF2-40B4-BE49-F238E27FC236}">
                <a16:creationId xmlns:a16="http://schemas.microsoft.com/office/drawing/2014/main" id="{F3FA513F-CA45-4295-819C-D7721C82AE76}"/>
              </a:ext>
            </a:extLst>
          </p:cNvPr>
          <p:cNvSpPr>
            <a:spLocks noChangeArrowheads="1"/>
          </p:cNvSpPr>
          <p:nvPr/>
        </p:nvSpPr>
        <p:spPr bwMode="auto">
          <a:xfrm>
            <a:off x="611188" y="4292600"/>
            <a:ext cx="55467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一、按发热条件选择导线和电缆的截面 </a:t>
            </a:r>
          </a:p>
        </p:txBody>
      </p:sp>
      <p:sp>
        <p:nvSpPr>
          <p:cNvPr id="114693" name="Text Box 6">
            <a:extLst>
              <a:ext uri="{FF2B5EF4-FFF2-40B4-BE49-F238E27FC236}">
                <a16:creationId xmlns:a16="http://schemas.microsoft.com/office/drawing/2014/main" id="{C1F2F9AF-C585-4768-9AC9-D96A30E55757}"/>
              </a:ext>
            </a:extLst>
          </p:cNvPr>
          <p:cNvSpPr txBox="1">
            <a:spLocks noChangeArrowheads="1"/>
          </p:cNvSpPr>
          <p:nvPr/>
        </p:nvSpPr>
        <p:spPr bwMode="auto">
          <a:xfrm>
            <a:off x="611188" y="4868863"/>
            <a:ext cx="8135937" cy="91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1. </a:t>
            </a:r>
            <a:r>
              <a:rPr lang="zh-CN" altLang="en-US" sz="1800">
                <a:solidFill>
                  <a:srgbClr val="212834"/>
                </a:solidFill>
              </a:rPr>
              <a:t>三相系统相线截面的选择</a:t>
            </a:r>
          </a:p>
          <a:p>
            <a:pPr eaLnBrk="1" hangingPunct="1"/>
            <a:r>
              <a:rPr lang="zh-CN" altLang="en-US" sz="1800">
                <a:solidFill>
                  <a:srgbClr val="212834"/>
                </a:solidFill>
              </a:rPr>
              <a:t>       电流通过导线或电缆</a:t>
            </a:r>
            <a:r>
              <a:rPr lang="en-US" altLang="zh-CN" sz="1800">
                <a:solidFill>
                  <a:srgbClr val="212834"/>
                </a:solidFill>
              </a:rPr>
              <a:t>(</a:t>
            </a:r>
            <a:r>
              <a:rPr lang="zh-CN" altLang="en-US" sz="1800">
                <a:solidFill>
                  <a:srgbClr val="212834"/>
                </a:solidFill>
              </a:rPr>
              <a:t>包括母线</a:t>
            </a:r>
            <a:r>
              <a:rPr lang="en-US" altLang="zh-CN" sz="1800">
                <a:solidFill>
                  <a:srgbClr val="212834"/>
                </a:solidFill>
              </a:rPr>
              <a:t>)</a:t>
            </a:r>
            <a:r>
              <a:rPr lang="zh-CN" altLang="en-US" sz="1800">
                <a:solidFill>
                  <a:srgbClr val="212834"/>
                </a:solidFill>
              </a:rPr>
              <a:t>时，要产生功率损耗，使导线发热。导线的正常发热温度不得超过额定负荷时的最高允许温度。</a:t>
            </a:r>
          </a:p>
        </p:txBody>
      </p:sp>
    </p:spTree>
  </p:cSld>
  <p:clrMapOvr>
    <a:masterClrMapping/>
  </p:clrMapOvr>
  <p:transition>
    <p:split orient="vert"/>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5" name="Text Box 2">
            <a:extLst>
              <a:ext uri="{FF2B5EF4-FFF2-40B4-BE49-F238E27FC236}">
                <a16:creationId xmlns:a16="http://schemas.microsoft.com/office/drawing/2014/main" id="{A1DC2DB5-4002-4E1A-9CA1-3AA72B7CF973}"/>
              </a:ext>
            </a:extLst>
          </p:cNvPr>
          <p:cNvSpPr txBox="1">
            <a:spLocks noChangeArrowheads="1"/>
          </p:cNvSpPr>
          <p:nvPr/>
        </p:nvSpPr>
        <p:spPr bwMode="auto">
          <a:xfrm>
            <a:off x="611188" y="1628775"/>
            <a:ext cx="8135937"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按发热条件选择三相系统中的相线截面时，应使其允许载流量</a:t>
            </a:r>
            <a:r>
              <a:rPr lang="en-US" altLang="zh-CN" sz="1800">
                <a:solidFill>
                  <a:srgbClr val="212834"/>
                </a:solidFill>
              </a:rPr>
              <a:t>I </a:t>
            </a:r>
            <a:r>
              <a:rPr lang="en-US" altLang="zh-CN" sz="1800" baseline="-25000">
                <a:solidFill>
                  <a:srgbClr val="212834"/>
                </a:solidFill>
              </a:rPr>
              <a:t>al</a:t>
            </a:r>
            <a:r>
              <a:rPr lang="zh-CN" altLang="en-US" sz="1800">
                <a:solidFill>
                  <a:srgbClr val="212834"/>
                </a:solidFill>
              </a:rPr>
              <a:t>不小于通过相线的计算电流</a:t>
            </a:r>
            <a:r>
              <a:rPr lang="en-US" altLang="zh-CN" sz="1800">
                <a:solidFill>
                  <a:srgbClr val="212834"/>
                </a:solidFill>
              </a:rPr>
              <a:t>I </a:t>
            </a:r>
            <a:r>
              <a:rPr lang="en-US" altLang="zh-CN" sz="1800" baseline="-25000">
                <a:solidFill>
                  <a:srgbClr val="212834"/>
                </a:solidFill>
              </a:rPr>
              <a:t>30</a:t>
            </a:r>
            <a:r>
              <a:rPr lang="zh-CN" altLang="en-US" sz="1800">
                <a:solidFill>
                  <a:srgbClr val="212834"/>
                </a:solidFill>
              </a:rPr>
              <a:t>，即</a:t>
            </a:r>
          </a:p>
          <a:p>
            <a:pPr eaLnBrk="1" hangingPunct="1"/>
            <a:r>
              <a:rPr lang="zh-CN" altLang="en-US" sz="1800">
                <a:solidFill>
                  <a:srgbClr val="212834"/>
                </a:solidFill>
              </a:rPr>
              <a:t>                                                                                                  </a:t>
            </a:r>
            <a:r>
              <a:rPr lang="en-US" altLang="zh-CN" sz="1800">
                <a:solidFill>
                  <a:srgbClr val="212834"/>
                </a:solidFill>
              </a:rPr>
              <a:t>(4-95)</a:t>
            </a:r>
          </a:p>
          <a:p>
            <a:pPr eaLnBrk="1" hangingPunct="1"/>
            <a:r>
              <a:rPr lang="en-US" altLang="zh-CN" sz="1800">
                <a:solidFill>
                  <a:srgbClr val="212834"/>
                </a:solidFill>
              </a:rPr>
              <a:t>        </a:t>
            </a:r>
            <a:r>
              <a:rPr lang="zh-CN" altLang="en-US" sz="1800">
                <a:solidFill>
                  <a:srgbClr val="212834"/>
                </a:solidFill>
              </a:rPr>
              <a:t>按发热条件选择导线所用的计算电流</a:t>
            </a:r>
            <a:r>
              <a:rPr lang="en-US" altLang="zh-CN" sz="1800">
                <a:solidFill>
                  <a:srgbClr val="212834"/>
                </a:solidFill>
              </a:rPr>
              <a:t>I </a:t>
            </a:r>
            <a:r>
              <a:rPr lang="en-US" altLang="zh-CN" sz="1800" baseline="-25000">
                <a:solidFill>
                  <a:srgbClr val="212834"/>
                </a:solidFill>
              </a:rPr>
              <a:t>30</a:t>
            </a:r>
            <a:r>
              <a:rPr lang="zh-CN" altLang="en-US" sz="1800">
                <a:solidFill>
                  <a:srgbClr val="212834"/>
                </a:solidFill>
              </a:rPr>
              <a:t>时，对降压变压器高压侧的导线，应取为变压器额定一次电流</a:t>
            </a:r>
            <a:r>
              <a:rPr lang="en-US" altLang="zh-CN" sz="1800">
                <a:solidFill>
                  <a:srgbClr val="212834"/>
                </a:solidFill>
              </a:rPr>
              <a:t>I </a:t>
            </a:r>
            <a:r>
              <a:rPr lang="en-US" altLang="zh-CN" sz="1800" baseline="-25000">
                <a:solidFill>
                  <a:srgbClr val="212834"/>
                </a:solidFill>
              </a:rPr>
              <a:t>1N.T</a:t>
            </a:r>
            <a:r>
              <a:rPr lang="zh-CN" altLang="en-US" sz="1800">
                <a:solidFill>
                  <a:srgbClr val="212834"/>
                </a:solidFill>
              </a:rPr>
              <a:t>。对电容器的引入线，由于电容器充电时有较大的涌流，因此应取为电容器额定电流的</a:t>
            </a:r>
            <a:r>
              <a:rPr lang="en-US" altLang="zh-CN" sz="1800">
                <a:solidFill>
                  <a:srgbClr val="212834"/>
                </a:solidFill>
              </a:rPr>
              <a:t>I </a:t>
            </a:r>
            <a:r>
              <a:rPr lang="en-US" altLang="zh-CN" sz="1800" baseline="-25000">
                <a:solidFill>
                  <a:srgbClr val="212834"/>
                </a:solidFill>
              </a:rPr>
              <a:t>NC</a:t>
            </a:r>
            <a:r>
              <a:rPr lang="zh-CN" altLang="en-US" sz="1800">
                <a:solidFill>
                  <a:srgbClr val="212834"/>
                </a:solidFill>
              </a:rPr>
              <a:t>的</a:t>
            </a:r>
            <a:r>
              <a:rPr lang="en-US" altLang="zh-CN" sz="1800">
                <a:solidFill>
                  <a:srgbClr val="212834"/>
                </a:solidFill>
              </a:rPr>
              <a:t>1.35</a:t>
            </a:r>
            <a:r>
              <a:rPr lang="zh-CN" altLang="en-US" sz="1800">
                <a:solidFill>
                  <a:srgbClr val="212834"/>
                </a:solidFill>
              </a:rPr>
              <a:t>倍。   </a:t>
            </a:r>
          </a:p>
          <a:p>
            <a:pPr eaLnBrk="1" hangingPunct="1"/>
            <a:r>
              <a:rPr lang="en-US" altLang="zh-CN" sz="1800">
                <a:solidFill>
                  <a:srgbClr val="212834"/>
                </a:solidFill>
              </a:rPr>
              <a:t>2. </a:t>
            </a:r>
            <a:r>
              <a:rPr lang="zh-CN" altLang="en-US" sz="1800">
                <a:solidFill>
                  <a:srgbClr val="212834"/>
                </a:solidFill>
              </a:rPr>
              <a:t>中性线和保护线截面的选择</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中性线</a:t>
            </a:r>
            <a:r>
              <a:rPr lang="en-US" altLang="zh-CN" sz="1800">
                <a:solidFill>
                  <a:srgbClr val="212834"/>
                </a:solidFill>
              </a:rPr>
              <a:t>(N</a:t>
            </a:r>
            <a:r>
              <a:rPr lang="zh-CN" altLang="en-US" sz="1800">
                <a:solidFill>
                  <a:srgbClr val="212834"/>
                </a:solidFill>
              </a:rPr>
              <a:t>线</a:t>
            </a:r>
            <a:r>
              <a:rPr lang="en-US" altLang="zh-CN" sz="1800">
                <a:solidFill>
                  <a:srgbClr val="212834"/>
                </a:solidFill>
              </a:rPr>
              <a:t>)</a:t>
            </a:r>
            <a:r>
              <a:rPr lang="zh-CN" altLang="en-US" sz="1800">
                <a:solidFill>
                  <a:srgbClr val="212834"/>
                </a:solidFill>
              </a:rPr>
              <a:t>截面的选择</a:t>
            </a:r>
          </a:p>
          <a:p>
            <a:pPr eaLnBrk="1" hangingPunct="1"/>
            <a:r>
              <a:rPr lang="zh-CN" altLang="en-US" sz="1800">
                <a:solidFill>
                  <a:srgbClr val="212834"/>
                </a:solidFill>
              </a:rPr>
              <a:t>        三相四线制系统中的中性线，要通过系统的不平衡电流和零序电流，因此中性线的允许载流量，不应小于三相系统的最大不平衡电流，同时应考虑谐波电流的影响。</a:t>
            </a:r>
          </a:p>
          <a:p>
            <a:pPr eaLnBrk="1" hangingPunct="1"/>
            <a:r>
              <a:rPr lang="zh-CN" altLang="en-US" sz="1800">
                <a:solidFill>
                  <a:srgbClr val="212834"/>
                </a:solidFill>
              </a:rPr>
              <a:t>        一般三相四线制线路的中性线截面</a:t>
            </a:r>
            <a:r>
              <a:rPr lang="en-US" altLang="zh-CN" sz="1800">
                <a:solidFill>
                  <a:srgbClr val="212834"/>
                </a:solidFill>
              </a:rPr>
              <a:t>A</a:t>
            </a:r>
            <a:r>
              <a:rPr lang="en-US" altLang="zh-CN" sz="1800" baseline="-25000">
                <a:solidFill>
                  <a:srgbClr val="212834"/>
                </a:solidFill>
              </a:rPr>
              <a:t>0</a:t>
            </a:r>
            <a:r>
              <a:rPr lang="en-US" altLang="zh-CN" sz="1800">
                <a:solidFill>
                  <a:srgbClr val="212834"/>
                </a:solidFill>
              </a:rPr>
              <a:t> </a:t>
            </a:r>
            <a:r>
              <a:rPr lang="zh-CN" altLang="en-US" sz="1800">
                <a:solidFill>
                  <a:srgbClr val="212834"/>
                </a:solidFill>
              </a:rPr>
              <a:t>，应不小于相线截面</a:t>
            </a:r>
            <a:r>
              <a:rPr lang="en-US" altLang="zh-CN" sz="1800">
                <a:solidFill>
                  <a:srgbClr val="212834"/>
                </a:solidFill>
              </a:rPr>
              <a:t>A </a:t>
            </a:r>
            <a:r>
              <a:rPr lang="zh-CN" altLang="en-US" sz="1800">
                <a:solidFill>
                  <a:srgbClr val="212834"/>
                </a:solidFill>
              </a:rPr>
              <a:t>的</a:t>
            </a:r>
            <a:r>
              <a:rPr lang="en-US" altLang="zh-CN" sz="1800">
                <a:solidFill>
                  <a:srgbClr val="212834"/>
                </a:solidFill>
              </a:rPr>
              <a:t>50%</a:t>
            </a:r>
            <a:r>
              <a:rPr lang="zh-CN" altLang="en-US" sz="1800">
                <a:solidFill>
                  <a:srgbClr val="212834"/>
                </a:solidFill>
              </a:rPr>
              <a:t>，即</a:t>
            </a:r>
          </a:p>
          <a:p>
            <a:pPr eaLnBrk="1" hangingPunct="1"/>
            <a:r>
              <a:rPr lang="zh-CN" altLang="en-US" sz="1800">
                <a:solidFill>
                  <a:srgbClr val="212834"/>
                </a:solidFill>
              </a:rPr>
              <a:t>                                                                                                   </a:t>
            </a:r>
            <a:r>
              <a:rPr lang="en-US" altLang="zh-CN" sz="1800">
                <a:solidFill>
                  <a:srgbClr val="212834"/>
                </a:solidFill>
              </a:rPr>
              <a:t>(4-96)</a:t>
            </a:r>
          </a:p>
          <a:p>
            <a:pPr eaLnBrk="1" hangingPunct="1"/>
            <a:r>
              <a:rPr lang="en-US" altLang="zh-CN" sz="1800">
                <a:solidFill>
                  <a:srgbClr val="212834"/>
                </a:solidFill>
              </a:rPr>
              <a:t>        </a:t>
            </a:r>
            <a:r>
              <a:rPr lang="zh-CN" altLang="en-US" sz="1800">
                <a:solidFill>
                  <a:srgbClr val="212834"/>
                </a:solidFill>
              </a:rPr>
              <a:t>而由三相四线路引出的两相三线线路和单相线路，由于其中性线电流与流过相线电流相等，因此中性线截面</a:t>
            </a:r>
            <a:r>
              <a:rPr lang="en-US" altLang="zh-CN" sz="1800">
                <a:solidFill>
                  <a:srgbClr val="212834"/>
                </a:solidFill>
              </a:rPr>
              <a:t>A</a:t>
            </a:r>
            <a:r>
              <a:rPr lang="en-US" altLang="zh-CN" sz="1800" baseline="-25000">
                <a:solidFill>
                  <a:srgbClr val="212834"/>
                </a:solidFill>
              </a:rPr>
              <a:t>0</a:t>
            </a:r>
            <a:r>
              <a:rPr lang="en-US" altLang="zh-CN" sz="1800">
                <a:solidFill>
                  <a:srgbClr val="212834"/>
                </a:solidFill>
              </a:rPr>
              <a:t> </a:t>
            </a:r>
            <a:r>
              <a:rPr lang="zh-CN" altLang="en-US" sz="1800">
                <a:solidFill>
                  <a:srgbClr val="212834"/>
                </a:solidFill>
              </a:rPr>
              <a:t>和相线截面</a:t>
            </a:r>
            <a:r>
              <a:rPr lang="en-US" altLang="zh-CN" sz="1800">
                <a:solidFill>
                  <a:srgbClr val="212834"/>
                </a:solidFill>
              </a:rPr>
              <a:t>A </a:t>
            </a:r>
            <a:r>
              <a:rPr lang="zh-CN" altLang="en-US" sz="1800">
                <a:solidFill>
                  <a:srgbClr val="212834"/>
                </a:solidFill>
              </a:rPr>
              <a:t>相等，即</a:t>
            </a:r>
          </a:p>
          <a:p>
            <a:pPr eaLnBrk="1" hangingPunct="1"/>
            <a:r>
              <a:rPr lang="zh-CN" altLang="en-US" sz="1800">
                <a:solidFill>
                  <a:srgbClr val="212834"/>
                </a:solidFill>
              </a:rPr>
              <a:t>                                                                                                   </a:t>
            </a:r>
            <a:r>
              <a:rPr lang="en-US" altLang="zh-CN" sz="1800">
                <a:solidFill>
                  <a:srgbClr val="212834"/>
                </a:solidFill>
              </a:rPr>
              <a:t>(4-97)</a:t>
            </a:r>
          </a:p>
          <a:p>
            <a:pPr eaLnBrk="1" hangingPunct="1"/>
            <a:endParaRPr lang="en-US" altLang="zh-CN" sz="1800">
              <a:solidFill>
                <a:srgbClr val="212834"/>
              </a:solidFill>
            </a:endParaRPr>
          </a:p>
        </p:txBody>
      </p:sp>
      <p:sp>
        <p:nvSpPr>
          <p:cNvPr id="66566" name="Text Box 3">
            <a:extLst>
              <a:ext uri="{FF2B5EF4-FFF2-40B4-BE49-F238E27FC236}">
                <a16:creationId xmlns:a16="http://schemas.microsoft.com/office/drawing/2014/main" id="{89E05F03-2439-41A1-A472-7BFAF45F57BC}"/>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graphicFrame>
        <p:nvGraphicFramePr>
          <p:cNvPr id="66562" name="Object 5">
            <a:extLst>
              <a:ext uri="{FF2B5EF4-FFF2-40B4-BE49-F238E27FC236}">
                <a16:creationId xmlns:a16="http://schemas.microsoft.com/office/drawing/2014/main" id="{AD738FDC-B348-44B0-89CD-8FA0A53963EF}"/>
              </a:ext>
            </a:extLst>
          </p:cNvPr>
          <p:cNvGraphicFramePr>
            <a:graphicFrameLocks noChangeAspect="1"/>
          </p:cNvGraphicFramePr>
          <p:nvPr>
            <p:extLst>
              <p:ext uri="{D42A27DB-BD31-4B8C-83A1-F6EECF244321}">
                <p14:modId xmlns:p14="http://schemas.microsoft.com/office/powerpoint/2010/main" val="78801654"/>
              </p:ext>
            </p:extLst>
          </p:nvPr>
        </p:nvGraphicFramePr>
        <p:xfrm>
          <a:off x="3563938" y="2133600"/>
          <a:ext cx="755650" cy="338138"/>
        </p:xfrm>
        <a:graphic>
          <a:graphicData uri="http://schemas.openxmlformats.org/presentationml/2006/ole">
            <mc:AlternateContent xmlns:mc="http://schemas.openxmlformats.org/markup-compatibility/2006">
              <mc:Choice xmlns:v="urn:schemas-microsoft-com:vml" Requires="v">
                <p:oleObj name="Equation" r:id="rId3" imgW="444240" imgH="203040" progId="Equation.DSMT4">
                  <p:embed/>
                </p:oleObj>
              </mc:Choice>
              <mc:Fallback>
                <p:oleObj name="Equation" r:id="rId3" imgW="444240" imgH="203040" progId="Equation.DSMT4">
                  <p:embed/>
                  <p:pic>
                    <p:nvPicPr>
                      <p:cNvPr id="0" name="Object 5"/>
                      <p:cNvPicPr>
                        <a:picLocks noChangeAspect="1" noChangeArrowheads="1"/>
                      </p:cNvPicPr>
                      <p:nvPr/>
                    </p:nvPicPr>
                    <p:blipFill>
                      <a:blip r:embed="rId4"/>
                      <a:srcRect/>
                      <a:stretch>
                        <a:fillRect/>
                      </a:stretch>
                    </p:blipFill>
                    <p:spPr bwMode="auto">
                      <a:xfrm>
                        <a:off x="3563938" y="2133600"/>
                        <a:ext cx="755650" cy="33813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3" name="Object 7">
            <a:extLst>
              <a:ext uri="{FF2B5EF4-FFF2-40B4-BE49-F238E27FC236}">
                <a16:creationId xmlns:a16="http://schemas.microsoft.com/office/drawing/2014/main" id="{D05A08F6-DBD2-470C-B38E-96C7EBA195C2}"/>
              </a:ext>
            </a:extLst>
          </p:cNvPr>
          <p:cNvGraphicFramePr>
            <a:graphicFrameLocks noChangeAspect="1"/>
          </p:cNvGraphicFramePr>
          <p:nvPr>
            <p:extLst>
              <p:ext uri="{D42A27DB-BD31-4B8C-83A1-F6EECF244321}">
                <p14:modId xmlns:p14="http://schemas.microsoft.com/office/powerpoint/2010/main" val="4033455051"/>
              </p:ext>
            </p:extLst>
          </p:nvPr>
        </p:nvGraphicFramePr>
        <p:xfrm>
          <a:off x="3482975" y="4932363"/>
          <a:ext cx="900113" cy="323850"/>
        </p:xfrm>
        <a:graphic>
          <a:graphicData uri="http://schemas.openxmlformats.org/presentationml/2006/ole">
            <mc:AlternateContent xmlns:mc="http://schemas.openxmlformats.org/markup-compatibility/2006">
              <mc:Choice xmlns:v="urn:schemas-microsoft-com:vml" Requires="v">
                <p:oleObj name="Equation" r:id="rId5" imgW="609480" imgH="215640" progId="Equation.DSMT4">
                  <p:embed/>
                </p:oleObj>
              </mc:Choice>
              <mc:Fallback>
                <p:oleObj name="Equation" r:id="rId5" imgW="609480" imgH="215640" progId="Equation.DSMT4">
                  <p:embed/>
                  <p:pic>
                    <p:nvPicPr>
                      <p:cNvPr id="0" name="Object 7"/>
                      <p:cNvPicPr>
                        <a:picLocks noChangeAspect="1" noChangeArrowheads="1"/>
                      </p:cNvPicPr>
                      <p:nvPr/>
                    </p:nvPicPr>
                    <p:blipFill>
                      <a:blip r:embed="rId6"/>
                      <a:srcRect/>
                      <a:stretch>
                        <a:fillRect/>
                      </a:stretch>
                    </p:blipFill>
                    <p:spPr bwMode="auto">
                      <a:xfrm>
                        <a:off x="3482975" y="4932363"/>
                        <a:ext cx="900113" cy="3238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4" name="Object 9">
            <a:extLst>
              <a:ext uri="{FF2B5EF4-FFF2-40B4-BE49-F238E27FC236}">
                <a16:creationId xmlns:a16="http://schemas.microsoft.com/office/drawing/2014/main" id="{5347C556-45FB-4D73-8943-412216C36BD7}"/>
              </a:ext>
            </a:extLst>
          </p:cNvPr>
          <p:cNvGraphicFramePr>
            <a:graphicFrameLocks noChangeAspect="1"/>
          </p:cNvGraphicFramePr>
          <p:nvPr>
            <p:extLst>
              <p:ext uri="{D42A27DB-BD31-4B8C-83A1-F6EECF244321}">
                <p14:modId xmlns:p14="http://schemas.microsoft.com/office/powerpoint/2010/main" val="971653182"/>
              </p:ext>
            </p:extLst>
          </p:nvPr>
        </p:nvGraphicFramePr>
        <p:xfrm>
          <a:off x="3563938" y="5805488"/>
          <a:ext cx="684212" cy="334962"/>
        </p:xfrm>
        <a:graphic>
          <a:graphicData uri="http://schemas.openxmlformats.org/presentationml/2006/ole">
            <mc:AlternateContent xmlns:mc="http://schemas.openxmlformats.org/markup-compatibility/2006">
              <mc:Choice xmlns:v="urn:schemas-microsoft-com:vml" Requires="v">
                <p:oleObj name="Equation" r:id="rId7" imgW="444240" imgH="215640" progId="Equation.DSMT4">
                  <p:embed/>
                </p:oleObj>
              </mc:Choice>
              <mc:Fallback>
                <p:oleObj name="Equation" r:id="rId7" imgW="444240" imgH="215640" progId="Equation.DSMT4">
                  <p:embed/>
                  <p:pic>
                    <p:nvPicPr>
                      <p:cNvPr id="0" name="Object 9"/>
                      <p:cNvPicPr>
                        <a:picLocks noChangeAspect="1" noChangeArrowheads="1"/>
                      </p:cNvPicPr>
                      <p:nvPr/>
                    </p:nvPicPr>
                    <p:blipFill>
                      <a:blip r:embed="rId8"/>
                      <a:srcRect/>
                      <a:stretch>
                        <a:fillRect/>
                      </a:stretch>
                    </p:blipFill>
                    <p:spPr bwMode="auto">
                      <a:xfrm>
                        <a:off x="3563938" y="5805488"/>
                        <a:ext cx="684212" cy="3349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4" name="Text Box 2">
            <a:extLst>
              <a:ext uri="{FF2B5EF4-FFF2-40B4-BE49-F238E27FC236}">
                <a16:creationId xmlns:a16="http://schemas.microsoft.com/office/drawing/2014/main" id="{CBC593E8-FE20-458B-A4CF-DFB75C3D725A}"/>
              </a:ext>
            </a:extLst>
          </p:cNvPr>
          <p:cNvSpPr txBox="1">
            <a:spLocks noChangeArrowheads="1"/>
          </p:cNvSpPr>
          <p:nvPr/>
        </p:nvSpPr>
        <p:spPr bwMode="auto">
          <a:xfrm>
            <a:off x="611188" y="1706563"/>
            <a:ext cx="8135937" cy="503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对于三次谐波电流相当突出的三相四线制线路，由于各相的三次谐波电流都要通过中性线，使得中性线电流可能接近甚至超过相电流，因此这种情况下，中性线截面</a:t>
            </a:r>
            <a:r>
              <a:rPr lang="en-US" altLang="zh-CN" sz="1800">
                <a:solidFill>
                  <a:srgbClr val="212834"/>
                </a:solidFill>
              </a:rPr>
              <a:t>A</a:t>
            </a:r>
            <a:r>
              <a:rPr lang="en-US" altLang="zh-CN" sz="1800" baseline="-25000">
                <a:solidFill>
                  <a:srgbClr val="212834"/>
                </a:solidFill>
              </a:rPr>
              <a:t>0</a:t>
            </a:r>
            <a:r>
              <a:rPr lang="zh-CN" altLang="en-US" sz="1800">
                <a:solidFill>
                  <a:srgbClr val="212834"/>
                </a:solidFill>
              </a:rPr>
              <a:t>宜等于或大于相线截面     ，即</a:t>
            </a:r>
          </a:p>
          <a:p>
            <a:pPr eaLnBrk="1" hangingPunct="1"/>
            <a:r>
              <a:rPr lang="zh-CN" altLang="en-US" sz="1800">
                <a:solidFill>
                  <a:srgbClr val="212834"/>
                </a:solidFill>
              </a:rPr>
              <a:t>                                                                                                     </a:t>
            </a:r>
            <a:r>
              <a:rPr lang="en-US" altLang="zh-CN" sz="1800">
                <a:solidFill>
                  <a:srgbClr val="212834"/>
                </a:solidFill>
              </a:rPr>
              <a:t>(4-98)</a:t>
            </a:r>
          </a:p>
          <a:p>
            <a:pPr eaLnBrk="1" hangingPunct="1"/>
            <a:r>
              <a:rPr lang="en-US" altLang="zh-CN" sz="1800">
                <a:solidFill>
                  <a:srgbClr val="212834"/>
                </a:solidFill>
              </a:rPr>
              <a:t>        2) </a:t>
            </a:r>
            <a:r>
              <a:rPr lang="zh-CN" altLang="en-US" sz="1800">
                <a:solidFill>
                  <a:srgbClr val="212834"/>
                </a:solidFill>
              </a:rPr>
              <a:t>保护线</a:t>
            </a:r>
            <a:r>
              <a:rPr lang="en-US" altLang="zh-CN" sz="1800">
                <a:solidFill>
                  <a:srgbClr val="212834"/>
                </a:solidFill>
              </a:rPr>
              <a:t>(PE</a:t>
            </a:r>
            <a:r>
              <a:rPr lang="zh-CN" altLang="en-US" sz="1800">
                <a:solidFill>
                  <a:srgbClr val="212834"/>
                </a:solidFill>
              </a:rPr>
              <a:t>线</a:t>
            </a:r>
            <a:r>
              <a:rPr lang="en-US" altLang="zh-CN" sz="1800">
                <a:solidFill>
                  <a:srgbClr val="212834"/>
                </a:solidFill>
              </a:rPr>
              <a:t>)</a:t>
            </a:r>
            <a:r>
              <a:rPr lang="zh-CN" altLang="en-US" sz="1800">
                <a:solidFill>
                  <a:srgbClr val="212834"/>
                </a:solidFill>
              </a:rPr>
              <a:t>截面的选择</a:t>
            </a:r>
          </a:p>
          <a:p>
            <a:pPr eaLnBrk="1" hangingPunct="1"/>
            <a:r>
              <a:rPr lang="zh-CN" altLang="en-US" sz="1800">
                <a:solidFill>
                  <a:srgbClr val="212834"/>
                </a:solidFill>
              </a:rPr>
              <a:t>       保护线要考虑三相系统发生单相短路故障时单相短路电流通过时的短路热稳定度。</a:t>
            </a:r>
          </a:p>
          <a:p>
            <a:pPr eaLnBrk="1" hangingPunct="1"/>
            <a:r>
              <a:rPr lang="zh-CN" altLang="en-US" sz="1800">
                <a:solidFill>
                  <a:srgbClr val="212834"/>
                </a:solidFill>
              </a:rPr>
              <a:t>       根据短路热稳定度的要求，保护线截面</a:t>
            </a:r>
            <a:r>
              <a:rPr lang="en-US" altLang="zh-CN" sz="1800">
                <a:solidFill>
                  <a:srgbClr val="212834"/>
                </a:solidFill>
              </a:rPr>
              <a:t>APE</a:t>
            </a:r>
            <a:r>
              <a:rPr lang="zh-CN" altLang="en-US" sz="1800">
                <a:solidFill>
                  <a:srgbClr val="212834"/>
                </a:solidFill>
              </a:rPr>
              <a:t>，按</a:t>
            </a:r>
            <a:r>
              <a:rPr lang="en-US" altLang="zh-CN" sz="1800">
                <a:solidFill>
                  <a:srgbClr val="212834"/>
                </a:solidFill>
              </a:rPr>
              <a:t>GB 50054—95《</a:t>
            </a:r>
            <a:r>
              <a:rPr lang="zh-CN" altLang="en-US" sz="1800">
                <a:solidFill>
                  <a:srgbClr val="212834"/>
                </a:solidFill>
              </a:rPr>
              <a:t>低压配电设计规范</a:t>
            </a:r>
            <a:r>
              <a:rPr lang="en-US" altLang="zh-CN" sz="1800">
                <a:solidFill>
                  <a:srgbClr val="212834"/>
                </a:solidFill>
              </a:rPr>
              <a:t>》</a:t>
            </a:r>
            <a:r>
              <a:rPr lang="zh-CN" altLang="en-US" sz="1800">
                <a:solidFill>
                  <a:srgbClr val="212834"/>
                </a:solidFill>
              </a:rPr>
              <a:t>选择：</a:t>
            </a:r>
          </a:p>
          <a:p>
            <a:pPr eaLnBrk="1" hangingPunct="1"/>
            <a:r>
              <a:rPr lang="zh-CN" altLang="en-US" sz="1800">
                <a:solidFill>
                  <a:srgbClr val="212834"/>
                </a:solidFill>
              </a:rPr>
              <a:t>       ① 当       ≤</a:t>
            </a:r>
            <a:r>
              <a:rPr lang="en-US" altLang="zh-CN" sz="1800">
                <a:solidFill>
                  <a:srgbClr val="212834"/>
                </a:solidFill>
              </a:rPr>
              <a:t>16mm</a:t>
            </a:r>
            <a:r>
              <a:rPr lang="en-US" altLang="zh-CN" sz="1800" baseline="30000">
                <a:solidFill>
                  <a:srgbClr val="212834"/>
                </a:solidFill>
              </a:rPr>
              <a:t>2</a:t>
            </a:r>
            <a:r>
              <a:rPr lang="zh-CN" altLang="en-US" sz="1800">
                <a:solidFill>
                  <a:srgbClr val="212834"/>
                </a:solidFill>
              </a:rPr>
              <a:t>时</a:t>
            </a:r>
          </a:p>
          <a:p>
            <a:pPr eaLnBrk="1" hangingPunct="1"/>
            <a:r>
              <a:rPr lang="zh-CN" altLang="en-US" sz="1800">
                <a:solidFill>
                  <a:srgbClr val="212834"/>
                </a:solidFill>
              </a:rPr>
              <a:t>                                                                                                     </a:t>
            </a:r>
            <a:r>
              <a:rPr lang="en-US" altLang="zh-CN" sz="1800">
                <a:solidFill>
                  <a:srgbClr val="212834"/>
                </a:solidFill>
              </a:rPr>
              <a:t>(4-99)</a:t>
            </a:r>
          </a:p>
          <a:p>
            <a:pPr eaLnBrk="1" hangingPunct="1"/>
            <a:r>
              <a:rPr lang="en-US" altLang="zh-CN" sz="1800">
                <a:solidFill>
                  <a:srgbClr val="212834"/>
                </a:solidFill>
              </a:rPr>
              <a:t>       ② </a:t>
            </a:r>
            <a:r>
              <a:rPr lang="zh-CN" altLang="en-US" sz="1800">
                <a:solidFill>
                  <a:srgbClr val="212834"/>
                </a:solidFill>
              </a:rPr>
              <a:t>当</a:t>
            </a:r>
            <a:r>
              <a:rPr lang="en-US" altLang="zh-CN" sz="1800">
                <a:solidFill>
                  <a:srgbClr val="212834"/>
                </a:solidFill>
              </a:rPr>
              <a:t>16mm</a:t>
            </a:r>
            <a:r>
              <a:rPr lang="en-US" altLang="zh-CN" sz="1800" baseline="30000">
                <a:solidFill>
                  <a:srgbClr val="212834"/>
                </a:solidFill>
              </a:rPr>
              <a:t>2</a:t>
            </a:r>
            <a:r>
              <a:rPr lang="en-US" altLang="zh-CN" sz="1800">
                <a:solidFill>
                  <a:srgbClr val="212834"/>
                </a:solidFill>
              </a:rPr>
              <a:t> </a:t>
            </a:r>
            <a:r>
              <a:rPr lang="zh-CN" altLang="en-US" sz="1800">
                <a:solidFill>
                  <a:srgbClr val="212834"/>
                </a:solidFill>
              </a:rPr>
              <a:t>＜      ≤</a:t>
            </a:r>
            <a:r>
              <a:rPr lang="en-US" altLang="zh-CN" sz="1800">
                <a:solidFill>
                  <a:srgbClr val="212834"/>
                </a:solidFill>
              </a:rPr>
              <a:t>35mm</a:t>
            </a:r>
            <a:r>
              <a:rPr lang="en-US" altLang="zh-CN" sz="1800" baseline="30000">
                <a:solidFill>
                  <a:srgbClr val="212834"/>
                </a:solidFill>
              </a:rPr>
              <a:t>2</a:t>
            </a:r>
            <a:r>
              <a:rPr lang="zh-CN" altLang="en-US" sz="1800">
                <a:solidFill>
                  <a:srgbClr val="212834"/>
                </a:solidFill>
              </a:rPr>
              <a:t>时</a:t>
            </a:r>
          </a:p>
          <a:p>
            <a:pPr eaLnBrk="1" hangingPunct="1"/>
            <a:r>
              <a:rPr lang="zh-CN" altLang="en-US" sz="1800">
                <a:solidFill>
                  <a:srgbClr val="212834"/>
                </a:solidFill>
              </a:rPr>
              <a:t>                                                   </a:t>
            </a:r>
            <a:r>
              <a:rPr lang="en-US" altLang="zh-CN" sz="1800">
                <a:solidFill>
                  <a:srgbClr val="212834"/>
                </a:solidFill>
              </a:rPr>
              <a:t>                                                  (4-100)</a:t>
            </a:r>
          </a:p>
          <a:p>
            <a:pPr eaLnBrk="1" hangingPunct="1"/>
            <a:r>
              <a:rPr lang="en-US" altLang="zh-CN" sz="1800">
                <a:solidFill>
                  <a:srgbClr val="212834"/>
                </a:solidFill>
              </a:rPr>
              <a:t>      ③ </a:t>
            </a:r>
            <a:r>
              <a:rPr lang="zh-CN" altLang="en-US" sz="1800">
                <a:solidFill>
                  <a:srgbClr val="212834"/>
                </a:solidFill>
              </a:rPr>
              <a:t>当      ＞</a:t>
            </a:r>
            <a:r>
              <a:rPr lang="en-US" altLang="zh-CN" sz="1800">
                <a:solidFill>
                  <a:srgbClr val="212834"/>
                </a:solidFill>
              </a:rPr>
              <a:t>35mm</a:t>
            </a:r>
            <a:r>
              <a:rPr lang="en-US" altLang="zh-CN" sz="1800" baseline="30000">
                <a:solidFill>
                  <a:srgbClr val="212834"/>
                </a:solidFill>
              </a:rPr>
              <a:t>2</a:t>
            </a:r>
            <a:r>
              <a:rPr lang="zh-CN" altLang="en-US" sz="1800">
                <a:solidFill>
                  <a:srgbClr val="212834"/>
                </a:solidFill>
              </a:rPr>
              <a:t>时</a:t>
            </a:r>
          </a:p>
          <a:p>
            <a:pPr eaLnBrk="1" hangingPunct="1"/>
            <a:r>
              <a:rPr lang="zh-CN" altLang="en-US" sz="1800">
                <a:solidFill>
                  <a:srgbClr val="212834"/>
                </a:solidFill>
              </a:rPr>
              <a:t>                                                                                                     </a:t>
            </a:r>
            <a:r>
              <a:rPr lang="en-US" altLang="zh-CN" sz="1800">
                <a:solidFill>
                  <a:srgbClr val="212834"/>
                </a:solidFill>
              </a:rPr>
              <a:t>(4-101)</a:t>
            </a:r>
          </a:p>
          <a:p>
            <a:pPr eaLnBrk="1" hangingPunct="1"/>
            <a:r>
              <a:rPr lang="en-US" altLang="zh-CN" sz="1800">
                <a:solidFill>
                  <a:srgbClr val="212834"/>
                </a:solidFill>
              </a:rPr>
              <a:t>      3) </a:t>
            </a:r>
            <a:r>
              <a:rPr lang="zh-CN" altLang="en-US" sz="1800">
                <a:solidFill>
                  <a:srgbClr val="212834"/>
                </a:solidFill>
              </a:rPr>
              <a:t>保护中性线</a:t>
            </a:r>
            <a:r>
              <a:rPr lang="en-US" altLang="zh-CN" sz="1800">
                <a:solidFill>
                  <a:srgbClr val="212834"/>
                </a:solidFill>
              </a:rPr>
              <a:t>(PEN</a:t>
            </a:r>
            <a:r>
              <a:rPr lang="zh-CN" altLang="en-US" sz="1800">
                <a:solidFill>
                  <a:srgbClr val="212834"/>
                </a:solidFill>
              </a:rPr>
              <a:t>线</a:t>
            </a:r>
            <a:r>
              <a:rPr lang="en-US" altLang="zh-CN" sz="1800">
                <a:solidFill>
                  <a:srgbClr val="212834"/>
                </a:solidFill>
              </a:rPr>
              <a:t>)</a:t>
            </a:r>
            <a:r>
              <a:rPr lang="zh-CN" altLang="en-US" sz="1800">
                <a:solidFill>
                  <a:srgbClr val="212834"/>
                </a:solidFill>
              </a:rPr>
              <a:t>截面的选择</a:t>
            </a:r>
          </a:p>
          <a:p>
            <a:pPr eaLnBrk="1" hangingPunct="1"/>
            <a:r>
              <a:rPr lang="zh-CN" altLang="en-US" sz="1800">
                <a:solidFill>
                  <a:srgbClr val="212834"/>
                </a:solidFill>
              </a:rPr>
              <a:t>      保护中性线兼有保护线和中性线的双重功能，因此其截面选择应同时满足上述保护线和中性线的要求，取其中的最大值。</a:t>
            </a:r>
          </a:p>
        </p:txBody>
      </p:sp>
      <p:sp>
        <p:nvSpPr>
          <p:cNvPr id="67595" name="Text Box 3">
            <a:extLst>
              <a:ext uri="{FF2B5EF4-FFF2-40B4-BE49-F238E27FC236}">
                <a16:creationId xmlns:a16="http://schemas.microsoft.com/office/drawing/2014/main" id="{D8A756C7-0C20-4390-950C-965B18116414}"/>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graphicFrame>
        <p:nvGraphicFramePr>
          <p:cNvPr id="67586" name="Object 5">
            <a:extLst>
              <a:ext uri="{FF2B5EF4-FFF2-40B4-BE49-F238E27FC236}">
                <a16:creationId xmlns:a16="http://schemas.microsoft.com/office/drawing/2014/main" id="{5D749C5C-C6AE-4D7A-8793-BCC989041022}"/>
              </a:ext>
            </a:extLst>
          </p:cNvPr>
          <p:cNvGraphicFramePr>
            <a:graphicFrameLocks noChangeAspect="1"/>
          </p:cNvGraphicFramePr>
          <p:nvPr>
            <p:extLst>
              <p:ext uri="{D42A27DB-BD31-4B8C-83A1-F6EECF244321}">
                <p14:modId xmlns:p14="http://schemas.microsoft.com/office/powerpoint/2010/main" val="399484228"/>
              </p:ext>
            </p:extLst>
          </p:nvPr>
        </p:nvGraphicFramePr>
        <p:xfrm>
          <a:off x="4381804" y="2265074"/>
          <a:ext cx="327025" cy="396875"/>
        </p:xfrm>
        <a:graphic>
          <a:graphicData uri="http://schemas.openxmlformats.org/presentationml/2006/ole">
            <mc:AlternateContent xmlns:mc="http://schemas.openxmlformats.org/markup-compatibility/2006">
              <mc:Choice xmlns:v="urn:schemas-microsoft-com:vml" Requires="v">
                <p:oleObj name="Equation" r:id="rId3" imgW="177480" imgH="215640" progId="Equation.DSMT4">
                  <p:embed/>
                </p:oleObj>
              </mc:Choice>
              <mc:Fallback>
                <p:oleObj name="Equation" r:id="rId3" imgW="177480" imgH="215640" progId="Equation.DSMT4">
                  <p:embed/>
                  <p:pic>
                    <p:nvPicPr>
                      <p:cNvPr id="0" name="Object 5"/>
                      <p:cNvPicPr>
                        <a:picLocks noChangeAspect="1" noChangeArrowheads="1"/>
                      </p:cNvPicPr>
                      <p:nvPr/>
                    </p:nvPicPr>
                    <p:blipFill>
                      <a:blip r:embed="rId4"/>
                      <a:srcRect/>
                      <a:stretch>
                        <a:fillRect/>
                      </a:stretch>
                    </p:blipFill>
                    <p:spPr bwMode="auto">
                      <a:xfrm>
                        <a:off x="4381804" y="2265074"/>
                        <a:ext cx="3270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7" name="Object 7">
            <a:extLst>
              <a:ext uri="{FF2B5EF4-FFF2-40B4-BE49-F238E27FC236}">
                <a16:creationId xmlns:a16="http://schemas.microsoft.com/office/drawing/2014/main" id="{77813262-E297-443B-9618-7417BB83C163}"/>
              </a:ext>
            </a:extLst>
          </p:cNvPr>
          <p:cNvGraphicFramePr>
            <a:graphicFrameLocks noChangeAspect="1"/>
          </p:cNvGraphicFramePr>
          <p:nvPr>
            <p:extLst>
              <p:ext uri="{D42A27DB-BD31-4B8C-83A1-F6EECF244321}">
                <p14:modId xmlns:p14="http://schemas.microsoft.com/office/powerpoint/2010/main" val="3393554115"/>
              </p:ext>
            </p:extLst>
          </p:nvPr>
        </p:nvGraphicFramePr>
        <p:xfrm>
          <a:off x="3348038" y="2565400"/>
          <a:ext cx="684212" cy="334963"/>
        </p:xfrm>
        <a:graphic>
          <a:graphicData uri="http://schemas.openxmlformats.org/presentationml/2006/ole">
            <mc:AlternateContent xmlns:mc="http://schemas.openxmlformats.org/markup-compatibility/2006">
              <mc:Choice xmlns:v="urn:schemas-microsoft-com:vml" Requires="v">
                <p:oleObj name="Equation" r:id="rId5" imgW="444240" imgH="215640" progId="Equation.DSMT4">
                  <p:embed/>
                </p:oleObj>
              </mc:Choice>
              <mc:Fallback>
                <p:oleObj name="Equation" r:id="rId5" imgW="444240" imgH="215640" progId="Equation.DSMT4">
                  <p:embed/>
                  <p:pic>
                    <p:nvPicPr>
                      <p:cNvPr id="0" name="Object 7"/>
                      <p:cNvPicPr>
                        <a:picLocks noChangeAspect="1" noChangeArrowheads="1"/>
                      </p:cNvPicPr>
                      <p:nvPr/>
                    </p:nvPicPr>
                    <p:blipFill>
                      <a:blip r:embed="rId6"/>
                      <a:srcRect/>
                      <a:stretch>
                        <a:fillRect/>
                      </a:stretch>
                    </p:blipFill>
                    <p:spPr bwMode="auto">
                      <a:xfrm>
                        <a:off x="3348038" y="2565400"/>
                        <a:ext cx="684212" cy="3349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8" name="Object 9">
            <a:extLst>
              <a:ext uri="{FF2B5EF4-FFF2-40B4-BE49-F238E27FC236}">
                <a16:creationId xmlns:a16="http://schemas.microsoft.com/office/drawing/2014/main" id="{F7EC9E75-28AC-4848-9D71-D4FC63FAEFFA}"/>
              </a:ext>
            </a:extLst>
          </p:cNvPr>
          <p:cNvGraphicFramePr>
            <a:graphicFrameLocks noChangeAspect="1"/>
          </p:cNvGraphicFramePr>
          <p:nvPr>
            <p:extLst>
              <p:ext uri="{D42A27DB-BD31-4B8C-83A1-F6EECF244321}">
                <p14:modId xmlns:p14="http://schemas.microsoft.com/office/powerpoint/2010/main" val="1328188593"/>
              </p:ext>
            </p:extLst>
          </p:nvPr>
        </p:nvGraphicFramePr>
        <p:xfrm>
          <a:off x="3293065" y="4412526"/>
          <a:ext cx="900112" cy="398463"/>
        </p:xfrm>
        <a:graphic>
          <a:graphicData uri="http://schemas.openxmlformats.org/presentationml/2006/ole">
            <mc:AlternateContent xmlns:mc="http://schemas.openxmlformats.org/markup-compatibility/2006">
              <mc:Choice xmlns:v="urn:schemas-microsoft-com:vml" Requires="v">
                <p:oleObj name="Equation" r:id="rId7" imgW="495000" imgH="215640" progId="Equation.DSMT4">
                  <p:embed/>
                </p:oleObj>
              </mc:Choice>
              <mc:Fallback>
                <p:oleObj name="Equation" r:id="rId7" imgW="495000" imgH="215640" progId="Equation.DSMT4">
                  <p:embed/>
                  <p:pic>
                    <p:nvPicPr>
                      <p:cNvPr id="0" name="Object 9"/>
                      <p:cNvPicPr>
                        <a:picLocks noChangeAspect="1" noChangeArrowheads="1"/>
                      </p:cNvPicPr>
                      <p:nvPr/>
                    </p:nvPicPr>
                    <p:blipFill>
                      <a:blip r:embed="rId8"/>
                      <a:srcRect/>
                      <a:stretch>
                        <a:fillRect/>
                      </a:stretch>
                    </p:blipFill>
                    <p:spPr bwMode="auto">
                      <a:xfrm>
                        <a:off x="3293065" y="4412526"/>
                        <a:ext cx="900112" cy="3984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9" name="Object 13">
            <a:extLst>
              <a:ext uri="{FF2B5EF4-FFF2-40B4-BE49-F238E27FC236}">
                <a16:creationId xmlns:a16="http://schemas.microsoft.com/office/drawing/2014/main" id="{C3325FD8-E36C-4C27-8302-63DBAEF22BB5}"/>
              </a:ext>
            </a:extLst>
          </p:cNvPr>
          <p:cNvGraphicFramePr>
            <a:graphicFrameLocks noChangeAspect="1"/>
          </p:cNvGraphicFramePr>
          <p:nvPr>
            <p:extLst>
              <p:ext uri="{D42A27DB-BD31-4B8C-83A1-F6EECF244321}">
                <p14:modId xmlns:p14="http://schemas.microsoft.com/office/powerpoint/2010/main" val="4048930436"/>
              </p:ext>
            </p:extLst>
          </p:nvPr>
        </p:nvGraphicFramePr>
        <p:xfrm>
          <a:off x="1648114" y="4194607"/>
          <a:ext cx="327025" cy="396875"/>
        </p:xfrm>
        <a:graphic>
          <a:graphicData uri="http://schemas.openxmlformats.org/presentationml/2006/ole">
            <mc:AlternateContent xmlns:mc="http://schemas.openxmlformats.org/markup-compatibility/2006">
              <mc:Choice xmlns:v="urn:schemas-microsoft-com:vml" Requires="v">
                <p:oleObj name="Equation" r:id="rId9" imgW="177480" imgH="215640" progId="Equation.DSMT4">
                  <p:embed/>
                </p:oleObj>
              </mc:Choice>
              <mc:Fallback>
                <p:oleObj name="Equation" r:id="rId9" imgW="177480" imgH="215640" progId="Equation.DSMT4">
                  <p:embed/>
                  <p:pic>
                    <p:nvPicPr>
                      <p:cNvPr id="0" name="Object 13"/>
                      <p:cNvPicPr>
                        <a:picLocks noChangeAspect="1" noChangeArrowheads="1"/>
                      </p:cNvPicPr>
                      <p:nvPr/>
                    </p:nvPicPr>
                    <p:blipFill>
                      <a:blip r:embed="rId10"/>
                      <a:srcRect/>
                      <a:stretch>
                        <a:fillRect/>
                      </a:stretch>
                    </p:blipFill>
                    <p:spPr bwMode="auto">
                      <a:xfrm>
                        <a:off x="1648114" y="4194607"/>
                        <a:ext cx="3270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0" name="Object 16">
            <a:extLst>
              <a:ext uri="{FF2B5EF4-FFF2-40B4-BE49-F238E27FC236}">
                <a16:creationId xmlns:a16="http://schemas.microsoft.com/office/drawing/2014/main" id="{23B8936A-E989-4BFA-9744-39D9EB1FFC9F}"/>
              </a:ext>
            </a:extLst>
          </p:cNvPr>
          <p:cNvGraphicFramePr>
            <a:graphicFrameLocks noChangeAspect="1"/>
          </p:cNvGraphicFramePr>
          <p:nvPr>
            <p:extLst>
              <p:ext uri="{D42A27DB-BD31-4B8C-83A1-F6EECF244321}">
                <p14:modId xmlns:p14="http://schemas.microsoft.com/office/powerpoint/2010/main" val="4045674753"/>
              </p:ext>
            </p:extLst>
          </p:nvPr>
        </p:nvGraphicFramePr>
        <p:xfrm>
          <a:off x="2599605" y="4724400"/>
          <a:ext cx="327025" cy="396875"/>
        </p:xfrm>
        <a:graphic>
          <a:graphicData uri="http://schemas.openxmlformats.org/presentationml/2006/ole">
            <mc:AlternateContent xmlns:mc="http://schemas.openxmlformats.org/markup-compatibility/2006">
              <mc:Choice xmlns:v="urn:schemas-microsoft-com:vml" Requires="v">
                <p:oleObj name="Equation" r:id="rId11" imgW="177480" imgH="215640" progId="Equation.DSMT4">
                  <p:embed/>
                </p:oleObj>
              </mc:Choice>
              <mc:Fallback>
                <p:oleObj name="Equation" r:id="rId11" imgW="177480" imgH="215640" progId="Equation.DSMT4">
                  <p:embed/>
                  <p:pic>
                    <p:nvPicPr>
                      <p:cNvPr id="0" name="Object 16"/>
                      <p:cNvPicPr>
                        <a:picLocks noChangeAspect="1" noChangeArrowheads="1"/>
                      </p:cNvPicPr>
                      <p:nvPr/>
                    </p:nvPicPr>
                    <p:blipFill>
                      <a:blip r:embed="rId12"/>
                      <a:srcRect/>
                      <a:stretch>
                        <a:fillRect/>
                      </a:stretch>
                    </p:blipFill>
                    <p:spPr bwMode="auto">
                      <a:xfrm>
                        <a:off x="2599605" y="4724400"/>
                        <a:ext cx="3270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1" name="Object 19">
            <a:extLst>
              <a:ext uri="{FF2B5EF4-FFF2-40B4-BE49-F238E27FC236}">
                <a16:creationId xmlns:a16="http://schemas.microsoft.com/office/drawing/2014/main" id="{607E75EF-31B8-4A29-B399-A0C4AD32F7AF}"/>
              </a:ext>
            </a:extLst>
          </p:cNvPr>
          <p:cNvGraphicFramePr>
            <a:graphicFrameLocks noChangeAspect="1"/>
          </p:cNvGraphicFramePr>
          <p:nvPr>
            <p:extLst>
              <p:ext uri="{D42A27DB-BD31-4B8C-83A1-F6EECF244321}">
                <p14:modId xmlns:p14="http://schemas.microsoft.com/office/powerpoint/2010/main" val="3035188314"/>
              </p:ext>
            </p:extLst>
          </p:nvPr>
        </p:nvGraphicFramePr>
        <p:xfrm>
          <a:off x="1593850" y="5275263"/>
          <a:ext cx="327025" cy="396875"/>
        </p:xfrm>
        <a:graphic>
          <a:graphicData uri="http://schemas.openxmlformats.org/presentationml/2006/ole">
            <mc:AlternateContent xmlns:mc="http://schemas.openxmlformats.org/markup-compatibility/2006">
              <mc:Choice xmlns:v="urn:schemas-microsoft-com:vml" Requires="v">
                <p:oleObj name="Equation" r:id="rId13" imgW="177480" imgH="215640" progId="Equation.DSMT4">
                  <p:embed/>
                </p:oleObj>
              </mc:Choice>
              <mc:Fallback>
                <p:oleObj name="Equation" r:id="rId13" imgW="177480" imgH="215640" progId="Equation.DSMT4">
                  <p:embed/>
                  <p:pic>
                    <p:nvPicPr>
                      <p:cNvPr id="0" name="Object 19"/>
                      <p:cNvPicPr>
                        <a:picLocks noChangeAspect="1" noChangeArrowheads="1"/>
                      </p:cNvPicPr>
                      <p:nvPr/>
                    </p:nvPicPr>
                    <p:blipFill>
                      <a:blip r:embed="rId14"/>
                      <a:srcRect/>
                      <a:stretch>
                        <a:fillRect/>
                      </a:stretch>
                    </p:blipFill>
                    <p:spPr bwMode="auto">
                      <a:xfrm>
                        <a:off x="1593850" y="5275263"/>
                        <a:ext cx="3270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2" name="Object 20">
            <a:extLst>
              <a:ext uri="{FF2B5EF4-FFF2-40B4-BE49-F238E27FC236}">
                <a16:creationId xmlns:a16="http://schemas.microsoft.com/office/drawing/2014/main" id="{66C6E2D6-EEED-4FD7-9B5B-354798F348DD}"/>
              </a:ext>
            </a:extLst>
          </p:cNvPr>
          <p:cNvGraphicFramePr>
            <a:graphicFrameLocks noChangeAspect="1"/>
          </p:cNvGraphicFramePr>
          <p:nvPr>
            <p:extLst>
              <p:ext uri="{D42A27DB-BD31-4B8C-83A1-F6EECF244321}">
                <p14:modId xmlns:p14="http://schemas.microsoft.com/office/powerpoint/2010/main" val="3391030494"/>
              </p:ext>
            </p:extLst>
          </p:nvPr>
        </p:nvGraphicFramePr>
        <p:xfrm>
          <a:off x="3293065" y="5003511"/>
          <a:ext cx="1296988" cy="368300"/>
        </p:xfrm>
        <a:graphic>
          <a:graphicData uri="http://schemas.openxmlformats.org/presentationml/2006/ole">
            <mc:AlternateContent xmlns:mc="http://schemas.openxmlformats.org/markup-compatibility/2006">
              <mc:Choice xmlns:v="urn:schemas-microsoft-com:vml" Requires="v">
                <p:oleObj name="Equation" r:id="rId15" imgW="749160" imgH="215640" progId="Equation.DSMT4">
                  <p:embed/>
                </p:oleObj>
              </mc:Choice>
              <mc:Fallback>
                <p:oleObj name="Equation" r:id="rId15" imgW="749160" imgH="215640" progId="Equation.DSMT4">
                  <p:embed/>
                  <p:pic>
                    <p:nvPicPr>
                      <p:cNvPr id="0" name="Object 20"/>
                      <p:cNvPicPr>
                        <a:picLocks noChangeAspect="1" noChangeArrowheads="1"/>
                      </p:cNvPicPr>
                      <p:nvPr/>
                    </p:nvPicPr>
                    <p:blipFill>
                      <a:blip r:embed="rId16"/>
                      <a:srcRect/>
                      <a:stretch>
                        <a:fillRect/>
                      </a:stretch>
                    </p:blipFill>
                    <p:spPr bwMode="auto">
                      <a:xfrm>
                        <a:off x="3293065" y="5003511"/>
                        <a:ext cx="1296988" cy="3683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93" name="Object 22">
            <a:extLst>
              <a:ext uri="{FF2B5EF4-FFF2-40B4-BE49-F238E27FC236}">
                <a16:creationId xmlns:a16="http://schemas.microsoft.com/office/drawing/2014/main" id="{C33578B9-CE1F-4A49-9689-2BC16A065BF0}"/>
              </a:ext>
            </a:extLst>
          </p:cNvPr>
          <p:cNvGraphicFramePr>
            <a:graphicFrameLocks noChangeAspect="1"/>
          </p:cNvGraphicFramePr>
          <p:nvPr>
            <p:extLst>
              <p:ext uri="{D42A27DB-BD31-4B8C-83A1-F6EECF244321}">
                <p14:modId xmlns:p14="http://schemas.microsoft.com/office/powerpoint/2010/main" val="2108950111"/>
              </p:ext>
            </p:extLst>
          </p:nvPr>
        </p:nvGraphicFramePr>
        <p:xfrm>
          <a:off x="3297238" y="5554663"/>
          <a:ext cx="1116012" cy="361950"/>
        </p:xfrm>
        <a:graphic>
          <a:graphicData uri="http://schemas.openxmlformats.org/presentationml/2006/ole">
            <mc:AlternateContent xmlns:mc="http://schemas.openxmlformats.org/markup-compatibility/2006">
              <mc:Choice xmlns:v="urn:schemas-microsoft-com:vml" Requires="v">
                <p:oleObj name="Equation" r:id="rId17" imgW="672840" imgH="215640" progId="Equation.DSMT4">
                  <p:embed/>
                </p:oleObj>
              </mc:Choice>
              <mc:Fallback>
                <p:oleObj name="Equation" r:id="rId17" imgW="672840" imgH="215640" progId="Equation.DSMT4">
                  <p:embed/>
                  <p:pic>
                    <p:nvPicPr>
                      <p:cNvPr id="0" name="Object 22"/>
                      <p:cNvPicPr>
                        <a:picLocks noChangeAspect="1" noChangeArrowheads="1"/>
                      </p:cNvPicPr>
                      <p:nvPr/>
                    </p:nvPicPr>
                    <p:blipFill>
                      <a:blip r:embed="rId18"/>
                      <a:srcRect/>
                      <a:stretch>
                        <a:fillRect/>
                      </a:stretch>
                    </p:blipFill>
                    <p:spPr bwMode="auto">
                      <a:xfrm>
                        <a:off x="3297238" y="5554663"/>
                        <a:ext cx="1116012"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5" name="Text Box 2">
            <a:extLst>
              <a:ext uri="{FF2B5EF4-FFF2-40B4-BE49-F238E27FC236}">
                <a16:creationId xmlns:a16="http://schemas.microsoft.com/office/drawing/2014/main" id="{3EC091C3-0F28-4932-AC98-FF0C45C5E76B}"/>
              </a:ext>
            </a:extLst>
          </p:cNvPr>
          <p:cNvSpPr txBox="1">
            <a:spLocks noChangeArrowheads="1"/>
          </p:cNvSpPr>
          <p:nvPr/>
        </p:nvSpPr>
        <p:spPr bwMode="auto">
          <a:xfrm>
            <a:off x="611188" y="1700213"/>
            <a:ext cx="8135937" cy="3387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a:t>
            </a:r>
            <a:r>
              <a:rPr lang="zh-CN" altLang="en-US" sz="1800">
                <a:solidFill>
                  <a:srgbClr val="212834"/>
                </a:solidFill>
              </a:rPr>
              <a:t>例</a:t>
            </a:r>
            <a:r>
              <a:rPr lang="en-US" altLang="zh-CN" sz="1800">
                <a:solidFill>
                  <a:srgbClr val="212834"/>
                </a:solidFill>
              </a:rPr>
              <a:t>4.7】 </a:t>
            </a:r>
            <a:r>
              <a:rPr lang="zh-CN" altLang="en-US" sz="1800">
                <a:solidFill>
                  <a:srgbClr val="212834"/>
                </a:solidFill>
              </a:rPr>
              <a:t>有一条采用</a:t>
            </a:r>
            <a:r>
              <a:rPr lang="en-US" altLang="zh-CN" sz="1800">
                <a:solidFill>
                  <a:srgbClr val="212834"/>
                </a:solidFill>
              </a:rPr>
              <a:t>BLX-500</a:t>
            </a:r>
            <a:r>
              <a:rPr lang="zh-CN" altLang="en-US" sz="1800">
                <a:solidFill>
                  <a:srgbClr val="212834"/>
                </a:solidFill>
              </a:rPr>
              <a:t>型铝心橡皮线明敷的</a:t>
            </a:r>
            <a:r>
              <a:rPr lang="en-US" altLang="zh-CN" sz="1800">
                <a:solidFill>
                  <a:srgbClr val="212834"/>
                </a:solidFill>
              </a:rPr>
              <a:t>220/380V</a:t>
            </a:r>
            <a:r>
              <a:rPr lang="zh-CN" altLang="en-US" sz="1800">
                <a:solidFill>
                  <a:srgbClr val="212834"/>
                </a:solidFill>
              </a:rPr>
              <a:t>的</a:t>
            </a:r>
            <a:r>
              <a:rPr lang="en-US" altLang="zh-CN" sz="1800">
                <a:solidFill>
                  <a:srgbClr val="212834"/>
                </a:solidFill>
              </a:rPr>
              <a:t>TN-S</a:t>
            </a:r>
            <a:r>
              <a:rPr lang="zh-CN" altLang="en-US" sz="1800">
                <a:solidFill>
                  <a:srgbClr val="212834"/>
                </a:solidFill>
              </a:rPr>
              <a:t>线路，计算电流为</a:t>
            </a:r>
            <a:r>
              <a:rPr lang="en-US" altLang="zh-CN" sz="1800">
                <a:solidFill>
                  <a:srgbClr val="212834"/>
                </a:solidFill>
              </a:rPr>
              <a:t>60A</a:t>
            </a:r>
            <a:r>
              <a:rPr lang="zh-CN" altLang="en-US" sz="1800">
                <a:solidFill>
                  <a:srgbClr val="212834"/>
                </a:solidFill>
              </a:rPr>
              <a:t>，敷设地点的环境温度为</a:t>
            </a:r>
            <a:r>
              <a:rPr lang="en-US" altLang="zh-CN" sz="1800">
                <a:solidFill>
                  <a:srgbClr val="212834"/>
                </a:solidFill>
              </a:rPr>
              <a:t>+35℃</a:t>
            </a:r>
            <a:r>
              <a:rPr lang="zh-CN" altLang="en-US" sz="1800">
                <a:solidFill>
                  <a:srgbClr val="212834"/>
                </a:solidFill>
              </a:rPr>
              <a:t>。试按发热条件选择此线路的导线截面。</a:t>
            </a:r>
          </a:p>
          <a:p>
            <a:pPr eaLnBrk="1" hangingPunct="1"/>
            <a:r>
              <a:rPr lang="zh-CN" altLang="en-US" sz="1800">
                <a:solidFill>
                  <a:srgbClr val="212834"/>
                </a:solidFill>
              </a:rPr>
              <a:t>    解：此</a:t>
            </a:r>
            <a:r>
              <a:rPr lang="en-US" altLang="zh-CN" sz="1800">
                <a:solidFill>
                  <a:srgbClr val="212834"/>
                </a:solidFill>
              </a:rPr>
              <a:t>TN-S</a:t>
            </a:r>
            <a:r>
              <a:rPr lang="zh-CN" altLang="en-US" sz="1800">
                <a:solidFill>
                  <a:srgbClr val="212834"/>
                </a:solidFill>
              </a:rPr>
              <a:t>线路为</a:t>
            </a:r>
            <a:r>
              <a:rPr lang="en-US" altLang="zh-CN" sz="1800">
                <a:solidFill>
                  <a:srgbClr val="212834"/>
                </a:solidFill>
              </a:rPr>
              <a:t>5</a:t>
            </a:r>
            <a:r>
              <a:rPr lang="zh-CN" altLang="en-US" sz="1800">
                <a:solidFill>
                  <a:srgbClr val="212834"/>
                </a:solidFill>
              </a:rPr>
              <a:t>根线的三相四线制线路，包括相线、中性线及保护线。</a:t>
            </a:r>
          </a:p>
          <a:p>
            <a:pPr eaLnBrk="1" hangingPunct="1"/>
            <a:r>
              <a:rPr lang="zh-CN" altLang="en-US" sz="1800">
                <a:solidFill>
                  <a:srgbClr val="212834"/>
                </a:solidFill>
              </a:rPr>
              <a:t>            </a:t>
            </a:r>
            <a:r>
              <a:rPr lang="en-US" altLang="zh-CN" sz="1800">
                <a:solidFill>
                  <a:srgbClr val="212834"/>
                </a:solidFill>
              </a:rPr>
              <a:t>1) </a:t>
            </a:r>
            <a:r>
              <a:rPr lang="zh-CN" altLang="en-US" sz="1800">
                <a:solidFill>
                  <a:srgbClr val="212834"/>
                </a:solidFill>
              </a:rPr>
              <a:t>相线截面的选择</a:t>
            </a:r>
          </a:p>
          <a:p>
            <a:pPr eaLnBrk="1" hangingPunct="1"/>
            <a:r>
              <a:rPr lang="zh-CN" altLang="en-US" sz="1800">
                <a:solidFill>
                  <a:srgbClr val="212834"/>
                </a:solidFill>
              </a:rPr>
              <a:t>            查附表得环境温度为</a:t>
            </a:r>
            <a:r>
              <a:rPr lang="en-US" altLang="zh-CN" sz="1800">
                <a:solidFill>
                  <a:srgbClr val="212834"/>
                </a:solidFill>
              </a:rPr>
              <a:t>+35℃</a:t>
            </a:r>
            <a:r>
              <a:rPr lang="zh-CN" altLang="en-US" sz="1800">
                <a:solidFill>
                  <a:srgbClr val="212834"/>
                </a:solidFill>
              </a:rPr>
              <a:t>时明敷的</a:t>
            </a:r>
            <a:r>
              <a:rPr lang="en-US" altLang="zh-CN" sz="1800">
                <a:solidFill>
                  <a:srgbClr val="212834"/>
                </a:solidFill>
              </a:rPr>
              <a:t>BLX-500</a:t>
            </a:r>
            <a:r>
              <a:rPr lang="zh-CN" altLang="en-US" sz="1800">
                <a:solidFill>
                  <a:srgbClr val="212834"/>
                </a:solidFill>
              </a:rPr>
              <a:t>型铝心橡皮线为</a:t>
            </a:r>
            <a:r>
              <a:rPr lang="en-US" altLang="zh-CN" sz="1800">
                <a:solidFill>
                  <a:srgbClr val="212834"/>
                </a:solidFill>
              </a:rPr>
              <a:t>16mm</a:t>
            </a:r>
            <a:r>
              <a:rPr lang="en-US" altLang="zh-CN" sz="1800" baseline="30000">
                <a:solidFill>
                  <a:srgbClr val="212834"/>
                </a:solidFill>
              </a:rPr>
              <a:t>2</a:t>
            </a:r>
            <a:r>
              <a:rPr lang="zh-CN" altLang="en-US" sz="1800">
                <a:solidFill>
                  <a:srgbClr val="212834"/>
                </a:solidFill>
              </a:rPr>
              <a:t>的</a:t>
            </a:r>
          </a:p>
          <a:p>
            <a:pPr eaLnBrk="1" hangingPunct="1"/>
            <a:r>
              <a:rPr lang="zh-CN" altLang="en-US" sz="1800">
                <a:solidFill>
                  <a:srgbClr val="212834"/>
                </a:solidFill>
              </a:rPr>
              <a:t>            </a:t>
            </a:r>
            <a:r>
              <a:rPr lang="en-US" altLang="zh-CN" sz="1800">
                <a:solidFill>
                  <a:srgbClr val="212834"/>
                </a:solidFill>
              </a:rPr>
              <a:t>I</a:t>
            </a:r>
            <a:r>
              <a:rPr lang="en-US" altLang="zh-CN" sz="1800" baseline="-25000">
                <a:solidFill>
                  <a:srgbClr val="212834"/>
                </a:solidFill>
              </a:rPr>
              <a:t>al</a:t>
            </a:r>
            <a:r>
              <a:rPr lang="en-US" altLang="zh-CN" sz="1800">
                <a:solidFill>
                  <a:srgbClr val="212834"/>
                </a:solidFill>
              </a:rPr>
              <a:t>=73 A</a:t>
            </a:r>
            <a:r>
              <a:rPr lang="zh-CN" altLang="en-US" sz="1800">
                <a:solidFill>
                  <a:srgbClr val="212834"/>
                </a:solidFill>
              </a:rPr>
              <a:t>＞</a:t>
            </a:r>
            <a:r>
              <a:rPr lang="en-US" altLang="zh-CN" sz="1800">
                <a:solidFill>
                  <a:srgbClr val="212834"/>
                </a:solidFill>
              </a:rPr>
              <a:t>I</a:t>
            </a:r>
            <a:r>
              <a:rPr lang="en-US" altLang="zh-CN" sz="1800" baseline="-25000">
                <a:solidFill>
                  <a:srgbClr val="212834"/>
                </a:solidFill>
              </a:rPr>
              <a:t>30</a:t>
            </a:r>
            <a:r>
              <a:rPr lang="en-US" altLang="zh-CN" sz="1800">
                <a:solidFill>
                  <a:srgbClr val="212834"/>
                </a:solidFill>
              </a:rPr>
              <a:t>=60A</a:t>
            </a:r>
            <a:r>
              <a:rPr lang="zh-CN" altLang="en-US" sz="1800">
                <a:solidFill>
                  <a:srgbClr val="212834"/>
                </a:solidFill>
              </a:rPr>
              <a:t>，满足发热条件，因此相线截面选     </a:t>
            </a:r>
            <a:r>
              <a:rPr lang="en-US" altLang="zh-CN" sz="1800">
                <a:solidFill>
                  <a:srgbClr val="212834"/>
                </a:solidFill>
              </a:rPr>
              <a:t>                </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2) </a:t>
            </a:r>
            <a:r>
              <a:rPr lang="zh-CN" altLang="en-US" sz="1800">
                <a:solidFill>
                  <a:srgbClr val="212834"/>
                </a:solidFill>
              </a:rPr>
              <a:t>中性线截面的选择</a:t>
            </a:r>
          </a:p>
          <a:p>
            <a:pPr eaLnBrk="1" hangingPunct="1"/>
            <a:r>
              <a:rPr lang="zh-CN" altLang="en-US" sz="1800">
                <a:solidFill>
                  <a:srgbClr val="212834"/>
                </a:solidFill>
              </a:rPr>
              <a:t>           按                    ，选        </a:t>
            </a:r>
            <a:r>
              <a:rPr lang="en-US" altLang="zh-CN" sz="1800">
                <a:solidFill>
                  <a:srgbClr val="212834"/>
                </a:solidFill>
              </a:rPr>
              <a:t>              </a:t>
            </a:r>
            <a:r>
              <a:rPr lang="zh-CN" altLang="en-US" sz="1800">
                <a:solidFill>
                  <a:srgbClr val="212834"/>
                </a:solidFill>
              </a:rPr>
              <a:t>。</a:t>
            </a:r>
          </a:p>
          <a:p>
            <a:pPr eaLnBrk="1" hangingPunct="1"/>
            <a:r>
              <a:rPr lang="zh-CN" altLang="en-US" sz="1800">
                <a:solidFill>
                  <a:srgbClr val="212834"/>
                </a:solidFill>
              </a:rPr>
              <a:t>           </a:t>
            </a:r>
            <a:r>
              <a:rPr lang="en-US" altLang="zh-CN" sz="1800">
                <a:solidFill>
                  <a:srgbClr val="212834"/>
                </a:solidFill>
              </a:rPr>
              <a:t>3) </a:t>
            </a:r>
            <a:r>
              <a:rPr lang="zh-CN" altLang="en-US" sz="1800">
                <a:solidFill>
                  <a:srgbClr val="212834"/>
                </a:solidFill>
              </a:rPr>
              <a:t>保护线截面的选择</a:t>
            </a:r>
          </a:p>
          <a:p>
            <a:pPr eaLnBrk="1" hangingPunct="1"/>
            <a:r>
              <a:rPr lang="zh-CN" altLang="en-US" sz="1800">
                <a:solidFill>
                  <a:srgbClr val="212834"/>
                </a:solidFill>
              </a:rPr>
              <a:t>           由于    </a:t>
            </a:r>
            <a:r>
              <a:rPr lang="en-US" altLang="zh-CN" sz="1800">
                <a:solidFill>
                  <a:srgbClr val="212834"/>
                </a:solidFill>
              </a:rPr>
              <a:t>                  </a:t>
            </a:r>
            <a:r>
              <a:rPr lang="zh-CN" altLang="en-US" sz="1800">
                <a:solidFill>
                  <a:srgbClr val="212834"/>
                </a:solidFill>
              </a:rPr>
              <a:t>，故取                 </a:t>
            </a:r>
            <a:r>
              <a:rPr lang="en-US" altLang="zh-CN" sz="1800">
                <a:solidFill>
                  <a:srgbClr val="212834"/>
                </a:solidFill>
              </a:rPr>
              <a:t>             </a:t>
            </a:r>
            <a:r>
              <a:rPr lang="zh-CN" altLang="en-US" sz="1800">
                <a:solidFill>
                  <a:srgbClr val="212834"/>
                </a:solidFill>
              </a:rPr>
              <a:t>。</a:t>
            </a:r>
          </a:p>
          <a:p>
            <a:pPr eaLnBrk="1" hangingPunct="1"/>
            <a:r>
              <a:rPr lang="zh-CN" altLang="en-US" sz="1800">
                <a:solidFill>
                  <a:srgbClr val="212834"/>
                </a:solidFill>
              </a:rPr>
              <a:t>            所选导线型号规格可表示为：</a:t>
            </a:r>
            <a:r>
              <a:rPr lang="en-US" altLang="zh-CN" sz="1800">
                <a:solidFill>
                  <a:srgbClr val="212834"/>
                </a:solidFill>
              </a:rPr>
              <a:t>BLX-500-(3×16+1×10+PE16)</a:t>
            </a:r>
            <a:r>
              <a:rPr lang="zh-CN" altLang="en-US" sz="1800">
                <a:solidFill>
                  <a:srgbClr val="212834"/>
                </a:solidFill>
              </a:rPr>
              <a:t>。</a:t>
            </a:r>
          </a:p>
        </p:txBody>
      </p:sp>
      <p:sp>
        <p:nvSpPr>
          <p:cNvPr id="68616" name="Text Box 3">
            <a:extLst>
              <a:ext uri="{FF2B5EF4-FFF2-40B4-BE49-F238E27FC236}">
                <a16:creationId xmlns:a16="http://schemas.microsoft.com/office/drawing/2014/main" id="{A2D0F254-E37D-4284-8D55-4F381DF145B6}"/>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graphicFrame>
        <p:nvGraphicFramePr>
          <p:cNvPr id="68610" name="Object 5">
            <a:extLst>
              <a:ext uri="{FF2B5EF4-FFF2-40B4-BE49-F238E27FC236}">
                <a16:creationId xmlns:a16="http://schemas.microsoft.com/office/drawing/2014/main" id="{159E30CF-206C-42AE-B4E2-DB68FEE8CCBC}"/>
              </a:ext>
            </a:extLst>
          </p:cNvPr>
          <p:cNvGraphicFramePr>
            <a:graphicFrameLocks noChangeAspect="1"/>
          </p:cNvGraphicFramePr>
          <p:nvPr>
            <p:extLst>
              <p:ext uri="{D42A27DB-BD31-4B8C-83A1-F6EECF244321}">
                <p14:modId xmlns:p14="http://schemas.microsoft.com/office/powerpoint/2010/main" val="3314645451"/>
              </p:ext>
            </p:extLst>
          </p:nvPr>
        </p:nvGraphicFramePr>
        <p:xfrm>
          <a:off x="6632524" y="3329284"/>
          <a:ext cx="1214896" cy="396000"/>
        </p:xfrm>
        <a:graphic>
          <a:graphicData uri="http://schemas.openxmlformats.org/presentationml/2006/ole">
            <mc:AlternateContent xmlns:mc="http://schemas.openxmlformats.org/markup-compatibility/2006">
              <mc:Choice xmlns:v="urn:schemas-microsoft-com:vml" Requires="v">
                <p:oleObj name="Equation" r:id="rId3" imgW="698400" imgH="228600" progId="Equation.DSMT4">
                  <p:embed/>
                </p:oleObj>
              </mc:Choice>
              <mc:Fallback>
                <p:oleObj name="Equation" r:id="rId3" imgW="698400" imgH="228600" progId="Equation.DSMT4">
                  <p:embed/>
                  <p:pic>
                    <p:nvPicPr>
                      <p:cNvPr id="0" name="Object 5"/>
                      <p:cNvPicPr>
                        <a:picLocks noChangeAspect="1" noChangeArrowheads="1"/>
                      </p:cNvPicPr>
                      <p:nvPr/>
                    </p:nvPicPr>
                    <p:blipFill>
                      <a:blip r:embed="rId4"/>
                      <a:srcRect/>
                      <a:stretch>
                        <a:fillRect/>
                      </a:stretch>
                    </p:blipFill>
                    <p:spPr bwMode="auto">
                      <a:xfrm>
                        <a:off x="6632524" y="3329284"/>
                        <a:ext cx="1214896"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1" name="Object 7">
            <a:extLst>
              <a:ext uri="{FF2B5EF4-FFF2-40B4-BE49-F238E27FC236}">
                <a16:creationId xmlns:a16="http://schemas.microsoft.com/office/drawing/2014/main" id="{7059FEA0-DAC8-4009-A592-D72548E2355F}"/>
              </a:ext>
            </a:extLst>
          </p:cNvPr>
          <p:cNvGraphicFramePr>
            <a:graphicFrameLocks noChangeAspect="1"/>
          </p:cNvGraphicFramePr>
          <p:nvPr>
            <p:extLst>
              <p:ext uri="{D42A27DB-BD31-4B8C-83A1-F6EECF244321}">
                <p14:modId xmlns:p14="http://schemas.microsoft.com/office/powerpoint/2010/main" val="2097259733"/>
              </p:ext>
            </p:extLst>
          </p:nvPr>
        </p:nvGraphicFramePr>
        <p:xfrm>
          <a:off x="1601200" y="3887645"/>
          <a:ext cx="1100646" cy="396000"/>
        </p:xfrm>
        <a:graphic>
          <a:graphicData uri="http://schemas.openxmlformats.org/presentationml/2006/ole">
            <mc:AlternateContent xmlns:mc="http://schemas.openxmlformats.org/markup-compatibility/2006">
              <mc:Choice xmlns:v="urn:schemas-microsoft-com:vml" Requires="v">
                <p:oleObj name="Equation" r:id="rId5" imgW="609480" imgH="215640" progId="Equation.DSMT4">
                  <p:embed/>
                </p:oleObj>
              </mc:Choice>
              <mc:Fallback>
                <p:oleObj name="Equation" r:id="rId5" imgW="609480" imgH="215640" progId="Equation.DSMT4">
                  <p:embed/>
                  <p:pic>
                    <p:nvPicPr>
                      <p:cNvPr id="0" name="Object 7"/>
                      <p:cNvPicPr>
                        <a:picLocks noChangeAspect="1" noChangeArrowheads="1"/>
                      </p:cNvPicPr>
                      <p:nvPr/>
                    </p:nvPicPr>
                    <p:blipFill>
                      <a:blip r:embed="rId6"/>
                      <a:srcRect/>
                      <a:stretch>
                        <a:fillRect/>
                      </a:stretch>
                    </p:blipFill>
                    <p:spPr bwMode="auto">
                      <a:xfrm>
                        <a:off x="1601200" y="3887645"/>
                        <a:ext cx="1100646"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2" name="Object 11">
            <a:extLst>
              <a:ext uri="{FF2B5EF4-FFF2-40B4-BE49-F238E27FC236}">
                <a16:creationId xmlns:a16="http://schemas.microsoft.com/office/drawing/2014/main" id="{D631762E-65FC-4199-AD8F-446FAD5F7980}"/>
              </a:ext>
            </a:extLst>
          </p:cNvPr>
          <p:cNvGraphicFramePr>
            <a:graphicFrameLocks noChangeAspect="1"/>
          </p:cNvGraphicFramePr>
          <p:nvPr>
            <p:extLst>
              <p:ext uri="{D42A27DB-BD31-4B8C-83A1-F6EECF244321}">
                <p14:modId xmlns:p14="http://schemas.microsoft.com/office/powerpoint/2010/main" val="3111931584"/>
              </p:ext>
            </p:extLst>
          </p:nvPr>
        </p:nvGraphicFramePr>
        <p:xfrm>
          <a:off x="3155900" y="3886770"/>
          <a:ext cx="1266825" cy="396875"/>
        </p:xfrm>
        <a:graphic>
          <a:graphicData uri="http://schemas.openxmlformats.org/presentationml/2006/ole">
            <mc:AlternateContent xmlns:mc="http://schemas.openxmlformats.org/markup-compatibility/2006">
              <mc:Choice xmlns:v="urn:schemas-microsoft-com:vml" Requires="v">
                <p:oleObj name="Equation" r:id="rId7" imgW="685800" imgH="215640" progId="Equation.DSMT4">
                  <p:embed/>
                </p:oleObj>
              </mc:Choice>
              <mc:Fallback>
                <p:oleObj name="Equation" r:id="rId7" imgW="685800" imgH="215640" progId="Equation.DSMT4">
                  <p:embed/>
                  <p:pic>
                    <p:nvPicPr>
                      <p:cNvPr id="0" name="Object 11"/>
                      <p:cNvPicPr>
                        <a:picLocks noChangeAspect="1" noChangeArrowheads="1"/>
                      </p:cNvPicPr>
                      <p:nvPr/>
                    </p:nvPicPr>
                    <p:blipFill>
                      <a:blip r:embed="rId8"/>
                      <a:srcRect/>
                      <a:stretch>
                        <a:fillRect/>
                      </a:stretch>
                    </p:blipFill>
                    <p:spPr bwMode="auto">
                      <a:xfrm>
                        <a:off x="3155900" y="3886770"/>
                        <a:ext cx="1266825" cy="396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3" name="Object 12">
            <a:extLst>
              <a:ext uri="{FF2B5EF4-FFF2-40B4-BE49-F238E27FC236}">
                <a16:creationId xmlns:a16="http://schemas.microsoft.com/office/drawing/2014/main" id="{28BFBC1E-B738-43C2-AF46-C1165383F17E}"/>
              </a:ext>
            </a:extLst>
          </p:cNvPr>
          <p:cNvGraphicFramePr>
            <a:graphicFrameLocks noChangeAspect="1"/>
          </p:cNvGraphicFramePr>
          <p:nvPr>
            <p:extLst>
              <p:ext uri="{D42A27DB-BD31-4B8C-83A1-F6EECF244321}">
                <p14:modId xmlns:p14="http://schemas.microsoft.com/office/powerpoint/2010/main" val="2148947759"/>
              </p:ext>
            </p:extLst>
          </p:nvPr>
        </p:nvGraphicFramePr>
        <p:xfrm>
          <a:off x="3713162" y="4433094"/>
          <a:ext cx="1756033" cy="396000"/>
        </p:xfrm>
        <a:graphic>
          <a:graphicData uri="http://schemas.openxmlformats.org/presentationml/2006/ole">
            <mc:AlternateContent xmlns:mc="http://schemas.openxmlformats.org/markup-compatibility/2006">
              <mc:Choice xmlns:v="urn:schemas-microsoft-com:vml" Requires="v">
                <p:oleObj name="Equation" r:id="rId9" imgW="1028520" imgH="228600" progId="Equation.DSMT4">
                  <p:embed/>
                </p:oleObj>
              </mc:Choice>
              <mc:Fallback>
                <p:oleObj name="Equation" r:id="rId9" imgW="1028520" imgH="228600" progId="Equation.DSMT4">
                  <p:embed/>
                  <p:pic>
                    <p:nvPicPr>
                      <p:cNvPr id="0" name="Object 12"/>
                      <p:cNvPicPr>
                        <a:picLocks noChangeAspect="1" noChangeArrowheads="1"/>
                      </p:cNvPicPr>
                      <p:nvPr/>
                    </p:nvPicPr>
                    <p:blipFill>
                      <a:blip r:embed="rId10"/>
                      <a:srcRect/>
                      <a:stretch>
                        <a:fillRect/>
                      </a:stretch>
                    </p:blipFill>
                    <p:spPr bwMode="auto">
                      <a:xfrm>
                        <a:off x="3713162" y="4433094"/>
                        <a:ext cx="1756033"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8614" name="Object 16">
            <a:extLst>
              <a:ext uri="{FF2B5EF4-FFF2-40B4-BE49-F238E27FC236}">
                <a16:creationId xmlns:a16="http://schemas.microsoft.com/office/drawing/2014/main" id="{6FD7FA8C-11C7-4546-9CCA-FB9AC875C425}"/>
              </a:ext>
            </a:extLst>
          </p:cNvPr>
          <p:cNvGraphicFramePr>
            <a:graphicFrameLocks noChangeAspect="1"/>
          </p:cNvGraphicFramePr>
          <p:nvPr>
            <p:extLst>
              <p:ext uri="{D42A27DB-BD31-4B8C-83A1-F6EECF244321}">
                <p14:modId xmlns:p14="http://schemas.microsoft.com/office/powerpoint/2010/main" val="2293906171"/>
              </p:ext>
            </p:extLst>
          </p:nvPr>
        </p:nvGraphicFramePr>
        <p:xfrm>
          <a:off x="1835696" y="4433094"/>
          <a:ext cx="1214897" cy="396000"/>
        </p:xfrm>
        <a:graphic>
          <a:graphicData uri="http://schemas.openxmlformats.org/presentationml/2006/ole">
            <mc:AlternateContent xmlns:mc="http://schemas.openxmlformats.org/markup-compatibility/2006">
              <mc:Choice xmlns:v="urn:schemas-microsoft-com:vml" Requires="v">
                <p:oleObj name="Equation" r:id="rId11" imgW="698400" imgH="228600" progId="Equation.DSMT4">
                  <p:embed/>
                </p:oleObj>
              </mc:Choice>
              <mc:Fallback>
                <p:oleObj name="Equation" r:id="rId11" imgW="698400" imgH="228600" progId="Equation.DSMT4">
                  <p:embed/>
                  <p:pic>
                    <p:nvPicPr>
                      <p:cNvPr id="0" name="Object 16"/>
                      <p:cNvPicPr>
                        <a:picLocks noChangeAspect="1" noChangeArrowheads="1"/>
                      </p:cNvPicPr>
                      <p:nvPr/>
                    </p:nvPicPr>
                    <p:blipFill>
                      <a:blip r:embed="rId12"/>
                      <a:srcRect/>
                      <a:stretch>
                        <a:fillRect/>
                      </a:stretch>
                    </p:blipFill>
                    <p:spPr bwMode="auto">
                      <a:xfrm>
                        <a:off x="1835696" y="4433094"/>
                        <a:ext cx="1214897" cy="396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Text Box 2">
            <a:extLst>
              <a:ext uri="{FF2B5EF4-FFF2-40B4-BE49-F238E27FC236}">
                <a16:creationId xmlns:a16="http://schemas.microsoft.com/office/drawing/2014/main" id="{EAA25D9B-CA2B-474A-A264-F0B7F42A4E7C}"/>
              </a:ext>
            </a:extLst>
          </p:cNvPr>
          <p:cNvSpPr txBox="1">
            <a:spLocks noChangeArrowheads="1"/>
          </p:cNvSpPr>
          <p:nvPr/>
        </p:nvSpPr>
        <p:spPr bwMode="auto">
          <a:xfrm>
            <a:off x="684213" y="2198688"/>
            <a:ext cx="8135937" cy="3693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导线的截面越大，电能损耗就越小，而线路投资、维修管理费用和有色金属消耗却要增加。因此，从经济方面考虑，导线选择一个比较合理的截面，既使电能损耗小，又不致过分增加线路投资、维修管理费用和有色金属消耗量。</a:t>
            </a:r>
          </a:p>
          <a:p>
            <a:pPr eaLnBrk="1" hangingPunct="1"/>
            <a:r>
              <a:rPr lang="zh-CN" altLang="en-US" sz="1800">
                <a:solidFill>
                  <a:srgbClr val="212834"/>
                </a:solidFill>
              </a:rPr>
              <a:t>       如图</a:t>
            </a:r>
            <a:r>
              <a:rPr lang="en-US" altLang="zh-CN" sz="1800">
                <a:solidFill>
                  <a:srgbClr val="212834"/>
                </a:solidFill>
              </a:rPr>
              <a:t>4.17</a:t>
            </a:r>
            <a:r>
              <a:rPr lang="zh-CN" altLang="en-US" sz="1800">
                <a:solidFill>
                  <a:srgbClr val="212834"/>
                </a:solidFill>
              </a:rPr>
              <a:t>所示，曲线</a:t>
            </a:r>
            <a:r>
              <a:rPr lang="en-US" altLang="zh-CN" sz="1800">
                <a:solidFill>
                  <a:srgbClr val="212834"/>
                </a:solidFill>
              </a:rPr>
              <a:t>3</a:t>
            </a:r>
            <a:r>
              <a:rPr lang="zh-CN" altLang="en-US" sz="1800">
                <a:solidFill>
                  <a:srgbClr val="212834"/>
                </a:solidFill>
              </a:rPr>
              <a:t>表示线路的年运行费用</a:t>
            </a:r>
            <a:r>
              <a:rPr lang="en-US" altLang="zh-CN" sz="1800">
                <a:solidFill>
                  <a:srgbClr val="212834"/>
                </a:solidFill>
              </a:rPr>
              <a:t>C</a:t>
            </a:r>
            <a:r>
              <a:rPr lang="zh-CN" altLang="en-US" sz="1800">
                <a:solidFill>
                  <a:srgbClr val="212834"/>
                </a:solidFill>
              </a:rPr>
              <a:t>与导线截面</a:t>
            </a:r>
            <a:r>
              <a:rPr lang="en-US" altLang="zh-CN" sz="1800">
                <a:solidFill>
                  <a:srgbClr val="212834"/>
                </a:solidFill>
              </a:rPr>
              <a:t>A</a:t>
            </a:r>
            <a:r>
              <a:rPr lang="zh-CN" altLang="en-US" sz="1800">
                <a:solidFill>
                  <a:srgbClr val="212834"/>
                </a:solidFill>
              </a:rPr>
              <a:t>的关系曲线。其中曲线</a:t>
            </a:r>
            <a:r>
              <a:rPr lang="en-US" altLang="zh-CN" sz="1800">
                <a:solidFill>
                  <a:srgbClr val="212834"/>
                </a:solidFill>
              </a:rPr>
              <a:t>1</a:t>
            </a:r>
            <a:r>
              <a:rPr lang="zh-CN" altLang="en-US" sz="1800">
                <a:solidFill>
                  <a:srgbClr val="212834"/>
                </a:solidFill>
              </a:rPr>
              <a:t>表示线路的年折旧费</a:t>
            </a:r>
            <a:r>
              <a:rPr lang="en-US" altLang="zh-CN" sz="1800">
                <a:solidFill>
                  <a:srgbClr val="212834"/>
                </a:solidFill>
              </a:rPr>
              <a:t>(</a:t>
            </a:r>
            <a:r>
              <a:rPr lang="zh-CN" altLang="en-US" sz="1800">
                <a:solidFill>
                  <a:srgbClr val="212834"/>
                </a:solidFill>
              </a:rPr>
              <a:t>即线路投资除以折旧年限之值</a:t>
            </a:r>
            <a:r>
              <a:rPr lang="en-US" altLang="zh-CN" sz="1800">
                <a:solidFill>
                  <a:srgbClr val="212834"/>
                </a:solidFill>
              </a:rPr>
              <a:t>)</a:t>
            </a:r>
            <a:r>
              <a:rPr lang="zh-CN" altLang="en-US" sz="1800">
                <a:solidFill>
                  <a:srgbClr val="212834"/>
                </a:solidFill>
              </a:rPr>
              <a:t>和线路的年维修管理费之和与导线截面的关系曲线；曲线</a:t>
            </a:r>
            <a:r>
              <a:rPr lang="en-US" altLang="zh-CN" sz="1800">
                <a:solidFill>
                  <a:srgbClr val="212834"/>
                </a:solidFill>
              </a:rPr>
              <a:t>2</a:t>
            </a:r>
            <a:r>
              <a:rPr lang="zh-CN" altLang="en-US" sz="1800">
                <a:solidFill>
                  <a:srgbClr val="212834"/>
                </a:solidFill>
              </a:rPr>
              <a:t>表示线路的年电能损耗费与导线截面的关系曲线。曲线</a:t>
            </a:r>
            <a:r>
              <a:rPr lang="en-US" altLang="zh-CN" sz="1800">
                <a:solidFill>
                  <a:srgbClr val="212834"/>
                </a:solidFill>
              </a:rPr>
              <a:t>3</a:t>
            </a:r>
            <a:r>
              <a:rPr lang="zh-CN" altLang="en-US" sz="1800">
                <a:solidFill>
                  <a:srgbClr val="212834"/>
                </a:solidFill>
              </a:rPr>
              <a:t>为曲线</a:t>
            </a:r>
            <a:r>
              <a:rPr lang="en-US" altLang="zh-CN" sz="1800">
                <a:solidFill>
                  <a:srgbClr val="212834"/>
                </a:solidFill>
              </a:rPr>
              <a:t>1</a:t>
            </a:r>
            <a:r>
              <a:rPr lang="zh-CN" altLang="en-US" sz="1800">
                <a:solidFill>
                  <a:srgbClr val="212834"/>
                </a:solidFill>
              </a:rPr>
              <a:t>与曲线</a:t>
            </a:r>
            <a:r>
              <a:rPr lang="en-US" altLang="zh-CN" sz="1800">
                <a:solidFill>
                  <a:srgbClr val="212834"/>
                </a:solidFill>
              </a:rPr>
              <a:t>2</a:t>
            </a:r>
            <a:r>
              <a:rPr lang="zh-CN" altLang="en-US" sz="1800">
                <a:solidFill>
                  <a:srgbClr val="212834"/>
                </a:solidFill>
              </a:rPr>
              <a:t>的叠加。由曲线</a:t>
            </a:r>
            <a:r>
              <a:rPr lang="en-US" altLang="zh-CN" sz="1800">
                <a:solidFill>
                  <a:srgbClr val="212834"/>
                </a:solidFill>
              </a:rPr>
              <a:t>3</a:t>
            </a:r>
            <a:r>
              <a:rPr lang="zh-CN" altLang="en-US" sz="1800">
                <a:solidFill>
                  <a:srgbClr val="212834"/>
                </a:solidFill>
              </a:rPr>
              <a:t>可知，与年运行费用最小值 </a:t>
            </a:r>
            <a:r>
              <a:rPr lang="en-US" altLang="zh-CN" sz="1800">
                <a:solidFill>
                  <a:srgbClr val="212834"/>
                </a:solidFill>
              </a:rPr>
              <a:t>C</a:t>
            </a:r>
            <a:r>
              <a:rPr lang="en-US" altLang="zh-CN" sz="1800" baseline="-25000">
                <a:solidFill>
                  <a:srgbClr val="212834"/>
                </a:solidFill>
              </a:rPr>
              <a:t>a</a:t>
            </a:r>
            <a:r>
              <a:rPr lang="en-US" altLang="zh-CN" sz="1800">
                <a:solidFill>
                  <a:srgbClr val="212834"/>
                </a:solidFill>
              </a:rPr>
              <a:t>(a</a:t>
            </a:r>
            <a:r>
              <a:rPr lang="zh-CN" altLang="en-US" sz="1800">
                <a:solidFill>
                  <a:srgbClr val="212834"/>
                </a:solidFill>
              </a:rPr>
              <a:t>点</a:t>
            </a:r>
            <a:r>
              <a:rPr lang="en-US" altLang="zh-CN" sz="1800">
                <a:solidFill>
                  <a:srgbClr val="212834"/>
                </a:solidFill>
              </a:rPr>
              <a:t>)</a:t>
            </a:r>
            <a:r>
              <a:rPr lang="zh-CN" altLang="en-US" sz="1800">
                <a:solidFill>
                  <a:srgbClr val="212834"/>
                </a:solidFill>
              </a:rPr>
              <a:t>相对应的导线截面</a:t>
            </a:r>
            <a:r>
              <a:rPr lang="en-US" altLang="zh-CN" sz="1800">
                <a:solidFill>
                  <a:srgbClr val="212834"/>
                </a:solidFill>
              </a:rPr>
              <a:t>A</a:t>
            </a:r>
            <a:r>
              <a:rPr lang="en-US" altLang="zh-CN" sz="1800" baseline="-25000">
                <a:solidFill>
                  <a:srgbClr val="212834"/>
                </a:solidFill>
              </a:rPr>
              <a:t>a</a:t>
            </a:r>
            <a:r>
              <a:rPr lang="zh-CN" altLang="en-US" sz="1800">
                <a:solidFill>
                  <a:srgbClr val="212834"/>
                </a:solidFill>
              </a:rPr>
              <a:t>不一定是很经济合理的的导线截面，因为</a:t>
            </a:r>
            <a:r>
              <a:rPr lang="en-US" altLang="zh-CN" sz="1800">
                <a:solidFill>
                  <a:srgbClr val="212834"/>
                </a:solidFill>
              </a:rPr>
              <a:t>a</a:t>
            </a:r>
            <a:r>
              <a:rPr lang="zh-CN" altLang="en-US" sz="1800">
                <a:solidFill>
                  <a:srgbClr val="212834"/>
                </a:solidFill>
              </a:rPr>
              <a:t>点附近，曲线</a:t>
            </a:r>
            <a:r>
              <a:rPr lang="en-US" altLang="zh-CN" sz="1800">
                <a:solidFill>
                  <a:srgbClr val="212834"/>
                </a:solidFill>
              </a:rPr>
              <a:t>3</a:t>
            </a:r>
            <a:r>
              <a:rPr lang="zh-CN" altLang="en-US" sz="1800">
                <a:solidFill>
                  <a:srgbClr val="212834"/>
                </a:solidFill>
              </a:rPr>
              <a:t>比较平坦，如果将导线截面再选得小一些，例如选为</a:t>
            </a:r>
            <a:r>
              <a:rPr lang="en-US" altLang="zh-CN" sz="1800">
                <a:solidFill>
                  <a:srgbClr val="212834"/>
                </a:solidFill>
              </a:rPr>
              <a:t>A</a:t>
            </a:r>
            <a:r>
              <a:rPr lang="en-US" altLang="zh-CN" sz="1800" baseline="-25000">
                <a:solidFill>
                  <a:srgbClr val="212834"/>
                </a:solidFill>
              </a:rPr>
              <a:t>b</a:t>
            </a:r>
            <a:r>
              <a:rPr lang="en-US" altLang="zh-CN" sz="1800">
                <a:solidFill>
                  <a:srgbClr val="212834"/>
                </a:solidFill>
              </a:rPr>
              <a:t>(b</a:t>
            </a:r>
            <a:r>
              <a:rPr lang="zh-CN" altLang="en-US" sz="1800">
                <a:solidFill>
                  <a:srgbClr val="212834"/>
                </a:solidFill>
              </a:rPr>
              <a:t>点</a:t>
            </a:r>
            <a:r>
              <a:rPr lang="en-US" altLang="zh-CN" sz="1800">
                <a:solidFill>
                  <a:srgbClr val="212834"/>
                </a:solidFill>
              </a:rPr>
              <a:t>)</a:t>
            </a:r>
            <a:r>
              <a:rPr lang="zh-CN" altLang="en-US" sz="1800">
                <a:solidFill>
                  <a:srgbClr val="212834"/>
                </a:solidFill>
              </a:rPr>
              <a:t>，而年运行费用</a:t>
            </a:r>
            <a:r>
              <a:rPr lang="en-US" altLang="zh-CN" sz="1800">
                <a:solidFill>
                  <a:srgbClr val="212834"/>
                </a:solidFill>
              </a:rPr>
              <a:t>C</a:t>
            </a:r>
            <a:r>
              <a:rPr lang="en-US" altLang="zh-CN" sz="1800" baseline="-25000">
                <a:solidFill>
                  <a:srgbClr val="212834"/>
                </a:solidFill>
              </a:rPr>
              <a:t>b</a:t>
            </a:r>
            <a:r>
              <a:rPr lang="zh-CN" altLang="en-US" sz="1800">
                <a:solidFill>
                  <a:srgbClr val="212834"/>
                </a:solidFill>
              </a:rPr>
              <a:t>增加不多，而导线截面即有色金属消耗量却显著地减少，导线截面选为</a:t>
            </a:r>
            <a:r>
              <a:rPr lang="en-US" altLang="zh-CN" sz="1800">
                <a:solidFill>
                  <a:srgbClr val="212834"/>
                </a:solidFill>
              </a:rPr>
              <a:t>A</a:t>
            </a:r>
            <a:r>
              <a:rPr lang="en-US" altLang="zh-CN" sz="1800" baseline="-25000">
                <a:solidFill>
                  <a:srgbClr val="212834"/>
                </a:solidFill>
              </a:rPr>
              <a:t>b</a:t>
            </a:r>
            <a:r>
              <a:rPr lang="zh-CN" altLang="en-US" sz="1800">
                <a:solidFill>
                  <a:srgbClr val="212834"/>
                </a:solidFill>
              </a:rPr>
              <a:t>比</a:t>
            </a:r>
            <a:r>
              <a:rPr lang="en-US" altLang="zh-CN" sz="1800">
                <a:solidFill>
                  <a:srgbClr val="212834"/>
                </a:solidFill>
              </a:rPr>
              <a:t>A</a:t>
            </a:r>
            <a:r>
              <a:rPr lang="en-US" altLang="zh-CN" sz="1800" baseline="-25000">
                <a:solidFill>
                  <a:srgbClr val="212834"/>
                </a:solidFill>
              </a:rPr>
              <a:t>a</a:t>
            </a:r>
            <a:r>
              <a:rPr lang="zh-CN" altLang="en-US" sz="1800">
                <a:solidFill>
                  <a:srgbClr val="212834"/>
                </a:solidFill>
              </a:rPr>
              <a:t>更为经济合理。这种从全面的经济效益考虑，即使线路的年运行费用接近最小而又适当考虑有色金属节约的导线截面，称为经济截面，用符号</a:t>
            </a:r>
            <a:r>
              <a:rPr lang="en-US" altLang="zh-CN" sz="1800">
                <a:solidFill>
                  <a:srgbClr val="212834"/>
                </a:solidFill>
              </a:rPr>
              <a:t>A</a:t>
            </a:r>
            <a:r>
              <a:rPr lang="en-US" altLang="zh-CN" sz="1800" baseline="-25000">
                <a:solidFill>
                  <a:srgbClr val="212834"/>
                </a:solidFill>
              </a:rPr>
              <a:t>ec</a:t>
            </a:r>
            <a:r>
              <a:rPr lang="zh-CN" altLang="en-US" sz="1800">
                <a:solidFill>
                  <a:srgbClr val="212834"/>
                </a:solidFill>
              </a:rPr>
              <a:t>表示。</a:t>
            </a:r>
          </a:p>
          <a:p>
            <a:pPr eaLnBrk="1" hangingPunct="1"/>
            <a:r>
              <a:rPr lang="zh-CN" altLang="en-US" sz="1800">
                <a:solidFill>
                  <a:srgbClr val="212834"/>
                </a:solidFill>
              </a:rPr>
              <a:t>        我国现行的经济电流密度规定如表</a:t>
            </a:r>
            <a:r>
              <a:rPr lang="en-US" altLang="zh-CN" sz="1800">
                <a:solidFill>
                  <a:srgbClr val="212834"/>
                </a:solidFill>
              </a:rPr>
              <a:t>4-8</a:t>
            </a:r>
            <a:r>
              <a:rPr lang="zh-CN" altLang="en-US" sz="1800">
                <a:solidFill>
                  <a:srgbClr val="212834"/>
                </a:solidFill>
              </a:rPr>
              <a:t>所列。</a:t>
            </a:r>
          </a:p>
        </p:txBody>
      </p:sp>
      <p:sp>
        <p:nvSpPr>
          <p:cNvPr id="115715" name="Text Box 3">
            <a:extLst>
              <a:ext uri="{FF2B5EF4-FFF2-40B4-BE49-F238E27FC236}">
                <a16:creationId xmlns:a16="http://schemas.microsoft.com/office/drawing/2014/main" id="{49985CD9-4B95-480A-BF78-5E482668C153}"/>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sp>
        <p:nvSpPr>
          <p:cNvPr id="115716" name="Rectangle 4">
            <a:extLst>
              <a:ext uri="{FF2B5EF4-FFF2-40B4-BE49-F238E27FC236}">
                <a16:creationId xmlns:a16="http://schemas.microsoft.com/office/drawing/2014/main" id="{53BBE8E0-2A65-40F6-A12D-AA4A4B3CB4EA}"/>
              </a:ext>
            </a:extLst>
          </p:cNvPr>
          <p:cNvSpPr>
            <a:spLocks noChangeArrowheads="1"/>
          </p:cNvSpPr>
          <p:nvPr/>
        </p:nvSpPr>
        <p:spPr bwMode="auto">
          <a:xfrm>
            <a:off x="755650" y="1628775"/>
            <a:ext cx="60055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400">
                <a:solidFill>
                  <a:srgbClr val="212834"/>
                </a:solidFill>
                <a:latin typeface="宋体" panose="02010600030101010101" pitchFamily="2" charset="-122"/>
              </a:rPr>
              <a:t>二、按经济电流密度选择导线和电缆的截面</a:t>
            </a:r>
          </a:p>
        </p:txBody>
      </p:sp>
    </p:spTree>
  </p:cSld>
  <p:clrMapOvr>
    <a:masterClrMapping/>
  </p:clrMapOvr>
  <p:transition>
    <p:split orient="vert"/>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6" name="Text Box 2">
            <a:extLst>
              <a:ext uri="{FF2B5EF4-FFF2-40B4-BE49-F238E27FC236}">
                <a16:creationId xmlns:a16="http://schemas.microsoft.com/office/drawing/2014/main" id="{24A2285C-9715-4E2A-8F43-5033E0F1CDD7}"/>
              </a:ext>
            </a:extLst>
          </p:cNvPr>
          <p:cNvSpPr txBox="1">
            <a:spLocks noChangeArrowheads="1"/>
          </p:cNvSpPr>
          <p:nvPr/>
        </p:nvSpPr>
        <p:spPr bwMode="auto">
          <a:xfrm>
            <a:off x="971550" y="4868863"/>
            <a:ext cx="7416800" cy="1190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1800">
                <a:solidFill>
                  <a:srgbClr val="212834"/>
                </a:solidFill>
              </a:rPr>
              <a:t>按经济电流密度</a:t>
            </a:r>
            <a:r>
              <a:rPr lang="en-US" altLang="zh-CN" sz="1800">
                <a:solidFill>
                  <a:srgbClr val="212834"/>
                </a:solidFill>
              </a:rPr>
              <a:t>j</a:t>
            </a:r>
            <a:r>
              <a:rPr lang="en-US" altLang="zh-CN" sz="1800" baseline="-25000">
                <a:solidFill>
                  <a:srgbClr val="212834"/>
                </a:solidFill>
              </a:rPr>
              <a:t>ec</a:t>
            </a:r>
            <a:r>
              <a:rPr lang="zh-CN" altLang="en-US" sz="1800">
                <a:solidFill>
                  <a:srgbClr val="212834"/>
                </a:solidFill>
              </a:rPr>
              <a:t>计算经济截面</a:t>
            </a:r>
            <a:r>
              <a:rPr lang="en-US" altLang="zh-CN" sz="1800">
                <a:solidFill>
                  <a:srgbClr val="212834"/>
                </a:solidFill>
              </a:rPr>
              <a:t>A</a:t>
            </a:r>
            <a:r>
              <a:rPr lang="en-US" altLang="zh-CN" sz="1800" baseline="-25000">
                <a:solidFill>
                  <a:srgbClr val="212834"/>
                </a:solidFill>
              </a:rPr>
              <a:t>ec</a:t>
            </a:r>
            <a:r>
              <a:rPr lang="zh-CN" altLang="en-US" sz="1800">
                <a:solidFill>
                  <a:srgbClr val="212834"/>
                </a:solidFill>
              </a:rPr>
              <a:t>的公式为</a:t>
            </a:r>
          </a:p>
          <a:p>
            <a:pPr eaLnBrk="1" hangingPunct="1"/>
            <a:r>
              <a:rPr lang="zh-CN" altLang="en-US" sz="1800">
                <a:solidFill>
                  <a:srgbClr val="212834"/>
                </a:solidFill>
              </a:rPr>
              <a:t>                                                                                                     </a:t>
            </a:r>
            <a:r>
              <a:rPr lang="en-US" altLang="zh-CN" sz="1800">
                <a:solidFill>
                  <a:srgbClr val="212834"/>
                </a:solidFill>
              </a:rPr>
              <a:t>(4-102)</a:t>
            </a:r>
          </a:p>
          <a:p>
            <a:pPr eaLnBrk="1" hangingPunct="1"/>
            <a:endParaRPr lang="en-US" altLang="zh-CN" sz="1800">
              <a:solidFill>
                <a:srgbClr val="212834"/>
              </a:solidFill>
            </a:endParaRPr>
          </a:p>
          <a:p>
            <a:pPr eaLnBrk="1" hangingPunct="1"/>
            <a:r>
              <a:rPr lang="zh-CN" altLang="en-US" sz="1800">
                <a:solidFill>
                  <a:srgbClr val="212834"/>
                </a:solidFill>
              </a:rPr>
              <a:t>式中  </a:t>
            </a:r>
            <a:r>
              <a:rPr lang="en-US" altLang="zh-CN" sz="1800">
                <a:solidFill>
                  <a:srgbClr val="212834"/>
                </a:solidFill>
              </a:rPr>
              <a:t>I</a:t>
            </a:r>
            <a:r>
              <a:rPr lang="en-US" altLang="zh-CN" sz="1800" baseline="-25000">
                <a:solidFill>
                  <a:srgbClr val="212834"/>
                </a:solidFill>
              </a:rPr>
              <a:t>30</a:t>
            </a:r>
            <a:r>
              <a:rPr lang="en-US" altLang="zh-CN" sz="1800">
                <a:solidFill>
                  <a:srgbClr val="212834"/>
                </a:solidFill>
              </a:rPr>
              <a:t>——</a:t>
            </a:r>
            <a:r>
              <a:rPr lang="zh-CN" altLang="en-US" sz="1800">
                <a:solidFill>
                  <a:srgbClr val="212834"/>
                </a:solidFill>
              </a:rPr>
              <a:t>线路的计算电流。</a:t>
            </a:r>
          </a:p>
        </p:txBody>
      </p:sp>
      <p:sp>
        <p:nvSpPr>
          <p:cNvPr id="69637" name="Text Box 3">
            <a:extLst>
              <a:ext uri="{FF2B5EF4-FFF2-40B4-BE49-F238E27FC236}">
                <a16:creationId xmlns:a16="http://schemas.microsoft.com/office/drawing/2014/main" id="{6FA82180-59B1-4CE1-8FCA-C727F95246E2}"/>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graphicFrame>
        <p:nvGraphicFramePr>
          <p:cNvPr id="782690" name="Group 354">
            <a:extLst>
              <a:ext uri="{FF2B5EF4-FFF2-40B4-BE49-F238E27FC236}">
                <a16:creationId xmlns:a16="http://schemas.microsoft.com/office/drawing/2014/main" id="{56740439-E694-4CC8-BCF1-AEA1058FE8CA}"/>
              </a:ext>
            </a:extLst>
          </p:cNvPr>
          <p:cNvGraphicFramePr>
            <a:graphicFrameLocks noGrp="1"/>
          </p:cNvGraphicFramePr>
          <p:nvPr>
            <p:extLst>
              <p:ext uri="{D42A27DB-BD31-4B8C-83A1-F6EECF244321}">
                <p14:modId xmlns:p14="http://schemas.microsoft.com/office/powerpoint/2010/main" val="2356808998"/>
              </p:ext>
            </p:extLst>
          </p:nvPr>
        </p:nvGraphicFramePr>
        <p:xfrm>
          <a:off x="1258888" y="2060575"/>
          <a:ext cx="6697662" cy="2519364"/>
        </p:xfrm>
        <a:graphic>
          <a:graphicData uri="http://schemas.openxmlformats.org/drawingml/2006/table">
            <a:tbl>
              <a:tblPr/>
              <a:tblGrid>
                <a:gridCol w="1296987">
                  <a:extLst>
                    <a:ext uri="{9D8B030D-6E8A-4147-A177-3AD203B41FA5}">
                      <a16:colId xmlns:a16="http://schemas.microsoft.com/office/drawing/2014/main" val="20000"/>
                    </a:ext>
                  </a:extLst>
                </a:gridCol>
                <a:gridCol w="1223963">
                  <a:extLst>
                    <a:ext uri="{9D8B030D-6E8A-4147-A177-3AD203B41FA5}">
                      <a16:colId xmlns:a16="http://schemas.microsoft.com/office/drawing/2014/main" val="20001"/>
                    </a:ext>
                  </a:extLst>
                </a:gridCol>
                <a:gridCol w="1287462">
                  <a:extLst>
                    <a:ext uri="{9D8B030D-6E8A-4147-A177-3AD203B41FA5}">
                      <a16:colId xmlns:a16="http://schemas.microsoft.com/office/drawing/2014/main" val="20002"/>
                    </a:ext>
                  </a:extLst>
                </a:gridCol>
                <a:gridCol w="1463675">
                  <a:extLst>
                    <a:ext uri="{9D8B030D-6E8A-4147-A177-3AD203B41FA5}">
                      <a16:colId xmlns:a16="http://schemas.microsoft.com/office/drawing/2014/main" val="20003"/>
                    </a:ext>
                  </a:extLst>
                </a:gridCol>
                <a:gridCol w="1425575">
                  <a:extLst>
                    <a:ext uri="{9D8B030D-6E8A-4147-A177-3AD203B41FA5}">
                      <a16:colId xmlns:a16="http://schemas.microsoft.com/office/drawing/2014/main" val="20004"/>
                    </a:ext>
                  </a:extLst>
                </a:gridCol>
              </a:tblGrid>
              <a:tr h="42068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宋体" pitchFamily="2" charset="-122"/>
                          <a:ea typeface="宋体" pitchFamily="2" charset="-122"/>
                        </a:rPr>
                        <a:t>线路类别</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宋体" pitchFamily="2" charset="-122"/>
                          <a:ea typeface="宋体" pitchFamily="2" charset="-122"/>
                        </a:rPr>
                        <a:t>导线材质</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gridSpan="3">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宋体" pitchFamily="2" charset="-122"/>
                          <a:ea typeface="宋体" pitchFamily="2" charset="-122"/>
                        </a:rPr>
                        <a:t>年最大负荷利用小时</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419100">
                <a:tc vMerge="1">
                  <a:txBody>
                    <a:bodyPr/>
                    <a:lstStyle/>
                    <a:p>
                      <a:endParaRPr lang="zh-CN" altLang="en-US"/>
                    </a:p>
                  </a:txBody>
                  <a:tcPr/>
                </a:tc>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3000h</a:t>
                      </a:r>
                      <a:r>
                        <a:rPr kumimoji="1" lang="zh-CN" altLang="en-US" sz="1400" b="0" i="0" u="none" strike="noStrike" cap="none" normalizeH="0" baseline="0">
                          <a:ln>
                            <a:noFill/>
                          </a:ln>
                          <a:solidFill>
                            <a:schemeClr val="tx1"/>
                          </a:solidFill>
                          <a:effectLst/>
                          <a:latin typeface="Times New Roman" pitchFamily="18" charset="0"/>
                          <a:ea typeface="宋体" pitchFamily="2" charset="-122"/>
                        </a:rPr>
                        <a:t>以下</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3000</a:t>
                      </a:r>
                      <a:r>
                        <a:rPr kumimoji="1" lang="zh-CN" altLang="en-US" sz="1400" b="0" i="0" u="none" strike="noStrike" cap="none" normalizeH="0" baseline="0">
                          <a:ln>
                            <a:noFill/>
                          </a:ln>
                          <a:solidFill>
                            <a:schemeClr val="tx1"/>
                          </a:solidFill>
                          <a:effectLst/>
                          <a:latin typeface="Times New Roman" pitchFamily="18" charset="0"/>
                          <a:ea typeface="宋体" pitchFamily="2" charset="-122"/>
                        </a:rPr>
                        <a:t>～</a:t>
                      </a:r>
                      <a:r>
                        <a:rPr kumimoji="1" lang="en-US" altLang="zh-CN" sz="1400" b="0" i="0" u="none" strike="noStrike" cap="none" normalizeH="0" baseline="0">
                          <a:ln>
                            <a:noFill/>
                          </a:ln>
                          <a:solidFill>
                            <a:schemeClr val="tx1"/>
                          </a:solidFill>
                          <a:effectLst/>
                          <a:latin typeface="Times New Roman" pitchFamily="18" charset="0"/>
                          <a:ea typeface="宋体" pitchFamily="2" charset="-122"/>
                        </a:rPr>
                        <a:t>5000h</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5000h</a:t>
                      </a:r>
                      <a:r>
                        <a:rPr kumimoji="1" lang="zh-CN" altLang="en-US" sz="1400" b="0" i="0" u="none" strike="noStrike" cap="none" normalizeH="0" baseline="0">
                          <a:ln>
                            <a:noFill/>
                          </a:ln>
                          <a:solidFill>
                            <a:schemeClr val="tx1"/>
                          </a:solidFill>
                          <a:effectLst/>
                          <a:latin typeface="Times New Roman" pitchFamily="18" charset="0"/>
                          <a:ea typeface="宋体" pitchFamily="2" charset="-122"/>
                        </a:rPr>
                        <a:t>以上</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42068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架空线路</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铝</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1.65</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1.15</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0.90</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4191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铜</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3.00</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2.25</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1.75</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42068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电缆线路</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铝</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1.92</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1.73</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1.54</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419100">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1400" b="0" i="0" u="none" strike="noStrike" cap="none" normalizeH="0" baseline="0">
                          <a:ln>
                            <a:noFill/>
                          </a:ln>
                          <a:solidFill>
                            <a:schemeClr val="tx1"/>
                          </a:solidFill>
                          <a:effectLst/>
                          <a:latin typeface="Times New Roman" pitchFamily="18" charset="0"/>
                          <a:ea typeface="宋体" pitchFamily="2" charset="-122"/>
                        </a:rPr>
                        <a:t>铜</a:t>
                      </a:r>
                      <a:endParaRPr kumimoji="1" lang="zh-CN" altLang="en-US"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2.50</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2.25</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1400" b="0" i="0" u="none" strike="noStrike" cap="none" normalizeH="0" baseline="0">
                          <a:ln>
                            <a:noFill/>
                          </a:ln>
                          <a:solidFill>
                            <a:schemeClr val="tx1"/>
                          </a:solidFill>
                          <a:effectLst/>
                          <a:latin typeface="Times New Roman" pitchFamily="18" charset="0"/>
                          <a:ea typeface="宋体" pitchFamily="2" charset="-122"/>
                        </a:rPr>
                        <a:t>2.00</a:t>
                      </a:r>
                      <a:endParaRPr kumimoji="1" lang="en-US" altLang="zh-CN" sz="3600" b="0" i="0" u="none" strike="noStrike" cap="none" normalizeH="0" baseline="0">
                        <a:ln>
                          <a:noFill/>
                        </a:ln>
                        <a:solidFill>
                          <a:schemeClr val="tx1"/>
                        </a:solidFill>
                        <a:effectLst/>
                        <a:latin typeface="Times New Roman" pitchFamily="18" charset="0"/>
                        <a:ea typeface="宋体" pitchFamily="2" charset="-122"/>
                      </a:endParaRPr>
                    </a:p>
                  </a:txBody>
                  <a:tcPr anchor="ct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
        <p:nvSpPr>
          <p:cNvPr id="69676" name="Rectangle 356">
            <a:extLst>
              <a:ext uri="{FF2B5EF4-FFF2-40B4-BE49-F238E27FC236}">
                <a16:creationId xmlns:a16="http://schemas.microsoft.com/office/drawing/2014/main" id="{268D7D95-7EEB-43F4-BE60-B1D0304677DD}"/>
              </a:ext>
            </a:extLst>
          </p:cNvPr>
          <p:cNvSpPr>
            <a:spLocks noChangeArrowheads="1"/>
          </p:cNvSpPr>
          <p:nvPr/>
        </p:nvSpPr>
        <p:spPr bwMode="auto">
          <a:xfrm>
            <a:off x="2861690" y="1661621"/>
            <a:ext cx="2876108" cy="3692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tIns="76176" bIns="76176" anchor="ct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r>
              <a:rPr lang="zh-CN" altLang="en-US" sz="1400">
                <a:solidFill>
                  <a:srgbClr val="212834"/>
                </a:solidFill>
                <a:latin typeface="Arial" panose="020B0604020202020204" pitchFamily="34" charset="0"/>
                <a:ea typeface="黑体" panose="02010609060101010101" pitchFamily="49" charset="-122"/>
                <a:cs typeface="Times New Roman" panose="02020603050405020304" pitchFamily="18" charset="0"/>
              </a:rPr>
              <a:t>表</a:t>
            </a:r>
            <a:r>
              <a:rPr lang="en-US" altLang="zh-CN" sz="1400">
                <a:solidFill>
                  <a:srgbClr val="212834"/>
                </a:solidFill>
                <a:latin typeface="Arial" panose="020B0604020202020204" pitchFamily="34" charset="0"/>
                <a:ea typeface="黑体" panose="02010609060101010101" pitchFamily="49" charset="-122"/>
                <a:cs typeface="Times New Roman" panose="02020603050405020304" pitchFamily="18" charset="0"/>
              </a:rPr>
              <a:t>4-8  </a:t>
            </a:r>
            <a:r>
              <a:rPr lang="zh-CN" altLang="en-US" sz="1400">
                <a:solidFill>
                  <a:srgbClr val="212834"/>
                </a:solidFill>
                <a:latin typeface="Arial" panose="020B0604020202020204" pitchFamily="34" charset="0"/>
                <a:ea typeface="黑体" panose="02010609060101010101" pitchFamily="49" charset="-122"/>
                <a:cs typeface="Times New Roman" panose="02020603050405020304" pitchFamily="18" charset="0"/>
              </a:rPr>
              <a:t>导线和电缆的经济电流密度</a:t>
            </a:r>
            <a:endParaRPr lang="zh-CN" altLang="en-US" sz="3600">
              <a:solidFill>
                <a:srgbClr val="212834"/>
              </a:solidFill>
              <a:ea typeface="黑体" panose="02010609060101010101" pitchFamily="49" charset="-122"/>
              <a:cs typeface="Times New Roman" panose="02020603050405020304" pitchFamily="18" charset="0"/>
            </a:endParaRPr>
          </a:p>
        </p:txBody>
      </p:sp>
      <p:graphicFrame>
        <p:nvGraphicFramePr>
          <p:cNvPr id="69634" name="Object 355">
            <a:extLst>
              <a:ext uri="{FF2B5EF4-FFF2-40B4-BE49-F238E27FC236}">
                <a16:creationId xmlns:a16="http://schemas.microsoft.com/office/drawing/2014/main" id="{7201D0B4-0EA5-423B-8E7B-82391003B63D}"/>
              </a:ext>
            </a:extLst>
          </p:cNvPr>
          <p:cNvGraphicFramePr>
            <a:graphicFrameLocks noChangeAspect="1"/>
          </p:cNvGraphicFramePr>
          <p:nvPr>
            <p:extLst>
              <p:ext uri="{D42A27DB-BD31-4B8C-83A1-F6EECF244321}">
                <p14:modId xmlns:p14="http://schemas.microsoft.com/office/powerpoint/2010/main" val="2063135839"/>
              </p:ext>
            </p:extLst>
          </p:nvPr>
        </p:nvGraphicFramePr>
        <p:xfrm>
          <a:off x="5651500" y="1700213"/>
          <a:ext cx="1017588" cy="293687"/>
        </p:xfrm>
        <a:graphic>
          <a:graphicData uri="http://schemas.openxmlformats.org/presentationml/2006/ole">
            <mc:AlternateContent xmlns:mc="http://schemas.openxmlformats.org/markup-compatibility/2006">
              <mc:Choice xmlns:v="urn:schemas-microsoft-com:vml" Requires="v">
                <p:oleObj name="Equation" r:id="rId3" imgW="660240" imgH="190440" progId="Equation.DSMT4">
                  <p:embed/>
                </p:oleObj>
              </mc:Choice>
              <mc:Fallback>
                <p:oleObj name="Equation" r:id="rId3" imgW="660240" imgH="190440" progId="Equation.DSMT4">
                  <p:embed/>
                  <p:pic>
                    <p:nvPicPr>
                      <p:cNvPr id="0" name="Object 35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1500" y="1700213"/>
                        <a:ext cx="1017588" cy="2936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9635" name="Object 358">
            <a:extLst>
              <a:ext uri="{FF2B5EF4-FFF2-40B4-BE49-F238E27FC236}">
                <a16:creationId xmlns:a16="http://schemas.microsoft.com/office/drawing/2014/main" id="{6009FE43-248B-4671-80F2-C377A492895C}"/>
              </a:ext>
            </a:extLst>
          </p:cNvPr>
          <p:cNvGraphicFramePr>
            <a:graphicFrameLocks noChangeAspect="1"/>
          </p:cNvGraphicFramePr>
          <p:nvPr>
            <p:extLst>
              <p:ext uri="{D42A27DB-BD31-4B8C-83A1-F6EECF244321}">
                <p14:modId xmlns:p14="http://schemas.microsoft.com/office/powerpoint/2010/main" val="1073596535"/>
              </p:ext>
            </p:extLst>
          </p:nvPr>
        </p:nvGraphicFramePr>
        <p:xfrm>
          <a:off x="3348038" y="5099050"/>
          <a:ext cx="1042987" cy="777875"/>
        </p:xfrm>
        <a:graphic>
          <a:graphicData uri="http://schemas.openxmlformats.org/presentationml/2006/ole">
            <mc:AlternateContent xmlns:mc="http://schemas.openxmlformats.org/markup-compatibility/2006">
              <mc:Choice xmlns:v="urn:schemas-microsoft-com:vml" Requires="v">
                <p:oleObj name="Equation" r:id="rId5" imgW="520560" imgH="393480" progId="Equation.DSMT4">
                  <p:embed/>
                </p:oleObj>
              </mc:Choice>
              <mc:Fallback>
                <p:oleObj name="Equation" r:id="rId5" imgW="520560" imgH="393480" progId="Equation.DSMT4">
                  <p:embed/>
                  <p:pic>
                    <p:nvPicPr>
                      <p:cNvPr id="0" name="Object 358"/>
                      <p:cNvPicPr>
                        <a:picLocks noChangeAspect="1" noChangeArrowheads="1"/>
                      </p:cNvPicPr>
                      <p:nvPr/>
                    </p:nvPicPr>
                    <p:blipFill>
                      <a:blip r:embed="rId6"/>
                      <a:srcRect/>
                      <a:stretch>
                        <a:fillRect/>
                      </a:stretch>
                    </p:blipFill>
                    <p:spPr bwMode="auto">
                      <a:xfrm>
                        <a:off x="3348038" y="5099050"/>
                        <a:ext cx="1042987" cy="7778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cSld>
  <p:clrMapOvr>
    <a:masterClrMapping/>
  </p:clrMapOvr>
  <p:transition>
    <p:split orient="vert"/>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Text Box 2">
            <a:extLst>
              <a:ext uri="{FF2B5EF4-FFF2-40B4-BE49-F238E27FC236}">
                <a16:creationId xmlns:a16="http://schemas.microsoft.com/office/drawing/2014/main" id="{A90CBC07-F7AA-4DAE-9B3C-CBD6ABBF7EA6}"/>
              </a:ext>
            </a:extLst>
          </p:cNvPr>
          <p:cNvSpPr txBox="1">
            <a:spLocks noChangeArrowheads="1"/>
          </p:cNvSpPr>
          <p:nvPr/>
        </p:nvSpPr>
        <p:spPr bwMode="auto">
          <a:xfrm>
            <a:off x="684213" y="1700213"/>
            <a:ext cx="8135937"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1800">
                <a:solidFill>
                  <a:srgbClr val="212834"/>
                </a:solidFill>
              </a:rPr>
              <a:t>          </a:t>
            </a:r>
            <a:r>
              <a:rPr lang="zh-CN" altLang="en-US" sz="1800">
                <a:solidFill>
                  <a:srgbClr val="212834"/>
                </a:solidFill>
              </a:rPr>
              <a:t>按式</a:t>
            </a:r>
            <a:r>
              <a:rPr lang="en-US" altLang="zh-CN" sz="1800">
                <a:solidFill>
                  <a:srgbClr val="212834"/>
                </a:solidFill>
              </a:rPr>
              <a:t>(4-102)</a:t>
            </a:r>
            <a:r>
              <a:rPr lang="zh-CN" altLang="en-US" sz="1800">
                <a:solidFill>
                  <a:srgbClr val="212834"/>
                </a:solidFill>
              </a:rPr>
              <a:t>计算出</a:t>
            </a:r>
            <a:r>
              <a:rPr lang="en-US" altLang="zh-CN" sz="1800">
                <a:solidFill>
                  <a:srgbClr val="212834"/>
                </a:solidFill>
              </a:rPr>
              <a:t>A</a:t>
            </a:r>
            <a:r>
              <a:rPr lang="en-US" altLang="zh-CN" sz="1800" baseline="-25000">
                <a:solidFill>
                  <a:srgbClr val="212834"/>
                </a:solidFill>
              </a:rPr>
              <a:t>ec</a:t>
            </a:r>
            <a:r>
              <a:rPr lang="zh-CN" altLang="en-US" sz="1800">
                <a:solidFill>
                  <a:srgbClr val="212834"/>
                </a:solidFill>
              </a:rPr>
              <a:t>后，应选最接近的标准截面</a:t>
            </a:r>
            <a:r>
              <a:rPr lang="en-US" altLang="zh-CN" sz="1800">
                <a:solidFill>
                  <a:srgbClr val="212834"/>
                </a:solidFill>
              </a:rPr>
              <a:t>(</a:t>
            </a:r>
            <a:r>
              <a:rPr lang="zh-CN" altLang="en-US" sz="1800">
                <a:solidFill>
                  <a:srgbClr val="212834"/>
                </a:solidFill>
              </a:rPr>
              <a:t>可取较小的标准截面</a:t>
            </a:r>
            <a:r>
              <a:rPr lang="en-US" altLang="zh-CN" sz="1800">
                <a:solidFill>
                  <a:srgbClr val="212834"/>
                </a:solidFill>
              </a:rPr>
              <a:t>)</a:t>
            </a:r>
            <a:r>
              <a:rPr lang="zh-CN" altLang="en-US" sz="1800">
                <a:solidFill>
                  <a:srgbClr val="212834"/>
                </a:solidFill>
              </a:rPr>
              <a:t>，然后校验其他条件。</a:t>
            </a:r>
          </a:p>
        </p:txBody>
      </p:sp>
      <p:sp>
        <p:nvSpPr>
          <p:cNvPr id="116739" name="Text Box 3">
            <a:extLst>
              <a:ext uri="{FF2B5EF4-FFF2-40B4-BE49-F238E27FC236}">
                <a16:creationId xmlns:a16="http://schemas.microsoft.com/office/drawing/2014/main" id="{DD0A3520-73BA-43D9-8FF1-A94BDD1585A4}"/>
              </a:ext>
            </a:extLst>
          </p:cNvPr>
          <p:cNvSpPr txBox="1">
            <a:spLocks noChangeArrowheads="1"/>
          </p:cNvSpPr>
          <p:nvPr/>
        </p:nvSpPr>
        <p:spPr bwMode="auto">
          <a:xfrm>
            <a:off x="755650" y="1049338"/>
            <a:ext cx="806450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3200">
                <a:solidFill>
                  <a:srgbClr val="212834"/>
                </a:solidFill>
                <a:ea typeface="华文仿宋" panose="02010600040101010101" pitchFamily="2" charset="-122"/>
              </a:rPr>
              <a:t>导线和电缆截面的选择计算</a:t>
            </a:r>
          </a:p>
        </p:txBody>
      </p:sp>
      <p:pic>
        <p:nvPicPr>
          <p:cNvPr id="116740" name="Picture 5" descr="417">
            <a:extLst>
              <a:ext uri="{FF2B5EF4-FFF2-40B4-BE49-F238E27FC236}">
                <a16:creationId xmlns:a16="http://schemas.microsoft.com/office/drawing/2014/main" id="{AFC902D2-FC01-427F-8BC9-103D9D1310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43213" y="2492375"/>
            <a:ext cx="3313112" cy="2703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1" name="Text Box 6">
            <a:extLst>
              <a:ext uri="{FF2B5EF4-FFF2-40B4-BE49-F238E27FC236}">
                <a16:creationId xmlns:a16="http://schemas.microsoft.com/office/drawing/2014/main" id="{9BAC6783-7FF9-48AF-AFB9-FA07BD5CAB58}"/>
              </a:ext>
            </a:extLst>
          </p:cNvPr>
          <p:cNvSpPr txBox="1">
            <a:spLocks noChangeArrowheads="1"/>
          </p:cNvSpPr>
          <p:nvPr/>
        </p:nvSpPr>
        <p:spPr bwMode="auto">
          <a:xfrm>
            <a:off x="2051050" y="5589588"/>
            <a:ext cx="50403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a:spAutoFit/>
          </a:bodyPr>
          <a:lstStyle>
            <a:lvl1pPr eaLnBrk="0" hangingPunct="0">
              <a:defRPr kumimoji="1" sz="1000" b="1">
                <a:solidFill>
                  <a:schemeClr val="tx1"/>
                </a:solidFill>
                <a:latin typeface="Times New Roman" panose="02020603050405020304" pitchFamily="18" charset="0"/>
                <a:ea typeface="宋体" panose="02010600030101010101" pitchFamily="2" charset="-122"/>
              </a:defRPr>
            </a:lvl1pPr>
            <a:lvl2pPr marL="742950" indent="-285750" eaLnBrk="0" hangingPunct="0">
              <a:defRPr kumimoji="1" sz="1000" b="1">
                <a:solidFill>
                  <a:schemeClr val="tx1"/>
                </a:solidFill>
                <a:latin typeface="Times New Roman" panose="02020603050405020304" pitchFamily="18" charset="0"/>
                <a:ea typeface="宋体" panose="02010600030101010101" pitchFamily="2" charset="-122"/>
              </a:defRPr>
            </a:lvl2pPr>
            <a:lvl3pPr marL="1143000" indent="-228600" eaLnBrk="0" hangingPunct="0">
              <a:defRPr kumimoji="1" sz="1000" b="1">
                <a:solidFill>
                  <a:schemeClr val="tx1"/>
                </a:solidFill>
                <a:latin typeface="Times New Roman" panose="02020603050405020304" pitchFamily="18" charset="0"/>
                <a:ea typeface="宋体" panose="02010600030101010101" pitchFamily="2" charset="-122"/>
              </a:defRPr>
            </a:lvl3pPr>
            <a:lvl4pPr marL="1600200" indent="-228600" eaLnBrk="0" hangingPunct="0">
              <a:defRPr kumimoji="1" sz="1000" b="1">
                <a:solidFill>
                  <a:schemeClr val="tx1"/>
                </a:solidFill>
                <a:latin typeface="Times New Roman" panose="02020603050405020304" pitchFamily="18" charset="0"/>
                <a:ea typeface="宋体" panose="02010600030101010101" pitchFamily="2" charset="-122"/>
              </a:defRPr>
            </a:lvl4pPr>
            <a:lvl5pPr marL="2057400" indent="-228600" eaLnBrk="0" hangingPunct="0">
              <a:defRPr kumimoji="1" sz="10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1000" b="1">
                <a:solidFill>
                  <a:schemeClr val="tx1"/>
                </a:solidFill>
                <a:latin typeface="Times New Roman" panose="02020603050405020304" pitchFamily="18" charset="0"/>
                <a:ea typeface="宋体" panose="02010600030101010101" pitchFamily="2" charset="-122"/>
              </a:defRPr>
            </a:lvl9pPr>
          </a:lstStyle>
          <a:p>
            <a:pPr algn="ctr" eaLnBrk="1" hangingPunct="1">
              <a:spcBef>
                <a:spcPct val="50000"/>
              </a:spcBef>
            </a:pPr>
            <a:r>
              <a:rPr lang="zh-CN" altLang="en-US" sz="1600">
                <a:solidFill>
                  <a:srgbClr val="212834"/>
                </a:solidFill>
              </a:rPr>
              <a:t>图</a:t>
            </a:r>
            <a:r>
              <a:rPr lang="en-US" altLang="zh-CN" sz="1600">
                <a:solidFill>
                  <a:srgbClr val="212834"/>
                </a:solidFill>
              </a:rPr>
              <a:t>4.17  </a:t>
            </a:r>
            <a:r>
              <a:rPr lang="zh-CN" altLang="en-US" sz="1600">
                <a:solidFill>
                  <a:srgbClr val="212834"/>
                </a:solidFill>
              </a:rPr>
              <a:t>线路的年运行费用</a:t>
            </a:r>
            <a:r>
              <a:rPr lang="en-US" altLang="zh-CN" sz="1600" i="1">
                <a:solidFill>
                  <a:srgbClr val="212834"/>
                </a:solidFill>
              </a:rPr>
              <a:t>C</a:t>
            </a:r>
            <a:r>
              <a:rPr lang="zh-CN" altLang="en-US" sz="1600">
                <a:solidFill>
                  <a:srgbClr val="212834"/>
                </a:solidFill>
              </a:rPr>
              <a:t>与导线截面</a:t>
            </a:r>
            <a:r>
              <a:rPr lang="en-US" altLang="zh-CN" sz="1600" i="1">
                <a:solidFill>
                  <a:srgbClr val="212834"/>
                </a:solidFill>
              </a:rPr>
              <a:t>A</a:t>
            </a:r>
            <a:r>
              <a:rPr lang="zh-CN" altLang="en-US" sz="1600">
                <a:solidFill>
                  <a:srgbClr val="212834"/>
                </a:solidFill>
              </a:rPr>
              <a:t>的关系曲线</a:t>
            </a:r>
          </a:p>
        </p:txBody>
      </p:sp>
    </p:spTree>
  </p:cSld>
  <p:clrMapOvr>
    <a:masterClrMapping/>
  </p:clrMapOvr>
  <p:transition>
    <p:split orient="vert"/>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新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1000" b="1" i="0" u="none" strike="noStrike" cap="none" normalizeH="0" baseline="0" smtClean="0">
            <a:ln>
              <a:noFill/>
            </a:ln>
            <a:solidFill>
              <a:schemeClr val="tx1"/>
            </a:solidFill>
            <a:effectLst/>
            <a:latin typeface="Times New Roman" pitchFamily="18" charset="0"/>
            <a:ea typeface="宋体" pitchFamily="2" charset="-122"/>
          </a:defRPr>
        </a:defPPr>
      </a:lstStyle>
    </a:spDef>
    <a:lnDef>
      <a:spPr bwMode="auto">
        <a:xfrm>
          <a:off x="0" y="0"/>
          <a:ext cx="1" cy="1"/>
        </a:xfrm>
        <a:custGeom>
          <a:avLst/>
          <a:gdLst/>
          <a:ahLst/>
          <a:cxnLst/>
          <a:rect l="0" t="0" r="0" b="0"/>
          <a:pathLst/>
        </a:custGeom>
        <a:noFill/>
        <a:ln w="28575"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1000" b="1" i="0" u="none" strike="noStrike" cap="none" normalizeH="0" baseline="0" smtClean="0">
            <a:ln>
              <a:noFill/>
            </a:ln>
            <a:solidFill>
              <a:schemeClr val="tx1"/>
            </a:solidFill>
            <a:effectLst/>
            <a:latin typeface="Times New Roman" pitchFamily="18" charset="0"/>
            <a:ea typeface="宋体"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7761</TotalTime>
  <Words>19171</Words>
  <Application>Microsoft Office PowerPoint</Application>
  <PresentationFormat>On-screen Show (4:3)</PresentationFormat>
  <Paragraphs>1376</Paragraphs>
  <Slides>115</Slides>
  <Notes>115</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4</vt:i4>
      </vt:variant>
      <vt:variant>
        <vt:lpstr>Slide Titles</vt:lpstr>
      </vt:variant>
      <vt:variant>
        <vt:i4>115</vt:i4>
      </vt:variant>
    </vt:vector>
  </HeadingPairs>
  <TitlesOfParts>
    <vt:vector size="128" baseType="lpstr">
      <vt:lpstr>宋体</vt:lpstr>
      <vt:lpstr>楷体</vt:lpstr>
      <vt:lpstr>等线</vt:lpstr>
      <vt:lpstr>黑体</vt:lpstr>
      <vt:lpstr>Arial</vt:lpstr>
      <vt:lpstr>Tahoma</vt:lpstr>
      <vt:lpstr>Times New Roman</vt:lpstr>
      <vt:lpstr>Wingdings</vt:lpstr>
      <vt:lpstr>默认设计模板</vt:lpstr>
      <vt:lpstr>Equation</vt:lpstr>
      <vt:lpstr>Drawing</vt:lpstr>
      <vt:lpstr>AutoCAD Drawing</vt:lpstr>
      <vt:lpstr>MathType 7.0 Equation</vt:lpstr>
      <vt:lpstr>  短路电流计算及电气设备选择</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例题1</vt:lpstr>
      <vt:lpstr>续上页</vt:lpstr>
      <vt:lpstr>例题2</vt:lpstr>
      <vt:lpstr>续上页</vt:lpstr>
      <vt:lpstr>续上页</vt:lpstr>
      <vt:lpstr>续上页</vt:lpstr>
      <vt:lpstr>续上页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第六节  电气设备的选择及校验</vt:lpstr>
      <vt:lpstr>续上页</vt:lpstr>
      <vt:lpstr>续上页</vt:lpstr>
      <vt:lpstr>二、高压断路器的选择与校验</vt:lpstr>
      <vt:lpstr>三、高压熔断器的选择与校验</vt:lpstr>
      <vt:lpstr>四、电流互感器的选择与校验</vt:lpstr>
      <vt:lpstr>续上页</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数据结构电子教案</dc:title>
  <dc:creator>zhao</dc:creator>
  <cp:lastModifiedBy>flamingo</cp:lastModifiedBy>
  <cp:revision>796</cp:revision>
  <dcterms:created xsi:type="dcterms:W3CDTF">2000-12-16T10:56:20Z</dcterms:created>
  <dcterms:modified xsi:type="dcterms:W3CDTF">2021-01-06T15:06:21Z</dcterms:modified>
</cp:coreProperties>
</file>