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48"/>
  </p:notesMasterIdLst>
  <p:handoutMasterIdLst>
    <p:handoutMasterId r:id="rId49"/>
  </p:handoutMasterIdLst>
  <p:sldIdLst>
    <p:sldId id="335" r:id="rId2"/>
    <p:sldId id="257" r:id="rId3"/>
    <p:sldId id="306" r:id="rId4"/>
    <p:sldId id="333" r:id="rId5"/>
    <p:sldId id="334" r:id="rId6"/>
    <p:sldId id="336" r:id="rId7"/>
    <p:sldId id="337" r:id="rId8"/>
    <p:sldId id="338" r:id="rId9"/>
    <p:sldId id="339" r:id="rId10"/>
    <p:sldId id="361" r:id="rId11"/>
    <p:sldId id="446" r:id="rId12"/>
    <p:sldId id="447" r:id="rId13"/>
    <p:sldId id="448" r:id="rId14"/>
    <p:sldId id="508" r:id="rId15"/>
    <p:sldId id="362" r:id="rId16"/>
    <p:sldId id="449" r:id="rId17"/>
    <p:sldId id="363" r:id="rId18"/>
    <p:sldId id="364" r:id="rId19"/>
    <p:sldId id="450" r:id="rId20"/>
    <p:sldId id="451" r:id="rId21"/>
    <p:sldId id="452" r:id="rId22"/>
    <p:sldId id="453" r:id="rId23"/>
    <p:sldId id="509" r:id="rId24"/>
    <p:sldId id="510" r:id="rId25"/>
    <p:sldId id="454" r:id="rId26"/>
    <p:sldId id="455" r:id="rId27"/>
    <p:sldId id="456" r:id="rId28"/>
    <p:sldId id="511" r:id="rId29"/>
    <p:sldId id="458" r:id="rId30"/>
    <p:sldId id="459" r:id="rId31"/>
    <p:sldId id="457" r:id="rId32"/>
    <p:sldId id="460" r:id="rId33"/>
    <p:sldId id="461" r:id="rId34"/>
    <p:sldId id="462" r:id="rId35"/>
    <p:sldId id="463" r:id="rId36"/>
    <p:sldId id="464" r:id="rId37"/>
    <p:sldId id="465" r:id="rId38"/>
    <p:sldId id="466" r:id="rId39"/>
    <p:sldId id="467" r:id="rId40"/>
    <p:sldId id="468" r:id="rId41"/>
    <p:sldId id="469" r:id="rId42"/>
    <p:sldId id="470" r:id="rId43"/>
    <p:sldId id="471" r:id="rId44"/>
    <p:sldId id="472" r:id="rId45"/>
    <p:sldId id="445" r:id="rId46"/>
    <p:sldId id="507" r:id="rId4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CCECFF"/>
    <a:srgbClr val="A50021"/>
    <a:srgbClr val="FFCCFF"/>
    <a:srgbClr val="FF0066"/>
    <a:srgbClr val="00CC00"/>
    <a:srgbClr val="FF0000"/>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7" autoAdjust="0"/>
    <p:restoredTop sz="93716" autoAdjust="0"/>
  </p:normalViewPr>
  <p:slideViewPr>
    <p:cSldViewPr>
      <p:cViewPr varScale="1">
        <p:scale>
          <a:sx n="77" d="100"/>
          <a:sy n="77" d="100"/>
        </p:scale>
        <p:origin x="154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C4A3649-17BA-4A03-B70E-031BA47EAAD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65539" name="Rectangle 3">
            <a:extLst>
              <a:ext uri="{FF2B5EF4-FFF2-40B4-BE49-F238E27FC236}">
                <a16:creationId xmlns:a16="http://schemas.microsoft.com/office/drawing/2014/main" id="{7CC84EE4-6C87-489A-8C45-6DAAA437A161}"/>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65540" name="Rectangle 4">
            <a:extLst>
              <a:ext uri="{FF2B5EF4-FFF2-40B4-BE49-F238E27FC236}">
                <a16:creationId xmlns:a16="http://schemas.microsoft.com/office/drawing/2014/main" id="{13C5CAE6-D945-40A4-BF20-D9870AF36605}"/>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latin typeface="Times New Roman" pitchFamily="18" charset="0"/>
              </a:defRPr>
            </a:lvl1pPr>
          </a:lstStyle>
          <a:p>
            <a:pPr>
              <a:defRPr/>
            </a:pPr>
            <a:endParaRPr lang="en-US" altLang="zh-CN"/>
          </a:p>
        </p:txBody>
      </p:sp>
      <p:sp>
        <p:nvSpPr>
          <p:cNvPr id="65541" name="Rectangle 5">
            <a:extLst>
              <a:ext uri="{FF2B5EF4-FFF2-40B4-BE49-F238E27FC236}">
                <a16:creationId xmlns:a16="http://schemas.microsoft.com/office/drawing/2014/main" id="{DA9D8180-7683-4AB3-AD73-628D981D43F1}"/>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anose="02020603050405020304" pitchFamily="18" charset="0"/>
              </a:defRPr>
            </a:lvl1pPr>
          </a:lstStyle>
          <a:p>
            <a:fld id="{84DD6643-4EF3-49F1-ADEF-AB458CBDF7FE}"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F4FC036-2786-4CAD-A173-2B8AD81339F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smtClean="0">
                <a:solidFill>
                  <a:srgbClr val="FF3300"/>
                </a:solidFill>
                <a:latin typeface="Times New Roman" pitchFamily="18" charset="0"/>
              </a:defRPr>
            </a:lvl1pPr>
          </a:lstStyle>
          <a:p>
            <a:pPr>
              <a:defRPr/>
            </a:pPr>
            <a:endParaRPr lang="en-US" altLang="zh-CN"/>
          </a:p>
        </p:txBody>
      </p:sp>
      <p:sp>
        <p:nvSpPr>
          <p:cNvPr id="10243" name="Rectangle 3">
            <a:extLst>
              <a:ext uri="{FF2B5EF4-FFF2-40B4-BE49-F238E27FC236}">
                <a16:creationId xmlns:a16="http://schemas.microsoft.com/office/drawing/2014/main" id="{5D6423D5-BD16-4AEF-8775-A7B44AA1A739}"/>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solidFill>
                  <a:srgbClr val="FF3300"/>
                </a:solidFill>
                <a:latin typeface="Times New Roman" pitchFamily="18" charset="0"/>
              </a:defRPr>
            </a:lvl1pPr>
          </a:lstStyle>
          <a:p>
            <a:pPr>
              <a:defRPr/>
            </a:pPr>
            <a:endParaRPr lang="en-US" altLang="zh-CN"/>
          </a:p>
        </p:txBody>
      </p:sp>
      <p:sp>
        <p:nvSpPr>
          <p:cNvPr id="50180" name="Rectangle 4">
            <a:extLst>
              <a:ext uri="{FF2B5EF4-FFF2-40B4-BE49-F238E27FC236}">
                <a16:creationId xmlns:a16="http://schemas.microsoft.com/office/drawing/2014/main" id="{DEC13572-FA42-4468-BF87-CD6579DD150D}"/>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a:extLst>
              <a:ext uri="{FF2B5EF4-FFF2-40B4-BE49-F238E27FC236}">
                <a16:creationId xmlns:a16="http://schemas.microsoft.com/office/drawing/2014/main" id="{BC7A8D38-9F73-4578-ACF4-4C43DAE26BAB}"/>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246" name="Rectangle 6">
            <a:extLst>
              <a:ext uri="{FF2B5EF4-FFF2-40B4-BE49-F238E27FC236}">
                <a16:creationId xmlns:a16="http://schemas.microsoft.com/office/drawing/2014/main" id="{2413FD48-2832-4B3D-A3C1-1CEFCB19073A}"/>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smtClean="0">
                <a:solidFill>
                  <a:srgbClr val="FF3300"/>
                </a:solidFill>
                <a:latin typeface="Times New Roman" pitchFamily="18" charset="0"/>
              </a:defRPr>
            </a:lvl1pPr>
          </a:lstStyle>
          <a:p>
            <a:pPr>
              <a:defRPr/>
            </a:pPr>
            <a:endParaRPr lang="en-US" altLang="zh-CN"/>
          </a:p>
        </p:txBody>
      </p:sp>
      <p:sp>
        <p:nvSpPr>
          <p:cNvPr id="10247" name="Rectangle 7">
            <a:extLst>
              <a:ext uri="{FF2B5EF4-FFF2-40B4-BE49-F238E27FC236}">
                <a16:creationId xmlns:a16="http://schemas.microsoft.com/office/drawing/2014/main" id="{0F73B233-692C-4D2F-BA8E-4CEABF6B8816}"/>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solidFill>
                  <a:srgbClr val="FF3300"/>
                </a:solidFill>
                <a:latin typeface="Times New Roman" panose="02020603050405020304" pitchFamily="18" charset="0"/>
              </a:defRPr>
            </a:lvl1pPr>
          </a:lstStyle>
          <a:p>
            <a:fld id="{1D71774D-2974-45A3-AF93-C4908607C250}"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F17AAE4B-D67C-4880-91DF-A701E0E73F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3C5F490-EAB5-40B4-AFBE-60D9FCEBE878}" type="slidenum">
              <a:rPr lang="en-US" altLang="zh-CN">
                <a:solidFill>
                  <a:srgbClr val="FF3300"/>
                </a:solidFill>
                <a:latin typeface="Times New Roman" panose="02020603050405020304" pitchFamily="18" charset="0"/>
              </a:rPr>
              <a:pPr eaLnBrk="1" hangingPunct="1"/>
              <a:t>2</a:t>
            </a:fld>
            <a:endParaRPr lang="en-US" altLang="zh-CN">
              <a:solidFill>
                <a:srgbClr val="FF3300"/>
              </a:solidFill>
              <a:latin typeface="Times New Roman" panose="02020603050405020304" pitchFamily="18" charset="0"/>
            </a:endParaRPr>
          </a:p>
        </p:txBody>
      </p:sp>
      <p:sp>
        <p:nvSpPr>
          <p:cNvPr id="51203" name="Rectangle 2">
            <a:extLst>
              <a:ext uri="{FF2B5EF4-FFF2-40B4-BE49-F238E27FC236}">
                <a16:creationId xmlns:a16="http://schemas.microsoft.com/office/drawing/2014/main" id="{B111090E-4A20-4734-9E10-E7FEB7460895}"/>
              </a:ext>
            </a:extLst>
          </p:cNvPr>
          <p:cNvSpPr>
            <a:spLocks noChangeArrowheads="1" noTextEdit="1"/>
          </p:cNvSpPr>
          <p:nvPr>
            <p:ph type="sldImg"/>
          </p:nvPr>
        </p:nvSpPr>
        <p:spPr>
          <a:ln/>
        </p:spPr>
      </p:sp>
      <p:sp>
        <p:nvSpPr>
          <p:cNvPr id="51204" name="Rectangle 3">
            <a:extLst>
              <a:ext uri="{FF2B5EF4-FFF2-40B4-BE49-F238E27FC236}">
                <a16:creationId xmlns:a16="http://schemas.microsoft.com/office/drawing/2014/main" id="{060F40A6-679A-458C-9EAF-979DD4C66D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D7F116C5-6B32-4306-95A6-21EC97F858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79D8C1-2976-4E19-8DD1-1847DD8294C5}" type="slidenum">
              <a:rPr lang="en-US" altLang="zh-CN">
                <a:solidFill>
                  <a:srgbClr val="FF3300"/>
                </a:solidFill>
                <a:latin typeface="Times New Roman" panose="02020603050405020304" pitchFamily="18" charset="0"/>
              </a:rPr>
              <a:pPr eaLnBrk="1" hangingPunct="1"/>
              <a:t>4</a:t>
            </a:fld>
            <a:endParaRPr lang="en-US" altLang="zh-CN">
              <a:solidFill>
                <a:srgbClr val="FF3300"/>
              </a:solidFill>
              <a:latin typeface="Times New Roman" panose="02020603050405020304" pitchFamily="18" charset="0"/>
            </a:endParaRPr>
          </a:p>
        </p:txBody>
      </p:sp>
      <p:sp>
        <p:nvSpPr>
          <p:cNvPr id="52227" name="Rectangle 2">
            <a:extLst>
              <a:ext uri="{FF2B5EF4-FFF2-40B4-BE49-F238E27FC236}">
                <a16:creationId xmlns:a16="http://schemas.microsoft.com/office/drawing/2014/main" id="{7353EFFA-5FEB-4101-B68B-CF3599C8BDE1}"/>
              </a:ext>
            </a:extLst>
          </p:cNvPr>
          <p:cNvSpPr>
            <a:spLocks noChangeArrowheads="1" noTextEdit="1"/>
          </p:cNvSpPr>
          <p:nvPr>
            <p:ph type="sldImg"/>
          </p:nvPr>
        </p:nvSpPr>
        <p:spPr>
          <a:solidFill>
            <a:srgbClr val="FFFFFF"/>
          </a:solidFill>
          <a:ln/>
        </p:spPr>
      </p:sp>
      <p:sp>
        <p:nvSpPr>
          <p:cNvPr id="52228" name="Rectangle 3">
            <a:extLst>
              <a:ext uri="{FF2B5EF4-FFF2-40B4-BE49-F238E27FC236}">
                <a16:creationId xmlns:a16="http://schemas.microsoft.com/office/drawing/2014/main" id="{B0EB7327-4CA0-4488-BBB4-76B81A439ADB}"/>
              </a:ext>
            </a:extLst>
          </p:cNvPr>
          <p:cNvSpPr>
            <a:spLocks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FC514EA8-346F-4FA6-8EB8-253B9D1C4C7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C06D3C-C9DB-49D7-931C-3699B723750F}" type="slidenum">
              <a:rPr lang="en-US" altLang="zh-CN">
                <a:solidFill>
                  <a:srgbClr val="FF3300"/>
                </a:solidFill>
                <a:latin typeface="Times New Roman" panose="02020603050405020304" pitchFamily="18" charset="0"/>
              </a:rPr>
              <a:pPr eaLnBrk="1" hangingPunct="1"/>
              <a:t>5</a:t>
            </a:fld>
            <a:endParaRPr lang="en-US" altLang="zh-CN">
              <a:solidFill>
                <a:srgbClr val="FF3300"/>
              </a:solidFill>
              <a:latin typeface="Times New Roman" panose="02020603050405020304" pitchFamily="18" charset="0"/>
            </a:endParaRPr>
          </a:p>
        </p:txBody>
      </p:sp>
      <p:sp>
        <p:nvSpPr>
          <p:cNvPr id="53251" name="Rectangle 2">
            <a:extLst>
              <a:ext uri="{FF2B5EF4-FFF2-40B4-BE49-F238E27FC236}">
                <a16:creationId xmlns:a16="http://schemas.microsoft.com/office/drawing/2014/main" id="{F81D2E8E-93AC-4A65-925D-BBA21720115B}"/>
              </a:ext>
            </a:extLst>
          </p:cNvPr>
          <p:cNvSpPr>
            <a:spLocks noChangeArrowheads="1" noTextEdit="1"/>
          </p:cNvSpPr>
          <p:nvPr>
            <p:ph type="sldImg"/>
          </p:nvPr>
        </p:nvSpPr>
        <p:spPr>
          <a:solidFill>
            <a:srgbClr val="FFFFFF"/>
          </a:solidFill>
          <a:ln/>
        </p:spPr>
      </p:sp>
      <p:sp>
        <p:nvSpPr>
          <p:cNvPr id="53252" name="Rectangle 3">
            <a:extLst>
              <a:ext uri="{FF2B5EF4-FFF2-40B4-BE49-F238E27FC236}">
                <a16:creationId xmlns:a16="http://schemas.microsoft.com/office/drawing/2014/main" id="{7B292F2D-FA77-4911-B25E-1ADCEFC607DD}"/>
              </a:ext>
            </a:extLst>
          </p:cNvPr>
          <p:cNvSpPr>
            <a:spLocks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22" descr="03_electricity">
            <a:extLst>
              <a:ext uri="{FF2B5EF4-FFF2-40B4-BE49-F238E27FC236}">
                <a16:creationId xmlns:a16="http://schemas.microsoft.com/office/drawing/2014/main" id="{F433B2F8-30EF-4182-A4DD-82FBE8721668}"/>
              </a:ext>
            </a:extLst>
          </p:cNvPr>
          <p:cNvPicPr>
            <a:picLocks noChangeAspect="1" noChangeArrowheads="1"/>
          </p:cNvPicPr>
          <p:nvPr userDrawn="1"/>
        </p:nvPicPr>
        <p:blipFill>
          <a:blip r:embed="rId2">
            <a:lum bright="82000" contrast="-82000"/>
            <a:extLst>
              <a:ext uri="{28A0092B-C50C-407E-A947-70E740481C1C}">
                <a14:useLocalDpi xmlns:a14="http://schemas.microsoft.com/office/drawing/2010/main" val="0"/>
              </a:ext>
            </a:extLst>
          </a:blip>
          <a:srcRect/>
          <a:stretch>
            <a:fillRect/>
          </a:stretch>
        </p:blipFill>
        <p:spPr bwMode="auto">
          <a:xfrm>
            <a:off x="0" y="-25400"/>
            <a:ext cx="9144000" cy="688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23">
            <a:extLst>
              <a:ext uri="{FF2B5EF4-FFF2-40B4-BE49-F238E27FC236}">
                <a16:creationId xmlns:a16="http://schemas.microsoft.com/office/drawing/2014/main" id="{2181FF8D-F181-43F9-AA33-FA410EB3B508}"/>
              </a:ext>
            </a:extLst>
          </p:cNvPr>
          <p:cNvSpPr txBox="1">
            <a:spLocks noChangeArrowheads="1"/>
          </p:cNvSpPr>
          <p:nvPr userDrawn="1"/>
        </p:nvSpPr>
        <p:spPr bwMode="ltGray">
          <a:xfrm>
            <a:off x="1835150" y="4652963"/>
            <a:ext cx="5761038" cy="641350"/>
          </a:xfrm>
          <a:prstGeom prst="rect">
            <a:avLst/>
          </a:prstGeom>
          <a:noFill/>
          <a:ln w="9525" algn="ctr">
            <a:noFill/>
            <a:miter lim="800000"/>
            <a:headEnd/>
            <a:tailEnd/>
          </a:ln>
          <a:effectLst/>
        </p:spPr>
        <p:txBody>
          <a:bodyPr>
            <a:spAutoFit/>
          </a:bodyPr>
          <a:lstStyle/>
          <a:p>
            <a:pPr algn="ctr">
              <a:defRPr/>
            </a:pPr>
            <a:r>
              <a:rPr kumimoji="1" lang="zh-CN" altLang="en-US" sz="3600" b="1">
                <a:solidFill>
                  <a:srgbClr val="003300"/>
                </a:solidFill>
                <a:latin typeface="楷体_GB2312" pitchFamily="49" charset="-122"/>
                <a:ea typeface="楷体_GB2312" pitchFamily="49" charset="-122"/>
              </a:rPr>
              <a:t>制作  孙丽华</a:t>
            </a:r>
          </a:p>
        </p:txBody>
      </p:sp>
      <p:sp>
        <p:nvSpPr>
          <p:cNvPr id="4" name="Rectangle 24">
            <a:extLst>
              <a:ext uri="{FF2B5EF4-FFF2-40B4-BE49-F238E27FC236}">
                <a16:creationId xmlns:a16="http://schemas.microsoft.com/office/drawing/2014/main" id="{80D0AEA5-0603-422B-999B-0398EFDCEBFA}"/>
              </a:ext>
            </a:extLst>
          </p:cNvPr>
          <p:cNvSpPr>
            <a:spLocks noChangeArrowheads="1"/>
          </p:cNvSpPr>
          <p:nvPr userDrawn="1"/>
        </p:nvSpPr>
        <p:spPr bwMode="auto">
          <a:xfrm>
            <a:off x="2052638" y="1484313"/>
            <a:ext cx="5256212" cy="720725"/>
          </a:xfrm>
          <a:prstGeom prst="rect">
            <a:avLst/>
          </a:prstGeom>
          <a:noFill/>
          <a:ln w="9525">
            <a:noFill/>
            <a:miter lim="800000"/>
            <a:headEnd/>
            <a:tailEnd/>
          </a:ln>
          <a:effectLst/>
        </p:spPr>
        <p:txBody>
          <a:bodyPr anchor="ctr"/>
          <a:lstStyle/>
          <a:p>
            <a:pPr algn="ctr">
              <a:defRPr/>
            </a:pPr>
            <a:r>
              <a:rPr lang="zh-CN" altLang="en-US" sz="5400" b="1">
                <a:solidFill>
                  <a:srgbClr val="0000FF"/>
                </a:solidFill>
                <a:ea typeface="黑体" pitchFamily="49" charset="-122"/>
              </a:rPr>
              <a:t>电力工程基础</a:t>
            </a:r>
          </a:p>
        </p:txBody>
      </p:sp>
      <p:sp>
        <p:nvSpPr>
          <p:cNvPr id="5" name="Rectangle 25">
            <a:extLst>
              <a:ext uri="{FF2B5EF4-FFF2-40B4-BE49-F238E27FC236}">
                <a16:creationId xmlns:a16="http://schemas.microsoft.com/office/drawing/2014/main" id="{9A98F869-EC9F-43AF-BF07-1F8EF2AA1E16}"/>
              </a:ext>
            </a:extLst>
          </p:cNvPr>
          <p:cNvSpPr>
            <a:spLocks noChangeArrowheads="1"/>
          </p:cNvSpPr>
          <p:nvPr userDrawn="1"/>
        </p:nvSpPr>
        <p:spPr bwMode="auto">
          <a:xfrm>
            <a:off x="539750" y="3014663"/>
            <a:ext cx="8064500" cy="701675"/>
          </a:xfrm>
          <a:prstGeom prst="rect">
            <a:avLst/>
          </a:prstGeom>
          <a:noFill/>
          <a:ln w="9525">
            <a:noFill/>
            <a:miter lim="800000"/>
            <a:headEnd/>
            <a:tailEnd/>
          </a:ln>
          <a:effectLst/>
        </p:spPr>
        <p:txBody>
          <a:bodyPr>
            <a:spAutoFit/>
          </a:bodyPr>
          <a:lstStyle/>
          <a:p>
            <a:pPr algn="ctr">
              <a:spcBef>
                <a:spcPct val="20000"/>
              </a:spcBef>
              <a:buClr>
                <a:schemeClr val="tx2"/>
              </a:buClr>
              <a:buSzPct val="75000"/>
              <a:buFont typeface="Wingdings" pitchFamily="2" charset="2"/>
              <a:buNone/>
              <a:defRPr/>
            </a:pPr>
            <a:r>
              <a:rPr kumimoji="1" lang="zh-CN" altLang="en-US" sz="4000" b="1">
                <a:solidFill>
                  <a:srgbClr val="FF0000"/>
                </a:solidFill>
                <a:latin typeface="Times New Roman" pitchFamily="18" charset="0"/>
                <a:ea typeface="隶书" pitchFamily="49" charset="-122"/>
              </a:rPr>
              <a:t>第</a:t>
            </a:r>
            <a:r>
              <a:rPr kumimoji="1" lang="en-US" altLang="zh-CN" sz="4000" b="1">
                <a:solidFill>
                  <a:srgbClr val="FF0000"/>
                </a:solidFill>
                <a:latin typeface="Times New Roman" pitchFamily="18" charset="0"/>
                <a:ea typeface="隶书" pitchFamily="49" charset="-122"/>
              </a:rPr>
              <a:t>9</a:t>
            </a:r>
            <a:r>
              <a:rPr kumimoji="1" lang="zh-CN" altLang="en-US" sz="4000" b="1">
                <a:solidFill>
                  <a:srgbClr val="FF0000"/>
                </a:solidFill>
                <a:latin typeface="Times New Roman" pitchFamily="18" charset="0"/>
                <a:ea typeface="隶书" pitchFamily="49" charset="-122"/>
              </a:rPr>
              <a:t>章  防雷、接地与电气安全</a:t>
            </a:r>
          </a:p>
        </p:txBody>
      </p:sp>
      <p:sp>
        <p:nvSpPr>
          <p:cNvPr id="6" name="Rectangle 16">
            <a:extLst>
              <a:ext uri="{FF2B5EF4-FFF2-40B4-BE49-F238E27FC236}">
                <a16:creationId xmlns:a16="http://schemas.microsoft.com/office/drawing/2014/main" id="{E717926E-2AB7-40DC-A934-FB4E46B667CE}"/>
              </a:ext>
            </a:extLst>
          </p:cNvPr>
          <p:cNvSpPr>
            <a:spLocks noGrp="1" noChangeArrowheads="1"/>
          </p:cNvSpPr>
          <p:nvPr>
            <p:ph type="dt" sz="half" idx="10"/>
          </p:nvPr>
        </p:nvSpPr>
        <p:spPr bwMode="auto">
          <a:xfrm>
            <a:off x="457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smtClean="0"/>
            </a:lvl1pPr>
          </a:lstStyle>
          <a:p>
            <a:pPr>
              <a:defRPr/>
            </a:pPr>
            <a:fld id="{7C90BAF2-DD1F-4F13-BF47-0D72EF58C7CF}" type="datetime1">
              <a:rPr lang="zh-CN" altLang="en-US"/>
              <a:pPr>
                <a:defRPr/>
              </a:pPr>
              <a:t>2021/1/6</a:t>
            </a:fld>
            <a:endParaRPr lang="en-US" altLang="zh-CN"/>
          </a:p>
        </p:txBody>
      </p:sp>
      <p:sp>
        <p:nvSpPr>
          <p:cNvPr id="7" name="Rectangle 17">
            <a:extLst>
              <a:ext uri="{FF2B5EF4-FFF2-40B4-BE49-F238E27FC236}">
                <a16:creationId xmlns:a16="http://schemas.microsoft.com/office/drawing/2014/main" id="{CDAB5B4F-A17E-4E86-9B22-00BA8D63D3A0}"/>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200" smtClean="0"/>
            </a:lvl1pPr>
          </a:lstStyle>
          <a:p>
            <a:pPr>
              <a:defRPr/>
            </a:pPr>
            <a:r>
              <a:rPr lang="en-US" altLang="zh-CN"/>
              <a:t>河北科技大学电气信息学院</a:t>
            </a:r>
          </a:p>
        </p:txBody>
      </p:sp>
      <p:sp>
        <p:nvSpPr>
          <p:cNvPr id="8" name="Rectangle 18">
            <a:extLst>
              <a:ext uri="{FF2B5EF4-FFF2-40B4-BE49-F238E27FC236}">
                <a16:creationId xmlns:a16="http://schemas.microsoft.com/office/drawing/2014/main" id="{1E2E3F96-EA78-4138-AC22-5CF3C04EB676}"/>
              </a:ext>
            </a:extLst>
          </p:cNvPr>
          <p:cNvSpPr>
            <a:spLocks noGrp="1" noChangeArrowheads="1"/>
          </p:cNvSpPr>
          <p:nvPr>
            <p:ph type="sldNum" sz="quarter" idx="12"/>
          </p:nvPr>
        </p:nvSpPr>
        <p:spPr bwMode="auto">
          <a:xfrm>
            <a:off x="6553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68BBEE68-C29E-43FD-A2D3-3F5FA5C8ACFB}" type="slidenum">
              <a:rPr lang="en-US" altLang="zh-CN"/>
              <a:pPr/>
              <a:t>‹#›</a:t>
            </a:fld>
            <a:endParaRPr lang="en-US" altLang="zh-CN"/>
          </a:p>
        </p:txBody>
      </p:sp>
    </p:spTree>
    <p:extLst>
      <p:ext uri="{BB962C8B-B14F-4D97-AF65-F5344CB8AC3E}">
        <p14:creationId xmlns:p14="http://schemas.microsoft.com/office/powerpoint/2010/main" val="168288084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1486133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6091427"/>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029534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9603066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75033163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45732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6635066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08759989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22456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1455218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9572928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0" name="Rectangle 20">
            <a:extLst>
              <a:ext uri="{FF2B5EF4-FFF2-40B4-BE49-F238E27FC236}">
                <a16:creationId xmlns:a16="http://schemas.microsoft.com/office/drawing/2014/main" id="{13E1B403-0973-49CF-A889-2CA2CC9FBF29}"/>
              </a:ext>
            </a:extLst>
          </p:cNvPr>
          <p:cNvSpPr>
            <a:spLocks noChangeArrowheads="1"/>
          </p:cNvSpPr>
          <p:nvPr userDrawn="1"/>
        </p:nvSpPr>
        <p:spPr bwMode="auto">
          <a:xfrm>
            <a:off x="0" y="2933700"/>
            <a:ext cx="9144000" cy="0"/>
          </a:xfrm>
          <a:prstGeom prst="rect">
            <a:avLst/>
          </a:prstGeom>
          <a:noFill/>
          <a:ln w="12700">
            <a:noFill/>
            <a:miter lim="800000"/>
            <a:headEnd type="none" w="sm" len="sm"/>
            <a:tailEnd type="none" w="sm" len="sm"/>
          </a:ln>
          <a:effectLst/>
        </p:spPr>
        <p:txBody>
          <a:bodyPr wrap="none" lIns="90000" tIns="46800" rIns="90000" bIns="46800" anchor="ctr">
            <a:spAutoFit/>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ea typeface="宋体" pitchFamily="2" charset="-122"/>
        </a:defRPr>
      </a:lvl2pPr>
      <a:lvl3pPr algn="l" rtl="0" eaLnBrk="0" fontAlgn="base" hangingPunct="0">
        <a:spcBef>
          <a:spcPct val="0"/>
        </a:spcBef>
        <a:spcAft>
          <a:spcPct val="0"/>
        </a:spcAft>
        <a:defRPr sz="4400">
          <a:solidFill>
            <a:schemeClr val="tx1"/>
          </a:solidFill>
          <a:latin typeface="Arial" pitchFamily="34" charset="0"/>
          <a:ea typeface="宋体" pitchFamily="2" charset="-122"/>
        </a:defRPr>
      </a:lvl3pPr>
      <a:lvl4pPr algn="l" rtl="0" eaLnBrk="0" fontAlgn="base" hangingPunct="0">
        <a:spcBef>
          <a:spcPct val="0"/>
        </a:spcBef>
        <a:spcAft>
          <a:spcPct val="0"/>
        </a:spcAft>
        <a:defRPr sz="4400">
          <a:solidFill>
            <a:schemeClr val="tx1"/>
          </a:solidFill>
          <a:latin typeface="Arial" pitchFamily="34" charset="0"/>
          <a:ea typeface="宋体" pitchFamily="2" charset="-122"/>
        </a:defRPr>
      </a:lvl4pPr>
      <a:lvl5pPr algn="l"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l" rtl="0" fontAlgn="base">
        <a:spcBef>
          <a:spcPct val="0"/>
        </a:spcBef>
        <a:spcAft>
          <a:spcPct val="0"/>
        </a:spcAft>
        <a:defRPr sz="4400">
          <a:solidFill>
            <a:schemeClr val="tx1"/>
          </a:solidFill>
          <a:latin typeface="Arial" pitchFamily="34" charset="0"/>
          <a:ea typeface="宋体" pitchFamily="2" charset="-122"/>
        </a:defRPr>
      </a:lvl6pPr>
      <a:lvl7pPr marL="914400" algn="l" rtl="0" fontAlgn="base">
        <a:spcBef>
          <a:spcPct val="0"/>
        </a:spcBef>
        <a:spcAft>
          <a:spcPct val="0"/>
        </a:spcAft>
        <a:defRPr sz="4400">
          <a:solidFill>
            <a:schemeClr val="tx1"/>
          </a:solidFill>
          <a:latin typeface="Arial" pitchFamily="34" charset="0"/>
          <a:ea typeface="宋体" pitchFamily="2" charset="-122"/>
        </a:defRPr>
      </a:lvl7pPr>
      <a:lvl8pPr marL="1371600" algn="l" rtl="0" fontAlgn="base">
        <a:spcBef>
          <a:spcPct val="0"/>
        </a:spcBef>
        <a:spcAft>
          <a:spcPct val="0"/>
        </a:spcAft>
        <a:defRPr sz="4400">
          <a:solidFill>
            <a:schemeClr val="tx1"/>
          </a:solidFill>
          <a:latin typeface="Arial" pitchFamily="34" charset="0"/>
          <a:ea typeface="宋体" pitchFamily="2" charset="-122"/>
        </a:defRPr>
      </a:lvl8pPr>
      <a:lvl9pPr marL="1828800" algn="l" rtl="0" fontAlgn="base">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10.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11.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3.wmf"/><Relationship Id="rId2" Type="http://schemas.openxmlformats.org/officeDocument/2006/relationships/slide" Target="slide15.xml"/><Relationship Id="rId16" Type="http://schemas.openxmlformats.org/officeDocument/2006/relationships/image" Target="../media/image15.wmf"/><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7.bin"/><Relationship Id="rId14" Type="http://schemas.openxmlformats.org/officeDocument/2006/relationships/image" Target="../media/image14.wmf"/></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1.bin"/><Relationship Id="rId1" Type="http://schemas.openxmlformats.org/officeDocument/2006/relationships/slideLayout" Target="../slideLayouts/slideLayout12.xml"/><Relationship Id="rId6" Type="http://schemas.openxmlformats.org/officeDocument/2006/relationships/oleObject" Target="../embeddings/oleObject13.bin"/><Relationship Id="rId5" Type="http://schemas.openxmlformats.org/officeDocument/2006/relationships/image" Target="../media/image17.w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 Target="slide17.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15.bin"/><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23.wmf"/><Relationship Id="rId7" Type="http://schemas.openxmlformats.org/officeDocument/2006/relationships/image" Target="../media/image25.w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24.wmf"/><Relationship Id="rId10" Type="http://schemas.openxmlformats.org/officeDocument/2006/relationships/image" Target="../media/image27.png"/><Relationship Id="rId4" Type="http://schemas.openxmlformats.org/officeDocument/2006/relationships/oleObject" Target="../embeddings/oleObject17.bin"/><Relationship Id="rId9" Type="http://schemas.openxmlformats.org/officeDocument/2006/relationships/image" Target="../media/image26.wmf"/></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0.wmf"/><Relationship Id="rId12" Type="http://schemas.openxmlformats.org/officeDocument/2006/relationships/oleObject" Target="../embeddings/oleObject25.bin"/><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41.wmf"/><Relationship Id="rId14" Type="http://schemas.openxmlformats.org/officeDocument/2006/relationships/image" Target="../media/image4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7.wmf"/><Relationship Id="rId2" Type="http://schemas.openxmlformats.org/officeDocument/2006/relationships/oleObject" Target="../embeddings/oleObject26.bin"/><Relationship Id="rId1" Type="http://schemas.openxmlformats.org/officeDocument/2006/relationships/slideLayout" Target="../slideLayouts/slideLayout2.xml"/><Relationship Id="rId6" Type="http://schemas.openxmlformats.org/officeDocument/2006/relationships/oleObject" Target="../embeddings/oleObject28.bin"/><Relationship Id="rId5" Type="http://schemas.openxmlformats.org/officeDocument/2006/relationships/image" Target="../media/image46.wmf"/><Relationship Id="rId4" Type="http://schemas.openxmlformats.org/officeDocument/2006/relationships/oleObject" Target="../embeddings/oleObject27.bin"/></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4D4808F-08E4-4EBC-950E-2E251F7299AC}"/>
              </a:ext>
            </a:extLst>
          </p:cNvPr>
          <p:cNvSpPr>
            <a:spLocks noChangeArrowheads="1"/>
          </p:cNvSpPr>
          <p:nvPr>
            <p:ph type="title"/>
          </p:nvPr>
        </p:nvSpPr>
        <p:spPr bwMode="auto">
          <a:xfrm>
            <a:off x="468313" y="714375"/>
            <a:ext cx="7773987" cy="10588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zh-CN" altLang="en-US" sz="3600" b="1">
                <a:solidFill>
                  <a:srgbClr val="0000FF"/>
                </a:solidFill>
                <a:latin typeface="Times New Roman" panose="02020603050405020304" pitchFamily="18" charset="0"/>
                <a:ea typeface="黑体" panose="02010609060101010101" pitchFamily="49" charset="-122"/>
              </a:rPr>
              <a:t>第</a:t>
            </a:r>
            <a:r>
              <a:rPr lang="en-US" altLang="zh-CN" sz="3600" b="1">
                <a:solidFill>
                  <a:srgbClr val="0000FF"/>
                </a:solidFill>
                <a:latin typeface="Times New Roman" panose="02020603050405020304" pitchFamily="18" charset="0"/>
                <a:ea typeface="黑体" panose="02010609060101010101" pitchFamily="49" charset="-122"/>
              </a:rPr>
              <a:t>9</a:t>
            </a:r>
            <a:r>
              <a:rPr lang="zh-CN" altLang="en-US" sz="3600" b="1">
                <a:solidFill>
                  <a:srgbClr val="0000FF"/>
                </a:solidFill>
                <a:latin typeface="Times New Roman" panose="02020603050405020304" pitchFamily="18" charset="0"/>
                <a:ea typeface="黑体" panose="02010609060101010101" pitchFamily="49" charset="-122"/>
              </a:rPr>
              <a:t>章  防雷、接地与电气安全</a:t>
            </a:r>
          </a:p>
        </p:txBody>
      </p:sp>
      <p:sp>
        <p:nvSpPr>
          <p:cNvPr id="12291" name="Rectangle 4">
            <a:extLst>
              <a:ext uri="{FF2B5EF4-FFF2-40B4-BE49-F238E27FC236}">
                <a16:creationId xmlns:a16="http://schemas.microsoft.com/office/drawing/2014/main" id="{CB419FC2-B436-484E-8CB2-F7570FC41009}"/>
              </a:ext>
            </a:extLst>
          </p:cNvPr>
          <p:cNvSpPr>
            <a:spLocks noChangeArrowheads="1"/>
          </p:cNvSpPr>
          <p:nvPr/>
        </p:nvSpPr>
        <p:spPr bwMode="auto">
          <a:xfrm>
            <a:off x="2195513" y="2203450"/>
            <a:ext cx="5329237"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bg2"/>
              </a:buClr>
              <a:buFont typeface="Wingdings" panose="05000000000000000000" pitchFamily="2" charset="2"/>
              <a:buChar char="n"/>
            </a:pPr>
            <a:r>
              <a:rPr lang="en-US" altLang="zh-CN" sz="3200">
                <a:solidFill>
                  <a:srgbClr val="000066"/>
                </a:solidFill>
                <a:latin typeface="Times New Roman" panose="02020603050405020304" pitchFamily="18" charset="0"/>
                <a:ea typeface="黑体" panose="02010609060101010101" pitchFamily="49" charset="-122"/>
              </a:rPr>
              <a:t>9.1   </a:t>
            </a:r>
            <a:r>
              <a:rPr lang="zh-CN" altLang="en-US" sz="3200">
                <a:solidFill>
                  <a:srgbClr val="000066"/>
                </a:solidFill>
                <a:latin typeface="Times New Roman" panose="02020603050405020304" pitchFamily="18" charset="0"/>
                <a:ea typeface="黑体" panose="02010609060101010101" pitchFamily="49" charset="-122"/>
                <a:hlinkClick r:id="rId2" action="ppaction://hlinksldjump"/>
              </a:rPr>
              <a:t>过电压与防雷</a:t>
            </a:r>
            <a:endParaRPr lang="zh-CN" altLang="en-US" sz="3200">
              <a:solidFill>
                <a:srgbClr val="000066"/>
              </a:solidFill>
              <a:latin typeface="Times New Roman" panose="02020603050405020304" pitchFamily="18" charset="0"/>
              <a:ea typeface="黑体" panose="02010609060101010101" pitchFamily="49" charset="-122"/>
            </a:endParaRPr>
          </a:p>
          <a:p>
            <a:pPr eaLnBrk="1" hangingPunct="1">
              <a:lnSpc>
                <a:spcPct val="110000"/>
              </a:lnSpc>
              <a:spcBef>
                <a:spcPct val="20000"/>
              </a:spcBef>
              <a:buClr>
                <a:schemeClr val="bg2"/>
              </a:buClr>
              <a:buFont typeface="Wingdings" panose="05000000000000000000" pitchFamily="2" charset="2"/>
              <a:buChar char="n"/>
            </a:pPr>
            <a:r>
              <a:rPr lang="en-US" altLang="zh-CN" sz="3200">
                <a:solidFill>
                  <a:srgbClr val="000066"/>
                </a:solidFill>
                <a:latin typeface="Times New Roman" panose="02020603050405020304" pitchFamily="18" charset="0"/>
                <a:ea typeface="黑体" panose="02010609060101010101" pitchFamily="49" charset="-122"/>
              </a:rPr>
              <a:t>9.2   </a:t>
            </a:r>
            <a:r>
              <a:rPr lang="zh-CN" altLang="en-US" sz="3200">
                <a:solidFill>
                  <a:srgbClr val="000066"/>
                </a:solidFill>
                <a:latin typeface="Times New Roman" panose="02020603050405020304" pitchFamily="18" charset="0"/>
                <a:ea typeface="黑体" panose="02010609060101010101" pitchFamily="49" charset="-122"/>
                <a:hlinkClick r:id="rId3" action="ppaction://hlinksldjump"/>
              </a:rPr>
              <a:t>电气装置的接地</a:t>
            </a:r>
            <a:endParaRPr lang="zh-CN" altLang="en-US" sz="3200">
              <a:solidFill>
                <a:srgbClr val="000066"/>
              </a:solidFill>
              <a:latin typeface="Times New Roman" panose="02020603050405020304" pitchFamily="18" charset="0"/>
              <a:ea typeface="黑体" panose="02010609060101010101" pitchFamily="49" charset="-122"/>
            </a:endParaRPr>
          </a:p>
          <a:p>
            <a:pPr eaLnBrk="1" hangingPunct="1">
              <a:lnSpc>
                <a:spcPct val="110000"/>
              </a:lnSpc>
              <a:spcBef>
                <a:spcPct val="20000"/>
              </a:spcBef>
              <a:buClr>
                <a:schemeClr val="bg2"/>
              </a:buClr>
              <a:buFont typeface="Wingdings" panose="05000000000000000000" pitchFamily="2" charset="2"/>
              <a:buChar char="n"/>
            </a:pPr>
            <a:r>
              <a:rPr lang="en-US" altLang="zh-CN" sz="3200">
                <a:solidFill>
                  <a:srgbClr val="000066"/>
                </a:solidFill>
                <a:latin typeface="Times New Roman" panose="02020603050405020304" pitchFamily="18" charset="0"/>
                <a:ea typeface="黑体" panose="02010609060101010101" pitchFamily="49" charset="-122"/>
              </a:rPr>
              <a:t>9.3   </a:t>
            </a:r>
            <a:r>
              <a:rPr lang="zh-CN" altLang="en-US" sz="3200">
                <a:solidFill>
                  <a:srgbClr val="000066"/>
                </a:solidFill>
                <a:latin typeface="Times New Roman" panose="02020603050405020304" pitchFamily="18" charset="0"/>
                <a:ea typeface="黑体" panose="02010609060101010101" pitchFamily="49" charset="-122"/>
                <a:hlinkClick r:id="rId4" action="ppaction://hlinksldjump"/>
              </a:rPr>
              <a:t>电气安全</a:t>
            </a:r>
            <a:endParaRPr lang="zh-CN" altLang="en-US" sz="3200">
              <a:solidFill>
                <a:srgbClr val="000066"/>
              </a:solidFill>
              <a:latin typeface="Times New Roman" panose="02020603050405020304" pitchFamily="18" charset="0"/>
              <a:ea typeface="黑体" panose="02010609060101010101"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1">
            <a:extLst>
              <a:ext uri="{FF2B5EF4-FFF2-40B4-BE49-F238E27FC236}">
                <a16:creationId xmlns:a16="http://schemas.microsoft.com/office/drawing/2014/main" id="{F44700BF-6AE1-4D81-B12C-05F3FB776F98}"/>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83" name="Rectangle 47">
            <a:extLst>
              <a:ext uri="{FF2B5EF4-FFF2-40B4-BE49-F238E27FC236}">
                <a16:creationId xmlns:a16="http://schemas.microsoft.com/office/drawing/2014/main" id="{96D99530-5688-46A5-AC48-BEA3652C64DF}"/>
              </a:ext>
            </a:extLst>
          </p:cNvPr>
          <p:cNvSpPr>
            <a:spLocks noChangeArrowheads="1"/>
          </p:cNvSpPr>
          <p:nvPr/>
        </p:nvSpPr>
        <p:spPr bwMode="auto">
          <a:xfrm>
            <a:off x="0" y="1343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8415" name="Rectangle 63">
            <a:extLst>
              <a:ext uri="{FF2B5EF4-FFF2-40B4-BE49-F238E27FC236}">
                <a16:creationId xmlns:a16="http://schemas.microsoft.com/office/drawing/2014/main" id="{73BA07A5-80E3-4634-BE3D-A256F373BB0F}"/>
              </a:ext>
            </a:extLst>
          </p:cNvPr>
          <p:cNvSpPr>
            <a:spLocks noChangeArrowheads="1"/>
          </p:cNvSpPr>
          <p:nvPr/>
        </p:nvSpPr>
        <p:spPr bwMode="auto">
          <a:xfrm>
            <a:off x="755650" y="4365625"/>
            <a:ext cx="489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FF0066"/>
              </a:buClr>
              <a:buFont typeface="Wingdings" panose="05000000000000000000" pitchFamily="2" charset="2"/>
              <a:buChar char="p"/>
            </a:pPr>
            <a:r>
              <a:rPr kumimoji="1" lang="zh-CN" altLang="en-US" sz="2400" b="1">
                <a:latin typeface="Times New Roman" panose="02020603050405020304" pitchFamily="18" charset="0"/>
                <a:ea typeface="楷体_GB2312" panose="02010609030101010101" pitchFamily="49" charset="-122"/>
              </a:rPr>
              <a:t>当避雷针高度</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a:latin typeface="Times New Roman" panose="02020603050405020304" pitchFamily="18" charset="0"/>
                <a:ea typeface="楷体_GB2312" panose="02010609030101010101" pitchFamily="49" charset="-122"/>
              </a:rPr>
              <a:t>≤</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r</a:t>
            </a:r>
            <a:r>
              <a:rPr kumimoji="1" lang="zh-CN" altLang="en-US" sz="2400" b="1">
                <a:latin typeface="Times New Roman" panose="02020603050405020304" pitchFamily="18" charset="0"/>
                <a:ea typeface="楷体_GB2312" panose="02010609030101010101" pitchFamily="49" charset="-122"/>
              </a:rPr>
              <a:t>时：</a:t>
            </a:r>
          </a:p>
        </p:txBody>
      </p:sp>
      <p:sp>
        <p:nvSpPr>
          <p:cNvPr id="228417" name="Text Box 65">
            <a:extLst>
              <a:ext uri="{FF2B5EF4-FFF2-40B4-BE49-F238E27FC236}">
                <a16:creationId xmlns:a16="http://schemas.microsoft.com/office/drawing/2014/main" id="{763212E5-3D65-4875-9B16-B3D7EE655235}"/>
              </a:ext>
            </a:extLst>
          </p:cNvPr>
          <p:cNvSpPr txBox="1">
            <a:spLocks noChangeArrowheads="1"/>
          </p:cNvSpPr>
          <p:nvPr/>
        </p:nvSpPr>
        <p:spPr bwMode="auto">
          <a:xfrm>
            <a:off x="684213" y="3716338"/>
            <a:ext cx="82089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0000"/>
              </a:buClr>
              <a:buFont typeface="Wingdings" panose="05000000000000000000" pitchFamily="2" charset="2"/>
              <a:buChar char="n"/>
            </a:pPr>
            <a:r>
              <a:rPr kumimoji="1" lang="zh-CN" altLang="en-US" sz="2400" b="1">
                <a:latin typeface="Times New Roman" panose="02020603050405020304" pitchFamily="18" charset="0"/>
                <a:ea typeface="楷体_GB2312" panose="02010609030101010101" pitchFamily="49" charset="-122"/>
              </a:rPr>
              <a:t>单支避雷针的保护范围（</a:t>
            </a:r>
            <a:r>
              <a:rPr kumimoji="1" lang="zh-CN" altLang="en-US" sz="2400" b="1">
                <a:latin typeface="Times New Roman" panose="02020603050405020304" pitchFamily="18" charset="0"/>
                <a:ea typeface="楷体_GB2312" panose="02010609030101010101" pitchFamily="49" charset="-122"/>
                <a:hlinkClick r:id="rId2" action="ppaction://hlinksldjump"/>
              </a:rPr>
              <a:t>图</a:t>
            </a:r>
            <a:r>
              <a:rPr kumimoji="1" lang="en-US" altLang="zh-CN" sz="2400" b="1">
                <a:latin typeface="Times New Roman" panose="02020603050405020304" pitchFamily="18" charset="0"/>
                <a:ea typeface="楷体_GB2312" panose="02010609030101010101" pitchFamily="49" charset="-122"/>
                <a:hlinkClick r:id="rId2" action="ppaction://hlinksldjump"/>
              </a:rPr>
              <a:t>9-3</a:t>
            </a:r>
            <a:r>
              <a:rPr kumimoji="1" lang="zh-CN" altLang="en-US" sz="2400" b="1">
                <a:latin typeface="Times New Roman" panose="02020603050405020304" pitchFamily="18" charset="0"/>
                <a:ea typeface="楷体_GB2312" panose="02010609030101010101" pitchFamily="49" charset="-122"/>
              </a:rPr>
              <a:t>）</a:t>
            </a:r>
          </a:p>
        </p:txBody>
      </p:sp>
      <p:sp>
        <p:nvSpPr>
          <p:cNvPr id="228419" name="Rectangle 67">
            <a:extLst>
              <a:ext uri="{FF2B5EF4-FFF2-40B4-BE49-F238E27FC236}">
                <a16:creationId xmlns:a16="http://schemas.microsoft.com/office/drawing/2014/main" id="{51C0B008-4925-40A5-9BD4-4EF2D4ECB301}"/>
              </a:ext>
            </a:extLst>
          </p:cNvPr>
          <p:cNvSpPr>
            <a:spLocks noChangeArrowheads="1"/>
          </p:cNvSpPr>
          <p:nvPr/>
        </p:nvSpPr>
        <p:spPr bwMode="auto">
          <a:xfrm>
            <a:off x="611188" y="692150"/>
            <a:ext cx="81375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避雷针的保护范围，以它能够防护直击雷的保护空间来表示，可按“</a:t>
            </a:r>
            <a:r>
              <a:rPr kumimoji="1" lang="zh-CN" altLang="en-US" sz="2400" b="1">
                <a:solidFill>
                  <a:srgbClr val="0000FF"/>
                </a:solidFill>
                <a:latin typeface="Times New Roman" panose="02020603050405020304" pitchFamily="18" charset="0"/>
                <a:ea typeface="楷体_GB2312" panose="02010609030101010101" pitchFamily="49" charset="-122"/>
              </a:rPr>
              <a:t>滚球法</a:t>
            </a:r>
            <a:r>
              <a:rPr kumimoji="1" lang="zh-CN" altLang="en-US" sz="2400" b="1">
                <a:latin typeface="Times New Roman" panose="02020603050405020304" pitchFamily="18" charset="0"/>
                <a:ea typeface="楷体_GB2312" panose="02010609030101010101" pitchFamily="49" charset="-122"/>
              </a:rPr>
              <a:t>”来确定。</a:t>
            </a:r>
          </a:p>
        </p:txBody>
      </p:sp>
      <p:sp>
        <p:nvSpPr>
          <p:cNvPr id="228420" name="Rectangle 68">
            <a:extLst>
              <a:ext uri="{FF2B5EF4-FFF2-40B4-BE49-F238E27FC236}">
                <a16:creationId xmlns:a16="http://schemas.microsoft.com/office/drawing/2014/main" id="{77D5797B-D369-4AC3-9D33-83537A605F5E}"/>
              </a:ext>
            </a:extLst>
          </p:cNvPr>
          <p:cNvSpPr>
            <a:spLocks noChangeArrowheads="1"/>
          </p:cNvSpPr>
          <p:nvPr/>
        </p:nvSpPr>
        <p:spPr bwMode="auto">
          <a:xfrm>
            <a:off x="611188" y="1700213"/>
            <a:ext cx="8064500" cy="201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chemeClr val="bg2"/>
              </a:buClr>
              <a:buSzPct val="75000"/>
              <a:buFont typeface="Wingdings" panose="05000000000000000000" pitchFamily="2" charset="2"/>
              <a:buNone/>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所谓“滚球法”，就是选择一个半径为</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r</a:t>
            </a:r>
            <a:r>
              <a:rPr kumimoji="1" lang="zh-CN" altLang="en-US" sz="2400" b="1">
                <a:latin typeface="Times New Roman" panose="02020603050405020304" pitchFamily="18" charset="0"/>
                <a:ea typeface="楷体_GB2312" panose="02010609030101010101" pitchFamily="49" charset="-122"/>
              </a:rPr>
              <a:t>（</a:t>
            </a:r>
            <a:r>
              <a:rPr kumimoji="1" lang="zh-CN" altLang="en-US" sz="2400" b="1">
                <a:latin typeface="Times New Roman" panose="02020603050405020304" pitchFamily="18" charset="0"/>
                <a:ea typeface="楷体_GB2312" panose="02010609030101010101" pitchFamily="49" charset="-122"/>
                <a:hlinkClick r:id="rId3" action="ppaction://hlinksldjump"/>
              </a:rPr>
              <a:t>滚球半径</a:t>
            </a:r>
            <a:r>
              <a:rPr kumimoji="1" lang="zh-CN" altLang="en-US" sz="2400" b="1">
                <a:latin typeface="Times New Roman" panose="02020603050405020304" pitchFamily="18" charset="0"/>
                <a:ea typeface="楷体_GB2312" panose="02010609030101010101" pitchFamily="49" charset="-122"/>
              </a:rPr>
              <a:t>）的球体，沿需要防护直击雷的部位滚动。如果球体只接触到避雷针（线）与地面，而不触及需要保护的部位，则该部位就在避雷针（线）的保护范围之内。</a:t>
            </a:r>
          </a:p>
        </p:txBody>
      </p:sp>
      <p:sp>
        <p:nvSpPr>
          <p:cNvPr id="228421" name="Rectangle 69">
            <a:extLst>
              <a:ext uri="{FF2B5EF4-FFF2-40B4-BE49-F238E27FC236}">
                <a16:creationId xmlns:a16="http://schemas.microsoft.com/office/drawing/2014/main" id="{EE5DB094-3ADE-4FE5-B34C-29861979BD0B}"/>
              </a:ext>
            </a:extLst>
          </p:cNvPr>
          <p:cNvSpPr>
            <a:spLocks noChangeArrowheads="1"/>
          </p:cNvSpPr>
          <p:nvPr/>
        </p:nvSpPr>
        <p:spPr bwMode="auto">
          <a:xfrm>
            <a:off x="827088" y="4868863"/>
            <a:ext cx="7921625" cy="147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990000"/>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在距地面 </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r</a:t>
            </a:r>
            <a:r>
              <a:rPr kumimoji="1" lang="zh-CN" altLang="en-US" sz="2400" b="1">
                <a:latin typeface="Times New Roman" panose="02020603050405020304" pitchFamily="18" charset="0"/>
                <a:ea typeface="楷体_GB2312" panose="02010609030101010101" pitchFamily="49" charset="-122"/>
              </a:rPr>
              <a:t>处作一平行于地面的平行线。</a:t>
            </a:r>
          </a:p>
          <a:p>
            <a:pPr eaLnBrk="1" hangingPunct="1">
              <a:lnSpc>
                <a:spcPct val="120000"/>
              </a:lnSpc>
              <a:spcBef>
                <a:spcPct val="20000"/>
              </a:spcBef>
              <a:buClr>
                <a:srgbClr val="990000"/>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以避雷针的针尖为圆心、</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r</a:t>
            </a:r>
            <a:r>
              <a:rPr kumimoji="1" lang="zh-CN" altLang="en-US" sz="2400" b="1">
                <a:latin typeface="Times New Roman" panose="02020603050405020304" pitchFamily="18" charset="0"/>
                <a:ea typeface="楷体_GB2312" panose="02010609030101010101" pitchFamily="49" charset="-122"/>
              </a:rPr>
              <a:t>为半径作弧线，交于平行线的</a:t>
            </a:r>
            <a:r>
              <a:rPr kumimoji="1" lang="en-US" altLang="zh-CN" sz="2400" b="1" i="1">
                <a:latin typeface="Times New Roman" panose="02020603050405020304" pitchFamily="18" charset="0"/>
                <a:ea typeface="楷体_GB2312" panose="02010609030101010101" pitchFamily="49" charset="-122"/>
              </a:rPr>
              <a:t>A</a:t>
            </a:r>
            <a:r>
              <a:rPr kumimoji="1" lang="zh-CN" altLang="en-US" sz="2400" b="1">
                <a:latin typeface="Times New Roman" panose="02020603050405020304" pitchFamily="18" charset="0"/>
                <a:ea typeface="楷体_GB2312" panose="02010609030101010101" pitchFamily="49" charset="-122"/>
              </a:rPr>
              <a:t>、</a:t>
            </a:r>
            <a:r>
              <a:rPr kumimoji="1" lang="en-US" altLang="zh-CN" sz="2400" b="1" i="1">
                <a:latin typeface="Times New Roman" panose="02020603050405020304" pitchFamily="18" charset="0"/>
                <a:ea typeface="楷体_GB2312" panose="02010609030101010101" pitchFamily="49" charset="-122"/>
              </a:rPr>
              <a:t>B</a:t>
            </a:r>
            <a:r>
              <a:rPr kumimoji="1" lang="zh-CN" altLang="en-US" sz="2400" b="1">
                <a:latin typeface="Times New Roman" panose="02020603050405020304" pitchFamily="18" charset="0"/>
                <a:ea typeface="楷体_GB2312" panose="02010609030101010101" pitchFamily="49" charset="-122"/>
              </a:rPr>
              <a:t>两点。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28419"/>
                                        </p:tgtEl>
                                        <p:attrNameLst>
                                          <p:attrName>style.visibility</p:attrName>
                                        </p:attrNameLst>
                                      </p:cBhvr>
                                      <p:to>
                                        <p:strVal val="visible"/>
                                      </p:to>
                                    </p:set>
                                    <p:animEffect transition="in" filter="slide(fromBottom)">
                                      <p:cBhvr>
                                        <p:cTn id="7" dur="500"/>
                                        <p:tgtEl>
                                          <p:spTgt spid="2284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228420"/>
                                        </p:tgtEl>
                                        <p:attrNameLst>
                                          <p:attrName>style.visibility</p:attrName>
                                        </p:attrNameLst>
                                      </p:cBhvr>
                                      <p:to>
                                        <p:strVal val="visible"/>
                                      </p:to>
                                    </p:set>
                                    <p:animEffect transition="in" filter="checkerboard(down)">
                                      <p:cBhvr>
                                        <p:cTn id="12" dur="500"/>
                                        <p:tgtEl>
                                          <p:spTgt spid="2284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28417">
                                            <p:txEl>
                                              <p:pRg st="0" end="0"/>
                                            </p:txEl>
                                          </p:spTgt>
                                        </p:tgtEl>
                                        <p:attrNameLst>
                                          <p:attrName>style.visibility</p:attrName>
                                        </p:attrNameLst>
                                      </p:cBhvr>
                                      <p:to>
                                        <p:strVal val="visible"/>
                                      </p:to>
                                    </p:set>
                                    <p:animEffect transition="in" filter="slide(fromBottom)">
                                      <p:cBhvr>
                                        <p:cTn id="17" dur="500"/>
                                        <p:tgtEl>
                                          <p:spTgt spid="22841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228415"/>
                                        </p:tgtEl>
                                        <p:attrNameLst>
                                          <p:attrName>style.visibility</p:attrName>
                                        </p:attrNameLst>
                                      </p:cBhvr>
                                      <p:to>
                                        <p:strVal val="visible"/>
                                      </p:to>
                                    </p:set>
                                    <p:animEffect transition="in" filter="slide(fromBottom)">
                                      <p:cBhvr>
                                        <p:cTn id="22" dur="500"/>
                                        <p:tgtEl>
                                          <p:spTgt spid="2284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28421">
                                            <p:txEl>
                                              <p:pRg st="0" end="0"/>
                                            </p:txEl>
                                          </p:spTgt>
                                        </p:tgtEl>
                                        <p:attrNameLst>
                                          <p:attrName>style.visibility</p:attrName>
                                        </p:attrNameLst>
                                      </p:cBhvr>
                                      <p:to>
                                        <p:strVal val="visible"/>
                                      </p:to>
                                    </p:set>
                                    <p:animEffect transition="in" filter="slide(fromBottom)">
                                      <p:cBhvr>
                                        <p:cTn id="27" dur="500"/>
                                        <p:tgtEl>
                                          <p:spTgt spid="22842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228421">
                                            <p:txEl>
                                              <p:pRg st="1" end="1"/>
                                            </p:txEl>
                                          </p:spTgt>
                                        </p:tgtEl>
                                        <p:attrNameLst>
                                          <p:attrName>style.visibility</p:attrName>
                                        </p:attrNameLst>
                                      </p:cBhvr>
                                      <p:to>
                                        <p:strVal val="visible"/>
                                      </p:to>
                                    </p:set>
                                    <p:animEffect transition="in" filter="slide(fromBottom)">
                                      <p:cBhvr>
                                        <p:cTn id="32" dur="500"/>
                                        <p:tgtEl>
                                          <p:spTgt spid="2284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415" grpId="0"/>
      <p:bldP spid="228419" grpId="0"/>
      <p:bldP spid="2284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2">
            <a:extLst>
              <a:ext uri="{FF2B5EF4-FFF2-40B4-BE49-F238E27FC236}">
                <a16:creationId xmlns:a16="http://schemas.microsoft.com/office/drawing/2014/main" id="{97867698-63D3-415E-96A7-BB2733B07E1E}"/>
              </a:ext>
            </a:extLst>
          </p:cNvPr>
          <p:cNvSpPr>
            <a:spLocks noChangeArrowheads="1"/>
          </p:cNvSpPr>
          <p:nvPr/>
        </p:nvSpPr>
        <p:spPr bwMode="auto">
          <a:xfrm>
            <a:off x="0" y="1871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3" name="Rectangle 27">
            <a:extLst>
              <a:ext uri="{FF2B5EF4-FFF2-40B4-BE49-F238E27FC236}">
                <a16:creationId xmlns:a16="http://schemas.microsoft.com/office/drawing/2014/main" id="{39952B40-384E-4EE2-86A1-42C56D83B714}"/>
              </a:ext>
            </a:extLst>
          </p:cNvPr>
          <p:cNvSpPr>
            <a:spLocks noChangeArrowheads="1"/>
          </p:cNvSpPr>
          <p:nvPr/>
        </p:nvSpPr>
        <p:spPr bwMode="auto">
          <a:xfrm>
            <a:off x="0" y="3305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58106" name="Object 26">
            <a:extLst>
              <a:ext uri="{FF2B5EF4-FFF2-40B4-BE49-F238E27FC236}">
                <a16:creationId xmlns:a16="http://schemas.microsoft.com/office/drawing/2014/main" id="{928D6F63-F514-4516-9D73-FF547BE98199}"/>
              </a:ext>
            </a:extLst>
          </p:cNvPr>
          <p:cNvGraphicFramePr>
            <a:graphicFrameLocks noChangeAspect="1"/>
          </p:cNvGraphicFramePr>
          <p:nvPr/>
        </p:nvGraphicFramePr>
        <p:xfrm>
          <a:off x="827088" y="4221163"/>
          <a:ext cx="3502025" cy="514350"/>
        </p:xfrm>
        <a:graphic>
          <a:graphicData uri="http://schemas.openxmlformats.org/presentationml/2006/ole">
            <mc:AlternateContent xmlns:mc="http://schemas.openxmlformats.org/markup-compatibility/2006">
              <mc:Choice xmlns:v="urn:schemas-microsoft-com:vml" Requires="v">
                <p:oleObj name="公式" r:id="rId2" imgW="1993680" imgH="266400" progId="Equation.3">
                  <p:embed/>
                </p:oleObj>
              </mc:Choice>
              <mc:Fallback>
                <p:oleObj name="公式" r:id="rId2" imgW="1993680" imgH="266400" progId="Equation.3">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221163"/>
                        <a:ext cx="3502025"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8110" name="Rectangle 30">
            <a:extLst>
              <a:ext uri="{FF2B5EF4-FFF2-40B4-BE49-F238E27FC236}">
                <a16:creationId xmlns:a16="http://schemas.microsoft.com/office/drawing/2014/main" id="{87C10A2A-7F6E-49AD-B584-3EF84C54680A}"/>
              </a:ext>
            </a:extLst>
          </p:cNvPr>
          <p:cNvSpPr>
            <a:spLocks noChangeArrowheads="1"/>
          </p:cNvSpPr>
          <p:nvPr/>
        </p:nvSpPr>
        <p:spPr bwMode="auto">
          <a:xfrm>
            <a:off x="755650" y="4797425"/>
            <a:ext cx="36004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990000"/>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避雷针在地面上的保护半径为：</a:t>
            </a:r>
          </a:p>
        </p:txBody>
      </p:sp>
      <p:graphicFrame>
        <p:nvGraphicFramePr>
          <p:cNvPr id="558111" name="Object 31">
            <a:extLst>
              <a:ext uri="{FF2B5EF4-FFF2-40B4-BE49-F238E27FC236}">
                <a16:creationId xmlns:a16="http://schemas.microsoft.com/office/drawing/2014/main" id="{85C2676D-0707-48BE-AB71-A1DFA5F9C7E3}"/>
              </a:ext>
            </a:extLst>
          </p:cNvPr>
          <p:cNvGraphicFramePr>
            <a:graphicFrameLocks noChangeAspect="1"/>
          </p:cNvGraphicFramePr>
          <p:nvPr>
            <p:ph/>
          </p:nvPr>
        </p:nvGraphicFramePr>
        <p:xfrm>
          <a:off x="1692275" y="5805488"/>
          <a:ext cx="2016125" cy="485775"/>
        </p:xfrm>
        <a:graphic>
          <a:graphicData uri="http://schemas.openxmlformats.org/presentationml/2006/ole">
            <mc:AlternateContent xmlns:mc="http://schemas.openxmlformats.org/markup-compatibility/2006">
              <mc:Choice xmlns:v="urn:schemas-microsoft-com:vml" Requires="v">
                <p:oleObj name="公式" r:id="rId4" imgW="1002865" imgH="241195" progId="Equation.3">
                  <p:embed/>
                </p:oleObj>
              </mc:Choice>
              <mc:Fallback>
                <p:oleObj name="公式" r:id="rId4" imgW="1002865" imgH="241195" progId="Equation.3">
                  <p:embed/>
                  <p:pic>
                    <p:nvPicPr>
                      <p:cNvPr id="0" name="Object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5805488"/>
                        <a:ext cx="201612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Rectangle 34">
            <a:extLst>
              <a:ext uri="{FF2B5EF4-FFF2-40B4-BE49-F238E27FC236}">
                <a16:creationId xmlns:a16="http://schemas.microsoft.com/office/drawing/2014/main" id="{9ECEF8C5-1F6E-4492-9D68-C0606B8EA93A}"/>
              </a:ext>
            </a:extLst>
          </p:cNvPr>
          <p:cNvSpPr>
            <a:spLocks noChangeArrowheads="1"/>
          </p:cNvSpPr>
          <p:nvPr/>
        </p:nvSpPr>
        <p:spPr bwMode="auto">
          <a:xfrm>
            <a:off x="5486400" y="5949950"/>
            <a:ext cx="2908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b="1">
                <a:latin typeface="Times New Roman" panose="02020603050405020304" pitchFamily="18" charset="0"/>
                <a:ea typeface="楷体_GB2312" panose="02010609030101010101" pitchFamily="49" charset="-122"/>
              </a:rPr>
              <a:t>图</a:t>
            </a:r>
            <a:r>
              <a:rPr kumimoji="1" lang="en-US" altLang="zh-CN" sz="1600" b="1">
                <a:latin typeface="Times New Roman" panose="02020603050405020304" pitchFamily="18" charset="0"/>
                <a:ea typeface="楷体_GB2312" panose="02010609030101010101" pitchFamily="49" charset="-122"/>
              </a:rPr>
              <a:t>9-3    </a:t>
            </a:r>
            <a:r>
              <a:rPr kumimoji="1" lang="zh-CN" altLang="en-US" sz="1600" b="1">
                <a:latin typeface="Times New Roman" panose="02020603050405020304" pitchFamily="18" charset="0"/>
                <a:ea typeface="楷体_GB2312" panose="02010609030101010101" pitchFamily="49" charset="-122"/>
              </a:rPr>
              <a:t>单支避雷针的保护范围</a:t>
            </a:r>
          </a:p>
        </p:txBody>
      </p:sp>
      <p:grpSp>
        <p:nvGrpSpPr>
          <p:cNvPr id="2" name="Group 39">
            <a:extLst>
              <a:ext uri="{FF2B5EF4-FFF2-40B4-BE49-F238E27FC236}">
                <a16:creationId xmlns:a16="http://schemas.microsoft.com/office/drawing/2014/main" id="{AF3EFBAE-368D-4DAA-9E70-BF896EBD49B2}"/>
              </a:ext>
            </a:extLst>
          </p:cNvPr>
          <p:cNvGrpSpPr>
            <a:grpSpLocks/>
          </p:cNvGrpSpPr>
          <p:nvPr/>
        </p:nvGrpSpPr>
        <p:grpSpPr bwMode="auto">
          <a:xfrm>
            <a:off x="755650" y="692150"/>
            <a:ext cx="8137525" cy="2276475"/>
            <a:chOff x="476" y="663"/>
            <a:chExt cx="5126" cy="1434"/>
          </a:xfrm>
        </p:grpSpPr>
        <p:sp>
          <p:nvSpPr>
            <p:cNvPr id="2059" name="Rectangle 36">
              <a:extLst>
                <a:ext uri="{FF2B5EF4-FFF2-40B4-BE49-F238E27FC236}">
                  <a16:creationId xmlns:a16="http://schemas.microsoft.com/office/drawing/2014/main" id="{C164CAFF-4F51-4948-ACDF-2F551DBCE1A0}"/>
                </a:ext>
              </a:extLst>
            </p:cNvPr>
            <p:cNvSpPr>
              <a:spLocks noChangeArrowheads="1"/>
            </p:cNvSpPr>
            <p:nvPr/>
          </p:nvSpPr>
          <p:spPr bwMode="auto">
            <a:xfrm>
              <a:off x="476" y="935"/>
              <a:ext cx="2359" cy="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990000"/>
                </a:buClr>
                <a:buFont typeface="Wingdings" panose="05000000000000000000" pitchFamily="2" charset="2"/>
                <a:buNone/>
              </a:pPr>
              <a:r>
                <a:rPr kumimoji="1" lang="zh-CN" altLang="en-US" sz="2400" b="1">
                  <a:latin typeface="Times New Roman" panose="02020603050405020304" pitchFamily="18" charset="0"/>
                  <a:ea typeface="楷体_GB2312" panose="02010609030101010101" pitchFamily="49" charset="-122"/>
                </a:rPr>
                <a:t>与地面相切。从该弧线起到地面为止的整个锥形空间，就是避雷针的保护范围。</a:t>
              </a:r>
            </a:p>
          </p:txBody>
        </p:sp>
        <p:sp>
          <p:nvSpPr>
            <p:cNvPr id="2060" name="Rectangle 37">
              <a:extLst>
                <a:ext uri="{FF2B5EF4-FFF2-40B4-BE49-F238E27FC236}">
                  <a16:creationId xmlns:a16="http://schemas.microsoft.com/office/drawing/2014/main" id="{822328D0-9A52-448C-B8BF-365C3F8E0040}"/>
                </a:ext>
              </a:extLst>
            </p:cNvPr>
            <p:cNvSpPr>
              <a:spLocks noChangeArrowheads="1"/>
            </p:cNvSpPr>
            <p:nvPr/>
          </p:nvSpPr>
          <p:spPr bwMode="auto">
            <a:xfrm>
              <a:off x="476" y="663"/>
              <a:ext cx="5126"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990000"/>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以</a:t>
              </a:r>
              <a:r>
                <a:rPr kumimoji="1" lang="en-US" altLang="zh-CN" sz="2400" b="1" i="1">
                  <a:latin typeface="Times New Roman" panose="02020603050405020304" pitchFamily="18" charset="0"/>
                  <a:ea typeface="楷体_GB2312" panose="02010609030101010101" pitchFamily="49" charset="-122"/>
                </a:rPr>
                <a:t>A</a:t>
              </a:r>
              <a:r>
                <a:rPr kumimoji="1" lang="zh-CN" altLang="en-US" sz="2400" b="1">
                  <a:latin typeface="Times New Roman" panose="02020603050405020304" pitchFamily="18" charset="0"/>
                  <a:ea typeface="楷体_GB2312" panose="02010609030101010101" pitchFamily="49" charset="-122"/>
                </a:rPr>
                <a:t>、</a:t>
              </a:r>
              <a:r>
                <a:rPr kumimoji="1" lang="en-US" altLang="zh-CN" sz="2400" b="1" i="1">
                  <a:latin typeface="Times New Roman" panose="02020603050405020304" pitchFamily="18" charset="0"/>
                  <a:ea typeface="楷体_GB2312" panose="02010609030101010101" pitchFamily="49" charset="-122"/>
                </a:rPr>
                <a:t>B</a:t>
              </a:r>
              <a:r>
                <a:rPr kumimoji="1" lang="zh-CN" altLang="en-US" sz="2400" b="1">
                  <a:latin typeface="Times New Roman" panose="02020603050405020304" pitchFamily="18" charset="0"/>
                  <a:ea typeface="楷体_GB2312" panose="02010609030101010101" pitchFamily="49" charset="-122"/>
                </a:rPr>
                <a:t>为圆心、</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r</a:t>
              </a: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为半径作弧线，该弧线与针尖相交并</a:t>
              </a:r>
            </a:p>
          </p:txBody>
        </p:sp>
      </p:grpSp>
      <p:sp>
        <p:nvSpPr>
          <p:cNvPr id="558118" name="Rectangle 38">
            <a:extLst>
              <a:ext uri="{FF2B5EF4-FFF2-40B4-BE49-F238E27FC236}">
                <a16:creationId xmlns:a16="http://schemas.microsoft.com/office/drawing/2014/main" id="{97724AF1-400F-45DC-BB12-96007843DC3B}"/>
              </a:ext>
            </a:extLst>
          </p:cNvPr>
          <p:cNvSpPr>
            <a:spLocks noChangeArrowheads="1"/>
          </p:cNvSpPr>
          <p:nvPr/>
        </p:nvSpPr>
        <p:spPr bwMode="auto">
          <a:xfrm>
            <a:off x="755650" y="3068638"/>
            <a:ext cx="36004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990000"/>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避雷针在</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x</a:t>
            </a: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高度的水平面上的保护半径为：</a:t>
            </a:r>
          </a:p>
        </p:txBody>
      </p:sp>
      <p:pic>
        <p:nvPicPr>
          <p:cNvPr id="2058" name="Picture 42">
            <a:hlinkClick r:id="" action="ppaction://hlinkshowjump?jump=lastslideviewed"/>
            <a:extLst>
              <a:ext uri="{FF2B5EF4-FFF2-40B4-BE49-F238E27FC236}">
                <a16:creationId xmlns:a16="http://schemas.microsoft.com/office/drawing/2014/main" id="{2A392185-CA2D-4F9C-8023-020E95EDFE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440" t="607" r="2950" b="607"/>
          <a:stretch>
            <a:fillRect/>
          </a:stretch>
        </p:blipFill>
        <p:spPr bwMode="auto">
          <a:xfrm>
            <a:off x="4357688" y="1412875"/>
            <a:ext cx="4535487"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58118">
                                            <p:txEl>
                                              <p:pRg st="0" end="0"/>
                                            </p:txEl>
                                          </p:spTgt>
                                        </p:tgtEl>
                                        <p:attrNameLst>
                                          <p:attrName>style.visibility</p:attrName>
                                        </p:attrNameLst>
                                      </p:cBhvr>
                                      <p:to>
                                        <p:strVal val="visible"/>
                                      </p:to>
                                    </p:set>
                                    <p:animEffect transition="in" filter="slide(fromBottom)">
                                      <p:cBhvr>
                                        <p:cTn id="12" dur="500"/>
                                        <p:tgtEl>
                                          <p:spTgt spid="55811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58106"/>
                                        </p:tgtEl>
                                        <p:attrNameLst>
                                          <p:attrName>style.visibility</p:attrName>
                                        </p:attrNameLst>
                                      </p:cBhvr>
                                      <p:to>
                                        <p:strVal val="visible"/>
                                      </p:to>
                                    </p:set>
                                    <p:animEffect transition="in" filter="wipe(left)">
                                      <p:cBhvr>
                                        <p:cTn id="17" dur="500"/>
                                        <p:tgtEl>
                                          <p:spTgt spid="5581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58110">
                                            <p:txEl>
                                              <p:pRg st="0" end="0"/>
                                            </p:txEl>
                                          </p:spTgt>
                                        </p:tgtEl>
                                        <p:attrNameLst>
                                          <p:attrName>style.visibility</p:attrName>
                                        </p:attrNameLst>
                                      </p:cBhvr>
                                      <p:to>
                                        <p:strVal val="visible"/>
                                      </p:to>
                                    </p:set>
                                    <p:animEffect transition="in" filter="slide(fromBottom)">
                                      <p:cBhvr>
                                        <p:cTn id="22" dur="500"/>
                                        <p:tgtEl>
                                          <p:spTgt spid="55811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58111"/>
                                        </p:tgtEl>
                                        <p:attrNameLst>
                                          <p:attrName>style.visibility</p:attrName>
                                        </p:attrNameLst>
                                      </p:cBhvr>
                                      <p:to>
                                        <p:strVal val="visible"/>
                                      </p:to>
                                    </p:set>
                                    <p:animEffect transition="in" filter="wipe(left)">
                                      <p:cBhvr>
                                        <p:cTn id="27" dur="500"/>
                                        <p:tgtEl>
                                          <p:spTgt spid="558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8">
            <a:extLst>
              <a:ext uri="{FF2B5EF4-FFF2-40B4-BE49-F238E27FC236}">
                <a16:creationId xmlns:a16="http://schemas.microsoft.com/office/drawing/2014/main" id="{81C39B9F-5211-4B4A-AFF5-831C1AF4C477}"/>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9133" name="Rectangle 29">
            <a:extLst>
              <a:ext uri="{FF2B5EF4-FFF2-40B4-BE49-F238E27FC236}">
                <a16:creationId xmlns:a16="http://schemas.microsoft.com/office/drawing/2014/main" id="{B7C069D6-F1D3-499D-A12B-962DB5DEE422}"/>
              </a:ext>
            </a:extLst>
          </p:cNvPr>
          <p:cNvSpPr>
            <a:spLocks noChangeArrowheads="1"/>
          </p:cNvSpPr>
          <p:nvPr/>
        </p:nvSpPr>
        <p:spPr bwMode="auto">
          <a:xfrm>
            <a:off x="755650" y="692150"/>
            <a:ext cx="489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FF3300"/>
              </a:buClr>
              <a:buFont typeface="Wingdings" panose="05000000000000000000" pitchFamily="2" charset="2"/>
              <a:buChar char="p"/>
            </a:pPr>
            <a:r>
              <a:rPr kumimoji="1" lang="zh-CN" altLang="en-US" sz="2400" b="1">
                <a:latin typeface="Times New Roman" panose="02020603050405020304" pitchFamily="18" charset="0"/>
                <a:ea typeface="楷体_GB2312" panose="02010609030101010101" pitchFamily="49" charset="-122"/>
              </a:rPr>
              <a:t>当避雷针高度</a:t>
            </a:r>
            <a:r>
              <a:rPr kumimoji="1" lang="en-US" altLang="zh-CN" sz="2400" b="1" i="1">
                <a:latin typeface="Times New Roman" panose="02020603050405020304" pitchFamily="18" charset="0"/>
                <a:ea typeface="楷体_GB2312" panose="02010609030101010101" pitchFamily="49" charset="-122"/>
              </a:rPr>
              <a:t>h</a:t>
            </a:r>
            <a:r>
              <a:rPr kumimoji="1" lang="zh-CN" altLang="en-US" b="1"/>
              <a:t>＞</a:t>
            </a:r>
            <a:r>
              <a:rPr kumimoji="1" lang="zh-CN" altLang="en-US"/>
              <a:t> </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r</a:t>
            </a:r>
            <a:r>
              <a:rPr kumimoji="1" lang="zh-CN" altLang="en-US" sz="2400" b="1">
                <a:latin typeface="Times New Roman" panose="02020603050405020304" pitchFamily="18" charset="0"/>
                <a:ea typeface="楷体_GB2312" panose="02010609030101010101" pitchFamily="49" charset="-122"/>
              </a:rPr>
              <a:t>时：</a:t>
            </a:r>
          </a:p>
        </p:txBody>
      </p:sp>
      <p:sp>
        <p:nvSpPr>
          <p:cNvPr id="559134" name="Rectangle 30">
            <a:extLst>
              <a:ext uri="{FF2B5EF4-FFF2-40B4-BE49-F238E27FC236}">
                <a16:creationId xmlns:a16="http://schemas.microsoft.com/office/drawing/2014/main" id="{1588B0F1-6CC0-4C16-9A8C-42241052B2FE}"/>
              </a:ext>
            </a:extLst>
          </p:cNvPr>
          <p:cNvSpPr>
            <a:spLocks noChangeArrowheads="1"/>
          </p:cNvSpPr>
          <p:nvPr/>
        </p:nvSpPr>
        <p:spPr bwMode="auto">
          <a:xfrm>
            <a:off x="611188" y="1268413"/>
            <a:ext cx="80645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20000"/>
              </a:spcBef>
              <a:buClr>
                <a:schemeClr val="bg2"/>
              </a:buClr>
              <a:buSzPct val="75000"/>
              <a:buFont typeface="Wingdings" panose="05000000000000000000" pitchFamily="2" charset="2"/>
              <a:buNone/>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在避雷针上取高度为</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r</a:t>
            </a:r>
            <a:r>
              <a:rPr kumimoji="1" lang="zh-CN" altLang="en-US" sz="2400" b="1">
                <a:latin typeface="Times New Roman" panose="02020603050405020304" pitchFamily="18" charset="0"/>
                <a:ea typeface="楷体_GB2312" panose="02010609030101010101" pitchFamily="49" charset="-122"/>
              </a:rPr>
              <a:t>的一点代替避雷针的针尖作为圆心，其余的作法与</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a:latin typeface="Times New Roman" panose="02020603050405020304" pitchFamily="18" charset="0"/>
                <a:ea typeface="楷体_GB2312" panose="02010609030101010101" pitchFamily="49" charset="-122"/>
              </a:rPr>
              <a:t>≤</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r</a:t>
            </a: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时相同。</a:t>
            </a:r>
          </a:p>
        </p:txBody>
      </p:sp>
      <p:sp>
        <p:nvSpPr>
          <p:cNvPr id="559135" name="Rectangle 31">
            <a:extLst>
              <a:ext uri="{FF2B5EF4-FFF2-40B4-BE49-F238E27FC236}">
                <a16:creationId xmlns:a16="http://schemas.microsoft.com/office/drawing/2014/main" id="{897C2A0D-B199-483B-BD2B-6DC4E7464DAD}"/>
              </a:ext>
            </a:extLst>
          </p:cNvPr>
          <p:cNvSpPr>
            <a:spLocks noChangeArrowheads="1"/>
          </p:cNvSpPr>
          <p:nvPr/>
        </p:nvSpPr>
        <p:spPr bwMode="auto">
          <a:xfrm>
            <a:off x="684213" y="2420938"/>
            <a:ext cx="80645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20000"/>
              </a:spcBef>
              <a:buClr>
                <a:schemeClr val="bg2"/>
              </a:buClr>
              <a:buSzPct val="75000"/>
              <a:buFont typeface="Wingdings" panose="05000000000000000000" pitchFamily="2" charset="2"/>
              <a:buNone/>
            </a:pPr>
            <a:r>
              <a:rPr kumimoji="1" lang="en-US" altLang="zh-CN" sz="2400" b="1">
                <a:latin typeface="楷体_GB2312" panose="02010609030101010101" pitchFamily="49" charset="-122"/>
                <a:ea typeface="楷体_GB2312" panose="02010609030101010101" pitchFamily="49" charset="-122"/>
              </a:rPr>
              <a:t>    </a:t>
            </a:r>
            <a:r>
              <a:rPr kumimoji="1" lang="zh-CN" altLang="en-US" sz="2400" b="1">
                <a:latin typeface="楷体_GB2312" panose="02010609030101010101" pitchFamily="49" charset="-122"/>
                <a:ea typeface="楷体_GB2312" panose="02010609030101010101" pitchFamily="49" charset="-122"/>
              </a:rPr>
              <a:t>建筑物的防雷级别是根据其重要性、使用性质以及发生雷击事故的可能性和造成后果来划分的，共分为三级：</a:t>
            </a:r>
          </a:p>
        </p:txBody>
      </p:sp>
      <p:sp>
        <p:nvSpPr>
          <p:cNvPr id="559136" name="Text Box 32">
            <a:extLst>
              <a:ext uri="{FF2B5EF4-FFF2-40B4-BE49-F238E27FC236}">
                <a16:creationId xmlns:a16="http://schemas.microsoft.com/office/drawing/2014/main" id="{41429202-BB16-4F1F-BBC0-C8C4DD343088}"/>
              </a:ext>
            </a:extLst>
          </p:cNvPr>
          <p:cNvSpPr txBox="1">
            <a:spLocks noChangeArrowheads="1"/>
          </p:cNvSpPr>
          <p:nvPr/>
        </p:nvSpPr>
        <p:spPr bwMode="auto">
          <a:xfrm>
            <a:off x="684213" y="3500438"/>
            <a:ext cx="8064500"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2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一级防雷建筑物：</a:t>
            </a:r>
            <a:r>
              <a:rPr kumimoji="1" lang="zh-CN" altLang="en-US" sz="2400" b="1">
                <a:latin typeface="Times New Roman" panose="02020603050405020304" pitchFamily="18" charset="0"/>
                <a:ea typeface="楷体_GB2312" panose="02010609030101010101" pitchFamily="49" charset="-122"/>
              </a:rPr>
              <a:t>指具有特别重要用途的建筑物，如国家级会堂、办公建筑、档案馆、大型博展建筑、大型铁路客运站、国际型航空港、国宾馆、国际港口客运站；国家级重点文物保护建筑物以及高度超过</a:t>
            </a:r>
            <a:r>
              <a:rPr kumimoji="1" lang="en-US" altLang="zh-CN" sz="2400" b="1">
                <a:latin typeface="Times New Roman" panose="02020603050405020304" pitchFamily="18" charset="0"/>
                <a:ea typeface="楷体_GB2312" panose="02010609030101010101" pitchFamily="49" charset="-122"/>
              </a:rPr>
              <a:t>100m</a:t>
            </a:r>
            <a:r>
              <a:rPr kumimoji="1" lang="zh-CN" altLang="en-US" sz="2400" b="1">
                <a:latin typeface="Times New Roman" panose="02020603050405020304" pitchFamily="18" charset="0"/>
                <a:ea typeface="楷体_GB2312" panose="02010609030101010101" pitchFamily="49" charset="-122"/>
              </a:rPr>
              <a:t>的建筑物等。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59133"/>
                                        </p:tgtEl>
                                        <p:attrNameLst>
                                          <p:attrName>style.visibility</p:attrName>
                                        </p:attrNameLst>
                                      </p:cBhvr>
                                      <p:to>
                                        <p:strVal val="visible"/>
                                      </p:to>
                                    </p:set>
                                    <p:animEffect transition="in" filter="slide(fromBottom)">
                                      <p:cBhvr>
                                        <p:cTn id="7" dur="500"/>
                                        <p:tgtEl>
                                          <p:spTgt spid="5591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559134"/>
                                        </p:tgtEl>
                                        <p:attrNameLst>
                                          <p:attrName>style.visibility</p:attrName>
                                        </p:attrNameLst>
                                      </p:cBhvr>
                                      <p:to>
                                        <p:strVal val="visible"/>
                                      </p:to>
                                    </p:set>
                                    <p:animEffect transition="in" filter="checkerboard(down)">
                                      <p:cBhvr>
                                        <p:cTn id="12" dur="500"/>
                                        <p:tgtEl>
                                          <p:spTgt spid="55913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559135"/>
                                        </p:tgtEl>
                                        <p:attrNameLst>
                                          <p:attrName>style.visibility</p:attrName>
                                        </p:attrNameLst>
                                      </p:cBhvr>
                                      <p:to>
                                        <p:strVal val="visible"/>
                                      </p:to>
                                    </p:set>
                                    <p:animEffect transition="in" filter="checkerboard(down)">
                                      <p:cBhvr>
                                        <p:cTn id="17" dur="500"/>
                                        <p:tgtEl>
                                          <p:spTgt spid="559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559136">
                                            <p:txEl>
                                              <p:pRg st="0" end="0"/>
                                            </p:txEl>
                                          </p:spTgt>
                                        </p:tgtEl>
                                        <p:attrNameLst>
                                          <p:attrName>style.visibility</p:attrName>
                                        </p:attrNameLst>
                                      </p:cBhvr>
                                      <p:to>
                                        <p:strVal val="visible"/>
                                      </p:to>
                                    </p:set>
                                    <p:animEffect transition="in" filter="checkerboard(across)">
                                      <p:cBhvr>
                                        <p:cTn id="22" dur="500"/>
                                        <p:tgtEl>
                                          <p:spTgt spid="5591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33" grpId="0"/>
      <p:bldP spid="559134" grpId="0"/>
      <p:bldP spid="5591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45" name="Text Box 17">
            <a:extLst>
              <a:ext uri="{FF2B5EF4-FFF2-40B4-BE49-F238E27FC236}">
                <a16:creationId xmlns:a16="http://schemas.microsoft.com/office/drawing/2014/main" id="{3BBD2C98-A9DA-45CF-A128-FD84986A7C01}"/>
              </a:ext>
            </a:extLst>
          </p:cNvPr>
          <p:cNvSpPr txBox="1">
            <a:spLocks noChangeArrowheads="1"/>
          </p:cNvSpPr>
          <p:nvPr/>
        </p:nvSpPr>
        <p:spPr bwMode="auto">
          <a:xfrm>
            <a:off x="684213" y="692150"/>
            <a:ext cx="8101012"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二级防雷建筑物</a:t>
            </a:r>
            <a:r>
              <a:rPr kumimoji="1" lang="zh-CN" altLang="en-US" sz="2400" b="1">
                <a:latin typeface="Times New Roman" panose="02020603050405020304" pitchFamily="18" charset="0"/>
                <a:ea typeface="楷体_GB2312" panose="02010609030101010101" pitchFamily="49" charset="-122"/>
              </a:rPr>
              <a:t>，是指重要的或人员密集的大型建筑物，如省部级办公楼、会堂、博展、体育、交通、通讯、广播等建筑物；省级重点文物保护建筑物；高度超过</a:t>
            </a:r>
            <a:r>
              <a:rPr kumimoji="1" lang="en-US" altLang="zh-CN" sz="2400" b="1">
                <a:latin typeface="Times New Roman" panose="02020603050405020304" pitchFamily="18" charset="0"/>
                <a:ea typeface="楷体_GB2312" panose="02010609030101010101" pitchFamily="49" charset="-122"/>
              </a:rPr>
              <a:t>50m</a:t>
            </a:r>
            <a:r>
              <a:rPr kumimoji="1" lang="zh-CN" altLang="en-US" sz="2400" b="1">
                <a:latin typeface="Times New Roman" panose="02020603050405020304" pitchFamily="18" charset="0"/>
                <a:ea typeface="楷体_GB2312" panose="02010609030101010101" pitchFamily="49" charset="-122"/>
              </a:rPr>
              <a:t>的建筑物以及大型计算中心和装有重要电子设备的建筑物。</a:t>
            </a:r>
          </a:p>
          <a:p>
            <a:pPr eaLnBrk="1" hangingPunct="1">
              <a:lnSpc>
                <a:spcPct val="125000"/>
              </a:lnSpc>
              <a:spcBef>
                <a:spcPct val="2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三级防雷建筑物</a:t>
            </a:r>
            <a:r>
              <a:rPr kumimoji="1" lang="zh-CN" altLang="en-US" sz="2400" b="1">
                <a:latin typeface="Times New Roman" panose="02020603050405020304" pitchFamily="18" charset="0"/>
                <a:ea typeface="楷体_GB2312" panose="02010609030101010101" pitchFamily="49" charset="-122"/>
              </a:rPr>
              <a:t>，是指预计年雷击次数大于或等于</a:t>
            </a:r>
            <a:r>
              <a:rPr kumimoji="1" lang="en-US" altLang="zh-CN" sz="2400" b="1">
                <a:latin typeface="Times New Roman" panose="02020603050405020304" pitchFamily="18" charset="0"/>
                <a:ea typeface="楷体_GB2312" panose="02010609030101010101" pitchFamily="49" charset="-122"/>
              </a:rPr>
              <a:t>0.05</a:t>
            </a:r>
            <a:r>
              <a:rPr kumimoji="1" lang="zh-CN" altLang="en-US" sz="2400" b="1">
                <a:latin typeface="Times New Roman" panose="02020603050405020304" pitchFamily="18" charset="0"/>
                <a:ea typeface="楷体_GB2312" panose="02010609030101010101" pitchFamily="49" charset="-122"/>
              </a:rPr>
              <a:t>，或经过调查确认需要防雷的建筑物；建筑群中最高或位于建筑群边缘高度超过</a:t>
            </a:r>
            <a:r>
              <a:rPr kumimoji="1" lang="en-US" altLang="zh-CN" sz="2400" b="1">
                <a:latin typeface="Times New Roman" panose="02020603050405020304" pitchFamily="18" charset="0"/>
                <a:ea typeface="楷体_GB2312" panose="02010609030101010101" pitchFamily="49" charset="-122"/>
              </a:rPr>
              <a:t>20m</a:t>
            </a:r>
            <a:r>
              <a:rPr kumimoji="1" lang="zh-CN" altLang="en-US" sz="2400" b="1">
                <a:latin typeface="Times New Roman" panose="02020603050405020304" pitchFamily="18" charset="0"/>
                <a:ea typeface="楷体_GB2312" panose="02010609030101010101" pitchFamily="49" charset="-122"/>
              </a:rPr>
              <a:t>的建筑物；高度为</a:t>
            </a:r>
            <a:r>
              <a:rPr kumimoji="1" lang="en-US" altLang="zh-CN" sz="2400" b="1">
                <a:latin typeface="Times New Roman" panose="02020603050405020304" pitchFamily="18" charset="0"/>
                <a:ea typeface="楷体_GB2312" panose="02010609030101010101" pitchFamily="49" charset="-122"/>
              </a:rPr>
              <a:t>15m</a:t>
            </a:r>
            <a:r>
              <a:rPr kumimoji="1" lang="zh-CN" altLang="en-US" sz="2400" b="1">
                <a:latin typeface="Times New Roman" panose="02020603050405020304" pitchFamily="18" charset="0"/>
                <a:ea typeface="楷体_GB2312" panose="02010609030101010101" pitchFamily="49" charset="-122"/>
              </a:rPr>
              <a:t>及以上的烟囱、水塔等孤立建筑物等。</a:t>
            </a:r>
          </a:p>
        </p:txBody>
      </p:sp>
      <p:sp>
        <p:nvSpPr>
          <p:cNvPr id="22531" name="Rectangle 22">
            <a:extLst>
              <a:ext uri="{FF2B5EF4-FFF2-40B4-BE49-F238E27FC236}">
                <a16:creationId xmlns:a16="http://schemas.microsoft.com/office/drawing/2014/main" id="{8C124E49-D696-414C-B634-D2354C4E775E}"/>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0154" name="Rectangle 26">
            <a:extLst>
              <a:ext uri="{FF2B5EF4-FFF2-40B4-BE49-F238E27FC236}">
                <a16:creationId xmlns:a16="http://schemas.microsoft.com/office/drawing/2014/main" id="{EB66E17B-C597-4FCF-81E7-9D22A37E91C5}"/>
              </a:ext>
            </a:extLst>
          </p:cNvPr>
          <p:cNvSpPr>
            <a:spLocks noChangeArrowheads="1"/>
          </p:cNvSpPr>
          <p:nvPr/>
        </p:nvSpPr>
        <p:spPr bwMode="auto">
          <a:xfrm>
            <a:off x="684213" y="4676775"/>
            <a:ext cx="80645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zh-CN" altLang="en-US" sz="2400" b="1">
                <a:latin typeface="Times New Roman" panose="02020603050405020304" pitchFamily="18" charset="0"/>
                <a:ea typeface="楷体_GB2312" panose="02010609030101010101" pitchFamily="49" charset="-122"/>
              </a:rPr>
              <a:t>例</a:t>
            </a:r>
            <a:r>
              <a:rPr kumimoji="1" lang="en-US" altLang="zh-CN" sz="2400" b="1">
                <a:latin typeface="Times New Roman" panose="02020603050405020304" pitchFamily="18" charset="0"/>
                <a:ea typeface="楷体_GB2312" panose="02010609030101010101" pitchFamily="49" charset="-122"/>
              </a:rPr>
              <a:t>9-1</a:t>
            </a:r>
            <a:r>
              <a:rPr kumimoji="1" lang="zh-CN" altLang="en-US" sz="2400" b="1">
                <a:latin typeface="Times New Roman" panose="02020603050405020304" pitchFamily="18" charset="0"/>
                <a:ea typeface="楷体_GB2312" panose="02010609030101010101" pitchFamily="49" charset="-122"/>
              </a:rPr>
              <a:t>（</a:t>
            </a:r>
            <a:r>
              <a:rPr kumimoji="1" lang="en-US" altLang="zh-CN" sz="2400" b="1">
                <a:latin typeface="Times New Roman" panose="02020603050405020304" pitchFamily="18" charset="0"/>
                <a:ea typeface="楷体_GB2312" panose="02010609030101010101" pitchFamily="49" charset="-122"/>
              </a:rPr>
              <a:t>P301</a:t>
            </a:r>
            <a:r>
              <a:rPr kumimoji="1" lang="zh-CN" altLang="en-US" sz="2400" b="1">
                <a:latin typeface="Times New Roman" panose="02020603050405020304" pitchFamily="18" charset="0"/>
                <a:ea typeface="楷体_GB2312" panose="02010609030101010101" pitchFamily="49" charset="-122"/>
              </a:rPr>
              <a:t>）</a:t>
            </a:r>
            <a:r>
              <a:rPr kumimoji="1" lang="en-US" altLang="zh-CN" sz="2400" b="1">
                <a:latin typeface="Times New Roman" panose="02020603050405020304" pitchFamily="18" charset="0"/>
                <a:ea typeface="楷体_GB2312" panose="02010609030101010101" pitchFamily="49" charset="-122"/>
              </a:rPr>
              <a:t>:</a:t>
            </a:r>
            <a:r>
              <a:rPr kumimoji="1" lang="zh-CN" altLang="en-US" sz="2400" b="1">
                <a:latin typeface="Times New Roman" panose="02020603050405020304" pitchFamily="18" charset="0"/>
                <a:ea typeface="楷体_GB2312" panose="02010609030101010101" pitchFamily="49" charset="-122"/>
              </a:rPr>
              <a:t>某厂一座高</a:t>
            </a:r>
            <a:r>
              <a:rPr kumimoji="1" lang="en-US" altLang="zh-CN" sz="2400" b="1">
                <a:latin typeface="Times New Roman" panose="02020603050405020304" pitchFamily="18" charset="0"/>
                <a:ea typeface="楷体_GB2312" panose="02010609030101010101" pitchFamily="49" charset="-122"/>
              </a:rPr>
              <a:t>30m</a:t>
            </a:r>
            <a:r>
              <a:rPr kumimoji="1" lang="zh-CN" altLang="en-US" sz="2400" b="1">
                <a:latin typeface="Times New Roman" panose="02020603050405020304" pitchFamily="18" charset="0"/>
                <a:ea typeface="楷体_GB2312" panose="02010609030101010101" pitchFamily="49" charset="-122"/>
              </a:rPr>
              <a:t>的水塔旁边，建有一锅炉房（</a:t>
            </a:r>
            <a:r>
              <a:rPr kumimoji="1" lang="zh-CN" altLang="en-US" sz="2400" b="1">
                <a:latin typeface="Times New Roman" panose="02020603050405020304" pitchFamily="18" charset="0"/>
                <a:ea typeface="楷体_GB2312" panose="02010609030101010101" pitchFamily="49" charset="-122"/>
                <a:hlinkClick r:id="rId2" action="ppaction://hlinksldjump"/>
              </a:rPr>
              <a:t>图</a:t>
            </a:r>
            <a:r>
              <a:rPr kumimoji="1" lang="en-US" altLang="zh-CN" sz="2400" b="1">
                <a:latin typeface="Times New Roman" panose="02020603050405020304" pitchFamily="18" charset="0"/>
                <a:ea typeface="楷体_GB2312" panose="02010609030101010101" pitchFamily="49" charset="-122"/>
                <a:hlinkClick r:id="rId2" action="ppaction://hlinksldjump"/>
              </a:rPr>
              <a:t>9-4</a:t>
            </a:r>
            <a:r>
              <a:rPr kumimoji="1" lang="zh-CN" altLang="en-US" sz="2400" b="1">
                <a:latin typeface="Times New Roman" panose="02020603050405020304" pitchFamily="18" charset="0"/>
                <a:ea typeface="楷体_GB2312" panose="02010609030101010101" pitchFamily="49" charset="-122"/>
              </a:rPr>
              <a:t>），水塔上面安装一支</a:t>
            </a:r>
            <a:r>
              <a:rPr kumimoji="1" lang="en-US" altLang="zh-CN" sz="2400" b="1">
                <a:latin typeface="Times New Roman" panose="02020603050405020304" pitchFamily="18" charset="0"/>
                <a:ea typeface="楷体_GB2312" panose="02010609030101010101" pitchFamily="49" charset="-122"/>
              </a:rPr>
              <a:t>2m</a:t>
            </a:r>
            <a:r>
              <a:rPr kumimoji="1" lang="zh-CN" altLang="en-US" sz="2400" b="1">
                <a:latin typeface="Times New Roman" panose="02020603050405020304" pitchFamily="18" charset="0"/>
                <a:ea typeface="楷体_GB2312" panose="02010609030101010101" pitchFamily="49" charset="-122"/>
              </a:rPr>
              <a:t>高的避雷针，试问该避雷针能否保护这一锅炉房？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60145">
                                            <p:txEl>
                                              <p:pRg st="0" end="0"/>
                                            </p:txEl>
                                          </p:spTgt>
                                        </p:tgtEl>
                                        <p:attrNameLst>
                                          <p:attrName>style.visibility</p:attrName>
                                        </p:attrNameLst>
                                      </p:cBhvr>
                                      <p:to>
                                        <p:strVal val="visible"/>
                                      </p:to>
                                    </p:set>
                                    <p:animEffect transition="in" filter="checkerboard(across)">
                                      <p:cBhvr>
                                        <p:cTn id="7" dur="500"/>
                                        <p:tgtEl>
                                          <p:spTgt spid="5601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60145">
                                            <p:txEl>
                                              <p:pRg st="1" end="1"/>
                                            </p:txEl>
                                          </p:spTgt>
                                        </p:tgtEl>
                                        <p:attrNameLst>
                                          <p:attrName>style.visibility</p:attrName>
                                        </p:attrNameLst>
                                      </p:cBhvr>
                                      <p:to>
                                        <p:strVal val="visible"/>
                                      </p:to>
                                    </p:set>
                                    <p:animEffect transition="in" filter="checkerboard(across)">
                                      <p:cBhvr>
                                        <p:cTn id="12" dur="500"/>
                                        <p:tgtEl>
                                          <p:spTgt spid="5601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60154"/>
                                        </p:tgtEl>
                                        <p:attrNameLst>
                                          <p:attrName>style.visibility</p:attrName>
                                        </p:attrNameLst>
                                      </p:cBhvr>
                                      <p:to>
                                        <p:strVal val="visible"/>
                                      </p:to>
                                    </p:set>
                                    <p:animEffect transition="in" filter="slide(fromBottom)">
                                      <p:cBhvr>
                                        <p:cTn id="17" dur="500"/>
                                        <p:tgtEl>
                                          <p:spTgt spid="560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5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40" name="Text Box 4">
            <a:extLst>
              <a:ext uri="{FF2B5EF4-FFF2-40B4-BE49-F238E27FC236}">
                <a16:creationId xmlns:a16="http://schemas.microsoft.com/office/drawing/2014/main" id="{7552EC99-5750-4DEB-A4F1-6FA5BA34C80A}"/>
              </a:ext>
            </a:extLst>
          </p:cNvPr>
          <p:cNvSpPr txBox="1">
            <a:spLocks noChangeArrowheads="1"/>
          </p:cNvSpPr>
          <p:nvPr/>
        </p:nvSpPr>
        <p:spPr bwMode="auto">
          <a:xfrm>
            <a:off x="684213" y="4967288"/>
            <a:ext cx="82089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0000"/>
              </a:buClr>
              <a:buFont typeface="Wingdings" panose="05000000000000000000" pitchFamily="2" charset="2"/>
              <a:buChar char="n"/>
            </a:pPr>
            <a:r>
              <a:rPr kumimoji="1" lang="zh-CN" altLang="en-US" sz="2400" b="1">
                <a:latin typeface="Times New Roman" panose="02020603050405020304" pitchFamily="18" charset="0"/>
                <a:ea typeface="楷体_GB2312" panose="02010609030101010101" pitchFamily="49" charset="-122"/>
              </a:rPr>
              <a:t>双支等高避雷针的保护范围（</a:t>
            </a:r>
            <a:r>
              <a:rPr kumimoji="1" lang="zh-CN" altLang="en-US" sz="2400" b="1">
                <a:latin typeface="Times New Roman" panose="02020603050405020304" pitchFamily="18" charset="0"/>
                <a:ea typeface="楷体_GB2312" panose="02010609030101010101" pitchFamily="49" charset="-122"/>
                <a:hlinkClick r:id="rId2" action="ppaction://hlinksldjump"/>
              </a:rPr>
              <a:t>图</a:t>
            </a:r>
            <a:r>
              <a:rPr kumimoji="1" lang="en-US" altLang="zh-CN" sz="2400" b="1">
                <a:latin typeface="Times New Roman" panose="02020603050405020304" pitchFamily="18" charset="0"/>
                <a:ea typeface="楷体_GB2312" panose="02010609030101010101" pitchFamily="49" charset="-122"/>
                <a:hlinkClick r:id="rId2" action="ppaction://hlinksldjump"/>
              </a:rPr>
              <a:t>9-5</a:t>
            </a:r>
            <a:r>
              <a:rPr kumimoji="1" lang="zh-CN" altLang="en-US" sz="2400" b="1">
                <a:latin typeface="Times New Roman" panose="02020603050405020304" pitchFamily="18" charset="0"/>
                <a:ea typeface="楷体_GB2312" panose="02010609030101010101" pitchFamily="49" charset="-122"/>
              </a:rPr>
              <a:t>）</a:t>
            </a:r>
          </a:p>
        </p:txBody>
      </p:sp>
      <p:grpSp>
        <p:nvGrpSpPr>
          <p:cNvPr id="2" name="Group 5">
            <a:extLst>
              <a:ext uri="{FF2B5EF4-FFF2-40B4-BE49-F238E27FC236}">
                <a16:creationId xmlns:a16="http://schemas.microsoft.com/office/drawing/2014/main" id="{0DC3BB08-6A4A-4A0F-97AE-08AEB1BB32D5}"/>
              </a:ext>
            </a:extLst>
          </p:cNvPr>
          <p:cNvGrpSpPr>
            <a:grpSpLocks/>
          </p:cNvGrpSpPr>
          <p:nvPr/>
        </p:nvGrpSpPr>
        <p:grpSpPr bwMode="auto">
          <a:xfrm>
            <a:off x="684213" y="5373688"/>
            <a:ext cx="8064500" cy="1096962"/>
            <a:chOff x="431" y="3317"/>
            <a:chExt cx="5080" cy="691"/>
          </a:xfrm>
        </p:grpSpPr>
        <p:sp>
          <p:nvSpPr>
            <p:cNvPr id="3093" name="Rectangle 6">
              <a:extLst>
                <a:ext uri="{FF2B5EF4-FFF2-40B4-BE49-F238E27FC236}">
                  <a16:creationId xmlns:a16="http://schemas.microsoft.com/office/drawing/2014/main" id="{A7CB6CEA-5949-4470-89CE-6195488D87CC}"/>
                </a:ext>
              </a:extLst>
            </p:cNvPr>
            <p:cNvSpPr>
              <a:spLocks noChangeArrowheads="1"/>
            </p:cNvSpPr>
            <p:nvPr/>
          </p:nvSpPr>
          <p:spPr bwMode="auto">
            <a:xfrm>
              <a:off x="431" y="3317"/>
              <a:ext cx="5080"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在</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a:latin typeface="Times New Roman" panose="02020603050405020304" pitchFamily="18" charset="0"/>
                  <a:ea typeface="楷体_GB2312" panose="02010609030101010101" pitchFamily="49" charset="-122"/>
                </a:rPr>
                <a:t>≤</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r</a:t>
              </a:r>
              <a:r>
                <a:rPr kumimoji="1" lang="zh-CN" altLang="en-US" sz="2400" b="1">
                  <a:latin typeface="Times New Roman" panose="02020603050405020304" pitchFamily="18" charset="0"/>
                  <a:ea typeface="楷体_GB2312" panose="02010609030101010101" pitchFamily="49" charset="-122"/>
                </a:rPr>
                <a:t>的情况下，当</a:t>
              </a:r>
              <a:r>
                <a:rPr kumimoji="1" lang="en-US" altLang="zh-CN" sz="2400" b="1" i="1">
                  <a:latin typeface="Times New Roman" panose="02020603050405020304" pitchFamily="18" charset="0"/>
                  <a:ea typeface="楷体_GB2312" panose="02010609030101010101" pitchFamily="49" charset="-122"/>
                </a:rPr>
                <a:t>D</a:t>
              </a: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时，各按单支避雷针的方法确定；当</a:t>
              </a:r>
              <a:r>
                <a:rPr kumimoji="1" lang="en-US" altLang="zh-CN" sz="2400" b="1" i="1">
                  <a:latin typeface="Times New Roman" panose="02020603050405020304" pitchFamily="18" charset="0"/>
                  <a:ea typeface="楷体_GB2312" panose="02010609030101010101" pitchFamily="49" charset="-122"/>
                </a:rPr>
                <a:t>D</a:t>
              </a:r>
              <a:r>
                <a:rPr kumimoji="1" lang="zh-CN" altLang="en-US" sz="2400" b="1">
                  <a:latin typeface="Times New Roman" panose="02020603050405020304" pitchFamily="18" charset="0"/>
                  <a:ea typeface="楷体_GB2312" panose="02010609030101010101" pitchFamily="49" charset="-122"/>
                </a:rPr>
                <a:t>＜                      时，按下述方法确定：</a:t>
              </a:r>
            </a:p>
          </p:txBody>
        </p:sp>
        <p:graphicFrame>
          <p:nvGraphicFramePr>
            <p:cNvPr id="3079" name="Object 7">
              <a:extLst>
                <a:ext uri="{FF2B5EF4-FFF2-40B4-BE49-F238E27FC236}">
                  <a16:creationId xmlns:a16="http://schemas.microsoft.com/office/drawing/2014/main" id="{D35822ED-D8B8-43AE-A4D4-C56E9E96E6DA}"/>
                </a:ext>
              </a:extLst>
            </p:cNvPr>
            <p:cNvGraphicFramePr>
              <a:graphicFrameLocks noChangeAspect="1"/>
            </p:cNvGraphicFramePr>
            <p:nvPr/>
          </p:nvGraphicFramePr>
          <p:xfrm>
            <a:off x="2777" y="3382"/>
            <a:ext cx="1056" cy="306"/>
          </p:xfrm>
          <a:graphic>
            <a:graphicData uri="http://schemas.openxmlformats.org/presentationml/2006/ole">
              <mc:AlternateContent xmlns:mc="http://schemas.openxmlformats.org/markup-compatibility/2006">
                <mc:Choice xmlns:v="urn:schemas-microsoft-com:vml" Requires="v">
                  <p:oleObj name="公式" r:id="rId3" imgW="850680" imgH="253800" progId="Equation.3">
                    <p:embed/>
                  </p:oleObj>
                </mc:Choice>
                <mc:Fallback>
                  <p:oleObj name="公式" r:id="rId3" imgW="850680" imgH="253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7" y="3382"/>
                          <a:ext cx="1056"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0" name="Object 8">
              <a:extLst>
                <a:ext uri="{FF2B5EF4-FFF2-40B4-BE49-F238E27FC236}">
                  <a16:creationId xmlns:a16="http://schemas.microsoft.com/office/drawing/2014/main" id="{2F3BFA99-4044-43A3-ABB5-56E437FECE33}"/>
                </a:ext>
              </a:extLst>
            </p:cNvPr>
            <p:cNvGraphicFramePr>
              <a:graphicFrameLocks noChangeAspect="1"/>
            </p:cNvGraphicFramePr>
            <p:nvPr/>
          </p:nvGraphicFramePr>
          <p:xfrm>
            <a:off x="2336" y="3702"/>
            <a:ext cx="1056" cy="306"/>
          </p:xfrm>
          <a:graphic>
            <a:graphicData uri="http://schemas.openxmlformats.org/presentationml/2006/ole">
              <mc:AlternateContent xmlns:mc="http://schemas.openxmlformats.org/markup-compatibility/2006">
                <mc:Choice xmlns:v="urn:schemas-microsoft-com:vml" Requires="v">
                  <p:oleObj name="公式" r:id="rId5" imgW="850680" imgH="253800" progId="Equation.3">
                    <p:embed/>
                  </p:oleObj>
                </mc:Choice>
                <mc:Fallback>
                  <p:oleObj name="公式" r:id="rId5" imgW="850680" imgH="253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 y="3702"/>
                          <a:ext cx="1056"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pic>
        <p:nvPicPr>
          <p:cNvPr id="3083" name="Picture 10">
            <a:extLst>
              <a:ext uri="{FF2B5EF4-FFF2-40B4-BE49-F238E27FC236}">
                <a16:creationId xmlns:a16="http://schemas.microsoft.com/office/drawing/2014/main" id="{24156502-8412-4B68-8D64-7037A0849F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5713" y="188913"/>
            <a:ext cx="2557462" cy="443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Text Box 11">
            <a:extLst>
              <a:ext uri="{FF2B5EF4-FFF2-40B4-BE49-F238E27FC236}">
                <a16:creationId xmlns:a16="http://schemas.microsoft.com/office/drawing/2014/main" id="{767E95B3-F52E-443B-B299-42A30AD10451}"/>
              </a:ext>
            </a:extLst>
          </p:cNvPr>
          <p:cNvSpPr txBox="1">
            <a:spLocks noChangeArrowheads="1"/>
          </p:cNvSpPr>
          <p:nvPr/>
        </p:nvSpPr>
        <p:spPr bwMode="auto">
          <a:xfrm>
            <a:off x="5868988" y="4652963"/>
            <a:ext cx="3240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latin typeface="Times New Roman" panose="02020603050405020304" pitchFamily="18" charset="0"/>
                <a:ea typeface="楷体_GB2312" panose="02010609030101010101" pitchFamily="49" charset="-122"/>
              </a:rPr>
              <a:t>图</a:t>
            </a:r>
            <a:r>
              <a:rPr lang="en-US" altLang="zh-CN" sz="1600" b="1">
                <a:latin typeface="Times New Roman" panose="02020603050405020304" pitchFamily="18" charset="0"/>
                <a:ea typeface="楷体_GB2312" panose="02010609030101010101" pitchFamily="49" charset="-122"/>
              </a:rPr>
              <a:t>9-4  </a:t>
            </a:r>
            <a:r>
              <a:rPr lang="zh-CN" altLang="en-US" sz="1600" b="1">
                <a:latin typeface="Times New Roman" panose="02020603050405020304" pitchFamily="18" charset="0"/>
                <a:ea typeface="楷体_GB2312" panose="02010609030101010101" pitchFamily="49" charset="-122"/>
              </a:rPr>
              <a:t>例</a:t>
            </a:r>
            <a:r>
              <a:rPr lang="en-US" altLang="zh-CN" sz="1600" b="1">
                <a:latin typeface="Times New Roman" panose="02020603050405020304" pitchFamily="18" charset="0"/>
                <a:ea typeface="楷体_GB2312" panose="02010609030101010101" pitchFamily="49" charset="-122"/>
              </a:rPr>
              <a:t>9-1</a:t>
            </a:r>
            <a:r>
              <a:rPr lang="zh-CN" altLang="en-US" sz="1600" b="1">
                <a:latin typeface="Times New Roman" panose="02020603050405020304" pitchFamily="18" charset="0"/>
                <a:ea typeface="楷体_GB2312" panose="02010609030101010101" pitchFamily="49" charset="-122"/>
              </a:rPr>
              <a:t>避雷针的保护范围</a:t>
            </a:r>
          </a:p>
          <a:p>
            <a:pPr eaLnBrk="1" hangingPunct="1"/>
            <a:endParaRPr lang="en-US" altLang="zh-CN" sz="1600" b="1">
              <a:latin typeface="Times New Roman" panose="02020603050405020304" pitchFamily="18" charset="0"/>
              <a:ea typeface="楷体_GB2312" panose="02010609030101010101" pitchFamily="49" charset="-122"/>
            </a:endParaRPr>
          </a:p>
        </p:txBody>
      </p:sp>
      <p:sp>
        <p:nvSpPr>
          <p:cNvPr id="628748" name="Rectangle 12">
            <a:extLst>
              <a:ext uri="{FF2B5EF4-FFF2-40B4-BE49-F238E27FC236}">
                <a16:creationId xmlns:a16="http://schemas.microsoft.com/office/drawing/2014/main" id="{0B0859E8-FE4B-412A-AE4B-B9971B90E350}"/>
              </a:ext>
            </a:extLst>
          </p:cNvPr>
          <p:cNvSpPr>
            <a:spLocks noChangeArrowheads="1"/>
          </p:cNvSpPr>
          <p:nvPr/>
        </p:nvSpPr>
        <p:spPr bwMode="auto">
          <a:xfrm>
            <a:off x="468313" y="404813"/>
            <a:ext cx="7207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zh-CN" altLang="en-US" sz="2400" b="1">
                <a:latin typeface="Times New Roman" panose="02020603050405020304" pitchFamily="18" charset="0"/>
                <a:ea typeface="楷体_GB2312" panose="02010609030101010101" pitchFamily="49" charset="-122"/>
              </a:rPr>
              <a:t>解：  </a:t>
            </a:r>
          </a:p>
        </p:txBody>
      </p:sp>
      <p:sp>
        <p:nvSpPr>
          <p:cNvPr id="3086" name="Rectangle 14">
            <a:extLst>
              <a:ext uri="{FF2B5EF4-FFF2-40B4-BE49-F238E27FC236}">
                <a16:creationId xmlns:a16="http://schemas.microsoft.com/office/drawing/2014/main" id="{C7EDCA58-5BF1-4739-ABB8-A87918849B00}"/>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28751" name="Object 15">
            <a:extLst>
              <a:ext uri="{FF2B5EF4-FFF2-40B4-BE49-F238E27FC236}">
                <a16:creationId xmlns:a16="http://schemas.microsoft.com/office/drawing/2014/main" id="{DB8675CB-A166-47F9-8976-E64ACD7BFBD6}"/>
              </a:ext>
            </a:extLst>
          </p:cNvPr>
          <p:cNvGraphicFramePr>
            <a:graphicFrameLocks noChangeAspect="1"/>
          </p:cNvGraphicFramePr>
          <p:nvPr/>
        </p:nvGraphicFramePr>
        <p:xfrm>
          <a:off x="1331913" y="549275"/>
          <a:ext cx="2905125" cy="433388"/>
        </p:xfrm>
        <a:graphic>
          <a:graphicData uri="http://schemas.openxmlformats.org/presentationml/2006/ole">
            <mc:AlternateContent xmlns:mc="http://schemas.openxmlformats.org/markup-compatibility/2006">
              <mc:Choice xmlns:v="urn:schemas-microsoft-com:vml" Requires="v">
                <p:oleObj name="公式" r:id="rId7" imgW="1346040" imgH="203040" progId="Equation.3">
                  <p:embed/>
                </p:oleObj>
              </mc:Choice>
              <mc:Fallback>
                <p:oleObj name="公式" r:id="rId7" imgW="1346040" imgH="20304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549275"/>
                        <a:ext cx="2905125"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7" name="Rectangle 18">
            <a:extLst>
              <a:ext uri="{FF2B5EF4-FFF2-40B4-BE49-F238E27FC236}">
                <a16:creationId xmlns:a16="http://schemas.microsoft.com/office/drawing/2014/main" id="{5FE23C44-8D36-47B8-AC7C-A7112E3CEAA7}"/>
              </a:ext>
            </a:extLst>
          </p:cNvPr>
          <p:cNvSpPr>
            <a:spLocks noChangeArrowheads="1"/>
          </p:cNvSpPr>
          <p:nvPr/>
        </p:nvSpPr>
        <p:spPr bwMode="auto">
          <a:xfrm>
            <a:off x="0" y="332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628753" name="Object 17">
            <a:extLst>
              <a:ext uri="{FF2B5EF4-FFF2-40B4-BE49-F238E27FC236}">
                <a16:creationId xmlns:a16="http://schemas.microsoft.com/office/drawing/2014/main" id="{EC3318C7-6CBE-4C61-9E88-A1B305468F13}"/>
              </a:ext>
            </a:extLst>
          </p:cNvPr>
          <p:cNvGraphicFramePr>
            <a:graphicFrameLocks noChangeAspect="1"/>
          </p:cNvGraphicFramePr>
          <p:nvPr/>
        </p:nvGraphicFramePr>
        <p:xfrm>
          <a:off x="4465638" y="549275"/>
          <a:ext cx="1030287" cy="449263"/>
        </p:xfrm>
        <a:graphic>
          <a:graphicData uri="http://schemas.openxmlformats.org/presentationml/2006/ole">
            <mc:AlternateContent xmlns:mc="http://schemas.openxmlformats.org/markup-compatibility/2006">
              <mc:Choice xmlns:v="urn:schemas-microsoft-com:vml" Requires="v">
                <p:oleObj name="公式" r:id="rId9" imgW="520560" imgH="228600" progId="Equation.3">
                  <p:embed/>
                </p:oleObj>
              </mc:Choice>
              <mc:Fallback>
                <p:oleObj name="公式" r:id="rId9" imgW="520560" imgH="2286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5638" y="549275"/>
                        <a:ext cx="1030287"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8755" name="Object 19">
            <a:extLst>
              <a:ext uri="{FF2B5EF4-FFF2-40B4-BE49-F238E27FC236}">
                <a16:creationId xmlns:a16="http://schemas.microsoft.com/office/drawing/2014/main" id="{9C354E3B-DE78-4025-9B22-8D5C47E7504E}"/>
              </a:ext>
            </a:extLst>
          </p:cNvPr>
          <p:cNvGraphicFramePr>
            <a:graphicFrameLocks noChangeAspect="1"/>
          </p:cNvGraphicFramePr>
          <p:nvPr/>
        </p:nvGraphicFramePr>
        <p:xfrm>
          <a:off x="250825" y="2205038"/>
          <a:ext cx="5761038" cy="493712"/>
        </p:xfrm>
        <a:graphic>
          <a:graphicData uri="http://schemas.openxmlformats.org/presentationml/2006/ole">
            <mc:AlternateContent xmlns:mc="http://schemas.openxmlformats.org/markup-compatibility/2006">
              <mc:Choice xmlns:v="urn:schemas-microsoft-com:vml" Requires="v">
                <p:oleObj name="公式" r:id="rId11" imgW="3124080" imgH="253800" progId="Equation.3">
                  <p:embed/>
                </p:oleObj>
              </mc:Choice>
              <mc:Fallback>
                <p:oleObj name="公式" r:id="rId11" imgW="3124080" imgH="253800"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0825" y="2205038"/>
                        <a:ext cx="5761038"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8757" name="Object 21">
            <a:extLst>
              <a:ext uri="{FF2B5EF4-FFF2-40B4-BE49-F238E27FC236}">
                <a16:creationId xmlns:a16="http://schemas.microsoft.com/office/drawing/2014/main" id="{EEB693C5-613E-4FF3-86BE-7727253A93A7}"/>
              </a:ext>
            </a:extLst>
          </p:cNvPr>
          <p:cNvGraphicFramePr>
            <a:graphicFrameLocks noChangeAspect="1"/>
          </p:cNvGraphicFramePr>
          <p:nvPr/>
        </p:nvGraphicFramePr>
        <p:xfrm>
          <a:off x="755650" y="3789363"/>
          <a:ext cx="4895850" cy="596900"/>
        </p:xfrm>
        <a:graphic>
          <a:graphicData uri="http://schemas.openxmlformats.org/presentationml/2006/ole">
            <mc:AlternateContent xmlns:mc="http://schemas.openxmlformats.org/markup-compatibility/2006">
              <mc:Choice xmlns:v="urn:schemas-microsoft-com:vml" Requires="v">
                <p:oleObj name="公式" r:id="rId13" imgW="2438400" imgH="292100" progId="Equation.3">
                  <p:embed/>
                </p:oleObj>
              </mc:Choice>
              <mc:Fallback>
                <p:oleObj name="公式" r:id="rId13" imgW="2438400" imgH="2921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650" y="3789363"/>
                        <a:ext cx="489585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4">
            <a:extLst>
              <a:ext uri="{FF2B5EF4-FFF2-40B4-BE49-F238E27FC236}">
                <a16:creationId xmlns:a16="http://schemas.microsoft.com/office/drawing/2014/main" id="{A6671515-A521-4390-8DE3-A5E2945190F1}"/>
              </a:ext>
            </a:extLst>
          </p:cNvPr>
          <p:cNvGrpSpPr>
            <a:grpSpLocks/>
          </p:cNvGrpSpPr>
          <p:nvPr/>
        </p:nvGrpSpPr>
        <p:grpSpPr bwMode="auto">
          <a:xfrm>
            <a:off x="900113" y="981075"/>
            <a:ext cx="2686050" cy="566738"/>
            <a:chOff x="884" y="799"/>
            <a:chExt cx="1692" cy="357"/>
          </a:xfrm>
        </p:grpSpPr>
        <p:graphicFrame>
          <p:nvGraphicFramePr>
            <p:cNvPr id="3078" name="Object 13">
              <a:extLst>
                <a:ext uri="{FF2B5EF4-FFF2-40B4-BE49-F238E27FC236}">
                  <a16:creationId xmlns:a16="http://schemas.microsoft.com/office/drawing/2014/main" id="{5AAA1A18-ED0E-42F5-BF32-DE7FD1639FB9}"/>
                </a:ext>
              </a:extLst>
            </p:cNvPr>
            <p:cNvGraphicFramePr>
              <a:graphicFrameLocks noChangeAspect="1"/>
            </p:cNvGraphicFramePr>
            <p:nvPr/>
          </p:nvGraphicFramePr>
          <p:xfrm>
            <a:off x="1815" y="845"/>
            <a:ext cx="761" cy="278"/>
          </p:xfrm>
          <a:graphic>
            <a:graphicData uri="http://schemas.openxmlformats.org/presentationml/2006/ole">
              <mc:AlternateContent xmlns:mc="http://schemas.openxmlformats.org/markup-compatibility/2006">
                <mc:Choice xmlns:v="urn:schemas-microsoft-com:vml" Requires="v">
                  <p:oleObj name="公式" r:id="rId15" imgW="596880" imgH="215640" progId="Equation.3">
                    <p:embed/>
                  </p:oleObj>
                </mc:Choice>
                <mc:Fallback>
                  <p:oleObj name="公式" r:id="rId15" imgW="596880" imgH="215640"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15" y="845"/>
                          <a:ext cx="761" cy="2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2" name="Rectangle 23">
              <a:extLst>
                <a:ext uri="{FF2B5EF4-FFF2-40B4-BE49-F238E27FC236}">
                  <a16:creationId xmlns:a16="http://schemas.microsoft.com/office/drawing/2014/main" id="{3C12C528-741F-4A26-B1EF-FAEB9B2243DE}"/>
                </a:ext>
              </a:extLst>
            </p:cNvPr>
            <p:cNvSpPr>
              <a:spLocks noChangeArrowheads="1"/>
            </p:cNvSpPr>
            <p:nvPr/>
          </p:nvSpPr>
          <p:spPr bwMode="auto">
            <a:xfrm>
              <a:off x="884" y="799"/>
              <a:ext cx="113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zh-CN" altLang="en-US" sz="2400" b="1">
                  <a:latin typeface="Times New Roman" panose="02020603050405020304" pitchFamily="18" charset="0"/>
                  <a:ea typeface="楷体_GB2312" panose="02010609030101010101" pitchFamily="49" charset="-122"/>
                </a:rPr>
                <a:t>查表</a:t>
              </a:r>
              <a:r>
                <a:rPr kumimoji="1" lang="en-US" altLang="zh-CN" sz="2400" b="1">
                  <a:latin typeface="Times New Roman" panose="02020603050405020304" pitchFamily="18" charset="0"/>
                  <a:ea typeface="楷体_GB2312" panose="02010609030101010101" pitchFamily="49" charset="-122"/>
                </a:rPr>
                <a:t>9-2</a:t>
              </a:r>
              <a:r>
                <a:rPr kumimoji="1" lang="zh-CN" altLang="en-US" sz="2400" b="1">
                  <a:latin typeface="Times New Roman" panose="02020603050405020304" pitchFamily="18" charset="0"/>
                  <a:ea typeface="楷体_GB2312" panose="02010609030101010101" pitchFamily="49" charset="-122"/>
                </a:rPr>
                <a:t>得  </a:t>
              </a:r>
            </a:p>
          </p:txBody>
        </p:sp>
      </p:grpSp>
      <p:sp>
        <p:nvSpPr>
          <p:cNvPr id="628761" name="Rectangle 25">
            <a:extLst>
              <a:ext uri="{FF2B5EF4-FFF2-40B4-BE49-F238E27FC236}">
                <a16:creationId xmlns:a16="http://schemas.microsoft.com/office/drawing/2014/main" id="{4120277D-4C53-4AC7-8C3F-732E4B5123C0}"/>
              </a:ext>
            </a:extLst>
          </p:cNvPr>
          <p:cNvSpPr>
            <a:spLocks noChangeArrowheads="1"/>
          </p:cNvSpPr>
          <p:nvPr/>
        </p:nvSpPr>
        <p:spPr bwMode="auto">
          <a:xfrm>
            <a:off x="609600" y="1557338"/>
            <a:ext cx="50419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zh-CN" altLang="en-US" sz="2400" b="1">
                <a:latin typeface="Times New Roman" panose="02020603050405020304" pitchFamily="18" charset="0"/>
                <a:ea typeface="楷体_GB2312" panose="02010609030101010101" pitchFamily="49" charset="-122"/>
              </a:rPr>
              <a:t>因此，</a:t>
            </a:r>
            <a:r>
              <a:rPr kumimoji="1" lang="zh-CN" altLang="zh-CN" sz="2400" b="1">
                <a:latin typeface="Times New Roman" panose="02020603050405020304" pitchFamily="18" charset="0"/>
                <a:ea typeface="楷体_GB2312" panose="02010609030101010101" pitchFamily="49" charset="-122"/>
              </a:rPr>
              <a:t>避雷针的保护半径为</a:t>
            </a:r>
            <a:r>
              <a:rPr kumimoji="1" lang="zh-CN" altLang="en-US" sz="2400" b="1">
                <a:latin typeface="Times New Roman" panose="02020603050405020304" pitchFamily="18" charset="0"/>
                <a:ea typeface="楷体_GB2312" panose="02010609030101010101" pitchFamily="49" charset="-122"/>
              </a:rPr>
              <a:t>：  </a:t>
            </a:r>
          </a:p>
        </p:txBody>
      </p:sp>
      <p:sp>
        <p:nvSpPr>
          <p:cNvPr id="628762" name="Rectangle 26">
            <a:extLst>
              <a:ext uri="{FF2B5EF4-FFF2-40B4-BE49-F238E27FC236}">
                <a16:creationId xmlns:a16="http://schemas.microsoft.com/office/drawing/2014/main" id="{F6B0154A-87BE-45AF-97FF-77EE78EE0B6B}"/>
              </a:ext>
            </a:extLst>
          </p:cNvPr>
          <p:cNvSpPr>
            <a:spLocks noChangeArrowheads="1"/>
          </p:cNvSpPr>
          <p:nvPr/>
        </p:nvSpPr>
        <p:spPr bwMode="auto">
          <a:xfrm>
            <a:off x="466725" y="2708275"/>
            <a:ext cx="5834063"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en-US" altLang="zh-CN" sz="2400" b="1">
                <a:latin typeface="Times New Roman" panose="02020603050405020304" pitchFamily="18" charset="0"/>
                <a:ea typeface="楷体_GB2312" panose="02010609030101010101" pitchFamily="49" charset="-122"/>
              </a:rPr>
              <a:t>       8m</a:t>
            </a:r>
            <a:r>
              <a:rPr kumimoji="1" lang="zh-CN" altLang="en-US" sz="2400" b="1">
                <a:latin typeface="Times New Roman" panose="02020603050405020304" pitchFamily="18" charset="0"/>
                <a:ea typeface="楷体_GB2312" panose="02010609030101010101" pitchFamily="49" charset="-122"/>
              </a:rPr>
              <a:t>高度上最远一角距离避雷针的水平距离为：  </a:t>
            </a:r>
          </a:p>
        </p:txBody>
      </p:sp>
      <p:sp>
        <p:nvSpPr>
          <p:cNvPr id="628763" name="Rectangle 27">
            <a:extLst>
              <a:ext uri="{FF2B5EF4-FFF2-40B4-BE49-F238E27FC236}">
                <a16:creationId xmlns:a16="http://schemas.microsoft.com/office/drawing/2014/main" id="{897F7DD4-545B-4B72-9F5E-5F67C141896B}"/>
              </a:ext>
            </a:extLst>
          </p:cNvPr>
          <p:cNvSpPr>
            <a:spLocks noChangeArrowheads="1"/>
          </p:cNvSpPr>
          <p:nvPr/>
        </p:nvSpPr>
        <p:spPr bwMode="auto">
          <a:xfrm>
            <a:off x="539750" y="4437063"/>
            <a:ext cx="2303463"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en-US" altLang="zh-CN" sz="2400" b="1">
                <a:latin typeface="Times New Roman" panose="02020603050405020304" pitchFamily="18" charset="0"/>
                <a:ea typeface="楷体_GB2312" panose="02010609030101010101" pitchFamily="49" charset="-122"/>
              </a:rPr>
              <a:t>   </a:t>
            </a:r>
            <a:r>
              <a:rPr kumimoji="1" lang="zh-CN" altLang="zh-CN" sz="2400" b="1"/>
              <a:t>∴</a:t>
            </a:r>
            <a:r>
              <a:rPr kumimoji="1" lang="en-US" altLang="zh-CN" sz="2400" b="1"/>
              <a:t>  </a:t>
            </a:r>
            <a:r>
              <a:rPr kumimoji="1" lang="zh-CN" altLang="en-US" sz="2400" b="1">
                <a:latin typeface="Times New Roman" panose="02020603050405020304" pitchFamily="18" charset="0"/>
                <a:ea typeface="楷体_GB2312" panose="02010609030101010101" pitchFamily="49" charset="-122"/>
              </a:rPr>
              <a:t>能保护。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28748"/>
                                        </p:tgtEl>
                                        <p:attrNameLst>
                                          <p:attrName>style.visibility</p:attrName>
                                        </p:attrNameLst>
                                      </p:cBhvr>
                                      <p:to>
                                        <p:strVal val="visible"/>
                                      </p:to>
                                    </p:set>
                                    <p:animEffect transition="in" filter="slide(fromBottom)">
                                      <p:cBhvr>
                                        <p:cTn id="7" dur="500"/>
                                        <p:tgtEl>
                                          <p:spTgt spid="6287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8751"/>
                                        </p:tgtEl>
                                        <p:attrNameLst>
                                          <p:attrName>style.visibility</p:attrName>
                                        </p:attrNameLst>
                                      </p:cBhvr>
                                      <p:to>
                                        <p:strVal val="visible"/>
                                      </p:to>
                                    </p:set>
                                    <p:animEffect transition="in" filter="wipe(left)">
                                      <p:cBhvr>
                                        <p:cTn id="12" dur="500"/>
                                        <p:tgtEl>
                                          <p:spTgt spid="6287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28753"/>
                                        </p:tgtEl>
                                        <p:attrNameLst>
                                          <p:attrName>style.visibility</p:attrName>
                                        </p:attrNameLst>
                                      </p:cBhvr>
                                      <p:to>
                                        <p:strVal val="visible"/>
                                      </p:to>
                                    </p:set>
                                    <p:animEffect transition="in" filter="wipe(left)">
                                      <p:cBhvr>
                                        <p:cTn id="17" dur="500"/>
                                        <p:tgtEl>
                                          <p:spTgt spid="6287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28761"/>
                                        </p:tgtEl>
                                        <p:attrNameLst>
                                          <p:attrName>style.visibility</p:attrName>
                                        </p:attrNameLst>
                                      </p:cBhvr>
                                      <p:to>
                                        <p:strVal val="visible"/>
                                      </p:to>
                                    </p:set>
                                    <p:animEffect transition="in" filter="slide(fromBottom)">
                                      <p:cBhvr>
                                        <p:cTn id="27" dur="500"/>
                                        <p:tgtEl>
                                          <p:spTgt spid="6287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28755"/>
                                        </p:tgtEl>
                                        <p:attrNameLst>
                                          <p:attrName>style.visibility</p:attrName>
                                        </p:attrNameLst>
                                      </p:cBhvr>
                                      <p:to>
                                        <p:strVal val="visible"/>
                                      </p:to>
                                    </p:set>
                                    <p:animEffect transition="in" filter="wipe(left)">
                                      <p:cBhvr>
                                        <p:cTn id="32" dur="500"/>
                                        <p:tgtEl>
                                          <p:spTgt spid="6287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628762"/>
                                        </p:tgtEl>
                                        <p:attrNameLst>
                                          <p:attrName>style.visibility</p:attrName>
                                        </p:attrNameLst>
                                      </p:cBhvr>
                                      <p:to>
                                        <p:strVal val="visible"/>
                                      </p:to>
                                    </p:set>
                                    <p:animEffect transition="in" filter="slide(fromBottom)">
                                      <p:cBhvr>
                                        <p:cTn id="37" dur="500"/>
                                        <p:tgtEl>
                                          <p:spTgt spid="6287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28757"/>
                                        </p:tgtEl>
                                        <p:attrNameLst>
                                          <p:attrName>style.visibility</p:attrName>
                                        </p:attrNameLst>
                                      </p:cBhvr>
                                      <p:to>
                                        <p:strVal val="visible"/>
                                      </p:to>
                                    </p:set>
                                    <p:animEffect transition="in" filter="wipe(left)">
                                      <p:cBhvr>
                                        <p:cTn id="42" dur="500"/>
                                        <p:tgtEl>
                                          <p:spTgt spid="6287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628763"/>
                                        </p:tgtEl>
                                        <p:attrNameLst>
                                          <p:attrName>style.visibility</p:attrName>
                                        </p:attrNameLst>
                                      </p:cBhvr>
                                      <p:to>
                                        <p:strVal val="visible"/>
                                      </p:to>
                                    </p:set>
                                    <p:animEffect transition="in" filter="slide(fromBottom)">
                                      <p:cBhvr>
                                        <p:cTn id="47" dur="500"/>
                                        <p:tgtEl>
                                          <p:spTgt spid="62876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4" fill="hold" nodeType="clickEffect">
                                  <p:stCondLst>
                                    <p:cond delay="0"/>
                                  </p:stCondLst>
                                  <p:childTnLst>
                                    <p:set>
                                      <p:cBhvr>
                                        <p:cTn id="51" dur="1" fill="hold">
                                          <p:stCondLst>
                                            <p:cond delay="0"/>
                                          </p:stCondLst>
                                        </p:cTn>
                                        <p:tgtEl>
                                          <p:spTgt spid="628740">
                                            <p:txEl>
                                              <p:pRg st="0" end="0"/>
                                            </p:txEl>
                                          </p:spTgt>
                                        </p:tgtEl>
                                        <p:attrNameLst>
                                          <p:attrName>style.visibility</p:attrName>
                                        </p:attrNameLst>
                                      </p:cBhvr>
                                      <p:to>
                                        <p:strVal val="visible"/>
                                      </p:to>
                                    </p:set>
                                    <p:animEffect transition="in" filter="slide(fromBottom)">
                                      <p:cBhvr>
                                        <p:cTn id="52" dur="500"/>
                                        <p:tgtEl>
                                          <p:spTgt spid="628740">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5"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checkerboard(down)">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8" grpId="0"/>
      <p:bldP spid="628761" grpId="0"/>
      <p:bldP spid="628762" grpId="0"/>
      <p:bldP spid="6287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418" name="Rectangle 42">
            <a:extLst>
              <a:ext uri="{FF2B5EF4-FFF2-40B4-BE49-F238E27FC236}">
                <a16:creationId xmlns:a16="http://schemas.microsoft.com/office/drawing/2014/main" id="{A7D2F012-94F7-419F-BC5D-3A0694088BB0}"/>
              </a:ext>
            </a:extLst>
          </p:cNvPr>
          <p:cNvSpPr>
            <a:spLocks noChangeArrowheads="1"/>
          </p:cNvSpPr>
          <p:nvPr/>
        </p:nvSpPr>
        <p:spPr bwMode="auto">
          <a:xfrm>
            <a:off x="755650" y="836613"/>
            <a:ext cx="7993063"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990000"/>
              </a:buClr>
              <a:buFont typeface="Wingdings" panose="05000000000000000000" pitchFamily="2" charset="2"/>
              <a:buChar char="ü"/>
            </a:pPr>
            <a:r>
              <a:rPr kumimoji="1" lang="en-US" altLang="zh-CN" sz="2400" b="1" i="1">
                <a:latin typeface="Times New Roman" panose="02020603050405020304" pitchFamily="18" charset="0"/>
                <a:ea typeface="楷体_GB2312" panose="02010609030101010101" pitchFamily="49" charset="-122"/>
              </a:rPr>
              <a:t>ABCD</a:t>
            </a:r>
            <a:r>
              <a:rPr kumimoji="1" lang="zh-CN" altLang="en-US" sz="2400" b="1">
                <a:latin typeface="Times New Roman" panose="02020603050405020304" pitchFamily="18" charset="0"/>
                <a:ea typeface="楷体_GB2312" panose="02010609030101010101" pitchFamily="49" charset="-122"/>
              </a:rPr>
              <a:t>外的保护范围，按单支避雷针所规定的方法确定。</a:t>
            </a:r>
          </a:p>
          <a:p>
            <a:pPr eaLnBrk="1" hangingPunct="1">
              <a:lnSpc>
                <a:spcPct val="135000"/>
              </a:lnSpc>
              <a:spcBef>
                <a:spcPct val="20000"/>
              </a:spcBef>
              <a:buClr>
                <a:srgbClr val="990000"/>
              </a:buClr>
              <a:buFont typeface="Wingdings" panose="05000000000000000000" pitchFamily="2" charset="2"/>
              <a:buChar char="ü"/>
            </a:pPr>
            <a:r>
              <a:rPr kumimoji="1" lang="en-US" altLang="zh-CN" sz="2400" b="1" i="1">
                <a:latin typeface="Times New Roman" panose="02020603050405020304" pitchFamily="18" charset="0"/>
                <a:ea typeface="楷体_GB2312" panose="02010609030101010101" pitchFamily="49" charset="-122"/>
              </a:rPr>
              <a:t>C</a:t>
            </a:r>
            <a:r>
              <a:rPr kumimoji="1" lang="zh-CN" altLang="en-US" sz="2400" b="1">
                <a:latin typeface="Times New Roman" panose="02020603050405020304" pitchFamily="18" charset="0"/>
                <a:ea typeface="楷体_GB2312" panose="02010609030101010101" pitchFamily="49" charset="-122"/>
              </a:rPr>
              <a:t>、</a:t>
            </a:r>
            <a:r>
              <a:rPr kumimoji="1" lang="en-US" altLang="zh-CN" sz="2400" b="1" i="1">
                <a:latin typeface="Times New Roman" panose="02020603050405020304" pitchFamily="18" charset="0"/>
                <a:ea typeface="楷体_GB2312" panose="02010609030101010101" pitchFamily="49" charset="-122"/>
              </a:rPr>
              <a:t>D</a:t>
            </a:r>
            <a:r>
              <a:rPr kumimoji="1" lang="zh-CN" altLang="en-US" sz="2400" b="1">
                <a:latin typeface="Times New Roman" panose="02020603050405020304" pitchFamily="18" charset="0"/>
                <a:ea typeface="楷体_GB2312" panose="02010609030101010101" pitchFamily="49" charset="-122"/>
              </a:rPr>
              <a:t>点位于两针间的垂直平分线上。在地面每侧的最小保护宽度应按下式计算：</a:t>
            </a:r>
          </a:p>
        </p:txBody>
      </p:sp>
      <p:sp>
        <p:nvSpPr>
          <p:cNvPr id="4102" name="Rectangle 44">
            <a:extLst>
              <a:ext uri="{FF2B5EF4-FFF2-40B4-BE49-F238E27FC236}">
                <a16:creationId xmlns:a16="http://schemas.microsoft.com/office/drawing/2014/main" id="{2BC0506A-C6FC-4D99-BD0B-F9CD152C3D7E}"/>
              </a:ext>
            </a:extLst>
          </p:cNvPr>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29419" name="Object 43">
            <a:extLst>
              <a:ext uri="{FF2B5EF4-FFF2-40B4-BE49-F238E27FC236}">
                <a16:creationId xmlns:a16="http://schemas.microsoft.com/office/drawing/2014/main" id="{D98250EE-7800-4161-A924-612A99A092E8}"/>
              </a:ext>
            </a:extLst>
          </p:cNvPr>
          <p:cNvGraphicFramePr>
            <a:graphicFrameLocks noChangeAspect="1"/>
          </p:cNvGraphicFramePr>
          <p:nvPr/>
        </p:nvGraphicFramePr>
        <p:xfrm>
          <a:off x="971550" y="2565400"/>
          <a:ext cx="1792288" cy="485775"/>
        </p:xfrm>
        <a:graphic>
          <a:graphicData uri="http://schemas.openxmlformats.org/presentationml/2006/ole">
            <mc:AlternateContent xmlns:mc="http://schemas.openxmlformats.org/markup-compatibility/2006">
              <mc:Choice xmlns:v="urn:schemas-microsoft-com:vml" Requires="v">
                <p:oleObj name="公式" r:id="rId2" imgW="914400" imgH="253800" progId="Equation.3">
                  <p:embed/>
                </p:oleObj>
              </mc:Choice>
              <mc:Fallback>
                <p:oleObj name="公式" r:id="rId2" imgW="914400" imgH="253800" progId="Equation.3">
                  <p:embed/>
                  <p:pic>
                    <p:nvPicPr>
                      <p:cNvPr id="0" name="Object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565400"/>
                        <a:ext cx="179228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9421" name="Rectangle 45">
            <a:extLst>
              <a:ext uri="{FF2B5EF4-FFF2-40B4-BE49-F238E27FC236}">
                <a16:creationId xmlns:a16="http://schemas.microsoft.com/office/drawing/2014/main" id="{0DDEBAC7-82EF-4B6B-9F12-09EC12F307BA}"/>
              </a:ext>
            </a:extLst>
          </p:cNvPr>
          <p:cNvSpPr>
            <a:spLocks noChangeArrowheads="1"/>
          </p:cNvSpPr>
          <p:nvPr/>
        </p:nvSpPr>
        <p:spPr bwMode="auto">
          <a:xfrm>
            <a:off x="755650" y="3789363"/>
            <a:ext cx="345757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20000"/>
              </a:spcBef>
              <a:buClr>
                <a:srgbClr val="990000"/>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在</a:t>
            </a:r>
            <a:r>
              <a:rPr kumimoji="1" lang="en-US" altLang="zh-CN" sz="2400" b="1" i="1">
                <a:latin typeface="Times New Roman" panose="02020603050405020304" pitchFamily="18" charset="0"/>
                <a:ea typeface="楷体_GB2312" panose="02010609030101010101" pitchFamily="49" charset="-122"/>
              </a:rPr>
              <a:t>AOB</a:t>
            </a:r>
            <a:r>
              <a:rPr kumimoji="1" lang="zh-CN" altLang="en-US" sz="2400" b="1">
                <a:latin typeface="Times New Roman" panose="02020603050405020304" pitchFamily="18" charset="0"/>
                <a:ea typeface="楷体_GB2312" panose="02010609030101010101" pitchFamily="49" charset="-122"/>
              </a:rPr>
              <a:t>轴线上，</a:t>
            </a:r>
            <a:r>
              <a:rPr kumimoji="1" lang="en-US" altLang="zh-CN" sz="2400" b="1" i="1">
                <a:latin typeface="Times New Roman" panose="02020603050405020304" pitchFamily="18" charset="0"/>
                <a:ea typeface="楷体_GB2312" panose="02010609030101010101" pitchFamily="49" charset="-122"/>
              </a:rPr>
              <a:t>A</a:t>
            </a:r>
            <a:r>
              <a:rPr kumimoji="1" lang="zh-CN" altLang="en-US" sz="2400" b="1">
                <a:latin typeface="Times New Roman" panose="02020603050405020304" pitchFamily="18" charset="0"/>
                <a:ea typeface="楷体_GB2312" panose="02010609030101010101" pitchFamily="49" charset="-122"/>
              </a:rPr>
              <a:t>、</a:t>
            </a:r>
            <a:r>
              <a:rPr kumimoji="1" lang="en-US" altLang="zh-CN" sz="2400" b="1" i="1">
                <a:latin typeface="Times New Roman" panose="02020603050405020304" pitchFamily="18" charset="0"/>
                <a:ea typeface="楷体_GB2312" panose="02010609030101010101" pitchFamily="49" charset="-122"/>
              </a:rPr>
              <a:t>B</a:t>
            </a:r>
            <a:r>
              <a:rPr kumimoji="1" lang="zh-CN" altLang="en-US" sz="2400" b="1">
                <a:latin typeface="Times New Roman" panose="02020603050405020304" pitchFamily="18" charset="0"/>
                <a:ea typeface="楷体_GB2312" panose="02010609030101010101" pitchFamily="49" charset="-122"/>
              </a:rPr>
              <a:t>间的保护范围上边线按下式确定：</a:t>
            </a:r>
          </a:p>
        </p:txBody>
      </p:sp>
      <p:sp>
        <p:nvSpPr>
          <p:cNvPr id="4104" name="Rectangle 47">
            <a:extLst>
              <a:ext uri="{FF2B5EF4-FFF2-40B4-BE49-F238E27FC236}">
                <a16:creationId xmlns:a16="http://schemas.microsoft.com/office/drawing/2014/main" id="{7DABA3EE-0E78-48AC-9C2B-DC05B26E47F0}"/>
              </a:ext>
            </a:extLst>
          </p:cNvPr>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05" name="Rectangle 49">
            <a:extLst>
              <a:ext uri="{FF2B5EF4-FFF2-40B4-BE49-F238E27FC236}">
                <a16:creationId xmlns:a16="http://schemas.microsoft.com/office/drawing/2014/main" id="{E56581CC-DC5B-4BAC-86C3-3F24FD60CCF4}"/>
              </a:ext>
            </a:extLst>
          </p:cNvPr>
          <p:cNvSpPr>
            <a:spLocks noChangeArrowheads="1"/>
          </p:cNvSpPr>
          <p:nvPr/>
        </p:nvSpPr>
        <p:spPr bwMode="auto">
          <a:xfrm>
            <a:off x="0"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29424" name="Object 48">
            <a:extLst>
              <a:ext uri="{FF2B5EF4-FFF2-40B4-BE49-F238E27FC236}">
                <a16:creationId xmlns:a16="http://schemas.microsoft.com/office/drawing/2014/main" id="{CF3BA133-48EE-48C7-87A5-4306FF807DB9}"/>
              </a:ext>
            </a:extLst>
          </p:cNvPr>
          <p:cNvGraphicFramePr>
            <a:graphicFrameLocks noChangeAspect="1"/>
          </p:cNvGraphicFramePr>
          <p:nvPr/>
        </p:nvGraphicFramePr>
        <p:xfrm>
          <a:off x="611188" y="5300663"/>
          <a:ext cx="3889375" cy="550862"/>
        </p:xfrm>
        <a:graphic>
          <a:graphicData uri="http://schemas.openxmlformats.org/presentationml/2006/ole">
            <mc:AlternateContent xmlns:mc="http://schemas.openxmlformats.org/markup-compatibility/2006">
              <mc:Choice xmlns:v="urn:schemas-microsoft-com:vml" Requires="v">
                <p:oleObj name="公式" r:id="rId4" imgW="2095200" imgH="291960" progId="Equation.3">
                  <p:embed/>
                </p:oleObj>
              </mc:Choice>
              <mc:Fallback>
                <p:oleObj name="公式" r:id="rId4" imgW="2095200" imgH="291960" progId="Equation.3">
                  <p:embed/>
                  <p:pic>
                    <p:nvPicPr>
                      <p:cNvPr id="0" name="Object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5300663"/>
                        <a:ext cx="3889375"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9426" name="Object 50">
            <a:extLst>
              <a:ext uri="{FF2B5EF4-FFF2-40B4-BE49-F238E27FC236}">
                <a16:creationId xmlns:a16="http://schemas.microsoft.com/office/drawing/2014/main" id="{91EA36B2-B5F1-4712-B68C-000C711B5187}"/>
              </a:ext>
            </a:extLst>
          </p:cNvPr>
          <p:cNvGraphicFramePr>
            <a:graphicFrameLocks noChangeAspect="1"/>
          </p:cNvGraphicFramePr>
          <p:nvPr>
            <p:ph/>
          </p:nvPr>
        </p:nvGraphicFramePr>
        <p:xfrm>
          <a:off x="1258888" y="3068638"/>
          <a:ext cx="2774950" cy="565150"/>
        </p:xfrm>
        <a:graphic>
          <a:graphicData uri="http://schemas.openxmlformats.org/presentationml/2006/ole">
            <mc:AlternateContent xmlns:mc="http://schemas.openxmlformats.org/markup-compatibility/2006">
              <mc:Choice xmlns:v="urn:schemas-microsoft-com:vml" Requires="v">
                <p:oleObj name="公式" r:id="rId6" imgW="1434960" imgH="291960" progId="Equation.3">
                  <p:embed/>
                </p:oleObj>
              </mc:Choice>
              <mc:Fallback>
                <p:oleObj name="公式" r:id="rId6" imgW="1434960" imgH="291960" progId="Equation.3">
                  <p:embed/>
                  <p:pic>
                    <p:nvPicPr>
                      <p:cNvPr id="0" name="Object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3068638"/>
                        <a:ext cx="277495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 name="Rectangle 54">
            <a:extLst>
              <a:ext uri="{FF2B5EF4-FFF2-40B4-BE49-F238E27FC236}">
                <a16:creationId xmlns:a16="http://schemas.microsoft.com/office/drawing/2014/main" id="{77DCE791-B153-44AD-9A86-299E3D2D3055}"/>
              </a:ext>
            </a:extLst>
          </p:cNvPr>
          <p:cNvSpPr>
            <a:spLocks noChangeArrowheads="1"/>
          </p:cNvSpPr>
          <p:nvPr/>
        </p:nvSpPr>
        <p:spPr bwMode="auto">
          <a:xfrm>
            <a:off x="5003800" y="6116638"/>
            <a:ext cx="37417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b="1">
                <a:latin typeface="Times New Roman" panose="02020603050405020304" pitchFamily="18" charset="0"/>
                <a:ea typeface="楷体_GB2312" panose="02010609030101010101" pitchFamily="49" charset="-122"/>
              </a:rPr>
              <a:t>图</a:t>
            </a:r>
            <a:r>
              <a:rPr kumimoji="1" lang="en-US" altLang="zh-CN" sz="1600" b="1">
                <a:latin typeface="Times New Roman" panose="02020603050405020304" pitchFamily="18" charset="0"/>
                <a:ea typeface="楷体_GB2312" panose="02010609030101010101" pitchFamily="49" charset="-122"/>
              </a:rPr>
              <a:t>9-5    </a:t>
            </a:r>
            <a:r>
              <a:rPr kumimoji="1" lang="zh-CN" altLang="en-US" sz="1600" b="1">
                <a:latin typeface="Times New Roman" panose="02020603050405020304" pitchFamily="18" charset="0"/>
                <a:ea typeface="楷体_GB2312" panose="02010609030101010101" pitchFamily="49" charset="-122"/>
              </a:rPr>
              <a:t>双支等高避雷针的保护范围</a:t>
            </a:r>
          </a:p>
        </p:txBody>
      </p:sp>
      <p:pic>
        <p:nvPicPr>
          <p:cNvPr id="4107" name="Picture 55">
            <a:hlinkClick r:id="" action="ppaction://hlinkshowjump?jump=lastslideviewed"/>
            <a:extLst>
              <a:ext uri="{FF2B5EF4-FFF2-40B4-BE49-F238E27FC236}">
                <a16:creationId xmlns:a16="http://schemas.microsoft.com/office/drawing/2014/main" id="{788E8523-DE84-48B5-AF99-2C1DEE5E95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l="8038" t="1204" r="5208" b="1163"/>
          <a:stretch>
            <a:fillRect/>
          </a:stretch>
        </p:blipFill>
        <p:spPr bwMode="auto">
          <a:xfrm>
            <a:off x="4572000" y="2276475"/>
            <a:ext cx="43211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29418">
                                            <p:txEl>
                                              <p:pRg st="0" end="0"/>
                                            </p:txEl>
                                          </p:spTgt>
                                        </p:tgtEl>
                                        <p:attrNameLst>
                                          <p:attrName>style.visibility</p:attrName>
                                        </p:attrNameLst>
                                      </p:cBhvr>
                                      <p:to>
                                        <p:strVal val="visible"/>
                                      </p:to>
                                    </p:set>
                                    <p:animEffect transition="in" filter="slide(fromBottom)">
                                      <p:cBhvr>
                                        <p:cTn id="7" dur="500"/>
                                        <p:tgtEl>
                                          <p:spTgt spid="2294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29418">
                                            <p:txEl>
                                              <p:pRg st="1" end="1"/>
                                            </p:txEl>
                                          </p:spTgt>
                                        </p:tgtEl>
                                        <p:attrNameLst>
                                          <p:attrName>style.visibility</p:attrName>
                                        </p:attrNameLst>
                                      </p:cBhvr>
                                      <p:to>
                                        <p:strVal val="visible"/>
                                      </p:to>
                                    </p:set>
                                    <p:animEffect transition="in" filter="slide(fromBottom)">
                                      <p:cBhvr>
                                        <p:cTn id="12" dur="500"/>
                                        <p:tgtEl>
                                          <p:spTgt spid="2294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9419"/>
                                        </p:tgtEl>
                                        <p:attrNameLst>
                                          <p:attrName>style.visibility</p:attrName>
                                        </p:attrNameLst>
                                      </p:cBhvr>
                                      <p:to>
                                        <p:strVal val="visible"/>
                                      </p:to>
                                    </p:set>
                                    <p:animEffect transition="in" filter="wipe(left)">
                                      <p:cBhvr>
                                        <p:cTn id="17" dur="500"/>
                                        <p:tgtEl>
                                          <p:spTgt spid="2294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9426"/>
                                        </p:tgtEl>
                                        <p:attrNameLst>
                                          <p:attrName>style.visibility</p:attrName>
                                        </p:attrNameLst>
                                      </p:cBhvr>
                                      <p:to>
                                        <p:strVal val="visible"/>
                                      </p:to>
                                    </p:set>
                                    <p:animEffect transition="in" filter="wipe(left)">
                                      <p:cBhvr>
                                        <p:cTn id="22" dur="500"/>
                                        <p:tgtEl>
                                          <p:spTgt spid="2294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229421">
                                            <p:txEl>
                                              <p:pRg st="0" end="0"/>
                                            </p:txEl>
                                          </p:spTgt>
                                        </p:tgtEl>
                                        <p:attrNameLst>
                                          <p:attrName>style.visibility</p:attrName>
                                        </p:attrNameLst>
                                      </p:cBhvr>
                                      <p:to>
                                        <p:strVal val="visible"/>
                                      </p:to>
                                    </p:set>
                                    <p:animEffect transition="in" filter="slide(fromBottom)">
                                      <p:cBhvr>
                                        <p:cTn id="27" dur="500"/>
                                        <p:tgtEl>
                                          <p:spTgt spid="229421">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9424"/>
                                        </p:tgtEl>
                                        <p:attrNameLst>
                                          <p:attrName>style.visibility</p:attrName>
                                        </p:attrNameLst>
                                      </p:cBhvr>
                                      <p:to>
                                        <p:strVal val="visible"/>
                                      </p:to>
                                    </p:set>
                                    <p:animEffect transition="in" filter="wipe(left)">
                                      <p:cBhvr>
                                        <p:cTn id="32" dur="500"/>
                                        <p:tgtEl>
                                          <p:spTgt spid="229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a:extLst>
              <a:ext uri="{FF2B5EF4-FFF2-40B4-BE49-F238E27FC236}">
                <a16:creationId xmlns:a16="http://schemas.microsoft.com/office/drawing/2014/main" id="{DCB9EC42-650F-48E8-BC77-C8A6A7CD703E}"/>
              </a:ext>
            </a:extLst>
          </p:cNvPr>
          <p:cNvSpPr>
            <a:spLocks noChangeArrowheads="1"/>
          </p:cNvSpPr>
          <p:nvPr/>
        </p:nvSpPr>
        <p:spPr bwMode="auto">
          <a:xfrm>
            <a:off x="0" y="2328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1168" name="Rectangle 16">
            <a:extLst>
              <a:ext uri="{FF2B5EF4-FFF2-40B4-BE49-F238E27FC236}">
                <a16:creationId xmlns:a16="http://schemas.microsoft.com/office/drawing/2014/main" id="{19662ADC-6582-487E-BC00-B4119A7D1565}"/>
              </a:ext>
            </a:extLst>
          </p:cNvPr>
          <p:cNvSpPr>
            <a:spLocks noChangeArrowheads="1"/>
          </p:cNvSpPr>
          <p:nvPr/>
        </p:nvSpPr>
        <p:spPr bwMode="auto">
          <a:xfrm>
            <a:off x="755650" y="765175"/>
            <a:ext cx="79930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990000"/>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两针间</a:t>
            </a:r>
            <a:r>
              <a:rPr kumimoji="1" lang="en-US" altLang="zh-CN" sz="2400" b="1" i="1">
                <a:latin typeface="Times New Roman" panose="02020603050405020304" pitchFamily="18" charset="0"/>
                <a:ea typeface="楷体_GB2312" panose="02010609030101010101" pitchFamily="49" charset="-122"/>
              </a:rPr>
              <a:t>ABCD</a:t>
            </a:r>
            <a:r>
              <a:rPr kumimoji="1" lang="zh-CN" altLang="en-US" sz="2400" b="1">
                <a:latin typeface="Times New Roman" panose="02020603050405020304" pitchFamily="18" charset="0"/>
                <a:ea typeface="楷体_GB2312" panose="02010609030101010101" pitchFamily="49" charset="-122"/>
              </a:rPr>
              <a:t>内的保护范围，</a:t>
            </a:r>
            <a:r>
              <a:rPr kumimoji="1" lang="en-US" altLang="zh-CN" sz="2400" b="1" i="1">
                <a:latin typeface="Times New Roman" panose="02020603050405020304" pitchFamily="18" charset="0"/>
                <a:ea typeface="楷体_GB2312" panose="02010609030101010101" pitchFamily="49" charset="-122"/>
              </a:rPr>
              <a:t>ACO</a:t>
            </a:r>
            <a:r>
              <a:rPr kumimoji="1" lang="zh-CN" altLang="en-US" sz="2400" b="1">
                <a:latin typeface="Times New Roman" panose="02020603050405020304" pitchFamily="18" charset="0"/>
                <a:ea typeface="楷体_GB2312" panose="02010609030101010101" pitchFamily="49" charset="-122"/>
              </a:rPr>
              <a:t>、</a:t>
            </a:r>
            <a:r>
              <a:rPr kumimoji="1" lang="en-US" altLang="zh-CN" sz="2400" b="1" i="1">
                <a:latin typeface="Times New Roman" panose="02020603050405020304" pitchFamily="18" charset="0"/>
                <a:ea typeface="楷体_GB2312" panose="02010609030101010101" pitchFamily="49" charset="-122"/>
              </a:rPr>
              <a:t>BCO</a:t>
            </a:r>
            <a:r>
              <a:rPr kumimoji="1" lang="zh-CN" altLang="en-US" sz="2400" b="1">
                <a:latin typeface="Times New Roman" panose="02020603050405020304" pitchFamily="18" charset="0"/>
                <a:ea typeface="楷体_GB2312" panose="02010609030101010101" pitchFamily="49" charset="-122"/>
              </a:rPr>
              <a:t>、</a:t>
            </a:r>
            <a:r>
              <a:rPr kumimoji="1" lang="en-US" altLang="zh-CN" sz="2400" b="1" i="1">
                <a:latin typeface="Times New Roman" panose="02020603050405020304" pitchFamily="18" charset="0"/>
                <a:ea typeface="楷体_GB2312" panose="02010609030101010101" pitchFamily="49" charset="-122"/>
              </a:rPr>
              <a:t>ADO</a:t>
            </a:r>
            <a:r>
              <a:rPr kumimoji="1" lang="zh-CN" altLang="en-US" sz="2400" b="1">
                <a:latin typeface="Times New Roman" panose="02020603050405020304" pitchFamily="18" charset="0"/>
                <a:ea typeface="楷体_GB2312" panose="02010609030101010101" pitchFamily="49" charset="-122"/>
              </a:rPr>
              <a:t>、</a:t>
            </a:r>
            <a:r>
              <a:rPr kumimoji="1" lang="en-US" altLang="zh-CN" sz="2400" b="1" i="1">
                <a:latin typeface="Times New Roman" panose="02020603050405020304" pitchFamily="18" charset="0"/>
                <a:ea typeface="楷体_GB2312" panose="02010609030101010101" pitchFamily="49" charset="-122"/>
              </a:rPr>
              <a:t>BDO</a:t>
            </a:r>
            <a:r>
              <a:rPr kumimoji="1" lang="zh-CN" altLang="en-US" sz="2400" b="1">
                <a:latin typeface="Times New Roman" panose="02020603050405020304" pitchFamily="18" charset="0"/>
                <a:ea typeface="楷体_GB2312" panose="02010609030101010101" pitchFamily="49" charset="-122"/>
              </a:rPr>
              <a:t>各部分是类同的。</a:t>
            </a:r>
          </a:p>
        </p:txBody>
      </p:sp>
      <p:sp>
        <p:nvSpPr>
          <p:cNvPr id="561169" name="Rectangle 17">
            <a:extLst>
              <a:ext uri="{FF2B5EF4-FFF2-40B4-BE49-F238E27FC236}">
                <a16:creationId xmlns:a16="http://schemas.microsoft.com/office/drawing/2014/main" id="{40B8AF9B-1EA3-4F95-B55B-F784C5253413}"/>
              </a:ext>
            </a:extLst>
          </p:cNvPr>
          <p:cNvSpPr>
            <a:spLocks noChangeArrowheads="1"/>
          </p:cNvSpPr>
          <p:nvPr/>
        </p:nvSpPr>
        <p:spPr bwMode="auto">
          <a:xfrm>
            <a:off x="684213" y="1844675"/>
            <a:ext cx="81422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以</a:t>
            </a:r>
            <a:r>
              <a:rPr kumimoji="1" lang="en-US" altLang="zh-CN" sz="2400" b="1" i="1">
                <a:latin typeface="Times New Roman" panose="02020603050405020304" pitchFamily="18" charset="0"/>
                <a:ea typeface="楷体_GB2312" panose="02010609030101010101" pitchFamily="49" charset="-122"/>
              </a:rPr>
              <a:t>ACO</a:t>
            </a:r>
            <a:r>
              <a:rPr kumimoji="1" lang="zh-CN" altLang="en-US" sz="2400" b="1">
                <a:latin typeface="Times New Roman" panose="02020603050405020304" pitchFamily="18" charset="0"/>
                <a:ea typeface="楷体_GB2312" panose="02010609030101010101" pitchFamily="49" charset="-122"/>
              </a:rPr>
              <a:t>部分的保护范围为例，按以下方法确定：</a:t>
            </a:r>
          </a:p>
        </p:txBody>
      </p:sp>
      <p:sp>
        <p:nvSpPr>
          <p:cNvPr id="561170" name="Rectangle 18">
            <a:extLst>
              <a:ext uri="{FF2B5EF4-FFF2-40B4-BE49-F238E27FC236}">
                <a16:creationId xmlns:a16="http://schemas.microsoft.com/office/drawing/2014/main" id="{89B74242-99AC-4E3E-BEC6-198C24FB02FB}"/>
              </a:ext>
            </a:extLst>
          </p:cNvPr>
          <p:cNvSpPr>
            <a:spLocks noChangeArrowheads="1"/>
          </p:cNvSpPr>
          <p:nvPr/>
        </p:nvSpPr>
        <p:spPr bwMode="auto">
          <a:xfrm>
            <a:off x="533400" y="2492375"/>
            <a:ext cx="82867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在</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x</a:t>
            </a:r>
            <a:r>
              <a:rPr kumimoji="1" lang="zh-CN" altLang="en-US" sz="2400" b="1">
                <a:latin typeface="Times New Roman" panose="02020603050405020304" pitchFamily="18" charset="0"/>
                <a:ea typeface="楷体_GB2312" panose="02010609030101010101" pitchFamily="49" charset="-122"/>
              </a:rPr>
              <a:t>和</a:t>
            </a:r>
            <a:r>
              <a:rPr kumimoji="1" lang="en-US" altLang="zh-CN" sz="2400" b="1" i="1">
                <a:latin typeface="Times New Roman" panose="02020603050405020304" pitchFamily="18" charset="0"/>
                <a:ea typeface="楷体_GB2312" panose="02010609030101010101" pitchFamily="49" charset="-122"/>
              </a:rPr>
              <a:t>C</a:t>
            </a:r>
            <a:r>
              <a:rPr kumimoji="1" lang="zh-CN" altLang="en-US" sz="2400" b="1">
                <a:latin typeface="Times New Roman" panose="02020603050405020304" pitchFamily="18" charset="0"/>
                <a:ea typeface="楷体_GB2312" panose="02010609030101010101" pitchFamily="49" charset="-122"/>
              </a:rPr>
              <a:t>点所处的垂直平面上，以</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x</a:t>
            </a:r>
            <a:r>
              <a:rPr kumimoji="1" lang="zh-CN" altLang="en-US" sz="2400" b="1">
                <a:latin typeface="Times New Roman" panose="02020603050405020304" pitchFamily="18" charset="0"/>
                <a:ea typeface="楷体_GB2312" panose="02010609030101010101" pitchFamily="49" charset="-122"/>
              </a:rPr>
              <a:t>作为假想避雷针，按单支避雷针所规定的方法确定（</a:t>
            </a:r>
            <a:r>
              <a:rPr kumimoji="1" lang="zh-CN" altLang="en-US" sz="2400" b="1">
                <a:latin typeface="Times New Roman" panose="02020603050405020304" pitchFamily="18" charset="0"/>
                <a:ea typeface="楷体_GB2312" panose="02010609030101010101" pitchFamily="49" charset="-122"/>
                <a:hlinkClick r:id="rId2" action="ppaction://hlinksldjump"/>
              </a:rPr>
              <a:t>见剖面</a:t>
            </a:r>
            <a:r>
              <a:rPr kumimoji="1" lang="zh-CN" altLang="en-US" sz="2400" b="1">
                <a:latin typeface="Times New Roman" panose="02020603050405020304" pitchFamily="18" charset="0"/>
                <a:ea typeface="楷体_GB2312" panose="02010609030101010101" pitchFamily="49" charset="-122"/>
              </a:rPr>
              <a:t>）。</a:t>
            </a:r>
          </a:p>
        </p:txBody>
      </p:sp>
      <p:sp>
        <p:nvSpPr>
          <p:cNvPr id="561171" name="Rectangle 19">
            <a:extLst>
              <a:ext uri="{FF2B5EF4-FFF2-40B4-BE49-F238E27FC236}">
                <a16:creationId xmlns:a16="http://schemas.microsoft.com/office/drawing/2014/main" id="{74AB86BF-C1DA-4390-9F53-3D15AEA58598}"/>
              </a:ext>
            </a:extLst>
          </p:cNvPr>
          <p:cNvSpPr>
            <a:spLocks noChangeArrowheads="1"/>
          </p:cNvSpPr>
          <p:nvPr/>
        </p:nvSpPr>
        <p:spPr bwMode="auto">
          <a:xfrm>
            <a:off x="684213" y="3933825"/>
            <a:ext cx="2881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anose="02010609030101010101" pitchFamily="49" charset="-122"/>
              </a:rPr>
              <a:t>2.  </a:t>
            </a:r>
            <a:r>
              <a:rPr kumimoji="1" lang="zh-CN" altLang="en-US" sz="2400" b="1">
                <a:latin typeface="Times New Roman" panose="02020603050405020304" pitchFamily="18" charset="0"/>
                <a:ea typeface="楷体_GB2312" panose="02010609030101010101" pitchFamily="49" charset="-122"/>
              </a:rPr>
              <a:t>避雷线  </a:t>
            </a:r>
          </a:p>
        </p:txBody>
      </p:sp>
      <p:sp>
        <p:nvSpPr>
          <p:cNvPr id="561172" name="Rectangle 20">
            <a:extLst>
              <a:ext uri="{FF2B5EF4-FFF2-40B4-BE49-F238E27FC236}">
                <a16:creationId xmlns:a16="http://schemas.microsoft.com/office/drawing/2014/main" id="{8D5F378A-3F49-44BE-8DC0-034601B3F704}"/>
              </a:ext>
            </a:extLst>
          </p:cNvPr>
          <p:cNvSpPr>
            <a:spLocks noChangeArrowheads="1"/>
          </p:cNvSpPr>
          <p:nvPr/>
        </p:nvSpPr>
        <p:spPr bwMode="auto">
          <a:xfrm>
            <a:off x="971550" y="4581525"/>
            <a:ext cx="6992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anose="02010609030101010101" pitchFamily="49" charset="-122"/>
              </a:rPr>
              <a:t>避雷线一般采用截面不小于</a:t>
            </a:r>
            <a:r>
              <a:rPr kumimoji="1" lang="en-US" altLang="zh-CN" sz="2400" b="1">
                <a:latin typeface="Times New Roman" panose="02020603050405020304" pitchFamily="18" charset="0"/>
                <a:ea typeface="楷体_GB2312" panose="02010609030101010101" pitchFamily="49" charset="-122"/>
              </a:rPr>
              <a:t>35mm</a:t>
            </a:r>
            <a:r>
              <a:rPr kumimoji="1" lang="en-US" altLang="zh-CN" sz="2400" b="1" baseline="30000">
                <a:latin typeface="Times New Roman" panose="02020603050405020304" pitchFamily="18" charset="0"/>
                <a:ea typeface="楷体_GB2312" panose="02010609030101010101" pitchFamily="49" charset="-122"/>
              </a:rPr>
              <a:t>2</a:t>
            </a:r>
            <a:r>
              <a:rPr kumimoji="1" lang="zh-CN" altLang="en-US" sz="2400" b="1">
                <a:latin typeface="Times New Roman" panose="02020603050405020304" pitchFamily="18" charset="0"/>
                <a:ea typeface="楷体_GB2312" panose="02010609030101010101" pitchFamily="49" charset="-122"/>
              </a:rPr>
              <a:t>的镀锌钢绞线。 </a:t>
            </a:r>
          </a:p>
        </p:txBody>
      </p:sp>
      <p:sp>
        <p:nvSpPr>
          <p:cNvPr id="561173" name="Rectangle 21">
            <a:extLst>
              <a:ext uri="{FF2B5EF4-FFF2-40B4-BE49-F238E27FC236}">
                <a16:creationId xmlns:a16="http://schemas.microsoft.com/office/drawing/2014/main" id="{75699A26-A3D1-459C-84B8-25C536195D67}"/>
              </a:ext>
            </a:extLst>
          </p:cNvPr>
          <p:cNvSpPr>
            <a:spLocks noChangeArrowheads="1"/>
          </p:cNvSpPr>
          <p:nvPr/>
        </p:nvSpPr>
        <p:spPr bwMode="auto">
          <a:xfrm>
            <a:off x="395288" y="5084763"/>
            <a:ext cx="83534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单根避雷线的保护范围，当避雷线高度</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a:latin typeface="Times New Roman" panose="02020603050405020304" pitchFamily="18" charset="0"/>
                <a:ea typeface="楷体_GB2312" panose="02010609030101010101" pitchFamily="49" charset="-122"/>
              </a:rPr>
              <a:t>≥2</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r</a:t>
            </a:r>
            <a:r>
              <a:rPr kumimoji="1" lang="zh-CN" altLang="en-US" sz="2400" b="1">
                <a:latin typeface="Times New Roman" panose="02020603050405020304" pitchFamily="18" charset="0"/>
                <a:ea typeface="楷体_GB2312" panose="02010609030101010101" pitchFamily="49" charset="-122"/>
              </a:rPr>
              <a:t>时，无保护范围。当避雷线高度</a:t>
            </a:r>
            <a:r>
              <a:rPr kumimoji="1" lang="en-US" altLang="zh-CN" sz="2400" b="1" i="1">
                <a:latin typeface="Times New Roman" panose="02020603050405020304" pitchFamily="18" charset="0"/>
                <a:ea typeface="楷体_GB2312" panose="02010609030101010101" pitchFamily="49" charset="-122"/>
              </a:rPr>
              <a:t>h</a:t>
            </a:r>
            <a:r>
              <a:rPr kumimoji="1" lang="zh-CN" altLang="en-US" sz="2400" b="1">
                <a:latin typeface="Times New Roman" panose="02020603050405020304" pitchFamily="18" charset="0"/>
                <a:ea typeface="楷体_GB2312" panose="02010609030101010101" pitchFamily="49" charset="-122"/>
              </a:rPr>
              <a:t>＜</a:t>
            </a:r>
            <a:r>
              <a:rPr kumimoji="1" lang="en-US" altLang="zh-CN" sz="2400" b="1">
                <a:latin typeface="Times New Roman" panose="02020603050405020304" pitchFamily="18" charset="0"/>
                <a:ea typeface="楷体_GB2312" panose="02010609030101010101" pitchFamily="49" charset="-122"/>
              </a:rPr>
              <a:t>2</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r</a:t>
            </a:r>
            <a:r>
              <a:rPr kumimoji="1" lang="zh-CN" altLang="en-US" sz="2400" b="1">
                <a:latin typeface="Times New Roman" panose="02020603050405020304" pitchFamily="18" charset="0"/>
                <a:ea typeface="楷体_GB2312" panose="02010609030101010101" pitchFamily="49" charset="-122"/>
              </a:rPr>
              <a:t>时，按下列方法确定（</a:t>
            </a:r>
            <a:r>
              <a:rPr kumimoji="1" lang="zh-CN" altLang="en-US" sz="2400" b="1">
                <a:latin typeface="Times New Roman" panose="02020603050405020304" pitchFamily="18" charset="0"/>
                <a:ea typeface="楷体_GB2312" panose="02010609030101010101" pitchFamily="49" charset="-122"/>
                <a:hlinkClick r:id="rId3" action="ppaction://hlinksldjump"/>
              </a:rPr>
              <a:t>图</a:t>
            </a:r>
            <a:r>
              <a:rPr kumimoji="1" lang="en-US" altLang="zh-CN" sz="2400" b="1">
                <a:latin typeface="Times New Roman" panose="02020603050405020304" pitchFamily="18" charset="0"/>
                <a:ea typeface="楷体_GB2312" panose="02010609030101010101" pitchFamily="49" charset="-122"/>
                <a:hlinkClick r:id="rId3" action="ppaction://hlinksldjump"/>
              </a:rPr>
              <a:t>9-6</a:t>
            </a:r>
            <a:r>
              <a:rPr kumimoji="1" lang="zh-CN" altLang="en-US" sz="2400" b="1">
                <a:latin typeface="Times New Roman" panose="02020603050405020304" pitchFamily="18" charset="0"/>
                <a:ea typeface="楷体_GB2312" panose="0201060903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61168">
                                            <p:txEl>
                                              <p:pRg st="0" end="0"/>
                                            </p:txEl>
                                          </p:spTgt>
                                        </p:tgtEl>
                                        <p:attrNameLst>
                                          <p:attrName>style.visibility</p:attrName>
                                        </p:attrNameLst>
                                      </p:cBhvr>
                                      <p:to>
                                        <p:strVal val="visible"/>
                                      </p:to>
                                    </p:set>
                                    <p:animEffect transition="in" filter="slide(fromBottom)">
                                      <p:cBhvr>
                                        <p:cTn id="7" dur="500"/>
                                        <p:tgtEl>
                                          <p:spTgt spid="5611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61169"/>
                                        </p:tgtEl>
                                        <p:attrNameLst>
                                          <p:attrName>style.visibility</p:attrName>
                                        </p:attrNameLst>
                                      </p:cBhvr>
                                      <p:to>
                                        <p:strVal val="visible"/>
                                      </p:to>
                                    </p:set>
                                    <p:animEffect transition="in" filter="slide(fromBottom)">
                                      <p:cBhvr>
                                        <p:cTn id="12" dur="500"/>
                                        <p:tgtEl>
                                          <p:spTgt spid="5611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61170"/>
                                        </p:tgtEl>
                                        <p:attrNameLst>
                                          <p:attrName>style.visibility</p:attrName>
                                        </p:attrNameLst>
                                      </p:cBhvr>
                                      <p:to>
                                        <p:strVal val="visible"/>
                                      </p:to>
                                    </p:set>
                                    <p:animEffect transition="in" filter="slide(fromBottom)">
                                      <p:cBhvr>
                                        <p:cTn id="17" dur="500"/>
                                        <p:tgtEl>
                                          <p:spTgt spid="5611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61171"/>
                                        </p:tgtEl>
                                        <p:attrNameLst>
                                          <p:attrName>style.visibility</p:attrName>
                                        </p:attrNameLst>
                                      </p:cBhvr>
                                      <p:to>
                                        <p:strVal val="visible"/>
                                      </p:to>
                                    </p:set>
                                    <p:animEffect transition="in" filter="slide(fromBottom)">
                                      <p:cBhvr>
                                        <p:cTn id="22" dur="500"/>
                                        <p:tgtEl>
                                          <p:spTgt spid="5611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61172"/>
                                        </p:tgtEl>
                                        <p:attrNameLst>
                                          <p:attrName>style.visibility</p:attrName>
                                        </p:attrNameLst>
                                      </p:cBhvr>
                                      <p:to>
                                        <p:strVal val="visible"/>
                                      </p:to>
                                    </p:set>
                                    <p:animEffect transition="in" filter="slide(fromBottom)">
                                      <p:cBhvr>
                                        <p:cTn id="27" dur="500"/>
                                        <p:tgtEl>
                                          <p:spTgt spid="5611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61173"/>
                                        </p:tgtEl>
                                        <p:attrNameLst>
                                          <p:attrName>style.visibility</p:attrName>
                                        </p:attrNameLst>
                                      </p:cBhvr>
                                      <p:to>
                                        <p:strVal val="visible"/>
                                      </p:to>
                                    </p:set>
                                    <p:animEffect transition="in" filter="slide(fromBottom)">
                                      <p:cBhvr>
                                        <p:cTn id="32" dur="500"/>
                                        <p:tgtEl>
                                          <p:spTgt spid="561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69" grpId="0"/>
      <p:bldP spid="561170" grpId="0"/>
      <p:bldP spid="561171" grpId="0"/>
      <p:bldP spid="561172" grpId="0"/>
      <p:bldP spid="5611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8">
            <a:extLst>
              <a:ext uri="{FF2B5EF4-FFF2-40B4-BE49-F238E27FC236}">
                <a16:creationId xmlns:a16="http://schemas.microsoft.com/office/drawing/2014/main" id="{0AA500DF-FE97-4F76-9A94-A43C24A9DF9F}"/>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79" name="Rectangle 20">
            <a:extLst>
              <a:ext uri="{FF2B5EF4-FFF2-40B4-BE49-F238E27FC236}">
                <a16:creationId xmlns:a16="http://schemas.microsoft.com/office/drawing/2014/main" id="{74BB7937-610F-4184-83E0-AA0478D1D153}"/>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0" name="Rectangle 22">
            <a:extLst>
              <a:ext uri="{FF2B5EF4-FFF2-40B4-BE49-F238E27FC236}">
                <a16:creationId xmlns:a16="http://schemas.microsoft.com/office/drawing/2014/main" id="{D5330384-F0C9-4864-9510-A5AB262A088B}"/>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1" name="Rectangle 24">
            <a:extLst>
              <a:ext uri="{FF2B5EF4-FFF2-40B4-BE49-F238E27FC236}">
                <a16:creationId xmlns:a16="http://schemas.microsoft.com/office/drawing/2014/main" id="{E1AB618F-8722-4393-9508-30CA8E5E1DCB}"/>
              </a:ext>
            </a:extLst>
          </p:cNvPr>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2" name="Rectangle 26">
            <a:extLst>
              <a:ext uri="{FF2B5EF4-FFF2-40B4-BE49-F238E27FC236}">
                <a16:creationId xmlns:a16="http://schemas.microsoft.com/office/drawing/2014/main" id="{4D6994DC-7727-422D-8981-560D02A91B42}"/>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3" name="Rectangle 40">
            <a:extLst>
              <a:ext uri="{FF2B5EF4-FFF2-40B4-BE49-F238E27FC236}">
                <a16:creationId xmlns:a16="http://schemas.microsoft.com/office/drawing/2014/main" id="{2A6415A8-9673-48EF-B9B2-CEA39DD32AEF}"/>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584" name="Rectangle 42">
            <a:extLst>
              <a:ext uri="{FF2B5EF4-FFF2-40B4-BE49-F238E27FC236}">
                <a16:creationId xmlns:a16="http://schemas.microsoft.com/office/drawing/2014/main" id="{5FCF5295-1F70-439E-B0DB-E3E3E0919AD9}"/>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0455" name="Rectangle 55">
            <a:extLst>
              <a:ext uri="{FF2B5EF4-FFF2-40B4-BE49-F238E27FC236}">
                <a16:creationId xmlns:a16="http://schemas.microsoft.com/office/drawing/2014/main" id="{A533E1AE-8368-4979-95A3-6C3871270059}"/>
              </a:ext>
            </a:extLst>
          </p:cNvPr>
          <p:cNvSpPr>
            <a:spLocks noChangeArrowheads="1"/>
          </p:cNvSpPr>
          <p:nvPr/>
        </p:nvSpPr>
        <p:spPr bwMode="auto">
          <a:xfrm>
            <a:off x="755650" y="4881563"/>
            <a:ext cx="7993063"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10000"/>
              </a:spcBef>
              <a:buClr>
                <a:srgbClr val="990000"/>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在距地面 </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r</a:t>
            </a:r>
            <a:r>
              <a:rPr kumimoji="1" lang="zh-CN" altLang="en-US" sz="2400" b="1">
                <a:latin typeface="Times New Roman" panose="02020603050405020304" pitchFamily="18" charset="0"/>
                <a:ea typeface="楷体_GB2312" panose="02010609030101010101" pitchFamily="49" charset="-122"/>
              </a:rPr>
              <a:t>处作一平行于地面的平行线。</a:t>
            </a:r>
          </a:p>
          <a:p>
            <a:pPr eaLnBrk="1" hangingPunct="1">
              <a:lnSpc>
                <a:spcPct val="125000"/>
              </a:lnSpc>
              <a:spcBef>
                <a:spcPct val="10000"/>
              </a:spcBef>
              <a:buClr>
                <a:srgbClr val="990000"/>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以避雷线尖为圆心、</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r</a:t>
            </a:r>
            <a:r>
              <a:rPr kumimoji="1" lang="zh-CN" altLang="en-US" sz="2400" b="1">
                <a:latin typeface="Times New Roman" panose="02020603050405020304" pitchFamily="18" charset="0"/>
                <a:ea typeface="楷体_GB2312" panose="02010609030101010101" pitchFamily="49" charset="-122"/>
              </a:rPr>
              <a:t>为半径作弧线，交于平行线的</a:t>
            </a:r>
            <a:r>
              <a:rPr kumimoji="1" lang="en-US" altLang="zh-CN" sz="2400" b="1" i="1">
                <a:latin typeface="Times New Roman" panose="02020603050405020304" pitchFamily="18" charset="0"/>
                <a:ea typeface="楷体_GB2312" panose="02010609030101010101" pitchFamily="49" charset="-122"/>
              </a:rPr>
              <a:t>A</a:t>
            </a:r>
            <a:r>
              <a:rPr kumimoji="1" lang="zh-CN" altLang="en-US" sz="2400" b="1">
                <a:latin typeface="Times New Roman" panose="02020603050405020304" pitchFamily="18" charset="0"/>
                <a:ea typeface="楷体_GB2312" panose="02010609030101010101" pitchFamily="49" charset="-122"/>
              </a:rPr>
              <a:t>、</a:t>
            </a:r>
            <a:r>
              <a:rPr kumimoji="1" lang="en-US" altLang="zh-CN" sz="2400" b="1" i="1">
                <a:latin typeface="Times New Roman" panose="02020603050405020304" pitchFamily="18" charset="0"/>
                <a:ea typeface="楷体_GB2312" panose="02010609030101010101" pitchFamily="49" charset="-122"/>
              </a:rPr>
              <a:t>B</a:t>
            </a:r>
            <a:r>
              <a:rPr kumimoji="1" lang="zh-CN" altLang="en-US" sz="2400" b="1">
                <a:latin typeface="Times New Roman" panose="02020603050405020304" pitchFamily="18" charset="0"/>
                <a:ea typeface="楷体_GB2312" panose="02010609030101010101" pitchFamily="49" charset="-122"/>
              </a:rPr>
              <a:t>两点。</a:t>
            </a:r>
          </a:p>
        </p:txBody>
      </p:sp>
      <p:sp>
        <p:nvSpPr>
          <p:cNvPr id="24586" name="Rectangle 57">
            <a:extLst>
              <a:ext uri="{FF2B5EF4-FFF2-40B4-BE49-F238E27FC236}">
                <a16:creationId xmlns:a16="http://schemas.microsoft.com/office/drawing/2014/main" id="{7F369997-3CC5-4489-981A-E6E11B449914}"/>
              </a:ext>
            </a:extLst>
          </p:cNvPr>
          <p:cNvSpPr>
            <a:spLocks noChangeArrowheads="1"/>
          </p:cNvSpPr>
          <p:nvPr/>
        </p:nvSpPr>
        <p:spPr bwMode="auto">
          <a:xfrm>
            <a:off x="2484438" y="4149725"/>
            <a:ext cx="43275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pPr>
            <a:r>
              <a:rPr kumimoji="1" lang="zh-CN" altLang="en-US" sz="1600" b="1">
                <a:latin typeface="Times New Roman" panose="02020603050405020304" pitchFamily="18" charset="0"/>
                <a:ea typeface="楷体_GB2312" panose="02010609030101010101" pitchFamily="49" charset="-122"/>
              </a:rPr>
              <a:t>图</a:t>
            </a:r>
            <a:r>
              <a:rPr kumimoji="1" lang="en-US" altLang="zh-CN" sz="1600" b="1">
                <a:latin typeface="Times New Roman" panose="02020603050405020304" pitchFamily="18" charset="0"/>
                <a:ea typeface="楷体_GB2312" panose="02010609030101010101" pitchFamily="49" charset="-122"/>
              </a:rPr>
              <a:t>9-6    </a:t>
            </a:r>
            <a:r>
              <a:rPr kumimoji="1" lang="zh-CN" altLang="en-US" sz="1600" b="1">
                <a:latin typeface="Times New Roman" panose="02020603050405020304" pitchFamily="18" charset="0"/>
                <a:ea typeface="楷体_GB2312" panose="02010609030101010101" pitchFamily="49" charset="-122"/>
              </a:rPr>
              <a:t>单根避雷线的保护范围</a:t>
            </a:r>
          </a:p>
          <a:p>
            <a:pPr algn="ctr" eaLnBrk="1" hangingPunct="1">
              <a:lnSpc>
                <a:spcPct val="110000"/>
              </a:lnSpc>
            </a:pPr>
            <a:r>
              <a:rPr kumimoji="1" lang="en-US" altLang="zh-CN" sz="1400" b="1">
                <a:latin typeface="Times New Roman" panose="02020603050405020304" pitchFamily="18" charset="0"/>
                <a:ea typeface="楷体_GB2312" panose="02010609030101010101" pitchFamily="49" charset="-122"/>
              </a:rPr>
              <a:t>a</a:t>
            </a:r>
            <a:r>
              <a:rPr kumimoji="1" lang="zh-CN" altLang="en-US" sz="1400" b="1">
                <a:latin typeface="Times New Roman" panose="02020603050405020304" pitchFamily="18" charset="0"/>
                <a:ea typeface="楷体_GB2312" panose="02010609030101010101" pitchFamily="49" charset="-122"/>
              </a:rPr>
              <a:t>）当</a:t>
            </a:r>
            <a:r>
              <a:rPr kumimoji="1" lang="en-US" altLang="zh-CN" sz="1400" b="1">
                <a:latin typeface="Times New Roman" panose="02020603050405020304" pitchFamily="18" charset="0"/>
                <a:ea typeface="楷体_GB2312" panose="02010609030101010101" pitchFamily="49" charset="-122"/>
              </a:rPr>
              <a:t>2</a:t>
            </a:r>
            <a:r>
              <a:rPr kumimoji="1" lang="en-US" altLang="zh-CN" sz="1400" b="1" i="1">
                <a:latin typeface="Times New Roman" panose="02020603050405020304" pitchFamily="18" charset="0"/>
                <a:ea typeface="楷体_GB2312" panose="02010609030101010101" pitchFamily="49" charset="-122"/>
              </a:rPr>
              <a:t>h</a:t>
            </a:r>
            <a:r>
              <a:rPr kumimoji="1" lang="en-US" altLang="zh-CN" sz="1400" b="1" i="1" baseline="-25000">
                <a:latin typeface="Times New Roman" panose="02020603050405020304" pitchFamily="18" charset="0"/>
                <a:ea typeface="楷体_GB2312" panose="02010609030101010101" pitchFamily="49" charset="-122"/>
              </a:rPr>
              <a:t>r</a:t>
            </a:r>
            <a:r>
              <a:rPr kumimoji="1" lang="zh-CN" altLang="en-US" sz="1400" b="1">
                <a:latin typeface="Times New Roman" panose="02020603050405020304" pitchFamily="18" charset="0"/>
                <a:ea typeface="楷体_GB2312" panose="02010609030101010101" pitchFamily="49" charset="-122"/>
              </a:rPr>
              <a:t>＞</a:t>
            </a:r>
            <a:r>
              <a:rPr kumimoji="1" lang="en-US" altLang="zh-CN" sz="1400" b="1" i="1">
                <a:latin typeface="Times New Roman" panose="02020603050405020304" pitchFamily="18" charset="0"/>
                <a:ea typeface="楷体_GB2312" panose="02010609030101010101" pitchFamily="49" charset="-122"/>
              </a:rPr>
              <a:t>h</a:t>
            </a:r>
            <a:r>
              <a:rPr kumimoji="1" lang="zh-CN" altLang="en-US" sz="1400" b="1">
                <a:latin typeface="Times New Roman" panose="02020603050405020304" pitchFamily="18" charset="0"/>
                <a:ea typeface="楷体_GB2312" panose="02010609030101010101" pitchFamily="49" charset="-122"/>
              </a:rPr>
              <a:t>＞</a:t>
            </a:r>
            <a:r>
              <a:rPr kumimoji="1" lang="en-US" altLang="zh-CN" sz="1400" b="1" i="1">
                <a:latin typeface="Times New Roman" panose="02020603050405020304" pitchFamily="18" charset="0"/>
                <a:ea typeface="楷体_GB2312" panose="02010609030101010101" pitchFamily="49" charset="-122"/>
              </a:rPr>
              <a:t>h</a:t>
            </a:r>
            <a:r>
              <a:rPr kumimoji="1" lang="en-US" altLang="zh-CN" sz="1400" b="1" i="1" baseline="-25000">
                <a:latin typeface="Times New Roman" panose="02020603050405020304" pitchFamily="18" charset="0"/>
                <a:ea typeface="楷体_GB2312" panose="02010609030101010101" pitchFamily="49" charset="-122"/>
              </a:rPr>
              <a:t>r</a:t>
            </a:r>
            <a:r>
              <a:rPr kumimoji="1" lang="zh-CN" altLang="en-US" sz="1400" b="1">
                <a:latin typeface="Times New Roman" panose="02020603050405020304" pitchFamily="18" charset="0"/>
                <a:ea typeface="楷体_GB2312" panose="02010609030101010101" pitchFamily="49" charset="-122"/>
              </a:rPr>
              <a:t>时    </a:t>
            </a:r>
            <a:r>
              <a:rPr kumimoji="1" lang="en-US" altLang="zh-CN" sz="1400" b="1">
                <a:latin typeface="Times New Roman" panose="02020603050405020304" pitchFamily="18" charset="0"/>
                <a:ea typeface="楷体_GB2312" panose="02010609030101010101" pitchFamily="49" charset="-122"/>
              </a:rPr>
              <a:t>b</a:t>
            </a:r>
            <a:r>
              <a:rPr kumimoji="1" lang="zh-CN" altLang="en-US" sz="1400" b="1">
                <a:latin typeface="Times New Roman" panose="02020603050405020304" pitchFamily="18" charset="0"/>
                <a:ea typeface="楷体_GB2312" panose="02010609030101010101" pitchFamily="49" charset="-122"/>
              </a:rPr>
              <a:t>）当</a:t>
            </a:r>
            <a:r>
              <a:rPr kumimoji="1" lang="en-US" altLang="zh-CN" sz="1400" b="1" i="1">
                <a:latin typeface="Times New Roman" panose="02020603050405020304" pitchFamily="18" charset="0"/>
                <a:ea typeface="楷体_GB2312" panose="02010609030101010101" pitchFamily="49" charset="-122"/>
              </a:rPr>
              <a:t>h</a:t>
            </a:r>
            <a:r>
              <a:rPr kumimoji="1" lang="en-US" altLang="zh-CN" sz="1400" b="1">
                <a:latin typeface="Times New Roman" panose="02020603050405020304" pitchFamily="18" charset="0"/>
                <a:ea typeface="楷体_GB2312" panose="02010609030101010101" pitchFamily="49" charset="-122"/>
              </a:rPr>
              <a:t>≤2</a:t>
            </a:r>
            <a:r>
              <a:rPr kumimoji="1" lang="en-US" altLang="zh-CN" sz="1400" b="1" i="1">
                <a:latin typeface="Times New Roman" panose="02020603050405020304" pitchFamily="18" charset="0"/>
                <a:ea typeface="楷体_GB2312" panose="02010609030101010101" pitchFamily="49" charset="-122"/>
              </a:rPr>
              <a:t>h</a:t>
            </a:r>
            <a:r>
              <a:rPr kumimoji="1" lang="en-US" altLang="zh-CN" sz="1400" b="1" i="1" baseline="-25000">
                <a:latin typeface="Times New Roman" panose="02020603050405020304" pitchFamily="18" charset="0"/>
                <a:ea typeface="楷体_GB2312" panose="02010609030101010101" pitchFamily="49" charset="-122"/>
              </a:rPr>
              <a:t>r</a:t>
            </a:r>
            <a:r>
              <a:rPr kumimoji="1" lang="zh-CN" altLang="en-US" sz="1400" b="1">
                <a:latin typeface="Times New Roman" panose="02020603050405020304" pitchFamily="18" charset="0"/>
                <a:ea typeface="楷体_GB2312" panose="02010609030101010101" pitchFamily="49" charset="-122"/>
              </a:rPr>
              <a:t>时</a:t>
            </a:r>
          </a:p>
        </p:txBody>
      </p:sp>
      <p:pic>
        <p:nvPicPr>
          <p:cNvPr id="24587" name="Picture 59">
            <a:hlinkClick r:id="" action="ppaction://hlinkshowjump?jump=lastslideviewed"/>
            <a:extLst>
              <a:ext uri="{FF2B5EF4-FFF2-40B4-BE49-F238E27FC236}">
                <a16:creationId xmlns:a16="http://schemas.microsoft.com/office/drawing/2014/main" id="{210D35A1-0ED5-46E7-85CE-D0C238F65E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123" t="854" r="12433" b="-520"/>
          <a:stretch>
            <a:fillRect/>
          </a:stretch>
        </p:blipFill>
        <p:spPr bwMode="auto">
          <a:xfrm>
            <a:off x="323850" y="549275"/>
            <a:ext cx="8351838"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0455">
                                            <p:txEl>
                                              <p:pRg st="0" end="0"/>
                                            </p:txEl>
                                          </p:spTgt>
                                        </p:tgtEl>
                                        <p:attrNameLst>
                                          <p:attrName>style.visibility</p:attrName>
                                        </p:attrNameLst>
                                      </p:cBhvr>
                                      <p:to>
                                        <p:strVal val="visible"/>
                                      </p:to>
                                    </p:set>
                                    <p:animEffect transition="in" filter="slide(fromBottom)">
                                      <p:cBhvr>
                                        <p:cTn id="7" dur="500"/>
                                        <p:tgtEl>
                                          <p:spTgt spid="2304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30455">
                                            <p:txEl>
                                              <p:pRg st="1" end="1"/>
                                            </p:txEl>
                                          </p:spTgt>
                                        </p:tgtEl>
                                        <p:attrNameLst>
                                          <p:attrName>style.visibility</p:attrName>
                                        </p:attrNameLst>
                                      </p:cBhvr>
                                      <p:to>
                                        <p:strVal val="visible"/>
                                      </p:to>
                                    </p:set>
                                    <p:animEffect transition="in" filter="slide(fromBottom)">
                                      <p:cBhvr>
                                        <p:cTn id="12" dur="500"/>
                                        <p:tgtEl>
                                          <p:spTgt spid="2304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0">
            <a:extLst>
              <a:ext uri="{FF2B5EF4-FFF2-40B4-BE49-F238E27FC236}">
                <a16:creationId xmlns:a16="http://schemas.microsoft.com/office/drawing/2014/main" id="{483CC8B4-0586-4DA5-9727-12C2CFEB1A8B}"/>
              </a:ext>
            </a:extLst>
          </p:cNvPr>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1463" name="Rectangle 39">
            <a:extLst>
              <a:ext uri="{FF2B5EF4-FFF2-40B4-BE49-F238E27FC236}">
                <a16:creationId xmlns:a16="http://schemas.microsoft.com/office/drawing/2014/main" id="{B24607D9-DD0B-43FC-8628-3F66A3267D55}"/>
              </a:ext>
            </a:extLst>
          </p:cNvPr>
          <p:cNvSpPr>
            <a:spLocks noChangeArrowheads="1"/>
          </p:cNvSpPr>
          <p:nvPr/>
        </p:nvSpPr>
        <p:spPr bwMode="auto">
          <a:xfrm>
            <a:off x="684213" y="692150"/>
            <a:ext cx="8208962"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990000"/>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以</a:t>
            </a:r>
            <a:r>
              <a:rPr kumimoji="1" lang="en-US" altLang="zh-CN" sz="2400" b="1" i="1">
                <a:latin typeface="Times New Roman" panose="02020603050405020304" pitchFamily="18" charset="0"/>
                <a:ea typeface="楷体_GB2312" panose="02010609030101010101" pitchFamily="49" charset="-122"/>
              </a:rPr>
              <a:t>A</a:t>
            </a:r>
            <a:r>
              <a:rPr kumimoji="1" lang="zh-CN" altLang="en-US" sz="2400" b="1">
                <a:latin typeface="Times New Roman" panose="02020603050405020304" pitchFamily="18" charset="0"/>
                <a:ea typeface="楷体_GB2312" panose="02010609030101010101" pitchFamily="49" charset="-122"/>
              </a:rPr>
              <a:t>、</a:t>
            </a:r>
            <a:r>
              <a:rPr kumimoji="1" lang="en-US" altLang="zh-CN" sz="2400" b="1" i="1">
                <a:latin typeface="Times New Roman" panose="02020603050405020304" pitchFamily="18" charset="0"/>
                <a:ea typeface="楷体_GB2312" panose="02010609030101010101" pitchFamily="49" charset="-122"/>
              </a:rPr>
              <a:t>B</a:t>
            </a:r>
            <a:r>
              <a:rPr kumimoji="1" lang="zh-CN" altLang="en-US" sz="2400" b="1">
                <a:latin typeface="Times New Roman" panose="02020603050405020304" pitchFamily="18" charset="0"/>
                <a:ea typeface="楷体_GB2312" panose="02010609030101010101" pitchFamily="49" charset="-122"/>
              </a:rPr>
              <a:t>为圆心、</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r</a:t>
            </a:r>
            <a:r>
              <a:rPr kumimoji="1" lang="zh-CN" altLang="en-US" sz="2400" b="1">
                <a:latin typeface="Times New Roman" panose="02020603050405020304" pitchFamily="18" charset="0"/>
                <a:ea typeface="楷体_GB2312" panose="02010609030101010101" pitchFamily="49" charset="-122"/>
              </a:rPr>
              <a:t>为半径作弧线，该两弧线相交或相切，并与地面相切。从该弧线起到地面止为避雷线的</a:t>
            </a:r>
            <a:r>
              <a:rPr kumimoji="1" lang="zh-CN" altLang="en-US" sz="2400" b="1">
                <a:latin typeface="Times New Roman" panose="02020603050405020304" pitchFamily="18" charset="0"/>
                <a:ea typeface="楷体_GB2312" panose="02010609030101010101" pitchFamily="49" charset="-122"/>
                <a:hlinkClick r:id="rId2" action="ppaction://hlinksldjump"/>
              </a:rPr>
              <a:t>保护范围</a:t>
            </a:r>
            <a:r>
              <a:rPr kumimoji="1" lang="zh-CN" altLang="en-US" sz="2400" b="1">
                <a:latin typeface="Times New Roman" panose="02020603050405020304" pitchFamily="18" charset="0"/>
                <a:ea typeface="楷体_GB2312" panose="02010609030101010101" pitchFamily="49" charset="-122"/>
              </a:rPr>
              <a:t>。</a:t>
            </a:r>
          </a:p>
          <a:p>
            <a:pPr eaLnBrk="1" hangingPunct="1">
              <a:lnSpc>
                <a:spcPct val="125000"/>
              </a:lnSpc>
              <a:spcBef>
                <a:spcPct val="20000"/>
              </a:spcBef>
              <a:buClr>
                <a:srgbClr val="990000"/>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当</a:t>
            </a:r>
            <a:r>
              <a:rPr kumimoji="1" lang="en-US" altLang="zh-CN" sz="2400" b="1">
                <a:latin typeface="Times New Roman" panose="02020603050405020304" pitchFamily="18" charset="0"/>
                <a:ea typeface="楷体_GB2312" panose="02010609030101010101" pitchFamily="49" charset="-122"/>
              </a:rPr>
              <a:t>2</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r</a:t>
            </a: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a:t>
            </a:r>
            <a:r>
              <a:rPr kumimoji="1" lang="en-US" altLang="zh-CN" sz="2400" b="1" i="1">
                <a:latin typeface="Times New Roman" panose="02020603050405020304" pitchFamily="18" charset="0"/>
                <a:ea typeface="楷体_GB2312" panose="02010609030101010101" pitchFamily="49" charset="-122"/>
              </a:rPr>
              <a:t>h</a:t>
            </a:r>
            <a:r>
              <a:rPr kumimoji="1" lang="zh-CN" altLang="en-US" sz="2400" b="1">
                <a:latin typeface="Times New Roman" panose="02020603050405020304" pitchFamily="18" charset="0"/>
                <a:ea typeface="楷体_GB2312" panose="02010609030101010101" pitchFamily="49" charset="-122"/>
              </a:rPr>
              <a:t>＞</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r</a:t>
            </a: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时，保护范围最高点的高度</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baseline="-25000">
                <a:latin typeface="Times New Roman" panose="02020603050405020304" pitchFamily="18" charset="0"/>
                <a:ea typeface="楷体_GB2312" panose="02010609030101010101" pitchFamily="49" charset="-122"/>
              </a:rPr>
              <a:t>0</a:t>
            </a:r>
            <a:r>
              <a:rPr kumimoji="1" lang="zh-CN" altLang="en-US" sz="2400" b="1">
                <a:latin typeface="Times New Roman" panose="02020603050405020304" pitchFamily="18" charset="0"/>
                <a:ea typeface="楷体_GB2312" panose="02010609030101010101" pitchFamily="49" charset="-122"/>
              </a:rPr>
              <a:t>按下式计算：  </a:t>
            </a:r>
          </a:p>
        </p:txBody>
      </p:sp>
      <p:sp>
        <p:nvSpPr>
          <p:cNvPr id="5126" name="Rectangle 41">
            <a:extLst>
              <a:ext uri="{FF2B5EF4-FFF2-40B4-BE49-F238E27FC236}">
                <a16:creationId xmlns:a16="http://schemas.microsoft.com/office/drawing/2014/main" id="{F9354267-06B1-4765-B67B-7F0B90926DE0}"/>
              </a:ext>
            </a:extLst>
          </p:cNvPr>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31464" name="Object 40">
            <a:extLst>
              <a:ext uri="{FF2B5EF4-FFF2-40B4-BE49-F238E27FC236}">
                <a16:creationId xmlns:a16="http://schemas.microsoft.com/office/drawing/2014/main" id="{161D3844-5016-4177-A7E6-097BE20AD673}"/>
              </a:ext>
            </a:extLst>
          </p:cNvPr>
          <p:cNvGraphicFramePr>
            <a:graphicFrameLocks noChangeAspect="1"/>
          </p:cNvGraphicFramePr>
          <p:nvPr/>
        </p:nvGraphicFramePr>
        <p:xfrm>
          <a:off x="3348038" y="2349500"/>
          <a:ext cx="1800225" cy="466725"/>
        </p:xfrm>
        <a:graphic>
          <a:graphicData uri="http://schemas.openxmlformats.org/presentationml/2006/ole">
            <mc:AlternateContent xmlns:mc="http://schemas.openxmlformats.org/markup-compatibility/2006">
              <mc:Choice xmlns:v="urn:schemas-microsoft-com:vml" Requires="v">
                <p:oleObj name="公式" r:id="rId3" imgW="748975" imgH="203112" progId="Equation.3">
                  <p:embed/>
                </p:oleObj>
              </mc:Choice>
              <mc:Fallback>
                <p:oleObj name="公式" r:id="rId3" imgW="748975" imgH="203112" progId="Equation.3">
                  <p:embed/>
                  <p:pic>
                    <p:nvPicPr>
                      <p:cNvPr id="0"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349500"/>
                        <a:ext cx="1800225"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66" name="Rectangle 42">
            <a:extLst>
              <a:ext uri="{FF2B5EF4-FFF2-40B4-BE49-F238E27FC236}">
                <a16:creationId xmlns:a16="http://schemas.microsoft.com/office/drawing/2014/main" id="{20F412B9-5340-4016-B4C5-F4CD940C76AA}"/>
              </a:ext>
            </a:extLst>
          </p:cNvPr>
          <p:cNvSpPr>
            <a:spLocks noChangeArrowheads="1"/>
          </p:cNvSpPr>
          <p:nvPr/>
        </p:nvSpPr>
        <p:spPr bwMode="auto">
          <a:xfrm>
            <a:off x="611188" y="2852738"/>
            <a:ext cx="82089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990000"/>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避雷线在</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x</a:t>
            </a:r>
            <a:r>
              <a:rPr kumimoji="1" lang="zh-CN" altLang="en-US" sz="2400" b="1">
                <a:latin typeface="Times New Roman" panose="02020603050405020304" pitchFamily="18" charset="0"/>
                <a:ea typeface="楷体_GB2312" panose="02010609030101010101" pitchFamily="49" charset="-122"/>
              </a:rPr>
              <a:t>高度的水平面上的</a:t>
            </a:r>
            <a:r>
              <a:rPr kumimoji="1" lang="zh-CN" altLang="en-US" sz="2400" b="1">
                <a:latin typeface="Times New Roman" panose="02020603050405020304" pitchFamily="18" charset="0"/>
                <a:ea typeface="楷体_GB2312" panose="02010609030101010101" pitchFamily="49" charset="-122"/>
                <a:hlinkClick r:id="rId2" action="ppaction://hlinksldjump"/>
              </a:rPr>
              <a:t>保护宽度</a:t>
            </a:r>
            <a:r>
              <a:rPr kumimoji="1" lang="en-US" altLang="zh-CN" sz="2400" b="1" i="1">
                <a:latin typeface="Times New Roman" panose="02020603050405020304" pitchFamily="18" charset="0"/>
                <a:ea typeface="楷体_GB2312" panose="02010609030101010101" pitchFamily="49" charset="-122"/>
              </a:rPr>
              <a:t>b</a:t>
            </a:r>
            <a:r>
              <a:rPr kumimoji="1" lang="en-US" altLang="zh-CN" sz="2400" b="1" i="1" baseline="-25000">
                <a:latin typeface="Times New Roman" panose="02020603050405020304" pitchFamily="18" charset="0"/>
                <a:ea typeface="楷体_GB2312" panose="02010609030101010101" pitchFamily="49" charset="-122"/>
              </a:rPr>
              <a:t>x</a:t>
            </a:r>
            <a:r>
              <a:rPr kumimoji="1" lang="zh-CN" altLang="en-US" sz="2400" b="1">
                <a:latin typeface="Times New Roman" panose="02020603050405020304" pitchFamily="18" charset="0"/>
                <a:ea typeface="楷体_GB2312" panose="02010609030101010101" pitchFamily="49" charset="-122"/>
              </a:rPr>
              <a:t>按下式计算：</a:t>
            </a:r>
          </a:p>
        </p:txBody>
      </p:sp>
      <p:graphicFrame>
        <p:nvGraphicFramePr>
          <p:cNvPr id="231467" name="Object 43">
            <a:extLst>
              <a:ext uri="{FF2B5EF4-FFF2-40B4-BE49-F238E27FC236}">
                <a16:creationId xmlns:a16="http://schemas.microsoft.com/office/drawing/2014/main" id="{809097B6-C1D9-45BB-8A17-03C2E1A37CD4}"/>
              </a:ext>
            </a:extLst>
          </p:cNvPr>
          <p:cNvGraphicFramePr>
            <a:graphicFrameLocks noChangeAspect="1"/>
          </p:cNvGraphicFramePr>
          <p:nvPr/>
        </p:nvGraphicFramePr>
        <p:xfrm>
          <a:off x="2268538" y="3500438"/>
          <a:ext cx="4535487" cy="534987"/>
        </p:xfrm>
        <a:graphic>
          <a:graphicData uri="http://schemas.openxmlformats.org/presentationml/2006/ole">
            <mc:AlternateContent xmlns:mc="http://schemas.openxmlformats.org/markup-compatibility/2006">
              <mc:Choice xmlns:v="urn:schemas-microsoft-com:vml" Requires="v">
                <p:oleObj name="公式" r:id="rId5" imgW="1993900" imgH="241300" progId="Equation.3">
                  <p:embed/>
                </p:oleObj>
              </mc:Choice>
              <mc:Fallback>
                <p:oleObj name="公式" r:id="rId5" imgW="1993900" imgH="241300" progId="Equation.3">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3500438"/>
                        <a:ext cx="4535487"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69" name="Rectangle 45">
            <a:extLst>
              <a:ext uri="{FF2B5EF4-FFF2-40B4-BE49-F238E27FC236}">
                <a16:creationId xmlns:a16="http://schemas.microsoft.com/office/drawing/2014/main" id="{F0EA76EC-AF4A-4DE9-98B0-9B2FBC69D79C}"/>
              </a:ext>
            </a:extLst>
          </p:cNvPr>
          <p:cNvSpPr>
            <a:spLocks noChangeArrowheads="1"/>
          </p:cNvSpPr>
          <p:nvPr/>
        </p:nvSpPr>
        <p:spPr bwMode="auto">
          <a:xfrm>
            <a:off x="684213" y="4076700"/>
            <a:ext cx="4392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anose="02010609030101010101" pitchFamily="49" charset="-122"/>
              </a:rPr>
              <a:t>3.  </a:t>
            </a:r>
            <a:r>
              <a:rPr kumimoji="1" lang="zh-CN" altLang="en-US" sz="2400" b="1">
                <a:latin typeface="Times New Roman" panose="02020603050405020304" pitchFamily="18" charset="0"/>
                <a:ea typeface="楷体_GB2312" panose="02010609030101010101" pitchFamily="49" charset="-122"/>
              </a:rPr>
              <a:t>避雷带和避雷网</a:t>
            </a:r>
          </a:p>
        </p:txBody>
      </p:sp>
      <p:sp>
        <p:nvSpPr>
          <p:cNvPr id="231470" name="Rectangle 46">
            <a:extLst>
              <a:ext uri="{FF2B5EF4-FFF2-40B4-BE49-F238E27FC236}">
                <a16:creationId xmlns:a16="http://schemas.microsoft.com/office/drawing/2014/main" id="{2F4EF566-3DDE-473D-935A-A22B3C40AAD2}"/>
              </a:ext>
            </a:extLst>
          </p:cNvPr>
          <p:cNvSpPr>
            <a:spLocks noChangeArrowheads="1"/>
          </p:cNvSpPr>
          <p:nvPr/>
        </p:nvSpPr>
        <p:spPr bwMode="auto">
          <a:xfrm>
            <a:off x="468313" y="4508500"/>
            <a:ext cx="82073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避雷带和避雷网主要用于保护高层建筑免遭雷击，通常采用圆钢或扁钢焊接而成，并沿房屋边缘或屋顶敷设。</a:t>
            </a:r>
            <a:r>
              <a:rPr kumimoji="1" lang="zh-CN" altLang="en-US" sz="2400">
                <a:latin typeface="Times New Roman" panose="02020603050405020304" pitchFamily="18" charset="0"/>
                <a:ea typeface="楷体_GB2312" panose="02010609030101010101" pitchFamily="49" charset="-122"/>
              </a:rPr>
              <a:t> </a:t>
            </a:r>
          </a:p>
        </p:txBody>
      </p:sp>
      <p:sp>
        <p:nvSpPr>
          <p:cNvPr id="231471" name="Text Box 47">
            <a:extLst>
              <a:ext uri="{FF2B5EF4-FFF2-40B4-BE49-F238E27FC236}">
                <a16:creationId xmlns:a16="http://schemas.microsoft.com/office/drawing/2014/main" id="{77196397-E9B3-4F59-83E5-36B787153874}"/>
              </a:ext>
            </a:extLst>
          </p:cNvPr>
          <p:cNvSpPr txBox="1">
            <a:spLocks noChangeArrowheads="1"/>
          </p:cNvSpPr>
          <p:nvPr/>
        </p:nvSpPr>
        <p:spPr bwMode="auto">
          <a:xfrm>
            <a:off x="539750" y="5589588"/>
            <a:ext cx="8135938" cy="935037"/>
          </a:xfrm>
          <a:prstGeom prst="rect">
            <a:avLst/>
          </a:prstGeom>
          <a:solidFill>
            <a:srgbClr val="FFCCFF"/>
          </a:solidFill>
          <a:ln w="19050">
            <a:solidFill>
              <a:srgbClr val="00CC00"/>
            </a:solidFill>
            <a:miter lim="800000"/>
            <a:headEnd type="none" w="sm" len="sm"/>
            <a:tailEnd type="none" w="sm" len="sm"/>
          </a:ln>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pPr>
            <a:r>
              <a:rPr kumimoji="1" lang="zh-CN" altLang="en-US" b="1">
                <a:solidFill>
                  <a:srgbClr val="0000FF"/>
                </a:solidFill>
                <a:latin typeface="Times New Roman" panose="02020603050405020304" pitchFamily="18" charset="0"/>
                <a:ea typeface="楷体_GB2312" panose="02010609030101010101" pitchFamily="49" charset="-122"/>
              </a:rPr>
              <a:t>注意：</a:t>
            </a:r>
            <a:r>
              <a:rPr kumimoji="1" lang="zh-CN" altLang="en-US" b="1">
                <a:latin typeface="Times New Roman" panose="02020603050405020304" pitchFamily="18" charset="0"/>
                <a:ea typeface="楷体_GB2312" panose="02010609030101010101" pitchFamily="49" charset="-122"/>
              </a:rPr>
              <a:t>圆钢直径不小于</a:t>
            </a:r>
            <a:r>
              <a:rPr kumimoji="1" lang="en-US" altLang="zh-CN" b="1">
                <a:latin typeface="Times New Roman" panose="02020603050405020304" pitchFamily="18" charset="0"/>
                <a:ea typeface="楷体_GB2312" panose="02010609030101010101" pitchFamily="49" charset="-122"/>
              </a:rPr>
              <a:t>8 mm</a:t>
            </a:r>
            <a:r>
              <a:rPr kumimoji="1" lang="zh-CN" altLang="en-US" b="1">
                <a:latin typeface="Times New Roman" panose="02020603050405020304" pitchFamily="18" charset="0"/>
                <a:ea typeface="楷体_GB2312" panose="02010609030101010101" pitchFamily="49" charset="-122"/>
              </a:rPr>
              <a:t>，扁钢截面不小于</a:t>
            </a:r>
            <a:r>
              <a:rPr kumimoji="1" lang="en-US" altLang="zh-CN" b="1">
                <a:latin typeface="Times New Roman" panose="02020603050405020304" pitchFamily="18" charset="0"/>
                <a:ea typeface="楷体_GB2312" panose="02010609030101010101" pitchFamily="49" charset="-122"/>
              </a:rPr>
              <a:t>48mm</a:t>
            </a:r>
            <a:r>
              <a:rPr kumimoji="1" lang="en-US" altLang="zh-CN" b="1" baseline="30000">
                <a:latin typeface="Times New Roman" panose="02020603050405020304" pitchFamily="18" charset="0"/>
                <a:ea typeface="楷体_GB2312" panose="02010609030101010101" pitchFamily="49" charset="-122"/>
              </a:rPr>
              <a:t>2</a:t>
            </a:r>
            <a:r>
              <a:rPr kumimoji="1" lang="zh-CN" altLang="en-US" b="1">
                <a:latin typeface="Times New Roman" panose="02020603050405020304" pitchFamily="18" charset="0"/>
                <a:ea typeface="楷体_GB2312" panose="02010609030101010101" pitchFamily="49" charset="-122"/>
              </a:rPr>
              <a:t>，厚度不小于</a:t>
            </a:r>
            <a:r>
              <a:rPr kumimoji="1" lang="en-US" altLang="zh-CN" b="1">
                <a:latin typeface="Times New Roman" panose="02020603050405020304" pitchFamily="18" charset="0"/>
                <a:ea typeface="楷体_GB2312" panose="02010609030101010101" pitchFamily="49" charset="-122"/>
              </a:rPr>
              <a:t>4 mm</a:t>
            </a:r>
            <a:r>
              <a:rPr kumimoji="1" lang="zh-CN" altLang="en-US" b="1">
                <a:latin typeface="Times New Roman" panose="02020603050405020304" pitchFamily="18" charset="0"/>
                <a:ea typeface="楷体_GB2312" panose="02010609030101010101" pitchFamily="49" charset="-122"/>
              </a:rPr>
              <a:t>。当烟囱上采用避雷环时，圆钢直径不小于</a:t>
            </a:r>
            <a:r>
              <a:rPr kumimoji="1" lang="en-US" altLang="zh-CN" b="1">
                <a:latin typeface="Times New Roman" panose="02020603050405020304" pitchFamily="18" charset="0"/>
                <a:ea typeface="楷体_GB2312" panose="02010609030101010101" pitchFamily="49" charset="-122"/>
              </a:rPr>
              <a:t>12 mm</a:t>
            </a:r>
            <a:r>
              <a:rPr kumimoji="1" lang="zh-CN" altLang="en-US" b="1">
                <a:latin typeface="Times New Roman" panose="02020603050405020304" pitchFamily="18" charset="0"/>
                <a:ea typeface="楷体_GB2312" panose="02010609030101010101" pitchFamily="49" charset="-122"/>
              </a:rPr>
              <a:t>，扁钢截面不小于</a:t>
            </a:r>
            <a:r>
              <a:rPr kumimoji="1" lang="en-US" altLang="zh-CN" b="1">
                <a:latin typeface="Times New Roman" panose="02020603050405020304" pitchFamily="18" charset="0"/>
                <a:ea typeface="楷体_GB2312" panose="02010609030101010101" pitchFamily="49" charset="-122"/>
              </a:rPr>
              <a:t>100mm</a:t>
            </a:r>
            <a:r>
              <a:rPr kumimoji="1" lang="en-US" altLang="zh-CN" b="1" baseline="30000">
                <a:latin typeface="Times New Roman" panose="02020603050405020304" pitchFamily="18" charset="0"/>
                <a:ea typeface="楷体_GB2312" panose="02010609030101010101" pitchFamily="49" charset="-122"/>
              </a:rPr>
              <a:t>2</a:t>
            </a:r>
            <a:r>
              <a:rPr kumimoji="1" lang="zh-CN" altLang="en-US" b="1">
                <a:latin typeface="Times New Roman" panose="02020603050405020304" pitchFamily="18" charset="0"/>
                <a:ea typeface="楷体_GB2312" panose="02010609030101010101" pitchFamily="49" charset="-122"/>
              </a:rPr>
              <a:t>，厚度不小于</a:t>
            </a:r>
            <a:r>
              <a:rPr kumimoji="1" lang="en-US" altLang="zh-CN" b="1">
                <a:latin typeface="Times New Roman" panose="02020603050405020304" pitchFamily="18" charset="0"/>
                <a:ea typeface="楷体_GB2312" panose="02010609030101010101" pitchFamily="49" charset="-122"/>
              </a:rPr>
              <a:t>4 mm</a:t>
            </a:r>
            <a:r>
              <a:rPr kumimoji="1" lang="zh-CN" altLang="en-US" b="1">
                <a:latin typeface="Times New Roman" panose="02020603050405020304" pitchFamily="18" charset="0"/>
                <a:ea typeface="楷体_GB2312" panose="0201060903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31463">
                                            <p:txEl>
                                              <p:pRg st="0" end="0"/>
                                            </p:txEl>
                                          </p:spTgt>
                                        </p:tgtEl>
                                        <p:attrNameLst>
                                          <p:attrName>style.visibility</p:attrName>
                                        </p:attrNameLst>
                                      </p:cBhvr>
                                      <p:to>
                                        <p:strVal val="visible"/>
                                      </p:to>
                                    </p:set>
                                    <p:animEffect transition="in" filter="slide(fromBottom)">
                                      <p:cBhvr>
                                        <p:cTn id="7" dur="500"/>
                                        <p:tgtEl>
                                          <p:spTgt spid="2314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31463">
                                            <p:txEl>
                                              <p:pRg st="1" end="1"/>
                                            </p:txEl>
                                          </p:spTgt>
                                        </p:tgtEl>
                                        <p:attrNameLst>
                                          <p:attrName>style.visibility</p:attrName>
                                        </p:attrNameLst>
                                      </p:cBhvr>
                                      <p:to>
                                        <p:strVal val="visible"/>
                                      </p:to>
                                    </p:set>
                                    <p:animEffect transition="in" filter="slide(fromBottom)">
                                      <p:cBhvr>
                                        <p:cTn id="12" dur="500"/>
                                        <p:tgtEl>
                                          <p:spTgt spid="2314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1464"/>
                                        </p:tgtEl>
                                        <p:attrNameLst>
                                          <p:attrName>style.visibility</p:attrName>
                                        </p:attrNameLst>
                                      </p:cBhvr>
                                      <p:to>
                                        <p:strVal val="visible"/>
                                      </p:to>
                                    </p:set>
                                    <p:animEffect transition="in" filter="wipe(left)">
                                      <p:cBhvr>
                                        <p:cTn id="17" dur="500"/>
                                        <p:tgtEl>
                                          <p:spTgt spid="2314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231466">
                                            <p:txEl>
                                              <p:pRg st="0" end="0"/>
                                            </p:txEl>
                                          </p:spTgt>
                                        </p:tgtEl>
                                        <p:attrNameLst>
                                          <p:attrName>style.visibility</p:attrName>
                                        </p:attrNameLst>
                                      </p:cBhvr>
                                      <p:to>
                                        <p:strVal val="visible"/>
                                      </p:to>
                                    </p:set>
                                    <p:animEffect transition="in" filter="slide(fromBottom)">
                                      <p:cBhvr>
                                        <p:cTn id="22" dur="500"/>
                                        <p:tgtEl>
                                          <p:spTgt spid="23146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1467"/>
                                        </p:tgtEl>
                                        <p:attrNameLst>
                                          <p:attrName>style.visibility</p:attrName>
                                        </p:attrNameLst>
                                      </p:cBhvr>
                                      <p:to>
                                        <p:strVal val="visible"/>
                                      </p:to>
                                    </p:set>
                                    <p:animEffect transition="in" filter="wipe(left)">
                                      <p:cBhvr>
                                        <p:cTn id="27" dur="500"/>
                                        <p:tgtEl>
                                          <p:spTgt spid="2314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231469"/>
                                        </p:tgtEl>
                                        <p:attrNameLst>
                                          <p:attrName>style.visibility</p:attrName>
                                        </p:attrNameLst>
                                      </p:cBhvr>
                                      <p:to>
                                        <p:strVal val="visible"/>
                                      </p:to>
                                    </p:set>
                                    <p:animEffect transition="in" filter="slide(fromBottom)">
                                      <p:cBhvr>
                                        <p:cTn id="32" dur="500"/>
                                        <p:tgtEl>
                                          <p:spTgt spid="2314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31470"/>
                                        </p:tgtEl>
                                        <p:attrNameLst>
                                          <p:attrName>style.visibility</p:attrName>
                                        </p:attrNameLst>
                                      </p:cBhvr>
                                      <p:to>
                                        <p:strVal val="visible"/>
                                      </p:to>
                                    </p:set>
                                    <p:animEffect transition="in" filter="slide(fromBottom)">
                                      <p:cBhvr>
                                        <p:cTn id="37" dur="500"/>
                                        <p:tgtEl>
                                          <p:spTgt spid="2314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231471"/>
                                        </p:tgtEl>
                                        <p:attrNameLst>
                                          <p:attrName>style.visibility</p:attrName>
                                        </p:attrNameLst>
                                      </p:cBhvr>
                                      <p:to>
                                        <p:strVal val="visible"/>
                                      </p:to>
                                    </p:set>
                                    <p:anim calcmode="lin" valueType="num">
                                      <p:cBhvr additive="base">
                                        <p:cTn id="42" dur="500" fill="hold"/>
                                        <p:tgtEl>
                                          <p:spTgt spid="231471"/>
                                        </p:tgtEl>
                                        <p:attrNameLst>
                                          <p:attrName>ppt_x</p:attrName>
                                        </p:attrNameLst>
                                      </p:cBhvr>
                                      <p:tavLst>
                                        <p:tav tm="0">
                                          <p:val>
                                            <p:strVal val="1+#ppt_w/2"/>
                                          </p:val>
                                        </p:tav>
                                        <p:tav tm="100000">
                                          <p:val>
                                            <p:strVal val="#ppt_x"/>
                                          </p:val>
                                        </p:tav>
                                      </p:tavLst>
                                    </p:anim>
                                    <p:anim calcmode="lin" valueType="num">
                                      <p:cBhvr additive="base">
                                        <p:cTn id="43" dur="500" fill="hold"/>
                                        <p:tgtEl>
                                          <p:spTgt spid="2314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69" grpId="0"/>
      <p:bldP spid="231470" grpId="0"/>
      <p:bldP spid="23147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
            <a:extLst>
              <a:ext uri="{FF2B5EF4-FFF2-40B4-BE49-F238E27FC236}">
                <a16:creationId xmlns:a16="http://schemas.microsoft.com/office/drawing/2014/main" id="{1FFCCE61-286B-4D20-9C14-45FAF7F5B104}"/>
              </a:ext>
            </a:extLst>
          </p:cNvPr>
          <p:cNvSpPr>
            <a:spLocks noChangeArrowheads="1"/>
          </p:cNvSpPr>
          <p:nvPr/>
        </p:nvSpPr>
        <p:spPr bwMode="auto">
          <a:xfrm>
            <a:off x="0" y="2700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2194" name="Rectangle 18">
            <a:extLst>
              <a:ext uri="{FF2B5EF4-FFF2-40B4-BE49-F238E27FC236}">
                <a16:creationId xmlns:a16="http://schemas.microsoft.com/office/drawing/2014/main" id="{1523250A-82C3-4256-BC1B-258E2C88DB84}"/>
              </a:ext>
            </a:extLst>
          </p:cNvPr>
          <p:cNvSpPr>
            <a:spLocks noChangeArrowheads="1"/>
          </p:cNvSpPr>
          <p:nvPr/>
        </p:nvSpPr>
        <p:spPr bwMode="auto">
          <a:xfrm>
            <a:off x="720725" y="620713"/>
            <a:ext cx="50038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1813" indent="-5318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zh-CN" altLang="en-US" sz="2800" b="1">
                <a:solidFill>
                  <a:srgbClr val="FF3300"/>
                </a:solidFill>
                <a:latin typeface="楷体_GB2312" panose="02010609030101010101" pitchFamily="49" charset="-122"/>
                <a:ea typeface="楷体_GB2312" panose="02010609030101010101" pitchFamily="49" charset="-122"/>
              </a:rPr>
              <a:t>四、变电所的防雷保护</a:t>
            </a:r>
          </a:p>
        </p:txBody>
      </p:sp>
      <p:sp>
        <p:nvSpPr>
          <p:cNvPr id="562195" name="Rectangle 19">
            <a:extLst>
              <a:ext uri="{FF2B5EF4-FFF2-40B4-BE49-F238E27FC236}">
                <a16:creationId xmlns:a16="http://schemas.microsoft.com/office/drawing/2014/main" id="{06BCD26F-7045-477E-80F4-64E9FDA42CBD}"/>
              </a:ext>
            </a:extLst>
          </p:cNvPr>
          <p:cNvSpPr>
            <a:spLocks noChangeArrowheads="1"/>
          </p:cNvSpPr>
          <p:nvPr/>
        </p:nvSpPr>
        <p:spPr bwMode="auto">
          <a:xfrm>
            <a:off x="828675" y="1268413"/>
            <a:ext cx="460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anose="02010609030101010101" pitchFamily="49" charset="-122"/>
              </a:rPr>
              <a:t>1</a:t>
            </a:r>
            <a:r>
              <a:rPr kumimoji="1" lang="zh-CN" altLang="en-US" sz="2400" b="1">
                <a:latin typeface="Times New Roman" panose="02020603050405020304" pitchFamily="18" charset="0"/>
                <a:ea typeface="楷体_GB2312" panose="02010609030101010101" pitchFamily="49" charset="-122"/>
              </a:rPr>
              <a:t>．直击雷的防护措施</a:t>
            </a:r>
          </a:p>
        </p:txBody>
      </p:sp>
      <p:sp>
        <p:nvSpPr>
          <p:cNvPr id="562196" name="Rectangle 20">
            <a:extLst>
              <a:ext uri="{FF2B5EF4-FFF2-40B4-BE49-F238E27FC236}">
                <a16:creationId xmlns:a16="http://schemas.microsoft.com/office/drawing/2014/main" id="{E69C4D27-1821-4DF2-8835-57A8024D595C}"/>
              </a:ext>
            </a:extLst>
          </p:cNvPr>
          <p:cNvSpPr>
            <a:spLocks noChangeArrowheads="1"/>
          </p:cNvSpPr>
          <p:nvPr/>
        </p:nvSpPr>
        <p:spPr bwMode="auto">
          <a:xfrm>
            <a:off x="684213" y="1773238"/>
            <a:ext cx="8135937"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0000"/>
              </a:buClr>
              <a:buFont typeface="Wingdings" panose="05000000000000000000" pitchFamily="2" charset="2"/>
              <a:buChar char="u"/>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变电所应按一级防雷建筑物的标准进行防雷设计。</a:t>
            </a:r>
          </a:p>
          <a:p>
            <a:pPr eaLnBrk="1" hangingPunct="1">
              <a:lnSpc>
                <a:spcPct val="125000"/>
              </a:lnSpc>
              <a:spcBef>
                <a:spcPct val="20000"/>
              </a:spcBef>
              <a:buClr>
                <a:srgbClr val="FF0000"/>
              </a:buClr>
              <a:buFont typeface="Wingdings" panose="05000000000000000000" pitchFamily="2" charset="2"/>
              <a:buChar char="u"/>
            </a:pPr>
            <a:r>
              <a:rPr kumimoji="1" lang="zh-CN" altLang="en-US" sz="2400" b="1">
                <a:latin typeface="Times New Roman" panose="02020603050405020304" pitchFamily="18" charset="0"/>
                <a:ea typeface="楷体_GB2312" panose="02010609030101010101" pitchFamily="49" charset="-122"/>
              </a:rPr>
              <a:t>变电所内的设备和建筑物通常采用独立避雷针或避雷线进行直击雷防护 。</a:t>
            </a:r>
          </a:p>
        </p:txBody>
      </p:sp>
      <p:sp>
        <p:nvSpPr>
          <p:cNvPr id="562197" name="Rectangle 21">
            <a:extLst>
              <a:ext uri="{FF2B5EF4-FFF2-40B4-BE49-F238E27FC236}">
                <a16:creationId xmlns:a16="http://schemas.microsoft.com/office/drawing/2014/main" id="{3C0185AF-1CA4-4E4C-BABC-A4C066252285}"/>
              </a:ext>
            </a:extLst>
          </p:cNvPr>
          <p:cNvSpPr>
            <a:spLocks noChangeArrowheads="1"/>
          </p:cNvSpPr>
          <p:nvPr/>
        </p:nvSpPr>
        <p:spPr bwMode="auto">
          <a:xfrm>
            <a:off x="684213" y="3357563"/>
            <a:ext cx="784860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10000"/>
              </a:spcBef>
              <a:buClr>
                <a:srgbClr val="FF3300"/>
              </a:buClr>
              <a:buFont typeface="Wingdings" panose="05000000000000000000" pitchFamily="2" charset="2"/>
              <a:buChar char="u"/>
            </a:pPr>
            <a:r>
              <a:rPr kumimoji="1" lang="en-US" altLang="zh-CN" sz="2400" b="1">
                <a:latin typeface="Times New Roman" panose="02020603050405020304" pitchFamily="18" charset="0"/>
                <a:ea typeface="楷体_GB2312" panose="02010609030101010101" pitchFamily="49" charset="-122"/>
              </a:rPr>
              <a:t>“</a:t>
            </a:r>
            <a:r>
              <a:rPr kumimoji="1" lang="zh-CN" altLang="en-US" sz="2400" b="1">
                <a:solidFill>
                  <a:srgbClr val="0000FF"/>
                </a:solidFill>
                <a:latin typeface="Times New Roman" panose="02020603050405020304" pitchFamily="18" charset="0"/>
                <a:ea typeface="楷体_GB2312" panose="02010609030101010101" pitchFamily="49" charset="-122"/>
              </a:rPr>
              <a:t>反击</a:t>
            </a:r>
            <a:r>
              <a:rPr kumimoji="1" lang="zh-CN" altLang="en-US" sz="2400" b="1">
                <a:latin typeface="Times New Roman" panose="02020603050405020304" pitchFamily="18" charset="0"/>
                <a:ea typeface="楷体_GB2312" panose="02010609030101010101" pitchFamily="49" charset="-122"/>
              </a:rPr>
              <a:t>”现象：当避雷针（线）与附近设施之间的绝缘距离不够时，两者之间会发生强烈的放电现象，这种情况称为“反击”。</a:t>
            </a:r>
          </a:p>
        </p:txBody>
      </p:sp>
      <p:sp>
        <p:nvSpPr>
          <p:cNvPr id="562201" name="Rectangle 25">
            <a:extLst>
              <a:ext uri="{FF2B5EF4-FFF2-40B4-BE49-F238E27FC236}">
                <a16:creationId xmlns:a16="http://schemas.microsoft.com/office/drawing/2014/main" id="{B5660AAB-8E93-4769-B310-FABFA9EF4423}"/>
              </a:ext>
            </a:extLst>
          </p:cNvPr>
          <p:cNvSpPr>
            <a:spLocks noChangeArrowheads="1"/>
          </p:cNvSpPr>
          <p:nvPr/>
        </p:nvSpPr>
        <p:spPr bwMode="auto">
          <a:xfrm>
            <a:off x="684213" y="4868863"/>
            <a:ext cx="79914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为了防止反击事故的发生，避雷针（线）与附近其他金属导体之间必须保持足够的安全距离。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62194">
                                            <p:txEl>
                                              <p:pRg st="0" end="0"/>
                                            </p:txEl>
                                          </p:spTgt>
                                        </p:tgtEl>
                                        <p:attrNameLst>
                                          <p:attrName>style.visibility</p:attrName>
                                        </p:attrNameLst>
                                      </p:cBhvr>
                                      <p:to>
                                        <p:strVal val="visible"/>
                                      </p:to>
                                    </p:set>
                                    <p:animEffect transition="in" filter="slide(fromBottom)">
                                      <p:cBhvr>
                                        <p:cTn id="7" dur="500"/>
                                        <p:tgtEl>
                                          <p:spTgt spid="5621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62195"/>
                                        </p:tgtEl>
                                        <p:attrNameLst>
                                          <p:attrName>style.visibility</p:attrName>
                                        </p:attrNameLst>
                                      </p:cBhvr>
                                      <p:to>
                                        <p:strVal val="visible"/>
                                      </p:to>
                                    </p:set>
                                    <p:animEffect transition="in" filter="slide(fromBottom)">
                                      <p:cBhvr>
                                        <p:cTn id="12" dur="500"/>
                                        <p:tgtEl>
                                          <p:spTgt spid="562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62196">
                                            <p:txEl>
                                              <p:pRg st="0" end="0"/>
                                            </p:txEl>
                                          </p:spTgt>
                                        </p:tgtEl>
                                        <p:attrNameLst>
                                          <p:attrName>style.visibility</p:attrName>
                                        </p:attrNameLst>
                                      </p:cBhvr>
                                      <p:to>
                                        <p:strVal val="visible"/>
                                      </p:to>
                                    </p:set>
                                    <p:animEffect transition="in" filter="slide(fromBottom)">
                                      <p:cBhvr>
                                        <p:cTn id="17" dur="500"/>
                                        <p:tgtEl>
                                          <p:spTgt spid="56219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62196">
                                            <p:txEl>
                                              <p:pRg st="1" end="1"/>
                                            </p:txEl>
                                          </p:spTgt>
                                        </p:tgtEl>
                                        <p:attrNameLst>
                                          <p:attrName>style.visibility</p:attrName>
                                        </p:attrNameLst>
                                      </p:cBhvr>
                                      <p:to>
                                        <p:strVal val="visible"/>
                                      </p:to>
                                    </p:set>
                                    <p:animEffect transition="in" filter="slide(fromBottom)">
                                      <p:cBhvr>
                                        <p:cTn id="22" dur="500"/>
                                        <p:tgtEl>
                                          <p:spTgt spid="56219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62197">
                                            <p:txEl>
                                              <p:pRg st="0" end="0"/>
                                            </p:txEl>
                                          </p:spTgt>
                                        </p:tgtEl>
                                        <p:attrNameLst>
                                          <p:attrName>style.visibility</p:attrName>
                                        </p:attrNameLst>
                                      </p:cBhvr>
                                      <p:to>
                                        <p:strVal val="visible"/>
                                      </p:to>
                                    </p:set>
                                    <p:animEffect transition="in" filter="slide(fromBottom)">
                                      <p:cBhvr>
                                        <p:cTn id="27" dur="500"/>
                                        <p:tgtEl>
                                          <p:spTgt spid="56219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62201"/>
                                        </p:tgtEl>
                                        <p:attrNameLst>
                                          <p:attrName>style.visibility</p:attrName>
                                        </p:attrNameLst>
                                      </p:cBhvr>
                                      <p:to>
                                        <p:strVal val="visible"/>
                                      </p:to>
                                    </p:set>
                                    <p:animEffect transition="in" filter="slide(fromBottom)">
                                      <p:cBhvr>
                                        <p:cTn id="32" dur="500"/>
                                        <p:tgtEl>
                                          <p:spTgt spid="562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94" grpId="0" build="p"/>
      <p:bldP spid="562195" grpId="0"/>
      <p:bldP spid="562201"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AF380FA-6658-4148-89AA-98E1B8C7AB4B}"/>
              </a:ext>
            </a:extLst>
          </p:cNvPr>
          <p:cNvSpPr>
            <a:spLocks noChangeArrowheads="1"/>
          </p:cNvSpPr>
          <p:nvPr>
            <p:ph type="title"/>
          </p:nvPr>
        </p:nvSpPr>
        <p:spPr bwMode="auto">
          <a:xfrm>
            <a:off x="1331913" y="333375"/>
            <a:ext cx="6553200" cy="698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zh-CN" sz="3200" b="1">
                <a:solidFill>
                  <a:srgbClr val="0000FF"/>
                </a:solidFill>
                <a:latin typeface="Times New Roman" panose="02020603050405020304" pitchFamily="18" charset="0"/>
                <a:ea typeface="黑体" panose="02010609060101010101" pitchFamily="49" charset="-122"/>
              </a:rPr>
              <a:t>9.1  </a:t>
            </a:r>
            <a:r>
              <a:rPr lang="zh-CN" altLang="en-US" sz="3200" b="1">
                <a:solidFill>
                  <a:srgbClr val="0000FF"/>
                </a:solidFill>
                <a:latin typeface="Times New Roman" panose="02020603050405020304" pitchFamily="18" charset="0"/>
                <a:ea typeface="黑体" panose="02010609060101010101" pitchFamily="49" charset="-122"/>
              </a:rPr>
              <a:t>过电压与防雷</a:t>
            </a:r>
            <a:r>
              <a:rPr lang="zh-CN" altLang="en-US"/>
              <a:t> </a:t>
            </a:r>
          </a:p>
        </p:txBody>
      </p:sp>
      <p:sp>
        <p:nvSpPr>
          <p:cNvPr id="6149" name="Rectangle 5">
            <a:extLst>
              <a:ext uri="{FF2B5EF4-FFF2-40B4-BE49-F238E27FC236}">
                <a16:creationId xmlns:a16="http://schemas.microsoft.com/office/drawing/2014/main" id="{33E0F86C-2EA5-4DF2-B932-D7157ACB4554}"/>
              </a:ext>
            </a:extLst>
          </p:cNvPr>
          <p:cNvSpPr>
            <a:spLocks noChangeArrowheads="1"/>
          </p:cNvSpPr>
          <p:nvPr>
            <p:ph type="body" idx="1"/>
          </p:nvPr>
        </p:nvSpPr>
        <p:spPr bwMode="auto">
          <a:xfrm>
            <a:off x="835025" y="1700213"/>
            <a:ext cx="3665538" cy="720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eaLnBrk="1" hangingPunct="1">
              <a:lnSpc>
                <a:spcPct val="125000"/>
              </a:lnSpc>
              <a:spcBef>
                <a:spcPct val="0"/>
              </a:spcBef>
              <a:buClrTx/>
              <a:buFont typeface="Wingdings" panose="05000000000000000000" pitchFamily="2" charset="2"/>
              <a:buNone/>
            </a:pPr>
            <a:r>
              <a:rPr lang="en-US" altLang="zh-CN" sz="2400" b="1">
                <a:latin typeface="Times New Roman" panose="02020603050405020304" pitchFamily="18" charset="0"/>
                <a:ea typeface="楷体_GB2312" panose="02010609030101010101" pitchFamily="49" charset="-122"/>
              </a:rPr>
              <a:t>1</a:t>
            </a:r>
            <a:r>
              <a:rPr lang="zh-CN" altLang="en-US" sz="2400" b="1">
                <a:latin typeface="Times New Roman" panose="02020603050405020304" pitchFamily="18" charset="0"/>
                <a:ea typeface="楷体_GB2312" panose="02010609030101010101" pitchFamily="49" charset="-122"/>
              </a:rPr>
              <a:t>．内部过电压</a:t>
            </a:r>
          </a:p>
        </p:txBody>
      </p:sp>
      <p:sp>
        <p:nvSpPr>
          <p:cNvPr id="6161" name="Rectangle 17">
            <a:extLst>
              <a:ext uri="{FF2B5EF4-FFF2-40B4-BE49-F238E27FC236}">
                <a16:creationId xmlns:a16="http://schemas.microsoft.com/office/drawing/2014/main" id="{80411636-9BC2-409E-80CC-2707DF0741A8}"/>
              </a:ext>
            </a:extLst>
          </p:cNvPr>
          <p:cNvSpPr>
            <a:spLocks noChangeArrowheads="1"/>
          </p:cNvSpPr>
          <p:nvPr/>
        </p:nvSpPr>
        <p:spPr bwMode="auto">
          <a:xfrm>
            <a:off x="720725" y="1195388"/>
            <a:ext cx="50038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1813" indent="-5318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zh-CN" altLang="en-US" sz="2800" b="1">
                <a:solidFill>
                  <a:srgbClr val="FF3300"/>
                </a:solidFill>
                <a:latin typeface="楷体_GB2312" panose="02010609030101010101" pitchFamily="49" charset="-122"/>
                <a:ea typeface="楷体_GB2312" panose="02010609030101010101" pitchFamily="49" charset="-122"/>
              </a:rPr>
              <a:t>一、过电压的形式</a:t>
            </a:r>
          </a:p>
        </p:txBody>
      </p:sp>
      <p:sp>
        <p:nvSpPr>
          <p:cNvPr id="6177" name="Text Box 33">
            <a:extLst>
              <a:ext uri="{FF2B5EF4-FFF2-40B4-BE49-F238E27FC236}">
                <a16:creationId xmlns:a16="http://schemas.microsoft.com/office/drawing/2014/main" id="{FC6E81E5-CDF3-42DF-BE31-BF18B1BDEDAA}"/>
              </a:ext>
            </a:extLst>
          </p:cNvPr>
          <p:cNvSpPr txBox="1">
            <a:spLocks noChangeArrowheads="1"/>
          </p:cNvSpPr>
          <p:nvPr/>
        </p:nvSpPr>
        <p:spPr bwMode="auto">
          <a:xfrm>
            <a:off x="684213" y="2155825"/>
            <a:ext cx="8101012"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操作过电压：</a:t>
            </a:r>
            <a:r>
              <a:rPr kumimoji="1" lang="zh-CN" altLang="en-US" sz="2400" b="1">
                <a:latin typeface="Times New Roman" panose="02020603050405020304" pitchFamily="18" charset="0"/>
                <a:ea typeface="楷体_GB2312" panose="02010609030101010101" pitchFamily="49" charset="-122"/>
              </a:rPr>
              <a:t>因开关操作、负荷剧变、系统故障等原因而引起的过电压。</a:t>
            </a:r>
          </a:p>
          <a:p>
            <a:pPr eaLnBrk="1" hangingPunct="1">
              <a:lnSpc>
                <a:spcPct val="125000"/>
              </a:lnSpc>
              <a:spcBef>
                <a:spcPct val="2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谐振过电压：</a:t>
            </a:r>
            <a:r>
              <a:rPr kumimoji="1" lang="zh-CN" altLang="en-US" sz="2400" b="1">
                <a:latin typeface="Times New Roman" panose="02020603050405020304" pitchFamily="18" charset="0"/>
                <a:ea typeface="楷体_GB2312" panose="02010609030101010101" pitchFamily="49" charset="-122"/>
              </a:rPr>
              <a:t>因电感、电容等参数在特殊情况下发生谐振而引起的过电压。</a:t>
            </a:r>
          </a:p>
        </p:txBody>
      </p:sp>
      <p:sp>
        <p:nvSpPr>
          <p:cNvPr id="6178" name="Rectangle 34">
            <a:extLst>
              <a:ext uri="{FF2B5EF4-FFF2-40B4-BE49-F238E27FC236}">
                <a16:creationId xmlns:a16="http://schemas.microsoft.com/office/drawing/2014/main" id="{47445344-CC8C-440E-B61A-96CA146D5CA8}"/>
              </a:ext>
            </a:extLst>
          </p:cNvPr>
          <p:cNvSpPr>
            <a:spLocks noChangeArrowheads="1"/>
          </p:cNvSpPr>
          <p:nvPr/>
        </p:nvSpPr>
        <p:spPr bwMode="auto">
          <a:xfrm>
            <a:off x="762000" y="4149725"/>
            <a:ext cx="366553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buSzPct val="75000"/>
              <a:buFont typeface="Wingdings" panose="05000000000000000000" pitchFamily="2" charset="2"/>
              <a:buNone/>
            </a:pPr>
            <a:r>
              <a:rPr lang="en-US" altLang="zh-CN" sz="2400" b="1">
                <a:latin typeface="Times New Roman" panose="02020603050405020304" pitchFamily="18" charset="0"/>
                <a:ea typeface="楷体_GB2312" panose="02010609030101010101" pitchFamily="49" charset="-122"/>
              </a:rPr>
              <a:t>2</a:t>
            </a:r>
            <a:r>
              <a:rPr lang="zh-CN" altLang="en-US" sz="2400" b="1">
                <a:latin typeface="Times New Roman" panose="02020603050405020304" pitchFamily="18" charset="0"/>
                <a:ea typeface="楷体_GB2312" panose="02010609030101010101" pitchFamily="49" charset="-122"/>
              </a:rPr>
              <a:t>．外部过电压</a:t>
            </a:r>
          </a:p>
        </p:txBody>
      </p:sp>
      <p:sp>
        <p:nvSpPr>
          <p:cNvPr id="6179" name="Text Box 35">
            <a:extLst>
              <a:ext uri="{FF2B5EF4-FFF2-40B4-BE49-F238E27FC236}">
                <a16:creationId xmlns:a16="http://schemas.microsoft.com/office/drawing/2014/main" id="{FBA8194C-DE87-45F3-8FC9-8E3ABE8E89CD}"/>
              </a:ext>
            </a:extLst>
          </p:cNvPr>
          <p:cNvSpPr txBox="1">
            <a:spLocks noChangeArrowheads="1"/>
          </p:cNvSpPr>
          <p:nvPr/>
        </p:nvSpPr>
        <p:spPr bwMode="auto">
          <a:xfrm>
            <a:off x="755650" y="4652963"/>
            <a:ext cx="80645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0000"/>
              </a:buClr>
              <a:buFont typeface="Wingdings" panose="05000000000000000000" pitchFamily="2" charset="2"/>
              <a:buNone/>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外部过电压又称雷电过电压或大气过电压，它是由于电力系统的导线或电气设备受到直接雷击或雷电感应而引起的过电压。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61">
                                            <p:txEl>
                                              <p:pRg st="0" end="0"/>
                                            </p:txEl>
                                          </p:spTgt>
                                        </p:tgtEl>
                                        <p:attrNameLst>
                                          <p:attrName>style.visibility</p:attrName>
                                        </p:attrNameLst>
                                      </p:cBhvr>
                                      <p:to>
                                        <p:strVal val="visible"/>
                                      </p:to>
                                    </p:set>
                                    <p:animEffect transition="in" filter="slide(fromBottom)">
                                      <p:cBhvr>
                                        <p:cTn id="7" dur="500"/>
                                        <p:tgtEl>
                                          <p:spTgt spid="61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49">
                                            <p:txEl>
                                              <p:pRg st="0" end="0"/>
                                            </p:txEl>
                                          </p:spTgt>
                                        </p:tgtEl>
                                        <p:attrNameLst>
                                          <p:attrName>style.visibility</p:attrName>
                                        </p:attrNameLst>
                                      </p:cBhvr>
                                      <p:to>
                                        <p:strVal val="visible"/>
                                      </p:to>
                                    </p:set>
                                    <p:animEffect transition="in" filter="slide(fromBottom)">
                                      <p:cBhvr>
                                        <p:cTn id="12" dur="500"/>
                                        <p:tgtEl>
                                          <p:spTgt spid="614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6177">
                                            <p:txEl>
                                              <p:pRg st="0" end="0"/>
                                            </p:txEl>
                                          </p:spTgt>
                                        </p:tgtEl>
                                        <p:attrNameLst>
                                          <p:attrName>style.visibility</p:attrName>
                                        </p:attrNameLst>
                                      </p:cBhvr>
                                      <p:to>
                                        <p:strVal val="visible"/>
                                      </p:to>
                                    </p:set>
                                    <p:animEffect transition="in" filter="slide(fromBottom)">
                                      <p:cBhvr>
                                        <p:cTn id="17" dur="500"/>
                                        <p:tgtEl>
                                          <p:spTgt spid="617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6177">
                                            <p:txEl>
                                              <p:pRg st="1" end="1"/>
                                            </p:txEl>
                                          </p:spTgt>
                                        </p:tgtEl>
                                        <p:attrNameLst>
                                          <p:attrName>style.visibility</p:attrName>
                                        </p:attrNameLst>
                                      </p:cBhvr>
                                      <p:to>
                                        <p:strVal val="visible"/>
                                      </p:to>
                                    </p:set>
                                    <p:animEffect transition="in" filter="slide(fromBottom)">
                                      <p:cBhvr>
                                        <p:cTn id="22" dur="500"/>
                                        <p:tgtEl>
                                          <p:spTgt spid="617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6178">
                                            <p:txEl>
                                              <p:pRg st="0" end="0"/>
                                            </p:txEl>
                                          </p:spTgt>
                                        </p:tgtEl>
                                        <p:attrNameLst>
                                          <p:attrName>style.visibility</p:attrName>
                                        </p:attrNameLst>
                                      </p:cBhvr>
                                      <p:to>
                                        <p:strVal val="visible"/>
                                      </p:to>
                                    </p:set>
                                    <p:animEffect transition="in" filter="slide(fromBottom)">
                                      <p:cBhvr>
                                        <p:cTn id="27" dur="500"/>
                                        <p:tgtEl>
                                          <p:spTgt spid="6178">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6179">
                                            <p:txEl>
                                              <p:pRg st="0" end="0"/>
                                            </p:txEl>
                                          </p:spTgt>
                                        </p:tgtEl>
                                        <p:attrNameLst>
                                          <p:attrName>style.visibility</p:attrName>
                                        </p:attrNameLst>
                                      </p:cBhvr>
                                      <p:to>
                                        <p:strVal val="visible"/>
                                      </p:to>
                                    </p:set>
                                    <p:animEffect transition="in" filter="slide(fromBottom)">
                                      <p:cBhvr>
                                        <p:cTn id="32" dur="500"/>
                                        <p:tgtEl>
                                          <p:spTgt spid="61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autoUpdateAnimBg="0"/>
      <p:bldP spid="6161" grpId="0" build="p"/>
      <p:bldP spid="6178"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6" name="Text Box 16">
            <a:extLst>
              <a:ext uri="{FF2B5EF4-FFF2-40B4-BE49-F238E27FC236}">
                <a16:creationId xmlns:a16="http://schemas.microsoft.com/office/drawing/2014/main" id="{02658393-E0D2-4A94-8E22-6AC9EBFBA859}"/>
              </a:ext>
            </a:extLst>
          </p:cNvPr>
          <p:cNvSpPr txBox="1">
            <a:spLocks noChangeArrowheads="1"/>
          </p:cNvSpPr>
          <p:nvPr/>
        </p:nvSpPr>
        <p:spPr bwMode="auto">
          <a:xfrm>
            <a:off x="684213" y="692150"/>
            <a:ext cx="792003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rgbClr val="FF33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独立避雷针（线）及其引下线与其他金属物体在空气中的安全距离应满足：</a:t>
            </a:r>
            <a:r>
              <a:rPr kumimoji="1" lang="zh-CN" altLang="en-US"/>
              <a:t> </a:t>
            </a:r>
            <a:endParaRPr kumimoji="1" lang="zh-CN" altLang="en-US" sz="2400" b="1">
              <a:latin typeface="Times New Roman" panose="02020603050405020304" pitchFamily="18" charset="0"/>
              <a:ea typeface="楷体_GB2312" panose="02010609030101010101" pitchFamily="49" charset="-122"/>
            </a:endParaRPr>
          </a:p>
        </p:txBody>
      </p:sp>
      <p:sp>
        <p:nvSpPr>
          <p:cNvPr id="6151" name="Rectangle 18">
            <a:extLst>
              <a:ext uri="{FF2B5EF4-FFF2-40B4-BE49-F238E27FC236}">
                <a16:creationId xmlns:a16="http://schemas.microsoft.com/office/drawing/2014/main" id="{9C7D0CED-DA15-4D51-B14C-9971FF93BFEC}"/>
              </a:ext>
            </a:extLst>
          </p:cNvPr>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2" name="Rectangle 20">
            <a:extLst>
              <a:ext uri="{FF2B5EF4-FFF2-40B4-BE49-F238E27FC236}">
                <a16:creationId xmlns:a16="http://schemas.microsoft.com/office/drawing/2014/main" id="{AC1F0946-2952-425D-A9CB-95990CC3CF62}"/>
              </a:ext>
            </a:extLst>
          </p:cNvPr>
          <p:cNvSpPr>
            <a:spLocks noChangeArrowheads="1"/>
          </p:cNvSpPr>
          <p:nvPr/>
        </p:nvSpPr>
        <p:spPr bwMode="auto">
          <a:xfrm>
            <a:off x="0" y="332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27">
            <a:extLst>
              <a:ext uri="{FF2B5EF4-FFF2-40B4-BE49-F238E27FC236}">
                <a16:creationId xmlns:a16="http://schemas.microsoft.com/office/drawing/2014/main" id="{E7DA41B7-E29A-4C61-8EF5-A6C5D39588C3}"/>
              </a:ext>
            </a:extLst>
          </p:cNvPr>
          <p:cNvGrpSpPr>
            <a:grpSpLocks/>
          </p:cNvGrpSpPr>
          <p:nvPr/>
        </p:nvGrpSpPr>
        <p:grpSpPr bwMode="auto">
          <a:xfrm>
            <a:off x="2125663" y="1916113"/>
            <a:ext cx="2662237" cy="484187"/>
            <a:chOff x="1248" y="1480"/>
            <a:chExt cx="1677" cy="305"/>
          </a:xfrm>
        </p:grpSpPr>
        <p:graphicFrame>
          <p:nvGraphicFramePr>
            <p:cNvPr id="6148" name="Object 17">
              <a:extLst>
                <a:ext uri="{FF2B5EF4-FFF2-40B4-BE49-F238E27FC236}">
                  <a16:creationId xmlns:a16="http://schemas.microsoft.com/office/drawing/2014/main" id="{D3670120-A21F-49EE-B83A-5E1E98D1BDBF}"/>
                </a:ext>
              </a:extLst>
            </p:cNvPr>
            <p:cNvGraphicFramePr>
              <a:graphicFrameLocks noChangeAspect="1"/>
            </p:cNvGraphicFramePr>
            <p:nvPr/>
          </p:nvGraphicFramePr>
          <p:xfrm>
            <a:off x="1746" y="1480"/>
            <a:ext cx="1179" cy="295"/>
          </p:xfrm>
          <a:graphic>
            <a:graphicData uri="http://schemas.openxmlformats.org/presentationml/2006/ole">
              <mc:AlternateContent xmlns:mc="http://schemas.openxmlformats.org/markup-compatibility/2006">
                <mc:Choice xmlns:v="urn:schemas-microsoft-com:vml" Requires="v">
                  <p:oleObj name="公式" r:id="rId2" imgW="837836" imgH="203112" progId="Equation.3">
                    <p:embed/>
                  </p:oleObj>
                </mc:Choice>
                <mc:Fallback>
                  <p:oleObj name="公式" r:id="rId2" imgW="837836" imgH="203112" progId="Equation.3">
                    <p:embed/>
                    <p:pic>
                      <p:nvPicPr>
                        <p:cNvPr id="0"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 y="1480"/>
                          <a:ext cx="1179"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19">
              <a:extLst>
                <a:ext uri="{FF2B5EF4-FFF2-40B4-BE49-F238E27FC236}">
                  <a16:creationId xmlns:a16="http://schemas.microsoft.com/office/drawing/2014/main" id="{8778920D-D1AC-4921-B216-F4F8F1AF4F7E}"/>
                </a:ext>
              </a:extLst>
            </p:cNvPr>
            <p:cNvGraphicFramePr>
              <a:graphicFrameLocks noChangeAspect="1"/>
            </p:cNvGraphicFramePr>
            <p:nvPr/>
          </p:nvGraphicFramePr>
          <p:xfrm>
            <a:off x="1248" y="1480"/>
            <a:ext cx="317" cy="305"/>
          </p:xfrm>
          <a:graphic>
            <a:graphicData uri="http://schemas.openxmlformats.org/presentationml/2006/ole">
              <mc:AlternateContent xmlns:mc="http://schemas.openxmlformats.org/markup-compatibility/2006">
                <mc:Choice xmlns:v="urn:schemas-microsoft-com:vml" Requires="v">
                  <p:oleObj name="公式" r:id="rId4" imgW="266400" imgH="241200" progId="Equation.3">
                    <p:embed/>
                  </p:oleObj>
                </mc:Choice>
                <mc:Fallback>
                  <p:oleObj name="公式" r:id="rId4" imgW="266400" imgH="241200"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1480"/>
                          <a:ext cx="317" cy="3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1" name="Rectangle 21">
              <a:extLst>
                <a:ext uri="{FF2B5EF4-FFF2-40B4-BE49-F238E27FC236}">
                  <a16:creationId xmlns:a16="http://schemas.microsoft.com/office/drawing/2014/main" id="{79221DF8-EF0B-4706-9998-89A09A728188}"/>
                </a:ext>
              </a:extLst>
            </p:cNvPr>
            <p:cNvSpPr>
              <a:spLocks noChangeArrowheads="1"/>
            </p:cNvSpPr>
            <p:nvPr/>
          </p:nvSpPr>
          <p:spPr bwMode="auto">
            <a:xfrm>
              <a:off x="1477" y="1480"/>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t>≥ </a:t>
              </a:r>
            </a:p>
          </p:txBody>
        </p:sp>
      </p:grpSp>
      <p:sp>
        <p:nvSpPr>
          <p:cNvPr id="563222" name="Text Box 22">
            <a:extLst>
              <a:ext uri="{FF2B5EF4-FFF2-40B4-BE49-F238E27FC236}">
                <a16:creationId xmlns:a16="http://schemas.microsoft.com/office/drawing/2014/main" id="{FDB6922F-AA65-42E5-A8D7-79C7DDD6B692}"/>
              </a:ext>
            </a:extLst>
          </p:cNvPr>
          <p:cNvSpPr txBox="1">
            <a:spLocks noChangeArrowheads="1"/>
          </p:cNvSpPr>
          <p:nvPr/>
        </p:nvSpPr>
        <p:spPr bwMode="auto">
          <a:xfrm>
            <a:off x="684213" y="4076700"/>
            <a:ext cx="561657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rgbClr val="FF33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独立避雷针（线）的接地体与变电所接地网间的最小地中距离应满足：</a:t>
            </a:r>
            <a:endParaRPr kumimoji="1" lang="zh-CN" altLang="en-US"/>
          </a:p>
        </p:txBody>
      </p:sp>
      <p:sp>
        <p:nvSpPr>
          <p:cNvPr id="563223" name="Rectangle 23">
            <a:extLst>
              <a:ext uri="{FF2B5EF4-FFF2-40B4-BE49-F238E27FC236}">
                <a16:creationId xmlns:a16="http://schemas.microsoft.com/office/drawing/2014/main" id="{3E3A87B6-3E46-41B9-8EF0-1B5C56DD2F1B}"/>
              </a:ext>
            </a:extLst>
          </p:cNvPr>
          <p:cNvSpPr>
            <a:spLocks noChangeArrowheads="1"/>
          </p:cNvSpPr>
          <p:nvPr/>
        </p:nvSpPr>
        <p:spPr bwMode="auto">
          <a:xfrm>
            <a:off x="684213" y="2420938"/>
            <a:ext cx="56880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zh-CN" altLang="en-US" sz="2400" b="1">
                <a:latin typeface="Times New Roman" panose="02020603050405020304" pitchFamily="18" charset="0"/>
                <a:ea typeface="楷体_GB2312" panose="02010609030101010101" pitchFamily="49" charset="-122"/>
              </a:rPr>
              <a:t>式中，</a:t>
            </a:r>
            <a:r>
              <a:rPr kumimoji="1" lang="en-US" altLang="zh-CN" sz="2400" b="1" i="1">
                <a:latin typeface="Times New Roman" panose="02020603050405020304" pitchFamily="18" charset="0"/>
                <a:ea typeface="楷体_GB2312" panose="02010609030101010101" pitchFamily="49" charset="-122"/>
              </a:rPr>
              <a:t>R</a:t>
            </a:r>
            <a:r>
              <a:rPr kumimoji="1" lang="en-US" altLang="zh-CN" sz="2400" b="1" i="1" baseline="-25000">
                <a:latin typeface="Times New Roman" panose="02020603050405020304" pitchFamily="18" charset="0"/>
                <a:ea typeface="楷体_GB2312" panose="02010609030101010101" pitchFamily="49" charset="-122"/>
              </a:rPr>
              <a:t>sh</a:t>
            </a:r>
            <a:r>
              <a:rPr kumimoji="1" lang="zh-CN" altLang="en-US" sz="2400" b="1">
                <a:latin typeface="Times New Roman" panose="02020603050405020304" pitchFamily="18" charset="0"/>
                <a:ea typeface="楷体_GB2312" panose="02010609030101010101" pitchFamily="49" charset="-122"/>
              </a:rPr>
              <a:t>为独立避雷针（线）的冲击接地电阻</a:t>
            </a:r>
            <a:r>
              <a:rPr kumimoji="1" lang="zh-CN" altLang="en-US" sz="2400">
                <a:latin typeface="Times New Roman" panose="02020603050405020304" pitchFamily="18" charset="0"/>
                <a:ea typeface="楷体_GB2312" panose="02010609030101010101" pitchFamily="49" charset="-122"/>
              </a:rPr>
              <a:t>；</a:t>
            </a:r>
            <a:r>
              <a:rPr kumimoji="1" lang="en-US" altLang="zh-CN" sz="2400" b="1" i="1">
                <a:latin typeface="Times New Roman" panose="02020603050405020304" pitchFamily="18" charset="0"/>
                <a:ea typeface="楷体_GB2312" panose="02010609030101010101" pitchFamily="49" charset="-122"/>
              </a:rPr>
              <a:t>h</a:t>
            </a:r>
            <a:r>
              <a:rPr kumimoji="1" lang="en-US" altLang="zh-CN" sz="2400" b="1" i="1" baseline="-25000">
                <a:latin typeface="Times New Roman" panose="02020603050405020304" pitchFamily="18" charset="0"/>
                <a:ea typeface="楷体_GB2312" panose="02010609030101010101" pitchFamily="49" charset="-122"/>
              </a:rPr>
              <a:t>x</a:t>
            </a:r>
            <a:r>
              <a:rPr kumimoji="1" lang="zh-CN" altLang="en-US" sz="2400" b="1">
                <a:latin typeface="Times New Roman" panose="02020603050405020304" pitchFamily="18" charset="0"/>
                <a:ea typeface="楷体_GB2312" panose="02010609030101010101" pitchFamily="49" charset="-122"/>
              </a:rPr>
              <a:t>为被保护物的高度。</a:t>
            </a:r>
          </a:p>
        </p:txBody>
      </p:sp>
      <p:grpSp>
        <p:nvGrpSpPr>
          <p:cNvPr id="3" name="Group 28">
            <a:extLst>
              <a:ext uri="{FF2B5EF4-FFF2-40B4-BE49-F238E27FC236}">
                <a16:creationId xmlns:a16="http://schemas.microsoft.com/office/drawing/2014/main" id="{993AB14A-26D8-413C-800F-07ECBCC65C34}"/>
              </a:ext>
            </a:extLst>
          </p:cNvPr>
          <p:cNvGrpSpPr>
            <a:grpSpLocks/>
          </p:cNvGrpSpPr>
          <p:nvPr/>
        </p:nvGrpSpPr>
        <p:grpSpPr bwMode="auto">
          <a:xfrm>
            <a:off x="1979613" y="5229225"/>
            <a:ext cx="1655762" cy="527050"/>
            <a:chOff x="1247" y="3280"/>
            <a:chExt cx="1043" cy="332"/>
          </a:xfrm>
        </p:grpSpPr>
        <p:graphicFrame>
          <p:nvGraphicFramePr>
            <p:cNvPr id="6146" name="Object 24">
              <a:extLst>
                <a:ext uri="{FF2B5EF4-FFF2-40B4-BE49-F238E27FC236}">
                  <a16:creationId xmlns:a16="http://schemas.microsoft.com/office/drawing/2014/main" id="{D53087A4-6AF4-41D5-833C-DA0202DC2590}"/>
                </a:ext>
              </a:extLst>
            </p:cNvPr>
            <p:cNvGraphicFramePr>
              <a:graphicFrameLocks noChangeAspect="1"/>
            </p:cNvGraphicFramePr>
            <p:nvPr/>
          </p:nvGraphicFramePr>
          <p:xfrm>
            <a:off x="1247" y="3293"/>
            <a:ext cx="272" cy="273"/>
          </p:xfrm>
          <a:graphic>
            <a:graphicData uri="http://schemas.openxmlformats.org/presentationml/2006/ole">
              <mc:AlternateContent xmlns:mc="http://schemas.openxmlformats.org/markup-compatibility/2006">
                <mc:Choice xmlns:v="urn:schemas-microsoft-com:vml" Requires="v">
                  <p:oleObj name="公式" r:id="rId6" imgW="203040" imgH="215640" progId="Equation.3">
                    <p:embed/>
                  </p:oleObj>
                </mc:Choice>
                <mc:Fallback>
                  <p:oleObj name="公式" r:id="rId6" imgW="203040" imgH="215640" progId="Equation.3">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7" y="3293"/>
                          <a:ext cx="272" cy="2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25">
              <a:extLst>
                <a:ext uri="{FF2B5EF4-FFF2-40B4-BE49-F238E27FC236}">
                  <a16:creationId xmlns:a16="http://schemas.microsoft.com/office/drawing/2014/main" id="{32415D65-8446-453F-B1AB-683A567382F7}"/>
                </a:ext>
              </a:extLst>
            </p:cNvPr>
            <p:cNvGraphicFramePr>
              <a:graphicFrameLocks noChangeAspect="1"/>
            </p:cNvGraphicFramePr>
            <p:nvPr/>
          </p:nvGraphicFramePr>
          <p:xfrm>
            <a:off x="1701" y="3280"/>
            <a:ext cx="589" cy="332"/>
          </p:xfrm>
          <a:graphic>
            <a:graphicData uri="http://schemas.openxmlformats.org/presentationml/2006/ole">
              <mc:AlternateContent xmlns:mc="http://schemas.openxmlformats.org/markup-compatibility/2006">
                <mc:Choice xmlns:v="urn:schemas-microsoft-com:vml" Requires="v">
                  <p:oleObj name="公式" r:id="rId8" imgW="419040" imgH="228600" progId="Equation.3">
                    <p:embed/>
                  </p:oleObj>
                </mc:Choice>
                <mc:Fallback>
                  <p:oleObj name="公式" r:id="rId8" imgW="419040" imgH="228600" progId="Equation.3">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01" y="3280"/>
                          <a:ext cx="589"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0" name="Rectangle 26">
              <a:extLst>
                <a:ext uri="{FF2B5EF4-FFF2-40B4-BE49-F238E27FC236}">
                  <a16:creationId xmlns:a16="http://schemas.microsoft.com/office/drawing/2014/main" id="{A73CC876-B4FB-4DC3-A8EB-01F0898281CD}"/>
                </a:ext>
              </a:extLst>
            </p:cNvPr>
            <p:cNvSpPr>
              <a:spLocks noChangeArrowheads="1"/>
            </p:cNvSpPr>
            <p:nvPr/>
          </p:nvSpPr>
          <p:spPr bwMode="auto">
            <a:xfrm>
              <a:off x="1429" y="3294"/>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t>≥ </a:t>
              </a:r>
            </a:p>
          </p:txBody>
        </p:sp>
      </p:grpSp>
      <p:sp>
        <p:nvSpPr>
          <p:cNvPr id="563231" name="Text Box 31">
            <a:extLst>
              <a:ext uri="{FF2B5EF4-FFF2-40B4-BE49-F238E27FC236}">
                <a16:creationId xmlns:a16="http://schemas.microsoft.com/office/drawing/2014/main" id="{4364C380-0E73-4477-AEE9-C9D39F99FB59}"/>
              </a:ext>
            </a:extLst>
          </p:cNvPr>
          <p:cNvSpPr txBox="1">
            <a:spLocks noChangeArrowheads="1"/>
          </p:cNvSpPr>
          <p:nvPr/>
        </p:nvSpPr>
        <p:spPr bwMode="auto">
          <a:xfrm>
            <a:off x="1258888" y="3500438"/>
            <a:ext cx="3240087" cy="476250"/>
          </a:xfrm>
          <a:prstGeom prst="rect">
            <a:avLst/>
          </a:prstGeom>
          <a:solidFill>
            <a:srgbClr val="FFCCFF"/>
          </a:solidFill>
          <a:ln w="19050">
            <a:solidFill>
              <a:srgbClr val="00CC00"/>
            </a:solidFill>
            <a:miter lim="800000"/>
            <a:headEnd type="none" w="sm" len="sm"/>
            <a:tailEnd type="none" w="sm" len="sm"/>
          </a:ln>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pPr>
            <a:r>
              <a:rPr kumimoji="1" lang="en-US" altLang="zh-CN" sz="2400" b="1" i="1">
                <a:latin typeface="Times New Roman" panose="02020603050405020304" pitchFamily="18" charset="0"/>
                <a:ea typeface="楷体_GB2312" panose="02010609030101010101" pitchFamily="49" charset="-122"/>
              </a:rPr>
              <a:t>S</a:t>
            </a:r>
            <a:r>
              <a:rPr kumimoji="1" lang="en-US" altLang="zh-CN" sz="2400" b="1" i="1" baseline="-25000">
                <a:latin typeface="Times New Roman" panose="02020603050405020304" pitchFamily="18" charset="0"/>
                <a:ea typeface="楷体_GB2312" panose="02010609030101010101" pitchFamily="49" charset="-122"/>
              </a:rPr>
              <a:t>saf</a:t>
            </a:r>
            <a:r>
              <a:rPr kumimoji="1" lang="zh-CN" altLang="en-US" sz="2400" b="1">
                <a:latin typeface="Times New Roman" panose="02020603050405020304" pitchFamily="18" charset="0"/>
                <a:ea typeface="楷体_GB2312" panose="02010609030101010101" pitchFamily="49" charset="-122"/>
              </a:rPr>
              <a:t>一般不应小于</a:t>
            </a:r>
            <a:r>
              <a:rPr kumimoji="1" lang="en-US" altLang="zh-CN" sz="2400" b="1">
                <a:latin typeface="Times New Roman" panose="02020603050405020304" pitchFamily="18" charset="0"/>
                <a:ea typeface="楷体_GB2312" panose="02010609030101010101" pitchFamily="49" charset="-122"/>
              </a:rPr>
              <a:t>5m</a:t>
            </a:r>
            <a:r>
              <a:rPr kumimoji="1" lang="zh-CN" altLang="en-US" sz="2400" b="1">
                <a:latin typeface="Times New Roman" panose="02020603050405020304" pitchFamily="18" charset="0"/>
                <a:ea typeface="楷体_GB2312" panose="02010609030101010101" pitchFamily="49" charset="-122"/>
              </a:rPr>
              <a:t>。</a:t>
            </a:r>
          </a:p>
        </p:txBody>
      </p:sp>
      <p:sp>
        <p:nvSpPr>
          <p:cNvPr id="563232" name="Text Box 32">
            <a:extLst>
              <a:ext uri="{FF2B5EF4-FFF2-40B4-BE49-F238E27FC236}">
                <a16:creationId xmlns:a16="http://schemas.microsoft.com/office/drawing/2014/main" id="{9E9377C0-3FB1-47A0-9C62-4B65E2BACCF4}"/>
              </a:ext>
            </a:extLst>
          </p:cNvPr>
          <p:cNvSpPr txBox="1">
            <a:spLocks noChangeArrowheads="1"/>
          </p:cNvSpPr>
          <p:nvPr/>
        </p:nvSpPr>
        <p:spPr bwMode="auto">
          <a:xfrm>
            <a:off x="1331913" y="5805488"/>
            <a:ext cx="3240087" cy="476250"/>
          </a:xfrm>
          <a:prstGeom prst="rect">
            <a:avLst/>
          </a:prstGeom>
          <a:solidFill>
            <a:srgbClr val="FFCCFF"/>
          </a:solidFill>
          <a:ln w="19050">
            <a:solidFill>
              <a:srgbClr val="00CC00"/>
            </a:solidFill>
            <a:miter lim="800000"/>
            <a:headEnd type="none" w="sm" len="sm"/>
            <a:tailEnd type="none" w="sm" len="sm"/>
          </a:ln>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pPr>
            <a:r>
              <a:rPr kumimoji="1" lang="en-US" altLang="zh-CN" sz="2400" b="1" i="1">
                <a:latin typeface="Times New Roman" panose="02020603050405020304" pitchFamily="18" charset="0"/>
                <a:ea typeface="楷体_GB2312" panose="02010609030101010101" pitchFamily="49" charset="-122"/>
              </a:rPr>
              <a:t>S</a:t>
            </a:r>
            <a:r>
              <a:rPr kumimoji="1" lang="en-US" altLang="zh-CN" sz="2400" b="1" i="1" baseline="-25000">
                <a:latin typeface="Times New Roman" panose="02020603050405020304" pitchFamily="18" charset="0"/>
                <a:ea typeface="楷体_GB2312" panose="02010609030101010101" pitchFamily="49" charset="-122"/>
              </a:rPr>
              <a:t>E</a:t>
            </a:r>
            <a:r>
              <a:rPr kumimoji="1" lang="zh-CN" altLang="en-US" sz="2400" b="1">
                <a:latin typeface="Times New Roman" panose="02020603050405020304" pitchFamily="18" charset="0"/>
                <a:ea typeface="楷体_GB2312" panose="02010609030101010101" pitchFamily="49" charset="-122"/>
              </a:rPr>
              <a:t>一般不应小于</a:t>
            </a:r>
            <a:r>
              <a:rPr kumimoji="1" lang="en-US" altLang="zh-CN" sz="2400" b="1">
                <a:latin typeface="Times New Roman" panose="02020603050405020304" pitchFamily="18" charset="0"/>
                <a:ea typeface="楷体_GB2312" panose="02010609030101010101" pitchFamily="49" charset="-122"/>
              </a:rPr>
              <a:t>3m </a:t>
            </a:r>
            <a:r>
              <a:rPr kumimoji="1" lang="zh-CN" altLang="en-US" sz="2400" b="1">
                <a:latin typeface="Times New Roman" panose="02020603050405020304" pitchFamily="18" charset="0"/>
                <a:ea typeface="楷体_GB2312" panose="02010609030101010101" pitchFamily="49" charset="-122"/>
              </a:rPr>
              <a:t>。</a:t>
            </a:r>
          </a:p>
        </p:txBody>
      </p:sp>
      <p:pic>
        <p:nvPicPr>
          <p:cNvPr id="563233" name="Picture 33">
            <a:extLst>
              <a:ext uri="{FF2B5EF4-FFF2-40B4-BE49-F238E27FC236}">
                <a16:creationId xmlns:a16="http://schemas.microsoft.com/office/drawing/2014/main" id="{97DEBE30-C1FF-4086-ADEB-B771F7EBA77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07125" y="2420938"/>
            <a:ext cx="2613025" cy="403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63216">
                                            <p:txEl>
                                              <p:pRg st="0" end="0"/>
                                            </p:txEl>
                                          </p:spTgt>
                                        </p:tgtEl>
                                        <p:attrNameLst>
                                          <p:attrName>style.visibility</p:attrName>
                                        </p:attrNameLst>
                                      </p:cBhvr>
                                      <p:to>
                                        <p:strVal val="visible"/>
                                      </p:to>
                                    </p:set>
                                    <p:animEffect transition="in" filter="slide(fromBottom)">
                                      <p:cBhvr>
                                        <p:cTn id="7" dur="500"/>
                                        <p:tgtEl>
                                          <p:spTgt spid="5632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63223"/>
                                        </p:tgtEl>
                                        <p:attrNameLst>
                                          <p:attrName>style.visibility</p:attrName>
                                        </p:attrNameLst>
                                      </p:cBhvr>
                                      <p:to>
                                        <p:strVal val="visible"/>
                                      </p:to>
                                    </p:set>
                                    <p:animEffect transition="in" filter="slide(fromBottom)">
                                      <p:cBhvr>
                                        <p:cTn id="17" dur="500"/>
                                        <p:tgtEl>
                                          <p:spTgt spid="56322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563231"/>
                                        </p:tgtEl>
                                        <p:attrNameLst>
                                          <p:attrName>style.visibility</p:attrName>
                                        </p:attrNameLst>
                                      </p:cBhvr>
                                      <p:to>
                                        <p:strVal val="visible"/>
                                      </p:to>
                                    </p:set>
                                    <p:anim calcmode="lin" valueType="num">
                                      <p:cBhvr additive="base">
                                        <p:cTn id="22" dur="500" fill="hold"/>
                                        <p:tgtEl>
                                          <p:spTgt spid="563231"/>
                                        </p:tgtEl>
                                        <p:attrNameLst>
                                          <p:attrName>ppt_x</p:attrName>
                                        </p:attrNameLst>
                                      </p:cBhvr>
                                      <p:tavLst>
                                        <p:tav tm="0">
                                          <p:val>
                                            <p:strVal val="1+#ppt_w/2"/>
                                          </p:val>
                                        </p:tav>
                                        <p:tav tm="100000">
                                          <p:val>
                                            <p:strVal val="#ppt_x"/>
                                          </p:val>
                                        </p:tav>
                                      </p:tavLst>
                                    </p:anim>
                                    <p:anim calcmode="lin" valueType="num">
                                      <p:cBhvr additive="base">
                                        <p:cTn id="23" dur="500" fill="hold"/>
                                        <p:tgtEl>
                                          <p:spTgt spid="563231"/>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nodeType="clickEffect">
                                  <p:stCondLst>
                                    <p:cond delay="0"/>
                                  </p:stCondLst>
                                  <p:childTnLst>
                                    <p:set>
                                      <p:cBhvr>
                                        <p:cTn id="27" dur="1" fill="hold">
                                          <p:stCondLst>
                                            <p:cond delay="0"/>
                                          </p:stCondLst>
                                        </p:cTn>
                                        <p:tgtEl>
                                          <p:spTgt spid="563222">
                                            <p:txEl>
                                              <p:pRg st="0" end="0"/>
                                            </p:txEl>
                                          </p:spTgt>
                                        </p:tgtEl>
                                        <p:attrNameLst>
                                          <p:attrName>style.visibility</p:attrName>
                                        </p:attrNameLst>
                                      </p:cBhvr>
                                      <p:to>
                                        <p:strVal val="visible"/>
                                      </p:to>
                                    </p:set>
                                    <p:animEffect transition="in" filter="slide(fromBottom)">
                                      <p:cBhvr>
                                        <p:cTn id="28" dur="500"/>
                                        <p:tgtEl>
                                          <p:spTgt spid="563222">
                                            <p:txEl>
                                              <p:pRg st="0" end="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563232"/>
                                        </p:tgtEl>
                                        <p:attrNameLst>
                                          <p:attrName>style.visibility</p:attrName>
                                        </p:attrNameLst>
                                      </p:cBhvr>
                                      <p:to>
                                        <p:strVal val="visible"/>
                                      </p:to>
                                    </p:set>
                                    <p:anim calcmode="lin" valueType="num">
                                      <p:cBhvr additive="base">
                                        <p:cTn id="38" dur="500" fill="hold"/>
                                        <p:tgtEl>
                                          <p:spTgt spid="563232"/>
                                        </p:tgtEl>
                                        <p:attrNameLst>
                                          <p:attrName>ppt_x</p:attrName>
                                        </p:attrNameLst>
                                      </p:cBhvr>
                                      <p:tavLst>
                                        <p:tav tm="0">
                                          <p:val>
                                            <p:strVal val="1+#ppt_w/2"/>
                                          </p:val>
                                        </p:tav>
                                        <p:tav tm="100000">
                                          <p:val>
                                            <p:strVal val="#ppt_x"/>
                                          </p:val>
                                        </p:tav>
                                      </p:tavLst>
                                    </p:anim>
                                    <p:anim calcmode="lin" valueType="num">
                                      <p:cBhvr additive="base">
                                        <p:cTn id="39" dur="500" fill="hold"/>
                                        <p:tgtEl>
                                          <p:spTgt spid="563232"/>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26" fill="hold" nodeType="clickEffect">
                                  <p:stCondLst>
                                    <p:cond delay="0"/>
                                  </p:stCondLst>
                                  <p:childTnLst>
                                    <p:set>
                                      <p:cBhvr>
                                        <p:cTn id="43" dur="1" fill="hold">
                                          <p:stCondLst>
                                            <p:cond delay="0"/>
                                          </p:stCondLst>
                                        </p:cTn>
                                        <p:tgtEl>
                                          <p:spTgt spid="563233"/>
                                        </p:tgtEl>
                                        <p:attrNameLst>
                                          <p:attrName>style.visibility</p:attrName>
                                        </p:attrNameLst>
                                      </p:cBhvr>
                                      <p:to>
                                        <p:strVal val="visible"/>
                                      </p:to>
                                    </p:set>
                                    <p:animEffect transition="in" filter="barn(inHorizontal)">
                                      <p:cBhvr>
                                        <p:cTn id="44" dur="500"/>
                                        <p:tgtEl>
                                          <p:spTgt spid="563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3" grpId="0"/>
      <p:bldP spid="563231" grpId="0" animBg="1"/>
      <p:bldP spid="5632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D22AC80E-4D85-46A9-8DB2-9E9919010BD1}"/>
              </a:ext>
            </a:extLst>
          </p:cNvPr>
          <p:cNvSpPr>
            <a:spLocks noChangeArrowheads="1"/>
          </p:cNvSpPr>
          <p:nvPr/>
        </p:nvSpPr>
        <p:spPr bwMode="auto">
          <a:xfrm>
            <a:off x="0" y="2085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4236" name="Rectangle 12">
            <a:extLst>
              <a:ext uri="{FF2B5EF4-FFF2-40B4-BE49-F238E27FC236}">
                <a16:creationId xmlns:a16="http://schemas.microsoft.com/office/drawing/2014/main" id="{647BF0B0-29F5-4181-9B3B-849DD2BF9B4E}"/>
              </a:ext>
            </a:extLst>
          </p:cNvPr>
          <p:cNvSpPr>
            <a:spLocks noChangeArrowheads="1"/>
          </p:cNvSpPr>
          <p:nvPr/>
        </p:nvSpPr>
        <p:spPr bwMode="auto">
          <a:xfrm>
            <a:off x="828675" y="692150"/>
            <a:ext cx="460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anose="02010609030101010101" pitchFamily="49" charset="-122"/>
              </a:rPr>
              <a:t>2</a:t>
            </a:r>
            <a:r>
              <a:rPr kumimoji="1" lang="zh-CN" altLang="en-US" sz="2400" b="1">
                <a:latin typeface="Times New Roman" panose="02020603050405020304" pitchFamily="18" charset="0"/>
                <a:ea typeface="楷体_GB2312" panose="02010609030101010101" pitchFamily="49" charset="-122"/>
              </a:rPr>
              <a:t>．雷电侵入波的防护措施</a:t>
            </a:r>
          </a:p>
        </p:txBody>
      </p:sp>
      <p:sp>
        <p:nvSpPr>
          <p:cNvPr id="564239" name="Rectangle 15">
            <a:extLst>
              <a:ext uri="{FF2B5EF4-FFF2-40B4-BE49-F238E27FC236}">
                <a16:creationId xmlns:a16="http://schemas.microsoft.com/office/drawing/2014/main" id="{7E621126-870E-4161-A248-D0CE81CF0267}"/>
              </a:ext>
            </a:extLst>
          </p:cNvPr>
          <p:cNvSpPr>
            <a:spLocks noChangeArrowheads="1"/>
          </p:cNvSpPr>
          <p:nvPr/>
        </p:nvSpPr>
        <p:spPr bwMode="auto">
          <a:xfrm>
            <a:off x="684213" y="1196975"/>
            <a:ext cx="79914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变电所对于雷电侵入波的过电压保护是利用阀型避雷器以及与阀型避雷器相配合的进线段保护。 </a:t>
            </a:r>
          </a:p>
        </p:txBody>
      </p:sp>
      <p:sp>
        <p:nvSpPr>
          <p:cNvPr id="564245" name="Rectangle 21">
            <a:extLst>
              <a:ext uri="{FF2B5EF4-FFF2-40B4-BE49-F238E27FC236}">
                <a16:creationId xmlns:a16="http://schemas.microsoft.com/office/drawing/2014/main" id="{6F71B116-9B09-4007-83F1-3BA6050DB0E3}"/>
              </a:ext>
            </a:extLst>
          </p:cNvPr>
          <p:cNvSpPr>
            <a:spLocks noChangeArrowheads="1"/>
          </p:cNvSpPr>
          <p:nvPr/>
        </p:nvSpPr>
        <p:spPr bwMode="auto">
          <a:xfrm>
            <a:off x="684213" y="2276475"/>
            <a:ext cx="7848600"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10000"/>
              </a:spcBef>
              <a:buClr>
                <a:srgbClr val="FF3300"/>
              </a:buClr>
              <a:buFont typeface="Wingdings" panose="05000000000000000000" pitchFamily="2" charset="2"/>
              <a:buChar char="u"/>
            </a:pPr>
            <a:r>
              <a:rPr kumimoji="1" lang="en-US" altLang="zh-CN" sz="2400" b="1">
                <a:latin typeface="Times New Roman" panose="02020603050405020304" pitchFamily="18" charset="0"/>
                <a:ea typeface="楷体_GB2312" panose="02010609030101010101" pitchFamily="49" charset="-122"/>
              </a:rPr>
              <a:t>35</a:t>
            </a:r>
            <a:r>
              <a:rPr kumimoji="1" lang="zh-CN" altLang="en-US" sz="2400" b="1">
                <a:latin typeface="Times New Roman" panose="02020603050405020304" pitchFamily="18" charset="0"/>
                <a:ea typeface="楷体_GB2312" panose="02010609030101010101" pitchFamily="49" charset="-122"/>
              </a:rPr>
              <a:t>～</a:t>
            </a:r>
            <a:r>
              <a:rPr kumimoji="1" lang="en-US" altLang="zh-CN" sz="2400" b="1">
                <a:latin typeface="Times New Roman" panose="02020603050405020304" pitchFamily="18" charset="0"/>
                <a:ea typeface="楷体_GB2312" panose="02010609030101010101" pitchFamily="49" charset="-122"/>
              </a:rPr>
              <a:t>110 kV</a:t>
            </a:r>
            <a:r>
              <a:rPr kumimoji="1" lang="zh-CN" altLang="en-US" sz="2400" b="1">
                <a:latin typeface="Times New Roman" panose="02020603050405020304" pitchFamily="18" charset="0"/>
                <a:ea typeface="楷体_GB2312" panose="02010609030101010101" pitchFamily="49" charset="-122"/>
              </a:rPr>
              <a:t>变电所的防雷保护方案（</a:t>
            </a:r>
            <a:r>
              <a:rPr kumimoji="1" lang="zh-CN" altLang="en-US" sz="2400" b="1">
                <a:latin typeface="Times New Roman" panose="02020603050405020304" pitchFamily="18" charset="0"/>
                <a:ea typeface="楷体_GB2312" panose="02010609030101010101" pitchFamily="49" charset="-122"/>
                <a:hlinkClick r:id="rId2" action="ppaction://hlinksldjump"/>
              </a:rPr>
              <a:t>图</a:t>
            </a:r>
            <a:r>
              <a:rPr kumimoji="1" lang="en-US" altLang="zh-CN" sz="2400" b="1">
                <a:latin typeface="Times New Roman" panose="02020603050405020304" pitchFamily="18" charset="0"/>
                <a:ea typeface="楷体_GB2312" panose="02010609030101010101" pitchFamily="49" charset="-122"/>
                <a:hlinkClick r:id="rId2" action="ppaction://hlinksldjump"/>
              </a:rPr>
              <a:t>9-7</a:t>
            </a:r>
            <a:r>
              <a:rPr kumimoji="1" lang="zh-CN" altLang="en-US" sz="2400" b="1">
                <a:latin typeface="Times New Roman" panose="02020603050405020304" pitchFamily="18" charset="0"/>
                <a:ea typeface="楷体_GB2312" panose="02010609030101010101" pitchFamily="49" charset="-122"/>
              </a:rPr>
              <a:t>）</a:t>
            </a:r>
          </a:p>
        </p:txBody>
      </p:sp>
      <p:sp>
        <p:nvSpPr>
          <p:cNvPr id="564259" name="Rectangle 35">
            <a:extLst>
              <a:ext uri="{FF2B5EF4-FFF2-40B4-BE49-F238E27FC236}">
                <a16:creationId xmlns:a16="http://schemas.microsoft.com/office/drawing/2014/main" id="{803D6370-B7FE-4EC8-981C-7704186C9E9F}"/>
              </a:ext>
            </a:extLst>
          </p:cNvPr>
          <p:cNvSpPr>
            <a:spLocks noChangeArrowheads="1"/>
          </p:cNvSpPr>
          <p:nvPr/>
        </p:nvSpPr>
        <p:spPr bwMode="auto">
          <a:xfrm>
            <a:off x="684213" y="2997200"/>
            <a:ext cx="8135937"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10000"/>
              </a:spcBef>
              <a:buClr>
                <a:srgbClr val="FF3300"/>
              </a:buClr>
              <a:buFont typeface="Wingdings" panose="05000000000000000000" pitchFamily="2" charset="2"/>
              <a:buChar char="u"/>
            </a:pPr>
            <a:r>
              <a:rPr kumimoji="1" lang="zh-CN" altLang="en-US" sz="2400" b="1">
                <a:latin typeface="Times New Roman" panose="02020603050405020304" pitchFamily="18" charset="0"/>
                <a:ea typeface="楷体_GB2312" panose="02010609030101010101" pitchFamily="49" charset="-122"/>
              </a:rPr>
              <a:t>对于容量较小的</a:t>
            </a:r>
            <a:r>
              <a:rPr kumimoji="1" lang="en-US" altLang="zh-CN" sz="2400" b="1">
                <a:latin typeface="Times New Roman" panose="02020603050405020304" pitchFamily="18" charset="0"/>
                <a:ea typeface="楷体_GB2312" panose="02010609030101010101" pitchFamily="49" charset="-122"/>
              </a:rPr>
              <a:t>35kV</a:t>
            </a:r>
            <a:r>
              <a:rPr kumimoji="1" lang="zh-CN" altLang="en-US" sz="2400" b="1">
                <a:latin typeface="Times New Roman" panose="02020603050405020304" pitchFamily="18" charset="0"/>
                <a:ea typeface="楷体_GB2312" panose="02010609030101010101" pitchFamily="49" charset="-122"/>
              </a:rPr>
              <a:t>变电所，可根据其重要性和雷电活动情况，酌情简化进线保护措施；对于有电缆进线段的架空线路，避雷器应装设在电缆头附近，其接地端应和电缆金属外皮相连。</a:t>
            </a:r>
          </a:p>
        </p:txBody>
      </p:sp>
      <p:sp>
        <p:nvSpPr>
          <p:cNvPr id="564260" name="AutoShape 36">
            <a:hlinkClick r:id="rId3" action="ppaction://hlinksldjump"/>
            <a:extLst>
              <a:ext uri="{FF2B5EF4-FFF2-40B4-BE49-F238E27FC236}">
                <a16:creationId xmlns:a16="http://schemas.microsoft.com/office/drawing/2014/main" id="{A9019400-7ADB-4BB4-846E-6FE3837C68C8}"/>
              </a:ext>
            </a:extLst>
          </p:cNvPr>
          <p:cNvSpPr>
            <a:spLocks noChangeArrowheads="1"/>
          </p:cNvSpPr>
          <p:nvPr/>
        </p:nvSpPr>
        <p:spPr bwMode="auto">
          <a:xfrm>
            <a:off x="8172450" y="5949950"/>
            <a:ext cx="719138" cy="288925"/>
          </a:xfrm>
          <a:prstGeom prst="curvedUpArrow">
            <a:avLst>
              <a:gd name="adj1" fmla="val 49780"/>
              <a:gd name="adj2" fmla="val 99561"/>
              <a:gd name="adj3" fmla="val 33333"/>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64236"/>
                                        </p:tgtEl>
                                        <p:attrNameLst>
                                          <p:attrName>style.visibility</p:attrName>
                                        </p:attrNameLst>
                                      </p:cBhvr>
                                      <p:to>
                                        <p:strVal val="visible"/>
                                      </p:to>
                                    </p:set>
                                    <p:animEffect transition="in" filter="slide(fromBottom)">
                                      <p:cBhvr>
                                        <p:cTn id="7" dur="500"/>
                                        <p:tgtEl>
                                          <p:spTgt spid="5642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64239"/>
                                        </p:tgtEl>
                                        <p:attrNameLst>
                                          <p:attrName>style.visibility</p:attrName>
                                        </p:attrNameLst>
                                      </p:cBhvr>
                                      <p:to>
                                        <p:strVal val="visible"/>
                                      </p:to>
                                    </p:set>
                                    <p:animEffect transition="in" filter="slide(fromBottom)">
                                      <p:cBhvr>
                                        <p:cTn id="12" dur="500"/>
                                        <p:tgtEl>
                                          <p:spTgt spid="5642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64245">
                                            <p:txEl>
                                              <p:pRg st="0" end="0"/>
                                            </p:txEl>
                                          </p:spTgt>
                                        </p:tgtEl>
                                        <p:attrNameLst>
                                          <p:attrName>style.visibility</p:attrName>
                                        </p:attrNameLst>
                                      </p:cBhvr>
                                      <p:to>
                                        <p:strVal val="visible"/>
                                      </p:to>
                                    </p:set>
                                    <p:animEffect transition="in" filter="slide(fromBottom)">
                                      <p:cBhvr>
                                        <p:cTn id="17" dur="500"/>
                                        <p:tgtEl>
                                          <p:spTgt spid="56424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64259">
                                            <p:txEl>
                                              <p:pRg st="0" end="0"/>
                                            </p:txEl>
                                          </p:spTgt>
                                        </p:tgtEl>
                                        <p:attrNameLst>
                                          <p:attrName>style.visibility</p:attrName>
                                        </p:attrNameLst>
                                      </p:cBhvr>
                                      <p:to>
                                        <p:strVal val="visible"/>
                                      </p:to>
                                    </p:set>
                                    <p:animEffect transition="in" filter="slide(fromBottom)">
                                      <p:cBhvr>
                                        <p:cTn id="22" dur="500"/>
                                        <p:tgtEl>
                                          <p:spTgt spid="564259">
                                            <p:txEl>
                                              <p:pRg st="0" end="0"/>
                                            </p:txEl>
                                          </p:spTgt>
                                        </p:tgtEl>
                                      </p:cBhvr>
                                    </p:animEffect>
                                  </p:childTnLst>
                                </p:cTn>
                              </p:par>
                            </p:childTnLst>
                          </p:cTn>
                        </p:par>
                        <p:par>
                          <p:cTn id="23" fill="hold" nodeType="afterGroup">
                            <p:stCondLst>
                              <p:cond delay="500"/>
                            </p:stCondLst>
                            <p:childTnLst>
                              <p:par>
                                <p:cTn id="24" presetID="55" presetClass="entr" presetSubtype="0" fill="hold" grpId="0" nodeType="afterEffect">
                                  <p:stCondLst>
                                    <p:cond delay="0"/>
                                  </p:stCondLst>
                                  <p:childTnLst>
                                    <p:set>
                                      <p:cBhvr>
                                        <p:cTn id="25" dur="1" fill="hold">
                                          <p:stCondLst>
                                            <p:cond delay="0"/>
                                          </p:stCondLst>
                                        </p:cTn>
                                        <p:tgtEl>
                                          <p:spTgt spid="564260"/>
                                        </p:tgtEl>
                                        <p:attrNameLst>
                                          <p:attrName>style.visibility</p:attrName>
                                        </p:attrNameLst>
                                      </p:cBhvr>
                                      <p:to>
                                        <p:strVal val="visible"/>
                                      </p:to>
                                    </p:set>
                                    <p:anim calcmode="lin" valueType="num">
                                      <p:cBhvr>
                                        <p:cTn id="26" dur="1000" fill="hold"/>
                                        <p:tgtEl>
                                          <p:spTgt spid="564260"/>
                                        </p:tgtEl>
                                        <p:attrNameLst>
                                          <p:attrName>ppt_w</p:attrName>
                                        </p:attrNameLst>
                                      </p:cBhvr>
                                      <p:tavLst>
                                        <p:tav tm="0">
                                          <p:val>
                                            <p:strVal val="#ppt_w*0.70"/>
                                          </p:val>
                                        </p:tav>
                                        <p:tav tm="100000">
                                          <p:val>
                                            <p:strVal val="#ppt_w"/>
                                          </p:val>
                                        </p:tav>
                                      </p:tavLst>
                                    </p:anim>
                                    <p:anim calcmode="lin" valueType="num">
                                      <p:cBhvr>
                                        <p:cTn id="27" dur="1000" fill="hold"/>
                                        <p:tgtEl>
                                          <p:spTgt spid="564260"/>
                                        </p:tgtEl>
                                        <p:attrNameLst>
                                          <p:attrName>ppt_h</p:attrName>
                                        </p:attrNameLst>
                                      </p:cBhvr>
                                      <p:tavLst>
                                        <p:tav tm="0">
                                          <p:val>
                                            <p:strVal val="#ppt_h"/>
                                          </p:val>
                                        </p:tav>
                                        <p:tav tm="100000">
                                          <p:val>
                                            <p:strVal val="#ppt_h"/>
                                          </p:val>
                                        </p:tav>
                                      </p:tavLst>
                                    </p:anim>
                                    <p:animEffect transition="in" filter="fade">
                                      <p:cBhvr>
                                        <p:cTn id="28" dur="1000"/>
                                        <p:tgtEl>
                                          <p:spTgt spid="564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36" grpId="0"/>
      <p:bldP spid="564239" grpId="0"/>
      <p:bldP spid="56426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8">
            <a:extLst>
              <a:ext uri="{FF2B5EF4-FFF2-40B4-BE49-F238E27FC236}">
                <a16:creationId xmlns:a16="http://schemas.microsoft.com/office/drawing/2014/main" id="{F857AE1A-FFA7-44E1-BC1C-B03A3C5C7C25}"/>
              </a:ext>
            </a:extLst>
          </p:cNvPr>
          <p:cNvSpPr>
            <a:spLocks noChangeArrowheads="1"/>
          </p:cNvSpPr>
          <p:nvPr/>
        </p:nvSpPr>
        <p:spPr bwMode="auto">
          <a:xfrm>
            <a:off x="0" y="1447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27651" name="Picture 23">
            <a:hlinkClick r:id="" action="ppaction://hlinkshowjump?jump=lastslideviewed"/>
            <a:extLst>
              <a:ext uri="{FF2B5EF4-FFF2-40B4-BE49-F238E27FC236}">
                <a16:creationId xmlns:a16="http://schemas.microsoft.com/office/drawing/2014/main" id="{A3B57C6A-CAFF-4982-AB72-0EBEECF29D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729" r="4657" b="3941"/>
          <a:stretch>
            <a:fillRect/>
          </a:stretch>
        </p:blipFill>
        <p:spPr bwMode="auto">
          <a:xfrm>
            <a:off x="971550" y="2349500"/>
            <a:ext cx="6770688"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5272" name="AutoShape 24">
            <a:extLst>
              <a:ext uri="{FF2B5EF4-FFF2-40B4-BE49-F238E27FC236}">
                <a16:creationId xmlns:a16="http://schemas.microsoft.com/office/drawing/2014/main" id="{895A25B1-58FF-4D6E-B282-0493D739E07D}"/>
              </a:ext>
            </a:extLst>
          </p:cNvPr>
          <p:cNvSpPr>
            <a:spLocks noChangeArrowheads="1"/>
          </p:cNvSpPr>
          <p:nvPr/>
        </p:nvSpPr>
        <p:spPr bwMode="auto">
          <a:xfrm>
            <a:off x="6156325" y="333375"/>
            <a:ext cx="2447925" cy="1582738"/>
          </a:xfrm>
          <a:prstGeom prst="wedgeRoundRectCallout">
            <a:avLst>
              <a:gd name="adj1" fmla="val -49516"/>
              <a:gd name="adj2" fmla="val 95083"/>
              <a:gd name="adj3" fmla="val 16667"/>
            </a:avLst>
          </a:prstGeom>
          <a:noFill/>
          <a:ln w="15875">
            <a:solidFill>
              <a:srgbClr val="00CC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solidFill>
                  <a:schemeClr val="tx2"/>
                </a:solidFill>
                <a:latin typeface="Times New Roman" panose="02020603050405020304" pitchFamily="18" charset="0"/>
                <a:ea typeface="楷体_GB2312" panose="02010609030101010101" pitchFamily="49" charset="-122"/>
              </a:rPr>
              <a:t>在变电所</a:t>
            </a:r>
            <a:r>
              <a:rPr lang="en-US" altLang="zh-CN" b="1">
                <a:solidFill>
                  <a:schemeClr val="tx2"/>
                </a:solidFill>
                <a:latin typeface="Times New Roman" panose="02020603050405020304" pitchFamily="18" charset="0"/>
                <a:ea typeface="楷体_GB2312" panose="02010609030101010101" pitchFamily="49" charset="-122"/>
              </a:rPr>
              <a:t>1</a:t>
            </a:r>
            <a:r>
              <a:rPr lang="zh-CN" altLang="en-US" b="1">
                <a:solidFill>
                  <a:schemeClr val="tx2"/>
                </a:solidFill>
                <a:latin typeface="Times New Roman" panose="02020603050405020304" pitchFamily="18" charset="0"/>
                <a:ea typeface="楷体_GB2312" panose="02010609030101010101" pitchFamily="49" charset="-122"/>
              </a:rPr>
              <a:t>～</a:t>
            </a:r>
            <a:r>
              <a:rPr lang="en-US" altLang="zh-CN" b="1">
                <a:solidFill>
                  <a:schemeClr val="tx2"/>
                </a:solidFill>
                <a:latin typeface="Times New Roman" panose="02020603050405020304" pitchFamily="18" charset="0"/>
                <a:ea typeface="楷体_GB2312" panose="02010609030101010101" pitchFamily="49" charset="-122"/>
              </a:rPr>
              <a:t>2km</a:t>
            </a:r>
            <a:r>
              <a:rPr lang="zh-CN" altLang="en-US" b="1">
                <a:solidFill>
                  <a:schemeClr val="tx2"/>
                </a:solidFill>
                <a:latin typeface="Times New Roman" panose="02020603050405020304" pitchFamily="18" charset="0"/>
                <a:ea typeface="楷体_GB2312" panose="02010609030101010101" pitchFamily="49" charset="-122"/>
              </a:rPr>
              <a:t>进线段架设避雷线，既可防护直击雷，还可以使感应雷过电压产生在</a:t>
            </a:r>
            <a:r>
              <a:rPr lang="en-US" altLang="zh-CN" b="1">
                <a:solidFill>
                  <a:schemeClr val="tx2"/>
                </a:solidFill>
                <a:latin typeface="Times New Roman" panose="02020603050405020304" pitchFamily="18" charset="0"/>
                <a:ea typeface="楷体_GB2312" panose="02010609030101010101" pitchFamily="49" charset="-122"/>
              </a:rPr>
              <a:t>1</a:t>
            </a:r>
            <a:r>
              <a:rPr lang="zh-CN" altLang="en-US" b="1">
                <a:solidFill>
                  <a:schemeClr val="tx2"/>
                </a:solidFill>
                <a:latin typeface="Times New Roman" panose="02020603050405020304" pitchFamily="18" charset="0"/>
                <a:ea typeface="楷体_GB2312" panose="02010609030101010101" pitchFamily="49" charset="-122"/>
              </a:rPr>
              <a:t>～</a:t>
            </a:r>
            <a:r>
              <a:rPr lang="en-US" altLang="zh-CN" b="1">
                <a:solidFill>
                  <a:schemeClr val="tx2"/>
                </a:solidFill>
                <a:latin typeface="Times New Roman" panose="02020603050405020304" pitchFamily="18" charset="0"/>
                <a:ea typeface="楷体_GB2312" panose="02010609030101010101" pitchFamily="49" charset="-122"/>
              </a:rPr>
              <a:t>2km</a:t>
            </a:r>
            <a:r>
              <a:rPr lang="zh-CN" altLang="en-US" b="1">
                <a:solidFill>
                  <a:schemeClr val="tx2"/>
                </a:solidFill>
                <a:latin typeface="Times New Roman" panose="02020603050405020304" pitchFamily="18" charset="0"/>
                <a:ea typeface="楷体_GB2312" panose="02010609030101010101" pitchFamily="49" charset="-122"/>
              </a:rPr>
              <a:t>以外。</a:t>
            </a:r>
          </a:p>
        </p:txBody>
      </p:sp>
      <p:sp>
        <p:nvSpPr>
          <p:cNvPr id="565273" name="AutoShape 25">
            <a:extLst>
              <a:ext uri="{FF2B5EF4-FFF2-40B4-BE49-F238E27FC236}">
                <a16:creationId xmlns:a16="http://schemas.microsoft.com/office/drawing/2014/main" id="{50C792B1-27DD-4E96-83B1-D47E4B3889F8}"/>
              </a:ext>
            </a:extLst>
          </p:cNvPr>
          <p:cNvSpPr>
            <a:spLocks noChangeArrowheads="1"/>
          </p:cNvSpPr>
          <p:nvPr/>
        </p:nvSpPr>
        <p:spPr bwMode="auto">
          <a:xfrm>
            <a:off x="5364164" y="4797425"/>
            <a:ext cx="2952750" cy="1584325"/>
          </a:xfrm>
          <a:prstGeom prst="wedgeRoundRectCallout">
            <a:avLst>
              <a:gd name="adj1" fmla="val 22440"/>
              <a:gd name="adj2" fmla="val -114976"/>
              <a:gd name="adj3" fmla="val 16667"/>
            </a:avLst>
          </a:prstGeom>
          <a:noFill/>
          <a:ln w="15875">
            <a:solidFill>
              <a:srgbClr val="0000FF"/>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ea typeface="楷体_GB2312" panose="02010609030101010101" pitchFamily="49" charset="-122"/>
              </a:rPr>
              <a:t>为了降低雷电侵入波的幅值，在该线路进线段的首端应装设一组管型避雷器</a:t>
            </a:r>
            <a:r>
              <a:rPr lang="en-US" altLang="zh-CN" b="1">
                <a:latin typeface="Times New Roman" panose="02020603050405020304" pitchFamily="18" charset="0"/>
                <a:ea typeface="楷体_GB2312" panose="02010609030101010101" pitchFamily="49" charset="-122"/>
              </a:rPr>
              <a:t>FA1</a:t>
            </a:r>
            <a:r>
              <a:rPr lang="zh-CN" altLang="en-US" b="1">
                <a:latin typeface="Times New Roman" panose="02020603050405020304" pitchFamily="18" charset="0"/>
                <a:ea typeface="楷体_GB2312" panose="02010609030101010101" pitchFamily="49" charset="-122"/>
              </a:rPr>
              <a:t>，且其工频接地电阻不宜超过</a:t>
            </a:r>
            <a:r>
              <a:rPr lang="en-US" altLang="zh-CN" b="1">
                <a:latin typeface="Times New Roman" panose="02020603050405020304" pitchFamily="18" charset="0"/>
                <a:ea typeface="楷体_GB2312" panose="02010609030101010101" pitchFamily="49" charset="-122"/>
              </a:rPr>
              <a:t>10Ω</a:t>
            </a:r>
            <a:r>
              <a:rPr lang="zh-CN" altLang="en-US" b="1">
                <a:latin typeface="Times New Roman" panose="02020603050405020304" pitchFamily="18" charset="0"/>
                <a:ea typeface="楷体_GB2312" panose="02010609030101010101" pitchFamily="49" charset="-122"/>
              </a:rPr>
              <a:t>。 </a:t>
            </a:r>
          </a:p>
        </p:txBody>
      </p:sp>
      <p:sp>
        <p:nvSpPr>
          <p:cNvPr id="565274" name="AutoShape 26">
            <a:extLst>
              <a:ext uri="{FF2B5EF4-FFF2-40B4-BE49-F238E27FC236}">
                <a16:creationId xmlns:a16="http://schemas.microsoft.com/office/drawing/2014/main" id="{D75CC2FC-19D2-4A72-849E-B77DE1BDFD17}"/>
              </a:ext>
            </a:extLst>
          </p:cNvPr>
          <p:cNvSpPr>
            <a:spLocks noChangeArrowheads="1"/>
          </p:cNvSpPr>
          <p:nvPr/>
        </p:nvSpPr>
        <p:spPr bwMode="auto">
          <a:xfrm>
            <a:off x="1778000" y="453641"/>
            <a:ext cx="2879725" cy="1871663"/>
          </a:xfrm>
          <a:prstGeom prst="wedgeRoundRectCallout">
            <a:avLst>
              <a:gd name="adj1" fmla="val 46194"/>
              <a:gd name="adj2" fmla="val 90025"/>
              <a:gd name="adj3" fmla="val 16667"/>
            </a:avLst>
          </a:prstGeom>
          <a:noFill/>
          <a:ln w="15875">
            <a:solidFill>
              <a:srgbClr val="FF00FF"/>
            </a:solidFill>
            <a:miter lim="800000"/>
            <a:headEnd type="none" w="sm" len="sm"/>
            <a:tailEnd type="none" w="sm" len="sm"/>
          </a:ln>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600" b="1">
                <a:latin typeface="Times New Roman" panose="02020603050405020304" pitchFamily="18" charset="0"/>
                <a:ea typeface="楷体_GB2312" panose="02010609030101010101" pitchFamily="49" charset="-122"/>
              </a:rPr>
              <a:t>   </a:t>
            </a:r>
            <a:r>
              <a:rPr lang="zh-CN" altLang="en-US" sz="1600" b="1">
                <a:latin typeface="Times New Roman" panose="02020603050405020304" pitchFamily="18" charset="0"/>
                <a:ea typeface="楷体_GB2312" panose="02010609030101010101" pitchFamily="49" charset="-122"/>
              </a:rPr>
              <a:t>在靠近隔离开关或断路器</a:t>
            </a:r>
            <a:r>
              <a:rPr lang="en-US" altLang="zh-CN" sz="1600" b="1">
                <a:latin typeface="Times New Roman" panose="02020603050405020304" pitchFamily="18" charset="0"/>
                <a:ea typeface="楷体_GB2312" panose="02010609030101010101" pitchFamily="49" charset="-122"/>
              </a:rPr>
              <a:t>QF2</a:t>
            </a:r>
            <a:r>
              <a:rPr lang="zh-CN" altLang="en-US" sz="1600" b="1">
                <a:latin typeface="Times New Roman" panose="02020603050405020304" pitchFamily="18" charset="0"/>
                <a:ea typeface="楷体_GB2312" panose="02010609030101010101" pitchFamily="49" charset="-122"/>
              </a:rPr>
              <a:t>处装设一组管型避雷器</a:t>
            </a:r>
            <a:r>
              <a:rPr lang="en-US" altLang="zh-CN" sz="1600" b="1">
                <a:latin typeface="Times New Roman" panose="02020603050405020304" pitchFamily="18" charset="0"/>
                <a:ea typeface="楷体_GB2312" panose="02010609030101010101" pitchFamily="49" charset="-122"/>
              </a:rPr>
              <a:t>FA2</a:t>
            </a:r>
            <a:r>
              <a:rPr lang="zh-CN" altLang="en-US" sz="1600" b="1">
                <a:latin typeface="Times New Roman" panose="02020603050405020304" pitchFamily="18" charset="0"/>
                <a:ea typeface="楷体_GB2312" panose="02010609030101010101" pitchFamily="49" charset="-122"/>
              </a:rPr>
              <a:t>，以防止线路上的雷电波侵入到隔离开关或断路器开路处时，由于反射而形成两倍侵入波幅值的电压，损坏隔离开关或断路器。</a:t>
            </a:r>
          </a:p>
        </p:txBody>
      </p:sp>
      <p:sp>
        <p:nvSpPr>
          <p:cNvPr id="565275" name="AutoShape 27">
            <a:extLst>
              <a:ext uri="{FF2B5EF4-FFF2-40B4-BE49-F238E27FC236}">
                <a16:creationId xmlns:a16="http://schemas.microsoft.com/office/drawing/2014/main" id="{DBE57B55-09CD-48B3-8ADA-B8D944B2EED8}"/>
              </a:ext>
            </a:extLst>
          </p:cNvPr>
          <p:cNvSpPr>
            <a:spLocks noChangeArrowheads="1"/>
          </p:cNvSpPr>
          <p:nvPr/>
        </p:nvSpPr>
        <p:spPr bwMode="auto">
          <a:xfrm>
            <a:off x="179512" y="4750567"/>
            <a:ext cx="3455988" cy="1657350"/>
          </a:xfrm>
          <a:prstGeom prst="wedgeEllipseCallout">
            <a:avLst>
              <a:gd name="adj1" fmla="val 27808"/>
              <a:gd name="adj2" fmla="val -96263"/>
            </a:avLst>
          </a:prstGeom>
          <a:noFill/>
          <a:ln w="15875">
            <a:solidFill>
              <a:srgbClr val="FF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ea typeface="楷体_GB2312" panose="02010609030101010101" pitchFamily="49" charset="-122"/>
              </a:rPr>
              <a:t>母线上装设阀型避雷器</a:t>
            </a:r>
            <a:r>
              <a:rPr lang="en-US" altLang="zh-CN" b="1">
                <a:latin typeface="Times New Roman" panose="02020603050405020304" pitchFamily="18" charset="0"/>
                <a:ea typeface="楷体_GB2312" panose="02010609030101010101" pitchFamily="49" charset="-122"/>
              </a:rPr>
              <a:t>FA3</a:t>
            </a:r>
            <a:r>
              <a:rPr lang="zh-CN" altLang="en-US" b="1">
                <a:latin typeface="Times New Roman" panose="02020603050405020304" pitchFamily="18" charset="0"/>
                <a:ea typeface="楷体_GB2312" panose="02010609030101010101" pitchFamily="49" charset="-122"/>
              </a:rPr>
              <a:t>，主要用于保护变压器、电压互感器等所有高压电气设备。</a:t>
            </a:r>
            <a:endParaRPr lang="zh-CN" altLang="en-US" sz="2000" b="1">
              <a:latin typeface="Times New Roman" panose="02020603050405020304" pitchFamily="18" charset="0"/>
              <a:ea typeface="楷体_GB2312" panose="02010609030101010101" pitchFamily="49" charset="-122"/>
            </a:endParaRPr>
          </a:p>
        </p:txBody>
      </p:sp>
      <p:sp>
        <p:nvSpPr>
          <p:cNvPr id="27656" name="Rectangle 28">
            <a:extLst>
              <a:ext uri="{FF2B5EF4-FFF2-40B4-BE49-F238E27FC236}">
                <a16:creationId xmlns:a16="http://schemas.microsoft.com/office/drawing/2014/main" id="{91AC0A59-5242-4B1C-AE91-1C65F3F24394}"/>
              </a:ext>
            </a:extLst>
          </p:cNvPr>
          <p:cNvSpPr>
            <a:spLocks noChangeArrowheads="1"/>
          </p:cNvSpPr>
          <p:nvPr/>
        </p:nvSpPr>
        <p:spPr bwMode="auto">
          <a:xfrm>
            <a:off x="2692400" y="4365625"/>
            <a:ext cx="3930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b="1">
                <a:latin typeface="Times New Roman" panose="02020603050405020304" pitchFamily="18" charset="0"/>
                <a:ea typeface="楷体_GB2312" panose="02010609030101010101" pitchFamily="49" charset="-122"/>
              </a:rPr>
              <a:t>图</a:t>
            </a:r>
            <a:r>
              <a:rPr kumimoji="1" lang="en-US" altLang="zh-CN" sz="1600" b="1">
                <a:latin typeface="Times New Roman" panose="02020603050405020304" pitchFamily="18" charset="0"/>
                <a:ea typeface="楷体_GB2312" panose="02010609030101010101" pitchFamily="49" charset="-122"/>
              </a:rPr>
              <a:t>9-7    35</a:t>
            </a:r>
            <a:r>
              <a:rPr kumimoji="1" lang="zh-CN" altLang="en-US" sz="1600" b="1">
                <a:latin typeface="Times New Roman" panose="02020603050405020304" pitchFamily="18" charset="0"/>
                <a:ea typeface="楷体_GB2312" panose="02010609030101010101" pitchFamily="49" charset="-122"/>
              </a:rPr>
              <a:t>～</a:t>
            </a:r>
            <a:r>
              <a:rPr kumimoji="1" lang="en-US" altLang="zh-CN" sz="1600" b="1">
                <a:latin typeface="Times New Roman" panose="02020603050405020304" pitchFamily="18" charset="0"/>
                <a:ea typeface="楷体_GB2312" panose="02010609030101010101" pitchFamily="49" charset="-122"/>
              </a:rPr>
              <a:t>110 kV</a:t>
            </a:r>
            <a:r>
              <a:rPr kumimoji="1" lang="zh-CN" altLang="en-US" sz="1600" b="1">
                <a:latin typeface="Times New Roman" panose="02020603050405020304" pitchFamily="18" charset="0"/>
                <a:ea typeface="楷体_GB2312" panose="02010609030101010101" pitchFamily="49" charset="-122"/>
              </a:rPr>
              <a:t>变电所的进线保护方案</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565272"/>
                                        </p:tgtEl>
                                        <p:attrNameLst>
                                          <p:attrName>style.visibility</p:attrName>
                                        </p:attrNameLst>
                                      </p:cBhvr>
                                      <p:to>
                                        <p:strVal val="visible"/>
                                      </p:to>
                                    </p:set>
                                    <p:anim calcmode="lin" valueType="num">
                                      <p:cBhvr additive="base">
                                        <p:cTn id="7" dur="500" fill="hold"/>
                                        <p:tgtEl>
                                          <p:spTgt spid="565272"/>
                                        </p:tgtEl>
                                        <p:attrNameLst>
                                          <p:attrName>ppt_x</p:attrName>
                                        </p:attrNameLst>
                                      </p:cBhvr>
                                      <p:tavLst>
                                        <p:tav tm="0">
                                          <p:val>
                                            <p:strVal val="1+#ppt_w/2"/>
                                          </p:val>
                                        </p:tav>
                                        <p:tav tm="100000">
                                          <p:val>
                                            <p:strVal val="#ppt_x"/>
                                          </p:val>
                                        </p:tav>
                                      </p:tavLst>
                                    </p:anim>
                                    <p:anim calcmode="lin" valueType="num">
                                      <p:cBhvr additive="base">
                                        <p:cTn id="8" dur="500" fill="hold"/>
                                        <p:tgtEl>
                                          <p:spTgt spid="56527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5273"/>
                                        </p:tgtEl>
                                        <p:attrNameLst>
                                          <p:attrName>style.visibility</p:attrName>
                                        </p:attrNameLst>
                                      </p:cBhvr>
                                      <p:to>
                                        <p:strVal val="visible"/>
                                      </p:to>
                                    </p:set>
                                    <p:anim calcmode="lin" valueType="num">
                                      <p:cBhvr additive="base">
                                        <p:cTn id="13" dur="500" fill="hold"/>
                                        <p:tgtEl>
                                          <p:spTgt spid="565273"/>
                                        </p:tgtEl>
                                        <p:attrNameLst>
                                          <p:attrName>ppt_x</p:attrName>
                                        </p:attrNameLst>
                                      </p:cBhvr>
                                      <p:tavLst>
                                        <p:tav tm="0">
                                          <p:val>
                                            <p:strVal val="#ppt_x"/>
                                          </p:val>
                                        </p:tav>
                                        <p:tav tm="100000">
                                          <p:val>
                                            <p:strVal val="#ppt_x"/>
                                          </p:val>
                                        </p:tav>
                                      </p:tavLst>
                                    </p:anim>
                                    <p:anim calcmode="lin" valueType="num">
                                      <p:cBhvr additive="base">
                                        <p:cTn id="14" dur="500" fill="hold"/>
                                        <p:tgtEl>
                                          <p:spTgt spid="56527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565274"/>
                                        </p:tgtEl>
                                        <p:attrNameLst>
                                          <p:attrName>style.visibility</p:attrName>
                                        </p:attrNameLst>
                                      </p:cBhvr>
                                      <p:to>
                                        <p:strVal val="visible"/>
                                      </p:to>
                                    </p:set>
                                    <p:animEffect transition="in" filter="checkerboard(across)">
                                      <p:cBhvr>
                                        <p:cTn id="19" dur="500"/>
                                        <p:tgtEl>
                                          <p:spTgt spid="56527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565275"/>
                                        </p:tgtEl>
                                        <p:attrNameLst>
                                          <p:attrName>style.visibility</p:attrName>
                                        </p:attrNameLst>
                                      </p:cBhvr>
                                      <p:to>
                                        <p:strVal val="visible"/>
                                      </p:to>
                                    </p:set>
                                    <p:animEffect transition="in" filter="checkerboard(across)">
                                      <p:cBhvr>
                                        <p:cTn id="24" dur="500"/>
                                        <p:tgtEl>
                                          <p:spTgt spid="565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72" grpId="0" animBg="1"/>
      <p:bldP spid="565273" grpId="0" animBg="1"/>
      <p:bldP spid="565274" grpId="0" animBg="1"/>
      <p:bldP spid="56527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a:extLst>
              <a:ext uri="{FF2B5EF4-FFF2-40B4-BE49-F238E27FC236}">
                <a16:creationId xmlns:a16="http://schemas.microsoft.com/office/drawing/2014/main" id="{07F6C575-AFFE-468B-84A9-4F9F51960B77}"/>
              </a:ext>
            </a:extLst>
          </p:cNvPr>
          <p:cNvGrpSpPr>
            <a:grpSpLocks/>
          </p:cNvGrpSpPr>
          <p:nvPr/>
        </p:nvGrpSpPr>
        <p:grpSpPr bwMode="auto">
          <a:xfrm>
            <a:off x="468313" y="1557338"/>
            <a:ext cx="8135937" cy="4500562"/>
            <a:chOff x="295" y="981"/>
            <a:chExt cx="5125" cy="2835"/>
          </a:xfrm>
        </p:grpSpPr>
        <p:sp>
          <p:nvSpPr>
            <p:cNvPr id="28675" name="Rectangle 3">
              <a:extLst>
                <a:ext uri="{FF2B5EF4-FFF2-40B4-BE49-F238E27FC236}">
                  <a16:creationId xmlns:a16="http://schemas.microsoft.com/office/drawing/2014/main" id="{30C432D0-FD63-4987-BE65-034861D13BCC}"/>
                </a:ext>
              </a:extLst>
            </p:cNvPr>
            <p:cNvSpPr>
              <a:spLocks noChangeArrowheads="1"/>
            </p:cNvSpPr>
            <p:nvPr/>
          </p:nvSpPr>
          <p:spPr bwMode="auto">
            <a:xfrm>
              <a:off x="1066" y="3158"/>
              <a:ext cx="3674"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1600" b="1"/>
                <a:t>图</a:t>
              </a:r>
              <a:r>
                <a:rPr lang="en-US" altLang="zh-CN" sz="1600" b="1"/>
                <a:t>8-15  </a:t>
              </a:r>
              <a:r>
                <a:rPr lang="zh-CN" altLang="en-US" sz="1600" b="1"/>
                <a:t>变配电所对雷电波侵入的防护</a:t>
              </a:r>
            </a:p>
            <a:p>
              <a:pPr algn="ctr" eaLnBrk="1" hangingPunct="1">
                <a:lnSpc>
                  <a:spcPct val="130000"/>
                </a:lnSpc>
              </a:pPr>
              <a:r>
                <a:rPr lang="en-US" altLang="zh-CN" sz="1600" b="1"/>
                <a:t>a)3</a:t>
              </a:r>
              <a:r>
                <a:rPr lang="zh-CN" altLang="en-US" sz="1600" b="1"/>
                <a:t>～</a:t>
              </a:r>
              <a:r>
                <a:rPr lang="en-US" altLang="zh-CN" sz="1600" b="1"/>
                <a:t>10kV</a:t>
              </a:r>
              <a:r>
                <a:rPr lang="zh-CN" altLang="en-US" sz="1600" b="1"/>
                <a:t>架空和电缆进线  </a:t>
              </a:r>
              <a:r>
                <a:rPr lang="en-US" altLang="zh-CN" sz="1600" b="1"/>
                <a:t>b)35kV</a:t>
              </a:r>
              <a:r>
                <a:rPr lang="zh-CN" altLang="en-US" sz="1600" b="1"/>
                <a:t>架空和电缆进线</a:t>
              </a:r>
            </a:p>
            <a:p>
              <a:pPr algn="ctr" eaLnBrk="1" hangingPunct="1">
                <a:lnSpc>
                  <a:spcPct val="130000"/>
                </a:lnSpc>
              </a:pPr>
              <a:r>
                <a:rPr lang="en-US" altLang="zh-CN" sz="1600" b="1"/>
                <a:t>FV-</a:t>
              </a:r>
              <a:r>
                <a:rPr lang="zh-CN" altLang="en-US" sz="1600" b="1"/>
                <a:t>阀式避雷器  </a:t>
              </a:r>
              <a:r>
                <a:rPr lang="en-US" altLang="zh-CN" sz="1600" b="1"/>
                <a:t>FE-</a:t>
              </a:r>
              <a:r>
                <a:rPr lang="zh-CN" altLang="en-US" sz="1600" b="1"/>
                <a:t>排气式避雷器  </a:t>
              </a:r>
              <a:r>
                <a:rPr lang="en-US" altLang="zh-CN" sz="1600" b="1"/>
                <a:t>FMO-</a:t>
              </a:r>
              <a:r>
                <a:rPr lang="zh-CN" altLang="en-US" sz="1600" b="1"/>
                <a:t>金属氧化物避雷器</a:t>
              </a:r>
            </a:p>
          </p:txBody>
        </p:sp>
        <p:pic>
          <p:nvPicPr>
            <p:cNvPr id="28676" name="Picture 4" descr="图8-15">
              <a:extLst>
                <a:ext uri="{FF2B5EF4-FFF2-40B4-BE49-F238E27FC236}">
                  <a16:creationId xmlns:a16="http://schemas.microsoft.com/office/drawing/2014/main" id="{818D897B-A468-4FC8-9A49-97E8186D6C03}"/>
                </a:ext>
              </a:extLst>
            </p:cNvPr>
            <p:cNvPicPr>
              <a:picLocks noChangeAspect="1" noChangeArrowheads="1"/>
            </p:cNvPicPr>
            <p:nvPr/>
          </p:nvPicPr>
          <p:blipFill>
            <a:blip r:embed="rId2">
              <a:clrChange>
                <a:clrFrom>
                  <a:srgbClr val="FEFEFE"/>
                </a:clrFrom>
                <a:clrTo>
                  <a:srgbClr val="FEFEFE">
                    <a:alpha val="0"/>
                  </a:srgbClr>
                </a:clrTo>
              </a:clrChange>
              <a:lum bright="-36000" contrast="90000"/>
              <a:extLst>
                <a:ext uri="{28A0092B-C50C-407E-A947-70E740481C1C}">
                  <a14:useLocalDpi xmlns:a14="http://schemas.microsoft.com/office/drawing/2010/main" val="0"/>
                </a:ext>
              </a:extLst>
            </a:blip>
            <a:srcRect l="2505" t="2357" r="1462" b="24959"/>
            <a:stretch>
              <a:fillRect/>
            </a:stretch>
          </p:blipFill>
          <p:spPr bwMode="auto">
            <a:xfrm>
              <a:off x="295" y="981"/>
              <a:ext cx="5125" cy="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a:extLst>
              <a:ext uri="{FF2B5EF4-FFF2-40B4-BE49-F238E27FC236}">
                <a16:creationId xmlns:a16="http://schemas.microsoft.com/office/drawing/2014/main" id="{A8F8F533-F22D-4F3F-833E-5FD4E942F415}"/>
              </a:ext>
            </a:extLst>
          </p:cNvPr>
          <p:cNvGrpSpPr>
            <a:grpSpLocks/>
          </p:cNvGrpSpPr>
          <p:nvPr/>
        </p:nvGrpSpPr>
        <p:grpSpPr bwMode="auto">
          <a:xfrm>
            <a:off x="684213" y="1628775"/>
            <a:ext cx="7777162" cy="4111625"/>
            <a:chOff x="431" y="1026"/>
            <a:chExt cx="4899" cy="2590"/>
          </a:xfrm>
        </p:grpSpPr>
        <p:pic>
          <p:nvPicPr>
            <p:cNvPr id="29699" name="Picture 3" descr="图8-16">
              <a:extLst>
                <a:ext uri="{FF2B5EF4-FFF2-40B4-BE49-F238E27FC236}">
                  <a16:creationId xmlns:a16="http://schemas.microsoft.com/office/drawing/2014/main" id="{66C3E950-08FA-4D84-8B46-432A424D887E}"/>
                </a:ext>
              </a:extLst>
            </p:cNvPr>
            <p:cNvPicPr>
              <a:picLocks noChangeAspect="1" noChangeArrowheads="1"/>
            </p:cNvPicPr>
            <p:nvPr/>
          </p:nvPicPr>
          <p:blipFill>
            <a:blip r:embed="rId2">
              <a:clrChange>
                <a:clrFrom>
                  <a:srgbClr val="FFFFFF"/>
                </a:clrFrom>
                <a:clrTo>
                  <a:srgbClr val="FFFFFF">
                    <a:alpha val="0"/>
                  </a:srgbClr>
                </a:clrTo>
              </a:clrChange>
              <a:lum bright="-60000" contrast="72000"/>
              <a:extLst>
                <a:ext uri="{28A0092B-C50C-407E-A947-70E740481C1C}">
                  <a14:useLocalDpi xmlns:a14="http://schemas.microsoft.com/office/drawing/2010/main" val="0"/>
                </a:ext>
              </a:extLst>
            </a:blip>
            <a:srcRect l="1608" t="2931" r="1073" b="22304"/>
            <a:stretch>
              <a:fillRect/>
            </a:stretch>
          </p:blipFill>
          <p:spPr bwMode="auto">
            <a:xfrm>
              <a:off x="431" y="1026"/>
              <a:ext cx="4899" cy="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Rectangle 4">
              <a:extLst>
                <a:ext uri="{FF2B5EF4-FFF2-40B4-BE49-F238E27FC236}">
                  <a16:creationId xmlns:a16="http://schemas.microsoft.com/office/drawing/2014/main" id="{D04A4102-3070-4AA9-A567-65D137D334F6}"/>
                </a:ext>
              </a:extLst>
            </p:cNvPr>
            <p:cNvSpPr>
              <a:spLocks noChangeArrowheads="1"/>
            </p:cNvSpPr>
            <p:nvPr/>
          </p:nvSpPr>
          <p:spPr bwMode="auto">
            <a:xfrm>
              <a:off x="839" y="3158"/>
              <a:ext cx="3946"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42900" eaLnBrk="0" hangingPunct="0">
                <a:tabLst>
                  <a:tab pos="2774950" algn="ctr"/>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774950" algn="ctr"/>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774950" algn="ctr"/>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774950" algn="ctr"/>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774950" algn="ctr"/>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774950" algn="ctr"/>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774950" algn="ctr"/>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774950" algn="ctr"/>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774950" algn="ctr"/>
                </a:tabLs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en-US" altLang="zh-CN" sz="1600" b="1"/>
                <a:t>  </a:t>
              </a:r>
              <a:r>
                <a:rPr lang="zh-CN" altLang="en-US" sz="1600" b="1"/>
                <a:t>图</a:t>
              </a:r>
              <a:r>
                <a:rPr lang="en-US" altLang="zh-CN" sz="1600" b="1"/>
                <a:t>8-16  </a:t>
              </a:r>
              <a:r>
                <a:rPr lang="zh-CN" altLang="en-US" sz="1600" b="1"/>
                <a:t>高压电动机对雷电波侵入的防护</a:t>
              </a:r>
            </a:p>
            <a:p>
              <a:pPr algn="ctr" eaLnBrk="1" hangingPunct="1">
                <a:lnSpc>
                  <a:spcPct val="130000"/>
                </a:lnSpc>
              </a:pPr>
              <a:r>
                <a:rPr lang="en-US" altLang="zh-CN" sz="1600" b="1"/>
                <a:t>FV1-</a:t>
              </a:r>
              <a:r>
                <a:rPr lang="zh-CN" altLang="en-US" sz="1600" b="1"/>
                <a:t>普通阀式避雷器  </a:t>
              </a:r>
              <a:r>
                <a:rPr lang="en-US" altLang="zh-CN" sz="1600" b="1"/>
                <a:t>FV2-</a:t>
              </a:r>
              <a:r>
                <a:rPr lang="zh-CN" altLang="en-US" sz="1600" b="1"/>
                <a:t>磁吹阀式避雷器  </a:t>
              </a:r>
              <a:r>
                <a:rPr lang="en-US" altLang="zh-CN" sz="1600" b="1"/>
                <a:t>FE-</a:t>
              </a:r>
              <a:r>
                <a:rPr lang="zh-CN" altLang="en-US" sz="1600" b="1"/>
                <a:t>排气式避雷器</a:t>
              </a:r>
            </a:p>
          </p:txBody>
        </p:sp>
      </p:gr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4">
            <a:extLst>
              <a:ext uri="{FF2B5EF4-FFF2-40B4-BE49-F238E27FC236}">
                <a16:creationId xmlns:a16="http://schemas.microsoft.com/office/drawing/2014/main" id="{967AC896-8E38-4F23-8C3C-5E7C61A307EB}"/>
              </a:ext>
            </a:extLst>
          </p:cNvPr>
          <p:cNvSpPr>
            <a:spLocks noChangeArrowheads="1"/>
          </p:cNvSpPr>
          <p:nvPr/>
        </p:nvSpPr>
        <p:spPr bwMode="auto">
          <a:xfrm>
            <a:off x="1403350" y="427038"/>
            <a:ext cx="65532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FF"/>
                </a:solidFill>
                <a:latin typeface="Times New Roman" panose="02020603050405020304" pitchFamily="18" charset="0"/>
                <a:ea typeface="黑体" panose="02010609060101010101" pitchFamily="49" charset="-122"/>
              </a:rPr>
              <a:t>9.2   </a:t>
            </a:r>
            <a:r>
              <a:rPr lang="zh-CN" altLang="en-US" sz="3200" b="1">
                <a:solidFill>
                  <a:srgbClr val="0000FF"/>
                </a:solidFill>
                <a:latin typeface="Times New Roman" panose="02020603050405020304" pitchFamily="18" charset="0"/>
                <a:ea typeface="黑体" panose="02010609060101010101" pitchFamily="49" charset="-122"/>
              </a:rPr>
              <a:t>电气装置的接地</a:t>
            </a:r>
          </a:p>
        </p:txBody>
      </p:sp>
      <p:sp>
        <p:nvSpPr>
          <p:cNvPr id="566287" name="Rectangle 15">
            <a:extLst>
              <a:ext uri="{FF2B5EF4-FFF2-40B4-BE49-F238E27FC236}">
                <a16:creationId xmlns:a16="http://schemas.microsoft.com/office/drawing/2014/main" id="{1127B3D3-DF2E-486F-8A63-577379D75F11}"/>
              </a:ext>
            </a:extLst>
          </p:cNvPr>
          <p:cNvSpPr>
            <a:spLocks noChangeArrowheads="1"/>
          </p:cNvSpPr>
          <p:nvPr/>
        </p:nvSpPr>
        <p:spPr bwMode="auto">
          <a:xfrm>
            <a:off x="720725" y="1052513"/>
            <a:ext cx="50038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1813" indent="-5318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zh-CN" altLang="en-US" sz="2800" b="1">
                <a:solidFill>
                  <a:srgbClr val="FF3300"/>
                </a:solidFill>
                <a:latin typeface="楷体_GB2312" panose="02010609030101010101" pitchFamily="49" charset="-122"/>
                <a:ea typeface="楷体_GB2312" panose="02010609030101010101" pitchFamily="49" charset="-122"/>
              </a:rPr>
              <a:t>一、接地的有关概念</a:t>
            </a:r>
          </a:p>
        </p:txBody>
      </p:sp>
      <p:sp>
        <p:nvSpPr>
          <p:cNvPr id="566288" name="Rectangle 16">
            <a:extLst>
              <a:ext uri="{FF2B5EF4-FFF2-40B4-BE49-F238E27FC236}">
                <a16:creationId xmlns:a16="http://schemas.microsoft.com/office/drawing/2014/main" id="{154C41EF-FE45-4AF6-92B6-DAA0FEF10B75}"/>
              </a:ext>
            </a:extLst>
          </p:cNvPr>
          <p:cNvSpPr>
            <a:spLocks noChangeArrowheads="1"/>
          </p:cNvSpPr>
          <p:nvPr/>
        </p:nvSpPr>
        <p:spPr bwMode="auto">
          <a:xfrm>
            <a:off x="684213" y="1628775"/>
            <a:ext cx="3024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anose="02010609030101010101" pitchFamily="49" charset="-122"/>
              </a:rPr>
              <a:t>1</a:t>
            </a:r>
            <a:r>
              <a:rPr kumimoji="1" lang="zh-CN" altLang="en-US" sz="2400" b="1">
                <a:latin typeface="Times New Roman" panose="02020603050405020304" pitchFamily="18" charset="0"/>
                <a:ea typeface="楷体_GB2312" panose="02010609030101010101" pitchFamily="49" charset="-122"/>
              </a:rPr>
              <a:t>．接地装置</a:t>
            </a:r>
          </a:p>
        </p:txBody>
      </p:sp>
      <p:sp>
        <p:nvSpPr>
          <p:cNvPr id="566289" name="Text Box 17">
            <a:extLst>
              <a:ext uri="{FF2B5EF4-FFF2-40B4-BE49-F238E27FC236}">
                <a16:creationId xmlns:a16="http://schemas.microsoft.com/office/drawing/2014/main" id="{8B797735-BDC5-4170-B5BB-57C0F33C52A3}"/>
              </a:ext>
            </a:extLst>
          </p:cNvPr>
          <p:cNvSpPr txBox="1">
            <a:spLocks noChangeArrowheads="1"/>
          </p:cNvSpPr>
          <p:nvPr/>
        </p:nvSpPr>
        <p:spPr bwMode="auto">
          <a:xfrm>
            <a:off x="684213" y="1989138"/>
            <a:ext cx="8208962"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1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接地：</a:t>
            </a:r>
            <a:r>
              <a:rPr kumimoji="1" lang="zh-CN" altLang="en-US" sz="2400" b="1">
                <a:latin typeface="Times New Roman" panose="02020603050405020304" pitchFamily="18" charset="0"/>
                <a:ea typeface="楷体_GB2312" panose="02010609030101010101" pitchFamily="49" charset="-122"/>
              </a:rPr>
              <a:t>电气设备的某部分与大地之间做良好的电气连接。</a:t>
            </a:r>
          </a:p>
          <a:p>
            <a:pPr eaLnBrk="1" hangingPunct="1">
              <a:lnSpc>
                <a:spcPct val="125000"/>
              </a:lnSpc>
              <a:spcBef>
                <a:spcPct val="1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接地体：</a:t>
            </a:r>
            <a:r>
              <a:rPr kumimoji="1" lang="zh-CN" altLang="en-US" sz="2400" b="1">
                <a:latin typeface="Times New Roman" panose="02020603050405020304" pitchFamily="18" charset="0"/>
                <a:ea typeface="楷体_GB2312" panose="02010609030101010101" pitchFamily="49" charset="-122"/>
              </a:rPr>
              <a:t>直接与大地接触的金属导体。</a:t>
            </a:r>
          </a:p>
          <a:p>
            <a:pPr eaLnBrk="1" hangingPunct="1">
              <a:lnSpc>
                <a:spcPct val="125000"/>
              </a:lnSpc>
              <a:spcBef>
                <a:spcPct val="1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接地线：</a:t>
            </a:r>
            <a:r>
              <a:rPr kumimoji="1" lang="zh-CN" altLang="en-US" sz="2400" b="1">
                <a:latin typeface="Times New Roman" panose="02020603050405020304" pitchFamily="18" charset="0"/>
                <a:ea typeface="楷体_GB2312" panose="02010609030101010101" pitchFamily="49" charset="-122"/>
              </a:rPr>
              <a:t>连接接地体与电气设备接地部分的金属导体。</a:t>
            </a:r>
          </a:p>
        </p:txBody>
      </p:sp>
      <p:sp>
        <p:nvSpPr>
          <p:cNvPr id="566290" name="Rectangle 18">
            <a:extLst>
              <a:ext uri="{FF2B5EF4-FFF2-40B4-BE49-F238E27FC236}">
                <a16:creationId xmlns:a16="http://schemas.microsoft.com/office/drawing/2014/main" id="{BBD92E26-ED32-42F3-84FC-E923AF0213C3}"/>
              </a:ext>
            </a:extLst>
          </p:cNvPr>
          <p:cNvSpPr>
            <a:spLocks noChangeArrowheads="1"/>
          </p:cNvSpPr>
          <p:nvPr/>
        </p:nvSpPr>
        <p:spPr bwMode="auto">
          <a:xfrm>
            <a:off x="684213" y="3500438"/>
            <a:ext cx="4103687" cy="287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1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接地装置：</a:t>
            </a:r>
            <a:r>
              <a:rPr kumimoji="1" lang="zh-CN" altLang="en-US" sz="2400" b="1">
                <a:latin typeface="Times New Roman" panose="02020603050405020304" pitchFamily="18" charset="0"/>
                <a:ea typeface="楷体_GB2312" panose="02010609030101010101" pitchFamily="49" charset="-122"/>
              </a:rPr>
              <a:t>接地体与接地线的总和，称为接地装置。</a:t>
            </a:r>
          </a:p>
          <a:p>
            <a:pPr eaLnBrk="1" hangingPunct="1">
              <a:lnSpc>
                <a:spcPct val="125000"/>
              </a:lnSpc>
              <a:spcBef>
                <a:spcPct val="1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接地网：</a:t>
            </a:r>
            <a:r>
              <a:rPr kumimoji="1" lang="zh-CN" altLang="en-US" sz="2400" b="1">
                <a:latin typeface="Times New Roman" panose="02020603050405020304" pitchFamily="18" charset="0"/>
                <a:ea typeface="楷体_GB2312" panose="02010609030101010101" pitchFamily="49" charset="-122"/>
              </a:rPr>
              <a:t>由若干个接地体在大地中相互用接地线连接起来的一个整体，称为接地网，如图</a:t>
            </a:r>
            <a:r>
              <a:rPr kumimoji="1" lang="en-US" altLang="zh-CN" sz="2400" b="1">
                <a:latin typeface="Times New Roman" panose="02020603050405020304" pitchFamily="18" charset="0"/>
                <a:ea typeface="楷体_GB2312" panose="02010609030101010101" pitchFamily="49" charset="-122"/>
              </a:rPr>
              <a:t>9-8</a:t>
            </a:r>
            <a:r>
              <a:rPr kumimoji="1" lang="zh-CN" altLang="en-US" sz="2400" b="1">
                <a:latin typeface="Times New Roman" panose="02020603050405020304" pitchFamily="18" charset="0"/>
                <a:ea typeface="楷体_GB2312" panose="02010609030101010101" pitchFamily="49" charset="-122"/>
              </a:rPr>
              <a:t>所示。</a:t>
            </a:r>
          </a:p>
        </p:txBody>
      </p:sp>
      <p:sp>
        <p:nvSpPr>
          <p:cNvPr id="566292" name="Rectangle 20">
            <a:extLst>
              <a:ext uri="{FF2B5EF4-FFF2-40B4-BE49-F238E27FC236}">
                <a16:creationId xmlns:a16="http://schemas.microsoft.com/office/drawing/2014/main" id="{6A4D6B22-85B2-458F-A43D-ADC8D1EE6528}"/>
              </a:ext>
            </a:extLst>
          </p:cNvPr>
          <p:cNvSpPr>
            <a:spLocks noChangeArrowheads="1"/>
          </p:cNvSpPr>
          <p:nvPr/>
        </p:nvSpPr>
        <p:spPr bwMode="auto">
          <a:xfrm>
            <a:off x="4664075" y="6003925"/>
            <a:ext cx="418147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pPr>
            <a:r>
              <a:rPr kumimoji="1" lang="zh-CN" altLang="en-US" sz="1600" b="1">
                <a:latin typeface="Times New Roman" panose="02020603050405020304" pitchFamily="18" charset="0"/>
                <a:ea typeface="楷体_GB2312" panose="02010609030101010101" pitchFamily="49" charset="-122"/>
              </a:rPr>
              <a:t>图</a:t>
            </a:r>
            <a:r>
              <a:rPr kumimoji="1" lang="en-US" altLang="zh-CN" sz="1600" b="1">
                <a:latin typeface="Times New Roman" panose="02020603050405020304" pitchFamily="18" charset="0"/>
                <a:ea typeface="楷体_GB2312" panose="02010609030101010101" pitchFamily="49" charset="-122"/>
              </a:rPr>
              <a:t>9-8  </a:t>
            </a:r>
            <a:r>
              <a:rPr kumimoji="1" lang="zh-CN" altLang="en-US" sz="1600" b="1">
                <a:latin typeface="Times New Roman" panose="02020603050405020304" pitchFamily="18" charset="0"/>
                <a:ea typeface="楷体_GB2312" panose="02010609030101010101" pitchFamily="49" charset="-122"/>
              </a:rPr>
              <a:t>接地网示意图</a:t>
            </a:r>
          </a:p>
          <a:p>
            <a:pPr algn="ctr" eaLnBrk="1" hangingPunct="1">
              <a:lnSpc>
                <a:spcPct val="110000"/>
              </a:lnSpc>
            </a:pPr>
            <a:r>
              <a:rPr kumimoji="1" lang="en-US" altLang="zh-CN" sz="1400" b="1">
                <a:latin typeface="Times New Roman" panose="02020603050405020304" pitchFamily="18" charset="0"/>
                <a:ea typeface="楷体_GB2312" panose="02010609030101010101" pitchFamily="49" charset="-122"/>
              </a:rPr>
              <a:t>1—</a:t>
            </a:r>
            <a:r>
              <a:rPr kumimoji="1" lang="zh-CN" altLang="en-US" sz="1400" b="1">
                <a:latin typeface="Times New Roman" panose="02020603050405020304" pitchFamily="18" charset="0"/>
                <a:ea typeface="楷体_GB2312" panose="02010609030101010101" pitchFamily="49" charset="-122"/>
              </a:rPr>
              <a:t>接地体  </a:t>
            </a:r>
            <a:r>
              <a:rPr kumimoji="1" lang="en-US" altLang="zh-CN" sz="1400" b="1">
                <a:latin typeface="Times New Roman" panose="02020603050405020304" pitchFamily="18" charset="0"/>
                <a:ea typeface="楷体_GB2312" panose="02010609030101010101" pitchFamily="49" charset="-122"/>
              </a:rPr>
              <a:t>2—</a:t>
            </a:r>
            <a:r>
              <a:rPr kumimoji="1" lang="zh-CN" altLang="en-US" sz="1400" b="1">
                <a:latin typeface="Times New Roman" panose="02020603050405020304" pitchFamily="18" charset="0"/>
                <a:ea typeface="楷体_GB2312" panose="02010609030101010101" pitchFamily="49" charset="-122"/>
              </a:rPr>
              <a:t>接地干线  </a:t>
            </a:r>
            <a:r>
              <a:rPr kumimoji="1" lang="en-US" altLang="zh-CN" sz="1400" b="1">
                <a:latin typeface="Times New Roman" panose="02020603050405020304" pitchFamily="18" charset="0"/>
                <a:ea typeface="楷体_GB2312" panose="02010609030101010101" pitchFamily="49" charset="-122"/>
              </a:rPr>
              <a:t>3—</a:t>
            </a:r>
            <a:r>
              <a:rPr kumimoji="1" lang="zh-CN" altLang="en-US" sz="1400" b="1">
                <a:latin typeface="Times New Roman" panose="02020603050405020304" pitchFamily="18" charset="0"/>
                <a:ea typeface="楷体_GB2312" panose="02010609030101010101" pitchFamily="49" charset="-122"/>
              </a:rPr>
              <a:t>接地支线  </a:t>
            </a:r>
            <a:r>
              <a:rPr kumimoji="1" lang="en-US" altLang="zh-CN" sz="1400" b="1">
                <a:latin typeface="Times New Roman" panose="02020603050405020304" pitchFamily="18" charset="0"/>
                <a:ea typeface="楷体_GB2312" panose="02010609030101010101" pitchFamily="49" charset="-122"/>
              </a:rPr>
              <a:t>4—</a:t>
            </a:r>
            <a:r>
              <a:rPr kumimoji="1" lang="zh-CN" altLang="en-US" sz="1400" b="1">
                <a:latin typeface="Times New Roman" panose="02020603050405020304" pitchFamily="18" charset="0"/>
                <a:ea typeface="楷体_GB2312" panose="02010609030101010101" pitchFamily="49" charset="-122"/>
              </a:rPr>
              <a:t>电气设备</a:t>
            </a:r>
          </a:p>
        </p:txBody>
      </p:sp>
      <p:pic>
        <p:nvPicPr>
          <p:cNvPr id="566293" name="Picture 21">
            <a:extLst>
              <a:ext uri="{FF2B5EF4-FFF2-40B4-BE49-F238E27FC236}">
                <a16:creationId xmlns:a16="http://schemas.microsoft.com/office/drawing/2014/main" id="{C9786486-DF0F-46ED-A3CE-BE07FC7DB2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343" b="560"/>
          <a:stretch>
            <a:fillRect/>
          </a:stretch>
        </p:blipFill>
        <p:spPr bwMode="auto">
          <a:xfrm>
            <a:off x="4643438" y="3486150"/>
            <a:ext cx="4176712" cy="253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66287">
                                            <p:txEl>
                                              <p:pRg st="0" end="0"/>
                                            </p:txEl>
                                          </p:spTgt>
                                        </p:tgtEl>
                                        <p:attrNameLst>
                                          <p:attrName>style.visibility</p:attrName>
                                        </p:attrNameLst>
                                      </p:cBhvr>
                                      <p:to>
                                        <p:strVal val="visible"/>
                                      </p:to>
                                    </p:set>
                                    <p:animEffect transition="in" filter="slide(fromBottom)">
                                      <p:cBhvr>
                                        <p:cTn id="7" dur="500"/>
                                        <p:tgtEl>
                                          <p:spTgt spid="5662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66288"/>
                                        </p:tgtEl>
                                        <p:attrNameLst>
                                          <p:attrName>style.visibility</p:attrName>
                                        </p:attrNameLst>
                                      </p:cBhvr>
                                      <p:to>
                                        <p:strVal val="visible"/>
                                      </p:to>
                                    </p:set>
                                    <p:animEffect transition="in" filter="slide(fromBottom)">
                                      <p:cBhvr>
                                        <p:cTn id="12" dur="500"/>
                                        <p:tgtEl>
                                          <p:spTgt spid="5662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66289">
                                            <p:txEl>
                                              <p:pRg st="0" end="0"/>
                                            </p:txEl>
                                          </p:spTgt>
                                        </p:tgtEl>
                                        <p:attrNameLst>
                                          <p:attrName>style.visibility</p:attrName>
                                        </p:attrNameLst>
                                      </p:cBhvr>
                                      <p:to>
                                        <p:strVal val="visible"/>
                                      </p:to>
                                    </p:set>
                                    <p:animEffect transition="in" filter="slide(fromBottom)">
                                      <p:cBhvr>
                                        <p:cTn id="17" dur="500"/>
                                        <p:tgtEl>
                                          <p:spTgt spid="56628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66289">
                                            <p:txEl>
                                              <p:pRg st="1" end="1"/>
                                            </p:txEl>
                                          </p:spTgt>
                                        </p:tgtEl>
                                        <p:attrNameLst>
                                          <p:attrName>style.visibility</p:attrName>
                                        </p:attrNameLst>
                                      </p:cBhvr>
                                      <p:to>
                                        <p:strVal val="visible"/>
                                      </p:to>
                                    </p:set>
                                    <p:animEffect transition="in" filter="slide(fromBottom)">
                                      <p:cBhvr>
                                        <p:cTn id="22" dur="500"/>
                                        <p:tgtEl>
                                          <p:spTgt spid="56628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66289">
                                            <p:txEl>
                                              <p:pRg st="2" end="2"/>
                                            </p:txEl>
                                          </p:spTgt>
                                        </p:tgtEl>
                                        <p:attrNameLst>
                                          <p:attrName>style.visibility</p:attrName>
                                        </p:attrNameLst>
                                      </p:cBhvr>
                                      <p:to>
                                        <p:strVal val="visible"/>
                                      </p:to>
                                    </p:set>
                                    <p:animEffect transition="in" filter="slide(fromBottom)">
                                      <p:cBhvr>
                                        <p:cTn id="27" dur="500"/>
                                        <p:tgtEl>
                                          <p:spTgt spid="56628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566290">
                                            <p:txEl>
                                              <p:pRg st="0" end="0"/>
                                            </p:txEl>
                                          </p:spTgt>
                                        </p:tgtEl>
                                        <p:attrNameLst>
                                          <p:attrName>style.visibility</p:attrName>
                                        </p:attrNameLst>
                                      </p:cBhvr>
                                      <p:to>
                                        <p:strVal val="visible"/>
                                      </p:to>
                                    </p:set>
                                    <p:animEffect transition="in" filter="slide(fromBottom)">
                                      <p:cBhvr>
                                        <p:cTn id="32" dur="500"/>
                                        <p:tgtEl>
                                          <p:spTgt spid="566290">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566290">
                                            <p:txEl>
                                              <p:pRg st="1" end="1"/>
                                            </p:txEl>
                                          </p:spTgt>
                                        </p:tgtEl>
                                        <p:attrNameLst>
                                          <p:attrName>style.visibility</p:attrName>
                                        </p:attrNameLst>
                                      </p:cBhvr>
                                      <p:to>
                                        <p:strVal val="visible"/>
                                      </p:to>
                                    </p:set>
                                    <p:animEffect transition="in" filter="slide(fromBottom)">
                                      <p:cBhvr>
                                        <p:cTn id="37" dur="500"/>
                                        <p:tgtEl>
                                          <p:spTgt spid="566290">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nodeType="clickEffect">
                                  <p:stCondLst>
                                    <p:cond delay="0"/>
                                  </p:stCondLst>
                                  <p:childTnLst>
                                    <p:set>
                                      <p:cBhvr>
                                        <p:cTn id="41" dur="1" fill="hold">
                                          <p:stCondLst>
                                            <p:cond delay="0"/>
                                          </p:stCondLst>
                                        </p:cTn>
                                        <p:tgtEl>
                                          <p:spTgt spid="566293"/>
                                        </p:tgtEl>
                                        <p:attrNameLst>
                                          <p:attrName>style.visibility</p:attrName>
                                        </p:attrNameLst>
                                      </p:cBhvr>
                                      <p:to>
                                        <p:strVal val="visible"/>
                                      </p:to>
                                    </p:set>
                                    <p:animEffect transition="in" filter="barn(outVertical)">
                                      <p:cBhvr>
                                        <p:cTn id="42" dur="500"/>
                                        <p:tgtEl>
                                          <p:spTgt spid="566293"/>
                                        </p:tgtEl>
                                      </p:cBhvr>
                                    </p:animEffect>
                                  </p:childTnLst>
                                </p:cTn>
                              </p:par>
                              <p:par>
                                <p:cTn id="43" presetID="16" presetClass="entr" presetSubtype="37" fill="hold" grpId="0" nodeType="withEffect">
                                  <p:stCondLst>
                                    <p:cond delay="0"/>
                                  </p:stCondLst>
                                  <p:childTnLst>
                                    <p:set>
                                      <p:cBhvr>
                                        <p:cTn id="44" dur="1" fill="hold">
                                          <p:stCondLst>
                                            <p:cond delay="0"/>
                                          </p:stCondLst>
                                        </p:cTn>
                                        <p:tgtEl>
                                          <p:spTgt spid="566292"/>
                                        </p:tgtEl>
                                        <p:attrNameLst>
                                          <p:attrName>style.visibility</p:attrName>
                                        </p:attrNameLst>
                                      </p:cBhvr>
                                      <p:to>
                                        <p:strVal val="visible"/>
                                      </p:to>
                                    </p:set>
                                    <p:animEffect transition="in" filter="barn(outVertical)">
                                      <p:cBhvr>
                                        <p:cTn id="45" dur="500"/>
                                        <p:tgtEl>
                                          <p:spTgt spid="566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87" grpId="0" build="p"/>
      <p:bldP spid="566288" grpId="0"/>
      <p:bldP spid="56629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314" name="Rectangle 18">
            <a:extLst>
              <a:ext uri="{FF2B5EF4-FFF2-40B4-BE49-F238E27FC236}">
                <a16:creationId xmlns:a16="http://schemas.microsoft.com/office/drawing/2014/main" id="{82675F91-BAB3-4579-81C8-9E8EC14F343C}"/>
              </a:ext>
            </a:extLst>
          </p:cNvPr>
          <p:cNvSpPr>
            <a:spLocks noChangeArrowheads="1"/>
          </p:cNvSpPr>
          <p:nvPr/>
        </p:nvSpPr>
        <p:spPr bwMode="auto">
          <a:xfrm>
            <a:off x="684213" y="765175"/>
            <a:ext cx="3024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anose="02010609030101010101" pitchFamily="49" charset="-122"/>
              </a:rPr>
              <a:t>2</a:t>
            </a:r>
            <a:r>
              <a:rPr kumimoji="1" lang="zh-CN" altLang="en-US" sz="2400" b="1">
                <a:latin typeface="Times New Roman" panose="02020603050405020304" pitchFamily="18" charset="0"/>
                <a:ea typeface="楷体_GB2312" panose="02010609030101010101" pitchFamily="49" charset="-122"/>
              </a:rPr>
              <a:t>．地和对地电压</a:t>
            </a:r>
          </a:p>
        </p:txBody>
      </p:sp>
      <p:sp>
        <p:nvSpPr>
          <p:cNvPr id="567317" name="Rectangle 21">
            <a:extLst>
              <a:ext uri="{FF2B5EF4-FFF2-40B4-BE49-F238E27FC236}">
                <a16:creationId xmlns:a16="http://schemas.microsoft.com/office/drawing/2014/main" id="{5F471AC6-8E8F-438D-A765-A79995839966}"/>
              </a:ext>
            </a:extLst>
          </p:cNvPr>
          <p:cNvSpPr>
            <a:spLocks noChangeArrowheads="1"/>
          </p:cNvSpPr>
          <p:nvPr/>
        </p:nvSpPr>
        <p:spPr bwMode="auto">
          <a:xfrm>
            <a:off x="539750" y="1341438"/>
            <a:ext cx="482282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当电气设备发生接地故障时，接地电流</a:t>
            </a:r>
            <a:r>
              <a:rPr kumimoji="1" lang="en-US" altLang="zh-CN" sz="2400" b="1" i="1">
                <a:latin typeface="Times New Roman" panose="02020603050405020304" pitchFamily="18" charset="0"/>
                <a:ea typeface="楷体_GB2312" panose="02010609030101010101" pitchFamily="49" charset="-122"/>
              </a:rPr>
              <a:t>I</a:t>
            </a:r>
            <a:r>
              <a:rPr kumimoji="1" lang="en-US" altLang="zh-CN" sz="2400" b="1" i="1" baseline="-25000">
                <a:latin typeface="Times New Roman" panose="02020603050405020304" pitchFamily="18" charset="0"/>
                <a:ea typeface="楷体_GB2312" panose="02010609030101010101" pitchFamily="49" charset="-122"/>
              </a:rPr>
              <a:t>E</a:t>
            </a:r>
            <a:r>
              <a:rPr kumimoji="1" lang="zh-CN" altLang="en-US" sz="2400" b="1">
                <a:latin typeface="Times New Roman" panose="02020603050405020304" pitchFamily="18" charset="0"/>
                <a:ea typeface="楷体_GB2312" panose="02010609030101010101" pitchFamily="49" charset="-122"/>
              </a:rPr>
              <a:t>通过接地体向大地作半球形散开，如图</a:t>
            </a:r>
            <a:r>
              <a:rPr kumimoji="1" lang="en-US" altLang="zh-CN" sz="2400" b="1">
                <a:latin typeface="Times New Roman" panose="02020603050405020304" pitchFamily="18" charset="0"/>
                <a:ea typeface="楷体_GB2312" panose="02010609030101010101" pitchFamily="49" charset="-122"/>
              </a:rPr>
              <a:t>9-9</a:t>
            </a:r>
            <a:r>
              <a:rPr kumimoji="1" lang="zh-CN" altLang="en-US" sz="2400" b="1">
                <a:latin typeface="Times New Roman" panose="02020603050405020304" pitchFamily="18" charset="0"/>
                <a:ea typeface="楷体_GB2312" panose="02010609030101010101" pitchFamily="49" charset="-122"/>
              </a:rPr>
              <a:t>所示。</a:t>
            </a:r>
          </a:p>
        </p:txBody>
      </p:sp>
      <p:sp>
        <p:nvSpPr>
          <p:cNvPr id="567318" name="Rectangle 22">
            <a:extLst>
              <a:ext uri="{FF2B5EF4-FFF2-40B4-BE49-F238E27FC236}">
                <a16:creationId xmlns:a16="http://schemas.microsoft.com/office/drawing/2014/main" id="{948E39BC-5414-4D81-AC57-6F885E911006}"/>
              </a:ext>
            </a:extLst>
          </p:cNvPr>
          <p:cNvSpPr>
            <a:spLocks noChangeArrowheads="1"/>
          </p:cNvSpPr>
          <p:nvPr/>
        </p:nvSpPr>
        <p:spPr bwMode="auto">
          <a:xfrm>
            <a:off x="468313" y="4724400"/>
            <a:ext cx="4897437"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电气设备的接地部分与零电位地之间的电位差，称为接地部分的对地电压，用</a:t>
            </a:r>
            <a:r>
              <a:rPr kumimoji="1" lang="en-US" altLang="zh-CN" sz="2400" b="1" i="1">
                <a:latin typeface="Times New Roman" panose="02020603050405020304" pitchFamily="18" charset="0"/>
                <a:ea typeface="楷体_GB2312" panose="02010609030101010101" pitchFamily="49" charset="-122"/>
              </a:rPr>
              <a:t>U</a:t>
            </a:r>
            <a:r>
              <a:rPr kumimoji="1" lang="en-US" altLang="zh-CN" sz="2400" b="1" i="1" baseline="-25000">
                <a:latin typeface="Times New Roman" panose="02020603050405020304" pitchFamily="18" charset="0"/>
                <a:ea typeface="楷体_GB2312" panose="02010609030101010101" pitchFamily="49" charset="-122"/>
              </a:rPr>
              <a:t>E</a:t>
            </a:r>
            <a:r>
              <a:rPr kumimoji="1" lang="zh-CN" altLang="en-US" sz="2400" b="1">
                <a:latin typeface="Times New Roman" panose="02020603050405020304" pitchFamily="18" charset="0"/>
                <a:ea typeface="楷体_GB2312" panose="02010609030101010101" pitchFamily="49" charset="-122"/>
              </a:rPr>
              <a:t>表示。</a:t>
            </a:r>
            <a:r>
              <a:rPr kumimoji="1" lang="zh-CN" altLang="en-US" sz="2400">
                <a:latin typeface="Times New Roman" panose="02020603050405020304" pitchFamily="18" charset="0"/>
                <a:ea typeface="楷体_GB2312" panose="02010609030101010101" pitchFamily="49" charset="-122"/>
              </a:rPr>
              <a:t> </a:t>
            </a:r>
          </a:p>
        </p:txBody>
      </p:sp>
      <p:sp>
        <p:nvSpPr>
          <p:cNvPr id="567319" name="Rectangle 23">
            <a:extLst>
              <a:ext uri="{FF2B5EF4-FFF2-40B4-BE49-F238E27FC236}">
                <a16:creationId xmlns:a16="http://schemas.microsoft.com/office/drawing/2014/main" id="{26CEF183-62A9-4CFF-8E04-61ECCD6BA96E}"/>
              </a:ext>
            </a:extLst>
          </p:cNvPr>
          <p:cNvSpPr>
            <a:spLocks noChangeArrowheads="1"/>
          </p:cNvSpPr>
          <p:nvPr/>
        </p:nvSpPr>
        <p:spPr bwMode="auto">
          <a:xfrm>
            <a:off x="468313" y="2781300"/>
            <a:ext cx="4824412"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rgbClr val="A50021"/>
              </a:buClr>
              <a:buFont typeface="Wingdings" panose="05000000000000000000" pitchFamily="2" charset="2"/>
              <a:buNone/>
            </a:pPr>
            <a:r>
              <a:rPr kumimoji="1" lang="en-US" altLang="zh-CN" sz="2400" b="1">
                <a:latin typeface="Times New Roman" panose="02020603050405020304" pitchFamily="18" charset="0"/>
                <a:ea typeface="楷体_GB2312" panose="02010609030101010101" pitchFamily="49" charset="-122"/>
              </a:rPr>
              <a:t> </a:t>
            </a:r>
            <a:r>
              <a:rPr kumimoji="1" lang="zh-CN" altLang="en-US" sz="2400" b="1">
                <a:solidFill>
                  <a:srgbClr val="0000FF"/>
                </a:solidFill>
                <a:latin typeface="Times New Roman" panose="02020603050405020304" pitchFamily="18" charset="0"/>
                <a:ea typeface="楷体_GB2312" panose="02010609030101010101" pitchFamily="49" charset="-122"/>
              </a:rPr>
              <a:t>实践证明：</a:t>
            </a:r>
            <a:r>
              <a:rPr kumimoji="1" lang="zh-CN" altLang="en-US" sz="2400" b="1">
                <a:latin typeface="Times New Roman" panose="02020603050405020304" pitchFamily="18" charset="0"/>
                <a:ea typeface="楷体_GB2312" panose="02010609030101010101" pitchFamily="49" charset="-122"/>
              </a:rPr>
              <a:t>在距接地体</a:t>
            </a:r>
            <a:r>
              <a:rPr kumimoji="1" lang="en-US" altLang="zh-CN" sz="2400" b="1">
                <a:latin typeface="Times New Roman" panose="02020603050405020304" pitchFamily="18" charset="0"/>
                <a:ea typeface="楷体_GB2312" panose="02010609030101010101" pitchFamily="49" charset="-122"/>
              </a:rPr>
              <a:t>20m</a:t>
            </a:r>
            <a:r>
              <a:rPr kumimoji="1" lang="zh-CN" altLang="en-US" sz="2400" b="1">
                <a:latin typeface="Times New Roman" panose="02020603050405020304" pitchFamily="18" charset="0"/>
                <a:ea typeface="楷体_GB2312" panose="02010609030101010101" pitchFamily="49" charset="-122"/>
              </a:rPr>
              <a:t>以外的地方，散流电阻已趋近于零，也即电位趋近于零。该电位等于零的地方称为电气上的“地”或“大地”。 </a:t>
            </a:r>
          </a:p>
        </p:txBody>
      </p:sp>
      <p:sp>
        <p:nvSpPr>
          <p:cNvPr id="567321" name="Rectangle 25">
            <a:extLst>
              <a:ext uri="{FF2B5EF4-FFF2-40B4-BE49-F238E27FC236}">
                <a16:creationId xmlns:a16="http://schemas.microsoft.com/office/drawing/2014/main" id="{5F0ED36E-2BB1-4F32-9EBE-8187E8683388}"/>
              </a:ext>
            </a:extLst>
          </p:cNvPr>
          <p:cNvSpPr>
            <a:spLocks noChangeArrowheads="1"/>
          </p:cNvSpPr>
          <p:nvPr/>
        </p:nvSpPr>
        <p:spPr bwMode="auto">
          <a:xfrm>
            <a:off x="5387975" y="6021388"/>
            <a:ext cx="32162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pPr>
            <a:r>
              <a:rPr kumimoji="1" lang="zh-CN" altLang="en-US" sz="1600" b="1">
                <a:latin typeface="Times New Roman" panose="02020603050405020304" pitchFamily="18" charset="0"/>
                <a:ea typeface="楷体_GB2312" panose="02010609030101010101" pitchFamily="49" charset="-122"/>
              </a:rPr>
              <a:t>图</a:t>
            </a:r>
            <a:r>
              <a:rPr kumimoji="1" lang="en-US" altLang="zh-CN" sz="1600" b="1">
                <a:latin typeface="Times New Roman" panose="02020603050405020304" pitchFamily="18" charset="0"/>
                <a:ea typeface="楷体_GB2312" panose="02010609030101010101" pitchFamily="49" charset="-122"/>
              </a:rPr>
              <a:t>9-9  </a:t>
            </a:r>
            <a:r>
              <a:rPr kumimoji="1" lang="zh-CN" altLang="en-US" sz="1600" b="1">
                <a:latin typeface="Times New Roman" panose="02020603050405020304" pitchFamily="18" charset="0"/>
                <a:ea typeface="楷体_GB2312" panose="02010609030101010101" pitchFamily="49" charset="-122"/>
              </a:rPr>
              <a:t>接地电流和对地电压分布图</a:t>
            </a:r>
          </a:p>
        </p:txBody>
      </p:sp>
      <p:pic>
        <p:nvPicPr>
          <p:cNvPr id="567322" name="Picture 26">
            <a:extLst>
              <a:ext uri="{FF2B5EF4-FFF2-40B4-BE49-F238E27FC236}">
                <a16:creationId xmlns:a16="http://schemas.microsoft.com/office/drawing/2014/main" id="{9CE8D5D3-6FB3-4F8D-878E-F63744B61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64" r="1622" b="31"/>
          <a:stretch>
            <a:fillRect/>
          </a:stretch>
        </p:blipFill>
        <p:spPr bwMode="auto">
          <a:xfrm>
            <a:off x="5235575" y="333375"/>
            <a:ext cx="3584575"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67314"/>
                                        </p:tgtEl>
                                        <p:attrNameLst>
                                          <p:attrName>style.visibility</p:attrName>
                                        </p:attrNameLst>
                                      </p:cBhvr>
                                      <p:to>
                                        <p:strVal val="visible"/>
                                      </p:to>
                                    </p:set>
                                    <p:animEffect transition="in" filter="slide(fromBottom)">
                                      <p:cBhvr>
                                        <p:cTn id="7" dur="500"/>
                                        <p:tgtEl>
                                          <p:spTgt spid="567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67317"/>
                                        </p:tgtEl>
                                        <p:attrNameLst>
                                          <p:attrName>style.visibility</p:attrName>
                                        </p:attrNameLst>
                                      </p:cBhvr>
                                      <p:to>
                                        <p:strVal val="visible"/>
                                      </p:to>
                                    </p:set>
                                    <p:animEffect transition="in" filter="slide(fromBottom)">
                                      <p:cBhvr>
                                        <p:cTn id="12" dur="500"/>
                                        <p:tgtEl>
                                          <p:spTgt spid="5673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nodeType="clickEffect">
                                  <p:stCondLst>
                                    <p:cond delay="0"/>
                                  </p:stCondLst>
                                  <p:childTnLst>
                                    <p:set>
                                      <p:cBhvr>
                                        <p:cTn id="16" dur="1" fill="hold">
                                          <p:stCondLst>
                                            <p:cond delay="0"/>
                                          </p:stCondLst>
                                        </p:cTn>
                                        <p:tgtEl>
                                          <p:spTgt spid="567322"/>
                                        </p:tgtEl>
                                        <p:attrNameLst>
                                          <p:attrName>style.visibility</p:attrName>
                                        </p:attrNameLst>
                                      </p:cBhvr>
                                      <p:to>
                                        <p:strVal val="visible"/>
                                      </p:to>
                                    </p:set>
                                    <p:animEffect transition="in" filter="barn(inHorizontal)">
                                      <p:cBhvr>
                                        <p:cTn id="17" dur="500"/>
                                        <p:tgtEl>
                                          <p:spTgt spid="567322"/>
                                        </p:tgtEl>
                                      </p:cBhvr>
                                    </p:animEffect>
                                  </p:childTnLst>
                                </p:cTn>
                              </p:par>
                              <p:par>
                                <p:cTn id="18" presetID="16" presetClass="entr" presetSubtype="26" fill="hold" grpId="0" nodeType="withEffect">
                                  <p:stCondLst>
                                    <p:cond delay="0"/>
                                  </p:stCondLst>
                                  <p:childTnLst>
                                    <p:set>
                                      <p:cBhvr>
                                        <p:cTn id="19" dur="1" fill="hold">
                                          <p:stCondLst>
                                            <p:cond delay="0"/>
                                          </p:stCondLst>
                                        </p:cTn>
                                        <p:tgtEl>
                                          <p:spTgt spid="567321"/>
                                        </p:tgtEl>
                                        <p:attrNameLst>
                                          <p:attrName>style.visibility</p:attrName>
                                        </p:attrNameLst>
                                      </p:cBhvr>
                                      <p:to>
                                        <p:strVal val="visible"/>
                                      </p:to>
                                    </p:set>
                                    <p:animEffect transition="in" filter="barn(inHorizontal)">
                                      <p:cBhvr>
                                        <p:cTn id="20" dur="500"/>
                                        <p:tgtEl>
                                          <p:spTgt spid="56732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567319">
                                            <p:txEl>
                                              <p:pRg st="0" end="0"/>
                                            </p:txEl>
                                          </p:spTgt>
                                        </p:tgtEl>
                                        <p:attrNameLst>
                                          <p:attrName>style.visibility</p:attrName>
                                        </p:attrNameLst>
                                      </p:cBhvr>
                                      <p:to>
                                        <p:strVal val="visible"/>
                                      </p:to>
                                    </p:set>
                                    <p:animEffect transition="in" filter="checkerboard(across)">
                                      <p:cBhvr>
                                        <p:cTn id="25" dur="500"/>
                                        <p:tgtEl>
                                          <p:spTgt spid="567319">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567318"/>
                                        </p:tgtEl>
                                        <p:attrNameLst>
                                          <p:attrName>style.visibility</p:attrName>
                                        </p:attrNameLst>
                                      </p:cBhvr>
                                      <p:to>
                                        <p:strVal val="visible"/>
                                      </p:to>
                                    </p:set>
                                    <p:animEffect transition="in" filter="slide(fromBottom)">
                                      <p:cBhvr>
                                        <p:cTn id="30" dur="500"/>
                                        <p:tgtEl>
                                          <p:spTgt spid="567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14" grpId="0"/>
      <p:bldP spid="567317" grpId="0"/>
      <p:bldP spid="567318" grpId="0"/>
      <p:bldP spid="5673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55" name="Rectangle 11">
            <a:extLst>
              <a:ext uri="{FF2B5EF4-FFF2-40B4-BE49-F238E27FC236}">
                <a16:creationId xmlns:a16="http://schemas.microsoft.com/office/drawing/2014/main" id="{80D1BC67-E381-4977-B5E3-8DB3636D05A1}"/>
              </a:ext>
            </a:extLst>
          </p:cNvPr>
          <p:cNvSpPr>
            <a:spLocks noChangeArrowheads="1"/>
          </p:cNvSpPr>
          <p:nvPr/>
        </p:nvSpPr>
        <p:spPr bwMode="auto">
          <a:xfrm>
            <a:off x="468313" y="692150"/>
            <a:ext cx="5184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anose="02010609030101010101" pitchFamily="49" charset="-122"/>
              </a:rPr>
              <a:t>3.  </a:t>
            </a:r>
            <a:r>
              <a:rPr kumimoji="1" lang="zh-CN" altLang="en-US" sz="2400" b="1">
                <a:latin typeface="Times New Roman" panose="02020603050405020304" pitchFamily="18" charset="0"/>
                <a:ea typeface="楷体_GB2312" panose="02010609030101010101" pitchFamily="49" charset="-122"/>
              </a:rPr>
              <a:t>接触电压和跨步电压（图</a:t>
            </a:r>
            <a:r>
              <a:rPr kumimoji="1" lang="en-US" altLang="zh-CN" sz="2400" b="1">
                <a:latin typeface="Times New Roman" panose="02020603050405020304" pitchFamily="18" charset="0"/>
                <a:ea typeface="楷体_GB2312" panose="02010609030101010101" pitchFamily="49" charset="-122"/>
              </a:rPr>
              <a:t>9-10</a:t>
            </a:r>
            <a:r>
              <a:rPr kumimoji="1" lang="zh-CN" altLang="en-US" sz="2400" b="1">
                <a:latin typeface="Times New Roman" panose="02020603050405020304" pitchFamily="18" charset="0"/>
                <a:ea typeface="楷体_GB2312" panose="02010609030101010101" pitchFamily="49" charset="-122"/>
              </a:rPr>
              <a:t>）</a:t>
            </a:r>
          </a:p>
        </p:txBody>
      </p:sp>
      <p:sp>
        <p:nvSpPr>
          <p:cNvPr id="569357" name="Text Box 13">
            <a:extLst>
              <a:ext uri="{FF2B5EF4-FFF2-40B4-BE49-F238E27FC236}">
                <a16:creationId xmlns:a16="http://schemas.microsoft.com/office/drawing/2014/main" id="{B013FCCF-D1B2-4224-8683-61B3C26A1ED9}"/>
              </a:ext>
            </a:extLst>
          </p:cNvPr>
          <p:cNvSpPr txBox="1">
            <a:spLocks noChangeArrowheads="1"/>
          </p:cNvSpPr>
          <p:nvPr/>
        </p:nvSpPr>
        <p:spPr bwMode="auto">
          <a:xfrm>
            <a:off x="684213" y="1268413"/>
            <a:ext cx="8208962"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1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接触电压：</a:t>
            </a:r>
            <a:r>
              <a:rPr kumimoji="1" lang="zh-CN" altLang="en-US" sz="2400" b="1">
                <a:latin typeface="Times New Roman" panose="02020603050405020304" pitchFamily="18" charset="0"/>
                <a:ea typeface="楷体_GB2312" panose="02010609030101010101" pitchFamily="49" charset="-122"/>
              </a:rPr>
              <a:t>当电气设备发生接地故障时，人体触及的电气设备和大地上任意两点之间的电位差，称为接触电压</a:t>
            </a:r>
            <a:r>
              <a:rPr kumimoji="1" lang="en-US" altLang="zh-CN" sz="2400" b="1" i="1">
                <a:latin typeface="Times New Roman" panose="02020603050405020304" pitchFamily="18" charset="0"/>
                <a:ea typeface="楷体_GB2312" panose="02010609030101010101" pitchFamily="49" charset="-122"/>
              </a:rPr>
              <a:t>U</a:t>
            </a:r>
            <a:r>
              <a:rPr kumimoji="1" lang="en-US" altLang="zh-CN" sz="2400" b="1" i="1" baseline="-25000">
                <a:latin typeface="Times New Roman" panose="02020603050405020304" pitchFamily="18" charset="0"/>
                <a:ea typeface="楷体_GB2312" panose="02010609030101010101" pitchFamily="49" charset="-122"/>
              </a:rPr>
              <a:t>tou </a:t>
            </a:r>
            <a:r>
              <a:rPr kumimoji="1" lang="zh-CN" altLang="en-US" sz="2400" b="1">
                <a:latin typeface="Times New Roman" panose="02020603050405020304" pitchFamily="18" charset="0"/>
                <a:ea typeface="楷体_GB2312" panose="02010609030101010101" pitchFamily="49" charset="-122"/>
              </a:rPr>
              <a:t>。</a:t>
            </a:r>
          </a:p>
        </p:txBody>
      </p:sp>
      <p:sp>
        <p:nvSpPr>
          <p:cNvPr id="569358" name="Text Box 14">
            <a:extLst>
              <a:ext uri="{FF2B5EF4-FFF2-40B4-BE49-F238E27FC236}">
                <a16:creationId xmlns:a16="http://schemas.microsoft.com/office/drawing/2014/main" id="{76C32F4B-262A-45A7-B0B1-AEAF23BB8A6F}"/>
              </a:ext>
            </a:extLst>
          </p:cNvPr>
          <p:cNvSpPr txBox="1">
            <a:spLocks noChangeArrowheads="1"/>
          </p:cNvSpPr>
          <p:nvPr/>
        </p:nvSpPr>
        <p:spPr bwMode="auto">
          <a:xfrm>
            <a:off x="684213" y="2420938"/>
            <a:ext cx="2808287" cy="256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1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跨步电压：</a:t>
            </a:r>
            <a:r>
              <a:rPr kumimoji="1" lang="zh-CN" altLang="en-US" sz="2400" b="1">
                <a:latin typeface="Times New Roman" panose="02020603050405020304" pitchFamily="18" charset="0"/>
                <a:ea typeface="楷体_GB2312" panose="02010609030101010101" pitchFamily="49" charset="-122"/>
              </a:rPr>
              <a:t>人在接地故障点附近行走时，两脚之间的电位差，称为跨步电压</a:t>
            </a:r>
            <a:r>
              <a:rPr kumimoji="1" lang="en-US" altLang="zh-CN" sz="2400" b="1" i="1">
                <a:latin typeface="Times New Roman" panose="02020603050405020304" pitchFamily="18" charset="0"/>
                <a:ea typeface="楷体_GB2312" panose="02010609030101010101" pitchFamily="49" charset="-122"/>
              </a:rPr>
              <a:t>U</a:t>
            </a:r>
            <a:r>
              <a:rPr kumimoji="1" lang="en-US" altLang="zh-CN" sz="2400" b="1" i="1" baseline="-25000">
                <a:latin typeface="Times New Roman" panose="02020603050405020304" pitchFamily="18" charset="0"/>
                <a:ea typeface="楷体_GB2312" panose="02010609030101010101" pitchFamily="49" charset="-122"/>
              </a:rPr>
              <a:t>step</a:t>
            </a:r>
            <a:r>
              <a:rPr kumimoji="1" lang="en-US" altLang="zh-CN" sz="2400" b="1" i="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a:t>
            </a:r>
          </a:p>
        </p:txBody>
      </p:sp>
      <p:sp>
        <p:nvSpPr>
          <p:cNvPr id="569361" name="Rectangle 17">
            <a:extLst>
              <a:ext uri="{FF2B5EF4-FFF2-40B4-BE49-F238E27FC236}">
                <a16:creationId xmlns:a16="http://schemas.microsoft.com/office/drawing/2014/main" id="{C3A7C406-9C61-4C0E-BF19-59A8BFAC7421}"/>
              </a:ext>
            </a:extLst>
          </p:cNvPr>
          <p:cNvSpPr>
            <a:spLocks noChangeArrowheads="1"/>
          </p:cNvSpPr>
          <p:nvPr/>
        </p:nvSpPr>
        <p:spPr bwMode="auto">
          <a:xfrm>
            <a:off x="4787900" y="5876925"/>
            <a:ext cx="2805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b="1">
                <a:latin typeface="Times New Roman" panose="02020603050405020304" pitchFamily="18" charset="0"/>
                <a:ea typeface="楷体_GB2312" panose="02010609030101010101" pitchFamily="49" charset="-122"/>
              </a:rPr>
              <a:t>图</a:t>
            </a:r>
            <a:r>
              <a:rPr kumimoji="1" lang="en-US" altLang="zh-CN" sz="1600" b="1">
                <a:latin typeface="Times New Roman" panose="02020603050405020304" pitchFamily="18" charset="0"/>
                <a:ea typeface="楷体_GB2312" panose="02010609030101010101" pitchFamily="49" charset="-122"/>
              </a:rPr>
              <a:t>9-10    </a:t>
            </a:r>
            <a:r>
              <a:rPr kumimoji="1" lang="zh-CN" altLang="en-US" sz="1600" b="1">
                <a:latin typeface="Times New Roman" panose="02020603050405020304" pitchFamily="18" charset="0"/>
                <a:ea typeface="楷体_GB2312" panose="02010609030101010101" pitchFamily="49" charset="-122"/>
              </a:rPr>
              <a:t>接触电压和跨步电压</a:t>
            </a:r>
          </a:p>
        </p:txBody>
      </p:sp>
      <p:pic>
        <p:nvPicPr>
          <p:cNvPr id="569362" name="Picture 18">
            <a:extLst>
              <a:ext uri="{FF2B5EF4-FFF2-40B4-BE49-F238E27FC236}">
                <a16:creationId xmlns:a16="http://schemas.microsoft.com/office/drawing/2014/main" id="{07C5541D-F27D-45CF-8FA7-48F67EA40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08"/>
          <a:stretch>
            <a:fillRect/>
          </a:stretch>
        </p:blipFill>
        <p:spPr bwMode="auto">
          <a:xfrm>
            <a:off x="3419475" y="2425700"/>
            <a:ext cx="5327650"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69355"/>
                                        </p:tgtEl>
                                        <p:attrNameLst>
                                          <p:attrName>style.visibility</p:attrName>
                                        </p:attrNameLst>
                                      </p:cBhvr>
                                      <p:to>
                                        <p:strVal val="visible"/>
                                      </p:to>
                                    </p:set>
                                    <p:animEffect transition="in" filter="slide(fromBottom)">
                                      <p:cBhvr>
                                        <p:cTn id="7" dur="500"/>
                                        <p:tgtEl>
                                          <p:spTgt spid="5693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569362"/>
                                        </p:tgtEl>
                                        <p:attrNameLst>
                                          <p:attrName>style.visibility</p:attrName>
                                        </p:attrNameLst>
                                      </p:cBhvr>
                                      <p:to>
                                        <p:strVal val="visible"/>
                                      </p:to>
                                    </p:set>
                                    <p:animEffect transition="in" filter="barn(outVertical)">
                                      <p:cBhvr>
                                        <p:cTn id="12" dur="500"/>
                                        <p:tgtEl>
                                          <p:spTgt spid="569362"/>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569361"/>
                                        </p:tgtEl>
                                        <p:attrNameLst>
                                          <p:attrName>style.visibility</p:attrName>
                                        </p:attrNameLst>
                                      </p:cBhvr>
                                      <p:to>
                                        <p:strVal val="visible"/>
                                      </p:to>
                                    </p:set>
                                    <p:animEffect transition="in" filter="barn(outVertical)">
                                      <p:cBhvr>
                                        <p:cTn id="15" dur="500"/>
                                        <p:tgtEl>
                                          <p:spTgt spid="56936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569357">
                                            <p:txEl>
                                              <p:pRg st="0" end="0"/>
                                            </p:txEl>
                                          </p:spTgt>
                                        </p:tgtEl>
                                        <p:attrNameLst>
                                          <p:attrName>style.visibility</p:attrName>
                                        </p:attrNameLst>
                                      </p:cBhvr>
                                      <p:to>
                                        <p:strVal val="visible"/>
                                      </p:to>
                                    </p:set>
                                    <p:animEffect transition="in" filter="slide(fromBottom)">
                                      <p:cBhvr>
                                        <p:cTn id="20" dur="500"/>
                                        <p:tgtEl>
                                          <p:spTgt spid="569357">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569358">
                                            <p:txEl>
                                              <p:pRg st="0" end="0"/>
                                            </p:txEl>
                                          </p:spTgt>
                                        </p:tgtEl>
                                        <p:attrNameLst>
                                          <p:attrName>style.visibility</p:attrName>
                                        </p:attrNameLst>
                                      </p:cBhvr>
                                      <p:to>
                                        <p:strVal val="visible"/>
                                      </p:to>
                                    </p:set>
                                    <p:animEffect transition="in" filter="slide(fromBottom)">
                                      <p:cBhvr>
                                        <p:cTn id="25" dur="500"/>
                                        <p:tgtEl>
                                          <p:spTgt spid="5693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55" grpId="0"/>
      <p:bldP spid="56936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a:extLst>
              <a:ext uri="{FF2B5EF4-FFF2-40B4-BE49-F238E27FC236}">
                <a16:creationId xmlns:a16="http://schemas.microsoft.com/office/drawing/2014/main" id="{4752CEEB-282D-4B6E-AFF7-10EE2744627E}"/>
              </a:ext>
            </a:extLst>
          </p:cNvPr>
          <p:cNvGrpSpPr>
            <a:grpSpLocks/>
          </p:cNvGrpSpPr>
          <p:nvPr/>
        </p:nvGrpSpPr>
        <p:grpSpPr bwMode="auto">
          <a:xfrm>
            <a:off x="468313" y="981075"/>
            <a:ext cx="8208962" cy="4932363"/>
            <a:chOff x="295" y="618"/>
            <a:chExt cx="5171" cy="3107"/>
          </a:xfrm>
        </p:grpSpPr>
        <p:sp>
          <p:nvSpPr>
            <p:cNvPr id="33795" name="Rectangle 3">
              <a:extLst>
                <a:ext uri="{FF2B5EF4-FFF2-40B4-BE49-F238E27FC236}">
                  <a16:creationId xmlns:a16="http://schemas.microsoft.com/office/drawing/2014/main" id="{92BBA9D5-D949-48D1-AAC0-ED8052523EAF}"/>
                </a:ext>
              </a:extLst>
            </p:cNvPr>
            <p:cNvSpPr>
              <a:spLocks noChangeArrowheads="1"/>
            </p:cNvSpPr>
            <p:nvPr/>
          </p:nvSpPr>
          <p:spPr bwMode="auto">
            <a:xfrm>
              <a:off x="1306" y="3267"/>
              <a:ext cx="3285"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pPr>
              <a:r>
                <a:rPr lang="zh-CN" altLang="en-US" sz="1600" b="1"/>
                <a:t>图</a:t>
              </a:r>
              <a:r>
                <a:rPr lang="en-US" altLang="zh-CN" sz="1600" b="1"/>
                <a:t>8-25  </a:t>
              </a:r>
              <a:r>
                <a:rPr lang="zh-CN" altLang="en-US" sz="1600" b="1"/>
                <a:t>保护接地的作用说明</a:t>
              </a:r>
            </a:p>
            <a:p>
              <a:pPr algn="ctr" eaLnBrk="1" hangingPunct="1">
                <a:lnSpc>
                  <a:spcPct val="130000"/>
                </a:lnSpc>
              </a:pPr>
              <a:r>
                <a:rPr lang="en-US" altLang="zh-CN" sz="1600" b="1"/>
                <a:t>a) </a:t>
              </a:r>
              <a:r>
                <a:rPr lang="zh-CN" altLang="en-US" sz="1600" b="1"/>
                <a:t>电动机没有保护接地时   </a:t>
              </a:r>
              <a:r>
                <a:rPr lang="en-US" altLang="zh-CN" sz="1600" b="1"/>
                <a:t>b) </a:t>
              </a:r>
              <a:r>
                <a:rPr lang="zh-CN" altLang="en-US" sz="1600" b="1"/>
                <a:t>电动机有保护接地时</a:t>
              </a:r>
            </a:p>
          </p:txBody>
        </p:sp>
        <p:grpSp>
          <p:nvGrpSpPr>
            <p:cNvPr id="33796" name="Group 4">
              <a:extLst>
                <a:ext uri="{FF2B5EF4-FFF2-40B4-BE49-F238E27FC236}">
                  <a16:creationId xmlns:a16="http://schemas.microsoft.com/office/drawing/2014/main" id="{32F4E996-BC0D-4730-91B9-F1F625748ACE}"/>
                </a:ext>
              </a:extLst>
            </p:cNvPr>
            <p:cNvGrpSpPr>
              <a:grpSpLocks/>
            </p:cNvGrpSpPr>
            <p:nvPr/>
          </p:nvGrpSpPr>
          <p:grpSpPr bwMode="auto">
            <a:xfrm>
              <a:off x="295" y="618"/>
              <a:ext cx="5171" cy="2540"/>
              <a:chOff x="867" y="1788"/>
              <a:chExt cx="3992" cy="1922"/>
            </a:xfrm>
          </p:grpSpPr>
          <p:pic>
            <p:nvPicPr>
              <p:cNvPr id="33797" name="Picture 5" descr="图8-25">
                <a:extLst>
                  <a:ext uri="{FF2B5EF4-FFF2-40B4-BE49-F238E27FC236}">
                    <a16:creationId xmlns:a16="http://schemas.microsoft.com/office/drawing/2014/main" id="{17AABE4C-4415-473D-BEF1-338DDB80063A}"/>
                  </a:ext>
                </a:extLst>
              </p:cNvPr>
              <p:cNvPicPr>
                <a:picLocks noChangeAspect="1" noChangeArrowheads="1"/>
              </p:cNvPicPr>
              <p:nvPr/>
            </p:nvPicPr>
            <p:blipFill>
              <a:blip r:embed="rId2">
                <a:clrChange>
                  <a:clrFrom>
                    <a:srgbClr val="FFFFFF"/>
                  </a:clrFrom>
                  <a:clrTo>
                    <a:srgbClr val="FFFFFF">
                      <a:alpha val="0"/>
                    </a:srgbClr>
                  </a:clrTo>
                </a:clrChange>
                <a:lum bright="-96000" contrast="100000"/>
                <a:extLst>
                  <a:ext uri="{28A0092B-C50C-407E-A947-70E740481C1C}">
                    <a14:useLocalDpi xmlns:a14="http://schemas.microsoft.com/office/drawing/2010/main" val="0"/>
                  </a:ext>
                </a:extLst>
              </a:blip>
              <a:srcRect t="-578" r="1758" b="11653"/>
              <a:stretch>
                <a:fillRect/>
              </a:stretch>
            </p:blipFill>
            <p:spPr bwMode="auto">
              <a:xfrm>
                <a:off x="867" y="1788"/>
                <a:ext cx="3992" cy="1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Oval 6">
                <a:extLst>
                  <a:ext uri="{FF2B5EF4-FFF2-40B4-BE49-F238E27FC236}">
                    <a16:creationId xmlns:a16="http://schemas.microsoft.com/office/drawing/2014/main" id="{CB0633D2-EAA1-4F66-AC02-CCB3EE657ED0}"/>
                  </a:ext>
                </a:extLst>
              </p:cNvPr>
              <p:cNvSpPr>
                <a:spLocks noChangeArrowheads="1"/>
              </p:cNvSpPr>
              <p:nvPr/>
            </p:nvSpPr>
            <p:spPr bwMode="auto">
              <a:xfrm rot="-1131975">
                <a:off x="1740" y="3276"/>
                <a:ext cx="256" cy="114"/>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799" name="Oval 7">
                <a:extLst>
                  <a:ext uri="{FF2B5EF4-FFF2-40B4-BE49-F238E27FC236}">
                    <a16:creationId xmlns:a16="http://schemas.microsoft.com/office/drawing/2014/main" id="{748066F3-92A7-4523-A003-7A34D2414D4C}"/>
                  </a:ext>
                </a:extLst>
              </p:cNvPr>
              <p:cNvSpPr>
                <a:spLocks noChangeArrowheads="1"/>
              </p:cNvSpPr>
              <p:nvPr/>
            </p:nvSpPr>
            <p:spPr bwMode="auto">
              <a:xfrm rot="2937453">
                <a:off x="2367" y="2848"/>
                <a:ext cx="86" cy="196"/>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0" name="Oval 8">
                <a:extLst>
                  <a:ext uri="{FF2B5EF4-FFF2-40B4-BE49-F238E27FC236}">
                    <a16:creationId xmlns:a16="http://schemas.microsoft.com/office/drawing/2014/main" id="{A015F220-FC33-422C-AC64-275B15A92B92}"/>
                  </a:ext>
                </a:extLst>
              </p:cNvPr>
              <p:cNvSpPr>
                <a:spLocks noChangeArrowheads="1"/>
              </p:cNvSpPr>
              <p:nvPr/>
            </p:nvSpPr>
            <p:spPr bwMode="auto">
              <a:xfrm rot="-1253058">
                <a:off x="2713" y="2469"/>
                <a:ext cx="725" cy="272"/>
              </a:xfrm>
              <a:prstGeom prst="ellipse">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70FF792-EB73-44B4-BF2A-6D44C8416649}"/>
              </a:ext>
            </a:extLst>
          </p:cNvPr>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19" name="Rectangle 13">
            <a:extLst>
              <a:ext uri="{FF2B5EF4-FFF2-40B4-BE49-F238E27FC236}">
                <a16:creationId xmlns:a16="http://schemas.microsoft.com/office/drawing/2014/main" id="{DD9E2ECC-D395-4EA7-9939-50978434B135}"/>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0" name="Rectangle 15">
            <a:extLst>
              <a:ext uri="{FF2B5EF4-FFF2-40B4-BE49-F238E27FC236}">
                <a16:creationId xmlns:a16="http://schemas.microsoft.com/office/drawing/2014/main" id="{FA01591A-7E89-4510-9E2A-484453B1678A}"/>
              </a:ext>
            </a:extLst>
          </p:cNvPr>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1" name="Rectangle 18">
            <a:extLst>
              <a:ext uri="{FF2B5EF4-FFF2-40B4-BE49-F238E27FC236}">
                <a16:creationId xmlns:a16="http://schemas.microsoft.com/office/drawing/2014/main" id="{7E405EEE-605F-4CE6-9C51-263C5886E583}"/>
              </a:ext>
            </a:extLst>
          </p:cNvPr>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2" name="Rectangle 22">
            <a:extLst>
              <a:ext uri="{FF2B5EF4-FFF2-40B4-BE49-F238E27FC236}">
                <a16:creationId xmlns:a16="http://schemas.microsoft.com/office/drawing/2014/main" id="{0B91C5AC-2834-4D87-BA74-AB10B99EA855}"/>
              </a:ext>
            </a:extLst>
          </p:cNvPr>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3" name="Rectangle 24">
            <a:extLst>
              <a:ext uri="{FF2B5EF4-FFF2-40B4-BE49-F238E27FC236}">
                <a16:creationId xmlns:a16="http://schemas.microsoft.com/office/drawing/2014/main" id="{DF18A047-5FDB-41CE-830D-1C2201781538}"/>
              </a:ext>
            </a:extLst>
          </p:cNvPr>
          <p:cNvSpPr>
            <a:spLocks noChangeArrowheads="1"/>
          </p:cNvSpPr>
          <p:nvPr/>
        </p:nvSpPr>
        <p:spPr bwMode="auto">
          <a:xfrm>
            <a:off x="0" y="32432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1422" name="Rectangle 30">
            <a:extLst>
              <a:ext uri="{FF2B5EF4-FFF2-40B4-BE49-F238E27FC236}">
                <a16:creationId xmlns:a16="http://schemas.microsoft.com/office/drawing/2014/main" id="{C8CAAAE5-BF4A-4624-A818-786527F5A56F}"/>
              </a:ext>
            </a:extLst>
          </p:cNvPr>
          <p:cNvSpPr>
            <a:spLocks noChangeArrowheads="1"/>
          </p:cNvSpPr>
          <p:nvPr/>
        </p:nvSpPr>
        <p:spPr bwMode="auto">
          <a:xfrm>
            <a:off x="612775" y="620713"/>
            <a:ext cx="3167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anose="02010609030101010101" pitchFamily="49" charset="-122"/>
              </a:rPr>
              <a:t>4.  </a:t>
            </a:r>
            <a:r>
              <a:rPr kumimoji="1" lang="zh-CN" altLang="en-US" sz="2400" b="1">
                <a:latin typeface="Times New Roman" panose="02020603050405020304" pitchFamily="18" charset="0"/>
                <a:ea typeface="楷体_GB2312" panose="02010609030101010101" pitchFamily="49" charset="-122"/>
              </a:rPr>
              <a:t>接地电阻</a:t>
            </a:r>
          </a:p>
        </p:txBody>
      </p:sp>
      <p:sp>
        <p:nvSpPr>
          <p:cNvPr id="571423" name="Text Box 31">
            <a:extLst>
              <a:ext uri="{FF2B5EF4-FFF2-40B4-BE49-F238E27FC236}">
                <a16:creationId xmlns:a16="http://schemas.microsoft.com/office/drawing/2014/main" id="{67EC71E5-0D5A-4735-8C05-2E0DE3650C9D}"/>
              </a:ext>
            </a:extLst>
          </p:cNvPr>
          <p:cNvSpPr txBox="1">
            <a:spLocks noChangeArrowheads="1"/>
          </p:cNvSpPr>
          <p:nvPr/>
        </p:nvSpPr>
        <p:spPr bwMode="auto">
          <a:xfrm>
            <a:off x="684213" y="1123950"/>
            <a:ext cx="8064500" cy="415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1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流散电阻：</a:t>
            </a:r>
            <a:r>
              <a:rPr kumimoji="1" lang="zh-CN" altLang="en-US" sz="2400" b="1">
                <a:latin typeface="Times New Roman" panose="02020603050405020304" pitchFamily="18" charset="0"/>
                <a:ea typeface="楷体_GB2312" panose="02010609030101010101" pitchFamily="49" charset="-122"/>
              </a:rPr>
              <a:t>接地体的对地电压与通过接地体流入地中的电流之比，称为流散电阻。</a:t>
            </a:r>
          </a:p>
          <a:p>
            <a:pPr eaLnBrk="1" hangingPunct="1">
              <a:lnSpc>
                <a:spcPct val="135000"/>
              </a:lnSpc>
              <a:spcBef>
                <a:spcPct val="1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接地电阻：</a:t>
            </a:r>
            <a:r>
              <a:rPr kumimoji="1" lang="zh-CN" altLang="en-US" sz="2400" b="1">
                <a:latin typeface="Times New Roman" panose="02020603050405020304" pitchFamily="18" charset="0"/>
                <a:ea typeface="楷体_GB2312" panose="02010609030101010101" pitchFamily="49" charset="-122"/>
              </a:rPr>
              <a:t>电气设备接地部分的对地电压与接地电流之比，称为接地装置的接地电阻。</a:t>
            </a:r>
          </a:p>
          <a:p>
            <a:pPr eaLnBrk="1" hangingPunct="1">
              <a:lnSpc>
                <a:spcPct val="135000"/>
              </a:lnSpc>
              <a:spcBef>
                <a:spcPct val="1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工频接地电阻：</a:t>
            </a:r>
            <a:r>
              <a:rPr kumimoji="1" lang="zh-CN" altLang="en-US" sz="2400" b="1">
                <a:latin typeface="Times New Roman" panose="02020603050405020304" pitchFamily="18" charset="0"/>
                <a:ea typeface="楷体_GB2312" panose="02010609030101010101" pitchFamily="49" charset="-122"/>
              </a:rPr>
              <a:t>工频接地电流流经接地装置所呈现的接地电阻，称为工频接地电阻，用</a:t>
            </a:r>
            <a:r>
              <a:rPr kumimoji="1" lang="en-US" altLang="zh-CN" sz="2400" b="1" i="1">
                <a:latin typeface="Times New Roman" panose="02020603050405020304" pitchFamily="18" charset="0"/>
                <a:ea typeface="楷体_GB2312" panose="02010609030101010101" pitchFamily="49" charset="-122"/>
              </a:rPr>
              <a:t>R</a:t>
            </a:r>
            <a:r>
              <a:rPr kumimoji="1" lang="en-US" altLang="zh-CN" sz="2400" b="1" i="1" baseline="-25000">
                <a:latin typeface="Times New Roman" panose="02020603050405020304" pitchFamily="18" charset="0"/>
                <a:ea typeface="楷体_GB2312" panose="02010609030101010101" pitchFamily="49" charset="-122"/>
              </a:rPr>
              <a:t>E</a:t>
            </a:r>
            <a:r>
              <a:rPr kumimoji="1" lang="zh-CN" altLang="en-US" sz="2400" b="1">
                <a:latin typeface="Times New Roman" panose="02020603050405020304" pitchFamily="18" charset="0"/>
                <a:ea typeface="楷体_GB2312" panose="02010609030101010101" pitchFamily="49" charset="-122"/>
              </a:rPr>
              <a:t>表示；</a:t>
            </a:r>
          </a:p>
          <a:p>
            <a:pPr eaLnBrk="1" hangingPunct="1">
              <a:lnSpc>
                <a:spcPct val="135000"/>
              </a:lnSpc>
              <a:spcBef>
                <a:spcPct val="1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冲击接地电阻：</a:t>
            </a:r>
            <a:r>
              <a:rPr kumimoji="1" lang="zh-CN" altLang="en-US" sz="2400" b="1">
                <a:latin typeface="Times New Roman" panose="02020603050405020304" pitchFamily="18" charset="0"/>
                <a:ea typeface="楷体_GB2312" panose="02010609030101010101" pitchFamily="49" charset="-122"/>
              </a:rPr>
              <a:t>雷电流流经接地装置所呈现的电阻，称为冲击接地电阻，用</a:t>
            </a:r>
            <a:r>
              <a:rPr kumimoji="1" lang="en-US" altLang="zh-CN" sz="2400" b="1" i="1">
                <a:latin typeface="Times New Roman" panose="02020603050405020304" pitchFamily="18" charset="0"/>
                <a:ea typeface="楷体_GB2312" panose="02010609030101010101" pitchFamily="49" charset="-122"/>
              </a:rPr>
              <a:t>R</a:t>
            </a:r>
            <a:r>
              <a:rPr kumimoji="1" lang="en-US" altLang="zh-CN" sz="2400" b="1" i="1" baseline="-25000">
                <a:latin typeface="Times New Roman" panose="02020603050405020304" pitchFamily="18" charset="0"/>
                <a:ea typeface="楷体_GB2312" panose="02010609030101010101" pitchFamily="49" charset="-122"/>
              </a:rPr>
              <a:t>sh</a:t>
            </a:r>
            <a:r>
              <a:rPr kumimoji="1" lang="zh-CN" altLang="en-US" sz="2400" b="1">
                <a:latin typeface="Times New Roman" panose="02020603050405020304" pitchFamily="18" charset="0"/>
                <a:ea typeface="楷体_GB2312" panose="02010609030101010101" pitchFamily="49" charset="-122"/>
              </a:rPr>
              <a:t>表示。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71422"/>
                                        </p:tgtEl>
                                        <p:attrNameLst>
                                          <p:attrName>style.visibility</p:attrName>
                                        </p:attrNameLst>
                                      </p:cBhvr>
                                      <p:to>
                                        <p:strVal val="visible"/>
                                      </p:to>
                                    </p:set>
                                    <p:animEffect transition="in" filter="slide(fromBottom)">
                                      <p:cBhvr>
                                        <p:cTn id="7" dur="500"/>
                                        <p:tgtEl>
                                          <p:spTgt spid="5714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71423">
                                            <p:txEl>
                                              <p:pRg st="0" end="0"/>
                                            </p:txEl>
                                          </p:spTgt>
                                        </p:tgtEl>
                                        <p:attrNameLst>
                                          <p:attrName>style.visibility</p:attrName>
                                        </p:attrNameLst>
                                      </p:cBhvr>
                                      <p:to>
                                        <p:strVal val="visible"/>
                                      </p:to>
                                    </p:set>
                                    <p:animEffect transition="in" filter="slide(fromBottom)">
                                      <p:cBhvr>
                                        <p:cTn id="12" dur="500"/>
                                        <p:tgtEl>
                                          <p:spTgt spid="5714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71423">
                                            <p:txEl>
                                              <p:pRg st="1" end="1"/>
                                            </p:txEl>
                                          </p:spTgt>
                                        </p:tgtEl>
                                        <p:attrNameLst>
                                          <p:attrName>style.visibility</p:attrName>
                                        </p:attrNameLst>
                                      </p:cBhvr>
                                      <p:to>
                                        <p:strVal val="visible"/>
                                      </p:to>
                                    </p:set>
                                    <p:animEffect transition="in" filter="slide(fromBottom)">
                                      <p:cBhvr>
                                        <p:cTn id="17" dur="500"/>
                                        <p:tgtEl>
                                          <p:spTgt spid="57142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71423">
                                            <p:txEl>
                                              <p:pRg st="2" end="2"/>
                                            </p:txEl>
                                          </p:spTgt>
                                        </p:tgtEl>
                                        <p:attrNameLst>
                                          <p:attrName>style.visibility</p:attrName>
                                        </p:attrNameLst>
                                      </p:cBhvr>
                                      <p:to>
                                        <p:strVal val="visible"/>
                                      </p:to>
                                    </p:set>
                                    <p:animEffect transition="in" filter="slide(fromBottom)">
                                      <p:cBhvr>
                                        <p:cTn id="22" dur="500"/>
                                        <p:tgtEl>
                                          <p:spTgt spid="57142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71423">
                                            <p:txEl>
                                              <p:pRg st="3" end="3"/>
                                            </p:txEl>
                                          </p:spTgt>
                                        </p:tgtEl>
                                        <p:attrNameLst>
                                          <p:attrName>style.visibility</p:attrName>
                                        </p:attrNameLst>
                                      </p:cBhvr>
                                      <p:to>
                                        <p:strVal val="visible"/>
                                      </p:to>
                                    </p:set>
                                    <p:animEffect transition="in" filter="slide(fromBottom)">
                                      <p:cBhvr>
                                        <p:cTn id="27" dur="500"/>
                                        <p:tgtEl>
                                          <p:spTgt spid="5714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4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1">
            <a:extLst>
              <a:ext uri="{FF2B5EF4-FFF2-40B4-BE49-F238E27FC236}">
                <a16:creationId xmlns:a16="http://schemas.microsoft.com/office/drawing/2014/main" id="{252E595F-BEB4-4E24-9225-F06757C4256A}"/>
              </a:ext>
            </a:extLst>
          </p:cNvPr>
          <p:cNvSpPr>
            <a:spLocks noChangeArrowheads="1"/>
          </p:cNvSpPr>
          <p:nvPr/>
        </p:nvSpPr>
        <p:spPr bwMode="auto">
          <a:xfrm>
            <a:off x="3563938" y="3357563"/>
            <a:ext cx="3311525"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FF3300"/>
              </a:buClr>
              <a:buFont typeface="Wingdings" panose="05000000000000000000" pitchFamily="2" charset="2"/>
              <a:buChar char="F"/>
            </a:pPr>
            <a:endParaRPr lang="zh-CN" altLang="zh-CN" sz="2400" b="1">
              <a:latin typeface="Times New Roman" panose="02020603050405020304" pitchFamily="18" charset="0"/>
              <a:ea typeface="楷体_GB2312" panose="02010609030101010101" pitchFamily="49" charset="-122"/>
            </a:endParaRPr>
          </a:p>
        </p:txBody>
      </p:sp>
      <p:sp>
        <p:nvSpPr>
          <p:cNvPr id="135203" name="Rectangle 35">
            <a:extLst>
              <a:ext uri="{FF2B5EF4-FFF2-40B4-BE49-F238E27FC236}">
                <a16:creationId xmlns:a16="http://schemas.microsoft.com/office/drawing/2014/main" id="{848AB4CD-5513-4106-A083-EC907E1B2E00}"/>
              </a:ext>
            </a:extLst>
          </p:cNvPr>
          <p:cNvSpPr>
            <a:spLocks noChangeArrowheads="1"/>
          </p:cNvSpPr>
          <p:nvPr/>
        </p:nvSpPr>
        <p:spPr bwMode="auto">
          <a:xfrm>
            <a:off x="720725" y="547688"/>
            <a:ext cx="50038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1813" indent="-5318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zh-CN" altLang="en-US" sz="2800" b="1">
                <a:solidFill>
                  <a:srgbClr val="FF3300"/>
                </a:solidFill>
                <a:latin typeface="楷体_GB2312" panose="02010609030101010101" pitchFamily="49" charset="-122"/>
                <a:ea typeface="楷体_GB2312" panose="02010609030101010101" pitchFamily="49" charset="-122"/>
              </a:rPr>
              <a:t>二、雷电的基本知识</a:t>
            </a:r>
          </a:p>
        </p:txBody>
      </p:sp>
      <p:sp>
        <p:nvSpPr>
          <p:cNvPr id="135204" name="Rectangle 36">
            <a:extLst>
              <a:ext uri="{FF2B5EF4-FFF2-40B4-BE49-F238E27FC236}">
                <a16:creationId xmlns:a16="http://schemas.microsoft.com/office/drawing/2014/main" id="{D4B45192-7A2A-44C3-A449-1F60DEC952F5}"/>
              </a:ext>
            </a:extLst>
          </p:cNvPr>
          <p:cNvSpPr>
            <a:spLocks noChangeArrowheads="1"/>
          </p:cNvSpPr>
          <p:nvPr/>
        </p:nvSpPr>
        <p:spPr bwMode="auto">
          <a:xfrm>
            <a:off x="755650" y="2493963"/>
            <a:ext cx="4895850"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20000"/>
              </a:spcBef>
              <a:buClr>
                <a:srgbClr val="FF0066"/>
              </a:buClr>
              <a:buFont typeface="Wingdings" panose="05000000000000000000" pitchFamily="2" charset="2"/>
              <a:buChar char="v"/>
            </a:pPr>
            <a:r>
              <a:rPr lang="zh-CN" altLang="en-US" sz="2400" b="1">
                <a:solidFill>
                  <a:srgbClr val="0000FF"/>
                </a:solidFill>
                <a:latin typeface="Times New Roman" panose="02020603050405020304" pitchFamily="18" charset="0"/>
                <a:ea typeface="楷体_GB2312" panose="02010609030101010101" pitchFamily="49" charset="-122"/>
              </a:rPr>
              <a:t>主放电阶段：</a:t>
            </a:r>
            <a:r>
              <a:rPr lang="zh-CN" altLang="en-US" sz="2400" b="1">
                <a:latin typeface="Times New Roman" panose="02020603050405020304" pitchFamily="18" charset="0"/>
                <a:ea typeface="楷体_GB2312" panose="02010609030101010101" pitchFamily="49" charset="-122"/>
              </a:rPr>
              <a:t>电流很大，高达几百千安，但持续时间极短，一般只有  </a:t>
            </a:r>
            <a:r>
              <a:rPr lang="en-US" altLang="zh-CN" sz="2400" b="1">
                <a:latin typeface="Times New Roman" panose="02020603050405020304" pitchFamily="18" charset="0"/>
                <a:ea typeface="楷体_GB2312" panose="02010609030101010101" pitchFamily="49" charset="-122"/>
              </a:rPr>
              <a:t>50</a:t>
            </a:r>
            <a:r>
              <a:rPr lang="zh-CN" altLang="en-US" sz="2400" b="1">
                <a:latin typeface="Times New Roman" panose="02020603050405020304" pitchFamily="18" charset="0"/>
                <a:ea typeface="楷体_GB2312" panose="02010609030101010101" pitchFamily="49" charset="-122"/>
              </a:rPr>
              <a:t>～</a:t>
            </a:r>
            <a:r>
              <a:rPr lang="en-US" altLang="zh-CN" sz="2400" b="1">
                <a:latin typeface="Times New Roman" panose="02020603050405020304" pitchFamily="18" charset="0"/>
                <a:ea typeface="楷体_GB2312" panose="02010609030101010101" pitchFamily="49" charset="-122"/>
              </a:rPr>
              <a:t>100μs</a:t>
            </a:r>
            <a:r>
              <a:rPr lang="zh-CN" altLang="en-US" sz="2400" b="1">
                <a:latin typeface="Times New Roman" panose="02020603050405020304" pitchFamily="18" charset="0"/>
                <a:ea typeface="楷体_GB2312" panose="02010609030101010101" pitchFamily="49" charset="-122"/>
              </a:rPr>
              <a:t>。</a:t>
            </a:r>
          </a:p>
          <a:p>
            <a:pPr eaLnBrk="1" hangingPunct="1">
              <a:lnSpc>
                <a:spcPct val="135000"/>
              </a:lnSpc>
              <a:spcBef>
                <a:spcPct val="20000"/>
              </a:spcBef>
              <a:buClr>
                <a:srgbClr val="FF0066"/>
              </a:buClr>
              <a:buFont typeface="Wingdings" panose="05000000000000000000" pitchFamily="2" charset="2"/>
              <a:buChar char="v"/>
            </a:pPr>
            <a:r>
              <a:rPr lang="zh-CN" altLang="en-US" sz="2400" b="1">
                <a:solidFill>
                  <a:srgbClr val="0000FF"/>
                </a:solidFill>
                <a:latin typeface="Times New Roman" panose="02020603050405020304" pitchFamily="18" charset="0"/>
                <a:ea typeface="楷体_GB2312" panose="02010609030101010101" pitchFamily="49" charset="-122"/>
              </a:rPr>
              <a:t>余辉放电阶段：</a:t>
            </a:r>
            <a:r>
              <a:rPr lang="zh-CN" altLang="en-US" sz="2400" b="1">
                <a:latin typeface="Times New Roman" panose="02020603050405020304" pitchFamily="18" charset="0"/>
                <a:ea typeface="楷体_GB2312" panose="02010609030101010101" pitchFamily="49" charset="-122"/>
              </a:rPr>
              <a:t>电流较小，约几百安，持续时间约为</a:t>
            </a:r>
            <a:r>
              <a:rPr lang="en-US" altLang="zh-CN" sz="2400" b="1">
                <a:latin typeface="Times New Roman" panose="02020603050405020304" pitchFamily="18" charset="0"/>
                <a:ea typeface="楷体_GB2312" panose="02010609030101010101" pitchFamily="49" charset="-122"/>
              </a:rPr>
              <a:t>0.03</a:t>
            </a:r>
            <a:r>
              <a:rPr lang="zh-CN" altLang="en-US" sz="2400" b="1">
                <a:latin typeface="Times New Roman" panose="02020603050405020304" pitchFamily="18" charset="0"/>
                <a:ea typeface="楷体_GB2312" panose="02010609030101010101" pitchFamily="49" charset="-122"/>
              </a:rPr>
              <a:t>～</a:t>
            </a:r>
            <a:r>
              <a:rPr lang="en-US" altLang="zh-CN" sz="2400" b="1">
                <a:latin typeface="Times New Roman" panose="02020603050405020304" pitchFamily="18" charset="0"/>
                <a:ea typeface="楷体_GB2312" panose="02010609030101010101" pitchFamily="49" charset="-122"/>
              </a:rPr>
              <a:t>0.15s</a:t>
            </a:r>
            <a:r>
              <a:rPr lang="zh-CN" altLang="en-US" sz="2400" b="1">
                <a:latin typeface="Times New Roman" panose="02020603050405020304" pitchFamily="18" charset="0"/>
                <a:ea typeface="楷体_GB2312" panose="02010609030101010101" pitchFamily="49" charset="-122"/>
              </a:rPr>
              <a:t>。</a:t>
            </a:r>
          </a:p>
        </p:txBody>
      </p:sp>
      <p:sp>
        <p:nvSpPr>
          <p:cNvPr id="135205" name="Rectangle 37">
            <a:extLst>
              <a:ext uri="{FF2B5EF4-FFF2-40B4-BE49-F238E27FC236}">
                <a16:creationId xmlns:a16="http://schemas.microsoft.com/office/drawing/2014/main" id="{AE10A886-3972-4158-8061-27CC04279229}"/>
              </a:ext>
            </a:extLst>
          </p:cNvPr>
          <p:cNvSpPr>
            <a:spLocks noChangeArrowheads="1"/>
          </p:cNvSpPr>
          <p:nvPr/>
        </p:nvSpPr>
        <p:spPr bwMode="auto">
          <a:xfrm>
            <a:off x="684213" y="1195388"/>
            <a:ext cx="748823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FF0000"/>
              </a:buClr>
              <a:buFont typeface="Wingdings" panose="05000000000000000000" pitchFamily="2" charset="2"/>
              <a:buNone/>
            </a:pPr>
            <a:r>
              <a:rPr lang="en-US" altLang="zh-CN" sz="2400" b="1">
                <a:latin typeface="Times New Roman" panose="02020603050405020304" pitchFamily="18" charset="0"/>
                <a:ea typeface="楷体_GB2312" panose="02010609030101010101" pitchFamily="49" charset="-122"/>
              </a:rPr>
              <a:t>1.  </a:t>
            </a:r>
            <a:r>
              <a:rPr lang="zh-CN" altLang="en-US" sz="2400" b="1">
                <a:latin typeface="Times New Roman" panose="02020603050405020304" pitchFamily="18" charset="0"/>
                <a:ea typeface="楷体_GB2312" panose="02010609030101010101" pitchFamily="49" charset="-122"/>
              </a:rPr>
              <a:t>雷电现象：雷云放电的过程称为雷电现象。</a:t>
            </a:r>
          </a:p>
        </p:txBody>
      </p:sp>
      <p:pic>
        <p:nvPicPr>
          <p:cNvPr id="135206" name="Picture 38" descr="图9">
            <a:extLst>
              <a:ext uri="{FF2B5EF4-FFF2-40B4-BE49-F238E27FC236}">
                <a16:creationId xmlns:a16="http://schemas.microsoft.com/office/drawing/2014/main" id="{9EB926F8-EA4C-4D51-98F4-6C5AFAEFA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9506" b="65115"/>
          <a:stretch>
            <a:fillRect/>
          </a:stretch>
        </p:blipFill>
        <p:spPr bwMode="auto">
          <a:xfrm>
            <a:off x="5651500" y="2565400"/>
            <a:ext cx="3097213"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209" name="Rectangle 41">
            <a:extLst>
              <a:ext uri="{FF2B5EF4-FFF2-40B4-BE49-F238E27FC236}">
                <a16:creationId xmlns:a16="http://schemas.microsoft.com/office/drawing/2014/main" id="{D3738FFB-3457-4681-9762-AEC27EF3F9FF}"/>
              </a:ext>
            </a:extLst>
          </p:cNvPr>
          <p:cNvSpPr>
            <a:spLocks noChangeArrowheads="1"/>
          </p:cNvSpPr>
          <p:nvPr/>
        </p:nvSpPr>
        <p:spPr bwMode="auto">
          <a:xfrm>
            <a:off x="971550" y="1727200"/>
            <a:ext cx="75612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0000"/>
              </a:buClr>
              <a:buFont typeface="Wingdings" panose="05000000000000000000" pitchFamily="2" charset="2"/>
              <a:buNone/>
            </a:pPr>
            <a:r>
              <a:rPr lang="zh-CN" altLang="en-US" sz="2400" b="1">
                <a:latin typeface="Times New Roman" panose="02020603050405020304" pitchFamily="18" charset="0"/>
                <a:ea typeface="楷体_GB2312" panose="02010609030101010101" pitchFamily="49" charset="-122"/>
              </a:rPr>
              <a:t>雷云</a:t>
            </a:r>
            <a:r>
              <a:rPr lang="en-US" altLang="en-US" sz="2400" b="1">
                <a:latin typeface="Times New Roman" panose="02020603050405020304" pitchFamily="18" charset="0"/>
                <a:ea typeface="楷体_GB2312" panose="02010609030101010101" pitchFamily="49" charset="-122"/>
              </a:rPr>
              <a:t>→</a:t>
            </a:r>
            <a:r>
              <a:rPr lang="zh-CN" altLang="en-US" sz="2400" b="1">
                <a:latin typeface="Times New Roman" panose="02020603050405020304" pitchFamily="18" charset="0"/>
                <a:ea typeface="楷体_GB2312" panose="02010609030101010101" pitchFamily="49" charset="-122"/>
              </a:rPr>
              <a:t>雷电先导</a:t>
            </a:r>
            <a:r>
              <a:rPr lang="en-US" altLang="en-US" sz="2400" b="1">
                <a:latin typeface="Times New Roman" panose="02020603050405020304" pitchFamily="18" charset="0"/>
                <a:ea typeface="楷体_GB2312" panose="02010609030101010101" pitchFamily="49" charset="-122"/>
              </a:rPr>
              <a:t>→</a:t>
            </a:r>
            <a:r>
              <a:rPr lang="zh-CN" altLang="en-US" sz="2400" b="1">
                <a:latin typeface="Times New Roman" panose="02020603050405020304" pitchFamily="18" charset="0"/>
                <a:ea typeface="楷体_GB2312" panose="02010609030101010101" pitchFamily="49" charset="-122"/>
              </a:rPr>
              <a:t>迎雷先导</a:t>
            </a:r>
            <a:r>
              <a:rPr lang="en-US" altLang="en-US" sz="2400" b="1">
                <a:latin typeface="Times New Roman" panose="02020603050405020304" pitchFamily="18" charset="0"/>
                <a:ea typeface="楷体_GB2312" panose="02010609030101010101" pitchFamily="49" charset="-122"/>
              </a:rPr>
              <a:t>→</a:t>
            </a:r>
            <a:r>
              <a:rPr lang="zh-CN" altLang="en-US" sz="2400" b="1">
                <a:latin typeface="Times New Roman" panose="02020603050405020304" pitchFamily="18" charset="0"/>
                <a:ea typeface="楷体_GB2312" panose="02010609030101010101" pitchFamily="49" charset="-122"/>
              </a:rPr>
              <a:t>主放电阶段 </a:t>
            </a:r>
            <a:r>
              <a:rPr lang="en-US" altLang="en-US" sz="2400" b="1">
                <a:latin typeface="Times New Roman" panose="02020603050405020304" pitchFamily="18" charset="0"/>
                <a:ea typeface="楷体_GB2312" panose="02010609030101010101" pitchFamily="49" charset="-122"/>
              </a:rPr>
              <a:t>→</a:t>
            </a:r>
            <a:r>
              <a:rPr lang="zh-CN" altLang="en-US" sz="2400" b="1">
                <a:latin typeface="Times New Roman" panose="02020603050405020304" pitchFamily="18" charset="0"/>
                <a:ea typeface="楷体_GB2312" panose="02010609030101010101" pitchFamily="49" charset="-122"/>
              </a:rPr>
              <a:t>余辉阶段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5203">
                                            <p:txEl>
                                              <p:pRg st="0" end="0"/>
                                            </p:txEl>
                                          </p:spTgt>
                                        </p:tgtEl>
                                        <p:attrNameLst>
                                          <p:attrName>style.visibility</p:attrName>
                                        </p:attrNameLst>
                                      </p:cBhvr>
                                      <p:to>
                                        <p:strVal val="visible"/>
                                      </p:to>
                                    </p:set>
                                    <p:animEffect transition="in" filter="slide(fromBottom)">
                                      <p:cBhvr>
                                        <p:cTn id="7" dur="500"/>
                                        <p:tgtEl>
                                          <p:spTgt spid="135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5205">
                                            <p:txEl>
                                              <p:pRg st="0" end="0"/>
                                            </p:txEl>
                                          </p:spTgt>
                                        </p:tgtEl>
                                        <p:attrNameLst>
                                          <p:attrName>style.visibility</p:attrName>
                                        </p:attrNameLst>
                                      </p:cBhvr>
                                      <p:to>
                                        <p:strVal val="visible"/>
                                      </p:to>
                                    </p:set>
                                    <p:animEffect transition="in" filter="slide(fromBottom)">
                                      <p:cBhvr>
                                        <p:cTn id="12" dur="500"/>
                                        <p:tgtEl>
                                          <p:spTgt spid="13520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5209"/>
                                        </p:tgtEl>
                                        <p:attrNameLst>
                                          <p:attrName>style.visibility</p:attrName>
                                        </p:attrNameLst>
                                      </p:cBhvr>
                                      <p:to>
                                        <p:strVal val="visible"/>
                                      </p:to>
                                    </p:set>
                                    <p:animEffect transition="in" filter="wipe(left)">
                                      <p:cBhvr>
                                        <p:cTn id="17" dur="500"/>
                                        <p:tgtEl>
                                          <p:spTgt spid="1352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nodeType="clickEffect">
                                  <p:stCondLst>
                                    <p:cond delay="0"/>
                                  </p:stCondLst>
                                  <p:childTnLst>
                                    <p:set>
                                      <p:cBhvr>
                                        <p:cTn id="21" dur="1" fill="hold">
                                          <p:stCondLst>
                                            <p:cond delay="0"/>
                                          </p:stCondLst>
                                        </p:cTn>
                                        <p:tgtEl>
                                          <p:spTgt spid="135206"/>
                                        </p:tgtEl>
                                        <p:attrNameLst>
                                          <p:attrName>style.visibility</p:attrName>
                                        </p:attrNameLst>
                                      </p:cBhvr>
                                      <p:to>
                                        <p:strVal val="visible"/>
                                      </p:to>
                                    </p:set>
                                    <p:animEffect transition="in" filter="barn(inHorizontal)">
                                      <p:cBhvr>
                                        <p:cTn id="22" dur="500"/>
                                        <p:tgtEl>
                                          <p:spTgt spid="1352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35204">
                                            <p:txEl>
                                              <p:pRg st="0" end="0"/>
                                            </p:txEl>
                                          </p:spTgt>
                                        </p:tgtEl>
                                        <p:attrNameLst>
                                          <p:attrName>style.visibility</p:attrName>
                                        </p:attrNameLst>
                                      </p:cBhvr>
                                      <p:to>
                                        <p:strVal val="visible"/>
                                      </p:to>
                                    </p:set>
                                    <p:animEffect transition="in" filter="slide(fromBottom)">
                                      <p:cBhvr>
                                        <p:cTn id="27" dur="500"/>
                                        <p:tgtEl>
                                          <p:spTgt spid="13520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35204">
                                            <p:txEl>
                                              <p:pRg st="1" end="1"/>
                                            </p:txEl>
                                          </p:spTgt>
                                        </p:tgtEl>
                                        <p:attrNameLst>
                                          <p:attrName>style.visibility</p:attrName>
                                        </p:attrNameLst>
                                      </p:cBhvr>
                                      <p:to>
                                        <p:strVal val="visible"/>
                                      </p:to>
                                    </p:set>
                                    <p:animEffect transition="in" filter="slide(fromBottom)">
                                      <p:cBhvr>
                                        <p:cTn id="32" dur="500"/>
                                        <p:tgtEl>
                                          <p:spTgt spid="1352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203" grpId="0" build="p"/>
      <p:bldP spid="135205" grpId="0" build="p" autoUpdateAnimBg="0"/>
      <p:bldP spid="13520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48" name="Rectangle 32">
            <a:extLst>
              <a:ext uri="{FF2B5EF4-FFF2-40B4-BE49-F238E27FC236}">
                <a16:creationId xmlns:a16="http://schemas.microsoft.com/office/drawing/2014/main" id="{E9A94649-1F54-4238-8BC5-C8873EDA3CC2}"/>
              </a:ext>
            </a:extLst>
          </p:cNvPr>
          <p:cNvSpPr>
            <a:spLocks noChangeArrowheads="1"/>
          </p:cNvSpPr>
          <p:nvPr/>
        </p:nvSpPr>
        <p:spPr bwMode="auto">
          <a:xfrm>
            <a:off x="720725" y="620713"/>
            <a:ext cx="50038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1813" indent="-5318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zh-CN" altLang="en-US" sz="2800" b="1">
                <a:solidFill>
                  <a:srgbClr val="FF3300"/>
                </a:solidFill>
                <a:latin typeface="楷体_GB2312" panose="02010609030101010101" pitchFamily="49" charset="-122"/>
                <a:ea typeface="楷体_GB2312" panose="02010609030101010101" pitchFamily="49" charset="-122"/>
              </a:rPr>
              <a:t>二、接地的类型</a:t>
            </a:r>
          </a:p>
        </p:txBody>
      </p:sp>
      <p:sp>
        <p:nvSpPr>
          <p:cNvPr id="572449" name="Rectangle 33">
            <a:extLst>
              <a:ext uri="{FF2B5EF4-FFF2-40B4-BE49-F238E27FC236}">
                <a16:creationId xmlns:a16="http://schemas.microsoft.com/office/drawing/2014/main" id="{3D35DFB7-FCB8-4CBD-9C0F-3E585AE65D32}"/>
              </a:ext>
            </a:extLst>
          </p:cNvPr>
          <p:cNvSpPr>
            <a:spLocks noChangeArrowheads="1"/>
          </p:cNvSpPr>
          <p:nvPr/>
        </p:nvSpPr>
        <p:spPr bwMode="auto">
          <a:xfrm>
            <a:off x="611188" y="1152525"/>
            <a:ext cx="8208962"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
              </a:spcBef>
              <a:buClr>
                <a:srgbClr val="FF0066"/>
              </a:buClr>
              <a:buFont typeface="Wingdings" panose="05000000000000000000" pitchFamily="2" charset="2"/>
              <a:buChar char="p"/>
            </a:pPr>
            <a:r>
              <a:rPr kumimoji="1" lang="zh-CN" altLang="en-US" sz="2400" b="1">
                <a:solidFill>
                  <a:srgbClr val="0000FF"/>
                </a:solidFill>
                <a:latin typeface="Times New Roman" panose="02020603050405020304" pitchFamily="18" charset="0"/>
                <a:ea typeface="楷体_GB2312" panose="02010609030101010101" pitchFamily="49" charset="-122"/>
              </a:rPr>
              <a:t>工作接地：</a:t>
            </a:r>
            <a:r>
              <a:rPr kumimoji="1" lang="zh-CN" altLang="en-US" sz="2400" b="1">
                <a:latin typeface="Times New Roman" panose="02020603050405020304" pitchFamily="18" charset="0"/>
                <a:ea typeface="楷体_GB2312" panose="02010609030101010101" pitchFamily="49" charset="-122"/>
              </a:rPr>
              <a:t>根据电力系统运行的需要，人为地将电力系统中性点或电气设备的某一部分进行接地。</a:t>
            </a:r>
          </a:p>
          <a:p>
            <a:pPr eaLnBrk="1" hangingPunct="1">
              <a:lnSpc>
                <a:spcPct val="130000"/>
              </a:lnSpc>
              <a:spcBef>
                <a:spcPct val="5000"/>
              </a:spcBef>
              <a:buClr>
                <a:srgbClr val="FF0066"/>
              </a:buClr>
              <a:buFont typeface="Wingdings" panose="05000000000000000000" pitchFamily="2" charset="2"/>
              <a:buChar char="p"/>
            </a:pPr>
            <a:r>
              <a:rPr kumimoji="1" lang="zh-CN" altLang="en-US" sz="2400" b="1">
                <a:solidFill>
                  <a:srgbClr val="0000FF"/>
                </a:solidFill>
                <a:latin typeface="Times New Roman" panose="02020603050405020304" pitchFamily="18" charset="0"/>
                <a:ea typeface="楷体_GB2312" panose="02010609030101010101" pitchFamily="49" charset="-122"/>
              </a:rPr>
              <a:t>保护接地：</a:t>
            </a:r>
            <a:r>
              <a:rPr kumimoji="1" lang="zh-CN" altLang="en-US" sz="2400" b="1">
                <a:latin typeface="Times New Roman" panose="02020603050405020304" pitchFamily="18" charset="0"/>
                <a:ea typeface="楷体_GB2312" panose="02010609030101010101" pitchFamily="49" charset="-122"/>
              </a:rPr>
              <a:t>为保证人身安全、防止触电事故，将电气设备的外露可导电部分与地作良好的连接。 </a:t>
            </a:r>
          </a:p>
        </p:txBody>
      </p:sp>
      <p:sp>
        <p:nvSpPr>
          <p:cNvPr id="572450" name="Text Box 34">
            <a:extLst>
              <a:ext uri="{FF2B5EF4-FFF2-40B4-BE49-F238E27FC236}">
                <a16:creationId xmlns:a16="http://schemas.microsoft.com/office/drawing/2014/main" id="{2C249BD8-412D-4C57-97BA-5C47CE618341}"/>
              </a:ext>
            </a:extLst>
          </p:cNvPr>
          <p:cNvSpPr txBox="1">
            <a:spLocks noChangeArrowheads="1"/>
          </p:cNvSpPr>
          <p:nvPr/>
        </p:nvSpPr>
        <p:spPr bwMode="auto">
          <a:xfrm>
            <a:off x="682625" y="3284538"/>
            <a:ext cx="8137525"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rgbClr val="FF3300"/>
              </a:buClr>
              <a:buFont typeface="Wingdings" panose="05000000000000000000" pitchFamily="2" charset="2"/>
              <a:buChar char="Ø"/>
            </a:pPr>
            <a:r>
              <a:rPr kumimoji="1" lang="en-US" altLang="zh-CN" sz="2400" b="1">
                <a:solidFill>
                  <a:srgbClr val="0000FF"/>
                </a:solidFill>
                <a:latin typeface="Times New Roman" panose="02020603050405020304" pitchFamily="18" charset="0"/>
                <a:ea typeface="楷体_GB2312" panose="02010609030101010101" pitchFamily="49" charset="-122"/>
              </a:rPr>
              <a:t>TN</a:t>
            </a:r>
            <a:r>
              <a:rPr kumimoji="1" lang="zh-CN" altLang="en-US" sz="2400" b="1">
                <a:solidFill>
                  <a:srgbClr val="0000FF"/>
                </a:solidFill>
                <a:latin typeface="Times New Roman" panose="02020603050405020304" pitchFamily="18" charset="0"/>
                <a:ea typeface="楷体_GB2312" panose="02010609030101010101" pitchFamily="49" charset="-122"/>
              </a:rPr>
              <a:t>系统：</a:t>
            </a:r>
            <a:r>
              <a:rPr kumimoji="1" lang="zh-CN" altLang="en-US" sz="2400" b="1">
                <a:latin typeface="Times New Roman" panose="02020603050405020304" pitchFamily="18" charset="0"/>
                <a:ea typeface="楷体_GB2312" panose="02010609030101010101" pitchFamily="49" charset="-122"/>
              </a:rPr>
              <a:t> </a:t>
            </a:r>
            <a:r>
              <a:rPr kumimoji="1" lang="en-US" altLang="zh-CN" sz="2400" b="1">
                <a:latin typeface="Times New Roman" panose="02020603050405020304" pitchFamily="18" charset="0"/>
                <a:ea typeface="楷体_GB2312" panose="02010609030101010101" pitchFamily="49" charset="-122"/>
              </a:rPr>
              <a:t>TN</a:t>
            </a:r>
            <a:r>
              <a:rPr kumimoji="1" lang="zh-CN" altLang="en-US" sz="2400" b="1">
                <a:latin typeface="Times New Roman" panose="02020603050405020304" pitchFamily="18" charset="0"/>
                <a:ea typeface="楷体_GB2312" panose="02010609030101010101" pitchFamily="49" charset="-122"/>
              </a:rPr>
              <a:t>系统的电源中性点直接接地，并引出有中性线（</a:t>
            </a:r>
            <a:r>
              <a:rPr kumimoji="1" lang="en-US" altLang="zh-CN" sz="2400" b="1">
                <a:latin typeface="Times New Roman" panose="02020603050405020304" pitchFamily="18" charset="0"/>
                <a:ea typeface="楷体_GB2312" panose="02010609030101010101" pitchFamily="49" charset="-122"/>
              </a:rPr>
              <a:t>N</a:t>
            </a:r>
            <a:r>
              <a:rPr kumimoji="1" lang="zh-CN" altLang="en-US" sz="2400" b="1">
                <a:latin typeface="Times New Roman" panose="02020603050405020304" pitchFamily="18" charset="0"/>
                <a:ea typeface="楷体_GB2312" panose="02010609030101010101" pitchFamily="49" charset="-122"/>
              </a:rPr>
              <a:t>线）、保护线（</a:t>
            </a:r>
            <a:r>
              <a:rPr kumimoji="1" lang="en-US" altLang="zh-CN" sz="2400" b="1">
                <a:latin typeface="Times New Roman" panose="02020603050405020304" pitchFamily="18" charset="0"/>
                <a:ea typeface="楷体_GB2312" panose="02010609030101010101" pitchFamily="49" charset="-122"/>
              </a:rPr>
              <a:t>PE</a:t>
            </a:r>
            <a:r>
              <a:rPr kumimoji="1" lang="zh-CN" altLang="en-US" sz="2400" b="1">
                <a:latin typeface="Times New Roman" panose="02020603050405020304" pitchFamily="18" charset="0"/>
                <a:ea typeface="楷体_GB2312" panose="02010609030101010101" pitchFamily="49" charset="-122"/>
              </a:rPr>
              <a:t>线）或保护中性线（</a:t>
            </a:r>
            <a:r>
              <a:rPr kumimoji="1" lang="en-US" altLang="zh-CN" sz="2400" b="1">
                <a:latin typeface="Times New Roman" panose="02020603050405020304" pitchFamily="18" charset="0"/>
                <a:ea typeface="楷体_GB2312" panose="02010609030101010101" pitchFamily="49" charset="-122"/>
              </a:rPr>
              <a:t>PEN</a:t>
            </a:r>
            <a:r>
              <a:rPr kumimoji="1" lang="zh-CN" altLang="en-US" sz="2400" b="1">
                <a:latin typeface="Times New Roman" panose="02020603050405020304" pitchFamily="18" charset="0"/>
                <a:ea typeface="楷体_GB2312" panose="02010609030101010101" pitchFamily="49" charset="-122"/>
              </a:rPr>
              <a:t>线），电气设备的外露可导电部分与</a:t>
            </a:r>
            <a:r>
              <a:rPr kumimoji="1" lang="en-US" altLang="zh-CN" sz="2400" b="1">
                <a:latin typeface="Times New Roman" panose="02020603050405020304" pitchFamily="18" charset="0"/>
                <a:ea typeface="楷体_GB2312" panose="02010609030101010101" pitchFamily="49" charset="-122"/>
              </a:rPr>
              <a:t>PE</a:t>
            </a:r>
            <a:r>
              <a:rPr kumimoji="1" lang="zh-CN" altLang="en-US" sz="2400" b="1">
                <a:latin typeface="Times New Roman" panose="02020603050405020304" pitchFamily="18" charset="0"/>
                <a:ea typeface="楷体_GB2312" panose="02010609030101010101" pitchFamily="49" charset="-122"/>
              </a:rPr>
              <a:t>线或</a:t>
            </a:r>
            <a:r>
              <a:rPr kumimoji="1" lang="en-US" altLang="zh-CN" sz="2400" b="1">
                <a:latin typeface="Times New Roman" panose="02020603050405020304" pitchFamily="18" charset="0"/>
                <a:ea typeface="楷体_GB2312" panose="02010609030101010101" pitchFamily="49" charset="-122"/>
              </a:rPr>
              <a:t>PEN</a:t>
            </a:r>
            <a:r>
              <a:rPr kumimoji="1" lang="zh-CN" altLang="en-US" sz="2400" b="1">
                <a:latin typeface="Times New Roman" panose="02020603050405020304" pitchFamily="18" charset="0"/>
                <a:ea typeface="楷体_GB2312" panose="02010609030101010101" pitchFamily="49" charset="-122"/>
              </a:rPr>
              <a:t>线相连。</a:t>
            </a:r>
            <a:r>
              <a:rPr kumimoji="1" lang="zh-CN" altLang="en-US" sz="2400">
                <a:latin typeface="Times New Roman" panose="02020603050405020304" pitchFamily="18" charset="0"/>
                <a:ea typeface="楷体_GB2312" panose="02010609030101010101" pitchFamily="49" charset="-122"/>
              </a:rPr>
              <a:t> </a:t>
            </a:r>
          </a:p>
        </p:txBody>
      </p:sp>
      <p:sp>
        <p:nvSpPr>
          <p:cNvPr id="572451" name="Rectangle 35">
            <a:extLst>
              <a:ext uri="{FF2B5EF4-FFF2-40B4-BE49-F238E27FC236}">
                <a16:creationId xmlns:a16="http://schemas.microsoft.com/office/drawing/2014/main" id="{37F2BE26-66ED-450E-93C9-CF0D4B519341}"/>
              </a:ext>
            </a:extLst>
          </p:cNvPr>
          <p:cNvSpPr>
            <a:spLocks noChangeArrowheads="1"/>
          </p:cNvSpPr>
          <p:nvPr/>
        </p:nvSpPr>
        <p:spPr bwMode="auto">
          <a:xfrm>
            <a:off x="611188" y="4868863"/>
            <a:ext cx="8281987"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rgbClr val="A50021"/>
              </a:buClr>
              <a:buFont typeface="Wingdings" panose="05000000000000000000" pitchFamily="2" charset="2"/>
              <a:buChar char="ü"/>
            </a:pPr>
            <a:r>
              <a:rPr kumimoji="1" lang="en-US" altLang="zh-CN" sz="2400" b="1">
                <a:solidFill>
                  <a:srgbClr val="0000FF"/>
                </a:solidFill>
                <a:latin typeface="Times New Roman" panose="02020603050405020304" pitchFamily="18" charset="0"/>
                <a:ea typeface="楷体_GB2312" panose="02010609030101010101" pitchFamily="49" charset="-122"/>
              </a:rPr>
              <a:t>TN-C</a:t>
            </a:r>
            <a:r>
              <a:rPr kumimoji="1" lang="zh-CN" altLang="en-US" sz="2400" b="1">
                <a:solidFill>
                  <a:srgbClr val="0000FF"/>
                </a:solidFill>
                <a:latin typeface="Times New Roman" panose="02020603050405020304" pitchFamily="18" charset="0"/>
                <a:ea typeface="楷体_GB2312" panose="02010609030101010101" pitchFamily="49" charset="-122"/>
              </a:rPr>
              <a:t>系统：</a:t>
            </a:r>
            <a:r>
              <a:rPr kumimoji="1" lang="zh-CN" altLang="en-US" sz="2400" b="1">
                <a:latin typeface="Times New Roman" panose="02020603050405020304" pitchFamily="18" charset="0"/>
                <a:ea typeface="楷体_GB2312" panose="02010609030101010101" pitchFamily="49" charset="-122"/>
              </a:rPr>
              <a:t>系统中</a:t>
            </a:r>
            <a:r>
              <a:rPr kumimoji="1" lang="en-US" altLang="zh-CN" sz="2400" b="1">
                <a:latin typeface="Times New Roman" panose="02020603050405020304" pitchFamily="18" charset="0"/>
                <a:ea typeface="楷体_GB2312" panose="02010609030101010101" pitchFamily="49" charset="-122"/>
              </a:rPr>
              <a:t>N</a:t>
            </a:r>
            <a:r>
              <a:rPr kumimoji="1" lang="zh-CN" altLang="en-US" sz="2400" b="1">
                <a:latin typeface="Times New Roman" panose="02020603050405020304" pitchFamily="18" charset="0"/>
                <a:ea typeface="楷体_GB2312" panose="02010609030101010101" pitchFamily="49" charset="-122"/>
              </a:rPr>
              <a:t>线与</a:t>
            </a:r>
            <a:r>
              <a:rPr kumimoji="1" lang="en-US" altLang="zh-CN" sz="2400" b="1">
                <a:latin typeface="Times New Roman" panose="02020603050405020304" pitchFamily="18" charset="0"/>
                <a:ea typeface="楷体_GB2312" panose="02010609030101010101" pitchFamily="49" charset="-122"/>
              </a:rPr>
              <a:t>PE</a:t>
            </a:r>
            <a:r>
              <a:rPr kumimoji="1" lang="zh-CN" altLang="en-US" sz="2400" b="1">
                <a:latin typeface="Times New Roman" panose="02020603050405020304" pitchFamily="18" charset="0"/>
                <a:ea typeface="楷体_GB2312" panose="02010609030101010101" pitchFamily="49" charset="-122"/>
              </a:rPr>
              <a:t>线合为一根</a:t>
            </a:r>
            <a:r>
              <a:rPr kumimoji="1" lang="en-US" altLang="zh-CN" sz="2400" b="1">
                <a:latin typeface="Times New Roman" panose="02020603050405020304" pitchFamily="18" charset="0"/>
                <a:ea typeface="楷体_GB2312" panose="02010609030101010101" pitchFamily="49" charset="-122"/>
              </a:rPr>
              <a:t>PEN</a:t>
            </a:r>
            <a:r>
              <a:rPr kumimoji="1" lang="zh-CN" altLang="en-US" sz="2400" b="1">
                <a:latin typeface="Times New Roman" panose="02020603050405020304" pitchFamily="18" charset="0"/>
                <a:ea typeface="楷体_GB2312" panose="02010609030101010101" pitchFamily="49" charset="-122"/>
              </a:rPr>
              <a:t>线，所有设备的外露可导电部分均接</a:t>
            </a:r>
            <a:r>
              <a:rPr kumimoji="1" lang="en-US" altLang="zh-CN" sz="2400" b="1">
                <a:latin typeface="Times New Roman" panose="02020603050405020304" pitchFamily="18" charset="0"/>
                <a:ea typeface="楷体_GB2312" panose="02010609030101010101" pitchFamily="49" charset="-122"/>
              </a:rPr>
              <a:t>PEN</a:t>
            </a:r>
            <a:r>
              <a:rPr kumimoji="1" lang="zh-CN" altLang="en-US" sz="2400" b="1">
                <a:latin typeface="Times New Roman" panose="02020603050405020304" pitchFamily="18" charset="0"/>
                <a:ea typeface="楷体_GB2312" panose="02010609030101010101" pitchFamily="49" charset="-122"/>
              </a:rPr>
              <a:t>线，如图</a:t>
            </a:r>
            <a:r>
              <a:rPr kumimoji="1" lang="en-US" altLang="zh-CN" sz="2400" b="1">
                <a:latin typeface="Times New Roman" panose="02020603050405020304" pitchFamily="18" charset="0"/>
                <a:ea typeface="楷体_GB2312" panose="02010609030101010101" pitchFamily="49" charset="-122"/>
                <a:hlinkClick r:id="rId2" action="ppaction://hlinksldjump"/>
              </a:rPr>
              <a:t>9-11a</a:t>
            </a:r>
            <a:r>
              <a:rPr kumimoji="1" lang="zh-CN" altLang="en-US" sz="2400" b="1">
                <a:latin typeface="Times New Roman" panose="02020603050405020304" pitchFamily="18" charset="0"/>
                <a:ea typeface="楷体_GB2312" panose="02010609030101010101" pitchFamily="49" charset="-122"/>
              </a:rPr>
              <a:t>所示。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72448">
                                            <p:txEl>
                                              <p:pRg st="0" end="0"/>
                                            </p:txEl>
                                          </p:spTgt>
                                        </p:tgtEl>
                                        <p:attrNameLst>
                                          <p:attrName>style.visibility</p:attrName>
                                        </p:attrNameLst>
                                      </p:cBhvr>
                                      <p:to>
                                        <p:strVal val="visible"/>
                                      </p:to>
                                    </p:set>
                                    <p:animEffect transition="in" filter="slide(fromBottom)">
                                      <p:cBhvr>
                                        <p:cTn id="7" dur="500"/>
                                        <p:tgtEl>
                                          <p:spTgt spid="5724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72449">
                                            <p:txEl>
                                              <p:pRg st="0" end="0"/>
                                            </p:txEl>
                                          </p:spTgt>
                                        </p:tgtEl>
                                        <p:attrNameLst>
                                          <p:attrName>style.visibility</p:attrName>
                                        </p:attrNameLst>
                                      </p:cBhvr>
                                      <p:to>
                                        <p:strVal val="visible"/>
                                      </p:to>
                                    </p:set>
                                    <p:animEffect transition="in" filter="slide(fromBottom)">
                                      <p:cBhvr>
                                        <p:cTn id="12" dur="500"/>
                                        <p:tgtEl>
                                          <p:spTgt spid="57244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72449">
                                            <p:txEl>
                                              <p:pRg st="1" end="1"/>
                                            </p:txEl>
                                          </p:spTgt>
                                        </p:tgtEl>
                                        <p:attrNameLst>
                                          <p:attrName>style.visibility</p:attrName>
                                        </p:attrNameLst>
                                      </p:cBhvr>
                                      <p:to>
                                        <p:strVal val="visible"/>
                                      </p:to>
                                    </p:set>
                                    <p:animEffect transition="in" filter="slide(fromBottom)">
                                      <p:cBhvr>
                                        <p:cTn id="17" dur="500"/>
                                        <p:tgtEl>
                                          <p:spTgt spid="57244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72450">
                                            <p:txEl>
                                              <p:pRg st="0" end="0"/>
                                            </p:txEl>
                                          </p:spTgt>
                                        </p:tgtEl>
                                        <p:attrNameLst>
                                          <p:attrName>style.visibility</p:attrName>
                                        </p:attrNameLst>
                                      </p:cBhvr>
                                      <p:to>
                                        <p:strVal val="visible"/>
                                      </p:to>
                                    </p:set>
                                    <p:animEffect transition="in" filter="slide(fromBottom)">
                                      <p:cBhvr>
                                        <p:cTn id="22" dur="500"/>
                                        <p:tgtEl>
                                          <p:spTgt spid="57245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72451">
                                            <p:txEl>
                                              <p:pRg st="0" end="0"/>
                                            </p:txEl>
                                          </p:spTgt>
                                        </p:tgtEl>
                                        <p:attrNameLst>
                                          <p:attrName>style.visibility</p:attrName>
                                        </p:attrNameLst>
                                      </p:cBhvr>
                                      <p:to>
                                        <p:strVal val="visible"/>
                                      </p:to>
                                    </p:set>
                                    <p:animEffect transition="in" filter="slide(fromBottom)">
                                      <p:cBhvr>
                                        <p:cTn id="27" dur="500"/>
                                        <p:tgtEl>
                                          <p:spTgt spid="5724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4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a:extLst>
              <a:ext uri="{FF2B5EF4-FFF2-40B4-BE49-F238E27FC236}">
                <a16:creationId xmlns:a16="http://schemas.microsoft.com/office/drawing/2014/main" id="{2AF70548-B9EE-497C-A8E1-C603EB4EE366}"/>
              </a:ext>
            </a:extLst>
          </p:cNvPr>
          <p:cNvSpPr>
            <a:spLocks noChangeArrowheads="1"/>
          </p:cNvSpPr>
          <p:nvPr/>
        </p:nvSpPr>
        <p:spPr bwMode="auto">
          <a:xfrm>
            <a:off x="0" y="2447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67" name="Rectangle 17">
            <a:extLst>
              <a:ext uri="{FF2B5EF4-FFF2-40B4-BE49-F238E27FC236}">
                <a16:creationId xmlns:a16="http://schemas.microsoft.com/office/drawing/2014/main" id="{F92C2A6E-A81A-4244-ADDA-AFFE2EB5ABB5}"/>
              </a:ext>
            </a:extLst>
          </p:cNvPr>
          <p:cNvSpPr>
            <a:spLocks noChangeArrowheads="1"/>
          </p:cNvSpPr>
          <p:nvPr/>
        </p:nvSpPr>
        <p:spPr bwMode="auto">
          <a:xfrm>
            <a:off x="0" y="733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0388" name="Rectangle 20">
            <a:extLst>
              <a:ext uri="{FF2B5EF4-FFF2-40B4-BE49-F238E27FC236}">
                <a16:creationId xmlns:a16="http://schemas.microsoft.com/office/drawing/2014/main" id="{85C58405-7044-4D64-B48F-4E65C4B538D3}"/>
              </a:ext>
            </a:extLst>
          </p:cNvPr>
          <p:cNvSpPr>
            <a:spLocks noChangeArrowheads="1"/>
          </p:cNvSpPr>
          <p:nvPr/>
        </p:nvSpPr>
        <p:spPr bwMode="auto">
          <a:xfrm>
            <a:off x="611188" y="549275"/>
            <a:ext cx="4319587"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rgbClr val="A50021"/>
              </a:buClr>
              <a:buFont typeface="Wingdings" panose="05000000000000000000" pitchFamily="2" charset="2"/>
              <a:buChar char="ü"/>
            </a:pPr>
            <a:r>
              <a:rPr kumimoji="1" lang="en-US" altLang="zh-CN" sz="2400" b="1">
                <a:solidFill>
                  <a:srgbClr val="FF0066"/>
                </a:solidFill>
                <a:latin typeface="Times New Roman" panose="02020603050405020304" pitchFamily="18" charset="0"/>
                <a:ea typeface="楷体_GB2312" panose="02010609030101010101" pitchFamily="49" charset="-122"/>
              </a:rPr>
              <a:t> </a:t>
            </a:r>
            <a:r>
              <a:rPr kumimoji="1" lang="en-US" altLang="zh-CN" sz="2400" b="1">
                <a:solidFill>
                  <a:srgbClr val="0000FF"/>
                </a:solidFill>
                <a:latin typeface="Times New Roman" panose="02020603050405020304" pitchFamily="18" charset="0"/>
                <a:ea typeface="楷体_GB2312" panose="02010609030101010101" pitchFamily="49" charset="-122"/>
              </a:rPr>
              <a:t>TN-S</a:t>
            </a:r>
            <a:r>
              <a:rPr kumimoji="1" lang="zh-CN" altLang="en-US" sz="2400" b="1">
                <a:solidFill>
                  <a:srgbClr val="0000FF"/>
                </a:solidFill>
                <a:latin typeface="Times New Roman" panose="02020603050405020304" pitchFamily="18" charset="0"/>
                <a:ea typeface="楷体_GB2312" panose="02010609030101010101" pitchFamily="49" charset="-122"/>
              </a:rPr>
              <a:t>系统：</a:t>
            </a:r>
            <a:r>
              <a:rPr kumimoji="1" lang="zh-CN" altLang="en-US" sz="2400" b="1">
                <a:latin typeface="Times New Roman" panose="02020603050405020304" pitchFamily="18" charset="0"/>
                <a:ea typeface="楷体_GB2312" panose="02010609030101010101" pitchFamily="49" charset="-122"/>
              </a:rPr>
              <a:t>系统中的</a:t>
            </a:r>
            <a:r>
              <a:rPr kumimoji="1" lang="en-US" altLang="zh-CN" sz="2400" b="1">
                <a:latin typeface="Times New Roman" panose="02020603050405020304" pitchFamily="18" charset="0"/>
                <a:ea typeface="楷体_GB2312" panose="02010609030101010101" pitchFamily="49" charset="-122"/>
              </a:rPr>
              <a:t>N</a:t>
            </a:r>
            <a:r>
              <a:rPr kumimoji="1" lang="zh-CN" altLang="en-US" sz="2400" b="1">
                <a:latin typeface="Times New Roman" panose="02020603050405020304" pitchFamily="18" charset="0"/>
                <a:ea typeface="楷体_GB2312" panose="02010609030101010101" pitchFamily="49" charset="-122"/>
              </a:rPr>
              <a:t>线与</a:t>
            </a:r>
            <a:r>
              <a:rPr kumimoji="1" lang="en-US" altLang="zh-CN" sz="2400" b="1">
                <a:latin typeface="Times New Roman" panose="02020603050405020304" pitchFamily="18" charset="0"/>
                <a:ea typeface="楷体_GB2312" panose="02010609030101010101" pitchFamily="49" charset="-122"/>
              </a:rPr>
              <a:t>PE</a:t>
            </a:r>
            <a:r>
              <a:rPr kumimoji="1" lang="zh-CN" altLang="en-US" sz="2400" b="1">
                <a:latin typeface="Times New Roman" panose="02020603050405020304" pitchFamily="18" charset="0"/>
                <a:ea typeface="楷体_GB2312" panose="02010609030101010101" pitchFamily="49" charset="-122"/>
              </a:rPr>
              <a:t>线完全分开，所有设备的外露可导电部分均接</a:t>
            </a:r>
            <a:r>
              <a:rPr kumimoji="1" lang="en-US" altLang="zh-CN" sz="2400" b="1">
                <a:latin typeface="Times New Roman" panose="02020603050405020304" pitchFamily="18" charset="0"/>
                <a:ea typeface="楷体_GB2312" panose="02010609030101010101" pitchFamily="49" charset="-122"/>
              </a:rPr>
              <a:t>PE</a:t>
            </a:r>
            <a:r>
              <a:rPr kumimoji="1" lang="zh-CN" altLang="en-US" sz="2400" b="1">
                <a:latin typeface="Times New Roman" panose="02020603050405020304" pitchFamily="18" charset="0"/>
                <a:ea typeface="楷体_GB2312" panose="02010609030101010101" pitchFamily="49" charset="-122"/>
              </a:rPr>
              <a:t>线，如图</a:t>
            </a:r>
            <a:r>
              <a:rPr kumimoji="1" lang="en-US" altLang="zh-CN" sz="2400" b="1">
                <a:latin typeface="Times New Roman" panose="02020603050405020304" pitchFamily="18" charset="0"/>
                <a:ea typeface="楷体_GB2312" panose="02010609030101010101" pitchFamily="49" charset="-122"/>
              </a:rPr>
              <a:t>9-11b</a:t>
            </a:r>
            <a:r>
              <a:rPr kumimoji="1" lang="zh-CN" altLang="en-US" sz="2400" b="1">
                <a:latin typeface="Times New Roman" panose="02020603050405020304" pitchFamily="18" charset="0"/>
                <a:ea typeface="楷体_GB2312" panose="02010609030101010101" pitchFamily="49" charset="-122"/>
              </a:rPr>
              <a:t>所示。</a:t>
            </a:r>
          </a:p>
          <a:p>
            <a:pPr eaLnBrk="1" hangingPunct="1">
              <a:lnSpc>
                <a:spcPct val="130000"/>
              </a:lnSpc>
              <a:spcBef>
                <a:spcPct val="20000"/>
              </a:spcBef>
              <a:buClr>
                <a:srgbClr val="A50021"/>
              </a:buClr>
              <a:buFont typeface="Wingdings" panose="05000000000000000000" pitchFamily="2" charset="2"/>
              <a:buChar char="ü"/>
            </a:pPr>
            <a:r>
              <a:rPr kumimoji="1" lang="en-US" altLang="zh-CN" sz="2400" b="1">
                <a:solidFill>
                  <a:srgbClr val="0000FF"/>
                </a:solidFill>
                <a:latin typeface="Times New Roman" panose="02020603050405020304" pitchFamily="18" charset="0"/>
                <a:ea typeface="楷体_GB2312" panose="02010609030101010101" pitchFamily="49" charset="-122"/>
              </a:rPr>
              <a:t>TN-C-S</a:t>
            </a:r>
            <a:r>
              <a:rPr kumimoji="1" lang="zh-CN" altLang="en-US" sz="2400" b="1">
                <a:solidFill>
                  <a:srgbClr val="0000FF"/>
                </a:solidFill>
                <a:latin typeface="Times New Roman" panose="02020603050405020304" pitchFamily="18" charset="0"/>
                <a:ea typeface="楷体_GB2312" panose="02010609030101010101" pitchFamily="49" charset="-122"/>
              </a:rPr>
              <a:t>系统：</a:t>
            </a:r>
            <a:r>
              <a:rPr kumimoji="1" lang="zh-CN" altLang="en-US" sz="2400" b="1">
                <a:latin typeface="Times New Roman" panose="02020603050405020304" pitchFamily="18" charset="0"/>
                <a:ea typeface="楷体_GB2312" panose="02010609030101010101" pitchFamily="49" charset="-122"/>
              </a:rPr>
              <a:t>系统中前面线路采用</a:t>
            </a:r>
            <a:r>
              <a:rPr kumimoji="1" lang="en-US" altLang="zh-CN" sz="2400" b="1">
                <a:latin typeface="Times New Roman" panose="02020603050405020304" pitchFamily="18" charset="0"/>
                <a:ea typeface="楷体_GB2312" panose="02010609030101010101" pitchFamily="49" charset="-122"/>
              </a:rPr>
              <a:t>TN-C</a:t>
            </a:r>
            <a:r>
              <a:rPr kumimoji="1" lang="zh-CN" altLang="en-US" sz="2400" b="1">
                <a:latin typeface="Times New Roman" panose="02020603050405020304" pitchFamily="18" charset="0"/>
                <a:ea typeface="楷体_GB2312" panose="02010609030101010101" pitchFamily="49" charset="-122"/>
              </a:rPr>
              <a:t>系统，而后面线路部分或全部采用</a:t>
            </a:r>
            <a:r>
              <a:rPr kumimoji="1" lang="en-US" altLang="zh-CN" sz="2400" b="1">
                <a:latin typeface="Times New Roman" panose="02020603050405020304" pitchFamily="18" charset="0"/>
                <a:ea typeface="楷体_GB2312" panose="02010609030101010101" pitchFamily="49" charset="-122"/>
              </a:rPr>
              <a:t>TN-S</a:t>
            </a:r>
            <a:r>
              <a:rPr kumimoji="1" lang="zh-CN" altLang="en-US" sz="2400" b="1">
                <a:latin typeface="Times New Roman" panose="02020603050405020304" pitchFamily="18" charset="0"/>
                <a:ea typeface="楷体_GB2312" panose="02010609030101010101" pitchFamily="49" charset="-122"/>
              </a:rPr>
              <a:t>系统，所有设备的外露可导电部分接</a:t>
            </a:r>
            <a:r>
              <a:rPr kumimoji="1" lang="en-US" altLang="zh-CN" sz="2400" b="1">
                <a:latin typeface="Times New Roman" panose="02020603050405020304" pitchFamily="18" charset="0"/>
                <a:ea typeface="楷体_GB2312" panose="02010609030101010101" pitchFamily="49" charset="-122"/>
              </a:rPr>
              <a:t>PEN</a:t>
            </a:r>
            <a:r>
              <a:rPr kumimoji="1" lang="zh-CN" altLang="en-US" sz="2400" b="1">
                <a:latin typeface="Times New Roman" panose="02020603050405020304" pitchFamily="18" charset="0"/>
                <a:ea typeface="楷体_GB2312" panose="02010609030101010101" pitchFamily="49" charset="-122"/>
              </a:rPr>
              <a:t>线或</a:t>
            </a:r>
            <a:r>
              <a:rPr kumimoji="1" lang="en-US" altLang="zh-CN" sz="2400" b="1">
                <a:latin typeface="Times New Roman" panose="02020603050405020304" pitchFamily="18" charset="0"/>
                <a:ea typeface="楷体_GB2312" panose="02010609030101010101" pitchFamily="49" charset="-122"/>
              </a:rPr>
              <a:t>PE</a:t>
            </a:r>
            <a:r>
              <a:rPr kumimoji="1" lang="zh-CN" altLang="en-US" sz="2400" b="1">
                <a:latin typeface="Times New Roman" panose="02020603050405020304" pitchFamily="18" charset="0"/>
                <a:ea typeface="楷体_GB2312" panose="02010609030101010101" pitchFamily="49" charset="-122"/>
              </a:rPr>
              <a:t>线，如图</a:t>
            </a:r>
            <a:r>
              <a:rPr kumimoji="1" lang="en-US" altLang="zh-CN" sz="2400" b="1">
                <a:latin typeface="Times New Roman" panose="02020603050405020304" pitchFamily="18" charset="0"/>
                <a:ea typeface="楷体_GB2312" panose="02010609030101010101" pitchFamily="49" charset="-122"/>
              </a:rPr>
              <a:t>9-11c</a:t>
            </a:r>
            <a:r>
              <a:rPr kumimoji="1" lang="zh-CN" altLang="en-US" sz="2400" b="1">
                <a:latin typeface="Times New Roman" panose="02020603050405020304" pitchFamily="18" charset="0"/>
                <a:ea typeface="楷体_GB2312" panose="02010609030101010101" pitchFamily="49" charset="-122"/>
              </a:rPr>
              <a:t>所示。</a:t>
            </a:r>
          </a:p>
        </p:txBody>
      </p:sp>
      <p:grpSp>
        <p:nvGrpSpPr>
          <p:cNvPr id="36869" name="Group 24">
            <a:extLst>
              <a:ext uri="{FF2B5EF4-FFF2-40B4-BE49-F238E27FC236}">
                <a16:creationId xmlns:a16="http://schemas.microsoft.com/office/drawing/2014/main" id="{B06253A4-6064-4D1E-BB4F-EA3C7C8843F2}"/>
              </a:ext>
            </a:extLst>
          </p:cNvPr>
          <p:cNvGrpSpPr>
            <a:grpSpLocks/>
          </p:cNvGrpSpPr>
          <p:nvPr/>
        </p:nvGrpSpPr>
        <p:grpSpPr bwMode="auto">
          <a:xfrm>
            <a:off x="5148263" y="115888"/>
            <a:ext cx="3960812" cy="6696075"/>
            <a:chOff x="2653" y="-153"/>
            <a:chExt cx="2495" cy="4218"/>
          </a:xfrm>
        </p:grpSpPr>
        <p:pic>
          <p:nvPicPr>
            <p:cNvPr id="36870" name="Picture 23">
              <a:hlinkClick r:id="" action="ppaction://hlinkshowjump?jump=lastslideviewed"/>
              <a:extLst>
                <a:ext uri="{FF2B5EF4-FFF2-40B4-BE49-F238E27FC236}">
                  <a16:creationId xmlns:a16="http://schemas.microsoft.com/office/drawing/2014/main" id="{851B22F3-0F07-4DD6-A591-E2C33C909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469" r="23969" b="-6786"/>
            <a:stretch>
              <a:fillRect/>
            </a:stretch>
          </p:blipFill>
          <p:spPr bwMode="auto">
            <a:xfrm>
              <a:off x="2653" y="-153"/>
              <a:ext cx="2495" cy="421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6871" name="Rectangle 22">
              <a:extLst>
                <a:ext uri="{FF2B5EF4-FFF2-40B4-BE49-F238E27FC236}">
                  <a16:creationId xmlns:a16="http://schemas.microsoft.com/office/drawing/2014/main" id="{538D6B8B-EFF4-468B-BD04-8E602E2F0FE9}"/>
                </a:ext>
              </a:extLst>
            </p:cNvPr>
            <p:cNvSpPr>
              <a:spLocks noChangeArrowheads="1"/>
            </p:cNvSpPr>
            <p:nvPr/>
          </p:nvSpPr>
          <p:spPr bwMode="auto">
            <a:xfrm>
              <a:off x="2789" y="3704"/>
              <a:ext cx="230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05000"/>
                </a:lnSpc>
              </a:pPr>
              <a:r>
                <a:rPr kumimoji="1" lang="zh-CN" altLang="en-US" sz="1600" b="1">
                  <a:latin typeface="Times New Roman" panose="02020603050405020304" pitchFamily="18" charset="0"/>
                  <a:ea typeface="楷体_GB2312" panose="02010609030101010101" pitchFamily="49" charset="-122"/>
                </a:rPr>
                <a:t>图</a:t>
              </a:r>
              <a:r>
                <a:rPr kumimoji="1" lang="en-US" altLang="zh-CN" sz="1600" b="1">
                  <a:latin typeface="Times New Roman" panose="02020603050405020304" pitchFamily="18" charset="0"/>
                  <a:ea typeface="楷体_GB2312" panose="02010609030101010101" pitchFamily="49" charset="-122"/>
                </a:rPr>
                <a:t>9-11  TN</a:t>
              </a:r>
              <a:r>
                <a:rPr kumimoji="1" lang="zh-CN" altLang="en-US" sz="1600" b="1">
                  <a:latin typeface="Times New Roman" panose="02020603050405020304" pitchFamily="18" charset="0"/>
                  <a:ea typeface="楷体_GB2312" panose="02010609030101010101" pitchFamily="49" charset="-122"/>
                </a:rPr>
                <a:t>系统示意图</a:t>
              </a:r>
            </a:p>
            <a:p>
              <a:pPr algn="ctr" eaLnBrk="1" hangingPunct="1">
                <a:lnSpc>
                  <a:spcPct val="105000"/>
                </a:lnSpc>
              </a:pPr>
              <a:r>
                <a:rPr kumimoji="1" lang="en-US" altLang="zh-CN" sz="1400" b="1">
                  <a:latin typeface="Times New Roman" panose="02020603050405020304" pitchFamily="18" charset="0"/>
                  <a:ea typeface="楷体_GB2312" panose="02010609030101010101" pitchFamily="49" charset="-122"/>
                </a:rPr>
                <a:t>a</a:t>
              </a:r>
              <a:r>
                <a:rPr kumimoji="1" lang="zh-CN" altLang="en-US" sz="1400" b="1">
                  <a:latin typeface="Times New Roman" panose="02020603050405020304" pitchFamily="18" charset="0"/>
                  <a:ea typeface="楷体_GB2312" panose="02010609030101010101" pitchFamily="49" charset="-122"/>
                </a:rPr>
                <a:t>）</a:t>
              </a:r>
              <a:r>
                <a:rPr kumimoji="1" lang="en-US" altLang="zh-CN" sz="1400" b="1">
                  <a:latin typeface="Times New Roman" panose="02020603050405020304" pitchFamily="18" charset="0"/>
                  <a:ea typeface="楷体_GB2312" panose="02010609030101010101" pitchFamily="49" charset="-122"/>
                </a:rPr>
                <a:t>TN-C</a:t>
              </a:r>
              <a:r>
                <a:rPr kumimoji="1" lang="zh-CN" altLang="en-US" sz="1400" b="1">
                  <a:latin typeface="Times New Roman" panose="02020603050405020304" pitchFamily="18" charset="0"/>
                  <a:ea typeface="楷体_GB2312" panose="02010609030101010101" pitchFamily="49" charset="-122"/>
                </a:rPr>
                <a:t>系统  </a:t>
              </a:r>
              <a:r>
                <a:rPr kumimoji="1" lang="en-US" altLang="zh-CN" sz="1400" b="1">
                  <a:latin typeface="Times New Roman" panose="02020603050405020304" pitchFamily="18" charset="0"/>
                  <a:ea typeface="楷体_GB2312" panose="02010609030101010101" pitchFamily="49" charset="-122"/>
                </a:rPr>
                <a:t>b</a:t>
              </a:r>
              <a:r>
                <a:rPr kumimoji="1" lang="zh-CN" altLang="en-US" sz="1400" b="1">
                  <a:latin typeface="Times New Roman" panose="02020603050405020304" pitchFamily="18" charset="0"/>
                  <a:ea typeface="楷体_GB2312" panose="02010609030101010101" pitchFamily="49" charset="-122"/>
                </a:rPr>
                <a:t>）</a:t>
              </a:r>
              <a:r>
                <a:rPr kumimoji="1" lang="en-US" altLang="zh-CN" sz="1400" b="1">
                  <a:latin typeface="Times New Roman" panose="02020603050405020304" pitchFamily="18" charset="0"/>
                  <a:ea typeface="楷体_GB2312" panose="02010609030101010101" pitchFamily="49" charset="-122"/>
                </a:rPr>
                <a:t>TN-S</a:t>
              </a:r>
              <a:r>
                <a:rPr kumimoji="1" lang="zh-CN" altLang="en-US" sz="1400" b="1">
                  <a:latin typeface="Times New Roman" panose="02020603050405020304" pitchFamily="18" charset="0"/>
                  <a:ea typeface="楷体_GB2312" panose="02010609030101010101" pitchFamily="49" charset="-122"/>
                </a:rPr>
                <a:t>系统  </a:t>
              </a:r>
              <a:r>
                <a:rPr kumimoji="1" lang="en-US" altLang="zh-CN" sz="1400" b="1">
                  <a:latin typeface="Times New Roman" panose="02020603050405020304" pitchFamily="18" charset="0"/>
                  <a:ea typeface="楷体_GB2312" panose="02010609030101010101" pitchFamily="49" charset="-122"/>
                </a:rPr>
                <a:t>c</a:t>
              </a:r>
              <a:r>
                <a:rPr kumimoji="1" lang="zh-CN" altLang="en-US" sz="1400" b="1">
                  <a:latin typeface="Times New Roman" panose="02020603050405020304" pitchFamily="18" charset="0"/>
                  <a:ea typeface="楷体_GB2312" panose="02010609030101010101" pitchFamily="49" charset="-122"/>
                </a:rPr>
                <a:t>）</a:t>
              </a:r>
              <a:r>
                <a:rPr kumimoji="1" lang="en-US" altLang="zh-CN" sz="1400" b="1">
                  <a:latin typeface="Times New Roman" panose="02020603050405020304" pitchFamily="18" charset="0"/>
                  <a:ea typeface="楷体_GB2312" panose="02010609030101010101" pitchFamily="49" charset="-122"/>
                </a:rPr>
                <a:t>TN-C-S</a:t>
              </a:r>
              <a:r>
                <a:rPr kumimoji="1" lang="zh-CN" altLang="en-US" sz="1400" b="1">
                  <a:latin typeface="Times New Roman" panose="02020603050405020304" pitchFamily="18" charset="0"/>
                  <a:ea typeface="楷体_GB2312" panose="02010609030101010101" pitchFamily="49" charset="-122"/>
                </a:rPr>
                <a:t>系统</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70388">
                                            <p:txEl>
                                              <p:pRg st="0" end="0"/>
                                            </p:txEl>
                                          </p:spTgt>
                                        </p:tgtEl>
                                        <p:attrNameLst>
                                          <p:attrName>style.visibility</p:attrName>
                                        </p:attrNameLst>
                                      </p:cBhvr>
                                      <p:to>
                                        <p:strVal val="visible"/>
                                      </p:to>
                                    </p:set>
                                    <p:animEffect transition="in" filter="slide(fromBottom)">
                                      <p:cBhvr>
                                        <p:cTn id="7" dur="500"/>
                                        <p:tgtEl>
                                          <p:spTgt spid="5703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70388">
                                            <p:txEl>
                                              <p:pRg st="1" end="1"/>
                                            </p:txEl>
                                          </p:spTgt>
                                        </p:tgtEl>
                                        <p:attrNameLst>
                                          <p:attrName>style.visibility</p:attrName>
                                        </p:attrNameLst>
                                      </p:cBhvr>
                                      <p:to>
                                        <p:strVal val="visible"/>
                                      </p:to>
                                    </p:set>
                                    <p:animEffect transition="in" filter="slide(fromBottom)">
                                      <p:cBhvr>
                                        <p:cTn id="12" dur="500"/>
                                        <p:tgtEl>
                                          <p:spTgt spid="57038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2" name="Text Box 12">
            <a:extLst>
              <a:ext uri="{FF2B5EF4-FFF2-40B4-BE49-F238E27FC236}">
                <a16:creationId xmlns:a16="http://schemas.microsoft.com/office/drawing/2014/main" id="{531A75A5-3038-497B-8B58-34799CCED2BD}"/>
              </a:ext>
            </a:extLst>
          </p:cNvPr>
          <p:cNvSpPr txBox="1">
            <a:spLocks noChangeArrowheads="1"/>
          </p:cNvSpPr>
          <p:nvPr/>
        </p:nvSpPr>
        <p:spPr bwMode="auto">
          <a:xfrm>
            <a:off x="468313" y="692150"/>
            <a:ext cx="8461375"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10000"/>
              </a:spcBef>
              <a:buClr>
                <a:srgbClr val="FF3300"/>
              </a:buClr>
              <a:buFont typeface="Wingdings" panose="05000000000000000000" pitchFamily="2" charset="2"/>
              <a:buChar char="Ø"/>
            </a:pPr>
            <a:r>
              <a:rPr kumimoji="1" lang="en-US" altLang="zh-CN" sz="2400" b="1">
                <a:solidFill>
                  <a:srgbClr val="0000FF"/>
                </a:solidFill>
                <a:latin typeface="Times New Roman" panose="02020603050405020304" pitchFamily="18" charset="0"/>
                <a:ea typeface="楷体_GB2312" panose="02010609030101010101" pitchFamily="49" charset="-122"/>
              </a:rPr>
              <a:t>TT</a:t>
            </a:r>
            <a:r>
              <a:rPr kumimoji="1" lang="zh-CN" altLang="en-US" sz="2400" b="1">
                <a:solidFill>
                  <a:srgbClr val="0000FF"/>
                </a:solidFill>
                <a:latin typeface="Times New Roman" panose="02020603050405020304" pitchFamily="18" charset="0"/>
                <a:ea typeface="楷体_GB2312" panose="02010609030101010101" pitchFamily="49" charset="-122"/>
              </a:rPr>
              <a:t>系统：</a:t>
            </a:r>
            <a:r>
              <a:rPr kumimoji="1" lang="en-US" altLang="zh-CN" sz="2400" b="1">
                <a:latin typeface="Times New Roman" panose="02020603050405020304" pitchFamily="18" charset="0"/>
                <a:ea typeface="楷体_GB2312" panose="02010609030101010101" pitchFamily="49" charset="-122"/>
              </a:rPr>
              <a:t>TT</a:t>
            </a:r>
            <a:r>
              <a:rPr kumimoji="1" lang="zh-CN" altLang="en-US" sz="2400" b="1">
                <a:latin typeface="Times New Roman" panose="02020603050405020304" pitchFamily="18" charset="0"/>
                <a:ea typeface="楷体_GB2312" panose="02010609030101010101" pitchFamily="49" charset="-122"/>
              </a:rPr>
              <a:t>系统的电源电源中性点直接接地，系统中电气设备的外露可导电部分均经各自的</a:t>
            </a:r>
            <a:r>
              <a:rPr kumimoji="1" lang="en-US" altLang="zh-CN" sz="2400" b="1">
                <a:latin typeface="Times New Roman" panose="02020603050405020304" pitchFamily="18" charset="0"/>
                <a:ea typeface="楷体_GB2312" panose="02010609030101010101" pitchFamily="49" charset="-122"/>
              </a:rPr>
              <a:t>PE</a:t>
            </a:r>
            <a:r>
              <a:rPr kumimoji="1" lang="zh-CN" altLang="en-US" sz="2400" b="1">
                <a:latin typeface="Times New Roman" panose="02020603050405020304" pitchFamily="18" charset="0"/>
                <a:ea typeface="楷体_GB2312" panose="02010609030101010101" pitchFamily="49" charset="-122"/>
              </a:rPr>
              <a:t>线分别直接接地，如图</a:t>
            </a:r>
            <a:r>
              <a:rPr kumimoji="1" lang="en-US" altLang="zh-CN" sz="2400" b="1">
                <a:latin typeface="Times New Roman" panose="02020603050405020304" pitchFamily="18" charset="0"/>
                <a:ea typeface="楷体_GB2312" panose="02010609030101010101" pitchFamily="49" charset="-122"/>
              </a:rPr>
              <a:t>9-12</a:t>
            </a:r>
            <a:r>
              <a:rPr kumimoji="1" lang="zh-CN" altLang="en-US" sz="2400" b="1">
                <a:latin typeface="Times New Roman" panose="02020603050405020304" pitchFamily="18" charset="0"/>
                <a:ea typeface="楷体_GB2312" panose="02010609030101010101" pitchFamily="49" charset="-122"/>
              </a:rPr>
              <a:t>所示。</a:t>
            </a:r>
          </a:p>
          <a:p>
            <a:pPr eaLnBrk="1" hangingPunct="1">
              <a:lnSpc>
                <a:spcPct val="125000"/>
              </a:lnSpc>
              <a:spcBef>
                <a:spcPct val="10000"/>
              </a:spcBef>
              <a:buClr>
                <a:srgbClr val="FF3300"/>
              </a:buClr>
              <a:buFont typeface="Wingdings" panose="05000000000000000000" pitchFamily="2" charset="2"/>
              <a:buChar char="Ø"/>
            </a:pPr>
            <a:r>
              <a:rPr kumimoji="1" lang="en-US" altLang="zh-CN" sz="2400" b="1">
                <a:solidFill>
                  <a:srgbClr val="0000FF"/>
                </a:solidFill>
                <a:latin typeface="Times New Roman" panose="02020603050405020304" pitchFamily="18" charset="0"/>
                <a:ea typeface="楷体_GB2312" panose="02010609030101010101" pitchFamily="49" charset="-122"/>
              </a:rPr>
              <a:t>IT</a:t>
            </a:r>
            <a:r>
              <a:rPr kumimoji="1" lang="zh-CN" altLang="en-US" sz="2400" b="1">
                <a:solidFill>
                  <a:srgbClr val="0000FF"/>
                </a:solidFill>
                <a:latin typeface="Times New Roman" panose="02020603050405020304" pitchFamily="18" charset="0"/>
                <a:ea typeface="楷体_GB2312" panose="02010609030101010101" pitchFamily="49" charset="-122"/>
              </a:rPr>
              <a:t>系统：</a:t>
            </a:r>
            <a:r>
              <a:rPr kumimoji="1" lang="zh-CN" altLang="en-US" sz="2400" b="1">
                <a:latin typeface="Times New Roman" panose="02020603050405020304" pitchFamily="18" charset="0"/>
                <a:ea typeface="楷体_GB2312" panose="02010609030101010101" pitchFamily="49" charset="-122"/>
              </a:rPr>
              <a:t> </a:t>
            </a:r>
            <a:r>
              <a:rPr kumimoji="1" lang="en-US" altLang="zh-CN" sz="2400" b="1">
                <a:latin typeface="Times New Roman" panose="02020603050405020304" pitchFamily="18" charset="0"/>
                <a:ea typeface="楷体_GB2312" panose="02010609030101010101" pitchFamily="49" charset="-122"/>
              </a:rPr>
              <a:t>IT</a:t>
            </a:r>
            <a:r>
              <a:rPr kumimoji="1" lang="zh-CN" altLang="en-US" sz="2400" b="1">
                <a:latin typeface="Times New Roman" panose="02020603050405020304" pitchFamily="18" charset="0"/>
                <a:ea typeface="楷体_GB2312" panose="02010609030101010101" pitchFamily="49" charset="-122"/>
              </a:rPr>
              <a:t>系统的电源系统的中性点不接地或经高阻抗（约</a:t>
            </a:r>
            <a:r>
              <a:rPr kumimoji="1" lang="en-US" altLang="zh-CN" sz="2400" b="1">
                <a:latin typeface="Times New Roman" panose="02020603050405020304" pitchFamily="18" charset="0"/>
                <a:ea typeface="楷体_GB2312" panose="02010609030101010101" pitchFamily="49" charset="-122"/>
              </a:rPr>
              <a:t>1000Ω</a:t>
            </a:r>
            <a:r>
              <a:rPr kumimoji="1" lang="zh-CN" altLang="en-US" sz="2400" b="1">
                <a:latin typeface="Times New Roman" panose="02020603050405020304" pitchFamily="18" charset="0"/>
                <a:ea typeface="楷体_GB2312" panose="02010609030101010101" pitchFamily="49" charset="-122"/>
              </a:rPr>
              <a:t>）接地，系统中电气设备的外露可导电部分均经各自的</a:t>
            </a:r>
            <a:r>
              <a:rPr kumimoji="1" lang="en-US" altLang="zh-CN" sz="2400" b="1">
                <a:latin typeface="Times New Roman" panose="02020603050405020304" pitchFamily="18" charset="0"/>
                <a:ea typeface="楷体_GB2312" panose="02010609030101010101" pitchFamily="49" charset="-122"/>
              </a:rPr>
              <a:t>PE</a:t>
            </a:r>
            <a:r>
              <a:rPr kumimoji="1" lang="zh-CN" altLang="en-US" sz="2400" b="1">
                <a:latin typeface="Times New Roman" panose="02020603050405020304" pitchFamily="18" charset="0"/>
                <a:ea typeface="楷体_GB2312" panose="02010609030101010101" pitchFamily="49" charset="-122"/>
              </a:rPr>
              <a:t>线分别直接接地，如图</a:t>
            </a:r>
            <a:r>
              <a:rPr kumimoji="1" lang="en-US" altLang="zh-CN" sz="2400" b="1">
                <a:latin typeface="Times New Roman" panose="02020603050405020304" pitchFamily="18" charset="0"/>
                <a:ea typeface="楷体_GB2312" panose="02010609030101010101" pitchFamily="49" charset="-122"/>
              </a:rPr>
              <a:t>9-13</a:t>
            </a:r>
            <a:r>
              <a:rPr kumimoji="1" lang="zh-CN" altLang="en-US" sz="2400" b="1">
                <a:latin typeface="Times New Roman" panose="02020603050405020304" pitchFamily="18" charset="0"/>
                <a:ea typeface="楷体_GB2312" panose="02010609030101010101" pitchFamily="49" charset="-122"/>
              </a:rPr>
              <a:t>所示。 </a:t>
            </a:r>
          </a:p>
        </p:txBody>
      </p:sp>
      <p:sp>
        <p:nvSpPr>
          <p:cNvPr id="37891" name="Rectangle 17">
            <a:extLst>
              <a:ext uri="{FF2B5EF4-FFF2-40B4-BE49-F238E27FC236}">
                <a16:creationId xmlns:a16="http://schemas.microsoft.com/office/drawing/2014/main" id="{743497A4-78DA-43F4-B278-80655663761B}"/>
              </a:ext>
            </a:extLst>
          </p:cNvPr>
          <p:cNvSpPr>
            <a:spLocks noChangeArrowheads="1"/>
          </p:cNvSpPr>
          <p:nvPr/>
        </p:nvSpPr>
        <p:spPr bwMode="auto">
          <a:xfrm>
            <a:off x="0" y="2409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3461" name="Rectangle 21">
            <a:extLst>
              <a:ext uri="{FF2B5EF4-FFF2-40B4-BE49-F238E27FC236}">
                <a16:creationId xmlns:a16="http://schemas.microsoft.com/office/drawing/2014/main" id="{D318E4B1-7238-47B7-B2BB-791A31B74A9D}"/>
              </a:ext>
            </a:extLst>
          </p:cNvPr>
          <p:cNvSpPr>
            <a:spLocks noChangeArrowheads="1"/>
          </p:cNvSpPr>
          <p:nvPr/>
        </p:nvSpPr>
        <p:spPr bwMode="auto">
          <a:xfrm>
            <a:off x="906463" y="6092825"/>
            <a:ext cx="2944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b="1">
                <a:latin typeface="Times New Roman" panose="02020603050405020304" pitchFamily="18" charset="0"/>
                <a:ea typeface="楷体_GB2312" panose="02010609030101010101" pitchFamily="49" charset="-122"/>
              </a:rPr>
              <a:t>图</a:t>
            </a:r>
            <a:r>
              <a:rPr kumimoji="1" lang="en-US" altLang="zh-CN" sz="1600" b="1">
                <a:latin typeface="Times New Roman" panose="02020603050405020304" pitchFamily="18" charset="0"/>
                <a:ea typeface="楷体_GB2312" panose="02010609030101010101" pitchFamily="49" charset="-122"/>
              </a:rPr>
              <a:t>9-12    TT</a:t>
            </a:r>
            <a:r>
              <a:rPr kumimoji="1" lang="zh-CN" altLang="en-US" sz="1600" b="1">
                <a:latin typeface="Times New Roman" panose="02020603050405020304" pitchFamily="18" charset="0"/>
                <a:ea typeface="楷体_GB2312" panose="02010609030101010101" pitchFamily="49" charset="-122"/>
              </a:rPr>
              <a:t>系统示意图</a:t>
            </a:r>
          </a:p>
        </p:txBody>
      </p:sp>
      <p:sp>
        <p:nvSpPr>
          <p:cNvPr id="573462" name="Rectangle 22">
            <a:extLst>
              <a:ext uri="{FF2B5EF4-FFF2-40B4-BE49-F238E27FC236}">
                <a16:creationId xmlns:a16="http://schemas.microsoft.com/office/drawing/2014/main" id="{06C6A224-2B83-40FA-BF5C-E0BFBB7DD58A}"/>
              </a:ext>
            </a:extLst>
          </p:cNvPr>
          <p:cNvSpPr>
            <a:spLocks noChangeArrowheads="1"/>
          </p:cNvSpPr>
          <p:nvPr/>
        </p:nvSpPr>
        <p:spPr bwMode="auto">
          <a:xfrm>
            <a:off x="5291138" y="6092825"/>
            <a:ext cx="28813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b="1">
                <a:latin typeface="Times New Roman" panose="02020603050405020304" pitchFamily="18" charset="0"/>
                <a:ea typeface="楷体_GB2312" panose="02010609030101010101" pitchFamily="49" charset="-122"/>
              </a:rPr>
              <a:t>图</a:t>
            </a:r>
            <a:r>
              <a:rPr kumimoji="1" lang="en-US" altLang="zh-CN" sz="1600" b="1">
                <a:latin typeface="Times New Roman" panose="02020603050405020304" pitchFamily="18" charset="0"/>
                <a:ea typeface="楷体_GB2312" panose="02010609030101010101" pitchFamily="49" charset="-122"/>
              </a:rPr>
              <a:t>9-13    IT</a:t>
            </a:r>
            <a:r>
              <a:rPr kumimoji="1" lang="zh-CN" altLang="en-US" sz="1600" b="1">
                <a:latin typeface="Times New Roman" panose="02020603050405020304" pitchFamily="18" charset="0"/>
                <a:ea typeface="楷体_GB2312" panose="02010609030101010101" pitchFamily="49" charset="-122"/>
              </a:rPr>
              <a:t>系统示意图</a:t>
            </a:r>
          </a:p>
        </p:txBody>
      </p:sp>
      <p:pic>
        <p:nvPicPr>
          <p:cNvPr id="573463" name="Picture 23">
            <a:extLst>
              <a:ext uri="{FF2B5EF4-FFF2-40B4-BE49-F238E27FC236}">
                <a16:creationId xmlns:a16="http://schemas.microsoft.com/office/drawing/2014/main" id="{386CFB11-E04E-454A-A3B5-AF2A94F94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032" t="3227" r="4999" b="-836"/>
          <a:stretch>
            <a:fillRect/>
          </a:stretch>
        </p:blipFill>
        <p:spPr bwMode="auto">
          <a:xfrm>
            <a:off x="179388" y="3716338"/>
            <a:ext cx="4391025" cy="227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64" name="Picture 24">
            <a:extLst>
              <a:ext uri="{FF2B5EF4-FFF2-40B4-BE49-F238E27FC236}">
                <a16:creationId xmlns:a16="http://schemas.microsoft.com/office/drawing/2014/main" id="{3D20AF3B-2D3C-4F6C-BF7E-69B5EF536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215" t="6177" r="6038" b="8473"/>
          <a:stretch>
            <a:fillRect/>
          </a:stretch>
        </p:blipFill>
        <p:spPr bwMode="auto">
          <a:xfrm>
            <a:off x="4716463" y="3644900"/>
            <a:ext cx="4427537"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73452">
                                            <p:txEl>
                                              <p:pRg st="0" end="0"/>
                                            </p:txEl>
                                          </p:spTgt>
                                        </p:tgtEl>
                                        <p:attrNameLst>
                                          <p:attrName>style.visibility</p:attrName>
                                        </p:attrNameLst>
                                      </p:cBhvr>
                                      <p:to>
                                        <p:strVal val="visible"/>
                                      </p:to>
                                    </p:set>
                                    <p:animEffect transition="in" filter="slide(fromBottom)">
                                      <p:cBhvr>
                                        <p:cTn id="7" dur="500"/>
                                        <p:tgtEl>
                                          <p:spTgt spid="5734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573463"/>
                                        </p:tgtEl>
                                        <p:attrNameLst>
                                          <p:attrName>style.visibility</p:attrName>
                                        </p:attrNameLst>
                                      </p:cBhvr>
                                      <p:to>
                                        <p:strVal val="visible"/>
                                      </p:to>
                                    </p:set>
                                    <p:animEffect transition="in" filter="barn(outVertical)">
                                      <p:cBhvr>
                                        <p:cTn id="12" dur="500"/>
                                        <p:tgtEl>
                                          <p:spTgt spid="573463"/>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573461"/>
                                        </p:tgtEl>
                                        <p:attrNameLst>
                                          <p:attrName>style.visibility</p:attrName>
                                        </p:attrNameLst>
                                      </p:cBhvr>
                                      <p:to>
                                        <p:strVal val="visible"/>
                                      </p:to>
                                    </p:set>
                                    <p:animEffect transition="in" filter="barn(outVertical)">
                                      <p:cBhvr>
                                        <p:cTn id="15" dur="500"/>
                                        <p:tgtEl>
                                          <p:spTgt spid="57346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4" fill="hold" nodeType="clickEffect">
                                  <p:stCondLst>
                                    <p:cond delay="0"/>
                                  </p:stCondLst>
                                  <p:childTnLst>
                                    <p:set>
                                      <p:cBhvr>
                                        <p:cTn id="19" dur="1" fill="hold">
                                          <p:stCondLst>
                                            <p:cond delay="0"/>
                                          </p:stCondLst>
                                        </p:cTn>
                                        <p:tgtEl>
                                          <p:spTgt spid="573452">
                                            <p:txEl>
                                              <p:pRg st="1" end="1"/>
                                            </p:txEl>
                                          </p:spTgt>
                                        </p:tgtEl>
                                        <p:attrNameLst>
                                          <p:attrName>style.visibility</p:attrName>
                                        </p:attrNameLst>
                                      </p:cBhvr>
                                      <p:to>
                                        <p:strVal val="visible"/>
                                      </p:to>
                                    </p:set>
                                    <p:animEffect transition="in" filter="slide(fromBottom)">
                                      <p:cBhvr>
                                        <p:cTn id="20" dur="500"/>
                                        <p:tgtEl>
                                          <p:spTgt spid="573452">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37" fill="hold" nodeType="clickEffect">
                                  <p:stCondLst>
                                    <p:cond delay="0"/>
                                  </p:stCondLst>
                                  <p:childTnLst>
                                    <p:set>
                                      <p:cBhvr>
                                        <p:cTn id="24" dur="1" fill="hold">
                                          <p:stCondLst>
                                            <p:cond delay="0"/>
                                          </p:stCondLst>
                                        </p:cTn>
                                        <p:tgtEl>
                                          <p:spTgt spid="573464"/>
                                        </p:tgtEl>
                                        <p:attrNameLst>
                                          <p:attrName>style.visibility</p:attrName>
                                        </p:attrNameLst>
                                      </p:cBhvr>
                                      <p:to>
                                        <p:strVal val="visible"/>
                                      </p:to>
                                    </p:set>
                                    <p:animEffect transition="in" filter="barn(outVertical)">
                                      <p:cBhvr>
                                        <p:cTn id="25" dur="500"/>
                                        <p:tgtEl>
                                          <p:spTgt spid="573464"/>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573462"/>
                                        </p:tgtEl>
                                        <p:attrNameLst>
                                          <p:attrName>style.visibility</p:attrName>
                                        </p:attrNameLst>
                                      </p:cBhvr>
                                      <p:to>
                                        <p:strVal val="visible"/>
                                      </p:to>
                                    </p:set>
                                    <p:animEffect transition="in" filter="barn(outVertical)">
                                      <p:cBhvr>
                                        <p:cTn id="28" dur="500"/>
                                        <p:tgtEl>
                                          <p:spTgt spid="573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1" grpId="0"/>
      <p:bldP spid="57346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74" name="Rectangle 10">
            <a:extLst>
              <a:ext uri="{FF2B5EF4-FFF2-40B4-BE49-F238E27FC236}">
                <a16:creationId xmlns:a16="http://schemas.microsoft.com/office/drawing/2014/main" id="{91F5AC17-AB22-4E34-A031-2BC107ECD949}"/>
              </a:ext>
            </a:extLst>
          </p:cNvPr>
          <p:cNvSpPr>
            <a:spLocks noChangeArrowheads="1"/>
          </p:cNvSpPr>
          <p:nvPr/>
        </p:nvSpPr>
        <p:spPr bwMode="auto">
          <a:xfrm>
            <a:off x="611188" y="692150"/>
            <a:ext cx="8208962"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buClr>
                <a:srgbClr val="FF0066"/>
              </a:buClr>
              <a:buFont typeface="Wingdings" panose="05000000000000000000" pitchFamily="2" charset="2"/>
              <a:buChar char="p"/>
            </a:pPr>
            <a:r>
              <a:rPr kumimoji="1" lang="zh-CN" altLang="en-US" sz="2400" b="1">
                <a:solidFill>
                  <a:srgbClr val="0000FF"/>
                </a:solidFill>
                <a:latin typeface="Times New Roman" panose="02020603050405020304" pitchFamily="18" charset="0"/>
                <a:ea typeface="楷体_GB2312" panose="02010609030101010101" pitchFamily="49" charset="-122"/>
              </a:rPr>
              <a:t>重复接地：</a:t>
            </a:r>
            <a:r>
              <a:rPr kumimoji="1" lang="zh-CN" altLang="en-US" sz="2400" b="1">
                <a:latin typeface="Times New Roman" panose="02020603050405020304" pitchFamily="18" charset="0"/>
                <a:ea typeface="楷体_GB2312" panose="02010609030101010101" pitchFamily="49" charset="-122"/>
              </a:rPr>
              <a:t>在</a:t>
            </a:r>
            <a:r>
              <a:rPr kumimoji="1" lang="en-US" altLang="zh-CN" sz="2400" b="1">
                <a:latin typeface="Times New Roman" panose="02020603050405020304" pitchFamily="18" charset="0"/>
                <a:ea typeface="楷体_GB2312" panose="02010609030101010101" pitchFamily="49" charset="-122"/>
              </a:rPr>
              <a:t>TN</a:t>
            </a:r>
            <a:r>
              <a:rPr kumimoji="1" lang="zh-CN" altLang="en-US" sz="2400" b="1">
                <a:latin typeface="Times New Roman" panose="02020603050405020304" pitchFamily="18" charset="0"/>
                <a:ea typeface="楷体_GB2312" panose="02010609030101010101" pitchFamily="49" charset="-122"/>
              </a:rPr>
              <a:t>系统中，为了避免</a:t>
            </a:r>
            <a:r>
              <a:rPr kumimoji="1" lang="en-US" altLang="zh-CN" sz="2400" b="1">
                <a:latin typeface="Times New Roman" panose="02020603050405020304" pitchFamily="18" charset="0"/>
                <a:ea typeface="楷体_GB2312" panose="02010609030101010101" pitchFamily="49" charset="-122"/>
              </a:rPr>
              <a:t>PE</a:t>
            </a:r>
            <a:r>
              <a:rPr kumimoji="1" lang="zh-CN" altLang="en-US" sz="2400" b="1">
                <a:latin typeface="Times New Roman" panose="02020603050405020304" pitchFamily="18" charset="0"/>
                <a:ea typeface="楷体_GB2312" panose="02010609030101010101" pitchFamily="49" charset="-122"/>
              </a:rPr>
              <a:t>线或</a:t>
            </a:r>
            <a:r>
              <a:rPr kumimoji="1" lang="en-US" altLang="zh-CN" sz="2400" b="1">
                <a:latin typeface="Times New Roman" panose="02020603050405020304" pitchFamily="18" charset="0"/>
                <a:ea typeface="楷体_GB2312" panose="02010609030101010101" pitchFamily="49" charset="-122"/>
              </a:rPr>
              <a:t>PEN</a:t>
            </a:r>
            <a:r>
              <a:rPr kumimoji="1" lang="zh-CN" altLang="en-US" sz="2400" b="1">
                <a:latin typeface="Times New Roman" panose="02020603050405020304" pitchFamily="18" charset="0"/>
                <a:ea typeface="楷体_GB2312" panose="02010609030101010101" pitchFamily="49" charset="-122"/>
              </a:rPr>
              <a:t>线断开时系统失去保护作用，除在电源中性点必须采用工作接地外，</a:t>
            </a:r>
            <a:r>
              <a:rPr kumimoji="1" lang="en-US" altLang="zh-CN" sz="2400" b="1">
                <a:latin typeface="Times New Roman" panose="02020603050405020304" pitchFamily="18" charset="0"/>
                <a:ea typeface="楷体_GB2312" panose="02010609030101010101" pitchFamily="49" charset="-122"/>
              </a:rPr>
              <a:t>PE</a:t>
            </a:r>
            <a:r>
              <a:rPr kumimoji="1" lang="zh-CN" altLang="en-US" sz="2400" b="1">
                <a:latin typeface="Times New Roman" panose="02020603050405020304" pitchFamily="18" charset="0"/>
                <a:ea typeface="楷体_GB2312" panose="02010609030101010101" pitchFamily="49" charset="-122"/>
              </a:rPr>
              <a:t>线或</a:t>
            </a:r>
            <a:r>
              <a:rPr kumimoji="1" lang="en-US" altLang="zh-CN" sz="2400" b="1">
                <a:latin typeface="Times New Roman" panose="02020603050405020304" pitchFamily="18" charset="0"/>
                <a:ea typeface="楷体_GB2312" panose="02010609030101010101" pitchFamily="49" charset="-122"/>
              </a:rPr>
              <a:t>PEN</a:t>
            </a:r>
            <a:r>
              <a:rPr kumimoji="1" lang="zh-CN" altLang="en-US" sz="2400" b="1">
                <a:latin typeface="Times New Roman" panose="02020603050405020304" pitchFamily="18" charset="0"/>
                <a:ea typeface="楷体_GB2312" panose="02010609030101010101" pitchFamily="49" charset="-122"/>
              </a:rPr>
              <a:t>线还应在下列地方重复接地：</a:t>
            </a:r>
            <a:r>
              <a:rPr kumimoji="1" lang="zh-CN" altLang="en-US" sz="2400">
                <a:latin typeface="Times New Roman" panose="02020603050405020304" pitchFamily="18" charset="0"/>
                <a:ea typeface="楷体_GB2312" panose="02010609030101010101" pitchFamily="49" charset="-122"/>
              </a:rPr>
              <a:t> </a:t>
            </a:r>
            <a:endParaRPr kumimoji="1" lang="zh-CN" altLang="en-US" sz="2400" b="1">
              <a:latin typeface="Times New Roman" panose="02020603050405020304" pitchFamily="18" charset="0"/>
              <a:ea typeface="楷体_GB2312" panose="02010609030101010101" pitchFamily="49" charset="-122"/>
            </a:endParaRPr>
          </a:p>
        </p:txBody>
      </p:sp>
      <p:sp>
        <p:nvSpPr>
          <p:cNvPr id="574475" name="Text Box 11">
            <a:extLst>
              <a:ext uri="{FF2B5EF4-FFF2-40B4-BE49-F238E27FC236}">
                <a16:creationId xmlns:a16="http://schemas.microsoft.com/office/drawing/2014/main" id="{11F117B1-04E7-4317-A13F-F18177AF46ED}"/>
              </a:ext>
            </a:extLst>
          </p:cNvPr>
          <p:cNvSpPr txBox="1">
            <a:spLocks noChangeArrowheads="1"/>
          </p:cNvSpPr>
          <p:nvPr/>
        </p:nvSpPr>
        <p:spPr bwMode="auto">
          <a:xfrm>
            <a:off x="684213" y="2205038"/>
            <a:ext cx="806450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10000"/>
              </a:spcBef>
              <a:buClr>
                <a:srgbClr val="A50021"/>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在架空线路末端及沿线每隔</a:t>
            </a:r>
            <a:r>
              <a:rPr kumimoji="1" lang="en-US" altLang="zh-CN" sz="2400" b="1">
                <a:latin typeface="Times New Roman" panose="02020603050405020304" pitchFamily="18" charset="0"/>
                <a:ea typeface="楷体_GB2312" panose="02010609030101010101" pitchFamily="49" charset="-122"/>
              </a:rPr>
              <a:t>1 km</a:t>
            </a:r>
            <a:r>
              <a:rPr kumimoji="1" lang="zh-CN" altLang="en-US" sz="2400" b="1">
                <a:latin typeface="Times New Roman" panose="02020603050405020304" pitchFamily="18" charset="0"/>
                <a:ea typeface="楷体_GB2312" panose="02010609030101010101" pitchFamily="49" charset="-122"/>
              </a:rPr>
              <a:t>处；</a:t>
            </a:r>
          </a:p>
          <a:p>
            <a:pPr eaLnBrk="1" hangingPunct="1">
              <a:lnSpc>
                <a:spcPct val="125000"/>
              </a:lnSpc>
              <a:spcBef>
                <a:spcPct val="10000"/>
              </a:spcBef>
              <a:buClr>
                <a:srgbClr val="A50021"/>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在电缆和架空线路引入车间或其它大型建筑物处。</a:t>
            </a:r>
          </a:p>
        </p:txBody>
      </p:sp>
      <p:sp>
        <p:nvSpPr>
          <p:cNvPr id="574476" name="Rectangle 12">
            <a:extLst>
              <a:ext uri="{FF2B5EF4-FFF2-40B4-BE49-F238E27FC236}">
                <a16:creationId xmlns:a16="http://schemas.microsoft.com/office/drawing/2014/main" id="{B1C12190-9D00-46C5-BA60-14B357A97FD3}"/>
              </a:ext>
            </a:extLst>
          </p:cNvPr>
          <p:cNvSpPr>
            <a:spLocks noChangeArrowheads="1"/>
          </p:cNvSpPr>
          <p:nvPr/>
        </p:nvSpPr>
        <p:spPr bwMode="auto">
          <a:xfrm>
            <a:off x="539750" y="3284538"/>
            <a:ext cx="61198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重复接地的作用可用</a:t>
            </a:r>
            <a:r>
              <a:rPr kumimoji="1" lang="zh-CN" altLang="en-US" sz="2400" b="1">
                <a:latin typeface="Times New Roman" panose="02020603050405020304" pitchFamily="18" charset="0"/>
                <a:ea typeface="楷体_GB2312" panose="02010609030101010101" pitchFamily="49" charset="-122"/>
                <a:hlinkClick r:id="rId2" action="ppaction://hlinksldjump"/>
              </a:rPr>
              <a:t>图</a:t>
            </a:r>
            <a:r>
              <a:rPr kumimoji="1" lang="en-US" altLang="zh-CN" sz="2400" b="1">
                <a:latin typeface="Times New Roman" panose="02020603050405020304" pitchFamily="18" charset="0"/>
                <a:ea typeface="楷体_GB2312" panose="02010609030101010101" pitchFamily="49" charset="-122"/>
                <a:hlinkClick r:id="rId2" action="ppaction://hlinksldjump"/>
              </a:rPr>
              <a:t>9-14</a:t>
            </a:r>
            <a:r>
              <a:rPr kumimoji="1" lang="zh-CN" altLang="en-US" sz="2400" b="1">
                <a:latin typeface="Times New Roman" panose="02020603050405020304" pitchFamily="18" charset="0"/>
                <a:ea typeface="楷体_GB2312" panose="02010609030101010101" pitchFamily="49" charset="-122"/>
              </a:rPr>
              <a:t>说明。 </a:t>
            </a:r>
          </a:p>
        </p:txBody>
      </p:sp>
      <p:sp>
        <p:nvSpPr>
          <p:cNvPr id="38917" name="Rectangle 15">
            <a:extLst>
              <a:ext uri="{FF2B5EF4-FFF2-40B4-BE49-F238E27FC236}">
                <a16:creationId xmlns:a16="http://schemas.microsoft.com/office/drawing/2014/main" id="{3214AD96-B595-43D1-A77C-E11A3814E6D6}"/>
              </a:ext>
            </a:extLst>
          </p:cNvPr>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18" name="Rectangle 17">
            <a:extLst>
              <a:ext uri="{FF2B5EF4-FFF2-40B4-BE49-F238E27FC236}">
                <a16:creationId xmlns:a16="http://schemas.microsoft.com/office/drawing/2014/main" id="{5C3F1D71-638D-46BC-86E0-F432A6E4F151}"/>
              </a:ext>
            </a:extLst>
          </p:cNvPr>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4477" name="Rectangle 13">
            <a:extLst>
              <a:ext uri="{FF2B5EF4-FFF2-40B4-BE49-F238E27FC236}">
                <a16:creationId xmlns:a16="http://schemas.microsoft.com/office/drawing/2014/main" id="{B84AD607-7339-4E85-B759-21168AF5FFAE}"/>
              </a:ext>
            </a:extLst>
          </p:cNvPr>
          <p:cNvSpPr>
            <a:spLocks noChangeArrowheads="1"/>
          </p:cNvSpPr>
          <p:nvPr/>
        </p:nvSpPr>
        <p:spPr bwMode="auto">
          <a:xfrm>
            <a:off x="468313" y="3860800"/>
            <a:ext cx="8424862"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若没有采取重复接地，当发生</a:t>
            </a:r>
            <a:r>
              <a:rPr kumimoji="1" lang="en-US" altLang="zh-CN" sz="2400" b="1">
                <a:latin typeface="Times New Roman" panose="02020603050405020304" pitchFamily="18" charset="0"/>
                <a:ea typeface="楷体_GB2312" panose="02010609030101010101" pitchFamily="49" charset="-122"/>
              </a:rPr>
              <a:t>PE</a:t>
            </a:r>
            <a:r>
              <a:rPr kumimoji="1" lang="zh-CN" altLang="en-US" sz="2400" b="1">
                <a:latin typeface="Times New Roman" panose="02020603050405020304" pitchFamily="18" charset="0"/>
                <a:ea typeface="楷体_GB2312" panose="02010609030101010101" pitchFamily="49" charset="-122"/>
              </a:rPr>
              <a:t>线或</a:t>
            </a:r>
            <a:r>
              <a:rPr kumimoji="1" lang="en-US" altLang="zh-CN" sz="2400" b="1">
                <a:latin typeface="Times New Roman" panose="02020603050405020304" pitchFamily="18" charset="0"/>
                <a:ea typeface="楷体_GB2312" panose="02010609030101010101" pitchFamily="49" charset="-122"/>
              </a:rPr>
              <a:t>PEN</a:t>
            </a:r>
            <a:r>
              <a:rPr kumimoji="1" lang="zh-CN" altLang="en-US" sz="2400" b="1">
                <a:latin typeface="Times New Roman" panose="02020603050405020304" pitchFamily="18" charset="0"/>
                <a:ea typeface="楷体_GB2312" panose="02010609030101010101" pitchFamily="49" charset="-122"/>
              </a:rPr>
              <a:t>线断线，且在断线的后面又有设备发生一相碰壳时，接在断线后面的所有设备外壳上都将呈现接近于相电压的对地电压，这是很危险的。采取重复接地后，发生同样故障时，设备外壳的对地电压降低了，危险程度也大大降低了。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74474"/>
                                        </p:tgtEl>
                                        <p:attrNameLst>
                                          <p:attrName>style.visibility</p:attrName>
                                        </p:attrNameLst>
                                      </p:cBhvr>
                                      <p:to>
                                        <p:strVal val="visible"/>
                                      </p:to>
                                    </p:set>
                                    <p:animEffect transition="in" filter="slide(fromBottom)">
                                      <p:cBhvr>
                                        <p:cTn id="7" dur="500"/>
                                        <p:tgtEl>
                                          <p:spTgt spid="574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74475">
                                            <p:txEl>
                                              <p:pRg st="0" end="0"/>
                                            </p:txEl>
                                          </p:spTgt>
                                        </p:tgtEl>
                                        <p:attrNameLst>
                                          <p:attrName>style.visibility</p:attrName>
                                        </p:attrNameLst>
                                      </p:cBhvr>
                                      <p:to>
                                        <p:strVal val="visible"/>
                                      </p:to>
                                    </p:set>
                                    <p:animEffect transition="in" filter="slide(fromBottom)">
                                      <p:cBhvr>
                                        <p:cTn id="12" dur="500"/>
                                        <p:tgtEl>
                                          <p:spTgt spid="5744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74475">
                                            <p:txEl>
                                              <p:pRg st="1" end="1"/>
                                            </p:txEl>
                                          </p:spTgt>
                                        </p:tgtEl>
                                        <p:attrNameLst>
                                          <p:attrName>style.visibility</p:attrName>
                                        </p:attrNameLst>
                                      </p:cBhvr>
                                      <p:to>
                                        <p:strVal val="visible"/>
                                      </p:to>
                                    </p:set>
                                    <p:animEffect transition="in" filter="slide(fromBottom)">
                                      <p:cBhvr>
                                        <p:cTn id="17" dur="500"/>
                                        <p:tgtEl>
                                          <p:spTgt spid="5744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74476"/>
                                        </p:tgtEl>
                                        <p:attrNameLst>
                                          <p:attrName>style.visibility</p:attrName>
                                        </p:attrNameLst>
                                      </p:cBhvr>
                                      <p:to>
                                        <p:strVal val="visible"/>
                                      </p:to>
                                    </p:set>
                                    <p:animEffect transition="in" filter="slide(fromBottom)">
                                      <p:cBhvr>
                                        <p:cTn id="22" dur="500"/>
                                        <p:tgtEl>
                                          <p:spTgt spid="5744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74477"/>
                                        </p:tgtEl>
                                        <p:attrNameLst>
                                          <p:attrName>style.visibility</p:attrName>
                                        </p:attrNameLst>
                                      </p:cBhvr>
                                      <p:to>
                                        <p:strVal val="visible"/>
                                      </p:to>
                                    </p:set>
                                    <p:animEffect transition="in" filter="checkerboard(across)">
                                      <p:cBhvr>
                                        <p:cTn id="27" dur="500"/>
                                        <p:tgtEl>
                                          <p:spTgt spid="574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74" grpId="0"/>
      <p:bldP spid="574476" grpId="0"/>
      <p:bldP spid="57447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19">
            <a:extLst>
              <a:ext uri="{FF2B5EF4-FFF2-40B4-BE49-F238E27FC236}">
                <a16:creationId xmlns:a16="http://schemas.microsoft.com/office/drawing/2014/main" id="{391B4C5B-05A6-4F1B-912D-926CF774618D}"/>
              </a:ext>
            </a:extLst>
          </p:cNvPr>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77" name="Rectangle 24">
            <a:extLst>
              <a:ext uri="{FF2B5EF4-FFF2-40B4-BE49-F238E27FC236}">
                <a16:creationId xmlns:a16="http://schemas.microsoft.com/office/drawing/2014/main" id="{FD827393-8733-4346-83D0-4F89430B6495}"/>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5523" name="Rectangle 35">
            <a:extLst>
              <a:ext uri="{FF2B5EF4-FFF2-40B4-BE49-F238E27FC236}">
                <a16:creationId xmlns:a16="http://schemas.microsoft.com/office/drawing/2014/main" id="{3EDB8BB8-E4C7-44E9-9785-83230EA0A050}"/>
              </a:ext>
            </a:extLst>
          </p:cNvPr>
          <p:cNvSpPr>
            <a:spLocks noChangeArrowheads="1"/>
          </p:cNvSpPr>
          <p:nvPr/>
        </p:nvSpPr>
        <p:spPr bwMode="auto">
          <a:xfrm>
            <a:off x="611188" y="5446713"/>
            <a:ext cx="81375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因此应尽量避免</a:t>
            </a:r>
            <a:r>
              <a:rPr kumimoji="1" lang="en-US" altLang="zh-CN" sz="2400" b="1">
                <a:latin typeface="Times New Roman" panose="02020603050405020304" pitchFamily="18" charset="0"/>
                <a:ea typeface="楷体_GB2312" panose="02010609030101010101" pitchFamily="49" charset="-122"/>
              </a:rPr>
              <a:t>PE</a:t>
            </a:r>
            <a:r>
              <a:rPr kumimoji="1" lang="zh-CN" altLang="en-US" sz="2400" b="1">
                <a:latin typeface="Times New Roman" panose="02020603050405020304" pitchFamily="18" charset="0"/>
                <a:ea typeface="楷体_GB2312" panose="02010609030101010101" pitchFamily="49" charset="-122"/>
              </a:rPr>
              <a:t>线和</a:t>
            </a:r>
            <a:r>
              <a:rPr kumimoji="1" lang="en-US" altLang="zh-CN" sz="2400" b="1">
                <a:latin typeface="Times New Roman" panose="02020603050405020304" pitchFamily="18" charset="0"/>
                <a:ea typeface="楷体_GB2312" panose="02010609030101010101" pitchFamily="49" charset="-122"/>
              </a:rPr>
              <a:t>PEN</a:t>
            </a:r>
            <a:r>
              <a:rPr kumimoji="1" lang="zh-CN" altLang="en-US" sz="2400" b="1">
                <a:latin typeface="Times New Roman" panose="02020603050405020304" pitchFamily="18" charset="0"/>
                <a:ea typeface="楷体_GB2312" panose="02010609030101010101" pitchFamily="49" charset="-122"/>
              </a:rPr>
              <a:t>线的断线事故，在</a:t>
            </a:r>
            <a:r>
              <a:rPr kumimoji="1" lang="en-US" altLang="zh-CN" sz="2400" b="1">
                <a:latin typeface="Times New Roman" panose="02020603050405020304" pitchFamily="18" charset="0"/>
                <a:ea typeface="楷体_GB2312" panose="02010609030101010101" pitchFamily="49" charset="-122"/>
              </a:rPr>
              <a:t>PE</a:t>
            </a:r>
            <a:r>
              <a:rPr kumimoji="1" lang="zh-CN" altLang="en-US" sz="2400" b="1">
                <a:latin typeface="Times New Roman" panose="02020603050405020304" pitchFamily="18" charset="0"/>
                <a:ea typeface="楷体_GB2312" panose="02010609030101010101" pitchFamily="49" charset="-122"/>
              </a:rPr>
              <a:t>线和</a:t>
            </a:r>
            <a:r>
              <a:rPr kumimoji="1" lang="en-US" altLang="zh-CN" sz="2400" b="1">
                <a:latin typeface="Times New Roman" panose="02020603050405020304" pitchFamily="18" charset="0"/>
                <a:ea typeface="楷体_GB2312" panose="02010609030101010101" pitchFamily="49" charset="-122"/>
              </a:rPr>
              <a:t>PEN</a:t>
            </a:r>
            <a:r>
              <a:rPr kumimoji="1" lang="zh-CN" altLang="en-US" sz="2400" b="1">
                <a:latin typeface="Times New Roman" panose="02020603050405020304" pitchFamily="18" charset="0"/>
                <a:ea typeface="楷体_GB2312" panose="02010609030101010101" pitchFamily="49" charset="-122"/>
              </a:rPr>
              <a:t>线是一般不</a:t>
            </a:r>
            <a:r>
              <a:rPr kumimoji="1" lang="zh-CN" altLang="en-US" sz="2400" b="1">
                <a:solidFill>
                  <a:srgbClr val="0000FF"/>
                </a:solidFill>
                <a:latin typeface="Times New Roman" panose="02020603050405020304" pitchFamily="18" charset="0"/>
                <a:ea typeface="楷体_GB2312" panose="02010609030101010101" pitchFamily="49" charset="-122"/>
              </a:rPr>
              <a:t>允许装设开关或熔断器</a:t>
            </a:r>
            <a:r>
              <a:rPr kumimoji="1" lang="zh-CN" altLang="en-US" sz="2400" b="1">
                <a:latin typeface="Times New Roman" panose="02020603050405020304" pitchFamily="18" charset="0"/>
                <a:ea typeface="楷体_GB2312" panose="02010609030101010101" pitchFamily="49" charset="-122"/>
              </a:rPr>
              <a:t>。</a:t>
            </a:r>
          </a:p>
        </p:txBody>
      </p:sp>
      <p:grpSp>
        <p:nvGrpSpPr>
          <p:cNvPr id="2" name="Group 49">
            <a:extLst>
              <a:ext uri="{FF2B5EF4-FFF2-40B4-BE49-F238E27FC236}">
                <a16:creationId xmlns:a16="http://schemas.microsoft.com/office/drawing/2014/main" id="{51EB8286-980A-44D1-8982-48CAB0A24D99}"/>
              </a:ext>
            </a:extLst>
          </p:cNvPr>
          <p:cNvGrpSpPr>
            <a:grpSpLocks/>
          </p:cNvGrpSpPr>
          <p:nvPr/>
        </p:nvGrpSpPr>
        <p:grpSpPr bwMode="auto">
          <a:xfrm>
            <a:off x="611188" y="4365625"/>
            <a:ext cx="7991475" cy="1127125"/>
            <a:chOff x="385" y="2035"/>
            <a:chExt cx="5034" cy="710"/>
          </a:xfrm>
        </p:grpSpPr>
        <p:graphicFrame>
          <p:nvGraphicFramePr>
            <p:cNvPr id="7170" name="Object 38">
              <a:extLst>
                <a:ext uri="{FF2B5EF4-FFF2-40B4-BE49-F238E27FC236}">
                  <a16:creationId xmlns:a16="http://schemas.microsoft.com/office/drawing/2014/main" id="{469E9E9B-F01F-4C98-B3BB-9C5D3529BA41}"/>
                </a:ext>
              </a:extLst>
            </p:cNvPr>
            <p:cNvGraphicFramePr>
              <a:graphicFrameLocks noChangeAspect="1"/>
            </p:cNvGraphicFramePr>
            <p:nvPr/>
          </p:nvGraphicFramePr>
          <p:xfrm>
            <a:off x="975" y="2115"/>
            <a:ext cx="680" cy="262"/>
          </p:xfrm>
          <a:graphic>
            <a:graphicData uri="http://schemas.openxmlformats.org/presentationml/2006/ole">
              <mc:AlternateContent xmlns:mc="http://schemas.openxmlformats.org/markup-compatibility/2006">
                <mc:Choice xmlns:v="urn:schemas-microsoft-com:vml" Requires="v">
                  <p:oleObj name="公式" r:id="rId2" imgW="520474" imgH="203112" progId="Equation.3">
                    <p:embed/>
                  </p:oleObj>
                </mc:Choice>
                <mc:Fallback>
                  <p:oleObj name="公式" r:id="rId2" imgW="520474" imgH="203112" progId="Equation.3">
                    <p:embed/>
                    <p:pic>
                      <p:nvPicPr>
                        <p:cNvPr id="0"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 y="2115"/>
                          <a:ext cx="680" cy="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9">
              <a:extLst>
                <a:ext uri="{FF2B5EF4-FFF2-40B4-BE49-F238E27FC236}">
                  <a16:creationId xmlns:a16="http://schemas.microsoft.com/office/drawing/2014/main" id="{F5D87580-3E76-489B-97B8-A5942D7EB99F}"/>
                </a:ext>
              </a:extLst>
            </p:cNvPr>
            <p:cNvGraphicFramePr>
              <a:graphicFrameLocks noChangeAspect="1"/>
            </p:cNvGraphicFramePr>
            <p:nvPr/>
          </p:nvGraphicFramePr>
          <p:xfrm>
            <a:off x="2064" y="2131"/>
            <a:ext cx="827" cy="301"/>
          </p:xfrm>
          <a:graphic>
            <a:graphicData uri="http://schemas.openxmlformats.org/presentationml/2006/ole">
              <mc:AlternateContent xmlns:mc="http://schemas.openxmlformats.org/markup-compatibility/2006">
                <mc:Choice xmlns:v="urn:schemas-microsoft-com:vml" Requires="v">
                  <p:oleObj name="公式" r:id="rId4" imgW="723586" imgH="228501" progId="Equation.3">
                    <p:embed/>
                  </p:oleObj>
                </mc:Choice>
                <mc:Fallback>
                  <p:oleObj name="公式" r:id="rId4" imgW="723586" imgH="228501"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4" y="2131"/>
                          <a:ext cx="827" cy="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182" name="Group 40">
              <a:extLst>
                <a:ext uri="{FF2B5EF4-FFF2-40B4-BE49-F238E27FC236}">
                  <a16:creationId xmlns:a16="http://schemas.microsoft.com/office/drawing/2014/main" id="{87420C50-9187-4422-8223-5AAAB2524685}"/>
                </a:ext>
              </a:extLst>
            </p:cNvPr>
            <p:cNvGrpSpPr>
              <a:grpSpLocks/>
            </p:cNvGrpSpPr>
            <p:nvPr/>
          </p:nvGrpSpPr>
          <p:grpSpPr bwMode="auto">
            <a:xfrm>
              <a:off x="4286" y="2115"/>
              <a:ext cx="621" cy="261"/>
              <a:chOff x="1474" y="2069"/>
              <a:chExt cx="621" cy="238"/>
            </a:xfrm>
          </p:grpSpPr>
          <p:graphicFrame>
            <p:nvGraphicFramePr>
              <p:cNvPr id="7174" name="Object 41">
                <a:extLst>
                  <a:ext uri="{FF2B5EF4-FFF2-40B4-BE49-F238E27FC236}">
                    <a16:creationId xmlns:a16="http://schemas.microsoft.com/office/drawing/2014/main" id="{7D84261F-C6D2-484D-931B-3391989020A4}"/>
                  </a:ext>
                </a:extLst>
              </p:cNvPr>
              <p:cNvGraphicFramePr>
                <a:graphicFrameLocks noChangeAspect="1"/>
              </p:cNvGraphicFramePr>
              <p:nvPr/>
            </p:nvGraphicFramePr>
            <p:xfrm>
              <a:off x="1474" y="2069"/>
              <a:ext cx="272" cy="238"/>
            </p:xfrm>
            <a:graphic>
              <a:graphicData uri="http://schemas.openxmlformats.org/presentationml/2006/ole">
                <mc:AlternateContent xmlns:mc="http://schemas.openxmlformats.org/markup-compatibility/2006">
                  <mc:Choice xmlns:v="urn:schemas-microsoft-com:vml" Requires="v">
                    <p:oleObj name="公式" r:id="rId6" imgW="215619" imgH="215619" progId="Equation.3">
                      <p:embed/>
                    </p:oleObj>
                  </mc:Choice>
                  <mc:Fallback>
                    <p:oleObj name="公式" r:id="rId6" imgW="215619" imgH="215619" progId="Equation.3">
                      <p:embed/>
                      <p:pic>
                        <p:nvPicPr>
                          <p:cNvPr id="0"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4" y="2069"/>
                            <a:ext cx="272"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5" name="Object 42">
                <a:extLst>
                  <a:ext uri="{FF2B5EF4-FFF2-40B4-BE49-F238E27FC236}">
                    <a16:creationId xmlns:a16="http://schemas.microsoft.com/office/drawing/2014/main" id="{9973C9C4-0E91-4D33-A61C-1AD17563945F}"/>
                  </a:ext>
                </a:extLst>
              </p:cNvPr>
              <p:cNvGraphicFramePr>
                <a:graphicFrameLocks noChangeAspect="1"/>
              </p:cNvGraphicFramePr>
              <p:nvPr/>
            </p:nvGraphicFramePr>
            <p:xfrm>
              <a:off x="1837" y="2069"/>
              <a:ext cx="258" cy="238"/>
            </p:xfrm>
            <a:graphic>
              <a:graphicData uri="http://schemas.openxmlformats.org/presentationml/2006/ole">
                <mc:AlternateContent xmlns:mc="http://schemas.openxmlformats.org/markup-compatibility/2006">
                  <mc:Choice xmlns:v="urn:schemas-microsoft-com:vml" Requires="v">
                    <p:oleObj name="公式" r:id="rId8" imgW="203024" imgH="203024" progId="Equation.3">
                      <p:embed/>
                    </p:oleObj>
                  </mc:Choice>
                  <mc:Fallback>
                    <p:oleObj name="公式" r:id="rId8" imgW="203024" imgH="203024" progId="Equation.3">
                      <p:embed/>
                      <p:pic>
                        <p:nvPicPr>
                          <p:cNvPr id="0"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7" y="2069"/>
                            <a:ext cx="258" cy="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6" name="Rectangle 43">
                <a:extLst>
                  <a:ext uri="{FF2B5EF4-FFF2-40B4-BE49-F238E27FC236}">
                    <a16:creationId xmlns:a16="http://schemas.microsoft.com/office/drawing/2014/main" id="{E0EDD6B7-632B-4E13-8D6D-FA91411D3CF4}"/>
                  </a:ext>
                </a:extLst>
              </p:cNvPr>
              <p:cNvSpPr>
                <a:spLocks noChangeArrowheads="1"/>
              </p:cNvSpPr>
              <p:nvPr/>
            </p:nvSpPr>
            <p:spPr bwMode="auto">
              <a:xfrm>
                <a:off x="1655" y="2079"/>
                <a:ext cx="29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 </a:t>
                </a:r>
              </a:p>
            </p:txBody>
          </p:sp>
        </p:grpSp>
        <p:grpSp>
          <p:nvGrpSpPr>
            <p:cNvPr id="7183" name="Group 44">
              <a:extLst>
                <a:ext uri="{FF2B5EF4-FFF2-40B4-BE49-F238E27FC236}">
                  <a16:creationId xmlns:a16="http://schemas.microsoft.com/office/drawing/2014/main" id="{1F740F61-ADCD-44E1-9FB2-473FDF3F5AB0}"/>
                </a:ext>
              </a:extLst>
            </p:cNvPr>
            <p:cNvGrpSpPr>
              <a:grpSpLocks noChangeAspect="1"/>
            </p:cNvGrpSpPr>
            <p:nvPr/>
          </p:nvGrpSpPr>
          <p:grpSpPr bwMode="auto">
            <a:xfrm>
              <a:off x="657" y="2432"/>
              <a:ext cx="889" cy="313"/>
              <a:chOff x="2123" y="1570"/>
              <a:chExt cx="847" cy="281"/>
            </a:xfrm>
          </p:grpSpPr>
          <p:graphicFrame>
            <p:nvGraphicFramePr>
              <p:cNvPr id="7172" name="Object 45">
                <a:extLst>
                  <a:ext uri="{FF2B5EF4-FFF2-40B4-BE49-F238E27FC236}">
                    <a16:creationId xmlns:a16="http://schemas.microsoft.com/office/drawing/2014/main" id="{D6864C06-8BC8-42E8-B09B-FA023D705BB2}"/>
                  </a:ext>
                </a:extLst>
              </p:cNvPr>
              <p:cNvGraphicFramePr>
                <a:graphicFrameLocks noChangeAspect="1"/>
              </p:cNvGraphicFramePr>
              <p:nvPr/>
            </p:nvGraphicFramePr>
            <p:xfrm>
              <a:off x="2562" y="1570"/>
              <a:ext cx="408" cy="281"/>
            </p:xfrm>
            <a:graphic>
              <a:graphicData uri="http://schemas.openxmlformats.org/presentationml/2006/ole">
                <mc:AlternateContent xmlns:mc="http://schemas.openxmlformats.org/markup-compatibility/2006">
                  <mc:Choice xmlns:v="urn:schemas-microsoft-com:vml" Requires="v">
                    <p:oleObj name="公式" r:id="rId10" imgW="381000" imgH="228600" progId="Equation.3">
                      <p:embed/>
                    </p:oleObj>
                  </mc:Choice>
                  <mc:Fallback>
                    <p:oleObj name="公式" r:id="rId10" imgW="381000" imgH="228600" progId="Equation.3">
                      <p:embed/>
                      <p:pic>
                        <p:nvPicPr>
                          <p:cNvPr id="0" name="Object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62" y="1570"/>
                            <a:ext cx="408"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46">
                <a:extLst>
                  <a:ext uri="{FF2B5EF4-FFF2-40B4-BE49-F238E27FC236}">
                    <a16:creationId xmlns:a16="http://schemas.microsoft.com/office/drawing/2014/main" id="{34E42FEF-25AE-4D80-89DC-9FADF9299EAF}"/>
                  </a:ext>
                </a:extLst>
              </p:cNvPr>
              <p:cNvGraphicFramePr>
                <a:graphicFrameLocks noChangeAspect="1"/>
              </p:cNvGraphicFramePr>
              <p:nvPr/>
            </p:nvGraphicFramePr>
            <p:xfrm>
              <a:off x="2123" y="1577"/>
              <a:ext cx="258" cy="237"/>
            </p:xfrm>
            <a:graphic>
              <a:graphicData uri="http://schemas.openxmlformats.org/presentationml/2006/ole">
                <mc:AlternateContent xmlns:mc="http://schemas.openxmlformats.org/markup-compatibility/2006">
                  <mc:Choice xmlns:v="urn:schemas-microsoft-com:vml" Requires="v">
                    <p:oleObj name="公式" r:id="rId12" imgW="215640" imgH="215640" progId="Equation.3">
                      <p:embed/>
                    </p:oleObj>
                  </mc:Choice>
                  <mc:Fallback>
                    <p:oleObj name="公式" r:id="rId12" imgW="215640" imgH="215640" progId="Equation.3">
                      <p:embed/>
                      <p:pic>
                        <p:nvPicPr>
                          <p:cNvPr id="0" name="Object 4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23" y="1577"/>
                            <a:ext cx="258"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5" name="Rectangle 47">
                <a:extLst>
                  <a:ext uri="{FF2B5EF4-FFF2-40B4-BE49-F238E27FC236}">
                    <a16:creationId xmlns:a16="http://schemas.microsoft.com/office/drawing/2014/main" id="{64AADACF-7354-4307-815C-07C76BF28165}"/>
                  </a:ext>
                </a:extLst>
              </p:cNvPr>
              <p:cNvSpPr>
                <a:spLocks noChangeAspect="1" noChangeArrowheads="1"/>
              </p:cNvSpPr>
              <p:nvPr/>
            </p:nvSpPr>
            <p:spPr bwMode="auto">
              <a:xfrm>
                <a:off x="2336" y="1570"/>
                <a:ext cx="24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t>＞</a:t>
                </a:r>
              </a:p>
            </p:txBody>
          </p:sp>
        </p:grpSp>
        <p:sp>
          <p:nvSpPr>
            <p:cNvPr id="7184" name="Rectangle 48">
              <a:extLst>
                <a:ext uri="{FF2B5EF4-FFF2-40B4-BE49-F238E27FC236}">
                  <a16:creationId xmlns:a16="http://schemas.microsoft.com/office/drawing/2014/main" id="{9A064BB1-094C-430E-9573-A913BB0F45C9}"/>
                </a:ext>
              </a:extLst>
            </p:cNvPr>
            <p:cNvSpPr>
              <a:spLocks noChangeArrowheads="1"/>
            </p:cNvSpPr>
            <p:nvPr/>
          </p:nvSpPr>
          <p:spPr bwMode="auto">
            <a:xfrm>
              <a:off x="385" y="2035"/>
              <a:ext cx="5034"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若              ，则                  。实际上，由于             ，所以                    ，对人还是有危险的。 </a:t>
              </a:r>
            </a:p>
          </p:txBody>
        </p:sp>
      </p:grpSp>
      <p:sp>
        <p:nvSpPr>
          <p:cNvPr id="7180" name="Rectangle 52">
            <a:extLst>
              <a:ext uri="{FF2B5EF4-FFF2-40B4-BE49-F238E27FC236}">
                <a16:creationId xmlns:a16="http://schemas.microsoft.com/office/drawing/2014/main" id="{DF570C50-673D-4FDD-B2EE-90B9EF72E61F}"/>
              </a:ext>
            </a:extLst>
          </p:cNvPr>
          <p:cNvSpPr>
            <a:spLocks noChangeArrowheads="1"/>
          </p:cNvSpPr>
          <p:nvPr/>
        </p:nvSpPr>
        <p:spPr bwMode="auto">
          <a:xfrm>
            <a:off x="3132138" y="3789363"/>
            <a:ext cx="37084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pPr>
            <a:r>
              <a:rPr kumimoji="1" lang="zh-CN" altLang="en-US" sz="1600" b="1">
                <a:latin typeface="Times New Roman" panose="02020603050405020304" pitchFamily="18" charset="0"/>
                <a:ea typeface="楷体_GB2312" panose="02010609030101010101" pitchFamily="49" charset="-122"/>
              </a:rPr>
              <a:t>图</a:t>
            </a:r>
            <a:r>
              <a:rPr kumimoji="1" lang="en-US" altLang="zh-CN" sz="1600" b="1">
                <a:latin typeface="Times New Roman" panose="02020603050405020304" pitchFamily="18" charset="0"/>
                <a:ea typeface="楷体_GB2312" panose="02010609030101010101" pitchFamily="49" charset="-122"/>
              </a:rPr>
              <a:t>9-14    </a:t>
            </a:r>
            <a:r>
              <a:rPr kumimoji="1" lang="zh-CN" altLang="en-US" sz="1600" b="1">
                <a:latin typeface="Times New Roman" panose="02020603050405020304" pitchFamily="18" charset="0"/>
                <a:ea typeface="楷体_GB2312" panose="02010609030101010101" pitchFamily="49" charset="-122"/>
              </a:rPr>
              <a:t>重复接地的作用说明</a:t>
            </a:r>
          </a:p>
          <a:p>
            <a:pPr algn="ctr" eaLnBrk="1" hangingPunct="1">
              <a:lnSpc>
                <a:spcPct val="110000"/>
              </a:lnSpc>
            </a:pPr>
            <a:r>
              <a:rPr kumimoji="1" lang="en-US" altLang="zh-CN" sz="1400" b="1">
                <a:latin typeface="Times New Roman" panose="02020603050405020304" pitchFamily="18" charset="0"/>
                <a:ea typeface="楷体_GB2312" panose="02010609030101010101" pitchFamily="49" charset="-122"/>
              </a:rPr>
              <a:t>a</a:t>
            </a:r>
            <a:r>
              <a:rPr kumimoji="1" lang="zh-CN" altLang="en-US" sz="1400" b="1">
                <a:latin typeface="Times New Roman" panose="02020603050405020304" pitchFamily="18" charset="0"/>
                <a:ea typeface="楷体_GB2312" panose="02010609030101010101" pitchFamily="49" charset="-122"/>
              </a:rPr>
              <a:t>）无重复接地    </a:t>
            </a:r>
            <a:r>
              <a:rPr kumimoji="1" lang="en-US" altLang="zh-CN" sz="1400" b="1">
                <a:latin typeface="Times New Roman" panose="02020603050405020304" pitchFamily="18" charset="0"/>
                <a:ea typeface="楷体_GB2312" panose="02010609030101010101" pitchFamily="49" charset="-122"/>
              </a:rPr>
              <a:t>b</a:t>
            </a:r>
            <a:r>
              <a:rPr kumimoji="1" lang="zh-CN" altLang="en-US" sz="1400" b="1">
                <a:latin typeface="Times New Roman" panose="02020603050405020304" pitchFamily="18" charset="0"/>
                <a:ea typeface="楷体_GB2312" panose="02010609030101010101" pitchFamily="49" charset="-122"/>
              </a:rPr>
              <a:t>）有重复接地</a:t>
            </a:r>
          </a:p>
        </p:txBody>
      </p:sp>
      <p:pic>
        <p:nvPicPr>
          <p:cNvPr id="7181" name="Picture 53">
            <a:hlinkClick r:id="" action="ppaction://hlinkshowjump?jump=lastslideviewed"/>
            <a:extLst>
              <a:ext uri="{FF2B5EF4-FFF2-40B4-BE49-F238E27FC236}">
                <a16:creationId xmlns:a16="http://schemas.microsoft.com/office/drawing/2014/main" id="{9FAC1546-1945-4C96-A586-333A8E239BB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l="8839" t="1553" r="7961" b="3644"/>
          <a:stretch>
            <a:fillRect/>
          </a:stretch>
        </p:blipFill>
        <p:spPr bwMode="auto">
          <a:xfrm>
            <a:off x="252413" y="549275"/>
            <a:ext cx="8496300"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75523"/>
                                        </p:tgtEl>
                                        <p:attrNameLst>
                                          <p:attrName>style.visibility</p:attrName>
                                        </p:attrNameLst>
                                      </p:cBhvr>
                                      <p:to>
                                        <p:strVal val="visible"/>
                                      </p:to>
                                    </p:set>
                                    <p:animEffect transition="in" filter="slide(fromBottom)">
                                      <p:cBhvr>
                                        <p:cTn id="12" dur="500"/>
                                        <p:tgtEl>
                                          <p:spTgt spid="575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a:extLst>
              <a:ext uri="{FF2B5EF4-FFF2-40B4-BE49-F238E27FC236}">
                <a16:creationId xmlns:a16="http://schemas.microsoft.com/office/drawing/2014/main" id="{7BE9C045-CF2E-49D0-A2D8-595FCF8FAE6A}"/>
              </a:ext>
            </a:extLst>
          </p:cNvPr>
          <p:cNvSpPr>
            <a:spLocks noChangeArrowheads="1"/>
          </p:cNvSpPr>
          <p:nvPr/>
        </p:nvSpPr>
        <p:spPr bwMode="auto">
          <a:xfrm>
            <a:off x="0" y="21383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39" name="Rectangle 8">
            <a:extLst>
              <a:ext uri="{FF2B5EF4-FFF2-40B4-BE49-F238E27FC236}">
                <a16:creationId xmlns:a16="http://schemas.microsoft.com/office/drawing/2014/main" id="{317B039A-CDBE-48A8-8374-B59356D6D5BC}"/>
              </a:ext>
            </a:extLst>
          </p:cNvPr>
          <p:cNvSpPr>
            <a:spLocks noChangeArrowheads="1"/>
          </p:cNvSpPr>
          <p:nvPr/>
        </p:nvSpPr>
        <p:spPr bwMode="auto">
          <a:xfrm>
            <a:off x="0" y="2000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940" name="Rectangle 10">
            <a:extLst>
              <a:ext uri="{FF2B5EF4-FFF2-40B4-BE49-F238E27FC236}">
                <a16:creationId xmlns:a16="http://schemas.microsoft.com/office/drawing/2014/main" id="{C9D99414-DF86-4D93-B265-F4D5F5BCA596}"/>
              </a:ext>
            </a:extLst>
          </p:cNvPr>
          <p:cNvSpPr>
            <a:spLocks noChangeArrowheads="1"/>
          </p:cNvSpPr>
          <p:nvPr/>
        </p:nvSpPr>
        <p:spPr bwMode="auto">
          <a:xfrm>
            <a:off x="0" y="19812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6524" name="Rectangle 12">
            <a:extLst>
              <a:ext uri="{FF2B5EF4-FFF2-40B4-BE49-F238E27FC236}">
                <a16:creationId xmlns:a16="http://schemas.microsoft.com/office/drawing/2014/main" id="{A3BFB6B4-2F67-4C1B-A877-5B7F9EE5999B}"/>
              </a:ext>
            </a:extLst>
          </p:cNvPr>
          <p:cNvSpPr>
            <a:spLocks noChangeArrowheads="1"/>
          </p:cNvSpPr>
          <p:nvPr/>
        </p:nvSpPr>
        <p:spPr bwMode="auto">
          <a:xfrm>
            <a:off x="720725" y="188640"/>
            <a:ext cx="50038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1813" indent="-5318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zh-CN" altLang="en-US" sz="2800" b="1">
                <a:solidFill>
                  <a:srgbClr val="FF3300"/>
                </a:solidFill>
                <a:latin typeface="楷体_GB2312" panose="02010609030101010101" pitchFamily="49" charset="-122"/>
                <a:ea typeface="楷体_GB2312" panose="02010609030101010101" pitchFamily="49" charset="-122"/>
              </a:rPr>
              <a:t>三、接地装置的装设</a:t>
            </a:r>
          </a:p>
        </p:txBody>
      </p:sp>
      <p:sp>
        <p:nvSpPr>
          <p:cNvPr id="576525" name="Rectangle 13">
            <a:extLst>
              <a:ext uri="{FF2B5EF4-FFF2-40B4-BE49-F238E27FC236}">
                <a16:creationId xmlns:a16="http://schemas.microsoft.com/office/drawing/2014/main" id="{DD1B96E3-77A6-44B7-A33C-F5E8F9BA6F8D}"/>
              </a:ext>
            </a:extLst>
          </p:cNvPr>
          <p:cNvSpPr>
            <a:spLocks noChangeArrowheads="1"/>
          </p:cNvSpPr>
          <p:nvPr/>
        </p:nvSpPr>
        <p:spPr bwMode="auto">
          <a:xfrm>
            <a:off x="611188" y="691878"/>
            <a:ext cx="8208962"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0066"/>
              </a:buClr>
              <a:buFont typeface="Wingdings" panose="05000000000000000000" pitchFamily="2" charset="2"/>
              <a:buChar char="p"/>
            </a:pPr>
            <a:r>
              <a:rPr kumimoji="1" lang="zh-CN" altLang="zh-CN" sz="2400" b="1">
                <a:solidFill>
                  <a:srgbClr val="0000FF"/>
                </a:solidFill>
                <a:latin typeface="Times New Roman" panose="02020603050405020304" pitchFamily="18" charset="0"/>
                <a:ea typeface="楷体_GB2312" panose="02010609030101010101" pitchFamily="49" charset="-122"/>
              </a:rPr>
              <a:t>自然接地体：</a:t>
            </a:r>
            <a:r>
              <a:rPr kumimoji="1" lang="zh-CN" altLang="zh-CN" sz="2400" b="1">
                <a:latin typeface="Times New Roman" panose="02020603050405020304" pitchFamily="18" charset="0"/>
                <a:ea typeface="楷体_GB2312" panose="02010609030101010101" pitchFamily="49" charset="-122"/>
              </a:rPr>
              <a:t>凡是与大地有可靠接触的金属导体，如埋入地下的金属管道、建筑物的钢结构和钢筋、行车的钢轨、电缆金属外皮等都可作为自然接地体。</a:t>
            </a:r>
            <a:endParaRPr kumimoji="1" lang="zh-CN" altLang="en-US" sz="2400" b="1">
              <a:latin typeface="Times New Roman" panose="02020603050405020304" pitchFamily="18" charset="0"/>
              <a:ea typeface="楷体_GB2312" panose="02010609030101010101" pitchFamily="49" charset="-122"/>
            </a:endParaRPr>
          </a:p>
          <a:p>
            <a:pPr eaLnBrk="1" hangingPunct="1">
              <a:lnSpc>
                <a:spcPct val="125000"/>
              </a:lnSpc>
              <a:spcBef>
                <a:spcPct val="20000"/>
              </a:spcBef>
              <a:buClr>
                <a:srgbClr val="FF0066"/>
              </a:buClr>
              <a:buFont typeface="Wingdings" panose="05000000000000000000" pitchFamily="2" charset="2"/>
              <a:buChar char="p"/>
            </a:pPr>
            <a:r>
              <a:rPr kumimoji="1" lang="zh-CN" altLang="en-US" sz="2400" b="1">
                <a:solidFill>
                  <a:srgbClr val="0000FF"/>
                </a:solidFill>
                <a:latin typeface="Times New Roman" panose="02020603050405020304" pitchFamily="18" charset="0"/>
                <a:ea typeface="楷体_GB2312" panose="02010609030101010101" pitchFamily="49" charset="-122"/>
              </a:rPr>
              <a:t>人工接地体：</a:t>
            </a:r>
            <a:r>
              <a:rPr kumimoji="1" lang="zh-CN" altLang="en-US" sz="2400" b="1">
                <a:latin typeface="Times New Roman" panose="02020603050405020304" pitchFamily="18" charset="0"/>
                <a:ea typeface="楷体_GB2312" panose="02010609030101010101" pitchFamily="49" charset="-122"/>
              </a:rPr>
              <a:t>采用钢管、圆钢、角钢、扁钢等钢材制成。 </a:t>
            </a:r>
          </a:p>
        </p:txBody>
      </p:sp>
      <p:sp>
        <p:nvSpPr>
          <p:cNvPr id="576526" name="Text Box 14">
            <a:extLst>
              <a:ext uri="{FF2B5EF4-FFF2-40B4-BE49-F238E27FC236}">
                <a16:creationId xmlns:a16="http://schemas.microsoft.com/office/drawing/2014/main" id="{D8851623-A315-4D95-A532-020820654399}"/>
              </a:ext>
            </a:extLst>
          </p:cNvPr>
          <p:cNvSpPr txBox="1">
            <a:spLocks noChangeArrowheads="1"/>
          </p:cNvSpPr>
          <p:nvPr/>
        </p:nvSpPr>
        <p:spPr bwMode="auto">
          <a:xfrm>
            <a:off x="611188" y="2708003"/>
            <a:ext cx="8532812"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1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垂直埋设的接地体：用</a:t>
            </a:r>
            <a:r>
              <a:rPr kumimoji="1" lang="en-US" altLang="zh-CN" sz="2400" b="1" i="1">
                <a:latin typeface="Times New Roman" panose="02020603050405020304" pitchFamily="18" charset="0"/>
                <a:ea typeface="楷体_GB2312" panose="02010609030101010101" pitchFamily="49" charset="-122"/>
              </a:rPr>
              <a:t>φ</a:t>
            </a:r>
            <a:r>
              <a:rPr kumimoji="1" lang="en-US" altLang="zh-CN" sz="2400" b="1">
                <a:latin typeface="Times New Roman" panose="02020603050405020304" pitchFamily="18" charset="0"/>
                <a:ea typeface="楷体_GB2312" panose="02010609030101010101" pitchFamily="49" charset="-122"/>
              </a:rPr>
              <a:t>38</a:t>
            </a:r>
            <a:r>
              <a:rPr kumimoji="1" lang="zh-CN" altLang="en-US" sz="2400" b="1">
                <a:latin typeface="Times New Roman" panose="02020603050405020304" pitchFamily="18" charset="0"/>
                <a:ea typeface="楷体_GB2312" panose="02010609030101010101" pitchFamily="49" charset="-122"/>
              </a:rPr>
              <a:t>～</a:t>
            </a:r>
            <a:r>
              <a:rPr kumimoji="1" lang="en-US" altLang="zh-CN" sz="2400" b="1">
                <a:latin typeface="Times New Roman" panose="02020603050405020304" pitchFamily="18" charset="0"/>
                <a:ea typeface="楷体_GB2312" panose="02010609030101010101" pitchFamily="49" charset="-122"/>
              </a:rPr>
              <a:t>50mm</a:t>
            </a:r>
            <a:r>
              <a:rPr kumimoji="1" lang="zh-CN" altLang="en-US" sz="2400" b="1">
                <a:latin typeface="Times New Roman" panose="02020603050405020304" pitchFamily="18" charset="0"/>
                <a:ea typeface="楷体_GB2312" panose="02010609030101010101" pitchFamily="49" charset="-122"/>
              </a:rPr>
              <a:t>的钢管或∠</a:t>
            </a:r>
            <a:r>
              <a:rPr kumimoji="1" lang="en-US" altLang="zh-CN" sz="2400" b="1">
                <a:latin typeface="Times New Roman" panose="02020603050405020304" pitchFamily="18" charset="0"/>
                <a:ea typeface="楷体_GB2312" panose="02010609030101010101" pitchFamily="49" charset="-122"/>
              </a:rPr>
              <a:t>40 ×40 ×4mm</a:t>
            </a:r>
            <a:r>
              <a:rPr kumimoji="1" lang="zh-CN" altLang="en-US" sz="2400" b="1">
                <a:latin typeface="Times New Roman" panose="02020603050405020304" pitchFamily="18" charset="0"/>
                <a:ea typeface="楷体_GB2312" panose="02010609030101010101" pitchFamily="49" charset="-122"/>
              </a:rPr>
              <a:t>～∠</a:t>
            </a:r>
            <a:r>
              <a:rPr kumimoji="1" lang="en-US" altLang="zh-CN" sz="2400" b="1">
                <a:latin typeface="Times New Roman" panose="02020603050405020304" pitchFamily="18" charset="0"/>
                <a:ea typeface="楷体_GB2312" panose="02010609030101010101" pitchFamily="49" charset="-122"/>
              </a:rPr>
              <a:t>50×50×5mm</a:t>
            </a:r>
            <a:r>
              <a:rPr kumimoji="1" lang="zh-CN" altLang="en-US" sz="2400" b="1">
                <a:latin typeface="Times New Roman" panose="02020603050405020304" pitchFamily="18" charset="0"/>
                <a:ea typeface="楷体_GB2312" panose="02010609030101010101" pitchFamily="49" charset="-122"/>
              </a:rPr>
              <a:t>的角钢。</a:t>
            </a:r>
          </a:p>
          <a:p>
            <a:pPr eaLnBrk="1" hangingPunct="1">
              <a:lnSpc>
                <a:spcPct val="125000"/>
              </a:lnSpc>
              <a:spcBef>
                <a:spcPct val="1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水平埋设的接地体：用</a:t>
            </a:r>
            <a:r>
              <a:rPr kumimoji="1" lang="en-US" altLang="zh-CN" sz="2400" b="1">
                <a:latin typeface="Times New Roman" panose="02020603050405020304" pitchFamily="18" charset="0"/>
                <a:ea typeface="楷体_GB2312" panose="02010609030101010101" pitchFamily="49" charset="-122"/>
              </a:rPr>
              <a:t>φ16mm</a:t>
            </a:r>
            <a:r>
              <a:rPr kumimoji="1" lang="zh-CN" altLang="en-US" sz="2400" b="1">
                <a:latin typeface="Times New Roman" panose="02020603050405020304" pitchFamily="18" charset="0"/>
                <a:ea typeface="楷体_GB2312" panose="02010609030101010101" pitchFamily="49" charset="-122"/>
              </a:rPr>
              <a:t>的圆管或</a:t>
            </a:r>
            <a:r>
              <a:rPr kumimoji="1" lang="en-US" altLang="zh-CN" sz="2400" b="1">
                <a:latin typeface="Times New Roman" panose="02020603050405020304" pitchFamily="18" charset="0"/>
                <a:ea typeface="楷体_GB2312" panose="02010609030101010101" pitchFamily="49" charset="-122"/>
              </a:rPr>
              <a:t>40×4mm</a:t>
            </a:r>
            <a:r>
              <a:rPr kumimoji="1" lang="zh-CN" altLang="en-US" sz="2400" b="1">
                <a:latin typeface="Times New Roman" panose="02020603050405020304" pitchFamily="18" charset="0"/>
                <a:ea typeface="楷体_GB2312" panose="02010609030101010101" pitchFamily="49" charset="-122"/>
              </a:rPr>
              <a:t>的扁钢。</a:t>
            </a:r>
          </a:p>
          <a:p>
            <a:pPr eaLnBrk="1" hangingPunct="1">
              <a:lnSpc>
                <a:spcPct val="125000"/>
              </a:lnSpc>
              <a:spcBef>
                <a:spcPct val="1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接地线：用</a:t>
            </a:r>
            <a:r>
              <a:rPr kumimoji="1" lang="en-US" altLang="zh-CN" sz="2400" b="1">
                <a:latin typeface="Times New Roman" panose="02020603050405020304" pitchFamily="18" charset="0"/>
                <a:ea typeface="楷体_GB2312" panose="02010609030101010101" pitchFamily="49" charset="-122"/>
              </a:rPr>
              <a:t>20×4mm</a:t>
            </a:r>
            <a:r>
              <a:rPr kumimoji="1" lang="zh-CN" altLang="en-US" sz="2400" b="1">
                <a:latin typeface="Times New Roman" panose="02020603050405020304" pitchFamily="18" charset="0"/>
                <a:ea typeface="楷体_GB2312" panose="02010609030101010101" pitchFamily="49" charset="-122"/>
              </a:rPr>
              <a:t>～</a:t>
            </a:r>
            <a:r>
              <a:rPr kumimoji="1" lang="en-US" altLang="zh-CN" sz="2400" b="1">
                <a:latin typeface="Times New Roman" panose="02020603050405020304" pitchFamily="18" charset="0"/>
                <a:ea typeface="楷体_GB2312" panose="02010609030101010101" pitchFamily="49" charset="-122"/>
              </a:rPr>
              <a:t>40×4mm</a:t>
            </a:r>
            <a:r>
              <a:rPr kumimoji="1" lang="zh-CN" altLang="en-US" sz="2400" b="1">
                <a:latin typeface="Times New Roman" panose="02020603050405020304" pitchFamily="18" charset="0"/>
                <a:ea typeface="楷体_GB2312" panose="02010609030101010101" pitchFamily="49" charset="-122"/>
              </a:rPr>
              <a:t>的扁钢。</a:t>
            </a:r>
          </a:p>
        </p:txBody>
      </p:sp>
      <p:sp>
        <p:nvSpPr>
          <p:cNvPr id="576527" name="Text Box 15">
            <a:extLst>
              <a:ext uri="{FF2B5EF4-FFF2-40B4-BE49-F238E27FC236}">
                <a16:creationId xmlns:a16="http://schemas.microsoft.com/office/drawing/2014/main" id="{E92995BE-AB49-4B5B-9CF1-6068B7A9C957}"/>
              </a:ext>
            </a:extLst>
          </p:cNvPr>
          <p:cNvSpPr txBox="1">
            <a:spLocks noChangeArrowheads="1"/>
          </p:cNvSpPr>
          <p:nvPr/>
        </p:nvSpPr>
        <p:spPr bwMode="auto">
          <a:xfrm>
            <a:off x="827088" y="4690888"/>
            <a:ext cx="7777162" cy="1116013"/>
          </a:xfrm>
          <a:prstGeom prst="rect">
            <a:avLst/>
          </a:prstGeom>
          <a:solidFill>
            <a:srgbClr val="FFCCFF"/>
          </a:solidFill>
          <a:ln w="19050">
            <a:solidFill>
              <a:srgbClr val="00CC00"/>
            </a:solidFill>
            <a:miter lim="800000"/>
            <a:headEnd type="none" w="sm" len="sm"/>
            <a:tailEnd type="none" w="sm" len="sm"/>
          </a:ln>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2"/>
              </a:buClr>
            </a:pPr>
            <a:r>
              <a:rPr kumimoji="1" lang="zh-CN" altLang="en-US" sz="2000" b="1">
                <a:solidFill>
                  <a:srgbClr val="0000FF"/>
                </a:solidFill>
                <a:latin typeface="Times New Roman" panose="02020603050405020304" pitchFamily="18" charset="0"/>
                <a:ea typeface="楷体_GB2312" panose="02010609030101010101" pitchFamily="49" charset="-122"/>
              </a:rPr>
              <a:t>说明：</a:t>
            </a:r>
            <a:r>
              <a:rPr kumimoji="1" lang="zh-CN" altLang="en-US" sz="2000" b="1">
                <a:latin typeface="Times New Roman" panose="02020603050405020304" pitchFamily="18" charset="0"/>
                <a:ea typeface="楷体_GB2312" panose="02010609030101010101" pitchFamily="49" charset="-122"/>
              </a:rPr>
              <a:t>接地装置由多根接地体组成，这些接地体可成排布置，也可以环形布置。每根接地体长</a:t>
            </a:r>
            <a:r>
              <a:rPr kumimoji="1" lang="en-US" altLang="zh-CN" sz="2000" b="1">
                <a:latin typeface="Times New Roman" panose="02020603050405020304" pitchFamily="18" charset="0"/>
                <a:ea typeface="楷体_GB2312" panose="02010609030101010101" pitchFamily="49" charset="-122"/>
              </a:rPr>
              <a:t>2.5m</a:t>
            </a:r>
            <a:r>
              <a:rPr kumimoji="1" lang="zh-CN" altLang="en-US" sz="2000" b="1">
                <a:latin typeface="Times New Roman" panose="02020603050405020304" pitchFamily="18" charset="0"/>
                <a:ea typeface="楷体_GB2312" panose="02010609030101010101" pitchFamily="49" charset="-122"/>
              </a:rPr>
              <a:t>左右，接地体之间的距离约</a:t>
            </a:r>
            <a:r>
              <a:rPr kumimoji="1" lang="en-US" altLang="zh-CN" sz="2000" b="1">
                <a:latin typeface="Times New Roman" panose="02020603050405020304" pitchFamily="18" charset="0"/>
                <a:ea typeface="楷体_GB2312" panose="02010609030101010101" pitchFamily="49" charset="-122"/>
              </a:rPr>
              <a:t>5m</a:t>
            </a:r>
            <a:r>
              <a:rPr kumimoji="1" lang="zh-CN" altLang="en-US" sz="2000" b="1">
                <a:latin typeface="Times New Roman" panose="02020603050405020304" pitchFamily="18" charset="0"/>
                <a:ea typeface="楷体_GB2312" panose="02010609030101010101" pitchFamily="49" charset="-122"/>
              </a:rPr>
              <a:t>，将各接地体打入地中后，用圆钢或扁钢连成一体。</a:t>
            </a:r>
          </a:p>
        </p:txBody>
      </p:sp>
      <p:sp>
        <p:nvSpPr>
          <p:cNvPr id="576528" name="Rectangle 16">
            <a:extLst>
              <a:ext uri="{FF2B5EF4-FFF2-40B4-BE49-F238E27FC236}">
                <a16:creationId xmlns:a16="http://schemas.microsoft.com/office/drawing/2014/main" id="{C27ACEA5-189E-4DB6-B648-706AD3694583}"/>
              </a:ext>
            </a:extLst>
          </p:cNvPr>
          <p:cNvSpPr>
            <a:spLocks noChangeArrowheads="1"/>
          </p:cNvSpPr>
          <p:nvPr/>
        </p:nvSpPr>
        <p:spPr bwMode="auto">
          <a:xfrm>
            <a:off x="684213" y="5806901"/>
            <a:ext cx="82089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0066"/>
              </a:buClr>
              <a:buFont typeface="Wingdings" panose="05000000000000000000" pitchFamily="2" charset="2"/>
              <a:buChar char="p"/>
            </a:pPr>
            <a:r>
              <a:rPr kumimoji="1" lang="zh-CN" altLang="en-US" sz="2400" b="1">
                <a:solidFill>
                  <a:srgbClr val="0000FF"/>
                </a:solidFill>
                <a:latin typeface="Times New Roman" panose="02020603050405020304" pitchFamily="18" charset="0"/>
                <a:ea typeface="楷体_GB2312" panose="02010609030101010101" pitchFamily="49" charset="-122"/>
              </a:rPr>
              <a:t>接地网的布置：</a:t>
            </a:r>
            <a:r>
              <a:rPr kumimoji="1" lang="zh-CN" altLang="en-US" sz="2400" b="1">
                <a:latin typeface="Times New Roman" panose="02020603050405020304" pitchFamily="18" charset="0"/>
                <a:ea typeface="楷体_GB2312" panose="02010609030101010101" pitchFamily="49" charset="-122"/>
              </a:rPr>
              <a:t>应使接地装置附近的电位分布尽可能均匀，以降低接触电压和跨步电压，保证人身安全。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76524">
                                            <p:txEl>
                                              <p:pRg st="0" end="0"/>
                                            </p:txEl>
                                          </p:spTgt>
                                        </p:tgtEl>
                                        <p:attrNameLst>
                                          <p:attrName>style.visibility</p:attrName>
                                        </p:attrNameLst>
                                      </p:cBhvr>
                                      <p:to>
                                        <p:strVal val="visible"/>
                                      </p:to>
                                    </p:set>
                                    <p:animEffect transition="in" filter="slide(fromBottom)">
                                      <p:cBhvr>
                                        <p:cTn id="7" dur="500"/>
                                        <p:tgtEl>
                                          <p:spTgt spid="5765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76525">
                                            <p:txEl>
                                              <p:pRg st="0" end="0"/>
                                            </p:txEl>
                                          </p:spTgt>
                                        </p:tgtEl>
                                        <p:attrNameLst>
                                          <p:attrName>style.visibility</p:attrName>
                                        </p:attrNameLst>
                                      </p:cBhvr>
                                      <p:to>
                                        <p:strVal val="visible"/>
                                      </p:to>
                                    </p:set>
                                    <p:animEffect transition="in" filter="slide(fromBottom)">
                                      <p:cBhvr>
                                        <p:cTn id="12" dur="500"/>
                                        <p:tgtEl>
                                          <p:spTgt spid="57652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76525">
                                            <p:txEl>
                                              <p:pRg st="1" end="1"/>
                                            </p:txEl>
                                          </p:spTgt>
                                        </p:tgtEl>
                                        <p:attrNameLst>
                                          <p:attrName>style.visibility</p:attrName>
                                        </p:attrNameLst>
                                      </p:cBhvr>
                                      <p:to>
                                        <p:strVal val="visible"/>
                                      </p:to>
                                    </p:set>
                                    <p:animEffect transition="in" filter="slide(fromBottom)">
                                      <p:cBhvr>
                                        <p:cTn id="17" dur="500"/>
                                        <p:tgtEl>
                                          <p:spTgt spid="57652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76526">
                                            <p:txEl>
                                              <p:pRg st="0" end="0"/>
                                            </p:txEl>
                                          </p:spTgt>
                                        </p:tgtEl>
                                        <p:attrNameLst>
                                          <p:attrName>style.visibility</p:attrName>
                                        </p:attrNameLst>
                                      </p:cBhvr>
                                      <p:to>
                                        <p:strVal val="visible"/>
                                      </p:to>
                                    </p:set>
                                    <p:animEffect transition="in" filter="slide(fromBottom)">
                                      <p:cBhvr>
                                        <p:cTn id="22" dur="500"/>
                                        <p:tgtEl>
                                          <p:spTgt spid="57652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576527"/>
                                        </p:tgtEl>
                                        <p:attrNameLst>
                                          <p:attrName>style.visibility</p:attrName>
                                        </p:attrNameLst>
                                      </p:cBhvr>
                                      <p:to>
                                        <p:strVal val="visible"/>
                                      </p:to>
                                    </p:set>
                                    <p:anim calcmode="lin" valueType="num">
                                      <p:cBhvr additive="base">
                                        <p:cTn id="27" dur="500" fill="hold"/>
                                        <p:tgtEl>
                                          <p:spTgt spid="576527"/>
                                        </p:tgtEl>
                                        <p:attrNameLst>
                                          <p:attrName>ppt_x</p:attrName>
                                        </p:attrNameLst>
                                      </p:cBhvr>
                                      <p:tavLst>
                                        <p:tav tm="0">
                                          <p:val>
                                            <p:strVal val="1+#ppt_w/2"/>
                                          </p:val>
                                        </p:tav>
                                        <p:tav tm="100000">
                                          <p:val>
                                            <p:strVal val="#ppt_x"/>
                                          </p:val>
                                        </p:tav>
                                      </p:tavLst>
                                    </p:anim>
                                    <p:anim calcmode="lin" valueType="num">
                                      <p:cBhvr additive="base">
                                        <p:cTn id="28" dur="500" fill="hold"/>
                                        <p:tgtEl>
                                          <p:spTgt spid="57652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576527"/>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nodeType="clickEffect">
                                  <p:stCondLst>
                                    <p:cond delay="0"/>
                                  </p:stCondLst>
                                  <p:childTnLst>
                                    <p:set>
                                      <p:cBhvr>
                                        <p:cTn id="32" dur="1" fill="hold">
                                          <p:stCondLst>
                                            <p:cond delay="0"/>
                                          </p:stCondLst>
                                        </p:cTn>
                                        <p:tgtEl>
                                          <p:spTgt spid="576526">
                                            <p:txEl>
                                              <p:pRg st="1" end="1"/>
                                            </p:txEl>
                                          </p:spTgt>
                                        </p:tgtEl>
                                        <p:attrNameLst>
                                          <p:attrName>style.visibility</p:attrName>
                                        </p:attrNameLst>
                                      </p:cBhvr>
                                      <p:to>
                                        <p:strVal val="visible"/>
                                      </p:to>
                                    </p:set>
                                    <p:animEffect transition="in" filter="slide(fromBottom)">
                                      <p:cBhvr>
                                        <p:cTn id="33" dur="500"/>
                                        <p:tgtEl>
                                          <p:spTgt spid="576526">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2" presetClass="entr" presetSubtype="4" fill="hold" nodeType="clickEffect">
                                  <p:stCondLst>
                                    <p:cond delay="0"/>
                                  </p:stCondLst>
                                  <p:childTnLst>
                                    <p:set>
                                      <p:cBhvr>
                                        <p:cTn id="37" dur="1" fill="hold">
                                          <p:stCondLst>
                                            <p:cond delay="0"/>
                                          </p:stCondLst>
                                        </p:cTn>
                                        <p:tgtEl>
                                          <p:spTgt spid="576526">
                                            <p:txEl>
                                              <p:pRg st="2" end="2"/>
                                            </p:txEl>
                                          </p:spTgt>
                                        </p:tgtEl>
                                        <p:attrNameLst>
                                          <p:attrName>style.visibility</p:attrName>
                                        </p:attrNameLst>
                                      </p:cBhvr>
                                      <p:to>
                                        <p:strVal val="visible"/>
                                      </p:to>
                                    </p:set>
                                    <p:animEffect transition="in" filter="slide(fromBottom)">
                                      <p:cBhvr>
                                        <p:cTn id="38" dur="500"/>
                                        <p:tgtEl>
                                          <p:spTgt spid="576526">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nodeType="clickEffect">
                                  <p:stCondLst>
                                    <p:cond delay="0"/>
                                  </p:stCondLst>
                                  <p:childTnLst>
                                    <p:set>
                                      <p:cBhvr>
                                        <p:cTn id="42" dur="1" fill="hold">
                                          <p:stCondLst>
                                            <p:cond delay="0"/>
                                          </p:stCondLst>
                                        </p:cTn>
                                        <p:tgtEl>
                                          <p:spTgt spid="576528">
                                            <p:txEl>
                                              <p:pRg st="0" end="0"/>
                                            </p:txEl>
                                          </p:spTgt>
                                        </p:tgtEl>
                                        <p:attrNameLst>
                                          <p:attrName>style.visibility</p:attrName>
                                        </p:attrNameLst>
                                      </p:cBhvr>
                                      <p:to>
                                        <p:strVal val="visible"/>
                                      </p:to>
                                    </p:set>
                                    <p:animEffect transition="in" filter="slide(fromBottom)">
                                      <p:cBhvr>
                                        <p:cTn id="43" dur="500"/>
                                        <p:tgtEl>
                                          <p:spTgt spid="5765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24" grpId="0" build="p"/>
      <p:bldP spid="5765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6">
            <a:extLst>
              <a:ext uri="{FF2B5EF4-FFF2-40B4-BE49-F238E27FC236}">
                <a16:creationId xmlns:a16="http://schemas.microsoft.com/office/drawing/2014/main" id="{6115F49F-BD16-414F-B650-F54A16651BBB}"/>
              </a:ext>
            </a:extLst>
          </p:cNvPr>
          <p:cNvSpPr>
            <a:spLocks noChangeArrowheads="1"/>
          </p:cNvSpPr>
          <p:nvPr/>
        </p:nvSpPr>
        <p:spPr bwMode="auto">
          <a:xfrm>
            <a:off x="0" y="15049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7547" name="Text Box 11">
            <a:extLst>
              <a:ext uri="{FF2B5EF4-FFF2-40B4-BE49-F238E27FC236}">
                <a16:creationId xmlns:a16="http://schemas.microsoft.com/office/drawing/2014/main" id="{03146162-45A1-4F3D-9020-92C4EB83535E}"/>
              </a:ext>
            </a:extLst>
          </p:cNvPr>
          <p:cNvSpPr txBox="1">
            <a:spLocks noChangeArrowheads="1"/>
          </p:cNvSpPr>
          <p:nvPr/>
        </p:nvSpPr>
        <p:spPr bwMode="auto">
          <a:xfrm>
            <a:off x="611188" y="2924175"/>
            <a:ext cx="5184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1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单根垂直接地体的接地电阻： </a:t>
            </a:r>
          </a:p>
        </p:txBody>
      </p:sp>
      <p:sp>
        <p:nvSpPr>
          <p:cNvPr id="577548" name="Rectangle 12">
            <a:extLst>
              <a:ext uri="{FF2B5EF4-FFF2-40B4-BE49-F238E27FC236}">
                <a16:creationId xmlns:a16="http://schemas.microsoft.com/office/drawing/2014/main" id="{7AFE2A2B-374A-43D0-956F-AED3E12E1614}"/>
              </a:ext>
            </a:extLst>
          </p:cNvPr>
          <p:cNvSpPr>
            <a:spLocks noChangeArrowheads="1"/>
          </p:cNvSpPr>
          <p:nvPr/>
        </p:nvSpPr>
        <p:spPr bwMode="auto">
          <a:xfrm>
            <a:off x="720725" y="620713"/>
            <a:ext cx="50038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1813" indent="-5318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zh-CN" altLang="en-US" sz="2800" b="1">
                <a:solidFill>
                  <a:srgbClr val="FF3300"/>
                </a:solidFill>
                <a:latin typeface="楷体_GB2312" panose="02010609030101010101" pitchFamily="49" charset="-122"/>
                <a:ea typeface="楷体_GB2312" panose="02010609030101010101" pitchFamily="49" charset="-122"/>
              </a:rPr>
              <a:t>四、接地电阻的计算</a:t>
            </a:r>
          </a:p>
        </p:txBody>
      </p:sp>
      <p:sp>
        <p:nvSpPr>
          <p:cNvPr id="577549" name="Rectangle 13">
            <a:extLst>
              <a:ext uri="{FF2B5EF4-FFF2-40B4-BE49-F238E27FC236}">
                <a16:creationId xmlns:a16="http://schemas.microsoft.com/office/drawing/2014/main" id="{ADDEE8BE-646C-4A8B-B9B0-B234EAF40511}"/>
              </a:ext>
            </a:extLst>
          </p:cNvPr>
          <p:cNvSpPr>
            <a:spLocks noChangeArrowheads="1"/>
          </p:cNvSpPr>
          <p:nvPr/>
        </p:nvSpPr>
        <p:spPr bwMode="auto">
          <a:xfrm>
            <a:off x="611188" y="1268413"/>
            <a:ext cx="8208962"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3300"/>
              </a:buClr>
              <a:buFont typeface="Wingdings" panose="05000000000000000000" pitchFamily="2" charset="2"/>
              <a:buChar char="u"/>
            </a:pPr>
            <a:r>
              <a:rPr kumimoji="1" lang="zh-CN" altLang="zh-CN" sz="2400" b="1">
                <a:latin typeface="Times New Roman" panose="02020603050405020304" pitchFamily="18" charset="0"/>
                <a:ea typeface="楷体_GB2312" panose="02010609030101010101" pitchFamily="49" charset="-122"/>
              </a:rPr>
              <a:t>地电阻的最大允许值</a:t>
            </a:r>
            <a:r>
              <a:rPr kumimoji="1" lang="zh-CN" altLang="en-US" sz="2400" b="1">
                <a:latin typeface="Times New Roman" panose="02020603050405020304" pitchFamily="18" charset="0"/>
                <a:ea typeface="楷体_GB2312" panose="02010609030101010101" pitchFamily="49" charset="-122"/>
              </a:rPr>
              <a:t>：</a:t>
            </a:r>
            <a:r>
              <a:rPr kumimoji="1" lang="zh-CN" altLang="zh-CN" sz="2400" b="1">
                <a:latin typeface="Times New Roman" panose="02020603050405020304" pitchFamily="18" charset="0"/>
                <a:ea typeface="楷体_GB2312" panose="02010609030101010101" pitchFamily="49" charset="-122"/>
              </a:rPr>
              <a:t>见书中表</a:t>
            </a:r>
            <a:r>
              <a:rPr kumimoji="1" lang="en-US" altLang="zh-CN" sz="2400" b="1">
                <a:latin typeface="Times New Roman" panose="02020603050405020304" pitchFamily="18" charset="0"/>
                <a:ea typeface="楷体_GB2312" panose="02010609030101010101" pitchFamily="49" charset="-122"/>
              </a:rPr>
              <a:t>9-3</a:t>
            </a:r>
            <a:r>
              <a:rPr kumimoji="1" lang="zh-CN" altLang="en-US" sz="2400" b="1">
                <a:latin typeface="Times New Roman" panose="02020603050405020304" pitchFamily="18" charset="0"/>
                <a:ea typeface="楷体_GB2312" panose="02010609030101010101" pitchFamily="49" charset="-122"/>
              </a:rPr>
              <a:t>。</a:t>
            </a:r>
          </a:p>
          <a:p>
            <a:pPr eaLnBrk="1" hangingPunct="1">
              <a:lnSpc>
                <a:spcPct val="125000"/>
              </a:lnSpc>
              <a:spcBef>
                <a:spcPct val="20000"/>
              </a:spcBef>
              <a:buClr>
                <a:srgbClr val="FF3300"/>
              </a:buClr>
              <a:buFont typeface="Wingdings" panose="05000000000000000000" pitchFamily="2" charset="2"/>
              <a:buChar char="u"/>
            </a:pPr>
            <a:r>
              <a:rPr kumimoji="1" lang="zh-CN" altLang="en-US" sz="2400" b="1">
                <a:latin typeface="Times New Roman" panose="02020603050405020304" pitchFamily="18" charset="0"/>
                <a:ea typeface="楷体_GB2312" panose="02010609030101010101" pitchFamily="49" charset="-122"/>
              </a:rPr>
              <a:t>自然接地体接地电阻的计算：可查阅有关设计手册。</a:t>
            </a:r>
          </a:p>
          <a:p>
            <a:pPr eaLnBrk="1" hangingPunct="1">
              <a:lnSpc>
                <a:spcPct val="125000"/>
              </a:lnSpc>
              <a:spcBef>
                <a:spcPct val="20000"/>
              </a:spcBef>
              <a:buClr>
                <a:srgbClr val="FF3300"/>
              </a:buClr>
              <a:buFont typeface="Wingdings" panose="05000000000000000000" pitchFamily="2" charset="2"/>
              <a:buChar char="u"/>
            </a:pPr>
            <a:r>
              <a:rPr kumimoji="1" lang="zh-CN" altLang="en-US" sz="2400" b="1">
                <a:latin typeface="Times New Roman" panose="02020603050405020304" pitchFamily="18" charset="0"/>
                <a:ea typeface="楷体_GB2312" panose="02010609030101010101" pitchFamily="49" charset="-122"/>
              </a:rPr>
              <a:t>人工接地体接地电阻的计算</a:t>
            </a:r>
          </a:p>
        </p:txBody>
      </p:sp>
      <p:graphicFrame>
        <p:nvGraphicFramePr>
          <p:cNvPr id="577550" name="Object 14">
            <a:extLst>
              <a:ext uri="{FF2B5EF4-FFF2-40B4-BE49-F238E27FC236}">
                <a16:creationId xmlns:a16="http://schemas.microsoft.com/office/drawing/2014/main" id="{687EA218-3AFE-45BB-81F9-0314A167EA41}"/>
              </a:ext>
            </a:extLst>
          </p:cNvPr>
          <p:cNvGraphicFramePr>
            <a:graphicFrameLocks noChangeAspect="1"/>
          </p:cNvGraphicFramePr>
          <p:nvPr/>
        </p:nvGraphicFramePr>
        <p:xfrm>
          <a:off x="4932363" y="3013075"/>
          <a:ext cx="1439862" cy="487363"/>
        </p:xfrm>
        <a:graphic>
          <a:graphicData uri="http://schemas.openxmlformats.org/presentationml/2006/ole">
            <mc:AlternateContent xmlns:mc="http://schemas.openxmlformats.org/markup-compatibility/2006">
              <mc:Choice xmlns:v="urn:schemas-microsoft-com:vml" Requires="v">
                <p:oleObj name="公式" r:id="rId2" imgW="698500" imgH="241300" progId="Equation.3">
                  <p:embed/>
                </p:oleObj>
              </mc:Choice>
              <mc:Fallback>
                <p:oleObj name="公式" r:id="rId2" imgW="698500" imgH="241300"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3013075"/>
                        <a:ext cx="1439862" cy="487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7552" name="Text Box 16">
            <a:extLst>
              <a:ext uri="{FF2B5EF4-FFF2-40B4-BE49-F238E27FC236}">
                <a16:creationId xmlns:a16="http://schemas.microsoft.com/office/drawing/2014/main" id="{8CC0D92C-77C6-430D-8F34-8FAEB7FFC4FC}"/>
              </a:ext>
            </a:extLst>
          </p:cNvPr>
          <p:cNvSpPr txBox="1">
            <a:spLocks noChangeArrowheads="1"/>
          </p:cNvSpPr>
          <p:nvPr/>
        </p:nvSpPr>
        <p:spPr bwMode="auto">
          <a:xfrm>
            <a:off x="611188" y="3644900"/>
            <a:ext cx="5184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10000"/>
              </a:spcBef>
              <a:buClr>
                <a:srgbClr val="FF0000"/>
              </a:buClr>
              <a:buFont typeface="Wingdings" panose="05000000000000000000" pitchFamily="2" charset="2"/>
              <a:buChar char="Ø"/>
            </a:pPr>
            <a:r>
              <a:rPr kumimoji="1" lang="en-US" altLang="zh-CN" sz="2400" b="1" i="1">
                <a:latin typeface="Times New Roman" panose="02020603050405020304" pitchFamily="18" charset="0"/>
                <a:ea typeface="楷体_GB2312" panose="02010609030101010101" pitchFamily="49" charset="-122"/>
              </a:rPr>
              <a:t>n</a:t>
            </a:r>
            <a:r>
              <a:rPr kumimoji="1" lang="zh-CN" altLang="en-US" sz="2400" b="1">
                <a:latin typeface="Times New Roman" panose="02020603050405020304" pitchFamily="18" charset="0"/>
                <a:ea typeface="楷体_GB2312" panose="02010609030101010101" pitchFamily="49" charset="-122"/>
              </a:rPr>
              <a:t>根并联垂直接地体的接地电阻： </a:t>
            </a:r>
          </a:p>
        </p:txBody>
      </p:sp>
      <p:graphicFrame>
        <p:nvGraphicFramePr>
          <p:cNvPr id="577553" name="Object 17">
            <a:extLst>
              <a:ext uri="{FF2B5EF4-FFF2-40B4-BE49-F238E27FC236}">
                <a16:creationId xmlns:a16="http://schemas.microsoft.com/office/drawing/2014/main" id="{5C8FC057-321A-4F2A-9548-4B2A3E737E14}"/>
              </a:ext>
            </a:extLst>
          </p:cNvPr>
          <p:cNvGraphicFramePr>
            <a:graphicFrameLocks noChangeAspect="1"/>
          </p:cNvGraphicFramePr>
          <p:nvPr/>
        </p:nvGraphicFramePr>
        <p:xfrm>
          <a:off x="3419475" y="4221163"/>
          <a:ext cx="1779588" cy="944562"/>
        </p:xfrm>
        <a:graphic>
          <a:graphicData uri="http://schemas.openxmlformats.org/presentationml/2006/ole">
            <mc:AlternateContent xmlns:mc="http://schemas.openxmlformats.org/markup-compatibility/2006">
              <mc:Choice xmlns:v="urn:schemas-microsoft-com:vml" Requires="v">
                <p:oleObj name="公式" r:id="rId4" imgW="888840" imgH="469800" progId="Equation.3">
                  <p:embed/>
                </p:oleObj>
              </mc:Choice>
              <mc:Fallback>
                <p:oleObj name="公式" r:id="rId4" imgW="888840" imgH="4698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4221163"/>
                        <a:ext cx="1779588" cy="944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7555" name="Text Box 19">
            <a:extLst>
              <a:ext uri="{FF2B5EF4-FFF2-40B4-BE49-F238E27FC236}">
                <a16:creationId xmlns:a16="http://schemas.microsoft.com/office/drawing/2014/main" id="{623B6DA7-BF02-4CC3-BBB1-44742C34E75B}"/>
              </a:ext>
            </a:extLst>
          </p:cNvPr>
          <p:cNvSpPr txBox="1">
            <a:spLocks noChangeArrowheads="1"/>
          </p:cNvSpPr>
          <p:nvPr/>
        </p:nvSpPr>
        <p:spPr bwMode="auto">
          <a:xfrm>
            <a:off x="611188" y="5111750"/>
            <a:ext cx="76327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1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若</a:t>
            </a:r>
            <a:r>
              <a:rPr kumimoji="1" lang="en-US" altLang="zh-CN" sz="2400" b="1" i="1">
                <a:latin typeface="Times New Roman" panose="02020603050405020304" pitchFamily="18" charset="0"/>
                <a:ea typeface="楷体_GB2312" panose="02010609030101010101" pitchFamily="49" charset="-122"/>
              </a:rPr>
              <a:t>R</a:t>
            </a:r>
            <a:r>
              <a:rPr kumimoji="1" lang="en-US" altLang="zh-CN" sz="2400" b="1" i="1" baseline="-25000">
                <a:latin typeface="Times New Roman" panose="02020603050405020304" pitchFamily="18" charset="0"/>
                <a:ea typeface="楷体_GB2312" panose="02010609030101010101" pitchFamily="49" charset="-122"/>
              </a:rPr>
              <a:t>E</a:t>
            </a:r>
            <a:r>
              <a:rPr kumimoji="1" lang="zh-CN" altLang="en-US" sz="2400" b="1">
                <a:latin typeface="Times New Roman" panose="02020603050405020304" pitchFamily="18" charset="0"/>
                <a:ea typeface="楷体_GB2312" panose="02010609030101010101" pitchFamily="49" charset="-122"/>
              </a:rPr>
              <a:t>为允许最大值，则垂直接地体的根数</a:t>
            </a:r>
            <a:r>
              <a:rPr kumimoji="1" lang="en-US" altLang="zh-CN" sz="2400" b="1" i="1">
                <a:latin typeface="Times New Roman" panose="02020603050405020304" pitchFamily="18" charset="0"/>
                <a:ea typeface="楷体_GB2312" panose="02010609030101010101" pitchFamily="49" charset="-122"/>
              </a:rPr>
              <a:t>n</a:t>
            </a:r>
            <a:r>
              <a:rPr kumimoji="1" lang="zh-CN" altLang="en-US" sz="2400" b="1">
                <a:latin typeface="Times New Roman" panose="02020603050405020304" pitchFamily="18" charset="0"/>
                <a:ea typeface="楷体_GB2312" panose="02010609030101010101" pitchFamily="49" charset="-122"/>
              </a:rPr>
              <a:t>为 ： </a:t>
            </a:r>
          </a:p>
        </p:txBody>
      </p:sp>
      <p:graphicFrame>
        <p:nvGraphicFramePr>
          <p:cNvPr id="577556" name="Object 20">
            <a:extLst>
              <a:ext uri="{FF2B5EF4-FFF2-40B4-BE49-F238E27FC236}">
                <a16:creationId xmlns:a16="http://schemas.microsoft.com/office/drawing/2014/main" id="{731530DF-2F17-4452-9785-8A3DA4FEFAC1}"/>
              </a:ext>
            </a:extLst>
          </p:cNvPr>
          <p:cNvGraphicFramePr>
            <a:graphicFrameLocks noChangeAspect="1"/>
          </p:cNvGraphicFramePr>
          <p:nvPr/>
        </p:nvGraphicFramePr>
        <p:xfrm>
          <a:off x="7235825" y="5013325"/>
          <a:ext cx="1589088" cy="936625"/>
        </p:xfrm>
        <a:graphic>
          <a:graphicData uri="http://schemas.openxmlformats.org/presentationml/2006/ole">
            <mc:AlternateContent xmlns:mc="http://schemas.openxmlformats.org/markup-compatibility/2006">
              <mc:Choice xmlns:v="urn:schemas-microsoft-com:vml" Requires="v">
                <p:oleObj name="公式" r:id="rId6" imgW="774360" imgH="457200" progId="Equation.3">
                  <p:embed/>
                </p:oleObj>
              </mc:Choice>
              <mc:Fallback>
                <p:oleObj name="公式" r:id="rId6" imgW="774360" imgH="45720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5825" y="5013325"/>
                        <a:ext cx="1589088"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7559" name="AutoShape 23">
            <a:extLst>
              <a:ext uri="{FF2B5EF4-FFF2-40B4-BE49-F238E27FC236}">
                <a16:creationId xmlns:a16="http://schemas.microsoft.com/office/drawing/2014/main" id="{7DB927DE-1DEC-4E7C-B2AA-E84C8C7E2FB0}"/>
              </a:ext>
            </a:extLst>
          </p:cNvPr>
          <p:cNvSpPr>
            <a:spLocks noChangeArrowheads="1"/>
          </p:cNvSpPr>
          <p:nvPr/>
        </p:nvSpPr>
        <p:spPr bwMode="auto">
          <a:xfrm>
            <a:off x="6156325" y="403225"/>
            <a:ext cx="2520950" cy="1296988"/>
          </a:xfrm>
          <a:prstGeom prst="wedgeRoundRectCallout">
            <a:avLst>
              <a:gd name="adj1" fmla="val -45604"/>
              <a:gd name="adj2" fmla="val 159185"/>
              <a:gd name="adj3" fmla="val 16667"/>
            </a:avLst>
          </a:prstGeom>
          <a:noFill/>
          <a:ln w="15875">
            <a:solidFill>
              <a:srgbClr val="FF00FF"/>
            </a:solidFill>
            <a:miter lim="800000"/>
            <a:headEnd type="none" w="sm" len="sm"/>
            <a:tailEnd type="none" w="sm" len="sm"/>
          </a:ln>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i="1">
                <a:latin typeface="Times New Roman" panose="02020603050405020304" pitchFamily="18" charset="0"/>
                <a:ea typeface="楷体_GB2312" panose="02010609030101010101" pitchFamily="49" charset="-122"/>
              </a:rPr>
              <a:t>K</a:t>
            </a:r>
            <a:r>
              <a:rPr lang="zh-CN" altLang="en-US" b="1">
                <a:latin typeface="Times New Roman" panose="02020603050405020304" pitchFamily="18" charset="0"/>
                <a:ea typeface="楷体_GB2312" panose="02010609030101010101" pitchFamily="49" charset="-122"/>
              </a:rPr>
              <a:t>为各种接地体的简化计算系数；</a:t>
            </a:r>
            <a:r>
              <a:rPr lang="en-US" altLang="zh-CN" b="1" i="1">
                <a:latin typeface="Times New Roman" panose="02020603050405020304" pitchFamily="18" charset="0"/>
                <a:ea typeface="楷体_GB2312" panose="02010609030101010101" pitchFamily="49" charset="-122"/>
              </a:rPr>
              <a:t>ρ</a:t>
            </a:r>
            <a:r>
              <a:rPr lang="zh-CN" altLang="en-US" b="1">
                <a:latin typeface="Times New Roman" panose="02020603050405020304" pitchFamily="18" charset="0"/>
                <a:ea typeface="楷体_GB2312" panose="02010609030101010101" pitchFamily="49" charset="-122"/>
              </a:rPr>
              <a:t>为土壤电阻率，分别查书中表</a:t>
            </a:r>
            <a:r>
              <a:rPr lang="en-US" altLang="zh-CN" b="1">
                <a:latin typeface="Times New Roman" panose="02020603050405020304" pitchFamily="18" charset="0"/>
                <a:ea typeface="楷体_GB2312" panose="02010609030101010101" pitchFamily="49" charset="-122"/>
              </a:rPr>
              <a:t>9-4</a:t>
            </a:r>
            <a:r>
              <a:rPr lang="zh-CN" altLang="en-US" b="1">
                <a:latin typeface="Times New Roman" panose="02020603050405020304" pitchFamily="18" charset="0"/>
                <a:ea typeface="楷体_GB2312" panose="02010609030101010101" pitchFamily="49" charset="-122"/>
              </a:rPr>
              <a:t>和表</a:t>
            </a:r>
            <a:r>
              <a:rPr lang="en-US" altLang="zh-CN" b="1">
                <a:latin typeface="Times New Roman" panose="02020603050405020304" pitchFamily="18" charset="0"/>
                <a:ea typeface="楷体_GB2312" panose="02010609030101010101" pitchFamily="49" charset="-122"/>
              </a:rPr>
              <a:t>9-5</a:t>
            </a:r>
            <a:r>
              <a:rPr lang="zh-CN" altLang="en-US" b="1">
                <a:latin typeface="Times New Roman" panose="02020603050405020304" pitchFamily="18" charset="0"/>
                <a:ea typeface="楷体_GB2312" panose="02010609030101010101" pitchFamily="49" charset="-122"/>
              </a:rPr>
              <a:t>。</a:t>
            </a:r>
          </a:p>
        </p:txBody>
      </p:sp>
      <p:sp>
        <p:nvSpPr>
          <p:cNvPr id="577560" name="AutoShape 24">
            <a:extLst>
              <a:ext uri="{FF2B5EF4-FFF2-40B4-BE49-F238E27FC236}">
                <a16:creationId xmlns:a16="http://schemas.microsoft.com/office/drawing/2014/main" id="{7D66D430-FB65-4AFC-9DAD-0B6DFDD5BE64}"/>
              </a:ext>
            </a:extLst>
          </p:cNvPr>
          <p:cNvSpPr>
            <a:spLocks noChangeArrowheads="1"/>
          </p:cNvSpPr>
          <p:nvPr/>
        </p:nvSpPr>
        <p:spPr bwMode="auto">
          <a:xfrm>
            <a:off x="5795963" y="3478212"/>
            <a:ext cx="3024188" cy="1584325"/>
          </a:xfrm>
          <a:prstGeom prst="wedgeRoundRectCallout">
            <a:avLst>
              <a:gd name="adj1" fmla="val -71625"/>
              <a:gd name="adj2" fmla="val 37074"/>
              <a:gd name="adj3" fmla="val 16667"/>
            </a:avLst>
          </a:prstGeom>
          <a:noFill/>
          <a:ln w="15875">
            <a:solidFill>
              <a:srgbClr val="FF00FF"/>
            </a:solidFill>
            <a:miter lim="800000"/>
            <a:headEnd type="none" w="sm" len="sm"/>
            <a:tailEnd type="none" w="sm" len="sm"/>
          </a:ln>
        </p:spPr>
        <p:txBody>
          <a:bodyPr lIns="90000" tIns="46800" rIns="90000" bIns="468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ea typeface="楷体_GB2312" panose="02010609030101010101" pitchFamily="49" charset="-122"/>
              </a:rPr>
              <a:t>当有</a:t>
            </a:r>
            <a:r>
              <a:rPr lang="en-US" altLang="zh-CN" b="1" i="1">
                <a:latin typeface="Times New Roman" panose="02020603050405020304" pitchFamily="18" charset="0"/>
                <a:ea typeface="楷体_GB2312" panose="02010609030101010101" pitchFamily="49" charset="-122"/>
              </a:rPr>
              <a:t>n</a:t>
            </a:r>
            <a:r>
              <a:rPr lang="zh-CN" altLang="en-US" b="1">
                <a:latin typeface="Times New Roman" panose="02020603050405020304" pitchFamily="18" charset="0"/>
                <a:ea typeface="楷体_GB2312" panose="02010609030101010101" pitchFamily="49" charset="-122"/>
              </a:rPr>
              <a:t>根垂直接地体并联时，考虑屏蔽效应影响，引入利用系数</a:t>
            </a:r>
            <a:r>
              <a:rPr lang="en-US" altLang="zh-CN" b="1" i="1"/>
              <a:t>η</a:t>
            </a:r>
            <a:r>
              <a:rPr lang="zh-CN" altLang="en-US" b="1"/>
              <a:t>；</a:t>
            </a:r>
            <a:r>
              <a:rPr lang="zh-CN" altLang="en-US" b="1">
                <a:latin typeface="Times New Roman" panose="02020603050405020304" pitchFamily="18" charset="0"/>
                <a:ea typeface="楷体_GB2312" panose="02010609030101010101" pitchFamily="49" charset="-122"/>
              </a:rPr>
              <a:t>考虑水平接地体的作用，垂直接地体可减少</a:t>
            </a:r>
            <a:r>
              <a:rPr lang="en-US" altLang="zh-CN" b="1">
                <a:latin typeface="Times New Roman" panose="02020603050405020304" pitchFamily="18" charset="0"/>
                <a:ea typeface="楷体_GB2312" panose="02010609030101010101" pitchFamily="49" charset="-122"/>
              </a:rPr>
              <a:t>10%</a:t>
            </a:r>
            <a:r>
              <a:rPr lang="zh-CN" altLang="en-US" b="1">
                <a:latin typeface="Times New Roman" panose="02020603050405020304" pitchFamily="18" charset="0"/>
                <a:ea typeface="楷体_GB2312" panose="02010609030101010101" pitchFamily="49" charset="-122"/>
              </a:rPr>
              <a:t>。  </a:t>
            </a:r>
          </a:p>
        </p:txBody>
      </p:sp>
      <p:sp>
        <p:nvSpPr>
          <p:cNvPr id="577561" name="Text Box 25">
            <a:extLst>
              <a:ext uri="{FF2B5EF4-FFF2-40B4-BE49-F238E27FC236}">
                <a16:creationId xmlns:a16="http://schemas.microsoft.com/office/drawing/2014/main" id="{526E933B-3C6C-4960-8355-0CA6347FF071}"/>
              </a:ext>
            </a:extLst>
          </p:cNvPr>
          <p:cNvSpPr txBox="1">
            <a:spLocks noChangeArrowheads="1"/>
          </p:cNvSpPr>
          <p:nvPr/>
        </p:nvSpPr>
        <p:spPr bwMode="auto">
          <a:xfrm>
            <a:off x="611188" y="5805488"/>
            <a:ext cx="76327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10000"/>
              </a:spcBef>
              <a:buClr>
                <a:srgbClr val="FF0066"/>
              </a:buClr>
              <a:buFont typeface="Wingdings" panose="05000000000000000000" pitchFamily="2" charset="2"/>
              <a:buNone/>
            </a:pPr>
            <a:r>
              <a:rPr kumimoji="1" lang="zh-CN" altLang="en-US" sz="2400" b="1">
                <a:latin typeface="Times New Roman" panose="02020603050405020304" pitchFamily="18" charset="0"/>
                <a:ea typeface="楷体_GB2312" panose="02010609030101010101" pitchFamily="49" charset="-122"/>
              </a:rPr>
              <a:t>式中，</a:t>
            </a:r>
            <a:r>
              <a:rPr kumimoji="1" lang="en-US" altLang="zh-CN" sz="2400" b="1" i="1">
                <a:latin typeface="Times New Roman" panose="02020603050405020304" pitchFamily="18" charset="0"/>
                <a:ea typeface="楷体_GB2312" panose="02010609030101010101" pitchFamily="49" charset="-122"/>
              </a:rPr>
              <a:t>η</a:t>
            </a:r>
            <a:r>
              <a:rPr kumimoji="1" lang="zh-CN" altLang="en-US" sz="2400" b="1">
                <a:latin typeface="Times New Roman" panose="02020603050405020304" pitchFamily="18" charset="0"/>
                <a:ea typeface="楷体_GB2312" panose="02010609030101010101" pitchFamily="49" charset="-122"/>
              </a:rPr>
              <a:t>为接地体的利用系数，查书中表</a:t>
            </a:r>
            <a:r>
              <a:rPr kumimoji="1" lang="en-US" altLang="zh-CN" sz="2400" b="1">
                <a:latin typeface="Times New Roman" panose="02020603050405020304" pitchFamily="18" charset="0"/>
                <a:ea typeface="楷体_GB2312" panose="02010609030101010101" pitchFamily="49" charset="-122"/>
              </a:rPr>
              <a:t>9-6</a:t>
            </a:r>
            <a:r>
              <a:rPr kumimoji="1" lang="zh-CN" altLang="en-US" sz="2400" b="1">
                <a:latin typeface="Times New Roman" panose="02020603050405020304" pitchFamily="18" charset="0"/>
                <a:ea typeface="楷体_GB2312" panose="02010609030101010101" pitchFamily="49" charset="-122"/>
              </a:rPr>
              <a:t>和表</a:t>
            </a:r>
            <a:r>
              <a:rPr kumimoji="1" lang="en-US" altLang="zh-CN" sz="2400" b="1">
                <a:latin typeface="Times New Roman" panose="02020603050405020304" pitchFamily="18" charset="0"/>
                <a:ea typeface="楷体_GB2312" panose="02010609030101010101" pitchFamily="49" charset="-122"/>
              </a:rPr>
              <a:t>9-7</a:t>
            </a:r>
            <a:r>
              <a:rPr kumimoji="1" lang="zh-CN" altLang="en-US" sz="2400" b="1"/>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77548">
                                            <p:txEl>
                                              <p:pRg st="0" end="0"/>
                                            </p:txEl>
                                          </p:spTgt>
                                        </p:tgtEl>
                                        <p:attrNameLst>
                                          <p:attrName>style.visibility</p:attrName>
                                        </p:attrNameLst>
                                      </p:cBhvr>
                                      <p:to>
                                        <p:strVal val="visible"/>
                                      </p:to>
                                    </p:set>
                                    <p:animEffect transition="in" filter="slide(fromBottom)">
                                      <p:cBhvr>
                                        <p:cTn id="7" dur="500"/>
                                        <p:tgtEl>
                                          <p:spTgt spid="5775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77549">
                                            <p:txEl>
                                              <p:pRg st="0" end="0"/>
                                            </p:txEl>
                                          </p:spTgt>
                                        </p:tgtEl>
                                        <p:attrNameLst>
                                          <p:attrName>style.visibility</p:attrName>
                                        </p:attrNameLst>
                                      </p:cBhvr>
                                      <p:to>
                                        <p:strVal val="visible"/>
                                      </p:to>
                                    </p:set>
                                    <p:animEffect transition="in" filter="slide(fromBottom)">
                                      <p:cBhvr>
                                        <p:cTn id="12" dur="500"/>
                                        <p:tgtEl>
                                          <p:spTgt spid="57754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77549">
                                            <p:txEl>
                                              <p:pRg st="1" end="1"/>
                                            </p:txEl>
                                          </p:spTgt>
                                        </p:tgtEl>
                                        <p:attrNameLst>
                                          <p:attrName>style.visibility</p:attrName>
                                        </p:attrNameLst>
                                      </p:cBhvr>
                                      <p:to>
                                        <p:strVal val="visible"/>
                                      </p:to>
                                    </p:set>
                                    <p:animEffect transition="in" filter="slide(fromBottom)">
                                      <p:cBhvr>
                                        <p:cTn id="17" dur="500"/>
                                        <p:tgtEl>
                                          <p:spTgt spid="57754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77549">
                                            <p:txEl>
                                              <p:pRg st="2" end="2"/>
                                            </p:txEl>
                                          </p:spTgt>
                                        </p:tgtEl>
                                        <p:attrNameLst>
                                          <p:attrName>style.visibility</p:attrName>
                                        </p:attrNameLst>
                                      </p:cBhvr>
                                      <p:to>
                                        <p:strVal val="visible"/>
                                      </p:to>
                                    </p:set>
                                    <p:animEffect transition="in" filter="slide(fromBottom)">
                                      <p:cBhvr>
                                        <p:cTn id="22" dur="500"/>
                                        <p:tgtEl>
                                          <p:spTgt spid="57754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77547">
                                            <p:txEl>
                                              <p:pRg st="0" end="0"/>
                                            </p:txEl>
                                          </p:spTgt>
                                        </p:tgtEl>
                                        <p:attrNameLst>
                                          <p:attrName>style.visibility</p:attrName>
                                        </p:attrNameLst>
                                      </p:cBhvr>
                                      <p:to>
                                        <p:strVal val="visible"/>
                                      </p:to>
                                    </p:set>
                                    <p:animEffect transition="in" filter="slide(fromBottom)">
                                      <p:cBhvr>
                                        <p:cTn id="27" dur="500"/>
                                        <p:tgtEl>
                                          <p:spTgt spid="57754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77550"/>
                                        </p:tgtEl>
                                        <p:attrNameLst>
                                          <p:attrName>style.visibility</p:attrName>
                                        </p:attrNameLst>
                                      </p:cBhvr>
                                      <p:to>
                                        <p:strVal val="visible"/>
                                      </p:to>
                                    </p:set>
                                    <p:animEffect transition="in" filter="wipe(left)">
                                      <p:cBhvr>
                                        <p:cTn id="32" dur="500"/>
                                        <p:tgtEl>
                                          <p:spTgt spid="5775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3" fill="hold" grpId="0" nodeType="clickEffect">
                                  <p:stCondLst>
                                    <p:cond delay="0"/>
                                  </p:stCondLst>
                                  <p:childTnLst>
                                    <p:set>
                                      <p:cBhvr>
                                        <p:cTn id="36" dur="1" fill="hold">
                                          <p:stCondLst>
                                            <p:cond delay="0"/>
                                          </p:stCondLst>
                                        </p:cTn>
                                        <p:tgtEl>
                                          <p:spTgt spid="577559"/>
                                        </p:tgtEl>
                                        <p:attrNameLst>
                                          <p:attrName>style.visibility</p:attrName>
                                        </p:attrNameLst>
                                      </p:cBhvr>
                                      <p:to>
                                        <p:strVal val="visible"/>
                                      </p:to>
                                    </p:set>
                                    <p:anim calcmode="lin" valueType="num">
                                      <p:cBhvr additive="base">
                                        <p:cTn id="37" dur="500" fill="hold"/>
                                        <p:tgtEl>
                                          <p:spTgt spid="577559"/>
                                        </p:tgtEl>
                                        <p:attrNameLst>
                                          <p:attrName>ppt_x</p:attrName>
                                        </p:attrNameLst>
                                      </p:cBhvr>
                                      <p:tavLst>
                                        <p:tav tm="0">
                                          <p:val>
                                            <p:strVal val="1+#ppt_w/2"/>
                                          </p:val>
                                        </p:tav>
                                        <p:tav tm="100000">
                                          <p:val>
                                            <p:strVal val="#ppt_x"/>
                                          </p:val>
                                        </p:tav>
                                      </p:tavLst>
                                    </p:anim>
                                    <p:anim calcmode="lin" valueType="num">
                                      <p:cBhvr additive="base">
                                        <p:cTn id="38" dur="500" fill="hold"/>
                                        <p:tgtEl>
                                          <p:spTgt spid="577559"/>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4" fill="hold" nodeType="clickEffect">
                                  <p:stCondLst>
                                    <p:cond delay="0"/>
                                  </p:stCondLst>
                                  <p:childTnLst>
                                    <p:set>
                                      <p:cBhvr>
                                        <p:cTn id="42" dur="1" fill="hold">
                                          <p:stCondLst>
                                            <p:cond delay="0"/>
                                          </p:stCondLst>
                                        </p:cTn>
                                        <p:tgtEl>
                                          <p:spTgt spid="577552">
                                            <p:txEl>
                                              <p:pRg st="0" end="0"/>
                                            </p:txEl>
                                          </p:spTgt>
                                        </p:tgtEl>
                                        <p:attrNameLst>
                                          <p:attrName>style.visibility</p:attrName>
                                        </p:attrNameLst>
                                      </p:cBhvr>
                                      <p:to>
                                        <p:strVal val="visible"/>
                                      </p:to>
                                    </p:set>
                                    <p:animEffect transition="in" filter="slide(fromBottom)">
                                      <p:cBhvr>
                                        <p:cTn id="43" dur="500"/>
                                        <p:tgtEl>
                                          <p:spTgt spid="577552">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577553"/>
                                        </p:tgtEl>
                                        <p:attrNameLst>
                                          <p:attrName>style.visibility</p:attrName>
                                        </p:attrNameLst>
                                      </p:cBhvr>
                                      <p:to>
                                        <p:strVal val="visible"/>
                                      </p:to>
                                    </p:set>
                                    <p:animEffect transition="in" filter="wipe(left)">
                                      <p:cBhvr>
                                        <p:cTn id="48" dur="500"/>
                                        <p:tgtEl>
                                          <p:spTgt spid="57755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77560"/>
                                        </p:tgtEl>
                                        <p:attrNameLst>
                                          <p:attrName>style.visibility</p:attrName>
                                        </p:attrNameLst>
                                      </p:cBhvr>
                                      <p:to>
                                        <p:strVal val="visible"/>
                                      </p:to>
                                    </p:set>
                                    <p:anim calcmode="lin" valueType="num">
                                      <p:cBhvr additive="base">
                                        <p:cTn id="53" dur="500" fill="hold"/>
                                        <p:tgtEl>
                                          <p:spTgt spid="577560"/>
                                        </p:tgtEl>
                                        <p:attrNameLst>
                                          <p:attrName>ppt_x</p:attrName>
                                        </p:attrNameLst>
                                      </p:cBhvr>
                                      <p:tavLst>
                                        <p:tav tm="0">
                                          <p:val>
                                            <p:strVal val="1+#ppt_w/2"/>
                                          </p:val>
                                        </p:tav>
                                        <p:tav tm="100000">
                                          <p:val>
                                            <p:strVal val="#ppt_x"/>
                                          </p:val>
                                        </p:tav>
                                      </p:tavLst>
                                    </p:anim>
                                    <p:anim calcmode="lin" valueType="num">
                                      <p:cBhvr additive="base">
                                        <p:cTn id="54" dur="500" fill="hold"/>
                                        <p:tgtEl>
                                          <p:spTgt spid="577560"/>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4" fill="hold" nodeType="clickEffect">
                                  <p:stCondLst>
                                    <p:cond delay="0"/>
                                  </p:stCondLst>
                                  <p:childTnLst>
                                    <p:set>
                                      <p:cBhvr>
                                        <p:cTn id="58" dur="1" fill="hold">
                                          <p:stCondLst>
                                            <p:cond delay="0"/>
                                          </p:stCondLst>
                                        </p:cTn>
                                        <p:tgtEl>
                                          <p:spTgt spid="577555">
                                            <p:txEl>
                                              <p:pRg st="0" end="0"/>
                                            </p:txEl>
                                          </p:spTgt>
                                        </p:tgtEl>
                                        <p:attrNameLst>
                                          <p:attrName>style.visibility</p:attrName>
                                        </p:attrNameLst>
                                      </p:cBhvr>
                                      <p:to>
                                        <p:strVal val="visible"/>
                                      </p:to>
                                    </p:set>
                                    <p:animEffect transition="in" filter="slide(fromBottom)">
                                      <p:cBhvr>
                                        <p:cTn id="59" dur="500"/>
                                        <p:tgtEl>
                                          <p:spTgt spid="577555">
                                            <p:txEl>
                                              <p:pRg st="0" end="0"/>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577556"/>
                                        </p:tgtEl>
                                        <p:attrNameLst>
                                          <p:attrName>style.visibility</p:attrName>
                                        </p:attrNameLst>
                                      </p:cBhvr>
                                      <p:to>
                                        <p:strVal val="visible"/>
                                      </p:to>
                                    </p:set>
                                    <p:animEffect transition="in" filter="wipe(left)">
                                      <p:cBhvr>
                                        <p:cTn id="64" dur="500"/>
                                        <p:tgtEl>
                                          <p:spTgt spid="577556"/>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4" fill="hold" nodeType="clickEffect">
                                  <p:stCondLst>
                                    <p:cond delay="0"/>
                                  </p:stCondLst>
                                  <p:childTnLst>
                                    <p:set>
                                      <p:cBhvr>
                                        <p:cTn id="68" dur="1" fill="hold">
                                          <p:stCondLst>
                                            <p:cond delay="0"/>
                                          </p:stCondLst>
                                        </p:cTn>
                                        <p:tgtEl>
                                          <p:spTgt spid="577561">
                                            <p:txEl>
                                              <p:pRg st="0" end="0"/>
                                            </p:txEl>
                                          </p:spTgt>
                                        </p:tgtEl>
                                        <p:attrNameLst>
                                          <p:attrName>style.visibility</p:attrName>
                                        </p:attrNameLst>
                                      </p:cBhvr>
                                      <p:to>
                                        <p:strVal val="visible"/>
                                      </p:to>
                                    </p:set>
                                    <p:animEffect transition="in" filter="slide(fromBottom)">
                                      <p:cBhvr>
                                        <p:cTn id="69" dur="500"/>
                                        <p:tgtEl>
                                          <p:spTgt spid="5775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8" grpId="0" build="p"/>
      <p:bldP spid="577559" grpId="0" animBg="1"/>
      <p:bldP spid="57756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8" name="AutoShape 8">
            <a:hlinkClick r:id="rId2" action="ppaction://hlinksldjump"/>
            <a:extLst>
              <a:ext uri="{FF2B5EF4-FFF2-40B4-BE49-F238E27FC236}">
                <a16:creationId xmlns:a16="http://schemas.microsoft.com/office/drawing/2014/main" id="{3F76FAFF-5629-451B-B883-EC75FB80D98F}"/>
              </a:ext>
            </a:extLst>
          </p:cNvPr>
          <p:cNvSpPr>
            <a:spLocks noChangeArrowheads="1"/>
          </p:cNvSpPr>
          <p:nvPr/>
        </p:nvSpPr>
        <p:spPr bwMode="auto">
          <a:xfrm>
            <a:off x="8243888" y="6308725"/>
            <a:ext cx="719137" cy="288925"/>
          </a:xfrm>
          <a:prstGeom prst="curvedUpArrow">
            <a:avLst>
              <a:gd name="adj1" fmla="val 49780"/>
              <a:gd name="adj2" fmla="val 99560"/>
              <a:gd name="adj3" fmla="val 33333"/>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78570" name="Rectangle 10">
            <a:extLst>
              <a:ext uri="{FF2B5EF4-FFF2-40B4-BE49-F238E27FC236}">
                <a16:creationId xmlns:a16="http://schemas.microsoft.com/office/drawing/2014/main" id="{781B7119-DED4-4E18-9F75-2BCB99470549}"/>
              </a:ext>
            </a:extLst>
          </p:cNvPr>
          <p:cNvSpPr>
            <a:spLocks noChangeArrowheads="1"/>
          </p:cNvSpPr>
          <p:nvPr/>
        </p:nvSpPr>
        <p:spPr bwMode="auto">
          <a:xfrm>
            <a:off x="720725" y="549275"/>
            <a:ext cx="56515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1813" indent="-5318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zh-CN" altLang="en-US" sz="2800" b="1">
                <a:solidFill>
                  <a:srgbClr val="FF3300"/>
                </a:solidFill>
                <a:latin typeface="楷体_GB2312" panose="02010609030101010101" pitchFamily="49" charset="-122"/>
                <a:ea typeface="楷体_GB2312" panose="02010609030101010101" pitchFamily="49" charset="-122"/>
              </a:rPr>
              <a:t>五、降低土壤电阻率的措施</a:t>
            </a:r>
          </a:p>
        </p:txBody>
      </p:sp>
      <p:sp>
        <p:nvSpPr>
          <p:cNvPr id="578571" name="Text Box 11">
            <a:extLst>
              <a:ext uri="{FF2B5EF4-FFF2-40B4-BE49-F238E27FC236}">
                <a16:creationId xmlns:a16="http://schemas.microsoft.com/office/drawing/2014/main" id="{69B287A5-3D73-4CC7-8F13-0E11A37885D0}"/>
              </a:ext>
            </a:extLst>
          </p:cNvPr>
          <p:cNvSpPr txBox="1">
            <a:spLocks noChangeArrowheads="1"/>
          </p:cNvSpPr>
          <p:nvPr/>
        </p:nvSpPr>
        <p:spPr bwMode="auto">
          <a:xfrm>
            <a:off x="611188" y="1196975"/>
            <a:ext cx="8137525" cy="477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1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采用外引式接地装置：</a:t>
            </a:r>
            <a:r>
              <a:rPr kumimoji="1" lang="zh-CN" altLang="en-US" sz="2400" b="1">
                <a:latin typeface="Times New Roman" panose="02020603050405020304" pitchFamily="18" charset="0"/>
                <a:ea typeface="楷体_GB2312" panose="02010609030101010101" pitchFamily="49" charset="-122"/>
              </a:rPr>
              <a:t>将接地体引至附近的水井、泉眼、水沟、河边、水库边、大树下等土壤电阻率较低的地方，或者敷设水下接地网，以降低接地电阻。</a:t>
            </a:r>
          </a:p>
          <a:p>
            <a:pPr eaLnBrk="1" hangingPunct="1">
              <a:lnSpc>
                <a:spcPct val="125000"/>
              </a:lnSpc>
              <a:spcBef>
                <a:spcPct val="1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深埋地极法：</a:t>
            </a:r>
            <a:r>
              <a:rPr kumimoji="1" lang="zh-CN" altLang="en-US" sz="2400" b="1">
                <a:latin typeface="Times New Roman" panose="02020603050405020304" pitchFamily="18" charset="0"/>
                <a:ea typeface="楷体_GB2312" panose="02010609030101010101" pitchFamily="49" charset="-122"/>
              </a:rPr>
              <a:t>如果地下较深处的土壤电阻率较低，可用深埋式接地体。</a:t>
            </a:r>
          </a:p>
          <a:p>
            <a:pPr eaLnBrk="1" hangingPunct="1">
              <a:lnSpc>
                <a:spcPct val="125000"/>
              </a:lnSpc>
              <a:spcBef>
                <a:spcPct val="1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换土法：</a:t>
            </a:r>
            <a:r>
              <a:rPr kumimoji="1" lang="zh-CN" altLang="en-US" sz="2400" b="1">
                <a:latin typeface="Times New Roman" panose="02020603050405020304" pitchFamily="18" charset="0"/>
                <a:ea typeface="楷体_GB2312" panose="02010609030101010101" pitchFamily="49" charset="-122"/>
              </a:rPr>
              <a:t>用电阻率较低的土壤（如粘土、黑土等）替换原有电阻率较高的土壤，置换范围在接地体周围</a:t>
            </a:r>
            <a:r>
              <a:rPr kumimoji="1" lang="en-US" altLang="zh-CN" sz="2400" b="1">
                <a:latin typeface="Times New Roman" panose="02020603050405020304" pitchFamily="18" charset="0"/>
                <a:ea typeface="楷体_GB2312" panose="02010609030101010101" pitchFamily="49" charset="-122"/>
              </a:rPr>
              <a:t>0.5m</a:t>
            </a:r>
            <a:r>
              <a:rPr kumimoji="1" lang="zh-CN" altLang="en-US" sz="2400" b="1">
                <a:latin typeface="Times New Roman" panose="02020603050405020304" pitchFamily="18" charset="0"/>
                <a:ea typeface="楷体_GB2312" panose="02010609030101010101" pitchFamily="49" charset="-122"/>
              </a:rPr>
              <a:t>以内和接地体的</a:t>
            </a:r>
            <a:r>
              <a:rPr kumimoji="1" lang="en-US" altLang="zh-CN" sz="2400" b="1">
                <a:latin typeface="Times New Roman" panose="02020603050405020304" pitchFamily="18" charset="0"/>
                <a:ea typeface="楷体_GB2312" panose="02010609030101010101" pitchFamily="49" charset="-122"/>
              </a:rPr>
              <a:t>1/3</a:t>
            </a:r>
            <a:r>
              <a:rPr kumimoji="1" lang="zh-CN" altLang="en-US" sz="2400" b="1">
                <a:latin typeface="Times New Roman" panose="02020603050405020304" pitchFamily="18" charset="0"/>
                <a:ea typeface="楷体_GB2312" panose="02010609030101010101" pitchFamily="49" charset="-122"/>
              </a:rPr>
              <a:t>处。</a:t>
            </a:r>
          </a:p>
          <a:p>
            <a:pPr eaLnBrk="1" hangingPunct="1">
              <a:lnSpc>
                <a:spcPct val="125000"/>
              </a:lnSpc>
              <a:spcBef>
                <a:spcPct val="1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化学处理法：</a:t>
            </a:r>
            <a:r>
              <a:rPr kumimoji="1" lang="zh-CN" altLang="en-US" sz="2400" b="1">
                <a:latin typeface="Times New Roman" panose="02020603050405020304" pitchFamily="18" charset="0"/>
                <a:ea typeface="楷体_GB2312" panose="02010609030101010101" pitchFamily="49" charset="-122"/>
              </a:rPr>
              <a:t>在接地体周围加入低电阻率的减阻剂来增加土壤的导电性，从而降低其接地电阻。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78570">
                                            <p:txEl>
                                              <p:pRg st="0" end="0"/>
                                            </p:txEl>
                                          </p:spTgt>
                                        </p:tgtEl>
                                        <p:attrNameLst>
                                          <p:attrName>style.visibility</p:attrName>
                                        </p:attrNameLst>
                                      </p:cBhvr>
                                      <p:to>
                                        <p:strVal val="visible"/>
                                      </p:to>
                                    </p:set>
                                    <p:animEffect transition="in" filter="slide(fromBottom)">
                                      <p:cBhvr>
                                        <p:cTn id="7" dur="500"/>
                                        <p:tgtEl>
                                          <p:spTgt spid="5785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78571">
                                            <p:txEl>
                                              <p:pRg st="0" end="0"/>
                                            </p:txEl>
                                          </p:spTgt>
                                        </p:tgtEl>
                                        <p:attrNameLst>
                                          <p:attrName>style.visibility</p:attrName>
                                        </p:attrNameLst>
                                      </p:cBhvr>
                                      <p:to>
                                        <p:strVal val="visible"/>
                                      </p:to>
                                    </p:set>
                                    <p:animEffect transition="in" filter="slide(fromBottom)">
                                      <p:cBhvr>
                                        <p:cTn id="12" dur="500"/>
                                        <p:tgtEl>
                                          <p:spTgt spid="5785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78571">
                                            <p:txEl>
                                              <p:pRg st="1" end="1"/>
                                            </p:txEl>
                                          </p:spTgt>
                                        </p:tgtEl>
                                        <p:attrNameLst>
                                          <p:attrName>style.visibility</p:attrName>
                                        </p:attrNameLst>
                                      </p:cBhvr>
                                      <p:to>
                                        <p:strVal val="visible"/>
                                      </p:to>
                                    </p:set>
                                    <p:animEffect transition="in" filter="slide(fromBottom)">
                                      <p:cBhvr>
                                        <p:cTn id="17" dur="500"/>
                                        <p:tgtEl>
                                          <p:spTgt spid="5785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78571">
                                            <p:txEl>
                                              <p:pRg st="2" end="2"/>
                                            </p:txEl>
                                          </p:spTgt>
                                        </p:tgtEl>
                                        <p:attrNameLst>
                                          <p:attrName>style.visibility</p:attrName>
                                        </p:attrNameLst>
                                      </p:cBhvr>
                                      <p:to>
                                        <p:strVal val="visible"/>
                                      </p:to>
                                    </p:set>
                                    <p:animEffect transition="in" filter="slide(fromBottom)">
                                      <p:cBhvr>
                                        <p:cTn id="22" dur="500"/>
                                        <p:tgtEl>
                                          <p:spTgt spid="57857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78571">
                                            <p:txEl>
                                              <p:pRg st="3" end="3"/>
                                            </p:txEl>
                                          </p:spTgt>
                                        </p:tgtEl>
                                        <p:attrNameLst>
                                          <p:attrName>style.visibility</p:attrName>
                                        </p:attrNameLst>
                                      </p:cBhvr>
                                      <p:to>
                                        <p:strVal val="visible"/>
                                      </p:to>
                                    </p:set>
                                    <p:animEffect transition="in" filter="slide(fromBottom)">
                                      <p:cBhvr>
                                        <p:cTn id="27" dur="500"/>
                                        <p:tgtEl>
                                          <p:spTgt spid="578571">
                                            <p:txEl>
                                              <p:pRg st="3" end="3"/>
                                            </p:txEl>
                                          </p:spTgt>
                                        </p:tgtEl>
                                      </p:cBhvr>
                                    </p:animEffect>
                                  </p:childTnLst>
                                </p:cTn>
                              </p:par>
                            </p:childTnLst>
                          </p:cTn>
                        </p:par>
                        <p:par>
                          <p:cTn id="28" fill="hold" nodeType="afterGroup">
                            <p:stCondLst>
                              <p:cond delay="500"/>
                            </p:stCondLst>
                            <p:childTnLst>
                              <p:par>
                                <p:cTn id="29" presetID="55" presetClass="entr" presetSubtype="0" fill="hold" grpId="0" nodeType="afterEffect">
                                  <p:stCondLst>
                                    <p:cond delay="0"/>
                                  </p:stCondLst>
                                  <p:childTnLst>
                                    <p:set>
                                      <p:cBhvr>
                                        <p:cTn id="30" dur="1" fill="hold">
                                          <p:stCondLst>
                                            <p:cond delay="0"/>
                                          </p:stCondLst>
                                        </p:cTn>
                                        <p:tgtEl>
                                          <p:spTgt spid="578568"/>
                                        </p:tgtEl>
                                        <p:attrNameLst>
                                          <p:attrName>style.visibility</p:attrName>
                                        </p:attrNameLst>
                                      </p:cBhvr>
                                      <p:to>
                                        <p:strVal val="visible"/>
                                      </p:to>
                                    </p:set>
                                    <p:anim calcmode="lin" valueType="num">
                                      <p:cBhvr>
                                        <p:cTn id="31" dur="1000" fill="hold"/>
                                        <p:tgtEl>
                                          <p:spTgt spid="578568"/>
                                        </p:tgtEl>
                                        <p:attrNameLst>
                                          <p:attrName>ppt_w</p:attrName>
                                        </p:attrNameLst>
                                      </p:cBhvr>
                                      <p:tavLst>
                                        <p:tav tm="0">
                                          <p:val>
                                            <p:strVal val="#ppt_w*0.70"/>
                                          </p:val>
                                        </p:tav>
                                        <p:tav tm="100000">
                                          <p:val>
                                            <p:strVal val="#ppt_w"/>
                                          </p:val>
                                        </p:tav>
                                      </p:tavLst>
                                    </p:anim>
                                    <p:anim calcmode="lin" valueType="num">
                                      <p:cBhvr>
                                        <p:cTn id="32" dur="1000" fill="hold"/>
                                        <p:tgtEl>
                                          <p:spTgt spid="578568"/>
                                        </p:tgtEl>
                                        <p:attrNameLst>
                                          <p:attrName>ppt_h</p:attrName>
                                        </p:attrNameLst>
                                      </p:cBhvr>
                                      <p:tavLst>
                                        <p:tav tm="0">
                                          <p:val>
                                            <p:strVal val="#ppt_h"/>
                                          </p:val>
                                        </p:tav>
                                        <p:tav tm="100000">
                                          <p:val>
                                            <p:strVal val="#ppt_h"/>
                                          </p:val>
                                        </p:tav>
                                      </p:tavLst>
                                    </p:anim>
                                    <p:animEffect transition="in" filter="fade">
                                      <p:cBhvr>
                                        <p:cTn id="33" dur="1000"/>
                                        <p:tgtEl>
                                          <p:spTgt spid="578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8" grpId="0" animBg="1"/>
      <p:bldP spid="578570"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5">
            <a:extLst>
              <a:ext uri="{FF2B5EF4-FFF2-40B4-BE49-F238E27FC236}">
                <a16:creationId xmlns:a16="http://schemas.microsoft.com/office/drawing/2014/main" id="{7DA2AFC3-73F8-45FB-AEC2-A1C76D1911C4}"/>
              </a:ext>
            </a:extLst>
          </p:cNvPr>
          <p:cNvSpPr>
            <a:spLocks noChangeArrowheads="1"/>
          </p:cNvSpPr>
          <p:nvPr/>
        </p:nvSpPr>
        <p:spPr bwMode="auto">
          <a:xfrm>
            <a:off x="1403350" y="333375"/>
            <a:ext cx="65532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FF"/>
                </a:solidFill>
                <a:latin typeface="Times New Roman" panose="02020603050405020304" pitchFamily="18" charset="0"/>
                <a:ea typeface="黑体" panose="02010609060101010101" pitchFamily="49" charset="-122"/>
              </a:rPr>
              <a:t>9.3  </a:t>
            </a:r>
            <a:r>
              <a:rPr lang="zh-CN" altLang="en-US" sz="3200" b="1">
                <a:solidFill>
                  <a:srgbClr val="0000FF"/>
                </a:solidFill>
                <a:latin typeface="Times New Roman" panose="02020603050405020304" pitchFamily="18" charset="0"/>
                <a:ea typeface="黑体" panose="02010609060101010101" pitchFamily="49" charset="-122"/>
              </a:rPr>
              <a:t>电气安全</a:t>
            </a:r>
            <a:r>
              <a:rPr lang="zh-CN" altLang="en-US" sz="4400"/>
              <a:t> </a:t>
            </a:r>
          </a:p>
        </p:txBody>
      </p:sp>
      <p:sp>
        <p:nvSpPr>
          <p:cNvPr id="579600" name="Rectangle 16">
            <a:extLst>
              <a:ext uri="{FF2B5EF4-FFF2-40B4-BE49-F238E27FC236}">
                <a16:creationId xmlns:a16="http://schemas.microsoft.com/office/drawing/2014/main" id="{A2D926BF-5AE5-483D-8B05-A68687D3F8AE}"/>
              </a:ext>
            </a:extLst>
          </p:cNvPr>
          <p:cNvSpPr>
            <a:spLocks noChangeArrowheads="1"/>
          </p:cNvSpPr>
          <p:nvPr/>
        </p:nvSpPr>
        <p:spPr bwMode="auto">
          <a:xfrm>
            <a:off x="720725" y="1052513"/>
            <a:ext cx="56515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1813" indent="-5318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zh-CN" altLang="en-US" sz="2800" b="1">
                <a:solidFill>
                  <a:srgbClr val="FF3300"/>
                </a:solidFill>
                <a:latin typeface="楷体_GB2312" panose="02010609030101010101" pitchFamily="49" charset="-122"/>
                <a:ea typeface="楷体_GB2312" panose="02010609030101010101" pitchFamily="49" charset="-122"/>
              </a:rPr>
              <a:t>一、电气安全的有关概念</a:t>
            </a:r>
          </a:p>
        </p:txBody>
      </p:sp>
      <p:sp>
        <p:nvSpPr>
          <p:cNvPr id="579601" name="Rectangle 17">
            <a:extLst>
              <a:ext uri="{FF2B5EF4-FFF2-40B4-BE49-F238E27FC236}">
                <a16:creationId xmlns:a16="http://schemas.microsoft.com/office/drawing/2014/main" id="{C75A0E01-1FA3-4330-9E4E-99B5AFB88E7B}"/>
              </a:ext>
            </a:extLst>
          </p:cNvPr>
          <p:cNvSpPr>
            <a:spLocks noChangeArrowheads="1"/>
          </p:cNvSpPr>
          <p:nvPr/>
        </p:nvSpPr>
        <p:spPr bwMode="auto">
          <a:xfrm>
            <a:off x="684213" y="1557338"/>
            <a:ext cx="60483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20000"/>
              </a:spcBef>
              <a:buClr>
                <a:srgbClr val="FF3300"/>
              </a:buClr>
              <a:buFont typeface="Wingdings" panose="05000000000000000000" pitchFamily="2" charset="2"/>
              <a:buChar char="n"/>
            </a:pPr>
            <a:r>
              <a:rPr kumimoji="1" lang="zh-CN" altLang="en-US" sz="2400" b="1">
                <a:latin typeface="Times New Roman" panose="02020603050405020304" pitchFamily="18" charset="0"/>
                <a:ea typeface="楷体_GB2312" panose="02010609030101010101" pitchFamily="49" charset="-122"/>
              </a:rPr>
              <a:t>电流对人体的作用</a:t>
            </a:r>
          </a:p>
        </p:txBody>
      </p:sp>
      <p:sp>
        <p:nvSpPr>
          <p:cNvPr id="579603" name="Text Box 19">
            <a:extLst>
              <a:ext uri="{FF2B5EF4-FFF2-40B4-BE49-F238E27FC236}">
                <a16:creationId xmlns:a16="http://schemas.microsoft.com/office/drawing/2014/main" id="{575C326B-885F-441B-89CC-F93147C57DCA}"/>
              </a:ext>
            </a:extLst>
          </p:cNvPr>
          <p:cNvSpPr txBox="1">
            <a:spLocks noChangeArrowheads="1"/>
          </p:cNvSpPr>
          <p:nvPr/>
        </p:nvSpPr>
        <p:spPr bwMode="auto">
          <a:xfrm>
            <a:off x="611188" y="2060575"/>
            <a:ext cx="828198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1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伤害程度与电流大小的关系：</a:t>
            </a:r>
            <a:r>
              <a:rPr kumimoji="1" lang="zh-CN" altLang="en-US" sz="2400" b="1">
                <a:latin typeface="Times New Roman" panose="02020603050405020304" pitchFamily="18" charset="0"/>
                <a:ea typeface="楷体_GB2312" panose="02010609030101010101" pitchFamily="49" charset="-122"/>
              </a:rPr>
              <a:t>通过人体的电流愈大，人体的生理反应愈明显，伤害愈严重。</a:t>
            </a:r>
          </a:p>
        </p:txBody>
      </p:sp>
      <p:sp>
        <p:nvSpPr>
          <p:cNvPr id="579604" name="Rectangle 20">
            <a:extLst>
              <a:ext uri="{FF2B5EF4-FFF2-40B4-BE49-F238E27FC236}">
                <a16:creationId xmlns:a16="http://schemas.microsoft.com/office/drawing/2014/main" id="{6196EDEF-1A22-4393-B798-0B3BE6F12685}"/>
              </a:ext>
            </a:extLst>
          </p:cNvPr>
          <p:cNvSpPr>
            <a:spLocks noChangeArrowheads="1"/>
          </p:cNvSpPr>
          <p:nvPr/>
        </p:nvSpPr>
        <p:spPr bwMode="auto">
          <a:xfrm>
            <a:off x="684213" y="3068638"/>
            <a:ext cx="8281987"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A50021"/>
              </a:buClr>
              <a:buFont typeface="Wingdings" panose="05000000000000000000" pitchFamily="2" charset="2"/>
              <a:buChar char="ü"/>
            </a:pPr>
            <a:r>
              <a:rPr kumimoji="1" lang="zh-CN" altLang="en-US" sz="2400" b="1">
                <a:solidFill>
                  <a:srgbClr val="0000FF"/>
                </a:solidFill>
                <a:latin typeface="Times New Roman" panose="02020603050405020304" pitchFamily="18" charset="0"/>
                <a:ea typeface="楷体_GB2312" panose="02010609030101010101" pitchFamily="49" charset="-122"/>
              </a:rPr>
              <a:t>感知电流：</a:t>
            </a:r>
            <a:r>
              <a:rPr kumimoji="1" lang="zh-CN" altLang="en-US" sz="2400" b="1">
                <a:latin typeface="Times New Roman" panose="02020603050405020304" pitchFamily="18" charset="0"/>
                <a:ea typeface="楷体_GB2312" panose="02010609030101010101" pitchFamily="49" charset="-122"/>
              </a:rPr>
              <a:t>指电流通过人体时可引起感觉的最小电流。感知电流值与时间因素无关。</a:t>
            </a:r>
          </a:p>
          <a:p>
            <a:pPr eaLnBrk="1" hangingPunct="1">
              <a:lnSpc>
                <a:spcPct val="125000"/>
              </a:lnSpc>
              <a:spcBef>
                <a:spcPct val="20000"/>
              </a:spcBef>
              <a:buClr>
                <a:srgbClr val="A50021"/>
              </a:buClr>
              <a:buFont typeface="Wingdings" panose="05000000000000000000" pitchFamily="2" charset="2"/>
              <a:buChar char="ü"/>
            </a:pPr>
            <a:r>
              <a:rPr kumimoji="1" lang="zh-CN" altLang="en-US" sz="2400" b="1">
                <a:solidFill>
                  <a:srgbClr val="0000FF"/>
                </a:solidFill>
                <a:latin typeface="Times New Roman" panose="02020603050405020304" pitchFamily="18" charset="0"/>
                <a:ea typeface="楷体_GB2312" panose="02010609030101010101" pitchFamily="49" charset="-122"/>
              </a:rPr>
              <a:t>摆脱电流：</a:t>
            </a:r>
            <a:r>
              <a:rPr kumimoji="1" lang="zh-CN" altLang="en-US" sz="2400" b="1">
                <a:latin typeface="Times New Roman" panose="02020603050405020304" pitchFamily="18" charset="0"/>
                <a:ea typeface="楷体_GB2312" panose="02010609030101010101" pitchFamily="49" charset="-122"/>
              </a:rPr>
              <a:t>指人在触电后能够自行摆脱带电体的最大电流。摆脱电流值也与时间无关。</a:t>
            </a:r>
          </a:p>
          <a:p>
            <a:pPr eaLnBrk="1" hangingPunct="1">
              <a:lnSpc>
                <a:spcPct val="125000"/>
              </a:lnSpc>
              <a:spcBef>
                <a:spcPct val="20000"/>
              </a:spcBef>
              <a:buClr>
                <a:srgbClr val="A50021"/>
              </a:buClr>
              <a:buFont typeface="Wingdings" panose="05000000000000000000" pitchFamily="2" charset="2"/>
              <a:buChar char="ü"/>
            </a:pPr>
            <a:r>
              <a:rPr kumimoji="1" lang="zh-CN" altLang="en-US" sz="2400" b="1">
                <a:solidFill>
                  <a:srgbClr val="0000FF"/>
                </a:solidFill>
                <a:latin typeface="Times New Roman" panose="02020603050405020304" pitchFamily="18" charset="0"/>
                <a:ea typeface="楷体_GB2312" panose="02010609030101010101" pitchFamily="49" charset="-122"/>
              </a:rPr>
              <a:t>室颤电流：</a:t>
            </a:r>
            <a:r>
              <a:rPr kumimoji="1" lang="zh-CN" altLang="en-US" sz="2400" b="1">
                <a:latin typeface="Times New Roman" panose="02020603050405020304" pitchFamily="18" charset="0"/>
                <a:ea typeface="楷体_GB2312" panose="02010609030101010101" pitchFamily="49" charset="-122"/>
              </a:rPr>
              <a:t>指引起心室颤动的最小电流。室颤电流与电流持续时间关系密切。</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79600">
                                            <p:txEl>
                                              <p:pRg st="0" end="0"/>
                                            </p:txEl>
                                          </p:spTgt>
                                        </p:tgtEl>
                                        <p:attrNameLst>
                                          <p:attrName>style.visibility</p:attrName>
                                        </p:attrNameLst>
                                      </p:cBhvr>
                                      <p:to>
                                        <p:strVal val="visible"/>
                                      </p:to>
                                    </p:set>
                                    <p:animEffect transition="in" filter="slide(fromBottom)">
                                      <p:cBhvr>
                                        <p:cTn id="7" dur="500"/>
                                        <p:tgtEl>
                                          <p:spTgt spid="5796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79601">
                                            <p:txEl>
                                              <p:pRg st="0" end="0"/>
                                            </p:txEl>
                                          </p:spTgt>
                                        </p:tgtEl>
                                        <p:attrNameLst>
                                          <p:attrName>style.visibility</p:attrName>
                                        </p:attrNameLst>
                                      </p:cBhvr>
                                      <p:to>
                                        <p:strVal val="visible"/>
                                      </p:to>
                                    </p:set>
                                    <p:animEffect transition="in" filter="slide(fromBottom)">
                                      <p:cBhvr>
                                        <p:cTn id="12" dur="500"/>
                                        <p:tgtEl>
                                          <p:spTgt spid="57960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79603">
                                            <p:txEl>
                                              <p:pRg st="0" end="0"/>
                                            </p:txEl>
                                          </p:spTgt>
                                        </p:tgtEl>
                                        <p:attrNameLst>
                                          <p:attrName>style.visibility</p:attrName>
                                        </p:attrNameLst>
                                      </p:cBhvr>
                                      <p:to>
                                        <p:strVal val="visible"/>
                                      </p:to>
                                    </p:set>
                                    <p:animEffect transition="in" filter="slide(fromBottom)">
                                      <p:cBhvr>
                                        <p:cTn id="17" dur="500"/>
                                        <p:tgtEl>
                                          <p:spTgt spid="57960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79604">
                                            <p:txEl>
                                              <p:pRg st="0" end="0"/>
                                            </p:txEl>
                                          </p:spTgt>
                                        </p:tgtEl>
                                        <p:attrNameLst>
                                          <p:attrName>style.visibility</p:attrName>
                                        </p:attrNameLst>
                                      </p:cBhvr>
                                      <p:to>
                                        <p:strVal val="visible"/>
                                      </p:to>
                                    </p:set>
                                    <p:animEffect transition="in" filter="slide(fromBottom)">
                                      <p:cBhvr>
                                        <p:cTn id="22" dur="500"/>
                                        <p:tgtEl>
                                          <p:spTgt spid="579604">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79604">
                                            <p:txEl>
                                              <p:pRg st="1" end="1"/>
                                            </p:txEl>
                                          </p:spTgt>
                                        </p:tgtEl>
                                        <p:attrNameLst>
                                          <p:attrName>style.visibility</p:attrName>
                                        </p:attrNameLst>
                                      </p:cBhvr>
                                      <p:to>
                                        <p:strVal val="visible"/>
                                      </p:to>
                                    </p:set>
                                    <p:animEffect transition="in" filter="slide(fromBottom)">
                                      <p:cBhvr>
                                        <p:cTn id="27" dur="500"/>
                                        <p:tgtEl>
                                          <p:spTgt spid="579604">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579604">
                                            <p:txEl>
                                              <p:pRg st="2" end="2"/>
                                            </p:txEl>
                                          </p:spTgt>
                                        </p:tgtEl>
                                        <p:attrNameLst>
                                          <p:attrName>style.visibility</p:attrName>
                                        </p:attrNameLst>
                                      </p:cBhvr>
                                      <p:to>
                                        <p:strVal val="visible"/>
                                      </p:to>
                                    </p:set>
                                    <p:animEffect transition="in" filter="slide(fromBottom)">
                                      <p:cBhvr>
                                        <p:cTn id="32" dur="500"/>
                                        <p:tgtEl>
                                          <p:spTgt spid="57960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600"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8" name="Rectangle 10">
            <a:extLst>
              <a:ext uri="{FF2B5EF4-FFF2-40B4-BE49-F238E27FC236}">
                <a16:creationId xmlns:a16="http://schemas.microsoft.com/office/drawing/2014/main" id="{4BBF3664-F906-4E87-8AA5-17B5D342877B}"/>
              </a:ext>
            </a:extLst>
          </p:cNvPr>
          <p:cNvSpPr>
            <a:spLocks noChangeArrowheads="1"/>
          </p:cNvSpPr>
          <p:nvPr/>
        </p:nvSpPr>
        <p:spPr bwMode="auto">
          <a:xfrm>
            <a:off x="539750" y="620713"/>
            <a:ext cx="8280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图</a:t>
            </a:r>
            <a:r>
              <a:rPr kumimoji="1" lang="en-US" altLang="zh-CN" sz="2400" b="1">
                <a:latin typeface="Times New Roman" panose="02020603050405020304" pitchFamily="18" charset="0"/>
                <a:ea typeface="楷体_GB2312" panose="02010609030101010101" pitchFamily="49" charset="-122"/>
              </a:rPr>
              <a:t>9-15</a:t>
            </a:r>
            <a:r>
              <a:rPr kumimoji="1" lang="zh-CN" altLang="en-US" sz="2400" b="1">
                <a:latin typeface="Times New Roman" panose="02020603050405020304" pitchFamily="18" charset="0"/>
                <a:ea typeface="楷体_GB2312" panose="02010609030101010101" pitchFamily="49" charset="-122"/>
              </a:rPr>
              <a:t>是国际电工委员会（</a:t>
            </a:r>
            <a:r>
              <a:rPr kumimoji="1" lang="en-US" altLang="zh-CN" sz="2400" b="1">
                <a:latin typeface="Times New Roman" panose="02020603050405020304" pitchFamily="18" charset="0"/>
                <a:ea typeface="楷体_GB2312" panose="02010609030101010101" pitchFamily="49" charset="-122"/>
              </a:rPr>
              <a:t>IEC</a:t>
            </a:r>
            <a:r>
              <a:rPr kumimoji="1" lang="zh-CN" altLang="en-US" sz="2400" b="1">
                <a:latin typeface="Times New Roman" panose="02020603050405020304" pitchFamily="18" charset="0"/>
                <a:ea typeface="楷体_GB2312" panose="02010609030101010101" pitchFamily="49" charset="-122"/>
              </a:rPr>
              <a:t>）提出的人体触电时间和通过人体电流（</a:t>
            </a:r>
            <a:r>
              <a:rPr kumimoji="1" lang="en-US" altLang="zh-CN" sz="2400" b="1">
                <a:latin typeface="Times New Roman" panose="02020603050405020304" pitchFamily="18" charset="0"/>
                <a:ea typeface="楷体_GB2312" panose="02010609030101010101" pitchFamily="49" charset="-122"/>
              </a:rPr>
              <a:t>50Hz</a:t>
            </a:r>
            <a:r>
              <a:rPr kumimoji="1" lang="zh-CN" altLang="en-US" sz="2400" b="1">
                <a:latin typeface="Times New Roman" panose="02020603050405020304" pitchFamily="18" charset="0"/>
                <a:ea typeface="楷体_GB2312" panose="02010609030101010101" pitchFamily="49" charset="-122"/>
              </a:rPr>
              <a:t>）对人身肌体反应的曲线。</a:t>
            </a:r>
          </a:p>
        </p:txBody>
      </p:sp>
      <p:sp>
        <p:nvSpPr>
          <p:cNvPr id="580619" name="Rectangle 11">
            <a:extLst>
              <a:ext uri="{FF2B5EF4-FFF2-40B4-BE49-F238E27FC236}">
                <a16:creationId xmlns:a16="http://schemas.microsoft.com/office/drawing/2014/main" id="{B598B0DE-7267-4194-B9C2-B9ED2DE200D5}"/>
              </a:ext>
            </a:extLst>
          </p:cNvPr>
          <p:cNvSpPr>
            <a:spLocks noChangeArrowheads="1"/>
          </p:cNvSpPr>
          <p:nvPr/>
        </p:nvSpPr>
        <p:spPr bwMode="auto">
          <a:xfrm>
            <a:off x="395288" y="1700213"/>
            <a:ext cx="2808287"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我国一般采用</a:t>
            </a:r>
            <a:r>
              <a:rPr kumimoji="1" lang="en-US" altLang="zh-CN" sz="2400" b="1">
                <a:solidFill>
                  <a:srgbClr val="0000FF"/>
                </a:solidFill>
                <a:latin typeface="Times New Roman" panose="02020603050405020304" pitchFamily="18" charset="0"/>
                <a:ea typeface="楷体_GB2312" panose="02010609030101010101" pitchFamily="49" charset="-122"/>
              </a:rPr>
              <a:t>30mA</a:t>
            </a:r>
            <a:r>
              <a:rPr kumimoji="1" lang="zh-CN" altLang="en-US" sz="2400" b="1">
                <a:latin typeface="Times New Roman" panose="02020603050405020304" pitchFamily="18" charset="0"/>
                <a:ea typeface="楷体_GB2312" panose="02010609030101010101" pitchFamily="49" charset="-122"/>
              </a:rPr>
              <a:t>（</a:t>
            </a:r>
            <a:r>
              <a:rPr kumimoji="1" lang="en-US" altLang="zh-CN" sz="2400" b="1">
                <a:latin typeface="Times New Roman" panose="02020603050405020304" pitchFamily="18" charset="0"/>
                <a:ea typeface="楷体_GB2312" panose="02010609030101010101" pitchFamily="49" charset="-122"/>
              </a:rPr>
              <a:t>50Hz</a:t>
            </a:r>
            <a:r>
              <a:rPr kumimoji="1" lang="zh-CN" altLang="en-US" sz="2400" b="1">
                <a:latin typeface="Times New Roman" panose="02020603050405020304" pitchFamily="18" charset="0"/>
                <a:ea typeface="楷体_GB2312" panose="02010609030101010101" pitchFamily="49" charset="-122"/>
              </a:rPr>
              <a:t>）作为安全电流值，但其触电时间不得超过</a:t>
            </a:r>
            <a:r>
              <a:rPr kumimoji="1" lang="en-US" altLang="zh-CN" sz="2400" b="1">
                <a:latin typeface="Times New Roman" panose="02020603050405020304" pitchFamily="18" charset="0"/>
                <a:ea typeface="楷体_GB2312" panose="02010609030101010101" pitchFamily="49" charset="-122"/>
              </a:rPr>
              <a:t>1s</a:t>
            </a:r>
            <a:r>
              <a:rPr kumimoji="1" lang="zh-CN" altLang="en-US" sz="2400" b="1">
                <a:latin typeface="Times New Roman" panose="02020603050405020304" pitchFamily="18" charset="0"/>
                <a:ea typeface="楷体_GB2312" panose="02010609030101010101" pitchFamily="49" charset="-122"/>
              </a:rPr>
              <a:t>，因此这安全电流值也称为</a:t>
            </a:r>
            <a:r>
              <a:rPr kumimoji="1" lang="en-US" altLang="zh-CN" sz="2400" b="1">
                <a:latin typeface="Times New Roman" panose="02020603050405020304" pitchFamily="18" charset="0"/>
                <a:ea typeface="楷体_GB2312" panose="02010609030101010101" pitchFamily="49" charset="-122"/>
              </a:rPr>
              <a:t>30mA·s</a:t>
            </a:r>
            <a:r>
              <a:rPr kumimoji="1" lang="zh-CN" altLang="en-US" sz="2400" b="1">
                <a:latin typeface="Times New Roman" panose="02020603050405020304" pitchFamily="18" charset="0"/>
                <a:ea typeface="楷体_GB2312" panose="02010609030101010101" pitchFamily="49" charset="-122"/>
              </a:rPr>
              <a:t>。</a:t>
            </a:r>
          </a:p>
        </p:txBody>
      </p:sp>
      <p:sp>
        <p:nvSpPr>
          <p:cNvPr id="580623" name="Rectangle 15">
            <a:extLst>
              <a:ext uri="{FF2B5EF4-FFF2-40B4-BE49-F238E27FC236}">
                <a16:creationId xmlns:a16="http://schemas.microsoft.com/office/drawing/2014/main" id="{FED4F8BE-91D9-4F24-AA9C-7159B6B69230}"/>
              </a:ext>
            </a:extLst>
          </p:cNvPr>
          <p:cNvSpPr>
            <a:spLocks noChangeArrowheads="1"/>
          </p:cNvSpPr>
          <p:nvPr/>
        </p:nvSpPr>
        <p:spPr bwMode="auto">
          <a:xfrm>
            <a:off x="3348038" y="5084763"/>
            <a:ext cx="5621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b="1">
                <a:latin typeface="Times New Roman" panose="02020603050405020304" pitchFamily="18" charset="0"/>
                <a:ea typeface="楷体_GB2312" panose="02010609030101010101" pitchFamily="49" charset="-122"/>
              </a:rPr>
              <a:t>图</a:t>
            </a:r>
            <a:r>
              <a:rPr kumimoji="1" lang="en-US" altLang="zh-CN" sz="1600" b="1">
                <a:latin typeface="Times New Roman" panose="02020603050405020304" pitchFamily="18" charset="0"/>
                <a:ea typeface="楷体_GB2312" panose="02010609030101010101" pitchFamily="49" charset="-122"/>
              </a:rPr>
              <a:t>9-15   </a:t>
            </a:r>
            <a:r>
              <a:rPr kumimoji="1" lang="zh-CN" altLang="en-US" sz="1600" b="1">
                <a:latin typeface="Times New Roman" panose="02020603050405020304" pitchFamily="18" charset="0"/>
                <a:ea typeface="楷体_GB2312" panose="02010609030101010101" pitchFamily="49" charset="-122"/>
              </a:rPr>
              <a:t>人体触电时间和通过人体电流对人身肌体反应的曲线</a:t>
            </a:r>
          </a:p>
        </p:txBody>
      </p:sp>
      <p:pic>
        <p:nvPicPr>
          <p:cNvPr id="580624" name="Picture 16">
            <a:extLst>
              <a:ext uri="{FF2B5EF4-FFF2-40B4-BE49-F238E27FC236}">
                <a16:creationId xmlns:a16="http://schemas.microsoft.com/office/drawing/2014/main" id="{3A70B7BC-0F86-4276-A559-C70F1E8E6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1628775"/>
            <a:ext cx="5722937"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0625" name="Text Box 17">
            <a:extLst>
              <a:ext uri="{FF2B5EF4-FFF2-40B4-BE49-F238E27FC236}">
                <a16:creationId xmlns:a16="http://schemas.microsoft.com/office/drawing/2014/main" id="{744D0B74-CB30-4F34-9879-62EA04837DB8}"/>
              </a:ext>
            </a:extLst>
          </p:cNvPr>
          <p:cNvSpPr txBox="1">
            <a:spLocks noChangeArrowheads="1"/>
          </p:cNvSpPr>
          <p:nvPr/>
        </p:nvSpPr>
        <p:spPr bwMode="auto">
          <a:xfrm>
            <a:off x="611188" y="5445125"/>
            <a:ext cx="82089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1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伤害程度与电流持续时间的关系：</a:t>
            </a:r>
            <a:r>
              <a:rPr kumimoji="1" lang="zh-CN" altLang="en-US" sz="2400" b="1">
                <a:latin typeface="Times New Roman" panose="02020603050405020304" pitchFamily="18" charset="0"/>
                <a:ea typeface="楷体_GB2312" panose="02010609030101010101" pitchFamily="49" charset="-122"/>
              </a:rPr>
              <a:t>通过人体电流的持续时间愈长，愈容易引起心室颤动，危险性就愈大。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80618"/>
                                        </p:tgtEl>
                                        <p:attrNameLst>
                                          <p:attrName>style.visibility</p:attrName>
                                        </p:attrNameLst>
                                      </p:cBhvr>
                                      <p:to>
                                        <p:strVal val="visible"/>
                                      </p:to>
                                    </p:set>
                                    <p:animEffect transition="in" filter="checkerboard(across)">
                                      <p:cBhvr>
                                        <p:cTn id="7" dur="500"/>
                                        <p:tgtEl>
                                          <p:spTgt spid="580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nodeType="clickEffect">
                                  <p:stCondLst>
                                    <p:cond delay="0"/>
                                  </p:stCondLst>
                                  <p:childTnLst>
                                    <p:set>
                                      <p:cBhvr>
                                        <p:cTn id="11" dur="1" fill="hold">
                                          <p:stCondLst>
                                            <p:cond delay="0"/>
                                          </p:stCondLst>
                                        </p:cTn>
                                        <p:tgtEl>
                                          <p:spTgt spid="580624"/>
                                        </p:tgtEl>
                                        <p:attrNameLst>
                                          <p:attrName>style.visibility</p:attrName>
                                        </p:attrNameLst>
                                      </p:cBhvr>
                                      <p:to>
                                        <p:strVal val="visible"/>
                                      </p:to>
                                    </p:set>
                                    <p:animEffect transition="in" filter="barn(outVertical)">
                                      <p:cBhvr>
                                        <p:cTn id="12" dur="500"/>
                                        <p:tgtEl>
                                          <p:spTgt spid="580624"/>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580623"/>
                                        </p:tgtEl>
                                        <p:attrNameLst>
                                          <p:attrName>style.visibility</p:attrName>
                                        </p:attrNameLst>
                                      </p:cBhvr>
                                      <p:to>
                                        <p:strVal val="visible"/>
                                      </p:to>
                                    </p:set>
                                    <p:animEffect transition="in" filter="barn(outVertical)">
                                      <p:cBhvr>
                                        <p:cTn id="15" dur="500"/>
                                        <p:tgtEl>
                                          <p:spTgt spid="58062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580619"/>
                                        </p:tgtEl>
                                        <p:attrNameLst>
                                          <p:attrName>style.visibility</p:attrName>
                                        </p:attrNameLst>
                                      </p:cBhvr>
                                      <p:to>
                                        <p:strVal val="visible"/>
                                      </p:to>
                                    </p:set>
                                    <p:animEffect transition="in" filter="checkerboard(across)">
                                      <p:cBhvr>
                                        <p:cTn id="20" dur="500"/>
                                        <p:tgtEl>
                                          <p:spTgt spid="58061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580625">
                                            <p:txEl>
                                              <p:pRg st="0" end="0"/>
                                            </p:txEl>
                                          </p:spTgt>
                                        </p:tgtEl>
                                        <p:attrNameLst>
                                          <p:attrName>style.visibility</p:attrName>
                                        </p:attrNameLst>
                                      </p:cBhvr>
                                      <p:to>
                                        <p:strVal val="visible"/>
                                      </p:to>
                                    </p:set>
                                    <p:animEffect transition="in" filter="slide(fromBottom)">
                                      <p:cBhvr>
                                        <p:cTn id="25" dur="500"/>
                                        <p:tgtEl>
                                          <p:spTgt spid="5806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8" grpId="0"/>
      <p:bldP spid="580619" grpId="0"/>
      <p:bldP spid="580623"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4">
            <a:extLst>
              <a:ext uri="{FF2B5EF4-FFF2-40B4-BE49-F238E27FC236}">
                <a16:creationId xmlns:a16="http://schemas.microsoft.com/office/drawing/2014/main" id="{65F6C8E9-8CF1-412A-8A70-4C233F439D83}"/>
              </a:ext>
            </a:extLst>
          </p:cNvPr>
          <p:cNvSpPr>
            <a:spLocks noChangeArrowheads="1"/>
          </p:cNvSpPr>
          <p:nvPr/>
        </p:nvSpPr>
        <p:spPr bwMode="auto">
          <a:xfrm>
            <a:off x="0" y="3238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8" name="Rectangle 12">
            <a:extLst>
              <a:ext uri="{FF2B5EF4-FFF2-40B4-BE49-F238E27FC236}">
                <a16:creationId xmlns:a16="http://schemas.microsoft.com/office/drawing/2014/main" id="{3BB2739A-1422-4401-A3C9-903CD11962E8}"/>
              </a:ext>
            </a:extLst>
          </p:cNvPr>
          <p:cNvSpPr>
            <a:spLocks noChangeArrowheads="1"/>
          </p:cNvSpPr>
          <p:nvPr/>
        </p:nvSpPr>
        <p:spPr bwMode="auto">
          <a:xfrm>
            <a:off x="0" y="3228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9" name="Rectangle 21">
            <a:extLst>
              <a:ext uri="{FF2B5EF4-FFF2-40B4-BE49-F238E27FC236}">
                <a16:creationId xmlns:a16="http://schemas.microsoft.com/office/drawing/2014/main" id="{753BCC24-85BE-49B9-B1D0-44FBB443379D}"/>
              </a:ext>
            </a:extLst>
          </p:cNvPr>
          <p:cNvSpPr>
            <a:spLocks noChangeArrowheads="1"/>
          </p:cNvSpPr>
          <p:nvPr/>
        </p:nvSpPr>
        <p:spPr bwMode="auto">
          <a:xfrm>
            <a:off x="0"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2065" name="Rectangle 33">
            <a:extLst>
              <a:ext uri="{FF2B5EF4-FFF2-40B4-BE49-F238E27FC236}">
                <a16:creationId xmlns:a16="http://schemas.microsoft.com/office/drawing/2014/main" id="{2A520E38-1218-4C26-BE82-0785574EBAB1}"/>
              </a:ext>
            </a:extLst>
          </p:cNvPr>
          <p:cNvSpPr>
            <a:spLocks noChangeArrowheads="1"/>
          </p:cNvSpPr>
          <p:nvPr/>
        </p:nvSpPr>
        <p:spPr bwMode="auto">
          <a:xfrm>
            <a:off x="684213" y="692150"/>
            <a:ext cx="4535487"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FF0000"/>
              </a:buClr>
              <a:buFont typeface="Wingdings" panose="05000000000000000000" pitchFamily="2" charset="2"/>
              <a:buNone/>
            </a:pPr>
            <a:r>
              <a:rPr lang="en-US" altLang="zh-CN" sz="2400" b="1">
                <a:latin typeface="Times New Roman" panose="02020603050405020304" pitchFamily="18" charset="0"/>
                <a:ea typeface="楷体_GB2312" panose="02010609030101010101" pitchFamily="49" charset="-122"/>
              </a:rPr>
              <a:t>2.  </a:t>
            </a:r>
            <a:r>
              <a:rPr lang="zh-CN" altLang="en-US" sz="2400" b="1">
                <a:latin typeface="Times New Roman" panose="02020603050405020304" pitchFamily="18" charset="0"/>
                <a:ea typeface="楷体_GB2312" panose="02010609030101010101" pitchFamily="49" charset="-122"/>
              </a:rPr>
              <a:t>雷电流的特性</a:t>
            </a:r>
          </a:p>
        </p:txBody>
      </p:sp>
      <p:sp>
        <p:nvSpPr>
          <p:cNvPr id="172066" name="Text Box 34">
            <a:extLst>
              <a:ext uri="{FF2B5EF4-FFF2-40B4-BE49-F238E27FC236}">
                <a16:creationId xmlns:a16="http://schemas.microsoft.com/office/drawing/2014/main" id="{8AC9CA80-674D-4B54-8104-F4A228064A15}"/>
              </a:ext>
            </a:extLst>
          </p:cNvPr>
          <p:cNvSpPr txBox="1">
            <a:spLocks noChangeArrowheads="1"/>
          </p:cNvSpPr>
          <p:nvPr/>
        </p:nvSpPr>
        <p:spPr bwMode="auto">
          <a:xfrm>
            <a:off x="684213" y="1123950"/>
            <a:ext cx="44640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0000"/>
              </a:buClr>
              <a:buFont typeface="Wingdings" panose="05000000000000000000" pitchFamily="2" charset="2"/>
              <a:buChar char="n"/>
            </a:pPr>
            <a:r>
              <a:rPr kumimoji="1" lang="zh-CN" altLang="en-US" sz="2400" b="1">
                <a:latin typeface="Times New Roman" panose="02020603050405020304" pitchFamily="18" charset="0"/>
                <a:ea typeface="楷体_GB2312" panose="02010609030101010101" pitchFamily="49" charset="-122"/>
              </a:rPr>
              <a:t>雷电流波形（图</a:t>
            </a:r>
            <a:r>
              <a:rPr kumimoji="1" lang="en-US" altLang="zh-CN" sz="2400" b="1">
                <a:latin typeface="Times New Roman" panose="02020603050405020304" pitchFamily="18" charset="0"/>
                <a:ea typeface="楷体_GB2312" panose="02010609030101010101" pitchFamily="49" charset="-122"/>
              </a:rPr>
              <a:t>9-1</a:t>
            </a:r>
            <a:r>
              <a:rPr kumimoji="1" lang="zh-CN" altLang="en-US" sz="2400" b="1">
                <a:latin typeface="Times New Roman" panose="02020603050405020304" pitchFamily="18" charset="0"/>
                <a:ea typeface="楷体_GB2312" panose="02010609030101010101" pitchFamily="49" charset="-122"/>
              </a:rPr>
              <a:t>）</a:t>
            </a:r>
          </a:p>
        </p:txBody>
      </p:sp>
      <p:sp>
        <p:nvSpPr>
          <p:cNvPr id="1032" name="Rectangle 36">
            <a:extLst>
              <a:ext uri="{FF2B5EF4-FFF2-40B4-BE49-F238E27FC236}">
                <a16:creationId xmlns:a16="http://schemas.microsoft.com/office/drawing/2014/main" id="{95DCFF7B-AFFF-4FB2-A346-F4353707D79D}"/>
              </a:ext>
            </a:extLst>
          </p:cNvPr>
          <p:cNvSpPr>
            <a:spLocks noChangeArrowheads="1"/>
          </p:cNvSpPr>
          <p:nvPr/>
        </p:nvSpPr>
        <p:spPr bwMode="auto">
          <a:xfrm>
            <a:off x="0" y="2281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2069" name="Text Box 37">
            <a:extLst>
              <a:ext uri="{FF2B5EF4-FFF2-40B4-BE49-F238E27FC236}">
                <a16:creationId xmlns:a16="http://schemas.microsoft.com/office/drawing/2014/main" id="{63E86551-9B00-4262-981B-14C1B3B1535F}"/>
              </a:ext>
            </a:extLst>
          </p:cNvPr>
          <p:cNvSpPr txBox="1">
            <a:spLocks noChangeArrowheads="1"/>
          </p:cNvSpPr>
          <p:nvPr/>
        </p:nvSpPr>
        <p:spPr bwMode="auto">
          <a:xfrm>
            <a:off x="755650" y="1628775"/>
            <a:ext cx="81010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波头：</a:t>
            </a:r>
            <a:r>
              <a:rPr kumimoji="1" lang="zh-CN" altLang="en-US" sz="2400" b="1">
                <a:latin typeface="Times New Roman" panose="02020603050405020304" pitchFamily="18" charset="0"/>
                <a:ea typeface="楷体_GB2312" panose="02010609030101010101" pitchFamily="49" charset="-122"/>
              </a:rPr>
              <a:t>指雷电流从零上升到最大幅值这一部分，一般只有</a:t>
            </a:r>
            <a:r>
              <a:rPr kumimoji="1" lang="en-US" altLang="zh-CN" sz="2400" b="1">
                <a:latin typeface="Times New Roman" panose="02020603050405020304" pitchFamily="18" charset="0"/>
                <a:ea typeface="楷体_GB2312" panose="02010609030101010101" pitchFamily="49" charset="-122"/>
              </a:rPr>
              <a:t>1</a:t>
            </a:r>
            <a:r>
              <a:rPr kumimoji="1" lang="zh-CN" altLang="en-US" sz="2400" b="1">
                <a:latin typeface="Times New Roman" panose="02020603050405020304" pitchFamily="18" charset="0"/>
                <a:ea typeface="楷体_GB2312" panose="02010609030101010101" pitchFamily="49" charset="-122"/>
              </a:rPr>
              <a:t>～</a:t>
            </a:r>
            <a:r>
              <a:rPr kumimoji="1" lang="en-US" altLang="zh-CN" sz="2400" b="1">
                <a:latin typeface="Times New Roman" panose="02020603050405020304" pitchFamily="18" charset="0"/>
                <a:ea typeface="楷体_GB2312" panose="02010609030101010101" pitchFamily="49" charset="-122"/>
              </a:rPr>
              <a:t>4μs</a:t>
            </a:r>
            <a:r>
              <a:rPr kumimoji="1" lang="zh-CN" altLang="en-US" sz="2400" b="1">
                <a:latin typeface="Times New Roman" panose="02020603050405020304" pitchFamily="18" charset="0"/>
                <a:ea typeface="楷体_GB2312" panose="02010609030101010101" pitchFamily="49" charset="-122"/>
              </a:rPr>
              <a:t>；</a:t>
            </a:r>
          </a:p>
        </p:txBody>
      </p:sp>
      <p:sp>
        <p:nvSpPr>
          <p:cNvPr id="172070" name="Text Box 38">
            <a:extLst>
              <a:ext uri="{FF2B5EF4-FFF2-40B4-BE49-F238E27FC236}">
                <a16:creationId xmlns:a16="http://schemas.microsoft.com/office/drawing/2014/main" id="{5EF1F6AD-0D3D-43B2-BE81-FD5485D0DB77}"/>
              </a:ext>
            </a:extLst>
          </p:cNvPr>
          <p:cNvSpPr txBox="1">
            <a:spLocks noChangeArrowheads="1"/>
          </p:cNvSpPr>
          <p:nvPr/>
        </p:nvSpPr>
        <p:spPr bwMode="auto">
          <a:xfrm>
            <a:off x="757238" y="2781300"/>
            <a:ext cx="417512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波尾：</a:t>
            </a:r>
            <a:r>
              <a:rPr kumimoji="1" lang="zh-CN" altLang="en-US" sz="2400" b="1">
                <a:latin typeface="Times New Roman" panose="02020603050405020304" pitchFamily="18" charset="0"/>
                <a:ea typeface="楷体_GB2312" panose="02010609030101010101" pitchFamily="49" charset="-122"/>
              </a:rPr>
              <a:t>指雷电流从最大幅值开始，下降到二分之一幅值所经历的时间，约数十微妙。</a:t>
            </a:r>
          </a:p>
        </p:txBody>
      </p:sp>
      <p:sp>
        <p:nvSpPr>
          <p:cNvPr id="172071" name="Text Box 39">
            <a:extLst>
              <a:ext uri="{FF2B5EF4-FFF2-40B4-BE49-F238E27FC236}">
                <a16:creationId xmlns:a16="http://schemas.microsoft.com/office/drawing/2014/main" id="{359C30AA-4350-4A40-93F9-35CF54E895DC}"/>
              </a:ext>
            </a:extLst>
          </p:cNvPr>
          <p:cNvSpPr txBox="1">
            <a:spLocks noChangeArrowheads="1"/>
          </p:cNvSpPr>
          <p:nvPr/>
        </p:nvSpPr>
        <p:spPr bwMode="auto">
          <a:xfrm>
            <a:off x="684213" y="4365625"/>
            <a:ext cx="424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0000"/>
              </a:buClr>
              <a:buFont typeface="Wingdings" panose="05000000000000000000" pitchFamily="2" charset="2"/>
              <a:buChar char="n"/>
            </a:pPr>
            <a:r>
              <a:rPr kumimoji="1" lang="zh-CN" altLang="en-US" sz="2400" b="1">
                <a:latin typeface="Times New Roman" panose="02020603050405020304" pitchFamily="18" charset="0"/>
                <a:ea typeface="楷体_GB2312" panose="02010609030101010101" pitchFamily="49" charset="-122"/>
              </a:rPr>
              <a:t>雷电流的陡度：指雷电流在波头部分上升的速度，即 </a:t>
            </a:r>
          </a:p>
        </p:txBody>
      </p:sp>
      <p:graphicFrame>
        <p:nvGraphicFramePr>
          <p:cNvPr id="172074" name="Object 42">
            <a:extLst>
              <a:ext uri="{FF2B5EF4-FFF2-40B4-BE49-F238E27FC236}">
                <a16:creationId xmlns:a16="http://schemas.microsoft.com/office/drawing/2014/main" id="{1C1955B5-FD36-4BBA-9F6F-424BE27B2833}"/>
              </a:ext>
            </a:extLst>
          </p:cNvPr>
          <p:cNvGraphicFramePr>
            <a:graphicFrameLocks noChangeAspect="1"/>
          </p:cNvGraphicFramePr>
          <p:nvPr/>
        </p:nvGraphicFramePr>
        <p:xfrm>
          <a:off x="2038350" y="5516563"/>
          <a:ext cx="1035050" cy="860425"/>
        </p:xfrm>
        <a:graphic>
          <a:graphicData uri="http://schemas.openxmlformats.org/presentationml/2006/ole">
            <mc:AlternateContent xmlns:mc="http://schemas.openxmlformats.org/markup-compatibility/2006">
              <mc:Choice xmlns:v="urn:schemas-microsoft-com:vml" Requires="v">
                <p:oleObj name="公式" r:id="rId3" imgW="482400" imgH="393480" progId="Equation.3">
                  <p:embed/>
                </p:oleObj>
              </mc:Choice>
              <mc:Fallback>
                <p:oleObj name="公式" r:id="rId3" imgW="482400" imgH="393480" progId="Equation.3">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8350" y="5516563"/>
                        <a:ext cx="1035050"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2077" name="Rectangle 45">
            <a:extLst>
              <a:ext uri="{FF2B5EF4-FFF2-40B4-BE49-F238E27FC236}">
                <a16:creationId xmlns:a16="http://schemas.microsoft.com/office/drawing/2014/main" id="{053CE54C-B364-487E-86B3-DDF2F369C42B}"/>
              </a:ext>
            </a:extLst>
          </p:cNvPr>
          <p:cNvSpPr>
            <a:spLocks noChangeArrowheads="1"/>
          </p:cNvSpPr>
          <p:nvPr/>
        </p:nvSpPr>
        <p:spPr bwMode="auto">
          <a:xfrm>
            <a:off x="5294313" y="5949950"/>
            <a:ext cx="33099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b="1">
                <a:latin typeface="Times New Roman" panose="02020603050405020304" pitchFamily="18" charset="0"/>
                <a:ea typeface="楷体_GB2312" panose="02010609030101010101" pitchFamily="49" charset="-122"/>
              </a:rPr>
              <a:t>图</a:t>
            </a:r>
            <a:r>
              <a:rPr kumimoji="1" lang="en-US" altLang="zh-CN" sz="1600" b="1">
                <a:latin typeface="Times New Roman" panose="02020603050405020304" pitchFamily="18" charset="0"/>
                <a:ea typeface="楷体_GB2312" panose="02010609030101010101" pitchFamily="49" charset="-122"/>
              </a:rPr>
              <a:t>9-1    </a:t>
            </a:r>
            <a:r>
              <a:rPr kumimoji="1" lang="zh-CN" altLang="en-US" sz="1600" b="1">
                <a:latin typeface="Times New Roman" panose="02020603050405020304" pitchFamily="18" charset="0"/>
                <a:ea typeface="楷体_GB2312" panose="02010609030101010101" pitchFamily="49" charset="-122"/>
              </a:rPr>
              <a:t>雷电流波形图</a:t>
            </a:r>
          </a:p>
        </p:txBody>
      </p:sp>
      <p:pic>
        <p:nvPicPr>
          <p:cNvPr id="172078" name="Picture 46">
            <a:extLst>
              <a:ext uri="{FF2B5EF4-FFF2-40B4-BE49-F238E27FC236}">
                <a16:creationId xmlns:a16="http://schemas.microsoft.com/office/drawing/2014/main" id="{5A3CDF4D-072B-4E85-87CD-35B36299A0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5711" t="1653" r="4745" b="2324"/>
          <a:stretch>
            <a:fillRect/>
          </a:stretch>
        </p:blipFill>
        <p:spPr bwMode="auto">
          <a:xfrm>
            <a:off x="5005388" y="2492375"/>
            <a:ext cx="3887787" cy="3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2065">
                                            <p:txEl>
                                              <p:pRg st="0" end="0"/>
                                            </p:txEl>
                                          </p:spTgt>
                                        </p:tgtEl>
                                        <p:attrNameLst>
                                          <p:attrName>style.visibility</p:attrName>
                                        </p:attrNameLst>
                                      </p:cBhvr>
                                      <p:to>
                                        <p:strVal val="visible"/>
                                      </p:to>
                                    </p:set>
                                    <p:animEffect transition="in" filter="slide(fromBottom)">
                                      <p:cBhvr>
                                        <p:cTn id="7" dur="500"/>
                                        <p:tgtEl>
                                          <p:spTgt spid="1720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72066">
                                            <p:txEl>
                                              <p:pRg st="0" end="0"/>
                                            </p:txEl>
                                          </p:spTgt>
                                        </p:tgtEl>
                                        <p:attrNameLst>
                                          <p:attrName>style.visibility</p:attrName>
                                        </p:attrNameLst>
                                      </p:cBhvr>
                                      <p:to>
                                        <p:strVal val="visible"/>
                                      </p:to>
                                    </p:set>
                                    <p:animEffect transition="in" filter="slide(fromBottom)">
                                      <p:cBhvr>
                                        <p:cTn id="12" dur="500"/>
                                        <p:tgtEl>
                                          <p:spTgt spid="17206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72077"/>
                                        </p:tgtEl>
                                        <p:attrNameLst>
                                          <p:attrName>style.visibility</p:attrName>
                                        </p:attrNameLst>
                                      </p:cBhvr>
                                      <p:to>
                                        <p:strVal val="visible"/>
                                      </p:to>
                                    </p:set>
                                    <p:animEffect transition="in" filter="barn(outVertical)">
                                      <p:cBhvr>
                                        <p:cTn id="17" dur="500"/>
                                        <p:tgtEl>
                                          <p:spTgt spid="172077"/>
                                        </p:tgtEl>
                                      </p:cBhvr>
                                    </p:animEffect>
                                  </p:childTnLst>
                                </p:cTn>
                              </p:par>
                              <p:par>
                                <p:cTn id="18" presetID="16" presetClass="entr" presetSubtype="37" fill="hold" nodeType="withEffect">
                                  <p:stCondLst>
                                    <p:cond delay="0"/>
                                  </p:stCondLst>
                                  <p:childTnLst>
                                    <p:set>
                                      <p:cBhvr>
                                        <p:cTn id="19" dur="1" fill="hold">
                                          <p:stCondLst>
                                            <p:cond delay="0"/>
                                          </p:stCondLst>
                                        </p:cTn>
                                        <p:tgtEl>
                                          <p:spTgt spid="172078"/>
                                        </p:tgtEl>
                                        <p:attrNameLst>
                                          <p:attrName>style.visibility</p:attrName>
                                        </p:attrNameLst>
                                      </p:cBhvr>
                                      <p:to>
                                        <p:strVal val="visible"/>
                                      </p:to>
                                    </p:set>
                                    <p:animEffect transition="in" filter="barn(outVertical)">
                                      <p:cBhvr>
                                        <p:cTn id="20" dur="500"/>
                                        <p:tgtEl>
                                          <p:spTgt spid="17207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172069">
                                            <p:txEl>
                                              <p:pRg st="0" end="0"/>
                                            </p:txEl>
                                          </p:spTgt>
                                        </p:tgtEl>
                                        <p:attrNameLst>
                                          <p:attrName>style.visibility</p:attrName>
                                        </p:attrNameLst>
                                      </p:cBhvr>
                                      <p:to>
                                        <p:strVal val="visible"/>
                                      </p:to>
                                    </p:set>
                                    <p:animEffect transition="in" filter="slide(fromBottom)">
                                      <p:cBhvr>
                                        <p:cTn id="25" dur="500"/>
                                        <p:tgtEl>
                                          <p:spTgt spid="172069">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4" fill="hold" nodeType="clickEffect">
                                  <p:stCondLst>
                                    <p:cond delay="0"/>
                                  </p:stCondLst>
                                  <p:childTnLst>
                                    <p:set>
                                      <p:cBhvr>
                                        <p:cTn id="29" dur="1" fill="hold">
                                          <p:stCondLst>
                                            <p:cond delay="0"/>
                                          </p:stCondLst>
                                        </p:cTn>
                                        <p:tgtEl>
                                          <p:spTgt spid="172070">
                                            <p:txEl>
                                              <p:pRg st="0" end="0"/>
                                            </p:txEl>
                                          </p:spTgt>
                                        </p:tgtEl>
                                        <p:attrNameLst>
                                          <p:attrName>style.visibility</p:attrName>
                                        </p:attrNameLst>
                                      </p:cBhvr>
                                      <p:to>
                                        <p:strVal val="visible"/>
                                      </p:to>
                                    </p:set>
                                    <p:animEffect transition="in" filter="slide(fromBottom)">
                                      <p:cBhvr>
                                        <p:cTn id="30" dur="500"/>
                                        <p:tgtEl>
                                          <p:spTgt spid="172070">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nodeType="clickEffect">
                                  <p:stCondLst>
                                    <p:cond delay="0"/>
                                  </p:stCondLst>
                                  <p:childTnLst>
                                    <p:set>
                                      <p:cBhvr>
                                        <p:cTn id="34" dur="1" fill="hold">
                                          <p:stCondLst>
                                            <p:cond delay="0"/>
                                          </p:stCondLst>
                                        </p:cTn>
                                        <p:tgtEl>
                                          <p:spTgt spid="172071">
                                            <p:txEl>
                                              <p:pRg st="0" end="0"/>
                                            </p:txEl>
                                          </p:spTgt>
                                        </p:tgtEl>
                                        <p:attrNameLst>
                                          <p:attrName>style.visibility</p:attrName>
                                        </p:attrNameLst>
                                      </p:cBhvr>
                                      <p:to>
                                        <p:strVal val="visible"/>
                                      </p:to>
                                    </p:set>
                                    <p:animEffect transition="in" filter="slide(fromBottom)">
                                      <p:cBhvr>
                                        <p:cTn id="35" dur="500"/>
                                        <p:tgtEl>
                                          <p:spTgt spid="172071">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72074"/>
                                        </p:tgtEl>
                                        <p:attrNameLst>
                                          <p:attrName>style.visibility</p:attrName>
                                        </p:attrNameLst>
                                      </p:cBhvr>
                                      <p:to>
                                        <p:strVal val="visible"/>
                                      </p:to>
                                    </p:set>
                                    <p:animEffect transition="in" filter="wipe(left)">
                                      <p:cBhvr>
                                        <p:cTn id="40" dur="500"/>
                                        <p:tgtEl>
                                          <p:spTgt spid="172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65" grpId="0" build="p" autoUpdateAnimBg="0"/>
      <p:bldP spid="17207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6">
            <a:extLst>
              <a:ext uri="{FF2B5EF4-FFF2-40B4-BE49-F238E27FC236}">
                <a16:creationId xmlns:a16="http://schemas.microsoft.com/office/drawing/2014/main" id="{A5F2204B-A7C0-4B6E-B50C-38CA982C7A90}"/>
              </a:ext>
            </a:extLst>
          </p:cNvPr>
          <p:cNvSpPr>
            <a:spLocks noChangeArrowheads="1"/>
          </p:cNvSpPr>
          <p:nvPr/>
        </p:nvSpPr>
        <p:spPr bwMode="auto">
          <a:xfrm>
            <a:off x="0" y="1323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1642" name="Text Box 10">
            <a:extLst>
              <a:ext uri="{FF2B5EF4-FFF2-40B4-BE49-F238E27FC236}">
                <a16:creationId xmlns:a16="http://schemas.microsoft.com/office/drawing/2014/main" id="{C91FC57F-DC55-466F-AA76-06EC5C730258}"/>
              </a:ext>
            </a:extLst>
          </p:cNvPr>
          <p:cNvSpPr txBox="1">
            <a:spLocks noChangeArrowheads="1"/>
          </p:cNvSpPr>
          <p:nvPr/>
        </p:nvSpPr>
        <p:spPr bwMode="auto">
          <a:xfrm>
            <a:off x="611188" y="549275"/>
            <a:ext cx="82089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1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伤害程度与电流通经的关系：</a:t>
            </a:r>
            <a:r>
              <a:rPr kumimoji="1" lang="zh-CN" altLang="en-US" sz="2400" b="1">
                <a:latin typeface="Times New Roman" panose="02020603050405020304" pitchFamily="18" charset="0"/>
                <a:ea typeface="楷体_GB2312" panose="02010609030101010101" pitchFamily="49" charset="-122"/>
              </a:rPr>
              <a:t> </a:t>
            </a:r>
          </a:p>
        </p:txBody>
      </p:sp>
      <p:sp>
        <p:nvSpPr>
          <p:cNvPr id="581643" name="Rectangle 11">
            <a:extLst>
              <a:ext uri="{FF2B5EF4-FFF2-40B4-BE49-F238E27FC236}">
                <a16:creationId xmlns:a16="http://schemas.microsoft.com/office/drawing/2014/main" id="{BEFA2B38-87AD-4722-A669-EA98A84EAA7F}"/>
              </a:ext>
            </a:extLst>
          </p:cNvPr>
          <p:cNvSpPr>
            <a:spLocks noChangeArrowheads="1"/>
          </p:cNvSpPr>
          <p:nvPr/>
        </p:nvSpPr>
        <p:spPr bwMode="auto">
          <a:xfrm>
            <a:off x="684213" y="1069975"/>
            <a:ext cx="7991475"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20000"/>
              </a:spcBef>
              <a:buClr>
                <a:srgbClr val="A50021"/>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电流通过心脏会引起心室颤动，电流较大时会使心脏停止跳动；</a:t>
            </a:r>
          </a:p>
          <a:p>
            <a:pPr algn="just" eaLnBrk="1" hangingPunct="1">
              <a:lnSpc>
                <a:spcPct val="125000"/>
              </a:lnSpc>
              <a:spcBef>
                <a:spcPct val="20000"/>
              </a:spcBef>
              <a:buClr>
                <a:srgbClr val="A50021"/>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电流通过中枢神经，会引起中枢神经严重失调而导致死亡；</a:t>
            </a:r>
          </a:p>
          <a:p>
            <a:pPr algn="just" eaLnBrk="1" hangingPunct="1">
              <a:lnSpc>
                <a:spcPct val="125000"/>
              </a:lnSpc>
              <a:spcBef>
                <a:spcPct val="20000"/>
              </a:spcBef>
              <a:buClr>
                <a:srgbClr val="A50021"/>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电流通过头部会使人昏迷，电流较大时会对脑组织产生严重损坏而导致死亡；</a:t>
            </a:r>
          </a:p>
          <a:p>
            <a:pPr algn="just" eaLnBrk="1" hangingPunct="1">
              <a:lnSpc>
                <a:spcPct val="125000"/>
              </a:lnSpc>
              <a:spcBef>
                <a:spcPct val="20000"/>
              </a:spcBef>
              <a:buClr>
                <a:srgbClr val="A50021"/>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电流通过脊髓会使人瘫痪等。</a:t>
            </a:r>
          </a:p>
        </p:txBody>
      </p:sp>
      <p:sp>
        <p:nvSpPr>
          <p:cNvPr id="581645" name="Text Box 13">
            <a:extLst>
              <a:ext uri="{FF2B5EF4-FFF2-40B4-BE49-F238E27FC236}">
                <a16:creationId xmlns:a16="http://schemas.microsoft.com/office/drawing/2014/main" id="{98FF944B-EADF-4995-A76E-4FE02097DF8F}"/>
              </a:ext>
            </a:extLst>
          </p:cNvPr>
          <p:cNvSpPr txBox="1">
            <a:spLocks noChangeArrowheads="1"/>
          </p:cNvSpPr>
          <p:nvPr/>
        </p:nvSpPr>
        <p:spPr bwMode="auto">
          <a:xfrm>
            <a:off x="611188" y="4652963"/>
            <a:ext cx="8208962"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1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伤害程度与电流种类的关系：</a:t>
            </a:r>
            <a:r>
              <a:rPr kumimoji="1" lang="zh-CN" altLang="en-US" sz="2400" b="1">
                <a:latin typeface="Times New Roman" panose="02020603050405020304" pitchFamily="18" charset="0"/>
                <a:ea typeface="楷体_GB2312" panose="02010609030101010101" pitchFamily="49" charset="-122"/>
              </a:rPr>
              <a:t>直流电流、交流电流、高频电流、静电电荷以及特殊波形电流对人体都有伤害作用，通常以</a:t>
            </a:r>
            <a:r>
              <a:rPr kumimoji="1" lang="en-US" altLang="zh-CN" sz="2400" b="1">
                <a:latin typeface="Times New Roman" panose="02020603050405020304" pitchFamily="18" charset="0"/>
                <a:ea typeface="楷体_GB2312" panose="02010609030101010101" pitchFamily="49" charset="-122"/>
              </a:rPr>
              <a:t>50</a:t>
            </a:r>
            <a:r>
              <a:rPr kumimoji="1" lang="zh-CN" altLang="en-US" sz="2400" b="1">
                <a:latin typeface="Times New Roman" panose="02020603050405020304" pitchFamily="18" charset="0"/>
                <a:ea typeface="楷体_GB2312" panose="02010609030101010101" pitchFamily="49" charset="-122"/>
              </a:rPr>
              <a:t>～</a:t>
            </a:r>
            <a:r>
              <a:rPr kumimoji="1" lang="en-US" altLang="zh-CN" sz="2400" b="1">
                <a:latin typeface="Times New Roman" panose="02020603050405020304" pitchFamily="18" charset="0"/>
                <a:ea typeface="楷体_GB2312" panose="02010609030101010101" pitchFamily="49" charset="-122"/>
              </a:rPr>
              <a:t>60Hz</a:t>
            </a:r>
            <a:r>
              <a:rPr kumimoji="1" lang="zh-CN" altLang="en-US" sz="2400" b="1">
                <a:latin typeface="Times New Roman" panose="02020603050405020304" pitchFamily="18" charset="0"/>
                <a:ea typeface="楷体_GB2312" panose="02010609030101010101" pitchFamily="49" charset="-122"/>
              </a:rPr>
              <a:t>的工频电流对人体的危害最为严重。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81642">
                                            <p:txEl>
                                              <p:pRg st="0" end="0"/>
                                            </p:txEl>
                                          </p:spTgt>
                                        </p:tgtEl>
                                        <p:attrNameLst>
                                          <p:attrName>style.visibility</p:attrName>
                                        </p:attrNameLst>
                                      </p:cBhvr>
                                      <p:to>
                                        <p:strVal val="visible"/>
                                      </p:to>
                                    </p:set>
                                    <p:animEffect transition="in" filter="slide(fromBottom)">
                                      <p:cBhvr>
                                        <p:cTn id="7" dur="500"/>
                                        <p:tgtEl>
                                          <p:spTgt spid="5816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81643">
                                            <p:txEl>
                                              <p:pRg st="0" end="0"/>
                                            </p:txEl>
                                          </p:spTgt>
                                        </p:tgtEl>
                                        <p:attrNameLst>
                                          <p:attrName>style.visibility</p:attrName>
                                        </p:attrNameLst>
                                      </p:cBhvr>
                                      <p:to>
                                        <p:strVal val="visible"/>
                                      </p:to>
                                    </p:set>
                                    <p:animEffect transition="in" filter="slide(fromBottom)">
                                      <p:cBhvr>
                                        <p:cTn id="12" dur="500"/>
                                        <p:tgtEl>
                                          <p:spTgt spid="5816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81643">
                                            <p:txEl>
                                              <p:pRg st="1" end="1"/>
                                            </p:txEl>
                                          </p:spTgt>
                                        </p:tgtEl>
                                        <p:attrNameLst>
                                          <p:attrName>style.visibility</p:attrName>
                                        </p:attrNameLst>
                                      </p:cBhvr>
                                      <p:to>
                                        <p:strVal val="visible"/>
                                      </p:to>
                                    </p:set>
                                    <p:animEffect transition="in" filter="slide(fromBottom)">
                                      <p:cBhvr>
                                        <p:cTn id="17" dur="500"/>
                                        <p:tgtEl>
                                          <p:spTgt spid="58164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81643">
                                            <p:txEl>
                                              <p:pRg st="2" end="2"/>
                                            </p:txEl>
                                          </p:spTgt>
                                        </p:tgtEl>
                                        <p:attrNameLst>
                                          <p:attrName>style.visibility</p:attrName>
                                        </p:attrNameLst>
                                      </p:cBhvr>
                                      <p:to>
                                        <p:strVal val="visible"/>
                                      </p:to>
                                    </p:set>
                                    <p:animEffect transition="in" filter="slide(fromBottom)">
                                      <p:cBhvr>
                                        <p:cTn id="22" dur="500"/>
                                        <p:tgtEl>
                                          <p:spTgt spid="58164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81643">
                                            <p:txEl>
                                              <p:pRg st="3" end="3"/>
                                            </p:txEl>
                                          </p:spTgt>
                                        </p:tgtEl>
                                        <p:attrNameLst>
                                          <p:attrName>style.visibility</p:attrName>
                                        </p:attrNameLst>
                                      </p:cBhvr>
                                      <p:to>
                                        <p:strVal val="visible"/>
                                      </p:to>
                                    </p:set>
                                    <p:animEffect transition="in" filter="slide(fromBottom)">
                                      <p:cBhvr>
                                        <p:cTn id="27" dur="500"/>
                                        <p:tgtEl>
                                          <p:spTgt spid="581643">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581645">
                                            <p:txEl>
                                              <p:pRg st="0" end="0"/>
                                            </p:txEl>
                                          </p:spTgt>
                                        </p:tgtEl>
                                        <p:attrNameLst>
                                          <p:attrName>style.visibility</p:attrName>
                                        </p:attrNameLst>
                                      </p:cBhvr>
                                      <p:to>
                                        <p:strVal val="visible"/>
                                      </p:to>
                                    </p:set>
                                    <p:animEffect transition="in" filter="slide(fromBottom)">
                                      <p:cBhvr>
                                        <p:cTn id="32" dur="500"/>
                                        <p:tgtEl>
                                          <p:spTgt spid="5816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4">
            <a:extLst>
              <a:ext uri="{FF2B5EF4-FFF2-40B4-BE49-F238E27FC236}">
                <a16:creationId xmlns:a16="http://schemas.microsoft.com/office/drawing/2014/main" id="{D5C36CDC-7EB4-49F3-904A-9D30C9F76D4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16">
            <a:extLst>
              <a:ext uri="{FF2B5EF4-FFF2-40B4-BE49-F238E27FC236}">
                <a16:creationId xmlns:a16="http://schemas.microsoft.com/office/drawing/2014/main" id="{19F9A182-7FBB-49E3-8CF9-8D8FB485D3DA}"/>
              </a:ext>
            </a:extLst>
          </p:cNvPr>
          <p:cNvGrpSpPr>
            <a:grpSpLocks/>
          </p:cNvGrpSpPr>
          <p:nvPr/>
        </p:nvGrpSpPr>
        <p:grpSpPr bwMode="auto">
          <a:xfrm>
            <a:off x="611188" y="620713"/>
            <a:ext cx="8135937" cy="1463675"/>
            <a:chOff x="385" y="1465"/>
            <a:chExt cx="5125" cy="922"/>
          </a:xfrm>
        </p:grpSpPr>
        <p:sp>
          <p:nvSpPr>
            <p:cNvPr id="9225" name="Rectangle 12">
              <a:extLst>
                <a:ext uri="{FF2B5EF4-FFF2-40B4-BE49-F238E27FC236}">
                  <a16:creationId xmlns:a16="http://schemas.microsoft.com/office/drawing/2014/main" id="{AC54D663-F279-4B81-95A7-7DE75C8222A2}"/>
                </a:ext>
              </a:extLst>
            </p:cNvPr>
            <p:cNvSpPr>
              <a:spLocks noChangeArrowheads="1"/>
            </p:cNvSpPr>
            <p:nvPr/>
          </p:nvSpPr>
          <p:spPr bwMode="auto">
            <a:xfrm>
              <a:off x="385" y="1465"/>
              <a:ext cx="5125" cy="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5000"/>
                </a:lnSpc>
                <a:spcBef>
                  <a:spcPct val="20000"/>
                </a:spcBef>
                <a:buClr>
                  <a:srgbClr val="FF3300"/>
                </a:buClr>
                <a:buFont typeface="Wingdings" panose="05000000000000000000" pitchFamily="2" charset="2"/>
                <a:buChar char="n"/>
              </a:pPr>
              <a:r>
                <a:rPr kumimoji="1" lang="zh-CN" altLang="en-US" sz="2400" b="1">
                  <a:latin typeface="Times New Roman" panose="02020603050405020304" pitchFamily="18" charset="0"/>
                  <a:ea typeface="楷体_GB2312" panose="02010609030101010101" pitchFamily="49" charset="-122"/>
                </a:rPr>
                <a:t>人体电阻：人体电阻包括体内电阻和皮肤电阻。体内电阻约</a:t>
              </a:r>
              <a:r>
                <a:rPr kumimoji="1" lang="en-US" altLang="zh-CN" sz="2400" b="1">
                  <a:latin typeface="Times New Roman" panose="02020603050405020304" pitchFamily="18" charset="0"/>
                  <a:ea typeface="楷体_GB2312" panose="02010609030101010101" pitchFamily="49" charset="-122"/>
                </a:rPr>
                <a:t>500Ω</a:t>
              </a:r>
              <a:r>
                <a:rPr kumimoji="1" lang="zh-CN" altLang="en-US" sz="2400" b="1">
                  <a:latin typeface="Times New Roman" panose="02020603050405020304" pitchFamily="18" charset="0"/>
                  <a:ea typeface="楷体_GB2312" panose="02010609030101010101" pitchFamily="49" charset="-122"/>
                </a:rPr>
                <a:t>，与接触电压有关。皮肤电阻较大，集中在角质层，正常时可达                </a:t>
              </a:r>
              <a:r>
                <a:rPr kumimoji="1" lang="en-US" altLang="zh-CN" sz="2400" b="1">
                  <a:latin typeface="Times New Roman" panose="02020603050405020304" pitchFamily="18" charset="0"/>
                  <a:ea typeface="楷体_GB2312" panose="02010609030101010101" pitchFamily="49" charset="-122"/>
                </a:rPr>
                <a:t>Ω</a:t>
              </a:r>
              <a:r>
                <a:rPr kumimoji="1" lang="zh-CN" altLang="en-US" sz="2400" b="1">
                  <a:latin typeface="Times New Roman" panose="02020603050405020304" pitchFamily="18" charset="0"/>
                  <a:ea typeface="楷体_GB2312" panose="02010609030101010101" pitchFamily="49" charset="-122"/>
                </a:rPr>
                <a:t>。 </a:t>
              </a:r>
            </a:p>
          </p:txBody>
        </p:sp>
        <p:graphicFrame>
          <p:nvGraphicFramePr>
            <p:cNvPr id="9218" name="Object 13">
              <a:extLst>
                <a:ext uri="{FF2B5EF4-FFF2-40B4-BE49-F238E27FC236}">
                  <a16:creationId xmlns:a16="http://schemas.microsoft.com/office/drawing/2014/main" id="{C4E1AF97-BD06-480C-97A8-86CF945C76AA}"/>
                </a:ext>
              </a:extLst>
            </p:cNvPr>
            <p:cNvGraphicFramePr>
              <a:graphicFrameLocks noChangeAspect="1"/>
            </p:cNvGraphicFramePr>
            <p:nvPr/>
          </p:nvGraphicFramePr>
          <p:xfrm>
            <a:off x="1791" y="2069"/>
            <a:ext cx="817" cy="286"/>
          </p:xfrm>
          <a:graphic>
            <a:graphicData uri="http://schemas.openxmlformats.org/presentationml/2006/ole">
              <mc:AlternateContent xmlns:mc="http://schemas.openxmlformats.org/markup-compatibility/2006">
                <mc:Choice xmlns:v="urn:schemas-microsoft-com:vml" Requires="v">
                  <p:oleObj name="公式" r:id="rId2" imgW="609336" imgH="203112" progId="Equation.3">
                    <p:embed/>
                  </p:oleObj>
                </mc:Choice>
                <mc:Fallback>
                  <p:oleObj name="公式" r:id="rId2" imgW="609336" imgH="203112"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 y="2069"/>
                          <a:ext cx="817" cy="2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82671" name="Text Box 15">
            <a:extLst>
              <a:ext uri="{FF2B5EF4-FFF2-40B4-BE49-F238E27FC236}">
                <a16:creationId xmlns:a16="http://schemas.microsoft.com/office/drawing/2014/main" id="{55DA2BDA-F721-4F6A-B40F-0DB960B793BA}"/>
              </a:ext>
            </a:extLst>
          </p:cNvPr>
          <p:cNvSpPr txBox="1">
            <a:spLocks noChangeArrowheads="1"/>
          </p:cNvSpPr>
          <p:nvPr/>
        </p:nvSpPr>
        <p:spPr bwMode="auto">
          <a:xfrm>
            <a:off x="611188" y="2133600"/>
            <a:ext cx="8208962"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10000"/>
              </a:spcBef>
              <a:buClr>
                <a:srgbClr val="A50021"/>
              </a:buClr>
              <a:buFont typeface="Wingdings" panose="05000000000000000000" pitchFamily="2" charset="2"/>
              <a:buChar char="ü"/>
            </a:pPr>
            <a:r>
              <a:rPr kumimoji="1" lang="zh-CN" altLang="zh-CN" sz="2400" b="1">
                <a:latin typeface="Times New Roman" panose="02020603050405020304" pitchFamily="18" charset="0"/>
                <a:ea typeface="楷体_GB2312" panose="02010609030101010101" pitchFamily="49" charset="-122"/>
              </a:rPr>
              <a:t>皮肤的潮湿、多汗、有损伤等会降低人体电阻；</a:t>
            </a:r>
            <a:endParaRPr kumimoji="1" lang="zh-CN" altLang="en-US" sz="2400" b="1">
              <a:latin typeface="Times New Roman" panose="02020603050405020304" pitchFamily="18" charset="0"/>
              <a:ea typeface="楷体_GB2312" panose="02010609030101010101" pitchFamily="49" charset="-122"/>
            </a:endParaRPr>
          </a:p>
          <a:p>
            <a:pPr eaLnBrk="1" hangingPunct="1">
              <a:lnSpc>
                <a:spcPct val="125000"/>
              </a:lnSpc>
              <a:spcBef>
                <a:spcPct val="10000"/>
              </a:spcBef>
              <a:buClr>
                <a:srgbClr val="A50021"/>
              </a:buClr>
              <a:buFont typeface="Wingdings" panose="05000000000000000000" pitchFamily="2" charset="2"/>
              <a:buChar char="ü"/>
            </a:pPr>
            <a:r>
              <a:rPr kumimoji="1" lang="zh-CN" altLang="zh-CN" sz="2400" b="1">
                <a:latin typeface="Times New Roman" panose="02020603050405020304" pitchFamily="18" charset="0"/>
                <a:ea typeface="楷体_GB2312" panose="02010609030101010101" pitchFamily="49" charset="-122"/>
              </a:rPr>
              <a:t>通过电流加大，通电时间加长，会增加发热出汗，也会降低人体电阻；</a:t>
            </a:r>
            <a:endParaRPr kumimoji="1" lang="zh-CN" altLang="en-US" sz="2400" b="1">
              <a:latin typeface="Times New Roman" panose="02020603050405020304" pitchFamily="18" charset="0"/>
              <a:ea typeface="楷体_GB2312" panose="02010609030101010101" pitchFamily="49" charset="-122"/>
            </a:endParaRPr>
          </a:p>
          <a:p>
            <a:pPr eaLnBrk="1" hangingPunct="1">
              <a:lnSpc>
                <a:spcPct val="125000"/>
              </a:lnSpc>
              <a:spcBef>
                <a:spcPct val="10000"/>
              </a:spcBef>
              <a:buClr>
                <a:srgbClr val="A50021"/>
              </a:buClr>
              <a:buFont typeface="Wingdings" panose="05000000000000000000" pitchFamily="2" charset="2"/>
              <a:buChar char="ü"/>
            </a:pPr>
            <a:r>
              <a:rPr kumimoji="1" lang="zh-CN" altLang="zh-CN" sz="2400" b="1">
                <a:latin typeface="Times New Roman" panose="02020603050405020304" pitchFamily="18" charset="0"/>
                <a:ea typeface="楷体_GB2312" panose="02010609030101010101" pitchFamily="49" charset="-122"/>
              </a:rPr>
              <a:t>接触电压增高，会击穿角质层，也会降低人体电阻。</a:t>
            </a:r>
            <a:endParaRPr kumimoji="1" lang="zh-CN" altLang="en-US" sz="2400" b="1">
              <a:latin typeface="Times New Roman" panose="02020603050405020304" pitchFamily="18" charset="0"/>
              <a:ea typeface="楷体_GB2312" panose="02010609030101010101" pitchFamily="49" charset="-122"/>
            </a:endParaRPr>
          </a:p>
        </p:txBody>
      </p:sp>
      <p:sp>
        <p:nvSpPr>
          <p:cNvPr id="582673" name="Rectangle 17">
            <a:extLst>
              <a:ext uri="{FF2B5EF4-FFF2-40B4-BE49-F238E27FC236}">
                <a16:creationId xmlns:a16="http://schemas.microsoft.com/office/drawing/2014/main" id="{584B8311-E090-4A84-ACC1-E1BF2FD3B1C2}"/>
              </a:ext>
            </a:extLst>
          </p:cNvPr>
          <p:cNvSpPr>
            <a:spLocks noChangeArrowheads="1"/>
          </p:cNvSpPr>
          <p:nvPr/>
        </p:nvSpPr>
        <p:spPr bwMode="auto">
          <a:xfrm>
            <a:off x="755650" y="4292600"/>
            <a:ext cx="7272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anose="02010609030101010101" pitchFamily="49" charset="-122"/>
              </a:rPr>
              <a:t>一般情况下，人体电阻可按</a:t>
            </a:r>
            <a:r>
              <a:rPr kumimoji="1" lang="en-US" altLang="zh-CN" sz="2400" b="1">
                <a:solidFill>
                  <a:srgbClr val="0000FF"/>
                </a:solidFill>
                <a:latin typeface="Times New Roman" panose="02020603050405020304" pitchFamily="18" charset="0"/>
                <a:ea typeface="楷体_GB2312" panose="02010609030101010101" pitchFamily="49" charset="-122"/>
              </a:rPr>
              <a:t>1000</a:t>
            </a:r>
            <a:r>
              <a:rPr kumimoji="1" lang="zh-CN" altLang="en-US" sz="2400" b="1">
                <a:solidFill>
                  <a:srgbClr val="0000FF"/>
                </a:solidFill>
                <a:latin typeface="Times New Roman" panose="02020603050405020304" pitchFamily="18" charset="0"/>
                <a:ea typeface="楷体_GB2312" panose="02010609030101010101" pitchFamily="49" charset="-122"/>
              </a:rPr>
              <a:t>～</a:t>
            </a:r>
            <a:r>
              <a:rPr kumimoji="1" lang="en-US" altLang="zh-CN" sz="2400" b="1">
                <a:solidFill>
                  <a:srgbClr val="0000FF"/>
                </a:solidFill>
                <a:latin typeface="Times New Roman" panose="02020603050405020304" pitchFamily="18" charset="0"/>
                <a:ea typeface="楷体_GB2312" panose="02010609030101010101" pitchFamily="49" charset="-122"/>
              </a:rPr>
              <a:t>2000Ω</a:t>
            </a:r>
            <a:r>
              <a:rPr kumimoji="1" lang="zh-CN" altLang="en-US" sz="2400" b="1">
                <a:latin typeface="Times New Roman" panose="02020603050405020304" pitchFamily="18" charset="0"/>
                <a:ea typeface="楷体_GB2312" panose="02010609030101010101" pitchFamily="49" charset="-122"/>
              </a:rPr>
              <a:t>考虑。</a:t>
            </a:r>
          </a:p>
        </p:txBody>
      </p:sp>
      <p:sp>
        <p:nvSpPr>
          <p:cNvPr id="582675" name="Rectangle 19">
            <a:extLst>
              <a:ext uri="{FF2B5EF4-FFF2-40B4-BE49-F238E27FC236}">
                <a16:creationId xmlns:a16="http://schemas.microsoft.com/office/drawing/2014/main" id="{31666A17-4F2D-4787-B7CF-2FA3DC3BB13C}"/>
              </a:ext>
            </a:extLst>
          </p:cNvPr>
          <p:cNvSpPr>
            <a:spLocks noChangeArrowheads="1"/>
          </p:cNvSpPr>
          <p:nvPr/>
        </p:nvSpPr>
        <p:spPr bwMode="auto">
          <a:xfrm>
            <a:off x="611188" y="4724400"/>
            <a:ext cx="82089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3300"/>
              </a:buClr>
              <a:buFont typeface="Wingdings" panose="05000000000000000000" pitchFamily="2" charset="2"/>
              <a:buChar char="n"/>
            </a:pPr>
            <a:r>
              <a:rPr kumimoji="1" lang="zh-CN" altLang="en-US" sz="2400" b="1">
                <a:latin typeface="Times New Roman" panose="02020603050405020304" pitchFamily="18" charset="0"/>
                <a:ea typeface="楷体_GB2312" panose="02010609030101010101" pitchFamily="49" charset="-122"/>
              </a:rPr>
              <a:t>安全电压：是指不致使人直接致死或致残的电压。它取决于人体允许的电流和人体电阻。</a:t>
            </a:r>
          </a:p>
        </p:txBody>
      </p:sp>
      <p:sp>
        <p:nvSpPr>
          <p:cNvPr id="582676" name="Rectangle 20">
            <a:extLst>
              <a:ext uri="{FF2B5EF4-FFF2-40B4-BE49-F238E27FC236}">
                <a16:creationId xmlns:a16="http://schemas.microsoft.com/office/drawing/2014/main" id="{298B73C6-4837-4035-AF57-D4FF304ED7BF}"/>
              </a:ext>
            </a:extLst>
          </p:cNvPr>
          <p:cNvSpPr>
            <a:spLocks noChangeArrowheads="1"/>
          </p:cNvSpPr>
          <p:nvPr/>
        </p:nvSpPr>
        <p:spPr bwMode="auto">
          <a:xfrm>
            <a:off x="750888" y="5805488"/>
            <a:ext cx="81708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anose="02010609030101010101" pitchFamily="49" charset="-122"/>
              </a:rPr>
              <a:t>我国规定的安全电压等级为：</a:t>
            </a:r>
            <a:r>
              <a:rPr kumimoji="1" lang="en-US" altLang="zh-CN" sz="2400" b="1">
                <a:latin typeface="Times New Roman" panose="02020603050405020304" pitchFamily="18" charset="0"/>
                <a:ea typeface="楷体_GB2312" panose="02010609030101010101" pitchFamily="49" charset="-122"/>
              </a:rPr>
              <a:t>42V</a:t>
            </a:r>
            <a:r>
              <a:rPr kumimoji="1" lang="zh-CN" altLang="en-US" sz="2400" b="1">
                <a:latin typeface="Times New Roman" panose="02020603050405020304" pitchFamily="18" charset="0"/>
                <a:ea typeface="楷体_GB2312" panose="02010609030101010101" pitchFamily="49" charset="-122"/>
              </a:rPr>
              <a:t>、</a:t>
            </a:r>
            <a:r>
              <a:rPr kumimoji="1" lang="en-US" altLang="zh-CN" sz="2400" b="1">
                <a:latin typeface="Times New Roman" panose="02020603050405020304" pitchFamily="18" charset="0"/>
                <a:ea typeface="楷体_GB2312" panose="02010609030101010101" pitchFamily="49" charset="-122"/>
              </a:rPr>
              <a:t>36V</a:t>
            </a:r>
            <a:r>
              <a:rPr kumimoji="1" lang="zh-CN" altLang="en-US" sz="2400" b="1">
                <a:latin typeface="Times New Roman" panose="02020603050405020304" pitchFamily="18" charset="0"/>
                <a:ea typeface="楷体_GB2312" panose="02010609030101010101" pitchFamily="49" charset="-122"/>
              </a:rPr>
              <a:t>、</a:t>
            </a:r>
            <a:r>
              <a:rPr kumimoji="1" lang="en-US" altLang="zh-CN" sz="2400" b="1">
                <a:latin typeface="Times New Roman" panose="02020603050405020304" pitchFamily="18" charset="0"/>
                <a:ea typeface="楷体_GB2312" panose="02010609030101010101" pitchFamily="49" charset="-122"/>
              </a:rPr>
              <a:t>24V</a:t>
            </a:r>
            <a:r>
              <a:rPr kumimoji="1" lang="zh-CN" altLang="en-US" sz="2400" b="1">
                <a:latin typeface="Times New Roman" panose="02020603050405020304" pitchFamily="18" charset="0"/>
                <a:ea typeface="楷体_GB2312" panose="02010609030101010101" pitchFamily="49" charset="-122"/>
              </a:rPr>
              <a:t>、</a:t>
            </a:r>
            <a:r>
              <a:rPr kumimoji="1" lang="en-US" altLang="zh-CN" sz="2400" b="1">
                <a:latin typeface="Times New Roman" panose="02020603050405020304" pitchFamily="18" charset="0"/>
                <a:ea typeface="楷体_GB2312" panose="02010609030101010101" pitchFamily="49" charset="-122"/>
              </a:rPr>
              <a:t>12V</a:t>
            </a:r>
            <a:r>
              <a:rPr kumimoji="1" lang="zh-CN" altLang="en-US" sz="2400" b="1">
                <a:latin typeface="Times New Roman" panose="02020603050405020304" pitchFamily="18" charset="0"/>
                <a:ea typeface="楷体_GB2312" panose="02010609030101010101" pitchFamily="49" charset="-122"/>
              </a:rPr>
              <a:t>和</a:t>
            </a:r>
            <a:r>
              <a:rPr kumimoji="1" lang="en-US" altLang="zh-CN" sz="2400" b="1">
                <a:latin typeface="Times New Roman" panose="02020603050405020304" pitchFamily="18" charset="0"/>
                <a:ea typeface="楷体_GB2312" panose="02010609030101010101" pitchFamily="49" charset="-122"/>
              </a:rPr>
              <a:t>6V</a:t>
            </a:r>
            <a:r>
              <a:rPr kumimoji="1" lang="zh-CN" altLang="en-US" sz="2400" b="1">
                <a:latin typeface="Times New Roman" panose="02020603050405020304" pitchFamily="18" charset="0"/>
                <a:ea typeface="楷体_GB2312" panose="02010609030101010101"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82671">
                                            <p:txEl>
                                              <p:pRg st="0" end="0"/>
                                            </p:txEl>
                                          </p:spTgt>
                                        </p:tgtEl>
                                        <p:attrNameLst>
                                          <p:attrName>style.visibility</p:attrName>
                                        </p:attrNameLst>
                                      </p:cBhvr>
                                      <p:to>
                                        <p:strVal val="visible"/>
                                      </p:to>
                                    </p:set>
                                    <p:animEffect transition="in" filter="slide(fromBottom)">
                                      <p:cBhvr>
                                        <p:cTn id="12" dur="500"/>
                                        <p:tgtEl>
                                          <p:spTgt spid="5826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82671">
                                            <p:txEl>
                                              <p:pRg st="1" end="1"/>
                                            </p:txEl>
                                          </p:spTgt>
                                        </p:tgtEl>
                                        <p:attrNameLst>
                                          <p:attrName>style.visibility</p:attrName>
                                        </p:attrNameLst>
                                      </p:cBhvr>
                                      <p:to>
                                        <p:strVal val="visible"/>
                                      </p:to>
                                    </p:set>
                                    <p:animEffect transition="in" filter="slide(fromBottom)">
                                      <p:cBhvr>
                                        <p:cTn id="17" dur="500"/>
                                        <p:tgtEl>
                                          <p:spTgt spid="5826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82671">
                                            <p:txEl>
                                              <p:pRg st="2" end="2"/>
                                            </p:txEl>
                                          </p:spTgt>
                                        </p:tgtEl>
                                        <p:attrNameLst>
                                          <p:attrName>style.visibility</p:attrName>
                                        </p:attrNameLst>
                                      </p:cBhvr>
                                      <p:to>
                                        <p:strVal val="visible"/>
                                      </p:to>
                                    </p:set>
                                    <p:animEffect transition="in" filter="slide(fromBottom)">
                                      <p:cBhvr>
                                        <p:cTn id="22" dur="500"/>
                                        <p:tgtEl>
                                          <p:spTgt spid="58267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82673"/>
                                        </p:tgtEl>
                                        <p:attrNameLst>
                                          <p:attrName>style.visibility</p:attrName>
                                        </p:attrNameLst>
                                      </p:cBhvr>
                                      <p:to>
                                        <p:strVal val="visible"/>
                                      </p:to>
                                    </p:set>
                                    <p:animEffect transition="in" filter="slide(fromBottom)">
                                      <p:cBhvr>
                                        <p:cTn id="27" dur="500"/>
                                        <p:tgtEl>
                                          <p:spTgt spid="5826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582675">
                                            <p:txEl>
                                              <p:pRg st="0" end="0"/>
                                            </p:txEl>
                                          </p:spTgt>
                                        </p:tgtEl>
                                        <p:attrNameLst>
                                          <p:attrName>style.visibility</p:attrName>
                                        </p:attrNameLst>
                                      </p:cBhvr>
                                      <p:to>
                                        <p:strVal val="visible"/>
                                      </p:to>
                                    </p:set>
                                    <p:animEffect transition="in" filter="slide(fromBottom)">
                                      <p:cBhvr>
                                        <p:cTn id="32" dur="500"/>
                                        <p:tgtEl>
                                          <p:spTgt spid="582675">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582676"/>
                                        </p:tgtEl>
                                        <p:attrNameLst>
                                          <p:attrName>style.visibility</p:attrName>
                                        </p:attrNameLst>
                                      </p:cBhvr>
                                      <p:to>
                                        <p:strVal val="visible"/>
                                      </p:to>
                                    </p:set>
                                    <p:animEffect transition="in" filter="slide(fromBottom)">
                                      <p:cBhvr>
                                        <p:cTn id="37" dur="500"/>
                                        <p:tgtEl>
                                          <p:spTgt spid="582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73" grpId="0"/>
      <p:bldP spid="58267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1" name="Text Box 11">
            <a:extLst>
              <a:ext uri="{FF2B5EF4-FFF2-40B4-BE49-F238E27FC236}">
                <a16:creationId xmlns:a16="http://schemas.microsoft.com/office/drawing/2014/main" id="{B706316D-E96B-43AA-8840-9D1F5DC56E6D}"/>
              </a:ext>
            </a:extLst>
          </p:cNvPr>
          <p:cNvSpPr txBox="1">
            <a:spLocks noChangeArrowheads="1"/>
          </p:cNvSpPr>
          <p:nvPr/>
        </p:nvSpPr>
        <p:spPr bwMode="auto">
          <a:xfrm>
            <a:off x="611188" y="692150"/>
            <a:ext cx="8137525"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15000"/>
              </a:spcBef>
              <a:buClr>
                <a:srgbClr val="A50021"/>
              </a:buClr>
              <a:buFont typeface="Wingdings" panose="05000000000000000000" pitchFamily="2" charset="2"/>
              <a:buChar char="ü"/>
            </a:pPr>
            <a:r>
              <a:rPr kumimoji="1" lang="zh-CN" altLang="zh-CN" sz="2400" b="1">
                <a:latin typeface="Times New Roman" panose="02020603050405020304" pitchFamily="18" charset="0"/>
                <a:ea typeface="楷体_GB2312" panose="02010609030101010101" pitchFamily="49" charset="-122"/>
              </a:rPr>
              <a:t>凡手提照明灯、在危险环境和特别危险环境中使用携带式电动工具，如无特殊安全结构或安全措施，应采用</a:t>
            </a:r>
            <a:r>
              <a:rPr kumimoji="1" lang="en-US" altLang="zh-CN" sz="2400" b="1">
                <a:latin typeface="Times New Roman" panose="02020603050405020304" pitchFamily="18" charset="0"/>
                <a:ea typeface="楷体_GB2312" panose="02010609030101010101" pitchFamily="49" charset="-122"/>
              </a:rPr>
              <a:t>42V</a:t>
            </a:r>
            <a:r>
              <a:rPr kumimoji="1" lang="zh-CN" altLang="en-US" sz="2400" b="1">
                <a:latin typeface="Times New Roman" panose="02020603050405020304" pitchFamily="18" charset="0"/>
                <a:ea typeface="楷体_GB2312" panose="02010609030101010101" pitchFamily="49" charset="-122"/>
              </a:rPr>
              <a:t>或</a:t>
            </a:r>
            <a:r>
              <a:rPr kumimoji="1" lang="en-US" altLang="zh-CN" sz="2400" b="1">
                <a:latin typeface="Times New Roman" panose="02020603050405020304" pitchFamily="18" charset="0"/>
                <a:ea typeface="楷体_GB2312" panose="02010609030101010101" pitchFamily="49" charset="-122"/>
              </a:rPr>
              <a:t>36V</a:t>
            </a:r>
            <a:r>
              <a:rPr kumimoji="1" lang="zh-CN" altLang="en-US" sz="2400" b="1">
                <a:latin typeface="Times New Roman" panose="02020603050405020304" pitchFamily="18" charset="0"/>
                <a:ea typeface="楷体_GB2312" panose="02010609030101010101" pitchFamily="49" charset="-122"/>
              </a:rPr>
              <a:t>的安全电压；</a:t>
            </a:r>
          </a:p>
          <a:p>
            <a:pPr eaLnBrk="1" hangingPunct="1">
              <a:lnSpc>
                <a:spcPct val="130000"/>
              </a:lnSpc>
              <a:spcBef>
                <a:spcPct val="15000"/>
              </a:spcBef>
              <a:buClr>
                <a:srgbClr val="A50021"/>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金属容器内、隧道内、矿井内等工作地点狭窄、行动不便，以及周围有大面积接地导体的环境，应采用</a:t>
            </a:r>
            <a:r>
              <a:rPr kumimoji="1" lang="en-US" altLang="zh-CN" sz="2400" b="1">
                <a:latin typeface="Times New Roman" panose="02020603050405020304" pitchFamily="18" charset="0"/>
                <a:ea typeface="楷体_GB2312" panose="02010609030101010101" pitchFamily="49" charset="-122"/>
              </a:rPr>
              <a:t>24V</a:t>
            </a:r>
            <a:r>
              <a:rPr kumimoji="1" lang="zh-CN" altLang="en-US" sz="2400" b="1">
                <a:latin typeface="Times New Roman" panose="02020603050405020304" pitchFamily="18" charset="0"/>
                <a:ea typeface="楷体_GB2312" panose="02010609030101010101" pitchFamily="49" charset="-122"/>
              </a:rPr>
              <a:t>或</a:t>
            </a:r>
            <a:r>
              <a:rPr kumimoji="1" lang="en-US" altLang="zh-CN" sz="2400" b="1">
                <a:latin typeface="Times New Roman" panose="02020603050405020304" pitchFamily="18" charset="0"/>
                <a:ea typeface="楷体_GB2312" panose="02010609030101010101" pitchFamily="49" charset="-122"/>
              </a:rPr>
              <a:t>12V</a:t>
            </a:r>
            <a:r>
              <a:rPr kumimoji="1" lang="zh-CN" altLang="en-US" sz="2400" b="1">
                <a:latin typeface="Times New Roman" panose="02020603050405020304" pitchFamily="18" charset="0"/>
                <a:ea typeface="楷体_GB2312" panose="02010609030101010101" pitchFamily="49" charset="-122"/>
              </a:rPr>
              <a:t>的安全电压；</a:t>
            </a:r>
          </a:p>
          <a:p>
            <a:pPr eaLnBrk="1" hangingPunct="1">
              <a:lnSpc>
                <a:spcPct val="130000"/>
              </a:lnSpc>
              <a:spcBef>
                <a:spcPct val="15000"/>
              </a:spcBef>
              <a:buClr>
                <a:srgbClr val="A50021"/>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水下作业等场所采用</a:t>
            </a:r>
            <a:r>
              <a:rPr kumimoji="1" lang="en-US" altLang="zh-CN" sz="2400" b="1">
                <a:latin typeface="Times New Roman" panose="02020603050405020304" pitchFamily="18" charset="0"/>
                <a:ea typeface="楷体_GB2312" panose="02010609030101010101" pitchFamily="49" charset="-122"/>
              </a:rPr>
              <a:t>6V</a:t>
            </a:r>
            <a:r>
              <a:rPr kumimoji="1" lang="zh-CN" altLang="en-US" sz="2400" b="1">
                <a:latin typeface="Times New Roman" panose="02020603050405020304" pitchFamily="18" charset="0"/>
                <a:ea typeface="楷体_GB2312" panose="02010609030101010101" pitchFamily="49" charset="-122"/>
              </a:rPr>
              <a:t>的安全电压。 </a:t>
            </a:r>
          </a:p>
        </p:txBody>
      </p:sp>
      <p:sp>
        <p:nvSpPr>
          <p:cNvPr id="583694" name="Rectangle 14">
            <a:extLst>
              <a:ext uri="{FF2B5EF4-FFF2-40B4-BE49-F238E27FC236}">
                <a16:creationId xmlns:a16="http://schemas.microsoft.com/office/drawing/2014/main" id="{B082F7B3-1747-4D0E-92B0-3FDEE8727C0D}"/>
              </a:ext>
            </a:extLst>
          </p:cNvPr>
          <p:cNvSpPr>
            <a:spLocks noChangeArrowheads="1"/>
          </p:cNvSpPr>
          <p:nvPr/>
        </p:nvSpPr>
        <p:spPr bwMode="auto">
          <a:xfrm>
            <a:off x="611188" y="4294188"/>
            <a:ext cx="80645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在一般的正常环境条件下，通常称交流</a:t>
            </a:r>
            <a:r>
              <a:rPr kumimoji="1" lang="en-US" altLang="zh-CN" sz="2400" b="1">
                <a:solidFill>
                  <a:srgbClr val="0000FF"/>
                </a:solidFill>
                <a:latin typeface="Times New Roman" panose="02020603050405020304" pitchFamily="18" charset="0"/>
                <a:ea typeface="楷体_GB2312" panose="02010609030101010101" pitchFamily="49" charset="-122"/>
              </a:rPr>
              <a:t>50V</a:t>
            </a:r>
            <a:r>
              <a:rPr kumimoji="1" lang="zh-CN" altLang="en-US" sz="2400" b="1">
                <a:latin typeface="Times New Roman" panose="02020603050405020304" pitchFamily="18" charset="0"/>
                <a:ea typeface="楷体_GB2312" panose="02010609030101010101" pitchFamily="49" charset="-122"/>
              </a:rPr>
              <a:t>电压为可允许持续接触的“安全特低电压”。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83691">
                                            <p:txEl>
                                              <p:pRg st="0" end="0"/>
                                            </p:txEl>
                                          </p:spTgt>
                                        </p:tgtEl>
                                        <p:attrNameLst>
                                          <p:attrName>style.visibility</p:attrName>
                                        </p:attrNameLst>
                                      </p:cBhvr>
                                      <p:to>
                                        <p:strVal val="visible"/>
                                      </p:to>
                                    </p:set>
                                    <p:animEffect transition="in" filter="slide(fromBottom)">
                                      <p:cBhvr>
                                        <p:cTn id="7" dur="500"/>
                                        <p:tgtEl>
                                          <p:spTgt spid="5836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83691">
                                            <p:txEl>
                                              <p:pRg st="1" end="1"/>
                                            </p:txEl>
                                          </p:spTgt>
                                        </p:tgtEl>
                                        <p:attrNameLst>
                                          <p:attrName>style.visibility</p:attrName>
                                        </p:attrNameLst>
                                      </p:cBhvr>
                                      <p:to>
                                        <p:strVal val="visible"/>
                                      </p:to>
                                    </p:set>
                                    <p:animEffect transition="in" filter="slide(fromBottom)">
                                      <p:cBhvr>
                                        <p:cTn id="12" dur="500"/>
                                        <p:tgtEl>
                                          <p:spTgt spid="5836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83691">
                                            <p:txEl>
                                              <p:pRg st="2" end="2"/>
                                            </p:txEl>
                                          </p:spTgt>
                                        </p:tgtEl>
                                        <p:attrNameLst>
                                          <p:attrName>style.visibility</p:attrName>
                                        </p:attrNameLst>
                                      </p:cBhvr>
                                      <p:to>
                                        <p:strVal val="visible"/>
                                      </p:to>
                                    </p:set>
                                    <p:animEffect transition="in" filter="slide(fromBottom)">
                                      <p:cBhvr>
                                        <p:cTn id="17" dur="500"/>
                                        <p:tgtEl>
                                          <p:spTgt spid="5836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83694"/>
                                        </p:tgtEl>
                                        <p:attrNameLst>
                                          <p:attrName>style.visibility</p:attrName>
                                        </p:attrNameLst>
                                      </p:cBhvr>
                                      <p:to>
                                        <p:strVal val="visible"/>
                                      </p:to>
                                    </p:set>
                                    <p:animEffect transition="in" filter="slide(fromBottom)">
                                      <p:cBhvr>
                                        <p:cTn id="22" dur="500"/>
                                        <p:tgtEl>
                                          <p:spTgt spid="583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21" name="Rectangle 17">
            <a:extLst>
              <a:ext uri="{FF2B5EF4-FFF2-40B4-BE49-F238E27FC236}">
                <a16:creationId xmlns:a16="http://schemas.microsoft.com/office/drawing/2014/main" id="{CA1CBEE7-A2CE-4E8C-9DD7-08B837D3CF3A}"/>
              </a:ext>
            </a:extLst>
          </p:cNvPr>
          <p:cNvSpPr>
            <a:spLocks noChangeArrowheads="1"/>
          </p:cNvSpPr>
          <p:nvPr/>
        </p:nvSpPr>
        <p:spPr bwMode="auto">
          <a:xfrm>
            <a:off x="720725" y="620713"/>
            <a:ext cx="56515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1813" indent="-5318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zh-CN" altLang="en-US" sz="2800" b="1">
                <a:solidFill>
                  <a:srgbClr val="FF3300"/>
                </a:solidFill>
                <a:latin typeface="楷体_GB2312" panose="02010609030101010101" pitchFamily="49" charset="-122"/>
                <a:ea typeface="楷体_GB2312" panose="02010609030101010101" pitchFamily="49" charset="-122"/>
              </a:rPr>
              <a:t>二、漏电保护器的基本结构和原理</a:t>
            </a:r>
          </a:p>
        </p:txBody>
      </p:sp>
      <p:sp>
        <p:nvSpPr>
          <p:cNvPr id="584723" name="Rectangle 19">
            <a:extLst>
              <a:ext uri="{FF2B5EF4-FFF2-40B4-BE49-F238E27FC236}">
                <a16:creationId xmlns:a16="http://schemas.microsoft.com/office/drawing/2014/main" id="{9411E507-C5EF-4942-9F01-A0A9DD1B8E4E}"/>
              </a:ext>
            </a:extLst>
          </p:cNvPr>
          <p:cNvSpPr>
            <a:spLocks noChangeArrowheads="1"/>
          </p:cNvSpPr>
          <p:nvPr/>
        </p:nvSpPr>
        <p:spPr bwMode="auto">
          <a:xfrm>
            <a:off x="539750" y="1052513"/>
            <a:ext cx="80645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kumimoji="1" lang="en-US" altLang="zh-CN" sz="2400" b="1">
                <a:latin typeface="Times New Roman" panose="02020603050405020304" pitchFamily="18" charset="0"/>
                <a:ea typeface="楷体_GB2312" panose="02010609030101010101" pitchFamily="49" charset="-122"/>
              </a:rPr>
              <a:t>      </a:t>
            </a:r>
            <a:r>
              <a:rPr kumimoji="1" lang="zh-CN" altLang="en-US" sz="2400" b="1">
                <a:latin typeface="Times New Roman" panose="02020603050405020304" pitchFamily="18" charset="0"/>
                <a:ea typeface="楷体_GB2312" panose="02010609030101010101" pitchFamily="49" charset="-122"/>
              </a:rPr>
              <a:t>图</a:t>
            </a:r>
            <a:r>
              <a:rPr kumimoji="1" lang="en-US" altLang="zh-CN" sz="2400" b="1">
                <a:latin typeface="Times New Roman" panose="02020603050405020304" pitchFamily="18" charset="0"/>
                <a:ea typeface="楷体_GB2312" panose="02010609030101010101" pitchFamily="49" charset="-122"/>
              </a:rPr>
              <a:t>9-16</a:t>
            </a:r>
            <a:r>
              <a:rPr kumimoji="1" lang="zh-CN" altLang="en-US" sz="2400" b="1">
                <a:latin typeface="Times New Roman" panose="02020603050405020304" pitchFamily="18" charset="0"/>
                <a:ea typeface="楷体_GB2312" panose="02010609030101010101" pitchFamily="49" charset="-122"/>
              </a:rPr>
              <a:t>是电流动作型漏电断路器的工作原理示意图。 </a:t>
            </a:r>
          </a:p>
        </p:txBody>
      </p:sp>
      <p:sp>
        <p:nvSpPr>
          <p:cNvPr id="584724" name="Text Box 20">
            <a:extLst>
              <a:ext uri="{FF2B5EF4-FFF2-40B4-BE49-F238E27FC236}">
                <a16:creationId xmlns:a16="http://schemas.microsoft.com/office/drawing/2014/main" id="{574484E1-6B5D-4E9D-AC7D-916D105D19F3}"/>
              </a:ext>
            </a:extLst>
          </p:cNvPr>
          <p:cNvSpPr txBox="1">
            <a:spLocks noChangeArrowheads="1"/>
          </p:cNvSpPr>
          <p:nvPr/>
        </p:nvSpPr>
        <p:spPr bwMode="auto">
          <a:xfrm>
            <a:off x="612775" y="1700213"/>
            <a:ext cx="3382963" cy="4465637"/>
          </a:xfrm>
          <a:prstGeom prst="rect">
            <a:avLst/>
          </a:prstGeom>
          <a:solidFill>
            <a:srgbClr val="FFCCFF"/>
          </a:solidFill>
          <a:ln w="19050">
            <a:solidFill>
              <a:srgbClr val="00CC00"/>
            </a:solidFill>
            <a:miter lim="800000"/>
            <a:headEnd type="none" w="sm" len="sm"/>
            <a:tailEnd type="none" w="sm" len="sm"/>
          </a:ln>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Clr>
                <a:schemeClr val="tx2"/>
              </a:buClr>
            </a:pPr>
            <a:r>
              <a:rPr kumimoji="1" lang="zh-CN" altLang="en-US" sz="2000" b="1">
                <a:latin typeface="Times New Roman" panose="02020603050405020304" pitchFamily="18" charset="0"/>
                <a:ea typeface="楷体_GB2312" panose="02010609030101010101" pitchFamily="49" charset="-122"/>
              </a:rPr>
              <a:t>正常情况下，通过</a:t>
            </a:r>
            <a:r>
              <a:rPr kumimoji="1" lang="en-US" altLang="zh-CN" sz="2000" b="1">
                <a:latin typeface="Times New Roman" panose="02020603050405020304" pitchFamily="18" charset="0"/>
                <a:ea typeface="楷体_GB2312" panose="02010609030101010101" pitchFamily="49" charset="-122"/>
              </a:rPr>
              <a:t>TAN</a:t>
            </a:r>
            <a:r>
              <a:rPr kumimoji="1" lang="zh-CN" altLang="en-US" sz="2000" b="1">
                <a:latin typeface="Times New Roman" panose="02020603050405020304" pitchFamily="18" charset="0"/>
                <a:ea typeface="楷体_GB2312" panose="02010609030101010101" pitchFamily="49" charset="-122"/>
              </a:rPr>
              <a:t>一次侧的三相电流相量和等于零，</a:t>
            </a:r>
            <a:r>
              <a:rPr kumimoji="1" lang="en-US" altLang="zh-CN" sz="2000" b="1">
                <a:latin typeface="Times New Roman" panose="02020603050405020304" pitchFamily="18" charset="0"/>
                <a:ea typeface="楷体_GB2312" panose="02010609030101010101" pitchFamily="49" charset="-122"/>
              </a:rPr>
              <a:t>TAN</a:t>
            </a:r>
            <a:r>
              <a:rPr kumimoji="1" lang="zh-CN" altLang="en-US" sz="2000" b="1">
                <a:latin typeface="Times New Roman" panose="02020603050405020304" pitchFamily="18" charset="0"/>
                <a:ea typeface="楷体_GB2312" panose="02010609030101010101" pitchFamily="49" charset="-122"/>
              </a:rPr>
              <a:t>的铁心中没有磁通，其二次侧没有电流输出。当被保护电路发生漏电或有人触电时，由于漏电电流的存在，通过</a:t>
            </a:r>
            <a:r>
              <a:rPr kumimoji="1" lang="en-US" altLang="zh-CN" sz="2000" b="1">
                <a:latin typeface="Times New Roman" panose="02020603050405020304" pitchFamily="18" charset="0"/>
                <a:ea typeface="楷体_GB2312" panose="02010609030101010101" pitchFamily="49" charset="-122"/>
              </a:rPr>
              <a:t>TAN</a:t>
            </a:r>
            <a:r>
              <a:rPr kumimoji="1" lang="zh-CN" altLang="en-US" sz="2000" b="1">
                <a:latin typeface="Times New Roman" panose="02020603050405020304" pitchFamily="18" charset="0"/>
                <a:ea typeface="楷体_GB2312" panose="02010609030101010101" pitchFamily="49" charset="-122"/>
              </a:rPr>
              <a:t>一次侧的三相电流相量不等于零，</a:t>
            </a:r>
            <a:r>
              <a:rPr kumimoji="1" lang="en-US" altLang="zh-CN" sz="2000" b="1">
                <a:latin typeface="Times New Roman" panose="02020603050405020304" pitchFamily="18" charset="0"/>
                <a:ea typeface="楷体_GB2312" panose="02010609030101010101" pitchFamily="49" charset="-122"/>
              </a:rPr>
              <a:t>TAN</a:t>
            </a:r>
            <a:r>
              <a:rPr kumimoji="1" lang="zh-CN" altLang="en-US" sz="2000" b="1">
                <a:latin typeface="Times New Roman" panose="02020603050405020304" pitchFamily="18" charset="0"/>
                <a:ea typeface="楷体_GB2312" panose="02010609030101010101" pitchFamily="49" charset="-122"/>
              </a:rPr>
              <a:t>中产生零序磁通，其二次侧有电流输出，经放大器放大后，驱动低压断路器</a:t>
            </a:r>
            <a:r>
              <a:rPr kumimoji="1" lang="en-US" altLang="zh-CN" sz="2000" b="1">
                <a:latin typeface="Times New Roman" panose="02020603050405020304" pitchFamily="18" charset="0"/>
                <a:ea typeface="楷体_GB2312" panose="02010609030101010101" pitchFamily="49" charset="-122"/>
              </a:rPr>
              <a:t>QF</a:t>
            </a:r>
            <a:r>
              <a:rPr kumimoji="1" lang="zh-CN" altLang="en-US" sz="2000" b="1">
                <a:latin typeface="Times New Roman" panose="02020603050405020304" pitchFamily="18" charset="0"/>
                <a:ea typeface="楷体_GB2312" panose="02010609030101010101" pitchFamily="49" charset="-122"/>
              </a:rPr>
              <a:t>的脱扣线圈</a:t>
            </a:r>
            <a:r>
              <a:rPr kumimoji="1" lang="en-US" altLang="zh-CN" sz="2000" b="1">
                <a:latin typeface="Times New Roman" panose="02020603050405020304" pitchFamily="18" charset="0"/>
                <a:ea typeface="楷体_GB2312" panose="02010609030101010101" pitchFamily="49" charset="-122"/>
              </a:rPr>
              <a:t>YR</a:t>
            </a:r>
            <a:r>
              <a:rPr kumimoji="1" lang="zh-CN" altLang="en-US" sz="2000" b="1">
                <a:latin typeface="Times New Roman" panose="02020603050405020304" pitchFamily="18" charset="0"/>
                <a:ea typeface="楷体_GB2312" panose="02010609030101010101" pitchFamily="49" charset="-122"/>
              </a:rPr>
              <a:t>，使断路器</a:t>
            </a:r>
            <a:r>
              <a:rPr kumimoji="1" lang="en-US" altLang="zh-CN" sz="2000" b="1">
                <a:latin typeface="Times New Roman" panose="02020603050405020304" pitchFamily="18" charset="0"/>
                <a:ea typeface="楷体_GB2312" panose="02010609030101010101" pitchFamily="49" charset="-122"/>
              </a:rPr>
              <a:t>QF</a:t>
            </a:r>
            <a:r>
              <a:rPr kumimoji="1" lang="zh-CN" altLang="en-US" sz="2000" b="1">
                <a:latin typeface="Times New Roman" panose="02020603050405020304" pitchFamily="18" charset="0"/>
                <a:ea typeface="楷体_GB2312" panose="02010609030101010101" pitchFamily="49" charset="-122"/>
              </a:rPr>
              <a:t>自动跳闸。</a:t>
            </a:r>
          </a:p>
        </p:txBody>
      </p:sp>
      <p:sp>
        <p:nvSpPr>
          <p:cNvPr id="584726" name="Rectangle 22">
            <a:extLst>
              <a:ext uri="{FF2B5EF4-FFF2-40B4-BE49-F238E27FC236}">
                <a16:creationId xmlns:a16="http://schemas.microsoft.com/office/drawing/2014/main" id="{9C8AC47F-72B0-4DBC-A7BE-9265A5393989}"/>
              </a:ext>
            </a:extLst>
          </p:cNvPr>
          <p:cNvSpPr>
            <a:spLocks noChangeArrowheads="1"/>
          </p:cNvSpPr>
          <p:nvPr/>
        </p:nvSpPr>
        <p:spPr bwMode="auto">
          <a:xfrm>
            <a:off x="4932363" y="5876925"/>
            <a:ext cx="3419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b="1">
                <a:latin typeface="Times New Roman" panose="02020603050405020304" pitchFamily="18" charset="0"/>
                <a:ea typeface="楷体_GB2312" panose="02010609030101010101" pitchFamily="49" charset="-122"/>
              </a:rPr>
              <a:t>图</a:t>
            </a:r>
            <a:r>
              <a:rPr kumimoji="1" lang="en-US" altLang="zh-CN" sz="1600" b="1">
                <a:latin typeface="Times New Roman" panose="02020603050405020304" pitchFamily="18" charset="0"/>
                <a:ea typeface="楷体_GB2312" panose="02010609030101010101" pitchFamily="49" charset="-122"/>
              </a:rPr>
              <a:t>9-16    </a:t>
            </a:r>
            <a:r>
              <a:rPr kumimoji="1" lang="zh-CN" altLang="en-US" sz="1600" b="1">
                <a:latin typeface="Times New Roman" panose="02020603050405020304" pitchFamily="18" charset="0"/>
                <a:ea typeface="楷体_GB2312" panose="02010609030101010101" pitchFamily="49" charset="-122"/>
              </a:rPr>
              <a:t>漏电保护器工作原理示意图</a:t>
            </a:r>
          </a:p>
        </p:txBody>
      </p:sp>
      <p:pic>
        <p:nvPicPr>
          <p:cNvPr id="584727" name="Picture 23">
            <a:extLst>
              <a:ext uri="{FF2B5EF4-FFF2-40B4-BE49-F238E27FC236}">
                <a16:creationId xmlns:a16="http://schemas.microsoft.com/office/drawing/2014/main" id="{E856DB4F-5D50-4288-818C-1D37FCF85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104" r="4372" b="-1511"/>
          <a:stretch>
            <a:fillRect/>
          </a:stretch>
        </p:blipFill>
        <p:spPr bwMode="auto">
          <a:xfrm>
            <a:off x="4140200" y="2103438"/>
            <a:ext cx="4716463"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4721">
                                            <p:txEl>
                                              <p:pRg st="0" end="0"/>
                                            </p:txEl>
                                          </p:spTgt>
                                        </p:tgtEl>
                                        <p:attrNameLst>
                                          <p:attrName>style.visibility</p:attrName>
                                        </p:attrNameLst>
                                      </p:cBhvr>
                                      <p:to>
                                        <p:strVal val="visible"/>
                                      </p:to>
                                    </p:set>
                                    <p:animEffect transition="in" filter="slide(fromBottom)">
                                      <p:cBhvr>
                                        <p:cTn id="7" dur="500"/>
                                        <p:tgtEl>
                                          <p:spTgt spid="5847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84723"/>
                                        </p:tgtEl>
                                        <p:attrNameLst>
                                          <p:attrName>style.visibility</p:attrName>
                                        </p:attrNameLst>
                                      </p:cBhvr>
                                      <p:to>
                                        <p:strVal val="visible"/>
                                      </p:to>
                                    </p:set>
                                    <p:animEffect transition="in" filter="checkerboard(across)">
                                      <p:cBhvr>
                                        <p:cTn id="12" dur="500"/>
                                        <p:tgtEl>
                                          <p:spTgt spid="5847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84726"/>
                                        </p:tgtEl>
                                        <p:attrNameLst>
                                          <p:attrName>style.visibility</p:attrName>
                                        </p:attrNameLst>
                                      </p:cBhvr>
                                      <p:to>
                                        <p:strVal val="visible"/>
                                      </p:to>
                                    </p:set>
                                    <p:animEffect transition="in" filter="barn(outVertical)">
                                      <p:cBhvr>
                                        <p:cTn id="17" dur="500"/>
                                        <p:tgtEl>
                                          <p:spTgt spid="584726"/>
                                        </p:tgtEl>
                                      </p:cBhvr>
                                    </p:animEffect>
                                  </p:childTnLst>
                                </p:cTn>
                              </p:par>
                              <p:par>
                                <p:cTn id="18" presetID="16" presetClass="entr" presetSubtype="37" fill="hold" nodeType="withEffect">
                                  <p:stCondLst>
                                    <p:cond delay="0"/>
                                  </p:stCondLst>
                                  <p:childTnLst>
                                    <p:set>
                                      <p:cBhvr>
                                        <p:cTn id="19" dur="1" fill="hold">
                                          <p:stCondLst>
                                            <p:cond delay="0"/>
                                          </p:stCondLst>
                                        </p:cTn>
                                        <p:tgtEl>
                                          <p:spTgt spid="584727"/>
                                        </p:tgtEl>
                                        <p:attrNameLst>
                                          <p:attrName>style.visibility</p:attrName>
                                        </p:attrNameLst>
                                      </p:cBhvr>
                                      <p:to>
                                        <p:strVal val="visible"/>
                                      </p:to>
                                    </p:set>
                                    <p:animEffect transition="in" filter="barn(outVertical)">
                                      <p:cBhvr>
                                        <p:cTn id="20" dur="500"/>
                                        <p:tgtEl>
                                          <p:spTgt spid="58472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84724"/>
                                        </p:tgtEl>
                                        <p:attrNameLst>
                                          <p:attrName>style.visibility</p:attrName>
                                        </p:attrNameLst>
                                      </p:cBhvr>
                                      <p:to>
                                        <p:strVal val="visible"/>
                                      </p:to>
                                    </p:set>
                                    <p:anim calcmode="lin" valueType="num">
                                      <p:cBhvr additive="base">
                                        <p:cTn id="25" dur="500" fill="hold"/>
                                        <p:tgtEl>
                                          <p:spTgt spid="584724"/>
                                        </p:tgtEl>
                                        <p:attrNameLst>
                                          <p:attrName>ppt_x</p:attrName>
                                        </p:attrNameLst>
                                      </p:cBhvr>
                                      <p:tavLst>
                                        <p:tav tm="0">
                                          <p:val>
                                            <p:strVal val="#ppt_x"/>
                                          </p:val>
                                        </p:tav>
                                        <p:tav tm="100000">
                                          <p:val>
                                            <p:strVal val="#ppt_x"/>
                                          </p:val>
                                        </p:tav>
                                      </p:tavLst>
                                    </p:anim>
                                    <p:anim calcmode="lin" valueType="num">
                                      <p:cBhvr additive="base">
                                        <p:cTn id="26" dur="500" fill="hold"/>
                                        <p:tgtEl>
                                          <p:spTgt spid="584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21" grpId="0" build="p"/>
      <p:bldP spid="584723" grpId="0"/>
      <p:bldP spid="584724" grpId="0" animBg="1"/>
      <p:bldP spid="5847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65937DC8-E349-401B-BD56-87841EBCC59D}"/>
              </a:ext>
            </a:extLst>
          </p:cNvPr>
          <p:cNvSpPr>
            <a:spLocks noChangeArrowheads="1"/>
          </p:cNvSpPr>
          <p:nvPr/>
        </p:nvSpPr>
        <p:spPr bwMode="auto">
          <a:xfrm>
            <a:off x="0"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5740" name="Rectangle 12">
            <a:extLst>
              <a:ext uri="{FF2B5EF4-FFF2-40B4-BE49-F238E27FC236}">
                <a16:creationId xmlns:a16="http://schemas.microsoft.com/office/drawing/2014/main" id="{A97F38A4-4358-4942-AFB1-76F880A827A3}"/>
              </a:ext>
            </a:extLst>
          </p:cNvPr>
          <p:cNvSpPr>
            <a:spLocks noChangeArrowheads="1"/>
          </p:cNvSpPr>
          <p:nvPr/>
        </p:nvSpPr>
        <p:spPr bwMode="auto">
          <a:xfrm>
            <a:off x="720725" y="549275"/>
            <a:ext cx="5651500" cy="64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1813" indent="-5318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zh-CN" altLang="en-US" sz="2800" b="1">
                <a:solidFill>
                  <a:srgbClr val="FF3300"/>
                </a:solidFill>
                <a:latin typeface="楷体_GB2312" panose="02010609030101010101" pitchFamily="49" charset="-122"/>
                <a:ea typeface="楷体_GB2312" panose="02010609030101010101" pitchFamily="49" charset="-122"/>
              </a:rPr>
              <a:t>三、安全用电的一般措施</a:t>
            </a:r>
          </a:p>
        </p:txBody>
      </p:sp>
      <p:sp>
        <p:nvSpPr>
          <p:cNvPr id="585741" name="Text Box 13">
            <a:extLst>
              <a:ext uri="{FF2B5EF4-FFF2-40B4-BE49-F238E27FC236}">
                <a16:creationId xmlns:a16="http://schemas.microsoft.com/office/drawing/2014/main" id="{4D2D9AC6-05A6-44D0-B8F8-7D6D4639C425}"/>
              </a:ext>
            </a:extLst>
          </p:cNvPr>
          <p:cNvSpPr txBox="1">
            <a:spLocks noChangeArrowheads="1"/>
          </p:cNvSpPr>
          <p:nvPr/>
        </p:nvSpPr>
        <p:spPr bwMode="auto">
          <a:xfrm>
            <a:off x="611188" y="981075"/>
            <a:ext cx="8137525" cy="537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1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建立电气安全管理机构，确定管理人员和管理方式。</a:t>
            </a:r>
          </a:p>
          <a:p>
            <a:pPr eaLnBrk="1" hangingPunct="1">
              <a:lnSpc>
                <a:spcPct val="125000"/>
              </a:lnSpc>
              <a:spcBef>
                <a:spcPct val="1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严格执行各项安全规章制度。</a:t>
            </a:r>
          </a:p>
          <a:p>
            <a:pPr eaLnBrk="1" hangingPunct="1">
              <a:lnSpc>
                <a:spcPct val="125000"/>
              </a:lnSpc>
              <a:spcBef>
                <a:spcPct val="1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对电气设备定期进行电气安全检查，以便及时排除设备事故隐患。</a:t>
            </a:r>
          </a:p>
          <a:p>
            <a:pPr eaLnBrk="1" hangingPunct="1">
              <a:lnSpc>
                <a:spcPct val="125000"/>
              </a:lnSpc>
              <a:spcBef>
                <a:spcPct val="1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加强电气安全教育，以便提高工作人员的安全意识，充分认识安全用电的重要性。</a:t>
            </a:r>
          </a:p>
          <a:p>
            <a:pPr eaLnBrk="1" hangingPunct="1">
              <a:lnSpc>
                <a:spcPct val="125000"/>
              </a:lnSpc>
              <a:spcBef>
                <a:spcPct val="1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妥善收集和保存安全资料。</a:t>
            </a:r>
          </a:p>
          <a:p>
            <a:pPr eaLnBrk="1" hangingPunct="1">
              <a:lnSpc>
                <a:spcPct val="125000"/>
              </a:lnSpc>
              <a:spcBef>
                <a:spcPct val="1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按规定使用电工安全用具。</a:t>
            </a:r>
          </a:p>
          <a:p>
            <a:pPr eaLnBrk="1" hangingPunct="1">
              <a:lnSpc>
                <a:spcPct val="125000"/>
              </a:lnSpc>
              <a:spcBef>
                <a:spcPct val="1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加强检修安全制度。</a:t>
            </a:r>
          </a:p>
          <a:p>
            <a:pPr eaLnBrk="1" hangingPunct="1">
              <a:lnSpc>
                <a:spcPct val="125000"/>
              </a:lnSpc>
              <a:spcBef>
                <a:spcPct val="1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普及安全用电知识，使用户和广大群众都能了解安全用电的基本常识。</a:t>
            </a:r>
          </a:p>
        </p:txBody>
      </p:sp>
      <p:sp>
        <p:nvSpPr>
          <p:cNvPr id="585742" name="AutoShape 14">
            <a:hlinkClick r:id="rId2" action="ppaction://hlinksldjump"/>
            <a:extLst>
              <a:ext uri="{FF2B5EF4-FFF2-40B4-BE49-F238E27FC236}">
                <a16:creationId xmlns:a16="http://schemas.microsoft.com/office/drawing/2014/main" id="{C2DC2C7D-BE24-4B57-9161-1C0AEA8ADD24}"/>
              </a:ext>
            </a:extLst>
          </p:cNvPr>
          <p:cNvSpPr>
            <a:spLocks noChangeArrowheads="1"/>
          </p:cNvSpPr>
          <p:nvPr/>
        </p:nvSpPr>
        <p:spPr bwMode="auto">
          <a:xfrm>
            <a:off x="8243888" y="6308725"/>
            <a:ext cx="719137" cy="288925"/>
          </a:xfrm>
          <a:prstGeom prst="curvedUpArrow">
            <a:avLst>
              <a:gd name="adj1" fmla="val 49780"/>
              <a:gd name="adj2" fmla="val 99560"/>
              <a:gd name="adj3" fmla="val 33333"/>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85740">
                                            <p:txEl>
                                              <p:pRg st="0" end="0"/>
                                            </p:txEl>
                                          </p:spTgt>
                                        </p:tgtEl>
                                        <p:attrNameLst>
                                          <p:attrName>style.visibility</p:attrName>
                                        </p:attrNameLst>
                                      </p:cBhvr>
                                      <p:to>
                                        <p:strVal val="visible"/>
                                      </p:to>
                                    </p:set>
                                    <p:animEffect transition="in" filter="slide(fromBottom)">
                                      <p:cBhvr>
                                        <p:cTn id="7" dur="500"/>
                                        <p:tgtEl>
                                          <p:spTgt spid="5857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85741">
                                            <p:txEl>
                                              <p:pRg st="0" end="0"/>
                                            </p:txEl>
                                          </p:spTgt>
                                        </p:tgtEl>
                                        <p:attrNameLst>
                                          <p:attrName>style.visibility</p:attrName>
                                        </p:attrNameLst>
                                      </p:cBhvr>
                                      <p:to>
                                        <p:strVal val="visible"/>
                                      </p:to>
                                    </p:set>
                                    <p:animEffect transition="in" filter="slide(fromBottom)">
                                      <p:cBhvr>
                                        <p:cTn id="12" dur="500"/>
                                        <p:tgtEl>
                                          <p:spTgt spid="58574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585741">
                                            <p:txEl>
                                              <p:pRg st="1" end="1"/>
                                            </p:txEl>
                                          </p:spTgt>
                                        </p:tgtEl>
                                        <p:attrNameLst>
                                          <p:attrName>style.visibility</p:attrName>
                                        </p:attrNameLst>
                                      </p:cBhvr>
                                      <p:to>
                                        <p:strVal val="visible"/>
                                      </p:to>
                                    </p:set>
                                    <p:animEffect transition="in" filter="slide(fromBottom)">
                                      <p:cBhvr>
                                        <p:cTn id="17" dur="500"/>
                                        <p:tgtEl>
                                          <p:spTgt spid="58574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585741">
                                            <p:txEl>
                                              <p:pRg st="2" end="2"/>
                                            </p:txEl>
                                          </p:spTgt>
                                        </p:tgtEl>
                                        <p:attrNameLst>
                                          <p:attrName>style.visibility</p:attrName>
                                        </p:attrNameLst>
                                      </p:cBhvr>
                                      <p:to>
                                        <p:strVal val="visible"/>
                                      </p:to>
                                    </p:set>
                                    <p:animEffect transition="in" filter="slide(fromBottom)">
                                      <p:cBhvr>
                                        <p:cTn id="22" dur="500"/>
                                        <p:tgtEl>
                                          <p:spTgt spid="58574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585741">
                                            <p:txEl>
                                              <p:pRg st="3" end="3"/>
                                            </p:txEl>
                                          </p:spTgt>
                                        </p:tgtEl>
                                        <p:attrNameLst>
                                          <p:attrName>style.visibility</p:attrName>
                                        </p:attrNameLst>
                                      </p:cBhvr>
                                      <p:to>
                                        <p:strVal val="visible"/>
                                      </p:to>
                                    </p:set>
                                    <p:animEffect transition="in" filter="slide(fromBottom)">
                                      <p:cBhvr>
                                        <p:cTn id="27" dur="500"/>
                                        <p:tgtEl>
                                          <p:spTgt spid="58574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585741">
                                            <p:txEl>
                                              <p:pRg st="4" end="4"/>
                                            </p:txEl>
                                          </p:spTgt>
                                        </p:tgtEl>
                                        <p:attrNameLst>
                                          <p:attrName>style.visibility</p:attrName>
                                        </p:attrNameLst>
                                      </p:cBhvr>
                                      <p:to>
                                        <p:strVal val="visible"/>
                                      </p:to>
                                    </p:set>
                                    <p:animEffect transition="in" filter="slide(fromBottom)">
                                      <p:cBhvr>
                                        <p:cTn id="32" dur="500"/>
                                        <p:tgtEl>
                                          <p:spTgt spid="58574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585741">
                                            <p:txEl>
                                              <p:pRg st="5" end="5"/>
                                            </p:txEl>
                                          </p:spTgt>
                                        </p:tgtEl>
                                        <p:attrNameLst>
                                          <p:attrName>style.visibility</p:attrName>
                                        </p:attrNameLst>
                                      </p:cBhvr>
                                      <p:to>
                                        <p:strVal val="visible"/>
                                      </p:to>
                                    </p:set>
                                    <p:animEffect transition="in" filter="slide(fromBottom)">
                                      <p:cBhvr>
                                        <p:cTn id="37" dur="500"/>
                                        <p:tgtEl>
                                          <p:spTgt spid="58574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585741">
                                            <p:txEl>
                                              <p:pRg st="6" end="6"/>
                                            </p:txEl>
                                          </p:spTgt>
                                        </p:tgtEl>
                                        <p:attrNameLst>
                                          <p:attrName>style.visibility</p:attrName>
                                        </p:attrNameLst>
                                      </p:cBhvr>
                                      <p:to>
                                        <p:strVal val="visible"/>
                                      </p:to>
                                    </p:set>
                                    <p:animEffect transition="in" filter="slide(fromBottom)">
                                      <p:cBhvr>
                                        <p:cTn id="42" dur="500"/>
                                        <p:tgtEl>
                                          <p:spTgt spid="585741">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nodeType="clickEffect">
                                  <p:stCondLst>
                                    <p:cond delay="0"/>
                                  </p:stCondLst>
                                  <p:childTnLst>
                                    <p:set>
                                      <p:cBhvr>
                                        <p:cTn id="46" dur="1" fill="hold">
                                          <p:stCondLst>
                                            <p:cond delay="0"/>
                                          </p:stCondLst>
                                        </p:cTn>
                                        <p:tgtEl>
                                          <p:spTgt spid="585741">
                                            <p:txEl>
                                              <p:pRg st="7" end="7"/>
                                            </p:txEl>
                                          </p:spTgt>
                                        </p:tgtEl>
                                        <p:attrNameLst>
                                          <p:attrName>style.visibility</p:attrName>
                                        </p:attrNameLst>
                                      </p:cBhvr>
                                      <p:to>
                                        <p:strVal val="visible"/>
                                      </p:to>
                                    </p:set>
                                    <p:animEffect transition="in" filter="slide(fromBottom)">
                                      <p:cBhvr>
                                        <p:cTn id="47" dur="500"/>
                                        <p:tgtEl>
                                          <p:spTgt spid="585741">
                                            <p:txEl>
                                              <p:pRg st="7" end="7"/>
                                            </p:txEl>
                                          </p:spTgt>
                                        </p:tgtEl>
                                      </p:cBhvr>
                                    </p:animEffect>
                                  </p:childTnLst>
                                </p:cTn>
                              </p:par>
                            </p:childTnLst>
                          </p:cTn>
                        </p:par>
                        <p:par>
                          <p:cTn id="48" fill="hold" nodeType="afterGroup">
                            <p:stCondLst>
                              <p:cond delay="500"/>
                            </p:stCondLst>
                            <p:childTnLst>
                              <p:par>
                                <p:cTn id="49" presetID="55" presetClass="entr" presetSubtype="0" fill="hold" grpId="0" nodeType="afterEffect">
                                  <p:stCondLst>
                                    <p:cond delay="0"/>
                                  </p:stCondLst>
                                  <p:childTnLst>
                                    <p:set>
                                      <p:cBhvr>
                                        <p:cTn id="50" dur="1" fill="hold">
                                          <p:stCondLst>
                                            <p:cond delay="0"/>
                                          </p:stCondLst>
                                        </p:cTn>
                                        <p:tgtEl>
                                          <p:spTgt spid="585742"/>
                                        </p:tgtEl>
                                        <p:attrNameLst>
                                          <p:attrName>style.visibility</p:attrName>
                                        </p:attrNameLst>
                                      </p:cBhvr>
                                      <p:to>
                                        <p:strVal val="visible"/>
                                      </p:to>
                                    </p:set>
                                    <p:anim calcmode="lin" valueType="num">
                                      <p:cBhvr>
                                        <p:cTn id="51" dur="1000" fill="hold"/>
                                        <p:tgtEl>
                                          <p:spTgt spid="585742"/>
                                        </p:tgtEl>
                                        <p:attrNameLst>
                                          <p:attrName>ppt_w</p:attrName>
                                        </p:attrNameLst>
                                      </p:cBhvr>
                                      <p:tavLst>
                                        <p:tav tm="0">
                                          <p:val>
                                            <p:strVal val="#ppt_w*0.70"/>
                                          </p:val>
                                        </p:tav>
                                        <p:tav tm="100000">
                                          <p:val>
                                            <p:strVal val="#ppt_w"/>
                                          </p:val>
                                        </p:tav>
                                      </p:tavLst>
                                    </p:anim>
                                    <p:anim calcmode="lin" valueType="num">
                                      <p:cBhvr>
                                        <p:cTn id="52" dur="1000" fill="hold"/>
                                        <p:tgtEl>
                                          <p:spTgt spid="585742"/>
                                        </p:tgtEl>
                                        <p:attrNameLst>
                                          <p:attrName>ppt_h</p:attrName>
                                        </p:attrNameLst>
                                      </p:cBhvr>
                                      <p:tavLst>
                                        <p:tav tm="0">
                                          <p:val>
                                            <p:strVal val="#ppt_h"/>
                                          </p:val>
                                        </p:tav>
                                        <p:tav tm="100000">
                                          <p:val>
                                            <p:strVal val="#ppt_h"/>
                                          </p:val>
                                        </p:tav>
                                      </p:tavLst>
                                    </p:anim>
                                    <p:animEffect transition="in" filter="fade">
                                      <p:cBhvr>
                                        <p:cTn id="53" dur="1000"/>
                                        <p:tgtEl>
                                          <p:spTgt spid="585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40" grpId="0" build="p"/>
      <p:bldP spid="58574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AutoShape 1038">
            <a:hlinkClick r:id="rId2" action="ppaction://hlinksldjump" highlightClick="1"/>
            <a:extLst>
              <a:ext uri="{FF2B5EF4-FFF2-40B4-BE49-F238E27FC236}">
                <a16:creationId xmlns:a16="http://schemas.microsoft.com/office/drawing/2014/main" id="{79C21F64-32A4-4C06-931A-982A2AAFC5B0}"/>
              </a:ext>
            </a:extLst>
          </p:cNvPr>
          <p:cNvSpPr>
            <a:spLocks noChangeArrowheads="1"/>
          </p:cNvSpPr>
          <p:nvPr/>
        </p:nvSpPr>
        <p:spPr bwMode="auto">
          <a:xfrm>
            <a:off x="8316913" y="6237288"/>
            <a:ext cx="431800" cy="404812"/>
          </a:xfrm>
          <a:prstGeom prst="actionButtonBackPrevious">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131" name="Rectangle 1039">
            <a:extLst>
              <a:ext uri="{FF2B5EF4-FFF2-40B4-BE49-F238E27FC236}">
                <a16:creationId xmlns:a16="http://schemas.microsoft.com/office/drawing/2014/main" id="{ECA5E4E4-43E3-4B36-9353-F735B6E83DAD}"/>
              </a:ext>
            </a:extLst>
          </p:cNvPr>
          <p:cNvSpPr>
            <a:spLocks noChangeArrowheads="1"/>
          </p:cNvSpPr>
          <p:nvPr/>
        </p:nvSpPr>
        <p:spPr bwMode="auto">
          <a:xfrm>
            <a:off x="1285875" y="1628775"/>
            <a:ext cx="63325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Times New Roman" panose="02020603050405020304" pitchFamily="18" charset="0"/>
                <a:ea typeface="楷体_GB2312" panose="02010609030101010101" pitchFamily="49" charset="-122"/>
                <a:cs typeface="Times New Roman" panose="02020603050405020304" pitchFamily="18" charset="0"/>
              </a:rPr>
              <a:t>表</a:t>
            </a:r>
            <a:r>
              <a:rPr kumimoji="1" lang="en-US" altLang="zh-CN" sz="2000" b="1">
                <a:latin typeface="Times New Roman" panose="02020603050405020304" pitchFamily="18" charset="0"/>
                <a:ea typeface="楷体_GB2312" panose="02010609030101010101" pitchFamily="49" charset="-122"/>
                <a:cs typeface="Times New Roman" panose="02020603050405020304" pitchFamily="18" charset="0"/>
              </a:rPr>
              <a:t>9-2   </a:t>
            </a:r>
            <a:r>
              <a:rPr kumimoji="1" lang="zh-CN" altLang="en-US" sz="2000" b="1">
                <a:latin typeface="Times New Roman" panose="02020603050405020304" pitchFamily="18" charset="0"/>
                <a:ea typeface="楷体_GB2312" panose="02010609030101010101" pitchFamily="49" charset="-122"/>
                <a:cs typeface="Times New Roman" panose="02020603050405020304" pitchFamily="18" charset="0"/>
              </a:rPr>
              <a:t>按建筑物的防雷类别确定滚球半径和避雷网尺寸</a:t>
            </a:r>
          </a:p>
        </p:txBody>
      </p:sp>
      <p:graphicFrame>
        <p:nvGraphicFramePr>
          <p:cNvPr id="557233" name="Group 1201">
            <a:extLst>
              <a:ext uri="{FF2B5EF4-FFF2-40B4-BE49-F238E27FC236}">
                <a16:creationId xmlns:a16="http://schemas.microsoft.com/office/drawing/2014/main" id="{AD65FB20-02B7-4A38-A75E-FF997FF9CA28}"/>
              </a:ext>
            </a:extLst>
          </p:cNvPr>
          <p:cNvGraphicFramePr>
            <a:graphicFrameLocks noGrp="1"/>
          </p:cNvGraphicFramePr>
          <p:nvPr/>
        </p:nvGraphicFramePr>
        <p:xfrm>
          <a:off x="684213" y="2060575"/>
          <a:ext cx="7920037" cy="2808288"/>
        </p:xfrm>
        <a:graphic>
          <a:graphicData uri="http://schemas.openxmlformats.org/drawingml/2006/table">
            <a:tbl>
              <a:tblPr/>
              <a:tblGrid>
                <a:gridCol w="3095625">
                  <a:extLst>
                    <a:ext uri="{9D8B030D-6E8A-4147-A177-3AD203B41FA5}">
                      <a16:colId xmlns:a16="http://schemas.microsoft.com/office/drawing/2014/main" val="20000"/>
                    </a:ext>
                  </a:extLst>
                </a:gridCol>
                <a:gridCol w="1512887">
                  <a:extLst>
                    <a:ext uri="{9D8B030D-6E8A-4147-A177-3AD203B41FA5}">
                      <a16:colId xmlns:a16="http://schemas.microsoft.com/office/drawing/2014/main" val="20001"/>
                    </a:ext>
                  </a:extLst>
                </a:gridCol>
                <a:gridCol w="1655763">
                  <a:extLst>
                    <a:ext uri="{9D8B030D-6E8A-4147-A177-3AD203B41FA5}">
                      <a16:colId xmlns:a16="http://schemas.microsoft.com/office/drawing/2014/main" val="20002"/>
                    </a:ext>
                  </a:extLst>
                </a:gridCol>
                <a:gridCol w="1655762">
                  <a:extLst>
                    <a:ext uri="{9D8B030D-6E8A-4147-A177-3AD203B41FA5}">
                      <a16:colId xmlns:a16="http://schemas.microsoft.com/office/drawing/2014/main" val="20003"/>
                    </a:ext>
                  </a:extLst>
                </a:gridCol>
              </a:tblGrid>
              <a:tr h="936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建筑物的防雷级别</a:t>
                      </a:r>
                    </a:p>
                  </a:txBody>
                  <a:tcPr marL="90000" marR="90000" marT="46800" marB="46800" anchor="ctr" horzOverflow="overflow">
                    <a:lnL w="19050" cap="flat" cmpd="sng" algn="ctr">
                      <a:solidFill>
                        <a:srgbClr val="A50021"/>
                      </a:solidFill>
                      <a:prstDash val="solid"/>
                      <a:round/>
                      <a:headEnd type="none" w="sm" len="sm"/>
                      <a:tailEnd type="none" w="sm" len="sm"/>
                    </a:lnL>
                    <a:lnR w="12700" cap="flat" cmpd="sng" algn="ctr">
                      <a:solidFill>
                        <a:srgbClr val="990033"/>
                      </a:solidFill>
                      <a:prstDash val="solid"/>
                      <a:round/>
                      <a:headEnd type="none" w="sm" len="sm"/>
                      <a:tailEnd type="none" w="sm" len="sm"/>
                    </a:lnR>
                    <a:lnT w="19050" cap="flat" cmpd="sng" algn="ctr">
                      <a:solidFill>
                        <a:srgbClr val="A50021"/>
                      </a:solidFill>
                      <a:prstDash val="solid"/>
                      <a:round/>
                      <a:headEnd type="none" w="sm" len="sm"/>
                      <a:tailEnd type="none" w="sm" len="sm"/>
                    </a:lnT>
                    <a:lnB w="12700" cap="flat" cmpd="sng" algn="ctr">
                      <a:solidFill>
                        <a:srgbClr val="990033"/>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一级防雷</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建筑物</a:t>
                      </a:r>
                    </a:p>
                  </a:txBody>
                  <a:tcPr marL="90000" marR="90000" marT="46800" marB="46800" anchor="ctr" horzOverflow="overflow">
                    <a:lnL w="12700" cap="flat" cmpd="sng" algn="ctr">
                      <a:solidFill>
                        <a:srgbClr val="990033"/>
                      </a:solidFill>
                      <a:prstDash val="solid"/>
                      <a:round/>
                      <a:headEnd type="none" w="sm" len="sm"/>
                      <a:tailEnd type="none" w="sm" len="sm"/>
                    </a:lnL>
                    <a:lnR w="12700" cap="flat" cmpd="sng" algn="ctr">
                      <a:solidFill>
                        <a:srgbClr val="990033"/>
                      </a:solidFill>
                      <a:prstDash val="solid"/>
                      <a:round/>
                      <a:headEnd type="none" w="sm" len="sm"/>
                      <a:tailEnd type="none" w="sm" len="sm"/>
                    </a:lnR>
                    <a:lnT w="19050" cap="flat" cmpd="sng" algn="ctr">
                      <a:solidFill>
                        <a:srgbClr val="A50021"/>
                      </a:solidFill>
                      <a:prstDash val="solid"/>
                      <a:round/>
                      <a:headEnd type="none" w="sm" len="sm"/>
                      <a:tailEnd type="none" w="sm" len="sm"/>
                    </a:lnT>
                    <a:lnB w="12700" cap="flat" cmpd="sng" algn="ctr">
                      <a:solidFill>
                        <a:srgbClr val="990033"/>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二级防雷建筑物</a:t>
                      </a:r>
                    </a:p>
                  </a:txBody>
                  <a:tcPr marL="90000" marR="90000" marT="46800" marB="46800" anchor="ctr" horzOverflow="overflow">
                    <a:lnL w="12700" cap="flat" cmpd="sng" algn="ctr">
                      <a:solidFill>
                        <a:srgbClr val="990033"/>
                      </a:solidFill>
                      <a:prstDash val="solid"/>
                      <a:round/>
                      <a:headEnd type="none" w="sm" len="sm"/>
                      <a:tailEnd type="none" w="sm" len="sm"/>
                    </a:lnL>
                    <a:lnR w="12700" cap="flat" cmpd="sng" algn="ctr">
                      <a:solidFill>
                        <a:srgbClr val="990033"/>
                      </a:solidFill>
                      <a:prstDash val="solid"/>
                      <a:round/>
                      <a:headEnd type="none" w="sm" len="sm"/>
                      <a:tailEnd type="none" w="sm" len="sm"/>
                    </a:lnR>
                    <a:lnT w="19050" cap="flat" cmpd="sng" algn="ctr">
                      <a:solidFill>
                        <a:srgbClr val="A50021"/>
                      </a:solidFill>
                      <a:prstDash val="solid"/>
                      <a:round/>
                      <a:headEnd type="none" w="sm" len="sm"/>
                      <a:tailEnd type="none" w="sm" len="sm"/>
                    </a:lnT>
                    <a:lnB w="12700" cap="flat" cmpd="sng" algn="ctr">
                      <a:solidFill>
                        <a:srgbClr val="990033"/>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三级防雷建筑物</a:t>
                      </a:r>
                    </a:p>
                  </a:txBody>
                  <a:tcPr marL="90000" marR="90000" marT="46800" marB="46800" anchor="ctr" horzOverflow="overflow">
                    <a:lnL w="12700" cap="flat" cmpd="sng" algn="ctr">
                      <a:solidFill>
                        <a:srgbClr val="990033"/>
                      </a:solidFill>
                      <a:prstDash val="solid"/>
                      <a:round/>
                      <a:headEnd type="none" w="sm" len="sm"/>
                      <a:tailEnd type="none" w="sm" len="sm"/>
                    </a:lnL>
                    <a:lnR w="19050" cap="flat" cmpd="sng" algn="ctr">
                      <a:solidFill>
                        <a:srgbClr val="A50021"/>
                      </a:solidFill>
                      <a:prstDash val="solid"/>
                      <a:round/>
                      <a:headEnd type="none" w="sm" len="sm"/>
                      <a:tailEnd type="none" w="sm" len="sm"/>
                    </a:lnR>
                    <a:lnT w="19050" cap="flat" cmpd="sng" algn="ctr">
                      <a:solidFill>
                        <a:srgbClr val="A50021"/>
                      </a:solidFill>
                      <a:prstDash val="solid"/>
                      <a:round/>
                      <a:headEnd type="none" w="sm" len="sm"/>
                      <a:tailEnd type="none" w="sm" len="sm"/>
                    </a:lnT>
                    <a:lnB w="12700" cap="flat" cmpd="sng" algn="ctr">
                      <a:solidFill>
                        <a:srgbClr val="990033"/>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936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滚球半径</a:t>
                      </a:r>
                      <a:r>
                        <a:rPr kumimoji="1" lang="en-US" altLang="zh-CN" sz="2000" b="1" i="1"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h</a:t>
                      </a:r>
                      <a:r>
                        <a:rPr kumimoji="1" lang="en-US" altLang="zh-CN" sz="2000" b="1" i="1" u="none" strike="noStrike" cap="none" normalizeH="0" baseline="-30000">
                          <a:ln>
                            <a:noFill/>
                          </a:ln>
                          <a:solidFill>
                            <a:schemeClr val="tx1"/>
                          </a:solidFill>
                          <a:effectLst/>
                          <a:latin typeface="Times New Roman" pitchFamily="18" charset="0"/>
                          <a:ea typeface="楷体_GB2312" pitchFamily="49" charset="-122"/>
                          <a:cs typeface="Times New Roman" pitchFamily="18" charset="0"/>
                        </a:rPr>
                        <a:t>r</a:t>
                      </a:r>
                      <a:r>
                        <a:rPr kumimoji="1" lang="zh-CN" altLang="en-US"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t>
                      </a: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m</a:t>
                      </a:r>
                      <a:r>
                        <a:rPr kumimoji="1" lang="zh-CN" altLang="en-US"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t>
                      </a:r>
                    </a:p>
                  </a:txBody>
                  <a:tcPr marL="90000" marR="90000" marT="46800" marB="46800" anchor="ctr" horzOverflow="overflow">
                    <a:lnL w="19050" cap="flat" cmpd="sng" algn="ctr">
                      <a:solidFill>
                        <a:srgbClr val="A50021"/>
                      </a:solidFill>
                      <a:prstDash val="solid"/>
                      <a:round/>
                      <a:headEnd type="none" w="sm" len="sm"/>
                      <a:tailEnd type="none" w="sm" len="sm"/>
                    </a:lnL>
                    <a:lnR w="12700" cap="flat" cmpd="sng" algn="ctr">
                      <a:solidFill>
                        <a:srgbClr val="990033"/>
                      </a:solidFill>
                      <a:prstDash val="solid"/>
                      <a:round/>
                      <a:headEnd type="none" w="sm" len="sm"/>
                      <a:tailEnd type="none" w="sm" len="sm"/>
                    </a:lnR>
                    <a:lnT w="12700" cap="flat" cmpd="sng" algn="ctr">
                      <a:solidFill>
                        <a:srgbClr val="990033"/>
                      </a:solidFill>
                      <a:prstDash val="solid"/>
                      <a:round/>
                      <a:headEnd type="none" w="sm" len="sm"/>
                      <a:tailEnd type="none" w="sm" len="sm"/>
                    </a:lnT>
                    <a:lnB w="12700" cap="flat" cmpd="sng" algn="ctr">
                      <a:solidFill>
                        <a:srgbClr val="990033"/>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30</a:t>
                      </a:r>
                    </a:p>
                  </a:txBody>
                  <a:tcPr marL="90000" marR="90000" marT="46800" marB="46800" anchor="ctr" horzOverflow="overflow">
                    <a:lnL w="12700" cap="flat" cmpd="sng" algn="ctr">
                      <a:solidFill>
                        <a:srgbClr val="990033"/>
                      </a:solidFill>
                      <a:prstDash val="solid"/>
                      <a:round/>
                      <a:headEnd type="none" w="sm" len="sm"/>
                      <a:tailEnd type="none" w="sm" len="sm"/>
                    </a:lnL>
                    <a:lnR w="12700" cap="flat" cmpd="sng" algn="ctr">
                      <a:solidFill>
                        <a:srgbClr val="990033"/>
                      </a:solidFill>
                      <a:prstDash val="solid"/>
                      <a:round/>
                      <a:headEnd type="none" w="sm" len="sm"/>
                      <a:tailEnd type="none" w="sm" len="sm"/>
                    </a:lnR>
                    <a:lnT w="12700" cap="flat" cmpd="sng" algn="ctr">
                      <a:solidFill>
                        <a:srgbClr val="990033"/>
                      </a:solidFill>
                      <a:prstDash val="solid"/>
                      <a:round/>
                      <a:headEnd type="none" w="sm" len="sm"/>
                      <a:tailEnd type="none" w="sm" len="sm"/>
                    </a:lnT>
                    <a:lnB w="12700" cap="flat" cmpd="sng" algn="ctr">
                      <a:solidFill>
                        <a:srgbClr val="990033"/>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45</a:t>
                      </a:r>
                    </a:p>
                  </a:txBody>
                  <a:tcPr marL="90000" marR="90000" marT="46800" marB="46800" anchor="ctr" horzOverflow="overflow">
                    <a:lnL w="12700" cap="flat" cmpd="sng" algn="ctr">
                      <a:solidFill>
                        <a:srgbClr val="990033"/>
                      </a:solidFill>
                      <a:prstDash val="solid"/>
                      <a:round/>
                      <a:headEnd type="none" w="sm" len="sm"/>
                      <a:tailEnd type="none" w="sm" len="sm"/>
                    </a:lnL>
                    <a:lnR w="12700" cap="flat" cmpd="sng" algn="ctr">
                      <a:solidFill>
                        <a:srgbClr val="990033"/>
                      </a:solidFill>
                      <a:prstDash val="solid"/>
                      <a:round/>
                      <a:headEnd type="none" w="sm" len="sm"/>
                      <a:tailEnd type="none" w="sm" len="sm"/>
                    </a:lnR>
                    <a:lnT w="12700" cap="flat" cmpd="sng" algn="ctr">
                      <a:solidFill>
                        <a:srgbClr val="990033"/>
                      </a:solidFill>
                      <a:prstDash val="solid"/>
                      <a:round/>
                      <a:headEnd type="none" w="sm" len="sm"/>
                      <a:tailEnd type="none" w="sm" len="sm"/>
                    </a:lnT>
                    <a:lnB w="12700" cap="flat" cmpd="sng" algn="ctr">
                      <a:solidFill>
                        <a:srgbClr val="990033"/>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60</a:t>
                      </a:r>
                    </a:p>
                  </a:txBody>
                  <a:tcPr marL="90000" marR="90000" marT="46800" marB="46800" anchor="ctr" horzOverflow="overflow">
                    <a:lnL w="12700" cap="flat" cmpd="sng" algn="ctr">
                      <a:solidFill>
                        <a:srgbClr val="990033"/>
                      </a:solidFill>
                      <a:prstDash val="solid"/>
                      <a:round/>
                      <a:headEnd type="none" w="sm" len="sm"/>
                      <a:tailEnd type="none" w="sm" len="sm"/>
                    </a:lnL>
                    <a:lnR w="19050" cap="flat" cmpd="sng" algn="ctr">
                      <a:solidFill>
                        <a:srgbClr val="A50021"/>
                      </a:solidFill>
                      <a:prstDash val="solid"/>
                      <a:round/>
                      <a:headEnd type="none" w="sm" len="sm"/>
                      <a:tailEnd type="none" w="sm" len="sm"/>
                    </a:lnR>
                    <a:lnT w="12700" cap="flat" cmpd="sng" algn="ctr">
                      <a:solidFill>
                        <a:srgbClr val="990033"/>
                      </a:solidFill>
                      <a:prstDash val="solid"/>
                      <a:round/>
                      <a:headEnd type="none" w="sm" len="sm"/>
                      <a:tailEnd type="none" w="sm" len="sm"/>
                    </a:lnT>
                    <a:lnB w="12700" cap="flat" cmpd="sng" algn="ctr">
                      <a:solidFill>
                        <a:srgbClr val="990033"/>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9350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避雷网尺寸（</a:t>
                      </a: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m×m</a:t>
                      </a:r>
                      <a:r>
                        <a:rPr kumimoji="1" lang="zh-CN" altLang="en-US"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t>
                      </a:r>
                    </a:p>
                  </a:txBody>
                  <a:tcPr marL="90000" marR="90000" marT="46800" marB="46800" anchor="ctr" horzOverflow="overflow">
                    <a:lnL w="19050" cap="flat" cmpd="sng" algn="ctr">
                      <a:solidFill>
                        <a:srgbClr val="A50021"/>
                      </a:solidFill>
                      <a:prstDash val="solid"/>
                      <a:round/>
                      <a:headEnd type="none" w="sm" len="sm"/>
                      <a:tailEnd type="none" w="sm" len="sm"/>
                    </a:lnL>
                    <a:lnR w="12700" cap="flat" cmpd="sng" algn="ctr">
                      <a:solidFill>
                        <a:srgbClr val="990033"/>
                      </a:solidFill>
                      <a:prstDash val="solid"/>
                      <a:round/>
                      <a:headEnd type="none" w="sm" len="sm"/>
                      <a:tailEnd type="none" w="sm" len="sm"/>
                    </a:lnR>
                    <a:lnT w="12700" cap="flat" cmpd="sng" algn="ctr">
                      <a:solidFill>
                        <a:srgbClr val="990033"/>
                      </a:solidFill>
                      <a:prstDash val="solid"/>
                      <a:round/>
                      <a:headEnd type="none" w="sm" len="sm"/>
                      <a:tailEnd type="none" w="sm" len="sm"/>
                    </a:lnT>
                    <a:lnB w="1905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5×5</a:t>
                      </a:r>
                    </a:p>
                  </a:txBody>
                  <a:tcPr marL="90000" marR="90000" marT="46800" marB="46800" anchor="ctr" horzOverflow="overflow">
                    <a:lnL w="12700" cap="flat" cmpd="sng" algn="ctr">
                      <a:solidFill>
                        <a:srgbClr val="990033"/>
                      </a:solidFill>
                      <a:prstDash val="solid"/>
                      <a:round/>
                      <a:headEnd type="none" w="sm" len="sm"/>
                      <a:tailEnd type="none" w="sm" len="sm"/>
                    </a:lnL>
                    <a:lnR w="12700" cap="flat" cmpd="sng" algn="ctr">
                      <a:solidFill>
                        <a:srgbClr val="990033"/>
                      </a:solidFill>
                      <a:prstDash val="solid"/>
                      <a:round/>
                      <a:headEnd type="none" w="sm" len="sm"/>
                      <a:tailEnd type="none" w="sm" len="sm"/>
                    </a:lnR>
                    <a:lnT w="12700" cap="flat" cmpd="sng" algn="ctr">
                      <a:solidFill>
                        <a:srgbClr val="990033"/>
                      </a:solidFill>
                      <a:prstDash val="solid"/>
                      <a:round/>
                      <a:headEnd type="none" w="sm" len="sm"/>
                      <a:tailEnd type="none" w="sm" len="sm"/>
                    </a:lnT>
                    <a:lnB w="1905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10×10</a:t>
                      </a:r>
                    </a:p>
                  </a:txBody>
                  <a:tcPr marL="90000" marR="90000" marT="46800" marB="46800" anchor="ctr" horzOverflow="overflow">
                    <a:lnL w="12700" cap="flat" cmpd="sng" algn="ctr">
                      <a:solidFill>
                        <a:srgbClr val="990033"/>
                      </a:solidFill>
                      <a:prstDash val="solid"/>
                      <a:round/>
                      <a:headEnd type="none" w="sm" len="sm"/>
                      <a:tailEnd type="none" w="sm" len="sm"/>
                    </a:lnL>
                    <a:lnR w="12700" cap="flat" cmpd="sng" algn="ctr">
                      <a:solidFill>
                        <a:srgbClr val="990033"/>
                      </a:solidFill>
                      <a:prstDash val="solid"/>
                      <a:round/>
                      <a:headEnd type="none" w="sm" len="sm"/>
                      <a:tailEnd type="none" w="sm" len="sm"/>
                    </a:lnR>
                    <a:lnT w="12700" cap="flat" cmpd="sng" algn="ctr">
                      <a:solidFill>
                        <a:srgbClr val="990033"/>
                      </a:solidFill>
                      <a:prstDash val="solid"/>
                      <a:round/>
                      <a:headEnd type="none" w="sm" len="sm"/>
                      <a:tailEnd type="none" w="sm" len="sm"/>
                    </a:lnT>
                    <a:lnB w="1905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20×20</a:t>
                      </a:r>
                    </a:p>
                  </a:txBody>
                  <a:tcPr marL="90000" marR="90000" marT="46800" marB="46800" anchor="ctr" horzOverflow="overflow">
                    <a:lnL w="12700" cap="flat" cmpd="sng" algn="ctr">
                      <a:solidFill>
                        <a:srgbClr val="990033"/>
                      </a:solidFill>
                      <a:prstDash val="solid"/>
                      <a:round/>
                      <a:headEnd type="none" w="sm" len="sm"/>
                      <a:tailEnd type="none" w="sm" len="sm"/>
                    </a:lnL>
                    <a:lnR w="19050" cap="flat" cmpd="sng" algn="ctr">
                      <a:solidFill>
                        <a:srgbClr val="A50021"/>
                      </a:solidFill>
                      <a:prstDash val="solid"/>
                      <a:round/>
                      <a:headEnd type="none" w="sm" len="sm"/>
                      <a:tailEnd type="none" w="sm" len="sm"/>
                    </a:lnR>
                    <a:lnT w="12700" cap="flat" cmpd="sng" algn="ctr">
                      <a:solidFill>
                        <a:srgbClr val="990033"/>
                      </a:solidFill>
                      <a:prstDash val="solid"/>
                      <a:round/>
                      <a:headEnd type="none" w="sm" len="sm"/>
                      <a:tailEnd type="none" w="sm" len="sm"/>
                    </a:lnT>
                    <a:lnB w="19050" cap="flat" cmpd="sng" algn="ctr">
                      <a:solidFill>
                        <a:srgbClr val="A5002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a:extLst>
              <a:ext uri="{FF2B5EF4-FFF2-40B4-BE49-F238E27FC236}">
                <a16:creationId xmlns:a16="http://schemas.microsoft.com/office/drawing/2014/main" id="{05E1F24E-86D3-4AC3-BA97-38F85DD4D15E}"/>
              </a:ext>
            </a:extLst>
          </p:cNvPr>
          <p:cNvSpPr>
            <a:spLocks noChangeArrowheads="1"/>
          </p:cNvSpPr>
          <p:nvPr/>
        </p:nvSpPr>
        <p:spPr bwMode="auto">
          <a:xfrm>
            <a:off x="1544638" y="1412875"/>
            <a:ext cx="6140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Times New Roman" panose="02020603050405020304" pitchFamily="18" charset="0"/>
                <a:ea typeface="楷体_GB2312" panose="02010609030101010101" pitchFamily="49" charset="-122"/>
                <a:cs typeface="Times New Roman" panose="02020603050405020304" pitchFamily="18" charset="0"/>
              </a:rPr>
              <a:t>表</a:t>
            </a:r>
            <a:r>
              <a:rPr kumimoji="1" lang="en-US" altLang="zh-CN" sz="2000" b="1">
                <a:latin typeface="Times New Roman" panose="02020603050405020304" pitchFamily="18" charset="0"/>
                <a:ea typeface="楷体_GB2312" panose="02010609030101010101" pitchFamily="49" charset="-122"/>
                <a:cs typeface="Times New Roman" panose="02020603050405020304" pitchFamily="18" charset="0"/>
              </a:rPr>
              <a:t>9-3    </a:t>
            </a:r>
            <a:r>
              <a:rPr kumimoji="1" lang="zh-CN" altLang="en-US" sz="2000" b="1">
                <a:latin typeface="Times New Roman" panose="02020603050405020304" pitchFamily="18" charset="0"/>
                <a:ea typeface="楷体_GB2312" panose="02010609030101010101" pitchFamily="49" charset="-122"/>
                <a:cs typeface="Times New Roman" panose="02020603050405020304" pitchFamily="18" charset="0"/>
              </a:rPr>
              <a:t>阀型避雷器与被保护设备之间的最大允许距离</a:t>
            </a:r>
          </a:p>
        </p:txBody>
      </p:sp>
      <p:sp>
        <p:nvSpPr>
          <p:cNvPr id="49155" name="Line 117">
            <a:extLst>
              <a:ext uri="{FF2B5EF4-FFF2-40B4-BE49-F238E27FC236}">
                <a16:creationId xmlns:a16="http://schemas.microsoft.com/office/drawing/2014/main" id="{128FB07A-49F2-4C52-BFCC-D0450A5F8B10}"/>
              </a:ext>
            </a:extLst>
          </p:cNvPr>
          <p:cNvSpPr>
            <a:spLocks noChangeShapeType="1"/>
          </p:cNvSpPr>
          <p:nvPr/>
        </p:nvSpPr>
        <p:spPr bwMode="auto">
          <a:xfrm>
            <a:off x="4043363" y="2613025"/>
            <a:ext cx="0" cy="0"/>
          </a:xfrm>
          <a:prstGeom prst="line">
            <a:avLst/>
          </a:prstGeom>
          <a:noFill/>
          <a:ln w="12700" cap="rnd">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aphicFrame>
        <p:nvGraphicFramePr>
          <p:cNvPr id="627237" name="Group 549">
            <a:extLst>
              <a:ext uri="{FF2B5EF4-FFF2-40B4-BE49-F238E27FC236}">
                <a16:creationId xmlns:a16="http://schemas.microsoft.com/office/drawing/2014/main" id="{F455C3FD-F9A2-4CD4-AD64-54771D8B3977}"/>
              </a:ext>
            </a:extLst>
          </p:cNvPr>
          <p:cNvGraphicFramePr>
            <a:graphicFrameLocks noGrp="1"/>
          </p:cNvGraphicFramePr>
          <p:nvPr/>
        </p:nvGraphicFramePr>
        <p:xfrm>
          <a:off x="611188" y="1844675"/>
          <a:ext cx="8135937" cy="3973135"/>
        </p:xfrm>
        <a:graphic>
          <a:graphicData uri="http://schemas.openxmlformats.org/drawingml/2006/table">
            <a:tbl>
              <a:tblPr/>
              <a:tblGrid>
                <a:gridCol w="936625">
                  <a:extLst>
                    <a:ext uri="{9D8B030D-6E8A-4147-A177-3AD203B41FA5}">
                      <a16:colId xmlns:a16="http://schemas.microsoft.com/office/drawing/2014/main" val="2666573981"/>
                    </a:ext>
                  </a:extLst>
                </a:gridCol>
                <a:gridCol w="1655762">
                  <a:extLst>
                    <a:ext uri="{9D8B030D-6E8A-4147-A177-3AD203B41FA5}">
                      <a16:colId xmlns:a16="http://schemas.microsoft.com/office/drawing/2014/main" val="2212391425"/>
                    </a:ext>
                  </a:extLst>
                </a:gridCol>
                <a:gridCol w="792163">
                  <a:extLst>
                    <a:ext uri="{9D8B030D-6E8A-4147-A177-3AD203B41FA5}">
                      <a16:colId xmlns:a16="http://schemas.microsoft.com/office/drawing/2014/main" val="4234117339"/>
                    </a:ext>
                  </a:extLst>
                </a:gridCol>
                <a:gridCol w="792162">
                  <a:extLst>
                    <a:ext uri="{9D8B030D-6E8A-4147-A177-3AD203B41FA5}">
                      <a16:colId xmlns:a16="http://schemas.microsoft.com/office/drawing/2014/main" val="3948837539"/>
                    </a:ext>
                  </a:extLst>
                </a:gridCol>
                <a:gridCol w="792163">
                  <a:extLst>
                    <a:ext uri="{9D8B030D-6E8A-4147-A177-3AD203B41FA5}">
                      <a16:colId xmlns:a16="http://schemas.microsoft.com/office/drawing/2014/main" val="1919866455"/>
                    </a:ext>
                  </a:extLst>
                </a:gridCol>
                <a:gridCol w="1296987">
                  <a:extLst>
                    <a:ext uri="{9D8B030D-6E8A-4147-A177-3AD203B41FA5}">
                      <a16:colId xmlns:a16="http://schemas.microsoft.com/office/drawing/2014/main" val="575200820"/>
                    </a:ext>
                  </a:extLst>
                </a:gridCol>
                <a:gridCol w="1870075">
                  <a:extLst>
                    <a:ext uri="{9D8B030D-6E8A-4147-A177-3AD203B41FA5}">
                      <a16:colId xmlns:a16="http://schemas.microsoft.com/office/drawing/2014/main" val="1207084848"/>
                    </a:ext>
                  </a:extLst>
                </a:gridCol>
              </a:tblGrid>
              <a:tr h="198438">
                <a:tc rowSpan="3">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电压</a:t>
                      </a:r>
                    </a:p>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等级</a:t>
                      </a: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/kV</a:t>
                      </a:r>
                    </a:p>
                  </a:txBody>
                  <a:tcPr marL="90000" marR="90000" marT="46800" marB="46800" anchor="ctr" horzOverflow="overflow">
                    <a:lnL w="1905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905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rowSpan="3">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进线保护段</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905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gridSpan="4">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到变压器或电压互感器的距离</a:t>
                      </a: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/m</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905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3">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到其他电气设备的距离</a:t>
                      </a: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/m</a:t>
                      </a:r>
                    </a:p>
                  </a:txBody>
                  <a:tcPr marL="90000" marR="90000" marT="46800" marB="46800" anchor="ctr" horzOverflow="overflow">
                    <a:lnL w="12700" cap="flat" cmpd="sng" algn="ctr">
                      <a:solidFill>
                        <a:srgbClr val="A50021"/>
                      </a:solidFill>
                      <a:prstDash val="solid"/>
                      <a:round/>
                      <a:headEnd type="none" w="sm" len="sm"/>
                      <a:tailEnd type="none" w="sm" len="sm"/>
                    </a:lnL>
                    <a:lnR w="19050" cap="flat" cmpd="sng" algn="ctr">
                      <a:solidFill>
                        <a:srgbClr val="A50021"/>
                      </a:solidFill>
                      <a:prstDash val="solid"/>
                      <a:round/>
                      <a:headEnd type="none" w="sm" len="sm"/>
                      <a:tailEnd type="none" w="sm" len="sm"/>
                    </a:lnR>
                    <a:lnT w="1905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4068273883"/>
                  </a:ext>
                </a:extLst>
              </a:tr>
              <a:tr h="511175">
                <a:tc vMerge="1">
                  <a:txBody>
                    <a:bodyPr/>
                    <a:lstStyle/>
                    <a:p>
                      <a:endParaRPr lang="zh-CN" altLang="en-US"/>
                    </a:p>
                  </a:txBody>
                  <a:tcPr/>
                </a:tc>
                <a:tc vMerge="1">
                  <a:txBody>
                    <a:bodyPr/>
                    <a:lstStyle/>
                    <a:p>
                      <a:endParaRPr lang="zh-CN" altLang="en-US"/>
                    </a:p>
                  </a:txBody>
                  <a:tcPr/>
                </a:tc>
                <a:tc gridSpan="4">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出线回路数</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081308242"/>
                  </a:ext>
                </a:extLst>
              </a:tr>
              <a:tr h="576263">
                <a:tc vMerge="1">
                  <a:txBody>
                    <a:bodyPr/>
                    <a:lstStyle/>
                    <a:p>
                      <a:endParaRPr lang="zh-CN" altLang="en-US"/>
                    </a:p>
                  </a:txBody>
                  <a:tcPr/>
                </a:tc>
                <a:tc vMerge="1">
                  <a:txBody>
                    <a:bodyPr/>
                    <a:lstStyle/>
                    <a:p>
                      <a:endParaRPr lang="zh-CN" altLang="en-US"/>
                    </a:p>
                  </a:txBody>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1</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2</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3</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4</a:t>
                      </a:r>
                      <a:r>
                        <a:rPr kumimoji="1" lang="zh-CN" altLang="en-US"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及以上</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vMerge="1">
                  <a:txBody>
                    <a:bodyPr/>
                    <a:lstStyle/>
                    <a:p>
                      <a:endParaRPr lang="zh-CN" altLang="en-US"/>
                    </a:p>
                  </a:txBody>
                  <a:tcPr/>
                </a:tc>
                <a:extLst>
                  <a:ext uri="{0D108BD9-81ED-4DB2-BD59-A6C34878D82A}">
                    <a16:rowId xmlns:a16="http://schemas.microsoft.com/office/drawing/2014/main" val="594336010"/>
                  </a:ext>
                </a:extLst>
              </a:tr>
              <a:tr h="504825">
                <a:tc rowSpan="2">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35</a:t>
                      </a:r>
                    </a:p>
                  </a:txBody>
                  <a:tcPr marL="90000" marR="90000" marT="46800" marB="46800" anchor="ctr" horzOverflow="overflow">
                    <a:lnL w="1905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1km</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25</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35</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40</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45</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rowSpan="5">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按至变压器距离增加</a:t>
                      </a: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30%</a:t>
                      </a:r>
                      <a:r>
                        <a:rPr kumimoji="1" lang="zh-CN" altLang="en-US"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计算</a:t>
                      </a:r>
                    </a:p>
                  </a:txBody>
                  <a:tcPr marL="90000" marR="90000" marT="46800" marB="46800" anchor="ctr" horzOverflow="overflow">
                    <a:lnL w="12700" cap="flat" cmpd="sng" algn="ctr">
                      <a:solidFill>
                        <a:srgbClr val="A50021"/>
                      </a:solidFill>
                      <a:prstDash val="solid"/>
                      <a:round/>
                      <a:headEnd type="none" w="sm" len="sm"/>
                      <a:tailEnd type="none" w="sm" len="sm"/>
                    </a:lnL>
                    <a:lnR w="1905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9050" cap="flat" cmpd="sng" algn="ctr">
                      <a:solidFill>
                        <a:srgbClr val="A5002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2120821825"/>
                  </a:ext>
                </a:extLst>
              </a:tr>
              <a:tr h="503238">
                <a:tc vMerge="1">
                  <a:txBody>
                    <a:bodyPr/>
                    <a:lstStyle/>
                    <a:p>
                      <a:endParaRPr lang="zh-CN" altLang="en-US"/>
                    </a:p>
                  </a:txBody>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2km</a:t>
                      </a:r>
                      <a:r>
                        <a:rPr kumimoji="1" lang="zh-CN" altLang="en-US"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及全线</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55</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80</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85</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105</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vMerge="1">
                  <a:txBody>
                    <a:bodyPr/>
                    <a:lstStyle/>
                    <a:p>
                      <a:endParaRPr lang="zh-CN" altLang="en-US"/>
                    </a:p>
                  </a:txBody>
                  <a:tcPr/>
                </a:tc>
                <a:extLst>
                  <a:ext uri="{0D108BD9-81ED-4DB2-BD59-A6C34878D82A}">
                    <a16:rowId xmlns:a16="http://schemas.microsoft.com/office/drawing/2014/main" val="1708736664"/>
                  </a:ext>
                </a:extLst>
              </a:tr>
              <a:tr h="503238">
                <a:tc rowSpan="2">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60</a:t>
                      </a:r>
                    </a:p>
                  </a:txBody>
                  <a:tcPr marL="90000" marR="90000" marT="46800" marB="46800" anchor="ctr" horzOverflow="overflow">
                    <a:lnL w="1905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1km</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40</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65</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80</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85</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vMerge="1">
                  <a:txBody>
                    <a:bodyPr/>
                    <a:lstStyle/>
                    <a:p>
                      <a:endParaRPr lang="zh-CN" altLang="en-US"/>
                    </a:p>
                  </a:txBody>
                  <a:tcPr/>
                </a:tc>
                <a:extLst>
                  <a:ext uri="{0D108BD9-81ED-4DB2-BD59-A6C34878D82A}">
                    <a16:rowId xmlns:a16="http://schemas.microsoft.com/office/drawing/2014/main" val="3300796847"/>
                  </a:ext>
                </a:extLst>
              </a:tr>
              <a:tr h="503238">
                <a:tc vMerge="1">
                  <a:txBody>
                    <a:bodyPr/>
                    <a:lstStyle/>
                    <a:p>
                      <a:endParaRPr lang="zh-CN" altLang="en-US"/>
                    </a:p>
                  </a:txBody>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2km</a:t>
                      </a:r>
                      <a:r>
                        <a:rPr kumimoji="1" lang="zh-CN" altLang="en-US"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及全线</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80</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110</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130</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145</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vMerge="1">
                  <a:txBody>
                    <a:bodyPr/>
                    <a:lstStyle/>
                    <a:p>
                      <a:endParaRPr lang="zh-CN" altLang="en-US"/>
                    </a:p>
                  </a:txBody>
                  <a:tcPr/>
                </a:tc>
                <a:extLst>
                  <a:ext uri="{0D108BD9-81ED-4DB2-BD59-A6C34878D82A}">
                    <a16:rowId xmlns:a16="http://schemas.microsoft.com/office/drawing/2014/main" val="3012868762"/>
                  </a:ext>
                </a:extLst>
              </a:tr>
              <a:tr h="503238">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110</a:t>
                      </a:r>
                    </a:p>
                  </a:txBody>
                  <a:tcPr marL="90000" marR="90000" marT="46800" marB="46800" anchor="ctr" horzOverflow="overflow">
                    <a:lnL w="1905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905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全线</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905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100</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905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135</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905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155</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905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楷体_GB2312" panose="02010609030101010101" pitchFamily="49" charset="-122"/>
                          <a:cs typeface="Times New Roman" panose="02020603050405020304" pitchFamily="18" charset="0"/>
                        </a:rPr>
                        <a:t>175</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9050" cap="flat" cmpd="sng" algn="ctr">
                      <a:solidFill>
                        <a:srgbClr val="A50021"/>
                      </a:solidFill>
                      <a:prstDash val="solid"/>
                      <a:round/>
                      <a:headEnd type="none" w="sm" len="sm"/>
                      <a:tailEnd type="none" w="sm" len="sm"/>
                    </a:lnB>
                    <a:lnTlToBr>
                      <a:noFill/>
                    </a:lnTlToBr>
                    <a:lnBlToTr>
                      <a:noFill/>
                    </a:lnBlToTr>
                    <a:solidFill>
                      <a:schemeClr val="bg1"/>
                    </a:solidFill>
                  </a:tcPr>
                </a:tc>
                <a:tc vMerge="1">
                  <a:txBody>
                    <a:bodyPr/>
                    <a:lstStyle/>
                    <a:p>
                      <a:endParaRPr lang="zh-CN" altLang="en-US"/>
                    </a:p>
                  </a:txBody>
                  <a:tcPr/>
                </a:tc>
                <a:extLst>
                  <a:ext uri="{0D108BD9-81ED-4DB2-BD59-A6C34878D82A}">
                    <a16:rowId xmlns:a16="http://schemas.microsoft.com/office/drawing/2014/main" val="1317620533"/>
                  </a:ext>
                </a:extLst>
              </a:tr>
            </a:tbl>
          </a:graphicData>
        </a:graphic>
      </p:graphicFrame>
      <p:sp>
        <p:nvSpPr>
          <p:cNvPr id="49212" name="AutoShape 412">
            <a:hlinkClick r:id="rId2" action="ppaction://hlinksldjump" highlightClick="1"/>
            <a:extLst>
              <a:ext uri="{FF2B5EF4-FFF2-40B4-BE49-F238E27FC236}">
                <a16:creationId xmlns:a16="http://schemas.microsoft.com/office/drawing/2014/main" id="{BDC7F734-7A39-48C8-A390-B855648837C0}"/>
              </a:ext>
            </a:extLst>
          </p:cNvPr>
          <p:cNvSpPr>
            <a:spLocks noChangeArrowheads="1"/>
          </p:cNvSpPr>
          <p:nvPr/>
        </p:nvSpPr>
        <p:spPr bwMode="auto">
          <a:xfrm>
            <a:off x="8316913" y="6237288"/>
            <a:ext cx="431800" cy="404812"/>
          </a:xfrm>
          <a:prstGeom prst="actionButtonBackPrevious">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15">
            <a:extLst>
              <a:ext uri="{FF2B5EF4-FFF2-40B4-BE49-F238E27FC236}">
                <a16:creationId xmlns:a16="http://schemas.microsoft.com/office/drawing/2014/main" id="{6DD67BD0-27EE-4B78-8045-D66CCD1D3AFD}"/>
              </a:ext>
            </a:extLst>
          </p:cNvPr>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363" name="Rectangle 518">
            <a:extLst>
              <a:ext uri="{FF2B5EF4-FFF2-40B4-BE49-F238E27FC236}">
                <a16:creationId xmlns:a16="http://schemas.microsoft.com/office/drawing/2014/main" id="{877343AD-63A3-4DF1-A141-1B638050F5D1}"/>
              </a:ext>
            </a:extLst>
          </p:cNvPr>
          <p:cNvSpPr>
            <a:spLocks noChangeArrowheads="1"/>
          </p:cNvSpPr>
          <p:nvPr/>
        </p:nvSpPr>
        <p:spPr bwMode="auto">
          <a:xfrm>
            <a:off x="0" y="3228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8474" name="Rectangle 538">
            <a:extLst>
              <a:ext uri="{FF2B5EF4-FFF2-40B4-BE49-F238E27FC236}">
                <a16:creationId xmlns:a16="http://schemas.microsoft.com/office/drawing/2014/main" id="{8868FDBA-477C-4AB3-9DF8-2CF001141BEB}"/>
              </a:ext>
            </a:extLst>
          </p:cNvPr>
          <p:cNvSpPr>
            <a:spLocks noChangeArrowheads="1"/>
          </p:cNvSpPr>
          <p:nvPr/>
        </p:nvSpPr>
        <p:spPr bwMode="auto">
          <a:xfrm>
            <a:off x="684213" y="549275"/>
            <a:ext cx="59039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FF0000"/>
              </a:buClr>
              <a:buFont typeface="Wingdings" panose="05000000000000000000" pitchFamily="2" charset="2"/>
              <a:buNone/>
            </a:pPr>
            <a:r>
              <a:rPr kumimoji="1" lang="en-US" altLang="zh-CN" sz="2400" b="1">
                <a:latin typeface="Times New Roman" panose="02020603050405020304" pitchFamily="18" charset="0"/>
                <a:ea typeface="楷体_GB2312" panose="02010609030101010101" pitchFamily="49" charset="-122"/>
              </a:rPr>
              <a:t>3.  </a:t>
            </a:r>
            <a:r>
              <a:rPr kumimoji="1" lang="zh-CN" altLang="en-US" sz="2400" b="1">
                <a:latin typeface="Times New Roman" panose="02020603050405020304" pitchFamily="18" charset="0"/>
                <a:ea typeface="楷体_GB2312" panose="02010609030101010101" pitchFamily="49" charset="-122"/>
              </a:rPr>
              <a:t>雷电过电压的基本形式 </a:t>
            </a:r>
            <a:endParaRPr lang="zh-CN" altLang="en-US" sz="2400" b="1">
              <a:latin typeface="Times New Roman" panose="02020603050405020304" pitchFamily="18" charset="0"/>
              <a:ea typeface="楷体_GB2312" panose="02010609030101010101" pitchFamily="49" charset="-122"/>
            </a:endParaRPr>
          </a:p>
        </p:txBody>
      </p:sp>
      <p:sp>
        <p:nvSpPr>
          <p:cNvPr id="168475" name="Text Box 539">
            <a:extLst>
              <a:ext uri="{FF2B5EF4-FFF2-40B4-BE49-F238E27FC236}">
                <a16:creationId xmlns:a16="http://schemas.microsoft.com/office/drawing/2014/main" id="{ED4B3E18-9F03-420A-8BF7-EC1BC474C88D}"/>
              </a:ext>
            </a:extLst>
          </p:cNvPr>
          <p:cNvSpPr txBox="1">
            <a:spLocks noChangeArrowheads="1"/>
          </p:cNvSpPr>
          <p:nvPr/>
        </p:nvSpPr>
        <p:spPr bwMode="auto">
          <a:xfrm>
            <a:off x="684213" y="1052513"/>
            <a:ext cx="8208962"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直击雷：</a:t>
            </a:r>
            <a:r>
              <a:rPr kumimoji="1" lang="zh-CN" altLang="en-US" sz="2400" b="1">
                <a:latin typeface="Times New Roman" panose="02020603050405020304" pitchFamily="18" charset="0"/>
                <a:ea typeface="楷体_GB2312" panose="02010609030101010101" pitchFamily="49" charset="-122"/>
              </a:rPr>
              <a:t>雷电直接击中电气设备、线路、建筑物等物体。</a:t>
            </a:r>
          </a:p>
          <a:p>
            <a:pPr eaLnBrk="1" hangingPunct="1">
              <a:lnSpc>
                <a:spcPct val="125000"/>
              </a:lnSpc>
              <a:spcBef>
                <a:spcPct val="2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感应雷：</a:t>
            </a:r>
            <a:r>
              <a:rPr kumimoji="1" lang="zh-CN" altLang="en-US" sz="2400" b="1">
                <a:latin typeface="Times New Roman" panose="02020603050405020304" pitchFamily="18" charset="0"/>
                <a:ea typeface="楷体_GB2312" panose="02010609030101010101" pitchFamily="49" charset="-122"/>
              </a:rPr>
              <a:t>由雷电对线路、设备或其他物体的静电感应或电磁感应而引起的过电压。</a:t>
            </a:r>
          </a:p>
        </p:txBody>
      </p:sp>
      <p:sp>
        <p:nvSpPr>
          <p:cNvPr id="168476" name="Rectangle 540">
            <a:extLst>
              <a:ext uri="{FF2B5EF4-FFF2-40B4-BE49-F238E27FC236}">
                <a16:creationId xmlns:a16="http://schemas.microsoft.com/office/drawing/2014/main" id="{C961C2CA-F106-44C0-920D-7B1B8CE79A71}"/>
              </a:ext>
            </a:extLst>
          </p:cNvPr>
          <p:cNvSpPr>
            <a:spLocks noChangeArrowheads="1"/>
          </p:cNvSpPr>
          <p:nvPr/>
        </p:nvSpPr>
        <p:spPr bwMode="auto">
          <a:xfrm>
            <a:off x="1187450" y="2636838"/>
            <a:ext cx="4767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anose="02010609030101010101" pitchFamily="49" charset="-122"/>
              </a:rPr>
              <a:t>感应雷的形成过程如图</a:t>
            </a:r>
            <a:r>
              <a:rPr kumimoji="1" lang="en-US" altLang="zh-CN" sz="2400" b="1">
                <a:latin typeface="Times New Roman" panose="02020603050405020304" pitchFamily="18" charset="0"/>
                <a:ea typeface="楷体_GB2312" panose="02010609030101010101" pitchFamily="49" charset="-122"/>
              </a:rPr>
              <a:t>9-2</a:t>
            </a:r>
            <a:r>
              <a:rPr kumimoji="1" lang="zh-CN" altLang="en-US" sz="2400" b="1">
                <a:latin typeface="Times New Roman" panose="02020603050405020304" pitchFamily="18" charset="0"/>
                <a:ea typeface="楷体_GB2312" panose="02010609030101010101" pitchFamily="49" charset="-122"/>
              </a:rPr>
              <a:t>所示。</a:t>
            </a:r>
          </a:p>
        </p:txBody>
      </p:sp>
      <p:sp>
        <p:nvSpPr>
          <p:cNvPr id="15367" name="Rectangle 542">
            <a:extLst>
              <a:ext uri="{FF2B5EF4-FFF2-40B4-BE49-F238E27FC236}">
                <a16:creationId xmlns:a16="http://schemas.microsoft.com/office/drawing/2014/main" id="{D0E5B1A3-2744-4DE1-842C-996CF607F5C9}"/>
              </a:ext>
            </a:extLst>
          </p:cNvPr>
          <p:cNvSpPr>
            <a:spLocks noChangeArrowheads="1"/>
          </p:cNvSpPr>
          <p:nvPr/>
        </p:nvSpPr>
        <p:spPr bwMode="auto">
          <a:xfrm>
            <a:off x="0" y="2447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68479" name="Text Box 543">
            <a:extLst>
              <a:ext uri="{FF2B5EF4-FFF2-40B4-BE49-F238E27FC236}">
                <a16:creationId xmlns:a16="http://schemas.microsoft.com/office/drawing/2014/main" id="{A41808FB-1682-45CB-ABBE-ED8F84B1F5C2}"/>
              </a:ext>
            </a:extLst>
          </p:cNvPr>
          <p:cNvSpPr txBox="1">
            <a:spLocks noChangeArrowheads="1"/>
          </p:cNvSpPr>
          <p:nvPr/>
        </p:nvSpPr>
        <p:spPr bwMode="auto">
          <a:xfrm>
            <a:off x="684213" y="3141663"/>
            <a:ext cx="3095625"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0000"/>
              </a:buClr>
              <a:buFont typeface="Wingdings" panose="05000000000000000000" pitchFamily="2" charset="2"/>
              <a:buChar char="Ø"/>
            </a:pPr>
            <a:r>
              <a:rPr kumimoji="1" lang="zh-CN" altLang="en-US" sz="2400" b="1">
                <a:solidFill>
                  <a:srgbClr val="0000FF"/>
                </a:solidFill>
                <a:latin typeface="Times New Roman" panose="02020603050405020304" pitchFamily="18" charset="0"/>
                <a:ea typeface="楷体_GB2312" panose="02010609030101010101" pitchFamily="49" charset="-122"/>
              </a:rPr>
              <a:t>雷电波侵入：</a:t>
            </a:r>
            <a:r>
              <a:rPr kumimoji="1" lang="zh-CN" altLang="en-US" sz="2400" b="1">
                <a:latin typeface="Times New Roman" panose="02020603050405020304" pitchFamily="18" charset="0"/>
                <a:ea typeface="楷体_GB2312" panose="02010609030101010101" pitchFamily="49" charset="-122"/>
              </a:rPr>
              <a:t>架空线路遭到直接雷击或感应雷而产生的高电位雷电波，沿架空线侵入变电所或其他建筑物而造成危险。</a:t>
            </a:r>
          </a:p>
        </p:txBody>
      </p:sp>
      <p:sp>
        <p:nvSpPr>
          <p:cNvPr id="168482" name="Rectangle 546">
            <a:extLst>
              <a:ext uri="{FF2B5EF4-FFF2-40B4-BE49-F238E27FC236}">
                <a16:creationId xmlns:a16="http://schemas.microsoft.com/office/drawing/2014/main" id="{6FDB4660-DFBA-427C-833F-90819CC0EAE1}"/>
              </a:ext>
            </a:extLst>
          </p:cNvPr>
          <p:cNvSpPr>
            <a:spLocks noChangeArrowheads="1"/>
          </p:cNvSpPr>
          <p:nvPr/>
        </p:nvSpPr>
        <p:spPr bwMode="auto">
          <a:xfrm>
            <a:off x="4859338" y="6116638"/>
            <a:ext cx="32146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1600" b="1">
                <a:latin typeface="Times New Roman" panose="02020603050405020304" pitchFamily="18" charset="0"/>
                <a:ea typeface="楷体_GB2312" panose="02010609030101010101" pitchFamily="49" charset="-122"/>
              </a:rPr>
              <a:t>图</a:t>
            </a:r>
            <a:r>
              <a:rPr kumimoji="1" lang="en-US" altLang="zh-CN" sz="1600" b="1">
                <a:latin typeface="Times New Roman" panose="02020603050405020304" pitchFamily="18" charset="0"/>
                <a:ea typeface="楷体_GB2312" panose="02010609030101010101" pitchFamily="49" charset="-122"/>
              </a:rPr>
              <a:t>9-2      </a:t>
            </a:r>
            <a:r>
              <a:rPr kumimoji="1" lang="zh-CN" altLang="en-US" sz="1600" b="1">
                <a:latin typeface="Times New Roman" panose="02020603050405020304" pitchFamily="18" charset="0"/>
                <a:ea typeface="楷体_GB2312" panose="02010609030101010101" pitchFamily="49" charset="-122"/>
              </a:rPr>
              <a:t>架空线路上的感应过电压</a:t>
            </a:r>
          </a:p>
        </p:txBody>
      </p:sp>
      <p:pic>
        <p:nvPicPr>
          <p:cNvPr id="168483" name="Picture 547">
            <a:extLst>
              <a:ext uri="{FF2B5EF4-FFF2-40B4-BE49-F238E27FC236}">
                <a16:creationId xmlns:a16="http://schemas.microsoft.com/office/drawing/2014/main" id="{B28E6566-5CAA-439B-B242-7E94D06B5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891" t="241" r="5272" b="-1396"/>
          <a:stretch>
            <a:fillRect/>
          </a:stretch>
        </p:blipFill>
        <p:spPr bwMode="auto">
          <a:xfrm>
            <a:off x="3779838" y="3429000"/>
            <a:ext cx="5040312"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8474">
                                            <p:txEl>
                                              <p:pRg st="0" end="0"/>
                                            </p:txEl>
                                          </p:spTgt>
                                        </p:tgtEl>
                                        <p:attrNameLst>
                                          <p:attrName>style.visibility</p:attrName>
                                        </p:attrNameLst>
                                      </p:cBhvr>
                                      <p:to>
                                        <p:strVal val="visible"/>
                                      </p:to>
                                    </p:set>
                                    <p:animEffect transition="in" filter="slide(fromBottom)">
                                      <p:cBhvr>
                                        <p:cTn id="7" dur="500"/>
                                        <p:tgtEl>
                                          <p:spTgt spid="1684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68475">
                                            <p:txEl>
                                              <p:pRg st="0" end="0"/>
                                            </p:txEl>
                                          </p:spTgt>
                                        </p:tgtEl>
                                        <p:attrNameLst>
                                          <p:attrName>style.visibility</p:attrName>
                                        </p:attrNameLst>
                                      </p:cBhvr>
                                      <p:to>
                                        <p:strVal val="visible"/>
                                      </p:to>
                                    </p:set>
                                    <p:animEffect transition="in" filter="slide(fromBottom)">
                                      <p:cBhvr>
                                        <p:cTn id="12" dur="500"/>
                                        <p:tgtEl>
                                          <p:spTgt spid="1684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68475">
                                            <p:txEl>
                                              <p:pRg st="1" end="1"/>
                                            </p:txEl>
                                          </p:spTgt>
                                        </p:tgtEl>
                                        <p:attrNameLst>
                                          <p:attrName>style.visibility</p:attrName>
                                        </p:attrNameLst>
                                      </p:cBhvr>
                                      <p:to>
                                        <p:strVal val="visible"/>
                                      </p:to>
                                    </p:set>
                                    <p:animEffect transition="in" filter="slide(fromBottom)">
                                      <p:cBhvr>
                                        <p:cTn id="17" dur="500"/>
                                        <p:tgtEl>
                                          <p:spTgt spid="1684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68476"/>
                                        </p:tgtEl>
                                        <p:attrNameLst>
                                          <p:attrName>style.visibility</p:attrName>
                                        </p:attrNameLst>
                                      </p:cBhvr>
                                      <p:to>
                                        <p:strVal val="visible"/>
                                      </p:to>
                                    </p:set>
                                    <p:animEffect transition="in" filter="checkerboard(across)">
                                      <p:cBhvr>
                                        <p:cTn id="22" dur="500"/>
                                        <p:tgtEl>
                                          <p:spTgt spid="16847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nodeType="clickEffect">
                                  <p:stCondLst>
                                    <p:cond delay="0"/>
                                  </p:stCondLst>
                                  <p:childTnLst>
                                    <p:set>
                                      <p:cBhvr>
                                        <p:cTn id="26" dur="1" fill="hold">
                                          <p:stCondLst>
                                            <p:cond delay="0"/>
                                          </p:stCondLst>
                                        </p:cTn>
                                        <p:tgtEl>
                                          <p:spTgt spid="168483"/>
                                        </p:tgtEl>
                                        <p:attrNameLst>
                                          <p:attrName>style.visibility</p:attrName>
                                        </p:attrNameLst>
                                      </p:cBhvr>
                                      <p:to>
                                        <p:strVal val="visible"/>
                                      </p:to>
                                    </p:set>
                                    <p:animEffect transition="in" filter="barn(outVertical)">
                                      <p:cBhvr>
                                        <p:cTn id="27" dur="500"/>
                                        <p:tgtEl>
                                          <p:spTgt spid="168483"/>
                                        </p:tgtEl>
                                      </p:cBhvr>
                                    </p:animEffect>
                                  </p:childTnLst>
                                </p:cTn>
                              </p:par>
                              <p:par>
                                <p:cTn id="28" presetID="16" presetClass="entr" presetSubtype="37" fill="hold" grpId="0" nodeType="withEffect">
                                  <p:stCondLst>
                                    <p:cond delay="0"/>
                                  </p:stCondLst>
                                  <p:childTnLst>
                                    <p:set>
                                      <p:cBhvr>
                                        <p:cTn id="29" dur="1" fill="hold">
                                          <p:stCondLst>
                                            <p:cond delay="0"/>
                                          </p:stCondLst>
                                        </p:cTn>
                                        <p:tgtEl>
                                          <p:spTgt spid="168482"/>
                                        </p:tgtEl>
                                        <p:attrNameLst>
                                          <p:attrName>style.visibility</p:attrName>
                                        </p:attrNameLst>
                                      </p:cBhvr>
                                      <p:to>
                                        <p:strVal val="visible"/>
                                      </p:to>
                                    </p:set>
                                    <p:animEffect transition="in" filter="barn(outVertical)">
                                      <p:cBhvr>
                                        <p:cTn id="30" dur="500"/>
                                        <p:tgtEl>
                                          <p:spTgt spid="16848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4" fill="hold" nodeType="clickEffect">
                                  <p:stCondLst>
                                    <p:cond delay="0"/>
                                  </p:stCondLst>
                                  <p:childTnLst>
                                    <p:set>
                                      <p:cBhvr>
                                        <p:cTn id="34" dur="1" fill="hold">
                                          <p:stCondLst>
                                            <p:cond delay="0"/>
                                          </p:stCondLst>
                                        </p:cTn>
                                        <p:tgtEl>
                                          <p:spTgt spid="168479">
                                            <p:txEl>
                                              <p:pRg st="0" end="0"/>
                                            </p:txEl>
                                          </p:spTgt>
                                        </p:tgtEl>
                                        <p:attrNameLst>
                                          <p:attrName>style.visibility</p:attrName>
                                        </p:attrNameLst>
                                      </p:cBhvr>
                                      <p:to>
                                        <p:strVal val="visible"/>
                                      </p:to>
                                    </p:set>
                                    <p:animEffect transition="in" filter="slide(fromBottom)">
                                      <p:cBhvr>
                                        <p:cTn id="35" dur="500"/>
                                        <p:tgtEl>
                                          <p:spTgt spid="1684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474" grpId="0" build="p" autoUpdateAnimBg="0"/>
      <p:bldP spid="168476" grpId="0"/>
      <p:bldP spid="1684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2">
            <a:extLst>
              <a:ext uri="{FF2B5EF4-FFF2-40B4-BE49-F238E27FC236}">
                <a16:creationId xmlns:a16="http://schemas.microsoft.com/office/drawing/2014/main" id="{2EE861B9-F650-4366-8E59-1225C73E307D}"/>
              </a:ext>
            </a:extLst>
          </p:cNvPr>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3110" name="Rectangle 54">
            <a:extLst>
              <a:ext uri="{FF2B5EF4-FFF2-40B4-BE49-F238E27FC236}">
                <a16:creationId xmlns:a16="http://schemas.microsoft.com/office/drawing/2014/main" id="{F6C82CA0-D500-42FE-948D-B726EEE5813B}"/>
              </a:ext>
            </a:extLst>
          </p:cNvPr>
          <p:cNvSpPr>
            <a:spLocks noChangeArrowheads="1"/>
          </p:cNvSpPr>
          <p:nvPr/>
        </p:nvSpPr>
        <p:spPr bwMode="auto">
          <a:xfrm>
            <a:off x="684213" y="549275"/>
            <a:ext cx="59039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FF0000"/>
              </a:buClr>
              <a:buFont typeface="Wingdings" panose="05000000000000000000" pitchFamily="2" charset="2"/>
              <a:buNone/>
            </a:pPr>
            <a:r>
              <a:rPr lang="en-US" altLang="zh-CN" sz="2400" b="1">
                <a:latin typeface="Times New Roman" panose="02020603050405020304" pitchFamily="18" charset="0"/>
                <a:ea typeface="楷体_GB2312" panose="02010609030101010101" pitchFamily="49" charset="-122"/>
              </a:rPr>
              <a:t>4</a:t>
            </a:r>
            <a:r>
              <a:rPr lang="zh-CN" altLang="en-US" sz="2400" b="1">
                <a:latin typeface="Times New Roman" panose="02020603050405020304" pitchFamily="18" charset="0"/>
                <a:ea typeface="楷体_GB2312" panose="02010609030101010101" pitchFamily="49" charset="-122"/>
              </a:rPr>
              <a:t>．雷电活动强度及直击雷的规律</a:t>
            </a:r>
          </a:p>
        </p:txBody>
      </p:sp>
      <p:sp>
        <p:nvSpPr>
          <p:cNvPr id="173111" name="Text Box 55">
            <a:extLst>
              <a:ext uri="{FF2B5EF4-FFF2-40B4-BE49-F238E27FC236}">
                <a16:creationId xmlns:a16="http://schemas.microsoft.com/office/drawing/2014/main" id="{E0DB1B20-00D6-411B-8471-5AD2A2EED75E}"/>
              </a:ext>
            </a:extLst>
          </p:cNvPr>
          <p:cNvSpPr txBox="1">
            <a:spLocks noChangeArrowheads="1"/>
          </p:cNvSpPr>
          <p:nvPr/>
        </p:nvSpPr>
        <p:spPr bwMode="auto">
          <a:xfrm>
            <a:off x="684213" y="981075"/>
            <a:ext cx="82089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0000"/>
              </a:buClr>
              <a:buFont typeface="Wingdings" panose="05000000000000000000" pitchFamily="2" charset="2"/>
              <a:buChar char="n"/>
            </a:pPr>
            <a:r>
              <a:rPr kumimoji="1" lang="zh-CN" altLang="en-US" sz="2400" b="1">
                <a:ea typeface="楷体_GB2312" panose="02010609030101010101" pitchFamily="49" charset="-122"/>
              </a:rPr>
              <a:t>雷暴日：一天中只要出现过雷电活动（包括看到雷闪和听到雷声），就算一个雷暴日。</a:t>
            </a:r>
          </a:p>
        </p:txBody>
      </p:sp>
      <p:sp>
        <p:nvSpPr>
          <p:cNvPr id="173113" name="Text Box 57">
            <a:extLst>
              <a:ext uri="{FF2B5EF4-FFF2-40B4-BE49-F238E27FC236}">
                <a16:creationId xmlns:a16="http://schemas.microsoft.com/office/drawing/2014/main" id="{DBFE46A9-A57D-45E1-99C1-72F1AA511B3D}"/>
              </a:ext>
            </a:extLst>
          </p:cNvPr>
          <p:cNvSpPr txBox="1">
            <a:spLocks noChangeArrowheads="1"/>
          </p:cNvSpPr>
          <p:nvPr/>
        </p:nvSpPr>
        <p:spPr bwMode="auto">
          <a:xfrm>
            <a:off x="755650" y="1989138"/>
            <a:ext cx="8208963"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A50021"/>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年平均雷暴日不足</a:t>
            </a:r>
            <a:r>
              <a:rPr kumimoji="1" lang="en-US" altLang="zh-CN" sz="2400" b="1">
                <a:latin typeface="Times New Roman" panose="02020603050405020304" pitchFamily="18" charset="0"/>
                <a:ea typeface="楷体_GB2312" panose="02010609030101010101" pitchFamily="49" charset="-122"/>
              </a:rPr>
              <a:t>15</a:t>
            </a:r>
            <a:r>
              <a:rPr kumimoji="1" lang="zh-CN" altLang="en-US" sz="2400" b="1">
                <a:latin typeface="Times New Roman" panose="02020603050405020304" pitchFamily="18" charset="0"/>
                <a:ea typeface="楷体_GB2312" panose="02010609030101010101" pitchFamily="49" charset="-122"/>
              </a:rPr>
              <a:t>日的地区为少雷区；</a:t>
            </a:r>
          </a:p>
          <a:p>
            <a:pPr eaLnBrk="1" hangingPunct="1">
              <a:lnSpc>
                <a:spcPct val="125000"/>
              </a:lnSpc>
              <a:spcBef>
                <a:spcPct val="20000"/>
              </a:spcBef>
              <a:buClr>
                <a:srgbClr val="A50021"/>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年平均雷暴日超过</a:t>
            </a:r>
            <a:r>
              <a:rPr kumimoji="1" lang="en-US" altLang="zh-CN" sz="2400" b="1">
                <a:latin typeface="Times New Roman" panose="02020603050405020304" pitchFamily="18" charset="0"/>
                <a:ea typeface="楷体_GB2312" panose="02010609030101010101" pitchFamily="49" charset="-122"/>
              </a:rPr>
              <a:t>40</a:t>
            </a:r>
            <a:r>
              <a:rPr kumimoji="1" lang="zh-CN" altLang="en-US" sz="2400" b="1">
                <a:latin typeface="Times New Roman" panose="02020603050405020304" pitchFamily="18" charset="0"/>
                <a:ea typeface="楷体_GB2312" panose="02010609030101010101" pitchFamily="49" charset="-122"/>
              </a:rPr>
              <a:t>日的地区为多雷区；</a:t>
            </a:r>
          </a:p>
          <a:p>
            <a:pPr eaLnBrk="1" hangingPunct="1">
              <a:lnSpc>
                <a:spcPct val="125000"/>
              </a:lnSpc>
              <a:spcBef>
                <a:spcPct val="20000"/>
              </a:spcBef>
              <a:buClr>
                <a:srgbClr val="A50021"/>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年平均雷暴日超过</a:t>
            </a:r>
            <a:r>
              <a:rPr kumimoji="1" lang="en-US" altLang="zh-CN" sz="2400" b="1">
                <a:latin typeface="Times New Roman" panose="02020603050405020304" pitchFamily="18" charset="0"/>
                <a:ea typeface="楷体_GB2312" panose="02010609030101010101" pitchFamily="49" charset="-122"/>
              </a:rPr>
              <a:t>90</a:t>
            </a:r>
            <a:r>
              <a:rPr kumimoji="1" lang="zh-CN" altLang="en-US" sz="2400" b="1">
                <a:latin typeface="Times New Roman" panose="02020603050405020304" pitchFamily="18" charset="0"/>
                <a:ea typeface="楷体_GB2312" panose="02010609030101010101" pitchFamily="49" charset="-122"/>
              </a:rPr>
              <a:t>日的地区为雷电活动特别强烈地区。 </a:t>
            </a:r>
          </a:p>
        </p:txBody>
      </p:sp>
      <p:sp>
        <p:nvSpPr>
          <p:cNvPr id="173114" name="Rectangle 58">
            <a:extLst>
              <a:ext uri="{FF2B5EF4-FFF2-40B4-BE49-F238E27FC236}">
                <a16:creationId xmlns:a16="http://schemas.microsoft.com/office/drawing/2014/main" id="{72AB16E1-430C-4713-876C-4446A06EBD75}"/>
              </a:ext>
            </a:extLst>
          </p:cNvPr>
          <p:cNvSpPr>
            <a:spLocks noChangeArrowheads="1"/>
          </p:cNvSpPr>
          <p:nvPr/>
        </p:nvSpPr>
        <p:spPr bwMode="auto">
          <a:xfrm>
            <a:off x="755650" y="3716338"/>
            <a:ext cx="583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anose="02010609030101010101" pitchFamily="49" charset="-122"/>
              </a:rPr>
              <a:t>我国各地区的雷暴日数如表</a:t>
            </a:r>
            <a:r>
              <a:rPr kumimoji="1" lang="en-US" altLang="zh-CN" sz="2400" b="1">
                <a:latin typeface="Times New Roman" panose="02020603050405020304" pitchFamily="18" charset="0"/>
                <a:ea typeface="楷体_GB2312" panose="02010609030101010101" pitchFamily="49" charset="-122"/>
              </a:rPr>
              <a:t>9-1</a:t>
            </a:r>
            <a:r>
              <a:rPr kumimoji="1" lang="zh-CN" altLang="en-US" sz="2400" b="1">
                <a:latin typeface="Times New Roman" panose="02020603050405020304" pitchFamily="18" charset="0"/>
                <a:ea typeface="楷体_GB2312" panose="02010609030101010101" pitchFamily="49" charset="-122"/>
              </a:rPr>
              <a:t>所示。</a:t>
            </a:r>
          </a:p>
        </p:txBody>
      </p:sp>
      <p:sp>
        <p:nvSpPr>
          <p:cNvPr id="173115" name="Rectangle 59">
            <a:extLst>
              <a:ext uri="{FF2B5EF4-FFF2-40B4-BE49-F238E27FC236}">
                <a16:creationId xmlns:a16="http://schemas.microsoft.com/office/drawing/2014/main" id="{82701CBB-C9CF-41C5-8364-C18F7BDE8767}"/>
              </a:ext>
            </a:extLst>
          </p:cNvPr>
          <p:cNvSpPr>
            <a:spLocks noChangeArrowheads="1"/>
          </p:cNvSpPr>
          <p:nvPr/>
        </p:nvSpPr>
        <p:spPr bwMode="auto">
          <a:xfrm>
            <a:off x="2259013" y="4365625"/>
            <a:ext cx="4545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a:latin typeface="Times New Roman" panose="02020603050405020304" pitchFamily="18" charset="0"/>
                <a:ea typeface="楷体_GB2312" panose="02010609030101010101" pitchFamily="49" charset="-122"/>
                <a:cs typeface="Times New Roman" panose="02020603050405020304" pitchFamily="18" charset="0"/>
              </a:rPr>
              <a:t>表</a:t>
            </a:r>
            <a:r>
              <a:rPr kumimoji="1" lang="en-US" altLang="zh-CN" sz="2000" b="1">
                <a:latin typeface="Times New Roman" panose="02020603050405020304" pitchFamily="18" charset="0"/>
                <a:ea typeface="楷体_GB2312" panose="02010609030101010101" pitchFamily="49" charset="-122"/>
                <a:cs typeface="Times New Roman" panose="02020603050405020304" pitchFamily="18" charset="0"/>
              </a:rPr>
              <a:t>9-1  </a:t>
            </a:r>
            <a:r>
              <a:rPr kumimoji="1" lang="zh-CN" altLang="en-US" sz="2000" b="1">
                <a:latin typeface="Times New Roman" panose="02020603050405020304" pitchFamily="18" charset="0"/>
                <a:ea typeface="楷体_GB2312" panose="02010609030101010101" pitchFamily="49" charset="-122"/>
                <a:cs typeface="Times New Roman" panose="02020603050405020304" pitchFamily="18" charset="0"/>
              </a:rPr>
              <a:t>我国各地区的年平均雷暴日</a:t>
            </a:r>
          </a:p>
        </p:txBody>
      </p:sp>
      <p:graphicFrame>
        <p:nvGraphicFramePr>
          <p:cNvPr id="173447" name="Group 391">
            <a:extLst>
              <a:ext uri="{FF2B5EF4-FFF2-40B4-BE49-F238E27FC236}">
                <a16:creationId xmlns:a16="http://schemas.microsoft.com/office/drawing/2014/main" id="{6A906F6B-69F7-406E-AFC0-C46B36D43A65}"/>
              </a:ext>
            </a:extLst>
          </p:cNvPr>
          <p:cNvGraphicFramePr>
            <a:graphicFrameLocks noGrp="1"/>
          </p:cNvGraphicFramePr>
          <p:nvPr/>
        </p:nvGraphicFramePr>
        <p:xfrm>
          <a:off x="611188" y="4725988"/>
          <a:ext cx="8064500" cy="1574800"/>
        </p:xfrm>
        <a:graphic>
          <a:graphicData uri="http://schemas.openxmlformats.org/drawingml/2006/table">
            <a:tbl>
              <a:tblPr/>
              <a:tblGrid>
                <a:gridCol w="2014537">
                  <a:extLst>
                    <a:ext uri="{9D8B030D-6E8A-4147-A177-3AD203B41FA5}">
                      <a16:colId xmlns:a16="http://schemas.microsoft.com/office/drawing/2014/main" val="20000"/>
                    </a:ext>
                  </a:extLst>
                </a:gridCol>
                <a:gridCol w="1658938">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地区</a:t>
                      </a:r>
                    </a:p>
                  </a:txBody>
                  <a:tcPr marL="90000" marR="90000" marT="46800" marB="46800" anchor="ctr" horzOverflow="overflow">
                    <a:lnL w="1905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905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年平均雷暴日</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905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地区</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905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年平均雷暴日</a:t>
                      </a:r>
                    </a:p>
                  </a:txBody>
                  <a:tcPr marL="90000" marR="90000" marT="46800" marB="46800" anchor="ctr" horzOverflow="overflow">
                    <a:lnL w="12700" cap="flat" cmpd="sng" algn="ctr">
                      <a:solidFill>
                        <a:srgbClr val="A50021"/>
                      </a:solidFill>
                      <a:prstDash val="solid"/>
                      <a:round/>
                      <a:headEnd type="none" w="sm" len="sm"/>
                      <a:tailEnd type="none" w="sm" len="sm"/>
                    </a:lnL>
                    <a:lnR w="19050" cap="flat" cmpd="sng" algn="ctr">
                      <a:solidFill>
                        <a:srgbClr val="A50021"/>
                      </a:solidFill>
                      <a:prstDash val="solid"/>
                      <a:round/>
                      <a:headEnd type="none" w="sm" len="sm"/>
                      <a:tailEnd type="none" w="sm" len="sm"/>
                    </a:lnR>
                    <a:lnT w="1905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西北地区</a:t>
                      </a:r>
                    </a:p>
                  </a:txBody>
                  <a:tcPr marL="90000" marR="90000" marT="46800" marB="46800" anchor="ctr" horzOverflow="overflow">
                    <a:lnL w="1905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20</a:t>
                      </a: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以下</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长江以南北纬</a:t>
                      </a:r>
                      <a:r>
                        <a:rPr kumimoji="1" lang="en-US" altLang="zh-CN"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23°</a:t>
                      </a: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线以北</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40</a:t>
                      </a: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80</a:t>
                      </a: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左右</a:t>
                      </a:r>
                    </a:p>
                  </a:txBody>
                  <a:tcPr marL="90000" marR="90000" marT="46800" marB="46800" anchor="ctr" horzOverflow="overflow">
                    <a:lnL w="12700" cap="flat" cmpd="sng" algn="ctr">
                      <a:solidFill>
                        <a:srgbClr val="A50021"/>
                      </a:solidFill>
                      <a:prstDash val="solid"/>
                      <a:round/>
                      <a:headEnd type="none" w="sm" len="sm"/>
                      <a:tailEnd type="none" w="sm" len="sm"/>
                    </a:lnL>
                    <a:lnR w="1905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东北地区</a:t>
                      </a:r>
                    </a:p>
                  </a:txBody>
                  <a:tcPr marL="90000" marR="90000" marT="46800" marB="46800" anchor="ctr" horzOverflow="overflow">
                    <a:lnL w="1905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30</a:t>
                      </a: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左右</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长江以南北纬</a:t>
                      </a:r>
                      <a:r>
                        <a:rPr kumimoji="1" lang="en-US" altLang="zh-CN"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23°</a:t>
                      </a: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线以南</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80</a:t>
                      </a: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以上</a:t>
                      </a:r>
                    </a:p>
                  </a:txBody>
                  <a:tcPr marL="90000" marR="90000" marT="46800" marB="46800" anchor="ctr" horzOverflow="overflow">
                    <a:lnL w="12700" cap="flat" cmpd="sng" algn="ctr">
                      <a:solidFill>
                        <a:srgbClr val="A50021"/>
                      </a:solidFill>
                      <a:prstDash val="solid"/>
                      <a:round/>
                      <a:headEnd type="none" w="sm" len="sm"/>
                      <a:tailEnd type="none" w="sm" len="sm"/>
                    </a:lnL>
                    <a:lnR w="1905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2700" cap="flat" cmpd="sng" algn="ctr">
                      <a:solidFill>
                        <a:srgbClr val="A5002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华北和中部地区</a:t>
                      </a:r>
                    </a:p>
                  </a:txBody>
                  <a:tcPr marL="90000" marR="90000" marT="46800" marB="46800" anchor="ctr" horzOverflow="overflow">
                    <a:lnL w="1905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905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40</a:t>
                      </a: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45</a:t>
                      </a: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左右</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905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海南岛、雷洲半岛</a:t>
                      </a:r>
                    </a:p>
                  </a:txBody>
                  <a:tcPr marL="90000" marR="90000" marT="46800" marB="46800" anchor="ctr" horzOverflow="overflow">
                    <a:lnL w="12700" cap="flat" cmpd="sng" algn="ctr">
                      <a:solidFill>
                        <a:srgbClr val="A50021"/>
                      </a:solidFill>
                      <a:prstDash val="solid"/>
                      <a:round/>
                      <a:headEnd type="none" w="sm" len="sm"/>
                      <a:tailEnd type="none" w="sm" len="sm"/>
                    </a:lnL>
                    <a:lnR w="1270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9050" cap="flat" cmpd="sng" algn="ctr">
                      <a:solidFill>
                        <a:srgbClr val="A50021"/>
                      </a:solidFill>
                      <a:prstDash val="solid"/>
                      <a:round/>
                      <a:headEnd type="none" w="sm" len="sm"/>
                      <a:tailEnd type="none" w="sm" len="sm"/>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120</a:t>
                      </a: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a:t>
                      </a:r>
                      <a:r>
                        <a:rPr kumimoji="1" lang="en-US" altLang="zh-CN"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130</a:t>
                      </a:r>
                      <a:r>
                        <a:rPr kumimoji="1" lang="zh-CN" altLang="en-US" sz="1600" b="1" i="0" u="none" strike="noStrike" cap="none" normalizeH="0" baseline="0">
                          <a:ln>
                            <a:noFill/>
                          </a:ln>
                          <a:solidFill>
                            <a:schemeClr val="tx1"/>
                          </a:solidFill>
                          <a:effectLst/>
                          <a:latin typeface="Times New Roman" pitchFamily="18" charset="0"/>
                          <a:ea typeface="楷体_GB2312" pitchFamily="49" charset="-122"/>
                          <a:cs typeface="Times New Roman" pitchFamily="18" charset="0"/>
                        </a:rPr>
                        <a:t>左右</a:t>
                      </a:r>
                    </a:p>
                  </a:txBody>
                  <a:tcPr marL="90000" marR="90000" marT="46800" marB="46800" anchor="ctr" horzOverflow="overflow">
                    <a:lnL w="12700" cap="flat" cmpd="sng" algn="ctr">
                      <a:solidFill>
                        <a:srgbClr val="A50021"/>
                      </a:solidFill>
                      <a:prstDash val="solid"/>
                      <a:round/>
                      <a:headEnd type="none" w="sm" len="sm"/>
                      <a:tailEnd type="none" w="sm" len="sm"/>
                    </a:lnL>
                    <a:lnR w="19050" cap="flat" cmpd="sng" algn="ctr">
                      <a:solidFill>
                        <a:srgbClr val="A50021"/>
                      </a:solidFill>
                      <a:prstDash val="solid"/>
                      <a:round/>
                      <a:headEnd type="none" w="sm" len="sm"/>
                      <a:tailEnd type="none" w="sm" len="sm"/>
                    </a:lnR>
                    <a:lnT w="12700" cap="flat" cmpd="sng" algn="ctr">
                      <a:solidFill>
                        <a:srgbClr val="A50021"/>
                      </a:solidFill>
                      <a:prstDash val="solid"/>
                      <a:round/>
                      <a:headEnd type="none" w="sm" len="sm"/>
                      <a:tailEnd type="none" w="sm" len="sm"/>
                    </a:lnT>
                    <a:lnB w="19050" cap="flat" cmpd="sng" algn="ctr">
                      <a:solidFill>
                        <a:srgbClr val="A5002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3110">
                                            <p:txEl>
                                              <p:pRg st="0" end="0"/>
                                            </p:txEl>
                                          </p:spTgt>
                                        </p:tgtEl>
                                        <p:attrNameLst>
                                          <p:attrName>style.visibility</p:attrName>
                                        </p:attrNameLst>
                                      </p:cBhvr>
                                      <p:to>
                                        <p:strVal val="visible"/>
                                      </p:to>
                                    </p:set>
                                    <p:animEffect transition="in" filter="slide(fromBottom)">
                                      <p:cBhvr>
                                        <p:cTn id="7" dur="500"/>
                                        <p:tgtEl>
                                          <p:spTgt spid="17311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73111">
                                            <p:txEl>
                                              <p:pRg st="0" end="0"/>
                                            </p:txEl>
                                          </p:spTgt>
                                        </p:tgtEl>
                                        <p:attrNameLst>
                                          <p:attrName>style.visibility</p:attrName>
                                        </p:attrNameLst>
                                      </p:cBhvr>
                                      <p:to>
                                        <p:strVal val="visible"/>
                                      </p:to>
                                    </p:set>
                                    <p:animEffect transition="in" filter="slide(fromBottom)">
                                      <p:cBhvr>
                                        <p:cTn id="12" dur="500"/>
                                        <p:tgtEl>
                                          <p:spTgt spid="1731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73113">
                                            <p:txEl>
                                              <p:pRg st="0" end="0"/>
                                            </p:txEl>
                                          </p:spTgt>
                                        </p:tgtEl>
                                        <p:attrNameLst>
                                          <p:attrName>style.visibility</p:attrName>
                                        </p:attrNameLst>
                                      </p:cBhvr>
                                      <p:to>
                                        <p:strVal val="visible"/>
                                      </p:to>
                                    </p:set>
                                    <p:animEffect transition="in" filter="slide(fromBottom)">
                                      <p:cBhvr>
                                        <p:cTn id="17" dur="500"/>
                                        <p:tgtEl>
                                          <p:spTgt spid="17311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73113">
                                            <p:txEl>
                                              <p:pRg st="1" end="1"/>
                                            </p:txEl>
                                          </p:spTgt>
                                        </p:tgtEl>
                                        <p:attrNameLst>
                                          <p:attrName>style.visibility</p:attrName>
                                        </p:attrNameLst>
                                      </p:cBhvr>
                                      <p:to>
                                        <p:strVal val="visible"/>
                                      </p:to>
                                    </p:set>
                                    <p:animEffect transition="in" filter="slide(fromBottom)">
                                      <p:cBhvr>
                                        <p:cTn id="22" dur="500"/>
                                        <p:tgtEl>
                                          <p:spTgt spid="17311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73113">
                                            <p:txEl>
                                              <p:pRg st="2" end="2"/>
                                            </p:txEl>
                                          </p:spTgt>
                                        </p:tgtEl>
                                        <p:attrNameLst>
                                          <p:attrName>style.visibility</p:attrName>
                                        </p:attrNameLst>
                                      </p:cBhvr>
                                      <p:to>
                                        <p:strVal val="visible"/>
                                      </p:to>
                                    </p:set>
                                    <p:animEffect transition="in" filter="slide(fromBottom)">
                                      <p:cBhvr>
                                        <p:cTn id="27" dur="500"/>
                                        <p:tgtEl>
                                          <p:spTgt spid="17311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73114"/>
                                        </p:tgtEl>
                                        <p:attrNameLst>
                                          <p:attrName>style.visibility</p:attrName>
                                        </p:attrNameLst>
                                      </p:cBhvr>
                                      <p:to>
                                        <p:strVal val="visible"/>
                                      </p:to>
                                    </p:set>
                                    <p:animEffect transition="in" filter="slide(fromBottom)">
                                      <p:cBhvr>
                                        <p:cTn id="32" dur="500"/>
                                        <p:tgtEl>
                                          <p:spTgt spid="17311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173115"/>
                                        </p:tgtEl>
                                        <p:attrNameLst>
                                          <p:attrName>style.visibility</p:attrName>
                                        </p:attrNameLst>
                                      </p:cBhvr>
                                      <p:to>
                                        <p:strVal val="visible"/>
                                      </p:to>
                                    </p:set>
                                    <p:animEffect transition="in" filter="barn(outVertical)">
                                      <p:cBhvr>
                                        <p:cTn id="37" dur="500"/>
                                        <p:tgtEl>
                                          <p:spTgt spid="173115"/>
                                        </p:tgtEl>
                                      </p:cBhvr>
                                    </p:animEffect>
                                  </p:childTnLst>
                                </p:cTn>
                              </p:par>
                              <p:par>
                                <p:cTn id="38" presetID="16" presetClass="entr" presetSubtype="37" fill="hold" nodeType="withEffect">
                                  <p:stCondLst>
                                    <p:cond delay="0"/>
                                  </p:stCondLst>
                                  <p:childTnLst>
                                    <p:set>
                                      <p:cBhvr>
                                        <p:cTn id="39" dur="1" fill="hold">
                                          <p:stCondLst>
                                            <p:cond delay="0"/>
                                          </p:stCondLst>
                                        </p:cTn>
                                        <p:tgtEl>
                                          <p:spTgt spid="173447"/>
                                        </p:tgtEl>
                                        <p:attrNameLst>
                                          <p:attrName>style.visibility</p:attrName>
                                        </p:attrNameLst>
                                      </p:cBhvr>
                                      <p:to>
                                        <p:strVal val="visible"/>
                                      </p:to>
                                    </p:set>
                                    <p:animEffect transition="in" filter="barn(outVertical)">
                                      <p:cBhvr>
                                        <p:cTn id="40" dur="500"/>
                                        <p:tgtEl>
                                          <p:spTgt spid="173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10" grpId="0" build="p" autoUpdateAnimBg="0"/>
      <p:bldP spid="173114" grpId="0"/>
      <p:bldP spid="1731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
            <a:extLst>
              <a:ext uri="{FF2B5EF4-FFF2-40B4-BE49-F238E27FC236}">
                <a16:creationId xmlns:a16="http://schemas.microsoft.com/office/drawing/2014/main" id="{901D6376-1120-4AB0-A2C1-E698B14E50F6}"/>
              </a:ext>
            </a:extLst>
          </p:cNvPr>
          <p:cNvSpPr>
            <a:spLocks noChangeArrowheads="1"/>
          </p:cNvSpPr>
          <p:nvPr/>
        </p:nvSpPr>
        <p:spPr bwMode="auto">
          <a:xfrm>
            <a:off x="0" y="3224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1" name="Rectangle 37">
            <a:extLst>
              <a:ext uri="{FF2B5EF4-FFF2-40B4-BE49-F238E27FC236}">
                <a16:creationId xmlns:a16="http://schemas.microsoft.com/office/drawing/2014/main" id="{CCC03E8F-7FF6-4F65-914E-313921BB04A0}"/>
              </a:ext>
            </a:extLst>
          </p:cNvPr>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26" name="Text Box 46">
            <a:extLst>
              <a:ext uri="{FF2B5EF4-FFF2-40B4-BE49-F238E27FC236}">
                <a16:creationId xmlns:a16="http://schemas.microsoft.com/office/drawing/2014/main" id="{6FAE1AFF-0CE6-4AC5-86C4-0C44477DABEF}"/>
              </a:ext>
            </a:extLst>
          </p:cNvPr>
          <p:cNvSpPr txBox="1">
            <a:spLocks noChangeArrowheads="1"/>
          </p:cNvSpPr>
          <p:nvPr/>
        </p:nvSpPr>
        <p:spPr bwMode="auto">
          <a:xfrm>
            <a:off x="682625" y="549275"/>
            <a:ext cx="554513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0000"/>
              </a:buClr>
              <a:buFont typeface="Wingdings" panose="05000000000000000000" pitchFamily="2" charset="2"/>
              <a:buChar char="n"/>
            </a:pPr>
            <a:r>
              <a:rPr kumimoji="1" lang="zh-CN" altLang="en-US" sz="2400" b="1">
                <a:ea typeface="楷体_GB2312" panose="02010609030101010101" pitchFamily="49" charset="-122"/>
              </a:rPr>
              <a:t>雷电活动的规律</a:t>
            </a:r>
            <a:r>
              <a:rPr kumimoji="1" lang="zh-CN" altLang="en-US"/>
              <a:t> </a:t>
            </a:r>
          </a:p>
        </p:txBody>
      </p:sp>
      <p:sp>
        <p:nvSpPr>
          <p:cNvPr id="174127" name="Text Box 47">
            <a:extLst>
              <a:ext uri="{FF2B5EF4-FFF2-40B4-BE49-F238E27FC236}">
                <a16:creationId xmlns:a16="http://schemas.microsoft.com/office/drawing/2014/main" id="{7B442101-7C87-468D-8845-ECF2F96ED22C}"/>
              </a:ext>
            </a:extLst>
          </p:cNvPr>
          <p:cNvSpPr txBox="1">
            <a:spLocks noChangeArrowheads="1"/>
          </p:cNvSpPr>
          <p:nvPr/>
        </p:nvSpPr>
        <p:spPr bwMode="auto">
          <a:xfrm>
            <a:off x="684213" y="1074738"/>
            <a:ext cx="7920037"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热而潮湿的地区比冷而干燥的地区雷暴多，且山区大于平原，平原大于沙漠，陆地大于湖海。</a:t>
            </a:r>
          </a:p>
          <a:p>
            <a:pPr eaLnBrk="1" hangingPunct="1">
              <a:lnSpc>
                <a:spcPct val="125000"/>
              </a:lnSpc>
              <a:spcBef>
                <a:spcPct val="2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雷击区的形成与地质结构（即土壤电阻率）、地面上的设施情况及地理条件等因素有关。</a:t>
            </a:r>
          </a:p>
        </p:txBody>
      </p:sp>
      <p:sp>
        <p:nvSpPr>
          <p:cNvPr id="174128" name="Rectangle 48">
            <a:extLst>
              <a:ext uri="{FF2B5EF4-FFF2-40B4-BE49-F238E27FC236}">
                <a16:creationId xmlns:a16="http://schemas.microsoft.com/office/drawing/2014/main" id="{58AC2F72-C679-4344-B566-A6AD73BC2E41}"/>
              </a:ext>
            </a:extLst>
          </p:cNvPr>
          <p:cNvSpPr>
            <a:spLocks noChangeArrowheads="1"/>
          </p:cNvSpPr>
          <p:nvPr/>
        </p:nvSpPr>
        <p:spPr bwMode="auto">
          <a:xfrm>
            <a:off x="900113" y="3068638"/>
            <a:ext cx="6854825"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990000"/>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土壤电阻率小的地方易遭受雷击；</a:t>
            </a:r>
          </a:p>
          <a:p>
            <a:pPr eaLnBrk="1" hangingPunct="1">
              <a:lnSpc>
                <a:spcPct val="120000"/>
              </a:lnSpc>
              <a:spcBef>
                <a:spcPct val="20000"/>
              </a:spcBef>
              <a:buClr>
                <a:srgbClr val="990000"/>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在不同电阻率的土壤交界处易遭受雷击；</a:t>
            </a:r>
          </a:p>
          <a:p>
            <a:pPr eaLnBrk="1" hangingPunct="1">
              <a:lnSpc>
                <a:spcPct val="120000"/>
              </a:lnSpc>
              <a:spcBef>
                <a:spcPct val="20000"/>
              </a:spcBef>
              <a:buClr>
                <a:srgbClr val="990000"/>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山的东坡、南坡较山的北坡、西坡易遭受雷击；</a:t>
            </a:r>
          </a:p>
          <a:p>
            <a:pPr eaLnBrk="1" hangingPunct="1">
              <a:lnSpc>
                <a:spcPct val="120000"/>
              </a:lnSpc>
              <a:spcBef>
                <a:spcPct val="20000"/>
              </a:spcBef>
              <a:buClr>
                <a:srgbClr val="990000"/>
              </a:buClr>
              <a:buFont typeface="Wingdings" panose="05000000000000000000" pitchFamily="2" charset="2"/>
              <a:buChar char="ü"/>
            </a:pPr>
            <a:r>
              <a:rPr kumimoji="1" lang="zh-CN" altLang="en-US" sz="2400" b="1">
                <a:latin typeface="Times New Roman" panose="02020603050405020304" pitchFamily="18" charset="0"/>
                <a:ea typeface="楷体_GB2312" panose="02010609030101010101" pitchFamily="49" charset="-122"/>
              </a:rPr>
              <a:t>山岳地区易遭受雷击。</a:t>
            </a:r>
          </a:p>
        </p:txBody>
      </p:sp>
      <p:sp>
        <p:nvSpPr>
          <p:cNvPr id="174129" name="Text Box 49">
            <a:extLst>
              <a:ext uri="{FF2B5EF4-FFF2-40B4-BE49-F238E27FC236}">
                <a16:creationId xmlns:a16="http://schemas.microsoft.com/office/drawing/2014/main" id="{D1F9AD21-FD4A-4377-8929-F88EE5EE9316}"/>
              </a:ext>
            </a:extLst>
          </p:cNvPr>
          <p:cNvSpPr txBox="1">
            <a:spLocks noChangeArrowheads="1"/>
          </p:cNvSpPr>
          <p:nvPr/>
        </p:nvSpPr>
        <p:spPr bwMode="auto">
          <a:xfrm>
            <a:off x="684213" y="5157788"/>
            <a:ext cx="7920037"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建筑物的雷击部位与建筑物的高度、长度及屋顶坡度等因素有关。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74126">
                                            <p:txEl>
                                              <p:pRg st="0" end="0"/>
                                            </p:txEl>
                                          </p:spTgt>
                                        </p:tgtEl>
                                        <p:attrNameLst>
                                          <p:attrName>style.visibility</p:attrName>
                                        </p:attrNameLst>
                                      </p:cBhvr>
                                      <p:to>
                                        <p:strVal val="visible"/>
                                      </p:to>
                                    </p:set>
                                    <p:animEffect transition="in" filter="slide(fromBottom)">
                                      <p:cBhvr>
                                        <p:cTn id="7" dur="500"/>
                                        <p:tgtEl>
                                          <p:spTgt spid="1741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74127">
                                            <p:txEl>
                                              <p:pRg st="0" end="0"/>
                                            </p:txEl>
                                          </p:spTgt>
                                        </p:tgtEl>
                                        <p:attrNameLst>
                                          <p:attrName>style.visibility</p:attrName>
                                        </p:attrNameLst>
                                      </p:cBhvr>
                                      <p:to>
                                        <p:strVal val="visible"/>
                                      </p:to>
                                    </p:set>
                                    <p:animEffect transition="in" filter="slide(fromBottom)">
                                      <p:cBhvr>
                                        <p:cTn id="12" dur="500"/>
                                        <p:tgtEl>
                                          <p:spTgt spid="1741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74127">
                                            <p:txEl>
                                              <p:pRg st="1" end="1"/>
                                            </p:txEl>
                                          </p:spTgt>
                                        </p:tgtEl>
                                        <p:attrNameLst>
                                          <p:attrName>style.visibility</p:attrName>
                                        </p:attrNameLst>
                                      </p:cBhvr>
                                      <p:to>
                                        <p:strVal val="visible"/>
                                      </p:to>
                                    </p:set>
                                    <p:animEffect transition="in" filter="slide(fromBottom)">
                                      <p:cBhvr>
                                        <p:cTn id="17" dur="500"/>
                                        <p:tgtEl>
                                          <p:spTgt spid="17412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74128">
                                            <p:txEl>
                                              <p:pRg st="0" end="0"/>
                                            </p:txEl>
                                          </p:spTgt>
                                        </p:tgtEl>
                                        <p:attrNameLst>
                                          <p:attrName>style.visibility</p:attrName>
                                        </p:attrNameLst>
                                      </p:cBhvr>
                                      <p:to>
                                        <p:strVal val="visible"/>
                                      </p:to>
                                    </p:set>
                                    <p:animEffect transition="in" filter="slide(fromBottom)">
                                      <p:cBhvr>
                                        <p:cTn id="22" dur="500"/>
                                        <p:tgtEl>
                                          <p:spTgt spid="174128">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74128">
                                            <p:txEl>
                                              <p:pRg st="1" end="1"/>
                                            </p:txEl>
                                          </p:spTgt>
                                        </p:tgtEl>
                                        <p:attrNameLst>
                                          <p:attrName>style.visibility</p:attrName>
                                        </p:attrNameLst>
                                      </p:cBhvr>
                                      <p:to>
                                        <p:strVal val="visible"/>
                                      </p:to>
                                    </p:set>
                                    <p:animEffect transition="in" filter="slide(fromBottom)">
                                      <p:cBhvr>
                                        <p:cTn id="27" dur="500"/>
                                        <p:tgtEl>
                                          <p:spTgt spid="174128">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174128">
                                            <p:txEl>
                                              <p:pRg st="2" end="2"/>
                                            </p:txEl>
                                          </p:spTgt>
                                        </p:tgtEl>
                                        <p:attrNameLst>
                                          <p:attrName>style.visibility</p:attrName>
                                        </p:attrNameLst>
                                      </p:cBhvr>
                                      <p:to>
                                        <p:strVal val="visible"/>
                                      </p:to>
                                    </p:set>
                                    <p:animEffect transition="in" filter="slide(fromBottom)">
                                      <p:cBhvr>
                                        <p:cTn id="32" dur="500"/>
                                        <p:tgtEl>
                                          <p:spTgt spid="174128">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174128">
                                            <p:txEl>
                                              <p:pRg st="3" end="3"/>
                                            </p:txEl>
                                          </p:spTgt>
                                        </p:tgtEl>
                                        <p:attrNameLst>
                                          <p:attrName>style.visibility</p:attrName>
                                        </p:attrNameLst>
                                      </p:cBhvr>
                                      <p:to>
                                        <p:strVal val="visible"/>
                                      </p:to>
                                    </p:set>
                                    <p:animEffect transition="in" filter="slide(fromBottom)">
                                      <p:cBhvr>
                                        <p:cTn id="37" dur="500"/>
                                        <p:tgtEl>
                                          <p:spTgt spid="174128">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nodeType="clickEffect">
                                  <p:stCondLst>
                                    <p:cond delay="0"/>
                                  </p:stCondLst>
                                  <p:childTnLst>
                                    <p:set>
                                      <p:cBhvr>
                                        <p:cTn id="41" dur="1" fill="hold">
                                          <p:stCondLst>
                                            <p:cond delay="0"/>
                                          </p:stCondLst>
                                        </p:cTn>
                                        <p:tgtEl>
                                          <p:spTgt spid="174129">
                                            <p:txEl>
                                              <p:pRg st="0" end="0"/>
                                            </p:txEl>
                                          </p:spTgt>
                                        </p:tgtEl>
                                        <p:attrNameLst>
                                          <p:attrName>style.visibility</p:attrName>
                                        </p:attrNameLst>
                                      </p:cBhvr>
                                      <p:to>
                                        <p:strVal val="visible"/>
                                      </p:to>
                                    </p:set>
                                    <p:animEffect transition="in" filter="slide(fromBottom)">
                                      <p:cBhvr>
                                        <p:cTn id="42" dur="500"/>
                                        <p:tgtEl>
                                          <p:spTgt spid="1741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9">
            <a:extLst>
              <a:ext uri="{FF2B5EF4-FFF2-40B4-BE49-F238E27FC236}">
                <a16:creationId xmlns:a16="http://schemas.microsoft.com/office/drawing/2014/main" id="{93609669-F269-428B-9A68-D262CCA0FDD0}"/>
              </a:ext>
            </a:extLst>
          </p:cNvPr>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435" name="Rectangle 11">
            <a:extLst>
              <a:ext uri="{FF2B5EF4-FFF2-40B4-BE49-F238E27FC236}">
                <a16:creationId xmlns:a16="http://schemas.microsoft.com/office/drawing/2014/main" id="{5112870B-2797-437E-9DC7-B1645355FEE9}"/>
              </a:ext>
            </a:extLst>
          </p:cNvPr>
          <p:cNvSpPr>
            <a:spLocks noChangeArrowheads="1"/>
          </p:cNvSpPr>
          <p:nvPr/>
        </p:nvSpPr>
        <p:spPr bwMode="auto">
          <a:xfrm>
            <a:off x="0" y="32289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5138" name="Rectangle 34">
            <a:extLst>
              <a:ext uri="{FF2B5EF4-FFF2-40B4-BE49-F238E27FC236}">
                <a16:creationId xmlns:a16="http://schemas.microsoft.com/office/drawing/2014/main" id="{773E1B80-B2A4-4B79-9BB5-549CED28B34F}"/>
              </a:ext>
            </a:extLst>
          </p:cNvPr>
          <p:cNvSpPr>
            <a:spLocks noChangeArrowheads="1"/>
          </p:cNvSpPr>
          <p:nvPr/>
        </p:nvSpPr>
        <p:spPr bwMode="auto">
          <a:xfrm>
            <a:off x="684213" y="620713"/>
            <a:ext cx="5903912"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FF0000"/>
              </a:buClr>
              <a:buFont typeface="Wingdings" panose="05000000000000000000" pitchFamily="2" charset="2"/>
              <a:buNone/>
            </a:pPr>
            <a:r>
              <a:rPr lang="en-US" altLang="zh-CN" sz="2400" b="1">
                <a:latin typeface="Times New Roman" panose="02020603050405020304" pitchFamily="18" charset="0"/>
                <a:ea typeface="楷体_GB2312" panose="02010609030101010101" pitchFamily="49" charset="-122"/>
              </a:rPr>
              <a:t>5</a:t>
            </a:r>
            <a:r>
              <a:rPr lang="zh-CN" altLang="en-US" sz="2400" b="1">
                <a:latin typeface="Times New Roman" panose="02020603050405020304" pitchFamily="18" charset="0"/>
                <a:ea typeface="楷体_GB2312" panose="02010609030101010101" pitchFamily="49" charset="-122"/>
              </a:rPr>
              <a:t>．雷电的危害</a:t>
            </a:r>
          </a:p>
        </p:txBody>
      </p:sp>
      <p:sp>
        <p:nvSpPr>
          <p:cNvPr id="175139" name="Text Box 35">
            <a:extLst>
              <a:ext uri="{FF2B5EF4-FFF2-40B4-BE49-F238E27FC236}">
                <a16:creationId xmlns:a16="http://schemas.microsoft.com/office/drawing/2014/main" id="{52E679F1-4A75-4642-8BC8-AB48C2F80652}"/>
              </a:ext>
            </a:extLst>
          </p:cNvPr>
          <p:cNvSpPr txBox="1">
            <a:spLocks noChangeArrowheads="1"/>
          </p:cNvSpPr>
          <p:nvPr/>
        </p:nvSpPr>
        <p:spPr bwMode="auto">
          <a:xfrm>
            <a:off x="684213" y="1069975"/>
            <a:ext cx="7920037"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雷电流的热效应可烧断导线和烧毁电力设备；</a:t>
            </a:r>
          </a:p>
          <a:p>
            <a:pPr eaLnBrk="1" hangingPunct="1">
              <a:lnSpc>
                <a:spcPct val="130000"/>
              </a:lnSpc>
              <a:spcBef>
                <a:spcPct val="2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雷电流的机械效应产生的电动力可摧毁设备、杆塔和建筑，伤害人畜；</a:t>
            </a:r>
          </a:p>
          <a:p>
            <a:pPr eaLnBrk="1" hangingPunct="1">
              <a:lnSpc>
                <a:spcPct val="130000"/>
              </a:lnSpc>
              <a:spcBef>
                <a:spcPct val="2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雷电流的电磁效应可产生过电压，击穿电气设备绝缘，甚至引起火灾爆炸，造成人身伤亡；</a:t>
            </a:r>
          </a:p>
          <a:p>
            <a:pPr eaLnBrk="1" hangingPunct="1">
              <a:lnSpc>
                <a:spcPct val="130000"/>
              </a:lnSpc>
              <a:spcBef>
                <a:spcPct val="20000"/>
              </a:spcBef>
              <a:buClr>
                <a:srgbClr val="FF0000"/>
              </a:buClr>
              <a:buFont typeface="Wingdings" panose="05000000000000000000" pitchFamily="2" charset="2"/>
              <a:buChar char="Ø"/>
            </a:pPr>
            <a:r>
              <a:rPr kumimoji="1" lang="zh-CN" altLang="en-US" sz="2400" b="1">
                <a:latin typeface="Times New Roman" panose="02020603050405020304" pitchFamily="18" charset="0"/>
                <a:ea typeface="楷体_GB2312" panose="02010609030101010101" pitchFamily="49" charset="-122"/>
              </a:rPr>
              <a:t>雷电的闪络放电可烧坏绝缘子，使断路器跳闸或引起火灾，造成大面积停电。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5138">
                                            <p:txEl>
                                              <p:pRg st="0" end="0"/>
                                            </p:txEl>
                                          </p:spTgt>
                                        </p:tgtEl>
                                        <p:attrNameLst>
                                          <p:attrName>style.visibility</p:attrName>
                                        </p:attrNameLst>
                                      </p:cBhvr>
                                      <p:to>
                                        <p:strVal val="visible"/>
                                      </p:to>
                                    </p:set>
                                    <p:animEffect transition="in" filter="slide(fromBottom)">
                                      <p:cBhvr>
                                        <p:cTn id="7" dur="500"/>
                                        <p:tgtEl>
                                          <p:spTgt spid="1751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75139">
                                            <p:txEl>
                                              <p:pRg st="0" end="0"/>
                                            </p:txEl>
                                          </p:spTgt>
                                        </p:tgtEl>
                                        <p:attrNameLst>
                                          <p:attrName>style.visibility</p:attrName>
                                        </p:attrNameLst>
                                      </p:cBhvr>
                                      <p:to>
                                        <p:strVal val="visible"/>
                                      </p:to>
                                    </p:set>
                                    <p:animEffect transition="in" filter="slide(fromBottom)">
                                      <p:cBhvr>
                                        <p:cTn id="12" dur="500"/>
                                        <p:tgtEl>
                                          <p:spTgt spid="1751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75139">
                                            <p:txEl>
                                              <p:pRg st="1" end="1"/>
                                            </p:txEl>
                                          </p:spTgt>
                                        </p:tgtEl>
                                        <p:attrNameLst>
                                          <p:attrName>style.visibility</p:attrName>
                                        </p:attrNameLst>
                                      </p:cBhvr>
                                      <p:to>
                                        <p:strVal val="visible"/>
                                      </p:to>
                                    </p:set>
                                    <p:animEffect transition="in" filter="slide(fromBottom)">
                                      <p:cBhvr>
                                        <p:cTn id="17" dur="500"/>
                                        <p:tgtEl>
                                          <p:spTgt spid="1751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75139">
                                            <p:txEl>
                                              <p:pRg st="2" end="2"/>
                                            </p:txEl>
                                          </p:spTgt>
                                        </p:tgtEl>
                                        <p:attrNameLst>
                                          <p:attrName>style.visibility</p:attrName>
                                        </p:attrNameLst>
                                      </p:cBhvr>
                                      <p:to>
                                        <p:strVal val="visible"/>
                                      </p:to>
                                    </p:set>
                                    <p:animEffect transition="in" filter="slide(fromBottom)">
                                      <p:cBhvr>
                                        <p:cTn id="22" dur="500"/>
                                        <p:tgtEl>
                                          <p:spTgt spid="17513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75139">
                                            <p:txEl>
                                              <p:pRg st="3" end="3"/>
                                            </p:txEl>
                                          </p:spTgt>
                                        </p:tgtEl>
                                        <p:attrNameLst>
                                          <p:attrName>style.visibility</p:attrName>
                                        </p:attrNameLst>
                                      </p:cBhvr>
                                      <p:to>
                                        <p:strVal val="visible"/>
                                      </p:to>
                                    </p:set>
                                    <p:animEffect transition="in" filter="slide(fromBottom)">
                                      <p:cBhvr>
                                        <p:cTn id="27" dur="500"/>
                                        <p:tgtEl>
                                          <p:spTgt spid="1751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38"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3">
            <a:extLst>
              <a:ext uri="{FF2B5EF4-FFF2-40B4-BE49-F238E27FC236}">
                <a16:creationId xmlns:a16="http://schemas.microsoft.com/office/drawing/2014/main" id="{32962383-D931-4BA5-9463-A67FFF3117F2}"/>
              </a:ext>
            </a:extLst>
          </p:cNvPr>
          <p:cNvSpPr>
            <a:spLocks noChangeArrowheads="1"/>
          </p:cNvSpPr>
          <p:nvPr/>
        </p:nvSpPr>
        <p:spPr bwMode="auto">
          <a:xfrm>
            <a:off x="0" y="332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6168" name="Rectangle 40">
            <a:extLst>
              <a:ext uri="{FF2B5EF4-FFF2-40B4-BE49-F238E27FC236}">
                <a16:creationId xmlns:a16="http://schemas.microsoft.com/office/drawing/2014/main" id="{159E330A-F3A1-4509-94D1-95F67171BE6E}"/>
              </a:ext>
            </a:extLst>
          </p:cNvPr>
          <p:cNvSpPr>
            <a:spLocks noChangeArrowheads="1"/>
          </p:cNvSpPr>
          <p:nvPr/>
        </p:nvSpPr>
        <p:spPr bwMode="auto">
          <a:xfrm>
            <a:off x="720725" y="620713"/>
            <a:ext cx="50038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1813" indent="-5318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zh-CN" altLang="en-US" sz="2800" b="1">
                <a:solidFill>
                  <a:srgbClr val="FF3300"/>
                </a:solidFill>
                <a:latin typeface="楷体_GB2312" panose="02010609030101010101" pitchFamily="49" charset="-122"/>
                <a:ea typeface="楷体_GB2312" panose="02010609030101010101" pitchFamily="49" charset="-122"/>
              </a:rPr>
              <a:t>三、防雷装置</a:t>
            </a:r>
          </a:p>
        </p:txBody>
      </p:sp>
      <p:sp>
        <p:nvSpPr>
          <p:cNvPr id="176169" name="Rectangle 41">
            <a:extLst>
              <a:ext uri="{FF2B5EF4-FFF2-40B4-BE49-F238E27FC236}">
                <a16:creationId xmlns:a16="http://schemas.microsoft.com/office/drawing/2014/main" id="{21BF1F51-E010-4183-BFA6-139B3FC3E424}"/>
              </a:ext>
            </a:extLst>
          </p:cNvPr>
          <p:cNvSpPr>
            <a:spLocks noChangeArrowheads="1"/>
          </p:cNvSpPr>
          <p:nvPr/>
        </p:nvSpPr>
        <p:spPr bwMode="auto">
          <a:xfrm>
            <a:off x="684213" y="1171575"/>
            <a:ext cx="806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anose="02010609030101010101" pitchFamily="49" charset="-122"/>
              </a:rPr>
              <a:t>防雷装置由接闪器、引下线和接地装置三部分组成。</a:t>
            </a:r>
          </a:p>
        </p:txBody>
      </p:sp>
      <p:sp>
        <p:nvSpPr>
          <p:cNvPr id="176170" name="Rectangle 42">
            <a:extLst>
              <a:ext uri="{FF2B5EF4-FFF2-40B4-BE49-F238E27FC236}">
                <a16:creationId xmlns:a16="http://schemas.microsoft.com/office/drawing/2014/main" id="{2DAC4B7E-EC36-48B1-AC9E-DD4138AF25AF}"/>
              </a:ext>
            </a:extLst>
          </p:cNvPr>
          <p:cNvSpPr>
            <a:spLocks noChangeArrowheads="1"/>
          </p:cNvSpPr>
          <p:nvPr/>
        </p:nvSpPr>
        <p:spPr bwMode="auto">
          <a:xfrm>
            <a:off x="611188" y="1628775"/>
            <a:ext cx="8259762" cy="253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10000"/>
              </a:spcBef>
              <a:buClr>
                <a:srgbClr val="FF3300"/>
              </a:buClr>
              <a:buFont typeface="Wingdings" panose="05000000000000000000" pitchFamily="2" charset="2"/>
              <a:buChar char="u"/>
            </a:pPr>
            <a:r>
              <a:rPr kumimoji="1" lang="zh-CN" altLang="en-US" sz="2400" b="1">
                <a:solidFill>
                  <a:srgbClr val="0000FF"/>
                </a:solidFill>
                <a:latin typeface="Times New Roman" panose="02020603050405020304" pitchFamily="18" charset="0"/>
                <a:ea typeface="楷体_GB2312" panose="02010609030101010101" pitchFamily="49" charset="-122"/>
              </a:rPr>
              <a:t>接闪器（受雷装置）：</a:t>
            </a:r>
            <a:r>
              <a:rPr kumimoji="1" lang="zh-CN" altLang="en-US" sz="2400" b="1">
                <a:latin typeface="Times New Roman" panose="02020603050405020304" pitchFamily="18" charset="0"/>
                <a:ea typeface="楷体_GB2312" panose="02010609030101010101" pitchFamily="49" charset="-122"/>
              </a:rPr>
              <a:t>是接受雷电流的金属导体，常用的有避雷针、避雷线和避雷网（带）三种类型。</a:t>
            </a:r>
          </a:p>
          <a:p>
            <a:pPr eaLnBrk="1" hangingPunct="1">
              <a:lnSpc>
                <a:spcPct val="130000"/>
              </a:lnSpc>
              <a:spcBef>
                <a:spcPct val="10000"/>
              </a:spcBef>
              <a:buClr>
                <a:srgbClr val="FF3300"/>
              </a:buClr>
              <a:buFont typeface="Wingdings" panose="05000000000000000000" pitchFamily="2" charset="2"/>
              <a:buChar char="u"/>
            </a:pPr>
            <a:r>
              <a:rPr kumimoji="1" lang="zh-CN" altLang="en-US" sz="2400" b="1">
                <a:solidFill>
                  <a:srgbClr val="0000FF"/>
                </a:solidFill>
                <a:latin typeface="Times New Roman" panose="02020603050405020304" pitchFamily="18" charset="0"/>
                <a:ea typeface="楷体_GB2312" panose="02010609030101010101" pitchFamily="49" charset="-122"/>
              </a:rPr>
              <a:t>引下线：</a:t>
            </a:r>
            <a:r>
              <a:rPr kumimoji="1" lang="zh-CN" altLang="en-US" sz="2400" b="1">
                <a:latin typeface="Times New Roman" panose="02020603050405020304" pitchFamily="18" charset="0"/>
                <a:ea typeface="楷体_GB2312" panose="02010609030101010101" pitchFamily="49" charset="-122"/>
              </a:rPr>
              <a:t>应保证雷电流通过时不致熔化，一般用直径不小于</a:t>
            </a:r>
            <a:r>
              <a:rPr kumimoji="1" lang="en-US" altLang="zh-CN" sz="2400" b="1">
                <a:latin typeface="Times New Roman" panose="02020603050405020304" pitchFamily="18" charset="0"/>
                <a:ea typeface="楷体_GB2312" panose="02010609030101010101" pitchFamily="49" charset="-122"/>
              </a:rPr>
              <a:t>10mm</a:t>
            </a:r>
            <a:r>
              <a:rPr kumimoji="1" lang="zh-CN" altLang="en-US" sz="2400" b="1">
                <a:latin typeface="Times New Roman" panose="02020603050405020304" pitchFamily="18" charset="0"/>
                <a:ea typeface="楷体_GB2312" panose="02010609030101010101" pitchFamily="49" charset="-122"/>
              </a:rPr>
              <a:t>的圆钢或截面不小于</a:t>
            </a:r>
            <a:r>
              <a:rPr kumimoji="1" lang="en-US" altLang="zh-CN" sz="2400" b="1">
                <a:latin typeface="Times New Roman" panose="02020603050405020304" pitchFamily="18" charset="0"/>
                <a:ea typeface="楷体_GB2312" panose="02010609030101010101" pitchFamily="49" charset="-122"/>
              </a:rPr>
              <a:t>80mm</a:t>
            </a:r>
            <a:r>
              <a:rPr kumimoji="1" lang="en-US" altLang="zh-CN" sz="2400" b="1" baseline="30000">
                <a:latin typeface="Times New Roman" panose="02020603050405020304" pitchFamily="18" charset="0"/>
                <a:ea typeface="楷体_GB2312" panose="02010609030101010101" pitchFamily="49" charset="-122"/>
              </a:rPr>
              <a:t>2</a:t>
            </a:r>
            <a:r>
              <a:rPr kumimoji="1" lang="zh-CN" altLang="en-US" sz="2400" b="1">
                <a:latin typeface="Times New Roman" panose="02020603050405020304" pitchFamily="18" charset="0"/>
                <a:ea typeface="楷体_GB2312" panose="02010609030101010101" pitchFamily="49" charset="-122"/>
              </a:rPr>
              <a:t>的扁钢制成。</a:t>
            </a:r>
          </a:p>
          <a:p>
            <a:pPr eaLnBrk="1" hangingPunct="1">
              <a:lnSpc>
                <a:spcPct val="130000"/>
              </a:lnSpc>
              <a:spcBef>
                <a:spcPct val="10000"/>
              </a:spcBef>
              <a:buClr>
                <a:srgbClr val="FF3300"/>
              </a:buClr>
              <a:buFont typeface="Wingdings" panose="05000000000000000000" pitchFamily="2" charset="2"/>
              <a:buChar char="u"/>
            </a:pPr>
            <a:r>
              <a:rPr kumimoji="1" lang="zh-CN" altLang="en-US" sz="2400" b="1">
                <a:solidFill>
                  <a:srgbClr val="0000FF"/>
                </a:solidFill>
                <a:latin typeface="Times New Roman" panose="02020603050405020304" pitchFamily="18" charset="0"/>
                <a:ea typeface="楷体_GB2312" panose="02010609030101010101" pitchFamily="49" charset="-122"/>
              </a:rPr>
              <a:t>接地装置：</a:t>
            </a:r>
            <a:r>
              <a:rPr kumimoji="1" lang="zh-CN" altLang="en-US" sz="2400" b="1">
                <a:latin typeface="Times New Roman" panose="02020603050405020304" pitchFamily="18" charset="0"/>
                <a:ea typeface="楷体_GB2312" panose="02010609030101010101" pitchFamily="49" charset="-122"/>
              </a:rPr>
              <a:t>埋在地下的接地导线和接地体的总称。</a:t>
            </a:r>
          </a:p>
        </p:txBody>
      </p:sp>
      <p:sp>
        <p:nvSpPr>
          <p:cNvPr id="176171" name="Rectangle 43">
            <a:extLst>
              <a:ext uri="{FF2B5EF4-FFF2-40B4-BE49-F238E27FC236}">
                <a16:creationId xmlns:a16="http://schemas.microsoft.com/office/drawing/2014/main" id="{940028DB-482F-47B4-8253-7AD2134327D0}"/>
              </a:ext>
            </a:extLst>
          </p:cNvPr>
          <p:cNvSpPr>
            <a:spLocks noChangeArrowheads="1"/>
          </p:cNvSpPr>
          <p:nvPr/>
        </p:nvSpPr>
        <p:spPr bwMode="auto">
          <a:xfrm>
            <a:off x="755650" y="4292600"/>
            <a:ext cx="2520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a:latin typeface="Times New Roman" panose="02020603050405020304" pitchFamily="18" charset="0"/>
                <a:ea typeface="楷体_GB2312" panose="02010609030101010101" pitchFamily="49" charset="-122"/>
              </a:rPr>
              <a:t>1.  </a:t>
            </a:r>
            <a:r>
              <a:rPr kumimoji="1" lang="zh-CN" altLang="en-US" sz="2400" b="1">
                <a:latin typeface="Times New Roman" panose="02020603050405020304" pitchFamily="18" charset="0"/>
                <a:ea typeface="楷体_GB2312" panose="02010609030101010101" pitchFamily="49" charset="-122"/>
              </a:rPr>
              <a:t>避雷针  </a:t>
            </a:r>
          </a:p>
        </p:txBody>
      </p:sp>
      <p:sp>
        <p:nvSpPr>
          <p:cNvPr id="176172" name="Rectangle 44">
            <a:extLst>
              <a:ext uri="{FF2B5EF4-FFF2-40B4-BE49-F238E27FC236}">
                <a16:creationId xmlns:a16="http://schemas.microsoft.com/office/drawing/2014/main" id="{B70E4CA7-C88C-4D2B-A40A-D741D0465193}"/>
              </a:ext>
            </a:extLst>
          </p:cNvPr>
          <p:cNvSpPr>
            <a:spLocks noChangeArrowheads="1"/>
          </p:cNvSpPr>
          <p:nvPr/>
        </p:nvSpPr>
        <p:spPr bwMode="auto">
          <a:xfrm>
            <a:off x="827088" y="4797425"/>
            <a:ext cx="705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Times New Roman" panose="02020603050405020304" pitchFamily="18" charset="0"/>
                <a:ea typeface="楷体_GB2312" panose="02010609030101010101" pitchFamily="49" charset="-122"/>
              </a:rPr>
              <a:t>避雷针通常采用镀锌圆钢或镀锌焊接钢管制成。 </a:t>
            </a:r>
          </a:p>
        </p:txBody>
      </p:sp>
      <p:sp>
        <p:nvSpPr>
          <p:cNvPr id="176173" name="Text Box 45">
            <a:extLst>
              <a:ext uri="{FF2B5EF4-FFF2-40B4-BE49-F238E27FC236}">
                <a16:creationId xmlns:a16="http://schemas.microsoft.com/office/drawing/2014/main" id="{56F158B7-F580-4A14-A1EF-53BE52761672}"/>
              </a:ext>
            </a:extLst>
          </p:cNvPr>
          <p:cNvSpPr txBox="1">
            <a:spLocks noChangeArrowheads="1"/>
          </p:cNvSpPr>
          <p:nvPr/>
        </p:nvSpPr>
        <p:spPr bwMode="auto">
          <a:xfrm>
            <a:off x="901700" y="5300663"/>
            <a:ext cx="6983413" cy="715962"/>
          </a:xfrm>
          <a:prstGeom prst="rect">
            <a:avLst/>
          </a:prstGeom>
          <a:solidFill>
            <a:srgbClr val="FFCCFF"/>
          </a:solidFill>
          <a:ln w="19050">
            <a:solidFill>
              <a:srgbClr val="00CC00"/>
            </a:solidFill>
            <a:miter lim="800000"/>
            <a:headEnd type="none" w="sm" len="sm"/>
            <a:tailEnd type="none" w="sm" len="sm"/>
          </a:ln>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tx2"/>
              </a:buClr>
            </a:pPr>
            <a:r>
              <a:rPr kumimoji="1" lang="zh-CN" altLang="en-US" b="1">
                <a:latin typeface="Times New Roman" panose="02020603050405020304" pitchFamily="18" charset="0"/>
                <a:ea typeface="楷体_GB2312" panose="02010609030101010101" pitchFamily="49" charset="-122"/>
              </a:rPr>
              <a:t>针长</a:t>
            </a:r>
            <a:r>
              <a:rPr kumimoji="1" lang="en-US" altLang="zh-CN" b="1">
                <a:latin typeface="Times New Roman" panose="02020603050405020304" pitchFamily="18" charset="0"/>
                <a:ea typeface="楷体_GB2312" panose="02010609030101010101" pitchFamily="49" charset="-122"/>
              </a:rPr>
              <a:t>1m</a:t>
            </a:r>
            <a:r>
              <a:rPr kumimoji="1" lang="zh-CN" altLang="en-US" b="1">
                <a:latin typeface="Times New Roman" panose="02020603050405020304" pitchFamily="18" charset="0"/>
                <a:ea typeface="楷体_GB2312" panose="02010609030101010101" pitchFamily="49" charset="-122"/>
              </a:rPr>
              <a:t>以下时，圆钢直径不小于</a:t>
            </a:r>
            <a:r>
              <a:rPr kumimoji="1" lang="en-US" altLang="zh-CN" b="1">
                <a:latin typeface="Times New Roman" panose="02020603050405020304" pitchFamily="18" charset="0"/>
                <a:ea typeface="楷体_GB2312" panose="02010609030101010101" pitchFamily="49" charset="-122"/>
              </a:rPr>
              <a:t>12 mm</a:t>
            </a:r>
            <a:r>
              <a:rPr kumimoji="1" lang="zh-CN" altLang="en-US" b="1">
                <a:latin typeface="Times New Roman" panose="02020603050405020304" pitchFamily="18" charset="0"/>
                <a:ea typeface="楷体_GB2312" panose="02010609030101010101" pitchFamily="49" charset="-122"/>
              </a:rPr>
              <a:t>，钢管直径不小于</a:t>
            </a:r>
            <a:r>
              <a:rPr kumimoji="1" lang="en-US" altLang="zh-CN" b="1">
                <a:latin typeface="Times New Roman" panose="02020603050405020304" pitchFamily="18" charset="0"/>
                <a:ea typeface="楷体_GB2312" panose="02010609030101010101" pitchFamily="49" charset="-122"/>
              </a:rPr>
              <a:t>20 mm</a:t>
            </a:r>
            <a:r>
              <a:rPr kumimoji="1" lang="zh-CN" altLang="en-US" b="1">
                <a:latin typeface="Times New Roman" panose="02020603050405020304" pitchFamily="18" charset="0"/>
                <a:ea typeface="楷体_GB2312" panose="02010609030101010101" pitchFamily="49" charset="-122"/>
              </a:rPr>
              <a:t>；</a:t>
            </a:r>
          </a:p>
          <a:p>
            <a:pPr eaLnBrk="1" hangingPunct="1">
              <a:spcBef>
                <a:spcPct val="20000"/>
              </a:spcBef>
              <a:buClr>
                <a:schemeClr val="tx2"/>
              </a:buClr>
            </a:pPr>
            <a:r>
              <a:rPr kumimoji="1" lang="zh-CN" altLang="en-US" b="1">
                <a:latin typeface="Times New Roman" panose="02020603050405020304" pitchFamily="18" charset="0"/>
                <a:ea typeface="楷体_GB2312" panose="02010609030101010101" pitchFamily="49" charset="-122"/>
              </a:rPr>
              <a:t>针长</a:t>
            </a:r>
            <a:r>
              <a:rPr kumimoji="1" lang="en-US" altLang="zh-CN" b="1">
                <a:latin typeface="Times New Roman" panose="02020603050405020304" pitchFamily="18" charset="0"/>
                <a:ea typeface="楷体_GB2312" panose="02010609030101010101" pitchFamily="49" charset="-122"/>
              </a:rPr>
              <a:t>1</a:t>
            </a:r>
            <a:r>
              <a:rPr kumimoji="1" lang="zh-CN" altLang="en-US" b="1">
                <a:latin typeface="Times New Roman" panose="02020603050405020304" pitchFamily="18" charset="0"/>
                <a:ea typeface="楷体_GB2312" panose="02010609030101010101" pitchFamily="49" charset="-122"/>
              </a:rPr>
              <a:t>～</a:t>
            </a:r>
            <a:r>
              <a:rPr kumimoji="1" lang="en-US" altLang="zh-CN" b="1">
                <a:latin typeface="Times New Roman" panose="02020603050405020304" pitchFamily="18" charset="0"/>
                <a:ea typeface="楷体_GB2312" panose="02010609030101010101" pitchFamily="49" charset="-122"/>
              </a:rPr>
              <a:t>2m</a:t>
            </a:r>
            <a:r>
              <a:rPr kumimoji="1" lang="zh-CN" altLang="en-US" b="1">
                <a:latin typeface="Times New Roman" panose="02020603050405020304" pitchFamily="18" charset="0"/>
                <a:ea typeface="楷体_GB2312" panose="02010609030101010101" pitchFamily="49" charset="-122"/>
              </a:rPr>
              <a:t>时，圆钢直径不小于</a:t>
            </a:r>
            <a:r>
              <a:rPr kumimoji="1" lang="en-US" altLang="zh-CN" b="1">
                <a:latin typeface="Times New Roman" panose="02020603050405020304" pitchFamily="18" charset="0"/>
                <a:ea typeface="楷体_GB2312" panose="02010609030101010101" pitchFamily="49" charset="-122"/>
              </a:rPr>
              <a:t>16mm</a:t>
            </a:r>
            <a:r>
              <a:rPr kumimoji="1" lang="zh-CN" altLang="en-US" b="1">
                <a:latin typeface="Times New Roman" panose="02020603050405020304" pitchFamily="18" charset="0"/>
                <a:ea typeface="楷体_GB2312" panose="02010609030101010101" pitchFamily="49" charset="-122"/>
              </a:rPr>
              <a:t>，钢管直径不小于</a:t>
            </a:r>
            <a:r>
              <a:rPr kumimoji="1" lang="en-US" altLang="zh-CN" b="1">
                <a:latin typeface="Times New Roman" panose="02020603050405020304" pitchFamily="18" charset="0"/>
                <a:ea typeface="楷体_GB2312" panose="02010609030101010101" pitchFamily="49" charset="-122"/>
              </a:rPr>
              <a:t>25mm</a:t>
            </a:r>
            <a:r>
              <a:rPr kumimoji="1" lang="zh-CN" altLang="en-US" b="1">
                <a:latin typeface="Times New Roman" panose="02020603050405020304" pitchFamily="18" charset="0"/>
                <a:ea typeface="楷体_GB2312" panose="02010609030101010101"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6168">
                                            <p:txEl>
                                              <p:pRg st="0" end="0"/>
                                            </p:txEl>
                                          </p:spTgt>
                                        </p:tgtEl>
                                        <p:attrNameLst>
                                          <p:attrName>style.visibility</p:attrName>
                                        </p:attrNameLst>
                                      </p:cBhvr>
                                      <p:to>
                                        <p:strVal val="visible"/>
                                      </p:to>
                                    </p:set>
                                    <p:animEffect transition="in" filter="slide(fromBottom)">
                                      <p:cBhvr>
                                        <p:cTn id="7" dur="500"/>
                                        <p:tgtEl>
                                          <p:spTgt spid="1761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6169"/>
                                        </p:tgtEl>
                                        <p:attrNameLst>
                                          <p:attrName>style.visibility</p:attrName>
                                        </p:attrNameLst>
                                      </p:cBhvr>
                                      <p:to>
                                        <p:strVal val="visible"/>
                                      </p:to>
                                    </p:set>
                                    <p:animEffect transition="in" filter="slide(fromBottom)">
                                      <p:cBhvr>
                                        <p:cTn id="12" dur="500"/>
                                        <p:tgtEl>
                                          <p:spTgt spid="1761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76170">
                                            <p:txEl>
                                              <p:pRg st="0" end="0"/>
                                            </p:txEl>
                                          </p:spTgt>
                                        </p:tgtEl>
                                        <p:attrNameLst>
                                          <p:attrName>style.visibility</p:attrName>
                                        </p:attrNameLst>
                                      </p:cBhvr>
                                      <p:to>
                                        <p:strVal val="visible"/>
                                      </p:to>
                                    </p:set>
                                    <p:animEffect transition="in" filter="slide(fromBottom)">
                                      <p:cBhvr>
                                        <p:cTn id="17" dur="500"/>
                                        <p:tgtEl>
                                          <p:spTgt spid="17617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nodeType="clickEffect">
                                  <p:stCondLst>
                                    <p:cond delay="0"/>
                                  </p:stCondLst>
                                  <p:childTnLst>
                                    <p:set>
                                      <p:cBhvr>
                                        <p:cTn id="21" dur="1" fill="hold">
                                          <p:stCondLst>
                                            <p:cond delay="0"/>
                                          </p:stCondLst>
                                        </p:cTn>
                                        <p:tgtEl>
                                          <p:spTgt spid="176170">
                                            <p:txEl>
                                              <p:pRg st="1" end="1"/>
                                            </p:txEl>
                                          </p:spTgt>
                                        </p:tgtEl>
                                        <p:attrNameLst>
                                          <p:attrName>style.visibility</p:attrName>
                                        </p:attrNameLst>
                                      </p:cBhvr>
                                      <p:to>
                                        <p:strVal val="visible"/>
                                      </p:to>
                                    </p:set>
                                    <p:animEffect transition="in" filter="slide(fromBottom)">
                                      <p:cBhvr>
                                        <p:cTn id="22" dur="500"/>
                                        <p:tgtEl>
                                          <p:spTgt spid="17617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176170">
                                            <p:txEl>
                                              <p:pRg st="2" end="2"/>
                                            </p:txEl>
                                          </p:spTgt>
                                        </p:tgtEl>
                                        <p:attrNameLst>
                                          <p:attrName>style.visibility</p:attrName>
                                        </p:attrNameLst>
                                      </p:cBhvr>
                                      <p:to>
                                        <p:strVal val="visible"/>
                                      </p:to>
                                    </p:set>
                                    <p:animEffect transition="in" filter="slide(fromBottom)">
                                      <p:cBhvr>
                                        <p:cTn id="27" dur="500"/>
                                        <p:tgtEl>
                                          <p:spTgt spid="176170">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76171"/>
                                        </p:tgtEl>
                                        <p:attrNameLst>
                                          <p:attrName>style.visibility</p:attrName>
                                        </p:attrNameLst>
                                      </p:cBhvr>
                                      <p:to>
                                        <p:strVal val="visible"/>
                                      </p:to>
                                    </p:set>
                                    <p:animEffect transition="in" filter="slide(fromBottom)">
                                      <p:cBhvr>
                                        <p:cTn id="32" dur="500"/>
                                        <p:tgtEl>
                                          <p:spTgt spid="1761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76172"/>
                                        </p:tgtEl>
                                        <p:attrNameLst>
                                          <p:attrName>style.visibility</p:attrName>
                                        </p:attrNameLst>
                                      </p:cBhvr>
                                      <p:to>
                                        <p:strVal val="visible"/>
                                      </p:to>
                                    </p:set>
                                    <p:animEffect transition="in" filter="slide(fromBottom)">
                                      <p:cBhvr>
                                        <p:cTn id="37" dur="500"/>
                                        <p:tgtEl>
                                          <p:spTgt spid="1761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76173"/>
                                        </p:tgtEl>
                                        <p:attrNameLst>
                                          <p:attrName>style.visibility</p:attrName>
                                        </p:attrNameLst>
                                      </p:cBhvr>
                                      <p:to>
                                        <p:strVal val="visible"/>
                                      </p:to>
                                    </p:set>
                                    <p:anim calcmode="lin" valueType="num">
                                      <p:cBhvr additive="base">
                                        <p:cTn id="42" dur="500" fill="hold"/>
                                        <p:tgtEl>
                                          <p:spTgt spid="176173"/>
                                        </p:tgtEl>
                                        <p:attrNameLst>
                                          <p:attrName>ppt_x</p:attrName>
                                        </p:attrNameLst>
                                      </p:cBhvr>
                                      <p:tavLst>
                                        <p:tav tm="0">
                                          <p:val>
                                            <p:strVal val="1+#ppt_w/2"/>
                                          </p:val>
                                        </p:tav>
                                        <p:tav tm="100000">
                                          <p:val>
                                            <p:strVal val="#ppt_x"/>
                                          </p:val>
                                        </p:tav>
                                      </p:tavLst>
                                    </p:anim>
                                    <p:anim calcmode="lin" valueType="num">
                                      <p:cBhvr additive="base">
                                        <p:cTn id="43" dur="500" fill="hold"/>
                                        <p:tgtEl>
                                          <p:spTgt spid="1761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68" grpId="0" build="p"/>
      <p:bldP spid="176169" grpId="0"/>
      <p:bldP spid="176171" grpId="0"/>
      <p:bldP spid="176172" grpId="0"/>
      <p:bldP spid="176173" grpId="0" animBg="1"/>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8363</TotalTime>
  <Words>4501</Words>
  <Application>Microsoft Office PowerPoint</Application>
  <PresentationFormat>On-screen Show (4:3)</PresentationFormat>
  <Paragraphs>317</Paragraphs>
  <Slides>46</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6" baseType="lpstr">
      <vt:lpstr>Arial</vt:lpstr>
      <vt:lpstr>宋体</vt:lpstr>
      <vt:lpstr>Wingdings</vt:lpstr>
      <vt:lpstr>Times New Roman</vt:lpstr>
      <vt:lpstr>楷体_GB2312</vt:lpstr>
      <vt:lpstr>黑体</vt:lpstr>
      <vt:lpstr>隶书</vt:lpstr>
      <vt:lpstr>Arial Black</vt:lpstr>
      <vt:lpstr>Pixel</vt:lpstr>
      <vt:lpstr>Microsoft 公式 3.0</vt:lpstr>
      <vt:lpstr>第9章  防雷、接地与电气安全</vt:lpstr>
      <vt:lpstr>9.1  过电压与防雷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莆田学院现代教育技术中心</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dc:title>
  <dc:creator>孙丽华</dc:creator>
  <cp:lastModifiedBy>flamingo</cp:lastModifiedBy>
  <cp:revision>1103</cp:revision>
  <dcterms:created xsi:type="dcterms:W3CDTF">2001-02-18T12:55:49Z</dcterms:created>
  <dcterms:modified xsi:type="dcterms:W3CDTF">2021-01-06T12:40:42Z</dcterms:modified>
</cp:coreProperties>
</file>