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2"/>
  </p:notesMasterIdLst>
  <p:handoutMasterIdLst>
    <p:handoutMasterId r:id="rId43"/>
  </p:handoutMasterIdLst>
  <p:sldIdLst>
    <p:sldId id="639" r:id="rId2"/>
    <p:sldId id="640" r:id="rId3"/>
    <p:sldId id="696" r:id="rId4"/>
    <p:sldId id="263" r:id="rId5"/>
    <p:sldId id="264" r:id="rId6"/>
    <p:sldId id="265" r:id="rId7"/>
    <p:sldId id="305" r:id="rId8"/>
    <p:sldId id="281" r:id="rId9"/>
    <p:sldId id="282" r:id="rId10"/>
    <p:sldId id="280" r:id="rId11"/>
    <p:sldId id="283" r:id="rId12"/>
    <p:sldId id="678" r:id="rId13"/>
    <p:sldId id="285" r:id="rId14"/>
    <p:sldId id="697" r:id="rId15"/>
    <p:sldId id="287" r:id="rId16"/>
    <p:sldId id="679" r:id="rId17"/>
    <p:sldId id="680" r:id="rId18"/>
    <p:sldId id="698" r:id="rId19"/>
    <p:sldId id="290" r:id="rId20"/>
    <p:sldId id="291" r:id="rId21"/>
    <p:sldId id="682" r:id="rId22"/>
    <p:sldId id="699" r:id="rId23"/>
    <p:sldId id="683" r:id="rId24"/>
    <p:sldId id="684" r:id="rId25"/>
    <p:sldId id="685" r:id="rId26"/>
    <p:sldId id="686" r:id="rId27"/>
    <p:sldId id="700" r:id="rId28"/>
    <p:sldId id="299" r:id="rId29"/>
    <p:sldId id="687" r:id="rId30"/>
    <p:sldId id="689" r:id="rId31"/>
    <p:sldId id="701" r:id="rId32"/>
    <p:sldId id="260" r:id="rId33"/>
    <p:sldId id="690" r:id="rId34"/>
    <p:sldId id="691" r:id="rId35"/>
    <p:sldId id="692" r:id="rId36"/>
    <p:sldId id="303" r:id="rId37"/>
    <p:sldId id="694" r:id="rId38"/>
    <p:sldId id="693" r:id="rId39"/>
    <p:sldId id="695" r:id="rId40"/>
    <p:sldId id="677" r:id="rId41"/>
  </p:sldIdLst>
  <p:sldSz cx="9144000" cy="6858000" type="screen4x3"/>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25" autoAdjust="0"/>
    <p:restoredTop sz="89288" autoAdjust="0"/>
  </p:normalViewPr>
  <p:slideViewPr>
    <p:cSldViewPr snapToGrid="0">
      <p:cViewPr varScale="1">
        <p:scale>
          <a:sx n="55" d="100"/>
          <a:sy n="55" d="100"/>
        </p:scale>
        <p:origin x="739" y="24"/>
      </p:cViewPr>
      <p:guideLst>
        <p:guide orient="horz" pos="217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CDC13-191A-461F-982B-9F2902872718}" type="doc">
      <dgm:prSet loTypeId="urn:microsoft.com/office/officeart/2005/8/layout/process1" loCatId="process" qsTypeId="urn:microsoft.com/office/officeart/2005/8/quickstyle/simple1" qsCatId="simple" csTypeId="urn:microsoft.com/office/officeart/2005/8/colors/accent1_2" csCatId="accent1" phldr="1"/>
      <dgm:spPr/>
    </dgm:pt>
    <dgm:pt modelId="{D1C77F9F-B447-4899-BE51-C5F4DF0ECE01}">
      <dgm:prSet phldrT="[文本]"/>
      <dgm:spPr/>
      <dgm:t>
        <a:bodyPr/>
        <a:lstStyle/>
        <a:p>
          <a:r>
            <a:rPr lang="zh-CN" altLang="en-US" dirty="0"/>
            <a:t>产生初始候选子集</a:t>
          </a:r>
        </a:p>
      </dgm:t>
    </dgm:pt>
    <dgm:pt modelId="{5FF7FA40-C405-40E0-B1FC-14274B5AD9AD}" type="parTrans" cxnId="{4566B88E-CE16-483E-9259-30620732BDB3}">
      <dgm:prSet/>
      <dgm:spPr/>
      <dgm:t>
        <a:bodyPr/>
        <a:lstStyle/>
        <a:p>
          <a:endParaRPr lang="zh-CN" altLang="en-US"/>
        </a:p>
      </dgm:t>
    </dgm:pt>
    <dgm:pt modelId="{9C898CE1-613D-47DE-9921-BAA7E92EF284}" type="sibTrans" cxnId="{4566B88E-CE16-483E-9259-30620732BDB3}">
      <dgm:prSet/>
      <dgm:spPr/>
      <dgm:t>
        <a:bodyPr/>
        <a:lstStyle/>
        <a:p>
          <a:endParaRPr lang="zh-CN" altLang="en-US"/>
        </a:p>
      </dgm:t>
    </dgm:pt>
    <dgm:pt modelId="{03CD8F39-DB55-4143-A47C-51E22AD826F1}">
      <dgm:prSet phldrT="[文本]"/>
      <dgm:spPr/>
      <dgm:t>
        <a:bodyPr/>
        <a:lstStyle/>
        <a:p>
          <a:r>
            <a:rPr lang="zh-CN" altLang="en-US" dirty="0"/>
            <a:t>评价候选子集的好坏</a:t>
          </a:r>
        </a:p>
      </dgm:t>
    </dgm:pt>
    <dgm:pt modelId="{185AD99D-F329-4C8E-9918-8CB1A5968858}" type="parTrans" cxnId="{107FC09C-BA92-4C55-9CF3-405EC167A512}">
      <dgm:prSet/>
      <dgm:spPr/>
      <dgm:t>
        <a:bodyPr/>
        <a:lstStyle/>
        <a:p>
          <a:endParaRPr lang="zh-CN" altLang="en-US"/>
        </a:p>
      </dgm:t>
    </dgm:pt>
    <dgm:pt modelId="{3D6D331E-F4C1-48BF-A493-C9787BA5AC82}" type="sibTrans" cxnId="{107FC09C-BA92-4C55-9CF3-405EC167A512}">
      <dgm:prSet/>
      <dgm:spPr/>
      <dgm:t>
        <a:bodyPr/>
        <a:lstStyle/>
        <a:p>
          <a:endParaRPr lang="zh-CN" altLang="en-US"/>
        </a:p>
      </dgm:t>
    </dgm:pt>
    <dgm:pt modelId="{C829AFD7-D88F-41D1-AF8A-A146DDED5ED3}">
      <dgm:prSet phldrT="[文本]"/>
      <dgm:spPr/>
      <dgm:t>
        <a:bodyPr/>
        <a:lstStyle/>
        <a:p>
          <a:r>
            <a:rPr lang="zh-CN" altLang="en-US" dirty="0"/>
            <a:t>基于评价结果产生下一个候选子集</a:t>
          </a:r>
        </a:p>
      </dgm:t>
    </dgm:pt>
    <dgm:pt modelId="{9FA83764-3D80-4674-923F-97C70504516C}" type="parTrans" cxnId="{C0020718-155F-4F8E-B3A9-B794CC21C2ED}">
      <dgm:prSet/>
      <dgm:spPr/>
      <dgm:t>
        <a:bodyPr/>
        <a:lstStyle/>
        <a:p>
          <a:endParaRPr lang="zh-CN" altLang="en-US"/>
        </a:p>
      </dgm:t>
    </dgm:pt>
    <dgm:pt modelId="{7090DF00-1D4A-4FA1-B31B-58BCB6CFD893}" type="sibTrans" cxnId="{C0020718-155F-4F8E-B3A9-B794CC21C2ED}">
      <dgm:prSet/>
      <dgm:spPr/>
      <dgm:t>
        <a:bodyPr/>
        <a:lstStyle/>
        <a:p>
          <a:endParaRPr lang="zh-CN" altLang="en-US"/>
        </a:p>
      </dgm:t>
    </dgm:pt>
    <dgm:pt modelId="{A996E2B1-6632-403D-B5B1-0D9569E853B5}" type="pres">
      <dgm:prSet presAssocID="{D1ECDC13-191A-461F-982B-9F2902872718}" presName="Name0" presStyleCnt="0">
        <dgm:presLayoutVars>
          <dgm:dir/>
          <dgm:resizeHandles val="exact"/>
        </dgm:presLayoutVars>
      </dgm:prSet>
      <dgm:spPr/>
    </dgm:pt>
    <dgm:pt modelId="{D8A84710-4996-4C77-A1DD-D8842EDD8047}" type="pres">
      <dgm:prSet presAssocID="{D1C77F9F-B447-4899-BE51-C5F4DF0ECE01}" presName="node" presStyleLbl="node1" presStyleIdx="0" presStyleCnt="3">
        <dgm:presLayoutVars>
          <dgm:bulletEnabled val="1"/>
        </dgm:presLayoutVars>
      </dgm:prSet>
      <dgm:spPr/>
    </dgm:pt>
    <dgm:pt modelId="{558BC5DE-665D-4ADF-A3D7-0DC46436CCD8}" type="pres">
      <dgm:prSet presAssocID="{9C898CE1-613D-47DE-9921-BAA7E92EF284}" presName="sibTrans" presStyleLbl="sibTrans2D1" presStyleIdx="0" presStyleCnt="2"/>
      <dgm:spPr/>
    </dgm:pt>
    <dgm:pt modelId="{C6B9F39F-4BD1-4178-BACB-B2A4477065A6}" type="pres">
      <dgm:prSet presAssocID="{9C898CE1-613D-47DE-9921-BAA7E92EF284}" presName="connectorText" presStyleLbl="sibTrans2D1" presStyleIdx="0" presStyleCnt="2"/>
      <dgm:spPr/>
    </dgm:pt>
    <dgm:pt modelId="{9080954D-C80C-4956-8BF3-ADB4FACDDBC7}" type="pres">
      <dgm:prSet presAssocID="{03CD8F39-DB55-4143-A47C-51E22AD826F1}" presName="node" presStyleLbl="node1" presStyleIdx="1" presStyleCnt="3">
        <dgm:presLayoutVars>
          <dgm:bulletEnabled val="1"/>
        </dgm:presLayoutVars>
      </dgm:prSet>
      <dgm:spPr/>
    </dgm:pt>
    <dgm:pt modelId="{65E9B4F3-98DD-441F-AE7F-4B2AEC56C51C}" type="pres">
      <dgm:prSet presAssocID="{3D6D331E-F4C1-48BF-A493-C9787BA5AC82}" presName="sibTrans" presStyleLbl="sibTrans2D1" presStyleIdx="1" presStyleCnt="2"/>
      <dgm:spPr/>
    </dgm:pt>
    <dgm:pt modelId="{40541501-6293-4703-8586-4AD96D452A06}" type="pres">
      <dgm:prSet presAssocID="{3D6D331E-F4C1-48BF-A493-C9787BA5AC82}" presName="connectorText" presStyleLbl="sibTrans2D1" presStyleIdx="1" presStyleCnt="2"/>
      <dgm:spPr/>
    </dgm:pt>
    <dgm:pt modelId="{6ED35884-B6D1-4133-BAF0-47ED263A5C6F}" type="pres">
      <dgm:prSet presAssocID="{C829AFD7-D88F-41D1-AF8A-A146DDED5ED3}" presName="node" presStyleLbl="node1" presStyleIdx="2" presStyleCnt="3">
        <dgm:presLayoutVars>
          <dgm:bulletEnabled val="1"/>
        </dgm:presLayoutVars>
      </dgm:prSet>
      <dgm:spPr/>
    </dgm:pt>
  </dgm:ptLst>
  <dgm:cxnLst>
    <dgm:cxn modelId="{5B0D1709-DE73-4D3B-9B02-C129995BD022}" type="presOf" srcId="{C829AFD7-D88F-41D1-AF8A-A146DDED5ED3}" destId="{6ED35884-B6D1-4133-BAF0-47ED263A5C6F}" srcOrd="0" destOrd="0" presId="urn:microsoft.com/office/officeart/2005/8/layout/process1"/>
    <dgm:cxn modelId="{C0020718-155F-4F8E-B3A9-B794CC21C2ED}" srcId="{D1ECDC13-191A-461F-982B-9F2902872718}" destId="{C829AFD7-D88F-41D1-AF8A-A146DDED5ED3}" srcOrd="2" destOrd="0" parTransId="{9FA83764-3D80-4674-923F-97C70504516C}" sibTransId="{7090DF00-1D4A-4FA1-B31B-58BCB6CFD893}"/>
    <dgm:cxn modelId="{0E859C2D-8424-41DF-AEFE-027665EF3079}" type="presOf" srcId="{3D6D331E-F4C1-48BF-A493-C9787BA5AC82}" destId="{65E9B4F3-98DD-441F-AE7F-4B2AEC56C51C}" srcOrd="0" destOrd="0" presId="urn:microsoft.com/office/officeart/2005/8/layout/process1"/>
    <dgm:cxn modelId="{D874A560-FF18-49CB-B34D-70F564902BE4}" type="presOf" srcId="{D1C77F9F-B447-4899-BE51-C5F4DF0ECE01}" destId="{D8A84710-4996-4C77-A1DD-D8842EDD8047}" srcOrd="0" destOrd="0" presId="urn:microsoft.com/office/officeart/2005/8/layout/process1"/>
    <dgm:cxn modelId="{99F94F4A-1897-4C70-9E2D-C8C99017FC2D}" type="presOf" srcId="{03CD8F39-DB55-4143-A47C-51E22AD826F1}" destId="{9080954D-C80C-4956-8BF3-ADB4FACDDBC7}" srcOrd="0" destOrd="0" presId="urn:microsoft.com/office/officeart/2005/8/layout/process1"/>
    <dgm:cxn modelId="{4566B88E-CE16-483E-9259-30620732BDB3}" srcId="{D1ECDC13-191A-461F-982B-9F2902872718}" destId="{D1C77F9F-B447-4899-BE51-C5F4DF0ECE01}" srcOrd="0" destOrd="0" parTransId="{5FF7FA40-C405-40E0-B1FC-14274B5AD9AD}" sibTransId="{9C898CE1-613D-47DE-9921-BAA7E92EF284}"/>
    <dgm:cxn modelId="{107FC09C-BA92-4C55-9CF3-405EC167A512}" srcId="{D1ECDC13-191A-461F-982B-9F2902872718}" destId="{03CD8F39-DB55-4143-A47C-51E22AD826F1}" srcOrd="1" destOrd="0" parTransId="{185AD99D-F329-4C8E-9918-8CB1A5968858}" sibTransId="{3D6D331E-F4C1-48BF-A493-C9787BA5AC82}"/>
    <dgm:cxn modelId="{BC2C61B9-AC3D-41EB-9230-749B2A948D46}" type="presOf" srcId="{9C898CE1-613D-47DE-9921-BAA7E92EF284}" destId="{C6B9F39F-4BD1-4178-BACB-B2A4477065A6}" srcOrd="1" destOrd="0" presId="urn:microsoft.com/office/officeart/2005/8/layout/process1"/>
    <dgm:cxn modelId="{031D92D8-28C5-4084-9BF0-9501271151EB}" type="presOf" srcId="{9C898CE1-613D-47DE-9921-BAA7E92EF284}" destId="{558BC5DE-665D-4ADF-A3D7-0DC46436CCD8}" srcOrd="0" destOrd="0" presId="urn:microsoft.com/office/officeart/2005/8/layout/process1"/>
    <dgm:cxn modelId="{506255EA-CA41-4056-87A8-433F6F72559A}" type="presOf" srcId="{D1ECDC13-191A-461F-982B-9F2902872718}" destId="{A996E2B1-6632-403D-B5B1-0D9569E853B5}" srcOrd="0" destOrd="0" presId="urn:microsoft.com/office/officeart/2005/8/layout/process1"/>
    <dgm:cxn modelId="{38EB45F6-1DFA-4282-B148-A70561215372}" type="presOf" srcId="{3D6D331E-F4C1-48BF-A493-C9787BA5AC82}" destId="{40541501-6293-4703-8586-4AD96D452A06}" srcOrd="1" destOrd="0" presId="urn:microsoft.com/office/officeart/2005/8/layout/process1"/>
    <dgm:cxn modelId="{B98D6686-ED51-4A8E-9BE7-C6766A3FF488}" type="presParOf" srcId="{A996E2B1-6632-403D-B5B1-0D9569E853B5}" destId="{D8A84710-4996-4C77-A1DD-D8842EDD8047}" srcOrd="0" destOrd="0" presId="urn:microsoft.com/office/officeart/2005/8/layout/process1"/>
    <dgm:cxn modelId="{C346B107-76EE-49AF-9AA9-BF24771AC9DE}" type="presParOf" srcId="{A996E2B1-6632-403D-B5B1-0D9569E853B5}" destId="{558BC5DE-665D-4ADF-A3D7-0DC46436CCD8}" srcOrd="1" destOrd="0" presId="urn:microsoft.com/office/officeart/2005/8/layout/process1"/>
    <dgm:cxn modelId="{DB77D124-D49E-4699-ADD8-EA14F1642001}" type="presParOf" srcId="{558BC5DE-665D-4ADF-A3D7-0DC46436CCD8}" destId="{C6B9F39F-4BD1-4178-BACB-B2A4477065A6}" srcOrd="0" destOrd="0" presId="urn:microsoft.com/office/officeart/2005/8/layout/process1"/>
    <dgm:cxn modelId="{C5909A62-8C55-438D-80C5-AE42AFC55567}" type="presParOf" srcId="{A996E2B1-6632-403D-B5B1-0D9569E853B5}" destId="{9080954D-C80C-4956-8BF3-ADB4FACDDBC7}" srcOrd="2" destOrd="0" presId="urn:microsoft.com/office/officeart/2005/8/layout/process1"/>
    <dgm:cxn modelId="{C2060FED-4789-4D1D-B2A4-A52D3C7EA1C4}" type="presParOf" srcId="{A996E2B1-6632-403D-B5B1-0D9569E853B5}" destId="{65E9B4F3-98DD-441F-AE7F-4B2AEC56C51C}" srcOrd="3" destOrd="0" presId="urn:microsoft.com/office/officeart/2005/8/layout/process1"/>
    <dgm:cxn modelId="{C03A37E6-B9FD-460E-B79D-803CCD0D7011}" type="presParOf" srcId="{65E9B4F3-98DD-441F-AE7F-4B2AEC56C51C}" destId="{40541501-6293-4703-8586-4AD96D452A06}" srcOrd="0" destOrd="0" presId="urn:microsoft.com/office/officeart/2005/8/layout/process1"/>
    <dgm:cxn modelId="{65BCFC66-270F-4795-9FDB-E3E413C76390}" type="presParOf" srcId="{A996E2B1-6632-403D-B5B1-0D9569E853B5}" destId="{6ED35884-B6D1-4133-BAF0-47ED263A5C6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84710-4996-4C77-A1DD-D8842EDD8047}">
      <dsp:nvSpPr>
        <dsp:cNvPr id="0" name=""/>
        <dsp:cNvSpPr/>
      </dsp:nvSpPr>
      <dsp:spPr>
        <a:xfrm>
          <a:off x="5357" y="1529063"/>
          <a:ext cx="1601390" cy="1005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产生初始候选子集</a:t>
          </a:r>
        </a:p>
      </dsp:txBody>
      <dsp:txXfrm>
        <a:off x="34818" y="1558524"/>
        <a:ext cx="1542468" cy="946951"/>
      </dsp:txXfrm>
    </dsp:sp>
    <dsp:sp modelId="{558BC5DE-665D-4ADF-A3D7-0DC46436CCD8}">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66887" y="1912856"/>
        <a:ext cx="237646" cy="238286"/>
      </dsp:txXfrm>
    </dsp:sp>
    <dsp:sp modelId="{9080954D-C80C-4956-8BF3-ADB4FACDDBC7}">
      <dsp:nvSpPr>
        <dsp:cNvPr id="0" name=""/>
        <dsp:cNvSpPr/>
      </dsp:nvSpPr>
      <dsp:spPr>
        <a:xfrm>
          <a:off x="2247304" y="1529063"/>
          <a:ext cx="1601390" cy="1005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评价候选子集的好坏</a:t>
          </a:r>
        </a:p>
      </dsp:txBody>
      <dsp:txXfrm>
        <a:off x="2276765" y="1558524"/>
        <a:ext cx="1542468" cy="946951"/>
      </dsp:txXfrm>
    </dsp:sp>
    <dsp:sp modelId="{65E9B4F3-98DD-441F-AE7F-4B2AEC56C51C}">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008834" y="1912856"/>
        <a:ext cx="237646" cy="238286"/>
      </dsp:txXfrm>
    </dsp:sp>
    <dsp:sp modelId="{6ED35884-B6D1-4133-BAF0-47ED263A5C6F}">
      <dsp:nvSpPr>
        <dsp:cNvPr id="0" name=""/>
        <dsp:cNvSpPr/>
      </dsp:nvSpPr>
      <dsp:spPr>
        <a:xfrm>
          <a:off x="4489251" y="1529063"/>
          <a:ext cx="1601390" cy="10058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基于评价结果产生下一个候选子集</a:t>
          </a:r>
        </a:p>
      </dsp:txBody>
      <dsp:txXfrm>
        <a:off x="4518712" y="1558524"/>
        <a:ext cx="1542468" cy="94695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t>2023/5/23</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t>2023/5/23</a:t>
            </a:fld>
            <a:endParaRPr lang="zh-CN" altLang="en-US"/>
          </a:p>
        </p:txBody>
      </p:sp>
      <p:sp>
        <p:nvSpPr>
          <p:cNvPr id="4" name="幻灯片图像占位符 3"/>
          <p:cNvSpPr>
            <a:spLocks noGrp="1" noRot="1" noChangeAspect="1"/>
          </p:cNvSpPr>
          <p:nvPr>
            <p:ph type="sldImg" idx="2"/>
          </p:nvPr>
        </p:nvSpPr>
        <p:spPr>
          <a:xfrm>
            <a:off x="1165225" y="1241425"/>
            <a:ext cx="4467225"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20</a:t>
            </a:fld>
            <a:endParaRPr lang="zh-CN" altLang="en-US"/>
          </a:p>
        </p:txBody>
      </p:sp>
    </p:spTree>
    <p:extLst>
      <p:ext uri="{BB962C8B-B14F-4D97-AF65-F5344CB8AC3E}">
        <p14:creationId xmlns:p14="http://schemas.microsoft.com/office/powerpoint/2010/main" val="331779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37</a:t>
            </a:fld>
            <a:endParaRPr lang="zh-CN" altLang="en-US"/>
          </a:p>
        </p:txBody>
      </p:sp>
    </p:spTree>
    <p:extLst>
      <p:ext uri="{BB962C8B-B14F-4D97-AF65-F5344CB8AC3E}">
        <p14:creationId xmlns:p14="http://schemas.microsoft.com/office/powerpoint/2010/main" val="526556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38</a:t>
            </a:fld>
            <a:endParaRPr lang="zh-CN" altLang="en-US"/>
          </a:p>
        </p:txBody>
      </p:sp>
    </p:spTree>
    <p:extLst>
      <p:ext uri="{BB962C8B-B14F-4D97-AF65-F5344CB8AC3E}">
        <p14:creationId xmlns:p14="http://schemas.microsoft.com/office/powerpoint/2010/main" val="153700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21</a:t>
            </a:fld>
            <a:endParaRPr lang="zh-CN" altLang="en-US"/>
          </a:p>
        </p:txBody>
      </p:sp>
    </p:spTree>
    <p:extLst>
      <p:ext uri="{BB962C8B-B14F-4D97-AF65-F5344CB8AC3E}">
        <p14:creationId xmlns:p14="http://schemas.microsoft.com/office/powerpoint/2010/main" val="1769808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23</a:t>
            </a:fld>
            <a:endParaRPr lang="zh-CN" altLang="en-US"/>
          </a:p>
        </p:txBody>
      </p:sp>
    </p:spTree>
    <p:extLst>
      <p:ext uri="{BB962C8B-B14F-4D97-AF65-F5344CB8AC3E}">
        <p14:creationId xmlns:p14="http://schemas.microsoft.com/office/powerpoint/2010/main" val="3297518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24</a:t>
            </a:fld>
            <a:endParaRPr lang="zh-CN" altLang="en-US"/>
          </a:p>
        </p:txBody>
      </p:sp>
    </p:spTree>
    <p:extLst>
      <p:ext uri="{BB962C8B-B14F-4D97-AF65-F5344CB8AC3E}">
        <p14:creationId xmlns:p14="http://schemas.microsoft.com/office/powerpoint/2010/main" val="77372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25</a:t>
            </a:fld>
            <a:endParaRPr lang="zh-CN" altLang="en-US"/>
          </a:p>
        </p:txBody>
      </p:sp>
    </p:spTree>
    <p:extLst>
      <p:ext uri="{BB962C8B-B14F-4D97-AF65-F5344CB8AC3E}">
        <p14:creationId xmlns:p14="http://schemas.microsoft.com/office/powerpoint/2010/main" val="3481669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26</a:t>
            </a:fld>
            <a:endParaRPr lang="zh-CN" altLang="en-US"/>
          </a:p>
        </p:txBody>
      </p:sp>
    </p:spTree>
    <p:extLst>
      <p:ext uri="{BB962C8B-B14F-4D97-AF65-F5344CB8AC3E}">
        <p14:creationId xmlns:p14="http://schemas.microsoft.com/office/powerpoint/2010/main" val="287488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29</a:t>
            </a:fld>
            <a:endParaRPr lang="zh-CN" altLang="en-US"/>
          </a:p>
        </p:txBody>
      </p:sp>
    </p:spTree>
    <p:extLst>
      <p:ext uri="{BB962C8B-B14F-4D97-AF65-F5344CB8AC3E}">
        <p14:creationId xmlns:p14="http://schemas.microsoft.com/office/powerpoint/2010/main" val="126504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30</a:t>
            </a:fld>
            <a:endParaRPr lang="zh-CN" altLang="en-US"/>
          </a:p>
        </p:txBody>
      </p:sp>
    </p:spTree>
    <p:extLst>
      <p:ext uri="{BB962C8B-B14F-4D97-AF65-F5344CB8AC3E}">
        <p14:creationId xmlns:p14="http://schemas.microsoft.com/office/powerpoint/2010/main" val="4112316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33</a:t>
            </a:fld>
            <a:endParaRPr lang="zh-CN" altLang="en-US"/>
          </a:p>
        </p:txBody>
      </p:sp>
    </p:spTree>
    <p:extLst>
      <p:ext uri="{BB962C8B-B14F-4D97-AF65-F5344CB8AC3E}">
        <p14:creationId xmlns:p14="http://schemas.microsoft.com/office/powerpoint/2010/main" val="55576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t>2023/5/23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t>2023/5/23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t>2023/5/23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t>2023/5/23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t>2023/5/23</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t>2023/5/23</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t>2023/5/23</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t>2023/5/23</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t>2023/5/23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t>2023/5/23</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4.wmf"/><Relationship Id="rId10" Type="http://schemas.openxmlformats.org/officeDocument/2006/relationships/image" Target="../media/image37.png"/><Relationship Id="rId4" Type="http://schemas.openxmlformats.org/officeDocument/2006/relationships/oleObject" Target="../embeddings/oleObject2.bin"/><Relationship Id="rId9" Type="http://schemas.openxmlformats.org/officeDocument/2006/relationships/image" Target="../media/image36.wmf"/></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A7C2F-8F86-42FA-CE59-2A3903892952}"/>
              </a:ext>
            </a:extLst>
          </p:cNvPr>
          <p:cNvSpPr>
            <a:spLocks noGrp="1"/>
          </p:cNvSpPr>
          <p:nvPr>
            <p:ph type="ctrTitle"/>
          </p:nvPr>
        </p:nvSpPr>
        <p:spPr/>
        <p:txBody>
          <a:bodyPr/>
          <a:lstStyle/>
          <a:p>
            <a:r>
              <a:rPr kumimoji="1" lang="zh-CN" altLang="en-US" dirty="0">
                <a:cs typeface="Verdana" pitchFamily="34" charset="0"/>
              </a:rPr>
              <a:t>特征选择与稀疏学习</a:t>
            </a:r>
            <a:endParaRPr lang="zh-CN" altLang="en-US" dirty="0"/>
          </a:p>
        </p:txBody>
      </p:sp>
      <p:sp>
        <p:nvSpPr>
          <p:cNvPr id="3" name="副标题 2">
            <a:extLst>
              <a:ext uri="{FF2B5EF4-FFF2-40B4-BE49-F238E27FC236}">
                <a16:creationId xmlns:a16="http://schemas.microsoft.com/office/drawing/2014/main" id="{9FBD6AD4-6DE4-51DE-962B-C245394F214F}"/>
              </a:ext>
            </a:extLst>
          </p:cNvPr>
          <p:cNvSpPr>
            <a:spLocks noGrp="1"/>
          </p:cNvSpPr>
          <p:nvPr>
            <p:ph type="subTitle" idx="1"/>
          </p:nvPr>
        </p:nvSpPr>
        <p:spPr/>
        <p:txBody>
          <a:bodyPr/>
          <a:lstStyle/>
          <a:p>
            <a:r>
              <a:rPr lang="zh-CN" altLang="en-US" dirty="0"/>
              <a:t>浙江大学</a:t>
            </a:r>
            <a:endParaRPr lang="en-US" altLang="zh-CN" dirty="0"/>
          </a:p>
          <a:p>
            <a:r>
              <a:rPr lang="zh-CN" altLang="en-US" dirty="0"/>
              <a:t>赵洲</a:t>
            </a:r>
          </a:p>
        </p:txBody>
      </p:sp>
    </p:spTree>
    <p:extLst>
      <p:ext uri="{BB962C8B-B14F-4D97-AF65-F5344CB8AC3E}">
        <p14:creationId xmlns:p14="http://schemas.microsoft.com/office/powerpoint/2010/main" val="30830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C324C4-19E5-4E66-8D40-CDB258B04B97}"/>
              </a:ext>
            </a:extLst>
          </p:cNvPr>
          <p:cNvSpPr/>
          <p:nvPr/>
        </p:nvSpPr>
        <p:spPr>
          <a:xfrm>
            <a:off x="887413" y="2017713"/>
            <a:ext cx="1492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特征集合</a:t>
            </a:r>
            <a:endParaRPr lang="en-US" altLang="zh-CN" dirty="0"/>
          </a:p>
        </p:txBody>
      </p:sp>
      <p:sp>
        <p:nvSpPr>
          <p:cNvPr id="4" name="矩形 3">
            <a:extLst>
              <a:ext uri="{FF2B5EF4-FFF2-40B4-BE49-F238E27FC236}">
                <a16:creationId xmlns:a16="http://schemas.microsoft.com/office/drawing/2014/main" id="{A0CD1F52-ECC4-4760-8A44-C72978646316}"/>
              </a:ext>
            </a:extLst>
          </p:cNvPr>
          <p:cNvSpPr/>
          <p:nvPr/>
        </p:nvSpPr>
        <p:spPr>
          <a:xfrm>
            <a:off x="793750" y="1909763"/>
            <a:ext cx="1708150" cy="170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8" name="直接箭头连接符 7">
            <a:extLst>
              <a:ext uri="{FF2B5EF4-FFF2-40B4-BE49-F238E27FC236}">
                <a16:creationId xmlns:a16="http://schemas.microsoft.com/office/drawing/2014/main" id="{CA053B8F-4F86-4568-AF4D-318A8CD7C6A3}"/>
              </a:ext>
            </a:extLst>
          </p:cNvPr>
          <p:cNvCxnSpPr>
            <a:cxnSpLocks/>
            <a:stCxn id="4" idx="3"/>
          </p:cNvCxnSpPr>
          <p:nvPr/>
        </p:nvCxnSpPr>
        <p:spPr>
          <a:xfrm>
            <a:off x="2501900" y="2763838"/>
            <a:ext cx="3795713" cy="12700"/>
          </a:xfrm>
          <a:prstGeom prst="straightConnector1">
            <a:avLst/>
          </a:prstGeom>
          <a:ln w="25400">
            <a:headEnd type="none"/>
            <a:tailEnd type="arrow" w="lg" len="med"/>
          </a:ln>
        </p:spPr>
        <p:style>
          <a:lnRef idx="1">
            <a:schemeClr val="dk1"/>
          </a:lnRef>
          <a:fillRef idx="0">
            <a:schemeClr val="dk1"/>
          </a:fillRef>
          <a:effectRef idx="0">
            <a:schemeClr val="dk1"/>
          </a:effectRef>
          <a:fontRef idx="minor">
            <a:schemeClr val="tx1"/>
          </a:fontRef>
        </p:style>
      </p:cxnSp>
      <p:sp>
        <p:nvSpPr>
          <p:cNvPr id="10" name="流程图: 决策 9">
            <a:extLst>
              <a:ext uri="{FF2B5EF4-FFF2-40B4-BE49-F238E27FC236}">
                <a16:creationId xmlns:a16="http://schemas.microsoft.com/office/drawing/2014/main" id="{B1A9613F-40F2-442D-85F5-4AB5CCB84C67}"/>
              </a:ext>
            </a:extLst>
          </p:cNvPr>
          <p:cNvSpPr/>
          <p:nvPr/>
        </p:nvSpPr>
        <p:spPr>
          <a:xfrm>
            <a:off x="2836863" y="3603625"/>
            <a:ext cx="3133725" cy="12668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dirty="0">
                <a:solidFill>
                  <a:schemeClr val="bg1"/>
                </a:solidFill>
                <a:latin typeface="+mj-ea"/>
              </a:rPr>
              <a:t>当前最优子集优于上一轮最优子集？</a:t>
            </a:r>
          </a:p>
        </p:txBody>
      </p:sp>
      <p:cxnSp>
        <p:nvCxnSpPr>
          <p:cNvPr id="11" name="肘形连接符 10">
            <a:extLst>
              <a:ext uri="{FF2B5EF4-FFF2-40B4-BE49-F238E27FC236}">
                <a16:creationId xmlns:a16="http://schemas.microsoft.com/office/drawing/2014/main" id="{C21C296D-904A-4ACC-9849-5147812C208E}"/>
              </a:ext>
            </a:extLst>
          </p:cNvPr>
          <p:cNvCxnSpPr>
            <a:stCxn id="10" idx="1"/>
            <a:endCxn id="4" idx="2"/>
          </p:cNvCxnSpPr>
          <p:nvPr/>
        </p:nvCxnSpPr>
        <p:spPr>
          <a:xfrm rot="10800000">
            <a:off x="1647825" y="3617913"/>
            <a:ext cx="1189038" cy="619125"/>
          </a:xfrm>
          <a:prstGeom prst="bentConnector2">
            <a:avLst/>
          </a:prstGeom>
          <a:ln w="25400">
            <a:tailEnd type="arrow" w="lg" len="med"/>
          </a:ln>
        </p:spPr>
        <p:style>
          <a:lnRef idx="1">
            <a:schemeClr val="dk1"/>
          </a:lnRef>
          <a:fillRef idx="0">
            <a:schemeClr val="dk1"/>
          </a:fillRef>
          <a:effectRef idx="0">
            <a:schemeClr val="dk1"/>
          </a:effectRef>
          <a:fontRef idx="minor">
            <a:schemeClr val="tx1"/>
          </a:fontRef>
        </p:style>
      </p:cxnSp>
      <p:cxnSp>
        <p:nvCxnSpPr>
          <p:cNvPr id="12" name="肘形连接符 11">
            <a:extLst>
              <a:ext uri="{FF2B5EF4-FFF2-40B4-BE49-F238E27FC236}">
                <a16:creationId xmlns:a16="http://schemas.microsoft.com/office/drawing/2014/main" id="{30F8243A-A0EC-4776-9BA1-0387C964E361}"/>
              </a:ext>
            </a:extLst>
          </p:cNvPr>
          <p:cNvCxnSpPr>
            <a:cxnSpLocks/>
            <a:endCxn id="10" idx="3"/>
          </p:cNvCxnSpPr>
          <p:nvPr/>
        </p:nvCxnSpPr>
        <p:spPr>
          <a:xfrm rot="5400000">
            <a:off x="6350794" y="3250407"/>
            <a:ext cx="606425" cy="1366837"/>
          </a:xfrm>
          <a:prstGeom prst="bentConnector2">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26637" name="文本框 12">
            <a:extLst>
              <a:ext uri="{FF2B5EF4-FFF2-40B4-BE49-F238E27FC236}">
                <a16:creationId xmlns:a16="http://schemas.microsoft.com/office/drawing/2014/main" id="{A27F486E-AFD5-4408-AF22-46C00A7A8A15}"/>
              </a:ext>
            </a:extLst>
          </p:cNvPr>
          <p:cNvSpPr txBox="1">
            <a:spLocks noChangeArrowheads="1"/>
          </p:cNvSpPr>
          <p:nvPr/>
        </p:nvSpPr>
        <p:spPr bwMode="auto">
          <a:xfrm>
            <a:off x="1666875" y="3783013"/>
            <a:ext cx="296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en-US" altLang="zh-CN"/>
              <a:t>Y</a:t>
            </a:r>
            <a:endParaRPr lang="zh-CN" altLang="en-US" baseline="-25000"/>
          </a:p>
        </p:txBody>
      </p:sp>
      <p:sp>
        <p:nvSpPr>
          <p:cNvPr id="26638" name="文本框 13">
            <a:extLst>
              <a:ext uri="{FF2B5EF4-FFF2-40B4-BE49-F238E27FC236}">
                <a16:creationId xmlns:a16="http://schemas.microsoft.com/office/drawing/2014/main" id="{3B93D8B5-0013-4864-B0ED-B956EE729188}"/>
              </a:ext>
            </a:extLst>
          </p:cNvPr>
          <p:cNvSpPr txBox="1">
            <a:spLocks noChangeArrowheads="1"/>
          </p:cNvSpPr>
          <p:nvPr/>
        </p:nvSpPr>
        <p:spPr bwMode="auto">
          <a:xfrm>
            <a:off x="3916363" y="4914900"/>
            <a:ext cx="296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en-US" altLang="zh-CN"/>
              <a:t>N</a:t>
            </a:r>
            <a:endParaRPr lang="zh-CN" altLang="en-US" baseline="-25000"/>
          </a:p>
        </p:txBody>
      </p:sp>
      <p:cxnSp>
        <p:nvCxnSpPr>
          <p:cNvPr id="15" name="直接箭头连接符 14">
            <a:extLst>
              <a:ext uri="{FF2B5EF4-FFF2-40B4-BE49-F238E27FC236}">
                <a16:creationId xmlns:a16="http://schemas.microsoft.com/office/drawing/2014/main" id="{959EC1E1-C21E-4923-B22B-FE12B79C7FE9}"/>
              </a:ext>
            </a:extLst>
          </p:cNvPr>
          <p:cNvCxnSpPr>
            <a:stCxn id="10" idx="2"/>
          </p:cNvCxnSpPr>
          <p:nvPr/>
        </p:nvCxnSpPr>
        <p:spPr>
          <a:xfrm>
            <a:off x="4403725" y="4870450"/>
            <a:ext cx="11113" cy="457200"/>
          </a:xfrm>
          <a:prstGeom prst="straightConnector1">
            <a:avLst/>
          </a:prstGeom>
          <a:ln w="25400">
            <a:tailEnd type="arrow" w="lg" len="med"/>
          </a:ln>
        </p:spPr>
        <p:style>
          <a:lnRef idx="1">
            <a:schemeClr val="dk1"/>
          </a:lnRef>
          <a:fillRef idx="0">
            <a:schemeClr val="dk1"/>
          </a:fillRef>
          <a:effectRef idx="0">
            <a:schemeClr val="dk1"/>
          </a:effectRef>
          <a:fontRef idx="minor">
            <a:schemeClr val="tx1"/>
          </a:fontRef>
        </p:style>
      </p:cxnSp>
      <p:sp>
        <p:nvSpPr>
          <p:cNvPr id="18" name="标题 17">
            <a:extLst>
              <a:ext uri="{FF2B5EF4-FFF2-40B4-BE49-F238E27FC236}">
                <a16:creationId xmlns:a16="http://schemas.microsoft.com/office/drawing/2014/main" id="{CEF51F80-F044-4006-882E-218B8A4C71F4}"/>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前向搜索</a:t>
            </a:r>
          </a:p>
        </p:txBody>
      </p:sp>
      <p:sp>
        <p:nvSpPr>
          <p:cNvPr id="26641" name="内容占位符 2">
            <a:extLst>
              <a:ext uri="{FF2B5EF4-FFF2-40B4-BE49-F238E27FC236}">
                <a16:creationId xmlns:a16="http://schemas.microsoft.com/office/drawing/2014/main" id="{8BFC44BB-8A3A-47D7-B671-A14B7D5D9D80}"/>
              </a:ext>
            </a:extLst>
          </p:cNvPr>
          <p:cNvSpPr>
            <a:spLocks noGrp="1"/>
          </p:cNvSpPr>
          <p:nvPr>
            <p:ph idx="1"/>
          </p:nvPr>
        </p:nvSpPr>
        <p:spPr>
          <a:xfrm>
            <a:off x="260350" y="1130300"/>
            <a:ext cx="8616950" cy="666750"/>
          </a:xfrm>
        </p:spPr>
        <p:txBody>
          <a:bodyPr/>
          <a:lstStyle/>
          <a:p>
            <a:pPr indent="-358775"/>
            <a:r>
              <a:rPr dirty="0"/>
              <a:t>最优子集初始为空集，特征集合初始时包括所有给定特征</a:t>
            </a:r>
            <a:endParaRPr lang="en-US" altLang="zh-CN" dirty="0"/>
          </a:p>
          <a:p>
            <a:pPr indent="-358775"/>
            <a:endParaRPr lang="en-US" altLang="zh-CN" dirty="0"/>
          </a:p>
        </p:txBody>
      </p:sp>
      <p:sp>
        <p:nvSpPr>
          <p:cNvPr id="21" name="圆角矩形 20">
            <a:extLst>
              <a:ext uri="{FF2B5EF4-FFF2-40B4-BE49-F238E27FC236}">
                <a16:creationId xmlns:a16="http://schemas.microsoft.com/office/drawing/2014/main" id="{4DA44124-4B76-4240-B978-9E932D31ABE3}"/>
              </a:ext>
            </a:extLst>
          </p:cNvPr>
          <p:cNvSpPr/>
          <p:nvPr/>
        </p:nvSpPr>
        <p:spPr>
          <a:xfrm>
            <a:off x="3657600" y="5327650"/>
            <a:ext cx="1506538" cy="6699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结束</a:t>
            </a:r>
          </a:p>
        </p:txBody>
      </p:sp>
      <p:sp>
        <p:nvSpPr>
          <p:cNvPr id="19" name="矩形 18">
            <a:extLst>
              <a:ext uri="{FF2B5EF4-FFF2-40B4-BE49-F238E27FC236}">
                <a16:creationId xmlns:a16="http://schemas.microsoft.com/office/drawing/2014/main" id="{9E1889BC-C8DD-4760-8E0E-019EABB67882}"/>
              </a:ext>
            </a:extLst>
          </p:cNvPr>
          <p:cNvSpPr/>
          <p:nvPr/>
        </p:nvSpPr>
        <p:spPr>
          <a:xfrm>
            <a:off x="901699" y="2771163"/>
            <a:ext cx="1492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最优子集</a:t>
            </a:r>
            <a:endParaRPr lang="en-US" altLang="zh-CN" dirty="0"/>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EBC179BF-6BC4-411C-AC55-3D6881555574}"/>
                  </a:ext>
                </a:extLst>
              </p:cNvPr>
              <p:cNvSpPr/>
              <p:nvPr/>
            </p:nvSpPr>
            <p:spPr>
              <a:xfrm>
                <a:off x="6513512" y="1949084"/>
                <a:ext cx="203139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t>特征集合</a:t>
                </a:r>
                <a14:m>
                  <m:oMath xmlns:m="http://schemas.openxmlformats.org/officeDocument/2006/math">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e>
                    </m:d>
                  </m:oMath>
                </a14:m>
                <a:endParaRPr lang="en-US" altLang="zh-CN" dirty="0"/>
              </a:p>
            </p:txBody>
          </p:sp>
        </mc:Choice>
        <mc:Fallback xmlns="">
          <p:sp>
            <p:nvSpPr>
              <p:cNvPr id="20" name="矩形 19">
                <a:extLst>
                  <a:ext uri="{FF2B5EF4-FFF2-40B4-BE49-F238E27FC236}">
                    <a16:creationId xmlns:a16="http://schemas.microsoft.com/office/drawing/2014/main" id="{EBC179BF-6BC4-411C-AC55-3D6881555574}"/>
                  </a:ext>
                </a:extLst>
              </p:cNvPr>
              <p:cNvSpPr>
                <a:spLocks noRot="1" noChangeAspect="1" noMove="1" noResize="1" noEditPoints="1" noAdjustHandles="1" noChangeArrowheads="1" noChangeShapeType="1" noTextEdit="1"/>
              </p:cNvSpPr>
              <p:nvPr/>
            </p:nvSpPr>
            <p:spPr>
              <a:xfrm>
                <a:off x="6513512" y="1949084"/>
                <a:ext cx="2031397" cy="685800"/>
              </a:xfrm>
              <a:prstGeom prst="rect">
                <a:avLst/>
              </a:prstGeom>
              <a:blipFill>
                <a:blip r:embed="rId2"/>
                <a:stretch>
                  <a:fillRect/>
                </a:stretch>
              </a:blipFill>
            </p:spPr>
            <p:txBody>
              <a:bodyPr/>
              <a:lstStyle/>
              <a:p>
                <a:r>
                  <a:rPr lang="zh-CN" altLang="en-US">
                    <a:noFill/>
                  </a:rPr>
                  <a:t> </a:t>
                </a:r>
              </a:p>
            </p:txBody>
          </p:sp>
        </mc:Fallback>
      </mc:AlternateContent>
      <p:sp>
        <p:nvSpPr>
          <p:cNvPr id="22" name="矩形 21">
            <a:extLst>
              <a:ext uri="{FF2B5EF4-FFF2-40B4-BE49-F238E27FC236}">
                <a16:creationId xmlns:a16="http://schemas.microsoft.com/office/drawing/2014/main" id="{764B8148-BDDB-4382-9E98-0365A20B3E4D}"/>
              </a:ext>
            </a:extLst>
          </p:cNvPr>
          <p:cNvSpPr/>
          <p:nvPr/>
        </p:nvSpPr>
        <p:spPr>
          <a:xfrm>
            <a:off x="6419850" y="1841134"/>
            <a:ext cx="2251184" cy="170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8279B509-CC7A-486E-AFF3-3DAA17126330}"/>
                  </a:ext>
                </a:extLst>
              </p:cNvPr>
              <p:cNvSpPr/>
              <p:nvPr/>
            </p:nvSpPr>
            <p:spPr>
              <a:xfrm>
                <a:off x="6527798" y="2702534"/>
                <a:ext cx="2031397"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最优子集</a:t>
                </a:r>
                <a14:m>
                  <m:oMath xmlns:m="http://schemas.openxmlformats.org/officeDocument/2006/math">
                    <m:r>
                      <a:rPr lang="en-US" altLang="zh-CN" i="1" smtClean="0">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e>
                    </m:d>
                  </m:oMath>
                </a14:m>
                <a:endParaRPr lang="en-US" altLang="zh-CN" dirty="0"/>
              </a:p>
            </p:txBody>
          </p:sp>
        </mc:Choice>
        <mc:Fallback xmlns="">
          <p:sp>
            <p:nvSpPr>
              <p:cNvPr id="24" name="矩形 23">
                <a:extLst>
                  <a:ext uri="{FF2B5EF4-FFF2-40B4-BE49-F238E27FC236}">
                    <a16:creationId xmlns:a16="http://schemas.microsoft.com/office/drawing/2014/main" id="{8279B509-CC7A-486E-AFF3-3DAA17126330}"/>
                  </a:ext>
                </a:extLst>
              </p:cNvPr>
              <p:cNvSpPr>
                <a:spLocks noRot="1" noChangeAspect="1" noMove="1" noResize="1" noEditPoints="1" noAdjustHandles="1" noChangeArrowheads="1" noChangeShapeType="1" noTextEdit="1"/>
              </p:cNvSpPr>
              <p:nvPr/>
            </p:nvSpPr>
            <p:spPr>
              <a:xfrm>
                <a:off x="6527798" y="2702534"/>
                <a:ext cx="2031397" cy="6858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3">
                <a:extLst>
                  <a:ext uri="{FF2B5EF4-FFF2-40B4-BE49-F238E27FC236}">
                    <a16:creationId xmlns:a16="http://schemas.microsoft.com/office/drawing/2014/main" id="{5701579C-0942-453A-94A4-62CDC3095025}"/>
                  </a:ext>
                </a:extLst>
              </p:cNvPr>
              <p:cNvSpPr txBox="1">
                <a:spLocks noChangeArrowheads="1"/>
              </p:cNvSpPr>
              <p:nvPr/>
            </p:nvSpPr>
            <p:spPr bwMode="auto">
              <a:xfrm>
                <a:off x="1632882" y="2319281"/>
                <a:ext cx="4262437"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gn="r"/>
                <a:r>
                  <a:rPr lang="zh-CN" altLang="en-US" b="1" dirty="0"/>
                  <a:t>从特征集合选出最优特征</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𝒂</m:t>
                        </m:r>
                      </m:e>
                      <m:sub>
                        <m:r>
                          <a:rPr lang="en-US" altLang="zh-CN" b="1" i="1">
                            <a:latin typeface="Cambria Math" panose="02040503050406030204" pitchFamily="18" charset="0"/>
                          </a:rPr>
                          <m:t>𝒊</m:t>
                        </m:r>
                      </m:sub>
                    </m:sSub>
                  </m:oMath>
                </a14:m>
                <a:endParaRPr lang="en-US" altLang="zh-CN" b="1" dirty="0"/>
              </a:p>
            </p:txBody>
          </p:sp>
        </mc:Choice>
        <mc:Fallback xmlns="">
          <p:sp>
            <p:nvSpPr>
              <p:cNvPr id="25" name="文本框 3">
                <a:extLst>
                  <a:ext uri="{FF2B5EF4-FFF2-40B4-BE49-F238E27FC236}">
                    <a16:creationId xmlns:a16="http://schemas.microsoft.com/office/drawing/2014/main" id="{5701579C-0942-453A-94A4-62CDC3095025}"/>
                  </a:ext>
                </a:extLst>
              </p:cNvPr>
              <p:cNvSpPr txBox="1">
                <a:spLocks noRot="1" noChangeAspect="1" noMove="1" noResize="1" noEditPoints="1" noAdjustHandles="1" noChangeArrowheads="1" noChangeShapeType="1" noTextEdit="1"/>
              </p:cNvSpPr>
              <p:nvPr/>
            </p:nvSpPr>
            <p:spPr bwMode="auto">
              <a:xfrm>
                <a:off x="1632882" y="2319281"/>
                <a:ext cx="4262437" cy="369332"/>
              </a:xfrm>
              <a:prstGeom prst="rect">
                <a:avLst/>
              </a:prstGeom>
              <a:blipFill>
                <a:blip r:embed="rId4"/>
                <a:stretch>
                  <a:fillRect t="-11475" b="-213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0510F-BDD0-41C0-A839-0AD32AA05238}"/>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子集评价</a:t>
            </a:r>
          </a:p>
        </p:txBody>
      </p:sp>
      <p:sp>
        <p:nvSpPr>
          <p:cNvPr id="27651" name="内容占位符 3">
            <a:extLst>
              <a:ext uri="{FF2B5EF4-FFF2-40B4-BE49-F238E27FC236}">
                <a16:creationId xmlns:a16="http://schemas.microsoft.com/office/drawing/2014/main" id="{FAAE75FA-404C-4565-AB26-2420C9A86FF9}"/>
              </a:ext>
            </a:extLst>
          </p:cNvPr>
          <p:cNvSpPr>
            <a:spLocks noGrp="1"/>
          </p:cNvSpPr>
          <p:nvPr>
            <p:ph idx="1"/>
          </p:nvPr>
        </p:nvSpPr>
        <p:spPr>
          <a:xfrm>
            <a:off x="260350" y="1158875"/>
            <a:ext cx="8616950" cy="4930775"/>
          </a:xfrm>
        </p:spPr>
        <p:txBody>
          <a:bodyPr/>
          <a:lstStyle/>
          <a:p>
            <a:pPr indent="-358775"/>
            <a:r>
              <a:t>特征子集确定了对数据集的一个划分</a:t>
            </a:r>
            <a:endParaRPr lang="en-US" altLang="zh-CN"/>
          </a:p>
          <a:p>
            <a:pPr lvl="1" indent="-358775"/>
            <a:r>
              <a:rPr lang="zh-CN" altLang="en-US"/>
              <a:t>每个划分区域对应着特征子集的某种取值</a:t>
            </a:r>
            <a:endParaRPr lang="en-US" altLang="zh-CN"/>
          </a:p>
          <a:p>
            <a:pPr indent="-358775"/>
            <a:endParaRPr lang="en-US" altLang="zh-CN"/>
          </a:p>
          <a:p>
            <a:pPr indent="-358775"/>
            <a:r>
              <a:t>样本标记对应着对数据集的真实划分</a:t>
            </a:r>
          </a:p>
        </p:txBody>
      </p:sp>
      <p:sp>
        <p:nvSpPr>
          <p:cNvPr id="10" name="文本框 9">
            <a:extLst>
              <a:ext uri="{FF2B5EF4-FFF2-40B4-BE49-F238E27FC236}">
                <a16:creationId xmlns:a16="http://schemas.microsoft.com/office/drawing/2014/main" id="{6BB5079C-4F93-4D55-AFD5-FFE8DBCBD665}"/>
              </a:ext>
            </a:extLst>
          </p:cNvPr>
          <p:cNvSpPr txBox="1"/>
          <p:nvPr/>
        </p:nvSpPr>
        <p:spPr>
          <a:xfrm>
            <a:off x="433388" y="3832225"/>
            <a:ext cx="8270875" cy="1385888"/>
          </a:xfrm>
          <a:prstGeom prst="rect">
            <a:avLst/>
          </a:prstGeom>
          <a:noFill/>
        </p:spPr>
        <p:txBody>
          <a:bodyPr>
            <a:spAutoFit/>
          </a:bodyPr>
          <a:lstStyle/>
          <a:p>
            <a:pPr fontAlgn="auto">
              <a:spcBef>
                <a:spcPts val="0"/>
              </a:spcBef>
              <a:spcAft>
                <a:spcPts val="0"/>
              </a:spcAft>
              <a:defRPr/>
            </a:pPr>
            <a:r>
              <a:rPr lang="zh-CN" altLang="en-US" sz="2800" dirty="0">
                <a:solidFill>
                  <a:schemeClr val="accent4"/>
                </a:solidFill>
                <a:latin typeface="微软雅黑" panose="020B0503020204020204" pitchFamily="34" charset="-122"/>
                <a:ea typeface="微软雅黑" panose="020B0503020204020204" pitchFamily="34" charset="-122"/>
              </a:rPr>
              <a:t>通过估算这两个划分的差异，就能对特征子集进行评价；与样本标记对应的划分的差异越小，则说明当前特征子集越好</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D3FFE-A224-4FCF-BD6F-4E5C4DE22451}"/>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用信息熵进行子集评价</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52F8B0-E05C-49C1-8F0B-64755A155BC2}"/>
                  </a:ext>
                </a:extLst>
              </p:cNvPr>
              <p:cNvSpPr>
                <a:spLocks noGrp="1"/>
              </p:cNvSpPr>
              <p:nvPr>
                <p:ph idx="1"/>
              </p:nvPr>
            </p:nvSpPr>
            <p:spPr>
              <a:xfrm>
                <a:off x="260350" y="1158875"/>
                <a:ext cx="8616950" cy="4930775"/>
              </a:xfrm>
            </p:spPr>
            <p:txBody>
              <a:bodyPr rtlCol="0">
                <a:normAutofit/>
              </a:bodyPr>
              <a:lstStyle/>
              <a:p>
                <a:pPr fontAlgn="auto">
                  <a:spcAft>
                    <a:spcPts val="0"/>
                  </a:spcAft>
                  <a:defRPr/>
                </a:pPr>
                <a:r>
                  <a:rPr lang="zh-CN" altLang="en-US" dirty="0"/>
                  <a:t>特征子集</a:t>
                </a:r>
                <a:r>
                  <a:rPr lang="en-US" altLang="zh-CN" dirty="0"/>
                  <a:t>A</a:t>
                </a:r>
                <a:r>
                  <a:rPr lang="zh-CN" altLang="en-US" dirty="0"/>
                  <a:t>确定了对数据集</a:t>
                </a:r>
                <a:r>
                  <a:rPr lang="en-US" altLang="zh-CN" dirty="0"/>
                  <a:t>D</a:t>
                </a:r>
                <a:r>
                  <a:rPr lang="zh-CN" altLang="en-US" dirty="0"/>
                  <a:t>的一个划分</a:t>
                </a:r>
              </a:p>
              <a:p>
                <a:pPr lvl="1" fontAlgn="auto">
                  <a:spcAft>
                    <a:spcPts val="0"/>
                  </a:spcAft>
                  <a:defRPr/>
                </a:pPr>
                <a:r>
                  <a:rPr lang="en-US" altLang="zh-CN" dirty="0"/>
                  <a:t>A</a:t>
                </a:r>
                <a:r>
                  <a:rPr lang="zh-CN" altLang="en-US" dirty="0"/>
                  <a:t>上的取值将数据集</a:t>
                </a:r>
                <a:r>
                  <a:rPr lang="en-US" altLang="zh-CN" dirty="0"/>
                  <a:t>D</a:t>
                </a:r>
                <a:r>
                  <a:rPr lang="zh-CN" altLang="en-US" dirty="0"/>
                  <a:t>分为</a:t>
                </a:r>
                <a:r>
                  <a:rPr lang="en-US" altLang="zh-CN" dirty="0"/>
                  <a:t>V</a:t>
                </a:r>
                <a:r>
                  <a:rPr lang="zh-CN" altLang="en-US" dirty="0"/>
                  <a:t>分，每一份</a:t>
                </a:r>
                <a14:m>
                  <m:oMath xmlns:m="http://schemas.openxmlformats.org/officeDocument/2006/math">
                    <m:sSup>
                      <m:sSupPr>
                        <m:ctrlPr>
                          <a:rPr lang="zh-CN" altLang="en-US" i="1" smtClean="0">
                            <a:latin typeface="Cambria Math" panose="02040503050406030204" pitchFamily="18" charset="0"/>
                          </a:rPr>
                        </m:ctrlPr>
                      </m:sSupPr>
                      <m:e>
                        <m:r>
                          <a:rPr lang="zh-CN" altLang="en-US" b="0" i="1" smtClean="0">
                            <a:latin typeface="Cambria Math" panose="02040503050406030204" pitchFamily="18" charset="0"/>
                          </a:rPr>
                          <m:t>𝐷</m:t>
                        </m:r>
                      </m:e>
                      <m:sup>
                        <m:r>
                          <a:rPr lang="en-US" altLang="zh-CN" b="0" i="1" smtClean="0">
                            <a:latin typeface="Cambria Math" panose="02040503050406030204" pitchFamily="18" charset="0"/>
                          </a:rPr>
                          <m:t>𝑣</m:t>
                        </m:r>
                      </m:sup>
                    </m:sSup>
                    <m:r>
                      <a:rPr lang="zh-CN" altLang="en-US" i="1">
                        <a:latin typeface="Cambria Math" panose="02040503050406030204" pitchFamily="18" charset="0"/>
                      </a:rPr>
                      <m:t>表示</m:t>
                    </m:r>
                  </m:oMath>
                </a14:m>
                <a:endParaRPr lang="zh-CN" altLang="en-US" dirty="0"/>
              </a:p>
              <a:p>
                <a:pPr lvl="1" fontAlgn="auto">
                  <a:spcAft>
                    <a:spcPts val="0"/>
                  </a:spcAft>
                  <a:defRPr/>
                </a:pPr>
                <a14:m>
                  <m:oMath xmlns:m="http://schemas.openxmlformats.org/officeDocument/2006/math">
                    <m:r>
                      <a:rPr lang="en-US" altLang="zh-CN" b="0" i="1" smtClean="0">
                        <a:latin typeface="Cambria Math" panose="02040503050406030204" pitchFamily="18" charset="0"/>
                      </a:rPr>
                      <m:t>𝐸</m:t>
                    </m:r>
                    <m:r>
                      <m:rPr>
                        <m:sty m:val="p"/>
                      </m:rPr>
                      <a:rPr lang="en-US" altLang="zh-CN" i="1">
                        <a:latin typeface="Cambria Math" panose="02040503050406030204" pitchFamily="18" charset="0"/>
                      </a:rPr>
                      <m:t>n</m:t>
                    </m:r>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i="1">
                                <a:latin typeface="Cambria Math" panose="02040503050406030204" pitchFamily="18" charset="0"/>
                              </a:rPr>
                              <m:t>𝐷</m:t>
                            </m:r>
                          </m:e>
                          <m:sup>
                            <m:r>
                              <a:rPr lang="en-US" altLang="zh-CN" i="1">
                                <a:latin typeface="Cambria Math" panose="02040503050406030204" pitchFamily="18" charset="0"/>
                              </a:rPr>
                              <m:t>𝑣</m:t>
                            </m:r>
                          </m:sup>
                        </m:sSup>
                      </m:e>
                    </m:d>
                  </m:oMath>
                </a14:m>
                <a:r>
                  <a:rPr lang="zh-CN" altLang="en-US" dirty="0"/>
                  <a:t>表示</a:t>
                </a:r>
                <a14:m>
                  <m:oMath xmlns:m="http://schemas.openxmlformats.org/officeDocument/2006/math">
                    <m:sSup>
                      <m:sSupPr>
                        <m:ctrlPr>
                          <a:rPr lang="zh-CN" altLang="en-US" i="1">
                            <a:latin typeface="Cambria Math" panose="02040503050406030204" pitchFamily="18" charset="0"/>
                          </a:rPr>
                        </m:ctrlPr>
                      </m:sSupPr>
                      <m:e>
                        <m:r>
                          <a:rPr lang="zh-CN" altLang="en-US" i="1">
                            <a:latin typeface="Cambria Math" panose="02040503050406030204" pitchFamily="18" charset="0"/>
                          </a:rPr>
                          <m:t>𝐷</m:t>
                        </m:r>
                      </m:e>
                      <m:sup>
                        <m:r>
                          <a:rPr lang="en-US" altLang="zh-CN" i="1">
                            <a:latin typeface="Cambria Math" panose="02040503050406030204" pitchFamily="18" charset="0"/>
                          </a:rPr>
                          <m:t>𝑣</m:t>
                        </m:r>
                      </m:sup>
                    </m:sSup>
                  </m:oMath>
                </a14:m>
                <a:r>
                  <a:rPr lang="zh-CN" altLang="en-US" dirty="0"/>
                  <a:t>上的信息熵</a:t>
                </a:r>
              </a:p>
              <a:p>
                <a:pPr lvl="1" fontAlgn="auto">
                  <a:spcAft>
                    <a:spcPts val="0"/>
                  </a:spcAft>
                  <a:defRPr/>
                </a:pPr>
                <a:endParaRPr lang="zh-CN" altLang="en-US" dirty="0"/>
              </a:p>
              <a:p>
                <a:pPr fontAlgn="auto">
                  <a:spcAft>
                    <a:spcPts val="0"/>
                  </a:spcAft>
                  <a:defRPr/>
                </a:pPr>
                <a:r>
                  <a:rPr lang="zh-CN" altLang="en-US" dirty="0"/>
                  <a:t>样本标记</a:t>
                </a:r>
                <a:r>
                  <a:rPr lang="en-US" altLang="zh-CN" dirty="0"/>
                  <a:t>Y</a:t>
                </a:r>
                <a:r>
                  <a:rPr lang="zh-CN" altLang="en-US" dirty="0"/>
                  <a:t>对应着对数据集</a:t>
                </a:r>
                <a:r>
                  <a:rPr lang="en-US" altLang="zh-CN" dirty="0"/>
                  <a:t>D</a:t>
                </a:r>
                <a:r>
                  <a:rPr lang="zh-CN" altLang="en-US" dirty="0"/>
                  <a:t>的真实划分</a:t>
                </a:r>
              </a:p>
              <a:p>
                <a:pPr lvl="1" fontAlgn="auto">
                  <a:spcAft>
                    <a:spcPts val="0"/>
                  </a:spcAft>
                  <a:defRP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oMath>
                </a14:m>
                <a:r>
                  <a:rPr lang="zh-CN" altLang="en-US" dirty="0"/>
                  <a:t>为数据集</a:t>
                </a:r>
                <a:r>
                  <a:rPr lang="en-US" altLang="zh-CN" dirty="0"/>
                  <a:t>D</a:t>
                </a:r>
                <a:r>
                  <a:rPr lang="zh-CN" altLang="en-US" dirty="0"/>
                  <a:t>中第</a:t>
                </a:r>
                <a:r>
                  <a:rPr lang="en-US" altLang="zh-CN" dirty="0" err="1"/>
                  <a:t>i</a:t>
                </a:r>
                <a:r>
                  <a:rPr lang="zh-CN" altLang="en-US" dirty="0"/>
                  <a:t>类样本的比例</a:t>
                </a:r>
              </a:p>
              <a:p>
                <a:pPr lvl="1" fontAlgn="auto">
                  <a:spcAft>
                    <a:spcPts val="0"/>
                  </a:spcAft>
                  <a:defRPr/>
                </a:pPr>
                <a14:m>
                  <m:oMath xmlns:m="http://schemas.openxmlformats.org/officeDocument/2006/math">
                    <m:r>
                      <a:rPr lang="en-US" altLang="zh-CN" i="1">
                        <a:latin typeface="Cambria Math" panose="02040503050406030204" pitchFamily="18" charset="0"/>
                      </a:rPr>
                      <m:t>𝐸</m:t>
                    </m:r>
                    <m:r>
                      <m:rPr>
                        <m:sty m:val="p"/>
                      </m:rPr>
                      <a:rPr lang="en-US" altLang="zh-CN" i="1">
                        <a:latin typeface="Cambria Math" panose="02040503050406030204" pitchFamily="18" charset="0"/>
                      </a:rPr>
                      <m:t>n</m:t>
                    </m:r>
                    <m:r>
                      <a:rPr lang="en-US" altLang="zh-CN" i="1">
                        <a:latin typeface="Cambria Math" panose="02040503050406030204" pitchFamily="18" charset="0"/>
                      </a:rPr>
                      <m:t>𝑡</m:t>
                    </m:r>
                    <m:d>
                      <m:dPr>
                        <m:ctrlPr>
                          <a:rPr lang="en-US" altLang="zh-CN" i="1">
                            <a:latin typeface="Cambria Math" panose="02040503050406030204" pitchFamily="18" charset="0"/>
                          </a:rPr>
                        </m:ctrlPr>
                      </m:dPr>
                      <m:e>
                        <m:r>
                          <m:rPr>
                            <m:nor/>
                          </m:rPr>
                          <a:rPr lang="en-US" altLang="zh-CN" dirty="0"/>
                          <m:t>D</m:t>
                        </m:r>
                      </m:e>
                    </m:d>
                  </m:oMath>
                </a14:m>
                <a:r>
                  <a:rPr lang="zh-CN" altLang="en-US" dirty="0"/>
                  <a:t>表示</a:t>
                </a:r>
                <a14:m>
                  <m:oMath xmlns:m="http://schemas.openxmlformats.org/officeDocument/2006/math">
                    <m:r>
                      <m:rPr>
                        <m:nor/>
                      </m:rPr>
                      <a:rPr lang="en-US" altLang="zh-CN" dirty="0"/>
                      <m:t>D</m:t>
                    </m:r>
                  </m:oMath>
                </a14:m>
                <a:r>
                  <a:rPr lang="zh-CN" altLang="en-US" dirty="0"/>
                  <a:t>上的信息熵</a:t>
                </a:r>
                <a:endParaRPr lang="en-US" altLang="zh-CN" dirty="0"/>
              </a:p>
              <a:p>
                <a:pPr lvl="1" fontAlgn="auto">
                  <a:spcAft>
                    <a:spcPts val="0"/>
                  </a:spcAft>
                  <a:defRPr/>
                </a:pPr>
                <a:endParaRPr lang="zh-CN" altLang="en-US" dirty="0"/>
              </a:p>
              <a:p>
                <a:pPr fontAlgn="auto">
                  <a:spcAft>
                    <a:spcPts val="0"/>
                  </a:spcAft>
                  <a:defRPr/>
                </a:pPr>
                <a:r>
                  <a:rPr lang="zh-CN" altLang="en-US" dirty="0"/>
                  <a:t>特征子集</a:t>
                </a:r>
                <a:r>
                  <a:rPr lang="en-US" altLang="zh-CN" dirty="0"/>
                  <a:t>A</a:t>
                </a:r>
                <a:r>
                  <a:rPr lang="zh-CN" altLang="en-US" dirty="0"/>
                  <a:t>的信息增益为</a:t>
                </a:r>
                <a:endParaRPr dirty="0"/>
              </a:p>
            </p:txBody>
          </p:sp>
        </mc:Choice>
        <mc:Fallback xmlns="">
          <p:sp>
            <p:nvSpPr>
              <p:cNvPr id="3" name="内容占位符 2">
                <a:extLst>
                  <a:ext uri="{FF2B5EF4-FFF2-40B4-BE49-F238E27FC236}">
                    <a16:creationId xmlns:a16="http://schemas.microsoft.com/office/drawing/2014/main" id="{8252F8B0-E05C-49C1-8F0B-64755A155BC2}"/>
                  </a:ext>
                </a:extLst>
              </p:cNvPr>
              <p:cNvSpPr>
                <a:spLocks noGrp="1" noRot="1" noChangeAspect="1" noMove="1" noResize="1" noEditPoints="1" noAdjustHandles="1" noChangeArrowheads="1" noChangeShapeType="1" noTextEdit="1"/>
              </p:cNvSpPr>
              <p:nvPr>
                <p:ph idx="1"/>
              </p:nvPr>
            </p:nvSpPr>
            <p:spPr>
              <a:xfrm>
                <a:off x="260350" y="1158875"/>
                <a:ext cx="8616950" cy="4930775"/>
              </a:xfrm>
              <a:blipFill>
                <a:blip r:embed="rId2"/>
                <a:stretch>
                  <a:fillRect l="-495" t="-124"/>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81117B4-77A6-486A-B51E-BA805579D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651" y="5574533"/>
            <a:ext cx="4498976" cy="853254"/>
          </a:xfrm>
          <a:prstGeom prst="rect">
            <a:avLst/>
          </a:prstGeom>
        </p:spPr>
      </p:pic>
      <p:pic>
        <p:nvPicPr>
          <p:cNvPr id="8" name="图片 7">
            <a:extLst>
              <a:ext uri="{FF2B5EF4-FFF2-40B4-BE49-F238E27FC236}">
                <a16:creationId xmlns:a16="http://schemas.microsoft.com/office/drawing/2014/main" id="{D2635047-94A6-47FD-8B79-79EA66D90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3700" y="4166228"/>
            <a:ext cx="3134544" cy="965693"/>
          </a:xfrm>
          <a:prstGeom prst="rect">
            <a:avLst/>
          </a:prstGeom>
        </p:spPr>
      </p:pic>
    </p:spTree>
    <p:extLst>
      <p:ext uri="{BB962C8B-B14F-4D97-AF65-F5344CB8AC3E}">
        <p14:creationId xmlns:p14="http://schemas.microsoft.com/office/powerpoint/2010/main" val="3180359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8040A7-1212-4C11-B477-118185EF984C}"/>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常见的特征选择方法</a:t>
            </a:r>
          </a:p>
        </p:txBody>
      </p:sp>
      <p:sp>
        <p:nvSpPr>
          <p:cNvPr id="3" name="内容占位符 2">
            <a:extLst>
              <a:ext uri="{FF2B5EF4-FFF2-40B4-BE49-F238E27FC236}">
                <a16:creationId xmlns:a16="http://schemas.microsoft.com/office/drawing/2014/main" id="{3795DD01-89FC-48E9-9154-00369B3B07A5}"/>
              </a:ext>
            </a:extLst>
          </p:cNvPr>
          <p:cNvSpPr>
            <a:spLocks noGrp="1"/>
          </p:cNvSpPr>
          <p:nvPr>
            <p:ph idx="1"/>
          </p:nvPr>
        </p:nvSpPr>
        <p:spPr>
          <a:xfrm>
            <a:off x="260350" y="2522482"/>
            <a:ext cx="8616950" cy="3567167"/>
          </a:xfrm>
        </p:spPr>
        <p:txBody>
          <a:bodyPr rtlCol="0">
            <a:normAutofit lnSpcReduction="10000"/>
          </a:bodyPr>
          <a:lstStyle/>
          <a:p>
            <a:pPr marL="0" indent="0" fontAlgn="auto">
              <a:spcAft>
                <a:spcPts val="0"/>
              </a:spcAft>
              <a:buFont typeface="Wingdings" panose="05000000000000000000" pitchFamily="2" charset="2"/>
              <a:buNone/>
              <a:defRPr/>
            </a:pPr>
            <a:r>
              <a:rPr dirty="0"/>
              <a:t>常见的特征选择方法大致分为如下三类：</a:t>
            </a: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r>
              <a:rPr dirty="0"/>
              <a:t>过滤式</a:t>
            </a:r>
            <a:endParaRPr lang="en-US" altLang="zh-CN" dirty="0"/>
          </a:p>
          <a:p>
            <a:pPr fontAlgn="auto">
              <a:spcAft>
                <a:spcPts val="0"/>
              </a:spcAft>
              <a:defRPr/>
            </a:pPr>
            <a:endParaRPr lang="en-US" altLang="zh-CN" dirty="0"/>
          </a:p>
          <a:p>
            <a:pPr fontAlgn="auto">
              <a:spcAft>
                <a:spcPts val="0"/>
              </a:spcAft>
              <a:defRPr/>
            </a:pPr>
            <a:r>
              <a:rPr dirty="0"/>
              <a:t>包裹式</a:t>
            </a:r>
            <a:endParaRPr lang="en-US" altLang="zh-CN" dirty="0"/>
          </a:p>
          <a:p>
            <a:pPr fontAlgn="auto">
              <a:spcAft>
                <a:spcPts val="0"/>
              </a:spcAft>
              <a:defRPr/>
            </a:pPr>
            <a:endParaRPr lang="en-US" altLang="zh-CN" dirty="0"/>
          </a:p>
          <a:p>
            <a:pPr fontAlgn="auto">
              <a:spcAft>
                <a:spcPts val="0"/>
              </a:spcAft>
              <a:defRPr/>
            </a:pPr>
            <a:r>
              <a:rPr dirty="0"/>
              <a:t>嵌入式</a:t>
            </a:r>
          </a:p>
        </p:txBody>
      </p:sp>
      <p:sp>
        <p:nvSpPr>
          <p:cNvPr id="28676" name="文本占位符 2">
            <a:extLst>
              <a:ext uri="{FF2B5EF4-FFF2-40B4-BE49-F238E27FC236}">
                <a16:creationId xmlns:a16="http://schemas.microsoft.com/office/drawing/2014/main" id="{890A5789-3667-4E09-BABA-E11CB748325F}"/>
              </a:ext>
            </a:extLst>
          </p:cNvPr>
          <p:cNvSpPr txBox="1">
            <a:spLocks/>
          </p:cNvSpPr>
          <p:nvPr/>
        </p:nvSpPr>
        <p:spPr bwMode="auto">
          <a:xfrm>
            <a:off x="247650" y="1070522"/>
            <a:ext cx="8629650" cy="129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zh-CN" altLang="en-US" sz="2800" dirty="0">
                <a:solidFill>
                  <a:schemeClr val="tx2"/>
                </a:solidFill>
              </a:rPr>
              <a:t>将特征子集搜索机制与子集评价机制相结合，即可得到特征选择方法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solidFill>
                      <a:schemeClr val="bg1">
                        <a:lumMod val="65000"/>
                      </a:schemeClr>
                    </a:solidFill>
                  </a:rPr>
                  <a:t>子集搜索与评价</a:t>
                </a:r>
                <a:endParaRPr lang="en-US" altLang="zh-CN" dirty="0">
                  <a:solidFill>
                    <a:schemeClr val="bg1">
                      <a:lumMod val="65000"/>
                    </a:schemeClr>
                  </a:solidFill>
                </a:endParaRPr>
              </a:p>
              <a:p>
                <a:r>
                  <a:rPr lang="zh-CN" altLang="en-US" dirty="0"/>
                  <a:t>过滤式选择</a:t>
                </a:r>
                <a:endParaRPr lang="en-US" altLang="zh-CN" dirty="0"/>
              </a:p>
              <a:p>
                <a:r>
                  <a:rPr lang="zh-CN" altLang="en-US" dirty="0">
                    <a:solidFill>
                      <a:schemeClr val="bg1">
                        <a:lumMod val="65000"/>
                      </a:schemeClr>
                    </a:solidFill>
                  </a:rPr>
                  <a:t>包裹式选择</a:t>
                </a:r>
                <a:endParaRPr lang="en-US" altLang="zh-CN" dirty="0">
                  <a:solidFill>
                    <a:schemeClr val="bg1">
                      <a:lumMod val="65000"/>
                    </a:schemeClr>
                  </a:solidFill>
                </a:endParaRPr>
              </a:p>
              <a:p>
                <a:r>
                  <a:rPr lang="zh-CN" altLang="en-US" dirty="0">
                    <a:solidFill>
                      <a:schemeClr val="bg1">
                        <a:lumMod val="65000"/>
                      </a:schemeClr>
                    </a:solidFill>
                  </a:rPr>
                  <a:t>嵌入式选择与</a:t>
                </a:r>
                <a14:m>
                  <m:oMath xmlns:m="http://schemas.openxmlformats.org/officeDocument/2006/math">
                    <m:sSub>
                      <m:sSubPr>
                        <m:ctrlPr>
                          <a:rPr lang="en-US" altLang="zh-CN" i="1" smtClean="0">
                            <a:solidFill>
                              <a:schemeClr val="bg1">
                                <a:lumMod val="65000"/>
                              </a:schemeClr>
                            </a:solidFill>
                            <a:latin typeface="Cambria Math" panose="02040503050406030204" pitchFamily="18" charset="0"/>
                          </a:rPr>
                        </m:ctrlPr>
                      </m:sSubPr>
                      <m:e>
                        <m:r>
                          <a:rPr lang="en-US" altLang="zh-CN" b="0" i="1" smtClean="0">
                            <a:solidFill>
                              <a:schemeClr val="bg1">
                                <a:lumMod val="65000"/>
                              </a:schemeClr>
                            </a:solidFill>
                            <a:latin typeface="Cambria Math" panose="02040503050406030204" pitchFamily="18" charset="0"/>
                          </a:rPr>
                          <m:t>𝐿</m:t>
                        </m:r>
                      </m:e>
                      <m:sub>
                        <m:r>
                          <a:rPr lang="en-US" altLang="zh-CN" b="0" i="1" smtClean="0">
                            <a:solidFill>
                              <a:schemeClr val="bg1">
                                <a:lumMod val="65000"/>
                              </a:schemeClr>
                            </a:solidFill>
                            <a:latin typeface="Cambria Math" panose="02040503050406030204" pitchFamily="18" charset="0"/>
                          </a:rPr>
                          <m:t>1</m:t>
                        </m:r>
                      </m:sub>
                    </m:sSub>
                    <m:r>
                      <a:rPr lang="zh-CN" altLang="en-US" i="1">
                        <a:solidFill>
                          <a:schemeClr val="bg1">
                            <a:lumMod val="65000"/>
                          </a:schemeClr>
                        </a:solidFill>
                        <a:latin typeface="Cambria Math" panose="02040503050406030204" pitchFamily="18" charset="0"/>
                      </a:rPr>
                      <m:t>正则化</m:t>
                    </m:r>
                  </m:oMath>
                </a14:m>
                <a:endParaRPr lang="en-US" altLang="zh-CN" dirty="0">
                  <a:solidFill>
                    <a:schemeClr val="bg1">
                      <a:lumMod val="65000"/>
                    </a:schemeClr>
                  </a:solidFill>
                </a:endParaRPr>
              </a:p>
              <a:p>
                <a:r>
                  <a:rPr lang="zh-CN" altLang="en-US" dirty="0">
                    <a:solidFill>
                      <a:schemeClr val="bg1">
                        <a:lumMod val="65000"/>
                      </a:schemeClr>
                    </a:solidFill>
                  </a:rPr>
                  <a:t>稀疏表示与字典学习</a:t>
                </a:r>
                <a:endParaRPr lang="en-US" altLang="zh-CN" dirty="0">
                  <a:solidFill>
                    <a:schemeClr val="bg1">
                      <a:lumMod val="65000"/>
                    </a:schemeClr>
                  </a:solidFill>
                </a:endParaRPr>
              </a:p>
              <a:p>
                <a:r>
                  <a:rPr lang="zh-CN" altLang="en-US" dirty="0">
                    <a:solidFill>
                      <a:schemeClr val="bg1">
                        <a:lumMod val="65000"/>
                      </a:schemeClr>
                    </a:solidFill>
                  </a:rPr>
                  <a:t>压缩感知</a:t>
                </a:r>
                <a:endParaRPr lang="en-US" altLang="zh-CN" dirty="0">
                  <a:solidFill>
                    <a:schemeClr val="bg1">
                      <a:lumMod val="65000"/>
                    </a:schemeClr>
                  </a:solidFill>
                </a:endParaRPr>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14</a:t>
            </a:fld>
            <a:endParaRPr lang="zh-CN" altLang="en-US"/>
          </a:p>
        </p:txBody>
      </p:sp>
    </p:spTree>
    <p:extLst>
      <p:ext uri="{BB962C8B-B14F-4D97-AF65-F5344CB8AC3E}">
        <p14:creationId xmlns:p14="http://schemas.microsoft.com/office/powerpoint/2010/main" val="140908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7D43A-4A65-4F06-8F69-0B46B9E885F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过滤式选择</a:t>
            </a:r>
          </a:p>
        </p:txBody>
      </p:sp>
      <p:sp>
        <p:nvSpPr>
          <p:cNvPr id="3" name="内容占位符 2">
            <a:extLst>
              <a:ext uri="{FF2B5EF4-FFF2-40B4-BE49-F238E27FC236}">
                <a16:creationId xmlns:a16="http://schemas.microsoft.com/office/drawing/2014/main" id="{64C3FDD3-2700-42BB-B184-FD2EA98428EE}"/>
              </a:ext>
            </a:extLst>
          </p:cNvPr>
          <p:cNvSpPr>
            <a:spLocks noGrp="1"/>
          </p:cNvSpPr>
          <p:nvPr>
            <p:ph idx="1"/>
          </p:nvPr>
        </p:nvSpPr>
        <p:spPr>
          <a:xfrm>
            <a:off x="260350" y="2490952"/>
            <a:ext cx="8457981" cy="3924136"/>
          </a:xfrm>
        </p:spPr>
        <p:txBody>
          <a:bodyPr rtlCol="0">
            <a:normAutofit/>
          </a:bodyPr>
          <a:lstStyle/>
          <a:p>
            <a:pPr fontAlgn="auto">
              <a:spcAft>
                <a:spcPts val="0"/>
              </a:spcAft>
              <a:defRPr/>
            </a:pPr>
            <a:r>
              <a:rPr lang="en-US" altLang="zh-CN" dirty="0"/>
              <a:t>Relief (Relevant Features) </a:t>
            </a:r>
            <a:r>
              <a:rPr dirty="0"/>
              <a:t>方法 </a:t>
            </a:r>
            <a:r>
              <a:rPr lang="en-US" altLang="zh-CN" sz="1600" dirty="0"/>
              <a:t>[Kira and Rendell, 1992]</a:t>
            </a:r>
          </a:p>
          <a:p>
            <a:pPr lvl="1" fontAlgn="auto">
              <a:spcAft>
                <a:spcPts val="0"/>
              </a:spcAft>
              <a:defRPr/>
            </a:pPr>
            <a:r>
              <a:rPr lang="zh-CN" altLang="en-US" dirty="0"/>
              <a:t>为每个初始特征赋予一个“</a:t>
            </a:r>
            <a:r>
              <a:rPr lang="zh-CN" altLang="en-US" b="1" dirty="0"/>
              <a:t>相关统计量</a:t>
            </a:r>
            <a:r>
              <a:rPr lang="zh-CN" altLang="en-US" dirty="0"/>
              <a:t>”，度量特征的重要性</a:t>
            </a:r>
            <a:endParaRPr lang="en-US" altLang="zh-CN" dirty="0"/>
          </a:p>
          <a:p>
            <a:pPr lvl="1" fontAlgn="auto">
              <a:spcAft>
                <a:spcPts val="0"/>
              </a:spcAft>
              <a:defRPr/>
            </a:pPr>
            <a:r>
              <a:rPr lang="zh-CN" altLang="en-US" dirty="0"/>
              <a:t>特征子集的重要性由子集中每个特征所对应的相关统计量之和决定</a:t>
            </a:r>
            <a:endParaRPr lang="en-US" altLang="zh-CN" dirty="0"/>
          </a:p>
          <a:p>
            <a:pPr lvl="1" fontAlgn="auto">
              <a:spcAft>
                <a:spcPts val="0"/>
              </a:spcAft>
              <a:defRPr/>
            </a:pPr>
            <a:r>
              <a:rPr lang="zh-CN" altLang="en-US" dirty="0"/>
              <a:t>设计一个阈值，然后选择比阈值大的相关统计量分量所对应的特征</a:t>
            </a:r>
            <a:endParaRPr lang="en-US" altLang="zh-CN" dirty="0"/>
          </a:p>
          <a:p>
            <a:pPr lvl="1" fontAlgn="auto">
              <a:spcAft>
                <a:spcPts val="0"/>
              </a:spcAft>
              <a:defRPr/>
            </a:pPr>
            <a:r>
              <a:rPr lang="zh-CN" altLang="en-US" dirty="0"/>
              <a:t>或者指定欲选取的特征个数，然后选择相关统计量分量最大的指定个数特征</a:t>
            </a:r>
            <a:endParaRPr lang="en-US" altLang="zh-CN" dirty="0"/>
          </a:p>
          <a:p>
            <a:pPr marL="325800" lvl="1" indent="0" algn="ctr" fontAlgn="auto">
              <a:spcAft>
                <a:spcPts val="0"/>
              </a:spcAft>
              <a:buFont typeface="Wingdings" panose="05000000000000000000" pitchFamily="2" charset="2"/>
              <a:buNone/>
              <a:defRPr/>
            </a:pPr>
            <a:r>
              <a:rPr lang="zh-CN" altLang="en-US" sz="2800" dirty="0">
                <a:solidFill>
                  <a:srgbClr val="C00000"/>
                </a:solidFill>
                <a:latin typeface="微软雅黑" panose="020B0503020204020204" pitchFamily="34" charset="-122"/>
                <a:ea typeface="微软雅黑" panose="020B0503020204020204" pitchFamily="34" charset="-122"/>
              </a:rPr>
              <a:t>如何确定相关统计量？</a:t>
            </a:r>
            <a:endParaRPr lang="en-US" altLang="zh-CN" sz="2800" dirty="0">
              <a:solidFill>
                <a:srgbClr val="C00000"/>
              </a:solidFill>
              <a:latin typeface="微软雅黑" panose="020B0503020204020204" pitchFamily="34" charset="-122"/>
              <a:ea typeface="微软雅黑" panose="020B0503020204020204" pitchFamily="34" charset="-122"/>
            </a:endParaRPr>
          </a:p>
          <a:p>
            <a:pPr fontAlgn="auto">
              <a:spcAft>
                <a:spcPts val="0"/>
              </a:spcAft>
              <a:defRPr/>
            </a:pPr>
            <a:endParaRPr dirty="0"/>
          </a:p>
        </p:txBody>
      </p:sp>
      <p:sp>
        <p:nvSpPr>
          <p:cNvPr id="29700" name="文本占位符 2">
            <a:extLst>
              <a:ext uri="{FF2B5EF4-FFF2-40B4-BE49-F238E27FC236}">
                <a16:creationId xmlns:a16="http://schemas.microsoft.com/office/drawing/2014/main" id="{09940309-C062-4BF7-9EBA-1E9EFA21377E}"/>
              </a:ext>
            </a:extLst>
          </p:cNvPr>
          <p:cNvSpPr txBox="1">
            <a:spLocks/>
          </p:cNvSpPr>
          <p:nvPr/>
        </p:nvSpPr>
        <p:spPr bwMode="auto">
          <a:xfrm>
            <a:off x="257175" y="1093869"/>
            <a:ext cx="8713404" cy="1286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buFont typeface="Wingdings" panose="05000000000000000000" pitchFamily="2" charset="2"/>
              <a:buNone/>
            </a:pPr>
            <a:r>
              <a:rPr lang="zh-CN" altLang="en-US" sz="2800" dirty="0">
                <a:solidFill>
                  <a:schemeClr val="tx2"/>
                </a:solidFill>
              </a:rPr>
              <a:t>先用特征选择过程过滤原始数据，再用过滤后的特征来训练模型；特征选择过程与后续学习器无关</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D3FFE-A224-4FCF-BD6F-4E5C4DE22451}"/>
              </a:ext>
            </a:extLst>
          </p:cNvPr>
          <p:cNvSpPr>
            <a:spLocks noGrp="1"/>
          </p:cNvSpPr>
          <p:nvPr>
            <p:ph type="title"/>
          </p:nvPr>
        </p:nvSpPr>
        <p:spPr>
          <a:xfrm>
            <a:off x="260350" y="42863"/>
            <a:ext cx="7886700" cy="777875"/>
          </a:xfrm>
        </p:spPr>
        <p:txBody>
          <a:bodyPr/>
          <a:lstStyle/>
          <a:p>
            <a:pPr fontAlgn="auto">
              <a:spcAft>
                <a:spcPts val="0"/>
              </a:spcAft>
              <a:defRPr/>
            </a:pPr>
            <a:r>
              <a:rPr lang="en-US" altLang="zh-CN" dirty="0"/>
              <a:t>Relief</a:t>
            </a:r>
            <a:r>
              <a:rPr lang="zh-CN" altLang="en-US" dirty="0"/>
              <a:t>方法中相关统计量的确定</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252F8B0-E05C-49C1-8F0B-64755A155BC2}"/>
                  </a:ext>
                </a:extLst>
              </p:cNvPr>
              <p:cNvSpPr>
                <a:spLocks noGrp="1"/>
              </p:cNvSpPr>
              <p:nvPr>
                <p:ph idx="1"/>
              </p:nvPr>
            </p:nvSpPr>
            <p:spPr>
              <a:xfrm>
                <a:off x="260349" y="1158874"/>
                <a:ext cx="8773291" cy="5241925"/>
              </a:xfrm>
            </p:spPr>
            <p:txBody>
              <a:bodyPr rtlCol="0">
                <a:normAutofit fontScale="92500" lnSpcReduction="20000"/>
              </a:bodyPr>
              <a:lstStyle/>
              <a:p>
                <a:pPr fontAlgn="auto">
                  <a:spcAft>
                    <a:spcPts val="0"/>
                  </a:spcAft>
                  <a:defRPr/>
                </a:pPr>
                <a:r>
                  <a:rPr lang="zh-CN" altLang="en-US" dirty="0"/>
                  <a:t>猜中近邻</a:t>
                </a:r>
                <a:r>
                  <a:rPr lang="en-US" altLang="zh-CN" dirty="0"/>
                  <a:t>(near-hit)</a:t>
                </a:r>
                <a:r>
                  <a:rPr lang="zh-CN" altLang="en-US" dirty="0"/>
                  <a:t>：在</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的同类样本中寻找其最近邻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m:rPr>
                            <m:nor/>
                          </m:rPr>
                          <a:rPr lang="en-US" altLang="zh-CN" dirty="0"/>
                          <m:t>, </m:t>
                        </m:r>
                        <m:r>
                          <a:rPr lang="en-US" altLang="zh-CN" b="0" i="1" dirty="0" smtClean="0">
                            <a:latin typeface="Cambria Math" panose="02040503050406030204" pitchFamily="18" charset="0"/>
                          </a:rPr>
                          <m:t>𝑛h</m:t>
                        </m:r>
                      </m:sub>
                    </m:sSub>
                  </m:oMath>
                </a14:m>
                <a:r>
                  <a:rPr lang="en-US" altLang="zh-CN" dirty="0"/>
                  <a:t>​</a:t>
                </a:r>
              </a:p>
              <a:p>
                <a:pPr fontAlgn="auto">
                  <a:spcAft>
                    <a:spcPts val="0"/>
                  </a:spcAft>
                  <a:defRPr/>
                </a:pPr>
                <a:r>
                  <a:rPr lang="zh-CN" altLang="en-US" dirty="0"/>
                  <a:t>猜错近邻</a:t>
                </a:r>
                <a:r>
                  <a:rPr lang="en-US" altLang="zh-CN" dirty="0"/>
                  <a:t>(near-miss)</a:t>
                </a:r>
                <a:r>
                  <a:rPr lang="zh-CN" altLang="en-US" dirty="0"/>
                  <a:t>：在</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的异类样本中寻找其最近邻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m:rPr>
                            <m:nor/>
                          </m:rPr>
                          <a:rPr lang="en-US" altLang="zh-CN" dirty="0"/>
                          <m:t>, </m:t>
                        </m:r>
                        <m:r>
                          <a:rPr lang="en-US" altLang="zh-CN" i="1" dirty="0">
                            <a:latin typeface="Cambria Math" panose="02040503050406030204" pitchFamily="18" charset="0"/>
                          </a:rPr>
                          <m:t>𝑛</m:t>
                        </m:r>
                        <m:r>
                          <a:rPr lang="en-US" altLang="zh-CN" b="0" i="1" dirty="0" smtClean="0">
                            <a:latin typeface="Cambria Math" panose="02040503050406030204" pitchFamily="18" charset="0"/>
                          </a:rPr>
                          <m:t>𝑚</m:t>
                        </m:r>
                      </m:sub>
                    </m:sSub>
                  </m:oMath>
                </a14:m>
                <a:r>
                  <a:rPr lang="en-US" altLang="zh-CN" dirty="0"/>
                  <a:t>​</a:t>
                </a:r>
              </a:p>
              <a:p>
                <a:pPr fontAlgn="auto">
                  <a:spcAft>
                    <a:spcPts val="0"/>
                  </a:spcAft>
                  <a:defRPr/>
                </a:pPr>
                <a:r>
                  <a:rPr lang="zh-CN" altLang="en-US" dirty="0"/>
                  <a:t>相关统计量对应于属性 </a:t>
                </a:r>
                <a14:m>
                  <m:oMath xmlns:m="http://schemas.openxmlformats.org/officeDocument/2006/math">
                    <m:r>
                      <a:rPr lang="en-US" altLang="zh-CN" i="1" dirty="0">
                        <a:latin typeface="Cambria Math" panose="02040503050406030204" pitchFamily="18" charset="0"/>
                      </a:rPr>
                      <m:t>𝑗</m:t>
                    </m:r>
                  </m:oMath>
                </a14:m>
                <a:r>
                  <a:rPr lang="zh-CN" altLang="en-US" dirty="0"/>
                  <a:t> 的分量为：</a:t>
                </a:r>
                <a:endParaRPr lang="en-US" altLang="zh-CN" dirty="0"/>
              </a:p>
              <a:p>
                <a:pPr fontAlgn="auto">
                  <a:spcAft>
                    <a:spcPts val="0"/>
                  </a:spcAft>
                  <a:defRPr/>
                </a:pPr>
                <a:endParaRPr lang="en-US" altLang="zh-CN" dirty="0"/>
              </a:p>
              <a:p>
                <a:pPr fontAlgn="auto">
                  <a:spcAft>
                    <a:spcPts val="0"/>
                  </a:spcAft>
                  <a:defRPr/>
                </a:pPr>
                <a:endParaRPr lang="en-US" altLang="zh-CN" dirty="0"/>
              </a:p>
              <a:p>
                <a:pPr lvl="1" fontAlgn="auto">
                  <a:spcAft>
                    <a:spcPts val="0"/>
                  </a:spcAft>
                  <a:defRPr/>
                </a:pPr>
                <a:r>
                  <a:rPr lang="zh-CN" altLang="en-US" dirty="0"/>
                  <a:t>若</a:t>
                </a:r>
                <a14:m>
                  <m:oMath xmlns:m="http://schemas.openxmlformats.org/officeDocument/2006/math">
                    <m:r>
                      <a:rPr lang="en-US" altLang="zh-CN" i="1" dirty="0">
                        <a:latin typeface="Cambria Math" panose="02040503050406030204" pitchFamily="18" charset="0"/>
                      </a:rPr>
                      <m:t>𝑗</m:t>
                    </m:r>
                  </m:oMath>
                </a14:m>
                <a:r>
                  <a:rPr lang="zh-CN" altLang="en-US" dirty="0"/>
                  <a:t>为离散型，则</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b="0" i="1" smtClean="0">
                            <a:latin typeface="Cambria Math" panose="02040503050406030204" pitchFamily="18" charset="0"/>
                          </a:rPr>
                          <m:t>𝑏</m:t>
                        </m:r>
                      </m:sub>
                      <m:sup>
                        <m:r>
                          <a:rPr lang="en-US" altLang="zh-CN" i="1">
                            <a:latin typeface="Cambria Math" panose="02040503050406030204" pitchFamily="18" charset="0"/>
                          </a:rPr>
                          <m:t>𝑗</m:t>
                        </m:r>
                      </m:sup>
                    </m:sSubSup>
                  </m:oMath>
                </a14:m>
                <a:r>
                  <a:rPr lang="zh-CN" altLang="en-US" dirty="0"/>
                  <a:t>时，</a:t>
                </a:r>
                <a14:m>
                  <m:oMath xmlns:m="http://schemas.openxmlformats.org/officeDocument/2006/math">
                    <m:r>
                      <a:rPr lang="en-US" altLang="zh-CN" b="0" i="1" dirty="0" smtClean="0">
                        <a:latin typeface="Cambria Math" panose="02040503050406030204" pitchFamily="18" charset="0"/>
                      </a:rPr>
                      <m:t>𝑑𝑖𝑓𝑓</m:t>
                    </m:r>
                    <m:d>
                      <m:dPr>
                        <m:ctrlPr>
                          <a:rPr lang="en-US" altLang="zh-CN" b="0" i="1" dirty="0"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b="0" i="1" dirty="0" smtClean="0">
                        <a:latin typeface="Cambria Math" panose="02040503050406030204" pitchFamily="18" charset="0"/>
                      </a:rPr>
                      <m:t>=0</m:t>
                    </m:r>
                  </m:oMath>
                </a14:m>
                <a:r>
                  <a:rPr lang="zh-CN" altLang="en-US" dirty="0"/>
                  <a:t>，否则为</a:t>
                </a:r>
                <a:r>
                  <a:rPr lang="en-US" altLang="zh-CN" dirty="0"/>
                  <a:t>1</a:t>
                </a:r>
              </a:p>
              <a:p>
                <a:pPr lvl="1" fontAlgn="auto">
                  <a:spcAft>
                    <a:spcPts val="0"/>
                  </a:spcAft>
                  <a:defRPr/>
                </a:pPr>
                <a:r>
                  <a:rPr lang="zh-CN" altLang="en-US" dirty="0"/>
                  <a:t>若</a:t>
                </a:r>
                <a14:m>
                  <m:oMath xmlns:m="http://schemas.openxmlformats.org/officeDocument/2006/math">
                    <m:r>
                      <a:rPr lang="en-US" altLang="zh-CN" i="1" dirty="0">
                        <a:latin typeface="Cambria Math" panose="02040503050406030204" pitchFamily="18" charset="0"/>
                      </a:rPr>
                      <m:t>𝑗</m:t>
                    </m:r>
                  </m:oMath>
                </a14:m>
                <a:r>
                  <a:rPr lang="zh-CN" altLang="en-US" dirty="0"/>
                  <a:t>为连续型，</a:t>
                </a:r>
                <a14:m>
                  <m:oMath xmlns:m="http://schemas.openxmlformats.org/officeDocument/2006/math">
                    <m:r>
                      <a:rPr lang="en-US" altLang="zh-CN" i="1" dirty="0">
                        <a:latin typeface="Cambria Math" panose="02040503050406030204" pitchFamily="18" charset="0"/>
                      </a:rPr>
                      <m:t>𝑑𝑖𝑓𝑓</m:t>
                    </m:r>
                    <m:d>
                      <m:dPr>
                        <m:ctrlPr>
                          <a:rPr lang="en-US" altLang="zh-CN" i="1" dirty="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e>
                    </m:d>
                    <m:r>
                      <a:rPr lang="en-US" altLang="zh-CN" i="1" dirty="0">
                        <a:latin typeface="Cambria Math" panose="02040503050406030204" pitchFamily="18" charset="0"/>
                      </a:rPr>
                      <m:t>=</m:t>
                    </m:r>
                    <m:r>
                      <a:rPr lang="en-US" altLang="zh-CN" b="0" i="1" dirty="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en-US" altLang="zh-CN" b="0" i="1" smtClean="0">
                        <a:latin typeface="Cambria Math" panose="02040503050406030204" pitchFamily="18" charset="0"/>
                      </a:rPr>
                      <m:t>−</m:t>
                    </m:r>
                    <m:r>
                      <m:rPr>
                        <m:nor/>
                      </m:rPr>
                      <a:rPr lang="en-US" altLang="zh-CN" dirty="0"/>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r>
                      <a:rPr lang="en-US" altLang="zh-CN" b="0" i="1" dirty="0" smtClean="0">
                        <a:latin typeface="Cambria Math" panose="02040503050406030204" pitchFamily="18" charset="0"/>
                      </a:rPr>
                      <m:t>|</m:t>
                    </m:r>
                  </m:oMath>
                </a14:m>
                <a:r>
                  <a:rPr lang="zh-CN" altLang="en-US" dirty="0"/>
                  <a:t>，注意</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𝑎</m:t>
                        </m:r>
                      </m:sub>
                      <m:sup>
                        <m:r>
                          <a:rPr lang="en-US" altLang="zh-CN" i="1">
                            <a:latin typeface="Cambria Math" panose="02040503050406030204" pitchFamily="18" charset="0"/>
                          </a:rPr>
                          <m:t>𝑗</m:t>
                        </m:r>
                      </m:sup>
                    </m:sSubSup>
                    <m:r>
                      <a:rPr lang="zh-CN" altLang="en-US"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𝑏</m:t>
                        </m:r>
                      </m:sub>
                      <m:sup>
                        <m:r>
                          <a:rPr lang="en-US" altLang="zh-CN" i="1">
                            <a:latin typeface="Cambria Math" panose="02040503050406030204" pitchFamily="18" charset="0"/>
                          </a:rPr>
                          <m:t>𝑗</m:t>
                        </m:r>
                      </m:sup>
                    </m:sSubSup>
                  </m:oMath>
                </a14:m>
                <a:r>
                  <a:rPr lang="zh-CN" altLang="en-US" dirty="0"/>
                  <a:t>已规范化到</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0,1</m:t>
                        </m:r>
                      </m:e>
                    </m:d>
                  </m:oMath>
                </a14:m>
                <a:r>
                  <a:rPr lang="zh-CN" altLang="en-US" dirty="0"/>
                  <a:t>区间</a:t>
                </a:r>
              </a:p>
              <a:p>
                <a:pPr fontAlgn="auto">
                  <a:spcAft>
                    <a:spcPts val="0"/>
                  </a:spcAft>
                  <a:defRPr/>
                </a:pPr>
                <a:r>
                  <a:rPr lang="zh-CN" altLang="en-US" dirty="0"/>
                  <a:t>相关</a:t>
                </a:r>
                <a14:m>
                  <m:oMath xmlns:m="http://schemas.openxmlformats.org/officeDocument/2006/math">
                    <m:r>
                      <a:rPr lang="zh-CN" altLang="en-US" i="1" dirty="0">
                        <a:latin typeface="Cambria Math" panose="02040503050406030204" pitchFamily="18" charset="0"/>
                      </a:rPr>
                      <m:t>统计量</m:t>
                    </m:r>
                    <m:r>
                      <a:rPr lang="zh-CN" altLang="en-US" i="1" dirty="0" smtClean="0">
                        <a:latin typeface="Cambria Math" panose="02040503050406030204" pitchFamily="18" charset="0"/>
                      </a:rPr>
                      <m:t>越大</m:t>
                    </m:r>
                    <m:r>
                      <a:rPr lang="zh-CN" altLang="en-US" i="1" dirty="0">
                        <a:latin typeface="Cambria Math" panose="02040503050406030204" pitchFamily="18" charset="0"/>
                      </a:rPr>
                      <m:t>，</m:t>
                    </m:r>
                    <m:r>
                      <a:rPr lang="zh-CN" altLang="en-US" i="1" dirty="0" smtClean="0">
                        <a:latin typeface="Cambria Math" panose="02040503050406030204" pitchFamily="18" charset="0"/>
                      </a:rPr>
                      <m:t>属性</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m:t>
                    </m:r>
                    <m:r>
                      <a:rPr lang="zh-CN" altLang="en-US" i="1" dirty="0">
                        <a:latin typeface="Cambria Math" panose="02040503050406030204" pitchFamily="18" charset="0"/>
                      </a:rPr>
                      <m:t>上</m:t>
                    </m:r>
                  </m:oMath>
                </a14:m>
                <a:r>
                  <a:rPr lang="zh-CN" altLang="en-US" dirty="0"/>
                  <a:t>，猜对近邻比猜错近邻越近，即属性</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𝑗</m:t>
                    </m:r>
                  </m:oMath>
                </a14:m>
                <a:r>
                  <a:rPr lang="zh-CN" altLang="en-US" dirty="0"/>
                  <a:t> 对区分对错越有用</a:t>
                </a:r>
              </a:p>
              <a:p>
                <a:pPr fontAlgn="auto">
                  <a:spcAft>
                    <a:spcPts val="0"/>
                  </a:spcAft>
                  <a:defRPr/>
                </a:pPr>
                <a:r>
                  <a:rPr lang="en-US" altLang="zh-CN" dirty="0"/>
                  <a:t>Relief </a:t>
                </a:r>
                <a:r>
                  <a:rPr lang="zh-CN" altLang="en-US" dirty="0"/>
                  <a:t>的时间开销随采样次数以及原始特征数线性增长，运行效率很高</a:t>
                </a:r>
                <a:endParaRPr dirty="0"/>
              </a:p>
            </p:txBody>
          </p:sp>
        </mc:Choice>
        <mc:Fallback xmlns="">
          <p:sp>
            <p:nvSpPr>
              <p:cNvPr id="3" name="内容占位符 2">
                <a:extLst>
                  <a:ext uri="{FF2B5EF4-FFF2-40B4-BE49-F238E27FC236}">
                    <a16:creationId xmlns:a16="http://schemas.microsoft.com/office/drawing/2014/main" id="{8252F8B0-E05C-49C1-8F0B-64755A155BC2}"/>
                  </a:ext>
                </a:extLst>
              </p:cNvPr>
              <p:cNvSpPr>
                <a:spLocks noGrp="1" noRot="1" noChangeAspect="1" noMove="1" noResize="1" noEditPoints="1" noAdjustHandles="1" noChangeArrowheads="1" noChangeShapeType="1" noTextEdit="1"/>
              </p:cNvSpPr>
              <p:nvPr>
                <p:ph idx="1"/>
              </p:nvPr>
            </p:nvSpPr>
            <p:spPr>
              <a:xfrm>
                <a:off x="260349" y="1158874"/>
                <a:ext cx="8773291" cy="5241925"/>
              </a:xfrm>
              <a:blipFill>
                <a:blip r:embed="rId2"/>
                <a:stretch>
                  <a:fillRect l="-347" t="-698" r="-83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AEAC9BD-18A8-4B9B-9F5D-50EDEE068E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680" y="2724916"/>
            <a:ext cx="4421648" cy="704084"/>
          </a:xfrm>
          <a:prstGeom prst="rect">
            <a:avLst/>
          </a:prstGeom>
        </p:spPr>
      </p:pic>
    </p:spTree>
    <p:extLst>
      <p:ext uri="{BB962C8B-B14F-4D97-AF65-F5344CB8AC3E}">
        <p14:creationId xmlns:p14="http://schemas.microsoft.com/office/powerpoint/2010/main" val="2279327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D3FFE-A224-4FCF-BD6F-4E5C4DE22451}"/>
              </a:ext>
            </a:extLst>
          </p:cNvPr>
          <p:cNvSpPr>
            <a:spLocks noGrp="1"/>
          </p:cNvSpPr>
          <p:nvPr>
            <p:ph type="title"/>
          </p:nvPr>
        </p:nvSpPr>
        <p:spPr>
          <a:xfrm>
            <a:off x="260350" y="42863"/>
            <a:ext cx="7886700" cy="777875"/>
          </a:xfrm>
        </p:spPr>
        <p:txBody>
          <a:bodyPr/>
          <a:lstStyle/>
          <a:p>
            <a:pPr fontAlgn="auto">
              <a:spcAft>
                <a:spcPts val="0"/>
              </a:spcAft>
              <a:defRPr/>
            </a:pPr>
            <a:r>
              <a:rPr lang="en-US" altLang="zh-CN" dirty="0"/>
              <a:t>Relief</a:t>
            </a:r>
            <a:r>
              <a:rPr lang="zh-CN" altLang="en-US" dirty="0"/>
              <a:t>方法的多类拓展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252F8B0-E05C-49C1-8F0B-64755A155BC2}"/>
                  </a:ext>
                </a:extLst>
              </p:cNvPr>
              <p:cNvSpPr>
                <a:spLocks noGrp="1"/>
              </p:cNvSpPr>
              <p:nvPr>
                <p:ph idx="1"/>
              </p:nvPr>
            </p:nvSpPr>
            <p:spPr>
              <a:xfrm>
                <a:off x="260350" y="1158874"/>
                <a:ext cx="8058262" cy="5257691"/>
              </a:xfrm>
            </p:spPr>
            <p:txBody>
              <a:bodyPr rtlCol="0">
                <a:normAutofit/>
              </a:bodyPr>
              <a:lstStyle/>
              <a:p>
                <a:pPr fontAlgn="auto">
                  <a:spcAft>
                    <a:spcPts val="0"/>
                  </a:spcAft>
                  <a:defRPr/>
                </a:pPr>
                <a:r>
                  <a:rPr lang="en-US" altLang="zh-CN" dirty="0">
                    <a:solidFill>
                      <a:schemeClr val="tx2"/>
                    </a:solidFill>
                  </a:rPr>
                  <a:t>Relief</a:t>
                </a:r>
                <a:r>
                  <a:rPr lang="zh-CN" altLang="en-US" dirty="0">
                    <a:solidFill>
                      <a:schemeClr val="tx2"/>
                    </a:solidFill>
                  </a:rPr>
                  <a:t>方法是为二分类问题设计的，其扩展变体</a:t>
                </a:r>
                <a:r>
                  <a:rPr lang="en-US" altLang="zh-CN" dirty="0">
                    <a:solidFill>
                      <a:schemeClr val="tx2"/>
                    </a:solidFill>
                  </a:rPr>
                  <a:t>Relief-F</a:t>
                </a:r>
                <a:r>
                  <a:rPr lang="en-US" altLang="zh-CN" sz="2000" dirty="0">
                    <a:solidFill>
                      <a:schemeClr val="tx2"/>
                    </a:solidFill>
                  </a:rPr>
                  <a:t>[</a:t>
                </a:r>
                <a:r>
                  <a:rPr lang="en-US" altLang="zh-CN" sz="2000" dirty="0" err="1">
                    <a:solidFill>
                      <a:schemeClr val="tx2"/>
                    </a:solidFill>
                  </a:rPr>
                  <a:t>Kononenko</a:t>
                </a:r>
                <a:r>
                  <a:rPr lang="en-US" altLang="zh-CN" sz="2000" dirty="0">
                    <a:solidFill>
                      <a:schemeClr val="tx2"/>
                    </a:solidFill>
                  </a:rPr>
                  <a:t>, 1994]</a:t>
                </a:r>
                <a:r>
                  <a:rPr lang="zh-CN" altLang="en-US" dirty="0">
                    <a:solidFill>
                      <a:schemeClr val="tx2"/>
                    </a:solidFill>
                  </a:rPr>
                  <a:t>能处理多分类问题</a:t>
                </a:r>
                <a:endParaRPr lang="en-US" altLang="zh-CN" dirty="0">
                  <a:solidFill>
                    <a:schemeClr val="tx2"/>
                  </a:solidFill>
                </a:endParaRPr>
              </a:p>
              <a:p>
                <a:pPr lvl="1" fontAlgn="auto">
                  <a:spcAft>
                    <a:spcPts val="0"/>
                  </a:spcAft>
                  <a:defRPr/>
                </a:pPr>
                <a:r>
                  <a:rPr lang="zh-CN" altLang="en-US" dirty="0"/>
                  <a:t>数据集中的样本来自</a:t>
                </a:r>
                <a14:m>
                  <m:oMath xmlns:m="http://schemas.openxmlformats.org/officeDocument/2006/math">
                    <m:r>
                      <a:rPr lang="en-US" altLang="zh-CN" b="0" i="1" smtClean="0">
                        <a:latin typeface="Cambria Math" panose="02040503050406030204" pitchFamily="18" charset="0"/>
                      </a:rPr>
                      <m:t>      </m:t>
                    </m:r>
                    <m:r>
                      <a:rPr lang="zh-CN" altLang="en-US" i="1">
                        <a:latin typeface="Cambria Math" panose="02040503050406030204" pitchFamily="18" charset="0"/>
                      </a:rPr>
                      <m:t>个</m:t>
                    </m:r>
                  </m:oMath>
                </a14:m>
                <a:r>
                  <a:rPr lang="zh-CN" altLang="en-US" dirty="0"/>
                  <a:t>类别，其中</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属于第</a:t>
                </a:r>
                <a14:m>
                  <m:oMath xmlns:m="http://schemas.openxmlformats.org/officeDocument/2006/math">
                    <m:r>
                      <a:rPr lang="en-US" altLang="zh-CN" b="0" i="1" smtClean="0">
                        <a:latin typeface="Cambria Math" panose="02040503050406030204" pitchFamily="18" charset="0"/>
                      </a:rPr>
                      <m:t>𝑘</m:t>
                    </m:r>
                  </m:oMath>
                </a14:m>
                <a:r>
                  <a:rPr lang="zh-CN" altLang="en-US" dirty="0"/>
                  <a:t>类</a:t>
                </a:r>
                <a:endParaRPr lang="en-US" altLang="zh-CN" dirty="0"/>
              </a:p>
              <a:p>
                <a:pPr lvl="1" fontAlgn="auto">
                  <a:spcAft>
                    <a:spcPts val="0"/>
                  </a:spcAft>
                  <a:defRPr/>
                </a:pPr>
                <a:r>
                  <a:rPr lang="zh-CN" altLang="en-US" dirty="0"/>
                  <a:t>猜中近邻：第</a:t>
                </a:r>
                <a14:m>
                  <m:oMath xmlns:m="http://schemas.openxmlformats.org/officeDocument/2006/math">
                    <m:r>
                      <a:rPr lang="en-US" altLang="zh-CN" i="1">
                        <a:latin typeface="Cambria Math" panose="02040503050406030204" pitchFamily="18" charset="0"/>
                      </a:rPr>
                      <m:t>𝑘</m:t>
                    </m:r>
                  </m:oMath>
                </a14:m>
                <a:r>
                  <a:rPr lang="zh-CN" altLang="en-US" dirty="0"/>
                  <a:t>类中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zh-CN" altLang="en-US" dirty="0"/>
                  <a:t>的最近邻</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m:rPr>
                            <m:nor/>
                          </m:rPr>
                          <a:rPr lang="en-US" altLang="zh-CN" dirty="0"/>
                          <m:t>, </m:t>
                        </m:r>
                        <m:r>
                          <a:rPr lang="en-US" altLang="zh-CN" b="0" i="1" dirty="0" smtClean="0">
                            <a:latin typeface="Cambria Math" panose="02040503050406030204" pitchFamily="18" charset="0"/>
                          </a:rPr>
                          <m:t>𝑛h</m:t>
                        </m:r>
                      </m:sub>
                    </m:sSub>
                  </m:oMath>
                </a14:m>
                <a:r>
                  <a:rPr lang="en-US" altLang="zh-CN" dirty="0"/>
                  <a:t>​</a:t>
                </a:r>
              </a:p>
              <a:p>
                <a:pPr lvl="1" fontAlgn="auto">
                  <a:spcAft>
                    <a:spcPts val="0"/>
                  </a:spcAft>
                  <a:defRPr/>
                </a:pPr>
                <a:r>
                  <a:rPr lang="zh-CN" altLang="en-US" dirty="0"/>
                  <a:t>猜错近邻：第</a:t>
                </a:r>
                <a14:m>
                  <m:oMath xmlns:m="http://schemas.openxmlformats.org/officeDocument/2006/math">
                    <m:r>
                      <a:rPr lang="en-US" altLang="zh-CN" i="1">
                        <a:latin typeface="Cambria Math" panose="02040503050406030204" pitchFamily="18" charset="0"/>
                      </a:rPr>
                      <m:t>𝑘</m:t>
                    </m:r>
                  </m:oMath>
                </a14:m>
                <a:r>
                  <a:rPr lang="zh-CN" altLang="en-US" dirty="0"/>
                  <a:t>类之外的每个类中找到一个</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zh-CN" altLang="en-US" dirty="0"/>
                  <a:t>的最近邻作为</a:t>
                </a:r>
                <a14:m>
                  <m:oMath xmlns:m="http://schemas.openxmlformats.org/officeDocument/2006/math">
                    <m:r>
                      <a:rPr lang="zh-CN" altLang="en-US" i="1" dirty="0">
                        <a:latin typeface="Cambria Math" panose="02040503050406030204" pitchFamily="18" charset="0"/>
                      </a:rPr>
                      <m:t>猜错最近邻</m:t>
                    </m:r>
                    <m:r>
                      <a:rPr lang="zh-CN" altLang="en-US" i="1" dirty="0" smtClean="0">
                        <a:latin typeface="Cambria Math" panose="02040503050406030204" pitchFamily="18" charset="0"/>
                      </a:rPr>
                      <m:t>，</m:t>
                    </m:r>
                    <m:r>
                      <a:rPr lang="zh-CN" altLang="en-US" i="1" dirty="0">
                        <a:latin typeface="Cambria Math" panose="02040503050406030204" pitchFamily="18" charset="0"/>
                      </a:rPr>
                      <m:t>记为</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r>
                          <m:rPr>
                            <m:nor/>
                          </m:rPr>
                          <a:rPr lang="en-US" altLang="zh-CN" dirty="0"/>
                          <m:t>,</m:t>
                        </m:r>
                        <m:r>
                          <a:rPr lang="en-US" altLang="zh-CN" b="0" i="1" dirty="0" smtClean="0">
                            <a:latin typeface="Cambria Math" panose="02040503050406030204" pitchFamily="18" charset="0"/>
                          </a:rPr>
                          <m:t>𝑙</m:t>
                        </m:r>
                        <m:r>
                          <m:rPr>
                            <m:nor/>
                          </m:rPr>
                          <a:rPr lang="en-US" altLang="zh-CN" b="0" i="0" dirty="0" smtClean="0"/>
                          <m:t>,</m:t>
                        </m:r>
                        <m:r>
                          <a:rPr lang="en-US" altLang="zh-CN" i="1" dirty="0">
                            <a:latin typeface="Cambria Math" panose="02040503050406030204" pitchFamily="18" charset="0"/>
                          </a:rPr>
                          <m:t>𝑛</m:t>
                        </m:r>
                        <m:r>
                          <a:rPr lang="en-US" altLang="zh-CN" b="0" i="1" dirty="0" smtClean="0">
                            <a:latin typeface="Cambria Math" panose="02040503050406030204" pitchFamily="18" charset="0"/>
                          </a:rPr>
                          <m:t>𝑚</m:t>
                        </m:r>
                      </m:sub>
                    </m:sSub>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=1,2,…,       ;</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ea typeface="Cambria Math" panose="02040503050406030204" pitchFamily="18" charset="0"/>
                          </a:rPr>
                          <m:t>𝑘</m:t>
                        </m:r>
                      </m:e>
                    </m:d>
                  </m:oMath>
                </a14:m>
                <a:r>
                  <a:rPr lang="en-US" altLang="zh-CN" dirty="0"/>
                  <a:t>​</a:t>
                </a:r>
              </a:p>
              <a:p>
                <a:pPr lvl="1" fontAlgn="auto">
                  <a:spcAft>
                    <a:spcPts val="0"/>
                  </a:spcAft>
                  <a:defRPr/>
                </a:pPr>
                <a:r>
                  <a:rPr lang="zh-CN" altLang="en-US" dirty="0"/>
                  <a:t>相关统计量对应于属性 </a:t>
                </a:r>
                <a14:m>
                  <m:oMath xmlns:m="http://schemas.openxmlformats.org/officeDocument/2006/math">
                    <m:r>
                      <a:rPr lang="en-US" altLang="zh-CN" i="1" dirty="0">
                        <a:latin typeface="Cambria Math" panose="02040503050406030204" pitchFamily="18" charset="0"/>
                      </a:rPr>
                      <m:t>𝑗</m:t>
                    </m:r>
                  </m:oMath>
                </a14:m>
                <a:r>
                  <a:rPr lang="zh-CN" altLang="en-US" dirty="0"/>
                  <a:t> 的分量为：</a:t>
                </a:r>
                <a:endParaRPr lang="en-US" altLang="zh-CN" dirty="0"/>
              </a:p>
              <a:p>
                <a:pPr lvl="1" fontAlgn="auto">
                  <a:spcAft>
                    <a:spcPts val="0"/>
                  </a:spcAft>
                  <a:defRPr/>
                </a:pPr>
                <a:endParaRPr lang="en-US" altLang="zh-CN" dirty="0"/>
              </a:p>
              <a:p>
                <a:pPr lvl="1" fontAlgn="auto">
                  <a:spcAft>
                    <a:spcPts val="0"/>
                  </a:spcAft>
                  <a:defRPr/>
                </a:pPr>
                <a:endParaRPr lang="en-US" altLang="zh-CN" dirty="0"/>
              </a:p>
              <a:p>
                <a:pPr lvl="2" fontAlgn="auto">
                  <a:spcAft>
                    <a:spcPts val="0"/>
                  </a:spcAft>
                  <a:defRPr/>
                </a:pP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𝑙</m:t>
                        </m:r>
                      </m:sub>
                    </m:sSub>
                  </m:oMath>
                </a14:m>
                <a:r>
                  <a:rPr lang="zh-CN" altLang="en-US" dirty="0"/>
                  <a:t>为第</a:t>
                </a:r>
                <a14:m>
                  <m:oMath xmlns:m="http://schemas.openxmlformats.org/officeDocument/2006/math">
                    <m:r>
                      <a:rPr lang="en-US" altLang="zh-CN" i="1" dirty="0">
                        <a:latin typeface="Cambria Math" panose="02040503050406030204" pitchFamily="18" charset="0"/>
                      </a:rPr>
                      <m:t>𝑙</m:t>
                    </m:r>
                  </m:oMath>
                </a14:m>
                <a:r>
                  <a:rPr lang="zh-CN" altLang="en-US" dirty="0"/>
                  <a:t>类样本在数据集</a:t>
                </a:r>
                <a:r>
                  <a:rPr lang="en-US" altLang="zh-CN" dirty="0"/>
                  <a:t>D</a:t>
                </a:r>
                <a:r>
                  <a:rPr lang="zh-CN" altLang="en-US" dirty="0"/>
                  <a:t>中所占的比例</a:t>
                </a:r>
                <a:endParaRPr lang="en-US" altLang="zh-CN" dirty="0"/>
              </a:p>
              <a:p>
                <a:pPr fontAlgn="auto">
                  <a:spcAft>
                    <a:spcPts val="0"/>
                  </a:spcAft>
                  <a:defRPr/>
                </a:pPr>
                <a:endParaRPr lang="en-US" altLang="zh-CN" dirty="0"/>
              </a:p>
            </p:txBody>
          </p:sp>
        </mc:Choice>
        <mc:Fallback>
          <p:sp>
            <p:nvSpPr>
              <p:cNvPr id="3" name="内容占位符 2">
                <a:extLst>
                  <a:ext uri="{FF2B5EF4-FFF2-40B4-BE49-F238E27FC236}">
                    <a16:creationId xmlns:a16="http://schemas.microsoft.com/office/drawing/2014/main" id="{8252F8B0-E05C-49C1-8F0B-64755A155BC2}"/>
                  </a:ext>
                </a:extLst>
              </p:cNvPr>
              <p:cNvSpPr>
                <a:spLocks noGrp="1" noRot="1" noChangeAspect="1" noMove="1" noResize="1" noEditPoints="1" noAdjustHandles="1" noChangeArrowheads="1" noChangeShapeType="1" noTextEdit="1"/>
              </p:cNvSpPr>
              <p:nvPr>
                <p:ph idx="1"/>
              </p:nvPr>
            </p:nvSpPr>
            <p:spPr>
              <a:xfrm>
                <a:off x="260350" y="1158874"/>
                <a:ext cx="8058262" cy="5257691"/>
              </a:xfrm>
              <a:blipFill>
                <a:blip r:embed="rId3"/>
                <a:stretch>
                  <a:fillRect l="-530" t="-11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C37C9F2-29C9-4351-B223-22790E56D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89" y="4562147"/>
            <a:ext cx="5666637" cy="837434"/>
          </a:xfrm>
          <a:prstGeom prst="rect">
            <a:avLst/>
          </a:prstGeom>
        </p:spPr>
      </p:pic>
      <p:graphicFrame>
        <p:nvGraphicFramePr>
          <p:cNvPr id="9" name="Object 1295">
            <a:extLst>
              <a:ext uri="{FF2B5EF4-FFF2-40B4-BE49-F238E27FC236}">
                <a16:creationId xmlns:a16="http://schemas.microsoft.com/office/drawing/2014/main" id="{00E04B58-A983-40E2-AD3E-D0BD18EFB32E}"/>
              </a:ext>
            </a:extLst>
          </p:cNvPr>
          <p:cNvGraphicFramePr>
            <a:graphicFrameLocks noChangeAspect="1"/>
          </p:cNvGraphicFramePr>
          <p:nvPr>
            <p:extLst>
              <p:ext uri="{D42A27DB-BD31-4B8C-83A1-F6EECF244321}">
                <p14:modId xmlns:p14="http://schemas.microsoft.com/office/powerpoint/2010/main" val="3928644235"/>
              </p:ext>
            </p:extLst>
          </p:nvPr>
        </p:nvGraphicFramePr>
        <p:xfrm>
          <a:off x="3349145" y="2295853"/>
          <a:ext cx="309562" cy="296863"/>
        </p:xfrm>
        <a:graphic>
          <a:graphicData uri="http://schemas.openxmlformats.org/presentationml/2006/ole">
            <mc:AlternateContent xmlns:mc="http://schemas.openxmlformats.org/markup-compatibility/2006">
              <mc:Choice xmlns:v="urn:schemas-microsoft-com:vml" Requires="v">
                <p:oleObj spid="_x0000_s27804" name="Formula" r:id="rId5" imgW="309960" imgH="297360" progId="">
                  <p:embed/>
                </p:oleObj>
              </mc:Choice>
              <mc:Fallback>
                <p:oleObj name="Formula" r:id="rId5" imgW="309960" imgH="297360" progId="">
                  <p:embed/>
                  <p:pic>
                    <p:nvPicPr>
                      <p:cNvPr id="3075" name="Object 1295">
                        <a:extLst>
                          <a:ext uri="{FF2B5EF4-FFF2-40B4-BE49-F238E27FC236}">
                            <a16:creationId xmlns:a16="http://schemas.microsoft.com/office/drawing/2014/main" id="{95E77C53-3CA9-4DE6-AC3C-22BA35435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9145" y="2295853"/>
                        <a:ext cx="3095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295">
            <a:extLst>
              <a:ext uri="{FF2B5EF4-FFF2-40B4-BE49-F238E27FC236}">
                <a16:creationId xmlns:a16="http://schemas.microsoft.com/office/drawing/2014/main" id="{971EF873-617C-48F5-8A4B-2C5E59149064}"/>
              </a:ext>
            </a:extLst>
          </p:cNvPr>
          <p:cNvGraphicFramePr>
            <a:graphicFrameLocks noChangeAspect="1"/>
          </p:cNvGraphicFramePr>
          <p:nvPr>
            <p:extLst>
              <p:ext uri="{D42A27DB-BD31-4B8C-83A1-F6EECF244321}">
                <p14:modId xmlns:p14="http://schemas.microsoft.com/office/powerpoint/2010/main" val="886289026"/>
              </p:ext>
            </p:extLst>
          </p:nvPr>
        </p:nvGraphicFramePr>
        <p:xfrm>
          <a:off x="5123848" y="3639287"/>
          <a:ext cx="309562" cy="296863"/>
        </p:xfrm>
        <a:graphic>
          <a:graphicData uri="http://schemas.openxmlformats.org/presentationml/2006/ole">
            <mc:AlternateContent xmlns:mc="http://schemas.openxmlformats.org/markup-compatibility/2006">
              <mc:Choice xmlns:v="urn:schemas-microsoft-com:vml" Requires="v">
                <p:oleObj spid="_x0000_s27805" name="Formula" r:id="rId5" imgW="309960" imgH="297360" progId="">
                  <p:embed/>
                </p:oleObj>
              </mc:Choice>
              <mc:Fallback>
                <p:oleObj name="Formula" r:id="rId5" imgW="309960" imgH="297360" progId="">
                  <p:embed/>
                  <p:pic>
                    <p:nvPicPr>
                      <p:cNvPr id="3075" name="Object 1295">
                        <a:extLst>
                          <a:ext uri="{FF2B5EF4-FFF2-40B4-BE49-F238E27FC236}">
                            <a16:creationId xmlns:a16="http://schemas.microsoft.com/office/drawing/2014/main" id="{95E77C53-3CA9-4DE6-AC3C-22BA354350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3848" y="3639287"/>
                        <a:ext cx="3095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96766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solidFill>
                      <a:schemeClr val="bg1">
                        <a:lumMod val="65000"/>
                      </a:schemeClr>
                    </a:solidFill>
                  </a:rPr>
                  <a:t>子集搜索与评价</a:t>
                </a:r>
                <a:endParaRPr lang="en-US" altLang="zh-CN" dirty="0">
                  <a:solidFill>
                    <a:schemeClr val="bg1">
                      <a:lumMod val="65000"/>
                    </a:schemeClr>
                  </a:solidFill>
                </a:endParaRPr>
              </a:p>
              <a:p>
                <a:r>
                  <a:rPr lang="zh-CN" altLang="en-US" dirty="0">
                    <a:solidFill>
                      <a:schemeClr val="bg1">
                        <a:lumMod val="65000"/>
                      </a:schemeClr>
                    </a:solidFill>
                  </a:rPr>
                  <a:t>过滤式选择</a:t>
                </a:r>
                <a:endParaRPr lang="en-US" altLang="zh-CN" dirty="0">
                  <a:solidFill>
                    <a:schemeClr val="bg1">
                      <a:lumMod val="65000"/>
                    </a:schemeClr>
                  </a:solidFill>
                </a:endParaRPr>
              </a:p>
              <a:p>
                <a:r>
                  <a:rPr lang="zh-CN" altLang="en-US" dirty="0"/>
                  <a:t>包裹式选择</a:t>
                </a:r>
                <a:endParaRPr lang="en-US" altLang="zh-CN" dirty="0"/>
              </a:p>
              <a:p>
                <a:r>
                  <a:rPr lang="zh-CN" altLang="en-US" dirty="0">
                    <a:solidFill>
                      <a:schemeClr val="bg1">
                        <a:lumMod val="65000"/>
                      </a:schemeClr>
                    </a:solidFill>
                  </a:rPr>
                  <a:t>嵌入式选择与</a:t>
                </a:r>
                <a14:m>
                  <m:oMath xmlns:m="http://schemas.openxmlformats.org/officeDocument/2006/math">
                    <m:sSub>
                      <m:sSubPr>
                        <m:ctrlPr>
                          <a:rPr lang="en-US" altLang="zh-CN" i="1" smtClean="0">
                            <a:solidFill>
                              <a:schemeClr val="bg1">
                                <a:lumMod val="65000"/>
                              </a:schemeClr>
                            </a:solidFill>
                            <a:latin typeface="Cambria Math" panose="02040503050406030204" pitchFamily="18" charset="0"/>
                          </a:rPr>
                        </m:ctrlPr>
                      </m:sSubPr>
                      <m:e>
                        <m:r>
                          <a:rPr lang="en-US" altLang="zh-CN" b="0" i="1" smtClean="0">
                            <a:solidFill>
                              <a:schemeClr val="bg1">
                                <a:lumMod val="65000"/>
                              </a:schemeClr>
                            </a:solidFill>
                            <a:latin typeface="Cambria Math" panose="02040503050406030204" pitchFamily="18" charset="0"/>
                          </a:rPr>
                          <m:t>𝐿</m:t>
                        </m:r>
                      </m:e>
                      <m:sub>
                        <m:r>
                          <a:rPr lang="en-US" altLang="zh-CN" b="0" i="1" smtClean="0">
                            <a:solidFill>
                              <a:schemeClr val="bg1">
                                <a:lumMod val="65000"/>
                              </a:schemeClr>
                            </a:solidFill>
                            <a:latin typeface="Cambria Math" panose="02040503050406030204" pitchFamily="18" charset="0"/>
                          </a:rPr>
                          <m:t>1</m:t>
                        </m:r>
                      </m:sub>
                    </m:sSub>
                    <m:r>
                      <a:rPr lang="zh-CN" altLang="en-US" i="1">
                        <a:solidFill>
                          <a:schemeClr val="bg1">
                            <a:lumMod val="65000"/>
                          </a:schemeClr>
                        </a:solidFill>
                        <a:latin typeface="Cambria Math" panose="02040503050406030204" pitchFamily="18" charset="0"/>
                      </a:rPr>
                      <m:t>正则化</m:t>
                    </m:r>
                  </m:oMath>
                </a14:m>
                <a:endParaRPr lang="en-US" altLang="zh-CN" dirty="0">
                  <a:solidFill>
                    <a:schemeClr val="bg1">
                      <a:lumMod val="65000"/>
                    </a:schemeClr>
                  </a:solidFill>
                </a:endParaRPr>
              </a:p>
              <a:p>
                <a:r>
                  <a:rPr lang="zh-CN" altLang="en-US" dirty="0">
                    <a:solidFill>
                      <a:schemeClr val="bg1">
                        <a:lumMod val="65000"/>
                      </a:schemeClr>
                    </a:solidFill>
                  </a:rPr>
                  <a:t>稀疏表示与字典学习</a:t>
                </a:r>
                <a:endParaRPr lang="en-US" altLang="zh-CN" dirty="0">
                  <a:solidFill>
                    <a:schemeClr val="bg1">
                      <a:lumMod val="65000"/>
                    </a:schemeClr>
                  </a:solidFill>
                </a:endParaRPr>
              </a:p>
              <a:p>
                <a:r>
                  <a:rPr lang="zh-CN" altLang="en-US" dirty="0">
                    <a:solidFill>
                      <a:schemeClr val="bg1">
                        <a:lumMod val="65000"/>
                      </a:schemeClr>
                    </a:solidFill>
                  </a:rPr>
                  <a:t>压缩感知</a:t>
                </a:r>
                <a:endParaRPr lang="en-US" altLang="zh-CN" dirty="0">
                  <a:solidFill>
                    <a:schemeClr val="bg1">
                      <a:lumMod val="65000"/>
                    </a:schemeClr>
                  </a:solidFill>
                </a:endParaRPr>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18</a:t>
            </a:fld>
            <a:endParaRPr lang="zh-CN" altLang="en-US"/>
          </a:p>
        </p:txBody>
      </p:sp>
    </p:spTree>
    <p:extLst>
      <p:ext uri="{BB962C8B-B14F-4D97-AF65-F5344CB8AC3E}">
        <p14:creationId xmlns:p14="http://schemas.microsoft.com/office/powerpoint/2010/main" val="36863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包裹式选择</a:t>
            </a:r>
          </a:p>
        </p:txBody>
      </p:sp>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260350" y="2259013"/>
            <a:ext cx="8616950" cy="3830637"/>
          </a:xfrm>
        </p:spPr>
        <p:txBody>
          <a:bodyPr/>
          <a:lstStyle/>
          <a:p>
            <a:pPr indent="-358775"/>
            <a:r>
              <a:t>包裹式特征选择的目的就是为给定学习器选择最有利于其性能、“量身定做”的特征子集</a:t>
            </a:r>
            <a:endParaRPr lang="en-US" altLang="zh-CN"/>
          </a:p>
          <a:p>
            <a:pPr indent="-358775"/>
            <a:endParaRPr lang="en-US" altLang="zh-CN"/>
          </a:p>
          <a:p>
            <a:pPr indent="-358775"/>
            <a:r>
              <a:t>包裹式选择方法直接针对给定学习器进行优化，因此从最终学习器性能来看，包裹式特征选择比过滤式特征选择更好</a:t>
            </a:r>
            <a:endParaRPr lang="en-US" altLang="zh-CN"/>
          </a:p>
          <a:p>
            <a:pPr indent="-358775"/>
            <a:endParaRPr lang="en-US" altLang="zh-CN"/>
          </a:p>
          <a:p>
            <a:pPr indent="-358775"/>
            <a:r>
              <a:t>包裹式特征选择过程中需多次训练学习器，计算开销通常比过滤式特征选择大得多</a:t>
            </a:r>
          </a:p>
        </p:txBody>
      </p:sp>
      <p:sp>
        <p:nvSpPr>
          <p:cNvPr id="30724" name="文本占位符 2">
            <a:extLst>
              <a:ext uri="{FF2B5EF4-FFF2-40B4-BE49-F238E27FC236}">
                <a16:creationId xmlns:a16="http://schemas.microsoft.com/office/drawing/2014/main" id="{A1004872-AC2A-48FE-8C57-1F654408BC40}"/>
              </a:ext>
            </a:extLst>
          </p:cNvPr>
          <p:cNvSpPr txBox="1">
            <a:spLocks/>
          </p:cNvSpPr>
          <p:nvPr/>
        </p:nvSpPr>
        <p:spPr bwMode="auto">
          <a:xfrm>
            <a:off x="260350" y="985044"/>
            <a:ext cx="8629650" cy="127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zh-CN" altLang="en-US" sz="2800" dirty="0">
                <a:solidFill>
                  <a:schemeClr val="tx2"/>
                </a:solidFill>
              </a:rPr>
              <a:t>包裹式选择直接把最终将要使用的学习器的性能作为特征子集的评价准则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t>子集搜索与评价</a:t>
                </a:r>
                <a:endParaRPr lang="en-US" altLang="zh-CN" dirty="0"/>
              </a:p>
              <a:p>
                <a:r>
                  <a:rPr lang="zh-CN" altLang="en-US" dirty="0"/>
                  <a:t>过滤式选择</a:t>
                </a:r>
                <a:endParaRPr lang="en-US" altLang="zh-CN" dirty="0"/>
              </a:p>
              <a:p>
                <a:r>
                  <a:rPr lang="zh-CN" altLang="en-US" dirty="0"/>
                  <a:t>包裹式选择</a:t>
                </a:r>
                <a:endParaRPr lang="en-US" altLang="zh-CN" dirty="0"/>
              </a:p>
              <a:p>
                <a:r>
                  <a:rPr lang="zh-CN" altLang="en-US" dirty="0"/>
                  <a:t>嵌入式选择与</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1</m:t>
                        </m:r>
                      </m:sub>
                    </m:sSub>
                    <m:r>
                      <a:rPr lang="zh-CN" altLang="en-US" i="1">
                        <a:latin typeface="Cambria Math" panose="02040503050406030204" pitchFamily="18" charset="0"/>
                      </a:rPr>
                      <m:t>正则化</m:t>
                    </m:r>
                  </m:oMath>
                </a14:m>
                <a:endParaRPr lang="en-US" altLang="zh-CN" dirty="0"/>
              </a:p>
              <a:p>
                <a:r>
                  <a:rPr lang="zh-CN" altLang="en-US" dirty="0"/>
                  <a:t>稀疏表示与字典学习</a:t>
                </a:r>
                <a:endParaRPr lang="en-US" altLang="zh-CN" dirty="0"/>
              </a:p>
              <a:p>
                <a:r>
                  <a:rPr lang="zh-CN" altLang="en-US" dirty="0"/>
                  <a:t>压缩感知</a:t>
                </a:r>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a:t>
            </a:fld>
            <a:endParaRPr lang="zh-CN" altLang="en-US"/>
          </a:p>
        </p:txBody>
      </p:sp>
    </p:spTree>
    <p:extLst>
      <p:ext uri="{BB962C8B-B14F-4D97-AF65-F5344CB8AC3E}">
        <p14:creationId xmlns:p14="http://schemas.microsoft.com/office/powerpoint/2010/main" val="14630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21C94D-C326-4DA0-8792-B171CED9936B}"/>
              </a:ext>
            </a:extLst>
          </p:cNvPr>
          <p:cNvSpPr>
            <a:spLocks noGrp="1"/>
          </p:cNvSpPr>
          <p:nvPr>
            <p:ph type="title"/>
          </p:nvPr>
        </p:nvSpPr>
        <p:spPr>
          <a:xfrm>
            <a:off x="260350" y="42863"/>
            <a:ext cx="7886700" cy="777875"/>
          </a:xfrm>
        </p:spPr>
        <p:txBody>
          <a:bodyPr/>
          <a:lstStyle/>
          <a:p>
            <a:pPr fontAlgn="auto">
              <a:spcAft>
                <a:spcPts val="0"/>
              </a:spcAft>
              <a:defRPr/>
            </a:pPr>
            <a:r>
              <a:rPr lang="en-US" altLang="zh-CN" dirty="0"/>
              <a:t>LVW</a:t>
            </a:r>
            <a:r>
              <a:rPr lang="zh-CN" altLang="en-US" dirty="0"/>
              <a:t>包裹式特征选择方法</a:t>
            </a:r>
          </a:p>
        </p:txBody>
      </p:sp>
      <p:sp>
        <p:nvSpPr>
          <p:cNvPr id="3" name="内容占位符 2">
            <a:extLst>
              <a:ext uri="{FF2B5EF4-FFF2-40B4-BE49-F238E27FC236}">
                <a16:creationId xmlns:a16="http://schemas.microsoft.com/office/drawing/2014/main" id="{1FEF0E8A-F02A-43B6-943F-0047D0452D1B}"/>
              </a:ext>
            </a:extLst>
          </p:cNvPr>
          <p:cNvSpPr>
            <a:spLocks noGrp="1"/>
          </p:cNvSpPr>
          <p:nvPr>
            <p:ph idx="1"/>
          </p:nvPr>
        </p:nvSpPr>
        <p:spPr>
          <a:xfrm>
            <a:off x="260350" y="3090042"/>
            <a:ext cx="8629650" cy="3296471"/>
          </a:xfrm>
        </p:spPr>
        <p:txBody>
          <a:bodyPr rtlCol="0">
            <a:normAutofit/>
          </a:bodyPr>
          <a:lstStyle/>
          <a:p>
            <a:pPr fontAlgn="auto">
              <a:spcAft>
                <a:spcPts val="0"/>
              </a:spcAft>
              <a:defRPr/>
            </a:pPr>
            <a:r>
              <a:rPr dirty="0"/>
              <a:t>基本步骤</a:t>
            </a:r>
            <a:endParaRPr lang="en-US" altLang="zh-CN" dirty="0"/>
          </a:p>
          <a:p>
            <a:pPr lvl="1" fontAlgn="auto">
              <a:spcAft>
                <a:spcPts val="0"/>
              </a:spcAft>
              <a:defRPr/>
            </a:pPr>
            <a:r>
              <a:rPr dirty="0"/>
              <a:t>在循环的每一轮随机产生一个特征子集</a:t>
            </a:r>
            <a:endParaRPr lang="en-US" altLang="zh-CN" dirty="0"/>
          </a:p>
          <a:p>
            <a:pPr lvl="1" fontAlgn="auto">
              <a:spcAft>
                <a:spcPts val="0"/>
              </a:spcAft>
              <a:defRPr/>
            </a:pPr>
            <a:r>
              <a:rPr lang="zh-CN" altLang="en-US" dirty="0"/>
              <a:t>在随机产生的特征子集上通过交叉验证推断当前特征子集的误差</a:t>
            </a:r>
            <a:endParaRPr lang="en-US" altLang="zh-CN" dirty="0"/>
          </a:p>
          <a:p>
            <a:pPr lvl="1" fontAlgn="auto">
              <a:spcAft>
                <a:spcPts val="0"/>
              </a:spcAft>
              <a:defRPr/>
            </a:pPr>
            <a:r>
              <a:rPr lang="zh-CN" altLang="en-US" dirty="0"/>
              <a:t>进行多次循环，在多个随机产生的特征子集中选择误差最小的特征子集作为最终解</a:t>
            </a:r>
            <a:r>
              <a:rPr lang="en-US" altLang="zh-CN" dirty="0"/>
              <a:t>*</a:t>
            </a:r>
            <a:r>
              <a:rPr lang="en-US" altLang="zh-CN" sz="2200" dirty="0">
                <a:latin typeface="+mn-ea"/>
                <a:ea typeface="+mn-ea"/>
              </a:rPr>
              <a:t>                       </a:t>
            </a:r>
          </a:p>
          <a:p>
            <a:pPr marL="0" lvl="1" indent="0" algn="r" fontAlgn="auto">
              <a:spcBef>
                <a:spcPts val="1000"/>
              </a:spcBef>
              <a:spcAft>
                <a:spcPts val="0"/>
              </a:spcAft>
              <a:buSzPct val="100000"/>
              <a:buFont typeface="Wingdings" panose="05000000000000000000" pitchFamily="2" charset="2"/>
              <a:buNone/>
              <a:defRPr/>
            </a:pPr>
            <a:r>
              <a:rPr lang="en-US" altLang="zh-CN" sz="1800" dirty="0">
                <a:latin typeface="+mn-ea"/>
                <a:ea typeface="+mn-ea"/>
              </a:rPr>
              <a:t>*</a:t>
            </a:r>
            <a:r>
              <a:rPr lang="zh-CN" altLang="en-US" sz="1800" dirty="0">
                <a:latin typeface="+mn-ea"/>
                <a:ea typeface="+mn-ea"/>
              </a:rPr>
              <a:t>若有运行时间限制，则该算法有可能给不出解</a:t>
            </a:r>
            <a:endParaRPr lang="en-US" altLang="zh-CN" sz="1800" dirty="0">
              <a:latin typeface="+mn-ea"/>
              <a:ea typeface="+mn-ea"/>
            </a:endParaRPr>
          </a:p>
          <a:p>
            <a:pPr marL="228600" lvl="1" fontAlgn="auto">
              <a:spcBef>
                <a:spcPts val="1000"/>
              </a:spcBef>
              <a:spcAft>
                <a:spcPts val="0"/>
              </a:spcAft>
              <a:buSzPct val="100000"/>
              <a:buFont typeface="Wingdings" panose="05000000000000000000" pitchFamily="2" charset="2"/>
              <a:buChar char="p"/>
              <a:defRPr/>
            </a:pPr>
            <a:endParaRPr lang="en-US" altLang="zh-CN" sz="2200"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dirty="0"/>
          </a:p>
        </p:txBody>
      </p:sp>
      <p:sp>
        <p:nvSpPr>
          <p:cNvPr id="31748" name="文本占位符 2">
            <a:extLst>
              <a:ext uri="{FF2B5EF4-FFF2-40B4-BE49-F238E27FC236}">
                <a16:creationId xmlns:a16="http://schemas.microsoft.com/office/drawing/2014/main" id="{AD8F7C17-A69E-44E2-9F2B-5D2979C37E60}"/>
              </a:ext>
            </a:extLst>
          </p:cNvPr>
          <p:cNvSpPr txBox="1">
            <a:spLocks/>
          </p:cNvSpPr>
          <p:nvPr/>
        </p:nvSpPr>
        <p:spPr bwMode="auto">
          <a:xfrm>
            <a:off x="260350" y="1022350"/>
            <a:ext cx="8629650" cy="2067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en-US" altLang="zh-CN" sz="2800" dirty="0">
                <a:solidFill>
                  <a:schemeClr val="tx2"/>
                </a:solidFill>
              </a:rPr>
              <a:t>LVW</a:t>
            </a:r>
            <a:r>
              <a:rPr lang="zh-CN" altLang="en-US" sz="2800" dirty="0">
                <a:solidFill>
                  <a:schemeClr val="tx2"/>
                </a:solidFill>
              </a:rPr>
              <a:t>（</a:t>
            </a:r>
            <a:r>
              <a:rPr lang="en-US" altLang="zh-CN" sz="2800" dirty="0">
                <a:solidFill>
                  <a:schemeClr val="tx2"/>
                </a:solidFill>
              </a:rPr>
              <a:t>Las Vegas Wrapper</a:t>
            </a:r>
            <a:r>
              <a:rPr lang="zh-CN" altLang="en-US" sz="2800" dirty="0">
                <a:solidFill>
                  <a:schemeClr val="tx2"/>
                </a:solidFill>
              </a:rPr>
              <a:t>）</a:t>
            </a:r>
            <a:r>
              <a:rPr lang="en-US" altLang="zh-CN" dirty="0">
                <a:solidFill>
                  <a:schemeClr val="tx2"/>
                </a:solidFill>
              </a:rPr>
              <a:t>[Liu and </a:t>
            </a:r>
            <a:r>
              <a:rPr lang="en-US" altLang="zh-CN" dirty="0" err="1">
                <a:solidFill>
                  <a:schemeClr val="tx2"/>
                </a:solidFill>
              </a:rPr>
              <a:t>Setiono</a:t>
            </a:r>
            <a:r>
              <a:rPr lang="en-US" altLang="zh-CN" dirty="0">
                <a:solidFill>
                  <a:schemeClr val="tx2"/>
                </a:solidFill>
              </a:rPr>
              <a:t>, 1996] </a:t>
            </a:r>
            <a:r>
              <a:rPr lang="zh-CN" altLang="en-US" sz="2800" dirty="0">
                <a:solidFill>
                  <a:schemeClr val="tx2"/>
                </a:solidFill>
              </a:rPr>
              <a:t>在拉斯维加斯方法框架下使用随机策略来进行子集搜索，并以最终分类器的误差作为特征子集评价准则</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FF8BECBE-6BEE-4366-BF90-47406CD612D1}"/>
              </a:ext>
            </a:extLst>
          </p:cNvPr>
          <p:cNvSpPr>
            <a:spLocks noGrp="1"/>
          </p:cNvSpPr>
          <p:nvPr>
            <p:ph type="title"/>
          </p:nvPr>
        </p:nvSpPr>
        <p:spPr>
          <a:xfrm>
            <a:off x="260350" y="44450"/>
            <a:ext cx="7886700" cy="777875"/>
          </a:xfrm>
        </p:spPr>
        <p:txBody>
          <a:bodyPr/>
          <a:lstStyle/>
          <a:p>
            <a:pPr fontAlgn="auto">
              <a:spcAft>
                <a:spcPts val="0"/>
              </a:spcAft>
              <a:defRPr/>
            </a:pPr>
            <a:r>
              <a:rPr lang="en-US" altLang="zh-CN" dirty="0"/>
              <a:t>LVW</a:t>
            </a:r>
            <a:r>
              <a:rPr lang="zh-CN" altLang="en-US" dirty="0"/>
              <a:t>包裹式特征选择方法</a:t>
            </a:r>
          </a:p>
        </p:txBody>
      </p:sp>
      <p:sp>
        <p:nvSpPr>
          <p:cNvPr id="7" name="内容占位符 3">
            <a:extLst>
              <a:ext uri="{FF2B5EF4-FFF2-40B4-BE49-F238E27FC236}">
                <a16:creationId xmlns:a16="http://schemas.microsoft.com/office/drawing/2014/main" id="{FF632770-3969-43E2-8591-99C67B10DB47}"/>
              </a:ext>
            </a:extLst>
          </p:cNvPr>
          <p:cNvSpPr>
            <a:spLocks noGrp="1"/>
          </p:cNvSpPr>
          <p:nvPr>
            <p:ph idx="1"/>
          </p:nvPr>
        </p:nvSpPr>
        <p:spPr>
          <a:xfrm>
            <a:off x="258763" y="1152525"/>
            <a:ext cx="8751887" cy="5051425"/>
          </a:xfrm>
        </p:spPr>
        <p:txBody>
          <a:bodyPr rtlCol="0">
            <a:normAutofit fontScale="92500"/>
          </a:bodyPr>
          <a:lstStyle/>
          <a:p>
            <a:pPr fontAlgn="auto">
              <a:spcAft>
                <a:spcPts val="0"/>
              </a:spcAft>
              <a:defRPr/>
            </a:pPr>
            <a:r>
              <a:rPr lang="en-US" altLang="zh-CN" dirty="0"/>
              <a:t>LVW</a:t>
            </a:r>
            <a:r>
              <a:rPr lang="zh-CN" altLang="en-US" dirty="0"/>
              <a:t>算法</a:t>
            </a: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fontAlgn="auto">
              <a:spcAft>
                <a:spcPts val="0"/>
              </a:spcAft>
              <a:defRPr/>
            </a:pPr>
            <a:endParaRPr lang="en-US" altLang="zh-CN" dirty="0"/>
          </a:p>
          <a:p>
            <a:pPr lvl="1" fontAlgn="auto">
              <a:spcAft>
                <a:spcPts val="0"/>
              </a:spcAft>
              <a:defRPr/>
            </a:pPr>
            <a:r>
              <a:rPr lang="zh-CN" altLang="en-US" dirty="0"/>
              <a:t>计算开销很大</a:t>
            </a:r>
          </a:p>
          <a:p>
            <a:pPr marL="865550" lvl="3" indent="0" fontAlgn="auto">
              <a:spcAft>
                <a:spcPts val="0"/>
              </a:spcAft>
              <a:buNone/>
              <a:defRPr/>
            </a:pPr>
            <a:endParaRPr lang="zh-CN" altLang="en-US" dirty="0"/>
          </a:p>
          <a:p>
            <a:pPr marL="865550" lvl="3" indent="0" fontAlgn="auto">
              <a:spcAft>
                <a:spcPts val="0"/>
              </a:spcAft>
              <a:buNone/>
              <a:defRPr/>
            </a:pPr>
            <a:endParaRPr lang="zh-CN" altLang="en-US" dirty="0"/>
          </a:p>
          <a:p>
            <a:pPr lvl="1" fontAlgn="auto">
              <a:spcAft>
                <a:spcPts val="0"/>
              </a:spcAft>
              <a:defRPr/>
            </a:pPr>
            <a:endParaRPr lang="zh-CN" altLang="en-US" dirty="0"/>
          </a:p>
          <a:p>
            <a:pPr lvl="1" fontAlgn="auto">
              <a:spcAft>
                <a:spcPts val="0"/>
              </a:spcAft>
              <a:defRPr/>
            </a:pPr>
            <a:endParaRPr lang="zh-CN" altLang="en-US" dirty="0"/>
          </a:p>
          <a:p>
            <a:pPr lvl="1" fontAlgn="auto">
              <a:spcAft>
                <a:spcPts val="0"/>
              </a:spcAft>
              <a:defRPr/>
            </a:pPr>
            <a:endParaRPr lang="zh-CN" altLang="en-US" dirty="0"/>
          </a:p>
          <a:p>
            <a:pPr marL="0" indent="0" fontAlgn="auto">
              <a:spcAft>
                <a:spcPts val="0"/>
              </a:spcAft>
              <a:buFont typeface="Wingdings" panose="05000000000000000000" pitchFamily="2" charset="2"/>
              <a:buNone/>
              <a:defRPr/>
            </a:pPr>
            <a:endParaRPr lang="zh-CN" altLang="en-US" dirty="0"/>
          </a:p>
          <a:p>
            <a:pPr marL="0" indent="0" fontAlgn="auto">
              <a:spcAft>
                <a:spcPts val="0"/>
              </a:spcAft>
              <a:buFont typeface="Wingdings" panose="05000000000000000000" pitchFamily="2" charset="2"/>
              <a:buNone/>
              <a:defRPr/>
            </a:pPr>
            <a:endParaRPr lang="zh-CN" altLang="en-US" dirty="0"/>
          </a:p>
          <a:p>
            <a:pPr fontAlgn="auto">
              <a:spcAft>
                <a:spcPts val="0"/>
              </a:spcAft>
              <a:defRPr/>
            </a:pPr>
            <a:endParaRPr lang="zh-CN" altLang="en-US" dirty="0"/>
          </a:p>
          <a:p>
            <a:pPr fontAlgn="auto">
              <a:spcAft>
                <a:spcPts val="0"/>
              </a:spcAft>
              <a:defRPr/>
            </a:pPr>
            <a:endParaRPr lang="zh-CN" altLang="en-US" dirty="0"/>
          </a:p>
          <a:p>
            <a:pPr fontAlgn="auto">
              <a:spcAft>
                <a:spcPts val="0"/>
              </a:spcAft>
              <a:defRPr/>
            </a:pPr>
            <a:endParaRPr lang="zh-CN" altLang="en-US" dirty="0"/>
          </a:p>
          <a:p>
            <a:pPr fontAlgn="auto">
              <a:spcAft>
                <a:spcPts val="0"/>
              </a:spcAft>
              <a:defRPr/>
            </a:pPr>
            <a:endParaRPr lang="zh-CN" altLang="en-US" dirty="0"/>
          </a:p>
          <a:p>
            <a:pPr lvl="1" fontAlgn="auto">
              <a:spcAft>
                <a:spcPts val="0"/>
              </a:spcAft>
              <a:defRPr/>
            </a:pPr>
            <a:endParaRPr lang="zh-CN" altLang="en-US" dirty="0"/>
          </a:p>
          <a:p>
            <a:pPr lvl="3" fontAlgn="auto">
              <a:spcAft>
                <a:spcPts val="0"/>
              </a:spcAft>
              <a:defRPr/>
            </a:pPr>
            <a:endParaRPr lang="en-US" altLang="zh-CN" dirty="0"/>
          </a:p>
        </p:txBody>
      </p:sp>
      <p:pic>
        <p:nvPicPr>
          <p:cNvPr id="3" name="图片 2">
            <a:extLst>
              <a:ext uri="{FF2B5EF4-FFF2-40B4-BE49-F238E27FC236}">
                <a16:creationId xmlns:a16="http://schemas.microsoft.com/office/drawing/2014/main" id="{5E9583D4-6CBC-40A9-911C-52F73748C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450" y="1357312"/>
            <a:ext cx="4000500" cy="4143375"/>
          </a:xfrm>
          <a:prstGeom prst="rect">
            <a:avLst/>
          </a:prstGeom>
        </p:spPr>
      </p:pic>
    </p:spTree>
    <p:extLst>
      <p:ext uri="{BB962C8B-B14F-4D97-AF65-F5344CB8AC3E}">
        <p14:creationId xmlns:p14="http://schemas.microsoft.com/office/powerpoint/2010/main" val="186077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solidFill>
                      <a:schemeClr val="bg1">
                        <a:lumMod val="65000"/>
                      </a:schemeClr>
                    </a:solidFill>
                  </a:rPr>
                  <a:t>子集搜索与评价</a:t>
                </a:r>
                <a:endParaRPr lang="en-US" altLang="zh-CN" dirty="0">
                  <a:solidFill>
                    <a:schemeClr val="bg1">
                      <a:lumMod val="65000"/>
                    </a:schemeClr>
                  </a:solidFill>
                </a:endParaRPr>
              </a:p>
              <a:p>
                <a:r>
                  <a:rPr lang="zh-CN" altLang="en-US" dirty="0">
                    <a:solidFill>
                      <a:schemeClr val="bg1">
                        <a:lumMod val="65000"/>
                      </a:schemeClr>
                    </a:solidFill>
                  </a:rPr>
                  <a:t>过滤式选择</a:t>
                </a:r>
                <a:endParaRPr lang="en-US" altLang="zh-CN" dirty="0">
                  <a:solidFill>
                    <a:schemeClr val="bg1">
                      <a:lumMod val="65000"/>
                    </a:schemeClr>
                  </a:solidFill>
                </a:endParaRPr>
              </a:p>
              <a:p>
                <a:r>
                  <a:rPr lang="zh-CN" altLang="en-US" dirty="0">
                    <a:solidFill>
                      <a:schemeClr val="bg1">
                        <a:lumMod val="65000"/>
                      </a:schemeClr>
                    </a:solidFill>
                  </a:rPr>
                  <a:t>包裹式选择</a:t>
                </a:r>
                <a:endParaRPr lang="en-US" altLang="zh-CN" dirty="0">
                  <a:solidFill>
                    <a:schemeClr val="bg1">
                      <a:lumMod val="65000"/>
                    </a:schemeClr>
                  </a:solidFill>
                </a:endParaRPr>
              </a:p>
              <a:p>
                <a:r>
                  <a:rPr lang="zh-CN" altLang="en-US" dirty="0">
                    <a:solidFill>
                      <a:srgbClr val="002060"/>
                    </a:solidFill>
                  </a:rPr>
                  <a:t>嵌入式选择与</a:t>
                </a: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𝐿</m:t>
                        </m:r>
                      </m:e>
                      <m:sub>
                        <m:r>
                          <a:rPr lang="en-US" altLang="zh-CN" b="0" i="1" smtClean="0">
                            <a:solidFill>
                              <a:srgbClr val="002060"/>
                            </a:solidFill>
                            <a:latin typeface="Cambria Math" panose="02040503050406030204" pitchFamily="18" charset="0"/>
                          </a:rPr>
                          <m:t>1</m:t>
                        </m:r>
                      </m:sub>
                    </m:sSub>
                    <m:r>
                      <a:rPr lang="zh-CN" altLang="en-US" i="1">
                        <a:solidFill>
                          <a:srgbClr val="002060"/>
                        </a:solidFill>
                        <a:latin typeface="Cambria Math" panose="02040503050406030204" pitchFamily="18" charset="0"/>
                      </a:rPr>
                      <m:t>正则化</m:t>
                    </m:r>
                  </m:oMath>
                </a14:m>
                <a:endParaRPr lang="en-US" altLang="zh-CN" dirty="0">
                  <a:solidFill>
                    <a:srgbClr val="002060"/>
                  </a:solidFill>
                </a:endParaRPr>
              </a:p>
              <a:p>
                <a:r>
                  <a:rPr lang="zh-CN" altLang="en-US" dirty="0">
                    <a:solidFill>
                      <a:schemeClr val="bg1">
                        <a:lumMod val="65000"/>
                      </a:schemeClr>
                    </a:solidFill>
                  </a:rPr>
                  <a:t>稀疏表示与字典学习</a:t>
                </a:r>
                <a:endParaRPr lang="en-US" altLang="zh-CN" dirty="0">
                  <a:solidFill>
                    <a:schemeClr val="bg1">
                      <a:lumMod val="65000"/>
                    </a:schemeClr>
                  </a:solidFill>
                </a:endParaRPr>
              </a:p>
              <a:p>
                <a:r>
                  <a:rPr lang="zh-CN" altLang="en-US" dirty="0">
                    <a:solidFill>
                      <a:schemeClr val="bg1">
                        <a:lumMod val="65000"/>
                      </a:schemeClr>
                    </a:solidFill>
                  </a:rPr>
                  <a:t>压缩感知</a:t>
                </a:r>
                <a:endParaRPr lang="en-US" altLang="zh-CN" dirty="0">
                  <a:solidFill>
                    <a:schemeClr val="bg1">
                      <a:lumMod val="65000"/>
                    </a:schemeClr>
                  </a:solidFill>
                </a:endParaRPr>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22</a:t>
            </a:fld>
            <a:endParaRPr lang="zh-CN" altLang="en-US"/>
          </a:p>
        </p:txBody>
      </p:sp>
    </p:spTree>
    <p:extLst>
      <p:ext uri="{BB962C8B-B14F-4D97-AF65-F5344CB8AC3E}">
        <p14:creationId xmlns:p14="http://schemas.microsoft.com/office/powerpoint/2010/main" val="378065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嵌入式选择</a:t>
            </a:r>
          </a:p>
        </p:txBody>
      </p:sp>
      <mc:AlternateContent xmlns:mc="http://schemas.openxmlformats.org/markup-compatibility/2006" xmlns:a14="http://schemas.microsoft.com/office/drawing/2010/main">
        <mc:Choice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260350" y="3042744"/>
                <a:ext cx="8505278" cy="3515711"/>
              </a:xfrm>
            </p:spPr>
            <p:txBody>
              <a:bodyPr/>
              <a:lstStyle/>
              <a:p>
                <a:pPr indent="-358775"/>
                <a:r>
                  <a:rPr lang="zh-CN" altLang="en-US" dirty="0"/>
                  <a:t>考虑最简单的线性回归模型，以平方误差为损失函数，并引入</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b="0" i="1" smtClean="0">
                            <a:latin typeface="Cambria Math" panose="02040503050406030204" pitchFamily="18" charset="0"/>
                          </a:rPr>
                          <m:t>2</m:t>
                        </m:r>
                      </m:sub>
                    </m:sSub>
                    <m:r>
                      <a:rPr lang="zh-CN" altLang="en-US" i="1" smtClean="0">
                        <a:latin typeface="Cambria Math" panose="02040503050406030204" pitchFamily="18" charset="0"/>
                      </a:rPr>
                      <m:t>范数</m:t>
                    </m:r>
                  </m:oMath>
                </a14:m>
                <a:r>
                  <a:rPr lang="zh-CN" altLang="en-US" dirty="0"/>
                  <a:t>正则化防止过拟合，则有：</a:t>
                </a:r>
                <a:endParaRPr lang="en-US" altLang="zh-CN" dirty="0"/>
              </a:p>
              <a:p>
                <a:pPr lvl="1" indent="-358775"/>
                <a:endParaRPr lang="en-US" altLang="zh-CN" dirty="0"/>
              </a:p>
              <a:p>
                <a:pPr lvl="1" indent="-358775"/>
                <a:endParaRPr lang="zh-CN" altLang="en-US" dirty="0"/>
              </a:p>
              <a:p>
                <a:pPr indent="-358775"/>
                <a:r>
                  <a:rPr lang="zh-CN" altLang="en-US" dirty="0"/>
                  <a:t>将</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2</m:t>
                        </m:r>
                      </m:sub>
                    </m:sSub>
                    <m:r>
                      <a:rPr lang="zh-CN" altLang="en-US" i="1">
                        <a:latin typeface="Cambria Math" panose="02040503050406030204" pitchFamily="18" charset="0"/>
                      </a:rPr>
                      <m:t>范数</m:t>
                    </m:r>
                  </m:oMath>
                </a14:m>
                <a:r>
                  <a:rPr lang="zh-CN" altLang="en-US" dirty="0"/>
                  <a:t>替换为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b="0" i="1" smtClean="0">
                            <a:latin typeface="Cambria Math" panose="02040503050406030204" pitchFamily="18" charset="0"/>
                          </a:rPr>
                          <m:t>1</m:t>
                        </m:r>
                      </m:sub>
                    </m:sSub>
                    <m:r>
                      <a:rPr lang="zh-CN" altLang="en-US" i="1">
                        <a:latin typeface="Cambria Math" panose="02040503050406030204" pitchFamily="18" charset="0"/>
                      </a:rPr>
                      <m:t>范数</m:t>
                    </m:r>
                  </m:oMath>
                </a14:m>
                <a:r>
                  <a:rPr lang="zh-CN" altLang="en-US" dirty="0"/>
                  <a:t>，则称为</a:t>
                </a:r>
                <a:r>
                  <a:rPr lang="en-US" altLang="zh-CN" dirty="0"/>
                  <a:t>LASSO</a:t>
                </a:r>
                <a:r>
                  <a:rPr lang="zh-CN" altLang="en-US" dirty="0"/>
                  <a:t>：</a:t>
                </a:r>
                <a:endParaRPr lang="en-US" altLang="zh-CN" dirty="0"/>
              </a:p>
              <a:p>
                <a:pPr indent="-358775"/>
                <a:endParaRPr lang="en-US" altLang="zh-CN" dirty="0"/>
              </a:p>
              <a:p>
                <a:pPr marL="342900" lvl="1" indent="0">
                  <a:buNone/>
                </a:pPr>
                <a:r>
                  <a:rPr lang="en-US" altLang="zh-CN" dirty="0">
                    <a:solidFill>
                      <a:srgbClr val="FF0000"/>
                    </a:solidFill>
                  </a:rPr>
                  <a:t>						</a:t>
                </a:r>
                <a:r>
                  <a:rPr lang="zh-CN" altLang="en-US" dirty="0">
                    <a:solidFill>
                      <a:srgbClr val="FF0000"/>
                    </a:solidFill>
                  </a:rPr>
                  <a:t>更易获得“稀疏解”</a:t>
                </a:r>
                <a:endParaRPr lang="en-US" altLang="zh-CN" dirty="0">
                  <a:solidFill>
                    <a:srgbClr val="FF0000"/>
                  </a:solidFill>
                </a:endParaRPr>
              </a:p>
            </p:txBody>
          </p:sp>
        </mc:Choice>
        <mc:Fallback xmlns="">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260350" y="3042744"/>
                <a:ext cx="8505278" cy="3515711"/>
              </a:xfrm>
              <a:blipFill>
                <a:blip r:embed="rId3"/>
                <a:stretch>
                  <a:fillRect l="-502" t="-173" r="-645" b="-1386"/>
                </a:stretch>
              </a:blipFill>
            </p:spPr>
            <p:txBody>
              <a:bodyPr/>
              <a:lstStyle/>
              <a:p>
                <a:r>
                  <a:rPr lang="zh-CN" altLang="en-US">
                    <a:noFill/>
                  </a:rPr>
                  <a:t> </a:t>
                </a:r>
              </a:p>
            </p:txBody>
          </p:sp>
        </mc:Fallback>
      </mc:AlternateContent>
      <p:sp>
        <p:nvSpPr>
          <p:cNvPr id="30724" name="文本占位符 2">
            <a:extLst>
              <a:ext uri="{FF2B5EF4-FFF2-40B4-BE49-F238E27FC236}">
                <a16:creationId xmlns:a16="http://schemas.microsoft.com/office/drawing/2014/main" id="{A1004872-AC2A-48FE-8C57-1F654408BC40}"/>
              </a:ext>
            </a:extLst>
          </p:cNvPr>
          <p:cNvSpPr txBox="1">
            <a:spLocks/>
          </p:cNvSpPr>
          <p:nvPr/>
        </p:nvSpPr>
        <p:spPr bwMode="auto">
          <a:xfrm>
            <a:off x="260350" y="1149349"/>
            <a:ext cx="8741760" cy="189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zh-CN" altLang="en-US" sz="2800" dirty="0">
                <a:solidFill>
                  <a:schemeClr val="tx2"/>
                </a:solidFill>
              </a:rPr>
              <a:t>嵌入式特征选择是将特征选择过程与学习器训练过程融为一体，两者在同一个优化过程中完成，在学习器训练过程中自动地进行特征选择</a:t>
            </a:r>
          </a:p>
        </p:txBody>
      </p:sp>
      <p:pic>
        <p:nvPicPr>
          <p:cNvPr id="4" name="图片 3">
            <a:extLst>
              <a:ext uri="{FF2B5EF4-FFF2-40B4-BE49-F238E27FC236}">
                <a16:creationId xmlns:a16="http://schemas.microsoft.com/office/drawing/2014/main" id="{F665EFB1-D410-4E2E-ACE3-18AAE5F26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957" y="4087318"/>
            <a:ext cx="3149000" cy="911553"/>
          </a:xfrm>
          <a:prstGeom prst="rect">
            <a:avLst/>
          </a:prstGeom>
        </p:spPr>
      </p:pic>
      <p:pic>
        <p:nvPicPr>
          <p:cNvPr id="6" name="图片 5">
            <a:extLst>
              <a:ext uri="{FF2B5EF4-FFF2-40B4-BE49-F238E27FC236}">
                <a16:creationId xmlns:a16="http://schemas.microsoft.com/office/drawing/2014/main" id="{0D97A4DE-E8E9-4BE3-A1EF-BAD96D2D9A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54316" y="5526027"/>
            <a:ext cx="3214640" cy="772075"/>
          </a:xfrm>
          <a:prstGeom prst="rect">
            <a:avLst/>
          </a:prstGeom>
        </p:spPr>
      </p:pic>
    </p:spTree>
    <p:extLst>
      <p:ext uri="{BB962C8B-B14F-4D97-AF65-F5344CB8AC3E}">
        <p14:creationId xmlns:p14="http://schemas.microsoft.com/office/powerpoint/2010/main" val="1146451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569639" y="104776"/>
                <a:ext cx="7886700" cy="777875"/>
              </a:xfrm>
            </p:spPr>
            <p:txBody>
              <a:bodyPr/>
              <a:lstStyle/>
              <a:p>
                <a:pPr fontAlgn="auto">
                  <a:spcAft>
                    <a:spcPts val="0"/>
                  </a:spcAft>
                  <a:defRPr/>
                </a:pPr>
                <a14:m>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1</m:t>
                        </m:r>
                      </m:sub>
                    </m:sSub>
                    <m:r>
                      <a:rPr lang="zh-CN" altLang="en-US" i="1">
                        <a:latin typeface="Cambria Math" panose="02040503050406030204" pitchFamily="18" charset="0"/>
                      </a:rPr>
                      <m:t>范数正则化</m:t>
                    </m:r>
                  </m:oMath>
                </a14:m>
                <a:r>
                  <a:rPr lang="en-US" altLang="zh-CN" dirty="0"/>
                  <a:t> vs</a:t>
                </a:r>
                <a:r>
                  <a:rPr lang="zh-CN" altLang="en-US" dirty="0"/>
                  <a:t> </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b="0" i="1" smtClean="0">
                            <a:latin typeface="Cambria Math" panose="02040503050406030204" pitchFamily="18" charset="0"/>
                          </a:rPr>
                          <m:t>2</m:t>
                        </m:r>
                      </m:sub>
                    </m:sSub>
                    <m:r>
                      <a:rPr lang="zh-CN" altLang="en-US" i="1">
                        <a:latin typeface="Cambria Math" panose="02040503050406030204" pitchFamily="18" charset="0"/>
                      </a:rPr>
                      <m:t>范数正则化</m:t>
                    </m:r>
                  </m:oMath>
                </a14:m>
                <a:endParaRPr lang="zh-CN" altLang="en-US" dirty="0"/>
              </a:p>
            </p:txBody>
          </p:sp>
        </mc:Choice>
        <mc:Fallback xmlns="">
          <p:sp>
            <p:nvSpPr>
              <p:cNvPr id="2" name="标题 1">
                <a:extLst>
                  <a:ext uri="{FF2B5EF4-FFF2-40B4-BE49-F238E27FC236}">
                    <a16:creationId xmlns:a16="http://schemas.microsoft.com/office/drawing/2014/main" id="{DBAD48C5-A8EB-4386-8F4F-4E9F0CF49DAD}"/>
                  </a:ext>
                </a:extLst>
              </p:cNvPr>
              <p:cNvSpPr>
                <a:spLocks noGrp="1" noRot="1" noChangeAspect="1" noMove="1" noResize="1" noEditPoints="1" noAdjustHandles="1" noChangeArrowheads="1" noChangeShapeType="1" noTextEdit="1"/>
              </p:cNvSpPr>
              <p:nvPr>
                <p:ph type="title"/>
              </p:nvPr>
            </p:nvSpPr>
            <p:spPr>
              <a:xfrm>
                <a:off x="569639" y="104776"/>
                <a:ext cx="7886700" cy="777875"/>
              </a:xfrm>
              <a:blipFill>
                <a:blip r:embed="rId3"/>
                <a:stretch>
                  <a:fillRect t="-3906" b="-19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24" name="文本占位符 2">
                <a:extLst>
                  <a:ext uri="{FF2B5EF4-FFF2-40B4-BE49-F238E27FC236}">
                    <a16:creationId xmlns:a16="http://schemas.microsoft.com/office/drawing/2014/main" id="{A1004872-AC2A-48FE-8C57-1F654408BC40}"/>
                  </a:ext>
                </a:extLst>
              </p:cNvPr>
              <p:cNvSpPr txBox="1">
                <a:spLocks/>
              </p:cNvSpPr>
              <p:nvPr/>
            </p:nvSpPr>
            <p:spPr bwMode="auto">
              <a:xfrm>
                <a:off x="5697537" y="975709"/>
                <a:ext cx="3446463" cy="51292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spcBef>
                    <a:spcPts val="1000"/>
                  </a:spcBef>
                  <a:buClr>
                    <a:schemeClr val="tx2"/>
                  </a:buClr>
                  <a:buSzPct val="120000"/>
                </a:pPr>
                <a:r>
                  <a:rPr lang="zh-CN" altLang="en-US" sz="2000" dirty="0">
                    <a:solidFill>
                      <a:schemeClr val="accent1">
                        <a:lumMod val="75000"/>
                      </a:schemeClr>
                    </a:solidFill>
                  </a:rPr>
                  <a:t>假设</a:t>
                </a:r>
                <a14:m>
                  <m:oMath xmlns:m="http://schemas.openxmlformats.org/officeDocument/2006/math">
                    <m:r>
                      <a:rPr lang="en-US" altLang="zh-CN" sz="2000" i="1" smtClean="0">
                        <a:solidFill>
                          <a:schemeClr val="accent1">
                            <a:lumMod val="75000"/>
                          </a:schemeClr>
                        </a:solidFill>
                        <a:latin typeface="Cambria Math" panose="02040503050406030204" pitchFamily="18" charset="0"/>
                      </a:rPr>
                      <m:t>𝑥</m:t>
                    </m:r>
                  </m:oMath>
                </a14:m>
                <a:r>
                  <a:rPr lang="zh-CN" altLang="en-US" sz="2000" dirty="0">
                    <a:solidFill>
                      <a:schemeClr val="accent1">
                        <a:lumMod val="75000"/>
                      </a:schemeClr>
                    </a:solidFill>
                  </a:rPr>
                  <a:t>仅有两个属性，</a:t>
                </a:r>
                <a:r>
                  <a:rPr lang="en-US" altLang="zh-CN" sz="2000" dirty="0">
                    <a:solidFill>
                      <a:schemeClr val="accent1">
                        <a:lumMod val="75000"/>
                      </a:schemeClr>
                    </a:solidFill>
                  </a:rPr>
                  <a:t> </a:t>
                </a:r>
                <a14:m>
                  <m:oMath xmlns:m="http://schemas.openxmlformats.org/officeDocument/2006/math">
                    <m:r>
                      <a:rPr lang="en-US" altLang="zh-CN" sz="2000" b="1" i="1" smtClean="0">
                        <a:solidFill>
                          <a:schemeClr val="accent1">
                            <a:lumMod val="75000"/>
                          </a:schemeClr>
                        </a:solidFill>
                        <a:latin typeface="Cambria Math" panose="02040503050406030204" pitchFamily="18" charset="0"/>
                      </a:rPr>
                      <m:t>𝒘</m:t>
                    </m:r>
                  </m:oMath>
                </a14:m>
                <a:r>
                  <a:rPr lang="zh-CN" altLang="en-US" sz="2000" dirty="0">
                    <a:solidFill>
                      <a:schemeClr val="accent1">
                        <a:lumMod val="75000"/>
                      </a:schemeClr>
                    </a:solidFill>
                  </a:rPr>
                  <a:t>有两个分量</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rPr>
                        </m:ctrlPr>
                      </m:sSubPr>
                      <m:e>
                        <m:r>
                          <a:rPr lang="en-US" altLang="zh-CN" sz="2000" b="0" i="1" smtClean="0">
                            <a:solidFill>
                              <a:schemeClr val="accent1">
                                <a:lumMod val="75000"/>
                              </a:schemeClr>
                            </a:solidFill>
                            <a:latin typeface="Cambria Math" panose="02040503050406030204" pitchFamily="18" charset="0"/>
                          </a:rPr>
                          <m:t>𝑤</m:t>
                        </m:r>
                      </m:e>
                      <m:sub>
                        <m:r>
                          <a:rPr lang="en-US" altLang="zh-CN" sz="2000" b="0" i="1" smtClean="0">
                            <a:solidFill>
                              <a:schemeClr val="accent1">
                                <a:lumMod val="75000"/>
                              </a:schemeClr>
                            </a:solidFill>
                            <a:latin typeface="Cambria Math" panose="02040503050406030204" pitchFamily="18" charset="0"/>
                          </a:rPr>
                          <m:t>1</m:t>
                        </m:r>
                      </m:sub>
                    </m:sSub>
                  </m:oMath>
                </a14:m>
                <a:r>
                  <a:rPr lang="zh-CN" altLang="en-US" sz="2000" dirty="0">
                    <a:solidFill>
                      <a:schemeClr val="accent1">
                        <a:lumMod val="75000"/>
                      </a:schemeClr>
                    </a:solidFill>
                  </a:rPr>
                  <a:t>和</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rPr>
                        </m:ctrlPr>
                      </m:sSubPr>
                      <m:e>
                        <m:r>
                          <a:rPr lang="en-US" altLang="zh-CN" sz="2000" i="1">
                            <a:solidFill>
                              <a:schemeClr val="accent1">
                                <a:lumMod val="75000"/>
                              </a:schemeClr>
                            </a:solidFill>
                            <a:latin typeface="Cambria Math" panose="02040503050406030204" pitchFamily="18" charset="0"/>
                          </a:rPr>
                          <m:t>𝑤</m:t>
                        </m:r>
                      </m:e>
                      <m:sub>
                        <m:r>
                          <a:rPr lang="en-US" altLang="zh-CN" sz="2000" b="0" i="1" smtClean="0">
                            <a:solidFill>
                              <a:schemeClr val="accent1">
                                <a:lumMod val="75000"/>
                              </a:schemeClr>
                            </a:solidFill>
                            <a:latin typeface="Cambria Math" panose="02040503050406030204" pitchFamily="18" charset="0"/>
                          </a:rPr>
                          <m:t>2</m:t>
                        </m:r>
                      </m:sub>
                    </m:sSub>
                  </m:oMath>
                </a14:m>
                <a:r>
                  <a:rPr lang="zh-CN" altLang="en-US" sz="2000" dirty="0">
                    <a:solidFill>
                      <a:schemeClr val="accent1">
                        <a:lumMod val="75000"/>
                      </a:schemeClr>
                    </a:solidFill>
                  </a:rPr>
                  <a:t>。</a:t>
                </a:r>
                <a:endParaRPr lang="en-US" altLang="zh-CN" sz="2000" dirty="0">
                  <a:solidFill>
                    <a:schemeClr val="accent1">
                      <a:lumMod val="75000"/>
                    </a:schemeClr>
                  </a:solidFill>
                </a:endParaRPr>
              </a:p>
              <a:p>
                <a:pPr>
                  <a:spcBef>
                    <a:spcPts val="1000"/>
                  </a:spcBef>
                  <a:buClr>
                    <a:schemeClr val="tx2"/>
                  </a:buClr>
                  <a:buSzPct val="120000"/>
                </a:pPr>
                <a:endParaRPr lang="en-US" altLang="zh-CN" sz="2000" dirty="0">
                  <a:solidFill>
                    <a:schemeClr val="accent1">
                      <a:lumMod val="75000"/>
                    </a:schemeClr>
                  </a:solidFill>
                </a:endParaRPr>
              </a:p>
              <a:p>
                <a:pPr>
                  <a:spcBef>
                    <a:spcPts val="1000"/>
                  </a:spcBef>
                  <a:buClr>
                    <a:schemeClr val="tx2"/>
                  </a:buClr>
                  <a:buSzPct val="120000"/>
                </a:pPr>
                <a:r>
                  <a:rPr lang="zh-CN" altLang="en-US" sz="2000" dirty="0">
                    <a:solidFill>
                      <a:schemeClr val="accent1">
                        <a:lumMod val="75000"/>
                      </a:schemeClr>
                    </a:solidFill>
                  </a:rPr>
                  <a:t>目标优化的解在平方误差项与正则化项之间折中，即在图中</a:t>
                </a:r>
                <a:r>
                  <a:rPr lang="zh-CN" altLang="en-US" sz="2000" b="1" dirty="0">
                    <a:solidFill>
                      <a:schemeClr val="accent1">
                        <a:lumMod val="75000"/>
                      </a:schemeClr>
                    </a:solidFill>
                  </a:rPr>
                  <a:t>平方误差项等值线与正则化等值线相交处</a:t>
                </a:r>
                <a:r>
                  <a:rPr lang="zh-CN" altLang="en-US" sz="2000" dirty="0">
                    <a:solidFill>
                      <a:schemeClr val="accent1">
                        <a:lumMod val="75000"/>
                      </a:schemeClr>
                    </a:solidFill>
                  </a:rPr>
                  <a:t>。</a:t>
                </a:r>
                <a:endParaRPr lang="en-US" altLang="zh-CN" sz="2000" dirty="0">
                  <a:solidFill>
                    <a:schemeClr val="accent1">
                      <a:lumMod val="75000"/>
                    </a:schemeClr>
                  </a:solidFill>
                </a:endParaRPr>
              </a:p>
              <a:p>
                <a:pPr>
                  <a:spcBef>
                    <a:spcPts val="1000"/>
                  </a:spcBef>
                  <a:buClr>
                    <a:schemeClr val="tx2"/>
                  </a:buClr>
                  <a:buSzPct val="120000"/>
                </a:pPr>
                <a:endParaRPr lang="en-US" altLang="zh-CN" sz="2000" dirty="0">
                  <a:solidFill>
                    <a:schemeClr val="accent1">
                      <a:lumMod val="75000"/>
                    </a:schemeClr>
                  </a:solidFill>
                </a:endParaRPr>
              </a:p>
              <a:p>
                <a:pPr>
                  <a:spcBef>
                    <a:spcPts val="1000"/>
                  </a:spcBef>
                  <a:buClr>
                    <a:schemeClr val="tx2"/>
                  </a:buClr>
                  <a:buSzPct val="120000"/>
                </a:pPr>
                <a:r>
                  <a:rPr lang="zh-CN" altLang="en-US" sz="2000" dirty="0">
                    <a:solidFill>
                      <a:schemeClr val="accent1">
                        <a:lumMod val="75000"/>
                      </a:schemeClr>
                    </a:solidFill>
                  </a:rPr>
                  <a:t>从图中看出，采用</a:t>
                </a:r>
                <a14:m>
                  <m:oMath xmlns:m="http://schemas.openxmlformats.org/officeDocument/2006/math">
                    <m:sSub>
                      <m:sSubPr>
                        <m:ctrlPr>
                          <a:rPr lang="zh-CN" altLang="en-US" sz="2000" i="1">
                            <a:solidFill>
                              <a:schemeClr val="accent1">
                                <a:lumMod val="75000"/>
                              </a:schemeClr>
                            </a:solidFill>
                            <a:latin typeface="Cambria Math" panose="02040503050406030204" pitchFamily="18" charset="0"/>
                          </a:rPr>
                        </m:ctrlPr>
                      </m:sSubPr>
                      <m:e>
                        <m:r>
                          <a:rPr lang="zh-CN" altLang="en-US" sz="2000" i="1">
                            <a:solidFill>
                              <a:schemeClr val="accent1">
                                <a:lumMod val="75000"/>
                              </a:schemeClr>
                            </a:solidFill>
                            <a:latin typeface="Cambria Math" panose="02040503050406030204" pitchFamily="18" charset="0"/>
                          </a:rPr>
                          <m:t>𝐿</m:t>
                        </m:r>
                      </m:e>
                      <m:sub>
                        <m:r>
                          <a:rPr lang="en-US" altLang="zh-CN" sz="2000" i="1">
                            <a:solidFill>
                              <a:schemeClr val="accent1">
                                <a:lumMod val="75000"/>
                              </a:schemeClr>
                            </a:solidFill>
                            <a:latin typeface="Cambria Math" panose="02040503050406030204" pitchFamily="18" charset="0"/>
                          </a:rPr>
                          <m:t>1</m:t>
                        </m:r>
                      </m:sub>
                    </m:sSub>
                    <m:r>
                      <a:rPr lang="zh-CN" altLang="en-US" sz="2000" i="1">
                        <a:solidFill>
                          <a:schemeClr val="accent1">
                            <a:lumMod val="75000"/>
                          </a:schemeClr>
                        </a:solidFill>
                        <a:latin typeface="Cambria Math" panose="02040503050406030204" pitchFamily="18" charset="0"/>
                      </a:rPr>
                      <m:t>范数</m:t>
                    </m:r>
                  </m:oMath>
                </a14:m>
                <a:r>
                  <a:rPr lang="zh-CN" altLang="en-US" sz="2000" dirty="0">
                    <a:solidFill>
                      <a:schemeClr val="accent1">
                        <a:lumMod val="75000"/>
                      </a:schemeClr>
                    </a:solidFill>
                  </a:rPr>
                  <a:t>时交点常出现在</a:t>
                </a:r>
                <a:r>
                  <a:rPr lang="zh-CN" altLang="en-US" sz="2000" b="1" dirty="0">
                    <a:solidFill>
                      <a:schemeClr val="accent1">
                        <a:lumMod val="75000"/>
                      </a:schemeClr>
                    </a:solidFill>
                  </a:rPr>
                  <a:t>坐标轴</a:t>
                </a:r>
                <a:r>
                  <a:rPr lang="zh-CN" altLang="en-US" sz="2000" dirty="0">
                    <a:solidFill>
                      <a:schemeClr val="accent1">
                        <a:lumMod val="75000"/>
                      </a:schemeClr>
                    </a:solidFill>
                  </a:rPr>
                  <a:t>上，即产生</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rPr>
                        </m:ctrlPr>
                      </m:sSubPr>
                      <m:e>
                        <m:r>
                          <a:rPr lang="en-US" altLang="zh-CN" sz="2000" i="1">
                            <a:solidFill>
                              <a:schemeClr val="accent1">
                                <a:lumMod val="75000"/>
                              </a:schemeClr>
                            </a:solidFill>
                            <a:latin typeface="Cambria Math" panose="02040503050406030204" pitchFamily="18" charset="0"/>
                          </a:rPr>
                          <m:t>𝑤</m:t>
                        </m:r>
                      </m:e>
                      <m:sub>
                        <m:r>
                          <a:rPr lang="en-US" altLang="zh-CN" sz="2000" i="1">
                            <a:solidFill>
                              <a:schemeClr val="accent1">
                                <a:lumMod val="75000"/>
                              </a:schemeClr>
                            </a:solidFill>
                            <a:latin typeface="Cambria Math" panose="02040503050406030204" pitchFamily="18" charset="0"/>
                          </a:rPr>
                          <m:t>1</m:t>
                        </m:r>
                      </m:sub>
                    </m:sSub>
                  </m:oMath>
                </a14:m>
                <a:r>
                  <a:rPr lang="zh-CN" altLang="en-US" sz="2000" dirty="0">
                    <a:solidFill>
                      <a:schemeClr val="accent1">
                        <a:lumMod val="75000"/>
                      </a:schemeClr>
                    </a:solidFill>
                  </a:rPr>
                  <a:t>或者</a:t>
                </a:r>
                <a14:m>
                  <m:oMath xmlns:m="http://schemas.openxmlformats.org/officeDocument/2006/math">
                    <m:sSub>
                      <m:sSubPr>
                        <m:ctrlPr>
                          <a:rPr lang="en-US" altLang="zh-CN" sz="2000" i="1">
                            <a:solidFill>
                              <a:schemeClr val="accent1">
                                <a:lumMod val="75000"/>
                              </a:schemeClr>
                            </a:solidFill>
                            <a:latin typeface="Cambria Math" panose="02040503050406030204" pitchFamily="18" charset="0"/>
                          </a:rPr>
                        </m:ctrlPr>
                      </m:sSubPr>
                      <m:e>
                        <m:r>
                          <a:rPr lang="en-US" altLang="zh-CN" sz="2000" i="1">
                            <a:solidFill>
                              <a:schemeClr val="accent1">
                                <a:lumMod val="75000"/>
                              </a:schemeClr>
                            </a:solidFill>
                            <a:latin typeface="Cambria Math" panose="02040503050406030204" pitchFamily="18" charset="0"/>
                          </a:rPr>
                          <m:t>𝑤</m:t>
                        </m:r>
                      </m:e>
                      <m:sub>
                        <m:r>
                          <a:rPr lang="en-US" altLang="zh-CN" sz="2000" i="1">
                            <a:solidFill>
                              <a:schemeClr val="accent1">
                                <a:lumMod val="75000"/>
                              </a:schemeClr>
                            </a:solidFill>
                            <a:latin typeface="Cambria Math" panose="02040503050406030204" pitchFamily="18" charset="0"/>
                          </a:rPr>
                          <m:t>2</m:t>
                        </m:r>
                      </m:sub>
                    </m:sSub>
                  </m:oMath>
                </a14:m>
                <a:r>
                  <a:rPr lang="zh-CN" altLang="en-US" sz="2000" dirty="0">
                    <a:solidFill>
                      <a:schemeClr val="accent1">
                        <a:lumMod val="75000"/>
                      </a:schemeClr>
                    </a:solidFill>
                  </a:rPr>
                  <a:t>为</a:t>
                </a:r>
                <a:r>
                  <a:rPr lang="en-US" altLang="zh-CN" sz="2000" dirty="0">
                    <a:solidFill>
                      <a:schemeClr val="accent1">
                        <a:lumMod val="75000"/>
                      </a:schemeClr>
                    </a:solidFill>
                  </a:rPr>
                  <a:t>0</a:t>
                </a:r>
                <a:r>
                  <a:rPr lang="zh-CN" altLang="en-US" sz="2000" dirty="0">
                    <a:solidFill>
                      <a:schemeClr val="accent1">
                        <a:lumMod val="75000"/>
                      </a:schemeClr>
                    </a:solidFill>
                  </a:rPr>
                  <a:t>的稀疏解。</a:t>
                </a:r>
              </a:p>
            </p:txBody>
          </p:sp>
        </mc:Choice>
        <mc:Fallback xmlns="">
          <p:sp>
            <p:nvSpPr>
              <p:cNvPr id="30724" name="文本占位符 2">
                <a:extLst>
                  <a:ext uri="{FF2B5EF4-FFF2-40B4-BE49-F238E27FC236}">
                    <a16:creationId xmlns:a16="http://schemas.microsoft.com/office/drawing/2014/main" id="{A1004872-AC2A-48FE-8C57-1F654408BC40}"/>
                  </a:ext>
                </a:extLst>
              </p:cNvPr>
              <p:cNvSpPr txBox="1">
                <a:spLocks noRot="1" noChangeAspect="1" noMove="1" noResize="1" noEditPoints="1" noAdjustHandles="1" noChangeArrowheads="1" noChangeShapeType="1" noTextEdit="1"/>
              </p:cNvSpPr>
              <p:nvPr/>
            </p:nvSpPr>
            <p:spPr bwMode="auto">
              <a:xfrm>
                <a:off x="5697537" y="975709"/>
                <a:ext cx="3446463" cy="5129213"/>
              </a:xfrm>
              <a:prstGeom prst="rect">
                <a:avLst/>
              </a:prstGeom>
              <a:blipFill>
                <a:blip r:embed="rId4"/>
                <a:stretch>
                  <a:fillRect l="-1947" t="-832" r="-902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9" name="图片 6">
            <a:extLst>
              <a:ext uri="{FF2B5EF4-FFF2-40B4-BE49-F238E27FC236}">
                <a16:creationId xmlns:a16="http://schemas.microsoft.com/office/drawing/2014/main" id="{6ACADFC4-E4D1-43D7-8275-760DDB7A46D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1149348"/>
            <a:ext cx="5697537" cy="512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63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1</m:t>
                        </m:r>
                      </m:sub>
                    </m:sSub>
                    <m:r>
                      <a:rPr lang="zh-CN" altLang="en-US" i="1">
                        <a:latin typeface="Cambria Math" panose="02040503050406030204" pitchFamily="18" charset="0"/>
                      </a:rPr>
                      <m:t>正则化</m:t>
                    </m:r>
                  </m:oMath>
                </a14:m>
                <a:r>
                  <a:rPr lang="zh-CN" altLang="en-US" dirty="0"/>
                  <a:t>问题的求解</a:t>
                </a:r>
                <a:r>
                  <a:rPr lang="en-US" altLang="zh-CN" dirty="0"/>
                  <a:t>(1)</a:t>
                </a:r>
                <a:endParaRPr lang="zh-CN" altLang="en-US" dirty="0"/>
              </a:p>
            </p:txBody>
          </p:sp>
        </mc:Choice>
        <mc:Fallback xmlns="">
          <p:sp>
            <p:nvSpPr>
              <p:cNvPr id="2" name="标题 1">
                <a:extLst>
                  <a:ext uri="{FF2B5EF4-FFF2-40B4-BE49-F238E27FC236}">
                    <a16:creationId xmlns:a16="http://schemas.microsoft.com/office/drawing/2014/main" id="{DBAD48C5-A8EB-4386-8F4F-4E9F0CF49DAD}"/>
                  </a:ext>
                </a:extLst>
              </p:cNvPr>
              <p:cNvSpPr>
                <a:spLocks noGrp="1" noRot="1" noChangeAspect="1" noMove="1" noResize="1" noEditPoints="1" noAdjustHandles="1" noChangeArrowheads="1" noChangeShapeType="1" noTextEdit="1"/>
              </p:cNvSpPr>
              <p:nvPr>
                <p:ph type="title"/>
              </p:nvPr>
            </p:nvSpPr>
            <p:spPr>
              <a:xfrm>
                <a:off x="260350" y="42863"/>
                <a:ext cx="7886700" cy="777875"/>
              </a:xfrm>
              <a:blipFill>
                <a:blip r:embed="rId3"/>
                <a:stretch>
                  <a:fillRect t="-6250" b="-203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dirty="0"/>
                  <a:t>近端梯度下降（</a:t>
                </a:r>
                <a:r>
                  <a:rPr lang="en-US" altLang="zh-CN" dirty="0"/>
                  <a:t>Proximal Gradient Descend</a:t>
                </a:r>
                <a:r>
                  <a:rPr lang="zh-CN" altLang="en-US" dirty="0"/>
                  <a:t>，简称</a:t>
                </a:r>
                <a:r>
                  <a:rPr lang="en-US" altLang="zh-CN" dirty="0"/>
                  <a:t>PGD</a:t>
                </a:r>
                <a:r>
                  <a:rPr lang="zh-CN" altLang="en-US" dirty="0"/>
                  <a:t>）解法</a:t>
                </a:r>
                <a:r>
                  <a:rPr lang="en-US" altLang="zh-CN" sz="2000" dirty="0"/>
                  <a:t>[Boyd and </a:t>
                </a:r>
                <a:r>
                  <a:rPr lang="en-US" altLang="zh-CN" sz="2000" dirty="0" err="1"/>
                  <a:t>Vandenberghe</a:t>
                </a:r>
                <a:r>
                  <a:rPr lang="en-US" altLang="zh-CN" sz="2000" dirty="0"/>
                  <a:t>, 2004] </a:t>
                </a:r>
                <a:r>
                  <a:rPr lang="zh-CN" altLang="en-US" dirty="0"/>
                  <a:t>，优化目标：</a:t>
                </a:r>
                <a:endParaRPr lang="en-US" altLang="zh-CN" dirty="0"/>
              </a:p>
              <a:p>
                <a:pPr marL="342900" lvl="1" indent="0">
                  <a:buNone/>
                </a:pPr>
                <a:endParaRPr lang="zh-CN" altLang="en-US" dirty="0"/>
              </a:p>
              <a:p>
                <a:pPr indent="-358775"/>
                <a:r>
                  <a:rPr lang="zh-CN" altLang="en-US" b="0" dirty="0"/>
                  <a:t>假设</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满足</a:t>
                </a:r>
                <a:r>
                  <a:rPr lang="en-US" altLang="zh-CN" dirty="0"/>
                  <a:t>L-Lipschitz</a:t>
                </a:r>
                <a:r>
                  <a:rPr lang="zh-CN" altLang="en-US" dirty="0"/>
                  <a:t>条件，及存在常数</a:t>
                </a:r>
                <a14:m>
                  <m:oMath xmlns:m="http://schemas.openxmlformats.org/officeDocument/2006/math">
                    <m:r>
                      <a:rPr lang="en-US" altLang="zh-CN" b="0" i="1" smtClean="0">
                        <a:latin typeface="Cambria Math" panose="02040503050406030204" pitchFamily="18" charset="0"/>
                      </a:rPr>
                      <m:t>𝐿</m:t>
                    </m:r>
                    <m:r>
                      <a:rPr lang="en-US" altLang="zh-CN" b="0" i="1" smtClean="0">
                        <a:latin typeface="Cambria Math" panose="02040503050406030204" pitchFamily="18" charset="0"/>
                      </a:rPr>
                      <m:t>&gt;0</m:t>
                    </m:r>
                  </m:oMath>
                </a14:m>
                <a:r>
                  <a:rPr lang="zh-CN" altLang="en-US" dirty="0"/>
                  <a:t>，使得：</a:t>
                </a:r>
                <a:endParaRPr lang="en-US" altLang="zh-CN" dirty="0"/>
              </a:p>
              <a:p>
                <a:pPr lvl="1" indent="-358775"/>
                <a:endParaRPr lang="en-US" altLang="zh-CN" dirty="0"/>
              </a:p>
              <a:p>
                <a:pPr lvl="1" indent="-358775"/>
                <a:endParaRPr lang="en-US" altLang="zh-CN" dirty="0"/>
              </a:p>
              <a:p>
                <a:pPr indent="-358775"/>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二阶泰勒展开近似为：</a:t>
                </a:r>
                <a:endParaRPr lang="en-US" altLang="zh-CN" dirty="0"/>
              </a:p>
              <a:p>
                <a:pPr lvl="1" indent="-358775"/>
                <a:endParaRPr lang="en-US" altLang="zh-CN" dirty="0"/>
              </a:p>
              <a:p>
                <a:pPr lvl="1" indent="-358775"/>
                <a:endParaRPr lang="en-US" altLang="zh-CN" dirty="0"/>
              </a:p>
              <a:p>
                <a:pPr lvl="1" indent="-358775"/>
                <a:endParaRPr lang="en-US" altLang="zh-CN" dirty="0"/>
              </a:p>
              <a:p>
                <a:pPr lvl="1" indent="-358775"/>
                <a:r>
                  <a:rPr lang="zh-CN" altLang="en-US" dirty="0"/>
                  <a:t>最小值，在如下情况获得：</a:t>
                </a:r>
                <a:endParaRPr lang="en-US" altLang="zh-CN" dirty="0"/>
              </a:p>
              <a:p>
                <a:pPr indent="-358775"/>
                <a:endParaRPr lang="en-US" altLang="zh-CN" dirty="0"/>
              </a:p>
            </p:txBody>
          </p:sp>
        </mc:Choice>
        <mc:Fallback xmlns="">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4"/>
                <a:stretch>
                  <a:fillRect l="-400" t="-109" r="-126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24FBC24-2119-4925-A68E-75390F0DE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2716" y="1922331"/>
            <a:ext cx="2278272" cy="652838"/>
          </a:xfrm>
          <a:prstGeom prst="rect">
            <a:avLst/>
          </a:prstGeom>
        </p:spPr>
      </p:pic>
      <p:pic>
        <p:nvPicPr>
          <p:cNvPr id="8" name="图片 7">
            <a:extLst>
              <a:ext uri="{FF2B5EF4-FFF2-40B4-BE49-F238E27FC236}">
                <a16:creationId xmlns:a16="http://schemas.microsoft.com/office/drawing/2014/main" id="{28DAB1E0-C251-414B-9E62-5EEC95CA7F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2778" y="2926653"/>
            <a:ext cx="5861844" cy="777875"/>
          </a:xfrm>
          <a:prstGeom prst="rect">
            <a:avLst/>
          </a:prstGeom>
        </p:spPr>
      </p:pic>
      <p:pic>
        <p:nvPicPr>
          <p:cNvPr id="11" name="图片 10">
            <a:extLst>
              <a:ext uri="{FF2B5EF4-FFF2-40B4-BE49-F238E27FC236}">
                <a16:creationId xmlns:a16="http://schemas.microsoft.com/office/drawing/2014/main" id="{FA7498D0-4942-4DBF-81EE-D05B27223A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99301" y="4412441"/>
            <a:ext cx="4511547" cy="1245951"/>
          </a:xfrm>
          <a:prstGeom prst="rect">
            <a:avLst/>
          </a:prstGeom>
        </p:spPr>
      </p:pic>
      <p:pic>
        <p:nvPicPr>
          <p:cNvPr id="13" name="图片 12">
            <a:extLst>
              <a:ext uri="{FF2B5EF4-FFF2-40B4-BE49-F238E27FC236}">
                <a16:creationId xmlns:a16="http://schemas.microsoft.com/office/drawing/2014/main" id="{DAA6C06C-8664-4B74-9C7D-9F4EDAAF48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1852" y="5783586"/>
            <a:ext cx="2264551" cy="488229"/>
          </a:xfrm>
          <a:prstGeom prst="rect">
            <a:avLst/>
          </a:prstGeom>
        </p:spPr>
      </p:pic>
    </p:spTree>
    <p:extLst>
      <p:ext uri="{BB962C8B-B14F-4D97-AF65-F5344CB8AC3E}">
        <p14:creationId xmlns:p14="http://schemas.microsoft.com/office/powerpoint/2010/main" val="1312810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1</m:t>
                        </m:r>
                      </m:sub>
                    </m:sSub>
                    <m:r>
                      <a:rPr lang="zh-CN" altLang="en-US" i="1">
                        <a:latin typeface="Cambria Math" panose="02040503050406030204" pitchFamily="18" charset="0"/>
                      </a:rPr>
                      <m:t>正则化</m:t>
                    </m:r>
                  </m:oMath>
                </a14:m>
                <a:r>
                  <a:rPr lang="zh-CN" altLang="en-US" dirty="0"/>
                  <a:t>问题的求解</a:t>
                </a:r>
                <a:r>
                  <a:rPr lang="en-US" altLang="zh-CN" dirty="0"/>
                  <a:t>(2)</a:t>
                </a:r>
                <a:endParaRPr lang="zh-CN" altLang="en-US" dirty="0"/>
              </a:p>
            </p:txBody>
          </p:sp>
        </mc:Choice>
        <mc:Fallback xmlns="">
          <p:sp>
            <p:nvSpPr>
              <p:cNvPr id="2" name="标题 1">
                <a:extLst>
                  <a:ext uri="{FF2B5EF4-FFF2-40B4-BE49-F238E27FC236}">
                    <a16:creationId xmlns:a16="http://schemas.microsoft.com/office/drawing/2014/main" id="{DBAD48C5-A8EB-4386-8F4F-4E9F0CF49DAD}"/>
                  </a:ext>
                </a:extLst>
              </p:cNvPr>
              <p:cNvSpPr>
                <a:spLocks noGrp="1" noRot="1" noChangeAspect="1" noMove="1" noResize="1" noEditPoints="1" noAdjustHandles="1" noChangeArrowheads="1" noChangeShapeType="1" noTextEdit="1"/>
              </p:cNvSpPr>
              <p:nvPr>
                <p:ph type="title"/>
              </p:nvPr>
            </p:nvSpPr>
            <p:spPr>
              <a:xfrm>
                <a:off x="260350" y="42863"/>
                <a:ext cx="7886700" cy="777875"/>
              </a:xfrm>
              <a:blipFill>
                <a:blip r:embed="rId3"/>
                <a:stretch>
                  <a:fillRect t="-6250" b="-203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dirty="0"/>
                  <a:t>将</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近似值带入优化目标，每一步迭代为：</a:t>
                </a:r>
                <a:endParaRPr lang="en-US" altLang="zh-CN" dirty="0"/>
              </a:p>
              <a:p>
                <a:pPr lvl="1" indent="-358775"/>
                <a:endParaRPr lang="en-US" altLang="zh-CN" dirty="0"/>
              </a:p>
              <a:p>
                <a:pPr lvl="1" indent="-358775"/>
                <a:endParaRPr lang="en-US" altLang="zh-CN" dirty="0"/>
              </a:p>
              <a:p>
                <a:pPr lvl="1" indent="-358775"/>
                <a:endParaRPr lang="en-US" altLang="zh-CN" dirty="0"/>
              </a:p>
              <a:p>
                <a:pPr lvl="1" indent="-358775"/>
                <a:endParaRPr lang="zh-CN" altLang="en-US" dirty="0"/>
              </a:p>
              <a:p>
                <a:pPr indent="-358775"/>
                <a:r>
                  <a:rPr lang="zh-CN" altLang="en-US" b="0" dirty="0"/>
                  <a:t>假设                             </a:t>
                </a:r>
                <a:r>
                  <a:rPr lang="zh-CN" altLang="en-US" dirty="0"/>
                  <a:t>，上式有闭式解：</a:t>
                </a:r>
                <a:endParaRPr lang="en-US" altLang="zh-CN" dirty="0"/>
              </a:p>
              <a:p>
                <a:pPr indent="-358775"/>
                <a:endParaRPr lang="en-US" altLang="zh-CN" dirty="0"/>
              </a:p>
              <a:p>
                <a:pPr indent="-358775"/>
                <a:endParaRPr lang="en-US" altLang="zh-CN" i="1" dirty="0">
                  <a:latin typeface="Cambria Math" panose="02040503050406030204" pitchFamily="18" charset="0"/>
                </a:endParaRPr>
              </a:p>
              <a:p>
                <a:pPr indent="-358775"/>
                <a:endParaRPr lang="en-US" altLang="zh-CN" dirty="0"/>
              </a:p>
              <a:p>
                <a:pPr indent="-358775"/>
                <a:endParaRPr lang="en-US" altLang="zh-CN" dirty="0"/>
              </a:p>
            </p:txBody>
          </p:sp>
        </mc:Choice>
        <mc:Fallback xmlns="">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4"/>
                <a:stretch>
                  <a:fillRect l="-400" t="-10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F4B4ADE-02ED-430C-9094-711A547B3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415" y="1736465"/>
            <a:ext cx="6026654" cy="905189"/>
          </a:xfrm>
          <a:prstGeom prst="rect">
            <a:avLst/>
          </a:prstGeom>
        </p:spPr>
      </p:pic>
      <p:pic>
        <p:nvPicPr>
          <p:cNvPr id="7" name="图片 6">
            <a:extLst>
              <a:ext uri="{FF2B5EF4-FFF2-40B4-BE49-F238E27FC236}">
                <a16:creationId xmlns:a16="http://schemas.microsoft.com/office/drawing/2014/main" id="{B9167E40-041B-4F19-A2EA-02270337DC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7675" y="3429000"/>
            <a:ext cx="2186251" cy="397500"/>
          </a:xfrm>
          <a:prstGeom prst="rect">
            <a:avLst/>
          </a:prstGeom>
        </p:spPr>
      </p:pic>
      <p:pic>
        <p:nvPicPr>
          <p:cNvPr id="10" name="图片 9">
            <a:extLst>
              <a:ext uri="{FF2B5EF4-FFF2-40B4-BE49-F238E27FC236}">
                <a16:creationId xmlns:a16="http://schemas.microsoft.com/office/drawing/2014/main" id="{C62315B7-468C-4064-B4D9-0E1560B760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8965" y="4216346"/>
            <a:ext cx="3877555" cy="1304598"/>
          </a:xfrm>
          <a:prstGeom prst="rect">
            <a:avLst/>
          </a:prstGeom>
        </p:spPr>
      </p:pic>
    </p:spTree>
    <p:extLst>
      <p:ext uri="{BB962C8B-B14F-4D97-AF65-F5344CB8AC3E}">
        <p14:creationId xmlns:p14="http://schemas.microsoft.com/office/powerpoint/2010/main" val="3920169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solidFill>
                      <a:schemeClr val="bg1">
                        <a:lumMod val="65000"/>
                      </a:schemeClr>
                    </a:solidFill>
                  </a:rPr>
                  <a:t>子集搜索与评价</a:t>
                </a:r>
                <a:endParaRPr lang="en-US" altLang="zh-CN" dirty="0">
                  <a:solidFill>
                    <a:schemeClr val="bg1">
                      <a:lumMod val="65000"/>
                    </a:schemeClr>
                  </a:solidFill>
                </a:endParaRPr>
              </a:p>
              <a:p>
                <a:r>
                  <a:rPr lang="zh-CN" altLang="en-US" dirty="0">
                    <a:solidFill>
                      <a:schemeClr val="bg1">
                        <a:lumMod val="65000"/>
                      </a:schemeClr>
                    </a:solidFill>
                  </a:rPr>
                  <a:t>过滤式选择</a:t>
                </a:r>
                <a:endParaRPr lang="en-US" altLang="zh-CN" dirty="0">
                  <a:solidFill>
                    <a:schemeClr val="bg1">
                      <a:lumMod val="65000"/>
                    </a:schemeClr>
                  </a:solidFill>
                </a:endParaRPr>
              </a:p>
              <a:p>
                <a:r>
                  <a:rPr lang="zh-CN" altLang="en-US" dirty="0">
                    <a:solidFill>
                      <a:schemeClr val="bg1">
                        <a:lumMod val="65000"/>
                      </a:schemeClr>
                    </a:solidFill>
                  </a:rPr>
                  <a:t>包裹式选择</a:t>
                </a:r>
                <a:endParaRPr lang="en-US" altLang="zh-CN" dirty="0">
                  <a:solidFill>
                    <a:schemeClr val="bg1">
                      <a:lumMod val="65000"/>
                    </a:schemeClr>
                  </a:solidFill>
                </a:endParaRPr>
              </a:p>
              <a:p>
                <a:r>
                  <a:rPr lang="zh-CN" altLang="en-US" dirty="0">
                    <a:solidFill>
                      <a:schemeClr val="bg1">
                        <a:lumMod val="65000"/>
                      </a:schemeClr>
                    </a:solidFill>
                  </a:rPr>
                  <a:t>嵌入式选择与</a:t>
                </a:r>
                <a14:m>
                  <m:oMath xmlns:m="http://schemas.openxmlformats.org/officeDocument/2006/math">
                    <m:sSub>
                      <m:sSubPr>
                        <m:ctrlPr>
                          <a:rPr lang="en-US" altLang="zh-CN" i="1" smtClean="0">
                            <a:solidFill>
                              <a:schemeClr val="bg1">
                                <a:lumMod val="65000"/>
                              </a:schemeClr>
                            </a:solidFill>
                            <a:latin typeface="Cambria Math" panose="02040503050406030204" pitchFamily="18" charset="0"/>
                          </a:rPr>
                        </m:ctrlPr>
                      </m:sSubPr>
                      <m:e>
                        <m:r>
                          <a:rPr lang="en-US" altLang="zh-CN" b="0" i="1" smtClean="0">
                            <a:solidFill>
                              <a:schemeClr val="bg1">
                                <a:lumMod val="65000"/>
                              </a:schemeClr>
                            </a:solidFill>
                            <a:latin typeface="Cambria Math" panose="02040503050406030204" pitchFamily="18" charset="0"/>
                          </a:rPr>
                          <m:t>𝐿</m:t>
                        </m:r>
                      </m:e>
                      <m:sub>
                        <m:r>
                          <a:rPr lang="en-US" altLang="zh-CN" b="0" i="1" smtClean="0">
                            <a:solidFill>
                              <a:schemeClr val="bg1">
                                <a:lumMod val="65000"/>
                              </a:schemeClr>
                            </a:solidFill>
                            <a:latin typeface="Cambria Math" panose="02040503050406030204" pitchFamily="18" charset="0"/>
                          </a:rPr>
                          <m:t>1</m:t>
                        </m:r>
                      </m:sub>
                    </m:sSub>
                    <m:r>
                      <a:rPr lang="zh-CN" altLang="en-US" i="1">
                        <a:solidFill>
                          <a:schemeClr val="bg1">
                            <a:lumMod val="65000"/>
                          </a:schemeClr>
                        </a:solidFill>
                        <a:latin typeface="Cambria Math" panose="02040503050406030204" pitchFamily="18" charset="0"/>
                      </a:rPr>
                      <m:t>正则化</m:t>
                    </m:r>
                  </m:oMath>
                </a14:m>
                <a:endParaRPr lang="en-US" altLang="zh-CN" dirty="0">
                  <a:solidFill>
                    <a:schemeClr val="bg1">
                      <a:lumMod val="65000"/>
                    </a:schemeClr>
                  </a:solidFill>
                </a:endParaRPr>
              </a:p>
              <a:p>
                <a:r>
                  <a:rPr lang="zh-CN" altLang="en-US" dirty="0"/>
                  <a:t>稀疏表示与字典学习</a:t>
                </a:r>
                <a:endParaRPr lang="en-US" altLang="zh-CN" dirty="0"/>
              </a:p>
              <a:p>
                <a:r>
                  <a:rPr lang="zh-CN" altLang="en-US" dirty="0">
                    <a:solidFill>
                      <a:schemeClr val="bg1">
                        <a:lumMod val="65000"/>
                      </a:schemeClr>
                    </a:solidFill>
                  </a:rPr>
                  <a:t>压缩感知</a:t>
                </a:r>
                <a:endParaRPr lang="en-US" altLang="zh-CN" dirty="0">
                  <a:solidFill>
                    <a:schemeClr val="bg1">
                      <a:lumMod val="65000"/>
                    </a:schemeClr>
                  </a:solidFill>
                </a:endParaRPr>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27</a:t>
            </a:fld>
            <a:endParaRPr lang="zh-CN" altLang="en-US"/>
          </a:p>
        </p:txBody>
      </p:sp>
    </p:spTree>
    <p:extLst>
      <p:ext uri="{BB962C8B-B14F-4D97-AF65-F5344CB8AC3E}">
        <p14:creationId xmlns:p14="http://schemas.microsoft.com/office/powerpoint/2010/main" val="465484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AAF9F-BEF2-4DF4-96AB-534727897EC8}"/>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稀疏表示</a:t>
            </a:r>
          </a:p>
        </p:txBody>
      </p:sp>
      <p:sp>
        <p:nvSpPr>
          <p:cNvPr id="3" name="内容占位符 2">
            <a:extLst>
              <a:ext uri="{FF2B5EF4-FFF2-40B4-BE49-F238E27FC236}">
                <a16:creationId xmlns:a16="http://schemas.microsoft.com/office/drawing/2014/main" id="{032CBE8F-456D-4BCA-B354-D84EEF6FEA20}"/>
              </a:ext>
            </a:extLst>
          </p:cNvPr>
          <p:cNvSpPr>
            <a:spLocks noGrp="1"/>
          </p:cNvSpPr>
          <p:nvPr>
            <p:ph idx="1"/>
          </p:nvPr>
        </p:nvSpPr>
        <p:spPr>
          <a:xfrm>
            <a:off x="260349" y="1158875"/>
            <a:ext cx="8710229" cy="5368049"/>
          </a:xfrm>
        </p:spPr>
        <p:txBody>
          <a:bodyPr rtlCol="0">
            <a:normAutofit/>
          </a:bodyPr>
          <a:lstStyle/>
          <a:p>
            <a:pPr fontAlgn="auto">
              <a:spcAft>
                <a:spcPts val="0"/>
              </a:spcAft>
              <a:defRPr/>
            </a:pPr>
            <a:r>
              <a:rPr dirty="0"/>
              <a:t>将数据集考虑成一个矩阵，每行对应一个样本，每列对应一个特征</a:t>
            </a:r>
            <a:endParaRPr lang="en-US" altLang="zh-CN" dirty="0"/>
          </a:p>
          <a:p>
            <a:pPr marL="0" indent="0" fontAlgn="auto">
              <a:spcAft>
                <a:spcPts val="0"/>
              </a:spcAft>
              <a:buFont typeface="Wingdings" panose="05000000000000000000" pitchFamily="2" charset="2"/>
              <a:buNone/>
              <a:defRPr/>
            </a:pPr>
            <a:endParaRPr lang="en-US" altLang="zh-CN" dirty="0"/>
          </a:p>
          <a:p>
            <a:pPr fontAlgn="auto">
              <a:spcAft>
                <a:spcPts val="0"/>
              </a:spcAft>
              <a:defRPr/>
            </a:pPr>
            <a:r>
              <a:rPr dirty="0"/>
              <a:t>矩阵中有很多零元素，且非整行整列出现</a:t>
            </a:r>
            <a:endParaRPr lang="en-US" altLang="zh-CN" dirty="0"/>
          </a:p>
          <a:p>
            <a:pPr marL="0" indent="0" fontAlgn="auto">
              <a:spcAft>
                <a:spcPts val="0"/>
              </a:spcAft>
              <a:buNone/>
              <a:defRPr/>
            </a:pPr>
            <a:endParaRPr lang="en-US" altLang="zh-CN" dirty="0"/>
          </a:p>
          <a:p>
            <a:pPr fontAlgn="auto">
              <a:spcAft>
                <a:spcPts val="0"/>
              </a:spcAft>
              <a:defRPr/>
            </a:pPr>
            <a:r>
              <a:rPr dirty="0"/>
              <a:t>稀疏表达的优势：</a:t>
            </a:r>
            <a:endParaRPr lang="en-US" altLang="zh-CN" dirty="0"/>
          </a:p>
          <a:p>
            <a:pPr lvl="1" fontAlgn="auto">
              <a:spcAft>
                <a:spcPts val="0"/>
              </a:spcAft>
              <a:defRPr/>
            </a:pPr>
            <a:r>
              <a:rPr lang="zh-CN" altLang="en-US" dirty="0"/>
              <a:t>文本数据线性可分</a:t>
            </a:r>
            <a:endParaRPr lang="en-US" altLang="zh-CN" dirty="0"/>
          </a:p>
          <a:p>
            <a:pPr lvl="1" fontAlgn="auto">
              <a:spcAft>
                <a:spcPts val="0"/>
              </a:spcAft>
              <a:defRPr/>
            </a:pPr>
            <a:r>
              <a:rPr lang="zh-CN" altLang="en-US" dirty="0"/>
              <a:t>存储高效</a:t>
            </a:r>
            <a:endParaRPr lang="en-US" altLang="zh-CN" dirty="0"/>
          </a:p>
          <a:p>
            <a:pPr lvl="1" fontAlgn="auto">
              <a:spcAft>
                <a:spcPts val="0"/>
              </a:spcAft>
              <a:defRPr/>
            </a:pPr>
            <a:endParaRPr lang="zh-CN" altLang="en-US" dirty="0"/>
          </a:p>
        </p:txBody>
      </p:sp>
      <p:sp>
        <p:nvSpPr>
          <p:cNvPr id="33796" name="矩形 3">
            <a:extLst>
              <a:ext uri="{FF2B5EF4-FFF2-40B4-BE49-F238E27FC236}">
                <a16:creationId xmlns:a16="http://schemas.microsoft.com/office/drawing/2014/main" id="{FD99ADD4-F084-4665-8FE8-E4E2DFC69A83}"/>
              </a:ext>
            </a:extLst>
          </p:cNvPr>
          <p:cNvSpPr>
            <a:spLocks noChangeArrowheads="1"/>
          </p:cNvSpPr>
          <p:nvPr/>
        </p:nvSpPr>
        <p:spPr bwMode="auto">
          <a:xfrm>
            <a:off x="774618" y="5454868"/>
            <a:ext cx="68581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400" dirty="0">
                <a:solidFill>
                  <a:srgbClr val="C00000"/>
                </a:solidFill>
                <a:latin typeface="微软雅黑" panose="020B0503020204020204" pitchFamily="34" charset="-122"/>
                <a:ea typeface="微软雅黑" panose="020B0503020204020204" pitchFamily="34" charset="-122"/>
              </a:rPr>
              <a:t>能否将稠密表示的数据集转化为“稀疏表示”，使其享受稀疏表达的优势？</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字典学习</a:t>
            </a:r>
          </a:p>
        </p:txBody>
      </p:sp>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260350" y="2527734"/>
            <a:ext cx="8623300" cy="4030721"/>
          </a:xfrm>
        </p:spPr>
        <p:txBody>
          <a:bodyPr/>
          <a:lstStyle/>
          <a:p>
            <a:pPr indent="-358775"/>
            <a:r>
              <a:rPr lang="zh-CN" altLang="en-US" dirty="0"/>
              <a:t>给定数据集：</a:t>
            </a:r>
            <a:endParaRPr lang="en-US" altLang="zh-CN" dirty="0"/>
          </a:p>
          <a:p>
            <a:pPr indent="-358775"/>
            <a:r>
              <a:rPr lang="zh-CN" altLang="en-US" dirty="0"/>
              <a:t>学习目标是：                  ；样本稀疏表示：</a:t>
            </a:r>
            <a:r>
              <a:rPr lang="en-US" altLang="zh-CN" dirty="0"/>
              <a:t>             </a:t>
            </a:r>
            <a:r>
              <a:rPr lang="zh-CN" altLang="en-US" dirty="0"/>
              <a:t>；</a:t>
            </a:r>
            <a:r>
              <a:rPr lang="en-US" altLang="zh-CN" dirty="0"/>
              <a:t>k</a:t>
            </a:r>
            <a:r>
              <a:rPr lang="zh-CN" altLang="en-US" dirty="0"/>
              <a:t>为字典词汇量，由用户指定，字典优化形式为：</a:t>
            </a:r>
            <a:endParaRPr lang="en-US" altLang="zh-CN" dirty="0"/>
          </a:p>
          <a:p>
            <a:pPr lvl="1" indent="-358775"/>
            <a:endParaRPr lang="en-US" altLang="zh-CN" dirty="0"/>
          </a:p>
          <a:p>
            <a:pPr lvl="1" indent="-358775"/>
            <a:endParaRPr lang="zh-CN" altLang="en-US" dirty="0"/>
          </a:p>
          <a:p>
            <a:pPr indent="-358775"/>
            <a:endParaRPr lang="en-US" altLang="zh-CN" dirty="0"/>
          </a:p>
        </p:txBody>
      </p:sp>
      <p:sp>
        <p:nvSpPr>
          <p:cNvPr id="30724" name="文本占位符 2">
            <a:extLst>
              <a:ext uri="{FF2B5EF4-FFF2-40B4-BE49-F238E27FC236}">
                <a16:creationId xmlns:a16="http://schemas.microsoft.com/office/drawing/2014/main" id="{A1004872-AC2A-48FE-8C57-1F654408BC40}"/>
              </a:ext>
            </a:extLst>
          </p:cNvPr>
          <p:cNvSpPr txBox="1">
            <a:spLocks/>
          </p:cNvSpPr>
          <p:nvPr/>
        </p:nvSpPr>
        <p:spPr bwMode="auto">
          <a:xfrm>
            <a:off x="260350" y="1149349"/>
            <a:ext cx="8741760" cy="1378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zh-CN" altLang="en-US" sz="2800" dirty="0">
                <a:solidFill>
                  <a:schemeClr val="tx2"/>
                </a:solidFill>
              </a:rPr>
              <a:t>为普通稠密表达的样本找到合适的</a:t>
            </a:r>
            <a:r>
              <a:rPr lang="zh-CN" altLang="en-US" sz="2800" b="1" dirty="0">
                <a:solidFill>
                  <a:schemeClr val="tx2"/>
                </a:solidFill>
              </a:rPr>
              <a:t>字典</a:t>
            </a:r>
            <a:r>
              <a:rPr lang="zh-CN" altLang="en-US" sz="2800" dirty="0">
                <a:solidFill>
                  <a:schemeClr val="tx2"/>
                </a:solidFill>
              </a:rPr>
              <a:t>，将样本转化为稀疏表示，这一过程称为</a:t>
            </a:r>
            <a:r>
              <a:rPr lang="zh-CN" altLang="en-US" sz="2800" b="1" dirty="0">
                <a:solidFill>
                  <a:schemeClr val="tx2"/>
                </a:solidFill>
              </a:rPr>
              <a:t>字典学习</a:t>
            </a:r>
          </a:p>
        </p:txBody>
      </p:sp>
      <p:graphicFrame>
        <p:nvGraphicFramePr>
          <p:cNvPr id="7" name="Object 1275">
            <a:extLst>
              <a:ext uri="{FF2B5EF4-FFF2-40B4-BE49-F238E27FC236}">
                <a16:creationId xmlns:a16="http://schemas.microsoft.com/office/drawing/2014/main" id="{261543C4-199B-410E-9AD0-716898A147EB}"/>
              </a:ext>
            </a:extLst>
          </p:cNvPr>
          <p:cNvGraphicFramePr>
            <a:graphicFrameLocks noChangeAspect="1"/>
          </p:cNvGraphicFramePr>
          <p:nvPr>
            <p:extLst>
              <p:ext uri="{D42A27DB-BD31-4B8C-83A1-F6EECF244321}">
                <p14:modId xmlns:p14="http://schemas.microsoft.com/office/powerpoint/2010/main" val="3373082063"/>
              </p:ext>
            </p:extLst>
          </p:nvPr>
        </p:nvGraphicFramePr>
        <p:xfrm>
          <a:off x="2543284" y="2603251"/>
          <a:ext cx="3384550" cy="334862"/>
        </p:xfrm>
        <a:graphic>
          <a:graphicData uri="http://schemas.openxmlformats.org/presentationml/2006/ole">
            <mc:AlternateContent xmlns:mc="http://schemas.openxmlformats.org/markup-compatibility/2006">
              <mc:Choice xmlns:v="urn:schemas-microsoft-com:vml" Requires="v">
                <p:oleObj spid="_x0000_s28806" name="Formula" r:id="rId4" imgW="3289320" imgH="325440" progId="">
                  <p:embed/>
                </p:oleObj>
              </mc:Choice>
              <mc:Fallback>
                <p:oleObj name="Formula" r:id="rId4" imgW="3289320" imgH="325440" progId="">
                  <p:embed/>
                  <p:pic>
                    <p:nvPicPr>
                      <p:cNvPr id="8194" name="Object 1275">
                        <a:extLst>
                          <a:ext uri="{FF2B5EF4-FFF2-40B4-BE49-F238E27FC236}">
                            <a16:creationId xmlns:a16="http://schemas.microsoft.com/office/drawing/2014/main" id="{9BD8FE36-C44A-4F05-9CBC-FA8322C97D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284" y="2603251"/>
                        <a:ext cx="3384550" cy="334862"/>
                      </a:xfrm>
                      <a:prstGeom prst="rect">
                        <a:avLst/>
                      </a:prstGeom>
                      <a:noFill/>
                      <a:ln>
                        <a:noFill/>
                      </a:ln>
                    </p:spPr>
                  </p:pic>
                </p:oleObj>
              </mc:Fallback>
            </mc:AlternateContent>
          </a:graphicData>
        </a:graphic>
      </p:graphicFrame>
      <p:graphicFrame>
        <p:nvGraphicFramePr>
          <p:cNvPr id="8" name="Object 1276">
            <a:extLst>
              <a:ext uri="{FF2B5EF4-FFF2-40B4-BE49-F238E27FC236}">
                <a16:creationId xmlns:a16="http://schemas.microsoft.com/office/drawing/2014/main" id="{9760A654-87E7-4796-9DA6-088F064FBC67}"/>
              </a:ext>
            </a:extLst>
          </p:cNvPr>
          <p:cNvGraphicFramePr>
            <a:graphicFrameLocks noChangeAspect="1"/>
          </p:cNvGraphicFramePr>
          <p:nvPr>
            <p:extLst>
              <p:ext uri="{D42A27DB-BD31-4B8C-83A1-F6EECF244321}">
                <p14:modId xmlns:p14="http://schemas.microsoft.com/office/powerpoint/2010/main" val="1123210864"/>
              </p:ext>
            </p:extLst>
          </p:nvPr>
        </p:nvGraphicFramePr>
        <p:xfrm>
          <a:off x="2543283" y="3173200"/>
          <a:ext cx="1250389" cy="334862"/>
        </p:xfrm>
        <a:graphic>
          <a:graphicData uri="http://schemas.openxmlformats.org/presentationml/2006/ole">
            <mc:AlternateContent xmlns:mc="http://schemas.openxmlformats.org/markup-compatibility/2006">
              <mc:Choice xmlns:v="urn:schemas-microsoft-com:vml" Requires="v">
                <p:oleObj spid="_x0000_s28807" name="Formula" r:id="rId6" imgW="1113840" imgH="298800" progId="">
                  <p:embed/>
                </p:oleObj>
              </mc:Choice>
              <mc:Fallback>
                <p:oleObj name="Formula" r:id="rId6" imgW="1113840" imgH="298800" progId="">
                  <p:embed/>
                  <p:pic>
                    <p:nvPicPr>
                      <p:cNvPr id="8195" name="Object 1276">
                        <a:extLst>
                          <a:ext uri="{FF2B5EF4-FFF2-40B4-BE49-F238E27FC236}">
                            <a16:creationId xmlns:a16="http://schemas.microsoft.com/office/drawing/2014/main" id="{47970853-4389-4B73-A92F-939EE79D3A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3283" y="3173200"/>
                        <a:ext cx="1250389" cy="334862"/>
                      </a:xfrm>
                      <a:prstGeom prst="rect">
                        <a:avLst/>
                      </a:prstGeom>
                      <a:noFill/>
                      <a:ln>
                        <a:noFill/>
                      </a:ln>
                    </p:spPr>
                  </p:pic>
                </p:oleObj>
              </mc:Fallback>
            </mc:AlternateContent>
          </a:graphicData>
        </a:graphic>
      </p:graphicFrame>
      <p:graphicFrame>
        <p:nvGraphicFramePr>
          <p:cNvPr id="9" name="Object 1277">
            <a:extLst>
              <a:ext uri="{FF2B5EF4-FFF2-40B4-BE49-F238E27FC236}">
                <a16:creationId xmlns:a16="http://schemas.microsoft.com/office/drawing/2014/main" id="{5FE23D09-5BEA-4C35-87AD-3C13351BEB6E}"/>
              </a:ext>
            </a:extLst>
          </p:cNvPr>
          <p:cNvGraphicFramePr>
            <a:graphicFrameLocks noChangeAspect="1"/>
          </p:cNvGraphicFramePr>
          <p:nvPr>
            <p:extLst>
              <p:ext uri="{D42A27DB-BD31-4B8C-83A1-F6EECF244321}">
                <p14:modId xmlns:p14="http://schemas.microsoft.com/office/powerpoint/2010/main" val="2459589324"/>
              </p:ext>
            </p:extLst>
          </p:nvPr>
        </p:nvGraphicFramePr>
        <p:xfrm>
          <a:off x="6286856" y="3173201"/>
          <a:ext cx="1029386" cy="334861"/>
        </p:xfrm>
        <a:graphic>
          <a:graphicData uri="http://schemas.openxmlformats.org/presentationml/2006/ole">
            <mc:AlternateContent xmlns:mc="http://schemas.openxmlformats.org/markup-compatibility/2006">
              <mc:Choice xmlns:v="urn:schemas-microsoft-com:vml" Requires="v">
                <p:oleObj spid="_x0000_s28808" name="Formula" r:id="rId8" imgW="922320" imgH="299880" progId="">
                  <p:embed/>
                </p:oleObj>
              </mc:Choice>
              <mc:Fallback>
                <p:oleObj name="Formula" r:id="rId8" imgW="922320" imgH="299880" progId="">
                  <p:embed/>
                  <p:pic>
                    <p:nvPicPr>
                      <p:cNvPr id="8196" name="Object 1277">
                        <a:extLst>
                          <a:ext uri="{FF2B5EF4-FFF2-40B4-BE49-F238E27FC236}">
                            <a16:creationId xmlns:a16="http://schemas.microsoft.com/office/drawing/2014/main" id="{CF8235C9-0023-4D5B-AB39-19E7E5595C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856" y="3173201"/>
                        <a:ext cx="1029386" cy="334861"/>
                      </a:xfrm>
                      <a:prstGeom prst="rect">
                        <a:avLst/>
                      </a:prstGeom>
                      <a:noFill/>
                      <a:ln>
                        <a:noFill/>
                      </a:ln>
                    </p:spPr>
                  </p:pic>
                </p:oleObj>
              </mc:Fallback>
            </mc:AlternateContent>
          </a:graphicData>
        </a:graphic>
      </p:graphicFrame>
      <p:pic>
        <p:nvPicPr>
          <p:cNvPr id="5" name="图片 4">
            <a:extLst>
              <a:ext uri="{FF2B5EF4-FFF2-40B4-BE49-F238E27FC236}">
                <a16:creationId xmlns:a16="http://schemas.microsoft.com/office/drawing/2014/main" id="{EAECFCF9-464E-48D7-B2CE-7F746207D9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11445" y="4330267"/>
            <a:ext cx="3311293" cy="708138"/>
          </a:xfrm>
          <a:prstGeom prst="rect">
            <a:avLst/>
          </a:prstGeom>
        </p:spPr>
      </p:pic>
    </p:spTree>
    <p:extLst>
      <p:ext uri="{BB962C8B-B14F-4D97-AF65-F5344CB8AC3E}">
        <p14:creationId xmlns:p14="http://schemas.microsoft.com/office/powerpoint/2010/main" val="208338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t>子集搜索与评价</a:t>
                </a:r>
                <a:endParaRPr lang="en-US" altLang="zh-CN" dirty="0"/>
              </a:p>
              <a:p>
                <a:r>
                  <a:rPr lang="zh-CN" altLang="en-US" dirty="0">
                    <a:solidFill>
                      <a:schemeClr val="bg1">
                        <a:lumMod val="65000"/>
                      </a:schemeClr>
                    </a:solidFill>
                  </a:rPr>
                  <a:t>过滤式选择</a:t>
                </a:r>
                <a:endParaRPr lang="en-US" altLang="zh-CN" dirty="0">
                  <a:solidFill>
                    <a:schemeClr val="bg1">
                      <a:lumMod val="65000"/>
                    </a:schemeClr>
                  </a:solidFill>
                </a:endParaRPr>
              </a:p>
              <a:p>
                <a:r>
                  <a:rPr lang="zh-CN" altLang="en-US" dirty="0">
                    <a:solidFill>
                      <a:schemeClr val="bg1">
                        <a:lumMod val="65000"/>
                      </a:schemeClr>
                    </a:solidFill>
                  </a:rPr>
                  <a:t>包裹式选择</a:t>
                </a:r>
                <a:endParaRPr lang="en-US" altLang="zh-CN" dirty="0">
                  <a:solidFill>
                    <a:schemeClr val="bg1">
                      <a:lumMod val="65000"/>
                    </a:schemeClr>
                  </a:solidFill>
                </a:endParaRPr>
              </a:p>
              <a:p>
                <a:r>
                  <a:rPr lang="zh-CN" altLang="en-US" dirty="0">
                    <a:solidFill>
                      <a:schemeClr val="bg1">
                        <a:lumMod val="65000"/>
                      </a:schemeClr>
                    </a:solidFill>
                  </a:rPr>
                  <a:t>嵌入式选择与</a:t>
                </a:r>
                <a14:m>
                  <m:oMath xmlns:m="http://schemas.openxmlformats.org/officeDocument/2006/math">
                    <m:sSub>
                      <m:sSubPr>
                        <m:ctrlPr>
                          <a:rPr lang="en-US" altLang="zh-CN" i="1" smtClean="0">
                            <a:solidFill>
                              <a:schemeClr val="bg1">
                                <a:lumMod val="65000"/>
                              </a:schemeClr>
                            </a:solidFill>
                            <a:latin typeface="Cambria Math" panose="02040503050406030204" pitchFamily="18" charset="0"/>
                          </a:rPr>
                        </m:ctrlPr>
                      </m:sSubPr>
                      <m:e>
                        <m:r>
                          <a:rPr lang="en-US" altLang="zh-CN" b="0" i="1" smtClean="0">
                            <a:solidFill>
                              <a:schemeClr val="bg1">
                                <a:lumMod val="65000"/>
                              </a:schemeClr>
                            </a:solidFill>
                            <a:latin typeface="Cambria Math" panose="02040503050406030204" pitchFamily="18" charset="0"/>
                          </a:rPr>
                          <m:t>𝐿</m:t>
                        </m:r>
                      </m:e>
                      <m:sub>
                        <m:r>
                          <a:rPr lang="en-US" altLang="zh-CN" b="0" i="1" smtClean="0">
                            <a:solidFill>
                              <a:schemeClr val="bg1">
                                <a:lumMod val="65000"/>
                              </a:schemeClr>
                            </a:solidFill>
                            <a:latin typeface="Cambria Math" panose="02040503050406030204" pitchFamily="18" charset="0"/>
                          </a:rPr>
                          <m:t>1</m:t>
                        </m:r>
                      </m:sub>
                    </m:sSub>
                    <m:r>
                      <a:rPr lang="zh-CN" altLang="en-US" i="1">
                        <a:solidFill>
                          <a:schemeClr val="bg1">
                            <a:lumMod val="65000"/>
                          </a:schemeClr>
                        </a:solidFill>
                        <a:latin typeface="Cambria Math" panose="02040503050406030204" pitchFamily="18" charset="0"/>
                      </a:rPr>
                      <m:t>正则化</m:t>
                    </m:r>
                  </m:oMath>
                </a14:m>
                <a:endParaRPr lang="en-US" altLang="zh-CN" dirty="0">
                  <a:solidFill>
                    <a:schemeClr val="bg1">
                      <a:lumMod val="65000"/>
                    </a:schemeClr>
                  </a:solidFill>
                </a:endParaRPr>
              </a:p>
              <a:p>
                <a:r>
                  <a:rPr lang="zh-CN" altLang="en-US" dirty="0">
                    <a:solidFill>
                      <a:schemeClr val="bg1">
                        <a:lumMod val="65000"/>
                      </a:schemeClr>
                    </a:solidFill>
                  </a:rPr>
                  <a:t>稀疏表示与字典学习</a:t>
                </a:r>
                <a:endParaRPr lang="en-US" altLang="zh-CN" dirty="0">
                  <a:solidFill>
                    <a:schemeClr val="bg1">
                      <a:lumMod val="65000"/>
                    </a:schemeClr>
                  </a:solidFill>
                </a:endParaRPr>
              </a:p>
              <a:p>
                <a:r>
                  <a:rPr lang="zh-CN" altLang="en-US" dirty="0">
                    <a:solidFill>
                      <a:schemeClr val="bg1">
                        <a:lumMod val="65000"/>
                      </a:schemeClr>
                    </a:solidFill>
                  </a:rPr>
                  <a:t>压缩感知</a:t>
                </a:r>
                <a:endParaRPr lang="en-US" altLang="zh-CN" dirty="0">
                  <a:solidFill>
                    <a:schemeClr val="bg1">
                      <a:lumMod val="65000"/>
                    </a:schemeClr>
                  </a:solidFill>
                </a:endParaRPr>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3</a:t>
            </a:fld>
            <a:endParaRPr lang="zh-CN" altLang="en-US"/>
          </a:p>
        </p:txBody>
      </p:sp>
    </p:spTree>
    <p:extLst>
      <p:ext uri="{BB962C8B-B14F-4D97-AF65-F5344CB8AC3E}">
        <p14:creationId xmlns:p14="http://schemas.microsoft.com/office/powerpoint/2010/main" val="207468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字典学习的解法</a:t>
            </a:r>
          </a:p>
        </p:txBody>
      </p:sp>
      <mc:AlternateContent xmlns:mc="http://schemas.openxmlformats.org/markup-compatibility/2006" xmlns:a14="http://schemas.microsoft.com/office/drawing/2010/main">
        <mc:Choice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dirty="0"/>
                  <a:t>固定字典</a:t>
                </a:r>
                <a:r>
                  <a:rPr lang="en-US" altLang="zh-CN" dirty="0"/>
                  <a:t>B</a:t>
                </a:r>
                <a:r>
                  <a:rPr lang="zh-CN" altLang="en-US" dirty="0"/>
                  <a:t>，参照</a:t>
                </a:r>
                <a:r>
                  <a:rPr lang="en-US" altLang="zh-CN" dirty="0"/>
                  <a:t>LASSO</a:t>
                </a:r>
                <a:r>
                  <a:rPr lang="zh-CN" altLang="en-US" dirty="0"/>
                  <a:t>求解，从而为每个样本 </a:t>
                </a:r>
                <a14:m>
                  <m:oMath xmlns:m="http://schemas.openxmlformats.org/officeDocument/2006/math">
                    <m:sSub>
                      <m:sSubPr>
                        <m:ctrlPr>
                          <a:rPr lang="en-US" altLang="zh-CN" sz="2000" i="1" smtClean="0">
                            <a:solidFill>
                              <a:schemeClr val="accent1">
                                <a:lumMod val="50000"/>
                              </a:schemeClr>
                            </a:solidFill>
                            <a:latin typeface="Cambria Math" panose="02040503050406030204" pitchFamily="18" charset="0"/>
                          </a:rPr>
                        </m:ctrlPr>
                      </m:sSubPr>
                      <m:e>
                        <m:r>
                          <a:rPr lang="en-US" altLang="zh-CN" sz="2000" b="0" i="1" smtClean="0">
                            <a:solidFill>
                              <a:schemeClr val="accent1">
                                <a:lumMod val="50000"/>
                              </a:schemeClr>
                            </a:solidFill>
                            <a:latin typeface="Cambria Math" panose="02040503050406030204" pitchFamily="18" charset="0"/>
                          </a:rPr>
                          <m:t>𝑥</m:t>
                        </m:r>
                      </m:e>
                      <m:sub>
                        <m:r>
                          <a:rPr lang="en-US" altLang="zh-CN" sz="2000" b="0" i="1" smtClean="0">
                            <a:solidFill>
                              <a:schemeClr val="accent1">
                                <a:lumMod val="50000"/>
                              </a:schemeClr>
                            </a:solidFill>
                            <a:latin typeface="Cambria Math" panose="02040503050406030204" pitchFamily="18" charset="0"/>
                          </a:rPr>
                          <m:t>𝑖</m:t>
                        </m:r>
                      </m:sub>
                    </m:sSub>
                    <m:r>
                      <a:rPr lang="en-US" altLang="zh-CN" sz="2000" i="1">
                        <a:solidFill>
                          <a:srgbClr val="4F81BD">
                            <a:lumMod val="75000"/>
                          </a:srgbClr>
                        </a:solidFill>
                        <a:latin typeface="Cambria Math" panose="02040503050406030204" pitchFamily="18" charset="0"/>
                      </a:rPr>
                      <m:t> </m:t>
                    </m:r>
                  </m:oMath>
                </a14:m>
                <a:r>
                  <a:rPr lang="en-US" altLang="zh-CN" dirty="0"/>
                  <a:t>​</a:t>
                </a:r>
                <a:r>
                  <a:rPr lang="zh-CN" altLang="en-US" dirty="0"/>
                  <a:t>到相应的</a:t>
                </a:r>
                <a14:m>
                  <m:oMath xmlns:m="http://schemas.openxmlformats.org/officeDocument/2006/math">
                    <m:sSub>
                      <m:sSubPr>
                        <m:ctrlPr>
                          <a:rPr lang="en-US" altLang="zh-CN" i="1">
                            <a:solidFill>
                              <a:schemeClr val="accent1">
                                <a:lumMod val="50000"/>
                              </a:schemeClr>
                            </a:solidFill>
                            <a:latin typeface="Cambria Math" panose="02040503050406030204" pitchFamily="18" charset="0"/>
                          </a:rPr>
                        </m:ctrlPr>
                      </m:sSubPr>
                      <m:e>
                        <m:r>
                          <m:rPr>
                            <m:nor/>
                          </m:rPr>
                          <a:rPr lang="el-GR" altLang="zh-CN" dirty="0"/>
                          <m:t>α</m:t>
                        </m:r>
                      </m:e>
                      <m:sub>
                        <m:r>
                          <a:rPr lang="en-US" altLang="zh-CN" i="1">
                            <a:solidFill>
                              <a:schemeClr val="accent1">
                                <a:lumMod val="50000"/>
                              </a:schemeClr>
                            </a:solidFill>
                            <a:latin typeface="Cambria Math" panose="02040503050406030204" pitchFamily="18" charset="0"/>
                          </a:rPr>
                          <m:t>𝑖</m:t>
                        </m:r>
                      </m:sub>
                    </m:sSub>
                  </m:oMath>
                </a14:m>
                <a:r>
                  <a:rPr lang="zh-CN" altLang="en-US" dirty="0"/>
                  <a:t>：</a:t>
                </a:r>
                <a:endParaRPr lang="en-US" altLang="zh-CN" dirty="0"/>
              </a:p>
              <a:p>
                <a:pPr indent="-358775"/>
                <a:endParaRPr lang="zh-CN" altLang="en-US" dirty="0"/>
              </a:p>
              <a:p>
                <a:pPr indent="-358775"/>
                <a:r>
                  <a:rPr lang="zh-CN" altLang="en-US" b="0" dirty="0"/>
                  <a:t>以 </a:t>
                </a:r>
                <a14:m>
                  <m:oMath xmlns:m="http://schemas.openxmlformats.org/officeDocument/2006/math">
                    <m:sSub>
                      <m:sSubPr>
                        <m:ctrlPr>
                          <a:rPr lang="en-US" altLang="zh-CN" i="1">
                            <a:solidFill>
                              <a:schemeClr val="accent1">
                                <a:lumMod val="50000"/>
                              </a:schemeClr>
                            </a:solidFill>
                            <a:latin typeface="Cambria Math" panose="02040503050406030204" pitchFamily="18" charset="0"/>
                          </a:rPr>
                        </m:ctrlPr>
                      </m:sSubPr>
                      <m:e>
                        <m:r>
                          <m:rPr>
                            <m:nor/>
                          </m:rPr>
                          <a:rPr lang="el-GR" altLang="zh-CN" dirty="0"/>
                          <m:t>α</m:t>
                        </m:r>
                      </m:e>
                      <m:sub>
                        <m:r>
                          <a:rPr lang="en-US" altLang="zh-CN" i="1">
                            <a:solidFill>
                              <a:schemeClr val="accent1">
                                <a:lumMod val="50000"/>
                              </a:schemeClr>
                            </a:solidFill>
                            <a:latin typeface="Cambria Math" panose="02040503050406030204" pitchFamily="18" charset="0"/>
                          </a:rPr>
                          <m:t>𝑖</m:t>
                        </m:r>
                      </m:sub>
                    </m:sSub>
                  </m:oMath>
                </a14:m>
                <a:r>
                  <a:rPr lang="zh-CN" altLang="en-US" b="0" dirty="0"/>
                  <a:t> 为初值更新字典</a:t>
                </a:r>
                <a:r>
                  <a:rPr lang="en-US" altLang="zh-CN" b="0" dirty="0"/>
                  <a:t>B</a:t>
                </a:r>
                <a:r>
                  <a:rPr lang="zh-CN" altLang="en-US" b="0" dirty="0"/>
                  <a:t>，将原式转换：</a:t>
                </a:r>
                <a:endParaRPr lang="en-US" altLang="zh-CN" dirty="0"/>
              </a:p>
              <a:p>
                <a:pPr indent="-358775"/>
                <a:endParaRPr lang="en-US" altLang="zh-CN" dirty="0"/>
              </a:p>
              <a:p>
                <a:pPr indent="-358775"/>
                <a:endParaRPr lang="en-US" altLang="zh-CN" i="1" dirty="0">
                  <a:latin typeface="Cambria Math" panose="02040503050406030204" pitchFamily="18" charset="0"/>
                </a:endParaRPr>
              </a:p>
              <a:p>
                <a:pPr indent="-358775"/>
                <a:endParaRPr lang="en-US" altLang="zh-CN" dirty="0"/>
              </a:p>
              <a:p>
                <a:pPr indent="-358775"/>
                <a:endParaRPr lang="en-US" altLang="zh-CN" dirty="0"/>
              </a:p>
              <a:p>
                <a:pPr indent="-358775"/>
                <a:r>
                  <a:rPr lang="zh-CN" altLang="en-US" dirty="0"/>
                  <a:t>对</a:t>
                </a:r>
                <a14:m>
                  <m:oMath xmlns:m="http://schemas.openxmlformats.org/officeDocument/2006/math">
                    <m:sSub>
                      <m:sSubPr>
                        <m:ctrlPr>
                          <a:rPr lang="en-US" altLang="zh-CN" i="1">
                            <a:solidFill>
                              <a:schemeClr val="accent1">
                                <a:lumMod val="50000"/>
                              </a:schemeClr>
                            </a:solidFill>
                            <a:latin typeface="Cambria Math" panose="02040503050406030204" pitchFamily="18" charset="0"/>
                          </a:rPr>
                        </m:ctrlPr>
                      </m:sSubPr>
                      <m:e>
                        <m:r>
                          <m:rPr>
                            <m:nor/>
                          </m:rPr>
                          <a:rPr lang="en-US" altLang="zh-CN" b="0" i="0" smtClean="0">
                            <a:solidFill>
                              <a:schemeClr val="accent1">
                                <a:lumMod val="50000"/>
                              </a:schemeClr>
                            </a:solidFill>
                            <a:latin typeface="Cambria Math" panose="02040503050406030204" pitchFamily="18" charset="0"/>
                          </a:rPr>
                          <m:t> </m:t>
                        </m:r>
                        <m:r>
                          <m:rPr>
                            <m:nor/>
                          </m:rPr>
                          <a:rPr lang="en-US" altLang="zh-CN" b="0" i="0" dirty="0" smtClean="0"/>
                          <m:t>E</m:t>
                        </m:r>
                      </m:e>
                      <m:sub>
                        <m:r>
                          <a:rPr lang="en-US" altLang="zh-CN" i="1">
                            <a:solidFill>
                              <a:schemeClr val="accent1">
                                <a:lumMod val="50000"/>
                              </a:schemeClr>
                            </a:solidFill>
                            <a:latin typeface="Cambria Math" panose="02040503050406030204" pitchFamily="18" charset="0"/>
                          </a:rPr>
                          <m:t>𝑖</m:t>
                        </m:r>
                      </m:sub>
                    </m:sSub>
                    <m:r>
                      <a:rPr lang="en-US" altLang="zh-CN" i="1">
                        <a:solidFill>
                          <a:srgbClr val="4F81BD">
                            <a:lumMod val="75000"/>
                          </a:srgbClr>
                        </a:solidFill>
                        <a:latin typeface="Cambria Math" panose="02040503050406030204" pitchFamily="18" charset="0"/>
                      </a:rPr>
                      <m:t> </m:t>
                    </m:r>
                  </m:oMath>
                </a14:m>
                <a:r>
                  <a:rPr lang="zh-CN" altLang="en-US" dirty="0"/>
                  <a:t>进行奇异值分解，取得最大奇异值对应的正交向量</a:t>
                </a:r>
                <a:endParaRPr lang="en-US" altLang="zh-CN" dirty="0"/>
              </a:p>
              <a:p>
                <a:pPr lvl="1" indent="-358775"/>
                <a:endParaRPr lang="en-US" altLang="zh-CN" dirty="0"/>
              </a:p>
              <a:p>
                <a:pPr indent="-358775"/>
                <a:r>
                  <a:rPr lang="zh-CN" altLang="en-US" dirty="0"/>
                  <a:t>反复迭代以获得最优解</a:t>
                </a:r>
                <a:endParaRPr lang="en-US" altLang="zh-CN" dirty="0"/>
              </a:p>
            </p:txBody>
          </p:sp>
        </mc:Choice>
        <mc:Fallback xmlns="">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3"/>
                <a:stretch>
                  <a:fillRect l="-400" t="-10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EFC3836-A7EB-47D8-AF56-BE5AF71783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987" y="1427220"/>
            <a:ext cx="3543639" cy="747486"/>
          </a:xfrm>
          <a:prstGeom prst="rect">
            <a:avLst/>
          </a:prstGeom>
        </p:spPr>
      </p:pic>
      <p:pic>
        <p:nvPicPr>
          <p:cNvPr id="8" name="图片 7">
            <a:extLst>
              <a:ext uri="{FF2B5EF4-FFF2-40B4-BE49-F238E27FC236}">
                <a16:creationId xmlns:a16="http://schemas.microsoft.com/office/drawing/2014/main" id="{25C34B83-3999-42DF-9623-FC11AF4E26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0717" y="2552097"/>
            <a:ext cx="4227882" cy="2131198"/>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4E84B2C2-2F13-4DAF-B58B-141DA3FBF751}"/>
                  </a:ext>
                </a:extLst>
              </p:cNvPr>
              <p:cNvSpPr/>
              <p:nvPr/>
            </p:nvSpPr>
            <p:spPr>
              <a:xfrm>
                <a:off x="3876048" y="5362157"/>
                <a:ext cx="4865102" cy="923330"/>
              </a:xfrm>
              <a:prstGeom prst="rect">
                <a:avLst/>
              </a:prstGeom>
            </p:spPr>
            <p:txBody>
              <a:bodyPr wrap="square">
                <a:spAutoFit/>
              </a:bodyPr>
              <a:lstStyle/>
              <a:p>
                <a:pPr>
                  <a:spcBef>
                    <a:spcPts val="1000"/>
                  </a:spcBef>
                  <a:buClr>
                    <a:schemeClr val="tx2"/>
                  </a:buClr>
                  <a:buSzPct val="120000"/>
                </a:pPr>
                <a:r>
                  <a:rPr lang="zh-CN" altLang="en-US" dirty="0">
                    <a:solidFill>
                      <a:srgbClr val="FF0000"/>
                    </a:solidFill>
                  </a:rPr>
                  <a:t>      为保持稀疏性，</a:t>
                </a:r>
                <a14:m>
                  <m:oMath xmlns:m="http://schemas.openxmlformats.org/officeDocument/2006/math">
                    <m:r>
                      <a:rPr lang="zh-CN" altLang="en-US" i="1" dirty="0">
                        <a:solidFill>
                          <a:srgbClr val="FF0000"/>
                        </a:solidFill>
                        <a:latin typeface="Cambria Math" panose="02040503050406030204" pitchFamily="18" charset="0"/>
                      </a:rPr>
                      <m:t>在</m:t>
                    </m:r>
                    <m:r>
                      <a:rPr lang="zh-CN" altLang="en-US" i="1" dirty="0" smtClean="0">
                        <a:solidFill>
                          <a:srgbClr val="FF0000"/>
                        </a:solidFill>
                        <a:latin typeface="Cambria Math" panose="02040503050406030204" pitchFamily="18" charset="0"/>
                      </a:rPr>
                      <m:t>进行</m:t>
                    </m:r>
                    <m:sSub>
                      <m:sSubPr>
                        <m:ctrlPr>
                          <a:rPr lang="en-US" altLang="zh-CN" i="1">
                            <a:solidFill>
                              <a:srgbClr val="FF0000"/>
                            </a:solidFill>
                            <a:latin typeface="Cambria Math" panose="02040503050406030204" pitchFamily="18" charset="0"/>
                          </a:rPr>
                        </m:ctrlPr>
                      </m:sSubPr>
                      <m:e>
                        <m:r>
                          <m:rPr>
                            <m:nor/>
                          </m:rPr>
                          <a:rPr lang="zh-CN" altLang="en-US" dirty="0">
                            <a:solidFill>
                              <a:srgbClr val="FF0000"/>
                            </a:solidFill>
                          </a:rPr>
                          <m:t>奇异值分解</m:t>
                        </m:r>
                        <m:r>
                          <a:rPr lang="zh-CN" altLang="en-US" i="1" dirty="0" smtClean="0">
                            <a:solidFill>
                              <a:srgbClr val="FF0000"/>
                            </a:solidFill>
                            <a:latin typeface="Cambria Math" panose="02040503050406030204" pitchFamily="18" charset="0"/>
                          </a:rPr>
                          <m:t>前</m:t>
                        </m:r>
                        <m:r>
                          <a:rPr lang="zh-CN" altLang="en-US" i="1" dirty="0">
                            <a:solidFill>
                              <a:srgbClr val="FF0000"/>
                            </a:solidFill>
                            <a:latin typeface="Cambria Math" panose="02040503050406030204" pitchFamily="18" charset="0"/>
                          </a:rPr>
                          <m:t>，</m:t>
                        </m:r>
                        <m:r>
                          <m:rPr>
                            <m:nor/>
                          </m:rPr>
                          <a:rPr lang="el-GR" altLang="zh-CN" dirty="0">
                            <a:solidFill>
                              <a:srgbClr val="FF0000"/>
                            </a:solidFill>
                          </a:rPr>
                          <m:t>α</m:t>
                        </m:r>
                      </m:e>
                      <m:sub>
                        <m:r>
                          <a:rPr lang="en-US" altLang="zh-CN" i="1">
                            <a:solidFill>
                              <a:srgbClr val="FF0000"/>
                            </a:solidFill>
                            <a:latin typeface="Cambria Math" panose="02040503050406030204" pitchFamily="18" charset="0"/>
                          </a:rPr>
                          <m:t>𝑖</m:t>
                        </m:r>
                      </m:sub>
                    </m:sSub>
                    <m:r>
                      <a:rPr lang="zh-CN" altLang="en-US" i="1">
                        <a:solidFill>
                          <a:srgbClr val="FF0000"/>
                        </a:solidFill>
                        <a:latin typeface="Cambria Math" panose="02040503050406030204" pitchFamily="18" charset="0"/>
                      </a:rPr>
                      <m:t>仅</m:t>
                    </m:r>
                  </m:oMath>
                </a14:m>
                <a:r>
                  <a:rPr lang="zh-CN" altLang="en-US" dirty="0">
                    <a:solidFill>
                      <a:srgbClr val="FF0000"/>
                    </a:solidFill>
                  </a:rPr>
                  <a:t>保留非零元素，</a:t>
                </a:r>
                <a:r>
                  <a:rPr lang="en-US" altLang="zh-CN" dirty="0">
                    <a:solidFill>
                      <a:srgbClr val="FF0000"/>
                    </a:solidFill>
                  </a:rPr>
                  <a:t> </a:t>
                </a:r>
                <a14:m>
                  <m:oMath xmlns:m="http://schemas.openxmlformats.org/officeDocument/2006/math">
                    <m:sSub>
                      <m:sSubPr>
                        <m:ctrlPr>
                          <a:rPr lang="en-US" altLang="zh-CN" i="1">
                            <a:solidFill>
                              <a:srgbClr val="FF0000"/>
                            </a:solidFill>
                            <a:latin typeface="Cambria Math" panose="02040503050406030204" pitchFamily="18" charset="0"/>
                          </a:rPr>
                        </m:ctrlPr>
                      </m:sSubPr>
                      <m:e>
                        <m:r>
                          <m:rPr>
                            <m:nor/>
                          </m:rPr>
                          <a:rPr lang="en-US" altLang="zh-CN" b="0" i="0" smtClean="0">
                            <a:solidFill>
                              <a:srgbClr val="FF0000"/>
                            </a:solidFill>
                            <a:latin typeface="Cambria Math" panose="02040503050406030204" pitchFamily="18" charset="0"/>
                          </a:rPr>
                          <m:t>E</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rPr>
                  <a:t>仅保留</a:t>
                </a:r>
                <a14:m>
                  <m:oMath xmlns:m="http://schemas.openxmlformats.org/officeDocument/2006/math">
                    <m:sSub>
                      <m:sSubPr>
                        <m:ctrlPr>
                          <a:rPr lang="en-US" altLang="zh-CN" i="1">
                            <a:solidFill>
                              <a:srgbClr val="FF0000"/>
                            </a:solidFill>
                            <a:latin typeface="Cambria Math" panose="02040503050406030204" pitchFamily="18" charset="0"/>
                          </a:rPr>
                        </m:ctrlPr>
                      </m:sSubPr>
                      <m:e>
                        <m:r>
                          <m:rPr>
                            <m:sty m:val="p"/>
                          </m:rPr>
                          <a:rPr lang="en-US" altLang="zh-CN" i="1" smtClean="0">
                            <a:solidFill>
                              <a:srgbClr val="FF0000"/>
                            </a:solidFill>
                            <a:latin typeface="Cambria Math" panose="02040503050406030204" pitchFamily="18" charset="0"/>
                          </a:rPr>
                          <m:t>b</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rPr>
                  <a:t>与</a:t>
                </a:r>
                <a14:m>
                  <m:oMath xmlns:m="http://schemas.openxmlformats.org/officeDocument/2006/math">
                    <m:sSub>
                      <m:sSubPr>
                        <m:ctrlPr>
                          <a:rPr lang="en-US" altLang="zh-CN" i="1">
                            <a:solidFill>
                              <a:srgbClr val="FF0000"/>
                            </a:solidFill>
                            <a:latin typeface="Cambria Math" panose="02040503050406030204" pitchFamily="18" charset="0"/>
                          </a:rPr>
                        </m:ctrlPr>
                      </m:sSubPr>
                      <m:e>
                        <m:r>
                          <m:rPr>
                            <m:nor/>
                          </m:rPr>
                          <a:rPr lang="el-GR" altLang="zh-CN" dirty="0">
                            <a:solidFill>
                              <a:srgbClr val="FF0000"/>
                            </a:solidFill>
                          </a:rPr>
                          <m:t>α</m:t>
                        </m:r>
                      </m:e>
                      <m:sub>
                        <m:r>
                          <a:rPr lang="en-US" altLang="zh-CN" i="1">
                            <a:solidFill>
                              <a:srgbClr val="FF0000"/>
                            </a:solidFill>
                            <a:latin typeface="Cambria Math" panose="02040503050406030204" pitchFamily="18" charset="0"/>
                          </a:rPr>
                          <m:t>𝑖</m:t>
                        </m:r>
                      </m:sub>
                    </m:sSub>
                  </m:oMath>
                </a14:m>
                <a:r>
                  <a:rPr lang="zh-CN" altLang="en-US" dirty="0">
                    <a:solidFill>
                      <a:srgbClr val="FF0000"/>
                    </a:solidFill>
                  </a:rPr>
                  <a:t>的非零元素的乘积项</a:t>
                </a:r>
              </a:p>
            </p:txBody>
          </p:sp>
        </mc:Choice>
        <mc:Fallback xmlns="">
          <p:sp>
            <p:nvSpPr>
              <p:cNvPr id="9" name="矩形 8">
                <a:extLst>
                  <a:ext uri="{FF2B5EF4-FFF2-40B4-BE49-F238E27FC236}">
                    <a16:creationId xmlns:a16="http://schemas.microsoft.com/office/drawing/2014/main" id="{4E84B2C2-2F13-4DAF-B58B-141DA3FBF751}"/>
                  </a:ext>
                </a:extLst>
              </p:cNvPr>
              <p:cNvSpPr>
                <a:spLocks noRot="1" noChangeAspect="1" noMove="1" noResize="1" noEditPoints="1" noAdjustHandles="1" noChangeArrowheads="1" noChangeShapeType="1" noTextEdit="1"/>
              </p:cNvSpPr>
              <p:nvPr/>
            </p:nvSpPr>
            <p:spPr>
              <a:xfrm>
                <a:off x="3876048" y="5362157"/>
                <a:ext cx="4865102" cy="923330"/>
              </a:xfrm>
              <a:prstGeom prst="rect">
                <a:avLst/>
              </a:prstGeom>
              <a:blipFill>
                <a:blip r:embed="rId6"/>
                <a:stretch>
                  <a:fillRect l="-1128" t="-5298" r="-251"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180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solidFill>
                      <a:schemeClr val="bg1">
                        <a:lumMod val="65000"/>
                      </a:schemeClr>
                    </a:solidFill>
                  </a:rPr>
                  <a:t>子集搜索与评价</a:t>
                </a:r>
                <a:endParaRPr lang="en-US" altLang="zh-CN" dirty="0">
                  <a:solidFill>
                    <a:schemeClr val="bg1">
                      <a:lumMod val="65000"/>
                    </a:schemeClr>
                  </a:solidFill>
                </a:endParaRPr>
              </a:p>
              <a:p>
                <a:r>
                  <a:rPr lang="zh-CN" altLang="en-US" dirty="0">
                    <a:solidFill>
                      <a:schemeClr val="bg1">
                        <a:lumMod val="65000"/>
                      </a:schemeClr>
                    </a:solidFill>
                  </a:rPr>
                  <a:t>过滤式选择</a:t>
                </a:r>
                <a:endParaRPr lang="en-US" altLang="zh-CN" dirty="0">
                  <a:solidFill>
                    <a:schemeClr val="bg1">
                      <a:lumMod val="65000"/>
                    </a:schemeClr>
                  </a:solidFill>
                </a:endParaRPr>
              </a:p>
              <a:p>
                <a:r>
                  <a:rPr lang="zh-CN" altLang="en-US" dirty="0">
                    <a:solidFill>
                      <a:schemeClr val="bg1">
                        <a:lumMod val="65000"/>
                      </a:schemeClr>
                    </a:solidFill>
                  </a:rPr>
                  <a:t>包裹式选择</a:t>
                </a:r>
                <a:endParaRPr lang="en-US" altLang="zh-CN" dirty="0">
                  <a:solidFill>
                    <a:schemeClr val="bg1">
                      <a:lumMod val="65000"/>
                    </a:schemeClr>
                  </a:solidFill>
                </a:endParaRPr>
              </a:p>
              <a:p>
                <a:r>
                  <a:rPr lang="zh-CN" altLang="en-US" dirty="0">
                    <a:solidFill>
                      <a:schemeClr val="bg1">
                        <a:lumMod val="65000"/>
                      </a:schemeClr>
                    </a:solidFill>
                  </a:rPr>
                  <a:t>嵌入式选择与</a:t>
                </a:r>
                <a14:m>
                  <m:oMath xmlns:m="http://schemas.openxmlformats.org/officeDocument/2006/math">
                    <m:sSub>
                      <m:sSubPr>
                        <m:ctrlPr>
                          <a:rPr lang="en-US" altLang="zh-CN" i="1" smtClean="0">
                            <a:solidFill>
                              <a:schemeClr val="bg1">
                                <a:lumMod val="65000"/>
                              </a:schemeClr>
                            </a:solidFill>
                            <a:latin typeface="Cambria Math" panose="02040503050406030204" pitchFamily="18" charset="0"/>
                          </a:rPr>
                        </m:ctrlPr>
                      </m:sSubPr>
                      <m:e>
                        <m:r>
                          <a:rPr lang="en-US" altLang="zh-CN" b="0" i="1" smtClean="0">
                            <a:solidFill>
                              <a:schemeClr val="bg1">
                                <a:lumMod val="65000"/>
                              </a:schemeClr>
                            </a:solidFill>
                            <a:latin typeface="Cambria Math" panose="02040503050406030204" pitchFamily="18" charset="0"/>
                          </a:rPr>
                          <m:t>𝐿</m:t>
                        </m:r>
                      </m:e>
                      <m:sub>
                        <m:r>
                          <a:rPr lang="en-US" altLang="zh-CN" b="0" i="1" smtClean="0">
                            <a:solidFill>
                              <a:schemeClr val="bg1">
                                <a:lumMod val="65000"/>
                              </a:schemeClr>
                            </a:solidFill>
                            <a:latin typeface="Cambria Math" panose="02040503050406030204" pitchFamily="18" charset="0"/>
                          </a:rPr>
                          <m:t>1</m:t>
                        </m:r>
                      </m:sub>
                    </m:sSub>
                    <m:r>
                      <a:rPr lang="zh-CN" altLang="en-US" i="1">
                        <a:solidFill>
                          <a:schemeClr val="bg1">
                            <a:lumMod val="65000"/>
                          </a:schemeClr>
                        </a:solidFill>
                        <a:latin typeface="Cambria Math" panose="02040503050406030204" pitchFamily="18" charset="0"/>
                      </a:rPr>
                      <m:t>正则化</m:t>
                    </m:r>
                  </m:oMath>
                </a14:m>
                <a:endParaRPr lang="en-US" altLang="zh-CN" dirty="0">
                  <a:solidFill>
                    <a:schemeClr val="bg1">
                      <a:lumMod val="65000"/>
                    </a:schemeClr>
                  </a:solidFill>
                </a:endParaRPr>
              </a:p>
              <a:p>
                <a:r>
                  <a:rPr lang="zh-CN" altLang="en-US" dirty="0">
                    <a:solidFill>
                      <a:schemeClr val="bg1">
                        <a:lumMod val="65000"/>
                      </a:schemeClr>
                    </a:solidFill>
                  </a:rPr>
                  <a:t>稀疏表示与字典学习</a:t>
                </a:r>
                <a:endParaRPr lang="en-US" altLang="zh-CN" dirty="0">
                  <a:solidFill>
                    <a:schemeClr val="bg1">
                      <a:lumMod val="65000"/>
                    </a:schemeClr>
                  </a:solidFill>
                </a:endParaRPr>
              </a:p>
              <a:p>
                <a:r>
                  <a:rPr lang="zh-CN" altLang="en-US" dirty="0"/>
                  <a:t>压缩感知</a:t>
                </a:r>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01ED9321-FB22-05ED-AFB2-25FCC7230192}"/>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31</a:t>
            </a:fld>
            <a:endParaRPr lang="zh-CN" altLang="en-US"/>
          </a:p>
        </p:txBody>
      </p:sp>
    </p:spTree>
    <p:extLst>
      <p:ext uri="{BB962C8B-B14F-4D97-AF65-F5344CB8AC3E}">
        <p14:creationId xmlns:p14="http://schemas.microsoft.com/office/powerpoint/2010/main" val="1603848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A5899-7453-421E-BF6D-963D98E122A9}"/>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压缩感知</a:t>
            </a:r>
          </a:p>
        </p:txBody>
      </p:sp>
      <p:sp>
        <p:nvSpPr>
          <p:cNvPr id="34819" name="内容占位符 3">
            <a:extLst>
              <a:ext uri="{FF2B5EF4-FFF2-40B4-BE49-F238E27FC236}">
                <a16:creationId xmlns:a16="http://schemas.microsoft.com/office/drawing/2014/main" id="{99643262-F133-481F-8C14-7C2F9EF1362B}"/>
              </a:ext>
            </a:extLst>
          </p:cNvPr>
          <p:cNvSpPr>
            <a:spLocks noGrp="1"/>
          </p:cNvSpPr>
          <p:nvPr>
            <p:ph idx="1"/>
          </p:nvPr>
        </p:nvSpPr>
        <p:spPr>
          <a:xfrm>
            <a:off x="260350" y="2662238"/>
            <a:ext cx="8629650" cy="4343400"/>
          </a:xfrm>
        </p:spPr>
        <p:txBody>
          <a:bodyPr/>
          <a:lstStyle/>
          <a:p>
            <a:pPr indent="-358775"/>
            <a:r>
              <a:rPr dirty="0"/>
              <a:t>数据传输中，能否利用接收到的压缩、丢包后的数字信号，精确重构出原信号？</a:t>
            </a:r>
            <a:endParaRPr lang="en-US" altLang="zh-CN" dirty="0"/>
          </a:p>
          <a:p>
            <a:pPr indent="-358775"/>
            <a:endParaRPr dirty="0"/>
          </a:p>
          <a:p>
            <a:pPr indent="-358775"/>
            <a:r>
              <a:rPr dirty="0"/>
              <a:t>压缩感知 </a:t>
            </a:r>
            <a:r>
              <a:rPr lang="en-US" altLang="zh-CN" dirty="0"/>
              <a:t>(compressive sensing)</a:t>
            </a:r>
            <a:r>
              <a:rPr dirty="0"/>
              <a:t> </a:t>
            </a:r>
            <a:r>
              <a:rPr lang="en-US" altLang="zh-CN" sz="1600" dirty="0"/>
              <a:t>[</a:t>
            </a:r>
            <a:r>
              <a:rPr lang="en-US" altLang="zh-CN" sz="1600" dirty="0" err="1"/>
              <a:t>Cándes</a:t>
            </a:r>
            <a:r>
              <a:rPr lang="en-US" altLang="zh-CN" sz="1600" dirty="0"/>
              <a:t> et al., 2006, </a:t>
            </a:r>
            <a:r>
              <a:rPr lang="en-US" altLang="zh-CN" sz="1600" dirty="0" err="1"/>
              <a:t>Donoho</a:t>
            </a:r>
            <a:r>
              <a:rPr lang="en-US" altLang="zh-CN" sz="1600" dirty="0"/>
              <a:t>, 2006]</a:t>
            </a:r>
            <a:r>
              <a:rPr lang="en-US" altLang="zh-CN" dirty="0"/>
              <a:t> </a:t>
            </a:r>
            <a:r>
              <a:rPr dirty="0"/>
              <a:t>为解决此类问题提供了新的思路</a:t>
            </a:r>
            <a:r>
              <a:rPr lang="en-US" altLang="zh-CN" dirty="0"/>
              <a:t>.</a:t>
            </a:r>
            <a:endParaRPr dirty="0"/>
          </a:p>
          <a:p>
            <a:pPr indent="-358775"/>
            <a:endParaRPr dirty="0"/>
          </a:p>
        </p:txBody>
      </p:sp>
      <p:sp>
        <p:nvSpPr>
          <p:cNvPr id="34820" name="文本占位符 1">
            <a:extLst>
              <a:ext uri="{FF2B5EF4-FFF2-40B4-BE49-F238E27FC236}">
                <a16:creationId xmlns:a16="http://schemas.microsoft.com/office/drawing/2014/main" id="{AA693AC0-7179-4F44-8D67-BB0ACF24772B}"/>
              </a:ext>
            </a:extLst>
          </p:cNvPr>
          <p:cNvSpPr txBox="1">
            <a:spLocks/>
          </p:cNvSpPr>
          <p:nvPr/>
        </p:nvSpPr>
        <p:spPr bwMode="auto">
          <a:xfrm>
            <a:off x="260350" y="1516063"/>
            <a:ext cx="7256463"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90000"/>
              </a:lnSpc>
              <a:spcBef>
                <a:spcPts val="1000"/>
              </a:spcBef>
              <a:buClr>
                <a:schemeClr val="accent1"/>
              </a:buClr>
              <a:buSzPct val="100000"/>
              <a:buFont typeface="Wingdings" panose="05000000000000000000" pitchFamily="2" charset="2"/>
              <a:buNone/>
            </a:pPr>
            <a:r>
              <a:rPr lang="zh-CN" altLang="en-US" sz="3000">
                <a:solidFill>
                  <a:schemeClr val="accent1"/>
                </a:solidFill>
                <a:latin typeface="微软雅黑" panose="020B0503020204020204" pitchFamily="34" charset="-122"/>
                <a:ea typeface="微软雅黑" panose="020B0503020204020204" pitchFamily="34" charset="-122"/>
              </a:rPr>
              <a:t>能否利用部分数据恢复全部数据？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压缩感知</a:t>
            </a:r>
          </a:p>
        </p:txBody>
      </p:sp>
      <mc:AlternateContent xmlns:mc="http://schemas.openxmlformats.org/markup-compatibility/2006">
        <mc:Choice xmlns:a14="http://schemas.microsoft.com/office/drawing/2010/main"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dirty="0"/>
                  <a:t>长度为</a:t>
                </a:r>
                <a14:m>
                  <m:oMath xmlns:m="http://schemas.openxmlformats.org/officeDocument/2006/math">
                    <m:r>
                      <a:rPr lang="en-US" altLang="zh-CN" b="0" i="1" smtClean="0">
                        <a:latin typeface="Cambria Math" panose="02040503050406030204" pitchFamily="18" charset="0"/>
                      </a:rPr>
                      <m:t>𝑚</m:t>
                    </m:r>
                  </m:oMath>
                </a14:m>
                <a:r>
                  <a:rPr lang="zh-CN" altLang="en-US" dirty="0"/>
                  <a:t>的离散信号</a:t>
                </a:r>
                <a14:m>
                  <m:oMath xmlns:m="http://schemas.openxmlformats.org/officeDocument/2006/math">
                    <m:r>
                      <a:rPr lang="en-US" altLang="zh-CN" b="0" i="1" smtClean="0">
                        <a:latin typeface="Cambria Math" panose="02040503050406030204" pitchFamily="18" charset="0"/>
                      </a:rPr>
                      <m:t>𝑥</m:t>
                    </m:r>
                    <m:r>
                      <a:rPr lang="en-US" altLang="zh-CN" i="1">
                        <a:latin typeface="Cambria Math" panose="02040503050406030204" pitchFamily="18" charset="0"/>
                      </a:rPr>
                      <m:t> </m:t>
                    </m:r>
                  </m:oMath>
                </a14:m>
                <a:r>
                  <a:rPr lang="zh-CN" altLang="en-US" dirty="0"/>
                  <a:t>，用远小于奈奎斯特来样定理要求的采样率采样得到长度为</a:t>
                </a:r>
                <a14:m>
                  <m:oMath xmlns:m="http://schemas.openxmlformats.org/officeDocument/2006/math">
                    <m:r>
                      <a:rPr lang="en-US" altLang="zh-CN" b="0" i="1" smtClean="0">
                        <a:latin typeface="Cambria Math" panose="02040503050406030204" pitchFamily="18" charset="0"/>
                      </a:rPr>
                      <m:t>𝑛</m:t>
                    </m:r>
                  </m:oMath>
                </a14:m>
                <a:r>
                  <a:rPr lang="zh-CN" altLang="en-US" dirty="0"/>
                  <a:t>的采样后信号</a:t>
                </a:r>
                <a14:m>
                  <m:oMath xmlns:m="http://schemas.openxmlformats.org/officeDocument/2006/math">
                    <m:r>
                      <a:rPr lang="en-US" altLang="zh-CN" b="0" i="1" smtClean="0">
                        <a:latin typeface="Cambria Math" panose="02040503050406030204" pitchFamily="18" charset="0"/>
                      </a:rPr>
                      <m:t>𝑦</m:t>
                    </m:r>
                  </m:oMath>
                </a14:m>
                <a:r>
                  <a:rPr lang="zh-CN" altLang="en-US" dirty="0"/>
                  <a:t>，</a:t>
                </a:r>
                <a:r>
                  <a:rPr lang="en-US" altLang="zh-CN" dirty="0"/>
                  <a:t> </a:t>
                </a:r>
                <a14:m>
                  <m:oMath xmlns:m="http://schemas.openxmlformats.org/officeDocument/2006/math">
                    <m:r>
                      <m:rPr>
                        <m:sty m:val="p"/>
                      </m:rPr>
                      <a:rPr lang="en-US" altLang="zh-CN" b="0" i="0" smtClean="0">
                        <a:latin typeface="Cambria Math" panose="02040503050406030204" pitchFamily="18" charset="0"/>
                      </a:rPr>
                      <m:t>n</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𝑚</m:t>
                    </m:r>
                  </m:oMath>
                </a14:m>
                <a:r>
                  <a:rPr lang="zh-CN" altLang="en-US" dirty="0"/>
                  <a:t> ，即：</a:t>
                </a:r>
                <a:endParaRPr lang="en-US" altLang="zh-CN" dirty="0"/>
              </a:p>
              <a:p>
                <a:pPr marL="342900" lvl="1" indent="0">
                  <a:buNone/>
                </a:pPr>
                <a:endParaRPr lang="zh-CN" altLang="en-US" dirty="0"/>
              </a:p>
              <a:p>
                <a:pPr indent="-358775"/>
                <a:r>
                  <a:rPr lang="zh-CN" altLang="en-US" b="0" dirty="0"/>
                  <a:t>一般情况下，</a:t>
                </a:r>
                <a:r>
                  <a:rPr lang="en-US" altLang="zh-CN" dirty="0"/>
                  <a:t> </a:t>
                </a:r>
                <a14:m>
                  <m:oMath xmlns:m="http://schemas.openxmlformats.org/officeDocument/2006/math">
                    <m:r>
                      <m:rPr>
                        <m:sty m:val="p"/>
                      </m:rPr>
                      <a:rPr lang="en-US" altLang="zh-CN">
                        <a:latin typeface="Cambria Math" panose="02040503050406030204" pitchFamily="18" charset="0"/>
                      </a:rPr>
                      <m:t>n</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𝑚</m:t>
                    </m:r>
                  </m:oMath>
                </a14:m>
                <a:r>
                  <a:rPr lang="zh-CN" altLang="en-US" b="0" dirty="0"/>
                  <a:t>，不能利用</a:t>
                </a:r>
                <a14:m>
                  <m:oMath xmlns:m="http://schemas.openxmlformats.org/officeDocument/2006/math">
                    <m:r>
                      <a:rPr lang="en-US" altLang="zh-CN" i="1">
                        <a:latin typeface="Cambria Math" panose="02040503050406030204" pitchFamily="18" charset="0"/>
                      </a:rPr>
                      <m:t>𝑦</m:t>
                    </m:r>
                  </m:oMath>
                </a14:m>
                <a:r>
                  <a:rPr lang="zh-CN" altLang="en-US" b="0" dirty="0"/>
                  <a:t>还原</a:t>
                </a:r>
                <a14:m>
                  <m:oMath xmlns:m="http://schemas.openxmlformats.org/officeDocument/2006/math">
                    <m:r>
                      <a:rPr lang="en-US" altLang="zh-CN" i="1">
                        <a:latin typeface="Cambria Math" panose="02040503050406030204" pitchFamily="18" charset="0"/>
                      </a:rPr>
                      <m:t>𝑥</m:t>
                    </m:r>
                  </m:oMath>
                </a14:m>
                <a:r>
                  <a:rPr lang="zh-CN" altLang="en-US" dirty="0"/>
                  <a:t>。</a:t>
                </a:r>
                <a:endParaRPr lang="en-US" altLang="zh-CN" dirty="0"/>
              </a:p>
              <a:p>
                <a:pPr indent="-358775"/>
                <a:r>
                  <a:rPr lang="zh-CN" altLang="en-US" dirty="0"/>
                  <a:t>若存在</a:t>
                </a:r>
                <a14:m>
                  <m:oMath xmlns:m="http://schemas.openxmlformats.org/officeDocument/2006/math">
                    <m:r>
                      <a:rPr lang="zh-CN" altLang="en-US" i="1" dirty="0" smtClean="0">
                        <a:latin typeface="Cambria Math" panose="02040503050406030204" pitchFamily="18" charset="0"/>
                      </a:rPr>
                      <m:t>某个</m:t>
                    </m:r>
                    <m:r>
                      <a:rPr lang="zh-CN" altLang="en-US" i="1" dirty="0">
                        <a:latin typeface="Cambria Math" panose="02040503050406030204" pitchFamily="18" charset="0"/>
                      </a:rPr>
                      <m:t>线性变换</m:t>
                    </m:r>
                    <m:r>
                      <a:rPr lang="en-US" altLang="zh-CN" i="1" smtClean="0">
                        <a:latin typeface="Cambria Math" panose="02040503050406030204" pitchFamily="18" charset="0"/>
                      </a:rPr>
                      <m:t>𝛹</m:t>
                    </m:r>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p>
                    </m:sSup>
                    <m:r>
                      <a:rPr lang="en-US" altLang="zh-CN" b="0" i="1" smtClean="0">
                        <a:latin typeface="Cambria Math" panose="02040503050406030204" pitchFamily="18" charset="0"/>
                        <a:ea typeface="Cambria Math" panose="02040503050406030204" pitchFamily="18" charset="0"/>
                      </a:rPr>
                      <m:t>,  </m:t>
                    </m:r>
                    <m:r>
                      <a:rPr lang="zh-CN" altLang="en-US" i="1" smtClean="0">
                        <a:latin typeface="Cambria Math" panose="02040503050406030204" pitchFamily="18" charset="0"/>
                        <a:ea typeface="Cambria Math" panose="02040503050406030204" pitchFamily="18" charset="0"/>
                      </a:rPr>
                      <m:t>使得</m:t>
                    </m:r>
                    <m:r>
                      <a:rPr lang="en-US" altLang="zh-CN" b="0" i="1" smtClean="0">
                        <a:latin typeface="Cambria Math" panose="02040503050406030204" pitchFamily="18" charset="0"/>
                        <a:ea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𝛹</m:t>
                    </m:r>
                    <m:r>
                      <a:rPr lang="en-US" altLang="zh-CN" b="0" i="1" smtClean="0">
                        <a:latin typeface="Cambria Math" panose="02040503050406030204" pitchFamily="18" charset="0"/>
                      </a:rPr>
                      <m:t>𝑠</m:t>
                    </m:r>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zh-CN" altLang="en-US" i="1">
                        <a:latin typeface="Cambria Math" panose="02040503050406030204" pitchFamily="18" charset="0"/>
                      </a:rPr>
                      <m:t>是</m:t>
                    </m:r>
                    <m:r>
                      <a:rPr lang="zh-CN" altLang="en-US" i="1" smtClean="0">
                        <a:latin typeface="Cambria Math" panose="02040503050406030204" pitchFamily="18" charset="0"/>
                      </a:rPr>
                      <m:t>稀疏向量</m:t>
                    </m:r>
                    <m:r>
                      <a:rPr lang="en-US" altLang="zh-CN" b="0" i="1" smtClean="0">
                        <a:latin typeface="Cambria Math" panose="02040503050406030204" pitchFamily="18" charset="0"/>
                      </a:rPr>
                      <m:t>,</m:t>
                    </m:r>
                  </m:oMath>
                </a14:m>
                <a:r>
                  <a:rPr lang="zh-CN" altLang="en-US" dirty="0"/>
                  <a:t> 即：</a:t>
                </a:r>
                <a:endParaRPr lang="en-US" altLang="zh-CN" dirty="0"/>
              </a:p>
              <a:p>
                <a:pPr lvl="1" indent="-358775"/>
                <a:endParaRPr lang="en-US" altLang="zh-CN" dirty="0"/>
              </a:p>
              <a:p>
                <a:pPr marL="342900" lvl="1" indent="0" algn="ctr">
                  <a:buNone/>
                </a:pPr>
                <a:endParaRPr lang="en-US" altLang="zh-CN" sz="2800" b="1" dirty="0">
                  <a:solidFill>
                    <a:srgbClr val="FF0000"/>
                  </a:solidFill>
                </a:endParaRPr>
              </a:p>
              <a:p>
                <a:pPr marL="342900" lvl="1" indent="0" algn="ctr">
                  <a:buNone/>
                </a:pPr>
                <a:r>
                  <a:rPr lang="en-US" altLang="zh-CN" sz="2800" b="1" dirty="0">
                    <a:solidFill>
                      <a:srgbClr val="FF0000"/>
                    </a:solidFill>
                  </a:rPr>
                  <a:t>A</a:t>
                </a:r>
                <a:r>
                  <a:rPr lang="zh-CN" altLang="en-US" sz="2800" b="1" dirty="0">
                    <a:solidFill>
                      <a:srgbClr val="FF0000"/>
                    </a:solidFill>
                  </a:rPr>
                  <a:t>具有“限定等距性”时，可以近乎完美地恢复</a:t>
                </a:r>
                <a:r>
                  <a:rPr lang="en-US" altLang="zh-CN" sz="2800" b="1" dirty="0">
                    <a:solidFill>
                      <a:srgbClr val="FF0000"/>
                    </a:solidFill>
                  </a:rPr>
                  <a:t>s</a:t>
                </a:r>
              </a:p>
              <a:p>
                <a:pPr indent="-358775"/>
                <a:r>
                  <a:rPr lang="zh-CN" altLang="en-US" dirty="0"/>
                  <a:t>压缩感知阶段：感知测量、重构恢复</a:t>
                </a:r>
                <a:endParaRPr lang="en-US" altLang="zh-CN" dirty="0"/>
              </a:p>
            </p:txBody>
          </p:sp>
        </mc:Choice>
        <mc:Fallback>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3"/>
                <a:stretch>
                  <a:fillRect l="-400" t="-10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FCF7FAFA-A92E-4E14-B283-AAC115F87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6283" y="1968198"/>
            <a:ext cx="1151137" cy="501083"/>
          </a:xfrm>
          <a:prstGeom prst="rect">
            <a:avLst/>
          </a:prstGeom>
        </p:spPr>
      </p:pic>
      <p:pic>
        <p:nvPicPr>
          <p:cNvPr id="7" name="图片 6">
            <a:extLst>
              <a:ext uri="{FF2B5EF4-FFF2-40B4-BE49-F238E27FC236}">
                <a16:creationId xmlns:a16="http://schemas.microsoft.com/office/drawing/2014/main" id="{D63E4B79-41B1-4BEF-BA98-F87063134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5009" y="3860240"/>
            <a:ext cx="2021436" cy="528480"/>
          </a:xfrm>
          <a:prstGeom prst="rect">
            <a:avLst/>
          </a:prstGeom>
        </p:spPr>
      </p:pic>
      <p:sp>
        <p:nvSpPr>
          <p:cNvPr id="12" name="矩形 11">
            <a:extLst>
              <a:ext uri="{FF2B5EF4-FFF2-40B4-BE49-F238E27FC236}">
                <a16:creationId xmlns:a16="http://schemas.microsoft.com/office/drawing/2014/main" id="{86E22B8A-4081-428F-A757-CCAD8329EC26}"/>
              </a:ext>
            </a:extLst>
          </p:cNvPr>
          <p:cNvSpPr/>
          <p:nvPr/>
        </p:nvSpPr>
        <p:spPr>
          <a:xfrm>
            <a:off x="5658618" y="3659398"/>
            <a:ext cx="2372490" cy="930164"/>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fontAlgn="auto">
              <a:spcBef>
                <a:spcPts val="0"/>
              </a:spcBef>
              <a:spcAft>
                <a:spcPts val="0"/>
              </a:spcAft>
              <a:defRPr/>
            </a:pPr>
            <a:r>
              <a:rPr lang="zh-CN" altLang="en-US" dirty="0"/>
              <a:t>如傅里叶变换，余弦变换，小波变换等</a:t>
            </a:r>
            <a:endParaRPr lang="en-US" altLang="zh-CN" dirty="0"/>
          </a:p>
        </p:txBody>
      </p:sp>
    </p:spTree>
    <p:extLst>
      <p:ext uri="{BB962C8B-B14F-4D97-AF65-F5344CB8AC3E}">
        <p14:creationId xmlns:p14="http://schemas.microsoft.com/office/powerpoint/2010/main" val="1660860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D3FFE-A224-4FCF-BD6F-4E5C4DE22451}"/>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限定等距性</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252F8B0-E05C-49C1-8F0B-64755A155BC2}"/>
                  </a:ext>
                </a:extLst>
              </p:cNvPr>
              <p:cNvSpPr>
                <a:spLocks noGrp="1"/>
              </p:cNvSpPr>
              <p:nvPr>
                <p:ph idx="1"/>
              </p:nvPr>
            </p:nvSpPr>
            <p:spPr>
              <a:xfrm>
                <a:off x="260350" y="1158874"/>
                <a:ext cx="8058262" cy="5257691"/>
              </a:xfrm>
            </p:spPr>
            <p:txBody>
              <a:bodyPr rtlCol="0">
                <a:normAutofit/>
              </a:bodyPr>
              <a:lstStyle/>
              <a:p>
                <a:pPr fontAlgn="auto">
                  <a:spcAft>
                    <a:spcPts val="0"/>
                  </a:spcAft>
                  <a:defRPr/>
                </a:pPr>
                <a:r>
                  <a:rPr lang="zh-CN" altLang="en-US" sz="2800" b="1" dirty="0">
                    <a:solidFill>
                      <a:schemeClr val="tx2"/>
                    </a:solidFill>
                  </a:rPr>
                  <a:t>限定等距性 </a:t>
                </a:r>
                <a:r>
                  <a:rPr lang="en-US" altLang="zh-CN" sz="2800" b="1" dirty="0">
                    <a:solidFill>
                      <a:schemeClr val="tx2"/>
                    </a:solidFill>
                  </a:rPr>
                  <a:t>(</a:t>
                </a:r>
                <a:r>
                  <a:rPr lang="en-US" altLang="zh-CN" sz="2800" b="1" dirty="0"/>
                  <a:t>(Restricted Isometry Property</a:t>
                </a:r>
                <a:r>
                  <a:rPr lang="zh-CN" altLang="en-US" sz="2800" b="1" dirty="0"/>
                  <a:t>，简称 </a:t>
                </a:r>
                <a:r>
                  <a:rPr lang="en-US" altLang="zh-CN" sz="2800" b="1" dirty="0"/>
                  <a:t>RIP</a:t>
                </a:r>
                <a:r>
                  <a:rPr lang="en-US" altLang="zh-CN" sz="2800" b="1" dirty="0">
                    <a:solidFill>
                      <a:schemeClr val="tx2"/>
                    </a:solidFill>
                  </a:rPr>
                  <a:t>)</a:t>
                </a:r>
                <a:r>
                  <a:rPr lang="zh-CN" altLang="en-US" sz="2800" b="1" dirty="0">
                    <a:solidFill>
                      <a:schemeClr val="tx2"/>
                    </a:solidFill>
                  </a:rPr>
                  <a:t> </a:t>
                </a:r>
                <a:r>
                  <a:rPr lang="en-US" altLang="zh-CN" sz="2000" b="1" dirty="0"/>
                  <a:t>[</a:t>
                </a:r>
                <a:r>
                  <a:rPr lang="en-US" altLang="zh-CN" sz="2000" b="1" dirty="0" err="1"/>
                  <a:t>Candès</a:t>
                </a:r>
                <a:r>
                  <a:rPr lang="en-US" altLang="zh-CN" sz="2000" b="1" dirty="0"/>
                  <a:t>, 2008]</a:t>
                </a:r>
                <a:endParaRPr lang="en-US" altLang="zh-CN" sz="2000" b="1" dirty="0">
                  <a:solidFill>
                    <a:schemeClr val="tx2"/>
                  </a:solidFill>
                </a:endParaRPr>
              </a:p>
              <a:p>
                <a:pPr lvl="1" fontAlgn="auto">
                  <a:spcAft>
                    <a:spcPts val="0"/>
                  </a:spcAft>
                  <a:defRPr/>
                </a:pPr>
                <a:r>
                  <a:rPr lang="zh-CN" altLang="en-US" sz="2400" dirty="0"/>
                  <a:t>矩阵</a:t>
                </a:r>
                <a:r>
                  <a:rPr lang="en-US" altLang="zh-CN" sz="2400" dirty="0"/>
                  <a:t>A</a:t>
                </a:r>
                <a:r>
                  <a:rPr lang="zh-CN" altLang="en-US" sz="2400" dirty="0"/>
                  <a:t>大小为</a:t>
                </a:r>
                <a14:m>
                  <m:oMath xmlns:m="http://schemas.openxmlformats.org/officeDocument/2006/math">
                    <m:r>
                      <m:rPr>
                        <m:sty m:val="p"/>
                      </m:rPr>
                      <a:rPr lang="en-US" altLang="zh-CN" sz="2400">
                        <a:latin typeface="Cambria Math" panose="02040503050406030204" pitchFamily="18" charset="0"/>
                      </a:rPr>
                      <m:t>n</m:t>
                    </m:r>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𝑚</m:t>
                    </m:r>
                    <m:r>
                      <a:rPr lang="en-US" altLang="zh-CN" sz="2400" b="0" i="1" smtClean="0">
                        <a:latin typeface="Cambria Math" panose="02040503050406030204" pitchFamily="18" charset="0"/>
                      </a:rPr>
                      <m:t> (</m:t>
                    </m:r>
                    <m:r>
                      <m:rPr>
                        <m:sty m:val="p"/>
                      </m:rPr>
                      <a:rPr lang="en-US" altLang="zh-CN" sz="2400">
                        <a:latin typeface="Cambria Math" panose="02040503050406030204" pitchFamily="18" charset="0"/>
                      </a:rPr>
                      <m:t>n</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rPr>
                      <m:t>𝑚</m:t>
                    </m:r>
                    <m:r>
                      <a:rPr lang="en-US" altLang="zh-CN" sz="2400" b="0" i="1" smtClean="0">
                        <a:latin typeface="Cambria Math" panose="02040503050406030204" pitchFamily="18" charset="0"/>
                      </a:rPr>
                      <m:t>)</m:t>
                    </m:r>
                  </m:oMath>
                </a14:m>
                <a:r>
                  <a:rPr lang="zh-CN" altLang="en-US" sz="2400" dirty="0"/>
                  <a:t> </a:t>
                </a:r>
                <a:r>
                  <a:rPr lang="en-US" altLang="zh-CN" sz="2400" dirty="0"/>
                  <a:t>​</a:t>
                </a:r>
              </a:p>
              <a:p>
                <a:pPr lvl="1" fontAlgn="auto">
                  <a:spcAft>
                    <a:spcPts val="0"/>
                  </a:spcAft>
                  <a:defRPr/>
                </a:pPr>
                <a:r>
                  <a:rPr lang="zh-CN" altLang="en-US" sz="2400" dirty="0"/>
                  <a:t>若存在常数</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𝛿</m:t>
                        </m:r>
                      </m:e>
                      <m:sub>
                        <m:r>
                          <a:rPr lang="en-US" altLang="zh-CN" sz="2400" b="0" i="1" smtClean="0">
                            <a:latin typeface="Cambria Math" panose="02040503050406030204" pitchFamily="18" charset="0"/>
                          </a:rPr>
                          <m:t>𝑘</m:t>
                        </m:r>
                      </m:sub>
                    </m:sSub>
                    <m:r>
                      <a:rPr lang="en-US" altLang="zh-CN" sz="2400" i="1">
                        <a:latin typeface="Cambria Math" panose="02040503050406030204" pitchFamily="18" charset="0"/>
                        <a:ea typeface="Cambria Math" panose="02040503050406030204" pitchFamily="18" charset="0"/>
                      </a:rPr>
                      <m:t>∈</m:t>
                    </m:r>
                    <m:d>
                      <m:dPr>
                        <m:ctrlPr>
                          <a:rPr lang="en-US" altLang="zh-CN" sz="240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0,1</m:t>
                        </m:r>
                      </m:e>
                    </m:d>
                  </m:oMath>
                </a14:m>
                <a:r>
                  <a:rPr lang="zh-CN" altLang="en-US" sz="2400" dirty="0"/>
                  <a:t>使得对于任意向量</a:t>
                </a:r>
                <a14:m>
                  <m:oMath xmlns:m="http://schemas.openxmlformats.org/officeDocument/2006/math">
                    <m:r>
                      <a:rPr lang="en-US" altLang="zh-CN" sz="2400" b="0" i="1" smtClean="0">
                        <a:latin typeface="Cambria Math" panose="02040503050406030204" pitchFamily="18" charset="0"/>
                      </a:rPr>
                      <m:t>𝑠</m:t>
                    </m:r>
                  </m:oMath>
                </a14:m>
                <a:r>
                  <a:rPr lang="zh-CN" altLang="en-US" sz="2400" dirty="0"/>
                  <a:t>和</a:t>
                </a:r>
                <a14:m>
                  <m:oMath xmlns:m="http://schemas.openxmlformats.org/officeDocument/2006/math">
                    <m:r>
                      <a:rPr lang="en-US" altLang="zh-CN" sz="2400" b="0" i="1" dirty="0" smtClean="0">
                        <a:latin typeface="Cambria Math" panose="02040503050406030204" pitchFamily="18" charset="0"/>
                      </a:rPr>
                      <m:t>𝐴</m:t>
                    </m:r>
                  </m:oMath>
                </a14:m>
                <a:r>
                  <a:rPr lang="zh-CN" altLang="en-US" sz="2400" dirty="0"/>
                  <a:t>的所有子矩阵</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i="1">
                            <a:latin typeface="Cambria Math" panose="02040503050406030204" pitchFamily="18" charset="0"/>
                          </a:rPr>
                          <m:t>𝑘</m:t>
                        </m:r>
                      </m:sub>
                    </m:sSub>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rPr>
                          <m:t>ℝ</m:t>
                        </m:r>
                      </m:e>
                      <m:sup>
                        <m:r>
                          <m:rPr>
                            <m:sty m:val="p"/>
                          </m:rPr>
                          <a:rPr lang="en-US" altLang="zh-CN" sz="2400" i="1">
                            <a:latin typeface="Cambria Math" panose="02040503050406030204" pitchFamily="18" charset="0"/>
                          </a:rPr>
                          <m:t>n</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𝑘</m:t>
                        </m:r>
                      </m:sup>
                    </m:sSup>
                  </m:oMath>
                </a14:m>
                <a:r>
                  <a:rPr lang="zh-CN" altLang="en-US" sz="2400" dirty="0"/>
                  <a:t>有：</a:t>
                </a:r>
                <a:endParaRPr lang="en-US" altLang="zh-CN" sz="2400" dirty="0"/>
              </a:p>
              <a:p>
                <a:pPr lvl="1" fontAlgn="auto">
                  <a:spcAft>
                    <a:spcPts val="0"/>
                  </a:spcAft>
                  <a:defRPr/>
                </a:pPr>
                <a:endParaRPr lang="en-US" altLang="zh-CN" sz="2400" dirty="0"/>
              </a:p>
              <a:p>
                <a:pPr lvl="1" fontAlgn="auto">
                  <a:spcAft>
                    <a:spcPts val="0"/>
                  </a:spcAft>
                  <a:defRPr/>
                </a:pPr>
                <a:endParaRPr lang="en-US" altLang="zh-CN" sz="2400" dirty="0"/>
              </a:p>
              <a:p>
                <a:pPr lvl="1" fontAlgn="auto">
                  <a:spcAft>
                    <a:spcPts val="0"/>
                  </a:spcAft>
                  <a:defRPr/>
                </a:pPr>
                <a:r>
                  <a:rPr lang="zh-CN" altLang="en-US" sz="2400" dirty="0"/>
                  <a:t>则称</a:t>
                </a:r>
                <a14:m>
                  <m:oMath xmlns:m="http://schemas.openxmlformats.org/officeDocument/2006/math">
                    <m:r>
                      <a:rPr lang="en-US" altLang="zh-CN" sz="2400" b="0" i="1" smtClean="0">
                        <a:latin typeface="Cambria Math" panose="02040503050406030204" pitchFamily="18" charset="0"/>
                      </a:rPr>
                      <m:t>𝐴</m:t>
                    </m:r>
                  </m:oMath>
                </a14:m>
                <a:r>
                  <a:rPr lang="zh-CN" altLang="en-US" sz="2400" dirty="0"/>
                  <a:t>满足</a:t>
                </a:r>
                <a14:m>
                  <m:oMath xmlns:m="http://schemas.openxmlformats.org/officeDocument/2006/math">
                    <m:r>
                      <a:rPr lang="en-US" altLang="zh-CN" sz="2400" b="0" i="1" smtClean="0">
                        <a:latin typeface="Cambria Math" panose="02040503050406030204" pitchFamily="18" charset="0"/>
                      </a:rPr>
                      <m:t>𝑘</m:t>
                    </m:r>
                  </m:oMath>
                </a14:m>
                <a:r>
                  <a:rPr lang="zh-CN" altLang="en-US" sz="2400" dirty="0"/>
                  <a:t>限定等距性 </a:t>
                </a:r>
                <a:r>
                  <a:rPr lang="en-US" altLang="zh-CN" sz="2400" dirty="0"/>
                  <a:t>(k-RIP)</a:t>
                </a:r>
              </a:p>
              <a:p>
                <a:pPr lvl="1" fontAlgn="auto">
                  <a:spcAft>
                    <a:spcPts val="0"/>
                  </a:spcAft>
                  <a:defRPr/>
                </a:pPr>
                <a:endParaRPr lang="en-US" altLang="zh-CN" dirty="0"/>
              </a:p>
              <a:p>
                <a:pPr lvl="1" fontAlgn="auto">
                  <a:spcAft>
                    <a:spcPts val="0"/>
                  </a:spcAft>
                  <a:defRPr/>
                </a:pPr>
                <a:endParaRPr lang="en-US" altLang="zh-CN" dirty="0"/>
              </a:p>
            </p:txBody>
          </p:sp>
        </mc:Choice>
        <mc:Fallback>
          <p:sp>
            <p:nvSpPr>
              <p:cNvPr id="3" name="内容占位符 2">
                <a:extLst>
                  <a:ext uri="{FF2B5EF4-FFF2-40B4-BE49-F238E27FC236}">
                    <a16:creationId xmlns:a16="http://schemas.microsoft.com/office/drawing/2014/main" id="{8252F8B0-E05C-49C1-8F0B-64755A155BC2}"/>
                  </a:ext>
                </a:extLst>
              </p:cNvPr>
              <p:cNvSpPr>
                <a:spLocks noGrp="1" noRot="1" noChangeAspect="1" noMove="1" noResize="1" noEditPoints="1" noAdjustHandles="1" noChangeArrowheads="1" noChangeShapeType="1" noTextEdit="1"/>
              </p:cNvSpPr>
              <p:nvPr>
                <p:ph idx="1"/>
              </p:nvPr>
            </p:nvSpPr>
            <p:spPr>
              <a:xfrm>
                <a:off x="260350" y="1158874"/>
                <a:ext cx="8058262" cy="5257691"/>
              </a:xfrm>
              <a:blipFill>
                <a:blip r:embed="rId2"/>
                <a:stretch>
                  <a:fillRect l="-756" t="-232" r="-832"/>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C381DDF-3300-452C-BAA0-618AB2A17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4266" y="3960100"/>
            <a:ext cx="5235467" cy="785320"/>
          </a:xfrm>
          <a:prstGeom prst="rect">
            <a:avLst/>
          </a:prstGeom>
        </p:spPr>
      </p:pic>
    </p:spTree>
    <p:extLst>
      <p:ext uri="{BB962C8B-B14F-4D97-AF65-F5344CB8AC3E}">
        <p14:creationId xmlns:p14="http://schemas.microsoft.com/office/powerpoint/2010/main" val="4211962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压缩感知的优化目标和解法</a:t>
            </a:r>
          </a:p>
        </p:txBody>
      </p:sp>
      <mc:AlternateContent xmlns:mc="http://schemas.openxmlformats.org/markup-compatibility/2006">
        <mc:Choice xmlns:a14="http://schemas.microsoft.com/office/drawing/2010/main"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93229"/>
                <a:ext cx="9144000" cy="5439102"/>
              </a:xfrm>
            </p:spPr>
            <p:txBody>
              <a:bodyPr/>
              <a:lstStyle/>
              <a:p>
                <a:pPr indent="-358775"/>
                <a:r>
                  <a:rPr lang="zh-CN" altLang="en-US" dirty="0"/>
                  <a:t>若</a:t>
                </a:r>
                <a:r>
                  <a:rPr lang="en-US" altLang="zh-CN" dirty="0"/>
                  <a:t>A</a:t>
                </a:r>
                <a:r>
                  <a:rPr lang="zh-CN" altLang="en-US" dirty="0"/>
                  <a:t>满足𝑘限定等距性 </a:t>
                </a:r>
                <a:r>
                  <a:rPr lang="en-US" altLang="zh-CN" dirty="0"/>
                  <a:t>(k-RIP)</a:t>
                </a:r>
                <a:r>
                  <a:rPr lang="zh-CN" altLang="en-US" dirty="0"/>
                  <a:t>，此时可通过下面的优化问题近乎完美地从</a:t>
                </a:r>
                <a14:m>
                  <m:oMath xmlns:m="http://schemas.openxmlformats.org/officeDocument/2006/math">
                    <m:r>
                      <a:rPr lang="zh-CN" altLang="en-US" b="0" i="1" smtClean="0">
                        <a:latin typeface="Cambria Math" panose="02040503050406030204" pitchFamily="18" charset="0"/>
                      </a:rPr>
                      <m:t>𝑦</m:t>
                    </m:r>
                  </m:oMath>
                </a14:m>
                <a:r>
                  <a:rPr lang="zh-CN" altLang="en-US" dirty="0"/>
                  <a:t>中恢复出稀疏信号</a:t>
                </a:r>
                <a14:m>
                  <m:oMath xmlns:m="http://schemas.openxmlformats.org/officeDocument/2006/math">
                    <m:r>
                      <a:rPr lang="zh-CN" altLang="en-US" i="1">
                        <a:latin typeface="Cambria Math" panose="02040503050406030204" pitchFamily="18" charset="0"/>
                      </a:rPr>
                      <m:t>𝑠</m:t>
                    </m:r>
                    <m:r>
                      <a:rPr lang="zh-CN" altLang="en-US" i="1" smtClean="0">
                        <a:latin typeface="Cambria Math" panose="02040503050406030204" pitchFamily="18" charset="0"/>
                      </a:rPr>
                      <m:t>，</m:t>
                    </m:r>
                  </m:oMath>
                </a14:m>
                <a:r>
                  <a:rPr lang="zh-CN" altLang="en-US" dirty="0"/>
                  <a:t>进而恢复出</a:t>
                </a:r>
                <a14:m>
                  <m:oMath xmlns:m="http://schemas.openxmlformats.org/officeDocument/2006/math">
                    <m:r>
                      <a:rPr lang="en-US" altLang="zh-CN" b="0" i="1" smtClean="0">
                        <a:latin typeface="Cambria Math" panose="02040503050406030204" pitchFamily="18" charset="0"/>
                      </a:rPr>
                      <m:t>𝑥</m:t>
                    </m:r>
                  </m:oMath>
                </a14:m>
                <a:r>
                  <a:rPr lang="zh-CN" altLang="en-US" dirty="0"/>
                  <a:t>：</a:t>
                </a:r>
                <a:endParaRPr lang="en-US" altLang="zh-CN" dirty="0"/>
              </a:p>
              <a:p>
                <a:pPr indent="-358775"/>
                <a:endParaRPr lang="en-US" altLang="zh-CN" dirty="0"/>
              </a:p>
              <a:p>
                <a:pPr marL="0" indent="0">
                  <a:buNone/>
                </a:pPr>
                <a:endParaRPr lang="zh-CN" altLang="en-US" dirty="0"/>
              </a:p>
              <a:p>
                <a:pPr indent="-358775"/>
                <a:r>
                  <a:rPr lang="zh-CN" altLang="en-US" dirty="0"/>
                  <a:t>但上式设计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0</m:t>
                        </m:r>
                      </m:sub>
                    </m:sSub>
                  </m:oMath>
                </a14:m>
                <a:r>
                  <a:rPr lang="zh-CN" altLang="en-US" dirty="0"/>
                  <a:t>范数最小化，为</a:t>
                </a:r>
                <a:r>
                  <a:rPr lang="en-US" altLang="zh-CN" dirty="0"/>
                  <a:t>NP </a:t>
                </a:r>
                <a:r>
                  <a:rPr lang="zh-CN" altLang="en-US" dirty="0"/>
                  <a:t>难问题，将上式转换为共解的</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1</m:t>
                        </m:r>
                      </m:sub>
                    </m:sSub>
                  </m:oMath>
                </a14:m>
                <a:r>
                  <a:rPr lang="zh-CN" altLang="en-US" dirty="0"/>
                  <a:t>范数问题 </a:t>
                </a:r>
                <a:r>
                  <a:rPr lang="en-US" altLang="zh-CN" sz="2000" dirty="0"/>
                  <a:t>[</a:t>
                </a:r>
                <a:r>
                  <a:rPr lang="en-US" altLang="zh-CN" sz="2000" dirty="0" err="1"/>
                  <a:t>Cand</a:t>
                </a:r>
                <a:r>
                  <a:rPr lang="en-US" altLang="zh-CN" sz="2000" dirty="0"/>
                  <a:t> et al., 2006]</a:t>
                </a:r>
                <a:r>
                  <a:rPr lang="zh-CN" altLang="en-US" dirty="0"/>
                  <a:t>：</a:t>
                </a:r>
                <a:endParaRPr lang="en-US" altLang="zh-CN" dirty="0"/>
              </a:p>
              <a:p>
                <a:pPr indent="-358775"/>
                <a:endParaRPr lang="en-US" altLang="zh-CN" dirty="0"/>
              </a:p>
              <a:p>
                <a:pPr indent="-358775"/>
                <a:endParaRPr lang="en-US" altLang="zh-CN" dirty="0"/>
              </a:p>
              <a:p>
                <a:pPr indent="-358775"/>
                <a:r>
                  <a:rPr lang="zh-CN" altLang="en-US" dirty="0"/>
                  <a:t>可将上式转化为</a:t>
                </a:r>
                <a:r>
                  <a:rPr lang="en-US" altLang="zh-CN" dirty="0"/>
                  <a:t>LASSO</a:t>
                </a:r>
                <a:r>
                  <a:rPr lang="zh-CN" altLang="en-US" dirty="0"/>
                  <a:t> 的等价形式再通过近端梯度下降法求解，即使用</a:t>
                </a:r>
                <a:r>
                  <a:rPr lang="en-US" altLang="zh-CN" dirty="0"/>
                  <a:t>"</a:t>
                </a:r>
                <a:r>
                  <a:rPr lang="zh-CN" altLang="en-US" dirty="0"/>
                  <a:t>基寻踪去噪</a:t>
                </a:r>
                <a:r>
                  <a:rPr lang="en-US" altLang="zh-CN" dirty="0"/>
                  <a:t>" (Basis Pursuit De-Noising) </a:t>
                </a:r>
                <a:r>
                  <a:rPr lang="en-US" altLang="zh-CN" sz="2000" dirty="0"/>
                  <a:t>[Chen et al., 1998]</a:t>
                </a:r>
                <a:endParaRPr dirty="0"/>
              </a:p>
            </p:txBody>
          </p:sp>
        </mc:Choice>
        <mc:Fallback>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93229"/>
                <a:ext cx="9144000" cy="5439102"/>
              </a:xfrm>
              <a:blipFill>
                <a:blip r:embed="rId2"/>
                <a:stretch>
                  <a:fillRect l="-400" t="-112" r="-166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98D97A7-C046-4D49-8B7B-5740653CD9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750" y="2147560"/>
            <a:ext cx="1583440" cy="1005543"/>
          </a:xfrm>
          <a:prstGeom prst="rect">
            <a:avLst/>
          </a:prstGeom>
        </p:spPr>
      </p:pic>
      <p:pic>
        <p:nvPicPr>
          <p:cNvPr id="6" name="图片 5">
            <a:extLst>
              <a:ext uri="{FF2B5EF4-FFF2-40B4-BE49-F238E27FC236}">
                <a16:creationId xmlns:a16="http://schemas.microsoft.com/office/drawing/2014/main" id="{6F93CD3F-EFE3-46B1-937A-3B1BA0BCB0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4165545"/>
            <a:ext cx="1425390" cy="890869"/>
          </a:xfrm>
          <a:prstGeom prst="rect">
            <a:avLst/>
          </a:prstGeom>
        </p:spPr>
      </p:pic>
    </p:spTree>
    <p:extLst>
      <p:ext uri="{BB962C8B-B14F-4D97-AF65-F5344CB8AC3E}">
        <p14:creationId xmlns:p14="http://schemas.microsoft.com/office/powerpoint/2010/main" val="449790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664B4-E152-451A-A0CC-4D301E130DF6}"/>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矩阵补全</a:t>
            </a:r>
          </a:p>
        </p:txBody>
      </p:sp>
      <p:sp>
        <p:nvSpPr>
          <p:cNvPr id="35843" name="内容占位符 2">
            <a:extLst>
              <a:ext uri="{FF2B5EF4-FFF2-40B4-BE49-F238E27FC236}">
                <a16:creationId xmlns:a16="http://schemas.microsoft.com/office/drawing/2014/main" id="{1C9A6659-7EBF-429F-B593-CC93652EC75B}"/>
              </a:ext>
            </a:extLst>
          </p:cNvPr>
          <p:cNvSpPr>
            <a:spLocks noGrp="1"/>
          </p:cNvSpPr>
          <p:nvPr>
            <p:ph idx="1"/>
          </p:nvPr>
        </p:nvSpPr>
        <p:spPr>
          <a:xfrm>
            <a:off x="260350" y="1266825"/>
            <a:ext cx="8616950" cy="1090613"/>
          </a:xfrm>
        </p:spPr>
        <p:txBody>
          <a:bodyPr/>
          <a:lstStyle/>
          <a:p>
            <a:pPr marL="0" indent="0" algn="ctr">
              <a:buFont typeface="Wingdings" panose="05000000000000000000" pitchFamily="2" charset="2"/>
              <a:buNone/>
            </a:pPr>
            <a:r>
              <a:rPr sz="1800"/>
              <a:t>客户对书籍的喜好程度的评分</a:t>
            </a:r>
          </a:p>
        </p:txBody>
      </p:sp>
      <p:pic>
        <p:nvPicPr>
          <p:cNvPr id="35844" name="图片 5">
            <a:extLst>
              <a:ext uri="{FF2B5EF4-FFF2-40B4-BE49-F238E27FC236}">
                <a16:creationId xmlns:a16="http://schemas.microsoft.com/office/drawing/2014/main" id="{D6998D8B-0B93-48A3-94BB-B189908C0B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6938" y="1673225"/>
            <a:ext cx="734377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469B5531-DD24-4011-8D6E-92F7F6E95CD4}"/>
              </a:ext>
            </a:extLst>
          </p:cNvPr>
          <p:cNvSpPr>
            <a:spLocks noChangeArrowheads="1"/>
          </p:cNvSpPr>
          <p:nvPr/>
        </p:nvSpPr>
        <p:spPr bwMode="auto">
          <a:xfrm>
            <a:off x="1792288" y="5364163"/>
            <a:ext cx="5219700" cy="547687"/>
          </a:xfrm>
          <a:prstGeom prst="rect">
            <a:avLst/>
          </a:prstGeom>
          <a:noFill/>
          <a:ln w="38100">
            <a:noFill/>
          </a:ln>
          <a:extLst/>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marL="0" indent="0" fontAlgn="auto">
              <a:lnSpc>
                <a:spcPts val="3200"/>
              </a:lnSpc>
              <a:spcAft>
                <a:spcPts val="0"/>
              </a:spcAft>
              <a:buFont typeface="Arial" charset="0"/>
              <a:buNone/>
              <a:defRPr/>
            </a:pPr>
            <a:r>
              <a:rPr lang="zh-CN" altLang="en-US" sz="2800" dirty="0">
                <a:solidFill>
                  <a:srgbClr val="C30D23"/>
                </a:solidFill>
                <a:latin typeface="微软雅黑" panose="020B0503020204020204" pitchFamily="34" charset="-122"/>
                <a:ea typeface="微软雅黑" panose="020B0503020204020204" pitchFamily="34" charset="-122"/>
              </a:rPr>
              <a:t>“矩阵补全”技术解决此类问题</a:t>
            </a:r>
            <a:endParaRPr lang="zh-CN" altLang="en-US" sz="2800" dirty="0">
              <a:latin typeface="微软雅黑" panose="020B0503020204020204" pitchFamily="34" charset="-122"/>
              <a:ea typeface="微软雅黑" panose="020B0503020204020204" pitchFamily="34" charset="-122"/>
            </a:endParaRPr>
          </a:p>
        </p:txBody>
      </p:sp>
      <p:sp>
        <p:nvSpPr>
          <p:cNvPr id="35846" name="内容占位符 2">
            <a:extLst>
              <a:ext uri="{FF2B5EF4-FFF2-40B4-BE49-F238E27FC236}">
                <a16:creationId xmlns:a16="http://schemas.microsoft.com/office/drawing/2014/main" id="{3EBA9A2F-60F1-45B4-A0E6-B53DE78B1E02}"/>
              </a:ext>
            </a:extLst>
          </p:cNvPr>
          <p:cNvSpPr txBox="1">
            <a:spLocks/>
          </p:cNvSpPr>
          <p:nvPr/>
        </p:nvSpPr>
        <p:spPr bwMode="auto">
          <a:xfrm>
            <a:off x="527050" y="3411538"/>
            <a:ext cx="861695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46800"/>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ts val="3200"/>
              </a:lnSpc>
              <a:spcBef>
                <a:spcPts val="1000"/>
              </a:spcBef>
              <a:buClr>
                <a:schemeClr val="accent1"/>
              </a:buClr>
              <a:buSzPct val="100000"/>
              <a:buFont typeface="Wingdings" panose="05000000000000000000" pitchFamily="2" charset="2"/>
              <a:buNone/>
            </a:pPr>
            <a:r>
              <a:rPr lang="zh-CN" altLang="en-US" dirty="0">
                <a:solidFill>
                  <a:schemeClr val="tx2">
                    <a:lumMod val="75000"/>
                  </a:schemeClr>
                </a:solidFill>
                <a:latin typeface="幼圆" panose="02010509060101010101" pitchFamily="49" charset="-122"/>
              </a:rPr>
              <a:t>  能否将表中已经通过读者评价得到的数据当作</a:t>
            </a:r>
            <a:r>
              <a:rPr lang="zh-CN" altLang="en-US" b="1" dirty="0">
                <a:solidFill>
                  <a:schemeClr val="tx2">
                    <a:lumMod val="75000"/>
                  </a:schemeClr>
                </a:solidFill>
                <a:latin typeface="幼圆" panose="02010509060101010101" pitchFamily="49" charset="-122"/>
              </a:rPr>
              <a:t>部分信号</a:t>
            </a:r>
            <a:r>
              <a:rPr lang="zh-CN" altLang="en-US" dirty="0">
                <a:solidFill>
                  <a:schemeClr val="tx2">
                    <a:lumMod val="75000"/>
                  </a:schemeClr>
                </a:solidFill>
                <a:latin typeface="幼圆" panose="02010509060101010101" pitchFamily="49" charset="-122"/>
              </a:rPr>
              <a:t>，基于压缩感知的思想</a:t>
            </a:r>
            <a:r>
              <a:rPr lang="zh-CN" altLang="en-US" b="1" dirty="0">
                <a:solidFill>
                  <a:schemeClr val="tx2">
                    <a:lumMod val="75000"/>
                  </a:schemeClr>
                </a:solidFill>
                <a:latin typeface="幼圆" panose="02010509060101010101" pitchFamily="49" charset="-122"/>
              </a:rPr>
              <a:t>恢复</a:t>
            </a:r>
            <a:r>
              <a:rPr lang="zh-CN" altLang="en-US" dirty="0">
                <a:solidFill>
                  <a:schemeClr val="tx2">
                    <a:lumMod val="75000"/>
                  </a:schemeClr>
                </a:solidFill>
                <a:latin typeface="幼圆" panose="02010509060101010101" pitchFamily="49" charset="-122"/>
              </a:rPr>
              <a:t>出</a:t>
            </a:r>
            <a:r>
              <a:rPr lang="zh-CN" altLang="en-US" b="1" dirty="0">
                <a:solidFill>
                  <a:schemeClr val="tx2">
                    <a:lumMod val="75000"/>
                  </a:schemeClr>
                </a:solidFill>
                <a:latin typeface="幼圆" panose="02010509060101010101" pitchFamily="49" charset="-122"/>
              </a:rPr>
              <a:t>完整信号</a:t>
            </a:r>
            <a:r>
              <a:rPr lang="zh-CN" altLang="en-US" dirty="0">
                <a:solidFill>
                  <a:schemeClr val="tx2">
                    <a:lumMod val="75000"/>
                  </a:schemeClr>
                </a:solidFill>
                <a:latin typeface="幼圆" panose="02010509060101010101" pitchFamily="49" charset="-122"/>
              </a:rPr>
              <a:t>从而进行书籍推荐呢？从题材、作者、装帧等角度看（相似题材的书籍有相似的读者），表中反映的信号是</a:t>
            </a:r>
            <a:r>
              <a:rPr lang="zh-CN" altLang="en-US" b="1" dirty="0">
                <a:solidFill>
                  <a:schemeClr val="tx2">
                    <a:lumMod val="75000"/>
                  </a:schemeClr>
                </a:solidFill>
                <a:latin typeface="幼圆" panose="02010509060101010101" pitchFamily="49" charset="-122"/>
              </a:rPr>
              <a:t>稀疏</a:t>
            </a:r>
            <a:r>
              <a:rPr lang="zh-CN" altLang="en-US" dirty="0">
                <a:solidFill>
                  <a:schemeClr val="tx2">
                    <a:lumMod val="75000"/>
                  </a:schemeClr>
                </a:solidFill>
                <a:latin typeface="幼圆" panose="02010509060101010101" pitchFamily="49" charset="-122"/>
              </a:rPr>
              <a:t>的，能通过类似压缩感知的思想加以处理。</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矩阵补全的优化问题和解法</a:t>
            </a:r>
          </a:p>
        </p:txBody>
      </p:sp>
      <mc:AlternateContent xmlns:mc="http://schemas.openxmlformats.org/markup-compatibility/2006">
        <mc:Choice xmlns:a14="http://schemas.microsoft.com/office/drawing/2010/main"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sz="2800" dirty="0"/>
                  <a:t>矩阵补全</a:t>
                </a:r>
                <a:r>
                  <a:rPr lang="en-US" altLang="zh-CN" sz="2800" dirty="0"/>
                  <a:t>(matrix completion)</a:t>
                </a:r>
                <a:r>
                  <a:rPr lang="zh-CN" altLang="en-US" sz="2800" dirty="0"/>
                  <a:t>技术的优化形式</a:t>
                </a:r>
                <a:r>
                  <a:rPr lang="en-US" altLang="zh-CN" sz="2800" dirty="0"/>
                  <a:t>:</a:t>
                </a:r>
              </a:p>
              <a:p>
                <a:pPr indent="-358775"/>
                <a:endParaRPr lang="en-US" altLang="zh-CN" dirty="0"/>
              </a:p>
              <a:p>
                <a:pPr indent="-358775"/>
                <a:endParaRPr lang="en-US" altLang="zh-CN" dirty="0"/>
              </a:p>
              <a:p>
                <a:pPr indent="-358775"/>
                <a:endParaRPr lang="en-US" altLang="zh-CN" dirty="0"/>
              </a:p>
              <a:p>
                <a:pPr lvl="1" indent="-358775"/>
                <a:r>
                  <a:rPr lang="en-US" altLang="zh-CN" sz="2400" dirty="0"/>
                  <a:t>X</a:t>
                </a:r>
                <a:r>
                  <a:rPr lang="zh-CN" altLang="en-US" sz="2400" dirty="0"/>
                  <a:t>表示需恢复的稀疏信号，</a:t>
                </a:r>
                <a:r>
                  <a:rPr lang="en-US" altLang="zh-CN" sz="2400" dirty="0"/>
                  <a:t>A</a:t>
                </a:r>
                <a:r>
                  <a:rPr lang="zh-CN" altLang="en-US" sz="2400" dirty="0"/>
                  <a:t>表示已观测到的信号</a:t>
                </a:r>
                <a:endParaRPr lang="en-US" altLang="zh-CN" sz="2400" dirty="0"/>
              </a:p>
              <a:p>
                <a:pPr lvl="1" indent="-358775"/>
                <a:r>
                  <a:rPr lang="en-US" altLang="zh-CN" sz="2400" dirty="0"/>
                  <a:t>rank(X)</a:t>
                </a:r>
                <a:r>
                  <a:rPr lang="zh-CN" altLang="en-US" sz="2400" dirty="0"/>
                  <a:t>表示矩阵</a:t>
                </a:r>
                <a:r>
                  <a:rPr lang="en-US" altLang="zh-CN" sz="2400" dirty="0"/>
                  <a:t>X</a:t>
                </a:r>
                <a:r>
                  <a:rPr lang="zh-CN" altLang="en-US" sz="2400" dirty="0"/>
                  <a:t>的秩</a:t>
                </a:r>
                <a:endParaRPr lang="en-US" altLang="zh-CN" sz="2400" dirty="0"/>
              </a:p>
              <a:p>
                <a:pPr lvl="1" indent="-358775"/>
                <a14:m>
                  <m:oMath xmlns:m="http://schemas.openxmlformats.org/officeDocument/2006/math">
                    <m:r>
                      <a:rPr lang="en-US" altLang="zh-CN" sz="2400" i="1" dirty="0" smtClean="0">
                        <a:latin typeface="Cambria Math" panose="02040503050406030204" pitchFamily="18" charset="0"/>
                      </a:rPr>
                      <m:t>𝛺</m:t>
                    </m:r>
                  </m:oMath>
                </a14:m>
                <a:r>
                  <a:rPr lang="zh-CN" altLang="en-US" sz="2400" dirty="0"/>
                  <a:t>表示</a:t>
                </a:r>
                <a:r>
                  <a:rPr lang="en-US" altLang="zh-CN" sz="2400" dirty="0"/>
                  <a:t>A</a:t>
                </a:r>
                <a:r>
                  <a:rPr lang="zh-CN" altLang="en-US" sz="2400" dirty="0"/>
                  <a:t>中已观测元素的位置下标集合</a:t>
                </a:r>
              </a:p>
            </p:txBody>
          </p:sp>
        </mc:Choice>
        <mc:Fallback>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3"/>
                <a:stretch>
                  <a:fillRect l="-667" t="-2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40F52036-1E97-49F4-A436-494BC52F3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7269" y="1849275"/>
            <a:ext cx="3451422" cy="958046"/>
          </a:xfrm>
          <a:prstGeom prst="rect">
            <a:avLst/>
          </a:prstGeom>
        </p:spPr>
      </p:pic>
    </p:spTree>
    <p:extLst>
      <p:ext uri="{BB962C8B-B14F-4D97-AF65-F5344CB8AC3E}">
        <p14:creationId xmlns:p14="http://schemas.microsoft.com/office/powerpoint/2010/main" val="207163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AD48C5-A8EB-4386-8F4F-4E9F0CF49DAD}"/>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矩阵补全的优化问题和解法</a:t>
            </a:r>
          </a:p>
        </p:txBody>
      </p:sp>
      <mc:AlternateContent xmlns:mc="http://schemas.openxmlformats.org/markup-compatibility/2006">
        <mc:Choice xmlns:a14="http://schemas.microsoft.com/office/drawing/2010/main" Requires="a14">
          <p:sp>
            <p:nvSpPr>
              <p:cNvPr id="30723" name="内容占位符 2">
                <a:extLst>
                  <a:ext uri="{FF2B5EF4-FFF2-40B4-BE49-F238E27FC236}">
                    <a16:creationId xmlns:a16="http://schemas.microsoft.com/office/drawing/2014/main" id="{012BDD96-0CCA-47EF-B1DC-C53827333F91}"/>
                  </a:ext>
                </a:extLst>
              </p:cNvPr>
              <p:cNvSpPr>
                <a:spLocks noGrp="1"/>
              </p:cNvSpPr>
              <p:nvPr>
                <p:ph idx="1"/>
              </p:nvPr>
            </p:nvSpPr>
            <p:spPr>
              <a:xfrm>
                <a:off x="0" y="945932"/>
                <a:ext cx="9144000" cy="5612524"/>
              </a:xfrm>
            </p:spPr>
            <p:txBody>
              <a:bodyPr/>
              <a:lstStyle/>
              <a:p>
                <a:pPr indent="-358775"/>
                <a:r>
                  <a:rPr lang="zh-CN" altLang="en-US" b="0" dirty="0"/>
                  <a:t>上式为</a:t>
                </a:r>
                <a:r>
                  <a:rPr lang="en-US" altLang="zh-CN" b="0" dirty="0"/>
                  <a:t>NP</a:t>
                </a:r>
                <a:r>
                  <a:rPr lang="zh-CN" altLang="en-US" b="0" dirty="0"/>
                  <a:t>难问题。</a:t>
                </a:r>
                <a:r>
                  <a:rPr lang="en-US" altLang="zh-CN" dirty="0"/>
                  <a:t>rank(X)</a:t>
                </a:r>
                <a:r>
                  <a:rPr lang="zh-CN" altLang="en-US" dirty="0"/>
                  <a:t>在集合                                    上的凸包“核范数”</a:t>
                </a:r>
                <a:r>
                  <a:rPr lang="en-US" altLang="zh-CN" sz="2000" dirty="0"/>
                  <a:t>(nuclear norm)</a:t>
                </a:r>
                <a:r>
                  <a:rPr lang="zh-CN" altLang="en-US" sz="2000" dirty="0"/>
                  <a:t>：</a:t>
                </a:r>
                <a:endParaRPr lang="en-US" altLang="zh-CN" dirty="0"/>
              </a:p>
              <a:p>
                <a:pPr lvl="1" indent="-358775"/>
                <a:endParaRPr lang="en-US" altLang="zh-CN" dirty="0"/>
              </a:p>
              <a:p>
                <a:pPr lvl="1" indent="-358775"/>
                <a:endParaRPr lang="en-US" altLang="zh-CN" dirty="0"/>
              </a:p>
              <a:p>
                <a:pPr lvl="1" indent="-358775"/>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𝜎</m:t>
                        </m:r>
                      </m:e>
                      <m:sub>
                        <m:r>
                          <a:rPr lang="en-US" altLang="zh-CN" b="0" i="1" smtClean="0">
                            <a:latin typeface="Cambria Math" panose="02040503050406030204" pitchFamily="18" charset="0"/>
                          </a:rPr>
                          <m:t>𝑗</m:t>
                        </m:r>
                      </m:sub>
                    </m:sSub>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zh-CN" altLang="en-US" dirty="0"/>
                  <a:t>表示</a:t>
                </a:r>
                <a:r>
                  <a:rPr lang="en-US" altLang="zh-CN" dirty="0"/>
                  <a:t>X</a:t>
                </a:r>
                <a:r>
                  <a:rPr lang="zh-CN" altLang="en-US" dirty="0"/>
                  <a:t>的奇异值，即矩阵的核范数为矩阵的奇异值之和</a:t>
                </a:r>
                <a:r>
                  <a:rPr lang="en-US" altLang="zh-CN" dirty="0"/>
                  <a:t>.</a:t>
                </a:r>
              </a:p>
              <a:p>
                <a:pPr marL="342900" lvl="1" indent="0">
                  <a:buNone/>
                </a:pPr>
                <a:endParaRPr lang="en-US" altLang="zh-CN" dirty="0"/>
              </a:p>
              <a:p>
                <a:pPr indent="-358775"/>
                <a:r>
                  <a:rPr lang="zh-CN" altLang="en-US" dirty="0"/>
                  <a:t>上式凸优化问题，通过半正定规划</a:t>
                </a:r>
                <a:r>
                  <a:rPr lang="en-US" altLang="zh-CN" dirty="0"/>
                  <a:t>(Semi-Definite Programming, </a:t>
                </a:r>
                <a:r>
                  <a:rPr lang="zh-CN" altLang="en-US" dirty="0"/>
                  <a:t>简称 </a:t>
                </a:r>
                <a:r>
                  <a:rPr lang="en-US" altLang="zh-CN" dirty="0"/>
                  <a:t>SDP) </a:t>
                </a:r>
                <a:r>
                  <a:rPr lang="zh-CN" altLang="en-US" dirty="0"/>
                  <a:t>求解。</a:t>
                </a:r>
                <a:endParaRPr lang="en-US" altLang="zh-CN" dirty="0"/>
              </a:p>
              <a:p>
                <a:pPr lvl="1" indent="-358775"/>
                <a:r>
                  <a:rPr lang="zh-CN" altLang="en-US" dirty="0"/>
                  <a:t>满足一定条件时，若</a:t>
                </a:r>
                <a:r>
                  <a:rPr lang="en-US" altLang="zh-CN" dirty="0"/>
                  <a:t>A</a:t>
                </a:r>
                <a:r>
                  <a:rPr lang="zh-CN" altLang="en-US" dirty="0"/>
                  <a:t>的秩为</a:t>
                </a:r>
                <a14:m>
                  <m:oMath xmlns:m="http://schemas.openxmlformats.org/officeDocument/2006/math">
                    <m:r>
                      <m:rPr>
                        <m:sty m:val="p"/>
                      </m:rPr>
                      <a:rPr lang="en-US" altLang="zh-CN" i="1" dirty="0" smtClean="0">
                        <a:latin typeface="Cambria Math" panose="02040503050406030204" pitchFamily="18" charset="0"/>
                      </a:rPr>
                      <m:t>r</m:t>
                    </m:r>
                    <m:r>
                      <a:rPr lang="zh-CN" altLang="en-US" i="1" dirty="0">
                        <a:latin typeface="Cambria Math" panose="02040503050406030204" pitchFamily="18" charset="0"/>
                      </a:rPr>
                      <m:t>，</m:t>
                    </m:r>
                    <m:r>
                      <m:rPr>
                        <m:sty m:val="p"/>
                      </m:rPr>
                      <a:rPr lang="en-US" altLang="zh-CN">
                        <a:latin typeface="Cambria Math" panose="02040503050406030204" pitchFamily="18" charset="0"/>
                      </a:rPr>
                      <m:t>n</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𝑚</m:t>
                    </m:r>
                  </m:oMath>
                </a14:m>
                <a:r>
                  <a:rPr lang="zh-CN" altLang="en-US" dirty="0"/>
                  <a:t> ，则只需观察到</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𝑚𝑟</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𝑙𝑜𝑔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𝑚</m:t>
                    </m:r>
                    <m:r>
                      <a:rPr lang="en-US" altLang="zh-CN" b="0" i="1" smtClean="0">
                        <a:latin typeface="Cambria Math" panose="02040503050406030204" pitchFamily="18" charset="0"/>
                      </a:rPr>
                      <m:t>) </m:t>
                    </m:r>
                  </m:oMath>
                </a14:m>
                <a:r>
                  <a:rPr lang="zh-CN" altLang="en-US" dirty="0"/>
                  <a:t>个元素就能完美恢复出</a:t>
                </a:r>
                <a:r>
                  <a:rPr lang="en-US" altLang="zh-CN" dirty="0"/>
                  <a:t>A  </a:t>
                </a:r>
                <a:r>
                  <a:rPr lang="en-US" altLang="zh-CN" sz="1800" dirty="0"/>
                  <a:t>[</a:t>
                </a:r>
                <a:r>
                  <a:rPr lang="en-US" altLang="zh-CN" sz="1800" dirty="0" err="1"/>
                  <a:t>Recht</a:t>
                </a:r>
                <a:r>
                  <a:rPr lang="en-US" altLang="zh-CN" sz="1800" dirty="0"/>
                  <a:t>, 2011]</a:t>
                </a:r>
                <a:endParaRPr lang="en-US" altLang="zh-CN" dirty="0"/>
              </a:p>
            </p:txBody>
          </p:sp>
        </mc:Choice>
        <mc:Fallback>
          <p:sp>
            <p:nvSpPr>
              <p:cNvPr id="30723" name="内容占位符 2">
                <a:extLst>
                  <a:ext uri="{FF2B5EF4-FFF2-40B4-BE49-F238E27FC236}">
                    <a16:creationId xmlns:a16="http://schemas.microsoft.com/office/drawing/2014/main" id="{012BDD96-0CCA-47EF-B1DC-C53827333F91}"/>
                  </a:ext>
                </a:extLst>
              </p:cNvPr>
              <p:cNvSpPr>
                <a:spLocks noGrp="1" noRot="1" noChangeAspect="1" noMove="1" noResize="1" noEditPoints="1" noAdjustHandles="1" noChangeArrowheads="1" noChangeShapeType="1" noTextEdit="1"/>
              </p:cNvSpPr>
              <p:nvPr>
                <p:ph idx="1"/>
              </p:nvPr>
            </p:nvSpPr>
            <p:spPr>
              <a:xfrm>
                <a:off x="0" y="945932"/>
                <a:ext cx="9144000" cy="5612524"/>
              </a:xfrm>
              <a:blipFill>
                <a:blip r:embed="rId3"/>
                <a:stretch>
                  <a:fillRect l="-400" t="-109"/>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A2ACCA1F-66E3-492B-94B2-A802937D6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405" y="1963450"/>
            <a:ext cx="2480437" cy="930164"/>
          </a:xfrm>
          <a:prstGeom prst="rect">
            <a:avLst/>
          </a:prstGeom>
        </p:spPr>
      </p:pic>
      <p:pic>
        <p:nvPicPr>
          <p:cNvPr id="18" name="图片 17">
            <a:extLst>
              <a:ext uri="{FF2B5EF4-FFF2-40B4-BE49-F238E27FC236}">
                <a16:creationId xmlns:a16="http://schemas.microsoft.com/office/drawing/2014/main" id="{F2ED4666-C4B0-48F4-B40A-98226A2E4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7891" y="1077318"/>
            <a:ext cx="2582646" cy="377373"/>
          </a:xfrm>
          <a:prstGeom prst="rect">
            <a:avLst/>
          </a:prstGeom>
        </p:spPr>
      </p:pic>
    </p:spTree>
    <p:extLst>
      <p:ext uri="{BB962C8B-B14F-4D97-AF65-F5344CB8AC3E}">
        <p14:creationId xmlns:p14="http://schemas.microsoft.com/office/powerpoint/2010/main" val="174618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04B5-D853-4747-8574-AEA4FEA227DF}"/>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本章小结</a:t>
            </a:r>
          </a:p>
        </p:txBody>
      </p:sp>
      <mc:AlternateContent xmlns:mc="http://schemas.openxmlformats.org/markup-compatibility/2006">
        <mc:Choice xmlns:a14="http://schemas.microsoft.com/office/drawing/2010/main" Requires="a14">
          <p:sp>
            <p:nvSpPr>
              <p:cNvPr id="25603" name="内容占位符 2">
                <a:extLst>
                  <a:ext uri="{FF2B5EF4-FFF2-40B4-BE49-F238E27FC236}">
                    <a16:creationId xmlns:a16="http://schemas.microsoft.com/office/drawing/2014/main" id="{E69A46E9-5141-4EA8-9F93-E6A3BBE3D126}"/>
                  </a:ext>
                </a:extLst>
              </p:cNvPr>
              <p:cNvSpPr>
                <a:spLocks noGrp="1"/>
              </p:cNvSpPr>
              <p:nvPr>
                <p:ph idx="1"/>
              </p:nvPr>
            </p:nvSpPr>
            <p:spPr>
              <a:xfrm>
                <a:off x="0" y="955964"/>
                <a:ext cx="9144000" cy="5902036"/>
              </a:xfrm>
            </p:spPr>
            <p:txBody>
              <a:bodyPr/>
              <a:lstStyle/>
              <a:p>
                <a:pPr indent="-358775"/>
                <a:r>
                  <a:rPr lang="zh-CN" altLang="en-US" dirty="0"/>
                  <a:t>特征选择</a:t>
                </a:r>
                <a:r>
                  <a:rPr dirty="0"/>
                  <a:t>：</a:t>
                </a:r>
                <a:r>
                  <a:rPr lang="zh-CN" altLang="en-US" dirty="0"/>
                  <a:t>子集选择、子集评价</a:t>
                </a:r>
                <a:endParaRPr lang="en-US" altLang="zh-CN" dirty="0"/>
              </a:p>
              <a:p>
                <a:pPr lvl="1" indent="-358775"/>
                <a:r>
                  <a:rPr lang="zh-CN" altLang="en-US" dirty="0"/>
                  <a:t>过滤式选择</a:t>
                </a:r>
                <a:endParaRPr lang="en-US" altLang="zh-CN" dirty="0"/>
              </a:p>
              <a:p>
                <a:pPr lvl="1" indent="-358775"/>
                <a:r>
                  <a:rPr lang="zh-CN" altLang="en-US" dirty="0"/>
                  <a:t>包裹式选择</a:t>
                </a:r>
                <a:endParaRPr lang="en-US" altLang="zh-CN" dirty="0"/>
              </a:p>
              <a:p>
                <a:pPr lvl="1" indent="-358775"/>
                <a:r>
                  <a:rPr lang="zh-CN" altLang="en-US" dirty="0"/>
                  <a:t>嵌入式选择：用</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en-US" altLang="zh-CN" i="1">
                            <a:latin typeface="Cambria Math" panose="02040503050406030204" pitchFamily="18" charset="0"/>
                          </a:rPr>
                          <m:t>1</m:t>
                        </m:r>
                      </m:sub>
                    </m:sSub>
                    <m:r>
                      <a:rPr lang="zh-CN" altLang="en-US" i="1">
                        <a:latin typeface="Cambria Math" panose="02040503050406030204" pitchFamily="18" charset="0"/>
                      </a:rPr>
                      <m:t>正则化</m:t>
                    </m:r>
                  </m:oMath>
                </a14:m>
                <a:endParaRPr lang="en-US" altLang="zh-CN" dirty="0"/>
              </a:p>
              <a:p>
                <a:pPr lvl="1" indent="-358775"/>
                <a:endParaRPr lang="en-US" altLang="zh-CN" dirty="0"/>
              </a:p>
              <a:p>
                <a:pPr lvl="1" indent="-358775"/>
                <a:endParaRPr lang="en-US" altLang="zh-CN" dirty="0"/>
              </a:p>
              <a:p>
                <a:pPr indent="-358775"/>
                <a:r>
                  <a:rPr lang="zh-CN" altLang="en-US" dirty="0"/>
                  <a:t>稀疏表示</a:t>
                </a:r>
                <a:endParaRPr lang="en-US" altLang="zh-CN" dirty="0"/>
              </a:p>
              <a:p>
                <a:pPr lvl="1" indent="-358775"/>
                <a:r>
                  <a:rPr lang="zh-CN" altLang="en-US" dirty="0"/>
                  <a:t>字典学习</a:t>
                </a:r>
                <a:endParaRPr lang="en-US" altLang="zh-CN" dirty="0"/>
              </a:p>
              <a:p>
                <a:pPr lvl="1" indent="-358775"/>
                <a:r>
                  <a:rPr lang="zh-CN" altLang="en-US" dirty="0"/>
                  <a:t>压缩感知</a:t>
                </a:r>
                <a:endParaRPr lang="en-US" altLang="zh-CN" dirty="0"/>
              </a:p>
              <a:p>
                <a:pPr indent="-358775"/>
                <a:endParaRPr lang="en-US" altLang="zh-CN" dirty="0"/>
              </a:p>
            </p:txBody>
          </p:sp>
        </mc:Choice>
        <mc:Fallback>
          <p:sp>
            <p:nvSpPr>
              <p:cNvPr id="25603" name="内容占位符 2">
                <a:extLst>
                  <a:ext uri="{FF2B5EF4-FFF2-40B4-BE49-F238E27FC236}">
                    <a16:creationId xmlns:a16="http://schemas.microsoft.com/office/drawing/2014/main" id="{E69A46E9-5141-4EA8-9F93-E6A3BBE3D126}"/>
                  </a:ext>
                </a:extLst>
              </p:cNvPr>
              <p:cNvSpPr>
                <a:spLocks noGrp="1" noRot="1" noChangeAspect="1" noMove="1" noResize="1" noEditPoints="1" noAdjustHandles="1" noChangeArrowheads="1" noChangeShapeType="1" noTextEdit="1"/>
              </p:cNvSpPr>
              <p:nvPr>
                <p:ph idx="1"/>
              </p:nvPr>
            </p:nvSpPr>
            <p:spPr>
              <a:xfrm>
                <a:off x="0" y="955964"/>
                <a:ext cx="9144000" cy="5902036"/>
              </a:xfrm>
              <a:blipFill>
                <a:blip r:embed="rId2"/>
                <a:stretch>
                  <a:fillRect l="-400" t="-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259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1DC0A-A689-4857-8CF0-DD83F8C853D2}"/>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特征</a:t>
            </a:r>
          </a:p>
        </p:txBody>
      </p:sp>
      <p:sp>
        <p:nvSpPr>
          <p:cNvPr id="20483" name="内容占位符 2">
            <a:extLst>
              <a:ext uri="{FF2B5EF4-FFF2-40B4-BE49-F238E27FC236}">
                <a16:creationId xmlns:a16="http://schemas.microsoft.com/office/drawing/2014/main" id="{97338A6C-1C6E-4830-8C2D-9F6955AA2A55}"/>
              </a:ext>
            </a:extLst>
          </p:cNvPr>
          <p:cNvSpPr>
            <a:spLocks noGrp="1"/>
          </p:cNvSpPr>
          <p:nvPr>
            <p:ph idx="1"/>
          </p:nvPr>
        </p:nvSpPr>
        <p:spPr>
          <a:xfrm>
            <a:off x="260350" y="1158875"/>
            <a:ext cx="8616950" cy="4930775"/>
          </a:xfrm>
        </p:spPr>
        <p:txBody>
          <a:bodyPr/>
          <a:lstStyle/>
          <a:p>
            <a:pPr indent="-358775"/>
            <a:r>
              <a:rPr dirty="0"/>
              <a:t>特征</a:t>
            </a:r>
            <a:endParaRPr lang="en-US" altLang="zh-CN" dirty="0"/>
          </a:p>
          <a:p>
            <a:pPr lvl="1" indent="-358775"/>
            <a:r>
              <a:rPr lang="zh-CN" altLang="en-US" dirty="0"/>
              <a:t>描述物体的属性</a:t>
            </a:r>
            <a:endParaRPr lang="en-US" altLang="zh-CN" dirty="0"/>
          </a:p>
          <a:p>
            <a:pPr lvl="1" indent="-358775"/>
            <a:endParaRPr lang="en-US" altLang="zh-CN" dirty="0"/>
          </a:p>
          <a:p>
            <a:pPr lvl="1" indent="-358775"/>
            <a:endParaRPr lang="en-US" altLang="zh-CN" dirty="0"/>
          </a:p>
          <a:p>
            <a:pPr indent="-358775"/>
            <a:r>
              <a:rPr dirty="0"/>
              <a:t>特征的分类</a:t>
            </a:r>
            <a:endParaRPr lang="en-US" altLang="zh-CN" dirty="0"/>
          </a:p>
          <a:p>
            <a:pPr lvl="1" indent="-358775"/>
            <a:r>
              <a:rPr lang="zh-CN" altLang="en-US" dirty="0"/>
              <a:t>相关特征</a:t>
            </a:r>
            <a:r>
              <a:rPr lang="en-US" altLang="zh-CN" dirty="0"/>
              <a:t>: </a:t>
            </a:r>
            <a:r>
              <a:rPr lang="zh-CN" altLang="en-US" dirty="0"/>
              <a:t>对</a:t>
            </a:r>
            <a:r>
              <a:rPr lang="zh-CN" altLang="en-US" b="1" dirty="0">
                <a:solidFill>
                  <a:srgbClr val="C00000"/>
                </a:solidFill>
              </a:rPr>
              <a:t>当前学习任务</a:t>
            </a:r>
            <a:r>
              <a:rPr lang="zh-CN" altLang="en-US" dirty="0"/>
              <a:t>有用的属性</a:t>
            </a:r>
            <a:endParaRPr lang="en-US" altLang="zh-CN" dirty="0"/>
          </a:p>
          <a:p>
            <a:pPr lvl="1" indent="-358775"/>
            <a:endParaRPr lang="en-US" altLang="zh-CN" dirty="0"/>
          </a:p>
          <a:p>
            <a:pPr lvl="1" indent="-358775"/>
            <a:r>
              <a:rPr lang="zh-CN" altLang="en-US" dirty="0"/>
              <a:t>无关特征</a:t>
            </a:r>
            <a:r>
              <a:rPr lang="en-US" altLang="zh-CN" dirty="0"/>
              <a:t>: </a:t>
            </a:r>
            <a:r>
              <a:rPr lang="zh-CN" altLang="en-US" dirty="0"/>
              <a:t>与</a:t>
            </a:r>
            <a:r>
              <a:rPr lang="zh-CN" altLang="en-US" b="1" dirty="0">
                <a:solidFill>
                  <a:srgbClr val="C00000"/>
                </a:solidFill>
              </a:rPr>
              <a:t>当前学习任务</a:t>
            </a:r>
            <a:r>
              <a:rPr lang="zh-CN" altLang="en-US" dirty="0"/>
              <a:t>无关的属性</a:t>
            </a:r>
            <a:endParaRPr lang="en-US" altLang="zh-CN" dirty="0"/>
          </a:p>
          <a:p>
            <a:pPr lvl="1" indent="-358775"/>
            <a:endParaRPr lang="en-US" altLang="zh-CN" dirty="0"/>
          </a:p>
          <a:p>
            <a:pPr lvl="1" indent="-358775"/>
            <a:r>
              <a:rPr lang="zh-CN" altLang="en-US" dirty="0"/>
              <a:t>冗余特征*</a:t>
            </a:r>
            <a:r>
              <a:rPr lang="en-US" altLang="zh-CN" dirty="0"/>
              <a:t>: </a:t>
            </a:r>
            <a:r>
              <a:rPr lang="zh-CN" altLang="en-US" dirty="0"/>
              <a:t>其所包含信息能由其他特征推演出来</a:t>
            </a:r>
            <a:endParaRPr lang="en-US" altLang="zh-CN" dirty="0"/>
          </a:p>
          <a:p>
            <a:pPr indent="-358775"/>
            <a:endParaRPr dirty="0"/>
          </a:p>
        </p:txBody>
      </p:sp>
      <p:sp>
        <p:nvSpPr>
          <p:cNvPr id="20484" name="文本框 3">
            <a:extLst>
              <a:ext uri="{FF2B5EF4-FFF2-40B4-BE49-F238E27FC236}">
                <a16:creationId xmlns:a16="http://schemas.microsoft.com/office/drawing/2014/main" id="{146B5C23-3B44-45B3-859F-BEC8668A3982}"/>
              </a:ext>
            </a:extLst>
          </p:cNvPr>
          <p:cNvSpPr txBox="1">
            <a:spLocks noChangeArrowheads="1"/>
          </p:cNvSpPr>
          <p:nvPr/>
        </p:nvSpPr>
        <p:spPr bwMode="auto">
          <a:xfrm>
            <a:off x="4763541" y="5956902"/>
            <a:ext cx="4262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gn="r"/>
            <a:r>
              <a:rPr lang="zh-CN" altLang="en-US" dirty="0"/>
              <a:t>*为简化讨论，本章暂不涉及冗余特征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36669EA-0EB2-0BD7-2DB3-3C08E24F4AC3}"/>
              </a:ext>
            </a:extLst>
          </p:cNvPr>
          <p:cNvSpPr>
            <a:spLocks noGrp="1"/>
          </p:cNvSpPr>
          <p:nvPr>
            <p:ph type="body" idx="1"/>
          </p:nvPr>
        </p:nvSpPr>
        <p:spPr/>
        <p:txBody>
          <a:bodyPr/>
          <a:lstStyle/>
          <a:p>
            <a:r>
              <a:rPr lang="en-US" altLang="zh-CN" dirty="0"/>
              <a:t>End</a:t>
            </a:r>
            <a:endParaRPr lang="zh-CN" altLang="en-US" dirty="0"/>
          </a:p>
        </p:txBody>
      </p:sp>
      <p:sp>
        <p:nvSpPr>
          <p:cNvPr id="3" name="灯片编号占位符 2">
            <a:extLst>
              <a:ext uri="{FF2B5EF4-FFF2-40B4-BE49-F238E27FC236}">
                <a16:creationId xmlns:a16="http://schemas.microsoft.com/office/drawing/2014/main" id="{91242904-2487-24F9-8AAC-C0935349DCCE}"/>
              </a:ext>
            </a:extLst>
          </p:cNvPr>
          <p:cNvSpPr>
            <a:spLocks noGrp="1"/>
          </p:cNvSpPr>
          <p:nvPr>
            <p:ph type="sldNum" sz="quarter" idx="12"/>
          </p:nvPr>
        </p:nvSpPr>
        <p:spPr/>
        <p:txBody>
          <a:bodyPr/>
          <a:lstStyle/>
          <a:p>
            <a:fld id="{A5AAEF0F-0BBD-4BC2-B079-FA6741C313A3}" type="slidenum">
              <a:rPr lang="zh-CN" altLang="en-US" smtClean="0"/>
              <a:t>40</a:t>
            </a:fld>
            <a:endParaRPr lang="zh-CN" altLang="en-US"/>
          </a:p>
        </p:txBody>
      </p:sp>
    </p:spTree>
    <p:extLst>
      <p:ext uri="{BB962C8B-B14F-4D97-AF65-F5344CB8AC3E}">
        <p14:creationId xmlns:p14="http://schemas.microsoft.com/office/powerpoint/2010/main" val="283617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0214C-7E96-4436-B4BA-A650AAA3E086}"/>
              </a:ext>
            </a:extLst>
          </p:cNvPr>
          <p:cNvSpPr>
            <a:spLocks noGrp="1"/>
          </p:cNvSpPr>
          <p:nvPr>
            <p:ph type="title"/>
          </p:nvPr>
        </p:nvSpPr>
        <p:spPr>
          <a:xfrm>
            <a:off x="260350" y="73025"/>
            <a:ext cx="7886700" cy="777875"/>
          </a:xfrm>
        </p:spPr>
        <p:txBody>
          <a:bodyPr/>
          <a:lstStyle/>
          <a:p>
            <a:pPr fontAlgn="auto">
              <a:spcAft>
                <a:spcPts val="0"/>
              </a:spcAft>
              <a:defRPr/>
            </a:pPr>
            <a:r>
              <a:rPr lang="zh-CN" altLang="en-US" dirty="0"/>
              <a:t>例子：西瓜的特征</a:t>
            </a:r>
          </a:p>
        </p:txBody>
      </p:sp>
      <p:sp>
        <p:nvSpPr>
          <p:cNvPr id="3" name="文本框 2">
            <a:extLst>
              <a:ext uri="{FF2B5EF4-FFF2-40B4-BE49-F238E27FC236}">
                <a16:creationId xmlns:a16="http://schemas.microsoft.com/office/drawing/2014/main" id="{8FC9F279-C0E2-4CDA-AAE0-D0C7AF2C8192}"/>
              </a:ext>
            </a:extLst>
          </p:cNvPr>
          <p:cNvSpPr txBox="1"/>
          <p:nvPr/>
        </p:nvSpPr>
        <p:spPr>
          <a:xfrm>
            <a:off x="260350" y="3155950"/>
            <a:ext cx="1663700" cy="430213"/>
          </a:xfrm>
          <a:prstGeom prst="rect">
            <a:avLst/>
          </a:prstGeom>
          <a:noFill/>
        </p:spPr>
        <p:txBody>
          <a:bodyPr>
            <a:spAutoFit/>
          </a:bodyPr>
          <a:lstStyle/>
          <a:p>
            <a:pPr fontAlgn="auto">
              <a:spcBef>
                <a:spcPts val="0"/>
              </a:spcBef>
              <a:spcAft>
                <a:spcPts val="0"/>
              </a:spcAft>
              <a:defRPr/>
            </a:pPr>
            <a:r>
              <a:rPr lang="zh-CN" altLang="en-US" sz="2200" dirty="0">
                <a:latin typeface="+mn-ea"/>
                <a:ea typeface="+mn-ea"/>
              </a:rPr>
              <a:t>西瓜的</a:t>
            </a:r>
            <a:r>
              <a:rPr lang="zh-CN" altLang="en-US" sz="2200" b="1" dirty="0">
                <a:latin typeface="+mn-ea"/>
                <a:ea typeface="+mn-ea"/>
              </a:rPr>
              <a:t>特征</a:t>
            </a:r>
          </a:p>
        </p:txBody>
      </p:sp>
      <p:sp>
        <p:nvSpPr>
          <p:cNvPr id="4" name="文本框 3">
            <a:extLst>
              <a:ext uri="{FF2B5EF4-FFF2-40B4-BE49-F238E27FC236}">
                <a16:creationId xmlns:a16="http://schemas.microsoft.com/office/drawing/2014/main" id="{0B872501-5783-483D-A35A-0B53BFB128AA}"/>
              </a:ext>
            </a:extLst>
          </p:cNvPr>
          <p:cNvSpPr txBox="1"/>
          <p:nvPr/>
        </p:nvSpPr>
        <p:spPr>
          <a:xfrm>
            <a:off x="2360613" y="1801813"/>
            <a:ext cx="1433512" cy="3138487"/>
          </a:xfrm>
          <a:prstGeom prst="rect">
            <a:avLst/>
          </a:prstGeom>
          <a:noFill/>
        </p:spPr>
        <p:txBody>
          <a:bodyPr>
            <a:spAutoFit/>
          </a:bodyPr>
          <a:lstStyle/>
          <a:p>
            <a:pPr fontAlgn="auto">
              <a:spcBef>
                <a:spcPts val="0"/>
              </a:spcBef>
              <a:spcAft>
                <a:spcPts val="0"/>
              </a:spcAft>
              <a:defRPr/>
            </a:pPr>
            <a:r>
              <a:rPr lang="zh-CN" altLang="en-US" sz="2200" dirty="0">
                <a:latin typeface="+mn-ea"/>
                <a:ea typeface="+mn-ea"/>
              </a:rPr>
              <a:t>颜色</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纹理</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触感</a:t>
            </a: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根蒂</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声音</a:t>
            </a:r>
            <a:endParaRPr lang="en-US" altLang="zh-CN" sz="2200" dirty="0">
              <a:latin typeface="+mn-ea"/>
              <a:ea typeface="+mn-ea"/>
            </a:endParaRPr>
          </a:p>
        </p:txBody>
      </p:sp>
      <p:sp>
        <p:nvSpPr>
          <p:cNvPr id="5" name="左大括号 4">
            <a:extLst>
              <a:ext uri="{FF2B5EF4-FFF2-40B4-BE49-F238E27FC236}">
                <a16:creationId xmlns:a16="http://schemas.microsoft.com/office/drawing/2014/main" id="{3E8F11DE-BB13-48CA-87E2-042FC67CBE19}"/>
              </a:ext>
            </a:extLst>
          </p:cNvPr>
          <p:cNvSpPr/>
          <p:nvPr/>
        </p:nvSpPr>
        <p:spPr>
          <a:xfrm>
            <a:off x="1924050" y="1801813"/>
            <a:ext cx="436563" cy="3138487"/>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6" name="右大括号 5">
            <a:extLst>
              <a:ext uri="{FF2B5EF4-FFF2-40B4-BE49-F238E27FC236}">
                <a16:creationId xmlns:a16="http://schemas.microsoft.com/office/drawing/2014/main" id="{5E56B23F-F6F8-4373-80FE-6CB27EC7772C}"/>
              </a:ext>
            </a:extLst>
          </p:cNvPr>
          <p:cNvSpPr/>
          <p:nvPr/>
        </p:nvSpPr>
        <p:spPr>
          <a:xfrm>
            <a:off x="3078163" y="3835400"/>
            <a:ext cx="238125" cy="11049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7" name="右大括号 6">
            <a:extLst>
              <a:ext uri="{FF2B5EF4-FFF2-40B4-BE49-F238E27FC236}">
                <a16:creationId xmlns:a16="http://schemas.microsoft.com/office/drawing/2014/main" id="{0832D82B-B394-436A-BF04-AAC2A00D6BE2}"/>
              </a:ext>
            </a:extLst>
          </p:cNvPr>
          <p:cNvSpPr/>
          <p:nvPr/>
        </p:nvSpPr>
        <p:spPr>
          <a:xfrm>
            <a:off x="3078163" y="1801813"/>
            <a:ext cx="238125" cy="178435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8" name="文本框 7">
            <a:extLst>
              <a:ext uri="{FF2B5EF4-FFF2-40B4-BE49-F238E27FC236}">
                <a16:creationId xmlns:a16="http://schemas.microsoft.com/office/drawing/2014/main" id="{5E9050B1-44A4-48C8-A9D6-8F222F07BDE8}"/>
              </a:ext>
            </a:extLst>
          </p:cNvPr>
          <p:cNvSpPr txBox="1"/>
          <p:nvPr/>
        </p:nvSpPr>
        <p:spPr>
          <a:xfrm>
            <a:off x="3357563" y="4171950"/>
            <a:ext cx="1433512"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相关特征</a:t>
            </a:r>
          </a:p>
        </p:txBody>
      </p:sp>
      <p:sp>
        <p:nvSpPr>
          <p:cNvPr id="9" name="文本框 8">
            <a:extLst>
              <a:ext uri="{FF2B5EF4-FFF2-40B4-BE49-F238E27FC236}">
                <a16:creationId xmlns:a16="http://schemas.microsoft.com/office/drawing/2014/main" id="{B935F8BD-D75E-4CF0-958B-81012D5358D8}"/>
              </a:ext>
            </a:extLst>
          </p:cNvPr>
          <p:cNvSpPr txBox="1"/>
          <p:nvPr/>
        </p:nvSpPr>
        <p:spPr>
          <a:xfrm>
            <a:off x="3357563" y="2478088"/>
            <a:ext cx="1433512"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无关特征</a:t>
            </a:r>
          </a:p>
        </p:txBody>
      </p:sp>
      <p:cxnSp>
        <p:nvCxnSpPr>
          <p:cNvPr id="11" name="直接箭头连接符 10">
            <a:extLst>
              <a:ext uri="{FF2B5EF4-FFF2-40B4-BE49-F238E27FC236}">
                <a16:creationId xmlns:a16="http://schemas.microsoft.com/office/drawing/2014/main" id="{E9219EE6-8CB6-4328-9ECA-6F1CA6519DF6}"/>
              </a:ext>
            </a:extLst>
          </p:cNvPr>
          <p:cNvCxnSpPr/>
          <p:nvPr/>
        </p:nvCxnSpPr>
        <p:spPr>
          <a:xfrm flipV="1">
            <a:off x="4654550" y="3586163"/>
            <a:ext cx="1090613" cy="801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761D9918-F007-4CA1-9F83-F7C5A4ED28EB}"/>
              </a:ext>
            </a:extLst>
          </p:cNvPr>
          <p:cNvCxnSpPr/>
          <p:nvPr/>
        </p:nvCxnSpPr>
        <p:spPr>
          <a:xfrm>
            <a:off x="4640263" y="4387850"/>
            <a:ext cx="1092200" cy="80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516" name="图片 12">
            <a:extLst>
              <a:ext uri="{FF2B5EF4-FFF2-40B4-BE49-F238E27FC236}">
                <a16:creationId xmlns:a16="http://schemas.microsoft.com/office/drawing/2014/main" id="{C18B95A2-BA65-48C7-BEFA-26AEF5B7E7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4787900"/>
            <a:ext cx="26685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图片 13">
            <a:extLst>
              <a:ext uri="{FF2B5EF4-FFF2-40B4-BE49-F238E27FC236}">
                <a16:creationId xmlns:a16="http://schemas.microsoft.com/office/drawing/2014/main" id="{61BFAA19-0771-4AD2-A5D3-E921B6FF94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2013" y="3016250"/>
            <a:ext cx="266223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文本框 16">
            <a:extLst>
              <a:ext uri="{FF2B5EF4-FFF2-40B4-BE49-F238E27FC236}">
                <a16:creationId xmlns:a16="http://schemas.microsoft.com/office/drawing/2014/main" id="{8F813477-3F19-4530-BE65-0C4CF8B256BE}"/>
              </a:ext>
            </a:extLst>
          </p:cNvPr>
          <p:cNvSpPr txBox="1">
            <a:spLocks noChangeArrowheads="1"/>
          </p:cNvSpPr>
          <p:nvPr/>
        </p:nvSpPr>
        <p:spPr bwMode="auto">
          <a:xfrm>
            <a:off x="7883525" y="5761038"/>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200" i="1"/>
              <a:t>好瓜</a:t>
            </a:r>
          </a:p>
        </p:txBody>
      </p:sp>
      <p:sp>
        <p:nvSpPr>
          <p:cNvPr id="21519" name="文本框 17">
            <a:extLst>
              <a:ext uri="{FF2B5EF4-FFF2-40B4-BE49-F238E27FC236}">
                <a16:creationId xmlns:a16="http://schemas.microsoft.com/office/drawing/2014/main" id="{26A038E5-B1EC-4FC9-BE56-6739EBBECB0F}"/>
              </a:ext>
            </a:extLst>
          </p:cNvPr>
          <p:cNvSpPr txBox="1">
            <a:spLocks noChangeArrowheads="1"/>
          </p:cNvSpPr>
          <p:nvPr/>
        </p:nvSpPr>
        <p:spPr bwMode="auto">
          <a:xfrm>
            <a:off x="7786688" y="3960813"/>
            <a:ext cx="817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200" i="1"/>
              <a:t>坏瓜</a:t>
            </a:r>
          </a:p>
        </p:txBody>
      </p:sp>
      <p:sp>
        <p:nvSpPr>
          <p:cNvPr id="19" name="文本框 18">
            <a:extLst>
              <a:ext uri="{FF2B5EF4-FFF2-40B4-BE49-F238E27FC236}">
                <a16:creationId xmlns:a16="http://schemas.microsoft.com/office/drawing/2014/main" id="{7FC91637-6AB5-402F-A710-7D04F60AAF04}"/>
              </a:ext>
            </a:extLst>
          </p:cNvPr>
          <p:cNvSpPr txBox="1"/>
          <p:nvPr/>
        </p:nvSpPr>
        <p:spPr>
          <a:xfrm>
            <a:off x="5345113" y="2328863"/>
            <a:ext cx="3609975"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当前任务</a:t>
            </a:r>
            <a:r>
              <a:rPr lang="zh-CN" altLang="en-US" sz="2200" dirty="0">
                <a:latin typeface="+mn-ea"/>
                <a:ea typeface="+mn-ea"/>
              </a:rPr>
              <a:t>：西瓜是否是好瓜</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D3FFE-A224-4FCF-BD6F-4E5C4DE22451}"/>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特征选择</a:t>
            </a:r>
          </a:p>
        </p:txBody>
      </p:sp>
      <p:sp>
        <p:nvSpPr>
          <p:cNvPr id="3" name="内容占位符 2">
            <a:extLst>
              <a:ext uri="{FF2B5EF4-FFF2-40B4-BE49-F238E27FC236}">
                <a16:creationId xmlns:a16="http://schemas.microsoft.com/office/drawing/2014/main" id="{8252F8B0-E05C-49C1-8F0B-64755A155BC2}"/>
              </a:ext>
            </a:extLst>
          </p:cNvPr>
          <p:cNvSpPr>
            <a:spLocks noGrp="1"/>
          </p:cNvSpPr>
          <p:nvPr>
            <p:ph idx="1"/>
          </p:nvPr>
        </p:nvSpPr>
        <p:spPr>
          <a:xfrm>
            <a:off x="260350" y="1158875"/>
            <a:ext cx="8616950" cy="4930775"/>
          </a:xfrm>
        </p:spPr>
        <p:txBody>
          <a:bodyPr rtlCol="0">
            <a:normAutofit/>
          </a:bodyPr>
          <a:lstStyle/>
          <a:p>
            <a:pPr fontAlgn="auto">
              <a:spcAft>
                <a:spcPts val="0"/>
              </a:spcAft>
              <a:defRPr/>
            </a:pPr>
            <a:r>
              <a:t>特征选择</a:t>
            </a:r>
            <a:endParaRPr lang="en-US" altLang="zh-CN"/>
          </a:p>
          <a:p>
            <a:pPr lvl="1" fontAlgn="auto">
              <a:spcAft>
                <a:spcPts val="0"/>
              </a:spcAft>
              <a:defRPr/>
            </a:pPr>
            <a:r>
              <a:rPr lang="zh-CN" altLang="en-US" dirty="0"/>
              <a:t>从给定的特征集合中选出</a:t>
            </a:r>
            <a:r>
              <a:rPr lang="zh-CN" altLang="en-US" b="1" dirty="0"/>
              <a:t>任务相关</a:t>
            </a:r>
            <a:r>
              <a:rPr lang="zh-CN" altLang="en-US" dirty="0"/>
              <a:t>特征子集</a:t>
            </a:r>
            <a:endParaRPr lang="en-US" altLang="zh-CN" dirty="0"/>
          </a:p>
          <a:p>
            <a:pPr marL="325800" lvl="1" indent="0" fontAlgn="auto">
              <a:spcAft>
                <a:spcPts val="0"/>
              </a:spcAft>
              <a:buFont typeface="Wingdings" panose="05000000000000000000" pitchFamily="2" charset="2"/>
              <a:buNone/>
              <a:defRPr/>
            </a:pPr>
            <a:endParaRPr lang="en-US" altLang="zh-CN" dirty="0"/>
          </a:p>
          <a:p>
            <a:pPr lvl="1" fontAlgn="auto">
              <a:spcAft>
                <a:spcPts val="0"/>
              </a:spcAft>
              <a:defRPr/>
            </a:pPr>
            <a:r>
              <a:rPr lang="zh-CN" altLang="en-US" dirty="0"/>
              <a:t>必须确保不丢失重要特征</a:t>
            </a:r>
            <a:endParaRPr lang="en-US" altLang="zh-CN" dirty="0"/>
          </a:p>
          <a:p>
            <a:pPr marL="325800" lvl="1" indent="0" fontAlgn="auto">
              <a:spcAft>
                <a:spcPts val="0"/>
              </a:spcAft>
              <a:buFont typeface="Wingdings" panose="05000000000000000000" pitchFamily="2" charset="2"/>
              <a:buNone/>
              <a:defRPr/>
            </a:pPr>
            <a:endParaRPr lang="en-US" altLang="zh-CN" dirty="0"/>
          </a:p>
          <a:p>
            <a:pPr lvl="1" fontAlgn="auto">
              <a:spcAft>
                <a:spcPts val="0"/>
              </a:spcAft>
              <a:defRPr/>
            </a:pPr>
            <a:endParaRPr lang="en-US" altLang="zh-CN" dirty="0"/>
          </a:p>
          <a:p>
            <a:pPr fontAlgn="auto">
              <a:spcAft>
                <a:spcPts val="0"/>
              </a:spcAft>
              <a:defRPr/>
            </a:pPr>
            <a:r>
              <a:t>原因</a:t>
            </a:r>
            <a:endParaRPr lang="en-US" altLang="zh-CN"/>
          </a:p>
          <a:p>
            <a:pPr lvl="1" fontAlgn="auto">
              <a:spcAft>
                <a:spcPts val="0"/>
              </a:spcAft>
              <a:defRPr/>
            </a:pPr>
            <a:r>
              <a:rPr lang="zh-CN" altLang="en-US" dirty="0"/>
              <a:t>减轻维度灾难：在少量属性上构建模型</a:t>
            </a:r>
            <a:endParaRPr lang="en-US" altLang="zh-CN" dirty="0"/>
          </a:p>
          <a:p>
            <a:pPr lvl="1" fontAlgn="auto">
              <a:spcAft>
                <a:spcPts val="0"/>
              </a:spcAft>
              <a:defRPr/>
            </a:pPr>
            <a:endParaRPr lang="en-US" altLang="zh-CN" dirty="0"/>
          </a:p>
          <a:p>
            <a:pPr lvl="1" fontAlgn="auto">
              <a:spcAft>
                <a:spcPts val="0"/>
              </a:spcAft>
              <a:defRPr/>
            </a:pPr>
            <a:r>
              <a:rPr lang="zh-CN" altLang="en-US" dirty="0"/>
              <a:t>降低学习难度：留下关键信息</a:t>
            </a:r>
          </a:p>
          <a:p>
            <a:pPr fontAlgn="auto">
              <a:spcAft>
                <a:spcPts val="0"/>
              </a:spcAft>
              <a:defRPr/>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2589ED-A7FF-49B1-B747-3C95F44C34CF}"/>
              </a:ext>
            </a:extLst>
          </p:cNvPr>
          <p:cNvSpPr>
            <a:spLocks noGrp="1"/>
          </p:cNvSpPr>
          <p:nvPr>
            <p:ph type="title"/>
          </p:nvPr>
        </p:nvSpPr>
        <p:spPr>
          <a:xfrm>
            <a:off x="260350" y="73025"/>
            <a:ext cx="7886700" cy="777875"/>
          </a:xfrm>
        </p:spPr>
        <p:txBody>
          <a:bodyPr/>
          <a:lstStyle/>
          <a:p>
            <a:pPr fontAlgn="auto">
              <a:spcAft>
                <a:spcPts val="0"/>
              </a:spcAft>
              <a:defRPr/>
            </a:pPr>
            <a:r>
              <a:rPr lang="zh-CN" altLang="en-US" dirty="0"/>
              <a:t>例子：判断是否好瓜时的特征选择</a:t>
            </a:r>
          </a:p>
        </p:txBody>
      </p:sp>
      <p:sp>
        <p:nvSpPr>
          <p:cNvPr id="3" name="文本框 2">
            <a:extLst>
              <a:ext uri="{FF2B5EF4-FFF2-40B4-BE49-F238E27FC236}">
                <a16:creationId xmlns:a16="http://schemas.microsoft.com/office/drawing/2014/main" id="{90304C23-2FAF-4A91-BE78-71BDBC668C6E}"/>
              </a:ext>
            </a:extLst>
          </p:cNvPr>
          <p:cNvSpPr txBox="1"/>
          <p:nvPr/>
        </p:nvSpPr>
        <p:spPr>
          <a:xfrm>
            <a:off x="260350" y="3155950"/>
            <a:ext cx="1663700" cy="430213"/>
          </a:xfrm>
          <a:prstGeom prst="rect">
            <a:avLst/>
          </a:prstGeom>
          <a:noFill/>
        </p:spPr>
        <p:txBody>
          <a:bodyPr>
            <a:spAutoFit/>
          </a:bodyPr>
          <a:lstStyle/>
          <a:p>
            <a:pPr fontAlgn="auto">
              <a:spcBef>
                <a:spcPts val="0"/>
              </a:spcBef>
              <a:spcAft>
                <a:spcPts val="0"/>
              </a:spcAft>
              <a:defRPr/>
            </a:pPr>
            <a:r>
              <a:rPr lang="zh-CN" altLang="en-US" sz="2200" dirty="0">
                <a:latin typeface="+mn-ea"/>
                <a:ea typeface="+mn-ea"/>
              </a:rPr>
              <a:t>西瓜的</a:t>
            </a:r>
            <a:r>
              <a:rPr lang="zh-CN" altLang="en-US" sz="2200" b="1" dirty="0">
                <a:latin typeface="+mn-ea"/>
                <a:ea typeface="+mn-ea"/>
              </a:rPr>
              <a:t>特征</a:t>
            </a:r>
          </a:p>
        </p:txBody>
      </p:sp>
      <p:sp>
        <p:nvSpPr>
          <p:cNvPr id="4" name="文本框 3">
            <a:extLst>
              <a:ext uri="{FF2B5EF4-FFF2-40B4-BE49-F238E27FC236}">
                <a16:creationId xmlns:a16="http://schemas.microsoft.com/office/drawing/2014/main" id="{A0AA6D67-6E98-4CC9-BE92-86C3819E31FF}"/>
              </a:ext>
            </a:extLst>
          </p:cNvPr>
          <p:cNvSpPr txBox="1"/>
          <p:nvPr/>
        </p:nvSpPr>
        <p:spPr>
          <a:xfrm>
            <a:off x="2360613" y="1801813"/>
            <a:ext cx="1433512" cy="3138487"/>
          </a:xfrm>
          <a:prstGeom prst="rect">
            <a:avLst/>
          </a:prstGeom>
          <a:noFill/>
        </p:spPr>
        <p:txBody>
          <a:bodyPr>
            <a:spAutoFit/>
          </a:bodyPr>
          <a:lstStyle/>
          <a:p>
            <a:pPr fontAlgn="auto">
              <a:spcBef>
                <a:spcPts val="0"/>
              </a:spcBef>
              <a:spcAft>
                <a:spcPts val="0"/>
              </a:spcAft>
              <a:defRPr/>
            </a:pPr>
            <a:r>
              <a:rPr lang="zh-CN" altLang="en-US" sz="2200" dirty="0">
                <a:latin typeface="+mn-ea"/>
                <a:ea typeface="+mn-ea"/>
              </a:rPr>
              <a:t>颜色</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纹理</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触感</a:t>
            </a: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根蒂</a:t>
            </a:r>
            <a:endParaRPr lang="en-US" altLang="zh-CN" sz="2200" dirty="0">
              <a:latin typeface="+mn-ea"/>
              <a:ea typeface="+mn-ea"/>
            </a:endParaRPr>
          </a:p>
          <a:p>
            <a:pPr fontAlgn="auto">
              <a:spcBef>
                <a:spcPts val="0"/>
              </a:spcBef>
              <a:spcAft>
                <a:spcPts val="0"/>
              </a:spcAft>
              <a:defRPr/>
            </a:pPr>
            <a:endParaRPr lang="en-US" altLang="zh-CN" sz="2200" dirty="0">
              <a:latin typeface="+mn-ea"/>
              <a:ea typeface="+mn-ea"/>
            </a:endParaRPr>
          </a:p>
          <a:p>
            <a:pPr fontAlgn="auto">
              <a:spcBef>
                <a:spcPts val="0"/>
              </a:spcBef>
              <a:spcAft>
                <a:spcPts val="0"/>
              </a:spcAft>
              <a:defRPr/>
            </a:pPr>
            <a:r>
              <a:rPr lang="zh-CN" altLang="en-US" sz="2200" dirty="0">
                <a:latin typeface="+mn-ea"/>
                <a:ea typeface="+mn-ea"/>
              </a:rPr>
              <a:t>声音</a:t>
            </a:r>
            <a:endParaRPr lang="en-US" altLang="zh-CN" sz="2200" dirty="0">
              <a:latin typeface="+mn-ea"/>
              <a:ea typeface="+mn-ea"/>
            </a:endParaRPr>
          </a:p>
        </p:txBody>
      </p:sp>
      <p:sp>
        <p:nvSpPr>
          <p:cNvPr id="5" name="左大括号 4">
            <a:extLst>
              <a:ext uri="{FF2B5EF4-FFF2-40B4-BE49-F238E27FC236}">
                <a16:creationId xmlns:a16="http://schemas.microsoft.com/office/drawing/2014/main" id="{837441F8-5E61-4802-831C-BAE6180C49DA}"/>
              </a:ext>
            </a:extLst>
          </p:cNvPr>
          <p:cNvSpPr/>
          <p:nvPr/>
        </p:nvSpPr>
        <p:spPr>
          <a:xfrm>
            <a:off x="1924050" y="1801813"/>
            <a:ext cx="436563" cy="3138487"/>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6" name="右大括号 5">
            <a:extLst>
              <a:ext uri="{FF2B5EF4-FFF2-40B4-BE49-F238E27FC236}">
                <a16:creationId xmlns:a16="http://schemas.microsoft.com/office/drawing/2014/main" id="{C927CF7C-E67B-4B43-B4A6-0F621A7DFE03}"/>
              </a:ext>
            </a:extLst>
          </p:cNvPr>
          <p:cNvSpPr/>
          <p:nvPr/>
        </p:nvSpPr>
        <p:spPr>
          <a:xfrm>
            <a:off x="3078163" y="3835400"/>
            <a:ext cx="238125" cy="110490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7" name="右大括号 6">
            <a:extLst>
              <a:ext uri="{FF2B5EF4-FFF2-40B4-BE49-F238E27FC236}">
                <a16:creationId xmlns:a16="http://schemas.microsoft.com/office/drawing/2014/main" id="{24283291-8C05-4E55-9C31-C6E6E13059B9}"/>
              </a:ext>
            </a:extLst>
          </p:cNvPr>
          <p:cNvSpPr/>
          <p:nvPr/>
        </p:nvSpPr>
        <p:spPr>
          <a:xfrm>
            <a:off x="3078163" y="1801813"/>
            <a:ext cx="238125" cy="1784350"/>
          </a:xfrm>
          <a:prstGeom prst="rightBrace">
            <a:avLst/>
          </a:prstGeom>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zh-CN" altLang="en-US"/>
          </a:p>
        </p:txBody>
      </p:sp>
      <p:sp>
        <p:nvSpPr>
          <p:cNvPr id="8" name="文本框 7">
            <a:extLst>
              <a:ext uri="{FF2B5EF4-FFF2-40B4-BE49-F238E27FC236}">
                <a16:creationId xmlns:a16="http://schemas.microsoft.com/office/drawing/2014/main" id="{3EDD43DB-97CD-41A0-8419-AD65FEF1E1BF}"/>
              </a:ext>
            </a:extLst>
          </p:cNvPr>
          <p:cNvSpPr txBox="1"/>
          <p:nvPr/>
        </p:nvSpPr>
        <p:spPr>
          <a:xfrm>
            <a:off x="3357563" y="4171950"/>
            <a:ext cx="1433512"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相关特征</a:t>
            </a:r>
          </a:p>
        </p:txBody>
      </p:sp>
      <p:sp>
        <p:nvSpPr>
          <p:cNvPr id="9" name="文本框 8">
            <a:extLst>
              <a:ext uri="{FF2B5EF4-FFF2-40B4-BE49-F238E27FC236}">
                <a16:creationId xmlns:a16="http://schemas.microsoft.com/office/drawing/2014/main" id="{0813C9DC-42E4-4F15-B237-674A86B04FAD}"/>
              </a:ext>
            </a:extLst>
          </p:cNvPr>
          <p:cNvSpPr txBox="1"/>
          <p:nvPr/>
        </p:nvSpPr>
        <p:spPr>
          <a:xfrm>
            <a:off x="3357563" y="2478088"/>
            <a:ext cx="1433512"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无关特征</a:t>
            </a:r>
          </a:p>
        </p:txBody>
      </p:sp>
      <p:cxnSp>
        <p:nvCxnSpPr>
          <p:cNvPr id="11" name="直接箭头连接符 10">
            <a:extLst>
              <a:ext uri="{FF2B5EF4-FFF2-40B4-BE49-F238E27FC236}">
                <a16:creationId xmlns:a16="http://schemas.microsoft.com/office/drawing/2014/main" id="{855E5E23-10E7-4589-B4A6-3648F223F2DF}"/>
              </a:ext>
            </a:extLst>
          </p:cNvPr>
          <p:cNvCxnSpPr/>
          <p:nvPr/>
        </p:nvCxnSpPr>
        <p:spPr>
          <a:xfrm flipV="1">
            <a:off x="4654550" y="3586163"/>
            <a:ext cx="1090613" cy="8016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2A89C45B-12CB-47C6-A882-F7E0117EFD01}"/>
              </a:ext>
            </a:extLst>
          </p:cNvPr>
          <p:cNvCxnSpPr/>
          <p:nvPr/>
        </p:nvCxnSpPr>
        <p:spPr>
          <a:xfrm>
            <a:off x="4640263" y="4387850"/>
            <a:ext cx="1092200" cy="80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564" name="图片 12">
            <a:extLst>
              <a:ext uri="{FF2B5EF4-FFF2-40B4-BE49-F238E27FC236}">
                <a16:creationId xmlns:a16="http://schemas.microsoft.com/office/drawing/2014/main" id="{A527CE4A-B871-4608-B7FB-EF4FF03EF4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2013" y="4787900"/>
            <a:ext cx="2668587"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图片 13">
            <a:extLst>
              <a:ext uri="{FF2B5EF4-FFF2-40B4-BE49-F238E27FC236}">
                <a16:creationId xmlns:a16="http://schemas.microsoft.com/office/drawing/2014/main" id="{BAD7B345-5AE5-4532-93D1-2B17A3A598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2013" y="3016250"/>
            <a:ext cx="2662237"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6" name="文本框 16">
            <a:extLst>
              <a:ext uri="{FF2B5EF4-FFF2-40B4-BE49-F238E27FC236}">
                <a16:creationId xmlns:a16="http://schemas.microsoft.com/office/drawing/2014/main" id="{ECF88394-0E9B-4235-BCE7-5CF564451300}"/>
              </a:ext>
            </a:extLst>
          </p:cNvPr>
          <p:cNvSpPr txBox="1">
            <a:spLocks noChangeArrowheads="1"/>
          </p:cNvSpPr>
          <p:nvPr/>
        </p:nvSpPr>
        <p:spPr bwMode="auto">
          <a:xfrm>
            <a:off x="7883525" y="5761038"/>
            <a:ext cx="936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200" i="1"/>
              <a:t>好瓜</a:t>
            </a:r>
          </a:p>
        </p:txBody>
      </p:sp>
      <p:sp>
        <p:nvSpPr>
          <p:cNvPr id="23567" name="文本框 17">
            <a:extLst>
              <a:ext uri="{FF2B5EF4-FFF2-40B4-BE49-F238E27FC236}">
                <a16:creationId xmlns:a16="http://schemas.microsoft.com/office/drawing/2014/main" id="{6C0270F7-F0B0-4E4B-B317-CC9EBC322285}"/>
              </a:ext>
            </a:extLst>
          </p:cNvPr>
          <p:cNvSpPr txBox="1">
            <a:spLocks noChangeArrowheads="1"/>
          </p:cNvSpPr>
          <p:nvPr/>
        </p:nvSpPr>
        <p:spPr bwMode="auto">
          <a:xfrm>
            <a:off x="7786688" y="3960813"/>
            <a:ext cx="817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200" i="1"/>
              <a:t>坏瓜</a:t>
            </a:r>
          </a:p>
        </p:txBody>
      </p:sp>
      <p:sp>
        <p:nvSpPr>
          <p:cNvPr id="19" name="文本框 18">
            <a:extLst>
              <a:ext uri="{FF2B5EF4-FFF2-40B4-BE49-F238E27FC236}">
                <a16:creationId xmlns:a16="http://schemas.microsoft.com/office/drawing/2014/main" id="{CC3A0452-7690-42FC-8B17-C6B7C7798D1F}"/>
              </a:ext>
            </a:extLst>
          </p:cNvPr>
          <p:cNvSpPr txBox="1"/>
          <p:nvPr/>
        </p:nvSpPr>
        <p:spPr>
          <a:xfrm>
            <a:off x="5345113" y="2328863"/>
            <a:ext cx="3609975" cy="431800"/>
          </a:xfrm>
          <a:prstGeom prst="rect">
            <a:avLst/>
          </a:prstGeom>
          <a:noFill/>
        </p:spPr>
        <p:txBody>
          <a:bodyPr>
            <a:spAutoFit/>
          </a:bodyPr>
          <a:lstStyle/>
          <a:p>
            <a:pPr fontAlgn="auto">
              <a:spcBef>
                <a:spcPts val="0"/>
              </a:spcBef>
              <a:spcAft>
                <a:spcPts val="0"/>
              </a:spcAft>
              <a:defRPr/>
            </a:pPr>
            <a:r>
              <a:rPr lang="zh-CN" altLang="en-US" sz="2200" b="1" dirty="0">
                <a:latin typeface="+mn-ea"/>
                <a:ea typeface="+mn-ea"/>
              </a:rPr>
              <a:t>当前任务</a:t>
            </a:r>
            <a:r>
              <a:rPr lang="zh-CN" altLang="en-US" sz="2200" dirty="0">
                <a:latin typeface="+mn-ea"/>
                <a:ea typeface="+mn-ea"/>
              </a:rPr>
              <a:t>：西瓜是否是好瓜</a:t>
            </a:r>
          </a:p>
        </p:txBody>
      </p:sp>
      <p:sp>
        <p:nvSpPr>
          <p:cNvPr id="20" name="椭圆 19">
            <a:extLst>
              <a:ext uri="{FF2B5EF4-FFF2-40B4-BE49-F238E27FC236}">
                <a16:creationId xmlns:a16="http://schemas.microsoft.com/office/drawing/2014/main" id="{F31C48D8-2F98-4514-80BB-5E749343D305}"/>
              </a:ext>
            </a:extLst>
          </p:cNvPr>
          <p:cNvSpPr/>
          <p:nvPr/>
        </p:nvSpPr>
        <p:spPr>
          <a:xfrm>
            <a:off x="3316288" y="4060825"/>
            <a:ext cx="1338262" cy="727075"/>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570" name="文本框 20">
            <a:extLst>
              <a:ext uri="{FF2B5EF4-FFF2-40B4-BE49-F238E27FC236}">
                <a16:creationId xmlns:a16="http://schemas.microsoft.com/office/drawing/2014/main" id="{D633D149-7DCC-43E2-A994-D2AD7DCE1D82}"/>
              </a:ext>
            </a:extLst>
          </p:cNvPr>
          <p:cNvSpPr txBox="1">
            <a:spLocks noChangeArrowheads="1"/>
          </p:cNvSpPr>
          <p:nvPr/>
        </p:nvSpPr>
        <p:spPr bwMode="auto">
          <a:xfrm>
            <a:off x="3173413" y="4940300"/>
            <a:ext cx="24225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r>
              <a:rPr lang="zh-CN" altLang="en-US" sz="2200">
                <a:solidFill>
                  <a:srgbClr val="C00000"/>
                </a:solidFill>
                <a:latin typeface="微软雅黑" panose="020B0503020204020204" pitchFamily="34" charset="-122"/>
                <a:ea typeface="微软雅黑" panose="020B0503020204020204" pitchFamily="34" charset="-122"/>
              </a:rPr>
              <a:t>特征选择：选择当前任务相关特征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71A0F-0521-41E2-B517-CBE5FA940F8E}"/>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特征选择的一般方法</a:t>
            </a:r>
          </a:p>
        </p:txBody>
      </p:sp>
      <p:sp>
        <p:nvSpPr>
          <p:cNvPr id="24579" name="内容占位符 2">
            <a:extLst>
              <a:ext uri="{FF2B5EF4-FFF2-40B4-BE49-F238E27FC236}">
                <a16:creationId xmlns:a16="http://schemas.microsoft.com/office/drawing/2014/main" id="{FCA7F6D9-88FD-4E55-A0E9-5A3817D358DC}"/>
              </a:ext>
            </a:extLst>
          </p:cNvPr>
          <p:cNvSpPr>
            <a:spLocks noGrp="1"/>
          </p:cNvSpPr>
          <p:nvPr>
            <p:ph idx="1"/>
          </p:nvPr>
        </p:nvSpPr>
        <p:spPr>
          <a:xfrm>
            <a:off x="260350" y="1158875"/>
            <a:ext cx="8616950" cy="4930775"/>
          </a:xfrm>
        </p:spPr>
        <p:txBody>
          <a:bodyPr/>
          <a:lstStyle/>
          <a:p>
            <a:pPr indent="-358775"/>
            <a:r>
              <a:t>遍历所有可能的子集</a:t>
            </a:r>
            <a:endParaRPr lang="en-US" altLang="zh-CN"/>
          </a:p>
          <a:p>
            <a:pPr lvl="1" indent="-358775"/>
            <a:r>
              <a:rPr lang="zh-CN" altLang="en-US"/>
              <a:t>计算上遭遇组合爆炸，</a:t>
            </a:r>
            <a:r>
              <a:rPr lang="zh-CN" altLang="en-US" b="1">
                <a:solidFill>
                  <a:srgbClr val="C00000"/>
                </a:solidFill>
              </a:rPr>
              <a:t>不可行</a:t>
            </a:r>
            <a:endParaRPr lang="en-US" altLang="zh-CN" b="1">
              <a:solidFill>
                <a:srgbClr val="C00000"/>
              </a:solidFill>
            </a:endParaRPr>
          </a:p>
          <a:p>
            <a:pPr lvl="1" indent="-358775"/>
            <a:endParaRPr lang="en-US" altLang="zh-CN"/>
          </a:p>
          <a:p>
            <a:pPr indent="-358775"/>
            <a:r>
              <a:t>可行方法</a:t>
            </a:r>
          </a:p>
        </p:txBody>
      </p:sp>
      <p:graphicFrame>
        <p:nvGraphicFramePr>
          <p:cNvPr id="7" name="图示 6">
            <a:extLst>
              <a:ext uri="{FF2B5EF4-FFF2-40B4-BE49-F238E27FC236}">
                <a16:creationId xmlns:a16="http://schemas.microsoft.com/office/drawing/2014/main" id="{8CF4C8A2-C7E5-4CBB-ACC3-3CEBB8695E29}"/>
              </a:ext>
            </a:extLst>
          </p:cNvPr>
          <p:cNvGraphicFramePr/>
          <p:nvPr>
            <p:extLst>
              <p:ext uri="{D42A27DB-BD31-4B8C-83A1-F6EECF244321}">
                <p14:modId xmlns:p14="http://schemas.microsoft.com/office/powerpoint/2010/main" val="2996105474"/>
              </p:ext>
            </p:extLst>
          </p:nvPr>
        </p:nvGraphicFramePr>
        <p:xfrm>
          <a:off x="1287517" y="178752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右弧形箭头 16">
            <a:extLst>
              <a:ext uri="{FF2B5EF4-FFF2-40B4-BE49-F238E27FC236}">
                <a16:creationId xmlns:a16="http://schemas.microsoft.com/office/drawing/2014/main" id="{BFFCF2A5-E4C1-4EFD-8692-CE62BB8E5B66}"/>
              </a:ext>
            </a:extLst>
          </p:cNvPr>
          <p:cNvSpPr/>
          <p:nvPr/>
        </p:nvSpPr>
        <p:spPr>
          <a:xfrm rot="5400000">
            <a:off x="4749060" y="3682206"/>
            <a:ext cx="1236663" cy="2749550"/>
          </a:xfrm>
          <a:prstGeom prst="curvedLeftArrow">
            <a:avLst/>
          </a:prstGeom>
          <a:solidFill>
            <a:srgbClr val="ABBD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8" name="文本框 17">
            <a:extLst>
              <a:ext uri="{FF2B5EF4-FFF2-40B4-BE49-F238E27FC236}">
                <a16:creationId xmlns:a16="http://schemas.microsoft.com/office/drawing/2014/main" id="{B313F346-591E-4092-ACC9-30F652490633}"/>
              </a:ext>
            </a:extLst>
          </p:cNvPr>
          <p:cNvSpPr txBox="1"/>
          <p:nvPr/>
        </p:nvSpPr>
        <p:spPr>
          <a:xfrm>
            <a:off x="1538342" y="5903912"/>
            <a:ext cx="6035675" cy="523875"/>
          </a:xfrm>
          <a:prstGeom prst="rect">
            <a:avLst/>
          </a:prstGeom>
          <a:noFill/>
        </p:spPr>
        <p:txBody>
          <a:bodyPr>
            <a:spAutoFit/>
          </a:bodyPr>
          <a:lstStyle/>
          <a:p>
            <a:pPr fontAlgn="auto">
              <a:spcBef>
                <a:spcPts val="0"/>
              </a:spcBef>
              <a:spcAft>
                <a:spcPts val="0"/>
              </a:spcAft>
              <a:defRPr/>
            </a:pPr>
            <a:r>
              <a:rPr lang="zh-CN" altLang="en-US" sz="2800" dirty="0">
                <a:solidFill>
                  <a:schemeClr val="accent4"/>
                </a:solidFill>
                <a:latin typeface="微软雅黑" panose="020B0503020204020204" pitchFamily="34" charset="-122"/>
                <a:ea typeface="微软雅黑" panose="020B0503020204020204" pitchFamily="34" charset="-122"/>
              </a:rPr>
              <a:t>两个关键环节：子集搜索和子集评价</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7804B5-D853-4747-8574-AEA4FEA227DF}"/>
              </a:ext>
            </a:extLst>
          </p:cNvPr>
          <p:cNvSpPr>
            <a:spLocks noGrp="1"/>
          </p:cNvSpPr>
          <p:nvPr>
            <p:ph type="title"/>
          </p:nvPr>
        </p:nvSpPr>
        <p:spPr>
          <a:xfrm>
            <a:off x="260350" y="42863"/>
            <a:ext cx="7886700" cy="777875"/>
          </a:xfrm>
        </p:spPr>
        <p:txBody>
          <a:bodyPr/>
          <a:lstStyle/>
          <a:p>
            <a:pPr fontAlgn="auto">
              <a:spcAft>
                <a:spcPts val="0"/>
              </a:spcAft>
              <a:defRPr/>
            </a:pPr>
            <a:r>
              <a:rPr lang="zh-CN" altLang="en-US" dirty="0"/>
              <a:t>子集搜索</a:t>
            </a:r>
          </a:p>
        </p:txBody>
      </p:sp>
      <p:sp>
        <p:nvSpPr>
          <p:cNvPr id="25603" name="内容占位符 2">
            <a:extLst>
              <a:ext uri="{FF2B5EF4-FFF2-40B4-BE49-F238E27FC236}">
                <a16:creationId xmlns:a16="http://schemas.microsoft.com/office/drawing/2014/main" id="{E69A46E9-5141-4EA8-9F93-E6A3BBE3D126}"/>
              </a:ext>
            </a:extLst>
          </p:cNvPr>
          <p:cNvSpPr>
            <a:spLocks noGrp="1"/>
          </p:cNvSpPr>
          <p:nvPr>
            <p:ph idx="1"/>
          </p:nvPr>
        </p:nvSpPr>
        <p:spPr>
          <a:xfrm>
            <a:off x="260350" y="2232025"/>
            <a:ext cx="8616950" cy="3494088"/>
          </a:xfrm>
        </p:spPr>
        <p:txBody>
          <a:bodyPr/>
          <a:lstStyle/>
          <a:p>
            <a:pPr indent="-358775"/>
            <a:r>
              <a:t>前向搜索：逐渐增加相关特征</a:t>
            </a:r>
            <a:endParaRPr lang="en-US" altLang="zh-CN"/>
          </a:p>
          <a:p>
            <a:pPr indent="-358775"/>
            <a:endParaRPr lang="en-US" altLang="zh-CN"/>
          </a:p>
          <a:p>
            <a:pPr indent="-358775"/>
            <a:r>
              <a:t>后向搜索：从完整的特征集合开始，逐渐减少特征</a:t>
            </a:r>
            <a:endParaRPr lang="en-US" altLang="zh-CN"/>
          </a:p>
          <a:p>
            <a:pPr indent="-358775"/>
            <a:endParaRPr lang="en-US" altLang="zh-CN"/>
          </a:p>
          <a:p>
            <a:pPr indent="-358775"/>
            <a:r>
              <a:t>双向搜索：每一轮逐渐增加相关特征，同时减少无关特征</a:t>
            </a:r>
          </a:p>
          <a:p>
            <a:pPr indent="-358775"/>
            <a:endParaRPr/>
          </a:p>
        </p:txBody>
      </p:sp>
      <p:sp>
        <p:nvSpPr>
          <p:cNvPr id="25604" name="文本占位符 2">
            <a:extLst>
              <a:ext uri="{FF2B5EF4-FFF2-40B4-BE49-F238E27FC236}">
                <a16:creationId xmlns:a16="http://schemas.microsoft.com/office/drawing/2014/main" id="{7BE74F39-6B2E-4AF0-9FC2-B53EBEF2F861}"/>
              </a:ext>
            </a:extLst>
          </p:cNvPr>
          <p:cNvSpPr txBox="1">
            <a:spLocks/>
          </p:cNvSpPr>
          <p:nvPr/>
        </p:nvSpPr>
        <p:spPr bwMode="auto">
          <a:xfrm>
            <a:off x="260349" y="1149349"/>
            <a:ext cx="8773291"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幼圆" panose="02010509060101010101" pitchFamily="49" charset="-122"/>
              </a:defRPr>
            </a:lvl1pPr>
            <a:lvl2pPr marL="742950" indent="-285750">
              <a:defRPr>
                <a:solidFill>
                  <a:schemeClr val="tx1"/>
                </a:solidFill>
                <a:latin typeface="Verdana" panose="020B0604030504040204" pitchFamily="34" charset="0"/>
                <a:ea typeface="幼圆" panose="02010509060101010101" pitchFamily="49" charset="-122"/>
              </a:defRPr>
            </a:lvl2pPr>
            <a:lvl3pPr marL="1143000" indent="-228600">
              <a:defRPr>
                <a:solidFill>
                  <a:schemeClr val="tx1"/>
                </a:solidFill>
                <a:latin typeface="Verdana" panose="020B0604030504040204" pitchFamily="34" charset="0"/>
                <a:ea typeface="幼圆" panose="02010509060101010101" pitchFamily="49" charset="-122"/>
              </a:defRPr>
            </a:lvl3pPr>
            <a:lvl4pPr marL="1600200" indent="-228600">
              <a:defRPr>
                <a:solidFill>
                  <a:schemeClr val="tx1"/>
                </a:solidFill>
                <a:latin typeface="Verdana" panose="020B0604030504040204" pitchFamily="34" charset="0"/>
                <a:ea typeface="幼圆" panose="02010509060101010101" pitchFamily="49" charset="-122"/>
              </a:defRPr>
            </a:lvl4pPr>
            <a:lvl5pPr marL="2057400" indent="-228600">
              <a:defRPr>
                <a:solidFill>
                  <a:schemeClr val="tx1"/>
                </a:solidFill>
                <a:latin typeface="Verdana" panose="020B060403050404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Verdana" panose="020B0604030504040204" pitchFamily="34" charset="0"/>
                <a:ea typeface="幼圆" panose="02010509060101010101" pitchFamily="49" charset="-122"/>
              </a:defRPr>
            </a:lvl9pPr>
          </a:lstStyle>
          <a:p>
            <a:pPr>
              <a:lnSpc>
                <a:spcPct val="150000"/>
              </a:lnSpc>
              <a:spcBef>
                <a:spcPts val="1000"/>
              </a:spcBef>
              <a:buClr>
                <a:schemeClr val="tx2"/>
              </a:buClr>
              <a:buSzPct val="120000"/>
            </a:pPr>
            <a:r>
              <a:rPr lang="zh-CN" altLang="en-US" sz="2800" dirty="0">
                <a:solidFill>
                  <a:schemeClr val="tx2"/>
                </a:solidFill>
              </a:rPr>
              <a:t>用贪心策略选择包含重要信息的特征子集</a:t>
            </a:r>
          </a:p>
        </p:txBody>
      </p:sp>
    </p:spTree>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621</TotalTime>
  <Words>2131</Words>
  <Application>Microsoft Office PowerPoint</Application>
  <PresentationFormat>全屏显示(4:3)</PresentationFormat>
  <Paragraphs>372</Paragraphs>
  <Slides>40</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52" baseType="lpstr">
      <vt:lpstr>黑体</vt:lpstr>
      <vt:lpstr>宋体</vt:lpstr>
      <vt:lpstr>微软雅黑</vt:lpstr>
      <vt:lpstr>幼圆</vt:lpstr>
      <vt:lpstr>Arial</vt:lpstr>
      <vt:lpstr>Calibri</vt:lpstr>
      <vt:lpstr>Cambria Math</vt:lpstr>
      <vt:lpstr>Times New Roman</vt:lpstr>
      <vt:lpstr>Verdana</vt:lpstr>
      <vt:lpstr>Wingdings</vt:lpstr>
      <vt:lpstr>上下浅蓝+白底+蓝红字+黑体Times</vt:lpstr>
      <vt:lpstr>Formula</vt:lpstr>
      <vt:lpstr>特征选择与稀疏学习</vt:lpstr>
      <vt:lpstr>概述</vt:lpstr>
      <vt:lpstr>概述</vt:lpstr>
      <vt:lpstr>特征</vt:lpstr>
      <vt:lpstr>例子：西瓜的特征</vt:lpstr>
      <vt:lpstr>特征选择</vt:lpstr>
      <vt:lpstr>例子：判断是否好瓜时的特征选择</vt:lpstr>
      <vt:lpstr>特征选择的一般方法</vt:lpstr>
      <vt:lpstr>子集搜索</vt:lpstr>
      <vt:lpstr>前向搜索</vt:lpstr>
      <vt:lpstr>子集评价</vt:lpstr>
      <vt:lpstr>用信息熵进行子集评价</vt:lpstr>
      <vt:lpstr>常见的特征选择方法</vt:lpstr>
      <vt:lpstr>概述</vt:lpstr>
      <vt:lpstr>过滤式选择</vt:lpstr>
      <vt:lpstr>Relief方法中相关统计量的确定</vt:lpstr>
      <vt:lpstr>Relief方法的多类拓展</vt:lpstr>
      <vt:lpstr>概述</vt:lpstr>
      <vt:lpstr>包裹式选择</vt:lpstr>
      <vt:lpstr>LVW包裹式特征选择方法</vt:lpstr>
      <vt:lpstr>LVW包裹式特征选择方法</vt:lpstr>
      <vt:lpstr>概述</vt:lpstr>
      <vt:lpstr>嵌入式选择</vt:lpstr>
      <vt:lpstr>L_1 范数正则化 vs L_2 范数正则化</vt:lpstr>
      <vt:lpstr>L_1 正则化问题的求解(1)</vt:lpstr>
      <vt:lpstr>L_1 正则化问题的求解(2)</vt:lpstr>
      <vt:lpstr>概述</vt:lpstr>
      <vt:lpstr>稀疏表示</vt:lpstr>
      <vt:lpstr>字典学习</vt:lpstr>
      <vt:lpstr>字典学习的解法</vt:lpstr>
      <vt:lpstr>概述</vt:lpstr>
      <vt:lpstr>压缩感知</vt:lpstr>
      <vt:lpstr>压缩感知</vt:lpstr>
      <vt:lpstr>限定等距性</vt:lpstr>
      <vt:lpstr>压缩感知的优化目标和解法</vt:lpstr>
      <vt:lpstr>矩阵补全</vt:lpstr>
      <vt:lpstr>矩阵补全的优化问题和解法</vt:lpstr>
      <vt:lpstr>矩阵补全的优化问题和解法</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hold on</cp:lastModifiedBy>
  <cp:revision>5519</cp:revision>
  <cp:lastPrinted>2023-03-15T17:43:01Z</cp:lastPrinted>
  <dcterms:created xsi:type="dcterms:W3CDTF">2023-03-15T17:43:01Z</dcterms:created>
  <dcterms:modified xsi:type="dcterms:W3CDTF">2023-05-23T08:51:01Z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2052-4.2.2.6880</vt:lpwstr>
  </property>
  <property fmtid="{D5CDD505-2E9C-101B-9397-08002B2CF9AE}" pid="3" name="KSORubyTemplateID">
    <vt:lpwstr>8</vt:lpwstr>
  </property>
  <property fmtid="{D5CDD505-2E9C-101B-9397-08002B2CF9AE}" pid="4" name="ICV">
    <vt:lpwstr>28F8B6DB5BF60E190D0112641C9142A9</vt:lpwstr>
  </property>
</Properties>
</file>