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5"/>
  </p:notesMasterIdLst>
  <p:handoutMasterIdLst>
    <p:handoutMasterId r:id="rId46"/>
  </p:handoutMasterIdLst>
  <p:sldIdLst>
    <p:sldId id="639" r:id="rId2"/>
    <p:sldId id="640" r:id="rId3"/>
    <p:sldId id="641" r:id="rId4"/>
    <p:sldId id="642" r:id="rId5"/>
    <p:sldId id="644" r:id="rId6"/>
    <p:sldId id="678" r:id="rId7"/>
    <p:sldId id="679" r:id="rId8"/>
    <p:sldId id="680" r:id="rId9"/>
    <p:sldId id="681" r:id="rId10"/>
    <p:sldId id="645" r:id="rId11"/>
    <p:sldId id="643" r:id="rId12"/>
    <p:sldId id="646" r:id="rId13"/>
    <p:sldId id="647" r:id="rId14"/>
    <p:sldId id="682" r:id="rId15"/>
    <p:sldId id="683" r:id="rId16"/>
    <p:sldId id="684" r:id="rId17"/>
    <p:sldId id="685" r:id="rId18"/>
    <p:sldId id="651" r:id="rId19"/>
    <p:sldId id="652" r:id="rId20"/>
    <p:sldId id="653" r:id="rId21"/>
    <p:sldId id="658" r:id="rId22"/>
    <p:sldId id="659" r:id="rId23"/>
    <p:sldId id="686" r:id="rId24"/>
    <p:sldId id="687" r:id="rId25"/>
    <p:sldId id="688" r:id="rId26"/>
    <p:sldId id="689" r:id="rId27"/>
    <p:sldId id="690" r:id="rId28"/>
    <p:sldId id="660" r:id="rId29"/>
    <p:sldId id="661" r:id="rId30"/>
    <p:sldId id="691" r:id="rId31"/>
    <p:sldId id="692" r:id="rId32"/>
    <p:sldId id="693" r:id="rId33"/>
    <p:sldId id="665" r:id="rId34"/>
    <p:sldId id="666" r:id="rId35"/>
    <p:sldId id="667" r:id="rId36"/>
    <p:sldId id="668" r:id="rId37"/>
    <p:sldId id="694" r:id="rId38"/>
    <p:sldId id="670" r:id="rId39"/>
    <p:sldId id="671" r:id="rId40"/>
    <p:sldId id="672" r:id="rId41"/>
    <p:sldId id="673" r:id="rId42"/>
    <p:sldId id="674" r:id="rId43"/>
    <p:sldId id="677" r:id="rId44"/>
  </p:sldIdLst>
  <p:sldSz cx="9144000" cy="6858000" type="screen4x3"/>
  <p:notesSz cx="6797675" cy="9929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9966"/>
    <a:srgbClr val="147192"/>
    <a:srgbClr val="BDBD03"/>
    <a:srgbClr val="278999"/>
    <a:srgbClr val="5B9BD5"/>
    <a:srgbClr val="9BBB59"/>
    <a:srgbClr val="73AE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25" autoAdjust="0"/>
    <p:restoredTop sz="89288" autoAdjust="0"/>
  </p:normalViewPr>
  <p:slideViewPr>
    <p:cSldViewPr snapToGrid="0">
      <p:cViewPr varScale="1">
        <p:scale>
          <a:sx n="89" d="100"/>
          <a:sy n="89" d="100"/>
        </p:scale>
        <p:origin x="1074" y="54"/>
      </p:cViewPr>
      <p:guideLst>
        <p:guide orient="horz" pos="2179"/>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91"/>
          </a:xfrm>
          <a:prstGeom prst="rect">
            <a:avLst/>
          </a:prstGeom>
        </p:spPr>
        <p:txBody>
          <a:bodyPr vert="horz" lIns="91440" tIns="45720" rIns="91440" bIns="45720" rtlCol="0"/>
          <a:lstStyle>
            <a:lvl1pPr algn="r">
              <a:defRPr sz="1200"/>
            </a:lvl1pPr>
          </a:lstStyle>
          <a:p>
            <a:fld id="{5E82CC8C-3DEA-4360-9C0A-645C1E714506}" type="datetimeFigureOut">
              <a:rPr lang="zh-CN" altLang="en-US" smtClean="0"/>
              <a:t>2023/5/25</a:t>
            </a:fld>
            <a:endParaRPr lang="zh-CN" altLang="en-US"/>
          </a:p>
        </p:txBody>
      </p:sp>
      <p:sp>
        <p:nvSpPr>
          <p:cNvPr id="4" name="页脚占位符 3"/>
          <p:cNvSpPr>
            <a:spLocks noGrp="1"/>
          </p:cNvSpPr>
          <p:nvPr>
            <p:ph type="ftr" sz="quarter" idx="2"/>
          </p:nvPr>
        </p:nvSpPr>
        <p:spPr>
          <a:xfrm>
            <a:off x="0" y="9431599"/>
            <a:ext cx="2945659" cy="49649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1599"/>
            <a:ext cx="2945659" cy="496491"/>
          </a:xfrm>
          <a:prstGeom prst="rect">
            <a:avLst/>
          </a:prstGeom>
        </p:spPr>
        <p:txBody>
          <a:bodyPr vert="horz" lIns="91440" tIns="45720" rIns="91440" bIns="45720" rtlCol="0" anchor="b"/>
          <a:lstStyle>
            <a:lvl1pPr algn="r">
              <a:defRPr sz="1200"/>
            </a:lvl1pPr>
          </a:lstStyle>
          <a:p>
            <a:fld id="{CBA72907-C2C9-48C8-9BF8-FFA02361706B}"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2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215"/>
          </a:xfrm>
          <a:prstGeom prst="rect">
            <a:avLst/>
          </a:prstGeom>
        </p:spPr>
        <p:txBody>
          <a:bodyPr vert="horz" lIns="91440" tIns="45720" rIns="91440" bIns="45720" rtlCol="0"/>
          <a:lstStyle>
            <a:lvl1pPr algn="r">
              <a:defRPr sz="1200"/>
            </a:lvl1pPr>
          </a:lstStyle>
          <a:p>
            <a:fld id="{1342D5D5-AE00-4E0C-B9F4-4674567F208E}" type="datetimeFigureOut">
              <a:rPr lang="zh-CN" altLang="en-US" smtClean="0"/>
              <a:t>2023/5/25</a:t>
            </a:fld>
            <a:endParaRPr lang="zh-CN" altLang="en-US"/>
          </a:p>
        </p:txBody>
      </p:sp>
      <p:sp>
        <p:nvSpPr>
          <p:cNvPr id="4" name="幻灯片图像占位符 3"/>
          <p:cNvSpPr>
            <a:spLocks noGrp="1" noRot="1" noChangeAspect="1"/>
          </p:cNvSpPr>
          <p:nvPr>
            <p:ph type="sldImg" idx="2"/>
          </p:nvPr>
        </p:nvSpPr>
        <p:spPr>
          <a:xfrm>
            <a:off x="1165225" y="1241425"/>
            <a:ext cx="4467225" cy="33512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8722"/>
            <a:ext cx="5438140" cy="390986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1600"/>
            <a:ext cx="2945659" cy="49821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1600"/>
            <a:ext cx="2945659" cy="498214"/>
          </a:xfrm>
          <a:prstGeom prst="rect">
            <a:avLst/>
          </a:prstGeom>
        </p:spPr>
        <p:txBody>
          <a:bodyPr vert="horz" lIns="91440" tIns="45720" rIns="91440" bIns="45720" rtlCol="0" anchor="b"/>
          <a:lstStyle>
            <a:lvl1pPr algn="r">
              <a:defRPr sz="1200"/>
            </a:lvl1pPr>
          </a:lstStyle>
          <a:p>
            <a:fld id="{A880267C-9B34-4EB6-8147-72CDB5DD00B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4</a:t>
            </a:fld>
            <a:endParaRPr lang="zh-CN" altLang="en-US"/>
          </a:p>
        </p:txBody>
      </p:sp>
    </p:spTree>
    <p:extLst>
      <p:ext uri="{BB962C8B-B14F-4D97-AF65-F5344CB8AC3E}">
        <p14:creationId xmlns:p14="http://schemas.microsoft.com/office/powerpoint/2010/main" val="648644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15</a:t>
            </a:fld>
            <a:endParaRPr lang="zh-CN" altLang="en-US"/>
          </a:p>
        </p:txBody>
      </p:sp>
    </p:spTree>
    <p:extLst>
      <p:ext uri="{BB962C8B-B14F-4D97-AF65-F5344CB8AC3E}">
        <p14:creationId xmlns:p14="http://schemas.microsoft.com/office/powerpoint/2010/main" val="3433040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16</a:t>
            </a:fld>
            <a:endParaRPr lang="zh-CN" altLang="en-US"/>
          </a:p>
        </p:txBody>
      </p:sp>
    </p:spTree>
    <p:extLst>
      <p:ext uri="{BB962C8B-B14F-4D97-AF65-F5344CB8AC3E}">
        <p14:creationId xmlns:p14="http://schemas.microsoft.com/office/powerpoint/2010/main" val="2522113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17</a:t>
            </a:fld>
            <a:endParaRPr lang="zh-CN" altLang="en-US"/>
          </a:p>
        </p:txBody>
      </p:sp>
    </p:spTree>
    <p:extLst>
      <p:ext uri="{BB962C8B-B14F-4D97-AF65-F5344CB8AC3E}">
        <p14:creationId xmlns:p14="http://schemas.microsoft.com/office/powerpoint/2010/main" val="3500418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23</a:t>
            </a:fld>
            <a:endParaRPr lang="zh-CN" altLang="en-US"/>
          </a:p>
        </p:txBody>
      </p:sp>
    </p:spTree>
    <p:extLst>
      <p:ext uri="{BB962C8B-B14F-4D97-AF65-F5344CB8AC3E}">
        <p14:creationId xmlns:p14="http://schemas.microsoft.com/office/powerpoint/2010/main" val="13587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24</a:t>
            </a:fld>
            <a:endParaRPr lang="zh-CN" altLang="en-US"/>
          </a:p>
        </p:txBody>
      </p:sp>
    </p:spTree>
    <p:extLst>
      <p:ext uri="{BB962C8B-B14F-4D97-AF65-F5344CB8AC3E}">
        <p14:creationId xmlns:p14="http://schemas.microsoft.com/office/powerpoint/2010/main" val="1355263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25</a:t>
            </a:fld>
            <a:endParaRPr lang="zh-CN" altLang="en-US"/>
          </a:p>
        </p:txBody>
      </p:sp>
    </p:spTree>
    <p:extLst>
      <p:ext uri="{BB962C8B-B14F-4D97-AF65-F5344CB8AC3E}">
        <p14:creationId xmlns:p14="http://schemas.microsoft.com/office/powerpoint/2010/main" val="1217925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26</a:t>
            </a:fld>
            <a:endParaRPr lang="zh-CN" altLang="en-US"/>
          </a:p>
        </p:txBody>
      </p:sp>
    </p:spTree>
    <p:extLst>
      <p:ext uri="{BB962C8B-B14F-4D97-AF65-F5344CB8AC3E}">
        <p14:creationId xmlns:p14="http://schemas.microsoft.com/office/powerpoint/2010/main" val="1170395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27</a:t>
            </a:fld>
            <a:endParaRPr lang="zh-CN" altLang="en-US"/>
          </a:p>
        </p:txBody>
      </p:sp>
    </p:spTree>
    <p:extLst>
      <p:ext uri="{BB962C8B-B14F-4D97-AF65-F5344CB8AC3E}">
        <p14:creationId xmlns:p14="http://schemas.microsoft.com/office/powerpoint/2010/main" val="1305194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31</a:t>
            </a:fld>
            <a:endParaRPr lang="zh-CN" altLang="en-US"/>
          </a:p>
        </p:txBody>
      </p:sp>
    </p:spTree>
    <p:extLst>
      <p:ext uri="{BB962C8B-B14F-4D97-AF65-F5344CB8AC3E}">
        <p14:creationId xmlns:p14="http://schemas.microsoft.com/office/powerpoint/2010/main" val="1091650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32</a:t>
            </a:fld>
            <a:endParaRPr lang="zh-CN" altLang="en-US"/>
          </a:p>
        </p:txBody>
      </p:sp>
    </p:spTree>
    <p:extLst>
      <p:ext uri="{BB962C8B-B14F-4D97-AF65-F5344CB8AC3E}">
        <p14:creationId xmlns:p14="http://schemas.microsoft.com/office/powerpoint/2010/main" val="3478747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5</a:t>
            </a:fld>
            <a:endParaRPr lang="zh-CN" altLang="en-US"/>
          </a:p>
        </p:txBody>
      </p:sp>
    </p:spTree>
    <p:extLst>
      <p:ext uri="{BB962C8B-B14F-4D97-AF65-F5344CB8AC3E}">
        <p14:creationId xmlns:p14="http://schemas.microsoft.com/office/powerpoint/2010/main" val="756317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35</a:t>
            </a:fld>
            <a:endParaRPr lang="zh-CN" altLang="en-US"/>
          </a:p>
        </p:txBody>
      </p:sp>
    </p:spTree>
    <p:extLst>
      <p:ext uri="{BB962C8B-B14F-4D97-AF65-F5344CB8AC3E}">
        <p14:creationId xmlns:p14="http://schemas.microsoft.com/office/powerpoint/2010/main" val="1654843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6</a:t>
            </a:fld>
            <a:endParaRPr lang="zh-CN" altLang="en-US"/>
          </a:p>
        </p:txBody>
      </p:sp>
    </p:spTree>
    <p:extLst>
      <p:ext uri="{BB962C8B-B14F-4D97-AF65-F5344CB8AC3E}">
        <p14:creationId xmlns:p14="http://schemas.microsoft.com/office/powerpoint/2010/main" val="934160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7</a:t>
            </a:fld>
            <a:endParaRPr lang="zh-CN" altLang="en-US"/>
          </a:p>
        </p:txBody>
      </p:sp>
    </p:spTree>
    <p:extLst>
      <p:ext uri="{BB962C8B-B14F-4D97-AF65-F5344CB8AC3E}">
        <p14:creationId xmlns:p14="http://schemas.microsoft.com/office/powerpoint/2010/main" val="583752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8</a:t>
            </a:fld>
            <a:endParaRPr lang="zh-CN" altLang="en-US"/>
          </a:p>
        </p:txBody>
      </p:sp>
    </p:spTree>
    <p:extLst>
      <p:ext uri="{BB962C8B-B14F-4D97-AF65-F5344CB8AC3E}">
        <p14:creationId xmlns:p14="http://schemas.microsoft.com/office/powerpoint/2010/main" val="29075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9</a:t>
            </a:fld>
            <a:endParaRPr lang="zh-CN" altLang="en-US"/>
          </a:p>
        </p:txBody>
      </p:sp>
    </p:spTree>
    <p:extLst>
      <p:ext uri="{BB962C8B-B14F-4D97-AF65-F5344CB8AC3E}">
        <p14:creationId xmlns:p14="http://schemas.microsoft.com/office/powerpoint/2010/main" val="2843548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11</a:t>
            </a:fld>
            <a:endParaRPr lang="zh-CN" altLang="en-US"/>
          </a:p>
        </p:txBody>
      </p:sp>
    </p:spTree>
    <p:extLst>
      <p:ext uri="{BB962C8B-B14F-4D97-AF65-F5344CB8AC3E}">
        <p14:creationId xmlns:p14="http://schemas.microsoft.com/office/powerpoint/2010/main" val="146813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13</a:t>
            </a:fld>
            <a:endParaRPr lang="zh-CN" altLang="en-US"/>
          </a:p>
        </p:txBody>
      </p:sp>
    </p:spTree>
    <p:extLst>
      <p:ext uri="{BB962C8B-B14F-4D97-AF65-F5344CB8AC3E}">
        <p14:creationId xmlns:p14="http://schemas.microsoft.com/office/powerpoint/2010/main" val="262739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80267C-9B34-4EB6-8147-72CDB5DD00B9}" type="slidenum">
              <a:rPr lang="zh-CN" altLang="en-US" smtClean="0"/>
              <a:t>14</a:t>
            </a:fld>
            <a:endParaRPr lang="zh-CN" altLang="en-US"/>
          </a:p>
        </p:txBody>
      </p:sp>
    </p:spTree>
    <p:extLst>
      <p:ext uri="{BB962C8B-B14F-4D97-AF65-F5344CB8AC3E}">
        <p14:creationId xmlns:p14="http://schemas.microsoft.com/office/powerpoint/2010/main" val="1166791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628802"/>
            <a:ext cx="7772400" cy="1470025"/>
          </a:xfrm>
        </p:spPr>
        <p:txBody>
          <a:bodyPr/>
          <a:lstStyle>
            <a:lvl1pPr algn="ctr">
              <a:defRPr sz="4000">
                <a:solidFill>
                  <a:srgbClr val="C00000"/>
                </a:solidFill>
              </a:defRPr>
            </a:lvl1pPr>
          </a:lstStyle>
          <a:p>
            <a:r>
              <a:rPr lang="zh-CN" altLang="en-US"/>
              <a:t>单击此处编辑母版标题样式</a:t>
            </a:r>
            <a:endParaRPr lang="zh-TW" altLang="en-US" dirty="0"/>
          </a:p>
        </p:txBody>
      </p:sp>
      <p:sp>
        <p:nvSpPr>
          <p:cNvPr id="3" name="副标题 2"/>
          <p:cNvSpPr>
            <a:spLocks noGrp="1"/>
          </p:cNvSpPr>
          <p:nvPr>
            <p:ph type="subTitle" idx="1"/>
          </p:nvPr>
        </p:nvSpPr>
        <p:spPr>
          <a:xfrm>
            <a:off x="1371600" y="4315544"/>
            <a:ext cx="6400800" cy="1417712"/>
          </a:xfrm>
        </p:spPr>
        <p:txBody>
          <a:bodyPr/>
          <a:lstStyle>
            <a:lvl1pPr marL="0" indent="0" algn="ctr">
              <a:buNone/>
              <a:defRPr>
                <a:solidFill>
                  <a:srgbClr val="00206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TW" altLang="en-US"/>
          </a:p>
        </p:txBody>
      </p:sp>
      <p:sp>
        <p:nvSpPr>
          <p:cNvPr id="5" name="日期占位符 3"/>
          <p:cNvSpPr>
            <a:spLocks noGrp="1"/>
          </p:cNvSpPr>
          <p:nvPr>
            <p:ph type="dt" sz="half" idx="10"/>
          </p:nvPr>
        </p:nvSpPr>
        <p:spPr/>
        <p:txBody>
          <a:bodyPr/>
          <a:lstStyle>
            <a:lvl1pPr>
              <a:defRPr/>
            </a:lvl1pPr>
          </a:lstStyle>
          <a:p>
            <a:fld id="{427B2BE1-5DC4-424F-A2D6-FD4F362E34B8}" type="datetime1">
              <a:rPr lang="zh-CN" altLang="en-US" smtClean="0"/>
              <a:t>2023/5/25</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lgn="r">
              <a:defRPr smtClean="0"/>
            </a:lvl1pPr>
          </a:lstStyle>
          <a:p>
            <a:fld id="{A5AAEF0F-0BBD-4BC2-B079-FA6741C313A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dirty="0"/>
          </a:p>
        </p:txBody>
      </p:sp>
      <p:sp>
        <p:nvSpPr>
          <p:cNvPr id="3" name="内容占位符 2"/>
          <p:cNvSpPr>
            <a:spLocks noGrp="1"/>
          </p:cNvSpPr>
          <p:nvPr>
            <p:ph idx="1"/>
          </p:nvPr>
        </p:nvSpPr>
        <p:spPr/>
        <p:txBody>
          <a:bodyPr/>
          <a:lstStyle>
            <a:lvl1pPr marL="268605" indent="-268605">
              <a:defRPr lang="zh-CN" altLang="en-US" sz="2400" b="0" kern="1200" baseline="0" dirty="0" smtClean="0">
                <a:solidFill>
                  <a:srgbClr val="002060"/>
                </a:solidFill>
                <a:latin typeface="+mn-lt"/>
                <a:ea typeface="+mn-ea"/>
                <a:cs typeface="+mn-cs"/>
              </a:defRPr>
            </a:lvl1pPr>
            <a:lvl2pPr marL="701675" indent="-342900">
              <a:defRPr lang="zh-CN" altLang="en-US" sz="2000" b="0" kern="1200" baseline="0" dirty="0" smtClean="0">
                <a:solidFill>
                  <a:srgbClr val="002060"/>
                </a:solidFill>
                <a:latin typeface="+mn-lt"/>
                <a:ea typeface="+mn-ea"/>
                <a:cs typeface="+mn-cs"/>
              </a:defRPr>
            </a:lvl2pPr>
            <a:lvl3pPr marL="947420" indent="-285750">
              <a:defRPr lang="zh-CN" altLang="en-US" b="0" kern="1200" baseline="0" dirty="0" smtClean="0">
                <a:solidFill>
                  <a:srgbClr val="002060"/>
                </a:solidFill>
                <a:latin typeface="+mn-lt"/>
                <a:ea typeface="+mn-ea"/>
                <a:cs typeface="+mn-cs"/>
              </a:defRPr>
            </a:lvl3pPr>
          </a:lstStyle>
          <a:p>
            <a:pPr marL="342900" lvl="0"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单击此处编辑母版文本样式</a:t>
            </a:r>
          </a:p>
          <a:p>
            <a:pPr marL="342900" lvl="1"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第二级</a:t>
            </a:r>
          </a:p>
          <a:p>
            <a:pPr marL="342900" lvl="2"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第三级</a:t>
            </a:r>
          </a:p>
          <a:p>
            <a:pPr marL="342900" lvl="3"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第四级</a:t>
            </a:r>
          </a:p>
          <a:p>
            <a:pPr marL="342900" lvl="4"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pPr>
            <a:r>
              <a:rPr lang="zh-CN" altLang="en-US"/>
              <a:t>第五级</a:t>
            </a:r>
            <a:endParaRPr lang="zh-TW" altLang="en-US" dirty="0"/>
          </a:p>
        </p:txBody>
      </p:sp>
      <p:sp>
        <p:nvSpPr>
          <p:cNvPr id="4" name="日期占位符 3"/>
          <p:cNvSpPr>
            <a:spLocks noGrp="1"/>
          </p:cNvSpPr>
          <p:nvPr>
            <p:ph type="dt" sz="half" idx="10"/>
          </p:nvPr>
        </p:nvSpPr>
        <p:spPr/>
        <p:txBody>
          <a:bodyPr/>
          <a:lstStyle>
            <a:lvl1pPr>
              <a:defRPr/>
            </a:lvl1pPr>
          </a:lstStyle>
          <a:p>
            <a:fld id="{63BDE738-F65C-44CE-9E57-B8BFD63E1E75}" type="datetime1">
              <a:rPr lang="zh-CN" altLang="en-US" smtClean="0"/>
              <a:t>2023/5/25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294318"/>
            <a:ext cx="7772400" cy="1500187"/>
          </a:xfrm>
        </p:spPr>
        <p:txBody>
          <a:bodyPr anchor="ctr"/>
          <a:lstStyle>
            <a:lvl1pPr marL="0" indent="0" algn="ctr">
              <a:buNone/>
              <a:defRPr sz="3600">
                <a:solidFill>
                  <a:srgbClr val="C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D17F4E69-CF2E-4BBD-BFD6-40704D1A2A8C}" type="datetime1">
              <a:rPr lang="zh-CN" altLang="en-US" smtClean="0"/>
              <a:t>2023/5/25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5" name="日期占位符 3"/>
          <p:cNvSpPr>
            <a:spLocks noGrp="1"/>
          </p:cNvSpPr>
          <p:nvPr>
            <p:ph type="dt" sz="half" idx="10"/>
          </p:nvPr>
        </p:nvSpPr>
        <p:spPr/>
        <p:txBody>
          <a:bodyPr/>
          <a:lstStyle>
            <a:lvl1pPr>
              <a:defRPr/>
            </a:lvl1pPr>
          </a:lstStyle>
          <a:p>
            <a:fld id="{7F99A6B4-1D50-4FF4-B2D6-10E519F5D209}" type="datetime1">
              <a:rPr lang="zh-CN" altLang="en-US" smtClean="0"/>
              <a:t>2023/5/25</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TW"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7" name="日期占位符 3"/>
          <p:cNvSpPr>
            <a:spLocks noGrp="1"/>
          </p:cNvSpPr>
          <p:nvPr>
            <p:ph type="dt" sz="half" idx="10"/>
          </p:nvPr>
        </p:nvSpPr>
        <p:spPr/>
        <p:txBody>
          <a:bodyPr/>
          <a:lstStyle>
            <a:lvl1pPr>
              <a:defRPr/>
            </a:lvl1pPr>
          </a:lstStyle>
          <a:p>
            <a:fld id="{3603C822-BB90-48FB-86AA-8B3B633849C7}" type="datetime1">
              <a:rPr lang="zh-CN" altLang="en-US" smtClean="0"/>
              <a:t>2023/5/25</a:t>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日期占位符 3"/>
          <p:cNvSpPr>
            <a:spLocks noGrp="1"/>
          </p:cNvSpPr>
          <p:nvPr>
            <p:ph type="dt" sz="half" idx="10"/>
          </p:nvPr>
        </p:nvSpPr>
        <p:spPr/>
        <p:txBody>
          <a:bodyPr/>
          <a:lstStyle>
            <a:lvl1pPr>
              <a:defRPr/>
            </a:lvl1pPr>
          </a:lstStyle>
          <a:p>
            <a:fld id="{80C483E1-D47C-4FAD-BE68-C56C2485977F}" type="datetime1">
              <a:rPr lang="zh-CN" altLang="en-US" smtClean="0"/>
              <a:t>2023/5/25</a:t>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BE3CDA8A-816C-407F-91A3-7F40E37F2A62}" type="datetime1">
              <a:rPr lang="zh-CN" altLang="en-US" smtClean="0"/>
              <a:t>2023/5/25</a:t>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1792288" y="1132893"/>
            <a:ext cx="5486400" cy="4969877"/>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TW" altLang="en-US" noProof="0"/>
          </a:p>
        </p:txBody>
      </p:sp>
      <p:sp>
        <p:nvSpPr>
          <p:cNvPr id="4" name="文本占位符 3"/>
          <p:cNvSpPr>
            <a:spLocks noGrp="1"/>
          </p:cNvSpPr>
          <p:nvPr>
            <p:ph type="body" sz="half" idx="2"/>
          </p:nvPr>
        </p:nvSpPr>
        <p:spPr>
          <a:xfrm>
            <a:off x="1792288" y="6199465"/>
            <a:ext cx="5486400" cy="350241"/>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fld id="{792C1609-03A0-4E22-949F-2B46B2E28067}" type="datetime1">
              <a:rPr lang="zh-CN" altLang="en-US" smtClean="0"/>
              <a:t>2023/5/25</a:t>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
        <p:nvSpPr>
          <p:cNvPr id="8" name="标题 7"/>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TW" altLang="en-US"/>
          </a:p>
        </p:txBody>
      </p:sp>
      <p:sp>
        <p:nvSpPr>
          <p:cNvPr id="3" name="竖排文字占位符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TW" altLang="en-US"/>
          </a:p>
        </p:txBody>
      </p:sp>
      <p:sp>
        <p:nvSpPr>
          <p:cNvPr id="4" name="日期占位符 3"/>
          <p:cNvSpPr>
            <a:spLocks noGrp="1"/>
          </p:cNvSpPr>
          <p:nvPr>
            <p:ph type="dt" sz="half" idx="10"/>
          </p:nvPr>
        </p:nvSpPr>
        <p:spPr/>
        <p:txBody>
          <a:bodyPr/>
          <a:lstStyle>
            <a:lvl1pPr>
              <a:defRPr/>
            </a:lvl1pPr>
          </a:lstStyle>
          <a:p>
            <a:fld id="{137B65B3-813B-40DD-883B-8347D9990CC6}" type="datetime1">
              <a:rPr lang="zh-CN" altLang="en-US" smtClean="0"/>
              <a:t>2023/5/25</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A5AAEF0F-0BBD-4BC2-B079-FA6741C313A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928688"/>
          </a:xfrm>
          <a:prstGeom prst="rect">
            <a:avLst/>
          </a:prstGeom>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sz="1800"/>
          </a:p>
        </p:txBody>
      </p:sp>
      <p:sp>
        <p:nvSpPr>
          <p:cNvPr id="11" name="矩形 10"/>
          <p:cNvSpPr/>
          <p:nvPr/>
        </p:nvSpPr>
        <p:spPr>
          <a:xfrm>
            <a:off x="0" y="6643688"/>
            <a:ext cx="9144000" cy="214312"/>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sz="1800">
              <a:latin typeface="+mn-lt"/>
            </a:endParaRPr>
          </a:p>
        </p:txBody>
      </p:sp>
      <p:sp>
        <p:nvSpPr>
          <p:cNvPr id="1028" name="标题占位符 1"/>
          <p:cNvSpPr>
            <a:spLocks noGrp="1"/>
          </p:cNvSpPr>
          <p:nvPr>
            <p:ph type="title"/>
          </p:nvPr>
        </p:nvSpPr>
        <p:spPr bwMode="auto">
          <a:xfrm>
            <a:off x="0" y="173038"/>
            <a:ext cx="91440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TW" altLang="en-US"/>
          </a:p>
        </p:txBody>
      </p:sp>
      <p:sp>
        <p:nvSpPr>
          <p:cNvPr id="1029" name="文本占位符 2"/>
          <p:cNvSpPr>
            <a:spLocks noGrp="1"/>
          </p:cNvSpPr>
          <p:nvPr>
            <p:ph type="body" idx="1"/>
          </p:nvPr>
        </p:nvSpPr>
        <p:spPr bwMode="auto">
          <a:xfrm>
            <a:off x="168494" y="1008516"/>
            <a:ext cx="8829675" cy="5524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zh-TW" altLang="en-US" dirty="0"/>
          </a:p>
        </p:txBody>
      </p:sp>
      <p:sp>
        <p:nvSpPr>
          <p:cNvPr id="4" name="日期占位符 3"/>
          <p:cNvSpPr>
            <a:spLocks noGrp="1"/>
          </p:cNvSpPr>
          <p:nvPr>
            <p:ph type="dt" sz="half" idx="2"/>
          </p:nvPr>
        </p:nvSpPr>
        <p:spPr>
          <a:xfrm>
            <a:off x="168494" y="6640467"/>
            <a:ext cx="2133600" cy="206177"/>
          </a:xfrm>
          <a:prstGeom prst="rect">
            <a:avLst/>
          </a:prstGeom>
        </p:spPr>
        <p:txBody>
          <a:bodyPr vert="horz" lIns="91440" tIns="45720" rIns="91440" bIns="45720" rtlCol="0" anchor="ctr"/>
          <a:lstStyle>
            <a:lvl1pPr algn="l">
              <a:defRPr sz="1200" b="0" baseline="0" smtClean="0">
                <a:solidFill>
                  <a:schemeClr val="bg1"/>
                </a:solidFill>
                <a:latin typeface="+mn-lt"/>
                <a:ea typeface="+mn-ea"/>
              </a:defRPr>
            </a:lvl1pPr>
          </a:lstStyle>
          <a:p>
            <a:fld id="{90B50CBB-D644-4A33-96F2-76ED71506B0F}" type="datetime1">
              <a:rPr lang="zh-CN" altLang="en-US" smtClean="0"/>
              <a:t>2023/5/25</a:t>
            </a:fld>
            <a:endParaRPr lang="zh-CN" altLang="en-US"/>
          </a:p>
        </p:txBody>
      </p:sp>
      <p:sp>
        <p:nvSpPr>
          <p:cNvPr id="5" name="页脚占位符 4"/>
          <p:cNvSpPr>
            <a:spLocks noGrp="1"/>
          </p:cNvSpPr>
          <p:nvPr>
            <p:ph type="ftr" sz="quarter" idx="3"/>
          </p:nvPr>
        </p:nvSpPr>
        <p:spPr>
          <a:xfrm>
            <a:off x="3143250" y="6646398"/>
            <a:ext cx="2895600" cy="200244"/>
          </a:xfrm>
          <a:prstGeom prst="rect">
            <a:avLst/>
          </a:prstGeom>
        </p:spPr>
        <p:txBody>
          <a:bodyPr vert="horz" lIns="91440" tIns="45720" rIns="91440" bIns="45720" rtlCol="0" anchor="ctr"/>
          <a:lstStyle>
            <a:lvl1pPr algn="ctr">
              <a:defRPr sz="1200" b="0" baseline="0">
                <a:solidFill>
                  <a:schemeClr val="bg1"/>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6864569" y="6657756"/>
            <a:ext cx="2133600" cy="200244"/>
          </a:xfrm>
          <a:prstGeom prst="rect">
            <a:avLst/>
          </a:prstGeom>
        </p:spPr>
        <p:txBody>
          <a:bodyPr vert="horz" lIns="91440" tIns="45720" rIns="91440" bIns="45720" rtlCol="0" anchor="ctr"/>
          <a:lstStyle>
            <a:lvl1pPr algn="r">
              <a:defRPr sz="1400" b="0" baseline="0" smtClean="0">
                <a:solidFill>
                  <a:schemeClr val="bg1"/>
                </a:solidFill>
                <a:latin typeface="+mn-lt"/>
                <a:ea typeface="+mn-ea"/>
              </a:defRPr>
            </a:lvl1pPr>
          </a:lstStyle>
          <a:p>
            <a:fld id="{A5AAEF0F-0BBD-4BC2-B079-FA6741C313A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ctr" rtl="0" eaLnBrk="1" fontAlgn="base" hangingPunct="1">
        <a:spcBef>
          <a:spcPct val="0"/>
        </a:spcBef>
        <a:spcAft>
          <a:spcPct val="0"/>
        </a:spcAft>
        <a:defRPr sz="3600" b="0" kern="1200" baseline="0">
          <a:solidFill>
            <a:schemeClr val="bg1"/>
          </a:solidFill>
          <a:latin typeface="+mj-lt"/>
          <a:ea typeface="+mj-ea"/>
          <a:cs typeface="+mj-cs"/>
        </a:defRPr>
      </a:lvl1pPr>
      <a:lvl2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3600" b="1">
          <a:solidFill>
            <a:schemeClr val="bg1"/>
          </a:solidFill>
          <a:latin typeface="黑体" panose="02010609060101010101" pitchFamily="49" charset="-122"/>
          <a:ea typeface="黑体" panose="02010609060101010101" pitchFamily="49" charset="-122"/>
        </a:defRPr>
      </a:lvl9pPr>
    </p:titleStyle>
    <p:bodyStyle>
      <a:lvl1pPr marL="342900"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sz="2400" b="0" kern="1200" baseline="0">
          <a:solidFill>
            <a:srgbClr val="002060"/>
          </a:solidFill>
          <a:latin typeface="+mn-lt"/>
          <a:ea typeface="+mn-ea"/>
          <a:cs typeface="+mn-cs"/>
        </a:defRPr>
      </a:lvl1pPr>
      <a:lvl2pPr marL="652780" indent="-2940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sz="2000" b="0" kern="1200" baseline="0">
          <a:solidFill>
            <a:srgbClr val="002060"/>
          </a:solidFill>
          <a:latin typeface="+mn-lt"/>
          <a:ea typeface="+mn-ea"/>
          <a:cs typeface="+mn-cs"/>
        </a:defRPr>
      </a:lvl2pPr>
      <a:lvl3pPr marL="898525" indent="-23685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b="0" kern="1200" baseline="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wmf"/></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5A7C2F-8F86-42FA-CE59-2A3903892952}"/>
              </a:ext>
            </a:extLst>
          </p:cNvPr>
          <p:cNvSpPr>
            <a:spLocks noGrp="1"/>
          </p:cNvSpPr>
          <p:nvPr>
            <p:ph type="ctrTitle"/>
          </p:nvPr>
        </p:nvSpPr>
        <p:spPr/>
        <p:txBody>
          <a:bodyPr/>
          <a:lstStyle/>
          <a:p>
            <a:r>
              <a:rPr lang="zh-CN" altLang="en-US" dirty="0"/>
              <a:t>概率图模型</a:t>
            </a:r>
          </a:p>
        </p:txBody>
      </p:sp>
      <p:sp>
        <p:nvSpPr>
          <p:cNvPr id="3" name="副标题 2">
            <a:extLst>
              <a:ext uri="{FF2B5EF4-FFF2-40B4-BE49-F238E27FC236}">
                <a16:creationId xmlns:a16="http://schemas.microsoft.com/office/drawing/2014/main" id="{9FBD6AD4-6DE4-51DE-962B-C245394F214F}"/>
              </a:ext>
            </a:extLst>
          </p:cNvPr>
          <p:cNvSpPr>
            <a:spLocks noGrp="1"/>
          </p:cNvSpPr>
          <p:nvPr>
            <p:ph type="subTitle" idx="1"/>
          </p:nvPr>
        </p:nvSpPr>
        <p:spPr/>
        <p:txBody>
          <a:bodyPr/>
          <a:lstStyle/>
          <a:p>
            <a:r>
              <a:rPr lang="zh-CN" altLang="en-US" dirty="0"/>
              <a:t>浙江大学</a:t>
            </a:r>
            <a:endParaRPr lang="en-US" altLang="zh-CN" dirty="0"/>
          </a:p>
          <a:p>
            <a:r>
              <a:rPr lang="zh-CN" altLang="en-US" dirty="0"/>
              <a:t>赵洲</a:t>
            </a:r>
          </a:p>
        </p:txBody>
      </p:sp>
    </p:spTree>
    <p:extLst>
      <p:ext uri="{BB962C8B-B14F-4D97-AF65-F5344CB8AC3E}">
        <p14:creationId xmlns:p14="http://schemas.microsoft.com/office/powerpoint/2010/main" val="308309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84CD62-3AAD-DCD4-7641-FC6EE321D098}"/>
              </a:ext>
            </a:extLst>
          </p:cNvPr>
          <p:cNvSpPr>
            <a:spLocks noGrp="1"/>
          </p:cNvSpPr>
          <p:nvPr>
            <p:ph type="title"/>
          </p:nvPr>
        </p:nvSpPr>
        <p:spPr/>
        <p:txBody>
          <a:bodyPr/>
          <a:lstStyle/>
          <a:p>
            <a:r>
              <a:rPr lang="en-US" altLang="zh-CN" dirty="0"/>
              <a:t>2. </a:t>
            </a:r>
            <a:r>
              <a:rPr lang="zh-CN" altLang="en-US" dirty="0"/>
              <a:t>马尔可夫随机场</a:t>
            </a:r>
          </a:p>
        </p:txBody>
      </p:sp>
      <p:sp>
        <p:nvSpPr>
          <p:cNvPr id="3" name="内容占位符 2">
            <a:extLst>
              <a:ext uri="{FF2B5EF4-FFF2-40B4-BE49-F238E27FC236}">
                <a16:creationId xmlns:a16="http://schemas.microsoft.com/office/drawing/2014/main" id="{18598270-1512-A6F4-A2D2-490709955B6F}"/>
              </a:ext>
            </a:extLst>
          </p:cNvPr>
          <p:cNvSpPr>
            <a:spLocks noGrp="1"/>
          </p:cNvSpPr>
          <p:nvPr>
            <p:ph idx="1"/>
          </p:nvPr>
        </p:nvSpPr>
        <p:spPr/>
        <p:txBody>
          <a:bodyPr/>
          <a:lstStyle/>
          <a:p>
            <a:pPr marL="0" indent="0">
              <a:buNone/>
            </a:pPr>
            <a:endParaRPr lang="en-US" altLang="zh-CN" dirty="0"/>
          </a:p>
          <a:p>
            <a:pPr marL="0" indent="0">
              <a:buNone/>
            </a:pPr>
            <a:r>
              <a:rPr lang="zh-CN" altLang="en-US" b="1" dirty="0"/>
              <a:t>马尔可夫随机场</a:t>
            </a:r>
            <a:r>
              <a:rPr lang="en-US" altLang="zh-CN" b="1" dirty="0"/>
              <a:t>(Markov Random Field</a:t>
            </a:r>
            <a:r>
              <a:rPr lang="zh-CN" altLang="en-US" b="1" dirty="0"/>
              <a:t>，简称</a:t>
            </a:r>
            <a:r>
              <a:rPr lang="en-US" altLang="zh-CN" b="1" dirty="0"/>
              <a:t>MRF)</a:t>
            </a:r>
            <a:r>
              <a:rPr lang="zh-CN" altLang="en-US" b="1" dirty="0"/>
              <a:t>：</a:t>
            </a:r>
            <a:endParaRPr lang="en-US" altLang="zh-CN" b="1" dirty="0"/>
          </a:p>
          <a:p>
            <a:pPr marL="0" indent="0">
              <a:buNone/>
            </a:pPr>
            <a:r>
              <a:rPr lang="zh-CN" altLang="en-US" dirty="0"/>
              <a:t>典型的马尔可夫网，这是一种著名的</a:t>
            </a:r>
            <a:r>
              <a:rPr lang="zh-CN" altLang="en-US" dirty="0">
                <a:solidFill>
                  <a:srgbClr val="FF0000"/>
                </a:solidFill>
              </a:rPr>
              <a:t>无向图模型</a:t>
            </a:r>
            <a:r>
              <a:rPr lang="zh-CN" altLang="en-US" dirty="0"/>
              <a:t>。图中每个结点表示一个或一组变量，结点之间的边表示两个变量之间的依赖关系。马尔可夫随机场有二组势函数，亦称</a:t>
            </a:r>
            <a:r>
              <a:rPr lang="en-US" altLang="zh-CN" dirty="0"/>
              <a:t>“</a:t>
            </a:r>
            <a:r>
              <a:rPr lang="zh-CN" altLang="en-US" dirty="0">
                <a:solidFill>
                  <a:srgbClr val="FF0000"/>
                </a:solidFill>
              </a:rPr>
              <a:t>因子</a:t>
            </a:r>
            <a:r>
              <a:rPr lang="en-US" altLang="zh-CN" dirty="0"/>
              <a:t>”</a:t>
            </a:r>
            <a:r>
              <a:rPr lang="zh-CN" altLang="en-US" dirty="0"/>
              <a:t>，这是定义在变量子集上的非负实函数，主要用于定义概率分布函数。</a:t>
            </a:r>
          </a:p>
        </p:txBody>
      </p:sp>
      <p:sp>
        <p:nvSpPr>
          <p:cNvPr id="4" name="灯片编号占位符 3">
            <a:extLst>
              <a:ext uri="{FF2B5EF4-FFF2-40B4-BE49-F238E27FC236}">
                <a16:creationId xmlns:a16="http://schemas.microsoft.com/office/drawing/2014/main" id="{107A7392-798E-CA11-53BB-5A4CDD0EA2BE}"/>
              </a:ext>
            </a:extLst>
          </p:cNvPr>
          <p:cNvSpPr>
            <a:spLocks noGrp="1"/>
          </p:cNvSpPr>
          <p:nvPr>
            <p:ph type="sldNum" sz="quarter" idx="12"/>
          </p:nvPr>
        </p:nvSpPr>
        <p:spPr/>
        <p:txBody>
          <a:bodyPr/>
          <a:lstStyle/>
          <a:p>
            <a:fld id="{A5AAEF0F-0BBD-4BC2-B079-FA6741C313A3}" type="slidenum">
              <a:rPr lang="zh-CN" altLang="en-US" smtClean="0"/>
              <a:t>10</a:t>
            </a:fld>
            <a:endParaRPr lang="zh-CN" altLang="en-US"/>
          </a:p>
        </p:txBody>
      </p:sp>
    </p:spTree>
    <p:extLst>
      <p:ext uri="{BB962C8B-B14F-4D97-AF65-F5344CB8AC3E}">
        <p14:creationId xmlns:p14="http://schemas.microsoft.com/office/powerpoint/2010/main" val="2377451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0FB85-E205-7440-576F-23FB45B3633E}"/>
              </a:ext>
            </a:extLst>
          </p:cNvPr>
          <p:cNvSpPr>
            <a:spLocks noGrp="1"/>
          </p:cNvSpPr>
          <p:nvPr>
            <p:ph type="title"/>
          </p:nvPr>
        </p:nvSpPr>
        <p:spPr/>
        <p:txBody>
          <a:bodyPr/>
          <a:lstStyle/>
          <a:p>
            <a:r>
              <a:rPr lang="en-US" altLang="zh-CN" dirty="0"/>
              <a:t>2. </a:t>
            </a:r>
            <a:r>
              <a:rPr lang="zh-CN" altLang="en-US" dirty="0"/>
              <a:t>马尔可夫随机场</a:t>
            </a:r>
          </a:p>
        </p:txBody>
      </p:sp>
      <p:sp>
        <p:nvSpPr>
          <p:cNvPr id="3" name="内容占位符 2">
            <a:extLst>
              <a:ext uri="{FF2B5EF4-FFF2-40B4-BE49-F238E27FC236}">
                <a16:creationId xmlns:a16="http://schemas.microsoft.com/office/drawing/2014/main" id="{9D5D2693-4405-9866-C6BE-A42BB14124AB}"/>
              </a:ext>
            </a:extLst>
          </p:cNvPr>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对于图中结点的一个子集，若其中任意两结点间都有边连接，则称该结点子集为一个</a:t>
            </a:r>
            <a:r>
              <a:rPr lang="en-US" altLang="zh-CN" dirty="0"/>
              <a:t>“</a:t>
            </a:r>
            <a:r>
              <a:rPr lang="zh-CN" altLang="en-US" dirty="0">
                <a:solidFill>
                  <a:srgbClr val="FF0000"/>
                </a:solidFill>
              </a:rPr>
              <a:t>团</a:t>
            </a:r>
            <a:r>
              <a:rPr lang="en-US" altLang="zh-CN" dirty="0"/>
              <a:t>”</a:t>
            </a:r>
            <a:r>
              <a:rPr lang="zh-CN" altLang="en-US" dirty="0"/>
              <a:t>。</a:t>
            </a:r>
            <a:r>
              <a:rPr lang="en-US" altLang="zh-CN" dirty="0"/>
              <a:t> </a:t>
            </a:r>
            <a:r>
              <a:rPr lang="zh-CN" altLang="en-US" dirty="0"/>
              <a:t>若在一个团中加入另外任何一个结点都不再形成团，则称该团为</a:t>
            </a:r>
            <a:r>
              <a:rPr lang="en-US" altLang="zh-CN" dirty="0"/>
              <a:t>“</a:t>
            </a:r>
            <a:r>
              <a:rPr lang="zh-CN" altLang="en-US" dirty="0">
                <a:solidFill>
                  <a:srgbClr val="FF0000"/>
                </a:solidFill>
              </a:rPr>
              <a:t>极大团</a:t>
            </a:r>
            <a:r>
              <a:rPr lang="en-US" altLang="zh-CN" dirty="0"/>
              <a:t>”; </a:t>
            </a:r>
            <a:r>
              <a:rPr lang="zh-CN" altLang="en-US" dirty="0"/>
              <a:t>换言之，极大团就是不能被其他团所包含的团。</a:t>
            </a:r>
            <a:endParaRPr lang="en-US" altLang="zh-CN" dirty="0"/>
          </a:p>
        </p:txBody>
      </p:sp>
      <p:sp>
        <p:nvSpPr>
          <p:cNvPr id="4" name="灯片编号占位符 3">
            <a:extLst>
              <a:ext uri="{FF2B5EF4-FFF2-40B4-BE49-F238E27FC236}">
                <a16:creationId xmlns:a16="http://schemas.microsoft.com/office/drawing/2014/main" id="{08B66DA5-5F29-72F4-B6E9-4CA6C2704836}"/>
              </a:ext>
            </a:extLst>
          </p:cNvPr>
          <p:cNvSpPr>
            <a:spLocks noGrp="1"/>
          </p:cNvSpPr>
          <p:nvPr>
            <p:ph type="sldNum" sz="quarter" idx="12"/>
          </p:nvPr>
        </p:nvSpPr>
        <p:spPr/>
        <p:txBody>
          <a:bodyPr/>
          <a:lstStyle/>
          <a:p>
            <a:fld id="{A5AAEF0F-0BBD-4BC2-B079-FA6741C313A3}" type="slidenum">
              <a:rPr lang="zh-CN" altLang="en-US" smtClean="0"/>
              <a:t>11</a:t>
            </a:fld>
            <a:endParaRPr lang="zh-CN" altLang="en-US"/>
          </a:p>
        </p:txBody>
      </p:sp>
      <p:pic>
        <p:nvPicPr>
          <p:cNvPr id="7" name="图片 6">
            <a:extLst>
              <a:ext uri="{FF2B5EF4-FFF2-40B4-BE49-F238E27FC236}">
                <a16:creationId xmlns:a16="http://schemas.microsoft.com/office/drawing/2014/main" id="{F026AB70-114B-99C1-CAA7-881712842322}"/>
              </a:ext>
            </a:extLst>
          </p:cNvPr>
          <p:cNvPicPr>
            <a:picLocks noChangeAspect="1"/>
          </p:cNvPicPr>
          <p:nvPr/>
        </p:nvPicPr>
        <p:blipFill>
          <a:blip r:embed="rId3"/>
          <a:stretch>
            <a:fillRect/>
          </a:stretch>
        </p:blipFill>
        <p:spPr>
          <a:xfrm>
            <a:off x="2709175" y="1310302"/>
            <a:ext cx="3748311" cy="2006809"/>
          </a:xfrm>
          <a:prstGeom prst="rect">
            <a:avLst/>
          </a:prstGeom>
        </p:spPr>
      </p:pic>
    </p:spTree>
    <p:extLst>
      <p:ext uri="{BB962C8B-B14F-4D97-AF65-F5344CB8AC3E}">
        <p14:creationId xmlns:p14="http://schemas.microsoft.com/office/powerpoint/2010/main" val="2738706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E8789-29D7-4C62-8156-8A2EBACEB94D}"/>
              </a:ext>
            </a:extLst>
          </p:cNvPr>
          <p:cNvSpPr>
            <a:spLocks noGrp="1"/>
          </p:cNvSpPr>
          <p:nvPr>
            <p:ph type="title"/>
          </p:nvPr>
        </p:nvSpPr>
        <p:spPr/>
        <p:txBody>
          <a:bodyPr/>
          <a:lstStyle/>
          <a:p>
            <a:r>
              <a:rPr lang="en-US" altLang="zh-CN" dirty="0"/>
              <a:t>2. </a:t>
            </a:r>
            <a:r>
              <a:rPr lang="zh-CN" altLang="en-US" dirty="0"/>
              <a:t>马尔可夫随机场</a:t>
            </a:r>
          </a:p>
        </p:txBody>
      </p:sp>
      <p:sp>
        <p:nvSpPr>
          <p:cNvPr id="3" name="内容占位符 2">
            <a:extLst>
              <a:ext uri="{FF2B5EF4-FFF2-40B4-BE49-F238E27FC236}">
                <a16:creationId xmlns:a16="http://schemas.microsoft.com/office/drawing/2014/main" id="{072A0FFD-3D6C-A3E5-25E5-772FC4047EED}"/>
              </a:ext>
            </a:extLst>
          </p:cNvPr>
          <p:cNvSpPr>
            <a:spLocks noGrp="1"/>
          </p:cNvSpPr>
          <p:nvPr>
            <p:ph idx="1"/>
          </p:nvPr>
        </p:nvSpPr>
        <p:spPr/>
        <p:txBody>
          <a:bodyPr/>
          <a:lstStyle/>
          <a:p>
            <a:pPr marL="0" indent="0">
              <a:buNone/>
            </a:pPr>
            <a:r>
              <a:rPr lang="zh-CN" altLang="en-US" dirty="0"/>
              <a:t>在马尔可夫随机场中，多个变量之间的联合概率分布能基于团分解为多个因子的乘积，每个因子仅与一个团相关。联合概率</a:t>
            </a:r>
            <a:r>
              <a:rPr lang="en-US" altLang="zh-CN" dirty="0"/>
              <a:t>P(X) </a:t>
            </a:r>
            <a:r>
              <a:rPr lang="zh-CN" altLang="en-US" dirty="0"/>
              <a:t>定义为：</a:t>
            </a:r>
            <a:endParaRPr lang="en-US" altLang="zh-CN" dirty="0"/>
          </a:p>
          <a:p>
            <a:pPr marL="0" indent="0">
              <a:buNone/>
            </a:pPr>
            <a:endParaRPr lang="en-US" altLang="zh-CN" dirty="0"/>
          </a:p>
          <a:p>
            <a:pPr marL="0" indent="0">
              <a:buNone/>
            </a:pPr>
            <a:endParaRPr lang="en-US" altLang="zh-CN" dirty="0"/>
          </a:p>
          <a:p>
            <a:pPr marL="0" indent="0">
              <a:buNone/>
            </a:pPr>
            <a:r>
              <a:rPr lang="zh-CN" altLang="en-US" dirty="0"/>
              <a:t>联合概率</a:t>
            </a:r>
            <a:r>
              <a:rPr lang="en-US" altLang="zh-CN" dirty="0"/>
              <a:t>P(X)</a:t>
            </a:r>
            <a:r>
              <a:rPr lang="zh-CN" altLang="en-US" dirty="0"/>
              <a:t>可基于极大团来定义：</a:t>
            </a:r>
          </a:p>
        </p:txBody>
      </p:sp>
      <p:sp>
        <p:nvSpPr>
          <p:cNvPr id="4" name="灯片编号占位符 3">
            <a:extLst>
              <a:ext uri="{FF2B5EF4-FFF2-40B4-BE49-F238E27FC236}">
                <a16:creationId xmlns:a16="http://schemas.microsoft.com/office/drawing/2014/main" id="{8C8EAE25-F0A3-9AC3-80DC-9F3058970E61}"/>
              </a:ext>
            </a:extLst>
          </p:cNvPr>
          <p:cNvSpPr>
            <a:spLocks noGrp="1"/>
          </p:cNvSpPr>
          <p:nvPr>
            <p:ph type="sldNum" sz="quarter" idx="12"/>
          </p:nvPr>
        </p:nvSpPr>
        <p:spPr/>
        <p:txBody>
          <a:bodyPr/>
          <a:lstStyle/>
          <a:p>
            <a:fld id="{A5AAEF0F-0BBD-4BC2-B079-FA6741C313A3}" type="slidenum">
              <a:rPr lang="zh-CN" altLang="en-US" smtClean="0"/>
              <a:t>12</a:t>
            </a:fld>
            <a:endParaRPr lang="zh-CN" altLang="en-US"/>
          </a:p>
        </p:txBody>
      </p:sp>
      <p:pic>
        <p:nvPicPr>
          <p:cNvPr id="6" name="图片 5">
            <a:extLst>
              <a:ext uri="{FF2B5EF4-FFF2-40B4-BE49-F238E27FC236}">
                <a16:creationId xmlns:a16="http://schemas.microsoft.com/office/drawing/2014/main" id="{BBA47F31-836C-5F90-172F-F5F226395EFE}"/>
              </a:ext>
            </a:extLst>
          </p:cNvPr>
          <p:cNvPicPr>
            <a:picLocks noChangeAspect="1"/>
          </p:cNvPicPr>
          <p:nvPr/>
        </p:nvPicPr>
        <p:blipFill>
          <a:blip r:embed="rId2"/>
          <a:stretch>
            <a:fillRect/>
          </a:stretch>
        </p:blipFill>
        <p:spPr>
          <a:xfrm>
            <a:off x="3179158" y="2479803"/>
            <a:ext cx="2785684" cy="949196"/>
          </a:xfrm>
          <a:prstGeom prst="rect">
            <a:avLst/>
          </a:prstGeom>
        </p:spPr>
      </p:pic>
      <p:pic>
        <p:nvPicPr>
          <p:cNvPr id="8" name="图片 7">
            <a:extLst>
              <a:ext uri="{FF2B5EF4-FFF2-40B4-BE49-F238E27FC236}">
                <a16:creationId xmlns:a16="http://schemas.microsoft.com/office/drawing/2014/main" id="{A48E5948-59FD-28CF-783A-83B23D57B6EA}"/>
              </a:ext>
            </a:extLst>
          </p:cNvPr>
          <p:cNvPicPr>
            <a:picLocks noChangeAspect="1"/>
          </p:cNvPicPr>
          <p:nvPr/>
        </p:nvPicPr>
        <p:blipFill>
          <a:blip r:embed="rId3"/>
          <a:stretch>
            <a:fillRect/>
          </a:stretch>
        </p:blipFill>
        <p:spPr>
          <a:xfrm>
            <a:off x="3063855" y="4521548"/>
            <a:ext cx="3115684" cy="949197"/>
          </a:xfrm>
          <a:prstGeom prst="rect">
            <a:avLst/>
          </a:prstGeom>
        </p:spPr>
      </p:pic>
      <p:pic>
        <p:nvPicPr>
          <p:cNvPr id="10" name="图片 9">
            <a:extLst>
              <a:ext uri="{FF2B5EF4-FFF2-40B4-BE49-F238E27FC236}">
                <a16:creationId xmlns:a16="http://schemas.microsoft.com/office/drawing/2014/main" id="{28F1669A-F8C8-706C-5A60-89590C41255A}"/>
              </a:ext>
            </a:extLst>
          </p:cNvPr>
          <p:cNvPicPr>
            <a:picLocks noChangeAspect="1"/>
          </p:cNvPicPr>
          <p:nvPr/>
        </p:nvPicPr>
        <p:blipFill>
          <a:blip r:embed="rId4"/>
          <a:stretch>
            <a:fillRect/>
          </a:stretch>
        </p:blipFill>
        <p:spPr>
          <a:xfrm>
            <a:off x="551329" y="5652173"/>
            <a:ext cx="8041341" cy="721293"/>
          </a:xfrm>
          <a:prstGeom prst="rect">
            <a:avLst/>
          </a:prstGeom>
        </p:spPr>
      </p:pic>
    </p:spTree>
    <p:extLst>
      <p:ext uri="{BB962C8B-B14F-4D97-AF65-F5344CB8AC3E}">
        <p14:creationId xmlns:p14="http://schemas.microsoft.com/office/powerpoint/2010/main" val="2348661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744EB-84E8-496F-47F5-96B89B20737F}"/>
              </a:ext>
            </a:extLst>
          </p:cNvPr>
          <p:cNvSpPr>
            <a:spLocks noGrp="1"/>
          </p:cNvSpPr>
          <p:nvPr>
            <p:ph type="title"/>
          </p:nvPr>
        </p:nvSpPr>
        <p:spPr/>
        <p:txBody>
          <a:bodyPr/>
          <a:lstStyle/>
          <a:p>
            <a:r>
              <a:rPr lang="en-US" altLang="zh-CN" dirty="0"/>
              <a:t>2. </a:t>
            </a:r>
            <a:r>
              <a:rPr lang="zh-CN" altLang="en-US" dirty="0"/>
              <a:t>马尔可夫随机场</a:t>
            </a:r>
          </a:p>
        </p:txBody>
      </p:sp>
      <p:sp>
        <p:nvSpPr>
          <p:cNvPr id="3" name="内容占位符 2">
            <a:extLst>
              <a:ext uri="{FF2B5EF4-FFF2-40B4-BE49-F238E27FC236}">
                <a16:creationId xmlns:a16="http://schemas.microsoft.com/office/drawing/2014/main" id="{765F3B82-8984-3950-E2F8-17D8A4B0BE46}"/>
              </a:ext>
            </a:extLst>
          </p:cNvPr>
          <p:cNvSpPr>
            <a:spLocks noGrp="1"/>
          </p:cNvSpPr>
          <p:nvPr>
            <p:ph idx="1"/>
          </p:nvPr>
        </p:nvSpPr>
        <p:spPr/>
        <p:txBody>
          <a:bodyPr/>
          <a:lstStyle/>
          <a:p>
            <a:pPr marL="0" indent="0">
              <a:buNone/>
            </a:pPr>
            <a:endParaRPr lang="en-US" altLang="zh-CN" dirty="0"/>
          </a:p>
          <a:p>
            <a:pPr marL="0" indent="0">
              <a:buNone/>
            </a:pPr>
            <a:r>
              <a:rPr lang="zh-CN" altLang="en-US" dirty="0"/>
              <a:t>分离集：若从结点集</a:t>
            </a:r>
            <a:r>
              <a:rPr lang="en-US" altLang="zh-CN" dirty="0"/>
              <a:t>A </a:t>
            </a:r>
            <a:r>
              <a:rPr lang="zh-CN" altLang="en-US" dirty="0"/>
              <a:t>中的结点到</a:t>
            </a:r>
            <a:r>
              <a:rPr lang="en-US" altLang="zh-CN" dirty="0"/>
              <a:t>B</a:t>
            </a:r>
            <a:r>
              <a:rPr lang="zh-CN" altLang="en-US" dirty="0"/>
              <a:t>中的结点都必须经过结点集</a:t>
            </a:r>
            <a:r>
              <a:rPr lang="en-US" altLang="zh-CN" dirty="0"/>
              <a:t>C</a:t>
            </a:r>
            <a:r>
              <a:rPr lang="zh-CN" altLang="en-US" dirty="0"/>
              <a:t>中的结点，则称结点集</a:t>
            </a:r>
            <a:r>
              <a:rPr lang="en-US" altLang="zh-CN" dirty="0"/>
              <a:t>A </a:t>
            </a:r>
            <a:r>
              <a:rPr lang="zh-CN" altLang="en-US" dirty="0"/>
              <a:t>和</a:t>
            </a:r>
            <a:r>
              <a:rPr lang="en-US" altLang="zh-CN" dirty="0"/>
              <a:t>B </a:t>
            </a:r>
            <a:r>
              <a:rPr lang="zh-CN" altLang="en-US" dirty="0"/>
              <a:t>被结点集</a:t>
            </a:r>
            <a:r>
              <a:rPr lang="en-US" altLang="zh-CN" dirty="0"/>
              <a:t>C</a:t>
            </a:r>
            <a:r>
              <a:rPr lang="zh-CN" altLang="en-US" dirty="0"/>
              <a:t>分离。</a:t>
            </a:r>
            <a:endParaRPr lang="en-US" altLang="zh-CN" dirty="0"/>
          </a:p>
          <a:p>
            <a:pPr marL="0" indent="0">
              <a:buNone/>
            </a:pPr>
            <a:endParaRPr lang="en-US" altLang="zh-CN" dirty="0"/>
          </a:p>
          <a:p>
            <a:pPr marL="0" indent="0">
              <a:buNone/>
            </a:pPr>
            <a:r>
              <a:rPr lang="zh-CN" altLang="en-US" dirty="0"/>
              <a:t>全局马尔可夫性：给定两个变量子集的分离集，则这两个变量子集条件独立。</a:t>
            </a:r>
            <a:endParaRPr lang="en-US" altLang="zh-CN" dirty="0"/>
          </a:p>
        </p:txBody>
      </p:sp>
      <p:sp>
        <p:nvSpPr>
          <p:cNvPr id="4" name="灯片编号占位符 3">
            <a:extLst>
              <a:ext uri="{FF2B5EF4-FFF2-40B4-BE49-F238E27FC236}">
                <a16:creationId xmlns:a16="http://schemas.microsoft.com/office/drawing/2014/main" id="{17086C40-D0DA-DA77-37A8-622E1549A273}"/>
              </a:ext>
            </a:extLst>
          </p:cNvPr>
          <p:cNvSpPr>
            <a:spLocks noGrp="1"/>
          </p:cNvSpPr>
          <p:nvPr>
            <p:ph type="sldNum" sz="quarter" idx="12"/>
          </p:nvPr>
        </p:nvSpPr>
        <p:spPr/>
        <p:txBody>
          <a:bodyPr/>
          <a:lstStyle/>
          <a:p>
            <a:fld id="{A5AAEF0F-0BBD-4BC2-B079-FA6741C313A3}" type="slidenum">
              <a:rPr lang="zh-CN" altLang="en-US" smtClean="0"/>
              <a:t>13</a:t>
            </a:fld>
            <a:endParaRPr lang="zh-CN" altLang="en-US"/>
          </a:p>
        </p:txBody>
      </p:sp>
    </p:spTree>
    <p:extLst>
      <p:ext uri="{BB962C8B-B14F-4D97-AF65-F5344CB8AC3E}">
        <p14:creationId xmlns:p14="http://schemas.microsoft.com/office/powerpoint/2010/main" val="4110155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744EB-84E8-496F-47F5-96B89B20737F}"/>
              </a:ext>
            </a:extLst>
          </p:cNvPr>
          <p:cNvSpPr>
            <a:spLocks noGrp="1"/>
          </p:cNvSpPr>
          <p:nvPr>
            <p:ph type="title"/>
          </p:nvPr>
        </p:nvSpPr>
        <p:spPr/>
        <p:txBody>
          <a:bodyPr/>
          <a:lstStyle/>
          <a:p>
            <a:r>
              <a:rPr lang="en-US" altLang="zh-CN" dirty="0"/>
              <a:t>2. </a:t>
            </a:r>
            <a:r>
              <a:rPr lang="zh-CN" altLang="en-US" dirty="0"/>
              <a:t>马尔可夫随机场</a:t>
            </a:r>
          </a:p>
        </p:txBody>
      </p:sp>
      <p:sp>
        <p:nvSpPr>
          <p:cNvPr id="3" name="内容占位符 2">
            <a:extLst>
              <a:ext uri="{FF2B5EF4-FFF2-40B4-BE49-F238E27FC236}">
                <a16:creationId xmlns:a16="http://schemas.microsoft.com/office/drawing/2014/main" id="{765F3B82-8984-3950-E2F8-17D8A4B0BE46}"/>
              </a:ext>
            </a:extLst>
          </p:cNvPr>
          <p:cNvSpPr>
            <a:spLocks noGrp="1"/>
          </p:cNvSpPr>
          <p:nvPr>
            <p:ph idx="1"/>
          </p:nvPr>
        </p:nvSpPr>
        <p:spPr/>
        <p:txBody>
          <a:bodyPr/>
          <a:lstStyle/>
          <a:p>
            <a:pPr marL="0" indent="0">
              <a:buNone/>
            </a:pPr>
            <a:r>
              <a:rPr lang="zh-CN" altLang="en-US" dirty="0"/>
              <a:t>分离集：</a:t>
            </a:r>
            <a:endParaRPr lang="en-US" altLang="zh-CN" dirty="0"/>
          </a:p>
        </p:txBody>
      </p:sp>
      <p:sp>
        <p:nvSpPr>
          <p:cNvPr id="4" name="灯片编号占位符 3">
            <a:extLst>
              <a:ext uri="{FF2B5EF4-FFF2-40B4-BE49-F238E27FC236}">
                <a16:creationId xmlns:a16="http://schemas.microsoft.com/office/drawing/2014/main" id="{17086C40-D0DA-DA77-37A8-622E1549A273}"/>
              </a:ext>
            </a:extLst>
          </p:cNvPr>
          <p:cNvSpPr>
            <a:spLocks noGrp="1"/>
          </p:cNvSpPr>
          <p:nvPr>
            <p:ph type="sldNum" sz="quarter" idx="12"/>
          </p:nvPr>
        </p:nvSpPr>
        <p:spPr/>
        <p:txBody>
          <a:bodyPr/>
          <a:lstStyle/>
          <a:p>
            <a:fld id="{A5AAEF0F-0BBD-4BC2-B079-FA6741C313A3}" type="slidenum">
              <a:rPr lang="zh-CN" altLang="en-US" smtClean="0"/>
              <a:t>14</a:t>
            </a:fld>
            <a:endParaRPr lang="zh-CN" altLang="en-US"/>
          </a:p>
        </p:txBody>
      </p:sp>
      <p:pic>
        <p:nvPicPr>
          <p:cNvPr id="6" name="图片 5">
            <a:extLst>
              <a:ext uri="{FF2B5EF4-FFF2-40B4-BE49-F238E27FC236}">
                <a16:creationId xmlns:a16="http://schemas.microsoft.com/office/drawing/2014/main" id="{00A6CA49-1B88-0ECF-F490-9C95BD68ED3E}"/>
              </a:ext>
            </a:extLst>
          </p:cNvPr>
          <p:cNvPicPr>
            <a:picLocks noChangeAspect="1"/>
          </p:cNvPicPr>
          <p:nvPr/>
        </p:nvPicPr>
        <p:blipFill>
          <a:blip r:embed="rId3"/>
          <a:stretch>
            <a:fillRect/>
          </a:stretch>
        </p:blipFill>
        <p:spPr>
          <a:xfrm>
            <a:off x="2046767" y="1669452"/>
            <a:ext cx="5073127" cy="2219493"/>
          </a:xfrm>
          <a:prstGeom prst="rect">
            <a:avLst/>
          </a:prstGeom>
        </p:spPr>
      </p:pic>
      <p:pic>
        <p:nvPicPr>
          <p:cNvPr id="8" name="图片 7">
            <a:extLst>
              <a:ext uri="{FF2B5EF4-FFF2-40B4-BE49-F238E27FC236}">
                <a16:creationId xmlns:a16="http://schemas.microsoft.com/office/drawing/2014/main" id="{750631C5-A157-1408-E688-9E844F9286A2}"/>
              </a:ext>
            </a:extLst>
          </p:cNvPr>
          <p:cNvPicPr>
            <a:picLocks noChangeAspect="1"/>
          </p:cNvPicPr>
          <p:nvPr/>
        </p:nvPicPr>
        <p:blipFill>
          <a:blip r:embed="rId4"/>
          <a:stretch>
            <a:fillRect/>
          </a:stretch>
        </p:blipFill>
        <p:spPr>
          <a:xfrm>
            <a:off x="3146948" y="4549881"/>
            <a:ext cx="2882377" cy="727457"/>
          </a:xfrm>
          <a:prstGeom prst="rect">
            <a:avLst/>
          </a:prstGeom>
        </p:spPr>
      </p:pic>
      <p:cxnSp>
        <p:nvCxnSpPr>
          <p:cNvPr id="10" name="直接箭头连接符 9">
            <a:extLst>
              <a:ext uri="{FF2B5EF4-FFF2-40B4-BE49-F238E27FC236}">
                <a16:creationId xmlns:a16="http://schemas.microsoft.com/office/drawing/2014/main" id="{E2A3C6BD-B38D-5F05-9BB6-3505F5092A9D}"/>
              </a:ext>
            </a:extLst>
          </p:cNvPr>
          <p:cNvCxnSpPr>
            <a:stCxn id="6" idx="2"/>
            <a:endCxn id="8" idx="0"/>
          </p:cNvCxnSpPr>
          <p:nvPr/>
        </p:nvCxnSpPr>
        <p:spPr>
          <a:xfrm>
            <a:off x="4583331" y="3888945"/>
            <a:ext cx="4806" cy="6609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2" name="图片 11">
            <a:extLst>
              <a:ext uri="{FF2B5EF4-FFF2-40B4-BE49-F238E27FC236}">
                <a16:creationId xmlns:a16="http://schemas.microsoft.com/office/drawing/2014/main" id="{1BECE21E-CA39-6939-2F85-F4B8FD2D5AE7}"/>
              </a:ext>
            </a:extLst>
          </p:cNvPr>
          <p:cNvPicPr>
            <a:picLocks noChangeAspect="1"/>
          </p:cNvPicPr>
          <p:nvPr/>
        </p:nvPicPr>
        <p:blipFill>
          <a:blip r:embed="rId5"/>
          <a:stretch>
            <a:fillRect/>
          </a:stretch>
        </p:blipFill>
        <p:spPr>
          <a:xfrm>
            <a:off x="2300001" y="5482744"/>
            <a:ext cx="4543998" cy="733480"/>
          </a:xfrm>
          <a:prstGeom prst="rect">
            <a:avLst/>
          </a:prstGeom>
        </p:spPr>
      </p:pic>
    </p:spTree>
    <p:extLst>
      <p:ext uri="{BB962C8B-B14F-4D97-AF65-F5344CB8AC3E}">
        <p14:creationId xmlns:p14="http://schemas.microsoft.com/office/powerpoint/2010/main" val="363357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744EB-84E8-496F-47F5-96B89B20737F}"/>
              </a:ext>
            </a:extLst>
          </p:cNvPr>
          <p:cNvSpPr>
            <a:spLocks noGrp="1"/>
          </p:cNvSpPr>
          <p:nvPr>
            <p:ph type="title"/>
          </p:nvPr>
        </p:nvSpPr>
        <p:spPr/>
        <p:txBody>
          <a:bodyPr/>
          <a:lstStyle/>
          <a:p>
            <a:r>
              <a:rPr lang="en-US" altLang="zh-CN" dirty="0"/>
              <a:t>2. </a:t>
            </a:r>
            <a:r>
              <a:rPr lang="zh-CN" altLang="en-US" dirty="0"/>
              <a:t>马尔可夫随机场</a:t>
            </a:r>
          </a:p>
        </p:txBody>
      </p:sp>
      <p:sp>
        <p:nvSpPr>
          <p:cNvPr id="3" name="内容占位符 2">
            <a:extLst>
              <a:ext uri="{FF2B5EF4-FFF2-40B4-BE49-F238E27FC236}">
                <a16:creationId xmlns:a16="http://schemas.microsoft.com/office/drawing/2014/main" id="{765F3B82-8984-3950-E2F8-17D8A4B0BE46}"/>
              </a:ext>
            </a:extLst>
          </p:cNvPr>
          <p:cNvSpPr>
            <a:spLocks noGrp="1"/>
          </p:cNvSpPr>
          <p:nvPr>
            <p:ph idx="1"/>
          </p:nvPr>
        </p:nvSpPr>
        <p:spPr/>
        <p:txBody>
          <a:bodyPr/>
          <a:lstStyle/>
          <a:p>
            <a:pPr marL="0" indent="0">
              <a:buNone/>
            </a:pPr>
            <a:r>
              <a:rPr lang="zh-CN" altLang="en-US" dirty="0"/>
              <a:t>基于条件概率的定义可得：</a:t>
            </a:r>
            <a:endParaRPr lang="en-US" altLang="zh-CN" dirty="0"/>
          </a:p>
        </p:txBody>
      </p:sp>
      <p:sp>
        <p:nvSpPr>
          <p:cNvPr id="4" name="灯片编号占位符 3">
            <a:extLst>
              <a:ext uri="{FF2B5EF4-FFF2-40B4-BE49-F238E27FC236}">
                <a16:creationId xmlns:a16="http://schemas.microsoft.com/office/drawing/2014/main" id="{17086C40-D0DA-DA77-37A8-622E1549A273}"/>
              </a:ext>
            </a:extLst>
          </p:cNvPr>
          <p:cNvSpPr>
            <a:spLocks noGrp="1"/>
          </p:cNvSpPr>
          <p:nvPr>
            <p:ph type="sldNum" sz="quarter" idx="12"/>
          </p:nvPr>
        </p:nvSpPr>
        <p:spPr/>
        <p:txBody>
          <a:bodyPr/>
          <a:lstStyle/>
          <a:p>
            <a:fld id="{A5AAEF0F-0BBD-4BC2-B079-FA6741C313A3}" type="slidenum">
              <a:rPr lang="zh-CN" altLang="en-US" smtClean="0"/>
              <a:t>15</a:t>
            </a:fld>
            <a:endParaRPr lang="zh-CN" altLang="en-US"/>
          </a:p>
        </p:txBody>
      </p:sp>
      <p:pic>
        <p:nvPicPr>
          <p:cNvPr id="6" name="图片 5">
            <a:extLst>
              <a:ext uri="{FF2B5EF4-FFF2-40B4-BE49-F238E27FC236}">
                <a16:creationId xmlns:a16="http://schemas.microsoft.com/office/drawing/2014/main" id="{0B0F58ED-A7A1-CA21-2B47-4275EF282044}"/>
              </a:ext>
            </a:extLst>
          </p:cNvPr>
          <p:cNvPicPr>
            <a:picLocks noChangeAspect="1"/>
          </p:cNvPicPr>
          <p:nvPr/>
        </p:nvPicPr>
        <p:blipFill>
          <a:blip r:embed="rId3"/>
          <a:stretch>
            <a:fillRect/>
          </a:stretch>
        </p:blipFill>
        <p:spPr>
          <a:xfrm>
            <a:off x="1637346" y="1597982"/>
            <a:ext cx="5869308" cy="4935033"/>
          </a:xfrm>
          <a:prstGeom prst="rect">
            <a:avLst/>
          </a:prstGeom>
        </p:spPr>
      </p:pic>
    </p:spTree>
    <p:extLst>
      <p:ext uri="{BB962C8B-B14F-4D97-AF65-F5344CB8AC3E}">
        <p14:creationId xmlns:p14="http://schemas.microsoft.com/office/powerpoint/2010/main" val="3963994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744EB-84E8-496F-47F5-96B89B20737F}"/>
              </a:ext>
            </a:extLst>
          </p:cNvPr>
          <p:cNvSpPr>
            <a:spLocks noGrp="1"/>
          </p:cNvSpPr>
          <p:nvPr>
            <p:ph type="title"/>
          </p:nvPr>
        </p:nvSpPr>
        <p:spPr/>
        <p:txBody>
          <a:bodyPr/>
          <a:lstStyle/>
          <a:p>
            <a:r>
              <a:rPr lang="en-US" altLang="zh-CN" dirty="0"/>
              <a:t>2. </a:t>
            </a:r>
            <a:r>
              <a:rPr lang="zh-CN" altLang="en-US" dirty="0"/>
              <a:t>马尔可夫随机场</a:t>
            </a:r>
          </a:p>
        </p:txBody>
      </p:sp>
      <p:sp>
        <p:nvSpPr>
          <p:cNvPr id="3" name="内容占位符 2">
            <a:extLst>
              <a:ext uri="{FF2B5EF4-FFF2-40B4-BE49-F238E27FC236}">
                <a16:creationId xmlns:a16="http://schemas.microsoft.com/office/drawing/2014/main" id="{765F3B82-8984-3950-E2F8-17D8A4B0BE46}"/>
              </a:ext>
            </a:extLst>
          </p:cNvPr>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r>
              <a:rPr lang="zh-CN" altLang="en-US" dirty="0"/>
              <a:t>可得到两个推论：</a:t>
            </a:r>
            <a:endParaRPr lang="en-US" altLang="zh-CN" dirty="0"/>
          </a:p>
          <a:p>
            <a:r>
              <a:rPr lang="zh-CN" altLang="en-US" dirty="0"/>
              <a:t>局部马尔可夫性：给定某变量的邻接变量，则该变量条件独立于其他变量</a:t>
            </a:r>
            <a:endParaRPr lang="en-US" altLang="zh-CN" dirty="0"/>
          </a:p>
          <a:p>
            <a:r>
              <a:rPr lang="zh-CN" altLang="en-US" dirty="0"/>
              <a:t>成对马尔可夫性：给定所有其他变量，两个非邻接变量条件独立</a:t>
            </a:r>
            <a:endParaRPr lang="en-US" altLang="zh-CN" dirty="0"/>
          </a:p>
        </p:txBody>
      </p:sp>
      <p:sp>
        <p:nvSpPr>
          <p:cNvPr id="4" name="灯片编号占位符 3">
            <a:extLst>
              <a:ext uri="{FF2B5EF4-FFF2-40B4-BE49-F238E27FC236}">
                <a16:creationId xmlns:a16="http://schemas.microsoft.com/office/drawing/2014/main" id="{17086C40-D0DA-DA77-37A8-622E1549A273}"/>
              </a:ext>
            </a:extLst>
          </p:cNvPr>
          <p:cNvSpPr>
            <a:spLocks noGrp="1"/>
          </p:cNvSpPr>
          <p:nvPr>
            <p:ph type="sldNum" sz="quarter" idx="12"/>
          </p:nvPr>
        </p:nvSpPr>
        <p:spPr/>
        <p:txBody>
          <a:bodyPr/>
          <a:lstStyle/>
          <a:p>
            <a:fld id="{A5AAEF0F-0BBD-4BC2-B079-FA6741C313A3}" type="slidenum">
              <a:rPr lang="zh-CN" altLang="en-US" smtClean="0"/>
              <a:t>16</a:t>
            </a:fld>
            <a:endParaRPr lang="zh-CN" altLang="en-US"/>
          </a:p>
        </p:txBody>
      </p:sp>
      <p:pic>
        <p:nvPicPr>
          <p:cNvPr id="7" name="图片 6">
            <a:extLst>
              <a:ext uri="{FF2B5EF4-FFF2-40B4-BE49-F238E27FC236}">
                <a16:creationId xmlns:a16="http://schemas.microsoft.com/office/drawing/2014/main" id="{32E3196C-1DAD-3820-99E9-3CC66F9C3DA1}"/>
              </a:ext>
            </a:extLst>
          </p:cNvPr>
          <p:cNvPicPr>
            <a:picLocks noChangeAspect="1"/>
          </p:cNvPicPr>
          <p:nvPr/>
        </p:nvPicPr>
        <p:blipFill>
          <a:blip r:embed="rId3"/>
          <a:stretch>
            <a:fillRect/>
          </a:stretch>
        </p:blipFill>
        <p:spPr>
          <a:xfrm>
            <a:off x="2519006" y="1235467"/>
            <a:ext cx="4105988" cy="503509"/>
          </a:xfrm>
          <a:prstGeom prst="rect">
            <a:avLst/>
          </a:prstGeom>
        </p:spPr>
      </p:pic>
    </p:spTree>
    <p:extLst>
      <p:ext uri="{BB962C8B-B14F-4D97-AF65-F5344CB8AC3E}">
        <p14:creationId xmlns:p14="http://schemas.microsoft.com/office/powerpoint/2010/main" val="577102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744EB-84E8-496F-47F5-96B89B20737F}"/>
              </a:ext>
            </a:extLst>
          </p:cNvPr>
          <p:cNvSpPr>
            <a:spLocks noGrp="1"/>
          </p:cNvSpPr>
          <p:nvPr>
            <p:ph type="title"/>
          </p:nvPr>
        </p:nvSpPr>
        <p:spPr/>
        <p:txBody>
          <a:bodyPr/>
          <a:lstStyle/>
          <a:p>
            <a:r>
              <a:rPr lang="en-US" altLang="zh-CN" dirty="0"/>
              <a:t>2. </a:t>
            </a:r>
            <a:r>
              <a:rPr lang="zh-CN" altLang="en-US" dirty="0"/>
              <a:t>马尔可夫随机场</a:t>
            </a:r>
          </a:p>
        </p:txBody>
      </p:sp>
      <p:sp>
        <p:nvSpPr>
          <p:cNvPr id="3" name="内容占位符 2">
            <a:extLst>
              <a:ext uri="{FF2B5EF4-FFF2-40B4-BE49-F238E27FC236}">
                <a16:creationId xmlns:a16="http://schemas.microsoft.com/office/drawing/2014/main" id="{765F3B82-8984-3950-E2F8-17D8A4B0BE46}"/>
              </a:ext>
            </a:extLst>
          </p:cNvPr>
          <p:cNvSpPr>
            <a:spLocks noGrp="1"/>
          </p:cNvSpPr>
          <p:nvPr>
            <p:ph idx="1"/>
          </p:nvPr>
        </p:nvSpPr>
        <p:spPr/>
        <p:txBody>
          <a:bodyPr/>
          <a:lstStyle/>
          <a:p>
            <a:pPr marL="0" indent="0">
              <a:buNone/>
            </a:pPr>
            <a:r>
              <a:rPr lang="zh-CN" altLang="en-US" dirty="0"/>
              <a:t>势函数：</a:t>
            </a:r>
            <a:endParaRPr lang="en-US" altLang="zh-CN" dirty="0"/>
          </a:p>
          <a:p>
            <a:pPr marL="0" indent="0">
              <a:buNone/>
            </a:pPr>
            <a:endParaRPr lang="en-US" altLang="zh-CN" dirty="0"/>
          </a:p>
          <a:p>
            <a:pPr marL="0" indent="0">
              <a:buNone/>
            </a:pPr>
            <a:endParaRPr lang="en-US" altLang="zh-CN" dirty="0"/>
          </a:p>
          <a:p>
            <a:pPr marL="0" indent="0">
              <a:buNone/>
            </a:pPr>
            <a:r>
              <a:rPr lang="zh-CN" altLang="en-US" dirty="0"/>
              <a:t>为了满足非负性，指数函数数常被用于定义势函数：</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17086C40-D0DA-DA77-37A8-622E1549A273}"/>
              </a:ext>
            </a:extLst>
          </p:cNvPr>
          <p:cNvSpPr>
            <a:spLocks noGrp="1"/>
          </p:cNvSpPr>
          <p:nvPr>
            <p:ph type="sldNum" sz="quarter" idx="12"/>
          </p:nvPr>
        </p:nvSpPr>
        <p:spPr/>
        <p:txBody>
          <a:bodyPr/>
          <a:lstStyle/>
          <a:p>
            <a:fld id="{A5AAEF0F-0BBD-4BC2-B079-FA6741C313A3}" type="slidenum">
              <a:rPr lang="zh-CN" altLang="en-US" smtClean="0"/>
              <a:t>17</a:t>
            </a:fld>
            <a:endParaRPr lang="zh-CN" altLang="en-US"/>
          </a:p>
        </p:txBody>
      </p:sp>
      <p:pic>
        <p:nvPicPr>
          <p:cNvPr id="6" name="图片 5">
            <a:extLst>
              <a:ext uri="{FF2B5EF4-FFF2-40B4-BE49-F238E27FC236}">
                <a16:creationId xmlns:a16="http://schemas.microsoft.com/office/drawing/2014/main" id="{322D8856-2FA7-7DAE-7D02-1CBDE24A63B2}"/>
              </a:ext>
            </a:extLst>
          </p:cNvPr>
          <p:cNvPicPr>
            <a:picLocks noChangeAspect="1"/>
          </p:cNvPicPr>
          <p:nvPr/>
        </p:nvPicPr>
        <p:blipFill>
          <a:blip r:embed="rId3"/>
          <a:stretch>
            <a:fillRect/>
          </a:stretch>
        </p:blipFill>
        <p:spPr>
          <a:xfrm>
            <a:off x="2689980" y="978178"/>
            <a:ext cx="3764039" cy="1817727"/>
          </a:xfrm>
          <a:prstGeom prst="rect">
            <a:avLst/>
          </a:prstGeom>
        </p:spPr>
      </p:pic>
      <p:pic>
        <p:nvPicPr>
          <p:cNvPr id="9" name="图片 8">
            <a:extLst>
              <a:ext uri="{FF2B5EF4-FFF2-40B4-BE49-F238E27FC236}">
                <a16:creationId xmlns:a16="http://schemas.microsoft.com/office/drawing/2014/main" id="{AD2A5E82-AE64-0FB0-695D-8DDA036685D5}"/>
              </a:ext>
            </a:extLst>
          </p:cNvPr>
          <p:cNvPicPr>
            <a:picLocks noChangeAspect="1"/>
          </p:cNvPicPr>
          <p:nvPr/>
        </p:nvPicPr>
        <p:blipFill>
          <a:blip r:embed="rId4"/>
          <a:stretch>
            <a:fillRect/>
          </a:stretch>
        </p:blipFill>
        <p:spPr>
          <a:xfrm>
            <a:off x="3572680" y="3311637"/>
            <a:ext cx="1998640" cy="696669"/>
          </a:xfrm>
          <a:prstGeom prst="rect">
            <a:avLst/>
          </a:prstGeom>
        </p:spPr>
      </p:pic>
      <p:pic>
        <p:nvPicPr>
          <p:cNvPr id="11" name="图片 10">
            <a:extLst>
              <a:ext uri="{FF2B5EF4-FFF2-40B4-BE49-F238E27FC236}">
                <a16:creationId xmlns:a16="http://schemas.microsoft.com/office/drawing/2014/main" id="{924269DF-0B77-0080-3109-6E45349A1E4D}"/>
              </a:ext>
            </a:extLst>
          </p:cNvPr>
          <p:cNvPicPr>
            <a:picLocks noChangeAspect="1"/>
          </p:cNvPicPr>
          <p:nvPr/>
        </p:nvPicPr>
        <p:blipFill>
          <a:blip r:embed="rId5"/>
          <a:stretch>
            <a:fillRect/>
          </a:stretch>
        </p:blipFill>
        <p:spPr>
          <a:xfrm>
            <a:off x="2714541" y="4270953"/>
            <a:ext cx="3714918" cy="704459"/>
          </a:xfrm>
          <a:prstGeom prst="rect">
            <a:avLst/>
          </a:prstGeom>
        </p:spPr>
      </p:pic>
    </p:spTree>
    <p:extLst>
      <p:ext uri="{BB962C8B-B14F-4D97-AF65-F5344CB8AC3E}">
        <p14:creationId xmlns:p14="http://schemas.microsoft.com/office/powerpoint/2010/main" val="328655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88F14-E4AF-6407-B0BE-D8BA2D060A9D}"/>
              </a:ext>
            </a:extLst>
          </p:cNvPr>
          <p:cNvSpPr>
            <a:spLocks noGrp="1"/>
          </p:cNvSpPr>
          <p:nvPr>
            <p:ph type="title"/>
          </p:nvPr>
        </p:nvSpPr>
        <p:spPr/>
        <p:txBody>
          <a:bodyPr/>
          <a:lstStyle/>
          <a:p>
            <a:r>
              <a:rPr lang="en-US" altLang="zh-CN" dirty="0"/>
              <a:t>3. </a:t>
            </a:r>
            <a:r>
              <a:rPr lang="zh-CN" altLang="en-US" dirty="0"/>
              <a:t>条件随机场</a:t>
            </a:r>
          </a:p>
        </p:txBody>
      </p:sp>
      <p:sp>
        <p:nvSpPr>
          <p:cNvPr id="3" name="内容占位符 2">
            <a:extLst>
              <a:ext uri="{FF2B5EF4-FFF2-40B4-BE49-F238E27FC236}">
                <a16:creationId xmlns:a16="http://schemas.microsoft.com/office/drawing/2014/main" id="{C8319485-7F3A-0FFB-6844-FF4121E26BDF}"/>
              </a:ext>
            </a:extLst>
          </p:cNvPr>
          <p:cNvSpPr>
            <a:spLocks noGrp="1"/>
          </p:cNvSpPr>
          <p:nvPr>
            <p:ph idx="1"/>
          </p:nvPr>
        </p:nvSpPr>
        <p:spPr/>
        <p:txBody>
          <a:bodyPr/>
          <a:lstStyle/>
          <a:p>
            <a:pPr marL="0" indent="0">
              <a:buNone/>
            </a:pPr>
            <a:r>
              <a:rPr lang="zh-CN" altLang="en-US" dirty="0"/>
              <a:t>条件随机场试图对多个变量在给定观测值后的条件概率进行建模</a:t>
            </a:r>
          </a:p>
        </p:txBody>
      </p:sp>
      <p:sp>
        <p:nvSpPr>
          <p:cNvPr id="4" name="灯片编号占位符 3">
            <a:extLst>
              <a:ext uri="{FF2B5EF4-FFF2-40B4-BE49-F238E27FC236}">
                <a16:creationId xmlns:a16="http://schemas.microsoft.com/office/drawing/2014/main" id="{2F7FC488-CA92-FAE1-C6FD-062F25C9A52E}"/>
              </a:ext>
            </a:extLst>
          </p:cNvPr>
          <p:cNvSpPr>
            <a:spLocks noGrp="1"/>
          </p:cNvSpPr>
          <p:nvPr>
            <p:ph type="sldNum" sz="quarter" idx="12"/>
          </p:nvPr>
        </p:nvSpPr>
        <p:spPr/>
        <p:txBody>
          <a:bodyPr/>
          <a:lstStyle/>
          <a:p>
            <a:fld id="{A5AAEF0F-0BBD-4BC2-B079-FA6741C313A3}" type="slidenum">
              <a:rPr lang="zh-CN" altLang="en-US" smtClean="0"/>
              <a:t>18</a:t>
            </a:fld>
            <a:endParaRPr lang="zh-CN" altLang="en-US"/>
          </a:p>
        </p:txBody>
      </p:sp>
      <p:pic>
        <p:nvPicPr>
          <p:cNvPr id="6" name="图片 5">
            <a:extLst>
              <a:ext uri="{FF2B5EF4-FFF2-40B4-BE49-F238E27FC236}">
                <a16:creationId xmlns:a16="http://schemas.microsoft.com/office/drawing/2014/main" id="{C7BA33D0-CFEE-2B29-ACFF-2A5CB7E43622}"/>
              </a:ext>
            </a:extLst>
          </p:cNvPr>
          <p:cNvPicPr>
            <a:picLocks noChangeAspect="1"/>
          </p:cNvPicPr>
          <p:nvPr/>
        </p:nvPicPr>
        <p:blipFill>
          <a:blip r:embed="rId2"/>
          <a:stretch>
            <a:fillRect/>
          </a:stretch>
        </p:blipFill>
        <p:spPr>
          <a:xfrm>
            <a:off x="555291" y="1984786"/>
            <a:ext cx="8033418" cy="2690175"/>
          </a:xfrm>
          <a:prstGeom prst="rect">
            <a:avLst/>
          </a:prstGeom>
        </p:spPr>
      </p:pic>
    </p:spTree>
    <p:extLst>
      <p:ext uri="{BB962C8B-B14F-4D97-AF65-F5344CB8AC3E}">
        <p14:creationId xmlns:p14="http://schemas.microsoft.com/office/powerpoint/2010/main" val="3293010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84B04-6876-4B40-113B-9E9F9BA7CEF2}"/>
              </a:ext>
            </a:extLst>
          </p:cNvPr>
          <p:cNvSpPr>
            <a:spLocks noGrp="1"/>
          </p:cNvSpPr>
          <p:nvPr>
            <p:ph type="title"/>
          </p:nvPr>
        </p:nvSpPr>
        <p:spPr/>
        <p:txBody>
          <a:bodyPr/>
          <a:lstStyle/>
          <a:p>
            <a:r>
              <a:rPr lang="en-US" altLang="zh-CN" dirty="0"/>
              <a:t>3. </a:t>
            </a:r>
            <a:r>
              <a:rPr lang="zh-CN" altLang="en-US" dirty="0"/>
              <a:t>条件随机场</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F68E108-B6B3-CF20-661A-F7E93FD6272F}"/>
                  </a:ext>
                </a:extLst>
              </p:cNvPr>
              <p:cNvSpPr>
                <a:spLocks noGrp="1"/>
              </p:cNvSpPr>
              <p:nvPr>
                <p:ph idx="1"/>
              </p:nvPr>
            </p:nvSpPr>
            <p:spPr/>
            <p:txBody>
              <a:bodyPr/>
              <a:lstStyle/>
              <a:p>
                <a:pPr marL="0" indent="0">
                  <a:buNone/>
                </a:pPr>
                <a:r>
                  <a:rPr lang="zh-CN" altLang="en-US" dirty="0"/>
                  <a:t>若图</a:t>
                </a:r>
                <a:r>
                  <a:rPr lang="en-US" altLang="zh-CN" dirty="0"/>
                  <a:t>G</a:t>
                </a:r>
                <a:r>
                  <a:rPr lang="zh-CN" altLang="en-US" dirty="0"/>
                  <a:t>的每个变量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𝑣</m:t>
                        </m:r>
                      </m:sub>
                    </m:sSub>
                  </m:oMath>
                </a14:m>
                <a:r>
                  <a:rPr lang="zh-CN" altLang="en-US" dirty="0"/>
                  <a:t>都满足马尔可夫性，即</a:t>
                </a:r>
                <a:endParaRPr lang="en-US" altLang="zh-CN" dirty="0"/>
              </a:p>
              <a:p>
                <a:pPr marL="0" indent="0">
                  <a:buNone/>
                </a:pPr>
                <a:endParaRPr lang="en-US" altLang="zh-CN" dirty="0"/>
              </a:p>
              <a:p>
                <a:pPr marL="0" indent="0">
                  <a:buNone/>
                </a:pPr>
                <a:r>
                  <a:rPr lang="zh-CN" altLang="en-US" dirty="0"/>
                  <a:t>则</a:t>
                </a:r>
                <a:r>
                  <a:rPr lang="en-US" altLang="zh-CN" dirty="0"/>
                  <a:t>(y, x) </a:t>
                </a:r>
                <a:r>
                  <a:rPr lang="zh-CN" altLang="en-US" dirty="0"/>
                  <a:t>构成一个条件随机场。</a:t>
                </a:r>
                <a:endParaRPr lang="en-US" altLang="zh-CN" dirty="0"/>
              </a:p>
              <a:p>
                <a:pPr marL="0" indent="0">
                  <a:buNone/>
                </a:pPr>
                <a:endParaRPr lang="en-US" altLang="zh-CN" dirty="0"/>
              </a:p>
              <a:p>
                <a:pPr marL="0" indent="0">
                  <a:buNone/>
                </a:pPr>
                <a:r>
                  <a:rPr lang="zh-CN" altLang="en-US" dirty="0"/>
                  <a:t>链式条件随机场：</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mc:Choice>
        <mc:Fallback>
          <p:sp>
            <p:nvSpPr>
              <p:cNvPr id="3" name="内容占位符 2">
                <a:extLst>
                  <a:ext uri="{FF2B5EF4-FFF2-40B4-BE49-F238E27FC236}">
                    <a16:creationId xmlns:a16="http://schemas.microsoft.com/office/drawing/2014/main" id="{DF68E108-B6B3-CF20-661A-F7E93FD6272F}"/>
                  </a:ext>
                </a:extLst>
              </p:cNvPr>
              <p:cNvSpPr>
                <a:spLocks noGrp="1" noRot="1" noChangeAspect="1" noMove="1" noResize="1" noEditPoints="1" noAdjustHandles="1" noChangeArrowheads="1" noChangeShapeType="1" noTextEdit="1"/>
              </p:cNvSpPr>
              <p:nvPr>
                <p:ph idx="1"/>
              </p:nvPr>
            </p:nvSpPr>
            <p:spPr>
              <a:blipFill>
                <a:blip r:embed="rId2"/>
                <a:stretch>
                  <a:fillRect l="-1105" t="-11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C8BD43E6-23D2-FB6D-8C51-EA26248E7D58}"/>
              </a:ext>
            </a:extLst>
          </p:cNvPr>
          <p:cNvSpPr>
            <a:spLocks noGrp="1"/>
          </p:cNvSpPr>
          <p:nvPr>
            <p:ph type="sldNum" sz="quarter" idx="12"/>
          </p:nvPr>
        </p:nvSpPr>
        <p:spPr/>
        <p:txBody>
          <a:bodyPr/>
          <a:lstStyle/>
          <a:p>
            <a:fld id="{A5AAEF0F-0BBD-4BC2-B079-FA6741C313A3}" type="slidenum">
              <a:rPr lang="zh-CN" altLang="en-US" smtClean="0"/>
              <a:t>19</a:t>
            </a:fld>
            <a:endParaRPr lang="zh-CN" altLang="en-US"/>
          </a:p>
        </p:txBody>
      </p:sp>
      <p:pic>
        <p:nvPicPr>
          <p:cNvPr id="7" name="图片 6">
            <a:extLst>
              <a:ext uri="{FF2B5EF4-FFF2-40B4-BE49-F238E27FC236}">
                <a16:creationId xmlns:a16="http://schemas.microsoft.com/office/drawing/2014/main" id="{7A395ACD-5E44-FD30-64BD-D51855DA2B4A}"/>
              </a:ext>
            </a:extLst>
          </p:cNvPr>
          <p:cNvPicPr>
            <a:picLocks noChangeAspect="1"/>
          </p:cNvPicPr>
          <p:nvPr/>
        </p:nvPicPr>
        <p:blipFill>
          <a:blip r:embed="rId3"/>
          <a:stretch>
            <a:fillRect/>
          </a:stretch>
        </p:blipFill>
        <p:spPr>
          <a:xfrm>
            <a:off x="2633977" y="1602891"/>
            <a:ext cx="3898707" cy="470534"/>
          </a:xfrm>
          <a:prstGeom prst="rect">
            <a:avLst/>
          </a:prstGeom>
        </p:spPr>
      </p:pic>
      <p:pic>
        <p:nvPicPr>
          <p:cNvPr id="12" name="图片 11">
            <a:extLst>
              <a:ext uri="{FF2B5EF4-FFF2-40B4-BE49-F238E27FC236}">
                <a16:creationId xmlns:a16="http://schemas.microsoft.com/office/drawing/2014/main" id="{323A1989-1AD1-256A-F7E4-3EED3CCEB222}"/>
              </a:ext>
            </a:extLst>
          </p:cNvPr>
          <p:cNvPicPr>
            <a:picLocks noChangeAspect="1"/>
          </p:cNvPicPr>
          <p:nvPr/>
        </p:nvPicPr>
        <p:blipFill>
          <a:blip r:embed="rId4"/>
          <a:stretch>
            <a:fillRect/>
          </a:stretch>
        </p:blipFill>
        <p:spPr>
          <a:xfrm>
            <a:off x="2820156" y="3950238"/>
            <a:ext cx="3503687" cy="1801518"/>
          </a:xfrm>
          <a:prstGeom prst="rect">
            <a:avLst/>
          </a:prstGeom>
        </p:spPr>
      </p:pic>
    </p:spTree>
    <p:extLst>
      <p:ext uri="{BB962C8B-B14F-4D97-AF65-F5344CB8AC3E}">
        <p14:creationId xmlns:p14="http://schemas.microsoft.com/office/powerpoint/2010/main" val="402214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E7B765-9F25-FE64-A06B-07F06637BEFF}"/>
              </a:ext>
            </a:extLst>
          </p:cNvPr>
          <p:cNvSpPr>
            <a:spLocks noGrp="1"/>
          </p:cNvSpPr>
          <p:nvPr>
            <p:ph type="title"/>
          </p:nvPr>
        </p:nvSpPr>
        <p:spPr/>
        <p:txBody>
          <a:bodyPr/>
          <a:lstStyle/>
          <a:p>
            <a:r>
              <a:rPr lang="zh-CN" altLang="en-US" dirty="0"/>
              <a:t>概述</a:t>
            </a:r>
          </a:p>
        </p:txBody>
      </p:sp>
      <p:sp>
        <p:nvSpPr>
          <p:cNvPr id="3" name="内容占位符 2">
            <a:extLst>
              <a:ext uri="{FF2B5EF4-FFF2-40B4-BE49-F238E27FC236}">
                <a16:creationId xmlns:a16="http://schemas.microsoft.com/office/drawing/2014/main" id="{01ED9321-FB22-05ED-AFB2-25FCC7230192}"/>
              </a:ext>
            </a:extLst>
          </p:cNvPr>
          <p:cNvSpPr>
            <a:spLocks noGrp="1"/>
          </p:cNvSpPr>
          <p:nvPr>
            <p:ph idx="1"/>
          </p:nvPr>
        </p:nvSpPr>
        <p:spPr/>
        <p:txBody>
          <a:bodyPr/>
          <a:lstStyle/>
          <a:p>
            <a:endParaRPr lang="en-US" altLang="zh-CN" dirty="0"/>
          </a:p>
          <a:p>
            <a:r>
              <a:rPr lang="zh-CN" altLang="en-US" dirty="0"/>
              <a:t>隐马尔可夫模型</a:t>
            </a:r>
            <a:endParaRPr lang="en-US" altLang="zh-CN" dirty="0"/>
          </a:p>
          <a:p>
            <a:r>
              <a:rPr lang="zh-CN" altLang="en-US" dirty="0"/>
              <a:t>马尔可夫随机场</a:t>
            </a:r>
            <a:endParaRPr lang="en-US" altLang="zh-CN" dirty="0"/>
          </a:p>
          <a:p>
            <a:r>
              <a:rPr lang="zh-CN" altLang="en-US" dirty="0"/>
              <a:t>条件随机场</a:t>
            </a:r>
            <a:endParaRPr lang="en-US" altLang="zh-CN" dirty="0"/>
          </a:p>
          <a:p>
            <a:r>
              <a:rPr lang="zh-CN" altLang="en-US" dirty="0"/>
              <a:t>学习与推断</a:t>
            </a:r>
            <a:endParaRPr lang="en-US" altLang="zh-CN" dirty="0"/>
          </a:p>
          <a:p>
            <a:r>
              <a:rPr lang="zh-CN" altLang="en-US" dirty="0"/>
              <a:t>近似推断</a:t>
            </a:r>
            <a:endParaRPr lang="en-US" altLang="zh-CN" dirty="0"/>
          </a:p>
          <a:p>
            <a:r>
              <a:rPr lang="zh-CN" altLang="en-US" dirty="0"/>
              <a:t>话题模型</a:t>
            </a:r>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AC55AE19-4974-1326-DF97-A2B1812249A2}"/>
              </a:ext>
            </a:extLst>
          </p:cNvPr>
          <p:cNvSpPr>
            <a:spLocks noGrp="1"/>
          </p:cNvSpPr>
          <p:nvPr>
            <p:ph type="sldNum" sz="quarter" idx="12"/>
          </p:nvPr>
        </p:nvSpPr>
        <p:spPr/>
        <p:txBody>
          <a:bodyPr/>
          <a:lstStyle/>
          <a:p>
            <a:fld id="{A5AAEF0F-0BBD-4BC2-B079-FA6741C313A3}" type="slidenum">
              <a:rPr lang="zh-CN" altLang="en-US" smtClean="0"/>
              <a:t>2</a:t>
            </a:fld>
            <a:endParaRPr lang="zh-CN" altLang="en-US"/>
          </a:p>
        </p:txBody>
      </p:sp>
    </p:spTree>
    <p:extLst>
      <p:ext uri="{BB962C8B-B14F-4D97-AF65-F5344CB8AC3E}">
        <p14:creationId xmlns:p14="http://schemas.microsoft.com/office/powerpoint/2010/main" val="146302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E7566-3615-C6A8-E5B5-8CF1855E9385}"/>
              </a:ext>
            </a:extLst>
          </p:cNvPr>
          <p:cNvSpPr>
            <a:spLocks noGrp="1"/>
          </p:cNvSpPr>
          <p:nvPr>
            <p:ph type="title"/>
          </p:nvPr>
        </p:nvSpPr>
        <p:spPr/>
        <p:txBody>
          <a:bodyPr/>
          <a:lstStyle/>
          <a:p>
            <a:r>
              <a:rPr lang="en-US" altLang="zh-CN" dirty="0"/>
              <a:t>3. </a:t>
            </a:r>
            <a:r>
              <a:rPr lang="zh-CN" altLang="en-US" dirty="0"/>
              <a:t>条件随机场</a:t>
            </a:r>
          </a:p>
        </p:txBody>
      </p:sp>
      <p:sp>
        <p:nvSpPr>
          <p:cNvPr id="3" name="内容占位符 2">
            <a:extLst>
              <a:ext uri="{FF2B5EF4-FFF2-40B4-BE49-F238E27FC236}">
                <a16:creationId xmlns:a16="http://schemas.microsoft.com/office/drawing/2014/main" id="{4A05EE8C-EAF1-915D-40A8-3928ECEEA153}"/>
              </a:ext>
            </a:extLst>
          </p:cNvPr>
          <p:cNvSpPr>
            <a:spLocks noGrp="1"/>
          </p:cNvSpPr>
          <p:nvPr>
            <p:ph idx="1"/>
          </p:nvPr>
        </p:nvSpPr>
        <p:spPr/>
        <p:txBody>
          <a:bodyPr/>
          <a:lstStyle/>
          <a:p>
            <a:pPr marL="0" indent="0">
              <a:buNone/>
            </a:pPr>
            <a:r>
              <a:rPr lang="zh-CN" altLang="en-US" dirty="0"/>
              <a:t>在条件随机场中，通过选用指数势函数并引入特征函数，条件概率被定义为</a:t>
            </a:r>
            <a:endParaRPr lang="en-US" altLang="zh-CN" dirty="0"/>
          </a:p>
          <a:p>
            <a:pPr marL="0" indent="0">
              <a:buNone/>
            </a:pPr>
            <a:endParaRPr lang="en-US" altLang="zh-CN" dirty="0"/>
          </a:p>
          <a:p>
            <a:pPr marL="0" indent="0">
              <a:buNone/>
            </a:pPr>
            <a:endParaRPr lang="en-US" altLang="zh-CN" dirty="0"/>
          </a:p>
          <a:p>
            <a:pPr marL="0" indent="0">
              <a:buNone/>
            </a:pPr>
            <a:r>
              <a:rPr lang="zh-CN" altLang="en-US" dirty="0"/>
              <a:t>转移特征函数：</a:t>
            </a:r>
            <a:endParaRPr lang="en-US" altLang="zh-CN" dirty="0"/>
          </a:p>
          <a:p>
            <a:pPr marL="0" indent="0">
              <a:buNone/>
            </a:pPr>
            <a:endParaRPr lang="en-US" altLang="zh-CN" dirty="0"/>
          </a:p>
          <a:p>
            <a:pPr marL="0" indent="0">
              <a:buNone/>
            </a:pPr>
            <a:r>
              <a:rPr lang="zh-CN" altLang="en-US" dirty="0"/>
              <a:t>状态特征函数：</a:t>
            </a:r>
          </a:p>
        </p:txBody>
      </p:sp>
      <p:sp>
        <p:nvSpPr>
          <p:cNvPr id="4" name="灯片编号占位符 3">
            <a:extLst>
              <a:ext uri="{FF2B5EF4-FFF2-40B4-BE49-F238E27FC236}">
                <a16:creationId xmlns:a16="http://schemas.microsoft.com/office/drawing/2014/main" id="{29D34EC0-0B01-A043-40B9-866E6F41AEC1}"/>
              </a:ext>
            </a:extLst>
          </p:cNvPr>
          <p:cNvSpPr>
            <a:spLocks noGrp="1"/>
          </p:cNvSpPr>
          <p:nvPr>
            <p:ph type="sldNum" sz="quarter" idx="12"/>
          </p:nvPr>
        </p:nvSpPr>
        <p:spPr/>
        <p:txBody>
          <a:bodyPr/>
          <a:lstStyle/>
          <a:p>
            <a:fld id="{A5AAEF0F-0BBD-4BC2-B079-FA6741C313A3}" type="slidenum">
              <a:rPr lang="zh-CN" altLang="en-US" smtClean="0"/>
              <a:t>20</a:t>
            </a:fld>
            <a:endParaRPr lang="zh-CN" altLang="en-US"/>
          </a:p>
        </p:txBody>
      </p:sp>
      <p:pic>
        <p:nvPicPr>
          <p:cNvPr id="8" name="图片 7">
            <a:extLst>
              <a:ext uri="{FF2B5EF4-FFF2-40B4-BE49-F238E27FC236}">
                <a16:creationId xmlns:a16="http://schemas.microsoft.com/office/drawing/2014/main" id="{92CDE7A6-CA57-B101-D86C-5D0E6F002B23}"/>
              </a:ext>
            </a:extLst>
          </p:cNvPr>
          <p:cNvPicPr>
            <a:picLocks noChangeAspect="1"/>
          </p:cNvPicPr>
          <p:nvPr/>
        </p:nvPicPr>
        <p:blipFill>
          <a:blip r:embed="rId2"/>
          <a:stretch>
            <a:fillRect/>
          </a:stretch>
        </p:blipFill>
        <p:spPr>
          <a:xfrm>
            <a:off x="1153757" y="2006167"/>
            <a:ext cx="6836485" cy="917889"/>
          </a:xfrm>
          <a:prstGeom prst="rect">
            <a:avLst/>
          </a:prstGeom>
        </p:spPr>
      </p:pic>
      <p:pic>
        <p:nvPicPr>
          <p:cNvPr id="11" name="图片 10">
            <a:extLst>
              <a:ext uri="{FF2B5EF4-FFF2-40B4-BE49-F238E27FC236}">
                <a16:creationId xmlns:a16="http://schemas.microsoft.com/office/drawing/2014/main" id="{1FDDAD23-CBDF-FFB7-0764-5DBC34EDA868}"/>
              </a:ext>
            </a:extLst>
          </p:cNvPr>
          <p:cNvPicPr>
            <a:picLocks noChangeAspect="1"/>
          </p:cNvPicPr>
          <p:nvPr/>
        </p:nvPicPr>
        <p:blipFill>
          <a:blip r:embed="rId3"/>
          <a:stretch>
            <a:fillRect/>
          </a:stretch>
        </p:blipFill>
        <p:spPr>
          <a:xfrm>
            <a:off x="2382818" y="3028614"/>
            <a:ext cx="6540649" cy="800771"/>
          </a:xfrm>
          <a:prstGeom prst="rect">
            <a:avLst/>
          </a:prstGeom>
        </p:spPr>
      </p:pic>
      <p:pic>
        <p:nvPicPr>
          <p:cNvPr id="13" name="图片 12">
            <a:extLst>
              <a:ext uri="{FF2B5EF4-FFF2-40B4-BE49-F238E27FC236}">
                <a16:creationId xmlns:a16="http://schemas.microsoft.com/office/drawing/2014/main" id="{AA31890F-96D1-C7FB-89C4-042AAD6E7E50}"/>
              </a:ext>
            </a:extLst>
          </p:cNvPr>
          <p:cNvPicPr>
            <a:picLocks noChangeAspect="1"/>
          </p:cNvPicPr>
          <p:nvPr/>
        </p:nvPicPr>
        <p:blipFill>
          <a:blip r:embed="rId4"/>
          <a:stretch>
            <a:fillRect/>
          </a:stretch>
        </p:blipFill>
        <p:spPr>
          <a:xfrm>
            <a:off x="2417108" y="4068356"/>
            <a:ext cx="5573134" cy="922125"/>
          </a:xfrm>
          <a:prstGeom prst="rect">
            <a:avLst/>
          </a:prstGeom>
        </p:spPr>
      </p:pic>
    </p:spTree>
    <p:extLst>
      <p:ext uri="{BB962C8B-B14F-4D97-AF65-F5344CB8AC3E}">
        <p14:creationId xmlns:p14="http://schemas.microsoft.com/office/powerpoint/2010/main" val="3966617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848E4-CE7A-F8FD-A43E-E71409071A1A}"/>
              </a:ext>
            </a:extLst>
          </p:cNvPr>
          <p:cNvSpPr>
            <a:spLocks noGrp="1"/>
          </p:cNvSpPr>
          <p:nvPr>
            <p:ph type="title"/>
          </p:nvPr>
        </p:nvSpPr>
        <p:spPr/>
        <p:txBody>
          <a:bodyPr/>
          <a:lstStyle/>
          <a:p>
            <a:r>
              <a:rPr lang="en-US" altLang="zh-CN" dirty="0"/>
              <a:t>4. </a:t>
            </a:r>
            <a:r>
              <a:rPr lang="zh-CN" altLang="en-US" dirty="0"/>
              <a:t>学习与推断</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FFEC8A9-CB7E-943D-FEC2-708C3CE7280A}"/>
                  </a:ext>
                </a:extLst>
              </p:cNvPr>
              <p:cNvSpPr>
                <a:spLocks noGrp="1"/>
              </p:cNvSpPr>
              <p:nvPr>
                <p:ph idx="1"/>
              </p:nvPr>
            </p:nvSpPr>
            <p:spPr/>
            <p:txBody>
              <a:bodyPr/>
              <a:lstStyle/>
              <a:p>
                <a:pPr marL="0" indent="0">
                  <a:buNone/>
                </a:pPr>
                <a:r>
                  <a:rPr lang="zh-CN" altLang="en-US" dirty="0"/>
                  <a:t>边际化：</a:t>
                </a:r>
                <a:endParaRPr lang="en-US" altLang="zh-CN" dirty="0"/>
              </a:p>
              <a:p>
                <a:pPr marL="0" indent="0">
                  <a:buNone/>
                </a:pPr>
                <a:r>
                  <a:rPr lang="zh-CN" altLang="en-US" dirty="0"/>
                  <a:t>给定参数</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Θ</m:t>
                    </m:r>
                  </m:oMath>
                </a14:m>
                <a:r>
                  <a:rPr lang="zh-CN" altLang="en-US" dirty="0"/>
                  <a:t>求解某个变量</a:t>
                </a:r>
                <a14:m>
                  <m:oMath xmlns:m="http://schemas.openxmlformats.org/officeDocument/2006/math">
                    <m:r>
                      <a:rPr lang="en-US" altLang="zh-CN" b="1" i="1" smtClean="0">
                        <a:latin typeface="Cambria Math" panose="02040503050406030204" pitchFamily="18" charset="0"/>
                      </a:rPr>
                      <m:t>𝒙</m:t>
                    </m:r>
                  </m:oMath>
                </a14:m>
                <a:r>
                  <a:rPr lang="zh-CN" altLang="en-US" dirty="0"/>
                  <a:t>的分布，就变成对联合分布中其他无关变量进行积分的过程</a:t>
                </a:r>
                <a:endParaRPr lang="en-US" altLang="zh-CN" dirty="0"/>
              </a:p>
              <a:p>
                <a:pPr marL="0" indent="0">
                  <a:buNone/>
                </a:pPr>
                <a:endParaRPr lang="en-US" altLang="zh-CN" dirty="0"/>
              </a:p>
              <a:p>
                <a:pPr marL="0" indent="0">
                  <a:buNone/>
                </a:pPr>
                <a:r>
                  <a:rPr lang="zh-CN" altLang="en-US" dirty="0"/>
                  <a:t>推断问题的目标就是计算边际概率或条件概率</a:t>
                </a:r>
                <a:endParaRPr lang="en-US" altLang="zh-CN" dirty="0"/>
              </a:p>
              <a:p>
                <a:pPr marL="0" indent="0">
                  <a:buNone/>
                </a:pPr>
                <a:r>
                  <a:rPr lang="zh-CN" altLang="en-US" dirty="0"/>
                  <a:t>条件概率：</a:t>
                </a:r>
                <a:endParaRPr lang="en-US" altLang="zh-CN" dirty="0"/>
              </a:p>
              <a:p>
                <a:pPr marL="0" indent="0">
                  <a:buNone/>
                </a:pPr>
                <a:endParaRPr lang="en-US" altLang="zh-CN" dirty="0"/>
              </a:p>
              <a:p>
                <a:pPr marL="0" indent="0">
                  <a:buNone/>
                </a:pPr>
                <a:r>
                  <a:rPr lang="zh-CN" altLang="en-US" dirty="0"/>
                  <a:t>边际概率：</a:t>
                </a:r>
              </a:p>
            </p:txBody>
          </p:sp>
        </mc:Choice>
        <mc:Fallback>
          <p:sp>
            <p:nvSpPr>
              <p:cNvPr id="3" name="内容占位符 2">
                <a:extLst>
                  <a:ext uri="{FF2B5EF4-FFF2-40B4-BE49-F238E27FC236}">
                    <a16:creationId xmlns:a16="http://schemas.microsoft.com/office/drawing/2014/main" id="{9FFEC8A9-CB7E-943D-FEC2-708C3CE7280A}"/>
                  </a:ext>
                </a:extLst>
              </p:cNvPr>
              <p:cNvSpPr>
                <a:spLocks noGrp="1" noRot="1" noChangeAspect="1" noMove="1" noResize="1" noEditPoints="1" noAdjustHandles="1" noChangeArrowheads="1" noChangeShapeType="1" noTextEdit="1"/>
              </p:cNvSpPr>
              <p:nvPr>
                <p:ph idx="1"/>
              </p:nvPr>
            </p:nvSpPr>
            <p:spPr>
              <a:blipFill>
                <a:blip r:embed="rId2"/>
                <a:stretch>
                  <a:fillRect l="-1105" t="-110" r="-62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5BD34B1B-73F5-E6FE-3F1E-CE658B8C4F2F}"/>
              </a:ext>
            </a:extLst>
          </p:cNvPr>
          <p:cNvSpPr>
            <a:spLocks noGrp="1"/>
          </p:cNvSpPr>
          <p:nvPr>
            <p:ph type="sldNum" sz="quarter" idx="12"/>
          </p:nvPr>
        </p:nvSpPr>
        <p:spPr/>
        <p:txBody>
          <a:bodyPr/>
          <a:lstStyle/>
          <a:p>
            <a:fld id="{A5AAEF0F-0BBD-4BC2-B079-FA6741C313A3}" type="slidenum">
              <a:rPr lang="zh-CN" altLang="en-US" smtClean="0"/>
              <a:t>21</a:t>
            </a:fld>
            <a:endParaRPr lang="zh-CN" altLang="en-US"/>
          </a:p>
        </p:txBody>
      </p:sp>
      <p:pic>
        <p:nvPicPr>
          <p:cNvPr id="7" name="图片 6">
            <a:extLst>
              <a:ext uri="{FF2B5EF4-FFF2-40B4-BE49-F238E27FC236}">
                <a16:creationId xmlns:a16="http://schemas.microsoft.com/office/drawing/2014/main" id="{5143CC2B-F8BA-7D3E-A4DD-774907E09600}"/>
              </a:ext>
            </a:extLst>
          </p:cNvPr>
          <p:cNvPicPr>
            <a:picLocks noChangeAspect="1"/>
          </p:cNvPicPr>
          <p:nvPr/>
        </p:nvPicPr>
        <p:blipFill>
          <a:blip r:embed="rId3"/>
          <a:stretch>
            <a:fillRect/>
          </a:stretch>
        </p:blipFill>
        <p:spPr>
          <a:xfrm>
            <a:off x="2162651" y="3654273"/>
            <a:ext cx="4818697" cy="771770"/>
          </a:xfrm>
          <a:prstGeom prst="rect">
            <a:avLst/>
          </a:prstGeom>
        </p:spPr>
      </p:pic>
      <p:pic>
        <p:nvPicPr>
          <p:cNvPr id="11" name="图片 10">
            <a:extLst>
              <a:ext uri="{FF2B5EF4-FFF2-40B4-BE49-F238E27FC236}">
                <a16:creationId xmlns:a16="http://schemas.microsoft.com/office/drawing/2014/main" id="{EF3DEAD3-4984-2D9E-F567-8D67CAC3C158}"/>
              </a:ext>
            </a:extLst>
          </p:cNvPr>
          <p:cNvPicPr>
            <a:picLocks noChangeAspect="1"/>
          </p:cNvPicPr>
          <p:nvPr/>
        </p:nvPicPr>
        <p:blipFill>
          <a:blip r:embed="rId4"/>
          <a:stretch>
            <a:fillRect/>
          </a:stretch>
        </p:blipFill>
        <p:spPr>
          <a:xfrm>
            <a:off x="2162651" y="4780850"/>
            <a:ext cx="2488910" cy="652433"/>
          </a:xfrm>
          <a:prstGeom prst="rect">
            <a:avLst/>
          </a:prstGeom>
        </p:spPr>
      </p:pic>
    </p:spTree>
    <p:extLst>
      <p:ext uri="{BB962C8B-B14F-4D97-AF65-F5344CB8AC3E}">
        <p14:creationId xmlns:p14="http://schemas.microsoft.com/office/powerpoint/2010/main" val="2798476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11D78-D0EF-AC25-3733-630DD08289D0}"/>
              </a:ext>
            </a:extLst>
          </p:cNvPr>
          <p:cNvSpPr>
            <a:spLocks noGrp="1"/>
          </p:cNvSpPr>
          <p:nvPr>
            <p:ph type="title"/>
          </p:nvPr>
        </p:nvSpPr>
        <p:spPr/>
        <p:txBody>
          <a:bodyPr/>
          <a:lstStyle/>
          <a:p>
            <a:r>
              <a:rPr lang="en-US" altLang="zh-CN" dirty="0"/>
              <a:t>4.1 </a:t>
            </a:r>
            <a:r>
              <a:rPr lang="zh-CN" altLang="en-US" dirty="0"/>
              <a:t>变量消去</a:t>
            </a:r>
          </a:p>
        </p:txBody>
      </p:sp>
      <p:sp>
        <p:nvSpPr>
          <p:cNvPr id="4" name="灯片编号占位符 3">
            <a:extLst>
              <a:ext uri="{FF2B5EF4-FFF2-40B4-BE49-F238E27FC236}">
                <a16:creationId xmlns:a16="http://schemas.microsoft.com/office/drawing/2014/main" id="{32F20131-F593-5BF9-0CE7-09F75CD80195}"/>
              </a:ext>
            </a:extLst>
          </p:cNvPr>
          <p:cNvSpPr>
            <a:spLocks noGrp="1"/>
          </p:cNvSpPr>
          <p:nvPr>
            <p:ph type="sldNum" sz="quarter" idx="12"/>
          </p:nvPr>
        </p:nvSpPr>
        <p:spPr/>
        <p:txBody>
          <a:bodyPr/>
          <a:lstStyle/>
          <a:p>
            <a:fld id="{A5AAEF0F-0BBD-4BC2-B079-FA6741C313A3}" type="slidenum">
              <a:rPr lang="zh-CN" altLang="en-US" smtClean="0"/>
              <a:t>22</a:t>
            </a:fld>
            <a:endParaRPr lang="zh-CN" altLang="en-US"/>
          </a:p>
        </p:txBody>
      </p:sp>
      <p:pic>
        <p:nvPicPr>
          <p:cNvPr id="7" name="图片 6">
            <a:extLst>
              <a:ext uri="{FF2B5EF4-FFF2-40B4-BE49-F238E27FC236}">
                <a16:creationId xmlns:a16="http://schemas.microsoft.com/office/drawing/2014/main" id="{A8AD646C-2C4B-E032-855B-9825066F9917}"/>
              </a:ext>
            </a:extLst>
          </p:cNvPr>
          <p:cNvPicPr>
            <a:picLocks noChangeAspect="1"/>
          </p:cNvPicPr>
          <p:nvPr/>
        </p:nvPicPr>
        <p:blipFill>
          <a:blip r:embed="rId2"/>
          <a:stretch>
            <a:fillRect/>
          </a:stretch>
        </p:blipFill>
        <p:spPr>
          <a:xfrm>
            <a:off x="0" y="1162676"/>
            <a:ext cx="9144000" cy="2316576"/>
          </a:xfrm>
          <a:prstGeom prst="rect">
            <a:avLst/>
          </a:prstGeom>
        </p:spPr>
      </p:pic>
      <p:pic>
        <p:nvPicPr>
          <p:cNvPr id="13" name="图片 12">
            <a:extLst>
              <a:ext uri="{FF2B5EF4-FFF2-40B4-BE49-F238E27FC236}">
                <a16:creationId xmlns:a16="http://schemas.microsoft.com/office/drawing/2014/main" id="{32F9427D-D6B9-75C5-D58A-8EFDAFFB7202}"/>
              </a:ext>
            </a:extLst>
          </p:cNvPr>
          <p:cNvPicPr>
            <a:picLocks noChangeAspect="1"/>
          </p:cNvPicPr>
          <p:nvPr/>
        </p:nvPicPr>
        <p:blipFill>
          <a:blip r:embed="rId3"/>
          <a:stretch>
            <a:fillRect/>
          </a:stretch>
        </p:blipFill>
        <p:spPr>
          <a:xfrm>
            <a:off x="855233" y="4197190"/>
            <a:ext cx="7433534" cy="1498134"/>
          </a:xfrm>
          <a:prstGeom prst="rect">
            <a:avLst/>
          </a:prstGeom>
        </p:spPr>
      </p:pic>
    </p:spTree>
    <p:extLst>
      <p:ext uri="{BB962C8B-B14F-4D97-AF65-F5344CB8AC3E}">
        <p14:creationId xmlns:p14="http://schemas.microsoft.com/office/powerpoint/2010/main" val="3348661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84B04-6876-4B40-113B-9E9F9BA7CEF2}"/>
              </a:ext>
            </a:extLst>
          </p:cNvPr>
          <p:cNvSpPr>
            <a:spLocks noGrp="1"/>
          </p:cNvSpPr>
          <p:nvPr>
            <p:ph type="title"/>
          </p:nvPr>
        </p:nvSpPr>
        <p:spPr/>
        <p:txBody>
          <a:bodyPr/>
          <a:lstStyle/>
          <a:p>
            <a:r>
              <a:rPr lang="en-US" altLang="zh-CN" dirty="0"/>
              <a:t>4.1 </a:t>
            </a:r>
            <a:r>
              <a:rPr lang="zh-CN" altLang="en-US" dirty="0"/>
              <a:t>变量消去</a:t>
            </a:r>
          </a:p>
        </p:txBody>
      </p:sp>
      <p:sp>
        <p:nvSpPr>
          <p:cNvPr id="3" name="内容占位符 2">
            <a:extLst>
              <a:ext uri="{FF2B5EF4-FFF2-40B4-BE49-F238E27FC236}">
                <a16:creationId xmlns:a16="http://schemas.microsoft.com/office/drawing/2014/main" id="{DF68E108-B6B3-CF20-661A-F7E93FD6272F}"/>
              </a:ext>
            </a:extLst>
          </p:cNvPr>
          <p:cNvSpPr>
            <a:spLocks noGrp="1"/>
          </p:cNvSpPr>
          <p:nvPr>
            <p:ph idx="1"/>
          </p:nvPr>
        </p:nvSpPr>
        <p:spPr/>
        <p:txBody>
          <a:bodyPr/>
          <a:lstStyle/>
          <a:p>
            <a:pPr marL="0" indent="0">
              <a:buNone/>
            </a:pPr>
            <a:r>
              <a:rPr lang="zh-CN" altLang="en-US" dirty="0"/>
              <a:t>若采用</a:t>
            </a:r>
            <a:r>
              <a:rPr lang="en-US" altLang="zh-CN" dirty="0"/>
              <a:t>{x1,x2,x4,x3} </a:t>
            </a:r>
            <a:r>
              <a:rPr lang="zh-CN" altLang="en-US" dirty="0"/>
              <a:t>的顺序计算加法，则有</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不断执行此过程可得：</a:t>
            </a:r>
            <a:endParaRPr lang="en-US" altLang="zh-CN" dirty="0"/>
          </a:p>
          <a:p>
            <a:pPr marL="0" indent="0">
              <a:buNone/>
            </a:pP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C8BD43E6-23D2-FB6D-8C51-EA26248E7D58}"/>
              </a:ext>
            </a:extLst>
          </p:cNvPr>
          <p:cNvSpPr>
            <a:spLocks noGrp="1"/>
          </p:cNvSpPr>
          <p:nvPr>
            <p:ph type="sldNum" sz="quarter" idx="12"/>
          </p:nvPr>
        </p:nvSpPr>
        <p:spPr/>
        <p:txBody>
          <a:bodyPr/>
          <a:lstStyle/>
          <a:p>
            <a:fld id="{A5AAEF0F-0BBD-4BC2-B079-FA6741C313A3}" type="slidenum">
              <a:rPr lang="zh-CN" altLang="en-US" smtClean="0"/>
              <a:t>23</a:t>
            </a:fld>
            <a:endParaRPr lang="zh-CN" altLang="en-US"/>
          </a:p>
        </p:txBody>
      </p:sp>
      <p:graphicFrame>
        <p:nvGraphicFramePr>
          <p:cNvPr id="5" name="对象 4">
            <a:extLst>
              <a:ext uri="{FF2B5EF4-FFF2-40B4-BE49-F238E27FC236}">
                <a16:creationId xmlns:a16="http://schemas.microsoft.com/office/drawing/2014/main" id="{FC0481C8-43FA-F5A7-EE82-FDBBB4C3726E}"/>
              </a:ext>
            </a:extLst>
          </p:cNvPr>
          <p:cNvGraphicFramePr>
            <a:graphicFrameLocks noChangeAspect="1"/>
          </p:cNvGraphicFramePr>
          <p:nvPr>
            <p:extLst>
              <p:ext uri="{D42A27DB-BD31-4B8C-83A1-F6EECF244321}">
                <p14:modId xmlns:p14="http://schemas.microsoft.com/office/powerpoint/2010/main" val="2113950988"/>
              </p:ext>
            </p:extLst>
          </p:nvPr>
        </p:nvGraphicFramePr>
        <p:xfrm>
          <a:off x="1171329" y="1705200"/>
          <a:ext cx="6801342" cy="1349972"/>
        </p:xfrm>
        <a:graphic>
          <a:graphicData uri="http://schemas.openxmlformats.org/presentationml/2006/ole">
            <mc:AlternateContent xmlns:mc="http://schemas.openxmlformats.org/markup-compatibility/2006">
              <mc:Choice xmlns:v="urn:schemas-microsoft-com:vml" Requires="v">
                <p:oleObj name="BMP 图像" r:id="rId3" imgW="5662440" imgH="1123920" progId="Paint.Picture">
                  <p:embed/>
                </p:oleObj>
              </mc:Choice>
              <mc:Fallback>
                <p:oleObj name="BMP 图像" r:id="rId3" imgW="5662440" imgH="1123920" progId="Paint.Picture">
                  <p:embed/>
                  <p:pic>
                    <p:nvPicPr>
                      <p:cNvPr id="0" name=""/>
                      <p:cNvPicPr/>
                      <p:nvPr/>
                    </p:nvPicPr>
                    <p:blipFill>
                      <a:blip r:embed="rId4"/>
                      <a:stretch>
                        <a:fillRect/>
                      </a:stretch>
                    </p:blipFill>
                    <p:spPr>
                      <a:xfrm>
                        <a:off x="1171329" y="1705200"/>
                        <a:ext cx="6801342" cy="1349972"/>
                      </a:xfrm>
                      <a:prstGeom prst="rect">
                        <a:avLst/>
                      </a:prstGeom>
                    </p:spPr>
                  </p:pic>
                </p:oleObj>
              </mc:Fallback>
            </mc:AlternateContent>
          </a:graphicData>
        </a:graphic>
      </p:graphicFrame>
      <p:pic>
        <p:nvPicPr>
          <p:cNvPr id="8" name="图片 7">
            <a:extLst>
              <a:ext uri="{FF2B5EF4-FFF2-40B4-BE49-F238E27FC236}">
                <a16:creationId xmlns:a16="http://schemas.microsoft.com/office/drawing/2014/main" id="{C08B02CC-3929-36FA-C5B7-80B729879951}"/>
              </a:ext>
            </a:extLst>
          </p:cNvPr>
          <p:cNvPicPr>
            <a:picLocks noChangeAspect="1"/>
          </p:cNvPicPr>
          <p:nvPr/>
        </p:nvPicPr>
        <p:blipFill>
          <a:blip r:embed="rId5"/>
          <a:stretch>
            <a:fillRect/>
          </a:stretch>
        </p:blipFill>
        <p:spPr>
          <a:xfrm>
            <a:off x="3458927" y="3198865"/>
            <a:ext cx="4583814" cy="2506868"/>
          </a:xfrm>
          <a:prstGeom prst="rect">
            <a:avLst/>
          </a:prstGeom>
        </p:spPr>
      </p:pic>
    </p:spTree>
    <p:extLst>
      <p:ext uri="{BB962C8B-B14F-4D97-AF65-F5344CB8AC3E}">
        <p14:creationId xmlns:p14="http://schemas.microsoft.com/office/powerpoint/2010/main" val="1933866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84B04-6876-4B40-113B-9E9F9BA7CEF2}"/>
              </a:ext>
            </a:extLst>
          </p:cNvPr>
          <p:cNvSpPr>
            <a:spLocks noGrp="1"/>
          </p:cNvSpPr>
          <p:nvPr>
            <p:ph type="title"/>
          </p:nvPr>
        </p:nvSpPr>
        <p:spPr/>
        <p:txBody>
          <a:bodyPr/>
          <a:lstStyle/>
          <a:p>
            <a:r>
              <a:rPr lang="en-US" altLang="zh-CN" dirty="0"/>
              <a:t>4.1 </a:t>
            </a:r>
            <a:r>
              <a:rPr lang="zh-CN" altLang="en-US" dirty="0"/>
              <a:t>变量消去</a:t>
            </a:r>
          </a:p>
        </p:txBody>
      </p:sp>
      <p:sp>
        <p:nvSpPr>
          <p:cNvPr id="3" name="内容占位符 2">
            <a:extLst>
              <a:ext uri="{FF2B5EF4-FFF2-40B4-BE49-F238E27FC236}">
                <a16:creationId xmlns:a16="http://schemas.microsoft.com/office/drawing/2014/main" id="{DF68E108-B6B3-CF20-661A-F7E93FD6272F}"/>
              </a:ext>
            </a:extLst>
          </p:cNvPr>
          <p:cNvSpPr>
            <a:spLocks noGrp="1"/>
          </p:cNvSpPr>
          <p:nvPr>
            <p:ph idx="1"/>
          </p:nvPr>
        </p:nvSpPr>
        <p:spPr/>
        <p:txBody>
          <a:bodyPr/>
          <a:lstStyle/>
          <a:p>
            <a:pPr marL="0" indent="0">
              <a:buNone/>
            </a:pPr>
            <a:r>
              <a:rPr lang="zh-CN" altLang="en-US" dirty="0"/>
              <a:t>看作一个无向图模型：</a:t>
            </a:r>
            <a:endParaRPr lang="en-US" altLang="zh-CN" dirty="0"/>
          </a:p>
          <a:p>
            <a:pPr marL="0" indent="0">
              <a:buNone/>
            </a:pPr>
            <a:endParaRPr lang="en-US" altLang="zh-CN" dirty="0"/>
          </a:p>
          <a:p>
            <a:pPr marL="0" indent="0">
              <a:buNone/>
            </a:pPr>
            <a:endParaRPr lang="en-US" altLang="zh-CN" dirty="0"/>
          </a:p>
          <a:p>
            <a:pPr marL="0" indent="0">
              <a:buNone/>
            </a:pPr>
            <a:r>
              <a:rPr lang="zh-CN" altLang="en-US" dirty="0"/>
              <a:t>边际分布</a:t>
            </a:r>
            <a:r>
              <a:rPr lang="en-US" altLang="zh-CN" dirty="0"/>
              <a:t>P(x5) </a:t>
            </a:r>
            <a:r>
              <a:rPr lang="zh-CN" altLang="en-US" dirty="0"/>
              <a:t>可这样计算：</a:t>
            </a:r>
            <a:endParaRPr lang="en-US" altLang="zh-CN" dirty="0"/>
          </a:p>
          <a:p>
            <a:pPr marL="0" indent="0">
              <a:buNone/>
            </a:pP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C8BD43E6-23D2-FB6D-8C51-EA26248E7D58}"/>
              </a:ext>
            </a:extLst>
          </p:cNvPr>
          <p:cNvSpPr>
            <a:spLocks noGrp="1"/>
          </p:cNvSpPr>
          <p:nvPr>
            <p:ph type="sldNum" sz="quarter" idx="12"/>
          </p:nvPr>
        </p:nvSpPr>
        <p:spPr/>
        <p:txBody>
          <a:bodyPr/>
          <a:lstStyle/>
          <a:p>
            <a:fld id="{A5AAEF0F-0BBD-4BC2-B079-FA6741C313A3}" type="slidenum">
              <a:rPr lang="zh-CN" altLang="en-US" smtClean="0"/>
              <a:t>24</a:t>
            </a:fld>
            <a:endParaRPr lang="zh-CN" altLang="en-US"/>
          </a:p>
        </p:txBody>
      </p:sp>
      <p:pic>
        <p:nvPicPr>
          <p:cNvPr id="7" name="图片 6">
            <a:extLst>
              <a:ext uri="{FF2B5EF4-FFF2-40B4-BE49-F238E27FC236}">
                <a16:creationId xmlns:a16="http://schemas.microsoft.com/office/drawing/2014/main" id="{DF113E64-3658-0590-9BA3-1B2E6FE36B36}"/>
              </a:ext>
            </a:extLst>
          </p:cNvPr>
          <p:cNvPicPr>
            <a:picLocks noChangeAspect="1"/>
          </p:cNvPicPr>
          <p:nvPr/>
        </p:nvPicPr>
        <p:blipFill>
          <a:blip r:embed="rId3"/>
          <a:stretch>
            <a:fillRect/>
          </a:stretch>
        </p:blipFill>
        <p:spPr>
          <a:xfrm>
            <a:off x="1390720" y="1739962"/>
            <a:ext cx="6540649" cy="518538"/>
          </a:xfrm>
          <a:prstGeom prst="rect">
            <a:avLst/>
          </a:prstGeom>
        </p:spPr>
      </p:pic>
      <p:pic>
        <p:nvPicPr>
          <p:cNvPr id="10" name="图片 9">
            <a:extLst>
              <a:ext uri="{FF2B5EF4-FFF2-40B4-BE49-F238E27FC236}">
                <a16:creationId xmlns:a16="http://schemas.microsoft.com/office/drawing/2014/main" id="{CC98D104-1151-065B-2348-0974E9C3D3D0}"/>
              </a:ext>
            </a:extLst>
          </p:cNvPr>
          <p:cNvPicPr>
            <a:picLocks noChangeAspect="1"/>
          </p:cNvPicPr>
          <p:nvPr/>
        </p:nvPicPr>
        <p:blipFill>
          <a:blip r:embed="rId4"/>
          <a:stretch>
            <a:fillRect/>
          </a:stretch>
        </p:blipFill>
        <p:spPr>
          <a:xfrm>
            <a:off x="1390720" y="3429000"/>
            <a:ext cx="6922546" cy="2540010"/>
          </a:xfrm>
          <a:prstGeom prst="rect">
            <a:avLst/>
          </a:prstGeom>
        </p:spPr>
      </p:pic>
    </p:spTree>
    <p:extLst>
      <p:ext uri="{BB962C8B-B14F-4D97-AF65-F5344CB8AC3E}">
        <p14:creationId xmlns:p14="http://schemas.microsoft.com/office/powerpoint/2010/main" val="610850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84B04-6876-4B40-113B-9E9F9BA7CEF2}"/>
              </a:ext>
            </a:extLst>
          </p:cNvPr>
          <p:cNvSpPr>
            <a:spLocks noGrp="1"/>
          </p:cNvSpPr>
          <p:nvPr>
            <p:ph type="title"/>
          </p:nvPr>
        </p:nvSpPr>
        <p:spPr/>
        <p:txBody>
          <a:bodyPr/>
          <a:lstStyle/>
          <a:p>
            <a:r>
              <a:rPr lang="en-US" altLang="zh-CN" dirty="0"/>
              <a:t>4.2 </a:t>
            </a:r>
            <a:r>
              <a:rPr lang="zh-CN" altLang="en-US" dirty="0"/>
              <a:t>信念传播</a:t>
            </a:r>
          </a:p>
        </p:txBody>
      </p:sp>
      <p:sp>
        <p:nvSpPr>
          <p:cNvPr id="3" name="内容占位符 2">
            <a:extLst>
              <a:ext uri="{FF2B5EF4-FFF2-40B4-BE49-F238E27FC236}">
                <a16:creationId xmlns:a16="http://schemas.microsoft.com/office/drawing/2014/main" id="{DF68E108-B6B3-CF20-661A-F7E93FD6272F}"/>
              </a:ext>
            </a:extLst>
          </p:cNvPr>
          <p:cNvSpPr>
            <a:spLocks noGrp="1"/>
          </p:cNvSpPr>
          <p:nvPr>
            <p:ph idx="1"/>
          </p:nvPr>
        </p:nvSpPr>
        <p:spPr/>
        <p:txBody>
          <a:bodyPr/>
          <a:lstStyle/>
          <a:p>
            <a:pPr marL="0" indent="0">
              <a:buNone/>
            </a:pPr>
            <a:r>
              <a:rPr lang="zh-CN" altLang="en-US" dirty="0"/>
              <a:t>信念传播算法将变量消去法中的求和操作看作一个消息传递过程，较好地解决了求解多个边际分布时的重复计算问题。</a:t>
            </a:r>
            <a:endParaRPr lang="en-US" altLang="zh-CN" dirty="0"/>
          </a:p>
          <a:p>
            <a:pPr marL="0" indent="0">
              <a:buNone/>
            </a:pPr>
            <a:endParaRPr lang="en-US" altLang="zh-CN" dirty="0"/>
          </a:p>
          <a:p>
            <a:pPr marL="0" indent="0">
              <a:buNone/>
            </a:pPr>
            <a:endParaRPr lang="en-US" altLang="zh-CN" dirty="0"/>
          </a:p>
          <a:p>
            <a:pPr marL="0" indent="0">
              <a:buNone/>
            </a:pPr>
            <a:r>
              <a:rPr lang="zh-CN" altLang="en-US" dirty="0"/>
              <a:t>在信念传播算法中，一个结点仅在接收到来自其他所有结点的消息后才能向另一个结点发送消息，且结点的边际分布正比于它所接收的消息的乘积，即</a:t>
            </a: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C8BD43E6-23D2-FB6D-8C51-EA26248E7D58}"/>
              </a:ext>
            </a:extLst>
          </p:cNvPr>
          <p:cNvSpPr>
            <a:spLocks noGrp="1"/>
          </p:cNvSpPr>
          <p:nvPr>
            <p:ph type="sldNum" sz="quarter" idx="12"/>
          </p:nvPr>
        </p:nvSpPr>
        <p:spPr/>
        <p:txBody>
          <a:bodyPr/>
          <a:lstStyle/>
          <a:p>
            <a:fld id="{A5AAEF0F-0BBD-4BC2-B079-FA6741C313A3}" type="slidenum">
              <a:rPr lang="zh-CN" altLang="en-US" smtClean="0"/>
              <a:t>25</a:t>
            </a:fld>
            <a:endParaRPr lang="zh-CN" altLang="en-US"/>
          </a:p>
        </p:txBody>
      </p:sp>
      <p:pic>
        <p:nvPicPr>
          <p:cNvPr id="6" name="图片 5">
            <a:extLst>
              <a:ext uri="{FF2B5EF4-FFF2-40B4-BE49-F238E27FC236}">
                <a16:creationId xmlns:a16="http://schemas.microsoft.com/office/drawing/2014/main" id="{5CC795B7-1FA8-297E-2B6D-40070050B03C}"/>
              </a:ext>
            </a:extLst>
          </p:cNvPr>
          <p:cNvPicPr>
            <a:picLocks noChangeAspect="1"/>
          </p:cNvPicPr>
          <p:nvPr/>
        </p:nvPicPr>
        <p:blipFill>
          <a:blip r:embed="rId3"/>
          <a:stretch>
            <a:fillRect/>
          </a:stretch>
        </p:blipFill>
        <p:spPr>
          <a:xfrm>
            <a:off x="2606054" y="2027525"/>
            <a:ext cx="3931889" cy="843415"/>
          </a:xfrm>
          <a:prstGeom prst="rect">
            <a:avLst/>
          </a:prstGeom>
        </p:spPr>
      </p:pic>
      <p:pic>
        <p:nvPicPr>
          <p:cNvPr id="9" name="图片 8">
            <a:extLst>
              <a:ext uri="{FF2B5EF4-FFF2-40B4-BE49-F238E27FC236}">
                <a16:creationId xmlns:a16="http://schemas.microsoft.com/office/drawing/2014/main" id="{BADEF15C-0113-1389-4BE7-5250B113555E}"/>
              </a:ext>
            </a:extLst>
          </p:cNvPr>
          <p:cNvPicPr>
            <a:picLocks noChangeAspect="1"/>
          </p:cNvPicPr>
          <p:nvPr/>
        </p:nvPicPr>
        <p:blipFill>
          <a:blip r:embed="rId4"/>
          <a:stretch>
            <a:fillRect/>
          </a:stretch>
        </p:blipFill>
        <p:spPr>
          <a:xfrm>
            <a:off x="3402541" y="4733364"/>
            <a:ext cx="2338917" cy="775503"/>
          </a:xfrm>
          <a:prstGeom prst="rect">
            <a:avLst/>
          </a:prstGeom>
        </p:spPr>
      </p:pic>
    </p:spTree>
    <p:extLst>
      <p:ext uri="{BB962C8B-B14F-4D97-AF65-F5344CB8AC3E}">
        <p14:creationId xmlns:p14="http://schemas.microsoft.com/office/powerpoint/2010/main" val="953231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84B04-6876-4B40-113B-9E9F9BA7CEF2}"/>
              </a:ext>
            </a:extLst>
          </p:cNvPr>
          <p:cNvSpPr>
            <a:spLocks noGrp="1"/>
          </p:cNvSpPr>
          <p:nvPr>
            <p:ph type="title"/>
          </p:nvPr>
        </p:nvSpPr>
        <p:spPr/>
        <p:txBody>
          <a:bodyPr/>
          <a:lstStyle/>
          <a:p>
            <a:r>
              <a:rPr lang="en-US" altLang="zh-CN" dirty="0"/>
              <a:t>4.2 </a:t>
            </a:r>
            <a:r>
              <a:rPr lang="zh-CN" altLang="en-US" dirty="0"/>
              <a:t>信念传播</a:t>
            </a:r>
          </a:p>
        </p:txBody>
      </p:sp>
      <p:sp>
        <p:nvSpPr>
          <p:cNvPr id="3" name="内容占位符 2">
            <a:extLst>
              <a:ext uri="{FF2B5EF4-FFF2-40B4-BE49-F238E27FC236}">
                <a16:creationId xmlns:a16="http://schemas.microsoft.com/office/drawing/2014/main" id="{DF68E108-B6B3-CF20-661A-F7E93FD6272F}"/>
              </a:ext>
            </a:extLst>
          </p:cNvPr>
          <p:cNvSpPr>
            <a:spLocks noGrp="1"/>
          </p:cNvSpPr>
          <p:nvPr>
            <p:ph idx="1"/>
          </p:nvPr>
        </p:nvSpPr>
        <p:spPr/>
        <p:txBody>
          <a:bodyPr/>
          <a:lstStyle/>
          <a:p>
            <a:pPr marL="0" indent="0">
              <a:buNone/>
            </a:pPr>
            <a:r>
              <a:rPr lang="zh-CN" altLang="en-US" dirty="0"/>
              <a:t>若图结构中没有环，则信念传播算法经过两个步骤即可完成所有消息传递，进而能计算所有变量上的边际分布：</a:t>
            </a:r>
            <a:endParaRPr lang="en-US" altLang="zh-CN" dirty="0"/>
          </a:p>
          <a:p>
            <a:pPr marL="0" indent="0">
              <a:buNone/>
            </a:pPr>
            <a:endParaRPr lang="en-US" altLang="zh-CN" dirty="0"/>
          </a:p>
          <a:p>
            <a:r>
              <a:rPr lang="zh-CN" altLang="en-US" dirty="0"/>
              <a:t>指定一个根结点，从所有叶结点开始向根结点传递消息，直到根结点收到所有邻接结点的消息</a:t>
            </a:r>
            <a:endParaRPr lang="en-US" altLang="zh-CN" dirty="0"/>
          </a:p>
          <a:p>
            <a:endParaRPr lang="en-US" altLang="zh-CN" dirty="0"/>
          </a:p>
          <a:p>
            <a:r>
              <a:rPr lang="zh-CN" altLang="en-US" dirty="0"/>
              <a:t>从根结点开始向叶结点传递消息，直到所有叶结点均收到消息</a:t>
            </a:r>
            <a:endParaRPr lang="en-US" altLang="zh-CN" dirty="0"/>
          </a:p>
        </p:txBody>
      </p:sp>
      <p:sp>
        <p:nvSpPr>
          <p:cNvPr id="4" name="灯片编号占位符 3">
            <a:extLst>
              <a:ext uri="{FF2B5EF4-FFF2-40B4-BE49-F238E27FC236}">
                <a16:creationId xmlns:a16="http://schemas.microsoft.com/office/drawing/2014/main" id="{C8BD43E6-23D2-FB6D-8C51-EA26248E7D58}"/>
              </a:ext>
            </a:extLst>
          </p:cNvPr>
          <p:cNvSpPr>
            <a:spLocks noGrp="1"/>
          </p:cNvSpPr>
          <p:nvPr>
            <p:ph type="sldNum" sz="quarter" idx="12"/>
          </p:nvPr>
        </p:nvSpPr>
        <p:spPr/>
        <p:txBody>
          <a:bodyPr/>
          <a:lstStyle/>
          <a:p>
            <a:fld id="{A5AAEF0F-0BBD-4BC2-B079-FA6741C313A3}" type="slidenum">
              <a:rPr lang="zh-CN" altLang="en-US" smtClean="0"/>
              <a:t>26</a:t>
            </a:fld>
            <a:endParaRPr lang="zh-CN" altLang="en-US"/>
          </a:p>
        </p:txBody>
      </p:sp>
    </p:spTree>
    <p:extLst>
      <p:ext uri="{BB962C8B-B14F-4D97-AF65-F5344CB8AC3E}">
        <p14:creationId xmlns:p14="http://schemas.microsoft.com/office/powerpoint/2010/main" val="4066558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84B04-6876-4B40-113B-9E9F9BA7CEF2}"/>
              </a:ext>
            </a:extLst>
          </p:cNvPr>
          <p:cNvSpPr>
            <a:spLocks noGrp="1"/>
          </p:cNvSpPr>
          <p:nvPr>
            <p:ph type="title"/>
          </p:nvPr>
        </p:nvSpPr>
        <p:spPr/>
        <p:txBody>
          <a:bodyPr/>
          <a:lstStyle/>
          <a:p>
            <a:r>
              <a:rPr lang="en-US" altLang="zh-CN" dirty="0"/>
              <a:t>4.2 </a:t>
            </a:r>
            <a:r>
              <a:rPr lang="zh-CN" altLang="en-US" dirty="0"/>
              <a:t>信念传播</a:t>
            </a:r>
          </a:p>
        </p:txBody>
      </p:sp>
      <p:sp>
        <p:nvSpPr>
          <p:cNvPr id="4" name="灯片编号占位符 3">
            <a:extLst>
              <a:ext uri="{FF2B5EF4-FFF2-40B4-BE49-F238E27FC236}">
                <a16:creationId xmlns:a16="http://schemas.microsoft.com/office/drawing/2014/main" id="{C8BD43E6-23D2-FB6D-8C51-EA26248E7D58}"/>
              </a:ext>
            </a:extLst>
          </p:cNvPr>
          <p:cNvSpPr>
            <a:spLocks noGrp="1"/>
          </p:cNvSpPr>
          <p:nvPr>
            <p:ph type="sldNum" sz="quarter" idx="12"/>
          </p:nvPr>
        </p:nvSpPr>
        <p:spPr/>
        <p:txBody>
          <a:bodyPr/>
          <a:lstStyle/>
          <a:p>
            <a:fld id="{A5AAEF0F-0BBD-4BC2-B079-FA6741C313A3}" type="slidenum">
              <a:rPr lang="zh-CN" altLang="en-US" smtClean="0"/>
              <a:t>27</a:t>
            </a:fld>
            <a:endParaRPr lang="zh-CN" altLang="en-US"/>
          </a:p>
        </p:txBody>
      </p:sp>
      <p:pic>
        <p:nvPicPr>
          <p:cNvPr id="6" name="图片 5">
            <a:extLst>
              <a:ext uri="{FF2B5EF4-FFF2-40B4-BE49-F238E27FC236}">
                <a16:creationId xmlns:a16="http://schemas.microsoft.com/office/drawing/2014/main" id="{613A5830-4856-F157-8812-DEB3267095F7}"/>
              </a:ext>
            </a:extLst>
          </p:cNvPr>
          <p:cNvPicPr>
            <a:picLocks noChangeAspect="1"/>
          </p:cNvPicPr>
          <p:nvPr/>
        </p:nvPicPr>
        <p:blipFill>
          <a:blip r:embed="rId3"/>
          <a:stretch>
            <a:fillRect/>
          </a:stretch>
        </p:blipFill>
        <p:spPr>
          <a:xfrm>
            <a:off x="0" y="2265688"/>
            <a:ext cx="9144000" cy="2326624"/>
          </a:xfrm>
          <a:prstGeom prst="rect">
            <a:avLst/>
          </a:prstGeom>
        </p:spPr>
      </p:pic>
    </p:spTree>
    <p:extLst>
      <p:ext uri="{BB962C8B-B14F-4D97-AF65-F5344CB8AC3E}">
        <p14:creationId xmlns:p14="http://schemas.microsoft.com/office/powerpoint/2010/main" val="896439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6711F-A08C-1A05-8641-51D5327544D4}"/>
              </a:ext>
            </a:extLst>
          </p:cNvPr>
          <p:cNvSpPr>
            <a:spLocks noGrp="1"/>
          </p:cNvSpPr>
          <p:nvPr>
            <p:ph type="title"/>
          </p:nvPr>
        </p:nvSpPr>
        <p:spPr/>
        <p:txBody>
          <a:bodyPr/>
          <a:lstStyle/>
          <a:p>
            <a:r>
              <a:rPr lang="en-US" altLang="zh-CN" dirty="0"/>
              <a:t>5. </a:t>
            </a:r>
            <a:r>
              <a:rPr lang="zh-CN" altLang="en-US" dirty="0"/>
              <a:t>近似推断</a:t>
            </a:r>
          </a:p>
        </p:txBody>
      </p:sp>
      <p:sp>
        <p:nvSpPr>
          <p:cNvPr id="3" name="内容占位符 2">
            <a:extLst>
              <a:ext uri="{FF2B5EF4-FFF2-40B4-BE49-F238E27FC236}">
                <a16:creationId xmlns:a16="http://schemas.microsoft.com/office/drawing/2014/main" id="{98FB8008-2538-5C48-483F-969F56AF740F}"/>
              </a:ext>
            </a:extLst>
          </p:cNvPr>
          <p:cNvSpPr>
            <a:spLocks noGrp="1"/>
          </p:cNvSpPr>
          <p:nvPr>
            <p:ph idx="1"/>
          </p:nvPr>
        </p:nvSpPr>
        <p:spPr/>
        <p:txBody>
          <a:bodyPr/>
          <a:lstStyle/>
          <a:p>
            <a:pPr marL="0" indent="0">
              <a:buNone/>
            </a:pPr>
            <a:r>
              <a:rPr lang="zh-CN" altLang="en-US" dirty="0"/>
              <a:t>近似推断方法大致可分为两大类：</a:t>
            </a:r>
            <a:endParaRPr lang="en-US" altLang="zh-CN" dirty="0"/>
          </a:p>
          <a:p>
            <a:pPr marL="0" indent="0">
              <a:buNone/>
            </a:pPr>
            <a:endParaRPr lang="en-US" altLang="zh-CN" dirty="0"/>
          </a:p>
          <a:p>
            <a:r>
              <a:rPr lang="zh-CN" altLang="en-US" dirty="0"/>
              <a:t>第一类是</a:t>
            </a:r>
            <a:r>
              <a:rPr lang="zh-CN" altLang="en-US" dirty="0">
                <a:solidFill>
                  <a:srgbClr val="FF0000"/>
                </a:solidFill>
              </a:rPr>
              <a:t>采样</a:t>
            </a:r>
            <a:r>
              <a:rPr lang="en-US" altLang="zh-CN" dirty="0"/>
              <a:t>(sampling) </a:t>
            </a:r>
            <a:r>
              <a:rPr lang="zh-CN" altLang="en-US" dirty="0"/>
              <a:t>，通过使用随机化方法完成近似</a:t>
            </a:r>
            <a:endParaRPr lang="en-US" altLang="zh-CN" dirty="0"/>
          </a:p>
          <a:p>
            <a:endParaRPr lang="en-US" altLang="zh-CN" dirty="0"/>
          </a:p>
          <a:p>
            <a:r>
              <a:rPr lang="zh-CN" altLang="en-US" dirty="0"/>
              <a:t>第二类是</a:t>
            </a:r>
            <a:r>
              <a:rPr lang="zh-CN" altLang="en-US" dirty="0">
                <a:solidFill>
                  <a:srgbClr val="FF0000"/>
                </a:solidFill>
              </a:rPr>
              <a:t>使用确定性近似完成近似推断</a:t>
            </a:r>
            <a:r>
              <a:rPr lang="zh-CN" altLang="en-US" dirty="0"/>
              <a:t>，典型代表为变分推断</a:t>
            </a:r>
            <a:r>
              <a:rPr lang="en-US" altLang="zh-CN" dirty="0"/>
              <a:t>(variational inference)</a:t>
            </a:r>
            <a:endParaRPr lang="zh-CN" altLang="en-US" dirty="0"/>
          </a:p>
        </p:txBody>
      </p:sp>
      <p:sp>
        <p:nvSpPr>
          <p:cNvPr id="4" name="灯片编号占位符 3">
            <a:extLst>
              <a:ext uri="{FF2B5EF4-FFF2-40B4-BE49-F238E27FC236}">
                <a16:creationId xmlns:a16="http://schemas.microsoft.com/office/drawing/2014/main" id="{9CB078FD-13FE-604A-3C0D-F7FEC126671B}"/>
              </a:ext>
            </a:extLst>
          </p:cNvPr>
          <p:cNvSpPr>
            <a:spLocks noGrp="1"/>
          </p:cNvSpPr>
          <p:nvPr>
            <p:ph type="sldNum" sz="quarter" idx="12"/>
          </p:nvPr>
        </p:nvSpPr>
        <p:spPr/>
        <p:txBody>
          <a:bodyPr/>
          <a:lstStyle/>
          <a:p>
            <a:fld id="{A5AAEF0F-0BBD-4BC2-B079-FA6741C313A3}" type="slidenum">
              <a:rPr lang="zh-CN" altLang="en-US" smtClean="0"/>
              <a:t>28</a:t>
            </a:fld>
            <a:endParaRPr lang="zh-CN" altLang="en-US"/>
          </a:p>
        </p:txBody>
      </p:sp>
    </p:spTree>
    <p:extLst>
      <p:ext uri="{BB962C8B-B14F-4D97-AF65-F5344CB8AC3E}">
        <p14:creationId xmlns:p14="http://schemas.microsoft.com/office/powerpoint/2010/main" val="1971457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DA0AB-9EF6-B539-98C1-6F1CDD8C76E7}"/>
              </a:ext>
            </a:extLst>
          </p:cNvPr>
          <p:cNvSpPr>
            <a:spLocks noGrp="1"/>
          </p:cNvSpPr>
          <p:nvPr>
            <p:ph type="title"/>
          </p:nvPr>
        </p:nvSpPr>
        <p:spPr/>
        <p:txBody>
          <a:bodyPr/>
          <a:lstStyle/>
          <a:p>
            <a:r>
              <a:rPr lang="en-US" altLang="zh-CN" dirty="0"/>
              <a:t>5.1 MCMC</a:t>
            </a:r>
            <a:r>
              <a:rPr lang="zh-CN" altLang="en-US" dirty="0"/>
              <a:t>采样</a:t>
            </a:r>
          </a:p>
        </p:txBody>
      </p:sp>
      <p:sp>
        <p:nvSpPr>
          <p:cNvPr id="3" name="内容占位符 2">
            <a:extLst>
              <a:ext uri="{FF2B5EF4-FFF2-40B4-BE49-F238E27FC236}">
                <a16:creationId xmlns:a16="http://schemas.microsoft.com/office/drawing/2014/main" id="{CAD5174F-E0A0-8D89-BB2D-EA0C9BFF38D6}"/>
              </a:ext>
            </a:extLst>
          </p:cNvPr>
          <p:cNvSpPr>
            <a:spLocks noGrp="1"/>
          </p:cNvSpPr>
          <p:nvPr>
            <p:ph idx="1"/>
          </p:nvPr>
        </p:nvSpPr>
        <p:spPr/>
        <p:txBody>
          <a:bodyPr/>
          <a:lstStyle/>
          <a:p>
            <a:pPr marL="0" indent="0">
              <a:buNone/>
            </a:pPr>
            <a:r>
              <a:rPr lang="zh-CN" altLang="en-US" dirty="0"/>
              <a:t>假定目标是计算函数</a:t>
            </a:r>
            <a:r>
              <a:rPr lang="en-US" altLang="zh-CN" dirty="0"/>
              <a:t>f(x)</a:t>
            </a:r>
            <a:r>
              <a:rPr lang="zh-CN" altLang="en-US" dirty="0"/>
              <a:t>在概率密度函数</a:t>
            </a:r>
            <a:r>
              <a:rPr lang="en-US" altLang="zh-CN" dirty="0"/>
              <a:t>p(x)</a:t>
            </a:r>
            <a:r>
              <a:rPr lang="zh-CN" altLang="en-US" dirty="0"/>
              <a:t>下的期望：</a:t>
            </a:r>
            <a:endParaRPr lang="en-US" altLang="zh-CN" dirty="0"/>
          </a:p>
          <a:p>
            <a:pPr marL="0" indent="0">
              <a:buNone/>
            </a:pPr>
            <a:endParaRPr lang="en-US" altLang="zh-CN" dirty="0"/>
          </a:p>
          <a:p>
            <a:pPr marL="0" indent="0">
              <a:buNone/>
            </a:pPr>
            <a:endParaRPr lang="en-US" altLang="zh-CN" dirty="0"/>
          </a:p>
          <a:p>
            <a:pPr marL="0" indent="0">
              <a:buNone/>
            </a:pPr>
            <a:r>
              <a:rPr lang="zh-CN" altLang="en-US" dirty="0"/>
              <a:t>计算</a:t>
            </a:r>
            <a:r>
              <a:rPr lang="en-US" altLang="zh-CN" dirty="0"/>
              <a:t>f(x)</a:t>
            </a:r>
            <a:r>
              <a:rPr lang="zh-CN" altLang="en-US" dirty="0"/>
              <a:t>在这些样本上的均值</a:t>
            </a:r>
            <a:endParaRPr lang="en-US" altLang="zh-CN" dirty="0"/>
          </a:p>
        </p:txBody>
      </p:sp>
      <p:sp>
        <p:nvSpPr>
          <p:cNvPr id="4" name="灯片编号占位符 3">
            <a:extLst>
              <a:ext uri="{FF2B5EF4-FFF2-40B4-BE49-F238E27FC236}">
                <a16:creationId xmlns:a16="http://schemas.microsoft.com/office/drawing/2014/main" id="{71759262-0B39-9F38-50FE-E8F0ACFC5C2D}"/>
              </a:ext>
            </a:extLst>
          </p:cNvPr>
          <p:cNvSpPr>
            <a:spLocks noGrp="1"/>
          </p:cNvSpPr>
          <p:nvPr>
            <p:ph type="sldNum" sz="quarter" idx="12"/>
          </p:nvPr>
        </p:nvSpPr>
        <p:spPr/>
        <p:txBody>
          <a:bodyPr/>
          <a:lstStyle/>
          <a:p>
            <a:fld id="{A5AAEF0F-0BBD-4BC2-B079-FA6741C313A3}" type="slidenum">
              <a:rPr lang="zh-CN" altLang="en-US" smtClean="0"/>
              <a:t>29</a:t>
            </a:fld>
            <a:endParaRPr lang="zh-CN" altLang="en-US"/>
          </a:p>
        </p:txBody>
      </p:sp>
      <p:pic>
        <p:nvPicPr>
          <p:cNvPr id="6" name="图片 5">
            <a:extLst>
              <a:ext uri="{FF2B5EF4-FFF2-40B4-BE49-F238E27FC236}">
                <a16:creationId xmlns:a16="http://schemas.microsoft.com/office/drawing/2014/main" id="{AF529DD5-F25A-5894-BE5D-56C066A76A07}"/>
              </a:ext>
            </a:extLst>
          </p:cNvPr>
          <p:cNvPicPr>
            <a:picLocks noChangeAspect="1"/>
          </p:cNvPicPr>
          <p:nvPr/>
        </p:nvPicPr>
        <p:blipFill>
          <a:blip r:embed="rId2"/>
          <a:stretch>
            <a:fillRect/>
          </a:stretch>
        </p:blipFill>
        <p:spPr>
          <a:xfrm>
            <a:off x="3344788" y="1594709"/>
            <a:ext cx="2454424" cy="767794"/>
          </a:xfrm>
          <a:prstGeom prst="rect">
            <a:avLst/>
          </a:prstGeom>
        </p:spPr>
      </p:pic>
      <p:pic>
        <p:nvPicPr>
          <p:cNvPr id="8" name="图片 7">
            <a:extLst>
              <a:ext uri="{FF2B5EF4-FFF2-40B4-BE49-F238E27FC236}">
                <a16:creationId xmlns:a16="http://schemas.microsoft.com/office/drawing/2014/main" id="{EF8C7F54-A790-F601-B2C8-A84484CB7A6D}"/>
              </a:ext>
            </a:extLst>
          </p:cNvPr>
          <p:cNvPicPr>
            <a:picLocks noChangeAspect="1"/>
          </p:cNvPicPr>
          <p:nvPr/>
        </p:nvPicPr>
        <p:blipFill>
          <a:blip r:embed="rId3"/>
          <a:stretch>
            <a:fillRect/>
          </a:stretch>
        </p:blipFill>
        <p:spPr>
          <a:xfrm>
            <a:off x="3660183" y="3275703"/>
            <a:ext cx="1823633" cy="915016"/>
          </a:xfrm>
          <a:prstGeom prst="rect">
            <a:avLst/>
          </a:prstGeom>
        </p:spPr>
      </p:pic>
    </p:spTree>
    <p:extLst>
      <p:ext uri="{BB962C8B-B14F-4D97-AF65-F5344CB8AC3E}">
        <p14:creationId xmlns:p14="http://schemas.microsoft.com/office/powerpoint/2010/main" val="2630137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A9C59-B786-E219-D644-3BE187175163}"/>
              </a:ext>
            </a:extLst>
          </p:cNvPr>
          <p:cNvSpPr>
            <a:spLocks noGrp="1"/>
          </p:cNvSpPr>
          <p:nvPr>
            <p:ph type="title"/>
          </p:nvPr>
        </p:nvSpPr>
        <p:spPr/>
        <p:txBody>
          <a:bodyPr/>
          <a:lstStyle/>
          <a:p>
            <a:r>
              <a:rPr lang="en-US" altLang="zh-CN" dirty="0"/>
              <a:t>1. </a:t>
            </a:r>
            <a:r>
              <a:rPr lang="zh-CN" altLang="en-US" dirty="0"/>
              <a:t>隐马尔可夫模型</a:t>
            </a:r>
          </a:p>
        </p:txBody>
      </p:sp>
      <p:sp>
        <p:nvSpPr>
          <p:cNvPr id="3" name="内容占位符 2">
            <a:extLst>
              <a:ext uri="{FF2B5EF4-FFF2-40B4-BE49-F238E27FC236}">
                <a16:creationId xmlns:a16="http://schemas.microsoft.com/office/drawing/2014/main" id="{4F16B053-B2E7-E583-3269-E74E6D5944C8}"/>
              </a:ext>
            </a:extLst>
          </p:cNvPr>
          <p:cNvSpPr>
            <a:spLocks noGrp="1"/>
          </p:cNvSpPr>
          <p:nvPr>
            <p:ph idx="1"/>
          </p:nvPr>
        </p:nvSpPr>
        <p:spPr>
          <a:xfrm>
            <a:off x="168494" y="1008516"/>
            <a:ext cx="8829675" cy="2288703"/>
          </a:xfrm>
        </p:spPr>
        <p:txBody>
          <a:bodyPr/>
          <a:lstStyle/>
          <a:p>
            <a:pPr marL="0" indent="0">
              <a:buNone/>
            </a:pPr>
            <a:r>
              <a:rPr lang="zh-CN" altLang="en-US" dirty="0"/>
              <a:t>概率模型：提供了一种</a:t>
            </a:r>
            <a:r>
              <a:rPr lang="zh-CN" altLang="en-US" dirty="0">
                <a:solidFill>
                  <a:srgbClr val="FF0000"/>
                </a:solidFill>
              </a:rPr>
              <a:t>描述框架</a:t>
            </a:r>
            <a:r>
              <a:rPr lang="zh-CN" altLang="en-US" dirty="0"/>
              <a:t>，将学习任务归结于计算变量的概率分布</a:t>
            </a:r>
            <a:endParaRPr lang="en-US" altLang="zh-CN" dirty="0"/>
          </a:p>
          <a:p>
            <a:pPr marL="0" indent="0">
              <a:buNone/>
            </a:pPr>
            <a:endParaRPr lang="en-US" altLang="zh-CN" dirty="0"/>
          </a:p>
          <a:p>
            <a:pPr marL="0" indent="0">
              <a:buNone/>
            </a:pPr>
            <a:r>
              <a:rPr lang="zh-CN" altLang="en-US" dirty="0"/>
              <a:t>推断：在概率模型中，利用已知变量推测</a:t>
            </a:r>
            <a:r>
              <a:rPr lang="zh-CN" altLang="en-US" dirty="0">
                <a:solidFill>
                  <a:srgbClr val="FF0000"/>
                </a:solidFill>
              </a:rPr>
              <a:t>未知变量的分布</a:t>
            </a:r>
            <a:endParaRPr lang="en-US" altLang="zh-CN" dirty="0">
              <a:solidFill>
                <a:srgbClr val="FF0000"/>
              </a:solidFill>
            </a:endParaRPr>
          </a:p>
          <a:p>
            <a:pPr marL="0" indent="0">
              <a:buNone/>
            </a:pPr>
            <a:endParaRPr lang="en-US" altLang="zh-CN" dirty="0"/>
          </a:p>
        </p:txBody>
      </p:sp>
      <p:sp>
        <p:nvSpPr>
          <p:cNvPr id="4" name="灯片编号占位符 3">
            <a:extLst>
              <a:ext uri="{FF2B5EF4-FFF2-40B4-BE49-F238E27FC236}">
                <a16:creationId xmlns:a16="http://schemas.microsoft.com/office/drawing/2014/main" id="{A2BEB667-674D-E781-8008-78170DD4B3FC}"/>
              </a:ext>
            </a:extLst>
          </p:cNvPr>
          <p:cNvSpPr>
            <a:spLocks noGrp="1"/>
          </p:cNvSpPr>
          <p:nvPr>
            <p:ph type="sldNum" sz="quarter" idx="12"/>
          </p:nvPr>
        </p:nvSpPr>
        <p:spPr/>
        <p:txBody>
          <a:bodyPr/>
          <a:lstStyle/>
          <a:p>
            <a:fld id="{A5AAEF0F-0BBD-4BC2-B079-FA6741C313A3}" type="slidenum">
              <a:rPr lang="zh-CN" altLang="en-US" smtClean="0"/>
              <a:t>3</a:t>
            </a:fld>
            <a:endParaRPr lang="zh-CN" altLang="en-US"/>
          </a:p>
        </p:txBody>
      </p:sp>
      <p:sp>
        <p:nvSpPr>
          <p:cNvPr id="5" name="内容占位符 2">
            <a:extLst>
              <a:ext uri="{FF2B5EF4-FFF2-40B4-BE49-F238E27FC236}">
                <a16:creationId xmlns:a16="http://schemas.microsoft.com/office/drawing/2014/main" id="{56515503-48BB-B319-0629-FF343F01538D}"/>
              </a:ext>
            </a:extLst>
          </p:cNvPr>
          <p:cNvSpPr txBox="1">
            <a:spLocks/>
          </p:cNvSpPr>
          <p:nvPr/>
        </p:nvSpPr>
        <p:spPr bwMode="auto">
          <a:xfrm>
            <a:off x="168495" y="3560782"/>
            <a:ext cx="3263194" cy="1737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zh-CN" altLang="en-US" dirty="0"/>
              <a:t>所关心的变量集合为</a:t>
            </a:r>
            <a:r>
              <a:rPr lang="en-US" altLang="zh-CN" dirty="0"/>
              <a:t>Y</a:t>
            </a:r>
          </a:p>
          <a:p>
            <a:pPr marL="0" indent="0">
              <a:buFont typeface="Wingdings" panose="05000000000000000000" pitchFamily="2" charset="2"/>
              <a:buNone/>
            </a:pPr>
            <a:r>
              <a:rPr lang="zh-CN" altLang="en-US" dirty="0"/>
              <a:t>可观测变量集合为</a:t>
            </a:r>
            <a:r>
              <a:rPr lang="en-US" altLang="zh-CN" dirty="0"/>
              <a:t>O                        </a:t>
            </a:r>
          </a:p>
          <a:p>
            <a:pPr marL="0" indent="0">
              <a:buFont typeface="Wingdings" panose="05000000000000000000" pitchFamily="2" charset="2"/>
              <a:buNone/>
            </a:pPr>
            <a:r>
              <a:rPr lang="zh-CN" altLang="en-US" dirty="0"/>
              <a:t>其他变量的集合为</a:t>
            </a:r>
            <a:r>
              <a:rPr lang="en-US" altLang="zh-CN" dirty="0"/>
              <a:t>R</a:t>
            </a:r>
          </a:p>
          <a:p>
            <a:pPr marL="0" indent="0">
              <a:buFont typeface="Wingdings" panose="05000000000000000000" pitchFamily="2" charset="2"/>
              <a:buNone/>
            </a:pPr>
            <a:endParaRPr lang="zh-CN" altLang="en-US" dirty="0"/>
          </a:p>
        </p:txBody>
      </p:sp>
      <p:sp>
        <p:nvSpPr>
          <p:cNvPr id="7" name="内容占位符 2">
            <a:extLst>
              <a:ext uri="{FF2B5EF4-FFF2-40B4-BE49-F238E27FC236}">
                <a16:creationId xmlns:a16="http://schemas.microsoft.com/office/drawing/2014/main" id="{B5B484C4-DF71-48D6-5F3A-C4EAEF89EB10}"/>
              </a:ext>
            </a:extLst>
          </p:cNvPr>
          <p:cNvSpPr txBox="1">
            <a:spLocks/>
          </p:cNvSpPr>
          <p:nvPr/>
        </p:nvSpPr>
        <p:spPr bwMode="auto">
          <a:xfrm>
            <a:off x="3953435" y="3869168"/>
            <a:ext cx="5303519" cy="1197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68605"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n"/>
              <a:defRPr lang="zh-CN" altLang="en-US" sz="2400" b="0" kern="1200" baseline="0" dirty="0" smtClean="0">
                <a:solidFill>
                  <a:srgbClr val="002060"/>
                </a:solidFill>
                <a:latin typeface="+mn-lt"/>
                <a:ea typeface="+mn-ea"/>
                <a:cs typeface="+mn-cs"/>
              </a:defRPr>
            </a:lvl1pPr>
            <a:lvl2pPr marL="701675" indent="-34290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u"/>
              <a:defRPr lang="zh-CN" altLang="en-US" sz="2000" b="0" kern="1200" baseline="0" dirty="0" smtClean="0">
                <a:solidFill>
                  <a:srgbClr val="002060"/>
                </a:solidFill>
                <a:latin typeface="+mn-lt"/>
                <a:ea typeface="+mn-ea"/>
                <a:cs typeface="+mn-cs"/>
              </a:defRPr>
            </a:lvl2pPr>
            <a:lvl3pPr marL="947420" indent="-285750" algn="l" rtl="0" eaLnBrk="1" fontAlgn="base" hangingPunct="1">
              <a:lnSpc>
                <a:spcPct val="130000"/>
              </a:lnSpc>
              <a:spcBef>
                <a:spcPct val="20000"/>
              </a:spcBef>
              <a:spcAft>
                <a:spcPct val="0"/>
              </a:spcAft>
              <a:buClr>
                <a:schemeClr val="tx2"/>
              </a:buClr>
              <a:buSzPct val="75000"/>
              <a:buFont typeface="Wingdings" panose="05000000000000000000" pitchFamily="2" charset="2"/>
              <a:buChar char="l"/>
              <a:defRPr lang="zh-CN" altLang="en-US" b="0" kern="1200" baseline="0" dirty="0" smtClean="0">
                <a:solidFill>
                  <a:srgbClr val="002060"/>
                </a:solidFill>
                <a:latin typeface="+mn-lt"/>
                <a:ea typeface="+mn-ea"/>
                <a:cs typeface="+mn-cs"/>
              </a:defRPr>
            </a:lvl3pPr>
            <a:lvl4pPr marL="1167130" indent="-26860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Ø"/>
              <a:defRPr sz="1600" b="0" kern="1200" baseline="0">
                <a:solidFill>
                  <a:srgbClr val="002060"/>
                </a:solidFill>
                <a:latin typeface="+mn-lt"/>
                <a:ea typeface="+mn-ea"/>
                <a:cs typeface="+mn-cs"/>
              </a:defRPr>
            </a:lvl4pPr>
            <a:lvl5pPr marL="1437005" indent="-269875" algn="l" rtl="0" eaLnBrk="1" fontAlgn="base" hangingPunct="1">
              <a:lnSpc>
                <a:spcPct val="130000"/>
              </a:lnSpc>
              <a:spcBef>
                <a:spcPct val="20000"/>
              </a:spcBef>
              <a:spcAft>
                <a:spcPct val="0"/>
              </a:spcAft>
              <a:buClr>
                <a:schemeClr val="tx2"/>
              </a:buClr>
              <a:buSzPct val="75000"/>
              <a:buFont typeface="Wingdings" panose="05000000000000000000" pitchFamily="2" charset="2"/>
              <a:buChar char="p"/>
              <a:defRPr sz="1600" b="0" kern="1200" baseline="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altLang="zh-CN" dirty="0"/>
              <a:t>“</a:t>
            </a:r>
            <a:r>
              <a:rPr lang="zh-CN" altLang="en-US" dirty="0"/>
              <a:t>生成式</a:t>
            </a:r>
            <a:r>
              <a:rPr lang="en-US" altLang="zh-CN" dirty="0"/>
              <a:t>” </a:t>
            </a:r>
            <a:r>
              <a:rPr lang="zh-CN" altLang="en-US" dirty="0"/>
              <a:t>模型考虑联合分布</a:t>
            </a:r>
            <a:r>
              <a:rPr lang="en-US" altLang="zh-CN" dirty="0"/>
              <a:t>P(Y,R,O) </a:t>
            </a:r>
          </a:p>
          <a:p>
            <a:pPr marL="0" indent="0">
              <a:buFont typeface="Wingdings" panose="05000000000000000000" pitchFamily="2" charset="2"/>
              <a:buNone/>
            </a:pPr>
            <a:r>
              <a:rPr lang="en-US" altLang="zh-CN" dirty="0"/>
              <a:t>“</a:t>
            </a:r>
            <a:r>
              <a:rPr lang="zh-CN" altLang="en-US" dirty="0"/>
              <a:t>判别式</a:t>
            </a:r>
            <a:r>
              <a:rPr lang="en-US" altLang="zh-CN" dirty="0"/>
              <a:t>” </a:t>
            </a:r>
            <a:r>
              <a:rPr lang="zh-CN" altLang="en-US" dirty="0"/>
              <a:t>模型考虑条件分布</a:t>
            </a:r>
            <a:r>
              <a:rPr lang="en-US" altLang="zh-CN" dirty="0"/>
              <a:t>P(Y,R|O)</a:t>
            </a:r>
          </a:p>
        </p:txBody>
      </p:sp>
      <p:sp>
        <p:nvSpPr>
          <p:cNvPr id="9" name="右大括号 8">
            <a:extLst>
              <a:ext uri="{FF2B5EF4-FFF2-40B4-BE49-F238E27FC236}">
                <a16:creationId xmlns:a16="http://schemas.microsoft.com/office/drawing/2014/main" id="{E999AB0A-274D-4A72-BC67-3F9CE69BD590}"/>
              </a:ext>
            </a:extLst>
          </p:cNvPr>
          <p:cNvSpPr/>
          <p:nvPr/>
        </p:nvSpPr>
        <p:spPr>
          <a:xfrm>
            <a:off x="3278394" y="3808207"/>
            <a:ext cx="406100" cy="1194099"/>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D3ED10A-0D2C-B283-F2D4-CFD2F52854FD}"/>
              </a:ext>
            </a:extLst>
          </p:cNvPr>
          <p:cNvSpPr txBox="1"/>
          <p:nvPr/>
        </p:nvSpPr>
        <p:spPr>
          <a:xfrm>
            <a:off x="168493" y="5473410"/>
            <a:ext cx="8636641" cy="830997"/>
          </a:xfrm>
          <a:prstGeom prst="rect">
            <a:avLst/>
          </a:prstGeom>
          <a:solidFill>
            <a:schemeClr val="lt1"/>
          </a:solidFill>
          <a:ln w="25400" cap="flat" cmpd="sng" algn="ctr">
            <a:solidFill>
              <a:schemeClr val="accent2"/>
            </a:solid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l"/>
            <a:r>
              <a:rPr lang="zh-CN" altLang="en-US" sz="2400" b="0" i="0" u="none" strike="noStrike" baseline="0" dirty="0">
                <a:latin typeface="HiddenHorzOCR"/>
              </a:rPr>
              <a:t>给定一组观测变量值，推断就是要由</a:t>
            </a:r>
            <a:r>
              <a:rPr lang="en-US" altLang="zh-CN" sz="2400" b="0" i="0" u="none" strike="noStrike" baseline="0" dirty="0">
                <a:latin typeface="HiddenHorzOCR"/>
              </a:rPr>
              <a:t>P(Y</a:t>
            </a:r>
            <a:r>
              <a:rPr lang="en-US" altLang="zh-CN" sz="2400" dirty="0">
                <a:latin typeface="HiddenHorzOCR"/>
              </a:rPr>
              <a:t>,</a:t>
            </a:r>
            <a:r>
              <a:rPr lang="en-US" altLang="zh-CN" sz="2400" b="0" i="0" u="none" strike="noStrike" baseline="0" dirty="0">
                <a:latin typeface="HiddenHorzOCR"/>
              </a:rPr>
              <a:t>R</a:t>
            </a:r>
            <a:r>
              <a:rPr lang="en-US" altLang="zh-CN" sz="2400" dirty="0">
                <a:latin typeface="HiddenHorzOCR"/>
              </a:rPr>
              <a:t>,</a:t>
            </a:r>
            <a:r>
              <a:rPr lang="en-US" altLang="zh-CN" sz="2400" b="0" i="0" u="none" strike="noStrike" baseline="0" dirty="0">
                <a:latin typeface="HiddenHorzOCR"/>
              </a:rPr>
              <a:t>O)</a:t>
            </a:r>
            <a:r>
              <a:rPr lang="zh-CN" altLang="en-US" sz="2400" b="0" i="0" u="none" strike="noStrike" baseline="0" dirty="0">
                <a:latin typeface="HiddenHorzOCR"/>
              </a:rPr>
              <a:t>或</a:t>
            </a:r>
            <a:r>
              <a:rPr lang="en-US" altLang="zh-CN" sz="2400" b="0" i="0" u="none" strike="noStrike" baseline="0" dirty="0">
                <a:latin typeface="HiddenHorzOCR"/>
              </a:rPr>
              <a:t>P(Y</a:t>
            </a:r>
            <a:r>
              <a:rPr lang="en-US" altLang="zh-CN" sz="2400" dirty="0">
                <a:latin typeface="HiddenHorzOCR"/>
              </a:rPr>
              <a:t>,</a:t>
            </a:r>
            <a:r>
              <a:rPr lang="en-US" altLang="zh-CN" sz="2400" b="0" i="0" u="none" strike="noStrike" baseline="0" dirty="0">
                <a:latin typeface="HiddenHorzOCR"/>
              </a:rPr>
              <a:t>R|O)</a:t>
            </a:r>
            <a:r>
              <a:rPr lang="zh-CN" altLang="en-US" sz="2400" b="0" i="0" u="none" strike="noStrike" baseline="0" dirty="0">
                <a:latin typeface="HiddenHorzOCR"/>
              </a:rPr>
              <a:t>得到条件概率分布</a:t>
            </a:r>
            <a:r>
              <a:rPr lang="en-US" altLang="zh-CN" sz="2400" b="0" i="0" u="none" strike="noStrike" baseline="0" dirty="0">
                <a:latin typeface="HiddenHorzOCR"/>
              </a:rPr>
              <a:t>P</a:t>
            </a:r>
            <a:r>
              <a:rPr lang="en-US" altLang="zh-CN" sz="2400" dirty="0">
                <a:latin typeface="HiddenHorzOCR"/>
              </a:rPr>
              <a:t>(Y|O)</a:t>
            </a:r>
            <a:endParaRPr lang="zh-CN" altLang="en-US" sz="2400" dirty="0"/>
          </a:p>
        </p:txBody>
      </p:sp>
    </p:spTree>
    <p:extLst>
      <p:ext uri="{BB962C8B-B14F-4D97-AF65-F5344CB8AC3E}">
        <p14:creationId xmlns:p14="http://schemas.microsoft.com/office/powerpoint/2010/main" val="280808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DA0AB-9EF6-B539-98C1-6F1CDD8C76E7}"/>
              </a:ext>
            </a:extLst>
          </p:cNvPr>
          <p:cNvSpPr>
            <a:spLocks noGrp="1"/>
          </p:cNvSpPr>
          <p:nvPr>
            <p:ph type="title"/>
          </p:nvPr>
        </p:nvSpPr>
        <p:spPr/>
        <p:txBody>
          <a:bodyPr/>
          <a:lstStyle/>
          <a:p>
            <a:r>
              <a:rPr lang="en-US" altLang="zh-CN" dirty="0"/>
              <a:t>5.1 MCMC</a:t>
            </a:r>
            <a:r>
              <a:rPr lang="zh-CN" altLang="en-US" dirty="0"/>
              <a:t>采样</a:t>
            </a:r>
          </a:p>
        </p:txBody>
      </p:sp>
      <p:sp>
        <p:nvSpPr>
          <p:cNvPr id="3" name="内容占位符 2">
            <a:extLst>
              <a:ext uri="{FF2B5EF4-FFF2-40B4-BE49-F238E27FC236}">
                <a16:creationId xmlns:a16="http://schemas.microsoft.com/office/drawing/2014/main" id="{CAD5174F-E0A0-8D89-BB2D-EA0C9BFF38D6}"/>
              </a:ext>
            </a:extLst>
          </p:cNvPr>
          <p:cNvSpPr>
            <a:spLocks noGrp="1"/>
          </p:cNvSpPr>
          <p:nvPr>
            <p:ph idx="1"/>
          </p:nvPr>
        </p:nvSpPr>
        <p:spPr/>
        <p:txBody>
          <a:bodyPr/>
          <a:lstStyle/>
          <a:p>
            <a:pPr marL="0" indent="0">
              <a:buNone/>
            </a:pPr>
            <a:r>
              <a:rPr lang="zh-CN" altLang="en-US" dirty="0"/>
              <a:t>马尔可夫链蒙特卡罗方法：</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马尔可夫链的平稳分布：</a:t>
            </a:r>
            <a:endParaRPr lang="en-US" altLang="zh-CN" dirty="0"/>
          </a:p>
          <a:p>
            <a:pPr marL="0" indent="0">
              <a:buNone/>
            </a:pP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71759262-0B39-9F38-50FE-E8F0ACFC5C2D}"/>
              </a:ext>
            </a:extLst>
          </p:cNvPr>
          <p:cNvSpPr>
            <a:spLocks noGrp="1"/>
          </p:cNvSpPr>
          <p:nvPr>
            <p:ph type="sldNum" sz="quarter" idx="12"/>
          </p:nvPr>
        </p:nvSpPr>
        <p:spPr/>
        <p:txBody>
          <a:bodyPr/>
          <a:lstStyle/>
          <a:p>
            <a:fld id="{A5AAEF0F-0BBD-4BC2-B079-FA6741C313A3}" type="slidenum">
              <a:rPr lang="zh-CN" altLang="en-US" smtClean="0"/>
              <a:t>30</a:t>
            </a:fld>
            <a:endParaRPr lang="zh-CN" altLang="en-US"/>
          </a:p>
        </p:txBody>
      </p:sp>
      <p:pic>
        <p:nvPicPr>
          <p:cNvPr id="7" name="图片 6">
            <a:extLst>
              <a:ext uri="{FF2B5EF4-FFF2-40B4-BE49-F238E27FC236}">
                <a16:creationId xmlns:a16="http://schemas.microsoft.com/office/drawing/2014/main" id="{75CAB71C-C887-0C5F-C45B-9CBBCA5EBE6C}"/>
              </a:ext>
            </a:extLst>
          </p:cNvPr>
          <p:cNvPicPr>
            <a:picLocks noChangeAspect="1"/>
          </p:cNvPicPr>
          <p:nvPr/>
        </p:nvPicPr>
        <p:blipFill>
          <a:blip r:embed="rId2"/>
          <a:stretch>
            <a:fillRect/>
          </a:stretch>
        </p:blipFill>
        <p:spPr>
          <a:xfrm>
            <a:off x="3598068" y="1665294"/>
            <a:ext cx="1947862" cy="665883"/>
          </a:xfrm>
          <a:prstGeom prst="rect">
            <a:avLst/>
          </a:prstGeom>
        </p:spPr>
      </p:pic>
      <p:pic>
        <p:nvPicPr>
          <p:cNvPr id="10" name="图片 9">
            <a:extLst>
              <a:ext uri="{FF2B5EF4-FFF2-40B4-BE49-F238E27FC236}">
                <a16:creationId xmlns:a16="http://schemas.microsoft.com/office/drawing/2014/main" id="{35E79485-8DDF-288E-C627-D5C94E2FBDDC}"/>
              </a:ext>
            </a:extLst>
          </p:cNvPr>
          <p:cNvPicPr>
            <a:picLocks noChangeAspect="1"/>
          </p:cNvPicPr>
          <p:nvPr/>
        </p:nvPicPr>
        <p:blipFill>
          <a:blip r:embed="rId3"/>
          <a:stretch>
            <a:fillRect/>
          </a:stretch>
        </p:blipFill>
        <p:spPr>
          <a:xfrm>
            <a:off x="2773399" y="2741227"/>
            <a:ext cx="3597200" cy="753047"/>
          </a:xfrm>
          <a:prstGeom prst="rect">
            <a:avLst/>
          </a:prstGeom>
        </p:spPr>
      </p:pic>
      <p:pic>
        <p:nvPicPr>
          <p:cNvPr id="12" name="图片 11">
            <a:extLst>
              <a:ext uri="{FF2B5EF4-FFF2-40B4-BE49-F238E27FC236}">
                <a16:creationId xmlns:a16="http://schemas.microsoft.com/office/drawing/2014/main" id="{D8528C76-5DF1-562C-E6BD-AD7ED6E66084}"/>
              </a:ext>
            </a:extLst>
          </p:cNvPr>
          <p:cNvPicPr>
            <a:picLocks noChangeAspect="1"/>
          </p:cNvPicPr>
          <p:nvPr/>
        </p:nvPicPr>
        <p:blipFill>
          <a:blip r:embed="rId4"/>
          <a:stretch>
            <a:fillRect/>
          </a:stretch>
        </p:blipFill>
        <p:spPr>
          <a:xfrm>
            <a:off x="3488670" y="3962919"/>
            <a:ext cx="2166657" cy="969294"/>
          </a:xfrm>
          <a:prstGeom prst="rect">
            <a:avLst/>
          </a:prstGeom>
        </p:spPr>
      </p:pic>
      <p:pic>
        <p:nvPicPr>
          <p:cNvPr id="14" name="图片 13">
            <a:extLst>
              <a:ext uri="{FF2B5EF4-FFF2-40B4-BE49-F238E27FC236}">
                <a16:creationId xmlns:a16="http://schemas.microsoft.com/office/drawing/2014/main" id="{5EA353F9-60E0-DFB0-E9D8-8DC5922DC00E}"/>
              </a:ext>
            </a:extLst>
          </p:cNvPr>
          <p:cNvPicPr>
            <a:picLocks noChangeAspect="1"/>
          </p:cNvPicPr>
          <p:nvPr/>
        </p:nvPicPr>
        <p:blipFill>
          <a:blip r:embed="rId5"/>
          <a:stretch>
            <a:fillRect/>
          </a:stretch>
        </p:blipFill>
        <p:spPr>
          <a:xfrm>
            <a:off x="2521399" y="5524052"/>
            <a:ext cx="4123863" cy="565168"/>
          </a:xfrm>
          <a:prstGeom prst="rect">
            <a:avLst/>
          </a:prstGeom>
        </p:spPr>
      </p:pic>
    </p:spTree>
    <p:extLst>
      <p:ext uri="{BB962C8B-B14F-4D97-AF65-F5344CB8AC3E}">
        <p14:creationId xmlns:p14="http://schemas.microsoft.com/office/powerpoint/2010/main" val="1668988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DA0AB-9EF6-B539-98C1-6F1CDD8C76E7}"/>
              </a:ext>
            </a:extLst>
          </p:cNvPr>
          <p:cNvSpPr>
            <a:spLocks noGrp="1"/>
          </p:cNvSpPr>
          <p:nvPr>
            <p:ph type="title"/>
          </p:nvPr>
        </p:nvSpPr>
        <p:spPr/>
        <p:txBody>
          <a:bodyPr/>
          <a:lstStyle/>
          <a:p>
            <a:r>
              <a:rPr lang="en-US" altLang="zh-CN" dirty="0"/>
              <a:t>5.1 MCMC</a:t>
            </a:r>
            <a:r>
              <a:rPr lang="zh-CN" altLang="en-US" dirty="0"/>
              <a:t>采样</a:t>
            </a:r>
          </a:p>
        </p:txBody>
      </p:sp>
      <p:sp>
        <p:nvSpPr>
          <p:cNvPr id="3" name="内容占位符 2">
            <a:extLst>
              <a:ext uri="{FF2B5EF4-FFF2-40B4-BE49-F238E27FC236}">
                <a16:creationId xmlns:a16="http://schemas.microsoft.com/office/drawing/2014/main" id="{CAD5174F-E0A0-8D89-BB2D-EA0C9BFF38D6}"/>
              </a:ext>
            </a:extLst>
          </p:cNvPr>
          <p:cNvSpPr>
            <a:spLocks noGrp="1"/>
          </p:cNvSpPr>
          <p:nvPr>
            <p:ph idx="1"/>
          </p:nvPr>
        </p:nvSpPr>
        <p:spPr/>
        <p:txBody>
          <a:bodyPr/>
          <a:lstStyle/>
          <a:p>
            <a:pPr marL="0" indent="0">
              <a:buNone/>
            </a:pPr>
            <a:r>
              <a:rPr lang="en-US" altLang="zh-CN" dirty="0"/>
              <a:t>Metropolis-Hastings (</a:t>
            </a:r>
            <a:r>
              <a:rPr lang="zh-CN" altLang="en-US" dirty="0"/>
              <a:t>简称</a:t>
            </a:r>
            <a:r>
              <a:rPr lang="en-US" altLang="zh-CN" dirty="0"/>
              <a:t>MH) </a:t>
            </a:r>
            <a:r>
              <a:rPr lang="zh-CN" altLang="en-US" dirty="0"/>
              <a:t>算法：</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71759262-0B39-9F38-50FE-E8F0ACFC5C2D}"/>
              </a:ext>
            </a:extLst>
          </p:cNvPr>
          <p:cNvSpPr>
            <a:spLocks noGrp="1"/>
          </p:cNvSpPr>
          <p:nvPr>
            <p:ph type="sldNum" sz="quarter" idx="12"/>
          </p:nvPr>
        </p:nvSpPr>
        <p:spPr/>
        <p:txBody>
          <a:bodyPr/>
          <a:lstStyle/>
          <a:p>
            <a:fld id="{A5AAEF0F-0BBD-4BC2-B079-FA6741C313A3}" type="slidenum">
              <a:rPr lang="zh-CN" altLang="en-US" smtClean="0"/>
              <a:t>31</a:t>
            </a:fld>
            <a:endParaRPr lang="zh-CN" altLang="en-US"/>
          </a:p>
        </p:txBody>
      </p:sp>
      <p:pic>
        <p:nvPicPr>
          <p:cNvPr id="6" name="图片 5">
            <a:extLst>
              <a:ext uri="{FF2B5EF4-FFF2-40B4-BE49-F238E27FC236}">
                <a16:creationId xmlns:a16="http://schemas.microsoft.com/office/drawing/2014/main" id="{51B8F590-4E1C-1B3A-CF00-0660C0FC487B}"/>
              </a:ext>
            </a:extLst>
          </p:cNvPr>
          <p:cNvPicPr>
            <a:picLocks noChangeAspect="1"/>
          </p:cNvPicPr>
          <p:nvPr/>
        </p:nvPicPr>
        <p:blipFill>
          <a:blip r:embed="rId3"/>
          <a:stretch>
            <a:fillRect/>
          </a:stretch>
        </p:blipFill>
        <p:spPr>
          <a:xfrm>
            <a:off x="1038686" y="1610657"/>
            <a:ext cx="7089289" cy="500731"/>
          </a:xfrm>
          <a:prstGeom prst="rect">
            <a:avLst/>
          </a:prstGeom>
        </p:spPr>
      </p:pic>
      <p:pic>
        <p:nvPicPr>
          <p:cNvPr id="9" name="图片 8">
            <a:extLst>
              <a:ext uri="{FF2B5EF4-FFF2-40B4-BE49-F238E27FC236}">
                <a16:creationId xmlns:a16="http://schemas.microsoft.com/office/drawing/2014/main" id="{76E36959-14BB-480D-0D47-41C5B99AD86C}"/>
              </a:ext>
            </a:extLst>
          </p:cNvPr>
          <p:cNvPicPr>
            <a:picLocks noChangeAspect="1"/>
          </p:cNvPicPr>
          <p:nvPr/>
        </p:nvPicPr>
        <p:blipFill>
          <a:blip r:embed="rId4"/>
          <a:stretch>
            <a:fillRect/>
          </a:stretch>
        </p:blipFill>
        <p:spPr>
          <a:xfrm>
            <a:off x="1148951" y="2141320"/>
            <a:ext cx="6868758" cy="4361763"/>
          </a:xfrm>
          <a:prstGeom prst="rect">
            <a:avLst/>
          </a:prstGeom>
        </p:spPr>
      </p:pic>
    </p:spTree>
    <p:extLst>
      <p:ext uri="{BB962C8B-B14F-4D97-AF65-F5344CB8AC3E}">
        <p14:creationId xmlns:p14="http://schemas.microsoft.com/office/powerpoint/2010/main" val="4099687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DA0AB-9EF6-B539-98C1-6F1CDD8C76E7}"/>
              </a:ext>
            </a:extLst>
          </p:cNvPr>
          <p:cNvSpPr>
            <a:spLocks noGrp="1"/>
          </p:cNvSpPr>
          <p:nvPr>
            <p:ph type="title"/>
          </p:nvPr>
        </p:nvSpPr>
        <p:spPr/>
        <p:txBody>
          <a:bodyPr/>
          <a:lstStyle/>
          <a:p>
            <a:r>
              <a:rPr lang="en-US" altLang="zh-CN" dirty="0"/>
              <a:t>5.1 MCMC</a:t>
            </a:r>
            <a:r>
              <a:rPr lang="zh-CN" altLang="en-US" dirty="0"/>
              <a:t>采样</a:t>
            </a:r>
          </a:p>
        </p:txBody>
      </p:sp>
      <p:sp>
        <p:nvSpPr>
          <p:cNvPr id="3" name="内容占位符 2">
            <a:extLst>
              <a:ext uri="{FF2B5EF4-FFF2-40B4-BE49-F238E27FC236}">
                <a16:creationId xmlns:a16="http://schemas.microsoft.com/office/drawing/2014/main" id="{CAD5174F-E0A0-8D89-BB2D-EA0C9BFF38D6}"/>
              </a:ext>
            </a:extLst>
          </p:cNvPr>
          <p:cNvSpPr>
            <a:spLocks noGrp="1"/>
          </p:cNvSpPr>
          <p:nvPr>
            <p:ph idx="1"/>
          </p:nvPr>
        </p:nvSpPr>
        <p:spPr/>
        <p:txBody>
          <a:bodyPr/>
          <a:lstStyle/>
          <a:p>
            <a:pPr marL="0" indent="0">
              <a:buNone/>
            </a:pPr>
            <a:r>
              <a:rPr lang="zh-CN" altLang="en-US" dirty="0"/>
              <a:t>为了达到平稳状态，只需将接受率设置为：</a:t>
            </a:r>
            <a:endParaRPr lang="en-US" altLang="zh-CN" dirty="0"/>
          </a:p>
          <a:p>
            <a:pPr marL="0" indent="0">
              <a:buNone/>
            </a:pPr>
            <a:endParaRPr lang="en-US" altLang="zh-CN" dirty="0"/>
          </a:p>
          <a:p>
            <a:pPr marL="0" indent="0">
              <a:buNone/>
            </a:pPr>
            <a:endParaRPr lang="en-US" altLang="zh-CN" dirty="0"/>
          </a:p>
          <a:p>
            <a:pPr marL="0" indent="0">
              <a:buNone/>
            </a:pPr>
            <a:r>
              <a:rPr lang="zh-CN" altLang="en-US" dirty="0"/>
              <a:t>吉布斯采样</a:t>
            </a:r>
            <a:r>
              <a:rPr lang="en-US" altLang="zh-CN" dirty="0"/>
              <a:t>(Gibbs sampling)</a:t>
            </a:r>
            <a:r>
              <a:rPr lang="zh-CN" altLang="en-US" dirty="0"/>
              <a:t>有时被视为</a:t>
            </a:r>
            <a:r>
              <a:rPr lang="en-US" altLang="zh-CN" dirty="0"/>
              <a:t>MH </a:t>
            </a:r>
            <a:r>
              <a:rPr lang="zh-CN" altLang="en-US" dirty="0"/>
              <a:t>算法的特例，它也使用马尔可夫链获取样本。</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71759262-0B39-9F38-50FE-E8F0ACFC5C2D}"/>
              </a:ext>
            </a:extLst>
          </p:cNvPr>
          <p:cNvSpPr>
            <a:spLocks noGrp="1"/>
          </p:cNvSpPr>
          <p:nvPr>
            <p:ph type="sldNum" sz="quarter" idx="12"/>
          </p:nvPr>
        </p:nvSpPr>
        <p:spPr/>
        <p:txBody>
          <a:bodyPr/>
          <a:lstStyle/>
          <a:p>
            <a:fld id="{A5AAEF0F-0BBD-4BC2-B079-FA6741C313A3}" type="slidenum">
              <a:rPr lang="zh-CN" altLang="en-US" smtClean="0"/>
              <a:t>32</a:t>
            </a:fld>
            <a:endParaRPr lang="zh-CN" altLang="en-US"/>
          </a:p>
        </p:txBody>
      </p:sp>
      <p:pic>
        <p:nvPicPr>
          <p:cNvPr id="7" name="图片 6">
            <a:extLst>
              <a:ext uri="{FF2B5EF4-FFF2-40B4-BE49-F238E27FC236}">
                <a16:creationId xmlns:a16="http://schemas.microsoft.com/office/drawing/2014/main" id="{4956ED31-EEC5-AB0C-78FA-3489AB42347C}"/>
              </a:ext>
            </a:extLst>
          </p:cNvPr>
          <p:cNvPicPr>
            <a:picLocks noChangeAspect="1"/>
          </p:cNvPicPr>
          <p:nvPr/>
        </p:nvPicPr>
        <p:blipFill>
          <a:blip r:embed="rId3"/>
          <a:stretch>
            <a:fillRect/>
          </a:stretch>
        </p:blipFill>
        <p:spPr>
          <a:xfrm>
            <a:off x="2323568" y="1542308"/>
            <a:ext cx="4496864" cy="870934"/>
          </a:xfrm>
          <a:prstGeom prst="rect">
            <a:avLst/>
          </a:prstGeom>
        </p:spPr>
      </p:pic>
      <p:pic>
        <p:nvPicPr>
          <p:cNvPr id="10" name="图片 9">
            <a:extLst>
              <a:ext uri="{FF2B5EF4-FFF2-40B4-BE49-F238E27FC236}">
                <a16:creationId xmlns:a16="http://schemas.microsoft.com/office/drawing/2014/main" id="{97EF0071-083E-AC99-3876-568C495AD120}"/>
              </a:ext>
            </a:extLst>
          </p:cNvPr>
          <p:cNvPicPr>
            <a:picLocks noChangeAspect="1"/>
          </p:cNvPicPr>
          <p:nvPr/>
        </p:nvPicPr>
        <p:blipFill>
          <a:blip r:embed="rId4"/>
          <a:stretch>
            <a:fillRect/>
          </a:stretch>
        </p:blipFill>
        <p:spPr>
          <a:xfrm>
            <a:off x="698960" y="3949502"/>
            <a:ext cx="7746079" cy="1899982"/>
          </a:xfrm>
          <a:prstGeom prst="rect">
            <a:avLst/>
          </a:prstGeom>
        </p:spPr>
      </p:pic>
    </p:spTree>
    <p:extLst>
      <p:ext uri="{BB962C8B-B14F-4D97-AF65-F5344CB8AC3E}">
        <p14:creationId xmlns:p14="http://schemas.microsoft.com/office/powerpoint/2010/main" val="1702929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8169D8-EA32-0E46-B49F-B6DD66386814}"/>
              </a:ext>
            </a:extLst>
          </p:cNvPr>
          <p:cNvSpPr>
            <a:spLocks noGrp="1"/>
          </p:cNvSpPr>
          <p:nvPr>
            <p:ph type="title"/>
          </p:nvPr>
        </p:nvSpPr>
        <p:spPr/>
        <p:txBody>
          <a:bodyPr/>
          <a:lstStyle/>
          <a:p>
            <a:r>
              <a:rPr lang="en-US" altLang="zh-CN" dirty="0"/>
              <a:t>5.2 </a:t>
            </a:r>
            <a:r>
              <a:rPr lang="zh-CN" altLang="en-US" dirty="0"/>
              <a:t>变分推断</a:t>
            </a:r>
          </a:p>
        </p:txBody>
      </p:sp>
      <p:sp>
        <p:nvSpPr>
          <p:cNvPr id="3" name="内容占位符 2">
            <a:extLst>
              <a:ext uri="{FF2B5EF4-FFF2-40B4-BE49-F238E27FC236}">
                <a16:creationId xmlns:a16="http://schemas.microsoft.com/office/drawing/2014/main" id="{C25DC612-E11E-F94E-BD87-C354AD9DD169}"/>
              </a:ext>
            </a:extLst>
          </p:cNvPr>
          <p:cNvSpPr>
            <a:spLocks noGrp="1"/>
          </p:cNvSpPr>
          <p:nvPr>
            <p:ph idx="1"/>
          </p:nvPr>
        </p:nvSpPr>
        <p:spPr/>
        <p:txBody>
          <a:bodyPr/>
          <a:lstStyle/>
          <a:p>
            <a:pPr marL="0" indent="0">
              <a:buNone/>
            </a:pPr>
            <a:r>
              <a:rPr lang="zh-CN" altLang="en-US" dirty="0"/>
              <a:t>盘式记法：</a:t>
            </a:r>
          </a:p>
        </p:txBody>
      </p:sp>
      <p:sp>
        <p:nvSpPr>
          <p:cNvPr id="4" name="灯片编号占位符 3">
            <a:extLst>
              <a:ext uri="{FF2B5EF4-FFF2-40B4-BE49-F238E27FC236}">
                <a16:creationId xmlns:a16="http://schemas.microsoft.com/office/drawing/2014/main" id="{115EECCD-AD39-839E-B4BB-FED614132453}"/>
              </a:ext>
            </a:extLst>
          </p:cNvPr>
          <p:cNvSpPr>
            <a:spLocks noGrp="1"/>
          </p:cNvSpPr>
          <p:nvPr>
            <p:ph type="sldNum" sz="quarter" idx="12"/>
          </p:nvPr>
        </p:nvSpPr>
        <p:spPr/>
        <p:txBody>
          <a:bodyPr/>
          <a:lstStyle/>
          <a:p>
            <a:fld id="{A5AAEF0F-0BBD-4BC2-B079-FA6741C313A3}" type="slidenum">
              <a:rPr lang="zh-CN" altLang="en-US" smtClean="0"/>
              <a:t>33</a:t>
            </a:fld>
            <a:endParaRPr lang="zh-CN" altLang="en-US"/>
          </a:p>
        </p:txBody>
      </p:sp>
      <p:pic>
        <p:nvPicPr>
          <p:cNvPr id="7" name="图片 6">
            <a:extLst>
              <a:ext uri="{FF2B5EF4-FFF2-40B4-BE49-F238E27FC236}">
                <a16:creationId xmlns:a16="http://schemas.microsoft.com/office/drawing/2014/main" id="{E6875DB1-B03F-EC2A-E1B6-B494016D982E}"/>
              </a:ext>
            </a:extLst>
          </p:cNvPr>
          <p:cNvPicPr>
            <a:picLocks noChangeAspect="1"/>
          </p:cNvPicPr>
          <p:nvPr/>
        </p:nvPicPr>
        <p:blipFill>
          <a:blip r:embed="rId2"/>
          <a:stretch>
            <a:fillRect/>
          </a:stretch>
        </p:blipFill>
        <p:spPr>
          <a:xfrm>
            <a:off x="1737527" y="1958676"/>
            <a:ext cx="5668945" cy="2683249"/>
          </a:xfrm>
          <a:prstGeom prst="rect">
            <a:avLst/>
          </a:prstGeom>
        </p:spPr>
      </p:pic>
    </p:spTree>
    <p:extLst>
      <p:ext uri="{BB962C8B-B14F-4D97-AF65-F5344CB8AC3E}">
        <p14:creationId xmlns:p14="http://schemas.microsoft.com/office/powerpoint/2010/main" val="1909878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4AF494-5BDF-B56C-8508-19AFB075E77B}"/>
              </a:ext>
            </a:extLst>
          </p:cNvPr>
          <p:cNvSpPr>
            <a:spLocks noGrp="1"/>
          </p:cNvSpPr>
          <p:nvPr>
            <p:ph type="title"/>
          </p:nvPr>
        </p:nvSpPr>
        <p:spPr/>
        <p:txBody>
          <a:bodyPr/>
          <a:lstStyle/>
          <a:p>
            <a:r>
              <a:rPr lang="en-US" altLang="zh-CN" dirty="0"/>
              <a:t>5.2 </a:t>
            </a:r>
            <a:r>
              <a:rPr lang="zh-CN" altLang="en-US" dirty="0"/>
              <a:t>变分推断</a:t>
            </a:r>
          </a:p>
        </p:txBody>
      </p:sp>
      <p:sp>
        <p:nvSpPr>
          <p:cNvPr id="3" name="内容占位符 2">
            <a:extLst>
              <a:ext uri="{FF2B5EF4-FFF2-40B4-BE49-F238E27FC236}">
                <a16:creationId xmlns:a16="http://schemas.microsoft.com/office/drawing/2014/main" id="{C933E910-8C77-3FEF-15E9-B06356BFDA49}"/>
              </a:ext>
            </a:extLst>
          </p:cNvPr>
          <p:cNvSpPr>
            <a:spLocks noGrp="1"/>
          </p:cNvSpPr>
          <p:nvPr>
            <p:ph idx="1"/>
          </p:nvPr>
        </p:nvSpPr>
        <p:spPr/>
        <p:txBody>
          <a:bodyPr/>
          <a:lstStyle/>
          <a:p>
            <a:pPr marL="0" indent="0">
              <a:buNone/>
            </a:pPr>
            <a:r>
              <a:rPr lang="zh-CN" altLang="en-US" dirty="0"/>
              <a:t>所有能观察到的变量</a:t>
            </a:r>
            <a:r>
              <a:rPr lang="en-US" altLang="zh-CN" b="1" dirty="0"/>
              <a:t>x</a:t>
            </a:r>
            <a:r>
              <a:rPr lang="zh-CN" altLang="en-US" dirty="0"/>
              <a:t>的联合分布的概率密度函数是</a:t>
            </a:r>
            <a:endParaRPr lang="en-US" altLang="zh-CN" dirty="0"/>
          </a:p>
          <a:p>
            <a:pPr marL="0" indent="0">
              <a:buNone/>
            </a:pPr>
            <a:endParaRPr lang="en-US" altLang="zh-CN" dirty="0"/>
          </a:p>
          <a:p>
            <a:pPr marL="0" indent="0">
              <a:buNone/>
            </a:pPr>
            <a:endParaRPr lang="en-US" altLang="zh-CN" dirty="0"/>
          </a:p>
          <a:p>
            <a:pPr marL="0" indent="0">
              <a:buNone/>
            </a:pPr>
            <a:r>
              <a:rPr lang="zh-CN" altLang="en-US" dirty="0"/>
              <a:t>所对应的对数似然函数为</a:t>
            </a:r>
            <a:endParaRPr lang="en-US" altLang="zh-CN" dirty="0"/>
          </a:p>
        </p:txBody>
      </p:sp>
      <p:sp>
        <p:nvSpPr>
          <p:cNvPr id="4" name="灯片编号占位符 3">
            <a:extLst>
              <a:ext uri="{FF2B5EF4-FFF2-40B4-BE49-F238E27FC236}">
                <a16:creationId xmlns:a16="http://schemas.microsoft.com/office/drawing/2014/main" id="{0181424F-F66D-5F05-7C99-6FAF5459CC89}"/>
              </a:ext>
            </a:extLst>
          </p:cNvPr>
          <p:cNvSpPr>
            <a:spLocks noGrp="1"/>
          </p:cNvSpPr>
          <p:nvPr>
            <p:ph type="sldNum" sz="quarter" idx="12"/>
          </p:nvPr>
        </p:nvSpPr>
        <p:spPr/>
        <p:txBody>
          <a:bodyPr/>
          <a:lstStyle/>
          <a:p>
            <a:fld id="{A5AAEF0F-0BBD-4BC2-B079-FA6741C313A3}" type="slidenum">
              <a:rPr lang="zh-CN" altLang="en-US" smtClean="0"/>
              <a:t>34</a:t>
            </a:fld>
            <a:endParaRPr lang="zh-CN" altLang="en-US"/>
          </a:p>
        </p:txBody>
      </p:sp>
      <p:pic>
        <p:nvPicPr>
          <p:cNvPr id="7" name="图片 6">
            <a:extLst>
              <a:ext uri="{FF2B5EF4-FFF2-40B4-BE49-F238E27FC236}">
                <a16:creationId xmlns:a16="http://schemas.microsoft.com/office/drawing/2014/main" id="{81AB8606-BD54-1E69-E0BB-27CD202D8ACA}"/>
              </a:ext>
            </a:extLst>
          </p:cNvPr>
          <p:cNvPicPr>
            <a:picLocks noChangeAspect="1"/>
          </p:cNvPicPr>
          <p:nvPr/>
        </p:nvPicPr>
        <p:blipFill>
          <a:blip r:embed="rId2"/>
          <a:stretch>
            <a:fillRect/>
          </a:stretch>
        </p:blipFill>
        <p:spPr>
          <a:xfrm>
            <a:off x="3109001" y="1808936"/>
            <a:ext cx="2948659" cy="811335"/>
          </a:xfrm>
          <a:prstGeom prst="rect">
            <a:avLst/>
          </a:prstGeom>
        </p:spPr>
      </p:pic>
      <p:pic>
        <p:nvPicPr>
          <p:cNvPr id="10" name="图片 9">
            <a:extLst>
              <a:ext uri="{FF2B5EF4-FFF2-40B4-BE49-F238E27FC236}">
                <a16:creationId xmlns:a16="http://schemas.microsoft.com/office/drawing/2014/main" id="{1065B1EA-85C2-3885-28D0-9D7CF0A6EB0C}"/>
              </a:ext>
            </a:extLst>
          </p:cNvPr>
          <p:cNvPicPr>
            <a:picLocks noChangeAspect="1"/>
          </p:cNvPicPr>
          <p:nvPr/>
        </p:nvPicPr>
        <p:blipFill>
          <a:blip r:embed="rId3"/>
          <a:stretch>
            <a:fillRect/>
          </a:stretch>
        </p:blipFill>
        <p:spPr>
          <a:xfrm>
            <a:off x="2549058" y="3429000"/>
            <a:ext cx="4045884" cy="1034385"/>
          </a:xfrm>
          <a:prstGeom prst="rect">
            <a:avLst/>
          </a:prstGeom>
        </p:spPr>
      </p:pic>
    </p:spTree>
    <p:extLst>
      <p:ext uri="{BB962C8B-B14F-4D97-AF65-F5344CB8AC3E}">
        <p14:creationId xmlns:p14="http://schemas.microsoft.com/office/powerpoint/2010/main" val="3692350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39C4AB-E4FA-9027-F3F4-99D88EB6A945}"/>
              </a:ext>
            </a:extLst>
          </p:cNvPr>
          <p:cNvSpPr>
            <a:spLocks noGrp="1"/>
          </p:cNvSpPr>
          <p:nvPr>
            <p:ph type="title"/>
          </p:nvPr>
        </p:nvSpPr>
        <p:spPr/>
        <p:txBody>
          <a:bodyPr/>
          <a:lstStyle/>
          <a:p>
            <a:r>
              <a:rPr lang="en-US" altLang="zh-CN" dirty="0"/>
              <a:t>5.2 </a:t>
            </a:r>
            <a:r>
              <a:rPr lang="zh-CN" altLang="en-US" dirty="0"/>
              <a:t>变分推断</a:t>
            </a:r>
          </a:p>
        </p:txBody>
      </p:sp>
      <p:sp>
        <p:nvSpPr>
          <p:cNvPr id="3" name="内容占位符 2">
            <a:extLst>
              <a:ext uri="{FF2B5EF4-FFF2-40B4-BE49-F238E27FC236}">
                <a16:creationId xmlns:a16="http://schemas.microsoft.com/office/drawing/2014/main" id="{C0979D6A-557A-B3C7-225D-0EC73A7A580A}"/>
              </a:ext>
            </a:extLst>
          </p:cNvPr>
          <p:cNvSpPr>
            <a:spLocks noGrp="1"/>
          </p:cNvSpPr>
          <p:nvPr>
            <p:ph idx="1"/>
          </p:nvPr>
        </p:nvSpPr>
        <p:spPr/>
        <p:txBody>
          <a:bodyPr/>
          <a:lstStyle/>
          <a:p>
            <a:pPr marL="0" indent="0">
              <a:buNone/>
            </a:pPr>
            <a:r>
              <a:rPr lang="zh-CN" altLang="en-US" dirty="0"/>
              <a:t>概率模型的参数估计通常以最大化对数似然函数为手段：</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A836820D-076A-EB6B-7B7D-773B93C5B7D9}"/>
              </a:ext>
            </a:extLst>
          </p:cNvPr>
          <p:cNvSpPr>
            <a:spLocks noGrp="1"/>
          </p:cNvSpPr>
          <p:nvPr>
            <p:ph type="sldNum" sz="quarter" idx="12"/>
          </p:nvPr>
        </p:nvSpPr>
        <p:spPr/>
        <p:txBody>
          <a:bodyPr/>
          <a:lstStyle/>
          <a:p>
            <a:fld id="{A5AAEF0F-0BBD-4BC2-B079-FA6741C313A3}" type="slidenum">
              <a:rPr lang="zh-CN" altLang="en-US" smtClean="0"/>
              <a:t>35</a:t>
            </a:fld>
            <a:endParaRPr lang="zh-CN" altLang="en-US"/>
          </a:p>
        </p:txBody>
      </p:sp>
      <p:pic>
        <p:nvPicPr>
          <p:cNvPr id="7" name="图片 6">
            <a:extLst>
              <a:ext uri="{FF2B5EF4-FFF2-40B4-BE49-F238E27FC236}">
                <a16:creationId xmlns:a16="http://schemas.microsoft.com/office/drawing/2014/main" id="{E186187B-6795-B167-B431-4BCB7FDF5BB0}"/>
              </a:ext>
            </a:extLst>
          </p:cNvPr>
          <p:cNvPicPr>
            <a:picLocks noChangeAspect="1"/>
          </p:cNvPicPr>
          <p:nvPr/>
        </p:nvPicPr>
        <p:blipFill>
          <a:blip r:embed="rId3"/>
          <a:stretch>
            <a:fillRect/>
          </a:stretch>
        </p:blipFill>
        <p:spPr>
          <a:xfrm>
            <a:off x="2349452" y="1687957"/>
            <a:ext cx="4467757" cy="1307935"/>
          </a:xfrm>
          <a:prstGeom prst="rect">
            <a:avLst/>
          </a:prstGeom>
        </p:spPr>
      </p:pic>
      <p:pic>
        <p:nvPicPr>
          <p:cNvPr id="11" name="图片 10">
            <a:extLst>
              <a:ext uri="{FF2B5EF4-FFF2-40B4-BE49-F238E27FC236}">
                <a16:creationId xmlns:a16="http://schemas.microsoft.com/office/drawing/2014/main" id="{1CF4D935-03CF-5EFB-ACBC-E443283DC6BE}"/>
              </a:ext>
            </a:extLst>
          </p:cNvPr>
          <p:cNvPicPr>
            <a:picLocks noChangeAspect="1"/>
          </p:cNvPicPr>
          <p:nvPr/>
        </p:nvPicPr>
        <p:blipFill>
          <a:blip r:embed="rId4"/>
          <a:stretch>
            <a:fillRect/>
          </a:stretch>
        </p:blipFill>
        <p:spPr>
          <a:xfrm>
            <a:off x="3167034" y="3228438"/>
            <a:ext cx="2809931" cy="446895"/>
          </a:xfrm>
          <a:prstGeom prst="rect">
            <a:avLst/>
          </a:prstGeom>
        </p:spPr>
      </p:pic>
      <p:pic>
        <p:nvPicPr>
          <p:cNvPr id="13" name="图片 12">
            <a:extLst>
              <a:ext uri="{FF2B5EF4-FFF2-40B4-BE49-F238E27FC236}">
                <a16:creationId xmlns:a16="http://schemas.microsoft.com/office/drawing/2014/main" id="{3562DBE3-7046-C49A-3671-A631D1E4F159}"/>
              </a:ext>
            </a:extLst>
          </p:cNvPr>
          <p:cNvPicPr>
            <a:picLocks noChangeAspect="1"/>
          </p:cNvPicPr>
          <p:nvPr/>
        </p:nvPicPr>
        <p:blipFill>
          <a:blip r:embed="rId5"/>
          <a:stretch>
            <a:fillRect/>
          </a:stretch>
        </p:blipFill>
        <p:spPr>
          <a:xfrm>
            <a:off x="2727398" y="4070661"/>
            <a:ext cx="3689201" cy="1555251"/>
          </a:xfrm>
          <a:prstGeom prst="rect">
            <a:avLst/>
          </a:prstGeom>
        </p:spPr>
      </p:pic>
    </p:spTree>
    <p:extLst>
      <p:ext uri="{BB962C8B-B14F-4D97-AF65-F5344CB8AC3E}">
        <p14:creationId xmlns:p14="http://schemas.microsoft.com/office/powerpoint/2010/main" val="404180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A0DCD-9BC2-518B-4A74-A726C642E551}"/>
              </a:ext>
            </a:extLst>
          </p:cNvPr>
          <p:cNvSpPr>
            <a:spLocks noGrp="1"/>
          </p:cNvSpPr>
          <p:nvPr>
            <p:ph type="title"/>
          </p:nvPr>
        </p:nvSpPr>
        <p:spPr/>
        <p:txBody>
          <a:bodyPr/>
          <a:lstStyle/>
          <a:p>
            <a:r>
              <a:rPr lang="en-US" altLang="zh-CN" dirty="0"/>
              <a:t>5.2 </a:t>
            </a:r>
            <a:r>
              <a:rPr lang="zh-CN" altLang="en-US" dirty="0"/>
              <a:t>变分推断</a:t>
            </a:r>
          </a:p>
        </p:txBody>
      </p:sp>
      <p:sp>
        <p:nvSpPr>
          <p:cNvPr id="3" name="内容占位符 2">
            <a:extLst>
              <a:ext uri="{FF2B5EF4-FFF2-40B4-BE49-F238E27FC236}">
                <a16:creationId xmlns:a16="http://schemas.microsoft.com/office/drawing/2014/main" id="{EED4BF74-580C-0BC1-BC43-D0FBAFFDD188}"/>
              </a:ext>
            </a:extLst>
          </p:cNvPr>
          <p:cNvSpPr>
            <a:spLocks noGrp="1"/>
          </p:cNvSpPr>
          <p:nvPr>
            <p:ph idx="1"/>
          </p:nvPr>
        </p:nvSpPr>
        <p:spPr/>
        <p:txBody>
          <a:bodyPr/>
          <a:lstStyle/>
          <a:p>
            <a:pPr marL="0" indent="0">
              <a:buNone/>
            </a:pPr>
            <a:r>
              <a:rPr lang="zh-CN" altLang="en-US" dirty="0"/>
              <a:t>假设</a:t>
            </a:r>
            <a:r>
              <a:rPr lang="en-US" altLang="zh-CN" b="1" dirty="0"/>
              <a:t>z</a:t>
            </a:r>
            <a:r>
              <a:rPr lang="zh-CN" altLang="en-US" dirty="0"/>
              <a:t>服从分布</a:t>
            </a:r>
            <a:endParaRPr lang="en-US" altLang="zh-CN" dirty="0"/>
          </a:p>
          <a:p>
            <a:pPr marL="0" indent="0">
              <a:buNone/>
            </a:pPr>
            <a:endParaRPr lang="en-US" altLang="zh-CN" dirty="0"/>
          </a:p>
          <a:p>
            <a:pPr marL="0" indent="0">
              <a:buNone/>
            </a:pPr>
            <a:endParaRPr lang="en-US" altLang="zh-CN" dirty="0"/>
          </a:p>
          <a:p>
            <a:pPr marL="0" indent="0">
              <a:buNone/>
            </a:pPr>
            <a:r>
              <a:rPr lang="zh-CN" altLang="en-US" dirty="0"/>
              <a:t>则</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EA502A61-CE08-EAB4-36E7-CB348C74F5DC}"/>
              </a:ext>
            </a:extLst>
          </p:cNvPr>
          <p:cNvSpPr>
            <a:spLocks noGrp="1"/>
          </p:cNvSpPr>
          <p:nvPr>
            <p:ph type="sldNum" sz="quarter" idx="12"/>
          </p:nvPr>
        </p:nvSpPr>
        <p:spPr/>
        <p:txBody>
          <a:bodyPr/>
          <a:lstStyle/>
          <a:p>
            <a:fld id="{A5AAEF0F-0BBD-4BC2-B079-FA6741C313A3}" type="slidenum">
              <a:rPr lang="zh-CN" altLang="en-US" smtClean="0"/>
              <a:t>36</a:t>
            </a:fld>
            <a:endParaRPr lang="zh-CN" altLang="en-US"/>
          </a:p>
        </p:txBody>
      </p:sp>
      <p:pic>
        <p:nvPicPr>
          <p:cNvPr id="7" name="图片 6">
            <a:extLst>
              <a:ext uri="{FF2B5EF4-FFF2-40B4-BE49-F238E27FC236}">
                <a16:creationId xmlns:a16="http://schemas.microsoft.com/office/drawing/2014/main" id="{047450CD-51A4-D01E-317B-2912CBF6B241}"/>
              </a:ext>
            </a:extLst>
          </p:cNvPr>
          <p:cNvPicPr>
            <a:picLocks noChangeAspect="1"/>
          </p:cNvPicPr>
          <p:nvPr/>
        </p:nvPicPr>
        <p:blipFill>
          <a:blip r:embed="rId2"/>
          <a:stretch>
            <a:fillRect/>
          </a:stretch>
        </p:blipFill>
        <p:spPr>
          <a:xfrm>
            <a:off x="3727273" y="1518908"/>
            <a:ext cx="1689454" cy="814772"/>
          </a:xfrm>
          <a:prstGeom prst="rect">
            <a:avLst/>
          </a:prstGeom>
        </p:spPr>
      </p:pic>
      <p:pic>
        <p:nvPicPr>
          <p:cNvPr id="12" name="图片 11">
            <a:extLst>
              <a:ext uri="{FF2B5EF4-FFF2-40B4-BE49-F238E27FC236}">
                <a16:creationId xmlns:a16="http://schemas.microsoft.com/office/drawing/2014/main" id="{55699466-82AB-9C27-1473-ECFFAC1AD603}"/>
              </a:ext>
            </a:extLst>
          </p:cNvPr>
          <p:cNvPicPr>
            <a:picLocks noChangeAspect="1"/>
          </p:cNvPicPr>
          <p:nvPr/>
        </p:nvPicPr>
        <p:blipFill>
          <a:blip r:embed="rId3"/>
          <a:stretch>
            <a:fillRect/>
          </a:stretch>
        </p:blipFill>
        <p:spPr>
          <a:xfrm>
            <a:off x="1678193" y="2567212"/>
            <a:ext cx="5787614" cy="2131140"/>
          </a:xfrm>
          <a:prstGeom prst="rect">
            <a:avLst/>
          </a:prstGeom>
        </p:spPr>
      </p:pic>
      <p:pic>
        <p:nvPicPr>
          <p:cNvPr id="15" name="图片 14">
            <a:extLst>
              <a:ext uri="{FF2B5EF4-FFF2-40B4-BE49-F238E27FC236}">
                <a16:creationId xmlns:a16="http://schemas.microsoft.com/office/drawing/2014/main" id="{C6B5DC79-37BD-CA90-DEEF-CDE7B89B3758}"/>
              </a:ext>
            </a:extLst>
          </p:cNvPr>
          <p:cNvPicPr>
            <a:picLocks noChangeAspect="1"/>
          </p:cNvPicPr>
          <p:nvPr/>
        </p:nvPicPr>
        <p:blipFill>
          <a:blip r:embed="rId4"/>
          <a:stretch>
            <a:fillRect/>
          </a:stretch>
        </p:blipFill>
        <p:spPr>
          <a:xfrm>
            <a:off x="2733464" y="5085338"/>
            <a:ext cx="3699734" cy="1077209"/>
          </a:xfrm>
          <a:prstGeom prst="rect">
            <a:avLst/>
          </a:prstGeom>
        </p:spPr>
      </p:pic>
    </p:spTree>
    <p:extLst>
      <p:ext uri="{BB962C8B-B14F-4D97-AF65-F5344CB8AC3E}">
        <p14:creationId xmlns:p14="http://schemas.microsoft.com/office/powerpoint/2010/main" val="1575556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A0DCD-9BC2-518B-4A74-A726C642E551}"/>
              </a:ext>
            </a:extLst>
          </p:cNvPr>
          <p:cNvSpPr>
            <a:spLocks noGrp="1"/>
          </p:cNvSpPr>
          <p:nvPr>
            <p:ph type="title"/>
          </p:nvPr>
        </p:nvSpPr>
        <p:spPr/>
        <p:txBody>
          <a:bodyPr/>
          <a:lstStyle/>
          <a:p>
            <a:r>
              <a:rPr lang="en-US" altLang="zh-CN" dirty="0"/>
              <a:t>5.2 </a:t>
            </a:r>
            <a:r>
              <a:rPr lang="zh-CN" altLang="en-US" dirty="0"/>
              <a:t>变分推断</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ED4BF74-580C-0BC1-BC43-D0FBAFFDD188}"/>
                  </a:ext>
                </a:extLst>
              </p:cNvPr>
              <p:cNvSpPr>
                <a:spLocks noGrp="1"/>
              </p:cNvSpPr>
              <p:nvPr>
                <p:ph idx="1"/>
              </p:nvPr>
            </p:nvSpPr>
            <p:spPr/>
            <p:txBody>
              <a:bodyPr/>
              <a:lstStyle/>
              <a:p>
                <a:pPr marL="0" indent="0">
                  <a:buNone/>
                </a:pPr>
                <a:endParaRPr lang="en-US" altLang="zh-CN" dirty="0"/>
              </a:p>
              <a:p>
                <a:pPr marL="0" indent="0">
                  <a:buNone/>
                </a:pPr>
                <a:r>
                  <a:rPr lang="zh-CN" altLang="en-US" dirty="0"/>
                  <a:t>于是，可知变量子集</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𝒁</m:t>
                        </m:r>
                      </m:e>
                      <m:sub>
                        <m:r>
                          <a:rPr lang="en-US" altLang="zh-CN" b="0" i="1" smtClean="0">
                            <a:latin typeface="Cambria Math" panose="02040503050406030204" pitchFamily="18" charset="0"/>
                          </a:rPr>
                          <m:t>𝑗</m:t>
                        </m:r>
                      </m:sub>
                    </m:sSub>
                  </m:oMath>
                </a14:m>
                <a:r>
                  <a:rPr lang="zh-CN" altLang="en-US" dirty="0"/>
                  <a:t>所服从的最优分布</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𝑗</m:t>
                        </m:r>
                      </m:sub>
                      <m:sup>
                        <m:r>
                          <a:rPr lang="en-US" altLang="zh-CN" b="0" i="1" smtClean="0">
                            <a:latin typeface="Cambria Math" panose="02040503050406030204" pitchFamily="18" charset="0"/>
                          </a:rPr>
                          <m:t>∗</m:t>
                        </m:r>
                      </m:sup>
                    </m:sSubSup>
                  </m:oMath>
                </a14:m>
                <a:r>
                  <a:rPr lang="zh-CN" altLang="en-US" dirty="0"/>
                  <a:t>应满足</a:t>
                </a:r>
                <a:endParaRPr lang="en-US" altLang="zh-CN" dirty="0"/>
              </a:p>
              <a:p>
                <a:pPr marL="0" indent="0">
                  <a:buNone/>
                </a:pPr>
                <a:endParaRPr lang="en-US" altLang="zh-CN" dirty="0"/>
              </a:p>
              <a:p>
                <a:pPr marL="0" indent="0">
                  <a:buNone/>
                </a:pPr>
                <a:r>
                  <a:rPr lang="zh-CN" altLang="en-US" dirty="0"/>
                  <a:t>即</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mc:Choice>
        <mc:Fallback>
          <p:sp>
            <p:nvSpPr>
              <p:cNvPr id="3" name="内容占位符 2">
                <a:extLst>
                  <a:ext uri="{FF2B5EF4-FFF2-40B4-BE49-F238E27FC236}">
                    <a16:creationId xmlns:a16="http://schemas.microsoft.com/office/drawing/2014/main" id="{EED4BF74-580C-0BC1-BC43-D0FBAFFDD188}"/>
                  </a:ext>
                </a:extLst>
              </p:cNvPr>
              <p:cNvSpPr>
                <a:spLocks noGrp="1" noRot="1" noChangeAspect="1" noMove="1" noResize="1" noEditPoints="1" noAdjustHandles="1" noChangeArrowheads="1" noChangeShapeType="1" noTextEdit="1"/>
              </p:cNvSpPr>
              <p:nvPr>
                <p:ph idx="1"/>
              </p:nvPr>
            </p:nvSpPr>
            <p:spPr>
              <a:blipFill>
                <a:blip r:embed="rId2"/>
                <a:stretch>
                  <a:fillRect l="-110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EA502A61-CE08-EAB4-36E7-CB348C74F5DC}"/>
              </a:ext>
            </a:extLst>
          </p:cNvPr>
          <p:cNvSpPr>
            <a:spLocks noGrp="1"/>
          </p:cNvSpPr>
          <p:nvPr>
            <p:ph type="sldNum" sz="quarter" idx="12"/>
          </p:nvPr>
        </p:nvSpPr>
        <p:spPr/>
        <p:txBody>
          <a:bodyPr/>
          <a:lstStyle/>
          <a:p>
            <a:fld id="{A5AAEF0F-0BBD-4BC2-B079-FA6741C313A3}" type="slidenum">
              <a:rPr lang="zh-CN" altLang="en-US" smtClean="0"/>
              <a:t>37</a:t>
            </a:fld>
            <a:endParaRPr lang="zh-CN" altLang="en-US"/>
          </a:p>
        </p:txBody>
      </p:sp>
      <p:pic>
        <p:nvPicPr>
          <p:cNvPr id="6" name="图片 5">
            <a:extLst>
              <a:ext uri="{FF2B5EF4-FFF2-40B4-BE49-F238E27FC236}">
                <a16:creationId xmlns:a16="http://schemas.microsoft.com/office/drawing/2014/main" id="{8D085475-8197-C411-2EBB-ADCAC671499B}"/>
              </a:ext>
            </a:extLst>
          </p:cNvPr>
          <p:cNvPicPr>
            <a:picLocks noChangeAspect="1"/>
          </p:cNvPicPr>
          <p:nvPr/>
        </p:nvPicPr>
        <p:blipFill>
          <a:blip r:embed="rId3"/>
          <a:stretch>
            <a:fillRect/>
          </a:stretch>
        </p:blipFill>
        <p:spPr>
          <a:xfrm>
            <a:off x="2677281" y="2210696"/>
            <a:ext cx="3789437" cy="463225"/>
          </a:xfrm>
          <a:prstGeom prst="rect">
            <a:avLst/>
          </a:prstGeom>
        </p:spPr>
      </p:pic>
      <p:pic>
        <p:nvPicPr>
          <p:cNvPr id="9" name="图片 8">
            <a:extLst>
              <a:ext uri="{FF2B5EF4-FFF2-40B4-BE49-F238E27FC236}">
                <a16:creationId xmlns:a16="http://schemas.microsoft.com/office/drawing/2014/main" id="{299DCAB7-38B0-5769-00BA-63E8680D45AD}"/>
              </a:ext>
            </a:extLst>
          </p:cNvPr>
          <p:cNvPicPr>
            <a:picLocks noChangeAspect="1"/>
          </p:cNvPicPr>
          <p:nvPr/>
        </p:nvPicPr>
        <p:blipFill>
          <a:blip r:embed="rId4"/>
          <a:stretch>
            <a:fillRect/>
          </a:stretch>
        </p:blipFill>
        <p:spPr>
          <a:xfrm>
            <a:off x="2458233" y="3096355"/>
            <a:ext cx="4227531" cy="961422"/>
          </a:xfrm>
          <a:prstGeom prst="rect">
            <a:avLst/>
          </a:prstGeom>
        </p:spPr>
      </p:pic>
    </p:spTree>
    <p:extLst>
      <p:ext uri="{BB962C8B-B14F-4D97-AF65-F5344CB8AC3E}">
        <p14:creationId xmlns:p14="http://schemas.microsoft.com/office/powerpoint/2010/main" val="582603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C909E2-0950-AE0E-DF73-C4039BD333F6}"/>
              </a:ext>
            </a:extLst>
          </p:cNvPr>
          <p:cNvSpPr>
            <a:spLocks noGrp="1"/>
          </p:cNvSpPr>
          <p:nvPr>
            <p:ph type="title"/>
          </p:nvPr>
        </p:nvSpPr>
        <p:spPr/>
        <p:txBody>
          <a:bodyPr/>
          <a:lstStyle/>
          <a:p>
            <a:r>
              <a:rPr lang="en-US" altLang="zh-CN" dirty="0"/>
              <a:t>6. </a:t>
            </a:r>
            <a:r>
              <a:rPr lang="zh-CN" altLang="en-US" dirty="0"/>
              <a:t>话题模型</a:t>
            </a:r>
          </a:p>
        </p:txBody>
      </p:sp>
      <p:sp>
        <p:nvSpPr>
          <p:cNvPr id="3" name="内容占位符 2">
            <a:extLst>
              <a:ext uri="{FF2B5EF4-FFF2-40B4-BE49-F238E27FC236}">
                <a16:creationId xmlns:a16="http://schemas.microsoft.com/office/drawing/2014/main" id="{95A6877A-06F5-71EB-8667-3E7104CCADBE}"/>
              </a:ext>
            </a:extLst>
          </p:cNvPr>
          <p:cNvSpPr>
            <a:spLocks noGrp="1"/>
          </p:cNvSpPr>
          <p:nvPr>
            <p:ph idx="1"/>
          </p:nvPr>
        </p:nvSpPr>
        <p:spPr>
          <a:xfrm>
            <a:off x="168494" y="1428065"/>
            <a:ext cx="8829675" cy="2073550"/>
          </a:xfrm>
        </p:spPr>
        <p:txBody>
          <a:bodyPr/>
          <a:lstStyle/>
          <a:p>
            <a:pPr marL="0" indent="0">
              <a:buNone/>
            </a:pPr>
            <a:r>
              <a:rPr lang="zh-CN" altLang="en-US" dirty="0"/>
              <a:t>话题模型</a:t>
            </a:r>
            <a:r>
              <a:rPr lang="en-US" altLang="zh-CN" dirty="0"/>
              <a:t>(topic model)</a:t>
            </a:r>
            <a:r>
              <a:rPr lang="zh-CN" altLang="en-US" dirty="0"/>
              <a:t>是一族生成式有向图模型，主要用于处理离散型的数据</a:t>
            </a:r>
            <a:r>
              <a:rPr lang="en-US" altLang="zh-CN" dirty="0"/>
              <a:t>(</a:t>
            </a:r>
            <a:r>
              <a:rPr lang="zh-CN" altLang="en-US" dirty="0"/>
              <a:t>如文本集合</a:t>
            </a:r>
            <a:r>
              <a:rPr lang="en-US" altLang="zh-CN" dirty="0"/>
              <a:t>) </a:t>
            </a:r>
            <a:r>
              <a:rPr lang="zh-CN" altLang="en-US" dirty="0"/>
              <a:t>，在信息检索、自然语言处理等领域有广泛应用。隐狄利克雷分配模型</a:t>
            </a:r>
            <a:r>
              <a:rPr lang="en-US" altLang="zh-CN" dirty="0"/>
              <a:t>(Latent Dirichlet Allocation</a:t>
            </a:r>
            <a:r>
              <a:rPr lang="zh-CN" altLang="en-US" dirty="0"/>
              <a:t>，简称</a:t>
            </a:r>
            <a:r>
              <a:rPr lang="en-US" altLang="zh-CN" dirty="0"/>
              <a:t>LDA) </a:t>
            </a:r>
            <a:r>
              <a:rPr lang="zh-CN" altLang="en-US" dirty="0"/>
              <a:t>是话题模型的典型代表。</a:t>
            </a: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A7FB3CB8-CEC5-2ECD-7C87-FE1A1F626525}"/>
              </a:ext>
            </a:extLst>
          </p:cNvPr>
          <p:cNvSpPr>
            <a:spLocks noGrp="1"/>
          </p:cNvSpPr>
          <p:nvPr>
            <p:ph type="sldNum" sz="quarter" idx="12"/>
          </p:nvPr>
        </p:nvSpPr>
        <p:spPr/>
        <p:txBody>
          <a:bodyPr/>
          <a:lstStyle/>
          <a:p>
            <a:fld id="{A5AAEF0F-0BBD-4BC2-B079-FA6741C313A3}" type="slidenum">
              <a:rPr lang="zh-CN" altLang="en-US" smtClean="0"/>
              <a:t>38</a:t>
            </a:fld>
            <a:endParaRPr lang="zh-CN" altLang="en-US"/>
          </a:p>
        </p:txBody>
      </p:sp>
    </p:spTree>
    <p:extLst>
      <p:ext uri="{BB962C8B-B14F-4D97-AF65-F5344CB8AC3E}">
        <p14:creationId xmlns:p14="http://schemas.microsoft.com/office/powerpoint/2010/main" val="1549955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6D030-68E2-6C4E-A55F-EC72636C4E55}"/>
              </a:ext>
            </a:extLst>
          </p:cNvPr>
          <p:cNvSpPr>
            <a:spLocks noGrp="1"/>
          </p:cNvSpPr>
          <p:nvPr>
            <p:ph type="title"/>
          </p:nvPr>
        </p:nvSpPr>
        <p:spPr/>
        <p:txBody>
          <a:bodyPr/>
          <a:lstStyle/>
          <a:p>
            <a:r>
              <a:rPr lang="en-US" altLang="zh-CN" dirty="0"/>
              <a:t>6. </a:t>
            </a:r>
            <a:r>
              <a:rPr lang="zh-CN" altLang="en-US" dirty="0"/>
              <a:t>话题模型</a:t>
            </a:r>
          </a:p>
        </p:txBody>
      </p:sp>
      <p:sp>
        <p:nvSpPr>
          <p:cNvPr id="3" name="内容占位符 2">
            <a:extLst>
              <a:ext uri="{FF2B5EF4-FFF2-40B4-BE49-F238E27FC236}">
                <a16:creationId xmlns:a16="http://schemas.microsoft.com/office/drawing/2014/main" id="{C08B838C-DA3B-AA81-2FBE-98DA441DAEB9}"/>
              </a:ext>
            </a:extLst>
          </p:cNvPr>
          <p:cNvSpPr>
            <a:spLocks noGrp="1"/>
          </p:cNvSpPr>
          <p:nvPr>
            <p:ph idx="1"/>
          </p:nvPr>
        </p:nvSpPr>
        <p:spPr/>
        <p:txBody>
          <a:bodyPr/>
          <a:lstStyle/>
          <a:p>
            <a:pPr marL="0" indent="0">
              <a:buNone/>
            </a:pPr>
            <a:endParaRPr lang="en-US" altLang="zh-CN" dirty="0"/>
          </a:p>
          <a:p>
            <a:pPr marL="0" indent="0">
              <a:buNone/>
            </a:pPr>
            <a:r>
              <a:rPr lang="en-US" altLang="zh-CN" dirty="0"/>
              <a:t>“</a:t>
            </a:r>
            <a:r>
              <a:rPr lang="zh-CN" altLang="en-US" dirty="0">
                <a:solidFill>
                  <a:srgbClr val="FF0000"/>
                </a:solidFill>
              </a:rPr>
              <a:t>词</a:t>
            </a:r>
            <a:r>
              <a:rPr lang="en-US" altLang="zh-CN" dirty="0"/>
              <a:t>”</a:t>
            </a:r>
            <a:r>
              <a:rPr lang="zh-CN" altLang="en-US" dirty="0"/>
              <a:t>是待处理数据的基本离散单元，例如在文本处理任务中，一个词就是一个英文单词或有独立意义的中文词</a:t>
            </a:r>
            <a:endParaRPr lang="en-US" altLang="zh-CN" dirty="0"/>
          </a:p>
          <a:p>
            <a:pPr marL="0" indent="0">
              <a:buNone/>
            </a:pPr>
            <a:r>
              <a:rPr lang="en-US" altLang="zh-CN" dirty="0"/>
              <a:t>“</a:t>
            </a:r>
            <a:r>
              <a:rPr lang="zh-CN" altLang="en-US" dirty="0">
                <a:solidFill>
                  <a:srgbClr val="FF0000"/>
                </a:solidFill>
              </a:rPr>
              <a:t>文档</a:t>
            </a:r>
            <a:r>
              <a:rPr lang="en-US" altLang="zh-CN" dirty="0"/>
              <a:t>”</a:t>
            </a:r>
            <a:r>
              <a:rPr lang="zh-CN" altLang="en-US" dirty="0"/>
              <a:t>是待处理的数据对象，它由一组词组成，这些词在文档中是不计顺序的，例如一篇论文、一个网页都可看作一个文档；这样的表示方式称为</a:t>
            </a:r>
            <a:r>
              <a:rPr lang="en-US" altLang="zh-CN" dirty="0"/>
              <a:t>"</a:t>
            </a:r>
            <a:r>
              <a:rPr lang="zh-CN" altLang="en-US" dirty="0">
                <a:solidFill>
                  <a:srgbClr val="FF0000"/>
                </a:solidFill>
              </a:rPr>
              <a:t>词袋</a:t>
            </a:r>
            <a:r>
              <a:rPr lang="en-US" altLang="zh-CN" dirty="0"/>
              <a:t>" (bag-of-words). </a:t>
            </a:r>
          </a:p>
          <a:p>
            <a:pPr marL="0" indent="0">
              <a:buNone/>
            </a:pPr>
            <a:r>
              <a:rPr lang="zh-CN" altLang="en-US" dirty="0"/>
              <a:t>数据对象只要能用词袋描述，就可使用话题模型</a:t>
            </a:r>
            <a:r>
              <a:rPr lang="en-US" altLang="zh-CN" dirty="0"/>
              <a:t>“</a:t>
            </a:r>
            <a:r>
              <a:rPr lang="zh-CN" altLang="en-US" dirty="0">
                <a:solidFill>
                  <a:srgbClr val="FF0000"/>
                </a:solidFill>
              </a:rPr>
              <a:t>话题</a:t>
            </a:r>
            <a:r>
              <a:rPr lang="en-US" altLang="zh-CN" dirty="0"/>
              <a:t>”</a:t>
            </a:r>
            <a:r>
              <a:rPr lang="zh-CN" altLang="en-US" dirty="0"/>
              <a:t>表示一个概念，具体表示为一系列相关的词，以及它们在该概念下出现的概率。</a:t>
            </a:r>
          </a:p>
        </p:txBody>
      </p:sp>
      <p:sp>
        <p:nvSpPr>
          <p:cNvPr id="4" name="灯片编号占位符 3">
            <a:extLst>
              <a:ext uri="{FF2B5EF4-FFF2-40B4-BE49-F238E27FC236}">
                <a16:creationId xmlns:a16="http://schemas.microsoft.com/office/drawing/2014/main" id="{0504F10D-A4E3-FD0A-E24E-11B1BDE3BF92}"/>
              </a:ext>
            </a:extLst>
          </p:cNvPr>
          <p:cNvSpPr>
            <a:spLocks noGrp="1"/>
          </p:cNvSpPr>
          <p:nvPr>
            <p:ph type="sldNum" sz="quarter" idx="12"/>
          </p:nvPr>
        </p:nvSpPr>
        <p:spPr/>
        <p:txBody>
          <a:bodyPr/>
          <a:lstStyle/>
          <a:p>
            <a:fld id="{A5AAEF0F-0BBD-4BC2-B079-FA6741C313A3}" type="slidenum">
              <a:rPr lang="zh-CN" altLang="en-US" smtClean="0"/>
              <a:t>39</a:t>
            </a:fld>
            <a:endParaRPr lang="zh-CN" altLang="en-US"/>
          </a:p>
        </p:txBody>
      </p:sp>
    </p:spTree>
    <p:extLst>
      <p:ext uri="{BB962C8B-B14F-4D97-AF65-F5344CB8AC3E}">
        <p14:creationId xmlns:p14="http://schemas.microsoft.com/office/powerpoint/2010/main" val="1244133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9D2BE-E257-8689-C1A4-51167DB77852}"/>
              </a:ext>
            </a:extLst>
          </p:cNvPr>
          <p:cNvSpPr>
            <a:spLocks noGrp="1"/>
          </p:cNvSpPr>
          <p:nvPr>
            <p:ph type="title"/>
          </p:nvPr>
        </p:nvSpPr>
        <p:spPr/>
        <p:txBody>
          <a:bodyPr/>
          <a:lstStyle/>
          <a:p>
            <a:r>
              <a:rPr lang="en-US" altLang="zh-CN" dirty="0"/>
              <a:t>1.</a:t>
            </a:r>
            <a:r>
              <a:rPr lang="zh-CN" altLang="en-US" dirty="0"/>
              <a:t> 隐马尔可夫模型</a:t>
            </a:r>
          </a:p>
        </p:txBody>
      </p:sp>
      <p:sp>
        <p:nvSpPr>
          <p:cNvPr id="3" name="内容占位符 2">
            <a:extLst>
              <a:ext uri="{FF2B5EF4-FFF2-40B4-BE49-F238E27FC236}">
                <a16:creationId xmlns:a16="http://schemas.microsoft.com/office/drawing/2014/main" id="{D75D5803-FCC4-0FC9-AAD3-402466ED59FC}"/>
              </a:ext>
            </a:extLst>
          </p:cNvPr>
          <p:cNvSpPr>
            <a:spLocks noGrp="1"/>
          </p:cNvSpPr>
          <p:nvPr>
            <p:ph idx="1"/>
          </p:nvPr>
        </p:nvSpPr>
        <p:spPr/>
        <p:txBody>
          <a:bodyPr/>
          <a:lstStyle/>
          <a:p>
            <a:pPr marL="0" indent="0">
              <a:buNone/>
            </a:pPr>
            <a:r>
              <a:rPr lang="zh-CN" altLang="en-US" dirty="0"/>
              <a:t>概率图模型：</a:t>
            </a:r>
            <a:endParaRPr lang="en-US" altLang="zh-CN" dirty="0"/>
          </a:p>
          <a:p>
            <a:pPr marL="0" indent="0">
              <a:buNone/>
            </a:pPr>
            <a:r>
              <a:rPr lang="zh-CN" altLang="en-US" dirty="0"/>
              <a:t>一类用</a:t>
            </a:r>
            <a:r>
              <a:rPr lang="zh-CN" altLang="en-US" dirty="0">
                <a:solidFill>
                  <a:srgbClr val="FF0000"/>
                </a:solidFill>
              </a:rPr>
              <a:t>图</a:t>
            </a:r>
            <a:r>
              <a:rPr lang="zh-CN" altLang="en-US" dirty="0"/>
              <a:t>来表达变量相关关系的概率模型。它以图为表示工具，最常见的是用一个结点表示一个或一组随机变量，结点之间的边表示变量间的概率相关关系，即</a:t>
            </a:r>
            <a:r>
              <a:rPr lang="en-US" altLang="zh-CN" dirty="0"/>
              <a:t>“</a:t>
            </a:r>
            <a:r>
              <a:rPr lang="zh-CN" altLang="en-US" dirty="0">
                <a:solidFill>
                  <a:srgbClr val="FF0000"/>
                </a:solidFill>
              </a:rPr>
              <a:t>变量关系图</a:t>
            </a:r>
            <a:r>
              <a:rPr lang="en-US" altLang="zh-CN" dirty="0"/>
              <a:t>”</a:t>
            </a:r>
            <a:r>
              <a:rPr lang="zh-CN" altLang="en-US" dirty="0"/>
              <a:t>。</a:t>
            </a:r>
            <a:endParaRPr lang="en-US" altLang="zh-CN" dirty="0"/>
          </a:p>
          <a:p>
            <a:pPr marL="0" indent="0">
              <a:buNone/>
            </a:pPr>
            <a:endParaRPr lang="en-US" altLang="zh-CN" dirty="0"/>
          </a:p>
          <a:p>
            <a:pPr marL="457200" indent="-457200">
              <a:buFont typeface="+mj-ea"/>
              <a:buAutoNum type="circleNumDbPlain"/>
            </a:pPr>
            <a:r>
              <a:rPr lang="zh-CN" altLang="en-US" dirty="0"/>
              <a:t>使用有向无环图表示变量间的依赖关系，称为有向圈模型或贝叶斯网</a:t>
            </a:r>
            <a:endParaRPr lang="en-US" altLang="zh-CN" dirty="0"/>
          </a:p>
          <a:p>
            <a:pPr marL="457200" indent="-457200">
              <a:buFont typeface="+mj-ea"/>
              <a:buAutoNum type="circleNumDbPlain"/>
            </a:pPr>
            <a:r>
              <a:rPr lang="zh-CN" altLang="en-US" dirty="0"/>
              <a:t>使用无向国表示变量间的相关关系，称为无向图模型或马尔可夫网</a:t>
            </a: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9A805BAD-3063-566A-7BC3-16E4231A11F8}"/>
              </a:ext>
            </a:extLst>
          </p:cNvPr>
          <p:cNvSpPr>
            <a:spLocks noGrp="1"/>
          </p:cNvSpPr>
          <p:nvPr>
            <p:ph type="sldNum" sz="quarter" idx="12"/>
          </p:nvPr>
        </p:nvSpPr>
        <p:spPr/>
        <p:txBody>
          <a:bodyPr/>
          <a:lstStyle/>
          <a:p>
            <a:fld id="{A5AAEF0F-0BBD-4BC2-B079-FA6741C313A3}" type="slidenum">
              <a:rPr lang="zh-CN" altLang="en-US" smtClean="0"/>
              <a:t>4</a:t>
            </a:fld>
            <a:endParaRPr lang="zh-CN" altLang="en-US"/>
          </a:p>
        </p:txBody>
      </p:sp>
    </p:spTree>
    <p:extLst>
      <p:ext uri="{BB962C8B-B14F-4D97-AF65-F5344CB8AC3E}">
        <p14:creationId xmlns:p14="http://schemas.microsoft.com/office/powerpoint/2010/main" val="19412579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C1DB7-0A2E-3C29-6172-425A4939E742}"/>
              </a:ext>
            </a:extLst>
          </p:cNvPr>
          <p:cNvSpPr>
            <a:spLocks noGrp="1"/>
          </p:cNvSpPr>
          <p:nvPr>
            <p:ph type="title"/>
          </p:nvPr>
        </p:nvSpPr>
        <p:spPr/>
        <p:txBody>
          <a:bodyPr/>
          <a:lstStyle/>
          <a:p>
            <a:r>
              <a:rPr lang="en-US" altLang="zh-CN" dirty="0"/>
              <a:t>6. </a:t>
            </a:r>
            <a:r>
              <a:rPr lang="zh-CN" altLang="en-US" dirty="0"/>
              <a:t>话题模型</a:t>
            </a:r>
          </a:p>
        </p:txBody>
      </p:sp>
      <p:pic>
        <p:nvPicPr>
          <p:cNvPr id="7" name="内容占位符 6">
            <a:extLst>
              <a:ext uri="{FF2B5EF4-FFF2-40B4-BE49-F238E27FC236}">
                <a16:creationId xmlns:a16="http://schemas.microsoft.com/office/drawing/2014/main" id="{99F6FCFF-A71B-F77B-6C03-B1869668E7F6}"/>
              </a:ext>
            </a:extLst>
          </p:cNvPr>
          <p:cNvPicPr>
            <a:picLocks noGrp="1" noChangeAspect="1"/>
          </p:cNvPicPr>
          <p:nvPr>
            <p:ph idx="1"/>
          </p:nvPr>
        </p:nvPicPr>
        <p:blipFill>
          <a:blip r:embed="rId2"/>
          <a:stretch>
            <a:fillRect/>
          </a:stretch>
        </p:blipFill>
        <p:spPr>
          <a:xfrm>
            <a:off x="168275" y="1046784"/>
            <a:ext cx="8829675" cy="5447058"/>
          </a:xfrm>
        </p:spPr>
      </p:pic>
      <p:sp>
        <p:nvSpPr>
          <p:cNvPr id="4" name="灯片编号占位符 3">
            <a:extLst>
              <a:ext uri="{FF2B5EF4-FFF2-40B4-BE49-F238E27FC236}">
                <a16:creationId xmlns:a16="http://schemas.microsoft.com/office/drawing/2014/main" id="{3297454F-582F-48D7-1A33-5578CBA2D035}"/>
              </a:ext>
            </a:extLst>
          </p:cNvPr>
          <p:cNvSpPr>
            <a:spLocks noGrp="1"/>
          </p:cNvSpPr>
          <p:nvPr>
            <p:ph type="sldNum" sz="quarter" idx="12"/>
          </p:nvPr>
        </p:nvSpPr>
        <p:spPr/>
        <p:txBody>
          <a:bodyPr/>
          <a:lstStyle/>
          <a:p>
            <a:fld id="{A5AAEF0F-0BBD-4BC2-B079-FA6741C313A3}" type="slidenum">
              <a:rPr lang="zh-CN" altLang="en-US" smtClean="0"/>
              <a:t>40</a:t>
            </a:fld>
            <a:endParaRPr lang="zh-CN" altLang="en-US"/>
          </a:p>
        </p:txBody>
      </p:sp>
    </p:spTree>
    <p:extLst>
      <p:ext uri="{BB962C8B-B14F-4D97-AF65-F5344CB8AC3E}">
        <p14:creationId xmlns:p14="http://schemas.microsoft.com/office/powerpoint/2010/main" val="3590151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897D3-D7B9-E4AD-7745-EB4A790D0EBF}"/>
              </a:ext>
            </a:extLst>
          </p:cNvPr>
          <p:cNvSpPr>
            <a:spLocks noGrp="1"/>
          </p:cNvSpPr>
          <p:nvPr>
            <p:ph type="title"/>
          </p:nvPr>
        </p:nvSpPr>
        <p:spPr/>
        <p:txBody>
          <a:bodyPr/>
          <a:lstStyle/>
          <a:p>
            <a:r>
              <a:rPr lang="en-US" altLang="zh-CN" dirty="0"/>
              <a:t>6. </a:t>
            </a:r>
            <a:r>
              <a:rPr lang="zh-CN" altLang="en-US" dirty="0"/>
              <a:t>话题模型</a:t>
            </a:r>
          </a:p>
        </p:txBody>
      </p:sp>
      <p:sp>
        <p:nvSpPr>
          <p:cNvPr id="3" name="内容占位符 2">
            <a:extLst>
              <a:ext uri="{FF2B5EF4-FFF2-40B4-BE49-F238E27FC236}">
                <a16:creationId xmlns:a16="http://schemas.microsoft.com/office/drawing/2014/main" id="{09748CFA-9A1D-EF7B-1F09-DC5025436155}"/>
              </a:ext>
            </a:extLst>
          </p:cNvPr>
          <p:cNvSpPr>
            <a:spLocks noGrp="1"/>
          </p:cNvSpPr>
          <p:nvPr>
            <p:ph idx="1"/>
          </p:nvPr>
        </p:nvSpPr>
        <p:spPr/>
        <p:txBody>
          <a:bodyPr/>
          <a:lstStyle/>
          <a:p>
            <a:pPr marL="0" indent="0">
              <a:buNone/>
            </a:pPr>
            <a:r>
              <a:rPr lang="en-US" altLang="zh-CN" dirty="0"/>
              <a:t>LDA</a:t>
            </a:r>
            <a:r>
              <a:rPr lang="zh-CN" altLang="en-US" dirty="0"/>
              <a:t>盘式记法：</a:t>
            </a:r>
            <a:endParaRPr lang="en-US" altLang="zh-CN"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zh-CN" altLang="en-US" dirty="0"/>
          </a:p>
        </p:txBody>
      </p:sp>
      <p:sp>
        <p:nvSpPr>
          <p:cNvPr id="4" name="灯片编号占位符 3">
            <a:extLst>
              <a:ext uri="{FF2B5EF4-FFF2-40B4-BE49-F238E27FC236}">
                <a16:creationId xmlns:a16="http://schemas.microsoft.com/office/drawing/2014/main" id="{BFB2AF77-79A1-E619-787D-E310D6671ED4}"/>
              </a:ext>
            </a:extLst>
          </p:cNvPr>
          <p:cNvSpPr>
            <a:spLocks noGrp="1"/>
          </p:cNvSpPr>
          <p:nvPr>
            <p:ph type="sldNum" sz="quarter" idx="12"/>
          </p:nvPr>
        </p:nvSpPr>
        <p:spPr/>
        <p:txBody>
          <a:bodyPr/>
          <a:lstStyle/>
          <a:p>
            <a:fld id="{A5AAEF0F-0BBD-4BC2-B079-FA6741C313A3}" type="slidenum">
              <a:rPr lang="zh-CN" altLang="en-US" smtClean="0"/>
              <a:t>41</a:t>
            </a:fld>
            <a:endParaRPr lang="zh-CN" altLang="en-US"/>
          </a:p>
        </p:txBody>
      </p:sp>
      <p:pic>
        <p:nvPicPr>
          <p:cNvPr id="7" name="图片 6">
            <a:extLst>
              <a:ext uri="{FF2B5EF4-FFF2-40B4-BE49-F238E27FC236}">
                <a16:creationId xmlns:a16="http://schemas.microsoft.com/office/drawing/2014/main" id="{87A02860-5290-81CF-F59F-ADC1FD0A6796}"/>
              </a:ext>
            </a:extLst>
          </p:cNvPr>
          <p:cNvPicPr>
            <a:picLocks noChangeAspect="1"/>
          </p:cNvPicPr>
          <p:nvPr/>
        </p:nvPicPr>
        <p:blipFill>
          <a:blip r:embed="rId2"/>
          <a:stretch>
            <a:fillRect/>
          </a:stretch>
        </p:blipFill>
        <p:spPr>
          <a:xfrm>
            <a:off x="2435192" y="1667011"/>
            <a:ext cx="4296278" cy="1345689"/>
          </a:xfrm>
          <a:prstGeom prst="rect">
            <a:avLst/>
          </a:prstGeom>
        </p:spPr>
      </p:pic>
      <p:pic>
        <p:nvPicPr>
          <p:cNvPr id="10" name="图片 9">
            <a:extLst>
              <a:ext uri="{FF2B5EF4-FFF2-40B4-BE49-F238E27FC236}">
                <a16:creationId xmlns:a16="http://schemas.microsoft.com/office/drawing/2014/main" id="{78D5CEDC-A3C5-1C1F-5559-3A3975119160}"/>
              </a:ext>
            </a:extLst>
          </p:cNvPr>
          <p:cNvPicPr>
            <a:picLocks noChangeAspect="1"/>
          </p:cNvPicPr>
          <p:nvPr/>
        </p:nvPicPr>
        <p:blipFill>
          <a:blip r:embed="rId3"/>
          <a:stretch>
            <a:fillRect/>
          </a:stretch>
        </p:blipFill>
        <p:spPr>
          <a:xfrm>
            <a:off x="1682703" y="3385667"/>
            <a:ext cx="5778593" cy="1143302"/>
          </a:xfrm>
          <a:prstGeom prst="rect">
            <a:avLst/>
          </a:prstGeom>
        </p:spPr>
      </p:pic>
      <p:pic>
        <p:nvPicPr>
          <p:cNvPr id="12" name="图片 11">
            <a:extLst>
              <a:ext uri="{FF2B5EF4-FFF2-40B4-BE49-F238E27FC236}">
                <a16:creationId xmlns:a16="http://schemas.microsoft.com/office/drawing/2014/main" id="{3F974736-1D90-2441-A9AC-3558B68E5B37}"/>
              </a:ext>
            </a:extLst>
          </p:cNvPr>
          <p:cNvPicPr>
            <a:picLocks noChangeAspect="1"/>
          </p:cNvPicPr>
          <p:nvPr/>
        </p:nvPicPr>
        <p:blipFill>
          <a:blip r:embed="rId4"/>
          <a:stretch>
            <a:fillRect/>
          </a:stretch>
        </p:blipFill>
        <p:spPr>
          <a:xfrm>
            <a:off x="2819119" y="4901936"/>
            <a:ext cx="3505760" cy="885538"/>
          </a:xfrm>
          <a:prstGeom prst="rect">
            <a:avLst/>
          </a:prstGeom>
        </p:spPr>
      </p:pic>
    </p:spTree>
    <p:extLst>
      <p:ext uri="{BB962C8B-B14F-4D97-AF65-F5344CB8AC3E}">
        <p14:creationId xmlns:p14="http://schemas.microsoft.com/office/powerpoint/2010/main" val="18222067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950085-53A0-F2FE-8471-7CA6AEA9502A}"/>
              </a:ext>
            </a:extLst>
          </p:cNvPr>
          <p:cNvSpPr>
            <a:spLocks noGrp="1"/>
          </p:cNvSpPr>
          <p:nvPr>
            <p:ph type="title"/>
          </p:nvPr>
        </p:nvSpPr>
        <p:spPr/>
        <p:txBody>
          <a:bodyPr/>
          <a:lstStyle/>
          <a:p>
            <a:r>
              <a:rPr lang="en-US" altLang="zh-CN" dirty="0"/>
              <a:t>6. </a:t>
            </a:r>
            <a:r>
              <a:rPr lang="zh-CN" altLang="en-US" dirty="0"/>
              <a:t>话题模型</a:t>
            </a:r>
          </a:p>
        </p:txBody>
      </p:sp>
      <p:sp>
        <p:nvSpPr>
          <p:cNvPr id="3" name="内容占位符 2">
            <a:extLst>
              <a:ext uri="{FF2B5EF4-FFF2-40B4-BE49-F238E27FC236}">
                <a16:creationId xmlns:a16="http://schemas.microsoft.com/office/drawing/2014/main" id="{97B7CA0A-E2A5-C66C-003F-2D439CA9C170}"/>
              </a:ext>
            </a:extLst>
          </p:cNvPr>
          <p:cNvSpPr>
            <a:spLocks noGrp="1"/>
          </p:cNvSpPr>
          <p:nvPr>
            <p:ph idx="1"/>
          </p:nvPr>
        </p:nvSpPr>
        <p:spPr/>
        <p:txBody>
          <a:bodyPr/>
          <a:lstStyle/>
          <a:p>
            <a:pPr marL="0" indent="0">
              <a:buNone/>
            </a:pPr>
            <a:r>
              <a:rPr lang="zh-CN" altLang="en-US" dirty="0"/>
              <a:t>给定训练数据</a:t>
            </a:r>
            <a:r>
              <a:rPr lang="en-US" altLang="zh-CN" dirty="0"/>
              <a:t>W</a:t>
            </a:r>
            <a:r>
              <a:rPr lang="zh-CN" altLang="en-US" dirty="0"/>
              <a:t>， </a:t>
            </a:r>
            <a:r>
              <a:rPr lang="en-US" altLang="zh-CN" dirty="0"/>
              <a:t>LDA </a:t>
            </a:r>
            <a:r>
              <a:rPr lang="zh-CN" altLang="en-US" dirty="0"/>
              <a:t>的模型参数可通过极大似然法估计：</a:t>
            </a:r>
            <a:endParaRPr lang="en-US" altLang="zh-CN" dirty="0"/>
          </a:p>
          <a:p>
            <a:pPr marL="0" indent="0">
              <a:buNone/>
            </a:pPr>
            <a:endParaRPr lang="en-US" altLang="zh-CN" dirty="0"/>
          </a:p>
          <a:p>
            <a:pPr marL="0" indent="0">
              <a:buNone/>
            </a:pPr>
            <a:endParaRPr lang="en-US" altLang="zh-CN" dirty="0"/>
          </a:p>
          <a:p>
            <a:pPr marL="0" indent="0">
              <a:buNone/>
            </a:pPr>
            <a:r>
              <a:rPr lang="zh-CN" altLang="en-US" dirty="0"/>
              <a:t>若模型已知，即参数</a:t>
            </a:r>
            <a:r>
              <a:rPr lang="en-US" altLang="zh-CN" dirty="0"/>
              <a:t>α</a:t>
            </a:r>
            <a:r>
              <a:rPr lang="zh-CN" altLang="en-US" dirty="0"/>
              <a:t>和</a:t>
            </a:r>
            <a:r>
              <a:rPr lang="en-US" altLang="zh-CN" dirty="0"/>
              <a:t>η</a:t>
            </a:r>
            <a:r>
              <a:rPr lang="zh-CN" altLang="en-US" dirty="0"/>
              <a:t>己确定，则根据词频来推断文档集所对应的话题结构可通过求解：</a:t>
            </a: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260AA00C-8C54-943E-9221-2111EC15DF73}"/>
              </a:ext>
            </a:extLst>
          </p:cNvPr>
          <p:cNvSpPr>
            <a:spLocks noGrp="1"/>
          </p:cNvSpPr>
          <p:nvPr>
            <p:ph type="sldNum" sz="quarter" idx="12"/>
          </p:nvPr>
        </p:nvSpPr>
        <p:spPr/>
        <p:txBody>
          <a:bodyPr/>
          <a:lstStyle/>
          <a:p>
            <a:fld id="{A5AAEF0F-0BBD-4BC2-B079-FA6741C313A3}" type="slidenum">
              <a:rPr lang="zh-CN" altLang="en-US" smtClean="0"/>
              <a:t>42</a:t>
            </a:fld>
            <a:endParaRPr lang="zh-CN" altLang="en-US"/>
          </a:p>
        </p:txBody>
      </p:sp>
      <p:pic>
        <p:nvPicPr>
          <p:cNvPr id="7" name="图片 6">
            <a:extLst>
              <a:ext uri="{FF2B5EF4-FFF2-40B4-BE49-F238E27FC236}">
                <a16:creationId xmlns:a16="http://schemas.microsoft.com/office/drawing/2014/main" id="{C8168F78-66EE-BCE2-EA10-085A00CE0138}"/>
              </a:ext>
            </a:extLst>
          </p:cNvPr>
          <p:cNvPicPr>
            <a:picLocks noChangeAspect="1"/>
          </p:cNvPicPr>
          <p:nvPr/>
        </p:nvPicPr>
        <p:blipFill>
          <a:blip r:embed="rId2"/>
          <a:stretch>
            <a:fillRect/>
          </a:stretch>
        </p:blipFill>
        <p:spPr>
          <a:xfrm>
            <a:off x="3049793" y="1629784"/>
            <a:ext cx="3143193" cy="899841"/>
          </a:xfrm>
          <a:prstGeom prst="rect">
            <a:avLst/>
          </a:prstGeom>
        </p:spPr>
      </p:pic>
      <p:pic>
        <p:nvPicPr>
          <p:cNvPr id="10" name="图片 9">
            <a:extLst>
              <a:ext uri="{FF2B5EF4-FFF2-40B4-BE49-F238E27FC236}">
                <a16:creationId xmlns:a16="http://schemas.microsoft.com/office/drawing/2014/main" id="{290035CD-EED7-5DDE-7D6E-1F40C077FBE2}"/>
              </a:ext>
            </a:extLst>
          </p:cNvPr>
          <p:cNvPicPr>
            <a:picLocks noChangeAspect="1"/>
          </p:cNvPicPr>
          <p:nvPr/>
        </p:nvPicPr>
        <p:blipFill>
          <a:blip r:embed="rId3"/>
          <a:stretch>
            <a:fillRect/>
          </a:stretch>
        </p:blipFill>
        <p:spPr>
          <a:xfrm>
            <a:off x="2395495" y="3829901"/>
            <a:ext cx="4375672" cy="856903"/>
          </a:xfrm>
          <a:prstGeom prst="rect">
            <a:avLst/>
          </a:prstGeom>
        </p:spPr>
      </p:pic>
    </p:spTree>
    <p:extLst>
      <p:ext uri="{BB962C8B-B14F-4D97-AF65-F5344CB8AC3E}">
        <p14:creationId xmlns:p14="http://schemas.microsoft.com/office/powerpoint/2010/main" val="4179674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36669EA-0EB2-0BD7-2DB3-3C08E24F4AC3}"/>
              </a:ext>
            </a:extLst>
          </p:cNvPr>
          <p:cNvSpPr>
            <a:spLocks noGrp="1"/>
          </p:cNvSpPr>
          <p:nvPr>
            <p:ph type="body" idx="1"/>
          </p:nvPr>
        </p:nvSpPr>
        <p:spPr/>
        <p:txBody>
          <a:bodyPr/>
          <a:lstStyle/>
          <a:p>
            <a:r>
              <a:rPr lang="en-US" altLang="zh-CN" dirty="0"/>
              <a:t>End</a:t>
            </a:r>
            <a:endParaRPr lang="zh-CN" altLang="en-US" dirty="0"/>
          </a:p>
        </p:txBody>
      </p:sp>
      <p:sp>
        <p:nvSpPr>
          <p:cNvPr id="3" name="灯片编号占位符 2">
            <a:extLst>
              <a:ext uri="{FF2B5EF4-FFF2-40B4-BE49-F238E27FC236}">
                <a16:creationId xmlns:a16="http://schemas.microsoft.com/office/drawing/2014/main" id="{91242904-2487-24F9-8AAC-C0935349DCCE}"/>
              </a:ext>
            </a:extLst>
          </p:cNvPr>
          <p:cNvSpPr>
            <a:spLocks noGrp="1"/>
          </p:cNvSpPr>
          <p:nvPr>
            <p:ph type="sldNum" sz="quarter" idx="12"/>
          </p:nvPr>
        </p:nvSpPr>
        <p:spPr/>
        <p:txBody>
          <a:bodyPr/>
          <a:lstStyle/>
          <a:p>
            <a:fld id="{A5AAEF0F-0BBD-4BC2-B079-FA6741C313A3}" type="slidenum">
              <a:rPr lang="zh-CN" altLang="en-US" smtClean="0"/>
              <a:t>43</a:t>
            </a:fld>
            <a:endParaRPr lang="zh-CN" altLang="en-US"/>
          </a:p>
        </p:txBody>
      </p:sp>
    </p:spTree>
    <p:extLst>
      <p:ext uri="{BB962C8B-B14F-4D97-AF65-F5344CB8AC3E}">
        <p14:creationId xmlns:p14="http://schemas.microsoft.com/office/powerpoint/2010/main" val="283617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9D2BE-E257-8689-C1A4-51167DB77852}"/>
              </a:ext>
            </a:extLst>
          </p:cNvPr>
          <p:cNvSpPr>
            <a:spLocks noGrp="1"/>
          </p:cNvSpPr>
          <p:nvPr>
            <p:ph type="title"/>
          </p:nvPr>
        </p:nvSpPr>
        <p:spPr/>
        <p:txBody>
          <a:bodyPr/>
          <a:lstStyle/>
          <a:p>
            <a:r>
              <a:rPr lang="en-US" altLang="zh-CN" dirty="0"/>
              <a:t>1. </a:t>
            </a:r>
            <a:r>
              <a:rPr lang="zh-CN" altLang="en-US" dirty="0"/>
              <a:t>隐马尔可夫模型</a:t>
            </a:r>
          </a:p>
        </p:txBody>
      </p:sp>
      <p:sp>
        <p:nvSpPr>
          <p:cNvPr id="3" name="内容占位符 2">
            <a:extLst>
              <a:ext uri="{FF2B5EF4-FFF2-40B4-BE49-F238E27FC236}">
                <a16:creationId xmlns:a16="http://schemas.microsoft.com/office/drawing/2014/main" id="{D75D5803-FCC4-0FC9-AAD3-402466ED59FC}"/>
              </a:ext>
            </a:extLst>
          </p:cNvPr>
          <p:cNvSpPr>
            <a:spLocks noGrp="1"/>
          </p:cNvSpPr>
          <p:nvPr>
            <p:ph idx="1"/>
          </p:nvPr>
        </p:nvSpPr>
        <p:spPr/>
        <p:txBody>
          <a:bodyPr/>
          <a:lstStyle/>
          <a:p>
            <a:r>
              <a:rPr lang="zh-CN" altLang="en-US" dirty="0"/>
              <a:t>状态变量。假定状态变量是隐藏的、不可被观测的，因此状态变量亦称隐变量。</a:t>
            </a:r>
            <a:endParaRPr lang="en-US" altLang="zh-CN" dirty="0"/>
          </a:p>
          <a:p>
            <a:r>
              <a:rPr lang="zh-CN" altLang="en-US" dirty="0"/>
              <a:t>观测变量。可以是离散型也可以是连续型。</a:t>
            </a:r>
          </a:p>
        </p:txBody>
      </p:sp>
      <p:sp>
        <p:nvSpPr>
          <p:cNvPr id="4" name="灯片编号占位符 3">
            <a:extLst>
              <a:ext uri="{FF2B5EF4-FFF2-40B4-BE49-F238E27FC236}">
                <a16:creationId xmlns:a16="http://schemas.microsoft.com/office/drawing/2014/main" id="{9A805BAD-3063-566A-7BC3-16E4231A11F8}"/>
              </a:ext>
            </a:extLst>
          </p:cNvPr>
          <p:cNvSpPr>
            <a:spLocks noGrp="1"/>
          </p:cNvSpPr>
          <p:nvPr>
            <p:ph type="sldNum" sz="quarter" idx="12"/>
          </p:nvPr>
        </p:nvSpPr>
        <p:spPr/>
        <p:txBody>
          <a:bodyPr/>
          <a:lstStyle/>
          <a:p>
            <a:fld id="{A5AAEF0F-0BBD-4BC2-B079-FA6741C313A3}" type="slidenum">
              <a:rPr lang="zh-CN" altLang="en-US" smtClean="0"/>
              <a:t>5</a:t>
            </a:fld>
            <a:endParaRPr lang="zh-CN" altLang="en-US"/>
          </a:p>
        </p:txBody>
      </p:sp>
      <p:pic>
        <p:nvPicPr>
          <p:cNvPr id="6" name="图片 5">
            <a:extLst>
              <a:ext uri="{FF2B5EF4-FFF2-40B4-BE49-F238E27FC236}">
                <a16:creationId xmlns:a16="http://schemas.microsoft.com/office/drawing/2014/main" id="{398E1430-9503-C4F1-E587-876A82BBDBF7}"/>
              </a:ext>
            </a:extLst>
          </p:cNvPr>
          <p:cNvPicPr>
            <a:picLocks noChangeAspect="1"/>
          </p:cNvPicPr>
          <p:nvPr/>
        </p:nvPicPr>
        <p:blipFill>
          <a:blip r:embed="rId3"/>
          <a:stretch>
            <a:fillRect/>
          </a:stretch>
        </p:blipFill>
        <p:spPr>
          <a:xfrm>
            <a:off x="2868998" y="3279394"/>
            <a:ext cx="3428665" cy="1155447"/>
          </a:xfrm>
          <a:prstGeom prst="rect">
            <a:avLst/>
          </a:prstGeom>
        </p:spPr>
      </p:pic>
    </p:spTree>
    <p:extLst>
      <p:ext uri="{BB962C8B-B14F-4D97-AF65-F5344CB8AC3E}">
        <p14:creationId xmlns:p14="http://schemas.microsoft.com/office/powerpoint/2010/main" val="2151721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9D2BE-E257-8689-C1A4-51167DB77852}"/>
              </a:ext>
            </a:extLst>
          </p:cNvPr>
          <p:cNvSpPr>
            <a:spLocks noGrp="1"/>
          </p:cNvSpPr>
          <p:nvPr>
            <p:ph type="title"/>
          </p:nvPr>
        </p:nvSpPr>
        <p:spPr/>
        <p:txBody>
          <a:bodyPr/>
          <a:lstStyle/>
          <a:p>
            <a:r>
              <a:rPr lang="en-US" altLang="zh-CN" dirty="0"/>
              <a:t>1. </a:t>
            </a:r>
            <a:r>
              <a:rPr lang="zh-CN" altLang="en-US" dirty="0"/>
              <a:t>隐马尔可夫模型</a:t>
            </a:r>
          </a:p>
        </p:txBody>
      </p:sp>
      <p:sp>
        <p:nvSpPr>
          <p:cNvPr id="3" name="内容占位符 2">
            <a:extLst>
              <a:ext uri="{FF2B5EF4-FFF2-40B4-BE49-F238E27FC236}">
                <a16:creationId xmlns:a16="http://schemas.microsoft.com/office/drawing/2014/main" id="{D75D5803-FCC4-0FC9-AAD3-402466ED59FC}"/>
              </a:ext>
            </a:extLst>
          </p:cNvPr>
          <p:cNvSpPr>
            <a:spLocks noGrp="1"/>
          </p:cNvSpPr>
          <p:nvPr>
            <p:ph idx="1"/>
          </p:nvPr>
        </p:nvSpPr>
        <p:spPr/>
        <p:txBody>
          <a:bodyPr/>
          <a:lstStyle/>
          <a:p>
            <a:pPr marL="0" indent="0">
              <a:buNone/>
            </a:pPr>
            <a:endParaRPr lang="en-US" altLang="zh-CN" dirty="0"/>
          </a:p>
          <a:p>
            <a:pPr marL="0" indent="0">
              <a:buNone/>
            </a:pPr>
            <a:r>
              <a:rPr lang="zh-CN" altLang="en-US" dirty="0"/>
              <a:t>马尔可夫链：</a:t>
            </a:r>
            <a:endParaRPr lang="en-US" altLang="zh-CN" dirty="0"/>
          </a:p>
          <a:p>
            <a:pPr marL="0" indent="0">
              <a:buNone/>
            </a:pPr>
            <a:r>
              <a:rPr lang="zh-CN" altLang="en-US" dirty="0"/>
              <a:t>系统下一时刻的状态仅由当前状态决定，不依赖于以往的任何状态</a:t>
            </a:r>
            <a:r>
              <a:rPr lang="en-US" altLang="zh-CN" dirty="0"/>
              <a:t>.</a:t>
            </a:r>
            <a:r>
              <a:rPr lang="zh-CN" altLang="en-US" dirty="0"/>
              <a:t>基于这种依赖关系，所有变量的联合概率分布为</a:t>
            </a:r>
          </a:p>
        </p:txBody>
      </p:sp>
      <p:sp>
        <p:nvSpPr>
          <p:cNvPr id="4" name="灯片编号占位符 3">
            <a:extLst>
              <a:ext uri="{FF2B5EF4-FFF2-40B4-BE49-F238E27FC236}">
                <a16:creationId xmlns:a16="http://schemas.microsoft.com/office/drawing/2014/main" id="{9A805BAD-3063-566A-7BC3-16E4231A11F8}"/>
              </a:ext>
            </a:extLst>
          </p:cNvPr>
          <p:cNvSpPr>
            <a:spLocks noGrp="1"/>
          </p:cNvSpPr>
          <p:nvPr>
            <p:ph type="sldNum" sz="quarter" idx="12"/>
          </p:nvPr>
        </p:nvSpPr>
        <p:spPr/>
        <p:txBody>
          <a:bodyPr/>
          <a:lstStyle/>
          <a:p>
            <a:fld id="{A5AAEF0F-0BBD-4BC2-B079-FA6741C313A3}" type="slidenum">
              <a:rPr lang="zh-CN" altLang="en-US" smtClean="0"/>
              <a:t>6</a:t>
            </a:fld>
            <a:endParaRPr lang="zh-CN" altLang="en-US"/>
          </a:p>
        </p:txBody>
      </p:sp>
      <p:pic>
        <p:nvPicPr>
          <p:cNvPr id="9" name="图片 8">
            <a:extLst>
              <a:ext uri="{FF2B5EF4-FFF2-40B4-BE49-F238E27FC236}">
                <a16:creationId xmlns:a16="http://schemas.microsoft.com/office/drawing/2014/main" id="{EBDE8086-0849-40F9-A43A-688726EF8986}"/>
              </a:ext>
            </a:extLst>
          </p:cNvPr>
          <p:cNvPicPr>
            <a:picLocks noChangeAspect="1"/>
          </p:cNvPicPr>
          <p:nvPr/>
        </p:nvPicPr>
        <p:blipFill>
          <a:blip r:embed="rId3"/>
          <a:stretch>
            <a:fillRect/>
          </a:stretch>
        </p:blipFill>
        <p:spPr>
          <a:xfrm>
            <a:off x="1426098" y="3426312"/>
            <a:ext cx="6291803" cy="796962"/>
          </a:xfrm>
          <a:prstGeom prst="rect">
            <a:avLst/>
          </a:prstGeom>
        </p:spPr>
      </p:pic>
      <p:sp>
        <p:nvSpPr>
          <p:cNvPr id="11" name="文本框 10">
            <a:extLst>
              <a:ext uri="{FF2B5EF4-FFF2-40B4-BE49-F238E27FC236}">
                <a16:creationId xmlns:a16="http://schemas.microsoft.com/office/drawing/2014/main" id="{780041F0-807D-9727-1621-EA19963054B5}"/>
              </a:ext>
            </a:extLst>
          </p:cNvPr>
          <p:cNvSpPr txBox="1"/>
          <p:nvPr/>
        </p:nvSpPr>
        <p:spPr>
          <a:xfrm>
            <a:off x="6425005" y="4453666"/>
            <a:ext cx="2116566" cy="461665"/>
          </a:xfrm>
          <a:prstGeom prst="rect">
            <a:avLst/>
          </a:prstGeom>
          <a:solidFill>
            <a:schemeClr val="lt1"/>
          </a:solidFill>
          <a:ln w="25400" cap="flat" cmpd="sng" algn="ctr">
            <a:solidFill>
              <a:schemeClr val="accent2"/>
            </a:solidFill>
            <a:prstDash val="solid"/>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2400" b="0" i="0" u="none" strike="noStrike" baseline="0" dirty="0">
                <a:latin typeface="HiddenHorzOCR"/>
              </a:rPr>
              <a:t>现在决定未来</a:t>
            </a:r>
            <a:endParaRPr lang="zh-CN" altLang="en-US" sz="2400" dirty="0"/>
          </a:p>
        </p:txBody>
      </p:sp>
    </p:spTree>
    <p:extLst>
      <p:ext uri="{BB962C8B-B14F-4D97-AF65-F5344CB8AC3E}">
        <p14:creationId xmlns:p14="http://schemas.microsoft.com/office/powerpoint/2010/main" val="2224741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9D2BE-E257-8689-C1A4-51167DB77852}"/>
              </a:ext>
            </a:extLst>
          </p:cNvPr>
          <p:cNvSpPr>
            <a:spLocks noGrp="1"/>
          </p:cNvSpPr>
          <p:nvPr>
            <p:ph type="title"/>
          </p:nvPr>
        </p:nvSpPr>
        <p:spPr/>
        <p:txBody>
          <a:bodyPr/>
          <a:lstStyle/>
          <a:p>
            <a:r>
              <a:rPr lang="en-US" altLang="zh-CN" dirty="0"/>
              <a:t>1. </a:t>
            </a:r>
            <a:r>
              <a:rPr lang="zh-CN" altLang="en-US" dirty="0"/>
              <a:t>隐马尔可夫模型</a:t>
            </a:r>
          </a:p>
        </p:txBody>
      </p:sp>
      <p:sp>
        <p:nvSpPr>
          <p:cNvPr id="3" name="内容占位符 2">
            <a:extLst>
              <a:ext uri="{FF2B5EF4-FFF2-40B4-BE49-F238E27FC236}">
                <a16:creationId xmlns:a16="http://schemas.microsoft.com/office/drawing/2014/main" id="{D75D5803-FCC4-0FC9-AAD3-402466ED59FC}"/>
              </a:ext>
            </a:extLst>
          </p:cNvPr>
          <p:cNvSpPr>
            <a:spLocks noGrp="1"/>
          </p:cNvSpPr>
          <p:nvPr>
            <p:ph idx="1"/>
          </p:nvPr>
        </p:nvSpPr>
        <p:spPr/>
        <p:txBody>
          <a:bodyPr/>
          <a:lstStyle/>
          <a:p>
            <a:pPr marL="0" indent="0">
              <a:buNone/>
            </a:pPr>
            <a:r>
              <a:rPr lang="zh-CN" altLang="en-US" dirty="0"/>
              <a:t>欲确定一个隐马尔可夫模型还需以下三组参数：</a:t>
            </a:r>
            <a:endParaRPr lang="en-US" altLang="zh-CN" dirty="0"/>
          </a:p>
          <a:p>
            <a:r>
              <a:rPr lang="zh-CN" altLang="en-US" dirty="0"/>
              <a:t>状态转移概率：在各个状态间转换的概率</a:t>
            </a:r>
            <a:endParaRPr lang="en-US" altLang="zh-CN" dirty="0"/>
          </a:p>
          <a:p>
            <a:endParaRPr lang="en-US" altLang="zh-CN" dirty="0"/>
          </a:p>
          <a:p>
            <a:r>
              <a:rPr lang="zh-CN" altLang="en-US" dirty="0"/>
              <a:t>输出现测概率：根据当前状态获得各个观测值的概率</a:t>
            </a:r>
            <a:endParaRPr lang="en-US" altLang="zh-CN" dirty="0"/>
          </a:p>
          <a:p>
            <a:endParaRPr lang="en-US" altLang="zh-CN" dirty="0"/>
          </a:p>
          <a:p>
            <a:r>
              <a:rPr lang="zh-CN" altLang="en-US" dirty="0"/>
              <a:t>初始状态概率</a:t>
            </a:r>
            <a:endParaRPr lang="en-US" altLang="zh-CN" dirty="0"/>
          </a:p>
        </p:txBody>
      </p:sp>
      <p:sp>
        <p:nvSpPr>
          <p:cNvPr id="4" name="灯片编号占位符 3">
            <a:extLst>
              <a:ext uri="{FF2B5EF4-FFF2-40B4-BE49-F238E27FC236}">
                <a16:creationId xmlns:a16="http://schemas.microsoft.com/office/drawing/2014/main" id="{9A805BAD-3063-566A-7BC3-16E4231A11F8}"/>
              </a:ext>
            </a:extLst>
          </p:cNvPr>
          <p:cNvSpPr>
            <a:spLocks noGrp="1"/>
          </p:cNvSpPr>
          <p:nvPr>
            <p:ph type="sldNum" sz="quarter" idx="12"/>
          </p:nvPr>
        </p:nvSpPr>
        <p:spPr/>
        <p:txBody>
          <a:bodyPr/>
          <a:lstStyle/>
          <a:p>
            <a:fld id="{A5AAEF0F-0BBD-4BC2-B079-FA6741C313A3}" type="slidenum">
              <a:rPr lang="zh-CN" altLang="en-US" smtClean="0"/>
              <a:t>7</a:t>
            </a:fld>
            <a:endParaRPr lang="zh-CN" altLang="en-US"/>
          </a:p>
        </p:txBody>
      </p:sp>
      <p:pic>
        <p:nvPicPr>
          <p:cNvPr id="6" name="图片 5">
            <a:extLst>
              <a:ext uri="{FF2B5EF4-FFF2-40B4-BE49-F238E27FC236}">
                <a16:creationId xmlns:a16="http://schemas.microsoft.com/office/drawing/2014/main" id="{0C3EA03A-2780-3CB0-8331-28721A6E9FFF}"/>
              </a:ext>
            </a:extLst>
          </p:cNvPr>
          <p:cNvPicPr>
            <a:picLocks noChangeAspect="1"/>
          </p:cNvPicPr>
          <p:nvPr/>
        </p:nvPicPr>
        <p:blipFill>
          <a:blip r:embed="rId3"/>
          <a:stretch>
            <a:fillRect/>
          </a:stretch>
        </p:blipFill>
        <p:spPr>
          <a:xfrm>
            <a:off x="2095080" y="2132378"/>
            <a:ext cx="4953840" cy="567563"/>
          </a:xfrm>
          <a:prstGeom prst="rect">
            <a:avLst/>
          </a:prstGeom>
        </p:spPr>
      </p:pic>
      <p:pic>
        <p:nvPicPr>
          <p:cNvPr id="8" name="图片 7">
            <a:extLst>
              <a:ext uri="{FF2B5EF4-FFF2-40B4-BE49-F238E27FC236}">
                <a16:creationId xmlns:a16="http://schemas.microsoft.com/office/drawing/2014/main" id="{B2DDA4BF-87A2-79AC-5B6A-565F7D912F58}"/>
              </a:ext>
            </a:extLst>
          </p:cNvPr>
          <p:cNvPicPr>
            <a:picLocks noChangeAspect="1"/>
          </p:cNvPicPr>
          <p:nvPr/>
        </p:nvPicPr>
        <p:blipFill>
          <a:blip r:embed="rId4"/>
          <a:stretch>
            <a:fillRect/>
          </a:stretch>
        </p:blipFill>
        <p:spPr>
          <a:xfrm>
            <a:off x="6132753" y="1719103"/>
            <a:ext cx="537602" cy="322561"/>
          </a:xfrm>
          <a:prstGeom prst="rect">
            <a:avLst/>
          </a:prstGeom>
        </p:spPr>
      </p:pic>
      <p:pic>
        <p:nvPicPr>
          <p:cNvPr id="12" name="图片 11">
            <a:extLst>
              <a:ext uri="{FF2B5EF4-FFF2-40B4-BE49-F238E27FC236}">
                <a16:creationId xmlns:a16="http://schemas.microsoft.com/office/drawing/2014/main" id="{E956EBF0-ADDB-124F-77F8-F61D73757895}"/>
              </a:ext>
            </a:extLst>
          </p:cNvPr>
          <p:cNvPicPr>
            <a:picLocks noChangeAspect="1"/>
          </p:cNvPicPr>
          <p:nvPr/>
        </p:nvPicPr>
        <p:blipFill>
          <a:blip r:embed="rId5"/>
          <a:stretch>
            <a:fillRect/>
          </a:stretch>
        </p:blipFill>
        <p:spPr>
          <a:xfrm>
            <a:off x="6656852" y="1674721"/>
            <a:ext cx="967922" cy="332916"/>
          </a:xfrm>
          <a:prstGeom prst="rect">
            <a:avLst/>
          </a:prstGeom>
        </p:spPr>
      </p:pic>
      <p:pic>
        <p:nvPicPr>
          <p:cNvPr id="14" name="图片 13">
            <a:extLst>
              <a:ext uri="{FF2B5EF4-FFF2-40B4-BE49-F238E27FC236}">
                <a16:creationId xmlns:a16="http://schemas.microsoft.com/office/drawing/2014/main" id="{42F39328-703E-ACA2-6E64-96FB02124BDD}"/>
              </a:ext>
            </a:extLst>
          </p:cNvPr>
          <p:cNvPicPr>
            <a:picLocks noChangeAspect="1"/>
          </p:cNvPicPr>
          <p:nvPr/>
        </p:nvPicPr>
        <p:blipFill>
          <a:blip r:embed="rId6"/>
          <a:stretch>
            <a:fillRect/>
          </a:stretch>
        </p:blipFill>
        <p:spPr>
          <a:xfrm>
            <a:off x="7613626" y="2808398"/>
            <a:ext cx="1347272" cy="308274"/>
          </a:xfrm>
          <a:prstGeom prst="rect">
            <a:avLst/>
          </a:prstGeom>
        </p:spPr>
      </p:pic>
      <p:pic>
        <p:nvPicPr>
          <p:cNvPr id="16" name="图片 15">
            <a:extLst>
              <a:ext uri="{FF2B5EF4-FFF2-40B4-BE49-F238E27FC236}">
                <a16:creationId xmlns:a16="http://schemas.microsoft.com/office/drawing/2014/main" id="{AA7EC39D-BE35-175B-D4D6-CE00EC411FCC}"/>
              </a:ext>
            </a:extLst>
          </p:cNvPr>
          <p:cNvPicPr>
            <a:picLocks noChangeAspect="1"/>
          </p:cNvPicPr>
          <p:nvPr/>
        </p:nvPicPr>
        <p:blipFill>
          <a:blip r:embed="rId7"/>
          <a:stretch>
            <a:fillRect/>
          </a:stretch>
        </p:blipFill>
        <p:spPr>
          <a:xfrm>
            <a:off x="2210696" y="3281286"/>
            <a:ext cx="5748057" cy="528923"/>
          </a:xfrm>
          <a:prstGeom prst="rect">
            <a:avLst/>
          </a:prstGeom>
        </p:spPr>
      </p:pic>
      <p:pic>
        <p:nvPicPr>
          <p:cNvPr id="18" name="图片 17">
            <a:extLst>
              <a:ext uri="{FF2B5EF4-FFF2-40B4-BE49-F238E27FC236}">
                <a16:creationId xmlns:a16="http://schemas.microsoft.com/office/drawing/2014/main" id="{83F6F12C-7A91-5662-3BD1-776DC3D617D9}"/>
              </a:ext>
            </a:extLst>
          </p:cNvPr>
          <p:cNvPicPr>
            <a:picLocks noChangeAspect="1"/>
          </p:cNvPicPr>
          <p:nvPr/>
        </p:nvPicPr>
        <p:blipFill>
          <a:blip r:embed="rId8"/>
          <a:stretch>
            <a:fillRect/>
          </a:stretch>
        </p:blipFill>
        <p:spPr>
          <a:xfrm>
            <a:off x="2519306" y="3911969"/>
            <a:ext cx="522811" cy="298749"/>
          </a:xfrm>
          <a:prstGeom prst="rect">
            <a:avLst/>
          </a:prstGeom>
        </p:spPr>
      </p:pic>
      <p:pic>
        <p:nvPicPr>
          <p:cNvPr id="20" name="图片 19">
            <a:extLst>
              <a:ext uri="{FF2B5EF4-FFF2-40B4-BE49-F238E27FC236}">
                <a16:creationId xmlns:a16="http://schemas.microsoft.com/office/drawing/2014/main" id="{E30C9880-48C9-4A38-F4DC-6DCEF4CC6D6B}"/>
              </a:ext>
            </a:extLst>
          </p:cNvPr>
          <p:cNvPicPr>
            <a:picLocks noChangeAspect="1"/>
          </p:cNvPicPr>
          <p:nvPr/>
        </p:nvPicPr>
        <p:blipFill>
          <a:blip r:embed="rId9"/>
          <a:stretch>
            <a:fillRect/>
          </a:stretch>
        </p:blipFill>
        <p:spPr>
          <a:xfrm>
            <a:off x="3086302" y="3833200"/>
            <a:ext cx="1602070" cy="386915"/>
          </a:xfrm>
          <a:prstGeom prst="rect">
            <a:avLst/>
          </a:prstGeom>
        </p:spPr>
      </p:pic>
      <p:pic>
        <p:nvPicPr>
          <p:cNvPr id="22" name="图片 21">
            <a:extLst>
              <a:ext uri="{FF2B5EF4-FFF2-40B4-BE49-F238E27FC236}">
                <a16:creationId xmlns:a16="http://schemas.microsoft.com/office/drawing/2014/main" id="{90D9D170-B53A-C488-983F-7337D4F187C2}"/>
              </a:ext>
            </a:extLst>
          </p:cNvPr>
          <p:cNvPicPr>
            <a:picLocks noChangeAspect="1"/>
          </p:cNvPicPr>
          <p:nvPr/>
        </p:nvPicPr>
        <p:blipFill>
          <a:blip r:embed="rId10"/>
          <a:stretch>
            <a:fillRect/>
          </a:stretch>
        </p:blipFill>
        <p:spPr>
          <a:xfrm>
            <a:off x="2210696" y="4392207"/>
            <a:ext cx="3492929" cy="574451"/>
          </a:xfrm>
          <a:prstGeom prst="rect">
            <a:avLst/>
          </a:prstGeom>
        </p:spPr>
      </p:pic>
    </p:spTree>
    <p:extLst>
      <p:ext uri="{BB962C8B-B14F-4D97-AF65-F5344CB8AC3E}">
        <p14:creationId xmlns:p14="http://schemas.microsoft.com/office/powerpoint/2010/main" val="953817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9D2BE-E257-8689-C1A4-51167DB77852}"/>
              </a:ext>
            </a:extLst>
          </p:cNvPr>
          <p:cNvSpPr>
            <a:spLocks noGrp="1"/>
          </p:cNvSpPr>
          <p:nvPr>
            <p:ph type="title"/>
          </p:nvPr>
        </p:nvSpPr>
        <p:spPr/>
        <p:txBody>
          <a:bodyPr/>
          <a:lstStyle/>
          <a:p>
            <a:r>
              <a:rPr lang="en-US" altLang="zh-CN" dirty="0"/>
              <a:t>1. </a:t>
            </a:r>
            <a:r>
              <a:rPr lang="zh-CN" altLang="en-US" dirty="0"/>
              <a:t>隐马尔可夫模型</a:t>
            </a:r>
          </a:p>
        </p:txBody>
      </p:sp>
      <p:sp>
        <p:nvSpPr>
          <p:cNvPr id="3" name="内容占位符 2">
            <a:extLst>
              <a:ext uri="{FF2B5EF4-FFF2-40B4-BE49-F238E27FC236}">
                <a16:creationId xmlns:a16="http://schemas.microsoft.com/office/drawing/2014/main" id="{D75D5803-FCC4-0FC9-AAD3-402466ED59FC}"/>
              </a:ext>
            </a:extLst>
          </p:cNvPr>
          <p:cNvSpPr>
            <a:spLocks noGrp="1"/>
          </p:cNvSpPr>
          <p:nvPr>
            <p:ph idx="1"/>
          </p:nvPr>
        </p:nvSpPr>
        <p:spPr/>
        <p:txBody>
          <a:bodyPr/>
          <a:lstStyle/>
          <a:p>
            <a:pPr marL="0" indent="0">
              <a:buNone/>
            </a:pPr>
            <a:r>
              <a:rPr lang="zh-CN" altLang="en-US" dirty="0"/>
              <a:t>观测序列产生：</a:t>
            </a:r>
          </a:p>
        </p:txBody>
      </p:sp>
      <p:sp>
        <p:nvSpPr>
          <p:cNvPr id="4" name="灯片编号占位符 3">
            <a:extLst>
              <a:ext uri="{FF2B5EF4-FFF2-40B4-BE49-F238E27FC236}">
                <a16:creationId xmlns:a16="http://schemas.microsoft.com/office/drawing/2014/main" id="{9A805BAD-3063-566A-7BC3-16E4231A11F8}"/>
              </a:ext>
            </a:extLst>
          </p:cNvPr>
          <p:cNvSpPr>
            <a:spLocks noGrp="1"/>
          </p:cNvSpPr>
          <p:nvPr>
            <p:ph type="sldNum" sz="quarter" idx="12"/>
          </p:nvPr>
        </p:nvSpPr>
        <p:spPr/>
        <p:txBody>
          <a:bodyPr/>
          <a:lstStyle/>
          <a:p>
            <a:fld id="{A5AAEF0F-0BBD-4BC2-B079-FA6741C313A3}" type="slidenum">
              <a:rPr lang="zh-CN" altLang="en-US" smtClean="0"/>
              <a:t>8</a:t>
            </a:fld>
            <a:endParaRPr lang="zh-CN" altLang="en-US"/>
          </a:p>
        </p:txBody>
      </p:sp>
      <p:pic>
        <p:nvPicPr>
          <p:cNvPr id="7" name="图片 6">
            <a:extLst>
              <a:ext uri="{FF2B5EF4-FFF2-40B4-BE49-F238E27FC236}">
                <a16:creationId xmlns:a16="http://schemas.microsoft.com/office/drawing/2014/main" id="{5B606CC8-6A0B-0634-4821-8D371DD4D304}"/>
              </a:ext>
            </a:extLst>
          </p:cNvPr>
          <p:cNvPicPr>
            <a:picLocks noChangeAspect="1"/>
          </p:cNvPicPr>
          <p:nvPr/>
        </p:nvPicPr>
        <p:blipFill>
          <a:blip r:embed="rId3"/>
          <a:stretch>
            <a:fillRect/>
          </a:stretch>
        </p:blipFill>
        <p:spPr>
          <a:xfrm>
            <a:off x="1187110" y="2000923"/>
            <a:ext cx="6881125" cy="2051354"/>
          </a:xfrm>
          <a:prstGeom prst="rect">
            <a:avLst/>
          </a:prstGeom>
        </p:spPr>
      </p:pic>
    </p:spTree>
    <p:extLst>
      <p:ext uri="{BB962C8B-B14F-4D97-AF65-F5344CB8AC3E}">
        <p14:creationId xmlns:p14="http://schemas.microsoft.com/office/powerpoint/2010/main" val="179757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89D2BE-E257-8689-C1A4-51167DB77852}"/>
              </a:ext>
            </a:extLst>
          </p:cNvPr>
          <p:cNvSpPr>
            <a:spLocks noGrp="1"/>
          </p:cNvSpPr>
          <p:nvPr>
            <p:ph type="title"/>
          </p:nvPr>
        </p:nvSpPr>
        <p:spPr/>
        <p:txBody>
          <a:bodyPr/>
          <a:lstStyle/>
          <a:p>
            <a:r>
              <a:rPr lang="en-US" altLang="zh-CN" dirty="0"/>
              <a:t>1. </a:t>
            </a:r>
            <a:r>
              <a:rPr lang="zh-CN" altLang="en-US" dirty="0"/>
              <a:t>隐马尔可夫模型</a:t>
            </a:r>
          </a:p>
        </p:txBody>
      </p:sp>
      <p:sp>
        <p:nvSpPr>
          <p:cNvPr id="3" name="内容占位符 2">
            <a:extLst>
              <a:ext uri="{FF2B5EF4-FFF2-40B4-BE49-F238E27FC236}">
                <a16:creationId xmlns:a16="http://schemas.microsoft.com/office/drawing/2014/main" id="{D75D5803-FCC4-0FC9-AAD3-402466ED59FC}"/>
              </a:ext>
            </a:extLst>
          </p:cNvPr>
          <p:cNvSpPr>
            <a:spLocks noGrp="1"/>
          </p:cNvSpPr>
          <p:nvPr>
            <p:ph idx="1"/>
          </p:nvPr>
        </p:nvSpPr>
        <p:spPr/>
        <p:txBody>
          <a:bodyPr/>
          <a:lstStyle/>
          <a:p>
            <a:pPr marL="0" indent="0">
              <a:buNone/>
            </a:pPr>
            <a:r>
              <a:rPr lang="zh-CN" altLang="en-US" dirty="0"/>
              <a:t>隐马尔可夫模型的三个基本问题：</a:t>
            </a:r>
          </a:p>
        </p:txBody>
      </p:sp>
      <p:sp>
        <p:nvSpPr>
          <p:cNvPr id="4" name="灯片编号占位符 3">
            <a:extLst>
              <a:ext uri="{FF2B5EF4-FFF2-40B4-BE49-F238E27FC236}">
                <a16:creationId xmlns:a16="http://schemas.microsoft.com/office/drawing/2014/main" id="{9A805BAD-3063-566A-7BC3-16E4231A11F8}"/>
              </a:ext>
            </a:extLst>
          </p:cNvPr>
          <p:cNvSpPr>
            <a:spLocks noGrp="1"/>
          </p:cNvSpPr>
          <p:nvPr>
            <p:ph type="sldNum" sz="quarter" idx="12"/>
          </p:nvPr>
        </p:nvSpPr>
        <p:spPr/>
        <p:txBody>
          <a:bodyPr/>
          <a:lstStyle/>
          <a:p>
            <a:fld id="{A5AAEF0F-0BBD-4BC2-B079-FA6741C313A3}" type="slidenum">
              <a:rPr lang="zh-CN" altLang="en-US" smtClean="0"/>
              <a:t>9</a:t>
            </a:fld>
            <a:endParaRPr lang="zh-CN" altLang="en-US"/>
          </a:p>
        </p:txBody>
      </p:sp>
      <p:pic>
        <p:nvPicPr>
          <p:cNvPr id="6" name="图片 5">
            <a:extLst>
              <a:ext uri="{FF2B5EF4-FFF2-40B4-BE49-F238E27FC236}">
                <a16:creationId xmlns:a16="http://schemas.microsoft.com/office/drawing/2014/main" id="{386D230B-CEF4-5C27-47DC-D19490534AFA}"/>
              </a:ext>
            </a:extLst>
          </p:cNvPr>
          <p:cNvPicPr>
            <a:picLocks noChangeAspect="1"/>
          </p:cNvPicPr>
          <p:nvPr/>
        </p:nvPicPr>
        <p:blipFill>
          <a:blip r:embed="rId3"/>
          <a:stretch>
            <a:fillRect/>
          </a:stretch>
        </p:blipFill>
        <p:spPr>
          <a:xfrm>
            <a:off x="602427" y="1826181"/>
            <a:ext cx="7858461" cy="3832482"/>
          </a:xfrm>
          <a:prstGeom prst="rect">
            <a:avLst/>
          </a:prstGeom>
        </p:spPr>
      </p:pic>
    </p:spTree>
    <p:extLst>
      <p:ext uri="{BB962C8B-B14F-4D97-AF65-F5344CB8AC3E}">
        <p14:creationId xmlns:p14="http://schemas.microsoft.com/office/powerpoint/2010/main" val="466404227"/>
      </p:ext>
    </p:extLst>
  </p:cSld>
  <p:clrMapOvr>
    <a:masterClrMapping/>
  </p:clrMapOvr>
</p:sld>
</file>

<file path=ppt/theme/theme1.xml><?xml version="1.0" encoding="utf-8"?>
<a:theme xmlns:a="http://schemas.openxmlformats.org/drawingml/2006/main" name="上下浅蓝+白底+蓝红字+黑体Tim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黑体+Times">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eaVert" wrap="none" rtlCol="0">
        <a:spAutoFit/>
      </a:bodyPr>
      <a:lstStyle>
        <a:defPPr>
          <a:defRPr sz="2800" dirty="0" smtClean="0"/>
        </a:defPPr>
      </a:lstStyle>
      <a:style>
        <a:lnRef idx="2">
          <a:schemeClr val="accent2"/>
        </a:lnRef>
        <a:fillRef idx="1">
          <a:schemeClr val="lt1"/>
        </a:fillRef>
        <a:effectRef idx="0">
          <a:schemeClr val="accent2"/>
        </a:effectRef>
        <a:fontRef idx="minor">
          <a:schemeClr val="dk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414</TotalTime>
  <Words>1612</Words>
  <Application>Microsoft Office PowerPoint</Application>
  <PresentationFormat>全屏显示(4:3)</PresentationFormat>
  <Paragraphs>269</Paragraphs>
  <Slides>43</Slides>
  <Notes>20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2" baseType="lpstr">
      <vt:lpstr>HiddenHorzOCR</vt:lpstr>
      <vt:lpstr>黑体</vt:lpstr>
      <vt:lpstr>Arial</vt:lpstr>
      <vt:lpstr>Calibri</vt:lpstr>
      <vt:lpstr>Cambria Math</vt:lpstr>
      <vt:lpstr>Times New Roman</vt:lpstr>
      <vt:lpstr>Wingdings</vt:lpstr>
      <vt:lpstr>上下浅蓝+白底+蓝红字+黑体Times</vt:lpstr>
      <vt:lpstr>画笔图片</vt:lpstr>
      <vt:lpstr>概率图模型</vt:lpstr>
      <vt:lpstr>概述</vt:lpstr>
      <vt:lpstr>1. 隐马尔可夫模型</vt:lpstr>
      <vt:lpstr>1. 隐马尔可夫模型</vt:lpstr>
      <vt:lpstr>1. 隐马尔可夫模型</vt:lpstr>
      <vt:lpstr>1. 隐马尔可夫模型</vt:lpstr>
      <vt:lpstr>1. 隐马尔可夫模型</vt:lpstr>
      <vt:lpstr>1. 隐马尔可夫模型</vt:lpstr>
      <vt:lpstr>1. 隐马尔可夫模型</vt:lpstr>
      <vt:lpstr>2. 马尔可夫随机场</vt:lpstr>
      <vt:lpstr>2. 马尔可夫随机场</vt:lpstr>
      <vt:lpstr>2. 马尔可夫随机场</vt:lpstr>
      <vt:lpstr>2. 马尔可夫随机场</vt:lpstr>
      <vt:lpstr>2. 马尔可夫随机场</vt:lpstr>
      <vt:lpstr>2. 马尔可夫随机场</vt:lpstr>
      <vt:lpstr>2. 马尔可夫随机场</vt:lpstr>
      <vt:lpstr>2. 马尔可夫随机场</vt:lpstr>
      <vt:lpstr>3. 条件随机场</vt:lpstr>
      <vt:lpstr>3. 条件随机场</vt:lpstr>
      <vt:lpstr>3. 条件随机场</vt:lpstr>
      <vt:lpstr>4. 学习与推断</vt:lpstr>
      <vt:lpstr>4.1 变量消去</vt:lpstr>
      <vt:lpstr>4.1 变量消去</vt:lpstr>
      <vt:lpstr>4.1 变量消去</vt:lpstr>
      <vt:lpstr>4.2 信念传播</vt:lpstr>
      <vt:lpstr>4.2 信念传播</vt:lpstr>
      <vt:lpstr>4.2 信念传播</vt:lpstr>
      <vt:lpstr>5. 近似推断</vt:lpstr>
      <vt:lpstr>5.1 MCMC采样</vt:lpstr>
      <vt:lpstr>5.1 MCMC采样</vt:lpstr>
      <vt:lpstr>5.1 MCMC采样</vt:lpstr>
      <vt:lpstr>5.1 MCMC采样</vt:lpstr>
      <vt:lpstr>5.2 变分推断</vt:lpstr>
      <vt:lpstr>5.2 变分推断</vt:lpstr>
      <vt:lpstr>5.2 变分推断</vt:lpstr>
      <vt:lpstr>5.2 变分推断</vt:lpstr>
      <vt:lpstr>5.2 变分推断</vt:lpstr>
      <vt:lpstr>6. 话题模型</vt:lpstr>
      <vt:lpstr>6. 话题模型</vt:lpstr>
      <vt:lpstr>6. 话题模型</vt:lpstr>
      <vt:lpstr>6. 话题模型</vt:lpstr>
      <vt:lpstr>6. 话题模型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wuxf</dc:creator>
  <cp:lastModifiedBy>wenwen</cp:lastModifiedBy>
  <cp:revision>5416</cp:revision>
  <cp:lastPrinted>2023-03-15T17:43:01Z</cp:lastPrinted>
  <dcterms:created xsi:type="dcterms:W3CDTF">2023-03-15T17:43:01Z</dcterms:created>
  <dcterms:modified xsi:type="dcterms:W3CDTF">2023-05-24T19:02:34Z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2052-4.2.2.6880</vt:lpwstr>
  </property>
  <property fmtid="{D5CDD505-2E9C-101B-9397-08002B2CF9AE}" pid="3" name="KSORubyTemplateID">
    <vt:lpwstr>8</vt:lpwstr>
  </property>
  <property fmtid="{D5CDD505-2E9C-101B-9397-08002B2CF9AE}" pid="4" name="ICV">
    <vt:lpwstr>28F8B6DB5BF60E190D0112641C9142A9</vt:lpwstr>
  </property>
</Properties>
</file>