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39" r:id="rId2"/>
    <p:sldId id="640" r:id="rId3"/>
    <p:sldId id="678" r:id="rId4"/>
    <p:sldId id="361" r:id="rId5"/>
    <p:sldId id="368" r:id="rId6"/>
    <p:sldId id="679" r:id="rId7"/>
    <p:sldId id="370" r:id="rId8"/>
    <p:sldId id="372" r:id="rId9"/>
    <p:sldId id="374" r:id="rId10"/>
    <p:sldId id="375" r:id="rId11"/>
    <p:sldId id="377" r:id="rId12"/>
    <p:sldId id="682" r:id="rId13"/>
    <p:sldId id="378" r:id="rId14"/>
    <p:sldId id="683" r:id="rId15"/>
    <p:sldId id="379" r:id="rId16"/>
    <p:sldId id="684" r:id="rId17"/>
    <p:sldId id="383" r:id="rId18"/>
    <p:sldId id="686" r:id="rId19"/>
    <p:sldId id="384" r:id="rId20"/>
    <p:sldId id="687" r:id="rId21"/>
    <p:sldId id="387" r:id="rId22"/>
    <p:sldId id="390" r:id="rId23"/>
    <p:sldId id="392" r:id="rId24"/>
    <p:sldId id="688" r:id="rId25"/>
    <p:sldId id="393" r:id="rId26"/>
    <p:sldId id="677" r:id="rId27"/>
  </p:sldIdLst>
  <p:sldSz cx="9144000" cy="6858000" type="screen4x3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66"/>
    <a:srgbClr val="147192"/>
    <a:srgbClr val="BDBD03"/>
    <a:srgbClr val="278999"/>
    <a:srgbClr val="5B9BD5"/>
    <a:srgbClr val="9BBB59"/>
    <a:srgbClr val="73A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4" autoAdjust="0"/>
    <p:restoredTop sz="89288" autoAdjust="0"/>
  </p:normalViewPr>
  <p:slideViewPr>
    <p:cSldViewPr snapToGrid="0">
      <p:cViewPr varScale="1">
        <p:scale>
          <a:sx n="49" d="100"/>
          <a:sy n="49" d="100"/>
        </p:scale>
        <p:origin x="898" y="62"/>
      </p:cViewPr>
      <p:guideLst>
        <p:guide orient="horz" pos="21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33.wmf"/><Relationship Id="rId2" Type="http://schemas.openxmlformats.org/officeDocument/2006/relationships/image" Target="../media/image37.wmf"/><Relationship Id="rId1" Type="http://schemas.openxmlformats.org/officeDocument/2006/relationships/image" Target="../media/image3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CC8C-3DEA-4360-9C0A-645C1E714506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2907-C2C9-48C8-9BF8-FFA023617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2D5D5-AE00-4E0C-B9F4-4674567F208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0267C-9B34-4EB6-8147-72CDB5DD00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0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7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3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0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2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2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2"/>
            <a:ext cx="7772400" cy="1470025"/>
          </a:xfrm>
        </p:spPr>
        <p:txBody>
          <a:bodyPr/>
          <a:lstStyle>
            <a:lvl1pPr algn="ctr">
              <a:defRPr sz="4000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15544"/>
            <a:ext cx="6400800" cy="1417712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B2BE1-5DC4-424F-A2D6-FD4F362E34B8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8605" indent="-268605">
              <a:defRPr lang="zh-CN" altLang="en-US" sz="2400" b="0" kern="120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01675" indent="-342900">
              <a:defRPr lang="zh-CN" altLang="en-US" sz="2000" b="0" kern="120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47420" indent="-285750">
              <a:defRPr lang="zh-CN" altLang="en-US" b="0" kern="120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lvl="0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42900" lvl="1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DE738-F65C-44CE-9E57-B8BFD63E1E75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94318"/>
            <a:ext cx="7772400" cy="1500187"/>
          </a:xfrm>
        </p:spPr>
        <p:txBody>
          <a:bodyPr anchor="ctr"/>
          <a:lstStyle>
            <a:lvl1pPr marL="0" indent="0" algn="ctr">
              <a:buNone/>
              <a:defRPr sz="3600">
                <a:solidFill>
                  <a:srgbClr val="C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7F4E69-CF2E-4BBD-BFD6-40704D1A2A8C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99A6B4-1D50-4FF4-B2D6-10E519F5D209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03C822-BB90-48FB-86AA-8B3B633849C7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C483E1-D47C-4FAD-BE68-C56C2485977F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CDA8A-816C-407F-91A3-7F40E37F2A62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32893"/>
            <a:ext cx="5486400" cy="496987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TW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6199465"/>
            <a:ext cx="5486400" cy="350241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C1609-03A0-4E22-949F-2B46B2E28067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B65B3-813B-40DD-883B-8347D9990CC6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643688"/>
            <a:ext cx="9144000" cy="214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latin typeface="+mn-lt"/>
            </a:endParaRP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0" y="173038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8494" y="1008516"/>
            <a:ext cx="8829675" cy="552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8494" y="6640467"/>
            <a:ext cx="2133600" cy="206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90B50CBB-D644-4A33-96F2-76ED71506B0F}" type="datetime1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43250" y="6646398"/>
            <a:ext cx="2895600" cy="200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64569" y="6657756"/>
            <a:ext cx="2133600" cy="200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0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652780" indent="-29400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u"/>
        <a:defRPr sz="2000" b="0" kern="1200" baseline="0">
          <a:solidFill>
            <a:srgbClr val="002060"/>
          </a:solidFill>
          <a:latin typeface="+mn-lt"/>
          <a:ea typeface="+mn-ea"/>
          <a:cs typeface="+mn-cs"/>
        </a:defRPr>
      </a:lvl2pPr>
      <a:lvl3pPr marL="898525" indent="-23685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b="0" kern="1200" baseline="0">
          <a:solidFill>
            <a:srgbClr val="002060"/>
          </a:solidFill>
          <a:latin typeface="+mn-lt"/>
          <a:ea typeface="+mn-ea"/>
          <a:cs typeface="+mn-cs"/>
        </a:defRPr>
      </a:lvl3pPr>
      <a:lvl4pPr marL="1167130" indent="-26860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Ø"/>
        <a:defRPr sz="1600" b="0" kern="1200" baseline="0">
          <a:solidFill>
            <a:srgbClr val="002060"/>
          </a:solidFill>
          <a:latin typeface="+mn-lt"/>
          <a:ea typeface="+mn-ea"/>
          <a:cs typeface="+mn-cs"/>
        </a:defRPr>
      </a:lvl4pPr>
      <a:lvl5pPr marL="1437005" indent="-26987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p"/>
        <a:defRPr sz="1600" b="0" kern="1200" baseline="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5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0.wmf"/><Relationship Id="rId3" Type="http://schemas.openxmlformats.org/officeDocument/2006/relationships/image" Target="../media/image48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9.wmf"/><Relationship Id="rId5" Type="http://schemas.openxmlformats.org/officeDocument/2006/relationships/image" Target="../media/image32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4.png"/><Relationship Id="rId7" Type="http://schemas.openxmlformats.org/officeDocument/2006/relationships/image" Target="../media/image44.wmf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43.wmf"/><Relationship Id="rId10" Type="http://schemas.openxmlformats.org/officeDocument/2006/relationships/image" Target="../media/image45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A7C2F-8F86-42FA-CE59-2A3903892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强化学习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D6AD4-6DE4-51DE-962B-C245394F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浙江大学</a:t>
            </a:r>
            <a:endParaRPr lang="en-US" altLang="zh-CN" dirty="0"/>
          </a:p>
          <a:p>
            <a:r>
              <a:rPr lang="zh-CN" altLang="en-US" dirty="0"/>
              <a:t>赵洲</a:t>
            </a:r>
          </a:p>
        </p:txBody>
      </p:sp>
    </p:spTree>
    <p:extLst>
      <p:ext uri="{BB962C8B-B14F-4D97-AF65-F5344CB8AC3E}">
        <p14:creationId xmlns:p14="http://schemas.microsoft.com/office/powerpoint/2010/main" val="308309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3F903699-D084-4C95-BD70-B511DB6C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 K-</a:t>
            </a:r>
            <a:r>
              <a:rPr lang="zh-CN" altLang="en-US" dirty="0"/>
              <a:t>摇臂赌博机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内容占位符 3">
                <a:extLst>
                  <a:ext uri="{FF2B5EF4-FFF2-40B4-BE49-F238E27FC236}">
                    <a16:creationId xmlns:a16="http://schemas.microsoft.com/office/drawing/2014/main" id="{091F24D3-5915-4B12-B9AE-A4F5F4608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强化学习面临的主要困难：探索</a:t>
                </a:r>
                <a:r>
                  <a:rPr lang="en-US" altLang="zh-CN" dirty="0"/>
                  <a:t>-</a:t>
                </a:r>
                <a:r>
                  <a:rPr dirty="0"/>
                  <a:t>利用窘境</a:t>
                </a:r>
                <a:r>
                  <a:rPr lang="en-US" altLang="zh-CN" dirty="0"/>
                  <a:t> (Exploration-Exploitation dilemma) 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探索：估计不同摇臂的优劣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奖赏期望的大小</a:t>
                </a:r>
                <a:r>
                  <a:rPr lang="en-US" altLang="zh-CN" dirty="0"/>
                  <a:t>) 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利用：选择当前最优的摇臂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在探索与利用之间进行折中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贪心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altLang="zh-CN" dirty="0" err="1"/>
                  <a:t>Softmax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altLang="zh-CN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3" name="内容占位符 3">
                <a:extLst>
                  <a:ext uri="{FF2B5EF4-FFF2-40B4-BE49-F238E27FC236}">
                    <a16:creationId xmlns:a16="http://schemas.microsoft.com/office/drawing/2014/main" id="{091F24D3-5915-4B12-B9AE-A4F5F4608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2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9" name="图片 31">
            <a:extLst>
              <a:ext uri="{FF2B5EF4-FFF2-40B4-BE49-F238E27FC236}">
                <a16:creationId xmlns:a16="http://schemas.microsoft.com/office/drawing/2014/main" id="{FD246354-3E89-40E7-A13A-89730C5D8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429000"/>
            <a:ext cx="230187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FF8BECBE-6BEE-4366-BF90-47406CD61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0350" y="44450"/>
                <a:ext cx="7886700" cy="777875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dirty="0"/>
                  <a:t>2.1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贪心</a:t>
                </a:r>
              </a:p>
            </p:txBody>
          </p:sp>
        </mc:Choice>
        <mc:Fallback xmlns="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FF8BECBE-6BEE-4366-BF90-47406CD61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350" y="44450"/>
                <a:ext cx="7886700" cy="777875"/>
              </a:xfrm>
              <a:blipFill>
                <a:blip r:embed="rId2"/>
                <a:stretch>
                  <a:fillRect t="-6250" b="-2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FF632770-3969-43E2-8591-99C67B10D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贪心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的概率探索：均匀随机选择一个摇臂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的概率利用：选择当前平均奖赏最高的摇臂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贪心算法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若摇臂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机器通过被尝试了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次，得到的奖赏为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平均奖赏：</a:t>
                </a: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zh-CN" altLang="en-US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增量式更新平均奖赏：</a:t>
                </a:r>
              </a:p>
              <a:p>
                <a:pPr marL="865550" lvl="3" indent="0" fontAlgn="auto">
                  <a:spcAft>
                    <a:spcPts val="0"/>
                  </a:spcAft>
                  <a:buNone/>
                  <a:defRPr/>
                </a:pPr>
                <a:endParaRPr lang="zh-CN" altLang="en-US" dirty="0"/>
              </a:p>
              <a:p>
                <a:pPr marL="865550" lvl="3" indent="0" fontAlgn="auto">
                  <a:spcAft>
                    <a:spcPts val="0"/>
                  </a:spcAft>
                  <a:buNone/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FF632770-3969-43E2-8591-99C67B10D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1298ADC-E4D8-40B1-8026-6AF6C956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44" y="4026457"/>
            <a:ext cx="1590110" cy="701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78AAD-16C0-446B-B60B-1C11AB7EE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81" y="4668939"/>
            <a:ext cx="2871333" cy="5660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F81B8-E70F-451E-856C-051AF9A8F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54" y="5234972"/>
            <a:ext cx="2429151" cy="4444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FF8BECBE-6BEE-4366-BF90-47406CD61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0350" y="44450"/>
                <a:ext cx="7886700" cy="777875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dirty="0"/>
                  <a:t>2.1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贪心</a:t>
                </a:r>
              </a:p>
            </p:txBody>
          </p:sp>
        </mc:Choice>
        <mc:Fallback xmlns="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FF8BECBE-6BEE-4366-BF90-47406CD61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350" y="44450"/>
                <a:ext cx="7886700" cy="777875"/>
              </a:xfrm>
              <a:blipFill>
                <a:blip r:embed="rId3"/>
                <a:stretch>
                  <a:fillRect t="-6250" b="-2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FF632770-3969-43E2-8591-99C67B10D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 fontScale="92500" lnSpcReduction="20000"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贪心算法</a:t>
                </a: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不确定性增加，概率分布</a:t>
                </a:r>
                <a:r>
                  <a:rPr lang="zh-CN" altLang="en-US" u="sng" dirty="0"/>
                  <a:t>较宽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u="sng" dirty="0"/>
                  <a:t>增加</a:t>
                </a:r>
                <a:endParaRPr lang="en-US" altLang="zh-CN" u="sng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尝试次数增加 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u="sng" dirty="0"/>
                  <a:t>减少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altLang="zh-CN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zh-CN" altLang="en-US" dirty="0"/>
              </a:p>
              <a:p>
                <a:pPr marL="865550" lvl="3" indent="0" fontAlgn="auto">
                  <a:spcAft>
                    <a:spcPts val="0"/>
                  </a:spcAft>
                  <a:buNone/>
                  <a:defRPr/>
                </a:pPr>
                <a:endParaRPr lang="zh-CN" altLang="en-US" dirty="0"/>
              </a:p>
              <a:p>
                <a:pPr marL="865550" lvl="3" indent="0" fontAlgn="auto">
                  <a:spcAft>
                    <a:spcPts val="0"/>
                  </a:spcAft>
                  <a:buNone/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FF632770-3969-43E2-8591-99C67B10D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4"/>
                <a:stretch>
                  <a:fillRect l="-279" t="-1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D39B246-FA46-4266-B488-4AA9FF982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34" y="1152525"/>
            <a:ext cx="3768131" cy="38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907CE4F2-0A15-421F-BD11-6C55E65A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2.2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6042F69-D26F-44E6-AF7A-842D2D6AD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dirty="0"/>
                  <a:t>Softmax</a:t>
                </a:r>
                <a:r>
                  <a:rPr lang="zh-CN" altLang="en-US" dirty="0"/>
                  <a:t>：基于当前已知的摇臂平均奖赏来对探索与利用折中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若某个摇臂当前的平均奖赏越大，则它被选择的概率越高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概率分配使用</a:t>
                </a:r>
                <a:r>
                  <a:rPr lang="en-US" altLang="zh-CN" dirty="0"/>
                  <a:t>Boltzmann</a:t>
                </a:r>
                <a:r>
                  <a:rPr lang="zh-CN" altLang="en-US" dirty="0"/>
                  <a:t>分布：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         为当前摇臂的平均奖赏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为温度。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，仅利用；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/>
                  <a:t>，仅探索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6042F69-D26F-44E6-AF7A-842D2D6AD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7" name="Object 2095">
            <a:extLst>
              <a:ext uri="{FF2B5EF4-FFF2-40B4-BE49-F238E27FC236}">
                <a16:creationId xmlns:a16="http://schemas.microsoft.com/office/drawing/2014/main" id="{2AC59BC9-8F13-49F1-9EB1-6AE5EC54A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831285"/>
              </p:ext>
            </p:extLst>
          </p:nvPr>
        </p:nvGraphicFramePr>
        <p:xfrm>
          <a:off x="2823254" y="3256754"/>
          <a:ext cx="20510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" name="Formula" r:id="rId4" imgW="1188720" imgH="485280" progId="">
                  <p:embed/>
                </p:oleObj>
              </mc:Choice>
              <mc:Fallback>
                <p:oleObj name="Formula" r:id="rId4" imgW="1188720" imgH="485280" progId="">
                  <p:embed/>
                  <p:pic>
                    <p:nvPicPr>
                      <p:cNvPr id="13317" name="Object 2095">
                        <a:extLst>
                          <a:ext uri="{FF2B5EF4-FFF2-40B4-BE49-F238E27FC236}">
                            <a16:creationId xmlns:a16="http://schemas.microsoft.com/office/drawing/2014/main" id="{2AC59BC9-8F13-49F1-9EB1-6AE5EC54A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254" y="3256754"/>
                        <a:ext cx="20510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096">
            <a:extLst>
              <a:ext uri="{FF2B5EF4-FFF2-40B4-BE49-F238E27FC236}">
                <a16:creationId xmlns:a16="http://schemas.microsoft.com/office/drawing/2014/main" id="{0B2AC23D-394A-4E3F-AA3B-E91D9329C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17948"/>
              </p:ext>
            </p:extLst>
          </p:nvPr>
        </p:nvGraphicFramePr>
        <p:xfrm>
          <a:off x="1355821" y="4505036"/>
          <a:ext cx="4111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0" name="Formula" r:id="rId6" imgW="237600" imgH="147600" progId="">
                  <p:embed/>
                </p:oleObj>
              </mc:Choice>
              <mc:Fallback>
                <p:oleObj name="Formula" r:id="rId6" imgW="237600" imgH="147600" progId="">
                  <p:embed/>
                  <p:pic>
                    <p:nvPicPr>
                      <p:cNvPr id="13318" name="Object 2096">
                        <a:extLst>
                          <a:ext uri="{FF2B5EF4-FFF2-40B4-BE49-F238E27FC236}">
                            <a16:creationId xmlns:a16="http://schemas.microsoft.com/office/drawing/2014/main" id="{0B2AC23D-394A-4E3F-AA3B-E91D9329C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21" y="4505036"/>
                        <a:ext cx="4111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FF8BECBE-6BEE-4366-BF90-47406CD6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2.2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FF632770-3969-43E2-8591-99C67B10D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𝑆𝑜𝑓𝑡𝑚𝑎𝑥</m:t>
                    </m:r>
                  </m:oMath>
                </a14:m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zh-CN" altLang="en-US" dirty="0"/>
              </a:p>
              <a:p>
                <a:pPr marL="865550" lvl="3" indent="0" fontAlgn="auto">
                  <a:spcAft>
                    <a:spcPts val="0"/>
                  </a:spcAft>
                  <a:buNone/>
                  <a:defRPr/>
                </a:pPr>
                <a:endParaRPr lang="zh-CN" altLang="en-US" dirty="0"/>
              </a:p>
              <a:p>
                <a:pPr marL="865550" lvl="3" indent="0" fontAlgn="auto">
                  <a:spcAft>
                    <a:spcPts val="0"/>
                  </a:spcAft>
                  <a:buNone/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FF632770-3969-43E2-8591-99C67B10D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CE609C6-01D0-44C3-A77E-BA27B6A4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00" y="1862191"/>
            <a:ext cx="4760250" cy="39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6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36F02DE9-618A-40EB-916C-78DFB7F1AC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0350" y="44450"/>
                <a:ext cx="7886700" cy="777875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dirty="0"/>
                  <a:t>2.3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贪心 </a:t>
                </a:r>
                <a:r>
                  <a:rPr lang="en-US" altLang="zh-CN" dirty="0"/>
                  <a:t>vs </a:t>
                </a:r>
                <a:r>
                  <a:rPr lang="en-US" altLang="zh-CN" dirty="0" err="1"/>
                  <a:t>Softmax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36F02DE9-618A-40EB-916C-78DFB7F1A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0350" y="44450"/>
                <a:ext cx="7886700" cy="777875"/>
              </a:xfrm>
              <a:blipFill>
                <a:blip r:embed="rId3"/>
                <a:stretch>
                  <a:fillRect t="-6250" b="-2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EEEEDD5-5FC6-4AE2-975D-E4A882C5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52525"/>
            <a:ext cx="8751887" cy="5051425"/>
          </a:xfrm>
        </p:spPr>
        <p:txBody>
          <a:bodyPr rtlCol="0">
            <a:normAutofit/>
          </a:bodyPr>
          <a:lstStyle/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58775" lvl="1" indent="0" fontAlgn="auto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rPr dirty="0"/>
              <a:t>两种算法都有一个折中参数</a:t>
            </a:r>
            <a:r>
              <a:rPr lang="en-US" altLang="zh-CN" dirty="0"/>
              <a:t>(  ,  ) </a:t>
            </a:r>
            <a:r>
              <a:rPr dirty="0"/>
              <a:t>，算法性能孰好孰坏取决于具体应用问题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  <p:graphicFrame>
        <p:nvGraphicFramePr>
          <p:cNvPr id="14341" name="Object 2931">
            <a:extLst>
              <a:ext uri="{FF2B5EF4-FFF2-40B4-BE49-F238E27FC236}">
                <a16:creationId xmlns:a16="http://schemas.microsoft.com/office/drawing/2014/main" id="{AAF856AB-C914-458A-9092-F3A17F667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84698"/>
              </p:ext>
            </p:extLst>
          </p:nvPr>
        </p:nvGraphicFramePr>
        <p:xfrm>
          <a:off x="4399757" y="5067474"/>
          <a:ext cx="1095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7" name="Formula" r:id="rId4" imgW="63720" imgH="119520" progId="">
                  <p:embed/>
                </p:oleObj>
              </mc:Choice>
              <mc:Fallback>
                <p:oleObj name="Formula" r:id="rId4" imgW="63720" imgH="119520" progId="">
                  <p:embed/>
                  <p:pic>
                    <p:nvPicPr>
                      <p:cNvPr id="14341" name="Object 2931">
                        <a:extLst>
                          <a:ext uri="{FF2B5EF4-FFF2-40B4-BE49-F238E27FC236}">
                            <a16:creationId xmlns:a16="http://schemas.microsoft.com/office/drawing/2014/main" id="{AAF856AB-C914-458A-9092-F3A17F667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57" y="5067474"/>
                        <a:ext cx="109538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2932">
            <a:extLst>
              <a:ext uri="{FF2B5EF4-FFF2-40B4-BE49-F238E27FC236}">
                <a16:creationId xmlns:a16="http://schemas.microsoft.com/office/drawing/2014/main" id="{BA33BDB0-BBA0-4F10-9FE0-D177F3C75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66431"/>
              </p:ext>
            </p:extLst>
          </p:nvPr>
        </p:nvGraphicFramePr>
        <p:xfrm>
          <a:off x="4634706" y="5067475"/>
          <a:ext cx="1476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8" name="Formula" r:id="rId6" imgW="85320" imgH="118440" progId="">
                  <p:embed/>
                </p:oleObj>
              </mc:Choice>
              <mc:Fallback>
                <p:oleObj name="Formula" r:id="rId6" imgW="85320" imgH="118440" progId="">
                  <p:embed/>
                  <p:pic>
                    <p:nvPicPr>
                      <p:cNvPr id="14342" name="Object 2932">
                        <a:extLst>
                          <a:ext uri="{FF2B5EF4-FFF2-40B4-BE49-F238E27FC236}">
                            <a16:creationId xmlns:a16="http://schemas.microsoft.com/office/drawing/2014/main" id="{BA33BDB0-BBA0-4F10-9FE0-D177F3C75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706" y="5067475"/>
                        <a:ext cx="147638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E5D3694-C922-4F2D-A56C-D580ADDD4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97" y="1423336"/>
            <a:ext cx="4048866" cy="27287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35314047-24C6-448C-89FE-BFFC3C9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2.4 </a:t>
            </a:r>
            <a:r>
              <a:rPr lang="zh-CN" altLang="en-US" dirty="0"/>
              <a:t>离散空间强化学习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3CC797FF-A910-49B8-A67D-D1AA18600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52525"/>
            <a:ext cx="8751887" cy="50514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/>
              <a:t>离散空间状态空间、离散动作空间上的多步强化学习任务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/>
              <a:t>方法：</a:t>
            </a:r>
            <a:endParaRPr lang="en-US" altLang="zh-CN" sz="2400" dirty="0"/>
          </a:p>
          <a:p>
            <a:pPr marL="1151300" lvl="3" indent="-28575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每个状态上动作的选择看作一个 </a:t>
            </a:r>
            <a:r>
              <a:rPr lang="en-US" altLang="zh-CN" sz="1800" dirty="0"/>
              <a:t>K-</a:t>
            </a:r>
            <a:r>
              <a:rPr lang="zh-CN" altLang="en-US" sz="1800" dirty="0"/>
              <a:t>摇臂赌博机问题</a:t>
            </a:r>
          </a:p>
          <a:p>
            <a:pPr marL="1151300" lvl="3" indent="-285750" fontAlgn="auto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K-</a:t>
            </a:r>
            <a:r>
              <a:rPr lang="zh-CN" altLang="en-US" sz="1800" dirty="0"/>
              <a:t>摇臂赌博机算法奖赏函数：强化学习任务的累积奖赏</a:t>
            </a:r>
          </a:p>
          <a:p>
            <a:pPr marL="358775" lvl="1" indent="0" fontAlgn="auto">
              <a:spcAft>
                <a:spcPts val="0"/>
              </a:spcAft>
              <a:buNone/>
              <a:defRPr/>
            </a:pPr>
            <a:endParaRPr lang="en-US" sz="2400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/>
              <a:t>局限：未考虑马尔科夫决策过程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99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3B65F79E-FC6D-4EF6-96C3-71BCDF09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8AB14E35-5F7D-42DB-BCDF-67AE93E0C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有模型学习 </a:t>
                </a:r>
                <a:r>
                  <a:rPr lang="en-US" altLang="zh-CN" dirty="0"/>
                  <a:t>(model-based learning)</a:t>
                </a:r>
                <a:r>
                  <a:rPr dirty="0"/>
                  <a:t>：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                   均已知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方便起见，假设状态空间和动作空间均有限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强化学习的目标：找到使累积奖赏最大的策略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8AB14E35-5F7D-42DB-BCDF-67AE93E0C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0" name="Object 5378">
            <a:extLst>
              <a:ext uri="{FF2B5EF4-FFF2-40B4-BE49-F238E27FC236}">
                <a16:creationId xmlns:a16="http://schemas.microsoft.com/office/drawing/2014/main" id="{DA94FC63-1D66-4049-AEB0-625ED2EFA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94243"/>
              </p:ext>
            </p:extLst>
          </p:nvPr>
        </p:nvGraphicFramePr>
        <p:xfrm>
          <a:off x="1112620" y="1819222"/>
          <a:ext cx="11414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Formula" r:id="rId4" imgW="661680" imgH="160200" progId="">
                  <p:embed/>
                </p:oleObj>
              </mc:Choice>
              <mc:Fallback>
                <p:oleObj name="Formula" r:id="rId4" imgW="661680" imgH="160200" progId="">
                  <p:embed/>
                  <p:pic>
                    <p:nvPicPr>
                      <p:cNvPr id="17410" name="Object 5378">
                        <a:extLst>
                          <a:ext uri="{FF2B5EF4-FFF2-40B4-BE49-F238E27FC236}">
                            <a16:creationId xmlns:a16="http://schemas.microsoft.com/office/drawing/2014/main" id="{DA94FC63-1D66-4049-AEB0-625ED2EFA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620" y="1819222"/>
                        <a:ext cx="114141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5385">
            <a:extLst>
              <a:ext uri="{FF2B5EF4-FFF2-40B4-BE49-F238E27FC236}">
                <a16:creationId xmlns:a16="http://schemas.microsoft.com/office/drawing/2014/main" id="{24F4A8D4-9F8E-42AC-97B1-2C38A5873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88467"/>
              </p:ext>
            </p:extLst>
          </p:nvPr>
        </p:nvGraphicFramePr>
        <p:xfrm>
          <a:off x="5283994" y="1362075"/>
          <a:ext cx="211613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Formula" r:id="rId6" imgW="1239840" imgH="160200" progId="">
                  <p:embed/>
                </p:oleObj>
              </mc:Choice>
              <mc:Fallback>
                <p:oleObj name="Formula" r:id="rId6" imgW="1239840" imgH="160200" progId="">
                  <p:embed/>
                  <p:pic>
                    <p:nvPicPr>
                      <p:cNvPr id="17417" name="Object 5385">
                        <a:extLst>
                          <a:ext uri="{FF2B5EF4-FFF2-40B4-BE49-F238E27FC236}">
                            <a16:creationId xmlns:a16="http://schemas.microsoft.com/office/drawing/2014/main" id="{24F4A8D4-9F8E-42AC-97B1-2C38A5873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994" y="1362075"/>
                        <a:ext cx="211613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3B65F79E-FC6D-4EF6-96C3-71BCDF09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8AB14E35-5F7D-42DB-BCDF-67AE93E0C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策略评估：使用某策略所带来的累积奖赏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ea"/>
                  </a:rPr>
                  <a:t>状态值函数：从状态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latin typeface="+mj-ea"/>
                  </a:rPr>
                  <a:t>出发，使用策略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+mj-ea"/>
                  </a:rPr>
                  <a:t>所带来的累积奖赏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>
                  <a:latin typeface="+mj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>
                  <a:latin typeface="+mj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>
                  <a:latin typeface="+mj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sz="2400" dirty="0">
                    <a:latin typeface="+mj-ea"/>
                  </a:rPr>
                  <a:t>状态</a:t>
                </a:r>
                <a:r>
                  <a:rPr lang="en-US" altLang="zh-CN" sz="2400" dirty="0">
                    <a:latin typeface="+mj-ea"/>
                  </a:rPr>
                  <a:t>-</a:t>
                </a:r>
                <a:r>
                  <a:rPr lang="zh-CN" altLang="en-US" sz="2400" dirty="0">
                    <a:latin typeface="+mj-ea"/>
                  </a:rPr>
                  <a:t>动作值函数：从状态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>
                    <a:latin typeface="+mj-ea"/>
                  </a:rPr>
                  <a:t>出发，执行动作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+mj-ea"/>
                  </a:rPr>
                  <a:t>后再使用策略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dirty="0">
                    <a:latin typeface="+mj-ea"/>
                  </a:rPr>
                  <a:t>所带来的累积奖赏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>
                  <a:latin typeface="+mj-ea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8AB14E35-5F7D-42DB-BCDF-67AE93E0C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418" t="-121" r="-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2" name="Object 5380">
            <a:extLst>
              <a:ext uri="{FF2B5EF4-FFF2-40B4-BE49-F238E27FC236}">
                <a16:creationId xmlns:a16="http://schemas.microsoft.com/office/drawing/2014/main" id="{B1929DA7-6C77-4698-BE53-4F64960BC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22562"/>
              </p:ext>
            </p:extLst>
          </p:nvPr>
        </p:nvGraphicFramePr>
        <p:xfrm>
          <a:off x="1929607" y="2324977"/>
          <a:ext cx="15081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1" name="Formula" r:id="rId4" imgW="87840" imgH="119520" progId="">
                  <p:embed/>
                </p:oleObj>
              </mc:Choice>
              <mc:Fallback>
                <p:oleObj name="Formula" r:id="rId4" imgW="87840" imgH="119520" progId="">
                  <p:embed/>
                  <p:pic>
                    <p:nvPicPr>
                      <p:cNvPr id="17412" name="Object 5380">
                        <a:extLst>
                          <a:ext uri="{FF2B5EF4-FFF2-40B4-BE49-F238E27FC236}">
                            <a16:creationId xmlns:a16="http://schemas.microsoft.com/office/drawing/2014/main" id="{B1929DA7-6C77-4698-BE53-4F64960BC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607" y="2324977"/>
                        <a:ext cx="150812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8" name="图片 4">
            <a:extLst>
              <a:ext uri="{FF2B5EF4-FFF2-40B4-BE49-F238E27FC236}">
                <a16:creationId xmlns:a16="http://schemas.microsoft.com/office/drawing/2014/main" id="{34AD51CD-A41C-429E-A1D0-48FED57B9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295525"/>
            <a:ext cx="138113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8" name="Object 5386">
            <a:extLst>
              <a:ext uri="{FF2B5EF4-FFF2-40B4-BE49-F238E27FC236}">
                <a16:creationId xmlns:a16="http://schemas.microsoft.com/office/drawing/2014/main" id="{CCEABF20-BF3F-49EA-8814-F653114D7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990281"/>
              </p:ext>
            </p:extLst>
          </p:nvPr>
        </p:nvGraphicFramePr>
        <p:xfrm>
          <a:off x="1668463" y="2209800"/>
          <a:ext cx="35607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Formula" r:id="rId7" imgW="2079000" imgH="302400" progId="">
                  <p:embed/>
                </p:oleObj>
              </mc:Choice>
              <mc:Fallback>
                <p:oleObj name="Formula" r:id="rId7" imgW="2079000" imgH="302400" progId="">
                  <p:embed/>
                  <p:pic>
                    <p:nvPicPr>
                      <p:cNvPr id="17418" name="Object 5386">
                        <a:extLst>
                          <a:ext uri="{FF2B5EF4-FFF2-40B4-BE49-F238E27FC236}">
                            <a16:creationId xmlns:a16="http://schemas.microsoft.com/office/drawing/2014/main" id="{CCEABF20-BF3F-49EA-8814-F653114D7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209800"/>
                        <a:ext cx="35607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5387">
            <a:extLst>
              <a:ext uri="{FF2B5EF4-FFF2-40B4-BE49-F238E27FC236}">
                <a16:creationId xmlns:a16="http://schemas.microsoft.com/office/drawing/2014/main" id="{6C374C83-F064-4E47-A341-592C8F41E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884985"/>
              </p:ext>
            </p:extLst>
          </p:nvPr>
        </p:nvGraphicFramePr>
        <p:xfrm>
          <a:off x="1668463" y="2770187"/>
          <a:ext cx="37861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3" name="Formula" r:id="rId9" imgW="2211120" imgH="217440" progId="">
                  <p:embed/>
                </p:oleObj>
              </mc:Choice>
              <mc:Fallback>
                <p:oleObj name="Formula" r:id="rId9" imgW="2211120" imgH="217440" progId="">
                  <p:embed/>
                  <p:pic>
                    <p:nvPicPr>
                      <p:cNvPr id="17419" name="Object 5387">
                        <a:extLst>
                          <a:ext uri="{FF2B5EF4-FFF2-40B4-BE49-F238E27FC236}">
                            <a16:creationId xmlns:a16="http://schemas.microsoft.com/office/drawing/2014/main" id="{6C374C83-F064-4E47-A341-592C8F41E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770187"/>
                        <a:ext cx="37861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E9E56253-AADD-4CA3-9028-86EC0FD861C5}"/>
              </a:ext>
            </a:extLst>
          </p:cNvPr>
          <p:cNvSpPr txBox="1"/>
          <p:nvPr/>
        </p:nvSpPr>
        <p:spPr>
          <a:xfrm>
            <a:off x="5730875" y="2271712"/>
            <a:ext cx="15176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步累积奖赏；</a:t>
            </a:r>
          </a:p>
        </p:txBody>
      </p:sp>
      <p:graphicFrame>
        <p:nvGraphicFramePr>
          <p:cNvPr id="17420" name="Object 5388">
            <a:extLst>
              <a:ext uri="{FF2B5EF4-FFF2-40B4-BE49-F238E27FC236}">
                <a16:creationId xmlns:a16="http://schemas.microsoft.com/office/drawing/2014/main" id="{192CF7F6-E3AC-41F8-8636-2D78A63B5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06967"/>
              </p:ext>
            </p:extLst>
          </p:nvPr>
        </p:nvGraphicFramePr>
        <p:xfrm>
          <a:off x="5594350" y="2379662"/>
          <a:ext cx="198438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Formula" r:id="rId11" imgW="115920" imgH="155160" progId="">
                  <p:embed/>
                </p:oleObj>
              </mc:Choice>
              <mc:Fallback>
                <p:oleObj name="Formula" r:id="rId11" imgW="115920" imgH="155160" progId="">
                  <p:embed/>
                  <p:pic>
                    <p:nvPicPr>
                      <p:cNvPr id="17420" name="Object 5388">
                        <a:extLst>
                          <a:ext uri="{FF2B5EF4-FFF2-40B4-BE49-F238E27FC236}">
                            <a16:creationId xmlns:a16="http://schemas.microsoft.com/office/drawing/2014/main" id="{192CF7F6-E3AC-41F8-8636-2D78A63B5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379662"/>
                        <a:ext cx="198438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6EE76380-EA92-4B5C-9077-F635FFE6DF18}"/>
              </a:ext>
            </a:extLst>
          </p:cNvPr>
          <p:cNvSpPr txBox="1"/>
          <p:nvPr/>
        </p:nvSpPr>
        <p:spPr>
          <a:xfrm>
            <a:off x="5732463" y="2757487"/>
            <a:ext cx="16287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折扣累积奖赏</a:t>
            </a:r>
            <a:r>
              <a:rPr lang="en-US" altLang="zh-CN" dirty="0">
                <a:latin typeface="+mj-ea"/>
                <a:ea typeface="+mj-ea"/>
              </a:rPr>
              <a:t>.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17421" name="Object 5389">
            <a:extLst>
              <a:ext uri="{FF2B5EF4-FFF2-40B4-BE49-F238E27FC236}">
                <a16:creationId xmlns:a16="http://schemas.microsoft.com/office/drawing/2014/main" id="{BB18F008-9D91-4EA0-88D6-EF9D0B6C4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79294"/>
              </p:ext>
            </p:extLst>
          </p:nvPr>
        </p:nvGraphicFramePr>
        <p:xfrm>
          <a:off x="5594350" y="2873375"/>
          <a:ext cx="157163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Formula" r:id="rId13" imgW="91440" imgH="122040" progId="">
                  <p:embed/>
                </p:oleObj>
              </mc:Choice>
              <mc:Fallback>
                <p:oleObj name="Formula" r:id="rId13" imgW="91440" imgH="122040" progId="">
                  <p:embed/>
                  <p:pic>
                    <p:nvPicPr>
                      <p:cNvPr id="17421" name="Object 5389">
                        <a:extLst>
                          <a:ext uri="{FF2B5EF4-FFF2-40B4-BE49-F238E27FC236}">
                            <a16:creationId xmlns:a16="http://schemas.microsoft.com/office/drawing/2014/main" id="{BB18F008-9D91-4EA0-88D6-EF9D0B6C4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873375"/>
                        <a:ext cx="157163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5390">
            <a:extLst>
              <a:ext uri="{FF2B5EF4-FFF2-40B4-BE49-F238E27FC236}">
                <a16:creationId xmlns:a16="http://schemas.microsoft.com/office/drawing/2014/main" id="{C5E56361-F2A9-404C-938D-EEB0E0723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172507"/>
              </p:ext>
            </p:extLst>
          </p:nvPr>
        </p:nvGraphicFramePr>
        <p:xfrm>
          <a:off x="1668463" y="4841876"/>
          <a:ext cx="46513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Formula" r:id="rId15" imgW="2716560" imgH="302400" progId="">
                  <p:embed/>
                </p:oleObj>
              </mc:Choice>
              <mc:Fallback>
                <p:oleObj name="Formula" r:id="rId15" imgW="2716560" imgH="302400" progId="">
                  <p:embed/>
                  <p:pic>
                    <p:nvPicPr>
                      <p:cNvPr id="17422" name="Object 5390">
                        <a:extLst>
                          <a:ext uri="{FF2B5EF4-FFF2-40B4-BE49-F238E27FC236}">
                            <a16:creationId xmlns:a16="http://schemas.microsoft.com/office/drawing/2014/main" id="{C5E56361-F2A9-404C-938D-EEB0E0723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841876"/>
                        <a:ext cx="46513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5391">
            <a:extLst>
              <a:ext uri="{FF2B5EF4-FFF2-40B4-BE49-F238E27FC236}">
                <a16:creationId xmlns:a16="http://schemas.microsoft.com/office/drawing/2014/main" id="{0066A4A1-9FE1-4791-8771-D26391F5D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57699"/>
              </p:ext>
            </p:extLst>
          </p:nvPr>
        </p:nvGraphicFramePr>
        <p:xfrm>
          <a:off x="1668463" y="5410201"/>
          <a:ext cx="48577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7" name="Formula" r:id="rId17" imgW="2836080" imgH="217440" progId="">
                  <p:embed/>
                </p:oleObj>
              </mc:Choice>
              <mc:Fallback>
                <p:oleObj name="Formula" r:id="rId17" imgW="2836080" imgH="217440" progId="">
                  <p:embed/>
                  <p:pic>
                    <p:nvPicPr>
                      <p:cNvPr id="17423" name="Object 5391">
                        <a:extLst>
                          <a:ext uri="{FF2B5EF4-FFF2-40B4-BE49-F238E27FC236}">
                            <a16:creationId xmlns:a16="http://schemas.microsoft.com/office/drawing/2014/main" id="{0066A4A1-9FE1-4791-8771-D26391F5D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410201"/>
                        <a:ext cx="48577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31" name="图片 40">
            <a:extLst>
              <a:ext uri="{FF2B5EF4-FFF2-40B4-BE49-F238E27FC236}">
                <a16:creationId xmlns:a16="http://schemas.microsoft.com/office/drawing/2014/main" id="{BFE55C5C-B4A5-45B9-AD29-61B85D6ED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4895851"/>
            <a:ext cx="138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52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4E5E836E-44AE-4E7A-B3BD-08BD3884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992E9A74-82FC-43CC-B304-7F38D6444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 lnSpcReduction="10000"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给定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dirty="0"/>
                  <a:t>，</a:t>
                </a:r>
                <a:r>
                  <a:rPr lang="zh-CN" altLang="en-US" dirty="0">
                    <a:latin typeface="+mj-ea"/>
                  </a:rPr>
                  <a:t>状态</a:t>
                </a:r>
                <a:r>
                  <a:rPr dirty="0"/>
                  <a:t>值函数的计算：</a:t>
                </a:r>
                <a:r>
                  <a:rPr lang="zh-CN" altLang="en-US" dirty="0">
                    <a:latin typeface="+mj-ea"/>
                  </a:rPr>
                  <a:t>状态</a:t>
                </a:r>
                <a:r>
                  <a:rPr dirty="0"/>
                  <a:t>值函数具有简单的递归形式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    步累积奖赏</a:t>
                </a:r>
                <a:r>
                  <a:rPr lang="en-US" altLang="zh-CN" dirty="0"/>
                  <a:t>: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   折扣累积奖赏</a:t>
                </a:r>
                <a:r>
                  <a:rPr lang="en-US" altLang="zh-CN" dirty="0"/>
                  <a:t>:</a:t>
                </a:r>
              </a:p>
              <a:p>
                <a:pPr marL="325800" lvl="1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992E9A74-82FC-43CC-B304-7F38D6444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418" t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5" name="Object 2261">
            <a:extLst>
              <a:ext uri="{FF2B5EF4-FFF2-40B4-BE49-F238E27FC236}">
                <a16:creationId xmlns:a16="http://schemas.microsoft.com/office/drawing/2014/main" id="{82F674DD-A0E9-4F84-A629-A40CA4B85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36287"/>
              </p:ext>
            </p:extLst>
          </p:nvPr>
        </p:nvGraphicFramePr>
        <p:xfrm>
          <a:off x="956441" y="1787525"/>
          <a:ext cx="200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6" name="Formula" r:id="rId4" imgW="115920" imgH="155160" progId="">
                  <p:embed/>
                </p:oleObj>
              </mc:Choice>
              <mc:Fallback>
                <p:oleObj name="Formula" r:id="rId4" imgW="115920" imgH="155160" progId="">
                  <p:embed/>
                  <p:pic>
                    <p:nvPicPr>
                      <p:cNvPr id="18435" name="Object 2261">
                        <a:extLst>
                          <a:ext uri="{FF2B5EF4-FFF2-40B4-BE49-F238E27FC236}">
                            <a16:creationId xmlns:a16="http://schemas.microsoft.com/office/drawing/2014/main" id="{82F674DD-A0E9-4F84-A629-A40CA4B85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41" y="1787525"/>
                        <a:ext cx="2000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262">
            <a:extLst>
              <a:ext uri="{FF2B5EF4-FFF2-40B4-BE49-F238E27FC236}">
                <a16:creationId xmlns:a16="http://schemas.microsoft.com/office/drawing/2014/main" id="{90D64DA3-7794-4CCC-8B9D-2011B2552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56315"/>
              </p:ext>
            </p:extLst>
          </p:nvPr>
        </p:nvGraphicFramePr>
        <p:xfrm>
          <a:off x="522288" y="2390775"/>
          <a:ext cx="34083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7" name="Formula" r:id="rId6" imgW="1990440" imgH="302400" progId="">
                  <p:embed/>
                </p:oleObj>
              </mc:Choice>
              <mc:Fallback>
                <p:oleObj name="Formula" r:id="rId6" imgW="1990440" imgH="302400" progId="">
                  <p:embed/>
                  <p:pic>
                    <p:nvPicPr>
                      <p:cNvPr id="18436" name="Object 2262">
                        <a:extLst>
                          <a:ext uri="{FF2B5EF4-FFF2-40B4-BE49-F238E27FC236}">
                            <a16:creationId xmlns:a16="http://schemas.microsoft.com/office/drawing/2014/main" id="{90D64DA3-7794-4CCC-8B9D-2011B2552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390775"/>
                        <a:ext cx="34083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2263">
            <a:extLst>
              <a:ext uri="{FF2B5EF4-FFF2-40B4-BE49-F238E27FC236}">
                <a16:creationId xmlns:a16="http://schemas.microsoft.com/office/drawing/2014/main" id="{FCB5D412-3F62-4E24-8744-C4B78D7E5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42652"/>
              </p:ext>
            </p:extLst>
          </p:nvPr>
        </p:nvGraphicFramePr>
        <p:xfrm>
          <a:off x="1266825" y="3094037"/>
          <a:ext cx="40370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8" name="Formula" r:id="rId8" imgW="2357280" imgH="302400" progId="">
                  <p:embed/>
                </p:oleObj>
              </mc:Choice>
              <mc:Fallback>
                <p:oleObj name="Formula" r:id="rId8" imgW="2357280" imgH="302400" progId="">
                  <p:embed/>
                  <p:pic>
                    <p:nvPicPr>
                      <p:cNvPr id="18437" name="Object 2263">
                        <a:extLst>
                          <a:ext uri="{FF2B5EF4-FFF2-40B4-BE49-F238E27FC236}">
                            <a16:creationId xmlns:a16="http://schemas.microsoft.com/office/drawing/2014/main" id="{FCB5D412-3F62-4E24-8744-C4B78D7E5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094037"/>
                        <a:ext cx="40370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264">
            <a:extLst>
              <a:ext uri="{FF2B5EF4-FFF2-40B4-BE49-F238E27FC236}">
                <a16:creationId xmlns:a16="http://schemas.microsoft.com/office/drawing/2014/main" id="{A89EDC89-677E-4554-B5F4-9CE9990E8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79276"/>
              </p:ext>
            </p:extLst>
          </p:nvPr>
        </p:nvGraphicFramePr>
        <p:xfrm>
          <a:off x="1266825" y="3795712"/>
          <a:ext cx="78438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" name="Formula" r:id="rId10" imgW="4579920" imgH="302400" progId="">
                  <p:embed/>
                </p:oleObj>
              </mc:Choice>
              <mc:Fallback>
                <p:oleObj name="Formula" r:id="rId10" imgW="4579920" imgH="302400" progId="">
                  <p:embed/>
                  <p:pic>
                    <p:nvPicPr>
                      <p:cNvPr id="18438" name="Object 2264">
                        <a:extLst>
                          <a:ext uri="{FF2B5EF4-FFF2-40B4-BE49-F238E27FC236}">
                            <a16:creationId xmlns:a16="http://schemas.microsoft.com/office/drawing/2014/main" id="{A89EDC89-677E-4554-B5F4-9CE9990E8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795712"/>
                        <a:ext cx="78438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2265">
            <a:extLst>
              <a:ext uri="{FF2B5EF4-FFF2-40B4-BE49-F238E27FC236}">
                <a16:creationId xmlns:a16="http://schemas.microsoft.com/office/drawing/2014/main" id="{72C44F9D-8CFB-42E3-9012-B8805F37E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59446"/>
              </p:ext>
            </p:extLst>
          </p:nvPr>
        </p:nvGraphicFramePr>
        <p:xfrm>
          <a:off x="1273175" y="4595812"/>
          <a:ext cx="60309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0" name="Formula" r:id="rId12" imgW="3523320" imgH="205920" progId="">
                  <p:embed/>
                </p:oleObj>
              </mc:Choice>
              <mc:Fallback>
                <p:oleObj name="Formula" r:id="rId12" imgW="3523320" imgH="205920" progId="">
                  <p:embed/>
                  <p:pic>
                    <p:nvPicPr>
                      <p:cNvPr id="18439" name="Object 2265">
                        <a:extLst>
                          <a:ext uri="{FF2B5EF4-FFF2-40B4-BE49-F238E27FC236}">
                            <a16:creationId xmlns:a16="http://schemas.microsoft.com/office/drawing/2014/main" id="{72C44F9D-8CFB-42E3-9012-B8805F37E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595812"/>
                        <a:ext cx="60309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文本框 11">
            <a:extLst>
              <a:ext uri="{FF2B5EF4-FFF2-40B4-BE49-F238E27FC236}">
                <a16:creationId xmlns:a16="http://schemas.microsoft.com/office/drawing/2014/main" id="{05EB81D2-A063-48D6-939A-8B103E387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3014662"/>
            <a:ext cx="169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全概率公式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385FDE-A152-4B6A-B733-08BCF9A9D22A}"/>
              </a:ext>
            </a:extLst>
          </p:cNvPr>
          <p:cNvSpPr txBox="1"/>
          <p:nvPr/>
        </p:nvSpPr>
        <p:spPr>
          <a:xfrm>
            <a:off x="7550150" y="4608512"/>
            <a:ext cx="1593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4"/>
                </a:solidFill>
                <a:latin typeface="+mn-lt"/>
                <a:ea typeface="+mj-ea"/>
              </a:rPr>
              <a:t>Bellman</a:t>
            </a:r>
            <a:r>
              <a:rPr lang="zh-CN" altLang="en-US" dirty="0">
                <a:solidFill>
                  <a:schemeClr val="accent4"/>
                </a:solidFill>
                <a:latin typeface="+mj-ea"/>
                <a:ea typeface="+mj-ea"/>
              </a:rPr>
              <a:t>等式</a:t>
            </a: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52DBE606-C268-4559-98D9-5ED05BD10E8E}"/>
              </a:ext>
            </a:extLst>
          </p:cNvPr>
          <p:cNvSpPr/>
          <p:nvPr/>
        </p:nvSpPr>
        <p:spPr>
          <a:xfrm>
            <a:off x="1373188" y="3243262"/>
            <a:ext cx="5240337" cy="703263"/>
          </a:xfrm>
          <a:custGeom>
            <a:avLst/>
            <a:gdLst>
              <a:gd name="connsiteX0" fmla="*/ 5206313 w 5206313"/>
              <a:gd name="connsiteY0" fmla="*/ 0 h 691979"/>
              <a:gd name="connsiteX1" fmla="*/ 0 w 5206313"/>
              <a:gd name="connsiteY1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06313" h="691979">
                <a:moveTo>
                  <a:pt x="5206313" y="0"/>
                </a:moveTo>
                <a:lnTo>
                  <a:pt x="0" y="691979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14" name="Object 2640">
            <a:extLst>
              <a:ext uri="{FF2B5EF4-FFF2-40B4-BE49-F238E27FC236}">
                <a16:creationId xmlns:a16="http://schemas.microsoft.com/office/drawing/2014/main" id="{E44D6016-AE23-417B-B6EC-149074F2F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74372"/>
              </p:ext>
            </p:extLst>
          </p:nvPr>
        </p:nvGraphicFramePr>
        <p:xfrm>
          <a:off x="1069153" y="5705475"/>
          <a:ext cx="61150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1" name="Formula" r:id="rId14" imgW="3572640" imgH="209880" progId="">
                  <p:embed/>
                </p:oleObj>
              </mc:Choice>
              <mc:Fallback>
                <p:oleObj name="Formula" r:id="rId14" imgW="3572640" imgH="209880" progId="">
                  <p:embed/>
                  <p:pic>
                    <p:nvPicPr>
                      <p:cNvPr id="19464" name="Object 2640">
                        <a:extLst>
                          <a:ext uri="{FF2B5EF4-FFF2-40B4-BE49-F238E27FC236}">
                            <a16:creationId xmlns:a16="http://schemas.microsoft.com/office/drawing/2014/main" id="{AACB76B6-60D8-4206-86CE-59A18BBDD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153" y="5705475"/>
                        <a:ext cx="61150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641">
            <a:extLst>
              <a:ext uri="{FF2B5EF4-FFF2-40B4-BE49-F238E27FC236}">
                <a16:creationId xmlns:a16="http://schemas.microsoft.com/office/drawing/2014/main" id="{F0AC1CEF-BC26-4E6E-A759-B24FFCC36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331869"/>
              </p:ext>
            </p:extLst>
          </p:nvPr>
        </p:nvGraphicFramePr>
        <p:xfrm>
          <a:off x="977872" y="5224463"/>
          <a:ext cx="157162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2" name="Formula" r:id="rId16" imgW="91440" imgH="122040" progId="">
                  <p:embed/>
                </p:oleObj>
              </mc:Choice>
              <mc:Fallback>
                <p:oleObj name="Formula" r:id="rId16" imgW="91440" imgH="122040" progId="">
                  <p:embed/>
                  <p:pic>
                    <p:nvPicPr>
                      <p:cNvPr id="19465" name="Object 2641">
                        <a:extLst>
                          <a:ext uri="{FF2B5EF4-FFF2-40B4-BE49-F238E27FC236}">
                            <a16:creationId xmlns:a16="http://schemas.microsoft.com/office/drawing/2014/main" id="{75E12D5C-EA04-4E10-86DE-B75BFCA8A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872" y="5224463"/>
                        <a:ext cx="157162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7B765-9F25-FE64-A06B-07F06637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D9321-FB22-05ED-AFB2-25FCC723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 任务与奖赏</a:t>
            </a:r>
            <a:endParaRPr lang="en-US" altLang="zh-CN" dirty="0"/>
          </a:p>
          <a:p>
            <a:pPr indent="-358775"/>
            <a:r>
              <a:rPr lang="en-US" altLang="zh-CN" dirty="0"/>
              <a:t>K-</a:t>
            </a:r>
            <a:r>
              <a:rPr lang="zh-CN" altLang="en-US" dirty="0"/>
              <a:t>摇臂赌博机</a:t>
            </a:r>
          </a:p>
          <a:p>
            <a:pPr indent="-358775"/>
            <a:r>
              <a:rPr lang="zh-CN" altLang="en-US" dirty="0"/>
              <a:t>有模型学习</a:t>
            </a:r>
          </a:p>
          <a:p>
            <a:pPr indent="-358775"/>
            <a:r>
              <a:rPr lang="zh-CN" altLang="en-US" dirty="0"/>
              <a:t>免模型学习</a:t>
            </a:r>
          </a:p>
          <a:p>
            <a:r>
              <a:rPr lang="zh-CN" altLang="en-US" dirty="0"/>
              <a:t> 值函数近似</a:t>
            </a:r>
            <a:endParaRPr lang="en-US" altLang="zh-CN" dirty="0"/>
          </a:p>
          <a:p>
            <a:pPr indent="-358775"/>
            <a:r>
              <a:rPr lang="zh-CN" altLang="en-US" dirty="0"/>
              <a:t>模仿学习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5AE19-4974-1326-DF97-A2B18122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CA4DD00-5E07-4D74-8D4D-9E3B10C1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83E13C21-86CF-4D29-9840-CA087705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52525"/>
            <a:ext cx="3843337" cy="5051425"/>
          </a:xfrm>
        </p:spPr>
        <p:txBody>
          <a:bodyPr rtlCol="0">
            <a:normAutofit/>
          </a:bodyPr>
          <a:lstStyle/>
          <a:p>
            <a:pPr marL="228600" lvl="1" fontAlgn="auto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策略评估算法：</a:t>
            </a:r>
            <a:endParaRPr lang="en-US" altLang="zh-CN" sz="2400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AE7196-4085-4388-8A3D-AD51859A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0" y="1821190"/>
            <a:ext cx="7118664" cy="43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3623D95-FE12-429C-A759-0A765E18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91086B06-EE6F-4561-B246-32840345E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 fontScale="85000" lnSpcReduction="20000"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给定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dirty="0"/>
                  <a:t>，状态</a:t>
                </a:r>
                <a:r>
                  <a:rPr lang="en-US" altLang="zh-CN" dirty="0"/>
                  <a:t>-</a:t>
                </a:r>
                <a:r>
                  <a:rPr dirty="0"/>
                  <a:t>动作值函数的计算：通过值函数来表示</a:t>
                </a: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altLang="zh-CN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最优策略，最优值函数，最优状态</a:t>
                </a:r>
                <a:r>
                  <a:rPr lang="en-US" altLang="zh-CN" dirty="0"/>
                  <a:t>-</a:t>
                </a:r>
                <a:r>
                  <a:rPr dirty="0"/>
                  <a:t>动作值函数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最优策略：最大化累积奖赏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最优值函数：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最优状态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动作值函数</a:t>
                </a: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marL="325800" lvl="1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91086B06-EE6F-4561-B246-32840345E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209" t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06" name="Object 1577">
            <a:extLst>
              <a:ext uri="{FF2B5EF4-FFF2-40B4-BE49-F238E27FC236}">
                <a16:creationId xmlns:a16="http://schemas.microsoft.com/office/drawing/2014/main" id="{89992796-FFDD-4D0F-811A-7E29846FA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1825625"/>
          <a:ext cx="55721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6" name="Formula" r:id="rId4" imgW="3254040" imgH="205920" progId="">
                  <p:embed/>
                </p:oleObj>
              </mc:Choice>
              <mc:Fallback>
                <p:oleObj name="Formula" r:id="rId4" imgW="3254040" imgH="205920" progId="">
                  <p:embed/>
                  <p:pic>
                    <p:nvPicPr>
                      <p:cNvPr id="21506" name="Object 1577">
                        <a:extLst>
                          <a:ext uri="{FF2B5EF4-FFF2-40B4-BE49-F238E27FC236}">
                            <a16:creationId xmlns:a16="http://schemas.microsoft.com/office/drawing/2014/main" id="{89992796-FFDD-4D0F-811A-7E29846FA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825625"/>
                        <a:ext cx="55721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578">
            <a:extLst>
              <a:ext uri="{FF2B5EF4-FFF2-40B4-BE49-F238E27FC236}">
                <a16:creationId xmlns:a16="http://schemas.microsoft.com/office/drawing/2014/main" id="{D9995F97-0070-4CE6-A248-78D6A8BF4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2398713"/>
          <a:ext cx="48895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7" name="Formula" r:id="rId6" imgW="2855160" imgH="209880" progId="">
                  <p:embed/>
                </p:oleObj>
              </mc:Choice>
              <mc:Fallback>
                <p:oleObj name="Formula" r:id="rId6" imgW="2855160" imgH="209880" progId="">
                  <p:embed/>
                  <p:pic>
                    <p:nvPicPr>
                      <p:cNvPr id="21507" name="Object 1578">
                        <a:extLst>
                          <a:ext uri="{FF2B5EF4-FFF2-40B4-BE49-F238E27FC236}">
                            <a16:creationId xmlns:a16="http://schemas.microsoft.com/office/drawing/2014/main" id="{D9995F97-0070-4CE6-A248-78D6A8BF4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398713"/>
                        <a:ext cx="48895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3" name="图片 7">
            <a:extLst>
              <a:ext uri="{FF2B5EF4-FFF2-40B4-BE49-F238E27FC236}">
                <a16:creationId xmlns:a16="http://schemas.microsoft.com/office/drawing/2014/main" id="{85D10702-C383-4C31-A993-985320229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879600"/>
            <a:ext cx="138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Object 1579">
            <a:extLst>
              <a:ext uri="{FF2B5EF4-FFF2-40B4-BE49-F238E27FC236}">
                <a16:creationId xmlns:a16="http://schemas.microsoft.com/office/drawing/2014/main" id="{94B9F6A6-F224-4D9C-B133-4142E9921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58545"/>
              </p:ext>
            </p:extLst>
          </p:nvPr>
        </p:nvGraphicFramePr>
        <p:xfrm>
          <a:off x="3045234" y="4086664"/>
          <a:ext cx="26384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8" name="Formula" r:id="rId9" imgW="1541880" imgH="362160" progId="">
                  <p:embed/>
                </p:oleObj>
              </mc:Choice>
              <mc:Fallback>
                <p:oleObj name="Formula" r:id="rId9" imgW="1541880" imgH="362160" progId="">
                  <p:embed/>
                  <p:pic>
                    <p:nvPicPr>
                      <p:cNvPr id="21508" name="Object 1579">
                        <a:extLst>
                          <a:ext uri="{FF2B5EF4-FFF2-40B4-BE49-F238E27FC236}">
                            <a16:creationId xmlns:a16="http://schemas.microsoft.com/office/drawing/2014/main" id="{94B9F6A6-F224-4D9C-B133-4142E9921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234" y="4086664"/>
                        <a:ext cx="26384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580">
            <a:extLst>
              <a:ext uri="{FF2B5EF4-FFF2-40B4-BE49-F238E27FC236}">
                <a16:creationId xmlns:a16="http://schemas.microsoft.com/office/drawing/2014/main" id="{EDD1E5AC-F65E-4CD2-9512-A20609AFD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34225"/>
              </p:ext>
            </p:extLst>
          </p:nvPr>
        </p:nvGraphicFramePr>
        <p:xfrm>
          <a:off x="2939666" y="4988718"/>
          <a:ext cx="28495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9" name="Formula" r:id="rId11" imgW="1667520" imgH="196920" progId="">
                  <p:embed/>
                </p:oleObj>
              </mc:Choice>
              <mc:Fallback>
                <p:oleObj name="Formula" r:id="rId11" imgW="1667520" imgH="196920" progId="">
                  <p:embed/>
                  <p:pic>
                    <p:nvPicPr>
                      <p:cNvPr id="21509" name="Object 1580">
                        <a:extLst>
                          <a:ext uri="{FF2B5EF4-FFF2-40B4-BE49-F238E27FC236}">
                            <a16:creationId xmlns:a16="http://schemas.microsoft.com/office/drawing/2014/main" id="{EDD1E5AC-F65E-4CD2-9512-A20609AFD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66" y="4988718"/>
                        <a:ext cx="284956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C5076CB0-5941-44EE-A92E-44C6D201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178FC31-9353-4798-8917-C1923B4A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52525"/>
            <a:ext cx="8751887" cy="50514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策略改进：将非最优策略改进为最优策略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最优值函数</a:t>
            </a:r>
            <a:r>
              <a:rPr lang="en-US" altLang="zh-CN" dirty="0"/>
              <a:t>/</a:t>
            </a:r>
            <a:r>
              <a:rPr lang="zh-CN" altLang="en-US" dirty="0"/>
              <a:t>最优策略满足：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58775" lvl="1" indent="0" fontAlgn="auto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marL="358775" lvl="1" indent="0" fontAlgn="auto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非最优策略的改进方式：将策略选择的动作改为当前最优的动作</a:t>
            </a: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1F49C-0A01-43FE-BDB3-024BA8070F59}"/>
              </a:ext>
            </a:extLst>
          </p:cNvPr>
          <p:cNvSpPr txBox="1"/>
          <p:nvPr/>
        </p:nvSpPr>
        <p:spPr>
          <a:xfrm>
            <a:off x="7184095" y="2860236"/>
            <a:ext cx="2044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+mj-ea"/>
              </a:rPr>
              <a:t>最优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+mj-ea"/>
              </a:rPr>
              <a:t>Bellman</a:t>
            </a:r>
            <a:r>
              <a:rPr lang="zh-CN" altLang="en-US" dirty="0">
                <a:solidFill>
                  <a:schemeClr val="accent4"/>
                </a:solidFill>
                <a:latin typeface="+mj-ea"/>
                <a:ea typeface="+mj-ea"/>
              </a:rPr>
              <a:t>等式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A72D7DF-EE84-4C32-8447-3E689BCC55AF}"/>
              </a:ext>
            </a:extLst>
          </p:cNvPr>
          <p:cNvCxnSpPr>
            <a:cxnSpLocks/>
          </p:cNvCxnSpPr>
          <p:nvPr/>
        </p:nvCxnSpPr>
        <p:spPr>
          <a:xfrm>
            <a:off x="3963057" y="3547624"/>
            <a:ext cx="0" cy="4135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4" name="Object 1190">
            <a:extLst>
              <a:ext uri="{FF2B5EF4-FFF2-40B4-BE49-F238E27FC236}">
                <a16:creationId xmlns:a16="http://schemas.microsoft.com/office/drawing/2014/main" id="{6AC38FC8-D90A-4BB4-A663-4012561E2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08914"/>
              </p:ext>
            </p:extLst>
          </p:nvPr>
        </p:nvGraphicFramePr>
        <p:xfrm>
          <a:off x="1200807" y="2501461"/>
          <a:ext cx="61706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2" name="Formula" r:id="rId3" imgW="3603240" imgH="205920" progId="">
                  <p:embed/>
                </p:oleObj>
              </mc:Choice>
              <mc:Fallback>
                <p:oleObj name="Formula" r:id="rId3" imgW="3603240" imgH="205920" progId="">
                  <p:embed/>
                  <p:pic>
                    <p:nvPicPr>
                      <p:cNvPr id="23554" name="Object 1190">
                        <a:extLst>
                          <a:ext uri="{FF2B5EF4-FFF2-40B4-BE49-F238E27FC236}">
                            <a16:creationId xmlns:a16="http://schemas.microsoft.com/office/drawing/2014/main" id="{6AC38FC8-D90A-4BB4-A663-4012561E2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807" y="2501461"/>
                        <a:ext cx="61706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191">
            <a:extLst>
              <a:ext uri="{FF2B5EF4-FFF2-40B4-BE49-F238E27FC236}">
                <a16:creationId xmlns:a16="http://schemas.microsoft.com/office/drawing/2014/main" id="{3FF1DB0B-A1A0-468F-AD64-25B5A0180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96613"/>
              </p:ext>
            </p:extLst>
          </p:nvPr>
        </p:nvGraphicFramePr>
        <p:xfrm>
          <a:off x="1200807" y="3006286"/>
          <a:ext cx="54879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3" name="Formula" r:id="rId5" imgW="3205800" imgH="209880" progId="">
                  <p:embed/>
                </p:oleObj>
              </mc:Choice>
              <mc:Fallback>
                <p:oleObj name="Formula" r:id="rId5" imgW="3205800" imgH="209880" progId="">
                  <p:embed/>
                  <p:pic>
                    <p:nvPicPr>
                      <p:cNvPr id="23555" name="Object 1191">
                        <a:extLst>
                          <a:ext uri="{FF2B5EF4-FFF2-40B4-BE49-F238E27FC236}">
                            <a16:creationId xmlns:a16="http://schemas.microsoft.com/office/drawing/2014/main" id="{3FF1DB0B-A1A0-468F-AD64-25B5A0180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807" y="3006286"/>
                        <a:ext cx="54879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2" name="图片 24">
            <a:extLst>
              <a:ext uri="{FF2B5EF4-FFF2-40B4-BE49-F238E27FC236}">
                <a16:creationId xmlns:a16="http://schemas.microsoft.com/office/drawing/2014/main" id="{668BA703-097B-40FD-AA16-B96048616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2" y="2515749"/>
            <a:ext cx="138113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6" name="Object 1192">
            <a:extLst>
              <a:ext uri="{FF2B5EF4-FFF2-40B4-BE49-F238E27FC236}">
                <a16:creationId xmlns:a16="http://schemas.microsoft.com/office/drawing/2014/main" id="{0C9333B7-FBBF-46A4-8243-1C20F1D21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72226"/>
              </p:ext>
            </p:extLst>
          </p:nvPr>
        </p:nvGraphicFramePr>
        <p:xfrm>
          <a:off x="2677975" y="4034768"/>
          <a:ext cx="25701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4" name="Formula" r:id="rId8" imgW="1503720" imgH="261720" progId="">
                  <p:embed/>
                </p:oleObj>
              </mc:Choice>
              <mc:Fallback>
                <p:oleObj name="Formula" r:id="rId8" imgW="1503720" imgH="261720" progId="">
                  <p:embed/>
                  <p:pic>
                    <p:nvPicPr>
                      <p:cNvPr id="23556" name="Object 1192">
                        <a:extLst>
                          <a:ext uri="{FF2B5EF4-FFF2-40B4-BE49-F238E27FC236}">
                            <a16:creationId xmlns:a16="http://schemas.microsoft.com/office/drawing/2014/main" id="{0C9333B7-FBBF-46A4-8243-1C20F1D21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975" y="4034768"/>
                        <a:ext cx="25701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193">
            <a:extLst>
              <a:ext uri="{FF2B5EF4-FFF2-40B4-BE49-F238E27FC236}">
                <a16:creationId xmlns:a16="http://schemas.microsoft.com/office/drawing/2014/main" id="{D8E9FF1C-D780-4C21-A270-88D65E734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66441"/>
              </p:ext>
            </p:extLst>
          </p:nvPr>
        </p:nvGraphicFramePr>
        <p:xfrm>
          <a:off x="2558393" y="5533533"/>
          <a:ext cx="27447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5" name="Formula" r:id="rId10" imgW="1604160" imgH="271800" progId="">
                  <p:embed/>
                </p:oleObj>
              </mc:Choice>
              <mc:Fallback>
                <p:oleObj name="Formula" r:id="rId10" imgW="1604160" imgH="271800" progId="">
                  <p:embed/>
                  <p:pic>
                    <p:nvPicPr>
                      <p:cNvPr id="23557" name="Object 1193">
                        <a:extLst>
                          <a:ext uri="{FF2B5EF4-FFF2-40B4-BE49-F238E27FC236}">
                            <a16:creationId xmlns:a16="http://schemas.microsoft.com/office/drawing/2014/main" id="{D8E9FF1C-D780-4C21-A270-88D65E734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393" y="5533533"/>
                        <a:ext cx="27447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CA4DD00-5E07-4D74-8D4D-9E3B10C1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83E13C21-86CF-4D29-9840-CA087705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52525"/>
            <a:ext cx="3843337" cy="5051425"/>
          </a:xfrm>
        </p:spPr>
        <p:txBody>
          <a:bodyPr rtlCol="0">
            <a:normAutofit/>
          </a:bodyPr>
          <a:lstStyle/>
          <a:p>
            <a:pPr marL="228600" lvl="1" fontAlgn="auto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/>
              <a:t>策略迭代 </a:t>
            </a:r>
            <a:r>
              <a:rPr lang="en-US" altLang="zh-CN" sz="2200" dirty="0"/>
              <a:t>(</a:t>
            </a:r>
            <a:r>
              <a:rPr lang="en-US" altLang="zh-CN" sz="2200" dirty="0">
                <a:latin typeface="+mn-lt"/>
              </a:rPr>
              <a:t>policy iteration)</a:t>
            </a:r>
            <a:r>
              <a:rPr lang="zh-CN" altLang="en-US" sz="2200" dirty="0"/>
              <a:t>：求解最优策略的方法</a:t>
            </a:r>
            <a:endParaRPr lang="en-US" altLang="zh-CN" sz="2200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随机策略作为初始策略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策略评估</a:t>
            </a:r>
            <a:r>
              <a:rPr lang="en-US" altLang="zh-CN" dirty="0"/>
              <a:t>+</a:t>
            </a:r>
            <a:r>
              <a:rPr lang="zh-CN" altLang="en-US" dirty="0"/>
              <a:t>策略改进</a:t>
            </a:r>
            <a:r>
              <a:rPr lang="en-US" altLang="zh-CN" dirty="0"/>
              <a:t>+</a:t>
            </a:r>
            <a:r>
              <a:rPr lang="zh-CN" altLang="en-US" dirty="0"/>
              <a:t>策略评估</a:t>
            </a:r>
            <a:r>
              <a:rPr lang="en-US" altLang="zh-CN" dirty="0"/>
              <a:t>+</a:t>
            </a:r>
            <a:r>
              <a:rPr lang="zh-CN" altLang="en-US" dirty="0"/>
              <a:t>策略改进</a:t>
            </a:r>
            <a:r>
              <a:rPr lang="en-US" altLang="zh-CN" dirty="0"/>
              <a:t>+……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直到策略收敛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t>策略迭代算法的缺点</a:t>
            </a: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每次改进策略后都要重新评估策略，导致耗时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/>
          </a:p>
          <a:p>
            <a:pPr fontAlgn="auto">
              <a:spcAft>
                <a:spcPts val="0"/>
              </a:spcAft>
              <a:defRPr/>
            </a:pP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  <p:pic>
        <p:nvPicPr>
          <p:cNvPr id="55300" name="图片 2">
            <a:extLst>
              <a:ext uri="{FF2B5EF4-FFF2-40B4-BE49-F238E27FC236}">
                <a16:creationId xmlns:a16="http://schemas.microsoft.com/office/drawing/2014/main" id="{C898825C-066E-4093-9659-0F6CBF548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1344613"/>
            <a:ext cx="5094287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CA4DD00-5E07-4D74-8D4D-9E3B10C1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 </a:t>
            </a:r>
            <a:r>
              <a:rPr lang="zh-CN" altLang="en-US" dirty="0"/>
              <a:t>有模型学习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83E13C21-86CF-4D29-9840-CA087705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4" y="1152525"/>
            <a:ext cx="8885236" cy="5153682"/>
          </a:xfrm>
        </p:spPr>
        <p:txBody>
          <a:bodyPr rtlCol="0">
            <a:normAutofit/>
          </a:bodyPr>
          <a:lstStyle/>
          <a:p>
            <a:pPr marL="228600" lvl="1" fontAlgn="auto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200" dirty="0"/>
              <a:t>值迭代算法：</a:t>
            </a:r>
            <a:endParaRPr lang="en-US" altLang="zh-CN" sz="2200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highlight>
                <a:srgbClr val="FFFF00"/>
              </a:highlight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策略改进与值函数改进是一致的，因此可将策略改进视为值函数的改善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7700EA-52C0-4E6D-96B7-0913565D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56" y="1152524"/>
            <a:ext cx="6211732" cy="40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6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BC9C5D3B-8908-4CCA-BB03-E826C0D1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</a:t>
            </a:r>
            <a:r>
              <a:rPr lang="zh-CN" altLang="en-US" dirty="0"/>
              <a:t>有模型学习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0BBE4C5C-7680-458B-98B3-449D6FE0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749300"/>
            <a:ext cx="8751888" cy="4860925"/>
          </a:xfrm>
        </p:spPr>
        <p:txBody>
          <a:bodyPr rtlCol="0">
            <a:normAutofit/>
          </a:bodyPr>
          <a:lstStyle/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t>有模型学习小结</a:t>
            </a: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强化学习任务可归结为基于动态规划的寻优问题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与监督学习不同，这里并未涉及到泛化能力，而是为每一个状态找到最好的动作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t>问题：如果模型未知呢？</a:t>
            </a:r>
            <a:endParaRPr lang="en-US" altLang="zh-CN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3258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/>
          </a:p>
          <a:p>
            <a:pPr fontAlgn="auto">
              <a:spcAft>
                <a:spcPts val="0"/>
              </a:spcAft>
              <a:defRPr/>
            </a:pP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6669EA-0EB2-0BD7-2DB3-3C08E24F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242904-2487-24F9-8AAC-C0935349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7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18F18E7A-D93D-49F6-BABF-E31A501A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1. </a:t>
            </a:r>
            <a:r>
              <a:rPr lang="zh-CN" altLang="en-US" dirty="0"/>
              <a:t>任务与奖赏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98DA6E1B-76F2-4583-8BB2-913432F3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158875"/>
            <a:ext cx="8616950" cy="5575300"/>
          </a:xfrm>
        </p:spPr>
        <p:txBody>
          <a:bodyPr/>
          <a:lstStyle/>
          <a:p>
            <a:pPr marL="257175" indent="-257175"/>
            <a:r>
              <a:rPr lang="en-US" altLang="zh-CN" dirty="0"/>
              <a:t> </a:t>
            </a:r>
            <a:r>
              <a:rPr dirty="0"/>
              <a:t>例子：瓜农种西瓜</a:t>
            </a:r>
            <a:endParaRPr lang="en-US" altLang="zh-CN" dirty="0"/>
          </a:p>
          <a:p>
            <a:pPr marL="714375" lvl="1" indent="-257175"/>
            <a:endParaRPr lang="en-US" altLang="zh-CN" dirty="0"/>
          </a:p>
          <a:p>
            <a:pPr marL="714375" lvl="1" indent="-257175"/>
            <a:endParaRPr lang="en-US" altLang="zh-CN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20BA73C-1AD9-489E-9247-40C72303634D}"/>
              </a:ext>
            </a:extLst>
          </p:cNvPr>
          <p:cNvSpPr/>
          <p:nvPr/>
        </p:nvSpPr>
        <p:spPr>
          <a:xfrm>
            <a:off x="468313" y="4062413"/>
            <a:ext cx="817562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缺水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3D3E7D-69F7-4F4A-83DD-B1FC7A69B39C}"/>
              </a:ext>
            </a:extLst>
          </p:cNvPr>
          <p:cNvCxnSpPr/>
          <p:nvPr/>
        </p:nvCxnSpPr>
        <p:spPr>
          <a:xfrm flipV="1">
            <a:off x="1296988" y="4330700"/>
            <a:ext cx="676275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4E0EDFA-B7E4-4C40-AE03-67D16F2F8734}"/>
              </a:ext>
            </a:extLst>
          </p:cNvPr>
          <p:cNvSpPr/>
          <p:nvPr/>
        </p:nvSpPr>
        <p:spPr>
          <a:xfrm>
            <a:off x="1978025" y="4062413"/>
            <a:ext cx="819150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健康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C502CE2-94E4-4309-AD5F-4A2B1DE6D9C0}"/>
              </a:ext>
            </a:extLst>
          </p:cNvPr>
          <p:cNvSpPr/>
          <p:nvPr/>
        </p:nvSpPr>
        <p:spPr>
          <a:xfrm>
            <a:off x="3495675" y="4065588"/>
            <a:ext cx="819150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溢水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844EC2F-08D5-4181-8FCD-1743396D5F3B}"/>
              </a:ext>
            </a:extLst>
          </p:cNvPr>
          <p:cNvSpPr/>
          <p:nvPr/>
        </p:nvSpPr>
        <p:spPr>
          <a:xfrm>
            <a:off x="5176838" y="4062413"/>
            <a:ext cx="862012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缺水</a:t>
            </a:r>
          </a:p>
        </p:txBody>
      </p:sp>
      <p:sp>
        <p:nvSpPr>
          <p:cNvPr id="47113" name="矩形 26">
            <a:extLst>
              <a:ext uri="{FF2B5EF4-FFF2-40B4-BE49-F238E27FC236}">
                <a16:creationId xmlns:a16="http://schemas.microsoft.com/office/drawing/2014/main" id="{99FAED70-EB9E-446E-8D30-FB920200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3317875"/>
            <a:ext cx="800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/>
              <a:t>种下瓜苗后：</a:t>
            </a:r>
            <a:r>
              <a:rPr lang="en-US" altLang="zh-CN" dirty="0"/>
              <a:t>(</a:t>
            </a:r>
            <a:r>
              <a:rPr lang="zh-CN" altLang="en-US" dirty="0"/>
              <a:t>为简便，仅考虑浇水和不浇水两个动作，不考虑施肥、除草等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2F25443-87CD-40B8-8FBE-859BB2415459}"/>
              </a:ext>
            </a:extLst>
          </p:cNvPr>
          <p:cNvSpPr/>
          <p:nvPr/>
        </p:nvSpPr>
        <p:spPr>
          <a:xfrm>
            <a:off x="6715125" y="4054475"/>
            <a:ext cx="819150" cy="5635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健康</a:t>
            </a:r>
          </a:p>
        </p:txBody>
      </p:sp>
      <p:sp>
        <p:nvSpPr>
          <p:cNvPr id="47115" name="矩形 28">
            <a:extLst>
              <a:ext uri="{FF2B5EF4-FFF2-40B4-BE49-F238E27FC236}">
                <a16:creationId xmlns:a16="http://schemas.microsoft.com/office/drawing/2014/main" id="{A734AC18-26AD-4F4C-89C5-269B0E38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4005263"/>
            <a:ext cx="1038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/>
              <a:t>收获好西瓜</a:t>
            </a:r>
          </a:p>
        </p:txBody>
      </p:sp>
      <p:sp>
        <p:nvSpPr>
          <p:cNvPr id="47116" name="矩形 29">
            <a:extLst>
              <a:ext uri="{FF2B5EF4-FFF2-40B4-BE49-F238E27FC236}">
                <a16:creationId xmlns:a16="http://schemas.microsoft.com/office/drawing/2014/main" id="{B1249686-CEC8-4835-A180-2E069621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922713"/>
            <a:ext cx="70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浇水</a:t>
            </a:r>
          </a:p>
        </p:txBody>
      </p:sp>
      <p:sp>
        <p:nvSpPr>
          <p:cNvPr id="47117" name="矩形 30">
            <a:extLst>
              <a:ext uri="{FF2B5EF4-FFF2-40B4-BE49-F238E27FC236}">
                <a16:creationId xmlns:a16="http://schemas.microsoft.com/office/drawing/2014/main" id="{61C9BD67-52F4-496F-87E3-44F5E89B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9227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不浇水</a:t>
            </a:r>
          </a:p>
        </p:txBody>
      </p:sp>
      <p:sp>
        <p:nvSpPr>
          <p:cNvPr id="47118" name="矩形 31">
            <a:extLst>
              <a:ext uri="{FF2B5EF4-FFF2-40B4-BE49-F238E27FC236}">
                <a16:creationId xmlns:a16="http://schemas.microsoft.com/office/drawing/2014/main" id="{1C64C70E-CD5E-41C0-8868-7302D1D5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922713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浇水</a:t>
            </a:r>
          </a:p>
        </p:txBody>
      </p:sp>
      <p:sp>
        <p:nvSpPr>
          <p:cNvPr id="47119" name="矩形 32">
            <a:extLst>
              <a:ext uri="{FF2B5EF4-FFF2-40B4-BE49-F238E27FC236}">
                <a16:creationId xmlns:a16="http://schemas.microsoft.com/office/drawing/2014/main" id="{FB25E34A-2421-48A1-B3C5-B962AA4D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922713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浇水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E06279-F5A7-4F3C-98D6-B437DEB19E22}"/>
              </a:ext>
            </a:extLst>
          </p:cNvPr>
          <p:cNvCxnSpPr/>
          <p:nvPr/>
        </p:nvCxnSpPr>
        <p:spPr>
          <a:xfrm flipV="1">
            <a:off x="2805113" y="4329113"/>
            <a:ext cx="677862" cy="15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CF91A6-24CA-4C3F-B686-C6DEBA1C520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4314825" y="4344988"/>
            <a:ext cx="862013" cy="15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2515851-65EE-4B8F-B624-F96C4A2C7AC1}"/>
              </a:ext>
            </a:extLst>
          </p:cNvPr>
          <p:cNvCxnSpPr/>
          <p:nvPr/>
        </p:nvCxnSpPr>
        <p:spPr>
          <a:xfrm flipV="1">
            <a:off x="6038850" y="4335463"/>
            <a:ext cx="6762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7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18F18E7A-D93D-49F6-BABF-E31A501A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1. </a:t>
            </a:r>
            <a:r>
              <a:rPr lang="zh-CN" altLang="en-US" dirty="0"/>
              <a:t>任务与奖赏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98DA6E1B-76F2-4583-8BB2-913432F3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158875"/>
            <a:ext cx="8616950" cy="5575300"/>
          </a:xfrm>
        </p:spPr>
        <p:txBody>
          <a:bodyPr/>
          <a:lstStyle/>
          <a:p>
            <a:pPr marL="257175" indent="-257175"/>
            <a:r>
              <a:rPr lang="en-US" altLang="zh-CN" dirty="0"/>
              <a:t> </a:t>
            </a:r>
            <a:r>
              <a:rPr dirty="0"/>
              <a:t>例子：瓜农种西瓜</a:t>
            </a:r>
            <a:endParaRPr lang="en-US" altLang="zh-CN" dirty="0"/>
          </a:p>
          <a:p>
            <a:pPr marL="714375" lvl="1" indent="-257175"/>
            <a:r>
              <a:rPr lang="zh-CN" altLang="en-US" dirty="0"/>
              <a:t>多步决策过程</a:t>
            </a:r>
            <a:endParaRPr lang="en-US" altLang="zh-CN" dirty="0"/>
          </a:p>
          <a:p>
            <a:pPr marL="714375" lvl="1" indent="-257175"/>
            <a:r>
              <a:rPr lang="zh-CN" altLang="en-US" dirty="0"/>
              <a:t>过程中包含状态、动作、反馈 </a:t>
            </a:r>
            <a:r>
              <a:rPr lang="en-US" altLang="zh-CN" dirty="0"/>
              <a:t>(</a:t>
            </a:r>
            <a:r>
              <a:rPr lang="zh-CN" altLang="en-US" dirty="0"/>
              <a:t>奖赏</a:t>
            </a:r>
            <a:r>
              <a:rPr lang="en-US" altLang="zh-CN" dirty="0"/>
              <a:t>) </a:t>
            </a:r>
            <a:r>
              <a:rPr lang="zh-CN" altLang="en-US" dirty="0"/>
              <a:t>等</a:t>
            </a:r>
            <a:endParaRPr lang="en-US" altLang="zh-CN" dirty="0"/>
          </a:p>
          <a:p>
            <a:pPr marL="714375" lvl="1" indent="-257175"/>
            <a:r>
              <a:rPr lang="zh-CN" altLang="en-US" dirty="0"/>
              <a:t>需多次种瓜，在过程中不断摸索，才能总结出较好的种瓜策略</a:t>
            </a:r>
          </a:p>
          <a:p>
            <a:pPr marL="714375" lvl="1" indent="-257175"/>
            <a:endParaRPr lang="en-US" altLang="zh-CN" dirty="0"/>
          </a:p>
          <a:p>
            <a:pPr marL="714375" lvl="1" indent="-257175"/>
            <a:endParaRPr lang="en-US" altLang="zh-CN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20BA73C-1AD9-489E-9247-40C72303634D}"/>
              </a:ext>
            </a:extLst>
          </p:cNvPr>
          <p:cNvSpPr/>
          <p:nvPr/>
        </p:nvSpPr>
        <p:spPr>
          <a:xfrm>
            <a:off x="468313" y="4062413"/>
            <a:ext cx="817562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缺水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3D3E7D-69F7-4F4A-83DD-B1FC7A69B39C}"/>
              </a:ext>
            </a:extLst>
          </p:cNvPr>
          <p:cNvCxnSpPr/>
          <p:nvPr/>
        </p:nvCxnSpPr>
        <p:spPr>
          <a:xfrm flipV="1">
            <a:off x="1296988" y="4330700"/>
            <a:ext cx="676275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4E0EDFA-B7E4-4C40-AE03-67D16F2F8734}"/>
              </a:ext>
            </a:extLst>
          </p:cNvPr>
          <p:cNvSpPr/>
          <p:nvPr/>
        </p:nvSpPr>
        <p:spPr>
          <a:xfrm>
            <a:off x="1978025" y="4062413"/>
            <a:ext cx="819150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健康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C502CE2-94E4-4309-AD5F-4A2B1DE6D9C0}"/>
              </a:ext>
            </a:extLst>
          </p:cNvPr>
          <p:cNvSpPr/>
          <p:nvPr/>
        </p:nvSpPr>
        <p:spPr>
          <a:xfrm>
            <a:off x="3495675" y="4065588"/>
            <a:ext cx="819150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溢水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844EC2F-08D5-4181-8FCD-1743396D5F3B}"/>
              </a:ext>
            </a:extLst>
          </p:cNvPr>
          <p:cNvSpPr/>
          <p:nvPr/>
        </p:nvSpPr>
        <p:spPr>
          <a:xfrm>
            <a:off x="5176838" y="4062413"/>
            <a:ext cx="862012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缺水</a:t>
            </a:r>
          </a:p>
        </p:txBody>
      </p:sp>
      <p:sp>
        <p:nvSpPr>
          <p:cNvPr id="47113" name="矩形 26">
            <a:extLst>
              <a:ext uri="{FF2B5EF4-FFF2-40B4-BE49-F238E27FC236}">
                <a16:creationId xmlns:a16="http://schemas.microsoft.com/office/drawing/2014/main" id="{99FAED70-EB9E-446E-8D30-FB920200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3317875"/>
            <a:ext cx="800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/>
              <a:t>种下瓜苗后：</a:t>
            </a:r>
            <a:r>
              <a:rPr lang="en-US" altLang="zh-CN" dirty="0"/>
              <a:t>(</a:t>
            </a:r>
            <a:r>
              <a:rPr lang="zh-CN" altLang="en-US" dirty="0"/>
              <a:t>为简便，仅考虑浇水和不浇水两个动作，不考虑施肥、除草等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2F25443-87CD-40B8-8FBE-859BB2415459}"/>
              </a:ext>
            </a:extLst>
          </p:cNvPr>
          <p:cNvSpPr/>
          <p:nvPr/>
        </p:nvSpPr>
        <p:spPr>
          <a:xfrm>
            <a:off x="6715125" y="4054475"/>
            <a:ext cx="819150" cy="5635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健康</a:t>
            </a:r>
          </a:p>
        </p:txBody>
      </p:sp>
      <p:sp>
        <p:nvSpPr>
          <p:cNvPr id="47115" name="矩形 28">
            <a:extLst>
              <a:ext uri="{FF2B5EF4-FFF2-40B4-BE49-F238E27FC236}">
                <a16:creationId xmlns:a16="http://schemas.microsoft.com/office/drawing/2014/main" id="{A734AC18-26AD-4F4C-89C5-269B0E38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4005263"/>
            <a:ext cx="1038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/>
              <a:t>收获好西瓜</a:t>
            </a:r>
          </a:p>
        </p:txBody>
      </p:sp>
      <p:sp>
        <p:nvSpPr>
          <p:cNvPr id="47116" name="矩形 29">
            <a:extLst>
              <a:ext uri="{FF2B5EF4-FFF2-40B4-BE49-F238E27FC236}">
                <a16:creationId xmlns:a16="http://schemas.microsoft.com/office/drawing/2014/main" id="{B1249686-CEC8-4835-A180-2E069621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922713"/>
            <a:ext cx="70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浇水</a:t>
            </a:r>
          </a:p>
        </p:txBody>
      </p:sp>
      <p:sp>
        <p:nvSpPr>
          <p:cNvPr id="47117" name="矩形 30">
            <a:extLst>
              <a:ext uri="{FF2B5EF4-FFF2-40B4-BE49-F238E27FC236}">
                <a16:creationId xmlns:a16="http://schemas.microsoft.com/office/drawing/2014/main" id="{61C9BD67-52F4-496F-87E3-44F5E89B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9227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不浇水</a:t>
            </a:r>
          </a:p>
        </p:txBody>
      </p:sp>
      <p:sp>
        <p:nvSpPr>
          <p:cNvPr id="47118" name="矩形 31">
            <a:extLst>
              <a:ext uri="{FF2B5EF4-FFF2-40B4-BE49-F238E27FC236}">
                <a16:creationId xmlns:a16="http://schemas.microsoft.com/office/drawing/2014/main" id="{1C64C70E-CD5E-41C0-8868-7302D1D5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922713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浇水</a:t>
            </a:r>
          </a:p>
        </p:txBody>
      </p:sp>
      <p:sp>
        <p:nvSpPr>
          <p:cNvPr id="47119" name="矩形 32">
            <a:extLst>
              <a:ext uri="{FF2B5EF4-FFF2-40B4-BE49-F238E27FC236}">
                <a16:creationId xmlns:a16="http://schemas.microsoft.com/office/drawing/2014/main" id="{FB25E34A-2421-48A1-B3C5-B962AA4D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922713"/>
            <a:ext cx="704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浇水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BC8DE0-EAA5-45FD-AA8C-101B33913887}"/>
              </a:ext>
            </a:extLst>
          </p:cNvPr>
          <p:cNvSpPr/>
          <p:nvPr/>
        </p:nvSpPr>
        <p:spPr>
          <a:xfrm>
            <a:off x="260350" y="5235575"/>
            <a:ext cx="80057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j-ea"/>
                <a:ea typeface="+mj-ea"/>
              </a:rPr>
              <a:t>抽象该过程：强化学习 </a:t>
            </a:r>
            <a:r>
              <a:rPr lang="en-US" altLang="zh-CN" sz="2000" dirty="0">
                <a:latin typeface="+mn-lt"/>
                <a:ea typeface="+mn-ea"/>
              </a:rPr>
              <a:t>(</a:t>
            </a:r>
            <a:r>
              <a:rPr lang="en-US" altLang="zh-CN" sz="2000" dirty="0">
                <a:latin typeface="Verdana" panose="020B0604030504040204" pitchFamily="34" charset="0"/>
                <a:ea typeface="幼圆" panose="02010509060101010101" pitchFamily="49" charset="-122"/>
              </a:rPr>
              <a:t>reinforcement learning</a:t>
            </a:r>
            <a:r>
              <a:rPr lang="en-US" altLang="zh-CN" sz="2000" dirty="0">
                <a:latin typeface="+mn-lt"/>
                <a:ea typeface="+mn-ea"/>
              </a:rPr>
              <a:t>)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E06279-F5A7-4F3C-98D6-B437DEB19E22}"/>
              </a:ext>
            </a:extLst>
          </p:cNvPr>
          <p:cNvCxnSpPr/>
          <p:nvPr/>
        </p:nvCxnSpPr>
        <p:spPr>
          <a:xfrm flipV="1">
            <a:off x="2805113" y="4329113"/>
            <a:ext cx="677862" cy="15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CF91A6-24CA-4C3F-B686-C6DEBA1C520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4314825" y="4344988"/>
            <a:ext cx="862013" cy="15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2515851-65EE-4B8F-B624-F96C4A2C7AC1}"/>
              </a:ext>
            </a:extLst>
          </p:cNvPr>
          <p:cNvCxnSpPr/>
          <p:nvPr/>
        </p:nvCxnSpPr>
        <p:spPr>
          <a:xfrm flipV="1">
            <a:off x="6038850" y="4335463"/>
            <a:ext cx="676275" cy="3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图片 20">
            <a:extLst>
              <a:ext uri="{FF2B5EF4-FFF2-40B4-BE49-F238E27FC236}">
                <a16:creationId xmlns:a16="http://schemas.microsoft.com/office/drawing/2014/main" id="{2A9652BD-809B-4A4D-B085-CC345390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794000"/>
            <a:ext cx="316865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6C771CFD-E9B8-48EA-A2FC-B7654D39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1. </a:t>
            </a:r>
            <a:r>
              <a:rPr lang="zh-CN" altLang="en-US" dirty="0"/>
              <a:t>任务与奖赏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3">
                <a:extLst>
                  <a:ext uri="{FF2B5EF4-FFF2-40B4-BE49-F238E27FC236}">
                    <a16:creationId xmlns:a16="http://schemas.microsoft.com/office/drawing/2014/main" id="{83B68EC3-C31A-4DA5-A456-EEC3CBB0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5700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强化学习常用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马尔可夫决策过程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(Markov Decision Process, MDP)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 </a:t>
                </a:r>
                <a:r>
                  <a:rPr lang="zh-CN" altLang="en-US" dirty="0"/>
                  <a:t>描述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机器所处的环境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   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例如在种西瓜任务中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环境是西瓜生长的自然世界</a:t>
                </a:r>
                <a:endParaRPr lang="en-US" altLang="zh-CN" dirty="0"/>
              </a:p>
              <a:p>
                <a:pPr lvl="2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状态空间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是机器感知到的环境的描述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瓜苗长势的描述</a:t>
                </a:r>
                <a:endParaRPr lang="en-US" altLang="zh-CN" dirty="0"/>
              </a:p>
              <a:p>
                <a:pPr lvl="2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机器能采取的行为空间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浇水，施肥等</a:t>
                </a:r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2" name="内容占位符 3">
                <a:extLst>
                  <a:ext uri="{FF2B5EF4-FFF2-40B4-BE49-F238E27FC236}">
                    <a16:creationId xmlns:a16="http://schemas.microsoft.com/office/drawing/2014/main" id="{83B68EC3-C31A-4DA5-A456-EEC3CBB0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5700"/>
                <a:ext cx="8751887" cy="5051425"/>
              </a:xfrm>
              <a:blipFill>
                <a:blip r:embed="rId4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图片 20">
            <a:extLst>
              <a:ext uri="{FF2B5EF4-FFF2-40B4-BE49-F238E27FC236}">
                <a16:creationId xmlns:a16="http://schemas.microsoft.com/office/drawing/2014/main" id="{2A9652BD-809B-4A4D-B085-CC345390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794000"/>
            <a:ext cx="316865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6C771CFD-E9B8-48EA-A2FC-B7654D39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1. </a:t>
            </a:r>
            <a:r>
              <a:rPr lang="zh-CN" altLang="en-US" dirty="0"/>
              <a:t>任务与奖赏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3">
                <a:extLst>
                  <a:ext uri="{FF2B5EF4-FFF2-40B4-BE49-F238E27FC236}">
                    <a16:creationId xmlns:a16="http://schemas.microsoft.com/office/drawing/2014/main" id="{83B68EC3-C31A-4DA5-A456-EEC3CBB0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5700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强化学习常用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马尔可夫决策过程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(Markov Decision Process, MDP)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 </a:t>
                </a:r>
                <a:r>
                  <a:rPr lang="zh-CN" altLang="en-US" dirty="0"/>
                  <a:t>描述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策略</a:t>
                </a:r>
                <a:r>
                  <a:rPr lang="en-US" altLang="zh-CN" dirty="0"/>
                  <a:t>(policy)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)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根据瓜苗状态是缺水时，返回动作浇水</a:t>
                </a:r>
                <a:endParaRPr lang="en-US" altLang="zh-CN" dirty="0"/>
              </a:p>
              <a:p>
                <a:pPr lvl="2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潜在的状态转移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概率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瓜苗当前状态缺水，选择动作浇水，有一定概率恢复健康，也有一定概率无法恢复</a:t>
                </a:r>
                <a:endParaRPr lang="en-US" altLang="zh-CN" dirty="0"/>
              </a:p>
              <a:p>
                <a:pPr lvl="2" fontAlgn="auto">
                  <a:spcAft>
                    <a:spcPts val="0"/>
                  </a:spcAft>
                  <a:defRPr/>
                </a:pPr>
                <a:endParaRPr lang="zh-CN" alt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潜在的奖赏</a:t>
                </a:r>
                <a:r>
                  <a:rPr lang="en-US" altLang="zh-CN" dirty="0"/>
                  <a:t>(reward)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/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/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)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瓜苗健康对应奖赏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，瓜苗凋零对应奖赏</a:t>
                </a:r>
                <a:r>
                  <a:rPr lang="en-US" altLang="zh-CN" dirty="0"/>
                  <a:t>-10</a:t>
                </a:r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2" name="内容占位符 3">
                <a:extLst>
                  <a:ext uri="{FF2B5EF4-FFF2-40B4-BE49-F238E27FC236}">
                    <a16:creationId xmlns:a16="http://schemas.microsoft.com/office/drawing/2014/main" id="{83B68EC3-C31A-4DA5-A456-EEC3CBB0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5700"/>
                <a:ext cx="8751887" cy="5051425"/>
              </a:xfrm>
              <a:blipFill>
                <a:blip r:embed="rId4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A420E888-F984-4FD6-8ECA-322389EC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1. </a:t>
            </a:r>
            <a:r>
              <a:rPr lang="zh-CN" altLang="en-US" dirty="0"/>
              <a:t>任务与奖赏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3">
                <a:extLst>
                  <a:ext uri="{FF2B5EF4-FFF2-40B4-BE49-F238E27FC236}">
                    <a16:creationId xmlns:a16="http://schemas.microsoft.com/office/drawing/2014/main" id="{F3A49F39-AFB3-4E48-AE53-C4968DACC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</p:spPr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强化学习对应了四元组</a:t>
                </a: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dirty="0"/>
                  <a:t>强化学习的目标</a:t>
                </a:r>
                <a:endParaRPr lang="en-US" dirty="0"/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/>
                  <a:t>机器通过在环境中不断尝试从而</a:t>
                </a:r>
                <a:endParaRPr lang="en-US" altLang="zh-CN" dirty="0"/>
              </a:p>
              <a:p>
                <a:pPr marL="325800" lvl="1" indent="0" fontAlgn="auto">
                  <a:spcAft>
                    <a:spcPts val="0"/>
                  </a:spcAft>
                  <a:buNone/>
                  <a:defRPr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学到一个策略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，使得长期执行</a:t>
                </a:r>
                <a:endParaRPr lang="en-US" altLang="zh-CN" dirty="0"/>
              </a:p>
              <a:p>
                <a:pPr marL="325800" lvl="1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dirty="0"/>
                  <a:t>    </a:t>
                </a:r>
                <a:r>
                  <a:rPr lang="zh-CN" altLang="en-US" dirty="0"/>
                  <a:t>该策略后得到的累积奖赏最大</a:t>
                </a: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动作：</a:t>
                </a: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en-US" altLang="zh-CN" b="0" i="0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/>
                      <m:t>T</m:t>
                    </m:r>
                  </m:oMath>
                </a14:m>
                <a:r>
                  <a:rPr lang="zh-CN" altLang="en-US" dirty="0"/>
                  <a:t>步累积奖赏：</a:t>
                </a: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折扣累积奖赏：</a:t>
                </a: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最大化累计奖赏</a:t>
                </a: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en-US" altLang="zh-CN" dirty="0"/>
              </a:p>
              <a:p>
                <a:pPr marL="1151300" lvl="3" indent="-28575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endParaRPr lang="en-US" altLang="zh-CN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defRPr/>
                </a:pPr>
                <a:endParaRPr dirty="0"/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altLang="zh-CN" dirty="0"/>
              </a:p>
              <a:p>
                <a:pPr lvl="3" fontAlgn="auto">
                  <a:spcAft>
                    <a:spcPts val="0"/>
                  </a:spcAft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1" name="内容占位符 3">
                <a:extLst>
                  <a:ext uri="{FF2B5EF4-FFF2-40B4-BE49-F238E27FC236}">
                    <a16:creationId xmlns:a16="http://schemas.microsoft.com/office/drawing/2014/main" id="{F3A49F39-AFB3-4E48-AE53-C4968DACC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52525"/>
                <a:ext cx="8751887" cy="5051425"/>
              </a:xfrm>
              <a:blipFill>
                <a:blip r:embed="rId3"/>
                <a:stretch>
                  <a:fillRect l="-418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05" name="图片 32">
            <a:extLst>
              <a:ext uri="{FF2B5EF4-FFF2-40B4-BE49-F238E27FC236}">
                <a16:creationId xmlns:a16="http://schemas.microsoft.com/office/drawing/2014/main" id="{FA42DCBF-6FF7-4290-9B8F-82F433931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1039813"/>
            <a:ext cx="4054475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4199">
            <a:extLst>
              <a:ext uri="{FF2B5EF4-FFF2-40B4-BE49-F238E27FC236}">
                <a16:creationId xmlns:a16="http://schemas.microsoft.com/office/drawing/2014/main" id="{AF5E87F0-0A17-4D27-A64D-9A70B990F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74072"/>
              </p:ext>
            </p:extLst>
          </p:nvPr>
        </p:nvGraphicFramePr>
        <p:xfrm>
          <a:off x="2141669" y="4202826"/>
          <a:ext cx="9620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9" name="Formula" r:id="rId5" imgW="561600" imgH="176760" progId="">
                  <p:embed/>
                </p:oleObj>
              </mc:Choice>
              <mc:Fallback>
                <p:oleObj name="Formula" r:id="rId5" imgW="561600" imgH="176760" progId="">
                  <p:embed/>
                  <p:pic>
                    <p:nvPicPr>
                      <p:cNvPr id="8197" name="Object 4199">
                        <a:extLst>
                          <a:ext uri="{FF2B5EF4-FFF2-40B4-BE49-F238E27FC236}">
                            <a16:creationId xmlns:a16="http://schemas.microsoft.com/office/drawing/2014/main" id="{AF5E87F0-0A17-4D27-A64D-9A70B990F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669" y="4202826"/>
                        <a:ext cx="96202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4201">
            <a:extLst>
              <a:ext uri="{FF2B5EF4-FFF2-40B4-BE49-F238E27FC236}">
                <a16:creationId xmlns:a16="http://schemas.microsoft.com/office/drawing/2014/main" id="{14BF0733-0C40-4E91-ADE0-19366DF59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243702"/>
              </p:ext>
            </p:extLst>
          </p:nvPr>
        </p:nvGraphicFramePr>
        <p:xfrm>
          <a:off x="2852737" y="4880744"/>
          <a:ext cx="13509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0" name="Formula" r:id="rId7" imgW="791280" imgH="218520" progId="">
                  <p:embed/>
                </p:oleObj>
              </mc:Choice>
              <mc:Fallback>
                <p:oleObj name="Formula" r:id="rId7" imgW="791280" imgH="218520" progId="">
                  <p:embed/>
                  <p:pic>
                    <p:nvPicPr>
                      <p:cNvPr id="8199" name="Object 4201">
                        <a:extLst>
                          <a:ext uri="{FF2B5EF4-FFF2-40B4-BE49-F238E27FC236}">
                            <a16:creationId xmlns:a16="http://schemas.microsoft.com/office/drawing/2014/main" id="{14BF0733-0C40-4E91-ADE0-19366DF59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4880744"/>
                        <a:ext cx="135096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4202">
            <a:extLst>
              <a:ext uri="{FF2B5EF4-FFF2-40B4-BE49-F238E27FC236}">
                <a16:creationId xmlns:a16="http://schemas.microsoft.com/office/drawing/2014/main" id="{DABAA126-FC3B-4E43-B8A8-547F06A51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80864"/>
              </p:ext>
            </p:extLst>
          </p:nvPr>
        </p:nvGraphicFramePr>
        <p:xfrm>
          <a:off x="3103694" y="5270030"/>
          <a:ext cx="16097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1" name="Formula" r:id="rId9" imgW="941400" imgH="203400" progId="">
                  <p:embed/>
                </p:oleObj>
              </mc:Choice>
              <mc:Fallback>
                <p:oleObj name="Formula" r:id="rId9" imgW="941400" imgH="203400" progId="">
                  <p:embed/>
                  <p:pic>
                    <p:nvPicPr>
                      <p:cNvPr id="8200" name="Object 4202">
                        <a:extLst>
                          <a:ext uri="{FF2B5EF4-FFF2-40B4-BE49-F238E27FC236}">
                            <a16:creationId xmlns:a16="http://schemas.microsoft.com/office/drawing/2014/main" id="{DABAA126-FC3B-4E43-B8A8-547F06A51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694" y="5270030"/>
                        <a:ext cx="16097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4203">
            <a:extLst>
              <a:ext uri="{FF2B5EF4-FFF2-40B4-BE49-F238E27FC236}">
                <a16:creationId xmlns:a16="http://schemas.microsoft.com/office/drawing/2014/main" id="{6EFC2FA0-C84B-4544-8184-C6C8CD5A9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49041"/>
              </p:ext>
            </p:extLst>
          </p:nvPr>
        </p:nvGraphicFramePr>
        <p:xfrm>
          <a:off x="1333499" y="4615283"/>
          <a:ext cx="49926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2" name="Formula" r:id="rId11" imgW="2916000" imgH="132120" progId="">
                  <p:embed/>
                </p:oleObj>
              </mc:Choice>
              <mc:Fallback>
                <p:oleObj name="Formula" r:id="rId11" imgW="2916000" imgH="132120" progId="">
                  <p:embed/>
                  <p:pic>
                    <p:nvPicPr>
                      <p:cNvPr id="8201" name="Object 4203">
                        <a:extLst>
                          <a:ext uri="{FF2B5EF4-FFF2-40B4-BE49-F238E27FC236}">
                            <a16:creationId xmlns:a16="http://schemas.microsoft.com/office/drawing/2014/main" id="{6EFC2FA0-C84B-4544-8184-C6C8CD5A9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499" y="4615283"/>
                        <a:ext cx="4992688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A24D641-B848-456D-A7E0-A7E53447993E}"/>
                  </a:ext>
                </a:extLst>
              </p:cNvPr>
              <p:cNvSpPr/>
              <p:nvPr/>
            </p:nvSpPr>
            <p:spPr>
              <a:xfrm>
                <a:off x="1017625" y="1689914"/>
                <a:ext cx="22480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A24D641-B848-456D-A7E0-A7E534479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25" y="1689914"/>
                <a:ext cx="22480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35314047-24C6-448C-89FE-BFFC3C9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1.</a:t>
            </a:r>
            <a:r>
              <a:rPr lang="zh-CN" altLang="en-US" dirty="0"/>
              <a:t>任务与奖赏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3CC797FF-A910-49B8-A67D-D1AA18600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52525"/>
            <a:ext cx="8751887" cy="50514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强化学习 </a:t>
            </a:r>
            <a:r>
              <a:rPr lang="en-US" altLang="zh-CN" dirty="0">
                <a:latin typeface="+mn-lt"/>
              </a:rPr>
              <a:t>vs.</a:t>
            </a:r>
            <a:r>
              <a:rPr lang="en-US" altLang="zh-CN" dirty="0"/>
              <a:t> </a:t>
            </a:r>
            <a:r>
              <a:rPr dirty="0"/>
              <a:t>监督学习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监督学习：给有标记样本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marL="358775" lvl="1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强化学习：没有有标记样本，通过执行动作之后反馈的奖赏来学习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dirty="0"/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17088A25-0DE1-4450-97E6-6DFAE7E966AB}"/>
              </a:ext>
            </a:extLst>
          </p:cNvPr>
          <p:cNvSpPr/>
          <p:nvPr/>
        </p:nvSpPr>
        <p:spPr>
          <a:xfrm>
            <a:off x="1624292" y="2504282"/>
            <a:ext cx="819150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示例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20175E-B9D8-4E4C-9789-64453B31A067}"/>
              </a:ext>
            </a:extLst>
          </p:cNvPr>
          <p:cNvCxnSpPr>
            <a:endCxn id="21" idx="1"/>
          </p:cNvCxnSpPr>
          <p:nvPr/>
        </p:nvCxnSpPr>
        <p:spPr>
          <a:xfrm>
            <a:off x="2443442" y="2785269"/>
            <a:ext cx="21224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56238B0-B877-45A4-96A3-BE871188EC61}"/>
              </a:ext>
            </a:extLst>
          </p:cNvPr>
          <p:cNvSpPr/>
          <p:nvPr/>
        </p:nvSpPr>
        <p:spPr>
          <a:xfrm>
            <a:off x="4565929" y="2504282"/>
            <a:ext cx="819150" cy="5635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标记</a:t>
            </a:r>
          </a:p>
        </p:txBody>
      </p:sp>
      <p:sp>
        <p:nvSpPr>
          <p:cNvPr id="10249" name="矩形 21">
            <a:extLst>
              <a:ext uri="{FF2B5EF4-FFF2-40B4-BE49-F238E27FC236}">
                <a16:creationId xmlns:a16="http://schemas.microsoft.com/office/drawing/2014/main" id="{7964D659-48EA-47C8-B86B-2F9D5128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504" y="2336007"/>
            <a:ext cx="248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分类器</a:t>
            </a:r>
            <a:r>
              <a:rPr lang="en-US" altLang="zh-CN"/>
              <a:t>/</a:t>
            </a:r>
            <a:r>
              <a:rPr lang="zh-CN" altLang="en-US"/>
              <a:t>回归器</a:t>
            </a:r>
          </a:p>
        </p:txBody>
      </p:sp>
      <p:graphicFrame>
        <p:nvGraphicFramePr>
          <p:cNvPr id="10242" name="Object 918">
            <a:extLst>
              <a:ext uri="{FF2B5EF4-FFF2-40B4-BE49-F238E27FC236}">
                <a16:creationId xmlns:a16="http://schemas.microsoft.com/office/drawing/2014/main" id="{E108D46E-DFDC-4F0E-8C77-8232331FE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24461"/>
              </p:ext>
            </p:extLst>
          </p:nvPr>
        </p:nvGraphicFramePr>
        <p:xfrm>
          <a:off x="4173817" y="2383632"/>
          <a:ext cx="152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Formula" r:id="rId4" imgW="88920" imgH="160200" progId="">
                  <p:embed/>
                </p:oleObj>
              </mc:Choice>
              <mc:Fallback>
                <p:oleObj name="Formula" r:id="rId4" imgW="88920" imgH="160200" progId="">
                  <p:embed/>
                  <p:pic>
                    <p:nvPicPr>
                      <p:cNvPr id="10242" name="Object 918">
                        <a:extLst>
                          <a:ext uri="{FF2B5EF4-FFF2-40B4-BE49-F238E27FC236}">
                            <a16:creationId xmlns:a16="http://schemas.microsoft.com/office/drawing/2014/main" id="{E108D46E-DFDC-4F0E-8C77-8232331FE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817" y="2383632"/>
                        <a:ext cx="1524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06D79879-AD1B-4BB7-A11E-22A0F387E71C}"/>
              </a:ext>
            </a:extLst>
          </p:cNvPr>
          <p:cNvSpPr/>
          <p:nvPr/>
        </p:nvSpPr>
        <p:spPr>
          <a:xfrm>
            <a:off x="258763" y="5097463"/>
            <a:ext cx="8445500" cy="4000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j-ea"/>
                <a:ea typeface="+mj-ea"/>
              </a:rPr>
              <a:t>强化学习在某种意义上可以认为是具有“延迟标记信息”的监督学习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A0DF5054-6EDF-4F8E-9031-633ACDFA7690}"/>
              </a:ext>
            </a:extLst>
          </p:cNvPr>
          <p:cNvSpPr/>
          <p:nvPr/>
        </p:nvSpPr>
        <p:spPr>
          <a:xfrm>
            <a:off x="1624292" y="4186474"/>
            <a:ext cx="819150" cy="5635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状态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8BC613D-3B05-455B-9C8C-EF22CD97C7EF}"/>
              </a:ext>
            </a:extLst>
          </p:cNvPr>
          <p:cNvCxnSpPr>
            <a:endCxn id="27" idx="1"/>
          </p:cNvCxnSpPr>
          <p:nvPr/>
        </p:nvCxnSpPr>
        <p:spPr>
          <a:xfrm>
            <a:off x="2443442" y="4469049"/>
            <a:ext cx="212248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2893AD1-47B9-4D4D-BEB9-EA2D521A1BB9}"/>
              </a:ext>
            </a:extLst>
          </p:cNvPr>
          <p:cNvSpPr/>
          <p:nvPr/>
        </p:nvSpPr>
        <p:spPr>
          <a:xfrm>
            <a:off x="4565929" y="4186474"/>
            <a:ext cx="819150" cy="5635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动作</a:t>
            </a:r>
          </a:p>
        </p:txBody>
      </p:sp>
      <p:sp>
        <p:nvSpPr>
          <p:cNvPr id="10254" name="矩形 27">
            <a:extLst>
              <a:ext uri="{FF2B5EF4-FFF2-40B4-BE49-F238E27FC236}">
                <a16:creationId xmlns:a16="http://schemas.microsoft.com/office/drawing/2014/main" id="{737A7310-F70A-4EAA-8DDD-6D794407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204" y="4027724"/>
            <a:ext cx="2484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策略</a:t>
            </a:r>
          </a:p>
        </p:txBody>
      </p:sp>
      <p:graphicFrame>
        <p:nvGraphicFramePr>
          <p:cNvPr id="10243" name="Object 919">
            <a:extLst>
              <a:ext uri="{FF2B5EF4-FFF2-40B4-BE49-F238E27FC236}">
                <a16:creationId xmlns:a16="http://schemas.microsoft.com/office/drawing/2014/main" id="{FCB39268-BC76-43AF-B8AD-7B1DC7799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159545"/>
              </p:ext>
            </p:extLst>
          </p:nvPr>
        </p:nvGraphicFramePr>
        <p:xfrm>
          <a:off x="3676929" y="4157899"/>
          <a:ext cx="1603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Formula" r:id="rId6" imgW="94320" imgH="118440" progId="">
                  <p:embed/>
                </p:oleObj>
              </mc:Choice>
              <mc:Fallback>
                <p:oleObj name="Formula" r:id="rId6" imgW="94320" imgH="118440" progId="">
                  <p:embed/>
                  <p:pic>
                    <p:nvPicPr>
                      <p:cNvPr id="10243" name="Object 919">
                        <a:extLst>
                          <a:ext uri="{FF2B5EF4-FFF2-40B4-BE49-F238E27FC236}">
                            <a16:creationId xmlns:a16="http://schemas.microsoft.com/office/drawing/2014/main" id="{FCB39268-BC76-43AF-B8AD-7B1DC7799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929" y="4157899"/>
                        <a:ext cx="160338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C1581C1E-5A80-4919-8BDA-5B7064E3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44450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2. K-</a:t>
            </a:r>
            <a:r>
              <a:rPr lang="zh-CN" altLang="en-US" dirty="0"/>
              <a:t>摇臂赌博机</a:t>
            </a:r>
          </a:p>
        </p:txBody>
      </p:sp>
      <p:sp>
        <p:nvSpPr>
          <p:cNvPr id="33" name="内容占位符 3">
            <a:extLst>
              <a:ext uri="{FF2B5EF4-FFF2-40B4-BE49-F238E27FC236}">
                <a16:creationId xmlns:a16="http://schemas.microsoft.com/office/drawing/2014/main" id="{FE624FD6-6C6F-4A78-947E-7A66C681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52525"/>
            <a:ext cx="8751887" cy="50514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K-</a:t>
            </a:r>
            <a:r>
              <a:t>摇臂赌博机 </a:t>
            </a:r>
            <a:r>
              <a:rPr lang="en-US" altLang="zh-CN"/>
              <a:t>(K-Armed Bandit)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只有一个状态，</a:t>
            </a:r>
            <a:r>
              <a:rPr lang="en-US" altLang="zh-CN" dirty="0"/>
              <a:t>K</a:t>
            </a:r>
            <a:r>
              <a:rPr lang="zh-CN" altLang="en-US" dirty="0"/>
              <a:t>个动作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每个摇臂的奖赏服从某个期望未知的分布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执行有限次动作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/>
              <a:t>最大化累积奖赏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 lang="en-US"/>
          </a:p>
          <a:p>
            <a:pPr fontAlgn="auto">
              <a:spcAft>
                <a:spcPts val="0"/>
              </a:spcAft>
              <a:defRPr/>
            </a:pPr>
            <a:endParaRPr/>
          </a:p>
          <a:p>
            <a:pPr fontAlgn="auto">
              <a:spcAft>
                <a:spcPts val="0"/>
              </a:spcAft>
              <a:defRPr/>
            </a:pPr>
            <a:endParaRPr lang="en-US" altLang="zh-CN"/>
          </a:p>
          <a:p>
            <a:pPr lvl="1" fontAlgn="auto">
              <a:spcAft>
                <a:spcPts val="0"/>
              </a:spcAft>
              <a:defRPr/>
            </a:pPr>
            <a:endParaRPr lang="en-US" altLang="zh-CN" dirty="0"/>
          </a:p>
          <a:p>
            <a:pPr lvl="3" fontAlgn="auto">
              <a:spcAft>
                <a:spcPts val="0"/>
              </a:spcAft>
              <a:defRPr/>
            </a:pPr>
            <a:endParaRPr lang="en-US" altLang="zh-CN" dirty="0"/>
          </a:p>
        </p:txBody>
      </p:sp>
      <p:pic>
        <p:nvPicPr>
          <p:cNvPr id="50180" name="图片 31">
            <a:extLst>
              <a:ext uri="{FF2B5EF4-FFF2-40B4-BE49-F238E27FC236}">
                <a16:creationId xmlns:a16="http://schemas.microsoft.com/office/drawing/2014/main" id="{BC796E1E-86AC-4EBD-9E5C-2330628F5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282700"/>
            <a:ext cx="230187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上下浅蓝+白底+蓝红字+黑体Ti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Times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eaVert" wrap="none" rtlCol="0">
        <a:spAutoFit/>
      </a:bodyPr>
      <a:lstStyle>
        <a:defPPr>
          <a:defRPr sz="2800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1109</Words>
  <Application>Microsoft Office PowerPoint</Application>
  <PresentationFormat>全屏显示(4:3)</PresentationFormat>
  <Paragraphs>568</Paragraphs>
  <Slides>26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宋体</vt:lpstr>
      <vt:lpstr>幼圆</vt:lpstr>
      <vt:lpstr>Arial</vt:lpstr>
      <vt:lpstr>Calibri</vt:lpstr>
      <vt:lpstr>Cambria Math</vt:lpstr>
      <vt:lpstr>Times New Roman</vt:lpstr>
      <vt:lpstr>Verdana</vt:lpstr>
      <vt:lpstr>Wingdings</vt:lpstr>
      <vt:lpstr>上下浅蓝+白底+蓝红字+黑体Times</vt:lpstr>
      <vt:lpstr>Formula</vt:lpstr>
      <vt:lpstr>强化学习</vt:lpstr>
      <vt:lpstr>概述</vt:lpstr>
      <vt:lpstr>1. 任务与奖赏</vt:lpstr>
      <vt:lpstr>1. 任务与奖赏</vt:lpstr>
      <vt:lpstr>1. 任务与奖赏</vt:lpstr>
      <vt:lpstr>1. 任务与奖赏</vt:lpstr>
      <vt:lpstr>1. 任务与奖赏</vt:lpstr>
      <vt:lpstr>1.任务与奖赏</vt:lpstr>
      <vt:lpstr>2. K-摇臂赌博机</vt:lpstr>
      <vt:lpstr>2. K-摇臂赌博机</vt:lpstr>
      <vt:lpstr>2.1 ϵ-贪心</vt:lpstr>
      <vt:lpstr>2.1 ϵ-贪心</vt:lpstr>
      <vt:lpstr>2.2 Softmax</vt:lpstr>
      <vt:lpstr>2.2 Softmax</vt:lpstr>
      <vt:lpstr>2.3 ϵ-贪心 vs Softmax</vt:lpstr>
      <vt:lpstr>2.4 离散空间强化学习</vt:lpstr>
      <vt:lpstr>3. 有模型学习</vt:lpstr>
      <vt:lpstr>3. 有模型学习</vt:lpstr>
      <vt:lpstr>3. 有模型学习</vt:lpstr>
      <vt:lpstr>3. 有模型学习</vt:lpstr>
      <vt:lpstr>3. 有模型学习</vt:lpstr>
      <vt:lpstr>3. 有模型学习</vt:lpstr>
      <vt:lpstr>3. 有模型学习</vt:lpstr>
      <vt:lpstr>3. 有模型学习</vt:lpstr>
      <vt:lpstr>3.有模型学习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wuxf</dc:creator>
  <cp:lastModifiedBy>hold on</cp:lastModifiedBy>
  <cp:revision>5528</cp:revision>
  <cp:lastPrinted>2023-03-15T17:43:01Z</cp:lastPrinted>
  <dcterms:created xsi:type="dcterms:W3CDTF">2023-03-15T17:43:01Z</dcterms:created>
  <dcterms:modified xsi:type="dcterms:W3CDTF">2023-05-23T13:56:20Z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2052-4.2.2.6880</vt:lpwstr>
  </property>
  <property fmtid="{D5CDD505-2E9C-101B-9397-08002B2CF9AE}" pid="3" name="KSORubyTemplateID">
    <vt:lpwstr>8</vt:lpwstr>
  </property>
  <property fmtid="{D5CDD505-2E9C-101B-9397-08002B2CF9AE}" pid="4" name="ICV">
    <vt:lpwstr>28F8B6DB5BF60E190D0112641C9142A9</vt:lpwstr>
  </property>
</Properties>
</file>