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639" r:id="rId2"/>
    <p:sldId id="640" r:id="rId3"/>
    <p:sldId id="397" r:id="rId4"/>
    <p:sldId id="398" r:id="rId5"/>
    <p:sldId id="661" r:id="rId6"/>
    <p:sldId id="678" r:id="rId7"/>
    <p:sldId id="404" r:id="rId8"/>
    <p:sldId id="405" r:id="rId9"/>
    <p:sldId id="679" r:id="rId10"/>
    <p:sldId id="407" r:id="rId11"/>
    <p:sldId id="408" r:id="rId12"/>
    <p:sldId id="409" r:id="rId13"/>
    <p:sldId id="410" r:id="rId14"/>
    <p:sldId id="412" r:id="rId15"/>
    <p:sldId id="415" r:id="rId16"/>
    <p:sldId id="416" r:id="rId17"/>
    <p:sldId id="680" r:id="rId18"/>
    <p:sldId id="681" r:id="rId19"/>
    <p:sldId id="419" r:id="rId20"/>
    <p:sldId id="422" r:id="rId21"/>
    <p:sldId id="424" r:id="rId22"/>
    <p:sldId id="425" r:id="rId23"/>
    <p:sldId id="427" r:id="rId24"/>
    <p:sldId id="682" r:id="rId25"/>
    <p:sldId id="428" r:id="rId26"/>
    <p:sldId id="353" r:id="rId27"/>
    <p:sldId id="429" r:id="rId28"/>
    <p:sldId id="677" r:id="rId29"/>
  </p:sldIdLst>
  <p:sldSz cx="9144000" cy="6858000" type="screen4x3"/>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25" autoAdjust="0"/>
    <p:restoredTop sz="89288" autoAdjust="0"/>
  </p:normalViewPr>
  <p:slideViewPr>
    <p:cSldViewPr snapToGrid="0">
      <p:cViewPr varScale="1">
        <p:scale>
          <a:sx n="76" d="100"/>
          <a:sy n="76" d="100"/>
        </p:scale>
        <p:origin x="1435" y="29"/>
      </p:cViewPr>
      <p:guideLst>
        <p:guide orient="horz" pos="217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t>2023/5/24</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1165225" y="1241425"/>
            <a:ext cx="4467225"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9</a:t>
            </a:fld>
            <a:endParaRPr lang="zh-CN" altLang="en-US"/>
          </a:p>
        </p:txBody>
      </p:sp>
    </p:spTree>
    <p:extLst>
      <p:ext uri="{BB962C8B-B14F-4D97-AF65-F5344CB8AC3E}">
        <p14:creationId xmlns:p14="http://schemas.microsoft.com/office/powerpoint/2010/main" val="821352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14</a:t>
            </a:fld>
            <a:endParaRPr lang="zh-CN" altLang="en-US"/>
          </a:p>
        </p:txBody>
      </p:sp>
    </p:spTree>
    <p:extLst>
      <p:ext uri="{BB962C8B-B14F-4D97-AF65-F5344CB8AC3E}">
        <p14:creationId xmlns:p14="http://schemas.microsoft.com/office/powerpoint/2010/main" val="45864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t>2023/5/24</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t>2023/5/24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t>2023/5/24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t>2023/5/24</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t>2023/5/24</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t>2023/5/24</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t>2023/5/24</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t>2023/5/24</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t>2023/5/24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t>2023/5/24</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A7C2F-8F86-42FA-CE59-2A3903892952}"/>
              </a:ext>
            </a:extLst>
          </p:cNvPr>
          <p:cNvSpPr>
            <a:spLocks noGrp="1"/>
          </p:cNvSpPr>
          <p:nvPr>
            <p:ph type="ctrTitle"/>
          </p:nvPr>
        </p:nvSpPr>
        <p:spPr/>
        <p:txBody>
          <a:bodyPr/>
          <a:lstStyle/>
          <a:p>
            <a:r>
              <a:rPr lang="zh-CN" altLang="en-US"/>
              <a:t>强化学习</a:t>
            </a:r>
            <a:endParaRPr lang="zh-CN" altLang="en-US" dirty="0"/>
          </a:p>
        </p:txBody>
      </p:sp>
      <p:sp>
        <p:nvSpPr>
          <p:cNvPr id="3" name="副标题 2">
            <a:extLst>
              <a:ext uri="{FF2B5EF4-FFF2-40B4-BE49-F238E27FC236}">
                <a16:creationId xmlns:a16="http://schemas.microsoft.com/office/drawing/2014/main" id="{9FBD6AD4-6DE4-51DE-962B-C245394F214F}"/>
              </a:ext>
            </a:extLst>
          </p:cNvPr>
          <p:cNvSpPr>
            <a:spLocks noGrp="1"/>
          </p:cNvSpPr>
          <p:nvPr>
            <p:ph type="subTitle" idx="1"/>
          </p:nvPr>
        </p:nvSpPr>
        <p:spPr/>
        <p:txBody>
          <a:bodyPr/>
          <a:lstStyle/>
          <a:p>
            <a:r>
              <a:rPr lang="zh-CN" altLang="en-US" dirty="0"/>
              <a:t>浙江大学</a:t>
            </a:r>
            <a:endParaRPr lang="en-US" altLang="zh-CN" dirty="0"/>
          </a:p>
          <a:p>
            <a:r>
              <a:rPr lang="zh-CN" altLang="en-US" dirty="0"/>
              <a:t>赵洲</a:t>
            </a:r>
          </a:p>
        </p:txBody>
      </p:sp>
    </p:spTree>
    <p:extLst>
      <p:ext uri="{BB962C8B-B14F-4D97-AF65-F5344CB8AC3E}">
        <p14:creationId xmlns:p14="http://schemas.microsoft.com/office/powerpoint/2010/main" val="30830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DE2C2E8C-B99C-4CF1-901A-1DBCC901775D}"/>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p:sp>
        <p:nvSpPr>
          <p:cNvPr id="5" name="内容占位符 2">
            <a:extLst>
              <a:ext uri="{FF2B5EF4-FFF2-40B4-BE49-F238E27FC236}">
                <a16:creationId xmlns:a16="http://schemas.microsoft.com/office/drawing/2014/main" id="{3FA33C26-CA4A-4EBB-9884-FE7E158AAB67}"/>
              </a:ext>
            </a:extLst>
          </p:cNvPr>
          <p:cNvSpPr>
            <a:spLocks noGrp="1"/>
          </p:cNvSpPr>
          <p:nvPr>
            <p:ph idx="1"/>
          </p:nvPr>
        </p:nvSpPr>
        <p:spPr>
          <a:xfrm>
            <a:off x="260350" y="1160463"/>
            <a:ext cx="2573338" cy="4930775"/>
          </a:xfrm>
        </p:spPr>
        <p:txBody>
          <a:bodyPr rtlCol="0">
            <a:normAutofit/>
          </a:bodyPr>
          <a:lstStyle/>
          <a:p>
            <a:pPr fontAlgn="auto">
              <a:spcAft>
                <a:spcPts val="0"/>
              </a:spcAft>
              <a:defRPr/>
            </a:pPr>
            <a:r>
              <a:rPr dirty="0"/>
              <a:t>异策略蒙特卡罗强化学习算法</a:t>
            </a: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pic>
        <p:nvPicPr>
          <p:cNvPr id="63492" name="图片 2">
            <a:extLst>
              <a:ext uri="{FF2B5EF4-FFF2-40B4-BE49-F238E27FC236}">
                <a16:creationId xmlns:a16="http://schemas.microsoft.com/office/drawing/2014/main" id="{143CBEA7-C7C2-4727-9509-F7EDAAFA05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438" y="998538"/>
            <a:ext cx="5176837"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0C44A1DD-412F-4714-A47D-D9DE3FB00CC9}"/>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p:sp>
        <p:nvSpPr>
          <p:cNvPr id="10" name="内容占位符 2">
            <a:extLst>
              <a:ext uri="{FF2B5EF4-FFF2-40B4-BE49-F238E27FC236}">
                <a16:creationId xmlns:a16="http://schemas.microsoft.com/office/drawing/2014/main" id="{2364A276-5821-47CF-9C95-A49E42EEEC72}"/>
              </a:ext>
            </a:extLst>
          </p:cNvPr>
          <p:cNvSpPr>
            <a:spLocks noGrp="1"/>
          </p:cNvSpPr>
          <p:nvPr>
            <p:ph idx="1"/>
          </p:nvPr>
        </p:nvSpPr>
        <p:spPr>
          <a:xfrm>
            <a:off x="260350" y="1168400"/>
            <a:ext cx="8616950" cy="4930775"/>
          </a:xfrm>
        </p:spPr>
        <p:txBody>
          <a:bodyPr rtlCol="0">
            <a:normAutofit/>
          </a:bodyPr>
          <a:lstStyle/>
          <a:p>
            <a:pPr fontAlgn="auto">
              <a:spcAft>
                <a:spcPts val="0"/>
              </a:spcAft>
              <a:defRPr/>
            </a:pPr>
            <a:r>
              <a:rPr sz="2800" dirty="0"/>
              <a:t>蒙特卡罗强化学习的缺点：低效</a:t>
            </a:r>
            <a:endParaRPr lang="en-US" altLang="zh-CN" sz="2800" dirty="0"/>
          </a:p>
          <a:p>
            <a:pPr lvl="1" fontAlgn="auto">
              <a:spcAft>
                <a:spcPts val="0"/>
              </a:spcAft>
              <a:defRPr/>
            </a:pPr>
            <a:r>
              <a:rPr lang="zh-CN" altLang="en-US" sz="2400" dirty="0"/>
              <a:t>求平均时以“批处理式”进行</a:t>
            </a:r>
            <a:endParaRPr lang="en-US" altLang="zh-CN" sz="2400" dirty="0"/>
          </a:p>
          <a:p>
            <a:pPr lvl="1" fontAlgn="auto">
              <a:spcAft>
                <a:spcPts val="0"/>
              </a:spcAft>
              <a:defRPr/>
            </a:pPr>
            <a:r>
              <a:rPr lang="zh-CN" altLang="en-US" sz="2400" dirty="0"/>
              <a:t>在一个完整的采样轨迹完成后才对状态</a:t>
            </a:r>
            <a:r>
              <a:rPr lang="en-US" altLang="zh-CN" sz="2400" dirty="0"/>
              <a:t>-</a:t>
            </a:r>
            <a:r>
              <a:rPr lang="zh-CN" altLang="en-US" sz="2400" dirty="0"/>
              <a:t>动作值函数进行更新</a:t>
            </a:r>
            <a:endParaRPr lang="en-US" altLang="zh-CN" sz="2400" dirty="0"/>
          </a:p>
          <a:p>
            <a:pPr lvl="1" fontAlgn="auto">
              <a:spcAft>
                <a:spcPts val="0"/>
              </a:spcAft>
              <a:defRPr/>
            </a:pPr>
            <a:r>
              <a:rPr lang="zh-CN" altLang="en-US" sz="2400" dirty="0"/>
              <a:t>没有充分利用强化学习任务的 </a:t>
            </a:r>
            <a:r>
              <a:rPr lang="en-US" altLang="zh-CN" sz="2400" dirty="0"/>
              <a:t>MDP </a:t>
            </a:r>
            <a:r>
              <a:rPr lang="zh-CN" altLang="en-US" sz="2400" dirty="0"/>
              <a:t>结构</a:t>
            </a:r>
            <a:endParaRPr lang="en-US" altLang="zh-CN" sz="2400" dirty="0"/>
          </a:p>
          <a:p>
            <a:pPr lvl="1" fontAlgn="auto">
              <a:spcAft>
                <a:spcPts val="0"/>
              </a:spcAft>
              <a:defRPr/>
            </a:pPr>
            <a:endParaRPr lang="en-US" altLang="zh-CN" sz="2400" dirty="0"/>
          </a:p>
          <a:p>
            <a:pPr fontAlgn="auto">
              <a:spcAft>
                <a:spcPts val="0"/>
              </a:spcAft>
              <a:defRPr/>
            </a:pPr>
            <a:r>
              <a:rPr sz="2800" dirty="0"/>
              <a:t>克服缺点的办法：时序差分 </a:t>
            </a:r>
            <a:r>
              <a:rPr lang="en-US" altLang="zh-CN" sz="2800" dirty="0"/>
              <a:t>(temporal difference</a:t>
            </a:r>
            <a:r>
              <a:rPr sz="2800" dirty="0"/>
              <a:t>，</a:t>
            </a:r>
            <a:r>
              <a:rPr lang="en-US" altLang="zh-CN" sz="2800" dirty="0"/>
              <a:t>TD) </a:t>
            </a:r>
            <a:r>
              <a:rPr sz="2800" dirty="0"/>
              <a:t>学习</a:t>
            </a:r>
            <a:endParaRPr lang="en-US" altLang="zh-CN" sz="2800" dirty="0"/>
          </a:p>
          <a:p>
            <a:pPr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9DEC9EF1-48E0-404D-95C9-0BC76C04FF29}"/>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4.2 </a:t>
            </a:r>
            <a:r>
              <a:rPr lang="zh-CN" altLang="en-US" dirty="0"/>
              <a:t>时序差分学习</a:t>
            </a:r>
          </a:p>
        </p:txBody>
      </p:sp>
      <mc:AlternateContent xmlns:mc="http://schemas.openxmlformats.org/markup-compatibility/2006">
        <mc:Choice xmlns:a14="http://schemas.microsoft.com/office/drawing/2010/main" Requires="a14">
          <p:sp>
            <p:nvSpPr>
              <p:cNvPr id="10" name="内容占位符 2">
                <a:extLst>
                  <a:ext uri="{FF2B5EF4-FFF2-40B4-BE49-F238E27FC236}">
                    <a16:creationId xmlns:a16="http://schemas.microsoft.com/office/drawing/2014/main" id="{A1FA0D37-E3A0-4C95-A21B-52C92B5728A1}"/>
                  </a:ext>
                </a:extLst>
              </p:cNvPr>
              <p:cNvSpPr>
                <a:spLocks noGrp="1"/>
              </p:cNvSpPr>
              <p:nvPr>
                <p:ph idx="1"/>
              </p:nvPr>
            </p:nvSpPr>
            <p:spPr>
              <a:xfrm>
                <a:off x="260350" y="1168400"/>
                <a:ext cx="8616950" cy="4930775"/>
              </a:xfrm>
            </p:spPr>
            <p:txBody>
              <a:bodyPr rtlCol="0">
                <a:normAutofit/>
              </a:bodyPr>
              <a:lstStyle/>
              <a:p>
                <a:pPr fontAlgn="auto">
                  <a:spcAft>
                    <a:spcPts val="0"/>
                  </a:spcAft>
                  <a:defRPr/>
                </a:pPr>
                <a:r>
                  <a:rPr sz="3200" dirty="0"/>
                  <a:t>时序差分学习</a:t>
                </a:r>
                <a:endParaRPr lang="en-US" altLang="zh-CN" sz="3200" dirty="0"/>
              </a:p>
              <a:p>
                <a:pPr lvl="1" fontAlgn="auto">
                  <a:spcAft>
                    <a:spcPts val="0"/>
                  </a:spcAft>
                  <a:defRPr/>
                </a:pPr>
                <a:r>
                  <a:rPr lang="zh-CN" altLang="en-US" sz="2800" dirty="0">
                    <a:solidFill>
                      <a:schemeClr val="accent4"/>
                    </a:solidFill>
                  </a:rPr>
                  <a:t>增量式</a:t>
                </a:r>
                <a:r>
                  <a:rPr lang="zh-CN" altLang="en-US" sz="2800" dirty="0"/>
                  <a:t>地进行状态</a:t>
                </a:r>
                <a:r>
                  <a:rPr lang="en-US" altLang="zh-CN" sz="2800" dirty="0"/>
                  <a:t>-</a:t>
                </a:r>
                <a:r>
                  <a:rPr lang="zh-CN" altLang="en-US" sz="2800" dirty="0"/>
                  <a:t>动作值函数更新</a:t>
                </a:r>
                <a:endParaRPr lang="en-US" altLang="zh-CN" sz="2800" dirty="0"/>
              </a:p>
              <a:p>
                <a:pPr lvl="1" fontAlgn="auto">
                  <a:spcAft>
                    <a:spcPts val="0"/>
                  </a:spcAft>
                  <a:defRPr/>
                </a:pPr>
                <a14:m>
                  <m:oMath xmlns:m="http://schemas.openxmlformats.org/officeDocument/2006/math">
                    <m:r>
                      <a:rPr lang="zh-CN" altLang="en-US" sz="2800" i="1">
                        <a:latin typeface="Cambria Math" panose="02040503050406030204" pitchFamily="18" charset="0"/>
                      </a:rPr>
                      <m:t>𝜖</m:t>
                    </m:r>
                  </m:oMath>
                </a14:m>
                <a:r>
                  <a:rPr lang="en-US" altLang="zh-CN" sz="2800" dirty="0"/>
                  <a:t>-</a:t>
                </a:r>
                <a:r>
                  <a:rPr lang="zh-CN" altLang="en-US" sz="2800" dirty="0"/>
                  <a:t>贪心法</a:t>
                </a:r>
                <a:endParaRPr lang="en-US" altLang="zh-CN" sz="2800" dirty="0"/>
              </a:p>
              <a:p>
                <a:pPr lvl="2" fontAlgn="auto">
                  <a:spcAft>
                    <a:spcPts val="0"/>
                  </a:spcAft>
                  <a:defRPr/>
                </a:pPr>
                <a:r>
                  <a:rPr lang="zh-CN" altLang="en-US" sz="2400" dirty="0"/>
                  <a:t>同策略：</a:t>
                </a:r>
                <a:r>
                  <a:rPr lang="en-US" altLang="zh-CN" sz="2400" dirty="0" err="1"/>
                  <a:t>Sarsa</a:t>
                </a:r>
                <a:r>
                  <a:rPr lang="zh-CN" altLang="en-US" sz="2400" dirty="0"/>
                  <a:t>算法</a:t>
                </a:r>
                <a:endParaRPr lang="en-US" altLang="zh-CN" sz="2400" dirty="0"/>
              </a:p>
              <a:p>
                <a:pPr lvl="2" fontAlgn="auto">
                  <a:spcAft>
                    <a:spcPts val="0"/>
                  </a:spcAft>
                  <a:defRPr/>
                </a:pPr>
                <a:r>
                  <a:rPr lang="zh-CN" altLang="en-US" sz="2400" dirty="0"/>
                  <a:t>异策略：</a:t>
                </a:r>
                <a:r>
                  <a:rPr lang="en-US" altLang="zh-CN" sz="2400" dirty="0"/>
                  <a:t>Q-</a:t>
                </a:r>
                <a:r>
                  <a:rPr lang="zh-CN" altLang="en-US" sz="2400" dirty="0"/>
                  <a:t>学习 </a:t>
                </a:r>
                <a:r>
                  <a:rPr lang="en-US" altLang="zh-CN" sz="2400" dirty="0"/>
                  <a:t>(Q-learning) </a:t>
                </a:r>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mc:Choice>
        <mc:Fallback>
          <p:sp>
            <p:nvSpPr>
              <p:cNvPr id="10" name="内容占位符 2">
                <a:extLst>
                  <a:ext uri="{FF2B5EF4-FFF2-40B4-BE49-F238E27FC236}">
                    <a16:creationId xmlns:a16="http://schemas.microsoft.com/office/drawing/2014/main" id="{A1FA0D37-E3A0-4C95-A21B-52C92B5728A1}"/>
                  </a:ext>
                </a:extLst>
              </p:cNvPr>
              <p:cNvSpPr>
                <a:spLocks noGrp="1" noRot="1" noChangeAspect="1" noMove="1" noResize="1" noEditPoints="1" noAdjustHandles="1" noChangeArrowheads="1" noChangeShapeType="1" noTextEdit="1"/>
              </p:cNvSpPr>
              <p:nvPr>
                <p:ph idx="1"/>
              </p:nvPr>
            </p:nvSpPr>
            <p:spPr>
              <a:xfrm>
                <a:off x="260350" y="1168400"/>
                <a:ext cx="8616950" cy="4930775"/>
              </a:xfrm>
              <a:blipFill>
                <a:blip r:embed="rId3"/>
                <a:stretch>
                  <a:fillRect l="-991" t="-494"/>
                </a:stretch>
              </a:blipFill>
            </p:spPr>
            <p:txBody>
              <a:bodyPr/>
              <a:lstStyle/>
              <a:p>
                <a:r>
                  <a:rPr lang="zh-CN" altLang="en-US">
                    <a:noFill/>
                  </a:rPr>
                  <a:t> </a:t>
                </a:r>
              </a:p>
            </p:txBody>
          </p:sp>
        </mc:Fallback>
      </mc:AlternateContent>
      <p:cxnSp>
        <p:nvCxnSpPr>
          <p:cNvPr id="17" name="直接箭头连接符 16">
            <a:extLst>
              <a:ext uri="{FF2B5EF4-FFF2-40B4-BE49-F238E27FC236}">
                <a16:creationId xmlns:a16="http://schemas.microsoft.com/office/drawing/2014/main" id="{9D71599A-DB6C-4517-8559-BC9D8D53F29D}"/>
              </a:ext>
            </a:extLst>
          </p:cNvPr>
          <p:cNvCxnSpPr>
            <a:cxnSpLocks/>
          </p:cNvCxnSpPr>
          <p:nvPr/>
        </p:nvCxnSpPr>
        <p:spPr>
          <a:xfrm>
            <a:off x="3666330" y="5127543"/>
            <a:ext cx="0" cy="55319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28675" name="Object 552">
            <a:extLst>
              <a:ext uri="{FF2B5EF4-FFF2-40B4-BE49-F238E27FC236}">
                <a16:creationId xmlns:a16="http://schemas.microsoft.com/office/drawing/2014/main" id="{6AB23754-C481-4182-8C8E-F4DB862C8912}"/>
              </a:ext>
            </a:extLst>
          </p:cNvPr>
          <p:cNvGraphicFramePr>
            <a:graphicFrameLocks noChangeAspect="1"/>
          </p:cNvGraphicFramePr>
          <p:nvPr>
            <p:extLst>
              <p:ext uri="{D42A27DB-BD31-4B8C-83A1-F6EECF244321}">
                <p14:modId xmlns:p14="http://schemas.microsoft.com/office/powerpoint/2010/main" val="1849251712"/>
              </p:ext>
            </p:extLst>
          </p:nvPr>
        </p:nvGraphicFramePr>
        <p:xfrm>
          <a:off x="2531267" y="4594143"/>
          <a:ext cx="2270125" cy="374650"/>
        </p:xfrm>
        <a:graphic>
          <a:graphicData uri="http://schemas.openxmlformats.org/presentationml/2006/ole">
            <mc:AlternateContent xmlns:mc="http://schemas.openxmlformats.org/markup-compatibility/2006">
              <mc:Choice xmlns:v="urn:schemas-microsoft-com:vml" Requires="v">
                <p:oleObj spid="_x0000_s28940" name="Formula" r:id="rId4" imgW="1315800" imgH="214920" progId="">
                  <p:embed/>
                </p:oleObj>
              </mc:Choice>
              <mc:Fallback>
                <p:oleObj name="Formula" r:id="rId4" imgW="1315800" imgH="214920" progId="">
                  <p:embed/>
                  <p:pic>
                    <p:nvPicPr>
                      <p:cNvPr id="28675" name="Object 552">
                        <a:extLst>
                          <a:ext uri="{FF2B5EF4-FFF2-40B4-BE49-F238E27FC236}">
                            <a16:creationId xmlns:a16="http://schemas.microsoft.com/office/drawing/2014/main" id="{6AB23754-C481-4182-8C8E-F4DB862C8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1267" y="4594143"/>
                        <a:ext cx="22701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6" name="Object 553">
            <a:extLst>
              <a:ext uri="{FF2B5EF4-FFF2-40B4-BE49-F238E27FC236}">
                <a16:creationId xmlns:a16="http://schemas.microsoft.com/office/drawing/2014/main" id="{0B9D279D-D6BA-4FF1-8A4D-F7B53DF05E5C}"/>
              </a:ext>
            </a:extLst>
          </p:cNvPr>
          <p:cNvGraphicFramePr>
            <a:graphicFrameLocks noChangeAspect="1"/>
          </p:cNvGraphicFramePr>
          <p:nvPr>
            <p:extLst>
              <p:ext uri="{D42A27DB-BD31-4B8C-83A1-F6EECF244321}">
                <p14:modId xmlns:p14="http://schemas.microsoft.com/office/powerpoint/2010/main" val="3433780395"/>
              </p:ext>
            </p:extLst>
          </p:nvPr>
        </p:nvGraphicFramePr>
        <p:xfrm>
          <a:off x="1499804" y="5791092"/>
          <a:ext cx="4937125" cy="381000"/>
        </p:xfrm>
        <a:graphic>
          <a:graphicData uri="http://schemas.openxmlformats.org/presentationml/2006/ole">
            <mc:AlternateContent xmlns:mc="http://schemas.openxmlformats.org/markup-compatibility/2006">
              <mc:Choice xmlns:v="urn:schemas-microsoft-com:vml" Requires="v">
                <p:oleObj spid="_x0000_s28941" name="Formula" r:id="rId6" imgW="2861640" imgH="217440" progId="">
                  <p:embed/>
                </p:oleObj>
              </mc:Choice>
              <mc:Fallback>
                <p:oleObj name="Formula" r:id="rId6" imgW="2861640" imgH="217440" progId="">
                  <p:embed/>
                  <p:pic>
                    <p:nvPicPr>
                      <p:cNvPr id="28676" name="Object 553">
                        <a:extLst>
                          <a:ext uri="{FF2B5EF4-FFF2-40B4-BE49-F238E27FC236}">
                            <a16:creationId xmlns:a16="http://schemas.microsoft.com/office/drawing/2014/main" id="{0B9D279D-D6BA-4FF1-8A4D-F7B53DF05E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9804" y="5791092"/>
                        <a:ext cx="4937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902FADE7-078D-418E-A83E-C4E6EF7C08F6}"/>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4.2 </a:t>
            </a:r>
            <a:r>
              <a:rPr lang="zh-CN" altLang="en-US" dirty="0"/>
              <a:t>时序差分学习</a:t>
            </a:r>
          </a:p>
        </p:txBody>
      </p:sp>
      <p:sp>
        <p:nvSpPr>
          <p:cNvPr id="10" name="内容占位符 2">
            <a:extLst>
              <a:ext uri="{FF2B5EF4-FFF2-40B4-BE49-F238E27FC236}">
                <a16:creationId xmlns:a16="http://schemas.microsoft.com/office/drawing/2014/main" id="{5F07BC64-B77B-4883-A97B-9B97BCEA44F3}"/>
              </a:ext>
            </a:extLst>
          </p:cNvPr>
          <p:cNvSpPr>
            <a:spLocks noGrp="1"/>
          </p:cNvSpPr>
          <p:nvPr>
            <p:ph idx="1"/>
          </p:nvPr>
        </p:nvSpPr>
        <p:spPr>
          <a:xfrm>
            <a:off x="260350" y="1168400"/>
            <a:ext cx="2372491" cy="5421586"/>
          </a:xfrm>
        </p:spPr>
        <p:txBody>
          <a:bodyPr rtlCol="0">
            <a:normAutofit/>
          </a:bodyPr>
          <a:lstStyle/>
          <a:p>
            <a:pPr fontAlgn="auto">
              <a:spcAft>
                <a:spcPts val="0"/>
              </a:spcAft>
              <a:defRPr/>
            </a:pPr>
            <a:r>
              <a:rPr lang="en-US" altLang="zh-CN" dirty="0" err="1"/>
              <a:t>Sarsa</a:t>
            </a:r>
            <a:r>
              <a:rPr dirty="0"/>
              <a:t>算法</a:t>
            </a:r>
            <a:endParaRPr lang="en-US" altLang="zh-CN" dirty="0"/>
          </a:p>
          <a:p>
            <a:pPr marL="0" indent="0" fontAlgn="auto">
              <a:spcAft>
                <a:spcPts val="0"/>
              </a:spcAft>
              <a:buNone/>
              <a:defRPr/>
            </a:pPr>
            <a:r>
              <a:rPr lang="zh-CN" altLang="en-US" sz="2000" dirty="0"/>
              <a:t>    需要前一步的状态</a:t>
            </a:r>
            <a:r>
              <a:rPr lang="en-US" altLang="zh-CN" sz="2000" dirty="0"/>
              <a:t>(state) </a:t>
            </a:r>
            <a:r>
              <a:rPr lang="zh-CN" altLang="en-US" sz="2000" dirty="0"/>
              <a:t>、前一步的动 </a:t>
            </a:r>
            <a:r>
              <a:rPr lang="en-US" altLang="zh-CN" sz="2000" dirty="0"/>
              <a:t>(action)</a:t>
            </a:r>
            <a:r>
              <a:rPr lang="zh-CN" altLang="en-US" sz="2000" dirty="0"/>
              <a:t>、奖赏值</a:t>
            </a:r>
            <a:r>
              <a:rPr lang="en-US" altLang="zh-CN" sz="2000" dirty="0"/>
              <a:t>(reward) </a:t>
            </a:r>
            <a:r>
              <a:rPr lang="zh-CN" altLang="en-US" sz="2000" dirty="0"/>
              <a:t>、当前状态 </a:t>
            </a:r>
            <a:r>
              <a:rPr lang="en-US" altLang="zh-CN" sz="2000" dirty="0"/>
              <a:t>(state) </a:t>
            </a:r>
            <a:r>
              <a:rPr lang="zh-CN" altLang="en-US" sz="2000" dirty="0"/>
              <a:t>、将要执行的动作</a:t>
            </a:r>
            <a:r>
              <a:rPr lang="en-US" altLang="zh-CN" sz="2000" dirty="0"/>
              <a:t>(action)</a:t>
            </a:r>
          </a:p>
          <a:p>
            <a:pPr lvl="1"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pic>
        <p:nvPicPr>
          <p:cNvPr id="66564" name="图片 2">
            <a:extLst>
              <a:ext uri="{FF2B5EF4-FFF2-40B4-BE49-F238E27FC236}">
                <a16:creationId xmlns:a16="http://schemas.microsoft.com/office/drawing/2014/main" id="{95A0941A-83F4-4957-AB0A-BC18E43D9E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9713" y="1168400"/>
            <a:ext cx="6364287"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43BCE73C-94AF-4D73-AF92-41D244D7A337}"/>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4.2 </a:t>
            </a:r>
            <a:r>
              <a:rPr lang="zh-CN" altLang="en-US" dirty="0"/>
              <a:t>时序差分学习</a:t>
            </a:r>
          </a:p>
        </p:txBody>
      </p:sp>
      <mc:AlternateContent xmlns:mc="http://schemas.openxmlformats.org/markup-compatibility/2006">
        <mc:Choice xmlns:a14="http://schemas.microsoft.com/office/drawing/2010/main" Requires="a14">
          <p:sp>
            <p:nvSpPr>
              <p:cNvPr id="10" name="内容占位符 2">
                <a:extLst>
                  <a:ext uri="{FF2B5EF4-FFF2-40B4-BE49-F238E27FC236}">
                    <a16:creationId xmlns:a16="http://schemas.microsoft.com/office/drawing/2014/main" id="{6F4FEBA6-7959-4431-B0D9-1AB8AEA73CE0}"/>
                  </a:ext>
                </a:extLst>
              </p:cNvPr>
              <p:cNvSpPr>
                <a:spLocks noGrp="1"/>
              </p:cNvSpPr>
              <p:nvPr>
                <p:ph idx="1"/>
              </p:nvPr>
            </p:nvSpPr>
            <p:spPr>
              <a:xfrm>
                <a:off x="260350" y="1168400"/>
                <a:ext cx="2246367" cy="4930775"/>
              </a:xfrm>
            </p:spPr>
            <p:txBody>
              <a:bodyPr rtlCol="0">
                <a:normAutofit/>
              </a:bodyPr>
              <a:lstStyle/>
              <a:p>
                <a:pPr fontAlgn="auto">
                  <a:spcAft>
                    <a:spcPts val="0"/>
                  </a:spcAft>
                  <a:defRPr/>
                </a:pPr>
                <a:r>
                  <a:rPr lang="en-US" altLang="zh-CN" dirty="0"/>
                  <a:t>Q-</a:t>
                </a:r>
                <a:r>
                  <a:rPr dirty="0"/>
                  <a:t>学习算法</a:t>
                </a:r>
                <a:endParaRPr lang="en-US" altLang="zh-CN" dirty="0"/>
              </a:p>
              <a:p>
                <a:pPr marL="0" indent="0" fontAlgn="auto">
                  <a:spcAft>
                    <a:spcPts val="0"/>
                  </a:spcAft>
                  <a:buNone/>
                  <a:defRPr/>
                </a:pPr>
                <a:r>
                  <a:rPr lang="zh-CN" altLang="en-US" sz="2000" dirty="0"/>
                  <a:t>   该算法评估</a:t>
                </a:r>
                <a:r>
                  <a:rPr lang="en-US" altLang="zh-CN" sz="2000" dirty="0"/>
                  <a:t>(</a:t>
                </a:r>
                <a:r>
                  <a:rPr lang="zh-CN" altLang="en-US" sz="2000" dirty="0"/>
                  <a:t>第</a:t>
                </a:r>
                <a:r>
                  <a:rPr lang="en-US" altLang="zh-CN" sz="2000" dirty="0"/>
                  <a:t>6</a:t>
                </a:r>
                <a:r>
                  <a:rPr lang="zh-CN" altLang="en-US" sz="2000" dirty="0"/>
                  <a:t> 行</a:t>
                </a:r>
                <a:r>
                  <a:rPr lang="en-US" altLang="zh-CN" sz="2000" dirty="0"/>
                  <a:t>)</a:t>
                </a:r>
                <a:r>
                  <a:rPr lang="zh-CN" altLang="en-US" sz="2000" dirty="0"/>
                  <a:t>的是</a:t>
                </a:r>
                <a14:m>
                  <m:oMath xmlns:m="http://schemas.openxmlformats.org/officeDocument/2006/math">
                    <m:r>
                      <a:rPr lang="zh-CN" altLang="en-US" sz="2000" i="1">
                        <a:latin typeface="Cambria Math" panose="02040503050406030204" pitchFamily="18" charset="0"/>
                      </a:rPr>
                      <m:t>𝜖</m:t>
                    </m:r>
                  </m:oMath>
                </a14:m>
                <a:r>
                  <a:rPr lang="en-US" altLang="zh-CN" sz="2000" dirty="0"/>
                  <a:t>-</a:t>
                </a:r>
                <a:r>
                  <a:rPr lang="zh-CN" altLang="en-US" sz="2000" dirty="0"/>
                  <a:t>贪心策略</a:t>
                </a:r>
                <a:r>
                  <a:rPr lang="en-US" altLang="zh-CN" sz="2000" dirty="0"/>
                  <a:t>,</a:t>
                </a:r>
                <a:r>
                  <a:rPr lang="zh-CN" altLang="en-US" sz="2000" dirty="0"/>
                  <a:t>而执行</a:t>
                </a:r>
                <a:r>
                  <a:rPr lang="en-US" altLang="zh-CN" sz="2000" dirty="0"/>
                  <a:t>(</a:t>
                </a:r>
                <a:r>
                  <a:rPr lang="zh-CN" altLang="en-US" sz="2000" dirty="0"/>
                  <a:t>第</a:t>
                </a:r>
                <a:r>
                  <a:rPr lang="en-US" altLang="zh-CN" sz="2000" dirty="0"/>
                  <a:t>5</a:t>
                </a:r>
                <a:r>
                  <a:rPr lang="zh-CN" altLang="en-US" sz="2000" dirty="0"/>
                  <a:t>行</a:t>
                </a:r>
                <a:r>
                  <a:rPr lang="en-US" altLang="zh-CN" sz="2000" dirty="0"/>
                  <a:t>)</a:t>
                </a:r>
                <a:r>
                  <a:rPr lang="zh-CN" altLang="en-US" sz="2000" dirty="0"/>
                  <a:t>的是原始策略</a:t>
                </a:r>
                <a:endParaRPr lang="en-US" altLang="zh-CN" sz="2000"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mc:Choice>
        <mc:Fallback>
          <p:sp>
            <p:nvSpPr>
              <p:cNvPr id="10" name="内容占位符 2">
                <a:extLst>
                  <a:ext uri="{FF2B5EF4-FFF2-40B4-BE49-F238E27FC236}">
                    <a16:creationId xmlns:a16="http://schemas.microsoft.com/office/drawing/2014/main" id="{6F4FEBA6-7959-4431-B0D9-1AB8AEA73CE0}"/>
                  </a:ext>
                </a:extLst>
              </p:cNvPr>
              <p:cNvSpPr>
                <a:spLocks noGrp="1" noRot="1" noChangeAspect="1" noMove="1" noResize="1" noEditPoints="1" noAdjustHandles="1" noChangeArrowheads="1" noChangeShapeType="1" noTextEdit="1"/>
              </p:cNvSpPr>
              <p:nvPr>
                <p:ph idx="1"/>
              </p:nvPr>
            </p:nvSpPr>
            <p:spPr>
              <a:xfrm>
                <a:off x="260350" y="1168400"/>
                <a:ext cx="2246367" cy="4930775"/>
              </a:xfrm>
              <a:blipFill>
                <a:blip r:embed="rId3"/>
                <a:stretch>
                  <a:fillRect l="-2989" t="-124"/>
                </a:stretch>
              </a:blipFill>
            </p:spPr>
            <p:txBody>
              <a:bodyPr/>
              <a:lstStyle/>
              <a:p>
                <a:r>
                  <a:rPr lang="zh-CN" altLang="en-US">
                    <a:noFill/>
                  </a:rPr>
                  <a:t> </a:t>
                </a:r>
              </a:p>
            </p:txBody>
          </p:sp>
        </mc:Fallback>
      </mc:AlternateContent>
      <p:pic>
        <p:nvPicPr>
          <p:cNvPr id="67588" name="图片 1">
            <a:extLst>
              <a:ext uri="{FF2B5EF4-FFF2-40B4-BE49-F238E27FC236}">
                <a16:creationId xmlns:a16="http://schemas.microsoft.com/office/drawing/2014/main" id="{B95A0344-6BB2-419D-984D-608E14DA1D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2050" y="1168400"/>
            <a:ext cx="6451600"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836CA964-C48E-46D5-A35E-CED3E29D6BD2}"/>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5. </a:t>
            </a:r>
            <a:r>
              <a:rPr lang="zh-CN" altLang="en-US" dirty="0"/>
              <a:t>值函数近似</a:t>
            </a:r>
          </a:p>
        </p:txBody>
      </p:sp>
      <p:sp>
        <p:nvSpPr>
          <p:cNvPr id="9" name="内容占位符 2">
            <a:extLst>
              <a:ext uri="{FF2B5EF4-FFF2-40B4-BE49-F238E27FC236}">
                <a16:creationId xmlns:a16="http://schemas.microsoft.com/office/drawing/2014/main" id="{3683FBF8-BE46-4D7A-B453-8763D7402FD9}"/>
              </a:ext>
            </a:extLst>
          </p:cNvPr>
          <p:cNvSpPr>
            <a:spLocks noGrp="1"/>
          </p:cNvSpPr>
          <p:nvPr>
            <p:ph idx="1"/>
          </p:nvPr>
        </p:nvSpPr>
        <p:spPr>
          <a:xfrm>
            <a:off x="260350" y="1160463"/>
            <a:ext cx="8616950" cy="4930775"/>
          </a:xfrm>
        </p:spPr>
        <p:txBody>
          <a:bodyPr rtlCol="0">
            <a:normAutofit fontScale="92500" lnSpcReduction="20000"/>
          </a:bodyPr>
          <a:lstStyle/>
          <a:p>
            <a:pPr fontAlgn="auto">
              <a:spcAft>
                <a:spcPts val="0"/>
              </a:spcAft>
              <a:defRPr/>
            </a:pPr>
            <a:r>
              <a:rPr dirty="0"/>
              <a:t>问题：前面都假定状态空间是离散</a:t>
            </a:r>
            <a:r>
              <a:rPr lang="en-US" altLang="zh-CN" dirty="0"/>
              <a:t>(</a:t>
            </a:r>
            <a:r>
              <a:rPr dirty="0"/>
              <a:t>有限</a:t>
            </a:r>
            <a:r>
              <a:rPr lang="en-US" altLang="zh-CN" dirty="0"/>
              <a:t>)</a:t>
            </a:r>
            <a:r>
              <a:rPr dirty="0"/>
              <a:t>的，若状态空间是连续</a:t>
            </a:r>
            <a:r>
              <a:rPr lang="en-US" altLang="zh-CN" dirty="0"/>
              <a:t>(</a:t>
            </a:r>
            <a:r>
              <a:rPr dirty="0"/>
              <a:t>无限</a:t>
            </a:r>
            <a:r>
              <a:rPr lang="en-US" altLang="zh-CN" dirty="0"/>
              <a:t>)</a:t>
            </a:r>
            <a:r>
              <a:rPr dirty="0"/>
              <a:t>的，该怎么办？</a:t>
            </a: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r>
              <a:rPr dirty="0"/>
              <a:t>连续状态空间所面临的困难</a:t>
            </a:r>
            <a:endParaRPr lang="en-US" altLang="zh-CN" dirty="0"/>
          </a:p>
          <a:p>
            <a:pPr lvl="1" fontAlgn="auto">
              <a:spcAft>
                <a:spcPts val="0"/>
              </a:spcAft>
              <a:defRPr/>
            </a:pPr>
            <a:r>
              <a:rPr lang="zh-CN" altLang="en-US" dirty="0"/>
              <a:t>值函数不再是关于状态的“表格值函数”</a:t>
            </a:r>
            <a:r>
              <a:rPr lang="en-US" altLang="zh-CN" dirty="0"/>
              <a:t> (tabular value function)</a:t>
            </a:r>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r>
              <a:rPr dirty="0"/>
              <a:t>解决困难的办法：值函数近似</a:t>
            </a:r>
            <a:endParaRPr lang="en-US" altLang="zh-CN" dirty="0"/>
          </a:p>
          <a:p>
            <a:pPr lvl="1" fontAlgn="auto">
              <a:spcAft>
                <a:spcPts val="0"/>
              </a:spcAft>
              <a:defRPr/>
            </a:pPr>
            <a:r>
              <a:rPr lang="zh-CN" altLang="en-US" dirty="0"/>
              <a:t>为简便起见，假定状态空间</a:t>
            </a:r>
            <a:endParaRPr lang="en-US" altLang="zh-CN" dirty="0"/>
          </a:p>
          <a:p>
            <a:pPr lvl="1" fontAlgn="auto">
              <a:spcAft>
                <a:spcPts val="0"/>
              </a:spcAft>
              <a:defRPr/>
            </a:pPr>
            <a:r>
              <a:rPr lang="zh-CN" altLang="en-US" dirty="0"/>
              <a:t>为简便起见，首先考虑线性近似</a:t>
            </a:r>
            <a:endParaRPr lang="en-US" altLang="zh-CN" dirty="0"/>
          </a:p>
          <a:p>
            <a:pPr lvl="1" fontAlgn="auto">
              <a:spcAft>
                <a:spcPts val="0"/>
              </a:spcAft>
              <a:defRPr/>
            </a:pPr>
            <a:r>
              <a:rPr lang="zh-CN" altLang="en-US" dirty="0"/>
              <a:t>假定行为空间有限</a:t>
            </a:r>
            <a:endParaRPr lang="en-US" altLang="zh-CN" dirty="0"/>
          </a:p>
          <a:p>
            <a:pPr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graphicFrame>
        <p:nvGraphicFramePr>
          <p:cNvPr id="29698" name="Object 145">
            <a:extLst>
              <a:ext uri="{FF2B5EF4-FFF2-40B4-BE49-F238E27FC236}">
                <a16:creationId xmlns:a16="http://schemas.microsoft.com/office/drawing/2014/main" id="{C6B56EDF-D8D7-4D93-8A31-05E05C2996D1}"/>
              </a:ext>
            </a:extLst>
          </p:cNvPr>
          <p:cNvGraphicFramePr>
            <a:graphicFrameLocks noChangeAspect="1"/>
          </p:cNvGraphicFramePr>
          <p:nvPr>
            <p:extLst>
              <p:ext uri="{D42A27DB-BD31-4B8C-83A1-F6EECF244321}">
                <p14:modId xmlns:p14="http://schemas.microsoft.com/office/powerpoint/2010/main" val="715242624"/>
              </p:ext>
            </p:extLst>
          </p:nvPr>
        </p:nvGraphicFramePr>
        <p:xfrm>
          <a:off x="3986021" y="4917377"/>
          <a:ext cx="893763" cy="273050"/>
        </p:xfrm>
        <a:graphic>
          <a:graphicData uri="http://schemas.openxmlformats.org/presentationml/2006/ole">
            <mc:AlternateContent xmlns:mc="http://schemas.openxmlformats.org/markup-compatibility/2006">
              <mc:Choice xmlns:v="urn:schemas-microsoft-com:vml" Requires="v">
                <p:oleObj spid="_x0000_s29804" name="Formula" r:id="rId3" imgW="516960" imgH="157680" progId="">
                  <p:embed/>
                </p:oleObj>
              </mc:Choice>
              <mc:Fallback>
                <p:oleObj name="Formula" r:id="rId3" imgW="516960" imgH="157680" progId="">
                  <p:embed/>
                  <p:pic>
                    <p:nvPicPr>
                      <p:cNvPr id="29698" name="Object 145">
                        <a:extLst>
                          <a:ext uri="{FF2B5EF4-FFF2-40B4-BE49-F238E27FC236}">
                            <a16:creationId xmlns:a16="http://schemas.microsoft.com/office/drawing/2014/main" id="{C6B56EDF-D8D7-4D93-8A31-05E05C299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021" y="4917377"/>
                        <a:ext cx="8937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86CD282C-0501-49C3-80C3-8529C19082A4}"/>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5. </a:t>
            </a:r>
            <a:r>
              <a:rPr lang="zh-CN" altLang="en-US" dirty="0"/>
              <a:t>值函数近似</a:t>
            </a:r>
          </a:p>
        </p:txBody>
      </p:sp>
      <p:sp>
        <p:nvSpPr>
          <p:cNvPr id="30726" name="内容占位符 4">
            <a:extLst>
              <a:ext uri="{FF2B5EF4-FFF2-40B4-BE49-F238E27FC236}">
                <a16:creationId xmlns:a16="http://schemas.microsoft.com/office/drawing/2014/main" id="{A92719A7-7C60-4017-8B06-FAAFF98D6110}"/>
              </a:ext>
            </a:extLst>
          </p:cNvPr>
          <p:cNvSpPr>
            <a:spLocks noGrp="1"/>
          </p:cNvSpPr>
          <p:nvPr>
            <p:ph idx="1"/>
          </p:nvPr>
        </p:nvSpPr>
        <p:spPr>
          <a:xfrm>
            <a:off x="260350" y="1160463"/>
            <a:ext cx="8616950" cy="4930775"/>
          </a:xfrm>
        </p:spPr>
        <p:txBody>
          <a:bodyPr/>
          <a:lstStyle/>
          <a:p>
            <a:pPr indent="-358775"/>
            <a:r>
              <a:rPr sz="2800" dirty="0"/>
              <a:t>值函数近似</a:t>
            </a:r>
            <a:endParaRPr lang="en-US" altLang="zh-CN" sz="2800" dirty="0"/>
          </a:p>
          <a:p>
            <a:pPr lvl="1" indent="-358775"/>
            <a:r>
              <a:rPr lang="zh-CN" altLang="en-US" sz="2400" dirty="0"/>
              <a:t>将值函数表达为状态的线性函数</a:t>
            </a:r>
            <a:endParaRPr lang="en-US" altLang="zh-CN" sz="2400" dirty="0"/>
          </a:p>
          <a:p>
            <a:pPr lvl="1" indent="-358775"/>
            <a:endParaRPr lang="en-US" altLang="zh-CN" sz="2400" dirty="0"/>
          </a:p>
          <a:p>
            <a:pPr marL="342900" lvl="1" indent="0">
              <a:buNone/>
            </a:pPr>
            <a:endParaRPr lang="en-US" altLang="zh-CN" sz="2400" dirty="0"/>
          </a:p>
          <a:p>
            <a:pPr lvl="1" indent="-358775"/>
            <a:r>
              <a:rPr lang="zh-CN" altLang="en-US" sz="2400" dirty="0"/>
              <a:t>用最小二乘误差来度量学到的值函数与真实的值函数      之间的近似程度</a:t>
            </a:r>
            <a:endParaRPr lang="en-US" altLang="zh-CN" sz="2400" dirty="0"/>
          </a:p>
          <a:p>
            <a:pPr marL="342900" lvl="1" indent="0">
              <a:buNone/>
            </a:pPr>
            <a:endParaRPr lang="en-US" altLang="zh-CN" dirty="0"/>
          </a:p>
          <a:p>
            <a:pPr indent="-358775"/>
            <a:endParaRPr dirty="0"/>
          </a:p>
        </p:txBody>
      </p:sp>
      <p:sp>
        <p:nvSpPr>
          <p:cNvPr id="8" name="任意多边形 7">
            <a:extLst>
              <a:ext uri="{FF2B5EF4-FFF2-40B4-BE49-F238E27FC236}">
                <a16:creationId xmlns:a16="http://schemas.microsoft.com/office/drawing/2014/main" id="{44FE9F05-26BC-459C-96CA-AE79A3A064CC}"/>
              </a:ext>
            </a:extLst>
          </p:cNvPr>
          <p:cNvSpPr/>
          <p:nvPr/>
        </p:nvSpPr>
        <p:spPr>
          <a:xfrm>
            <a:off x="3836987" y="2586446"/>
            <a:ext cx="1431925" cy="273050"/>
          </a:xfrm>
          <a:custGeom>
            <a:avLst/>
            <a:gdLst>
              <a:gd name="connsiteX0" fmla="*/ 0 w 1639019"/>
              <a:gd name="connsiteY0" fmla="*/ 272890 h 272890"/>
              <a:gd name="connsiteX1" fmla="*/ 301924 w 1639019"/>
              <a:gd name="connsiteY1" fmla="*/ 14098 h 272890"/>
              <a:gd name="connsiteX2" fmla="*/ 1639019 w 1639019"/>
              <a:gd name="connsiteY2" fmla="*/ 57230 h 272890"/>
            </a:gdLst>
            <a:ahLst/>
            <a:cxnLst>
              <a:cxn ang="0">
                <a:pos x="connsiteX0" y="connsiteY0"/>
              </a:cxn>
              <a:cxn ang="0">
                <a:pos x="connsiteX1" y="connsiteY1"/>
              </a:cxn>
              <a:cxn ang="0">
                <a:pos x="connsiteX2" y="connsiteY2"/>
              </a:cxn>
            </a:cxnLst>
            <a:rect l="l" t="t" r="r" b="b"/>
            <a:pathLst>
              <a:path w="1639019" h="272890">
                <a:moveTo>
                  <a:pt x="0" y="272890"/>
                </a:moveTo>
                <a:cubicBezTo>
                  <a:pt x="14377" y="161465"/>
                  <a:pt x="28754" y="50041"/>
                  <a:pt x="301924" y="14098"/>
                </a:cubicBezTo>
                <a:cubicBezTo>
                  <a:pt x="575094" y="-21845"/>
                  <a:pt x="1107056" y="17692"/>
                  <a:pt x="1639019" y="57230"/>
                </a:cubicBezTo>
              </a:path>
            </a:pathLst>
          </a:custGeom>
          <a:noFill/>
          <a:ln w="28575">
            <a:solidFill>
              <a:schemeClr val="tx1"/>
            </a:solidFill>
            <a:headEnd type="none" w="med" len="med"/>
            <a:tailEnd type="arrow" w="med" len="me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10" name="直接箭头连接符 9">
            <a:extLst>
              <a:ext uri="{FF2B5EF4-FFF2-40B4-BE49-F238E27FC236}">
                <a16:creationId xmlns:a16="http://schemas.microsoft.com/office/drawing/2014/main" id="{89C8EB1C-0978-42FF-9B65-C2990A278836}"/>
              </a:ext>
            </a:extLst>
          </p:cNvPr>
          <p:cNvCxnSpPr/>
          <p:nvPr/>
        </p:nvCxnSpPr>
        <p:spPr>
          <a:xfrm>
            <a:off x="4284662" y="3049996"/>
            <a:ext cx="1068388" cy="68263"/>
          </a:xfrm>
          <a:prstGeom prst="straightConnector1">
            <a:avLst/>
          </a:prstGeom>
          <a:noFill/>
          <a:ln w="28575">
            <a:solidFill>
              <a:schemeClr val="tx1"/>
            </a:solidFill>
            <a:headEnd type="none" w="med" len="med"/>
            <a:tailEnd type="arrow" w="med" len="med"/>
          </a:ln>
          <a:effectLst/>
        </p:spPr>
        <p:style>
          <a:lnRef idx="2">
            <a:schemeClr val="accent1">
              <a:shade val="50000"/>
            </a:schemeClr>
          </a:lnRef>
          <a:fillRef idx="1">
            <a:schemeClr val="accent1"/>
          </a:fillRef>
          <a:effectRef idx="0">
            <a:schemeClr val="accent1"/>
          </a:effectRef>
          <a:fontRef idx="minor">
            <a:schemeClr val="lt1"/>
          </a:fontRef>
        </p:style>
      </p:cxnSp>
      <p:sp>
        <p:nvSpPr>
          <p:cNvPr id="12" name="文本框 11">
            <a:extLst>
              <a:ext uri="{FF2B5EF4-FFF2-40B4-BE49-F238E27FC236}">
                <a16:creationId xmlns:a16="http://schemas.microsoft.com/office/drawing/2014/main" id="{623629BF-35EF-4BC1-8842-6FEE55C72B50}"/>
              </a:ext>
            </a:extLst>
          </p:cNvPr>
          <p:cNvSpPr txBox="1"/>
          <p:nvPr/>
        </p:nvSpPr>
        <p:spPr>
          <a:xfrm>
            <a:off x="5353050" y="2397534"/>
            <a:ext cx="1235075" cy="923925"/>
          </a:xfrm>
          <a:prstGeom prst="rect">
            <a:avLst/>
          </a:prstGeom>
          <a:noFill/>
        </p:spPr>
        <p:txBody>
          <a:bodyPr>
            <a:spAutoFit/>
          </a:bodyPr>
          <a:lstStyle/>
          <a:p>
            <a:pPr fontAlgn="auto">
              <a:spcBef>
                <a:spcPts val="0"/>
              </a:spcBef>
              <a:spcAft>
                <a:spcPts val="0"/>
              </a:spcAft>
              <a:defRPr/>
            </a:pPr>
            <a:r>
              <a:rPr lang="zh-CN" altLang="en-US" dirty="0">
                <a:latin typeface="+mj-ea"/>
                <a:ea typeface="+mj-ea"/>
              </a:rPr>
              <a:t>状态向量</a:t>
            </a:r>
            <a:endParaRPr lang="en-US" altLang="zh-CN" dirty="0">
              <a:latin typeface="+mj-ea"/>
              <a:ea typeface="+mj-ea"/>
            </a:endParaRPr>
          </a:p>
          <a:p>
            <a:pPr fontAlgn="auto">
              <a:spcBef>
                <a:spcPts val="0"/>
              </a:spcBef>
              <a:spcAft>
                <a:spcPts val="0"/>
              </a:spcAft>
              <a:defRPr/>
            </a:pPr>
            <a:endParaRPr lang="en-US" altLang="zh-CN" dirty="0">
              <a:latin typeface="+mj-ea"/>
              <a:ea typeface="+mj-ea"/>
            </a:endParaRPr>
          </a:p>
          <a:p>
            <a:pPr fontAlgn="auto">
              <a:spcBef>
                <a:spcPts val="0"/>
              </a:spcBef>
              <a:spcAft>
                <a:spcPts val="0"/>
              </a:spcAft>
              <a:defRPr/>
            </a:pPr>
            <a:r>
              <a:rPr lang="zh-CN" altLang="en-US" dirty="0">
                <a:latin typeface="+mj-ea"/>
                <a:ea typeface="+mj-ea"/>
              </a:rPr>
              <a:t>参数向量</a:t>
            </a:r>
          </a:p>
        </p:txBody>
      </p:sp>
      <p:graphicFrame>
        <p:nvGraphicFramePr>
          <p:cNvPr id="30722" name="Object 417">
            <a:extLst>
              <a:ext uri="{FF2B5EF4-FFF2-40B4-BE49-F238E27FC236}">
                <a16:creationId xmlns:a16="http://schemas.microsoft.com/office/drawing/2014/main" id="{4E73D408-6E57-4E14-B30E-A60BD2140C81}"/>
              </a:ext>
            </a:extLst>
          </p:cNvPr>
          <p:cNvGraphicFramePr>
            <a:graphicFrameLocks noChangeAspect="1"/>
          </p:cNvGraphicFramePr>
          <p:nvPr>
            <p:extLst>
              <p:ext uri="{D42A27DB-BD31-4B8C-83A1-F6EECF244321}">
                <p14:modId xmlns:p14="http://schemas.microsoft.com/office/powerpoint/2010/main" val="2049640747"/>
              </p:ext>
            </p:extLst>
          </p:nvPr>
        </p:nvGraphicFramePr>
        <p:xfrm>
          <a:off x="8147050" y="3625850"/>
          <a:ext cx="323850" cy="279400"/>
        </p:xfrm>
        <a:graphic>
          <a:graphicData uri="http://schemas.openxmlformats.org/presentationml/2006/ole">
            <mc:AlternateContent xmlns:mc="http://schemas.openxmlformats.org/markup-compatibility/2006">
              <mc:Choice xmlns:v="urn:schemas-microsoft-com:vml" Requires="v">
                <p:oleObj spid="_x0000_s31003" name="Formula" r:id="rId3" imgW="186840" imgH="160200" progId="">
                  <p:embed/>
                </p:oleObj>
              </mc:Choice>
              <mc:Fallback>
                <p:oleObj name="Formula" r:id="rId3" imgW="186840" imgH="160200" progId="">
                  <p:embed/>
                  <p:pic>
                    <p:nvPicPr>
                      <p:cNvPr id="30722" name="Object 417">
                        <a:extLst>
                          <a:ext uri="{FF2B5EF4-FFF2-40B4-BE49-F238E27FC236}">
                            <a16:creationId xmlns:a16="http://schemas.microsoft.com/office/drawing/2014/main" id="{4E73D408-6E57-4E14-B30E-A60BD2140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3625850"/>
                        <a:ext cx="32385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3" name="Object 418">
            <a:extLst>
              <a:ext uri="{FF2B5EF4-FFF2-40B4-BE49-F238E27FC236}">
                <a16:creationId xmlns:a16="http://schemas.microsoft.com/office/drawing/2014/main" id="{7793D89D-B59F-496F-9F8D-53A075402870}"/>
              </a:ext>
            </a:extLst>
          </p:cNvPr>
          <p:cNvGraphicFramePr>
            <a:graphicFrameLocks noChangeAspect="1"/>
          </p:cNvGraphicFramePr>
          <p:nvPr>
            <p:extLst>
              <p:ext uri="{D42A27DB-BD31-4B8C-83A1-F6EECF244321}">
                <p14:modId xmlns:p14="http://schemas.microsoft.com/office/powerpoint/2010/main" val="156191422"/>
              </p:ext>
            </p:extLst>
          </p:nvPr>
        </p:nvGraphicFramePr>
        <p:xfrm>
          <a:off x="2741612" y="2854734"/>
          <a:ext cx="1462088" cy="339725"/>
        </p:xfrm>
        <a:graphic>
          <a:graphicData uri="http://schemas.openxmlformats.org/presentationml/2006/ole">
            <mc:AlternateContent xmlns:mc="http://schemas.openxmlformats.org/markup-compatibility/2006">
              <mc:Choice xmlns:v="urn:schemas-microsoft-com:vml" Requires="v">
                <p:oleObj spid="_x0000_s31004" name="Formula" r:id="rId5" imgW="849960" imgH="196920" progId="">
                  <p:embed/>
                </p:oleObj>
              </mc:Choice>
              <mc:Fallback>
                <p:oleObj name="Formula" r:id="rId5" imgW="849960" imgH="196920" progId="">
                  <p:embed/>
                  <p:pic>
                    <p:nvPicPr>
                      <p:cNvPr id="30723" name="Object 418">
                        <a:extLst>
                          <a:ext uri="{FF2B5EF4-FFF2-40B4-BE49-F238E27FC236}">
                            <a16:creationId xmlns:a16="http://schemas.microsoft.com/office/drawing/2014/main" id="{7793D89D-B59F-496F-9F8D-53A075402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1612" y="2854734"/>
                        <a:ext cx="1462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图片 2">
            <a:extLst>
              <a:ext uri="{FF2B5EF4-FFF2-40B4-BE49-F238E27FC236}">
                <a16:creationId xmlns:a16="http://schemas.microsoft.com/office/drawing/2014/main" id="{0059A59C-F35C-4A4A-86D8-8E658A8A58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1555" y="4932717"/>
            <a:ext cx="3202787" cy="556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86CD282C-0501-49C3-80C3-8529C19082A4}"/>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5. </a:t>
            </a:r>
            <a:r>
              <a:rPr lang="zh-CN" altLang="en-US" dirty="0"/>
              <a:t>值函数近似</a:t>
            </a:r>
          </a:p>
        </p:txBody>
      </p:sp>
      <p:sp>
        <p:nvSpPr>
          <p:cNvPr id="30726" name="内容占位符 4">
            <a:extLst>
              <a:ext uri="{FF2B5EF4-FFF2-40B4-BE49-F238E27FC236}">
                <a16:creationId xmlns:a16="http://schemas.microsoft.com/office/drawing/2014/main" id="{A92719A7-7C60-4017-8B06-FAAFF98D6110}"/>
              </a:ext>
            </a:extLst>
          </p:cNvPr>
          <p:cNvSpPr>
            <a:spLocks noGrp="1"/>
          </p:cNvSpPr>
          <p:nvPr>
            <p:ph idx="1"/>
          </p:nvPr>
        </p:nvSpPr>
        <p:spPr>
          <a:xfrm>
            <a:off x="260350" y="1160463"/>
            <a:ext cx="8616950" cy="5240337"/>
          </a:xfrm>
        </p:spPr>
        <p:txBody>
          <a:bodyPr/>
          <a:lstStyle/>
          <a:p>
            <a:pPr indent="-358775"/>
            <a:r>
              <a:rPr dirty="0"/>
              <a:t>值函数近似</a:t>
            </a:r>
            <a:endParaRPr lang="en-US" altLang="zh-CN" dirty="0"/>
          </a:p>
          <a:p>
            <a:pPr lvl="1" indent="-358775"/>
            <a:r>
              <a:rPr lang="zh-CN" altLang="en-US" dirty="0"/>
              <a:t>用梯度下降法更新参数向量，求解优化问题</a:t>
            </a:r>
            <a:endParaRPr lang="en-US" altLang="zh-CN" dirty="0"/>
          </a:p>
          <a:p>
            <a:pPr indent="-358775"/>
            <a:endParaRPr lang="en-US" altLang="zh-CN" dirty="0"/>
          </a:p>
          <a:p>
            <a:pPr lvl="1" indent="-358775"/>
            <a:endParaRPr lang="en-US" altLang="zh-CN" dirty="0"/>
          </a:p>
          <a:p>
            <a:pPr lvl="1" indent="-358775"/>
            <a:endParaRPr lang="en-US" altLang="zh-CN" dirty="0"/>
          </a:p>
          <a:p>
            <a:pPr lvl="1" indent="-358775"/>
            <a:r>
              <a:rPr lang="zh-CN" altLang="en-US" dirty="0"/>
              <a:t>单个样本更新策略</a:t>
            </a:r>
            <a:endParaRPr lang="en-US" altLang="zh-CN" dirty="0"/>
          </a:p>
          <a:p>
            <a:pPr lvl="1" indent="-358775"/>
            <a:endParaRPr lang="en-US" altLang="zh-CN" dirty="0"/>
          </a:p>
          <a:p>
            <a:pPr lvl="1" indent="-358775"/>
            <a:r>
              <a:rPr lang="zh-CN" altLang="en-US" dirty="0"/>
              <a:t>借助时序差分学习，使用估计的值函数                                   代替真实值函数</a:t>
            </a:r>
            <a:endParaRPr dirty="0"/>
          </a:p>
        </p:txBody>
      </p:sp>
      <p:pic>
        <p:nvPicPr>
          <p:cNvPr id="5" name="图片 4">
            <a:extLst>
              <a:ext uri="{FF2B5EF4-FFF2-40B4-BE49-F238E27FC236}">
                <a16:creationId xmlns:a16="http://schemas.microsoft.com/office/drawing/2014/main" id="{57A3A4AF-05A5-4D21-938A-D0C1CEC90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438" y="2307340"/>
            <a:ext cx="3811743" cy="1121660"/>
          </a:xfrm>
          <a:prstGeom prst="rect">
            <a:avLst/>
          </a:prstGeom>
        </p:spPr>
      </p:pic>
      <p:pic>
        <p:nvPicPr>
          <p:cNvPr id="4" name="图片 3">
            <a:extLst>
              <a:ext uri="{FF2B5EF4-FFF2-40B4-BE49-F238E27FC236}">
                <a16:creationId xmlns:a16="http://schemas.microsoft.com/office/drawing/2014/main" id="{BB26E022-BFF5-4251-9F03-483CA1A83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651" y="4003923"/>
            <a:ext cx="2286569" cy="411181"/>
          </a:xfrm>
          <a:prstGeom prst="rect">
            <a:avLst/>
          </a:prstGeom>
        </p:spPr>
      </p:pic>
      <p:pic>
        <p:nvPicPr>
          <p:cNvPr id="7" name="图片 6">
            <a:extLst>
              <a:ext uri="{FF2B5EF4-FFF2-40B4-BE49-F238E27FC236}">
                <a16:creationId xmlns:a16="http://schemas.microsoft.com/office/drawing/2014/main" id="{A6152A31-D7BC-4E93-B6FC-CB6B79C51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8924" y="4654173"/>
            <a:ext cx="2170135" cy="335854"/>
          </a:xfrm>
          <a:prstGeom prst="rect">
            <a:avLst/>
          </a:prstGeom>
        </p:spPr>
      </p:pic>
      <p:pic>
        <p:nvPicPr>
          <p:cNvPr id="11" name="图片 10">
            <a:extLst>
              <a:ext uri="{FF2B5EF4-FFF2-40B4-BE49-F238E27FC236}">
                <a16:creationId xmlns:a16="http://schemas.microsoft.com/office/drawing/2014/main" id="{F737F64F-7D87-429B-A874-A5DC988E90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1377" y="5404845"/>
            <a:ext cx="2921246" cy="724650"/>
          </a:xfrm>
          <a:prstGeom prst="rect">
            <a:avLst/>
          </a:prstGeom>
        </p:spPr>
      </p:pic>
    </p:spTree>
    <p:extLst>
      <p:ext uri="{BB962C8B-B14F-4D97-AF65-F5344CB8AC3E}">
        <p14:creationId xmlns:p14="http://schemas.microsoft.com/office/powerpoint/2010/main" val="3808131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902FADE7-078D-418E-A83E-C4E6EF7C08F6}"/>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5. </a:t>
            </a:r>
            <a:r>
              <a:rPr lang="zh-CN" altLang="en-US" dirty="0"/>
              <a:t>值函数近似</a:t>
            </a:r>
          </a:p>
        </p:txBody>
      </p:sp>
      <p:sp>
        <p:nvSpPr>
          <p:cNvPr id="10" name="内容占位符 2">
            <a:extLst>
              <a:ext uri="{FF2B5EF4-FFF2-40B4-BE49-F238E27FC236}">
                <a16:creationId xmlns:a16="http://schemas.microsoft.com/office/drawing/2014/main" id="{5F07BC64-B77B-4883-A97B-9B97BCEA44F3}"/>
              </a:ext>
            </a:extLst>
          </p:cNvPr>
          <p:cNvSpPr>
            <a:spLocks noGrp="1"/>
          </p:cNvSpPr>
          <p:nvPr>
            <p:ph idx="1"/>
          </p:nvPr>
        </p:nvSpPr>
        <p:spPr>
          <a:xfrm>
            <a:off x="260350" y="1168400"/>
            <a:ext cx="2978468" cy="5421586"/>
          </a:xfrm>
        </p:spPr>
        <p:txBody>
          <a:bodyPr rtlCol="0">
            <a:normAutofit/>
          </a:bodyPr>
          <a:lstStyle/>
          <a:p>
            <a:pPr fontAlgn="auto">
              <a:spcAft>
                <a:spcPts val="0"/>
              </a:spcAft>
              <a:defRPr/>
            </a:pPr>
            <a:r>
              <a:rPr lang="zh-CN" altLang="en-US" dirty="0"/>
              <a:t>线性值函数近似</a:t>
            </a:r>
            <a:r>
              <a:rPr lang="en-US" altLang="zh-CN" dirty="0" err="1"/>
              <a:t>Sarsa</a:t>
            </a:r>
            <a:r>
              <a:rPr dirty="0"/>
              <a:t>算法</a:t>
            </a:r>
            <a:endParaRPr lang="en-US" altLang="zh-CN" dirty="0"/>
          </a:p>
          <a:p>
            <a:pPr marL="0" indent="0" fontAlgn="auto">
              <a:spcAft>
                <a:spcPts val="0"/>
              </a:spcAft>
              <a:buNone/>
              <a:defRPr/>
            </a:pPr>
            <a:r>
              <a:rPr lang="zh-CN" altLang="en-US" sz="2000" dirty="0"/>
              <a:t>     可以通过引入核方法实现非线性值函数近似。</a:t>
            </a: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pic>
        <p:nvPicPr>
          <p:cNvPr id="3" name="图片 2">
            <a:extLst>
              <a:ext uri="{FF2B5EF4-FFF2-40B4-BE49-F238E27FC236}">
                <a16:creationId xmlns:a16="http://schemas.microsoft.com/office/drawing/2014/main" id="{D0DD3485-F1C3-4E8C-83D3-C3ACCAF8A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818" y="1405520"/>
            <a:ext cx="5664632" cy="4713926"/>
          </a:xfrm>
          <a:prstGeom prst="rect">
            <a:avLst/>
          </a:prstGeom>
        </p:spPr>
      </p:pic>
    </p:spTree>
    <p:extLst>
      <p:ext uri="{BB962C8B-B14F-4D97-AF65-F5344CB8AC3E}">
        <p14:creationId xmlns:p14="http://schemas.microsoft.com/office/powerpoint/2010/main" val="2737028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417C4D70-6233-4146-87D5-276182973DE7}"/>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6. </a:t>
            </a:r>
            <a:r>
              <a:rPr lang="zh-CN" altLang="en-US" dirty="0"/>
              <a:t>模仿学习</a:t>
            </a:r>
          </a:p>
        </p:txBody>
      </p:sp>
      <p:sp>
        <p:nvSpPr>
          <p:cNvPr id="8" name="内容占位符 2">
            <a:extLst>
              <a:ext uri="{FF2B5EF4-FFF2-40B4-BE49-F238E27FC236}">
                <a16:creationId xmlns:a16="http://schemas.microsoft.com/office/drawing/2014/main" id="{2BE2AFAA-2D0E-4998-A240-290097F92DD2}"/>
              </a:ext>
            </a:extLst>
          </p:cNvPr>
          <p:cNvSpPr>
            <a:spLocks noGrp="1"/>
          </p:cNvSpPr>
          <p:nvPr>
            <p:ph idx="1"/>
          </p:nvPr>
        </p:nvSpPr>
        <p:spPr>
          <a:xfrm>
            <a:off x="260350" y="1150938"/>
            <a:ext cx="8616950" cy="4930775"/>
          </a:xfrm>
        </p:spPr>
        <p:txBody>
          <a:bodyPr rtlCol="0">
            <a:normAutofit/>
          </a:bodyPr>
          <a:lstStyle/>
          <a:p>
            <a:pPr fontAlgn="auto">
              <a:spcAft>
                <a:spcPts val="0"/>
              </a:spcAft>
              <a:defRPr/>
            </a:pPr>
            <a:r>
              <a:t>强化学习任务中多步决策的搜索空间巨大，基于累积奖赏来学习很多步之前的合适决策非常困难</a:t>
            </a:r>
            <a:endParaRPr lang="en-US" altLang="zh-CN"/>
          </a:p>
          <a:p>
            <a:pPr fontAlgn="auto">
              <a:spcAft>
                <a:spcPts val="0"/>
              </a:spcAft>
              <a:defRPr/>
            </a:pPr>
            <a:endParaRPr lang="en-US" altLang="zh-CN"/>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a:p>
          <a:p>
            <a:pPr marL="0" indent="0" fontAlgn="auto">
              <a:spcAft>
                <a:spcPts val="0"/>
              </a:spcAft>
              <a:buFont typeface="Wingdings" panose="05000000000000000000" pitchFamily="2" charset="2"/>
              <a:buNone/>
              <a:defRPr/>
            </a:pPr>
            <a:endParaRPr lang="en-US" altLang="zh-CN"/>
          </a:p>
          <a:p>
            <a:pPr marL="0" indent="0" fontAlgn="auto">
              <a:spcAft>
                <a:spcPts val="0"/>
              </a:spcAft>
              <a:buFont typeface="Wingdings" panose="05000000000000000000" pitchFamily="2" charset="2"/>
              <a:buNone/>
              <a:defRPr/>
            </a:pPr>
            <a:endParaRPr lang="en-US" altLang="zh-CN"/>
          </a:p>
          <a:p>
            <a:pPr fontAlgn="auto">
              <a:spcAft>
                <a:spcPts val="0"/>
              </a:spcAft>
              <a:defRPr/>
            </a:pP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t> 任务与奖赏</a:t>
            </a:r>
            <a:endParaRPr lang="en-US" altLang="zh-CN" dirty="0"/>
          </a:p>
          <a:p>
            <a:pPr indent="-358775"/>
            <a:r>
              <a:rPr lang="en-US" altLang="zh-CN" dirty="0"/>
              <a:t>K-</a:t>
            </a:r>
            <a:r>
              <a:rPr lang="zh-CN" altLang="en-US" dirty="0"/>
              <a:t>摇臂赌博机</a:t>
            </a:r>
          </a:p>
          <a:p>
            <a:pPr indent="-358775"/>
            <a:r>
              <a:rPr lang="zh-CN" altLang="en-US" dirty="0"/>
              <a:t>有模型学习</a:t>
            </a:r>
          </a:p>
          <a:p>
            <a:pPr indent="-358775"/>
            <a:r>
              <a:rPr lang="zh-CN" altLang="en-US" dirty="0"/>
              <a:t>免模型学习</a:t>
            </a:r>
          </a:p>
          <a:p>
            <a:r>
              <a:rPr lang="zh-CN" altLang="en-US" dirty="0"/>
              <a:t> 值函数近似</a:t>
            </a:r>
            <a:endParaRPr lang="en-US" altLang="zh-CN" dirty="0"/>
          </a:p>
          <a:p>
            <a:pPr indent="-358775"/>
            <a:r>
              <a:rPr lang="zh-CN" altLang="en-US" dirty="0"/>
              <a:t>模仿学习</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a:t>
            </a:fld>
            <a:endParaRPr lang="zh-CN" altLang="en-US"/>
          </a:p>
        </p:txBody>
      </p:sp>
    </p:spTree>
    <p:extLst>
      <p:ext uri="{BB962C8B-B14F-4D97-AF65-F5344CB8AC3E}">
        <p14:creationId xmlns:p14="http://schemas.microsoft.com/office/powerpoint/2010/main" val="14630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D5E65865-98AF-4686-9131-69ECFDFF235C}"/>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p:sp>
        <p:nvSpPr>
          <p:cNvPr id="8" name="内容占位符 2">
            <a:extLst>
              <a:ext uri="{FF2B5EF4-FFF2-40B4-BE49-F238E27FC236}">
                <a16:creationId xmlns:a16="http://schemas.microsoft.com/office/drawing/2014/main" id="{DFA76340-EE66-4C72-B93F-ED5D2B53E1B9}"/>
              </a:ext>
            </a:extLst>
          </p:cNvPr>
          <p:cNvSpPr>
            <a:spLocks noGrp="1"/>
          </p:cNvSpPr>
          <p:nvPr>
            <p:ph idx="1"/>
          </p:nvPr>
        </p:nvSpPr>
        <p:spPr>
          <a:xfrm>
            <a:off x="260350" y="1150938"/>
            <a:ext cx="8616950" cy="4930775"/>
          </a:xfrm>
        </p:spPr>
        <p:txBody>
          <a:bodyPr rtlCol="0">
            <a:normAutofit fontScale="92500" lnSpcReduction="20000"/>
          </a:bodyPr>
          <a:lstStyle/>
          <a:p>
            <a:pPr fontAlgn="auto">
              <a:spcAft>
                <a:spcPts val="0"/>
              </a:spcAft>
              <a:defRPr/>
            </a:pPr>
            <a:r>
              <a:rPr dirty="0"/>
              <a:t>强化学习任务中多步决策的搜索空间巨大，基于累积奖赏来学习很多步之前的合适决策非常困难</a:t>
            </a:r>
            <a:endParaRPr lang="en-US" altLang="zh-CN" dirty="0"/>
          </a:p>
          <a:p>
            <a:pPr fontAlgn="auto">
              <a:spcAft>
                <a:spcPts val="0"/>
              </a:spcAft>
              <a:defRPr/>
            </a:pPr>
            <a:endParaRPr lang="en-US" altLang="zh-CN" dirty="0"/>
          </a:p>
          <a:p>
            <a:pPr fontAlgn="auto">
              <a:spcAft>
                <a:spcPts val="0"/>
              </a:spcAft>
              <a:defRPr/>
            </a:pPr>
            <a:r>
              <a:rPr dirty="0"/>
              <a:t>缓解方法：直接</a:t>
            </a:r>
            <a:r>
              <a:rPr dirty="0">
                <a:solidFill>
                  <a:schemeClr val="accent4"/>
                </a:solidFill>
              </a:rPr>
              <a:t>模仿</a:t>
            </a:r>
            <a:r>
              <a:rPr dirty="0"/>
              <a:t>人类专家的状态</a:t>
            </a:r>
            <a:r>
              <a:rPr lang="en-US" altLang="zh-CN" dirty="0"/>
              <a:t>-</a:t>
            </a:r>
            <a:r>
              <a:rPr dirty="0"/>
              <a:t>动作对来学习策略</a:t>
            </a:r>
            <a:endParaRPr lang="en-US" altLang="zh-CN" dirty="0"/>
          </a:p>
          <a:p>
            <a:pPr lvl="1" fontAlgn="auto">
              <a:spcAft>
                <a:spcPts val="0"/>
              </a:spcAft>
              <a:defRPr/>
            </a:pPr>
            <a:r>
              <a:rPr lang="zh-CN" altLang="en-US" dirty="0"/>
              <a:t>相当于告诉机器在什么状态下应该选择什么动作</a:t>
            </a:r>
            <a:endParaRPr lang="en-US" altLang="zh-CN" dirty="0"/>
          </a:p>
          <a:p>
            <a:pPr lvl="1" fontAlgn="auto">
              <a:spcAft>
                <a:spcPts val="0"/>
              </a:spcAft>
              <a:defRPr/>
            </a:pPr>
            <a:r>
              <a:rPr lang="zh-CN" altLang="en-US" dirty="0"/>
              <a:t>引入了监督信息来学习策略</a:t>
            </a: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r>
              <a:rPr dirty="0"/>
              <a:t>直接模仿学习</a:t>
            </a:r>
            <a:endParaRPr lang="en-US" altLang="zh-CN" dirty="0"/>
          </a:p>
          <a:p>
            <a:pPr lvl="1"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sp>
        <p:nvSpPr>
          <p:cNvPr id="9" name="圆角矩形 8">
            <a:extLst>
              <a:ext uri="{FF2B5EF4-FFF2-40B4-BE49-F238E27FC236}">
                <a16:creationId xmlns:a16="http://schemas.microsoft.com/office/drawing/2014/main" id="{8DE66B28-A4D2-4A9D-8942-CD092D40C573}"/>
              </a:ext>
            </a:extLst>
          </p:cNvPr>
          <p:cNvSpPr/>
          <p:nvPr/>
        </p:nvSpPr>
        <p:spPr>
          <a:xfrm>
            <a:off x="2098675" y="3960813"/>
            <a:ext cx="817563" cy="56356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chemeClr val="tx1"/>
                </a:solidFill>
              </a:rPr>
              <a:t>状态</a:t>
            </a:r>
          </a:p>
        </p:txBody>
      </p:sp>
      <p:cxnSp>
        <p:nvCxnSpPr>
          <p:cNvPr id="10" name="直接箭头连接符 9">
            <a:extLst>
              <a:ext uri="{FF2B5EF4-FFF2-40B4-BE49-F238E27FC236}">
                <a16:creationId xmlns:a16="http://schemas.microsoft.com/office/drawing/2014/main" id="{B48A7158-3CC4-4C37-830E-8A5301DA62A1}"/>
              </a:ext>
            </a:extLst>
          </p:cNvPr>
          <p:cNvCxnSpPr>
            <a:endCxn id="12" idx="1"/>
          </p:cNvCxnSpPr>
          <p:nvPr/>
        </p:nvCxnSpPr>
        <p:spPr>
          <a:xfrm>
            <a:off x="2916238" y="4243388"/>
            <a:ext cx="2124075"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圆角矩形 11">
            <a:extLst>
              <a:ext uri="{FF2B5EF4-FFF2-40B4-BE49-F238E27FC236}">
                <a16:creationId xmlns:a16="http://schemas.microsoft.com/office/drawing/2014/main" id="{11EB128A-F892-4E5A-BF5B-FDB36F4A15D9}"/>
              </a:ext>
            </a:extLst>
          </p:cNvPr>
          <p:cNvSpPr/>
          <p:nvPr/>
        </p:nvSpPr>
        <p:spPr>
          <a:xfrm>
            <a:off x="5040313" y="3960813"/>
            <a:ext cx="819150" cy="563562"/>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solidFill>
                  <a:schemeClr val="tx1"/>
                </a:solidFill>
              </a:rPr>
              <a:t>动作</a:t>
            </a:r>
          </a:p>
        </p:txBody>
      </p:sp>
      <p:sp>
        <p:nvSpPr>
          <p:cNvPr id="34824" name="矩形 12">
            <a:extLst>
              <a:ext uri="{FF2B5EF4-FFF2-40B4-BE49-F238E27FC236}">
                <a16:creationId xmlns:a16="http://schemas.microsoft.com/office/drawing/2014/main" id="{DE78382B-339D-4169-BF25-C279A32D287A}"/>
              </a:ext>
            </a:extLst>
          </p:cNvPr>
          <p:cNvSpPr>
            <a:spLocks noChangeArrowheads="1"/>
          </p:cNvSpPr>
          <p:nvPr/>
        </p:nvSpPr>
        <p:spPr bwMode="auto">
          <a:xfrm>
            <a:off x="3557588" y="3800475"/>
            <a:ext cx="2484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a:t>策略</a:t>
            </a:r>
          </a:p>
        </p:txBody>
      </p:sp>
      <p:graphicFrame>
        <p:nvGraphicFramePr>
          <p:cNvPr id="34818" name="Object 108">
            <a:extLst>
              <a:ext uri="{FF2B5EF4-FFF2-40B4-BE49-F238E27FC236}">
                <a16:creationId xmlns:a16="http://schemas.microsoft.com/office/drawing/2014/main" id="{7EF40AA0-A696-4817-A7F3-A5716C46F3EA}"/>
              </a:ext>
            </a:extLst>
          </p:cNvPr>
          <p:cNvGraphicFramePr>
            <a:graphicFrameLocks noChangeAspect="1"/>
          </p:cNvGraphicFramePr>
          <p:nvPr/>
        </p:nvGraphicFramePr>
        <p:xfrm>
          <a:off x="4151313" y="3930650"/>
          <a:ext cx="160337" cy="206375"/>
        </p:xfrm>
        <a:graphic>
          <a:graphicData uri="http://schemas.openxmlformats.org/presentationml/2006/ole">
            <mc:AlternateContent xmlns:mc="http://schemas.openxmlformats.org/markup-compatibility/2006">
              <mc:Choice xmlns:v="urn:schemas-microsoft-com:vml" Requires="v">
                <p:oleObj spid="_x0000_s34924" name="Formula" r:id="rId3" imgW="94320" imgH="118440" progId="">
                  <p:embed/>
                </p:oleObj>
              </mc:Choice>
              <mc:Fallback>
                <p:oleObj name="Formula" r:id="rId3" imgW="94320" imgH="118440" progId="">
                  <p:embed/>
                  <p:pic>
                    <p:nvPicPr>
                      <p:cNvPr id="34818" name="Object 108">
                        <a:extLst>
                          <a:ext uri="{FF2B5EF4-FFF2-40B4-BE49-F238E27FC236}">
                            <a16:creationId xmlns:a16="http://schemas.microsoft.com/office/drawing/2014/main" id="{7EF40AA0-A696-4817-A7F3-A5716C46F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1313" y="3930650"/>
                        <a:ext cx="160337"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EDD5491-3F29-4388-AC3A-348665829E88}"/>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p:sp>
        <p:nvSpPr>
          <p:cNvPr id="36872" name="内容占位符 8">
            <a:extLst>
              <a:ext uri="{FF2B5EF4-FFF2-40B4-BE49-F238E27FC236}">
                <a16:creationId xmlns:a16="http://schemas.microsoft.com/office/drawing/2014/main" id="{4BEB59DE-6400-48EA-AB2C-F7204312CA2E}"/>
              </a:ext>
            </a:extLst>
          </p:cNvPr>
          <p:cNvSpPr>
            <a:spLocks noGrp="1"/>
          </p:cNvSpPr>
          <p:nvPr>
            <p:ph idx="1"/>
          </p:nvPr>
        </p:nvSpPr>
        <p:spPr>
          <a:xfrm>
            <a:off x="260350" y="1160463"/>
            <a:ext cx="8616950" cy="4930775"/>
          </a:xfrm>
        </p:spPr>
        <p:txBody>
          <a:bodyPr/>
          <a:lstStyle/>
          <a:p>
            <a:pPr indent="-358775"/>
            <a:r>
              <a:rPr dirty="0"/>
              <a:t>直接模仿学习</a:t>
            </a:r>
            <a:endParaRPr lang="en-US" altLang="zh-CN" dirty="0"/>
          </a:p>
          <a:p>
            <a:pPr lvl="1" indent="-358775"/>
            <a:r>
              <a:rPr lang="zh-CN" altLang="en-US" dirty="0"/>
              <a:t>利用专家的决策轨迹，构造数据集</a:t>
            </a:r>
            <a:r>
              <a:rPr lang="en-US" altLang="zh-CN" dirty="0"/>
              <a:t>D</a:t>
            </a:r>
            <a:r>
              <a:rPr lang="zh-CN" altLang="en-US" dirty="0"/>
              <a:t>：状态作为特征，动作作为标记</a:t>
            </a:r>
            <a:endParaRPr lang="en-US" altLang="zh-CN" dirty="0"/>
          </a:p>
          <a:p>
            <a:pPr lvl="1" indent="-358775"/>
            <a:r>
              <a:rPr lang="zh-CN" altLang="en-US" dirty="0"/>
              <a:t>利用数据集</a:t>
            </a:r>
            <a:r>
              <a:rPr lang="en-US" altLang="zh-CN" dirty="0"/>
              <a:t>D</a:t>
            </a:r>
            <a:r>
              <a:rPr lang="zh-CN" altLang="en-US" dirty="0"/>
              <a:t>，使用分类</a:t>
            </a:r>
            <a:r>
              <a:rPr lang="en-US" altLang="zh-CN" dirty="0"/>
              <a:t>/</a:t>
            </a:r>
            <a:r>
              <a:rPr lang="zh-CN" altLang="en-US" dirty="0"/>
              <a:t>回归算法即可学得策略</a:t>
            </a:r>
            <a:endParaRPr lang="en-US" altLang="zh-CN" dirty="0"/>
          </a:p>
          <a:p>
            <a:pPr lvl="1" indent="-358775"/>
            <a:r>
              <a:rPr lang="zh-CN" altLang="en-US" dirty="0"/>
              <a:t>将学得的策略作为初始策略</a:t>
            </a:r>
            <a:endParaRPr lang="en-US" altLang="zh-CN" dirty="0"/>
          </a:p>
          <a:p>
            <a:pPr lvl="1" indent="-358775"/>
            <a:r>
              <a:rPr lang="zh-CN" altLang="en-US" dirty="0"/>
              <a:t>策略改进，从而获得更好的策略</a:t>
            </a:r>
            <a:endParaRPr lang="en-US" altLang="zh-CN" dirty="0"/>
          </a:p>
          <a:p>
            <a:pPr indent="-358775"/>
            <a:endParaRPr dirty="0"/>
          </a:p>
        </p:txBody>
      </p:sp>
      <p:sp>
        <p:nvSpPr>
          <p:cNvPr id="21" name="文本框 20">
            <a:extLst>
              <a:ext uri="{FF2B5EF4-FFF2-40B4-BE49-F238E27FC236}">
                <a16:creationId xmlns:a16="http://schemas.microsoft.com/office/drawing/2014/main" id="{6D508EC4-6470-4267-9DF1-EBC061058C22}"/>
              </a:ext>
            </a:extLst>
          </p:cNvPr>
          <p:cNvSpPr txBox="1"/>
          <p:nvPr/>
        </p:nvSpPr>
        <p:spPr>
          <a:xfrm>
            <a:off x="598488" y="3625850"/>
            <a:ext cx="2863850" cy="368300"/>
          </a:xfrm>
          <a:prstGeom prst="rect">
            <a:avLst/>
          </a:prstGeom>
          <a:noFill/>
        </p:spPr>
        <p:txBody>
          <a:bodyPr>
            <a:spAutoFit/>
          </a:bodyPr>
          <a:lstStyle/>
          <a:p>
            <a:pPr fontAlgn="auto">
              <a:spcBef>
                <a:spcPts val="0"/>
              </a:spcBef>
              <a:spcAft>
                <a:spcPts val="0"/>
              </a:spcAft>
              <a:defRPr/>
            </a:pPr>
            <a:r>
              <a:rPr lang="zh-CN" altLang="en-US" dirty="0">
                <a:latin typeface="+mj-ea"/>
                <a:ea typeface="+mj-ea"/>
              </a:rPr>
              <a:t>人类专家决策轨迹数据：</a:t>
            </a:r>
          </a:p>
        </p:txBody>
      </p:sp>
      <p:sp>
        <p:nvSpPr>
          <p:cNvPr id="22" name="文本框 21">
            <a:extLst>
              <a:ext uri="{FF2B5EF4-FFF2-40B4-BE49-F238E27FC236}">
                <a16:creationId xmlns:a16="http://schemas.microsoft.com/office/drawing/2014/main" id="{20D39607-1C41-426B-94C8-7390C8915612}"/>
              </a:ext>
            </a:extLst>
          </p:cNvPr>
          <p:cNvSpPr txBox="1"/>
          <p:nvPr/>
        </p:nvSpPr>
        <p:spPr>
          <a:xfrm>
            <a:off x="598488" y="4908550"/>
            <a:ext cx="3409950" cy="369888"/>
          </a:xfrm>
          <a:prstGeom prst="rect">
            <a:avLst/>
          </a:prstGeom>
          <a:noFill/>
        </p:spPr>
        <p:txBody>
          <a:bodyPr>
            <a:spAutoFit/>
          </a:bodyPr>
          <a:lstStyle/>
          <a:p>
            <a:pPr fontAlgn="auto">
              <a:spcBef>
                <a:spcPts val="0"/>
              </a:spcBef>
              <a:spcAft>
                <a:spcPts val="0"/>
              </a:spcAft>
              <a:defRPr/>
            </a:pPr>
            <a:r>
              <a:rPr lang="zh-CN" altLang="en-US" dirty="0">
                <a:latin typeface="+mj-ea"/>
                <a:ea typeface="+mj-ea"/>
              </a:rPr>
              <a:t>构造出的“有标记”数据集：</a:t>
            </a:r>
          </a:p>
        </p:txBody>
      </p:sp>
      <p:graphicFrame>
        <p:nvGraphicFramePr>
          <p:cNvPr id="36868" name="Object 494">
            <a:extLst>
              <a:ext uri="{FF2B5EF4-FFF2-40B4-BE49-F238E27FC236}">
                <a16:creationId xmlns:a16="http://schemas.microsoft.com/office/drawing/2014/main" id="{CBA74166-D9BF-41A8-B8B3-2AEF034D2891}"/>
              </a:ext>
            </a:extLst>
          </p:cNvPr>
          <p:cNvGraphicFramePr>
            <a:graphicFrameLocks noChangeAspect="1"/>
          </p:cNvGraphicFramePr>
          <p:nvPr>
            <p:extLst>
              <p:ext uri="{D42A27DB-BD31-4B8C-83A1-F6EECF244321}">
                <p14:modId xmlns:p14="http://schemas.microsoft.com/office/powerpoint/2010/main" val="3568993365"/>
              </p:ext>
            </p:extLst>
          </p:nvPr>
        </p:nvGraphicFramePr>
        <p:xfrm>
          <a:off x="3348037" y="3649515"/>
          <a:ext cx="1711325" cy="307975"/>
        </p:xfrm>
        <a:graphic>
          <a:graphicData uri="http://schemas.openxmlformats.org/presentationml/2006/ole">
            <mc:AlternateContent xmlns:mc="http://schemas.openxmlformats.org/markup-compatibility/2006">
              <mc:Choice xmlns:v="urn:schemas-microsoft-com:vml" Requires="v">
                <p:oleObj spid="_x0000_s37360" name="Formula" r:id="rId3" imgW="1000800" imgH="177840" progId="">
                  <p:embed/>
                </p:oleObj>
              </mc:Choice>
              <mc:Fallback>
                <p:oleObj name="Formula" r:id="rId3" imgW="1000800" imgH="177840" progId="">
                  <p:embed/>
                  <p:pic>
                    <p:nvPicPr>
                      <p:cNvPr id="36868" name="Object 494">
                        <a:extLst>
                          <a:ext uri="{FF2B5EF4-FFF2-40B4-BE49-F238E27FC236}">
                            <a16:creationId xmlns:a16="http://schemas.microsoft.com/office/drawing/2014/main" id="{CBA74166-D9BF-41A8-B8B3-2AEF034D28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7" y="3649515"/>
                        <a:ext cx="1711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9" name="Object 495">
            <a:extLst>
              <a:ext uri="{FF2B5EF4-FFF2-40B4-BE49-F238E27FC236}">
                <a16:creationId xmlns:a16="http://schemas.microsoft.com/office/drawing/2014/main" id="{AEB5FD01-83D9-48F9-B65F-9A20EDFBF006}"/>
              </a:ext>
            </a:extLst>
          </p:cNvPr>
          <p:cNvGraphicFramePr>
            <a:graphicFrameLocks noChangeAspect="1"/>
          </p:cNvGraphicFramePr>
          <p:nvPr>
            <p:extLst>
              <p:ext uri="{D42A27DB-BD31-4B8C-83A1-F6EECF244321}">
                <p14:modId xmlns:p14="http://schemas.microsoft.com/office/powerpoint/2010/main" val="3166074793"/>
              </p:ext>
            </p:extLst>
          </p:nvPr>
        </p:nvGraphicFramePr>
        <p:xfrm>
          <a:off x="2607216" y="4183949"/>
          <a:ext cx="3365500" cy="360362"/>
        </p:xfrm>
        <a:graphic>
          <a:graphicData uri="http://schemas.openxmlformats.org/presentationml/2006/ole">
            <mc:AlternateContent xmlns:mc="http://schemas.openxmlformats.org/markup-compatibility/2006">
              <mc:Choice xmlns:v="urn:schemas-microsoft-com:vml" Requires="v">
                <p:oleObj spid="_x0000_s37361" name="Formula" r:id="rId5" imgW="1967400" imgH="207360" progId="">
                  <p:embed/>
                </p:oleObj>
              </mc:Choice>
              <mc:Fallback>
                <p:oleObj name="Formula" r:id="rId5" imgW="1967400" imgH="207360" progId="">
                  <p:embed/>
                  <p:pic>
                    <p:nvPicPr>
                      <p:cNvPr id="36869" name="Object 495">
                        <a:extLst>
                          <a:ext uri="{FF2B5EF4-FFF2-40B4-BE49-F238E27FC236}">
                            <a16:creationId xmlns:a16="http://schemas.microsoft.com/office/drawing/2014/main" id="{AEB5FD01-83D9-48F9-B65F-9A20EDFBF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7216" y="4183949"/>
                        <a:ext cx="3365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0" name="Object 496">
            <a:extLst>
              <a:ext uri="{FF2B5EF4-FFF2-40B4-BE49-F238E27FC236}">
                <a16:creationId xmlns:a16="http://schemas.microsoft.com/office/drawing/2014/main" id="{ED6B2478-A64F-489E-ABF0-3B4A9F3D5B57}"/>
              </a:ext>
            </a:extLst>
          </p:cNvPr>
          <p:cNvGraphicFramePr>
            <a:graphicFrameLocks noChangeAspect="1"/>
          </p:cNvGraphicFramePr>
          <p:nvPr/>
        </p:nvGraphicFramePr>
        <p:xfrm>
          <a:off x="2111375" y="5464175"/>
          <a:ext cx="5111750" cy="333375"/>
        </p:xfrm>
        <a:graphic>
          <a:graphicData uri="http://schemas.openxmlformats.org/presentationml/2006/ole">
            <mc:AlternateContent xmlns:mc="http://schemas.openxmlformats.org/markup-compatibility/2006">
              <mc:Choice xmlns:v="urn:schemas-microsoft-com:vml" Requires="v">
                <p:oleObj spid="_x0000_s37362" name="Formula" r:id="rId7" imgW="2988360" imgH="191880" progId="">
                  <p:embed/>
                </p:oleObj>
              </mc:Choice>
              <mc:Fallback>
                <p:oleObj name="Formula" r:id="rId7" imgW="2988360" imgH="191880" progId="">
                  <p:embed/>
                  <p:pic>
                    <p:nvPicPr>
                      <p:cNvPr id="36870" name="Object 496">
                        <a:extLst>
                          <a:ext uri="{FF2B5EF4-FFF2-40B4-BE49-F238E27FC236}">
                            <a16:creationId xmlns:a16="http://schemas.microsoft.com/office/drawing/2014/main" id="{ED6B2478-A64F-489E-ABF0-3B4A9F3D5B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1375" y="5464175"/>
                        <a:ext cx="51117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ECE5FF09-24FA-4D2C-B70E-F73A8D9F3151}"/>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p:sp>
        <p:nvSpPr>
          <p:cNvPr id="73731" name="内容占位符 8">
            <a:extLst>
              <a:ext uri="{FF2B5EF4-FFF2-40B4-BE49-F238E27FC236}">
                <a16:creationId xmlns:a16="http://schemas.microsoft.com/office/drawing/2014/main" id="{A997E6CD-F122-4C29-B449-65803B528A9F}"/>
              </a:ext>
            </a:extLst>
          </p:cNvPr>
          <p:cNvSpPr>
            <a:spLocks noGrp="1"/>
          </p:cNvSpPr>
          <p:nvPr>
            <p:ph idx="1"/>
          </p:nvPr>
        </p:nvSpPr>
        <p:spPr>
          <a:xfrm>
            <a:off x="260350" y="1150938"/>
            <a:ext cx="8616950" cy="4930775"/>
          </a:xfrm>
        </p:spPr>
        <p:txBody>
          <a:bodyPr/>
          <a:lstStyle/>
          <a:p>
            <a:pPr indent="-358775"/>
            <a:r>
              <a:t>强化学习任务中，设计合理的符合应用场景的奖赏函数往往相当困难</a:t>
            </a:r>
            <a:endParaRPr lang="en-US" altLang="zh-CN"/>
          </a:p>
          <a:p>
            <a:pPr indent="-358775"/>
            <a:endParaRPr lang="en-US" altLang="zh-CN"/>
          </a:p>
          <a:p>
            <a:pPr indent="-358775"/>
            <a:endParaRPr lang="en-US" altLang="zh-CN"/>
          </a:p>
          <a:p>
            <a:pPr lvl="1" indent="-358775"/>
            <a:endParaRPr lang="en-US" altLang="zh-CN"/>
          </a:p>
          <a:p>
            <a:pPr lvl="1" indent="-358775"/>
            <a:endParaRPr lang="en-US" altLang="zh-CN"/>
          </a:p>
          <a:p>
            <a:pPr indent="-358775"/>
            <a:endParaRPr lang="en-US" altLang="zh-CN"/>
          </a:p>
          <a:p>
            <a:pPr indent="-358775"/>
            <a:endParaRPr lang="en-US" altLang="zh-CN"/>
          </a:p>
          <a:p>
            <a:pPr indent="-358775"/>
            <a:endParaRPr lang="en-US" altLang="zh-CN"/>
          </a:p>
          <a:p>
            <a:pPr indent="-358775"/>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D5688A9-DDFE-4257-8E31-CACBC5B2BB66}"/>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p:sp>
        <p:nvSpPr>
          <p:cNvPr id="75779" name="内容占位符 8">
            <a:extLst>
              <a:ext uri="{FF2B5EF4-FFF2-40B4-BE49-F238E27FC236}">
                <a16:creationId xmlns:a16="http://schemas.microsoft.com/office/drawing/2014/main" id="{43105D81-EA08-4BFE-BA7E-C51B37700437}"/>
              </a:ext>
            </a:extLst>
          </p:cNvPr>
          <p:cNvSpPr>
            <a:spLocks noGrp="1"/>
          </p:cNvSpPr>
          <p:nvPr>
            <p:ph idx="1"/>
          </p:nvPr>
        </p:nvSpPr>
        <p:spPr>
          <a:xfrm>
            <a:off x="260350" y="1150938"/>
            <a:ext cx="8616950" cy="5239814"/>
          </a:xfrm>
        </p:spPr>
        <p:txBody>
          <a:bodyPr/>
          <a:lstStyle/>
          <a:p>
            <a:pPr indent="-358775"/>
            <a:r>
              <a:rPr dirty="0"/>
              <a:t>强化学习任务中，设计合理的符合应用场景的奖赏函数往往相当困难</a:t>
            </a:r>
            <a:endParaRPr lang="en-US" altLang="zh-CN" dirty="0"/>
          </a:p>
          <a:p>
            <a:pPr marL="0" indent="0">
              <a:buNone/>
            </a:pPr>
            <a:endParaRPr lang="en-US" altLang="zh-CN" dirty="0"/>
          </a:p>
          <a:p>
            <a:pPr indent="-358775"/>
            <a:r>
              <a:rPr dirty="0"/>
              <a:t>缓解方法：从人类专家提供的范例数据中反推出奖赏函数</a:t>
            </a:r>
            <a:endParaRPr lang="en-US" altLang="zh-CN" dirty="0"/>
          </a:p>
          <a:p>
            <a:pPr marL="0" indent="0">
              <a:buNone/>
            </a:pPr>
            <a:endParaRPr lang="en-US" altLang="zh-CN" dirty="0"/>
          </a:p>
          <a:p>
            <a:pPr indent="-358775"/>
            <a:r>
              <a:rPr dirty="0"/>
              <a:t>逆强化学习</a:t>
            </a:r>
            <a:endParaRPr lang="en-US" altLang="zh-CN" dirty="0"/>
          </a:p>
          <a:p>
            <a:pPr lvl="1" indent="-358775"/>
            <a:r>
              <a:rPr lang="zh-CN" altLang="en-US" dirty="0"/>
              <a:t>基本思想：欲使机器做出与范例一致的行为等价于在某个奖赏函数的环境中求解最优策略，该最优策略所产生的轨迹与范例数据一致。</a:t>
            </a:r>
            <a:endParaRPr lang="en-US" altLang="zh-CN" dirty="0"/>
          </a:p>
          <a:p>
            <a:pPr lvl="1" indent="-358775"/>
            <a:endParaRPr lang="en-US" altLang="zh-CN" dirty="0"/>
          </a:p>
          <a:p>
            <a:pPr indent="-358775"/>
            <a:endParaRPr lang="en-US" altLang="zh-CN" dirty="0"/>
          </a:p>
          <a:p>
            <a:pPr indent="-358775"/>
            <a:endParaRPr lang="en-US" altLang="zh-CN" dirty="0"/>
          </a:p>
          <a:p>
            <a:pPr indent="-358775"/>
            <a:endParaRPr lang="en-US" altLang="zh-CN" dirty="0"/>
          </a:p>
          <a:p>
            <a:pPr indent="-358775"/>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EDD5491-3F29-4388-AC3A-348665829E88}"/>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mc:AlternateContent xmlns:mc="http://schemas.openxmlformats.org/markup-compatibility/2006">
        <mc:Choice xmlns:a14="http://schemas.microsoft.com/office/drawing/2010/main" Requires="a14">
          <p:sp>
            <p:nvSpPr>
              <p:cNvPr id="36872" name="内容占位符 8">
                <a:extLst>
                  <a:ext uri="{FF2B5EF4-FFF2-40B4-BE49-F238E27FC236}">
                    <a16:creationId xmlns:a16="http://schemas.microsoft.com/office/drawing/2014/main" id="{4BEB59DE-6400-48EA-AB2C-F7204312CA2E}"/>
                  </a:ext>
                </a:extLst>
              </p:cNvPr>
              <p:cNvSpPr>
                <a:spLocks noGrp="1"/>
              </p:cNvSpPr>
              <p:nvPr>
                <p:ph idx="1"/>
              </p:nvPr>
            </p:nvSpPr>
            <p:spPr>
              <a:xfrm>
                <a:off x="260350" y="1160463"/>
                <a:ext cx="8616950" cy="4930775"/>
              </a:xfrm>
            </p:spPr>
            <p:txBody>
              <a:bodyPr/>
              <a:lstStyle/>
              <a:p>
                <a:pPr indent="-358775"/>
                <a:r>
                  <a:rPr lang="zh-CN" altLang="en-US" dirty="0"/>
                  <a:t>逆强化学习 </a:t>
                </a:r>
                <a:r>
                  <a:rPr lang="en-US" altLang="zh-CN" dirty="0"/>
                  <a:t>(inverse reinforcement learning)</a:t>
                </a:r>
              </a:p>
              <a:p>
                <a:pPr lvl="1" indent="-358775"/>
                <a:r>
                  <a:rPr lang="zh-CN" altLang="en-US" dirty="0"/>
                  <a:t>寻找某种奖赏函数使得范例数据是最优的，然后即可使用这个奖赏函数来训练策略</a:t>
                </a:r>
                <a:endParaRPr lang="en-US" altLang="zh-CN" dirty="0"/>
              </a:p>
              <a:p>
                <a:pPr lvl="1" indent="-358775"/>
                <a:r>
                  <a:rPr lang="zh-CN" altLang="en-US" dirty="0"/>
                  <a:t>假设奖赏函数能表达为状态特征的线性函数，即                    ，策略</a:t>
                </a:r>
                <a14:m>
                  <m:oMath xmlns:m="http://schemas.openxmlformats.org/officeDocument/2006/math">
                    <m:r>
                      <a:rPr lang="zh-CN" altLang="en-US" i="1" smtClean="0">
                        <a:latin typeface="Cambria Math" panose="02040503050406030204" pitchFamily="18" charset="0"/>
                      </a:rPr>
                      <m:t>𝜋</m:t>
                    </m:r>
                  </m:oMath>
                </a14:m>
                <a:r>
                  <a:rPr lang="zh-CN" altLang="en-US" dirty="0"/>
                  <a:t>的累计奖赏可写为</a:t>
                </a:r>
                <a:endParaRPr lang="en-US" altLang="zh-CN" dirty="0"/>
              </a:p>
              <a:p>
                <a:pPr lvl="1" indent="-358775"/>
                <a:endParaRPr lang="en-US" altLang="zh-CN" dirty="0"/>
              </a:p>
              <a:p>
                <a:pPr lvl="1" indent="-358775"/>
                <a:endParaRPr lang="en-US" altLang="zh-CN" dirty="0"/>
              </a:p>
              <a:p>
                <a:pPr lvl="1" indent="-358775"/>
                <a:r>
                  <a:rPr lang="zh-CN" altLang="en-US" dirty="0"/>
                  <a:t>将状态期望                         简写为</a:t>
                </a:r>
                <a14:m>
                  <m:oMath xmlns:m="http://schemas.openxmlformats.org/officeDocument/2006/math">
                    <m:sSup>
                      <m:sSupPr>
                        <m:ctrlPr>
                          <a:rPr lang="en-US" altLang="zh-CN" i="1" smtClean="0">
                            <a:latin typeface="Cambria Math" panose="02040503050406030204" pitchFamily="18" charset="0"/>
                          </a:rPr>
                        </m:ctrlPr>
                      </m:s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zh-CN" altLang="en-US" i="1" smtClean="0">
                            <a:latin typeface="Cambria Math" panose="02040503050406030204" pitchFamily="18" charset="0"/>
                          </a:rPr>
                          <m:t>𝜋</m:t>
                        </m:r>
                      </m:sup>
                    </m:sSup>
                    <m:r>
                      <a:rPr lang="zh-CN" altLang="en-US" i="1">
                        <a:latin typeface="Cambria Math" panose="02040503050406030204" pitchFamily="18" charset="0"/>
                      </a:rPr>
                      <m:t>，</m:t>
                    </m:r>
                  </m:oMath>
                </a14:m>
                <a:r>
                  <a:rPr lang="zh-CN" altLang="en-US" dirty="0"/>
                  <a:t>最优奖赏函数                     ，则</a:t>
                </a:r>
              </a:p>
              <a:p>
                <a:pPr indent="-358775"/>
                <a:endParaRPr dirty="0"/>
              </a:p>
            </p:txBody>
          </p:sp>
        </mc:Choice>
        <mc:Fallback>
          <p:sp>
            <p:nvSpPr>
              <p:cNvPr id="36872" name="内容占位符 8">
                <a:extLst>
                  <a:ext uri="{FF2B5EF4-FFF2-40B4-BE49-F238E27FC236}">
                    <a16:creationId xmlns:a16="http://schemas.microsoft.com/office/drawing/2014/main" id="{4BEB59DE-6400-48EA-AB2C-F7204312CA2E}"/>
                  </a:ext>
                </a:extLst>
              </p:cNvPr>
              <p:cNvSpPr>
                <a:spLocks noGrp="1" noRot="1" noChangeAspect="1" noMove="1" noResize="1" noEditPoints="1" noAdjustHandles="1" noChangeArrowheads="1" noChangeShapeType="1" noTextEdit="1"/>
              </p:cNvSpPr>
              <p:nvPr>
                <p:ph idx="1"/>
              </p:nvPr>
            </p:nvSpPr>
            <p:spPr>
              <a:xfrm>
                <a:off x="260350" y="1160463"/>
                <a:ext cx="8616950" cy="4930775"/>
              </a:xfrm>
              <a:blipFill>
                <a:blip r:embed="rId2"/>
                <a:stretch>
                  <a:fillRect l="-495" t="-124"/>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DDC87EEE-10DD-4D88-A82B-6C6848F4B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136" y="2675099"/>
            <a:ext cx="1163684" cy="339407"/>
          </a:xfrm>
          <a:prstGeom prst="rect">
            <a:avLst/>
          </a:prstGeom>
        </p:spPr>
      </p:pic>
      <p:pic>
        <p:nvPicPr>
          <p:cNvPr id="5" name="图片 4">
            <a:extLst>
              <a:ext uri="{FF2B5EF4-FFF2-40B4-BE49-F238E27FC236}">
                <a16:creationId xmlns:a16="http://schemas.microsoft.com/office/drawing/2014/main" id="{D05911EB-1D5D-479A-B958-91CD83A0A8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760" y="3550112"/>
            <a:ext cx="3353557" cy="619265"/>
          </a:xfrm>
          <a:prstGeom prst="rect">
            <a:avLst/>
          </a:prstGeom>
        </p:spPr>
      </p:pic>
      <p:pic>
        <p:nvPicPr>
          <p:cNvPr id="7" name="图片 6">
            <a:extLst>
              <a:ext uri="{FF2B5EF4-FFF2-40B4-BE49-F238E27FC236}">
                <a16:creationId xmlns:a16="http://schemas.microsoft.com/office/drawing/2014/main" id="{161E7F08-C4D9-4573-8382-1ACEC9D7AD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997" y="3587598"/>
            <a:ext cx="1660550" cy="544291"/>
          </a:xfrm>
          <a:prstGeom prst="rect">
            <a:avLst/>
          </a:prstGeom>
        </p:spPr>
      </p:pic>
      <p:pic>
        <p:nvPicPr>
          <p:cNvPr id="9" name="图片 8">
            <a:extLst>
              <a:ext uri="{FF2B5EF4-FFF2-40B4-BE49-F238E27FC236}">
                <a16:creationId xmlns:a16="http://schemas.microsoft.com/office/drawing/2014/main" id="{3846A0CC-80D1-4F72-9202-F3DE3299DC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9579" y="4430970"/>
            <a:ext cx="1503571" cy="311851"/>
          </a:xfrm>
          <a:prstGeom prst="rect">
            <a:avLst/>
          </a:prstGeom>
        </p:spPr>
      </p:pic>
      <p:pic>
        <p:nvPicPr>
          <p:cNvPr id="11" name="图片 10">
            <a:extLst>
              <a:ext uri="{FF2B5EF4-FFF2-40B4-BE49-F238E27FC236}">
                <a16:creationId xmlns:a16="http://schemas.microsoft.com/office/drawing/2014/main" id="{E81570D0-0758-43C4-A3E4-9456D5CE003B}"/>
              </a:ext>
            </a:extLst>
          </p:cNvPr>
          <p:cNvPicPr>
            <a:picLocks noChangeAspect="1"/>
          </p:cNvPicPr>
          <p:nvPr/>
        </p:nvPicPr>
        <p:blipFill rotWithShape="1">
          <a:blip r:embed="rId7">
            <a:extLst>
              <a:ext uri="{28A0092B-C50C-407E-A947-70E740481C1C}">
                <a14:useLocalDpi xmlns:a14="http://schemas.microsoft.com/office/drawing/2010/main" val="0"/>
              </a:ext>
            </a:extLst>
          </a:blip>
          <a:srcRect l="6191" t="-1441" r="6502"/>
          <a:stretch/>
        </p:blipFill>
        <p:spPr>
          <a:xfrm>
            <a:off x="6863024" y="4430970"/>
            <a:ext cx="1055077" cy="311851"/>
          </a:xfrm>
          <a:prstGeom prst="rect">
            <a:avLst/>
          </a:prstGeom>
        </p:spPr>
      </p:pic>
      <p:pic>
        <p:nvPicPr>
          <p:cNvPr id="13" name="图片 12">
            <a:extLst>
              <a:ext uri="{FF2B5EF4-FFF2-40B4-BE49-F238E27FC236}">
                <a16:creationId xmlns:a16="http://schemas.microsoft.com/office/drawing/2014/main" id="{A51D9B53-72A8-415B-87C1-953ADB8B70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8243" y="4837200"/>
            <a:ext cx="2494806" cy="311851"/>
          </a:xfrm>
          <a:prstGeom prst="rect">
            <a:avLst/>
          </a:prstGeom>
        </p:spPr>
      </p:pic>
      <p:cxnSp>
        <p:nvCxnSpPr>
          <p:cNvPr id="15" name="直接箭头连接符 14">
            <a:extLst>
              <a:ext uri="{FF2B5EF4-FFF2-40B4-BE49-F238E27FC236}">
                <a16:creationId xmlns:a16="http://schemas.microsoft.com/office/drawing/2014/main" id="{7A8276FA-B88B-42F6-B551-0C11DCEF7EBF}"/>
              </a:ext>
            </a:extLst>
          </p:cNvPr>
          <p:cNvCxnSpPr>
            <a:cxnSpLocks/>
          </p:cNvCxnSpPr>
          <p:nvPr/>
        </p:nvCxnSpPr>
        <p:spPr>
          <a:xfrm>
            <a:off x="4475646" y="5227452"/>
            <a:ext cx="0" cy="309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69168D09-A57F-4196-9F3C-3D520BE209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8704" y="5536642"/>
            <a:ext cx="2293883" cy="674672"/>
          </a:xfrm>
          <a:prstGeom prst="rect">
            <a:avLst/>
          </a:prstGeom>
        </p:spPr>
      </p:pic>
    </p:spTree>
    <p:extLst>
      <p:ext uri="{BB962C8B-B14F-4D97-AF65-F5344CB8AC3E}">
        <p14:creationId xmlns:p14="http://schemas.microsoft.com/office/powerpoint/2010/main" val="223705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F2496DEE-5798-4196-A228-46DFE2D39605}"/>
              </a:ext>
            </a:extLst>
          </p:cNvPr>
          <p:cNvSpPr>
            <a:spLocks noGrp="1"/>
          </p:cNvSpPr>
          <p:nvPr>
            <p:ph type="title"/>
          </p:nvPr>
        </p:nvSpPr>
        <p:spPr>
          <a:xfrm>
            <a:off x="260350" y="44450"/>
            <a:ext cx="7886700" cy="777875"/>
          </a:xfrm>
        </p:spPr>
        <p:txBody>
          <a:bodyPr/>
          <a:lstStyle/>
          <a:p>
            <a:pPr fontAlgn="auto">
              <a:spcAft>
                <a:spcPts val="0"/>
              </a:spcAft>
              <a:defRPr/>
            </a:pPr>
            <a:r>
              <a:rPr lang="zh-CN" altLang="en-US" dirty="0"/>
              <a:t>模仿学习</a:t>
            </a:r>
          </a:p>
        </p:txBody>
      </p:sp>
      <p:sp>
        <p:nvSpPr>
          <p:cNvPr id="76803" name="内容占位符 8">
            <a:extLst>
              <a:ext uri="{FF2B5EF4-FFF2-40B4-BE49-F238E27FC236}">
                <a16:creationId xmlns:a16="http://schemas.microsoft.com/office/drawing/2014/main" id="{3EA3AD7E-DF58-4883-9174-870B89D46AD8}"/>
              </a:ext>
            </a:extLst>
          </p:cNvPr>
          <p:cNvSpPr>
            <a:spLocks noGrp="1"/>
          </p:cNvSpPr>
          <p:nvPr>
            <p:ph idx="1"/>
          </p:nvPr>
        </p:nvSpPr>
        <p:spPr>
          <a:xfrm>
            <a:off x="260350" y="1160463"/>
            <a:ext cx="9064625" cy="4930775"/>
          </a:xfrm>
        </p:spPr>
        <p:txBody>
          <a:bodyPr/>
          <a:lstStyle/>
          <a:p>
            <a:pPr indent="-358775"/>
            <a:r>
              <a:t>迭代式逆强化学习算法</a:t>
            </a:r>
            <a:endParaRPr lang="en-US" altLang="zh-CN"/>
          </a:p>
          <a:p>
            <a:pPr indent="-358775"/>
            <a:endParaRPr lang="en-US" altLang="zh-CN"/>
          </a:p>
          <a:p>
            <a:pPr lvl="1" indent="-358775"/>
            <a:endParaRPr lang="en-US" altLang="zh-CN"/>
          </a:p>
          <a:p>
            <a:pPr lvl="1" indent="-358775"/>
            <a:endParaRPr lang="en-US" altLang="zh-CN"/>
          </a:p>
          <a:p>
            <a:pPr indent="-358775"/>
            <a:endParaRPr lang="en-US" altLang="zh-CN"/>
          </a:p>
          <a:p>
            <a:pPr indent="-358775"/>
            <a:endParaRPr lang="en-US" altLang="zh-CN"/>
          </a:p>
          <a:p>
            <a:pPr indent="-358775"/>
            <a:endParaRPr lang="en-US" altLang="zh-CN"/>
          </a:p>
          <a:p>
            <a:pPr indent="-358775"/>
            <a:endParaRPr/>
          </a:p>
        </p:txBody>
      </p:sp>
      <p:pic>
        <p:nvPicPr>
          <p:cNvPr id="76804" name="图片 1">
            <a:extLst>
              <a:ext uri="{FF2B5EF4-FFF2-40B4-BE49-F238E27FC236}">
                <a16:creationId xmlns:a16="http://schemas.microsoft.com/office/drawing/2014/main" id="{BE78CAE3-409A-4898-AF7C-3094D1F9B6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19213" y="1590675"/>
            <a:ext cx="6946900"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0F5185-0656-4C30-9C4B-D77CF4E49713}"/>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强化学习的应用</a:t>
            </a:r>
          </a:p>
        </p:txBody>
      </p:sp>
      <p:pic>
        <p:nvPicPr>
          <p:cNvPr id="7" name="图片 6">
            <a:extLst>
              <a:ext uri="{FF2B5EF4-FFF2-40B4-BE49-F238E27FC236}">
                <a16:creationId xmlns:a16="http://schemas.microsoft.com/office/drawing/2014/main" id="{970C9CD9-379E-4CA7-AF66-459A848A9280}"/>
              </a:ext>
            </a:extLst>
          </p:cNvPr>
          <p:cNvPicPr>
            <a:picLocks noChangeAspect="1"/>
          </p:cNvPicPr>
          <p:nvPr/>
        </p:nvPicPr>
        <p:blipFill>
          <a:blip r:embed="rId2"/>
          <a:stretch>
            <a:fillRect/>
          </a:stretch>
        </p:blipFill>
        <p:spPr>
          <a:xfrm>
            <a:off x="5737225" y="4167188"/>
            <a:ext cx="2838450" cy="1889125"/>
          </a:xfrm>
          <a:prstGeom prst="rect">
            <a:avLst/>
          </a:prstGeom>
          <a:ln>
            <a:noFill/>
          </a:ln>
          <a:effectLst>
            <a:outerShdw blurRad="190500" algn="tl" rotWithShape="0">
              <a:srgbClr val="000000">
                <a:alpha val="70000"/>
              </a:srgbClr>
            </a:outerShdw>
          </a:effectLst>
        </p:spPr>
      </p:pic>
      <p:pic>
        <p:nvPicPr>
          <p:cNvPr id="8" name="图片 7">
            <a:extLst>
              <a:ext uri="{FF2B5EF4-FFF2-40B4-BE49-F238E27FC236}">
                <a16:creationId xmlns:a16="http://schemas.microsoft.com/office/drawing/2014/main" id="{62AD2A0F-91C7-4449-B072-2202338A5622}"/>
              </a:ext>
            </a:extLst>
          </p:cNvPr>
          <p:cNvPicPr>
            <a:picLocks noChangeAspect="1"/>
          </p:cNvPicPr>
          <p:nvPr/>
        </p:nvPicPr>
        <p:blipFill>
          <a:blip r:embed="rId3"/>
          <a:stretch>
            <a:fillRect/>
          </a:stretch>
        </p:blipFill>
        <p:spPr>
          <a:xfrm>
            <a:off x="3954463" y="1279525"/>
            <a:ext cx="1885950" cy="2733675"/>
          </a:xfrm>
          <a:prstGeom prst="rect">
            <a:avLst/>
          </a:prstGeom>
          <a:ln>
            <a:noFill/>
          </a:ln>
          <a:effectLst>
            <a:outerShdw blurRad="190500" algn="tl" rotWithShape="0">
              <a:srgbClr val="000000">
                <a:alpha val="70000"/>
              </a:srgbClr>
            </a:outerShdw>
          </a:effectLst>
        </p:spPr>
      </p:pic>
      <p:pic>
        <p:nvPicPr>
          <p:cNvPr id="9" name="图片 8">
            <a:extLst>
              <a:ext uri="{FF2B5EF4-FFF2-40B4-BE49-F238E27FC236}">
                <a16:creationId xmlns:a16="http://schemas.microsoft.com/office/drawing/2014/main" id="{B70CC153-E109-4E8A-AAC2-57C61083C688}"/>
              </a:ext>
            </a:extLst>
          </p:cNvPr>
          <p:cNvPicPr>
            <a:picLocks noChangeAspect="1"/>
          </p:cNvPicPr>
          <p:nvPr/>
        </p:nvPicPr>
        <p:blipFill>
          <a:blip r:embed="rId4"/>
          <a:stretch>
            <a:fillRect/>
          </a:stretch>
        </p:blipFill>
        <p:spPr>
          <a:xfrm>
            <a:off x="74613" y="1166813"/>
            <a:ext cx="3332162" cy="2227262"/>
          </a:xfrm>
          <a:prstGeom prst="rect">
            <a:avLst/>
          </a:prstGeom>
          <a:ln>
            <a:noFill/>
          </a:ln>
          <a:effectLst>
            <a:outerShdw blurRad="190500" algn="tl" rotWithShape="0">
              <a:srgbClr val="000000">
                <a:alpha val="70000"/>
              </a:srgbClr>
            </a:outerShdw>
          </a:effectLst>
        </p:spPr>
      </p:pic>
      <p:pic>
        <p:nvPicPr>
          <p:cNvPr id="10" name="图片 9">
            <a:extLst>
              <a:ext uri="{FF2B5EF4-FFF2-40B4-BE49-F238E27FC236}">
                <a16:creationId xmlns:a16="http://schemas.microsoft.com/office/drawing/2014/main" id="{5975355B-3781-4419-A3BF-FDF89F94A3D1}"/>
              </a:ext>
            </a:extLst>
          </p:cNvPr>
          <p:cNvPicPr>
            <a:picLocks noChangeAspect="1"/>
          </p:cNvPicPr>
          <p:nvPr/>
        </p:nvPicPr>
        <p:blipFill>
          <a:blip r:embed="rId5"/>
          <a:stretch>
            <a:fillRect/>
          </a:stretch>
        </p:blipFill>
        <p:spPr>
          <a:xfrm>
            <a:off x="885825" y="3621088"/>
            <a:ext cx="3267075" cy="2616200"/>
          </a:xfrm>
          <a:prstGeom prst="rect">
            <a:avLst/>
          </a:prstGeom>
          <a:ln>
            <a:noFill/>
          </a:ln>
          <a:effectLst>
            <a:outerShdw blurRad="190500" algn="tl" rotWithShape="0">
              <a:srgbClr val="000000">
                <a:alpha val="70000"/>
              </a:srgbClr>
            </a:outerShdw>
          </a:effectLst>
        </p:spPr>
      </p:pic>
      <p:pic>
        <p:nvPicPr>
          <p:cNvPr id="11" name="Picture 569" descr="http://akihikoy.net/info/cimgs/res/digest-cb-s.png">
            <a:extLst>
              <a:ext uri="{FF2B5EF4-FFF2-40B4-BE49-F238E27FC236}">
                <a16:creationId xmlns:a16="http://schemas.microsoft.com/office/drawing/2014/main" id="{2F980957-9A27-4C5F-BE54-DD44BF0D7709}"/>
              </a:ext>
            </a:extLst>
          </p:cNvPr>
          <p:cNvPicPr>
            <a:picLocks noChangeAspect="1" noChangeArrowheads="1"/>
          </p:cNvPicPr>
          <p:nvPr/>
        </p:nvPicPr>
        <p:blipFill>
          <a:blip r:embed="rId6"/>
          <a:srcRect/>
          <a:stretch>
            <a:fillRect/>
          </a:stretch>
        </p:blipFill>
        <p:spPr bwMode="auto">
          <a:xfrm>
            <a:off x="5984875" y="1381125"/>
            <a:ext cx="3028950" cy="1784350"/>
          </a:xfrm>
          <a:prstGeom prst="rect">
            <a:avLst/>
          </a:prstGeom>
          <a:ln>
            <a:noFill/>
          </a:ln>
          <a:effectLst>
            <a:outerShdw blurRad="190500" algn="tl" rotWithShape="0">
              <a:srgbClr val="000000">
                <a:alpha val="70000"/>
              </a:srgbClr>
            </a:outerShdw>
          </a:effectLst>
          <a:extLst/>
        </p:spPr>
      </p:pic>
      <p:pic>
        <p:nvPicPr>
          <p:cNvPr id="77832" name="图片 11">
            <a:extLst>
              <a:ext uri="{FF2B5EF4-FFF2-40B4-BE49-F238E27FC236}">
                <a16:creationId xmlns:a16="http://schemas.microsoft.com/office/drawing/2014/main" id="{BE860940-FCEF-49C8-9027-B445BFCB0F5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79588" y="2963863"/>
            <a:ext cx="162718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A67E3A-F38B-42C9-9168-D523DEF0E66B}"/>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总结</a:t>
            </a:r>
          </a:p>
        </p:txBody>
      </p:sp>
      <p:sp>
        <p:nvSpPr>
          <p:cNvPr id="5" name="内容占位符 2">
            <a:extLst>
              <a:ext uri="{FF2B5EF4-FFF2-40B4-BE49-F238E27FC236}">
                <a16:creationId xmlns:a16="http://schemas.microsoft.com/office/drawing/2014/main" id="{D2CF183B-D4AB-44BE-B418-7AF936BF4884}"/>
              </a:ext>
            </a:extLst>
          </p:cNvPr>
          <p:cNvSpPr>
            <a:spLocks noGrp="1"/>
          </p:cNvSpPr>
          <p:nvPr>
            <p:ph idx="1"/>
          </p:nvPr>
        </p:nvSpPr>
        <p:spPr>
          <a:xfrm>
            <a:off x="260350" y="1211263"/>
            <a:ext cx="8616950" cy="4929187"/>
          </a:xfrm>
        </p:spPr>
        <p:txBody>
          <a:bodyPr rtlCol="0">
            <a:normAutofit fontScale="70000" lnSpcReduction="20000"/>
          </a:bodyPr>
          <a:lstStyle/>
          <a:p>
            <a:pPr fontAlgn="auto">
              <a:spcAft>
                <a:spcPts val="0"/>
              </a:spcAft>
              <a:defRPr/>
            </a:pPr>
            <a:r>
              <a:rPr sz="2400"/>
              <a:t>强化学习：多步决策过程</a:t>
            </a:r>
            <a:endParaRPr lang="en-US" altLang="zh-CN" sz="2400"/>
          </a:p>
          <a:p>
            <a:pPr fontAlgn="auto">
              <a:spcAft>
                <a:spcPts val="0"/>
              </a:spcAft>
              <a:defRPr/>
            </a:pPr>
            <a:endParaRPr lang="en-US" altLang="zh-CN"/>
          </a:p>
          <a:p>
            <a:pPr fontAlgn="auto">
              <a:spcAft>
                <a:spcPts val="0"/>
              </a:spcAft>
              <a:defRPr/>
            </a:pPr>
            <a:r>
              <a:rPr sz="2400"/>
              <a:t>有模型学习</a:t>
            </a:r>
            <a:endParaRPr lang="en-US" altLang="zh-CN" sz="2400"/>
          </a:p>
          <a:p>
            <a:pPr lvl="1" fontAlgn="auto">
              <a:spcAft>
                <a:spcPts val="0"/>
              </a:spcAft>
              <a:defRPr/>
            </a:pPr>
            <a:r>
              <a:rPr lang="zh-CN" altLang="en-US" sz="2200" dirty="0">
                <a:latin typeface="+mj-ea"/>
                <a:ea typeface="+mj-ea"/>
              </a:rPr>
              <a:t>基于动态规划的寻优</a:t>
            </a:r>
            <a:endParaRPr lang="en-US" altLang="zh-CN" sz="2200" dirty="0">
              <a:latin typeface="+mj-ea"/>
              <a:ea typeface="+mj-ea"/>
            </a:endParaRPr>
          </a:p>
          <a:p>
            <a:pPr fontAlgn="auto">
              <a:spcAft>
                <a:spcPts val="0"/>
              </a:spcAft>
              <a:defRPr/>
            </a:pPr>
            <a:endParaRPr lang="en-US" altLang="zh-CN"/>
          </a:p>
          <a:p>
            <a:pPr fontAlgn="auto">
              <a:spcAft>
                <a:spcPts val="0"/>
              </a:spcAft>
              <a:defRPr/>
            </a:pPr>
            <a:r>
              <a:rPr sz="2400"/>
              <a:t>如何处理环境中的未知因素</a:t>
            </a:r>
            <a:endParaRPr lang="en-US" altLang="zh-CN" sz="2400"/>
          </a:p>
          <a:p>
            <a:pPr lvl="1" fontAlgn="auto">
              <a:spcAft>
                <a:spcPts val="0"/>
              </a:spcAft>
              <a:defRPr/>
            </a:pPr>
            <a:r>
              <a:rPr lang="zh-CN" altLang="en-US" sz="2200" dirty="0">
                <a:latin typeface="+mj-ea"/>
                <a:ea typeface="+mj-ea"/>
              </a:rPr>
              <a:t>蒙特卡罗强化学习</a:t>
            </a:r>
            <a:endParaRPr lang="en-US" altLang="zh-CN" sz="2200" dirty="0">
              <a:latin typeface="+mj-ea"/>
              <a:ea typeface="+mj-ea"/>
            </a:endParaRPr>
          </a:p>
          <a:p>
            <a:pPr lvl="1" fontAlgn="auto">
              <a:spcAft>
                <a:spcPts val="0"/>
              </a:spcAft>
              <a:defRPr/>
            </a:pPr>
            <a:r>
              <a:rPr lang="zh-CN" altLang="en-US" sz="2200" dirty="0">
                <a:latin typeface="+mj-ea"/>
                <a:ea typeface="+mj-ea"/>
              </a:rPr>
              <a:t>时序差分学习</a:t>
            </a:r>
            <a:endParaRPr lang="en-US" altLang="zh-CN" sz="2200" dirty="0">
              <a:latin typeface="+mj-ea"/>
              <a:ea typeface="+mj-ea"/>
            </a:endParaRPr>
          </a:p>
          <a:p>
            <a:pPr marL="325800" lvl="1" indent="0" fontAlgn="auto">
              <a:spcAft>
                <a:spcPts val="0"/>
              </a:spcAft>
              <a:buFont typeface="Wingdings" panose="05000000000000000000" pitchFamily="2" charset="2"/>
              <a:buNone/>
              <a:defRPr/>
            </a:pPr>
            <a:endParaRPr lang="en-US" altLang="zh-CN" dirty="0"/>
          </a:p>
          <a:p>
            <a:pPr fontAlgn="auto">
              <a:spcAft>
                <a:spcPts val="0"/>
              </a:spcAft>
              <a:defRPr/>
            </a:pPr>
            <a:r>
              <a:rPr sz="2400"/>
              <a:t>如何处理连续状态空间</a:t>
            </a:r>
            <a:endParaRPr lang="en-US" altLang="zh-CN" sz="2400"/>
          </a:p>
          <a:p>
            <a:pPr lvl="1" fontAlgn="auto">
              <a:spcAft>
                <a:spcPts val="0"/>
              </a:spcAft>
              <a:defRPr/>
            </a:pPr>
            <a:r>
              <a:rPr lang="zh-CN" altLang="en-US" sz="2200" dirty="0"/>
              <a:t>值函数近似</a:t>
            </a:r>
            <a:endParaRPr lang="en-US" altLang="zh-CN" sz="2200" dirty="0"/>
          </a:p>
          <a:p>
            <a:pPr marL="325800" lvl="1" indent="0" fontAlgn="auto">
              <a:spcAft>
                <a:spcPts val="0"/>
              </a:spcAft>
              <a:buFont typeface="Wingdings" panose="05000000000000000000" pitchFamily="2" charset="2"/>
              <a:buNone/>
              <a:defRPr/>
            </a:pPr>
            <a:endParaRPr lang="en-US" altLang="zh-CN" dirty="0"/>
          </a:p>
          <a:p>
            <a:pPr fontAlgn="auto">
              <a:spcAft>
                <a:spcPts val="0"/>
              </a:spcAft>
              <a:defRPr/>
            </a:pPr>
            <a:r>
              <a:rPr sz="2400"/>
              <a:t>如何提速强化学习过程</a:t>
            </a:r>
            <a:endParaRPr lang="en-US" altLang="zh-CN" sz="2400"/>
          </a:p>
          <a:p>
            <a:pPr lvl="1" fontAlgn="auto">
              <a:spcAft>
                <a:spcPts val="0"/>
              </a:spcAft>
              <a:defRPr/>
            </a:pPr>
            <a:r>
              <a:rPr lang="zh-CN" altLang="en-US" sz="2200" dirty="0"/>
              <a:t>直接模仿学习</a:t>
            </a:r>
            <a:endParaRPr lang="en-US" altLang="zh-CN" sz="2200" dirty="0"/>
          </a:p>
          <a:p>
            <a:pPr lvl="1" fontAlgn="auto">
              <a:spcAft>
                <a:spcPts val="0"/>
              </a:spcAft>
              <a:defRPr/>
            </a:pPr>
            <a:r>
              <a:rPr lang="zh-CN" altLang="en-US" sz="2200" dirty="0"/>
              <a:t>逆强化学习</a:t>
            </a:r>
            <a:endParaRPr lang="en-US" altLang="zh-CN"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36669EA-0EB2-0BD7-2DB3-3C08E24F4AC3}"/>
              </a:ext>
            </a:extLst>
          </p:cNvPr>
          <p:cNvSpPr>
            <a:spLocks noGrp="1"/>
          </p:cNvSpPr>
          <p:nvPr>
            <p:ph type="body" idx="1"/>
          </p:nvPr>
        </p:nvSpPr>
        <p:spPr/>
        <p:txBody>
          <a:bodyPr/>
          <a:lstStyle/>
          <a:p>
            <a:r>
              <a:rPr lang="en-US" altLang="zh-CN" dirty="0"/>
              <a:t>End</a:t>
            </a:r>
            <a:endParaRPr lang="zh-CN" altLang="en-US" dirty="0"/>
          </a:p>
        </p:txBody>
      </p:sp>
      <p:sp>
        <p:nvSpPr>
          <p:cNvPr id="3" name="灯片编号占位符 2">
            <a:extLst>
              <a:ext uri="{FF2B5EF4-FFF2-40B4-BE49-F238E27FC236}">
                <a16:creationId xmlns:a16="http://schemas.microsoft.com/office/drawing/2014/main" id="{91242904-2487-24F9-8AAC-C0935349DCCE}"/>
              </a:ext>
            </a:extLst>
          </p:cNvPr>
          <p:cNvSpPr>
            <a:spLocks noGrp="1"/>
          </p:cNvSpPr>
          <p:nvPr>
            <p:ph type="sldNum" sz="quarter" idx="12"/>
          </p:nvPr>
        </p:nvSpPr>
        <p:spPr/>
        <p:txBody>
          <a:bodyPr/>
          <a:lstStyle/>
          <a:p>
            <a:fld id="{A5AAEF0F-0BBD-4BC2-B079-FA6741C313A3}" type="slidenum">
              <a:rPr lang="zh-CN" altLang="en-US" smtClean="0"/>
              <a:t>28</a:t>
            </a:fld>
            <a:endParaRPr lang="zh-CN" altLang="en-US"/>
          </a:p>
        </p:txBody>
      </p:sp>
    </p:spTree>
    <p:extLst>
      <p:ext uri="{BB962C8B-B14F-4D97-AF65-F5344CB8AC3E}">
        <p14:creationId xmlns:p14="http://schemas.microsoft.com/office/powerpoint/2010/main" val="283617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862AD7BD-9735-4D3A-939A-46DDB72609AB}"/>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 </a:t>
            </a:r>
            <a:r>
              <a:rPr lang="zh-CN" altLang="en-US" dirty="0"/>
              <a:t>免模型学习</a:t>
            </a:r>
          </a:p>
        </p:txBody>
      </p:sp>
      <p:sp>
        <p:nvSpPr>
          <p:cNvPr id="6" name="内容占位符 2">
            <a:extLst>
              <a:ext uri="{FF2B5EF4-FFF2-40B4-BE49-F238E27FC236}">
                <a16:creationId xmlns:a16="http://schemas.microsoft.com/office/drawing/2014/main" id="{4047F6CD-C59F-4981-BB26-E4CB05042EC1}"/>
              </a:ext>
            </a:extLst>
          </p:cNvPr>
          <p:cNvSpPr>
            <a:spLocks noGrp="1"/>
          </p:cNvSpPr>
          <p:nvPr>
            <p:ph idx="1"/>
          </p:nvPr>
        </p:nvSpPr>
        <p:spPr>
          <a:xfrm>
            <a:off x="260350" y="1160463"/>
            <a:ext cx="8616950" cy="4930775"/>
          </a:xfrm>
        </p:spPr>
        <p:txBody>
          <a:bodyPr rtlCol="0">
            <a:normAutofit/>
          </a:bodyPr>
          <a:lstStyle/>
          <a:p>
            <a:pPr fontAlgn="auto">
              <a:spcAft>
                <a:spcPts val="0"/>
              </a:spcAft>
              <a:defRPr/>
            </a:pPr>
            <a:r>
              <a:t>免模型学习 </a:t>
            </a:r>
            <a:r>
              <a:rPr lang="en-US" altLang="zh-CN"/>
              <a:t>(model-free learning)</a:t>
            </a:r>
            <a:r>
              <a:t>：更加符合实际情况</a:t>
            </a:r>
            <a:endParaRPr lang="en-US" altLang="zh-CN"/>
          </a:p>
          <a:p>
            <a:pPr lvl="1" fontAlgn="auto">
              <a:spcAft>
                <a:spcPts val="0"/>
              </a:spcAft>
              <a:defRPr/>
            </a:pPr>
            <a:r>
              <a:rPr lang="zh-CN" altLang="en-US" dirty="0"/>
              <a:t>转移概率，奖赏函数未知</a:t>
            </a:r>
            <a:endParaRPr lang="en-US" altLang="zh-CN" dirty="0"/>
          </a:p>
          <a:p>
            <a:pPr lvl="1" fontAlgn="auto">
              <a:spcAft>
                <a:spcPts val="0"/>
              </a:spcAft>
              <a:defRPr/>
            </a:pPr>
            <a:r>
              <a:rPr lang="zh-CN" altLang="en-US" dirty="0"/>
              <a:t>甚至环境中的状态数目也未知</a:t>
            </a:r>
            <a:endParaRPr lang="en-US" altLang="zh-CN" dirty="0"/>
          </a:p>
          <a:p>
            <a:pPr lvl="1" fontAlgn="auto">
              <a:spcAft>
                <a:spcPts val="0"/>
              </a:spcAft>
              <a:defRPr/>
            </a:pPr>
            <a:r>
              <a:rPr lang="zh-CN" altLang="en-US" dirty="0"/>
              <a:t>假定状态空间有限</a:t>
            </a:r>
            <a:endParaRPr lang="en-US" altLang="zh-CN" dirty="0"/>
          </a:p>
          <a:p>
            <a:pPr marL="325800" lvl="1" indent="0" fontAlgn="auto">
              <a:spcAft>
                <a:spcPts val="0"/>
              </a:spcAft>
              <a:buFont typeface="Wingdings" panose="05000000000000000000" pitchFamily="2" charset="2"/>
              <a:buNone/>
              <a:defRPr/>
            </a:pPr>
            <a:endParaRPr lang="en-US" altLang="zh-CN" dirty="0"/>
          </a:p>
          <a:p>
            <a:pPr fontAlgn="auto">
              <a:spcAft>
                <a:spcPts val="0"/>
              </a:spcAft>
              <a:defRPr/>
            </a:pPr>
            <a:r>
              <a:t>免模型学习所面临的困难</a:t>
            </a:r>
            <a:endParaRPr lang="en-US" altLang="zh-CN"/>
          </a:p>
          <a:p>
            <a:pPr lvl="1" fontAlgn="auto">
              <a:spcAft>
                <a:spcPts val="0"/>
              </a:spcAft>
              <a:defRPr/>
            </a:pPr>
            <a:r>
              <a:rPr lang="zh-CN" altLang="en-US" dirty="0"/>
              <a:t>策略无法评估</a:t>
            </a:r>
            <a:endParaRPr lang="en-US" altLang="zh-CN" dirty="0"/>
          </a:p>
          <a:p>
            <a:pPr lvl="1" fontAlgn="auto">
              <a:spcAft>
                <a:spcPts val="0"/>
              </a:spcAft>
              <a:defRPr/>
            </a:pPr>
            <a:r>
              <a:rPr lang="zh-CN" altLang="en-US" dirty="0"/>
              <a:t>无法通过值函数计算状态</a:t>
            </a:r>
            <a:r>
              <a:rPr lang="en-US" altLang="zh-CN" dirty="0"/>
              <a:t>-</a:t>
            </a:r>
            <a:r>
              <a:rPr lang="zh-CN" altLang="en-US" dirty="0"/>
              <a:t>动作值函数</a:t>
            </a:r>
            <a:endParaRPr lang="en-US" altLang="zh-CN" dirty="0"/>
          </a:p>
          <a:p>
            <a:pPr lvl="1" fontAlgn="auto">
              <a:spcAft>
                <a:spcPts val="0"/>
              </a:spcAft>
              <a:defRPr/>
            </a:pPr>
            <a:r>
              <a:rPr lang="zh-CN" altLang="en-US" dirty="0"/>
              <a:t>机器只能从一个起始状态开始探索环境</a:t>
            </a:r>
            <a:endParaRPr lang="en-US" altLang="zh-CN" dirty="0"/>
          </a:p>
          <a:p>
            <a:pPr lvl="1" fontAlgn="auto">
              <a:spcAft>
                <a:spcPts val="0"/>
              </a:spcAft>
              <a:defRPr/>
            </a:pPr>
            <a:endParaRPr lang="en-US" altLang="zh-CN" dirty="0"/>
          </a:p>
          <a:p>
            <a:pPr fontAlgn="auto">
              <a:spcAft>
                <a:spcPts val="0"/>
              </a:spcAft>
              <a:defRPr/>
            </a:pPr>
            <a:endParaRPr lang="en-US" altLang="zh-CN"/>
          </a:p>
          <a:p>
            <a:pPr fontAlgn="auto">
              <a:spcAft>
                <a:spcPts val="0"/>
              </a:spcAft>
              <a:defRPr/>
            </a:pP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D655BC4A-72B6-451E-A6EB-C65AE0B2C491}"/>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 </a:t>
            </a:r>
            <a:r>
              <a:rPr lang="zh-CN" altLang="en-US" dirty="0"/>
              <a:t>免模型学习</a:t>
            </a:r>
          </a:p>
        </p:txBody>
      </p:sp>
      <p:sp>
        <p:nvSpPr>
          <p:cNvPr id="6" name="内容占位符 2">
            <a:extLst>
              <a:ext uri="{FF2B5EF4-FFF2-40B4-BE49-F238E27FC236}">
                <a16:creationId xmlns:a16="http://schemas.microsoft.com/office/drawing/2014/main" id="{87ACE5E1-73D5-406B-BEF7-969654E30DB9}"/>
              </a:ext>
            </a:extLst>
          </p:cNvPr>
          <p:cNvSpPr>
            <a:spLocks noGrp="1"/>
          </p:cNvSpPr>
          <p:nvPr>
            <p:ph idx="1"/>
          </p:nvPr>
        </p:nvSpPr>
        <p:spPr>
          <a:xfrm>
            <a:off x="260350" y="1160463"/>
            <a:ext cx="8616950" cy="5041900"/>
          </a:xfrm>
        </p:spPr>
        <p:txBody>
          <a:bodyPr rtlCol="0">
            <a:normAutofit fontScale="85000" lnSpcReduction="20000"/>
          </a:bodyPr>
          <a:lstStyle/>
          <a:p>
            <a:pPr fontAlgn="auto">
              <a:spcAft>
                <a:spcPts val="0"/>
              </a:spcAft>
              <a:defRPr/>
            </a:pPr>
            <a:r>
              <a:t>免模型学习 </a:t>
            </a:r>
            <a:r>
              <a:rPr lang="en-US" altLang="zh-CN"/>
              <a:t>(model-free learning)</a:t>
            </a:r>
            <a:r>
              <a:t>：更加符合实际情况</a:t>
            </a:r>
            <a:endParaRPr lang="en-US" altLang="zh-CN"/>
          </a:p>
          <a:p>
            <a:pPr lvl="1" fontAlgn="auto">
              <a:spcAft>
                <a:spcPts val="0"/>
              </a:spcAft>
              <a:defRPr/>
            </a:pPr>
            <a:r>
              <a:rPr lang="zh-CN" altLang="en-US" dirty="0"/>
              <a:t>转移概率，奖赏函数未知</a:t>
            </a:r>
            <a:endParaRPr lang="en-US" altLang="zh-CN" dirty="0"/>
          </a:p>
          <a:p>
            <a:pPr lvl="1" fontAlgn="auto">
              <a:spcAft>
                <a:spcPts val="0"/>
              </a:spcAft>
              <a:defRPr/>
            </a:pPr>
            <a:r>
              <a:rPr lang="zh-CN" altLang="en-US" dirty="0"/>
              <a:t>甚至环境中的状态数目也未知</a:t>
            </a:r>
            <a:endParaRPr lang="en-US" altLang="zh-CN" dirty="0"/>
          </a:p>
          <a:p>
            <a:pPr lvl="1" fontAlgn="auto">
              <a:spcAft>
                <a:spcPts val="0"/>
              </a:spcAft>
              <a:defRPr/>
            </a:pPr>
            <a:r>
              <a:rPr lang="zh-CN" altLang="en-US" dirty="0"/>
              <a:t>假定状态空间有限</a:t>
            </a:r>
            <a:endParaRPr lang="en-US" altLang="zh-CN" dirty="0"/>
          </a:p>
          <a:p>
            <a:pPr marL="325800" lvl="1" indent="0" fontAlgn="auto">
              <a:spcAft>
                <a:spcPts val="0"/>
              </a:spcAft>
              <a:buFont typeface="Wingdings" panose="05000000000000000000" pitchFamily="2" charset="2"/>
              <a:buNone/>
              <a:defRPr/>
            </a:pPr>
            <a:endParaRPr lang="en-US" altLang="zh-CN" dirty="0"/>
          </a:p>
          <a:p>
            <a:pPr fontAlgn="auto">
              <a:spcAft>
                <a:spcPts val="0"/>
              </a:spcAft>
              <a:defRPr/>
            </a:pPr>
            <a:r>
              <a:t>免模型学习所面临的困难</a:t>
            </a:r>
            <a:endParaRPr lang="en-US" altLang="zh-CN"/>
          </a:p>
          <a:p>
            <a:pPr lvl="1" fontAlgn="auto">
              <a:spcAft>
                <a:spcPts val="0"/>
              </a:spcAft>
              <a:defRPr/>
            </a:pPr>
            <a:r>
              <a:rPr lang="zh-CN" altLang="en-US" dirty="0"/>
              <a:t>策略无法评估</a:t>
            </a:r>
            <a:endParaRPr lang="en-US" altLang="zh-CN" dirty="0"/>
          </a:p>
          <a:p>
            <a:pPr lvl="1" fontAlgn="auto">
              <a:spcAft>
                <a:spcPts val="0"/>
              </a:spcAft>
              <a:defRPr/>
            </a:pPr>
            <a:r>
              <a:rPr lang="zh-CN" altLang="en-US" dirty="0"/>
              <a:t>无法通过值函数计算状态</a:t>
            </a:r>
            <a:r>
              <a:rPr lang="en-US" altLang="zh-CN" dirty="0"/>
              <a:t>-</a:t>
            </a:r>
            <a:r>
              <a:rPr lang="zh-CN" altLang="en-US" dirty="0"/>
              <a:t>动作值函数</a:t>
            </a:r>
            <a:endParaRPr lang="en-US" altLang="zh-CN" dirty="0"/>
          </a:p>
          <a:p>
            <a:pPr lvl="1" fontAlgn="auto">
              <a:spcAft>
                <a:spcPts val="0"/>
              </a:spcAft>
              <a:defRPr/>
            </a:pPr>
            <a:r>
              <a:rPr lang="zh-CN" altLang="en-US" dirty="0"/>
              <a:t>机器只能从一个起始状态开始探索环境</a:t>
            </a:r>
            <a:endParaRPr lang="en-US" altLang="zh-CN" dirty="0"/>
          </a:p>
          <a:p>
            <a:pPr lvl="1" fontAlgn="auto">
              <a:spcAft>
                <a:spcPts val="0"/>
              </a:spcAft>
              <a:defRPr/>
            </a:pPr>
            <a:endParaRPr lang="en-US" altLang="zh-CN" dirty="0"/>
          </a:p>
          <a:p>
            <a:pPr fontAlgn="auto">
              <a:spcAft>
                <a:spcPts val="0"/>
              </a:spcAft>
              <a:defRPr/>
            </a:pPr>
            <a:r>
              <a:t>解决困难的办法</a:t>
            </a:r>
            <a:endParaRPr lang="en-US" altLang="zh-CN"/>
          </a:p>
          <a:p>
            <a:pPr lvl="1" fontAlgn="auto">
              <a:spcAft>
                <a:spcPts val="0"/>
              </a:spcAft>
              <a:defRPr/>
            </a:pPr>
            <a:r>
              <a:rPr lang="zh-CN" altLang="en-US" dirty="0"/>
              <a:t>多次采样</a:t>
            </a:r>
            <a:endParaRPr lang="en-US" altLang="zh-CN" dirty="0"/>
          </a:p>
          <a:p>
            <a:pPr lvl="1" fontAlgn="auto">
              <a:spcAft>
                <a:spcPts val="0"/>
              </a:spcAft>
              <a:defRPr/>
            </a:pPr>
            <a:r>
              <a:rPr lang="zh-CN" altLang="en-US" dirty="0"/>
              <a:t>直接估计每一对状态</a:t>
            </a:r>
            <a:r>
              <a:rPr lang="en-US" altLang="zh-CN" dirty="0"/>
              <a:t>-</a:t>
            </a:r>
            <a:r>
              <a:rPr lang="zh-CN" altLang="en-US" dirty="0"/>
              <a:t>动作的值函数</a:t>
            </a:r>
            <a:endParaRPr lang="en-US" altLang="zh-CN" dirty="0"/>
          </a:p>
          <a:p>
            <a:pPr lvl="1" fontAlgn="auto">
              <a:spcAft>
                <a:spcPts val="0"/>
              </a:spcAft>
              <a:defRPr/>
            </a:pPr>
            <a:r>
              <a:rPr lang="zh-CN" altLang="en-US" dirty="0"/>
              <a:t>在探索过程中逐渐发现各个状态</a:t>
            </a:r>
            <a:endParaRPr lang="en-US" altLang="zh-CN" dirty="0"/>
          </a:p>
          <a:p>
            <a:pPr fontAlgn="auto">
              <a:spcAft>
                <a:spcPts val="0"/>
              </a:spcAft>
              <a:defRPr/>
            </a:pPr>
            <a:endParaRPr lang="en-US" altLang="zh-CN"/>
          </a:p>
          <a:p>
            <a:pPr fontAlgn="auto">
              <a:spcAft>
                <a:spcPts val="0"/>
              </a:spcAft>
              <a:defRPr/>
            </a:pP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4. </a:t>
            </a:r>
            <a:r>
              <a:rPr lang="zh-CN" altLang="en-US" dirty="0"/>
              <a:t>免模型学习</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endParaRPr lang="en-US" altLang="zh-CN" dirty="0"/>
          </a:p>
          <a:p>
            <a:pPr marL="0" indent="0">
              <a:buNone/>
            </a:pPr>
            <a:r>
              <a:rPr lang="zh-CN" altLang="en-US" sz="2800" dirty="0"/>
              <a:t>两种著名的免模型学习方法：</a:t>
            </a:r>
            <a:endParaRPr lang="en-US" altLang="zh-CN" sz="2800" dirty="0"/>
          </a:p>
          <a:p>
            <a:pPr marL="0" indent="0">
              <a:buNone/>
            </a:pPr>
            <a:endParaRPr lang="en-US" altLang="zh-CN" dirty="0"/>
          </a:p>
          <a:p>
            <a:r>
              <a:rPr lang="zh-CN" altLang="en-US" dirty="0"/>
              <a:t>蒙特卡罗强化学习</a:t>
            </a:r>
            <a:endParaRPr lang="en-US" altLang="zh-CN" dirty="0"/>
          </a:p>
          <a:p>
            <a:endParaRPr lang="en-US" altLang="zh-CN" dirty="0"/>
          </a:p>
          <a:p>
            <a:pPr fontAlgn="auto">
              <a:spcAft>
                <a:spcPts val="0"/>
              </a:spcAft>
              <a:defRPr/>
            </a:pPr>
            <a:r>
              <a:rPr lang="zh-CN" altLang="en-US" dirty="0"/>
              <a:t>时序差分学习</a:t>
            </a:r>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5</a:t>
            </a:fld>
            <a:endParaRPr lang="zh-CN" altLang="en-US"/>
          </a:p>
        </p:txBody>
      </p:sp>
    </p:spTree>
    <p:extLst>
      <p:ext uri="{BB962C8B-B14F-4D97-AF65-F5344CB8AC3E}">
        <p14:creationId xmlns:p14="http://schemas.microsoft.com/office/powerpoint/2010/main" val="263013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B4BBB55A-71FF-4E41-8129-E7454D85A6FF}"/>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p:sp>
        <p:nvSpPr>
          <p:cNvPr id="5" name="内容占位符 2">
            <a:extLst>
              <a:ext uri="{FF2B5EF4-FFF2-40B4-BE49-F238E27FC236}">
                <a16:creationId xmlns:a16="http://schemas.microsoft.com/office/drawing/2014/main" id="{21CB6B6D-80BC-4D6B-9214-ADB3BDC937FE}"/>
              </a:ext>
            </a:extLst>
          </p:cNvPr>
          <p:cNvSpPr>
            <a:spLocks noGrp="1"/>
          </p:cNvSpPr>
          <p:nvPr>
            <p:ph idx="1"/>
          </p:nvPr>
        </p:nvSpPr>
        <p:spPr>
          <a:xfrm>
            <a:off x="260350" y="1160463"/>
            <a:ext cx="8616950" cy="4930775"/>
          </a:xfrm>
        </p:spPr>
        <p:txBody>
          <a:bodyPr rtlCol="0">
            <a:normAutofit/>
          </a:bodyPr>
          <a:lstStyle/>
          <a:p>
            <a:pPr fontAlgn="auto">
              <a:spcAft>
                <a:spcPts val="0"/>
              </a:spcAft>
              <a:defRPr/>
            </a:pPr>
            <a:r>
              <a:rPr dirty="0"/>
              <a:t>蒙特卡罗强化学习：采样轨迹，用样本均值近似期望</a:t>
            </a:r>
            <a:endParaRPr lang="en-US" altLang="zh-CN" dirty="0"/>
          </a:p>
          <a:p>
            <a:pPr lvl="1" fontAlgn="auto">
              <a:spcAft>
                <a:spcPts val="0"/>
              </a:spcAft>
              <a:defRPr/>
            </a:pPr>
            <a:r>
              <a:rPr lang="zh-CN" altLang="en-US" dirty="0"/>
              <a:t>策略评估：蒙特卡罗法</a:t>
            </a:r>
            <a:endParaRPr lang="en-US" altLang="zh-CN" dirty="0"/>
          </a:p>
          <a:p>
            <a:pPr lvl="2" fontAlgn="auto">
              <a:spcAft>
                <a:spcPts val="0"/>
              </a:spcAft>
              <a:defRPr/>
            </a:pPr>
            <a:r>
              <a:rPr lang="zh-CN" altLang="en-US" dirty="0"/>
              <a:t>从某状态出发，执行某策略</a:t>
            </a:r>
            <a:endParaRPr lang="en-US" altLang="zh-CN" dirty="0"/>
          </a:p>
          <a:p>
            <a:pPr lvl="2" fontAlgn="auto">
              <a:spcAft>
                <a:spcPts val="0"/>
              </a:spcAft>
              <a:defRPr/>
            </a:pPr>
            <a:r>
              <a:rPr lang="zh-CN" altLang="en-US" dirty="0"/>
              <a:t>对轨迹中出现的每对状态</a:t>
            </a:r>
            <a:r>
              <a:rPr lang="en-US" altLang="zh-CN" dirty="0"/>
              <a:t>-</a:t>
            </a:r>
            <a:r>
              <a:rPr lang="zh-CN" altLang="en-US" dirty="0"/>
              <a:t>动作，记录其后的奖赏之和</a:t>
            </a:r>
            <a:endParaRPr lang="en-US" altLang="zh-CN" dirty="0"/>
          </a:p>
          <a:p>
            <a:pPr lvl="2" fontAlgn="auto">
              <a:spcAft>
                <a:spcPts val="0"/>
              </a:spcAft>
              <a:defRPr/>
            </a:pPr>
            <a:r>
              <a:rPr lang="zh-CN" altLang="en-US" dirty="0"/>
              <a:t>采样多条轨迹，每个状态</a:t>
            </a:r>
            <a:r>
              <a:rPr lang="en-US" altLang="zh-CN" dirty="0"/>
              <a:t>-</a:t>
            </a:r>
            <a:r>
              <a:rPr lang="zh-CN" altLang="en-US" dirty="0"/>
              <a:t>动作对的累积奖赏取平均</a:t>
            </a:r>
            <a:endParaRPr lang="en-US" altLang="zh-CN" dirty="0"/>
          </a:p>
          <a:p>
            <a:pPr lvl="2" fontAlgn="auto">
              <a:spcAft>
                <a:spcPts val="0"/>
              </a:spcAft>
              <a:defRPr/>
            </a:pPr>
            <a:r>
              <a:rPr lang="zh-CN" altLang="en-US" dirty="0"/>
              <a:t>一条轨迹</a:t>
            </a:r>
            <a:endParaRPr lang="en-US" altLang="zh-CN" dirty="0"/>
          </a:p>
          <a:p>
            <a:pPr lvl="2" fontAlgn="auto">
              <a:spcAft>
                <a:spcPts val="0"/>
              </a:spcAft>
              <a:defRPr/>
            </a:pPr>
            <a:endParaRPr lang="en-US" altLang="zh-CN" dirty="0"/>
          </a:p>
          <a:p>
            <a:pPr lvl="1" fontAlgn="auto">
              <a:spcAft>
                <a:spcPts val="0"/>
              </a:spcAft>
              <a:defRPr/>
            </a:pPr>
            <a:r>
              <a:rPr lang="zh-CN" altLang="en-US" dirty="0"/>
              <a:t>策略改进：换入当前最优动作</a:t>
            </a:r>
            <a:endParaRPr lang="en-US" altLang="zh-CN"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p:graphicFrame>
        <p:nvGraphicFramePr>
          <p:cNvPr id="26626" name="Object 251">
            <a:extLst>
              <a:ext uri="{FF2B5EF4-FFF2-40B4-BE49-F238E27FC236}">
                <a16:creationId xmlns:a16="http://schemas.microsoft.com/office/drawing/2014/main" id="{81A2CFD3-D983-4269-B8DC-943BC59E0298}"/>
              </a:ext>
            </a:extLst>
          </p:cNvPr>
          <p:cNvGraphicFramePr>
            <a:graphicFrameLocks noChangeAspect="1"/>
          </p:cNvGraphicFramePr>
          <p:nvPr>
            <p:extLst>
              <p:ext uri="{D42A27DB-BD31-4B8C-83A1-F6EECF244321}">
                <p14:modId xmlns:p14="http://schemas.microsoft.com/office/powerpoint/2010/main" val="1971902158"/>
              </p:ext>
            </p:extLst>
          </p:nvPr>
        </p:nvGraphicFramePr>
        <p:xfrm>
          <a:off x="2506992" y="3510756"/>
          <a:ext cx="5030787" cy="230187"/>
        </p:xfrm>
        <a:graphic>
          <a:graphicData uri="http://schemas.openxmlformats.org/presentationml/2006/ole">
            <mc:AlternateContent xmlns:mc="http://schemas.openxmlformats.org/markup-compatibility/2006">
              <mc:Choice xmlns:v="urn:schemas-microsoft-com:vml" Requires="v">
                <p:oleObj spid="_x0000_s37967" name="Formula" r:id="rId3" imgW="2916000" imgH="132120" progId="">
                  <p:embed/>
                </p:oleObj>
              </mc:Choice>
              <mc:Fallback>
                <p:oleObj name="Formula" r:id="rId3" imgW="2916000" imgH="132120" progId="">
                  <p:embed/>
                  <p:pic>
                    <p:nvPicPr>
                      <p:cNvPr id="26626" name="Object 251">
                        <a:extLst>
                          <a:ext uri="{FF2B5EF4-FFF2-40B4-BE49-F238E27FC236}">
                            <a16:creationId xmlns:a16="http://schemas.microsoft.com/office/drawing/2014/main" id="{81A2CFD3-D983-4269-B8DC-943BC59E02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992" y="3510756"/>
                        <a:ext cx="5030787"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8450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ADA1E7D6-A29A-4899-BA0D-6E6D4F849190}"/>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D2BB2342-BDEF-431D-AE07-5D89CEC3355B}"/>
                  </a:ext>
                </a:extLst>
              </p:cNvPr>
              <p:cNvSpPr>
                <a:spLocks noGrp="1"/>
              </p:cNvSpPr>
              <p:nvPr>
                <p:ph idx="1"/>
              </p:nvPr>
            </p:nvSpPr>
            <p:spPr>
              <a:xfrm>
                <a:off x="260350" y="1160463"/>
                <a:ext cx="8616950" cy="4930775"/>
              </a:xfrm>
            </p:spPr>
            <p:txBody>
              <a:bodyPr rtlCol="0">
                <a:normAutofit/>
              </a:bodyPr>
              <a:lstStyle/>
              <a:p>
                <a:pPr fontAlgn="auto">
                  <a:spcAft>
                    <a:spcPts val="0"/>
                  </a:spcAft>
                  <a:defRPr/>
                </a:pPr>
                <a:r>
                  <a:rPr dirty="0"/>
                  <a:t>蒙特卡罗强化学习可能遇到的问题：轨迹的单一性</a:t>
                </a:r>
                <a:endParaRPr lang="en-US" altLang="zh-CN" dirty="0"/>
              </a:p>
              <a:p>
                <a:pPr fontAlgn="auto">
                  <a:spcAft>
                    <a:spcPts val="0"/>
                  </a:spcAft>
                  <a:defRPr/>
                </a:pPr>
                <a:endParaRPr lang="en-US" altLang="zh-CN" dirty="0"/>
              </a:p>
              <a:p>
                <a:pPr fontAlgn="auto">
                  <a:spcAft>
                    <a:spcPts val="0"/>
                  </a:spcAft>
                  <a:defRPr/>
                </a:pPr>
                <a:r>
                  <a:rPr dirty="0"/>
                  <a:t>解决问题的办法</a:t>
                </a:r>
                <a:endParaRPr lang="en-US" altLang="zh-CN" dirty="0"/>
              </a:p>
              <a:p>
                <a:pPr lvl="1" fontAlgn="auto">
                  <a:spcAft>
                    <a:spcPts val="0"/>
                  </a:spcAft>
                  <a:defRPr/>
                </a:pPr>
                <a14:m>
                  <m:oMath xmlns:m="http://schemas.openxmlformats.org/officeDocument/2006/math">
                    <m:r>
                      <a:rPr lang="zh-CN" altLang="en-US" i="1" smtClean="0">
                        <a:latin typeface="Cambria Math" panose="02040503050406030204" pitchFamily="18" charset="0"/>
                      </a:rPr>
                      <m:t>𝜖</m:t>
                    </m:r>
                  </m:oMath>
                </a14:m>
                <a:r>
                  <a:rPr lang="en-US" altLang="zh-CN" dirty="0"/>
                  <a:t>-</a:t>
                </a:r>
                <a:r>
                  <a:rPr lang="zh-CN" altLang="en-US" dirty="0"/>
                  <a:t>贪心法</a:t>
                </a:r>
                <a:endParaRPr lang="en-US" altLang="zh-CN" dirty="0"/>
              </a:p>
              <a:p>
                <a:pPr lvl="1" fontAlgn="auto">
                  <a:spcAft>
                    <a:spcPts val="0"/>
                  </a:spcAft>
                  <a:defRPr/>
                </a:pPr>
                <a:endParaRPr lang="en-US" altLang="zh-CN" dirty="0"/>
              </a:p>
              <a:p>
                <a:pPr lvl="1" fontAlgn="auto">
                  <a:spcAft>
                    <a:spcPts val="0"/>
                  </a:spcAft>
                  <a:defRPr/>
                </a:pPr>
                <a:endParaRPr lang="en-US" altLang="zh-CN" dirty="0"/>
              </a:p>
              <a:p>
                <a:pPr lvl="1" fontAlgn="auto">
                  <a:spcAft>
                    <a:spcPts val="0"/>
                  </a:spcAft>
                  <a:defRPr/>
                </a:pPr>
                <a:endParaRPr lang="en-US" altLang="zh-CN" dirty="0"/>
              </a:p>
              <a:p>
                <a:pPr lvl="2" fontAlgn="auto">
                  <a:spcAft>
                    <a:spcPts val="0"/>
                  </a:spcAft>
                  <a:defRPr/>
                </a:pPr>
                <a:r>
                  <a:rPr lang="zh-CN" altLang="en-US" dirty="0"/>
                  <a:t>同策略：被评估与被改进的是同一个策略</a:t>
                </a:r>
                <a:endParaRPr lang="en-US" altLang="zh-CN" dirty="0"/>
              </a:p>
              <a:p>
                <a:pPr lvl="2" fontAlgn="auto">
                  <a:spcAft>
                    <a:spcPts val="0"/>
                  </a:spcAft>
                  <a:defRPr/>
                </a:pPr>
                <a:r>
                  <a:rPr lang="zh-CN" altLang="en-US" dirty="0"/>
                  <a:t>异策略：被评估与被改进的是同一个策略 </a:t>
                </a:r>
                <a:r>
                  <a:rPr lang="en-US" altLang="zh-CN" dirty="0"/>
                  <a:t>(</a:t>
                </a:r>
                <a:r>
                  <a:rPr lang="zh-CN" altLang="en-US" dirty="0"/>
                  <a:t>用重要性采样技术</a:t>
                </a:r>
                <a:r>
                  <a:rPr lang="en-US" altLang="zh-CN" dirty="0"/>
                  <a:t>)</a:t>
                </a:r>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mc:Choice>
        <mc:Fallback xmlns="">
          <p:sp>
            <p:nvSpPr>
              <p:cNvPr id="5" name="内容占位符 2">
                <a:extLst>
                  <a:ext uri="{FF2B5EF4-FFF2-40B4-BE49-F238E27FC236}">
                    <a16:creationId xmlns:a16="http://schemas.microsoft.com/office/drawing/2014/main" id="{D2BB2342-BDEF-431D-AE07-5D89CEC3355B}"/>
                  </a:ext>
                </a:extLst>
              </p:cNvPr>
              <p:cNvSpPr>
                <a:spLocks noGrp="1" noRot="1" noChangeAspect="1" noMove="1" noResize="1" noEditPoints="1" noAdjustHandles="1" noChangeArrowheads="1" noChangeShapeType="1" noTextEdit="1"/>
              </p:cNvSpPr>
              <p:nvPr>
                <p:ph idx="1"/>
              </p:nvPr>
            </p:nvSpPr>
            <p:spPr>
              <a:xfrm>
                <a:off x="260350" y="1160463"/>
                <a:ext cx="8616950" cy="4930775"/>
              </a:xfrm>
              <a:blipFill>
                <a:blip r:embed="rId2"/>
                <a:stretch>
                  <a:fillRect l="-495" t="-124"/>
                </a:stretch>
              </a:blipFill>
            </p:spPr>
            <p:txBody>
              <a:bodyPr/>
              <a:lstStyle/>
              <a:p>
                <a:r>
                  <a:rPr lang="zh-CN" altLang="en-US">
                    <a:noFill/>
                  </a:rPr>
                  <a:t> </a:t>
                </a:r>
              </a:p>
            </p:txBody>
          </p:sp>
        </mc:Fallback>
      </mc:AlternateContent>
      <p:pic>
        <p:nvPicPr>
          <p:cNvPr id="27655" name="图片 3">
            <a:extLst>
              <a:ext uri="{FF2B5EF4-FFF2-40B4-BE49-F238E27FC236}">
                <a16:creationId xmlns:a16="http://schemas.microsoft.com/office/drawing/2014/main" id="{A09E3DFF-842E-4A2E-8BB6-26D82E04F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155" y="3429000"/>
            <a:ext cx="47069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AD12B4F0-89DB-46CA-AA9D-EEEF355F628B}"/>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A7A01606-B5F9-4E5D-B348-3A04B22F8FA2}"/>
                  </a:ext>
                </a:extLst>
              </p:cNvPr>
              <p:cNvSpPr>
                <a:spLocks noGrp="1"/>
              </p:cNvSpPr>
              <p:nvPr>
                <p:ph idx="1"/>
              </p:nvPr>
            </p:nvSpPr>
            <p:spPr>
              <a:xfrm>
                <a:off x="260350" y="1160463"/>
                <a:ext cx="2573338" cy="4930775"/>
              </a:xfrm>
            </p:spPr>
            <p:txBody>
              <a:bodyPr rtlCol="0">
                <a:normAutofit/>
              </a:bodyPr>
              <a:lstStyle/>
              <a:p>
                <a:pPr fontAlgn="auto">
                  <a:spcAft>
                    <a:spcPts val="0"/>
                  </a:spcAft>
                  <a:defRPr/>
                </a:pPr>
                <a:r>
                  <a:rPr dirty="0"/>
                  <a:t>同策略蒙特卡罗强化学习算法</a:t>
                </a:r>
                <a:endParaRPr lang="en-US" altLang="zh-CN" dirty="0"/>
              </a:p>
              <a:p>
                <a:pPr fontAlgn="auto">
                  <a:spcAft>
                    <a:spcPts val="0"/>
                  </a:spcAft>
                  <a:defRPr/>
                </a:pPr>
                <a:endParaRPr lang="en-US" altLang="zh-CN" dirty="0"/>
              </a:p>
              <a:p>
                <a:pPr marL="0" indent="0" fontAlgn="auto">
                  <a:spcAft>
                    <a:spcPts val="0"/>
                  </a:spcAft>
                  <a:buNone/>
                  <a:defRPr/>
                </a:pPr>
                <a:r>
                  <a:rPr lang="zh-CN" altLang="en-US" sz="2000"/>
                  <a:t>最终</a:t>
                </a:r>
                <a:r>
                  <a:rPr lang="zh-CN" altLang="en-US" sz="2000" dirty="0"/>
                  <a:t>产生的是</a:t>
                </a:r>
                <a14:m>
                  <m:oMath xmlns:m="http://schemas.openxmlformats.org/officeDocument/2006/math">
                    <m:r>
                      <a:rPr lang="zh-CN" altLang="en-US" sz="2000" i="1">
                        <a:latin typeface="Cambria Math" panose="02040503050406030204" pitchFamily="18" charset="0"/>
                      </a:rPr>
                      <m:t>𝜖</m:t>
                    </m:r>
                  </m:oMath>
                </a14:m>
                <a:r>
                  <a:rPr lang="en-US" altLang="zh-CN" sz="2000" dirty="0"/>
                  <a:t>-</a:t>
                </a:r>
                <a:r>
                  <a:rPr lang="zh-CN" altLang="en-US" sz="2000" dirty="0"/>
                  <a:t>贪心策略</a:t>
                </a:r>
                <a:endParaRPr lang="en-US" altLang="zh-CN" sz="2000"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mc:Choice>
        <mc:Fallback>
          <p:sp>
            <p:nvSpPr>
              <p:cNvPr id="5" name="内容占位符 2">
                <a:extLst>
                  <a:ext uri="{FF2B5EF4-FFF2-40B4-BE49-F238E27FC236}">
                    <a16:creationId xmlns:a16="http://schemas.microsoft.com/office/drawing/2014/main" id="{A7A01606-B5F9-4E5D-B348-3A04B22F8FA2}"/>
                  </a:ext>
                </a:extLst>
              </p:cNvPr>
              <p:cNvSpPr>
                <a:spLocks noGrp="1" noRot="1" noChangeAspect="1" noMove="1" noResize="1" noEditPoints="1" noAdjustHandles="1" noChangeArrowheads="1" noChangeShapeType="1" noTextEdit="1"/>
              </p:cNvSpPr>
              <p:nvPr>
                <p:ph idx="1"/>
              </p:nvPr>
            </p:nvSpPr>
            <p:spPr>
              <a:xfrm>
                <a:off x="260350" y="1160463"/>
                <a:ext cx="2573338" cy="4930775"/>
              </a:xfrm>
              <a:blipFill>
                <a:blip r:embed="rId2"/>
                <a:stretch>
                  <a:fillRect l="-2607" t="-124"/>
                </a:stretch>
              </a:blipFill>
            </p:spPr>
            <p:txBody>
              <a:bodyPr/>
              <a:lstStyle/>
              <a:p>
                <a:r>
                  <a:rPr lang="zh-CN" altLang="en-US">
                    <a:noFill/>
                  </a:rPr>
                  <a:t> </a:t>
                </a:r>
              </a:p>
            </p:txBody>
          </p:sp>
        </mc:Fallback>
      </mc:AlternateContent>
      <p:pic>
        <p:nvPicPr>
          <p:cNvPr id="62468" name="图片 1">
            <a:extLst>
              <a:ext uri="{FF2B5EF4-FFF2-40B4-BE49-F238E27FC236}">
                <a16:creationId xmlns:a16="http://schemas.microsoft.com/office/drawing/2014/main" id="{C43C1A75-21F9-4580-B047-080AC51B61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9763" y="1160463"/>
            <a:ext cx="5659437" cy="498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B4BBB55A-71FF-4E41-8129-E7454D85A6FF}"/>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4.1</a:t>
            </a:r>
            <a:r>
              <a:rPr lang="zh-CN" altLang="en-US" dirty="0"/>
              <a:t>蒙特卡罗强化学习</a:t>
            </a:r>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id="{21CB6B6D-80BC-4D6B-9214-ADB3BDC937FE}"/>
                  </a:ext>
                </a:extLst>
              </p:cNvPr>
              <p:cNvSpPr>
                <a:spLocks noGrp="1"/>
              </p:cNvSpPr>
              <p:nvPr>
                <p:ph idx="1"/>
              </p:nvPr>
            </p:nvSpPr>
            <p:spPr>
              <a:xfrm>
                <a:off x="260350" y="1160463"/>
                <a:ext cx="8616950" cy="4930775"/>
              </a:xfrm>
            </p:spPr>
            <p:txBody>
              <a:bodyPr rtlCol="0">
                <a:normAutofit lnSpcReduction="10000"/>
              </a:bodyPr>
              <a:lstStyle/>
              <a:p>
                <a:pPr fontAlgn="auto">
                  <a:spcAft>
                    <a:spcPts val="0"/>
                  </a:spcAft>
                  <a:defRPr/>
                </a:pPr>
                <a:r>
                  <a:rPr lang="zh-CN" altLang="en-US" sz="2800" dirty="0"/>
                  <a:t>异策略蒙特卡罗强化学习算法</a:t>
                </a:r>
                <a:endParaRPr lang="en-US" altLang="zh-CN" sz="2800" dirty="0"/>
              </a:p>
              <a:p>
                <a:pPr fontAlgn="auto">
                  <a:spcAft>
                    <a:spcPts val="0"/>
                  </a:spcAft>
                  <a:defRPr/>
                </a:pPr>
                <a:endParaRPr lang="zh-CN" altLang="en-US" sz="2800" dirty="0"/>
              </a:p>
              <a:p>
                <a:pPr lvl="1" fontAlgn="auto">
                  <a:spcAft>
                    <a:spcPts val="0"/>
                  </a:spcAft>
                  <a:defRPr/>
                </a:pPr>
                <a:r>
                  <a:rPr lang="zh-CN" altLang="en-US" sz="2400" dirty="0"/>
                  <a:t>累计奖赏估计期望</a:t>
                </a:r>
                <a:endParaRPr lang="en-US" altLang="zh-CN" sz="2400" dirty="0"/>
              </a:p>
              <a:p>
                <a:pPr marL="358775" lvl="1" indent="0" fontAlgn="auto">
                  <a:spcAft>
                    <a:spcPts val="0"/>
                  </a:spcAft>
                  <a:buNone/>
                  <a:defRPr/>
                </a:pPr>
                <a:endParaRPr lang="en-US" altLang="zh-CN" sz="2400" dirty="0"/>
              </a:p>
              <a:p>
                <a:pPr lvl="1" fontAlgn="auto">
                  <a:spcAft>
                    <a:spcPts val="0"/>
                  </a:spcAft>
                  <a:defRPr/>
                </a:pPr>
                <a:r>
                  <a:rPr lang="zh-CN" altLang="en-US" sz="2400" dirty="0"/>
                  <a:t>策略</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𝜋</m:t>
                        </m:r>
                      </m:e>
                      <m:sup>
                        <m:r>
                          <a:rPr lang="en-US" altLang="zh-CN" sz="2400" i="1">
                            <a:latin typeface="Cambria Math" panose="02040503050406030204" pitchFamily="18" charset="0"/>
                          </a:rPr>
                          <m:t>′</m:t>
                        </m:r>
                      </m:sup>
                    </m:sSup>
                  </m:oMath>
                </a14:m>
                <a:r>
                  <a:rPr lang="zh-CN" altLang="en-US" sz="2400" dirty="0"/>
                  <a:t>的采样轨迹评估策略</a:t>
                </a:r>
                <a14:m>
                  <m:oMath xmlns:m="http://schemas.openxmlformats.org/officeDocument/2006/math">
                    <m:r>
                      <a:rPr lang="en-US" altLang="zh-CN" sz="2400" i="1">
                        <a:latin typeface="Cambria Math" panose="02040503050406030204" pitchFamily="18" charset="0"/>
                      </a:rPr>
                      <m:t>𝜋</m:t>
                    </m:r>
                  </m:oMath>
                </a14:m>
                <a:endParaRPr lang="en-US" altLang="zh-CN" sz="2400" dirty="0"/>
              </a:p>
              <a:p>
                <a:pPr marL="661670" lvl="2" indent="0" fontAlgn="auto">
                  <a:spcAft>
                    <a:spcPts val="0"/>
                  </a:spcAft>
                  <a:buNone/>
                  <a:defRPr/>
                </a:pPr>
                <a:endParaRPr lang="en-US" altLang="zh-CN" sz="2000" dirty="0"/>
              </a:p>
              <a:p>
                <a:pPr lvl="1" fontAlgn="auto">
                  <a:spcAft>
                    <a:spcPts val="0"/>
                  </a:spcAft>
                  <a:defRPr/>
                </a:pPr>
                <a:r>
                  <a:rPr lang="zh-CN" altLang="en-US" sz="2400" dirty="0"/>
                  <a:t>策略</a:t>
                </a:r>
                <a14:m>
                  <m:oMath xmlns:m="http://schemas.openxmlformats.org/officeDocument/2006/math">
                    <m:r>
                      <a:rPr lang="en-US" altLang="zh-CN" sz="2400" i="1">
                        <a:latin typeface="Cambria Math" panose="02040503050406030204" pitchFamily="18" charset="0"/>
                      </a:rPr>
                      <m:t>𝜋</m:t>
                    </m:r>
                  </m:oMath>
                </a14:m>
                <a:r>
                  <a:rPr lang="zh-CN" altLang="en-US" sz="2400" dirty="0"/>
                  <a:t>产生该轨迹概率</a:t>
                </a:r>
                <a:endParaRPr lang="en-US" altLang="zh-CN" sz="2400" dirty="0"/>
              </a:p>
              <a:p>
                <a:pPr lvl="1" fontAlgn="auto">
                  <a:spcAft>
                    <a:spcPts val="0"/>
                  </a:spcAft>
                  <a:defRPr/>
                </a:pPr>
                <a:endParaRPr lang="en-US" altLang="zh-CN" sz="2400" dirty="0"/>
              </a:p>
              <a:p>
                <a:pPr lvl="1" fontAlgn="auto">
                  <a:spcAft>
                    <a:spcPts val="0"/>
                  </a:spcAft>
                  <a:defRPr/>
                </a:pPr>
                <a:r>
                  <a:rPr lang="zh-CN" altLang="en-US" sz="2400" dirty="0"/>
                  <a:t>概率估计比值</a:t>
                </a:r>
                <a:endParaRPr lang="en-US" altLang="zh-CN" sz="2400" dirty="0"/>
              </a:p>
              <a:p>
                <a:pPr lvl="1" fontAlgn="auto">
                  <a:spcAft>
                    <a:spcPts val="0"/>
                  </a:spcAft>
                  <a:defRPr/>
                </a:pPr>
                <a:endParaRPr lang="en-US" altLang="zh-CN" dirty="0"/>
              </a:p>
              <a:p>
                <a:pPr lvl="1"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endParaRPr lang="en-US" altLang="zh-CN" dirty="0"/>
              </a:p>
            </p:txBody>
          </p:sp>
        </mc:Choice>
        <mc:Fallback>
          <p:sp>
            <p:nvSpPr>
              <p:cNvPr id="5" name="内容占位符 2">
                <a:extLst>
                  <a:ext uri="{FF2B5EF4-FFF2-40B4-BE49-F238E27FC236}">
                    <a16:creationId xmlns:a16="http://schemas.microsoft.com/office/drawing/2014/main" id="{21CB6B6D-80BC-4D6B-9214-ADB3BDC937FE}"/>
                  </a:ext>
                </a:extLst>
              </p:cNvPr>
              <p:cNvSpPr>
                <a:spLocks noGrp="1" noRot="1" noChangeAspect="1" noMove="1" noResize="1" noEditPoints="1" noAdjustHandles="1" noChangeArrowheads="1" noChangeShapeType="1" noTextEdit="1"/>
              </p:cNvSpPr>
              <p:nvPr>
                <p:ph idx="1"/>
              </p:nvPr>
            </p:nvSpPr>
            <p:spPr>
              <a:xfrm>
                <a:off x="260350" y="1160463"/>
                <a:ext cx="8616950" cy="4930775"/>
              </a:xfrm>
              <a:blipFill>
                <a:blip r:embed="rId3"/>
                <a:stretch>
                  <a:fillRect l="-708" t="-86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90DC8C8-BF79-447A-8D89-19C7FD1A85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5425" y="2213051"/>
            <a:ext cx="2136064" cy="833865"/>
          </a:xfrm>
          <a:prstGeom prst="rect">
            <a:avLst/>
          </a:prstGeom>
        </p:spPr>
      </p:pic>
      <p:pic>
        <p:nvPicPr>
          <p:cNvPr id="6" name="图片 5">
            <a:extLst>
              <a:ext uri="{FF2B5EF4-FFF2-40B4-BE49-F238E27FC236}">
                <a16:creationId xmlns:a16="http://schemas.microsoft.com/office/drawing/2014/main" id="{729A1D66-CC04-4251-BDC2-57324FDE1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4066" y="3208918"/>
            <a:ext cx="2347985" cy="833864"/>
          </a:xfrm>
          <a:prstGeom prst="rect">
            <a:avLst/>
          </a:prstGeom>
        </p:spPr>
      </p:pic>
      <p:pic>
        <p:nvPicPr>
          <p:cNvPr id="8" name="图片 7">
            <a:extLst>
              <a:ext uri="{FF2B5EF4-FFF2-40B4-BE49-F238E27FC236}">
                <a16:creationId xmlns:a16="http://schemas.microsoft.com/office/drawing/2014/main" id="{3802CE72-66B6-4D01-A9CD-5E9C70706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8288" y="5095371"/>
            <a:ext cx="2226584" cy="844960"/>
          </a:xfrm>
          <a:prstGeom prst="rect">
            <a:avLst/>
          </a:prstGeom>
        </p:spPr>
      </p:pic>
      <p:pic>
        <p:nvPicPr>
          <p:cNvPr id="10" name="图片 9">
            <a:extLst>
              <a:ext uri="{FF2B5EF4-FFF2-40B4-BE49-F238E27FC236}">
                <a16:creationId xmlns:a16="http://schemas.microsoft.com/office/drawing/2014/main" id="{81C7BFAB-F9B8-4587-AF16-DEB4008A54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03700" y="4180176"/>
            <a:ext cx="2362200" cy="609600"/>
          </a:xfrm>
          <a:prstGeom prst="rect">
            <a:avLst/>
          </a:prstGeom>
        </p:spPr>
      </p:pic>
    </p:spTree>
    <p:extLst>
      <p:ext uri="{BB962C8B-B14F-4D97-AF65-F5344CB8AC3E}">
        <p14:creationId xmlns:p14="http://schemas.microsoft.com/office/powerpoint/2010/main" val="4104815638"/>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882</Words>
  <Application>Microsoft Office PowerPoint</Application>
  <PresentationFormat>全屏显示(4:3)</PresentationFormat>
  <Paragraphs>258</Paragraphs>
  <Slides>28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9" baseType="lpstr">
      <vt:lpstr>黑体</vt:lpstr>
      <vt:lpstr>宋体</vt:lpstr>
      <vt:lpstr>幼圆</vt:lpstr>
      <vt:lpstr>Arial</vt:lpstr>
      <vt:lpstr>Calibri</vt:lpstr>
      <vt:lpstr>Cambria Math</vt:lpstr>
      <vt:lpstr>Times New Roman</vt:lpstr>
      <vt:lpstr>Verdana</vt:lpstr>
      <vt:lpstr>Wingdings</vt:lpstr>
      <vt:lpstr>上下浅蓝+白底+蓝红字+黑体Times</vt:lpstr>
      <vt:lpstr>Formula</vt:lpstr>
      <vt:lpstr>强化学习</vt:lpstr>
      <vt:lpstr>概述</vt:lpstr>
      <vt:lpstr>4. 免模型学习</vt:lpstr>
      <vt:lpstr>4. 免模型学习</vt:lpstr>
      <vt:lpstr>4. 免模型学习</vt:lpstr>
      <vt:lpstr>4.1蒙特卡罗强化学习</vt:lpstr>
      <vt:lpstr>4.1蒙特卡罗强化学习</vt:lpstr>
      <vt:lpstr>4.1蒙特卡罗强化学习</vt:lpstr>
      <vt:lpstr>4.1蒙特卡罗强化学习</vt:lpstr>
      <vt:lpstr>4.1蒙特卡罗强化学习</vt:lpstr>
      <vt:lpstr>4.1蒙特卡罗强化学习</vt:lpstr>
      <vt:lpstr>4.2 时序差分学习</vt:lpstr>
      <vt:lpstr>4.2 时序差分学习</vt:lpstr>
      <vt:lpstr>4.2 时序差分学习</vt:lpstr>
      <vt:lpstr>5. 值函数近似</vt:lpstr>
      <vt:lpstr>5. 值函数近似</vt:lpstr>
      <vt:lpstr>5. 值函数近似</vt:lpstr>
      <vt:lpstr>5. 值函数近似</vt:lpstr>
      <vt:lpstr>6. 模仿学习</vt:lpstr>
      <vt:lpstr>模仿学习</vt:lpstr>
      <vt:lpstr>模仿学习</vt:lpstr>
      <vt:lpstr>模仿学习</vt:lpstr>
      <vt:lpstr>模仿学习</vt:lpstr>
      <vt:lpstr>模仿学习</vt:lpstr>
      <vt:lpstr>模仿学习</vt:lpstr>
      <vt:lpstr>强化学习的应用</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hold on</cp:lastModifiedBy>
  <cp:revision>5518</cp:revision>
  <cp:lastPrinted>2023-03-15T17:43:01Z</cp:lastPrinted>
  <dcterms:created xsi:type="dcterms:W3CDTF">2023-03-15T17:43:01Z</dcterms:created>
  <dcterms:modified xsi:type="dcterms:W3CDTF">2023-05-24T02:52:57Z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2052-4.2.2.6880</vt:lpwstr>
  </property>
  <property fmtid="{D5CDD505-2E9C-101B-9397-08002B2CF9AE}" pid="3" name="KSORubyTemplateID">
    <vt:lpwstr>8</vt:lpwstr>
  </property>
  <property fmtid="{D5CDD505-2E9C-101B-9397-08002B2CF9AE}" pid="4" name="ICV">
    <vt:lpwstr>28F8B6DB5BF60E190D0112641C9142A9</vt:lpwstr>
  </property>
</Properties>
</file>