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</p:sldIdLst>
  <p:sldSz cx="12192000" cy="6858000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gs" Target="tags/tag65.xml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6" Type="http://schemas.openxmlformats.org/officeDocument/2006/relationships/image" Target="../media/image5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2" Type="http://schemas.openxmlformats.org/officeDocument/2006/relationships/vmlDrawing" Target="../drawings/vmlDrawing1.vml"/><Relationship Id="rId11" Type="http://schemas.openxmlformats.org/officeDocument/2006/relationships/slideLayout" Target="../slideLayouts/slideLayout1.xml"/><Relationship Id="rId10" Type="http://schemas.openxmlformats.org/officeDocument/2006/relationships/tags" Target="../tags/tag63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tags" Target="../tags/tag6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0890" y="313690"/>
            <a:ext cx="9168130" cy="207708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856615" y="2585720"/>
                <a:ext cx="3909060" cy="35369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r>
                  <a:rPr lang="zh-CN" altLang="en-US" i="1">
                    <a:latin typeface="华文中宋" panose="02010600040101010101" charset="-122"/>
                    <a:ea typeface="华文中宋" panose="02010600040101010101" charset="-122"/>
                    <a:cs typeface="华文中宋" panose="02010600040101010101" charset="-122"/>
                  </a:rPr>
                  <a:t>解答：矩阵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华文中宋" panose="02010600040101010101" charset="-122"/>
                        <a:cs typeface="Cambria Math" panose="02040503050406030204" charset="0"/>
                      </a:rPr>
                      <m:t>𝐴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charset="0"/>
                            <a:ea typeface="华文中宋" panose="02010600040101010101" charset="-122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charset="0"/>
                            <a:ea typeface="华文中宋" panose="02010600040101010101" charset="-122"/>
                            <a:cs typeface="Cambria Math" panose="02040503050406030204" charset="0"/>
                          </a:rPr>
                          <m:t>𝐴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ea typeface="华文中宋" panose="02010600040101010101" charset="-122"/>
                            <a:cs typeface="Cambria Math" panose="02040503050406030204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CN" altLang="en-US" i="1">
                    <a:latin typeface="华文中宋" panose="02010600040101010101" charset="-122"/>
                    <a:ea typeface="华文中宋" panose="02010600040101010101" charset="-122"/>
                    <a:cs typeface="华文中宋" panose="02010600040101010101" charset="-122"/>
                  </a:rPr>
                  <a:t>为</a:t>
                </a:r>
                <a:r>
                  <a:rPr lang="en-US" altLang="zh-CN" i="1">
                    <a:latin typeface="华文中宋" panose="02010600040101010101" charset="-122"/>
                    <a:ea typeface="华文中宋" panose="02010600040101010101" charset="-122"/>
                    <a:cs typeface="华文中宋" panose="02010600040101010101" charset="-122"/>
                  </a:rPr>
                  <a:t>:</a:t>
                </a:r>
                <a:endParaRPr lang="en-US" altLang="zh-CN" i="1">
                  <a:latin typeface="华文中宋" panose="02010600040101010101" charset="-122"/>
                  <a:ea typeface="华文中宋" panose="02010600040101010101" charset="-122"/>
                  <a:cs typeface="华文中宋" panose="02010600040101010101" charset="-122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615" y="2585720"/>
                <a:ext cx="3909060" cy="35369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2976245" y="3019425"/>
                <a:ext cx="4064000" cy="8191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ea typeface="华文中宋" panose="02010600040101010101" charset="-122"/>
                          <a:cs typeface="Cambria Math" panose="02040503050406030204" charset="0"/>
                        </a:rPr>
                        <m:t>𝐴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ea typeface="华文中宋" panose="02010600040101010101" charset="-122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ea typeface="华文中宋" panose="02010600040101010101" charset="-122"/>
                              <a:cs typeface="Cambria Math" panose="02040503050406030204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ea typeface="华文中宋" panose="02010600040101010101" charset="-122"/>
                              <a:cs typeface="Cambria Math" panose="02040503050406030204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charset="0"/>
                          <a:ea typeface="华文中宋" panose="02010600040101010101" charset="-122"/>
                          <a:cs typeface="Cambria Math" panose="02040503050406030204" charset="0"/>
                        </a:rPr>
                        <m:t> =  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245" y="3019425"/>
                <a:ext cx="4064000" cy="81915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922655" y="3876040"/>
                <a:ext cx="8548370" cy="8743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indent="0" fontAlgn="auto">
                  <a:lnSpc>
                    <a:spcPct val="130000"/>
                  </a:lnSpc>
                </a:pPr>
                <a:r>
                  <a:rPr lang="zh-CN" altLang="en-US" i="1">
                    <a:latin typeface="华文中宋" panose="02010600040101010101" charset="-122"/>
                    <a:ea typeface="华文中宋" panose="02010600040101010101" charset="-122"/>
                    <a:cs typeface="Cambria Math" panose="02040503050406030204" charset="0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华文中宋" panose="02010600040101010101" charset="-122"/>
                        <a:ea typeface="华文中宋" panose="02010600040101010101" charset="-122"/>
                        <a:cs typeface="Cambria Math" panose="02040503050406030204" charset="0"/>
                      </a:rPr>
                      <m:t>|</m:t>
                    </m:r>
                    <m:r>
                      <a:rPr lang="zh-CN" altLang="en-US" i="1">
                        <a:latin typeface="华文中宋" panose="02010600040101010101" charset="-122"/>
                        <a:ea typeface="华文中宋" panose="02010600040101010101" charset="-122"/>
                        <a:cs typeface="Cambria Math" panose="02040503050406030204" charset="0"/>
                      </a:rPr>
                      <m:t>𝐴</m:t>
                    </m:r>
                    <m:sSup>
                      <m:sSupPr>
                        <m:ctrlPr>
                          <a:rPr lang="zh-CN" altLang="en-US" i="1">
                            <a:latin typeface="华文中宋" panose="02010600040101010101" charset="-122"/>
                            <a:ea typeface="华文中宋" panose="02010600040101010101" charset="-122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华文中宋" panose="02010600040101010101" charset="-122"/>
                            <a:ea typeface="华文中宋" panose="02010600040101010101" charset="-122"/>
                            <a:cs typeface="Cambria Math" panose="02040503050406030204" charset="0"/>
                          </a:rPr>
                          <m:t>𝐴</m:t>
                        </m:r>
                      </m:e>
                      <m:sup>
                        <m:r>
                          <a:rPr lang="zh-CN" altLang="en-US" i="1">
                            <a:latin typeface="华文中宋" panose="02010600040101010101" charset="-122"/>
                            <a:ea typeface="华文中宋" panose="02010600040101010101" charset="-122"/>
                            <a:cs typeface="Cambria Math" panose="02040503050406030204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CN" altLang="en-US" i="1">
                    <a:latin typeface="华文中宋" panose="02010600040101010101" charset="-122"/>
                    <a:ea typeface="华文中宋" panose="02010600040101010101" charset="-122"/>
                    <a:cs typeface="Cambria Math" panose="02040503050406030204" charset="0"/>
                  </a:rPr>
                  <a:t>-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华文中宋" panose="02010600040101010101" charset="-122"/>
                        <a:ea typeface="华文中宋" panose="02010600040101010101" charset="-122"/>
                        <a:cs typeface="Cambria Math" panose="02040503050406030204" charset="0"/>
                      </a:rPr>
                      <m:t>𝜆</m:t>
                    </m:r>
                    <m:r>
                      <a:rPr lang="zh-CN" altLang="en-US" i="1">
                        <a:latin typeface="华文中宋" panose="02010600040101010101" charset="-122"/>
                        <a:ea typeface="华文中宋" panose="02010600040101010101" charset="-122"/>
                        <a:cs typeface="Cambria Math" panose="02040503050406030204" charset="0"/>
                      </a:rPr>
                      <m:t>𝐼</m:t>
                    </m:r>
                    <m:r>
                      <a:rPr lang="zh-CN" altLang="en-US" i="1">
                        <a:latin typeface="华文中宋" panose="02010600040101010101" charset="-122"/>
                        <a:ea typeface="华文中宋" panose="02010600040101010101" charset="-122"/>
                        <a:cs typeface="Cambria Math" panose="02040503050406030204" charset="0"/>
                      </a:rPr>
                      <m:t>| = </m:t>
                    </m:r>
                    <m:r>
                      <a:rPr lang="zh-CN" altLang="en-US" i="1">
                        <a:latin typeface="华文中宋" panose="02010600040101010101" charset="-122"/>
                        <a:ea typeface="华文中宋" panose="02010600040101010101" charset="-122"/>
                        <a:cs typeface="Cambria Math" panose="02040503050406030204" charset="0"/>
                      </a:rPr>
                      <m:t>0</m:t>
                    </m:r>
                    <m:r>
                      <a:rPr lang="zh-CN" altLang="en-US" i="1">
                        <a:latin typeface="华文中宋" panose="02010600040101010101" charset="-122"/>
                        <a:ea typeface="华文中宋" panose="02010600040101010101" charset="-122"/>
                        <a:cs typeface="Cambria Math" panose="02040503050406030204" charset="0"/>
                      </a:rPr>
                      <m:t>，</m:t>
                    </m:r>
                    <m:r>
                      <a:rPr lang="zh-CN" altLang="en-US" i="1">
                        <a:latin typeface="华文中宋" panose="02010600040101010101" charset="-122"/>
                        <a:ea typeface="华文中宋" panose="02010600040101010101" charset="-122"/>
                        <a:cs typeface="Cambria Math" panose="02040503050406030204" charset="0"/>
                      </a:rPr>
                      <m:t>可以得到特征值分别为：</m:t>
                    </m:r>
                    <m:r>
                      <a:rPr lang="zh-CN" altLang="en-US" i="1">
                        <a:latin typeface="华文中宋" panose="02010600040101010101" charset="-122"/>
                        <a:ea typeface="华文中宋" panose="02010600040101010101" charset="-122"/>
                        <a:cs typeface="Cambria Math" panose="02040503050406030204" charset="0"/>
                      </a:rPr>
                      <m:t>4</m:t>
                    </m:r>
                    <m:r>
                      <a:rPr lang="zh-CN" altLang="en-US" i="1">
                        <a:latin typeface="华文中宋" panose="02010600040101010101" charset="-122"/>
                        <a:ea typeface="华文中宋" panose="02010600040101010101" charset="-122"/>
                        <a:cs typeface="Cambria Math" panose="02040503050406030204" charset="0"/>
                      </a:rPr>
                      <m:t>，</m:t>
                    </m:r>
                    <m:r>
                      <a:rPr lang="zh-CN" altLang="en-US" i="1">
                        <a:latin typeface="华文中宋" panose="02010600040101010101" charset="-122"/>
                        <a:ea typeface="华文中宋" panose="02010600040101010101" charset="-122"/>
                        <a:cs typeface="Cambria Math" panose="02040503050406030204" charset="0"/>
                      </a:rPr>
                      <m:t>0</m:t>
                    </m:r>
                    <m:r>
                      <a:rPr lang="zh-CN" altLang="en-US" i="1">
                        <a:latin typeface="华文中宋" panose="02010600040101010101" charset="-122"/>
                        <a:ea typeface="华文中宋" panose="02010600040101010101" charset="-122"/>
                        <a:cs typeface="Cambria Math" panose="02040503050406030204" charset="0"/>
                      </a:rPr>
                      <m:t>，</m:t>
                    </m:r>
                    <m:r>
                      <a:rPr lang="zh-CN" altLang="en-US" i="1">
                        <a:latin typeface="华文中宋" panose="02010600040101010101" charset="-122"/>
                        <a:ea typeface="华文中宋" panose="02010600040101010101" charset="-122"/>
                        <a:cs typeface="Cambria Math" panose="02040503050406030204" charset="0"/>
                      </a:rPr>
                      <m:t>0</m:t>
                    </m:r>
                    <m:r>
                      <a:rPr lang="zh-CN" altLang="en-US" i="1">
                        <a:latin typeface="华文中宋" panose="02010600040101010101" charset="-122"/>
                        <a:ea typeface="华文中宋" panose="02010600040101010101" charset="-122"/>
                        <a:cs typeface="Cambria Math" panose="02040503050406030204" charset="0"/>
                      </a:rPr>
                      <m:t>.</m:t>
                    </m:r>
                  </m:oMath>
                </a14:m>
                <a:endParaRPr lang="zh-CN" altLang="en-US" i="1">
                  <a:latin typeface="华文中宋" panose="02010600040101010101" charset="-122"/>
                  <a:ea typeface="华文中宋" panose="02010600040101010101" charset="-122"/>
                  <a:cs typeface="Cambria Math" panose="02040503050406030204" charset="0"/>
                </a:endParaRPr>
              </a:p>
              <a:p>
                <a:pPr indent="0" fontAlgn="auto">
                  <a:lnSpc>
                    <a:spcPct val="130000"/>
                  </a:lnSpc>
                </a:pPr>
                <a:r>
                  <a:rPr lang="zh-CN" altLang="en-US" i="1">
                    <a:latin typeface="华文中宋" panose="02010600040101010101" charset="-122"/>
                    <a:ea typeface="华文中宋" panose="02010600040101010101" charset="-122"/>
                    <a:cs typeface="Cambria Math" panose="02040503050406030204" charset="0"/>
                  </a:rPr>
                  <a:t>其对应的特征向量分别为：</a:t>
                </a:r>
                <a:endParaRPr lang="zh-CN" altLang="en-US" i="1">
                  <a:latin typeface="华文中宋" panose="02010600040101010101" charset="-122"/>
                  <a:ea typeface="华文中宋" panose="02010600040101010101" charset="-122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655" y="3876040"/>
                <a:ext cx="8548370" cy="87439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038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5" imgW="114300" imgH="215900" progId="Equation.KSEE3">
                  <p:embed/>
                </p:oleObj>
              </mc:Choice>
              <mc:Fallback>
                <p:oleObj name="" r:id="rId5" imgW="1143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38850" y="3321050"/>
                        <a:ext cx="1143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/>
              <p:cNvSpPr txBox="1"/>
              <p:nvPr/>
            </p:nvSpPr>
            <p:spPr>
              <a:xfrm>
                <a:off x="3655060" y="4686300"/>
                <a:ext cx="820420" cy="158813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zh-CN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zh-CN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5060" y="4686300"/>
                <a:ext cx="820420" cy="158813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/>
              <p:cNvSpPr txBox="1"/>
              <p:nvPr/>
            </p:nvSpPr>
            <p:spPr>
              <a:xfrm>
                <a:off x="4565015" y="4686300"/>
                <a:ext cx="885825" cy="154051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zh-CN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zh-CN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5015" y="4686300"/>
                <a:ext cx="885825" cy="154051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/>
          <p:cNvSpPr txBox="1"/>
          <p:nvPr/>
        </p:nvSpPr>
        <p:spPr>
          <a:xfrm>
            <a:off x="6153150" y="4788535"/>
            <a:ext cx="820420" cy="15881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5854700" y="4408805"/>
            <a:ext cx="982980" cy="15830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fontAlgn="auto">
              <a:lnSpc>
                <a:spcPct val="200000"/>
              </a:lnSpc>
            </a:pP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文本框 37"/>
              <p:cNvSpPr txBox="1"/>
              <p:nvPr/>
            </p:nvSpPr>
            <p:spPr>
              <a:xfrm>
                <a:off x="5036185" y="4686300"/>
                <a:ext cx="1863725" cy="159321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/>
                                  </m:mr>
                                  <m:mr>
                                    <m:e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mPr>
                                  <m:mr>
                                    <m:e/>
                                  </m:mr>
                                  <m:mr>
                                    <m:e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/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38" name="文本框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6185" y="4686300"/>
                <a:ext cx="1863725" cy="159321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0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876935" y="704215"/>
                <a:ext cx="4064000" cy="4165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>
                    <a:latin typeface="华文中宋" panose="02010600040101010101" charset="-122"/>
                    <a:ea typeface="华文中宋" panose="02010600040101010101" charset="-122"/>
                  </a:rPr>
                  <a:t>同理，矩阵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>
                            <a:latin typeface="华文中宋" panose="02010600040101010101" charset="-122"/>
                            <a:ea typeface="华文中宋" panose="02010600040101010101" charset="-122"/>
                          </a:rPr>
                        </m:ctrlPr>
                      </m:sSupPr>
                      <m:e>
                        <m:r>
                          <a:rPr lang="zh-CN" altLang="en-US">
                            <a:latin typeface="华文中宋" panose="02010600040101010101" charset="-122"/>
                            <a:ea typeface="华文中宋" panose="02010600040101010101" charset="-122"/>
                          </a:rPr>
                          <m:t>𝐴</m:t>
                        </m:r>
                      </m:e>
                      <m:sup>
                        <m:r>
                          <a:rPr lang="zh-CN" altLang="en-US">
                            <a:latin typeface="华文中宋" panose="02010600040101010101" charset="-122"/>
                            <a:ea typeface="华文中宋" panose="02010600040101010101" charset="-122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CN" altLang="en-US">
                    <a:latin typeface="华文中宋" panose="02010600040101010101" charset="-122"/>
                    <a:ea typeface="华文中宋" panose="02010600040101010101" charset="-122"/>
                  </a:rPr>
                  <a:t>A</a:t>
                </a:r>
                <a:r>
                  <a:rPr lang="zh-CN" altLang="en-US">
                    <a:latin typeface="华文中宋" panose="02010600040101010101" charset="-122"/>
                    <a:ea typeface="华文中宋" panose="02010600040101010101" charset="-122"/>
                  </a:rPr>
                  <a:t>为：</a:t>
                </a:r>
                <a:endParaRPr lang="zh-CN" altLang="en-US">
                  <a:latin typeface="华文中宋" panose="02010600040101010101" charset="-122"/>
                  <a:ea typeface="华文中宋" panose="02010600040101010101" charset="-122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935" y="704215"/>
                <a:ext cx="4064000" cy="41656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4161091" y="1197229"/>
                <a:ext cx="1689735" cy="54610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>
                              <a:latin typeface="华文中宋" panose="02010600040101010101" charset="-122"/>
                              <a:ea typeface="华文中宋" panose="02010600040101010101" charset="-122"/>
                            </a:rPr>
                          </m:ctrlPr>
                        </m:sSupPr>
                        <m:e>
                          <m:r>
                            <a:rPr lang="zh-CN" altLang="en-US">
                              <a:latin typeface="华文中宋" panose="02010600040101010101" charset="-122"/>
                              <a:ea typeface="华文中宋" panose="02010600040101010101" charset="-122"/>
                            </a:rPr>
                            <m:t>𝐴</m:t>
                          </m:r>
                        </m:e>
                        <m:sup>
                          <m:r>
                            <a:rPr lang="zh-CN" altLang="en-US">
                              <a:latin typeface="华文中宋" panose="02010600040101010101" charset="-122"/>
                              <a:ea typeface="华文中宋" panose="02010600040101010101" charset="-122"/>
                            </a:rPr>
                            <m:t>𝑇</m:t>
                          </m:r>
                        </m:sup>
                      </m:sSup>
                      <m:r>
                        <a:rPr lang="zh-CN" altLang="en-US">
                          <a:latin typeface="华文中宋" panose="02010600040101010101" charset="-122"/>
                          <a:ea typeface="华文中宋" panose="02010600040101010101" charset="-122"/>
                          <a:sym typeface="+mn-ea"/>
                        </a:rPr>
                        <m:t>𝐴</m:t>
                      </m:r>
                      <m:r>
                        <a:rPr lang="en-US" altLang="zh-CN">
                          <a:latin typeface="华文中宋" panose="02010600040101010101" charset="-122"/>
                          <a:ea typeface="华文中宋" panose="02010600040101010101" charset="-122"/>
                          <a:sym typeface="+mn-ea"/>
                        </a:rPr>
                        <m:t> = 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1091" y="1197229"/>
                <a:ext cx="1689735" cy="546100"/>
              </a:xfrm>
              <a:prstGeom prst="rect">
                <a:avLst/>
              </a:prstGeom>
              <a:blipFill rotWithShape="1">
                <a:blip r:embed="rId2"/>
                <a:stretch>
                  <a:fillRect l="-34" t="-47" r="34" b="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958215" y="1819275"/>
                <a:ext cx="6623685" cy="694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i="1">
                    <a:latin typeface="华文中宋" panose="02010600040101010101" charset="-122"/>
                    <a:ea typeface="华文中宋" panose="02010600040101010101" charset="-122"/>
                    <a:cs typeface="Cambria Math" panose="02040503050406030204" charset="0"/>
                    <a:sym typeface="+mn-ea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华文中宋" panose="02010600040101010101" charset="-122"/>
                        <a:ea typeface="华文中宋" panose="02010600040101010101" charset="-122"/>
                        <a:cs typeface="Cambria Math" panose="02040503050406030204" charset="0"/>
                      </a:rPr>
                      <m:t>|</m:t>
                    </m:r>
                    <m:sSup>
                      <m:sSupPr>
                        <m:ctrlPr>
                          <a:rPr lang="zh-CN" altLang="en-US" i="1">
                            <a:latin typeface="华文中宋" panose="02010600040101010101" charset="-122"/>
                            <a:ea typeface="华文中宋" panose="02010600040101010101" charset="-122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华文中宋" panose="02010600040101010101" charset="-122"/>
                            <a:ea typeface="华文中宋" panose="02010600040101010101" charset="-122"/>
                            <a:cs typeface="Cambria Math" panose="02040503050406030204" charset="0"/>
                          </a:rPr>
                          <m:t>𝐴</m:t>
                        </m:r>
                      </m:e>
                      <m:sup>
                        <m:r>
                          <a:rPr lang="zh-CN" altLang="en-US" i="1">
                            <a:latin typeface="华文中宋" panose="02010600040101010101" charset="-122"/>
                            <a:ea typeface="华文中宋" panose="02010600040101010101" charset="-122"/>
                            <a:cs typeface="Cambria Math" panose="02040503050406030204" charset="0"/>
                          </a:rPr>
                          <m:t>𝑇</m:t>
                        </m:r>
                      </m:sup>
                    </m:sSup>
                    <m:r>
                      <a:rPr lang="zh-CN" altLang="en-US" i="1">
                        <a:latin typeface="华文中宋" panose="02010600040101010101" charset="-122"/>
                        <a:ea typeface="华文中宋" panose="02010600040101010101" charset="-122"/>
                        <a:cs typeface="Cambria Math" panose="02040503050406030204" charset="0"/>
                      </a:rPr>
                      <m:t>𝐴</m:t>
                    </m:r>
                  </m:oMath>
                </a14:m>
                <a:r>
                  <a:rPr lang="zh-CN" altLang="en-US" i="1">
                    <a:latin typeface="华文中宋" panose="02010600040101010101" charset="-122"/>
                    <a:ea typeface="华文中宋" panose="02010600040101010101" charset="-122"/>
                    <a:cs typeface="Cambria Math" panose="02040503050406030204" charset="0"/>
                    <a:sym typeface="+mn-ea"/>
                  </a:rPr>
                  <a:t>-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华文中宋" panose="02010600040101010101" charset="-122"/>
                        <a:ea typeface="华文中宋" panose="02010600040101010101" charset="-122"/>
                        <a:cs typeface="Cambria Math" panose="02040503050406030204" charset="0"/>
                      </a:rPr>
                      <m:t>𝜆</m:t>
                    </m:r>
                    <m:r>
                      <a:rPr lang="zh-CN" altLang="en-US" i="1">
                        <a:latin typeface="华文中宋" panose="02010600040101010101" charset="-122"/>
                        <a:ea typeface="华文中宋" panose="02010600040101010101" charset="-122"/>
                        <a:cs typeface="Cambria Math" panose="02040503050406030204" charset="0"/>
                      </a:rPr>
                      <m:t>𝐼</m:t>
                    </m:r>
                    <m:r>
                      <a:rPr lang="zh-CN" altLang="en-US" i="1">
                        <a:latin typeface="华文中宋" panose="02010600040101010101" charset="-122"/>
                        <a:ea typeface="华文中宋" panose="02010600040101010101" charset="-122"/>
                        <a:cs typeface="Cambria Math" panose="02040503050406030204" charset="0"/>
                      </a:rPr>
                      <m:t>| = </m:t>
                    </m:r>
                    <m:r>
                      <a:rPr lang="zh-CN" altLang="en-US" i="1">
                        <a:latin typeface="华文中宋" panose="02010600040101010101" charset="-122"/>
                        <a:ea typeface="华文中宋" panose="02010600040101010101" charset="-122"/>
                        <a:cs typeface="Cambria Math" panose="02040503050406030204" charset="0"/>
                      </a:rPr>
                      <m:t>0</m:t>
                    </m:r>
                    <m:r>
                      <a:rPr lang="zh-CN" altLang="en-US" i="1">
                        <a:latin typeface="华文中宋" panose="02010600040101010101" charset="-122"/>
                        <a:ea typeface="华文中宋" panose="02010600040101010101" charset="-122"/>
                        <a:cs typeface="Cambria Math" panose="02040503050406030204" charset="0"/>
                      </a:rPr>
                      <m:t>，可以得到特征值分别为：</m:t>
                    </m:r>
                    <m:r>
                      <a:rPr lang="zh-CN" altLang="en-US" i="1">
                        <a:latin typeface="华文中宋" panose="02010600040101010101" charset="-122"/>
                        <a:ea typeface="华文中宋" panose="02010600040101010101" charset="-122"/>
                        <a:cs typeface="Cambria Math" panose="02040503050406030204" charset="0"/>
                      </a:rPr>
                      <m:t>4</m:t>
                    </m:r>
                    <m:r>
                      <a:rPr lang="zh-CN" altLang="en-US" i="1">
                        <a:latin typeface="华文中宋" panose="02010600040101010101" charset="-122"/>
                        <a:ea typeface="华文中宋" panose="02010600040101010101" charset="-122"/>
                        <a:cs typeface="Cambria Math" panose="02040503050406030204" charset="0"/>
                      </a:rPr>
                      <m:t>，</m:t>
                    </m:r>
                    <m:r>
                      <a:rPr lang="zh-CN" altLang="en-US" i="1">
                        <a:latin typeface="华文中宋" panose="02010600040101010101" charset="-122"/>
                        <a:ea typeface="华文中宋" panose="02010600040101010101" charset="-122"/>
                        <a:cs typeface="Cambria Math" panose="02040503050406030204" charset="0"/>
                      </a:rPr>
                      <m:t>0</m:t>
                    </m:r>
                    <m:r>
                      <a:rPr lang="zh-CN" altLang="en-US" i="1">
                        <a:latin typeface="华文中宋" panose="02010600040101010101" charset="-122"/>
                        <a:ea typeface="华文中宋" panose="02010600040101010101" charset="-122"/>
                        <a:cs typeface="Cambria Math" panose="02040503050406030204" charset="0"/>
                      </a:rPr>
                      <m:t>.</m:t>
                    </m:r>
                  </m:oMath>
                </a14:m>
                <a:endParaRPr lang="zh-CN" altLang="en-US" i="1">
                  <a:latin typeface="华文中宋" panose="02010600040101010101" charset="-122"/>
                  <a:ea typeface="华文中宋" panose="02010600040101010101" charset="-122"/>
                  <a:cs typeface="Cambria Math" panose="02040503050406030204" charset="0"/>
                </a:endParaRPr>
              </a:p>
              <a:p>
                <a:r>
                  <a:rPr lang="zh-CN" altLang="en-US" i="1">
                    <a:latin typeface="华文中宋" panose="02010600040101010101" charset="-122"/>
                    <a:ea typeface="华文中宋" panose="02010600040101010101" charset="-122"/>
                    <a:cs typeface="Cambria Math" panose="02040503050406030204" charset="0"/>
                    <a:sym typeface="+mn-ea"/>
                  </a:rPr>
                  <a:t>其对应的特征向量分别为：</a:t>
                </a:r>
                <a:endParaRPr lang="zh-CN" altLang="en-US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215" y="1819275"/>
                <a:ext cx="6623685" cy="69405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3758565" y="2589530"/>
                <a:ext cx="1788795" cy="132143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zh-CN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zh-CN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8565" y="2589530"/>
                <a:ext cx="1788795" cy="132143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5074920" y="2589530"/>
                <a:ext cx="1489710" cy="138239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zh-CN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zh-CN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charset="0"/>
                                            <a:cs typeface="Cambria Math" panose="02040503050406030204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altLang="zh-CN" i="1">
                                        <a:latin typeface="Cambria Math" panose="02040503050406030204" charset="0"/>
                                        <a:cs typeface="Cambria Math" panose="02040503050406030204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4920" y="2589530"/>
                <a:ext cx="1489710" cy="138239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/>
          <p:cNvSpPr txBox="1"/>
          <p:nvPr/>
        </p:nvSpPr>
        <p:spPr>
          <a:xfrm>
            <a:off x="1125220" y="404812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奇异值分解</a:t>
            </a:r>
            <a:r>
              <a:rPr lang="zh-CN" altLang="en-US"/>
              <a:t>为：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3341370" y="4416425"/>
                <a:ext cx="4064000" cy="12452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A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mPr>
                              <m:mr>
                                <m:e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</m:ctrlPr>
                                    </m:fPr>
                                    <m:num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2</m:t>
                                          </m:r>
                                        </m:e>
                                      </m:rad>
                                    </m:num>
                                    <m:den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</m:ctrlPr>
                                    </m:fPr>
                                    <m:num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2</m:t>
                                          </m:r>
                                        </m:e>
                                      </m:rad>
                                    </m:num>
                                    <m:den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mr>
                              <m:mr>
                                <m:e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</m:ctrlPr>
                                    </m:fPr>
                                    <m:num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2</m:t>
                                          </m:r>
                                        </m:e>
                                      </m:rad>
                                    </m:num>
                                    <m:den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</m:ctrlPr>
                                    </m:fPr>
                                    <m:num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2</m:t>
                                          </m:r>
                                        </m:e>
                                      </m:rad>
                                    </m:num>
                                    <m:den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CN"/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1370" y="4416425"/>
                <a:ext cx="4064000" cy="124523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7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5.xml><?xml version="1.0" encoding="utf-8"?>
<p:tagLst xmlns:p="http://schemas.openxmlformats.org/presentationml/2006/main">
  <p:tag name="commondata" val="eyJoZGlkIjoiMDZlYTRhNzRiNDU5YTQxZmRkYjgxOGM0OTJiNDg0MDM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418</Words>
  <Application>WPS 演示</Application>
  <PresentationFormat>宽屏</PresentationFormat>
  <Paragraphs>28</Paragraphs>
  <Slides>2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7" baseType="lpstr">
      <vt:lpstr>Arial</vt:lpstr>
      <vt:lpstr>宋体</vt:lpstr>
      <vt:lpstr>Wingdings</vt:lpstr>
      <vt:lpstr>Wingdings</vt:lpstr>
      <vt:lpstr>华文中宋</vt:lpstr>
      <vt:lpstr>Cambria Math</vt:lpstr>
      <vt:lpstr>微软雅黑</vt:lpstr>
      <vt:lpstr>Arial Unicode MS</vt:lpstr>
      <vt:lpstr>Calibri</vt:lpstr>
      <vt:lpstr>华文宋体</vt:lpstr>
      <vt:lpstr>MS Mincho</vt:lpstr>
      <vt:lpstr>AMGDT</vt:lpstr>
      <vt:lpstr>华文楷体</vt:lpstr>
      <vt:lpstr>WPS</vt:lpstr>
      <vt:lpstr>Equation.KSEE3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梁子杰</cp:lastModifiedBy>
  <cp:revision>174</cp:revision>
  <dcterms:created xsi:type="dcterms:W3CDTF">2019-06-19T02:08:00Z</dcterms:created>
  <dcterms:modified xsi:type="dcterms:W3CDTF">2024-10-30T06:33:10Z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2052-12.1.0.18276</vt:lpwstr>
  </property>
  <property fmtid="{D5CDD505-2E9C-101B-9397-08002B2CF9AE}" pid="3" name="ICV">
    <vt:lpwstr>FEDA47504ACE4A32892161B0B7A4A3C2_11</vt:lpwstr>
  </property>
</Properties>
</file>