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47" r:id="rId2"/>
    <p:sldId id="34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F88"/>
    <a:srgbClr val="8994BD"/>
    <a:srgbClr val="96A2D0"/>
    <a:srgbClr val="93BFF5"/>
    <a:srgbClr val="E6E6E6"/>
    <a:srgbClr val="3A68B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67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9EBC71-470F-4178-8939-B7F43C998C3E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7F53EF-5364-44E3-BFA2-84231755F7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9640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CF4B11-F572-4DFC-9C9B-6A3CD1BCE1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34C54C-1BA6-440A-8D1B-F8BCE242FF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756EE14-5E8C-42D6-8B1C-138B21B7F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89FBD-18D7-4E8C-AC37-C54A7E72E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2B2B56-4F25-4616-A188-56D2ACCF1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890AB4-B48E-4BCB-AF60-2FC3CC5B8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76B1054-3F3D-42E9-B458-83921265B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B12639-CBE1-475E-9FA8-6C236A2A54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CAF0BD-D7A7-4B37-B11F-72418A76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A0119A-4817-4B57-A6DE-540FE9B78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9948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54BE39A-A81E-4A36-8807-AD97AC5A52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57E41-3EA0-43C4-9FEC-F1DE8D145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E3E99-9292-4F50-A0F1-678BEFE47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EB7626-D656-4E24-BD17-27CDF45B8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FC70BD-F514-4D5A-9043-DD06515B2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6315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4D3867-6D2D-4593-AC3F-B8E58C872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36C074-A1D1-4AA5-8442-2C11F3B58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4E8C40-44F5-4283-BF35-89F2C4302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CA79F0-95A9-4981-8FB9-04D63D57C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BEDC06-5A03-4F54-9BA2-842910E53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91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33D58-C466-44BC-972E-587AD0D45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393EC4-145A-485A-A568-F282A0CC0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F3AAC01-5E49-476A-88CC-1D58B239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C6AC38B-B467-4222-AA44-0AD3BDE40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370A2F9-2C51-4DAD-89D5-D291EEEBA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923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3BEE30-4BA4-4E5D-91A1-423AC1F6A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4895D3-5779-4E7B-96AD-64C7403E07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0AE0855-595B-4F82-8B46-039050CA2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AA3D155-16F0-4A38-A2D0-09D219FE7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631401B-6434-4F3F-9D1F-1E1D4889F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3CDCBEC-7E66-4D99-9199-750DC27EA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28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6667EB-8340-4492-B3A9-A728F915A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9B05EE6-A0EE-49F6-8DB2-93C313DEC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D33B3B-D619-44C0-B8FF-6BB33C540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3DD8DF-90AF-4AA9-A4AF-7040FF4B7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419D37D-A566-4F60-A4C3-78BCB7CF3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9CBCC86-6C82-4A0D-9287-32A6405E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E0DED7-DA23-4400-97A1-04B7573C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0606BFF-B2FB-4915-9F3A-2C98A7665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831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BA1051-BA71-4574-BFA1-AC004EC51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350898-1F22-4B99-BE58-E24B18BB0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1EC05BB-0041-4C92-95D3-6E3D1B7E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AB48AC8-E018-466A-90AF-663F9BDF9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433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85E6A85-9742-4F96-B4AF-2D30690A9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C0D9671-8387-49B9-9224-F8D5E04A9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3482766-12A4-4E9D-A598-FC84A590B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8293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EBE77-9C31-4448-92F6-8E2538C72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C5A61C7-FA85-41FA-8268-50935F00E3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5910FFD-3BF9-4DCA-AE14-49BC3137B0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17DE66C-12DC-44D6-966F-E31214679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C991129-C6C5-40AE-B3CD-E3A8E7F5E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03AA085-B50D-4BD5-BC03-E1841817F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5332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DB4150-B2F0-479E-A721-35D82BBBD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95BEBB3-457F-4B23-9EE3-8DF050B0AF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D000099-46C8-4A17-9C36-8398FFE23A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B7DE7DA-AE75-4B26-8CAD-BD9CC0EFB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CC8E070-C62B-4610-AB79-AB28FDDB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8AD57F-16AE-4378-B779-5AB42B027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801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4EFB9E-31F1-44AC-B2A0-70B3AD7E1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5F674FB-ADAE-4C16-9A45-55515D425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525FD1-9DA9-4D47-B946-7A3EE00EA7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1865-B79A-43E4-B218-34456B6B12C9}" type="datetimeFigureOut">
              <a:rPr lang="zh-CN" altLang="en-US" smtClean="0"/>
              <a:t>2024/10/30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7004C3-9974-4565-85A6-888D85E56A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C94A1A-F98A-49BC-BD74-896D43ADD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E32C2-5FDC-40E1-AD53-545CC803DDC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3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6A978EE0-6762-4070-9208-727D6A2C888D}"/>
              </a:ext>
            </a:extLst>
          </p:cNvPr>
          <p:cNvGrpSpPr/>
          <p:nvPr/>
        </p:nvGrpSpPr>
        <p:grpSpPr>
          <a:xfrm>
            <a:off x="332509" y="415637"/>
            <a:ext cx="8035637" cy="411017"/>
            <a:chOff x="387927" y="452582"/>
            <a:chExt cx="8035637" cy="41101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BBA72C2-6658-4903-90B0-3DB09CD96F31}"/>
                </a:ext>
              </a:extLst>
            </p:cNvPr>
            <p:cNvSpPr/>
            <p:nvPr/>
          </p:nvSpPr>
          <p:spPr>
            <a:xfrm>
              <a:off x="387927" y="452582"/>
              <a:ext cx="387928" cy="184727"/>
            </a:xfrm>
            <a:prstGeom prst="rect">
              <a:avLst/>
            </a:pr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C88DC6F7-3F54-4EFD-919D-1EC401B96C18}"/>
                </a:ext>
              </a:extLst>
            </p:cNvPr>
            <p:cNvSpPr/>
            <p:nvPr/>
          </p:nvSpPr>
          <p:spPr>
            <a:xfrm>
              <a:off x="581891" y="544945"/>
              <a:ext cx="512618" cy="318654"/>
            </a:xfrm>
            <a:prstGeom prst="rect">
              <a:avLst/>
            </a:pr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ABB1D33E-6A58-4E88-95E9-6A4048F9D03F}"/>
                </a:ext>
              </a:extLst>
            </p:cNvPr>
            <p:cNvCxnSpPr/>
            <p:nvPr/>
          </p:nvCxnSpPr>
          <p:spPr>
            <a:xfrm>
              <a:off x="951345" y="826655"/>
              <a:ext cx="7472219" cy="0"/>
            </a:xfrm>
            <a:prstGeom prst="line">
              <a:avLst/>
            </a:prstGeom>
            <a:ln w="57150">
              <a:solidFill>
                <a:srgbClr val="003F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DD0E7411-EFC8-4009-A22F-AE54C44AD5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68" y="277013"/>
            <a:ext cx="2045209" cy="5681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9E2F821-98A7-4B7B-811D-5DAD6270ADCA}"/>
              </a:ext>
            </a:extLst>
          </p:cNvPr>
          <p:cNvSpPr txBox="1"/>
          <p:nvPr/>
        </p:nvSpPr>
        <p:spPr>
          <a:xfrm>
            <a:off x="1165161" y="269066"/>
            <a:ext cx="204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F88"/>
                </a:solidFill>
              </a:rPr>
              <a:t>7.5 </a:t>
            </a:r>
            <a:r>
              <a:rPr lang="zh-CN" altLang="en-US" sz="2800" b="1" dirty="0">
                <a:solidFill>
                  <a:srgbClr val="003F88"/>
                </a:solidFill>
              </a:rPr>
              <a:t>习题</a:t>
            </a:r>
            <a:r>
              <a:rPr lang="en-US" altLang="zh-CN" sz="2800" b="1" dirty="0">
                <a:solidFill>
                  <a:srgbClr val="003F88"/>
                </a:solidFill>
              </a:rPr>
              <a:t>6</a:t>
            </a:r>
            <a:endParaRPr lang="zh-CN" altLang="en-US" sz="2800" b="1" dirty="0">
              <a:solidFill>
                <a:srgbClr val="003F8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1A71FC-24DE-44CC-A7B4-B871B8546747}"/>
                  </a:ext>
                </a:extLst>
              </p:cNvPr>
              <p:cNvSpPr/>
              <p:nvPr/>
            </p:nvSpPr>
            <p:spPr>
              <a:xfrm>
                <a:off x="332509" y="1065591"/>
                <a:ext cx="11074400" cy="10443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假定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Hermitian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矩阵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ℂ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的特征值按照顺序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≥⋯≥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排列。用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Rayleigh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商证明</m:t>
                            </m:r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zh-CN" sz="18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BA1A71FC-24DE-44CC-A7B4-B871B85467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065591"/>
                <a:ext cx="11074400" cy="1044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762B9180-831C-3579-AD88-D5DA40C8A4F5}"/>
              </a:ext>
            </a:extLst>
          </p:cNvPr>
          <p:cNvSpPr txBox="1"/>
          <p:nvPr/>
        </p:nvSpPr>
        <p:spPr>
          <a:xfrm>
            <a:off x="5869709" y="4101751"/>
            <a:ext cx="548233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Rayleigh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商的性质可知，矩阵的最大和最小特征值分别为其</a:t>
            </a:r>
            <a:r>
              <a:rPr lang="en-US" altLang="zh-CN" sz="1800" dirty="0">
                <a:effectLst/>
                <a:latin typeface="Cambria" panose="020405030504060302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Rayleigh </a:t>
            </a:r>
            <a:r>
              <a:rPr lang="en-US" altLang="zh-CN" sz="1800" dirty="0" err="1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商的最大和最小值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6FF0945F-E345-F07E-1123-52E4FA2C79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88181" y="1984630"/>
            <a:ext cx="7958873" cy="3095977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CA30FDD9-4BB3-3F12-5B54-077553E5F3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24570" y="2270064"/>
            <a:ext cx="5388597" cy="1749146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4026F491-7F03-B85F-14A5-E262D9A3810C}"/>
              </a:ext>
            </a:extLst>
          </p:cNvPr>
          <p:cNvSpPr txBox="1"/>
          <p:nvPr/>
        </p:nvSpPr>
        <p:spPr>
          <a:xfrm>
            <a:off x="461341" y="2260754"/>
            <a:ext cx="102075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55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5681E-6B75-4242-EC35-1AED97477C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23EFDB0B-19F2-9741-9D7A-0F628194E72B}"/>
              </a:ext>
            </a:extLst>
          </p:cNvPr>
          <p:cNvGrpSpPr/>
          <p:nvPr/>
        </p:nvGrpSpPr>
        <p:grpSpPr>
          <a:xfrm>
            <a:off x="332509" y="415637"/>
            <a:ext cx="8035637" cy="411017"/>
            <a:chOff x="387927" y="452582"/>
            <a:chExt cx="8035637" cy="411017"/>
          </a:xfrm>
        </p:grpSpPr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0EF35AC4-D0AE-3E7C-EA88-7A54BFEE984A}"/>
                </a:ext>
              </a:extLst>
            </p:cNvPr>
            <p:cNvSpPr/>
            <p:nvPr/>
          </p:nvSpPr>
          <p:spPr>
            <a:xfrm>
              <a:off x="387927" y="452582"/>
              <a:ext cx="387928" cy="184727"/>
            </a:xfrm>
            <a:prstGeom prst="rect">
              <a:avLst/>
            </a:pr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1DCADD18-6EC2-47D2-15EA-F57719B630D1}"/>
                </a:ext>
              </a:extLst>
            </p:cNvPr>
            <p:cNvSpPr/>
            <p:nvPr/>
          </p:nvSpPr>
          <p:spPr>
            <a:xfrm>
              <a:off x="581891" y="544945"/>
              <a:ext cx="512618" cy="318654"/>
            </a:xfrm>
            <a:prstGeom prst="rect">
              <a:avLst/>
            </a:prstGeom>
            <a:solidFill>
              <a:srgbClr val="003F8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cxnSp>
          <p:nvCxnSpPr>
            <p:cNvPr id="5" name="直接连接符 4">
              <a:extLst>
                <a:ext uri="{FF2B5EF4-FFF2-40B4-BE49-F238E27FC236}">
                  <a16:creationId xmlns:a16="http://schemas.microsoft.com/office/drawing/2014/main" id="{59D46EEE-ECE0-0F4D-4C90-A8D84E86F67B}"/>
                </a:ext>
              </a:extLst>
            </p:cNvPr>
            <p:cNvCxnSpPr/>
            <p:nvPr/>
          </p:nvCxnSpPr>
          <p:spPr>
            <a:xfrm>
              <a:off x="951345" y="826655"/>
              <a:ext cx="7472219" cy="0"/>
            </a:xfrm>
            <a:prstGeom prst="line">
              <a:avLst/>
            </a:prstGeom>
            <a:ln w="57150">
              <a:solidFill>
                <a:srgbClr val="003F8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图片 7">
            <a:extLst>
              <a:ext uri="{FF2B5EF4-FFF2-40B4-BE49-F238E27FC236}">
                <a16:creationId xmlns:a16="http://schemas.microsoft.com/office/drawing/2014/main" id="{FBCD2E7F-6121-A95F-FD91-A71CCBBF28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9268" y="277013"/>
            <a:ext cx="2045209" cy="568113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83A2256-BC41-E420-7596-E0D90982ABC9}"/>
              </a:ext>
            </a:extLst>
          </p:cNvPr>
          <p:cNvSpPr txBox="1"/>
          <p:nvPr/>
        </p:nvSpPr>
        <p:spPr>
          <a:xfrm>
            <a:off x="1165161" y="269066"/>
            <a:ext cx="204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solidFill>
                  <a:srgbClr val="003F88"/>
                </a:solidFill>
              </a:rPr>
              <a:t>7.5 </a:t>
            </a:r>
            <a:r>
              <a:rPr lang="zh-CN" altLang="en-US" sz="2800" b="1" dirty="0">
                <a:solidFill>
                  <a:srgbClr val="003F88"/>
                </a:solidFill>
              </a:rPr>
              <a:t>习题</a:t>
            </a:r>
            <a:r>
              <a:rPr lang="en-US" altLang="zh-CN" sz="2800" b="1" dirty="0">
                <a:solidFill>
                  <a:srgbClr val="003F88"/>
                </a:solidFill>
              </a:rPr>
              <a:t>6</a:t>
            </a:r>
            <a:endParaRPr lang="zh-CN" altLang="en-US" sz="2800" b="1" dirty="0">
              <a:solidFill>
                <a:srgbClr val="003F88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5FC36A3-00AA-B323-3538-E9EB0B45CE30}"/>
                  </a:ext>
                </a:extLst>
              </p:cNvPr>
              <p:cNvSpPr/>
              <p:nvPr/>
            </p:nvSpPr>
            <p:spPr>
              <a:xfrm>
                <a:off x="332509" y="1065591"/>
                <a:ext cx="11074400" cy="1044328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>
                  <a:spcBef>
                    <a:spcPts val="900"/>
                  </a:spcBef>
                  <a:spcAft>
                    <a:spcPts val="9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zh-CN" sz="180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假定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Hermitian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矩阵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altLang="zh-CN" sz="1800" i="1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𝐴</m:t>
                            </m:r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ℂ</m:t>
                                </m:r>
                              </m:e>
                              <m:sup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×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p>
                            </m:sSup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的特征值按照顺序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≥⋯≥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排列。用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Rayleigh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宋体" panose="02010600030101010101" pitchFamily="2" charset="-122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商证明</m:t>
                            </m:r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:</m:t>
                            </m:r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  <m:r>
                                  <a:rPr lang="en-US" altLang="zh-CN" sz="180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altLang="zh-CN" sz="180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  <a:ea typeface="宋体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zh-CN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800" i="1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宋体" panose="02010600030101010101" pitchFamily="2" charset="-122"/>
                                    <a:cs typeface="Times New Roman" panose="020206030504050203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zh-CN" altLang="zh-CN" sz="1800" dirty="0"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65FC36A3-00AA-B323-3538-E9EB0B45CE3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09" y="1065591"/>
                <a:ext cx="11074400" cy="104432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本框 16">
            <a:extLst>
              <a:ext uri="{FF2B5EF4-FFF2-40B4-BE49-F238E27FC236}">
                <a16:creationId xmlns:a16="http://schemas.microsoft.com/office/drawing/2014/main" id="{50160667-A48E-4C81-F072-96A65A5F8FBD}"/>
              </a:ext>
            </a:extLst>
          </p:cNvPr>
          <p:cNvSpPr txBox="1"/>
          <p:nvPr/>
        </p:nvSpPr>
        <p:spPr>
          <a:xfrm>
            <a:off x="526473" y="2233200"/>
            <a:ext cx="8857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900"/>
              </a:spcBef>
              <a:spcAft>
                <a:spcPts val="900"/>
              </a:spcAft>
            </a:pP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dirty="0"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zh-CN" altLang="zh-CN" sz="1800" dirty="0">
              <a:effectLst/>
              <a:latin typeface="Cambria" panose="020405030504060302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BCB61E2-8204-C0D0-0ED3-358797858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068516" y="2109919"/>
            <a:ext cx="8145178" cy="227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9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微arial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</TotalTime>
  <Words>22</Words>
  <Application>Microsoft Office PowerPoint</Application>
  <PresentationFormat>宽屏</PresentationFormat>
  <Paragraphs>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宋体</vt:lpstr>
      <vt:lpstr>Arial</vt:lpstr>
      <vt:lpstr>Cambria</vt:lpstr>
      <vt:lpstr>Cambria Math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</dc:creator>
  <cp:lastModifiedBy>Peter Parker</cp:lastModifiedBy>
  <cp:revision>45</cp:revision>
  <dcterms:created xsi:type="dcterms:W3CDTF">2024-06-04T23:12:24Z</dcterms:created>
  <dcterms:modified xsi:type="dcterms:W3CDTF">2024-10-30T06:07:40Z</dcterms:modified>
</cp:coreProperties>
</file>