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3"/>
  </p:notesMasterIdLst>
  <p:sldIdLst>
    <p:sldId id="257" r:id="rId2"/>
    <p:sldId id="259" r:id="rId3"/>
    <p:sldId id="260" r:id="rId4"/>
    <p:sldId id="261" r:id="rId5"/>
    <p:sldId id="262" r:id="rId6"/>
    <p:sldId id="267" r:id="rId7"/>
    <p:sldId id="268" r:id="rId8"/>
    <p:sldId id="283" r:id="rId9"/>
    <p:sldId id="284" r:id="rId10"/>
    <p:sldId id="263" r:id="rId11"/>
    <p:sldId id="270" r:id="rId12"/>
    <p:sldId id="271" r:id="rId13"/>
    <p:sldId id="272" r:id="rId14"/>
    <p:sldId id="273" r:id="rId15"/>
    <p:sldId id="282" r:id="rId16"/>
    <p:sldId id="274" r:id="rId17"/>
    <p:sldId id="276" r:id="rId18"/>
    <p:sldId id="285" r:id="rId19"/>
    <p:sldId id="277" r:id="rId20"/>
    <p:sldId id="278" r:id="rId21"/>
    <p:sldId id="279" r:id="rId22"/>
    <p:sldId id="286" r:id="rId23"/>
    <p:sldId id="287" r:id="rId24"/>
    <p:sldId id="280" r:id="rId25"/>
    <p:sldId id="288" r:id="rId26"/>
    <p:sldId id="281" r:id="rId27"/>
    <p:sldId id="275" r:id="rId28"/>
    <p:sldId id="289" r:id="rId29"/>
    <p:sldId id="290" r:id="rId30"/>
    <p:sldId id="291" r:id="rId31"/>
    <p:sldId id="265" r:id="rId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6600"/>
    <a:srgbClr val="FF66CC"/>
    <a:srgbClr val="0000CC"/>
    <a:srgbClr val="FFFFCC"/>
    <a:srgbClr val="FF0000"/>
    <a:srgbClr val="CCFF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8" autoAdjust="0"/>
    <p:restoredTop sz="95256" autoAdjust="0"/>
  </p:normalViewPr>
  <p:slideViewPr>
    <p:cSldViewPr>
      <p:cViewPr varScale="1">
        <p:scale>
          <a:sx n="68" d="100"/>
          <a:sy n="68" d="100"/>
        </p:scale>
        <p:origin x="64" y="87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D3FB9-A0DC-4FDC-AF54-2E396210399D}" type="datetimeFigureOut">
              <a:rPr lang="zh-CN" altLang="en-US" smtClean="0"/>
              <a:t>2025/4/3</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0EF3D-B6D3-4B3B-AB3C-202C1E422829}" type="slidenum">
              <a:rPr lang="zh-CN" altLang="en-US" smtClean="0"/>
              <a:t>‹#›</a:t>
            </a:fld>
            <a:endParaRPr lang="zh-CN" altLang="en-US"/>
          </a:p>
        </p:txBody>
      </p:sp>
    </p:spTree>
    <p:extLst>
      <p:ext uri="{BB962C8B-B14F-4D97-AF65-F5344CB8AC3E}">
        <p14:creationId xmlns:p14="http://schemas.microsoft.com/office/powerpoint/2010/main" val="106854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a:t>
            </a:fld>
            <a:endParaRPr lang="zh-CN" altLang="en-US"/>
          </a:p>
        </p:txBody>
      </p:sp>
    </p:spTree>
    <p:extLst>
      <p:ext uri="{BB962C8B-B14F-4D97-AF65-F5344CB8AC3E}">
        <p14:creationId xmlns:p14="http://schemas.microsoft.com/office/powerpoint/2010/main" val="564730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10</a:t>
            </a:fld>
            <a:endParaRPr lang="zh-CN" altLang="en-US"/>
          </a:p>
        </p:txBody>
      </p:sp>
    </p:spTree>
    <p:extLst>
      <p:ext uri="{BB962C8B-B14F-4D97-AF65-F5344CB8AC3E}">
        <p14:creationId xmlns:p14="http://schemas.microsoft.com/office/powerpoint/2010/main" val="1998277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11</a:t>
            </a:fld>
            <a:endParaRPr lang="zh-CN" altLang="en-US"/>
          </a:p>
        </p:txBody>
      </p:sp>
    </p:spTree>
    <p:extLst>
      <p:ext uri="{BB962C8B-B14F-4D97-AF65-F5344CB8AC3E}">
        <p14:creationId xmlns:p14="http://schemas.microsoft.com/office/powerpoint/2010/main" val="170101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12</a:t>
            </a:fld>
            <a:endParaRPr lang="zh-CN" altLang="en-US"/>
          </a:p>
        </p:txBody>
      </p:sp>
    </p:spTree>
    <p:extLst>
      <p:ext uri="{BB962C8B-B14F-4D97-AF65-F5344CB8AC3E}">
        <p14:creationId xmlns:p14="http://schemas.microsoft.com/office/powerpoint/2010/main" val="175728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13</a:t>
            </a:fld>
            <a:endParaRPr lang="zh-CN" altLang="en-US"/>
          </a:p>
        </p:txBody>
      </p:sp>
    </p:spTree>
    <p:extLst>
      <p:ext uri="{BB962C8B-B14F-4D97-AF65-F5344CB8AC3E}">
        <p14:creationId xmlns:p14="http://schemas.microsoft.com/office/powerpoint/2010/main" val="2326609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14</a:t>
            </a:fld>
            <a:endParaRPr lang="zh-CN" altLang="en-US"/>
          </a:p>
        </p:txBody>
      </p:sp>
    </p:spTree>
    <p:extLst>
      <p:ext uri="{BB962C8B-B14F-4D97-AF65-F5344CB8AC3E}">
        <p14:creationId xmlns:p14="http://schemas.microsoft.com/office/powerpoint/2010/main" val="575253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15</a:t>
            </a:fld>
            <a:endParaRPr lang="zh-CN" altLang="en-US"/>
          </a:p>
        </p:txBody>
      </p:sp>
    </p:spTree>
    <p:extLst>
      <p:ext uri="{BB962C8B-B14F-4D97-AF65-F5344CB8AC3E}">
        <p14:creationId xmlns:p14="http://schemas.microsoft.com/office/powerpoint/2010/main" val="3027079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16</a:t>
            </a:fld>
            <a:endParaRPr lang="zh-CN" altLang="en-US"/>
          </a:p>
        </p:txBody>
      </p:sp>
    </p:spTree>
    <p:extLst>
      <p:ext uri="{BB962C8B-B14F-4D97-AF65-F5344CB8AC3E}">
        <p14:creationId xmlns:p14="http://schemas.microsoft.com/office/powerpoint/2010/main" val="2789011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17</a:t>
            </a:fld>
            <a:endParaRPr lang="zh-CN" altLang="en-US"/>
          </a:p>
        </p:txBody>
      </p:sp>
    </p:spTree>
    <p:extLst>
      <p:ext uri="{BB962C8B-B14F-4D97-AF65-F5344CB8AC3E}">
        <p14:creationId xmlns:p14="http://schemas.microsoft.com/office/powerpoint/2010/main" val="3242402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18</a:t>
            </a:fld>
            <a:endParaRPr lang="zh-CN" altLang="en-US"/>
          </a:p>
        </p:txBody>
      </p:sp>
    </p:spTree>
    <p:extLst>
      <p:ext uri="{BB962C8B-B14F-4D97-AF65-F5344CB8AC3E}">
        <p14:creationId xmlns:p14="http://schemas.microsoft.com/office/powerpoint/2010/main" val="3460932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19</a:t>
            </a:fld>
            <a:endParaRPr lang="zh-CN" altLang="en-US"/>
          </a:p>
        </p:txBody>
      </p:sp>
    </p:spTree>
    <p:extLst>
      <p:ext uri="{BB962C8B-B14F-4D97-AF65-F5344CB8AC3E}">
        <p14:creationId xmlns:p14="http://schemas.microsoft.com/office/powerpoint/2010/main" val="147789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a:t>
            </a:fld>
            <a:endParaRPr lang="zh-CN" altLang="en-US"/>
          </a:p>
        </p:txBody>
      </p:sp>
    </p:spTree>
    <p:extLst>
      <p:ext uri="{BB962C8B-B14F-4D97-AF65-F5344CB8AC3E}">
        <p14:creationId xmlns:p14="http://schemas.microsoft.com/office/powerpoint/2010/main" val="3789554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20</a:t>
            </a:fld>
            <a:endParaRPr lang="zh-CN" altLang="en-US"/>
          </a:p>
        </p:txBody>
      </p:sp>
    </p:spTree>
    <p:extLst>
      <p:ext uri="{BB962C8B-B14F-4D97-AF65-F5344CB8AC3E}">
        <p14:creationId xmlns:p14="http://schemas.microsoft.com/office/powerpoint/2010/main" val="197569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21</a:t>
            </a:fld>
            <a:endParaRPr lang="zh-CN" altLang="en-US"/>
          </a:p>
        </p:txBody>
      </p:sp>
    </p:spTree>
    <p:extLst>
      <p:ext uri="{BB962C8B-B14F-4D97-AF65-F5344CB8AC3E}">
        <p14:creationId xmlns:p14="http://schemas.microsoft.com/office/powerpoint/2010/main" val="2904551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22</a:t>
            </a:fld>
            <a:endParaRPr lang="zh-CN" altLang="en-US"/>
          </a:p>
        </p:txBody>
      </p:sp>
    </p:spTree>
    <p:extLst>
      <p:ext uri="{BB962C8B-B14F-4D97-AF65-F5344CB8AC3E}">
        <p14:creationId xmlns:p14="http://schemas.microsoft.com/office/powerpoint/2010/main" val="2895869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23</a:t>
            </a:fld>
            <a:endParaRPr lang="zh-CN" altLang="en-US"/>
          </a:p>
        </p:txBody>
      </p:sp>
    </p:spTree>
    <p:extLst>
      <p:ext uri="{BB962C8B-B14F-4D97-AF65-F5344CB8AC3E}">
        <p14:creationId xmlns:p14="http://schemas.microsoft.com/office/powerpoint/2010/main" val="3227674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24</a:t>
            </a:fld>
            <a:endParaRPr lang="zh-CN" altLang="en-US"/>
          </a:p>
        </p:txBody>
      </p:sp>
    </p:spTree>
    <p:extLst>
      <p:ext uri="{BB962C8B-B14F-4D97-AF65-F5344CB8AC3E}">
        <p14:creationId xmlns:p14="http://schemas.microsoft.com/office/powerpoint/2010/main" val="3418764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25</a:t>
            </a:fld>
            <a:endParaRPr lang="zh-CN" altLang="en-US"/>
          </a:p>
        </p:txBody>
      </p:sp>
    </p:spTree>
    <p:extLst>
      <p:ext uri="{BB962C8B-B14F-4D97-AF65-F5344CB8AC3E}">
        <p14:creationId xmlns:p14="http://schemas.microsoft.com/office/powerpoint/2010/main" val="265418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26</a:t>
            </a:fld>
            <a:endParaRPr lang="zh-CN" altLang="en-US"/>
          </a:p>
        </p:txBody>
      </p:sp>
    </p:spTree>
    <p:extLst>
      <p:ext uri="{BB962C8B-B14F-4D97-AF65-F5344CB8AC3E}">
        <p14:creationId xmlns:p14="http://schemas.microsoft.com/office/powerpoint/2010/main" val="2344891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27</a:t>
            </a:fld>
            <a:endParaRPr lang="zh-CN" altLang="en-US"/>
          </a:p>
        </p:txBody>
      </p:sp>
    </p:spTree>
    <p:extLst>
      <p:ext uri="{BB962C8B-B14F-4D97-AF65-F5344CB8AC3E}">
        <p14:creationId xmlns:p14="http://schemas.microsoft.com/office/powerpoint/2010/main" val="2957794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28</a:t>
            </a:fld>
            <a:endParaRPr lang="zh-CN" altLang="en-US"/>
          </a:p>
        </p:txBody>
      </p:sp>
    </p:spTree>
    <p:extLst>
      <p:ext uri="{BB962C8B-B14F-4D97-AF65-F5344CB8AC3E}">
        <p14:creationId xmlns:p14="http://schemas.microsoft.com/office/powerpoint/2010/main" val="1161520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29</a:t>
            </a:fld>
            <a:endParaRPr lang="zh-CN" altLang="en-US"/>
          </a:p>
        </p:txBody>
      </p:sp>
    </p:spTree>
    <p:extLst>
      <p:ext uri="{BB962C8B-B14F-4D97-AF65-F5344CB8AC3E}">
        <p14:creationId xmlns:p14="http://schemas.microsoft.com/office/powerpoint/2010/main" val="22842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3</a:t>
            </a:fld>
            <a:endParaRPr lang="zh-CN" altLang="en-US"/>
          </a:p>
        </p:txBody>
      </p:sp>
    </p:spTree>
    <p:extLst>
      <p:ext uri="{BB962C8B-B14F-4D97-AF65-F5344CB8AC3E}">
        <p14:creationId xmlns:p14="http://schemas.microsoft.com/office/powerpoint/2010/main" val="2312226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30</a:t>
            </a:fld>
            <a:endParaRPr lang="zh-CN" altLang="en-US"/>
          </a:p>
        </p:txBody>
      </p:sp>
    </p:spTree>
    <p:extLst>
      <p:ext uri="{BB962C8B-B14F-4D97-AF65-F5344CB8AC3E}">
        <p14:creationId xmlns:p14="http://schemas.microsoft.com/office/powerpoint/2010/main" val="1349268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31</a:t>
            </a:fld>
            <a:endParaRPr lang="zh-CN" altLang="en-US"/>
          </a:p>
        </p:txBody>
      </p:sp>
    </p:spTree>
    <p:extLst>
      <p:ext uri="{BB962C8B-B14F-4D97-AF65-F5344CB8AC3E}">
        <p14:creationId xmlns:p14="http://schemas.microsoft.com/office/powerpoint/2010/main" val="3397098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4</a:t>
            </a:fld>
            <a:endParaRPr lang="zh-CN" altLang="en-US"/>
          </a:p>
        </p:txBody>
      </p:sp>
    </p:spTree>
    <p:extLst>
      <p:ext uri="{BB962C8B-B14F-4D97-AF65-F5344CB8AC3E}">
        <p14:creationId xmlns:p14="http://schemas.microsoft.com/office/powerpoint/2010/main" val="193548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5</a:t>
            </a:fld>
            <a:endParaRPr lang="zh-CN" altLang="en-US"/>
          </a:p>
        </p:txBody>
      </p:sp>
    </p:spTree>
    <p:extLst>
      <p:ext uri="{BB962C8B-B14F-4D97-AF65-F5344CB8AC3E}">
        <p14:creationId xmlns:p14="http://schemas.microsoft.com/office/powerpoint/2010/main" val="10053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6</a:t>
            </a:fld>
            <a:endParaRPr lang="zh-CN" altLang="en-US"/>
          </a:p>
        </p:txBody>
      </p:sp>
    </p:spTree>
    <p:extLst>
      <p:ext uri="{BB962C8B-B14F-4D97-AF65-F5344CB8AC3E}">
        <p14:creationId xmlns:p14="http://schemas.microsoft.com/office/powerpoint/2010/main" val="2863797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7</a:t>
            </a:fld>
            <a:endParaRPr lang="zh-CN" altLang="en-US"/>
          </a:p>
        </p:txBody>
      </p:sp>
    </p:spTree>
    <p:extLst>
      <p:ext uri="{BB962C8B-B14F-4D97-AF65-F5344CB8AC3E}">
        <p14:creationId xmlns:p14="http://schemas.microsoft.com/office/powerpoint/2010/main" val="300870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8</a:t>
            </a:fld>
            <a:endParaRPr lang="zh-CN" altLang="en-US"/>
          </a:p>
        </p:txBody>
      </p:sp>
    </p:spTree>
    <p:extLst>
      <p:ext uri="{BB962C8B-B14F-4D97-AF65-F5344CB8AC3E}">
        <p14:creationId xmlns:p14="http://schemas.microsoft.com/office/powerpoint/2010/main" val="2654156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C8C0EF3D-B6D3-4B3B-AB3C-202C1E422829}" type="slidenum">
              <a:rPr lang="zh-CN" altLang="en-US" smtClean="0"/>
              <a:t>9</a:t>
            </a:fld>
            <a:endParaRPr lang="zh-CN" altLang="en-US"/>
          </a:p>
        </p:txBody>
      </p:sp>
    </p:spTree>
    <p:extLst>
      <p:ext uri="{BB962C8B-B14F-4D97-AF65-F5344CB8AC3E}">
        <p14:creationId xmlns:p14="http://schemas.microsoft.com/office/powerpoint/2010/main" val="315447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767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r>
              <a:rPr lang="zh-CN" altLang="en-US"/>
              <a:t>单击此处编辑母版标题样式</a:t>
            </a:r>
          </a:p>
        </p:txBody>
      </p:sp>
      <p:sp>
        <p:nvSpPr>
          <p:cNvPr id="2767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r>
              <a:rPr lang="zh-CN" altLang="en-US"/>
              <a:t>单击此处编辑母版副标题样式</a:t>
            </a:r>
          </a:p>
        </p:txBody>
      </p:sp>
      <p:sp>
        <p:nvSpPr>
          <p:cNvPr id="27" name="Rectangle 27">
            <a:extLst>
              <a:ext uri="{FF2B5EF4-FFF2-40B4-BE49-F238E27FC236}">
                <a16:creationId xmlns:a16="http://schemas.microsoft.com/office/drawing/2014/main" id="{A2729845-8065-4365-AF9E-0207A9CA86EB}"/>
              </a:ext>
            </a:extLst>
          </p:cNvPr>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ltLang="zh-CN"/>
          </a:p>
        </p:txBody>
      </p:sp>
      <p:sp>
        <p:nvSpPr>
          <p:cNvPr id="28" name="Rectangle 28">
            <a:extLst>
              <a:ext uri="{FF2B5EF4-FFF2-40B4-BE49-F238E27FC236}">
                <a16:creationId xmlns:a16="http://schemas.microsoft.com/office/drawing/2014/main" id="{01C0A94D-4612-4841-B45C-A6C739C67D34}"/>
              </a:ext>
            </a:extLst>
          </p:cNvPr>
          <p:cNvSpPr>
            <a:spLocks noGrp="1" noChangeArrowheads="1"/>
          </p:cNvSpPr>
          <p:nvPr>
            <p:ph type="ftr" sz="quarter" idx="11"/>
          </p:nvPr>
        </p:nvSpPr>
        <p:spPr/>
        <p:txBody>
          <a:bodyPr/>
          <a:lstStyle>
            <a:lvl1pPr>
              <a:defRPr>
                <a:solidFill>
                  <a:srgbClr val="000000"/>
                </a:solidFill>
              </a:defRPr>
            </a:lvl1pPr>
          </a:lstStyle>
          <a:p>
            <a:pPr>
              <a:defRPr/>
            </a:pPr>
            <a:endParaRPr lang="en-US" altLang="zh-CN"/>
          </a:p>
        </p:txBody>
      </p:sp>
      <p:sp>
        <p:nvSpPr>
          <p:cNvPr id="29" name="Rectangle 29">
            <a:extLst>
              <a:ext uri="{FF2B5EF4-FFF2-40B4-BE49-F238E27FC236}">
                <a16:creationId xmlns:a16="http://schemas.microsoft.com/office/drawing/2014/main" id="{587D2704-1516-4CBD-9AF4-B914F03BBCE1}"/>
              </a:ext>
            </a:extLst>
          </p:cNvPr>
          <p:cNvSpPr>
            <a:spLocks noGrp="1" noChangeArrowheads="1"/>
          </p:cNvSpPr>
          <p:nvPr>
            <p:ph type="sldNum" sz="quarter" idx="12"/>
          </p:nvPr>
        </p:nvSpPr>
        <p:spPr/>
        <p:txBody>
          <a:bodyPr/>
          <a:lstStyle>
            <a:lvl1pPr>
              <a:defRPr>
                <a:solidFill>
                  <a:srgbClr val="000000"/>
                </a:solidFill>
              </a:defRPr>
            </a:lvl1pPr>
          </a:lstStyle>
          <a:p>
            <a:fld id="{67D20DA6-112B-4310-96FC-AE64F755293A}" type="slidenum">
              <a:rPr lang="en-US" altLang="zh-CN"/>
              <a:pPr/>
              <a:t>‹#›</a:t>
            </a:fld>
            <a:endParaRPr lang="en-US" altLang="zh-CN"/>
          </a:p>
        </p:txBody>
      </p:sp>
    </p:spTree>
    <p:extLst>
      <p:ext uri="{BB962C8B-B14F-4D97-AF65-F5344CB8AC3E}">
        <p14:creationId xmlns:p14="http://schemas.microsoft.com/office/powerpoint/2010/main" val="181969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a:extLst>
              <a:ext uri="{FF2B5EF4-FFF2-40B4-BE49-F238E27FC236}">
                <a16:creationId xmlns:a16="http://schemas.microsoft.com/office/drawing/2014/main" id="{1E3B6FFE-41FF-469C-9B09-C0A0CEEB94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a:extLst>
              <a:ext uri="{FF2B5EF4-FFF2-40B4-BE49-F238E27FC236}">
                <a16:creationId xmlns:a16="http://schemas.microsoft.com/office/drawing/2014/main" id="{60A2FDB4-4BA5-4163-9E82-C4F156D350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a:extLst>
              <a:ext uri="{FF2B5EF4-FFF2-40B4-BE49-F238E27FC236}">
                <a16:creationId xmlns:a16="http://schemas.microsoft.com/office/drawing/2014/main" id="{9DC82A5D-A97E-4C24-8F6D-9761B0D73380}"/>
              </a:ext>
            </a:extLst>
          </p:cNvPr>
          <p:cNvSpPr>
            <a:spLocks noGrp="1" noChangeArrowheads="1"/>
          </p:cNvSpPr>
          <p:nvPr>
            <p:ph type="sldNum" sz="quarter" idx="12"/>
          </p:nvPr>
        </p:nvSpPr>
        <p:spPr>
          <a:ln/>
        </p:spPr>
        <p:txBody>
          <a:bodyPr/>
          <a:lstStyle>
            <a:lvl1pPr>
              <a:defRPr/>
            </a:lvl1pPr>
          </a:lstStyle>
          <a:p>
            <a:fld id="{24AACD7F-32DC-49B8-BF18-A7B6517D06FA}" type="slidenum">
              <a:rPr lang="en-US" altLang="zh-CN"/>
              <a:pPr/>
              <a:t>‹#›</a:t>
            </a:fld>
            <a:endParaRPr lang="en-US" altLang="zh-CN"/>
          </a:p>
        </p:txBody>
      </p:sp>
    </p:spTree>
    <p:extLst>
      <p:ext uri="{BB962C8B-B14F-4D97-AF65-F5344CB8AC3E}">
        <p14:creationId xmlns:p14="http://schemas.microsoft.com/office/powerpoint/2010/main" val="99058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a:extLst>
              <a:ext uri="{FF2B5EF4-FFF2-40B4-BE49-F238E27FC236}">
                <a16:creationId xmlns:a16="http://schemas.microsoft.com/office/drawing/2014/main" id="{6BFC3770-1B92-43C2-A582-02CF8013C7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a:extLst>
              <a:ext uri="{FF2B5EF4-FFF2-40B4-BE49-F238E27FC236}">
                <a16:creationId xmlns:a16="http://schemas.microsoft.com/office/drawing/2014/main" id="{3D8A90C8-7968-4853-BBDC-075FBD00E0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a:extLst>
              <a:ext uri="{FF2B5EF4-FFF2-40B4-BE49-F238E27FC236}">
                <a16:creationId xmlns:a16="http://schemas.microsoft.com/office/drawing/2014/main" id="{8D4C2DED-467E-46A3-9018-2A1A7D06899D}"/>
              </a:ext>
            </a:extLst>
          </p:cNvPr>
          <p:cNvSpPr>
            <a:spLocks noGrp="1" noChangeArrowheads="1"/>
          </p:cNvSpPr>
          <p:nvPr>
            <p:ph type="sldNum" sz="quarter" idx="12"/>
          </p:nvPr>
        </p:nvSpPr>
        <p:spPr>
          <a:ln/>
        </p:spPr>
        <p:txBody>
          <a:bodyPr/>
          <a:lstStyle>
            <a:lvl1pPr>
              <a:defRPr/>
            </a:lvl1pPr>
          </a:lstStyle>
          <a:p>
            <a:fld id="{F82D3B72-E9D7-4642-93C4-74909E69ECCD}" type="slidenum">
              <a:rPr lang="en-US" altLang="zh-CN"/>
              <a:pPr/>
              <a:t>‹#›</a:t>
            </a:fld>
            <a:endParaRPr lang="en-US" altLang="zh-CN"/>
          </a:p>
        </p:txBody>
      </p:sp>
    </p:spTree>
    <p:extLst>
      <p:ext uri="{BB962C8B-B14F-4D97-AF65-F5344CB8AC3E}">
        <p14:creationId xmlns:p14="http://schemas.microsoft.com/office/powerpoint/2010/main" val="334791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7">
            <a:extLst>
              <a:ext uri="{FF2B5EF4-FFF2-40B4-BE49-F238E27FC236}">
                <a16:creationId xmlns:a16="http://schemas.microsoft.com/office/drawing/2014/main" id="{EC2E780F-16CD-433C-8A53-90BFB5A361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a:extLst>
              <a:ext uri="{FF2B5EF4-FFF2-40B4-BE49-F238E27FC236}">
                <a16:creationId xmlns:a16="http://schemas.microsoft.com/office/drawing/2014/main" id="{03E78367-8599-46DD-A5C6-F35CB30E02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a:extLst>
              <a:ext uri="{FF2B5EF4-FFF2-40B4-BE49-F238E27FC236}">
                <a16:creationId xmlns:a16="http://schemas.microsoft.com/office/drawing/2014/main" id="{F2EED868-E9ED-4AF6-9C0E-99E0C8C94F97}"/>
              </a:ext>
            </a:extLst>
          </p:cNvPr>
          <p:cNvSpPr>
            <a:spLocks noGrp="1" noChangeArrowheads="1"/>
          </p:cNvSpPr>
          <p:nvPr>
            <p:ph type="sldNum" sz="quarter" idx="12"/>
          </p:nvPr>
        </p:nvSpPr>
        <p:spPr>
          <a:ln/>
        </p:spPr>
        <p:txBody>
          <a:bodyPr/>
          <a:lstStyle>
            <a:lvl1pPr>
              <a:defRPr/>
            </a:lvl1pPr>
          </a:lstStyle>
          <a:p>
            <a:fld id="{E08631E4-D1EA-4255-83B0-913D4E57592D}" type="slidenum">
              <a:rPr lang="en-US" altLang="zh-CN"/>
              <a:pPr/>
              <a:t>‹#›</a:t>
            </a:fld>
            <a:endParaRPr lang="en-US" altLang="zh-CN"/>
          </a:p>
        </p:txBody>
      </p:sp>
    </p:spTree>
    <p:extLst>
      <p:ext uri="{BB962C8B-B14F-4D97-AF65-F5344CB8AC3E}">
        <p14:creationId xmlns:p14="http://schemas.microsoft.com/office/powerpoint/2010/main" val="168883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7">
            <a:extLst>
              <a:ext uri="{FF2B5EF4-FFF2-40B4-BE49-F238E27FC236}">
                <a16:creationId xmlns:a16="http://schemas.microsoft.com/office/drawing/2014/main" id="{75FBECD8-9BDB-448C-9D9A-04AA7B22CC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a:extLst>
              <a:ext uri="{FF2B5EF4-FFF2-40B4-BE49-F238E27FC236}">
                <a16:creationId xmlns:a16="http://schemas.microsoft.com/office/drawing/2014/main" id="{E1D4BEF4-6F80-4AF9-A90B-6D74499152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a:extLst>
              <a:ext uri="{FF2B5EF4-FFF2-40B4-BE49-F238E27FC236}">
                <a16:creationId xmlns:a16="http://schemas.microsoft.com/office/drawing/2014/main" id="{2346C7DC-FD37-4E68-AC3C-DA8C2E226541}"/>
              </a:ext>
            </a:extLst>
          </p:cNvPr>
          <p:cNvSpPr>
            <a:spLocks noGrp="1" noChangeArrowheads="1"/>
          </p:cNvSpPr>
          <p:nvPr>
            <p:ph type="sldNum" sz="quarter" idx="12"/>
          </p:nvPr>
        </p:nvSpPr>
        <p:spPr>
          <a:ln/>
        </p:spPr>
        <p:txBody>
          <a:bodyPr/>
          <a:lstStyle>
            <a:lvl1pPr>
              <a:defRPr/>
            </a:lvl1pPr>
          </a:lstStyle>
          <a:p>
            <a:fld id="{3F0373C8-72CA-4B19-AD5F-3F6836D2D849}" type="slidenum">
              <a:rPr lang="en-US" altLang="zh-CN"/>
              <a:pPr/>
              <a:t>‹#›</a:t>
            </a:fld>
            <a:endParaRPr lang="en-US" altLang="zh-CN"/>
          </a:p>
        </p:txBody>
      </p:sp>
    </p:spTree>
    <p:extLst>
      <p:ext uri="{BB962C8B-B14F-4D97-AF65-F5344CB8AC3E}">
        <p14:creationId xmlns:p14="http://schemas.microsoft.com/office/powerpoint/2010/main" val="59535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7">
            <a:extLst>
              <a:ext uri="{FF2B5EF4-FFF2-40B4-BE49-F238E27FC236}">
                <a16:creationId xmlns:a16="http://schemas.microsoft.com/office/drawing/2014/main" id="{1DECC72D-240D-4C67-BF22-F25FA6D646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8">
            <a:extLst>
              <a:ext uri="{FF2B5EF4-FFF2-40B4-BE49-F238E27FC236}">
                <a16:creationId xmlns:a16="http://schemas.microsoft.com/office/drawing/2014/main" id="{6C8DAED1-141E-400E-AD3E-F8E711B611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9">
            <a:extLst>
              <a:ext uri="{FF2B5EF4-FFF2-40B4-BE49-F238E27FC236}">
                <a16:creationId xmlns:a16="http://schemas.microsoft.com/office/drawing/2014/main" id="{3BA82A26-56E3-4C20-B9CC-B7F211D0A12F}"/>
              </a:ext>
            </a:extLst>
          </p:cNvPr>
          <p:cNvSpPr>
            <a:spLocks noGrp="1" noChangeArrowheads="1"/>
          </p:cNvSpPr>
          <p:nvPr>
            <p:ph type="sldNum" sz="quarter" idx="12"/>
          </p:nvPr>
        </p:nvSpPr>
        <p:spPr>
          <a:ln/>
        </p:spPr>
        <p:txBody>
          <a:bodyPr/>
          <a:lstStyle>
            <a:lvl1pPr>
              <a:defRPr/>
            </a:lvl1pPr>
          </a:lstStyle>
          <a:p>
            <a:fld id="{B19F91FF-887D-4AF0-AF66-17F56B0E86E7}" type="slidenum">
              <a:rPr lang="en-US" altLang="zh-CN"/>
              <a:pPr/>
              <a:t>‹#›</a:t>
            </a:fld>
            <a:endParaRPr lang="en-US" altLang="zh-CN"/>
          </a:p>
        </p:txBody>
      </p:sp>
    </p:spTree>
    <p:extLst>
      <p:ext uri="{BB962C8B-B14F-4D97-AF65-F5344CB8AC3E}">
        <p14:creationId xmlns:p14="http://schemas.microsoft.com/office/powerpoint/2010/main" val="288512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7">
            <a:extLst>
              <a:ext uri="{FF2B5EF4-FFF2-40B4-BE49-F238E27FC236}">
                <a16:creationId xmlns:a16="http://schemas.microsoft.com/office/drawing/2014/main" id="{387B9A1C-67D5-42B5-A89B-AD9D1B58AB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8">
            <a:extLst>
              <a:ext uri="{FF2B5EF4-FFF2-40B4-BE49-F238E27FC236}">
                <a16:creationId xmlns:a16="http://schemas.microsoft.com/office/drawing/2014/main" id="{541392BD-9365-4293-AAF8-74641F07F4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9">
            <a:extLst>
              <a:ext uri="{FF2B5EF4-FFF2-40B4-BE49-F238E27FC236}">
                <a16:creationId xmlns:a16="http://schemas.microsoft.com/office/drawing/2014/main" id="{DF97B8A7-DCD0-4DB5-BED1-4FDF6D5A38D5}"/>
              </a:ext>
            </a:extLst>
          </p:cNvPr>
          <p:cNvSpPr>
            <a:spLocks noGrp="1" noChangeArrowheads="1"/>
          </p:cNvSpPr>
          <p:nvPr>
            <p:ph type="sldNum" sz="quarter" idx="12"/>
          </p:nvPr>
        </p:nvSpPr>
        <p:spPr>
          <a:ln/>
        </p:spPr>
        <p:txBody>
          <a:bodyPr/>
          <a:lstStyle>
            <a:lvl1pPr>
              <a:defRPr/>
            </a:lvl1pPr>
          </a:lstStyle>
          <a:p>
            <a:fld id="{A42E7258-81C4-4EE0-BEF0-879AA2CD6EE8}" type="slidenum">
              <a:rPr lang="en-US" altLang="zh-CN"/>
              <a:pPr/>
              <a:t>‹#›</a:t>
            </a:fld>
            <a:endParaRPr lang="en-US" altLang="zh-CN"/>
          </a:p>
        </p:txBody>
      </p:sp>
    </p:spTree>
    <p:extLst>
      <p:ext uri="{BB962C8B-B14F-4D97-AF65-F5344CB8AC3E}">
        <p14:creationId xmlns:p14="http://schemas.microsoft.com/office/powerpoint/2010/main" val="87550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7">
            <a:extLst>
              <a:ext uri="{FF2B5EF4-FFF2-40B4-BE49-F238E27FC236}">
                <a16:creationId xmlns:a16="http://schemas.microsoft.com/office/drawing/2014/main" id="{1DF5F8A3-8E94-432A-A4BE-C614745AA2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8">
            <a:extLst>
              <a:ext uri="{FF2B5EF4-FFF2-40B4-BE49-F238E27FC236}">
                <a16:creationId xmlns:a16="http://schemas.microsoft.com/office/drawing/2014/main" id="{842A9BD8-2C3C-4AB6-9374-C0FB3959C5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9">
            <a:extLst>
              <a:ext uri="{FF2B5EF4-FFF2-40B4-BE49-F238E27FC236}">
                <a16:creationId xmlns:a16="http://schemas.microsoft.com/office/drawing/2014/main" id="{49354E2D-2E93-415E-B9D3-8434CBB53DE5}"/>
              </a:ext>
            </a:extLst>
          </p:cNvPr>
          <p:cNvSpPr>
            <a:spLocks noGrp="1" noChangeArrowheads="1"/>
          </p:cNvSpPr>
          <p:nvPr>
            <p:ph type="sldNum" sz="quarter" idx="12"/>
          </p:nvPr>
        </p:nvSpPr>
        <p:spPr>
          <a:ln/>
        </p:spPr>
        <p:txBody>
          <a:bodyPr/>
          <a:lstStyle>
            <a:lvl1pPr>
              <a:defRPr/>
            </a:lvl1pPr>
          </a:lstStyle>
          <a:p>
            <a:fld id="{36FA932A-0783-4247-B0AC-9D9E862ED206}" type="slidenum">
              <a:rPr lang="en-US" altLang="zh-CN"/>
              <a:pPr/>
              <a:t>‹#›</a:t>
            </a:fld>
            <a:endParaRPr lang="en-US" altLang="zh-CN"/>
          </a:p>
        </p:txBody>
      </p:sp>
    </p:spTree>
    <p:extLst>
      <p:ext uri="{BB962C8B-B14F-4D97-AF65-F5344CB8AC3E}">
        <p14:creationId xmlns:p14="http://schemas.microsoft.com/office/powerpoint/2010/main" val="305558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a:extLst>
              <a:ext uri="{FF2B5EF4-FFF2-40B4-BE49-F238E27FC236}">
                <a16:creationId xmlns:a16="http://schemas.microsoft.com/office/drawing/2014/main" id="{E1900AA6-8B86-47FF-A957-569268DA8E5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8">
            <a:extLst>
              <a:ext uri="{FF2B5EF4-FFF2-40B4-BE49-F238E27FC236}">
                <a16:creationId xmlns:a16="http://schemas.microsoft.com/office/drawing/2014/main" id="{57A3FA65-D637-4E32-8DF8-1A3A5468F50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9">
            <a:extLst>
              <a:ext uri="{FF2B5EF4-FFF2-40B4-BE49-F238E27FC236}">
                <a16:creationId xmlns:a16="http://schemas.microsoft.com/office/drawing/2014/main" id="{9D2A5087-164D-41C7-B53B-430173B6BAB7}"/>
              </a:ext>
            </a:extLst>
          </p:cNvPr>
          <p:cNvSpPr>
            <a:spLocks noGrp="1" noChangeArrowheads="1"/>
          </p:cNvSpPr>
          <p:nvPr>
            <p:ph type="sldNum" sz="quarter" idx="12"/>
          </p:nvPr>
        </p:nvSpPr>
        <p:spPr>
          <a:ln/>
        </p:spPr>
        <p:txBody>
          <a:bodyPr/>
          <a:lstStyle>
            <a:lvl1pPr>
              <a:defRPr/>
            </a:lvl1pPr>
          </a:lstStyle>
          <a:p>
            <a:fld id="{9BD49F0A-2AFB-4096-A1B5-8D694E8DE595}" type="slidenum">
              <a:rPr lang="en-US" altLang="zh-CN"/>
              <a:pPr/>
              <a:t>‹#›</a:t>
            </a:fld>
            <a:endParaRPr lang="en-US" altLang="zh-CN"/>
          </a:p>
        </p:txBody>
      </p:sp>
    </p:spTree>
    <p:extLst>
      <p:ext uri="{BB962C8B-B14F-4D97-AF65-F5344CB8AC3E}">
        <p14:creationId xmlns:p14="http://schemas.microsoft.com/office/powerpoint/2010/main" val="340257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a:extLst>
              <a:ext uri="{FF2B5EF4-FFF2-40B4-BE49-F238E27FC236}">
                <a16:creationId xmlns:a16="http://schemas.microsoft.com/office/drawing/2014/main" id="{0E6F1542-594A-481F-A2B7-64361AFAAA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8">
            <a:extLst>
              <a:ext uri="{FF2B5EF4-FFF2-40B4-BE49-F238E27FC236}">
                <a16:creationId xmlns:a16="http://schemas.microsoft.com/office/drawing/2014/main" id="{74A5742F-C6BC-4F2F-9C3A-C86113BBF3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9">
            <a:extLst>
              <a:ext uri="{FF2B5EF4-FFF2-40B4-BE49-F238E27FC236}">
                <a16:creationId xmlns:a16="http://schemas.microsoft.com/office/drawing/2014/main" id="{EC2689E6-1377-4A92-AAF0-FA0508293EE2}"/>
              </a:ext>
            </a:extLst>
          </p:cNvPr>
          <p:cNvSpPr>
            <a:spLocks noGrp="1" noChangeArrowheads="1"/>
          </p:cNvSpPr>
          <p:nvPr>
            <p:ph type="sldNum" sz="quarter" idx="12"/>
          </p:nvPr>
        </p:nvSpPr>
        <p:spPr>
          <a:ln/>
        </p:spPr>
        <p:txBody>
          <a:bodyPr/>
          <a:lstStyle>
            <a:lvl1pPr>
              <a:defRPr/>
            </a:lvl1pPr>
          </a:lstStyle>
          <a:p>
            <a:fld id="{F8842877-E98F-4636-BE6A-05950E6C6012}" type="slidenum">
              <a:rPr lang="en-US" altLang="zh-CN"/>
              <a:pPr/>
              <a:t>‹#›</a:t>
            </a:fld>
            <a:endParaRPr lang="en-US" altLang="zh-CN"/>
          </a:p>
        </p:txBody>
      </p:sp>
    </p:spTree>
    <p:extLst>
      <p:ext uri="{BB962C8B-B14F-4D97-AF65-F5344CB8AC3E}">
        <p14:creationId xmlns:p14="http://schemas.microsoft.com/office/powerpoint/2010/main" val="239278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7">
            <a:extLst>
              <a:ext uri="{FF2B5EF4-FFF2-40B4-BE49-F238E27FC236}">
                <a16:creationId xmlns:a16="http://schemas.microsoft.com/office/drawing/2014/main" id="{2603310F-9C23-4835-9CA6-CEAF6B8014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8">
            <a:extLst>
              <a:ext uri="{FF2B5EF4-FFF2-40B4-BE49-F238E27FC236}">
                <a16:creationId xmlns:a16="http://schemas.microsoft.com/office/drawing/2014/main" id="{01D77945-4F44-41D5-A526-FC1FED9EE2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9">
            <a:extLst>
              <a:ext uri="{FF2B5EF4-FFF2-40B4-BE49-F238E27FC236}">
                <a16:creationId xmlns:a16="http://schemas.microsoft.com/office/drawing/2014/main" id="{AAE48BB9-4587-45A7-88D4-78EF48CDF17D}"/>
              </a:ext>
            </a:extLst>
          </p:cNvPr>
          <p:cNvSpPr>
            <a:spLocks noGrp="1" noChangeArrowheads="1"/>
          </p:cNvSpPr>
          <p:nvPr>
            <p:ph type="sldNum" sz="quarter" idx="12"/>
          </p:nvPr>
        </p:nvSpPr>
        <p:spPr>
          <a:ln/>
        </p:spPr>
        <p:txBody>
          <a:bodyPr/>
          <a:lstStyle>
            <a:lvl1pPr>
              <a:defRPr/>
            </a:lvl1pPr>
          </a:lstStyle>
          <a:p>
            <a:fld id="{25714672-E3CF-4441-8FDF-0C3FD9E26549}" type="slidenum">
              <a:rPr lang="en-US" altLang="zh-CN"/>
              <a:pPr/>
              <a:t>‹#›</a:t>
            </a:fld>
            <a:endParaRPr lang="en-US" altLang="zh-CN"/>
          </a:p>
        </p:txBody>
      </p:sp>
    </p:spTree>
    <p:extLst>
      <p:ext uri="{BB962C8B-B14F-4D97-AF65-F5344CB8AC3E}">
        <p14:creationId xmlns:p14="http://schemas.microsoft.com/office/powerpoint/2010/main" val="102581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3" name="Rectangle 25">
            <a:extLst>
              <a:ext uri="{FF2B5EF4-FFF2-40B4-BE49-F238E27FC236}">
                <a16:creationId xmlns:a16="http://schemas.microsoft.com/office/drawing/2014/main" id="{A77C715D-6C3D-46E4-A6BE-92AB05044D6A}"/>
              </a:ext>
            </a:extLst>
          </p:cNvPr>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4" name="Rectangle 26">
            <a:extLst>
              <a:ext uri="{FF2B5EF4-FFF2-40B4-BE49-F238E27FC236}">
                <a16:creationId xmlns:a16="http://schemas.microsoft.com/office/drawing/2014/main" id="{1374FECF-01E0-42B7-B4F8-D9E74ACBDE90}"/>
              </a:ext>
            </a:extLst>
          </p:cNvPr>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51" name="Rectangle 27">
            <a:extLst>
              <a:ext uri="{FF2B5EF4-FFF2-40B4-BE49-F238E27FC236}">
                <a16:creationId xmlns:a16="http://schemas.microsoft.com/office/drawing/2014/main" id="{6ED03895-900B-4C4D-87AA-2816A945D160}"/>
              </a:ext>
            </a:extLst>
          </p:cNvPr>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kumimoji="0" sz="1400">
                <a:latin typeface="+mn-lt"/>
              </a:defRPr>
            </a:lvl1pPr>
          </a:lstStyle>
          <a:p>
            <a:pPr>
              <a:defRPr/>
            </a:pPr>
            <a:endParaRPr lang="en-US" altLang="zh-CN"/>
          </a:p>
        </p:txBody>
      </p:sp>
      <p:sp>
        <p:nvSpPr>
          <p:cNvPr id="26652" name="Rectangle 28">
            <a:extLst>
              <a:ext uri="{FF2B5EF4-FFF2-40B4-BE49-F238E27FC236}">
                <a16:creationId xmlns:a16="http://schemas.microsoft.com/office/drawing/2014/main" id="{20436892-BA91-4979-9FB6-679167D8F7BF}"/>
              </a:ext>
            </a:extLst>
          </p:cNvPr>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kumimoji="0" sz="1400">
                <a:latin typeface="+mn-lt"/>
              </a:defRPr>
            </a:lvl1pPr>
          </a:lstStyle>
          <a:p>
            <a:pPr>
              <a:defRPr/>
            </a:pPr>
            <a:endParaRPr lang="en-US" altLang="zh-CN"/>
          </a:p>
        </p:txBody>
      </p:sp>
      <p:sp>
        <p:nvSpPr>
          <p:cNvPr id="26653" name="Rectangle 29">
            <a:extLst>
              <a:ext uri="{FF2B5EF4-FFF2-40B4-BE49-F238E27FC236}">
                <a16:creationId xmlns:a16="http://schemas.microsoft.com/office/drawing/2014/main" id="{9F594C1B-D552-4CDD-8A7F-A35AA54E1BD1}"/>
              </a:ext>
            </a:extLst>
          </p:cNvPr>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kumimoji="0" sz="1400">
                <a:latin typeface="Arial" panose="020B0604020202020204" pitchFamily="34" charset="0"/>
              </a:defRPr>
            </a:lvl1pPr>
          </a:lstStyle>
          <a:p>
            <a:fld id="{DCB4258B-FD75-4882-B17C-F987FB5BFF0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27.bin"/><Relationship Id="rId4" Type="http://schemas.openxmlformats.org/officeDocument/2006/relationships/image" Target="../media/image37.wmf"/></Relationships>
</file>

<file path=ppt/slides/_rels/slide1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3.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1.bin"/></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1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9.wmf"/><Relationship Id="rId5" Type="http://schemas.openxmlformats.org/officeDocument/2006/relationships/oleObject" Target="../embeddings/oleObject35.bin"/><Relationship Id="rId4" Type="http://schemas.openxmlformats.org/officeDocument/2006/relationships/image" Target="../media/image48.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18" Type="http://schemas.openxmlformats.org/officeDocument/2006/relationships/oleObject" Target="../embeddings/oleObject8.bin"/><Relationship Id="rId3" Type="http://schemas.openxmlformats.org/officeDocument/2006/relationships/image" Target="../media/image2.jpeg"/><Relationship Id="rId7" Type="http://schemas.openxmlformats.org/officeDocument/2006/relationships/image" Target="../media/image5.wmf"/><Relationship Id="rId12" Type="http://schemas.openxmlformats.org/officeDocument/2006/relationships/oleObject" Target="../embeddings/oleObject5.bin"/><Relationship Id="rId17" Type="http://schemas.openxmlformats.org/officeDocument/2006/relationships/image" Target="../media/image10.wmf"/><Relationship Id="rId2" Type="http://schemas.openxmlformats.org/officeDocument/2006/relationships/notesSlide" Target="../notesSlides/notesSlide3.xml"/><Relationship Id="rId16"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jpeg"/><Relationship Id="rId15" Type="http://schemas.openxmlformats.org/officeDocument/2006/relationships/image" Target="../media/image9.wmf"/><Relationship Id="rId10" Type="http://schemas.openxmlformats.org/officeDocument/2006/relationships/oleObject" Target="../embeddings/oleObject4.bin"/><Relationship Id="rId19" Type="http://schemas.openxmlformats.org/officeDocument/2006/relationships/image" Target="../media/image11.wmf"/><Relationship Id="rId4" Type="http://schemas.openxmlformats.org/officeDocument/2006/relationships/image" Target="../media/image3.jpeg"/><Relationship Id="rId9" Type="http://schemas.openxmlformats.org/officeDocument/2006/relationships/image" Target="../media/image6.wmf"/><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5.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3.bin"/><Relationship Id="rId18" Type="http://schemas.openxmlformats.org/officeDocument/2006/relationships/image" Target="../media/image21.emf"/><Relationship Id="rId3" Type="http://schemas.openxmlformats.org/officeDocument/2006/relationships/image" Target="../media/image13.jpeg"/><Relationship Id="rId7" Type="http://schemas.openxmlformats.org/officeDocument/2006/relationships/oleObject" Target="../embeddings/oleObject10.bin"/><Relationship Id="rId12" Type="http://schemas.openxmlformats.org/officeDocument/2006/relationships/image" Target="../media/image17.wmf"/><Relationship Id="rId17" Type="http://schemas.openxmlformats.org/officeDocument/2006/relationships/image" Target="../media/image20.wmf"/><Relationship Id="rId2" Type="http://schemas.openxmlformats.org/officeDocument/2006/relationships/notesSlide" Target="../notesSlides/notesSlide5.xml"/><Relationship Id="rId16"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19.emf"/><Relationship Id="rId10" Type="http://schemas.openxmlformats.org/officeDocument/2006/relationships/image" Target="../media/image16.wmf"/><Relationship Id="rId4" Type="http://schemas.openxmlformats.org/officeDocument/2006/relationships/image" Target="../media/image12.jpeg"/><Relationship Id="rId9" Type="http://schemas.openxmlformats.org/officeDocument/2006/relationships/oleObject" Target="../embeddings/oleObject11.bin"/><Relationship Id="rId14" Type="http://schemas.openxmlformats.org/officeDocument/2006/relationships/image" Target="../media/image18.wmf"/></Relationships>
</file>

<file path=ppt/slides/_rels/slide6.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6.wmf"/><Relationship Id="rId18" Type="http://schemas.openxmlformats.org/officeDocument/2006/relationships/oleObject" Target="../embeddings/oleObject21.bin"/><Relationship Id="rId3" Type="http://schemas.openxmlformats.org/officeDocument/2006/relationships/oleObject" Target="../embeddings/oleObject15.bin"/><Relationship Id="rId21" Type="http://schemas.openxmlformats.org/officeDocument/2006/relationships/image" Target="../media/image30.wmf"/><Relationship Id="rId7" Type="http://schemas.openxmlformats.org/officeDocument/2006/relationships/oleObject" Target="../embeddings/oleObject16.bin"/><Relationship Id="rId12" Type="http://schemas.openxmlformats.org/officeDocument/2006/relationships/oleObject" Target="../embeddings/oleObject18.bin"/><Relationship Id="rId17" Type="http://schemas.openxmlformats.org/officeDocument/2006/relationships/image" Target="../media/image28.wmf"/><Relationship Id="rId2" Type="http://schemas.openxmlformats.org/officeDocument/2006/relationships/notesSlide" Target="../notesSlides/notesSlide6.xml"/><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image" Target="../media/image13.jpeg"/><Relationship Id="rId11" Type="http://schemas.openxmlformats.org/officeDocument/2006/relationships/image" Target="../media/image25.wmf"/><Relationship Id="rId5" Type="http://schemas.openxmlformats.org/officeDocument/2006/relationships/image" Target="../media/image12.jpeg"/><Relationship Id="rId15" Type="http://schemas.openxmlformats.org/officeDocument/2006/relationships/image" Target="../media/image27.wmf"/><Relationship Id="rId10" Type="http://schemas.openxmlformats.org/officeDocument/2006/relationships/oleObject" Target="../embeddings/oleObject17.bin"/><Relationship Id="rId19" Type="http://schemas.openxmlformats.org/officeDocument/2006/relationships/image" Target="../media/image29.wmf"/><Relationship Id="rId4" Type="http://schemas.openxmlformats.org/officeDocument/2006/relationships/image" Target="../media/image22.png"/><Relationship Id="rId9" Type="http://schemas.openxmlformats.org/officeDocument/2006/relationships/image" Target="../media/image24.emf"/><Relationship Id="rId14" Type="http://schemas.openxmlformats.org/officeDocument/2006/relationships/oleObject" Target="../embeddings/oleObject19.bin"/><Relationship Id="rId22"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3.wmf"/><Relationship Id="rId5" Type="http://schemas.openxmlformats.org/officeDocument/2006/relationships/oleObject" Target="../embeddings/oleObject24.bin"/><Relationship Id="rId4" Type="http://schemas.openxmlformats.org/officeDocument/2006/relationships/image" Target="../media/image3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 Box 7">
            <a:extLst>
              <a:ext uri="{FF2B5EF4-FFF2-40B4-BE49-F238E27FC236}">
                <a16:creationId xmlns:a16="http://schemas.microsoft.com/office/drawing/2014/main" id="{837AD816-3969-400C-9860-AA63438AFF15}"/>
              </a:ext>
            </a:extLst>
          </p:cNvPr>
          <p:cNvSpPr txBox="1">
            <a:spLocks noChangeArrowheads="1"/>
          </p:cNvSpPr>
          <p:nvPr/>
        </p:nvSpPr>
        <p:spPr bwMode="auto">
          <a:xfrm>
            <a:off x="304800" y="260450"/>
            <a:ext cx="8610600" cy="576262"/>
          </a:xfrm>
          <a:prstGeom prst="rect">
            <a:avLst/>
          </a:prstGeom>
          <a:noFill/>
          <a:ln w="9525">
            <a:no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b="1" dirty="0">
                <a:highlight>
                  <a:srgbClr val="FFFF00"/>
                </a:highlight>
                <a:ea typeface="华文行楷" panose="02010800040101010101" pitchFamily="2" charset="-122"/>
              </a:rPr>
              <a:t>第二章　电</a:t>
            </a:r>
            <a:r>
              <a:rPr lang="zh-CN" altLang="en-US" sz="4000" b="1" dirty="0">
                <a:ea typeface="华文行楷" panose="02010800040101010101" pitchFamily="2" charset="-122"/>
              </a:rPr>
              <a:t>力系统中性点运行方式（重点）</a:t>
            </a:r>
          </a:p>
        </p:txBody>
      </p:sp>
      <p:sp>
        <p:nvSpPr>
          <p:cNvPr id="1032" name="Rectangle 8">
            <a:extLst>
              <a:ext uri="{FF2B5EF4-FFF2-40B4-BE49-F238E27FC236}">
                <a16:creationId xmlns:a16="http://schemas.microsoft.com/office/drawing/2014/main" id="{493CA988-0012-443D-A392-2A2EBA010C1E}"/>
              </a:ext>
            </a:extLst>
          </p:cNvPr>
          <p:cNvSpPr>
            <a:spLocks noChangeArrowheads="1"/>
          </p:cNvSpPr>
          <p:nvPr/>
        </p:nvSpPr>
        <p:spPr bwMode="auto">
          <a:xfrm>
            <a:off x="196850" y="1115144"/>
            <a:ext cx="8839200" cy="5410200"/>
          </a:xfrm>
          <a:prstGeom prst="rect">
            <a:avLst/>
          </a:prstGeom>
          <a:noFill/>
          <a:ln w="9525">
            <a:no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600" b="1" dirty="0">
                <a:latin typeface="华文楷体" panose="02010600040101010101" pitchFamily="2" charset="-122"/>
                <a:ea typeface="华文楷体" panose="02010600040101010101" pitchFamily="2" charset="-122"/>
              </a:rPr>
              <a:t>一、电力系统中性点的接地方式</a:t>
            </a:r>
          </a:p>
          <a:p>
            <a:r>
              <a:rPr lang="zh-CN" altLang="en-US" b="1" dirty="0">
                <a:latin typeface="华文楷体" panose="02010600040101010101" pitchFamily="2" charset="-122"/>
                <a:ea typeface="华文楷体" panose="02010600040101010101" pitchFamily="2" charset="-122"/>
              </a:rPr>
              <a:t>　　电力系统的</a:t>
            </a:r>
            <a:r>
              <a:rPr lang="zh-CN" altLang="en-US" b="1" u="sng" dirty="0">
                <a:latin typeface="华文楷体" panose="02010600040101010101" pitchFamily="2" charset="-122"/>
                <a:ea typeface="华文楷体" panose="02010600040101010101" pitchFamily="2" charset="-122"/>
              </a:rPr>
              <a:t>中性点指星形联结的变压器或发电机的中点</a:t>
            </a:r>
            <a:r>
              <a:rPr lang="zh-CN" altLang="en-US" b="1" dirty="0">
                <a:latin typeface="华文楷体" panose="02010600040101010101" pitchFamily="2" charset="-122"/>
                <a:ea typeface="华文楷体" panose="02010600040101010101" pitchFamily="2" charset="-122"/>
              </a:rPr>
              <a:t>。三相电力系统中性点的运行方式（也称中性点接地方式）有：中性点不接地方式（对地绝缘）、经电阻接地方式、经电抗接地方式、经消弧线圈接地方式和直接接地方式等。</a:t>
            </a:r>
          </a:p>
          <a:p>
            <a:r>
              <a:rPr lang="zh-CN" altLang="en-US" b="1" dirty="0">
                <a:latin typeface="华文楷体" panose="02010600040101010101" pitchFamily="2" charset="-122"/>
                <a:ea typeface="华文楷体" panose="02010600040101010101" pitchFamily="2" charset="-122"/>
              </a:rPr>
              <a:t>        能否合理选择中性点运行方式，会直接影响到电力网的绝缘水平、保护配置、系统供电可靠性和选择性，对通信系统的干扰以及发电机和变压器的安全运行等。</a:t>
            </a:r>
          </a:p>
          <a:p>
            <a:r>
              <a:rPr lang="zh-CN" altLang="en-US" b="1" dirty="0">
                <a:latin typeface="华文楷体" panose="02010600040101010101" pitchFamily="2" charset="-122"/>
                <a:ea typeface="华文楷体" panose="02010600040101010101" pitchFamily="2" charset="-122"/>
              </a:rPr>
              <a:t>　　我国电力系统目前采用的中性点运行方式主要有三种：</a:t>
            </a:r>
            <a:r>
              <a:rPr lang="zh-CN" altLang="en-US" b="1" u="sng" dirty="0">
                <a:latin typeface="华文楷体" panose="02010600040101010101" pitchFamily="2" charset="-122"/>
                <a:ea typeface="华文楷体" panose="02010600040101010101" pitchFamily="2" charset="-122"/>
              </a:rPr>
              <a:t>中性点不接地、经消弧线圈接地（小接地电流系统）和中性点直接接地（大接地电流系统）</a:t>
            </a:r>
            <a:r>
              <a:rPr lang="zh-CN" altLang="en-US" b="1" dirty="0">
                <a:latin typeface="华文楷体" panose="02010600040101010101" pitchFamily="2" charset="-122"/>
                <a:ea typeface="华文楷体" panose="02010600040101010101" pitchFamily="2" charset="-122"/>
              </a:rPr>
              <a:t>。前两种运行由于发生单相接地故障时流经接地点的接地电流小，称为小接地电流系统；后一种由于发生单相接地时流过接地点的单相短路电流很大，称为大接地电流系统。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iterate type="wd">
                                    <p:tmPct val="100000"/>
                                  </p:iterate>
                                  <p:childTnLst>
                                    <p:set>
                                      <p:cBhvr>
                                        <p:cTn id="6" dur="1" fill="hold">
                                          <p:stCondLst>
                                            <p:cond delay="0"/>
                                          </p:stCondLst>
                                        </p:cTn>
                                        <p:tgtEl>
                                          <p:spTgt spid="1031"/>
                                        </p:tgtEl>
                                        <p:attrNameLst>
                                          <p:attrName>style.visibility</p:attrName>
                                        </p:attrNameLst>
                                      </p:cBhvr>
                                      <p:to>
                                        <p:strVal val="visible"/>
                                      </p:to>
                                    </p:set>
                                    <p:anim calcmode="lin" valueType="num">
                                      <p:cBhvr>
                                        <p:cTn id="7" dur="750" fill="hold"/>
                                        <p:tgtEl>
                                          <p:spTgt spid="1031"/>
                                        </p:tgtEl>
                                        <p:attrNameLst>
                                          <p:attrName>ppt_w</p:attrName>
                                        </p:attrNameLst>
                                      </p:cBhvr>
                                      <p:tavLst>
                                        <p:tav tm="0">
                                          <p:val>
                                            <p:fltVal val="0"/>
                                          </p:val>
                                        </p:tav>
                                        <p:tav tm="100000">
                                          <p:val>
                                            <p:strVal val="#ppt_w"/>
                                          </p:val>
                                        </p:tav>
                                      </p:tavLst>
                                    </p:anim>
                                    <p:anim calcmode="lin" valueType="num">
                                      <p:cBhvr>
                                        <p:cTn id="8" dur="750" fill="hold"/>
                                        <p:tgtEl>
                                          <p:spTgt spid="1031"/>
                                        </p:tgtEl>
                                        <p:attrNameLst>
                                          <p:attrName>ppt_h</p:attrName>
                                        </p:attrNameLst>
                                      </p:cBhvr>
                                      <p:tavLst>
                                        <p:tav tm="0">
                                          <p:val>
                                            <p:fltVal val="0"/>
                                          </p:val>
                                        </p:tav>
                                        <p:tav tm="100000">
                                          <p:val>
                                            <p:strVal val="#ppt_h"/>
                                          </p:val>
                                        </p:tav>
                                      </p:tavLst>
                                    </p:anim>
                                    <p:anim calcmode="lin" valueType="num">
                                      <p:cBhvr>
                                        <p:cTn id="9" dur="750" fill="hold"/>
                                        <p:tgtEl>
                                          <p:spTgt spid="1031"/>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103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grpId="0" nodeType="clickEffect">
                                  <p:stCondLst>
                                    <p:cond delay="0"/>
                                  </p:stCondLst>
                                  <p:iterate type="wd">
                                    <p:tmPct val="100000"/>
                                  </p:iterate>
                                  <p:childTnLst>
                                    <p:set>
                                      <p:cBhvr>
                                        <p:cTn id="14" dur="1" fill="hold">
                                          <p:stCondLst>
                                            <p:cond delay="0"/>
                                          </p:stCondLst>
                                        </p:cTn>
                                        <p:tgtEl>
                                          <p:spTgt spid="1032"/>
                                        </p:tgtEl>
                                        <p:attrNameLst>
                                          <p:attrName>style.visibility</p:attrName>
                                        </p:attrNameLst>
                                      </p:cBhvr>
                                      <p:to>
                                        <p:strVal val="visible"/>
                                      </p:to>
                                    </p:set>
                                    <p:anim calcmode="lin" valueType="num">
                                      <p:cBhvr>
                                        <p:cTn id="15" dur="300" fill="hold"/>
                                        <p:tgtEl>
                                          <p:spTgt spid="1032"/>
                                        </p:tgtEl>
                                        <p:attrNameLst>
                                          <p:attrName>ppt_x</p:attrName>
                                        </p:attrNameLst>
                                      </p:cBhvr>
                                      <p:tavLst>
                                        <p:tav tm="0">
                                          <p:val>
                                            <p:strVal val="#ppt_x+#ppt_w/2"/>
                                          </p:val>
                                        </p:tav>
                                        <p:tav tm="100000">
                                          <p:val>
                                            <p:strVal val="#ppt_x"/>
                                          </p:val>
                                        </p:tav>
                                      </p:tavLst>
                                    </p:anim>
                                    <p:anim calcmode="lin" valueType="num">
                                      <p:cBhvr>
                                        <p:cTn id="16" dur="300" fill="hold"/>
                                        <p:tgtEl>
                                          <p:spTgt spid="1032"/>
                                        </p:tgtEl>
                                        <p:attrNameLst>
                                          <p:attrName>ppt_y</p:attrName>
                                        </p:attrNameLst>
                                      </p:cBhvr>
                                      <p:tavLst>
                                        <p:tav tm="0">
                                          <p:val>
                                            <p:strVal val="#ppt_y"/>
                                          </p:val>
                                        </p:tav>
                                        <p:tav tm="100000">
                                          <p:val>
                                            <p:strVal val="#ppt_y"/>
                                          </p:val>
                                        </p:tav>
                                      </p:tavLst>
                                    </p:anim>
                                    <p:anim calcmode="lin" valueType="num">
                                      <p:cBhvr>
                                        <p:cTn id="17" dur="300" fill="hold"/>
                                        <p:tgtEl>
                                          <p:spTgt spid="1032"/>
                                        </p:tgtEl>
                                        <p:attrNameLst>
                                          <p:attrName>ppt_w</p:attrName>
                                        </p:attrNameLst>
                                      </p:cBhvr>
                                      <p:tavLst>
                                        <p:tav tm="0">
                                          <p:val>
                                            <p:fltVal val="0"/>
                                          </p:val>
                                        </p:tav>
                                        <p:tav tm="100000">
                                          <p:val>
                                            <p:strVal val="#ppt_w"/>
                                          </p:val>
                                        </p:tav>
                                      </p:tavLst>
                                    </p:anim>
                                    <p:anim calcmode="lin" valueType="num">
                                      <p:cBhvr>
                                        <p:cTn id="18" dur="300" fill="hold"/>
                                        <p:tgtEl>
                                          <p:spTgt spid="10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animBg="1" autoUpdateAnimBg="0"/>
      <p:bldP spid="103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D117B43-D1A4-47EE-B20A-9C44DD7DCF9F}"/>
              </a:ext>
            </a:extLst>
          </p:cNvPr>
          <p:cNvSpPr>
            <a:spLocks noGrp="1" noChangeArrowheads="1"/>
          </p:cNvSpPr>
          <p:nvPr>
            <p:ph type="body" idx="1"/>
          </p:nvPr>
        </p:nvSpPr>
        <p:spPr>
          <a:xfrm>
            <a:off x="323850" y="228600"/>
            <a:ext cx="8640763" cy="6400800"/>
          </a:xfrm>
          <a:noFill/>
          <a:ln w="57150" cmpd="thinThick">
            <a:noFill/>
            <a:miter lim="800000"/>
            <a:headEnd/>
            <a:tailEnd/>
          </a:ln>
        </p:spPr>
        <p:txBody>
          <a:bodyPr/>
          <a:lstStyle/>
          <a:p>
            <a:pPr algn="just" eaLnBrk="1" hangingPunct="1">
              <a:lnSpc>
                <a:spcPct val="90000"/>
              </a:lnSpc>
              <a:buFont typeface="Wingdings" panose="05000000000000000000" pitchFamily="2" charset="2"/>
              <a:buNone/>
            </a:pP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二</a:t>
            </a: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中性点经消弧线圈接地系统</a:t>
            </a:r>
          </a:p>
          <a:p>
            <a:pPr algn="just"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　　 在中性点不接地系统中，单相接地电容电流超过上节所述的规定数值时，电弧</a:t>
            </a:r>
          </a:p>
          <a:p>
            <a:pPr algn="just"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将不能自行熄灭。为了减小接地点的单相接地电流，一般使变压器中性点经消弧线</a:t>
            </a:r>
          </a:p>
          <a:p>
            <a:pPr algn="just"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圈后再与大地连接。</a:t>
            </a:r>
          </a:p>
          <a:p>
            <a:pPr algn="just" eaLnBrk="1" hangingPunct="1">
              <a:lnSpc>
                <a:spcPct val="90000"/>
              </a:lnSpc>
              <a:buFont typeface="Wingdings" panose="05000000000000000000" pitchFamily="2" charset="2"/>
              <a:buNone/>
            </a:pPr>
            <a:r>
              <a:rPr lang="en-US" altLang="zh-CN" sz="2000" b="1">
                <a:solidFill>
                  <a:sysClr val="windowText" lastClr="000000"/>
                </a:solidFill>
                <a:latin typeface="华文楷体" panose="02010600040101010101" pitchFamily="2" charset="-122"/>
                <a:ea typeface="华文楷体" panose="02010600040101010101" pitchFamily="2" charset="-122"/>
              </a:rPr>
              <a:t>1</a:t>
            </a:r>
            <a:r>
              <a:rPr lang="zh-CN" altLang="en-US" sz="2000" b="1">
                <a:solidFill>
                  <a:sysClr val="windowText" lastClr="000000"/>
                </a:solidFill>
                <a:latin typeface="华文楷体" panose="02010600040101010101" pitchFamily="2" charset="-122"/>
                <a:ea typeface="华文楷体" panose="02010600040101010101" pitchFamily="2" charset="-122"/>
              </a:rPr>
              <a:t>、消弧线圈的补偿原理</a:t>
            </a:r>
            <a:r>
              <a:rPr lang="zh-CN" altLang="en-US" sz="1800" b="1">
                <a:solidFill>
                  <a:sysClr val="windowText" lastClr="000000"/>
                </a:solidFill>
                <a:latin typeface="华文楷体" panose="02010600040101010101" pitchFamily="2" charset="-122"/>
                <a:ea typeface="华文楷体" panose="02010600040101010101" pitchFamily="2" charset="-122"/>
              </a:rPr>
              <a:t>　　</a:t>
            </a:r>
          </a:p>
          <a:p>
            <a:pPr algn="just"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　　下图为中性点经消弧线圈接地的三相系统图。正常工作时，中性点的电位为零</a:t>
            </a:r>
          </a:p>
          <a:p>
            <a:pPr algn="just"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没有电流通过消弧线圈。当</a:t>
            </a:r>
            <a:r>
              <a:rPr lang="en-US" altLang="zh-CN" sz="1800" b="1">
                <a:solidFill>
                  <a:sysClr val="windowText" lastClr="000000"/>
                </a:solidFill>
                <a:latin typeface="华文楷体" panose="02010600040101010101" pitchFamily="2" charset="-122"/>
                <a:ea typeface="华文楷体" panose="02010600040101010101" pitchFamily="2" charset="-122"/>
              </a:rPr>
              <a:t>C</a:t>
            </a:r>
            <a:r>
              <a:rPr lang="zh-CN" altLang="en-US" sz="1800" b="1">
                <a:solidFill>
                  <a:sysClr val="windowText" lastClr="000000"/>
                </a:solidFill>
                <a:latin typeface="华文楷体" panose="02010600040101010101" pitchFamily="2" charset="-122"/>
                <a:ea typeface="华文楷体" panose="02010600040101010101" pitchFamily="2" charset="-122"/>
              </a:rPr>
              <a:t>相发生金属性接地时，作用在消弧线圈两端的电压即</a:t>
            </a:r>
          </a:p>
          <a:p>
            <a:pPr algn="just"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升高为相电压</a:t>
            </a:r>
            <a:r>
              <a:rPr lang="en-US" altLang="zh-CN" sz="1800" b="1">
                <a:solidFill>
                  <a:sysClr val="windowText" lastClr="000000"/>
                </a:solidFill>
                <a:latin typeface="华文楷体" panose="02010600040101010101" pitchFamily="2" charset="-122"/>
                <a:ea typeface="华文楷体" panose="02010600040101010101" pitchFamily="2" charset="-122"/>
              </a:rPr>
              <a:t>U</a:t>
            </a:r>
            <a:r>
              <a:rPr lang="en-US" altLang="zh-CN" sz="1800" b="1" baseline="-30000">
                <a:solidFill>
                  <a:sysClr val="windowText" lastClr="000000"/>
                </a:solidFill>
                <a:latin typeface="华文楷体" panose="02010600040101010101" pitchFamily="2" charset="-122"/>
                <a:ea typeface="华文楷体" panose="02010600040101010101" pitchFamily="2" charset="-122"/>
              </a:rPr>
              <a:t>C</a:t>
            </a:r>
            <a:r>
              <a:rPr lang="zh-CN" altLang="en-US" sz="1800" b="1">
                <a:solidFill>
                  <a:sysClr val="windowText" lastClr="000000"/>
                </a:solidFill>
                <a:latin typeface="华文楷体" panose="02010600040101010101" pitchFamily="2" charset="-122"/>
                <a:ea typeface="华文楷体" panose="02010600040101010101" pitchFamily="2" charset="-122"/>
              </a:rPr>
              <a:t>，并有电感电流</a:t>
            </a:r>
            <a:r>
              <a:rPr lang="en-US" altLang="zh-CN" sz="1800" b="1">
                <a:solidFill>
                  <a:sysClr val="windowText" lastClr="000000"/>
                </a:solidFill>
                <a:latin typeface="华文楷体" panose="02010600040101010101" pitchFamily="2" charset="-122"/>
                <a:ea typeface="华文楷体" panose="02010600040101010101" pitchFamily="2" charset="-122"/>
              </a:rPr>
              <a:t>I</a:t>
            </a:r>
            <a:r>
              <a:rPr lang="en-US" altLang="zh-CN" sz="1800" b="1" baseline="-30000">
                <a:solidFill>
                  <a:sysClr val="windowText" lastClr="000000"/>
                </a:solidFill>
                <a:latin typeface="华文楷体" panose="02010600040101010101" pitchFamily="2" charset="-122"/>
                <a:ea typeface="华文楷体" panose="02010600040101010101" pitchFamily="2" charset="-122"/>
              </a:rPr>
              <a:t>L</a:t>
            </a:r>
            <a:r>
              <a:rPr lang="zh-CN" altLang="en-US" sz="1800" b="1">
                <a:solidFill>
                  <a:sysClr val="windowText" lastClr="000000"/>
                </a:solidFill>
                <a:latin typeface="华文楷体" panose="02010600040101010101" pitchFamily="2" charset="-122"/>
                <a:ea typeface="华文楷体" panose="02010600040101010101" pitchFamily="2" charset="-122"/>
              </a:rPr>
              <a:t>通过消弧线圈和接地点，</a:t>
            </a:r>
            <a:r>
              <a:rPr lang="en-US" altLang="zh-CN" sz="1800" b="1">
                <a:solidFill>
                  <a:sysClr val="windowText" lastClr="000000"/>
                </a:solidFill>
                <a:latin typeface="华文楷体" panose="02010600040101010101" pitchFamily="2" charset="-122"/>
                <a:ea typeface="华文楷体" panose="02010600040101010101" pitchFamily="2" charset="-122"/>
              </a:rPr>
              <a:t>I</a:t>
            </a:r>
            <a:r>
              <a:rPr lang="en-US" altLang="zh-CN" sz="1800" b="1" baseline="-30000">
                <a:solidFill>
                  <a:sysClr val="windowText" lastClr="000000"/>
                </a:solidFill>
                <a:latin typeface="华文楷体" panose="02010600040101010101" pitchFamily="2" charset="-122"/>
                <a:ea typeface="华文楷体" panose="02010600040101010101" pitchFamily="2" charset="-122"/>
              </a:rPr>
              <a:t>L</a:t>
            </a:r>
            <a:r>
              <a:rPr lang="zh-CN" altLang="en-US" sz="1800" b="1">
                <a:solidFill>
                  <a:sysClr val="windowText" lastClr="000000"/>
                </a:solidFill>
                <a:latin typeface="华文楷体" panose="02010600040101010101" pitchFamily="2" charset="-122"/>
                <a:ea typeface="华文楷体" panose="02010600040101010101" pitchFamily="2" charset="-122"/>
              </a:rPr>
              <a:t>滞后于</a:t>
            </a:r>
            <a:r>
              <a:rPr lang="en-US" altLang="zh-CN" sz="1800" b="1">
                <a:solidFill>
                  <a:sysClr val="windowText" lastClr="000000"/>
                </a:solidFill>
                <a:latin typeface="华文楷体" panose="02010600040101010101" pitchFamily="2" charset="-122"/>
                <a:ea typeface="华文楷体" panose="02010600040101010101" pitchFamily="2" charset="-122"/>
              </a:rPr>
              <a:t>U</a:t>
            </a:r>
            <a:r>
              <a:rPr lang="en-US" altLang="zh-CN" sz="1800" b="1" baseline="-30000">
                <a:solidFill>
                  <a:sysClr val="windowText" lastClr="000000"/>
                </a:solidFill>
                <a:latin typeface="华文楷体" panose="02010600040101010101" pitchFamily="2" charset="-122"/>
                <a:ea typeface="华文楷体" panose="02010600040101010101" pitchFamily="2" charset="-122"/>
              </a:rPr>
              <a:t>C  </a:t>
            </a:r>
            <a:r>
              <a:rPr lang="en-US" altLang="zh-CN" sz="1800" b="1">
                <a:solidFill>
                  <a:sysClr val="windowText" lastClr="000000"/>
                </a:solidFill>
                <a:latin typeface="华文楷体" panose="02010600040101010101" pitchFamily="2" charset="-122"/>
                <a:ea typeface="华文楷体" panose="02010600040101010101" pitchFamily="2" charset="-122"/>
              </a:rPr>
              <a:t>90°</a:t>
            </a:r>
            <a:r>
              <a:rPr lang="zh-CN" altLang="en-US" sz="1800" b="1">
                <a:solidFill>
                  <a:sysClr val="windowText" lastClr="000000"/>
                </a:solidFill>
                <a:latin typeface="华文楷体" panose="02010600040101010101" pitchFamily="2" charset="-122"/>
                <a:ea typeface="华文楷体" panose="02010600040101010101" pitchFamily="2" charset="-122"/>
              </a:rPr>
              <a:t>。由于</a:t>
            </a:r>
          </a:p>
          <a:p>
            <a:pPr algn="just" eaLnBrk="1" hangingPunct="1">
              <a:lnSpc>
                <a:spcPct val="90000"/>
              </a:lnSpc>
              <a:buFont typeface="Wingdings" panose="05000000000000000000" pitchFamily="2" charset="2"/>
              <a:buNone/>
            </a:pPr>
            <a:r>
              <a:rPr lang="en-US" altLang="zh-CN" sz="1800" b="1">
                <a:solidFill>
                  <a:sysClr val="windowText" lastClr="000000"/>
                </a:solidFill>
                <a:latin typeface="华文楷体" panose="02010600040101010101" pitchFamily="2" charset="-122"/>
                <a:ea typeface="华文楷体" panose="02010600040101010101" pitchFamily="2" charset="-122"/>
              </a:rPr>
              <a:t>I</a:t>
            </a:r>
            <a:r>
              <a:rPr lang="en-US" altLang="zh-CN" sz="1800" b="1" baseline="-30000">
                <a:solidFill>
                  <a:sysClr val="windowText" lastClr="000000"/>
                </a:solidFill>
                <a:latin typeface="华文楷体" panose="02010600040101010101" pitchFamily="2" charset="-122"/>
                <a:ea typeface="华文楷体" panose="02010600040101010101" pitchFamily="2" charset="-122"/>
              </a:rPr>
              <a:t>L</a:t>
            </a:r>
            <a:r>
              <a:rPr lang="zh-CN" altLang="en-US" sz="1800" b="1">
                <a:solidFill>
                  <a:sysClr val="windowText" lastClr="000000"/>
                </a:solidFill>
                <a:latin typeface="华文楷体" panose="02010600040101010101" pitchFamily="2" charset="-122"/>
                <a:ea typeface="华文楷体" panose="02010600040101010101" pitchFamily="2" charset="-122"/>
              </a:rPr>
              <a:t>和</a:t>
            </a:r>
            <a:r>
              <a:rPr lang="en-US" altLang="zh-CN" sz="1800" b="1">
                <a:solidFill>
                  <a:sysClr val="windowText" lastClr="000000"/>
                </a:solidFill>
                <a:latin typeface="华文楷体" panose="02010600040101010101" pitchFamily="2" charset="-122"/>
                <a:ea typeface="华文楷体" panose="02010600040101010101" pitchFamily="2" charset="-122"/>
              </a:rPr>
              <a:t>I</a:t>
            </a:r>
            <a:r>
              <a:rPr lang="en-US" altLang="zh-CN" sz="1800" b="1" baseline="-30000">
                <a:solidFill>
                  <a:sysClr val="windowText" lastClr="000000"/>
                </a:solidFill>
                <a:latin typeface="华文楷体" panose="02010600040101010101" pitchFamily="2" charset="-122"/>
                <a:ea typeface="华文楷体" panose="02010600040101010101" pitchFamily="2" charset="-122"/>
              </a:rPr>
              <a:t>C</a:t>
            </a:r>
            <a:r>
              <a:rPr lang="zh-CN" altLang="en-US" sz="1800" b="1">
                <a:solidFill>
                  <a:sysClr val="windowText" lastClr="000000"/>
                </a:solidFill>
                <a:latin typeface="华文楷体" panose="02010600040101010101" pitchFamily="2" charset="-122"/>
                <a:ea typeface="华文楷体" panose="02010600040101010101" pitchFamily="2" charset="-122"/>
              </a:rPr>
              <a:t>两者相位差</a:t>
            </a:r>
            <a:r>
              <a:rPr lang="en-US" altLang="zh-CN" sz="1800" b="1">
                <a:solidFill>
                  <a:sysClr val="windowText" lastClr="000000"/>
                </a:solidFill>
                <a:latin typeface="华文楷体" panose="02010600040101010101" pitchFamily="2" charset="-122"/>
                <a:ea typeface="华文楷体" panose="02010600040101010101" pitchFamily="2" charset="-122"/>
              </a:rPr>
              <a:t>180°</a:t>
            </a:r>
            <a:r>
              <a:rPr lang="zh-CN" altLang="en-US" sz="1800" b="1">
                <a:solidFill>
                  <a:sysClr val="windowText" lastClr="000000"/>
                </a:solidFill>
                <a:latin typeface="华文楷体" panose="02010600040101010101" pitchFamily="2" charset="-122"/>
                <a:ea typeface="华文楷体" panose="02010600040101010101" pitchFamily="2" charset="-122"/>
              </a:rPr>
              <a:t>，所以在接地点</a:t>
            </a:r>
            <a:r>
              <a:rPr lang="en-US" altLang="zh-CN" sz="1800" b="1">
                <a:solidFill>
                  <a:sysClr val="windowText" lastClr="000000"/>
                </a:solidFill>
                <a:latin typeface="华文楷体" panose="02010600040101010101" pitchFamily="2" charset="-122"/>
                <a:ea typeface="华文楷体" panose="02010600040101010101" pitchFamily="2" charset="-122"/>
              </a:rPr>
              <a:t>I</a:t>
            </a:r>
            <a:r>
              <a:rPr lang="en-US" altLang="zh-CN" sz="1800" b="1" baseline="-30000">
                <a:solidFill>
                  <a:sysClr val="windowText" lastClr="000000"/>
                </a:solidFill>
                <a:latin typeface="华文楷体" panose="02010600040101010101" pitchFamily="2" charset="-122"/>
                <a:ea typeface="华文楷体" panose="02010600040101010101" pitchFamily="2" charset="-122"/>
              </a:rPr>
              <a:t>L</a:t>
            </a:r>
            <a:r>
              <a:rPr lang="zh-CN" altLang="en-US" sz="1800" b="1">
                <a:solidFill>
                  <a:sysClr val="windowText" lastClr="000000"/>
                </a:solidFill>
                <a:latin typeface="华文楷体" panose="02010600040101010101" pitchFamily="2" charset="-122"/>
                <a:ea typeface="华文楷体" panose="02010600040101010101" pitchFamily="2" charset="-122"/>
              </a:rPr>
              <a:t>和</a:t>
            </a:r>
            <a:r>
              <a:rPr lang="en-US" altLang="zh-CN" sz="1800" b="1">
                <a:solidFill>
                  <a:sysClr val="windowText" lastClr="000000"/>
                </a:solidFill>
                <a:latin typeface="华文楷体" panose="02010600040101010101" pitchFamily="2" charset="-122"/>
                <a:ea typeface="华文楷体" panose="02010600040101010101" pitchFamily="2" charset="-122"/>
              </a:rPr>
              <a:t>I</a:t>
            </a:r>
            <a:r>
              <a:rPr lang="en-US" altLang="zh-CN" sz="1800" b="1" baseline="-30000">
                <a:solidFill>
                  <a:sysClr val="windowText" lastClr="000000"/>
                </a:solidFill>
                <a:latin typeface="华文楷体" panose="02010600040101010101" pitchFamily="2" charset="-122"/>
                <a:ea typeface="华文楷体" panose="02010600040101010101" pitchFamily="2" charset="-122"/>
              </a:rPr>
              <a:t>C</a:t>
            </a:r>
            <a:r>
              <a:rPr lang="zh-CN" altLang="en-US" sz="1800" b="1">
                <a:solidFill>
                  <a:sysClr val="windowText" lastClr="000000"/>
                </a:solidFill>
                <a:latin typeface="华文楷体" panose="02010600040101010101" pitchFamily="2" charset="-122"/>
                <a:ea typeface="华文楷体" panose="02010600040101010101" pitchFamily="2" charset="-122"/>
              </a:rPr>
              <a:t>起互相抵消的作用</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或叫补偿作用</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，其</a:t>
            </a:r>
          </a:p>
          <a:p>
            <a:pPr algn="just"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向量图如下图所示。如果适当选择消弧线圈的电感</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匝数</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，可使接地点的电流等于</a:t>
            </a:r>
          </a:p>
          <a:p>
            <a:pPr algn="just"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零，在接地点就不致产生电弧，并可避免由电弧所引起的危害。</a:t>
            </a:r>
          </a:p>
          <a:p>
            <a:pPr algn="just" eaLnBrk="1" hangingPunct="1">
              <a:lnSpc>
                <a:spcPct val="9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9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9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9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(a)</a:t>
            </a:r>
            <a:r>
              <a:rPr lang="zh-CN" altLang="en-US" sz="1800" b="1">
                <a:solidFill>
                  <a:sysClr val="windowText" lastClr="000000"/>
                </a:solidFill>
                <a:latin typeface="华文楷体" panose="02010600040101010101" pitchFamily="2" charset="-122"/>
                <a:ea typeface="华文楷体" panose="02010600040101010101" pitchFamily="2" charset="-122"/>
              </a:rPr>
              <a:t>电路图                              　　　　　               </a:t>
            </a:r>
            <a:r>
              <a:rPr lang="en-US" altLang="zh-CN" sz="1800" b="1">
                <a:solidFill>
                  <a:sysClr val="windowText" lastClr="000000"/>
                </a:solidFill>
                <a:latin typeface="华文楷体" panose="02010600040101010101" pitchFamily="2" charset="-122"/>
                <a:ea typeface="华文楷体" panose="02010600040101010101" pitchFamily="2" charset="-122"/>
              </a:rPr>
              <a:t>(b)</a:t>
            </a:r>
            <a:r>
              <a:rPr lang="zh-CN" altLang="en-US" sz="1800" b="1">
                <a:solidFill>
                  <a:sysClr val="windowText" lastClr="000000"/>
                </a:solidFill>
                <a:latin typeface="华文楷体" panose="02010600040101010101" pitchFamily="2" charset="-122"/>
                <a:ea typeface="华文楷体" panose="02010600040101010101" pitchFamily="2" charset="-122"/>
              </a:rPr>
              <a:t>向量图</a:t>
            </a:r>
          </a:p>
          <a:p>
            <a:pPr algn="just" eaLnBrk="1" hangingPunct="1">
              <a:lnSpc>
                <a:spcPct val="9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　　　　　　　　　           中性点经消弧线圈接地的三相系统图</a:t>
            </a:r>
            <a:r>
              <a:rPr lang="zh-CN" altLang="en-US" sz="2000" b="1">
                <a:solidFill>
                  <a:sysClr val="windowText" lastClr="000000"/>
                </a:solidFill>
                <a:latin typeface="华文楷体" panose="02010600040101010101" pitchFamily="2" charset="-122"/>
                <a:ea typeface="华文楷体" panose="02010600040101010101" pitchFamily="2" charset="-122"/>
              </a:rPr>
              <a:t>　</a:t>
            </a:r>
          </a:p>
        </p:txBody>
      </p:sp>
      <p:graphicFrame>
        <p:nvGraphicFramePr>
          <p:cNvPr id="59392" name="Object 1024">
            <a:extLst>
              <a:ext uri="{FF2B5EF4-FFF2-40B4-BE49-F238E27FC236}">
                <a16:creationId xmlns:a16="http://schemas.microsoft.com/office/drawing/2014/main" id="{57724FEF-BAF8-47C9-95D1-7B30AF281317}"/>
              </a:ext>
            </a:extLst>
          </p:cNvPr>
          <p:cNvGraphicFramePr>
            <a:graphicFrameLocks noChangeAspect="1"/>
          </p:cNvGraphicFramePr>
          <p:nvPr>
            <p:extLst>
              <p:ext uri="{D42A27DB-BD31-4B8C-83A1-F6EECF244321}">
                <p14:modId xmlns:p14="http://schemas.microsoft.com/office/powerpoint/2010/main" val="514671630"/>
              </p:ext>
            </p:extLst>
          </p:nvPr>
        </p:nvGraphicFramePr>
        <p:xfrm>
          <a:off x="971550" y="3789363"/>
          <a:ext cx="4032250" cy="1800225"/>
        </p:xfrm>
        <a:graphic>
          <a:graphicData uri="http://schemas.openxmlformats.org/presentationml/2006/ole">
            <mc:AlternateContent xmlns:mc="http://schemas.openxmlformats.org/markup-compatibility/2006">
              <mc:Choice xmlns:v="urn:schemas-microsoft-com:vml" Requires="v">
                <p:oleObj name="Bitmap Image" r:id="rId3" imgW="2362530" imgH="1314286" progId="Paint.Picture">
                  <p:embed/>
                </p:oleObj>
              </mc:Choice>
              <mc:Fallback>
                <p:oleObj name="Bitmap Image" r:id="rId3" imgW="2362530" imgH="1314286" progId="Paint.Picture">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789363"/>
                        <a:ext cx="4032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49" name="Picture 6" descr="HWOCRTEMP_ROC90">
            <a:extLst>
              <a:ext uri="{FF2B5EF4-FFF2-40B4-BE49-F238E27FC236}">
                <a16:creationId xmlns:a16="http://schemas.microsoft.com/office/drawing/2014/main" id="{A8355F78-DDC1-4E76-96BD-CA163C4F9A7D}"/>
              </a:ext>
            </a:extLst>
          </p:cNvPr>
          <p:cNvPicPr>
            <a:picLocks noChangeAspect="1" noChangeArrowheads="1"/>
          </p:cNvPicPr>
          <p:nvPr/>
        </p:nvPicPr>
        <p:blipFill>
          <a:blip r:embed="rId5">
            <a:lum contrast="60000"/>
            <a:extLst>
              <a:ext uri="{28A0092B-C50C-407E-A947-70E740481C1C}">
                <a14:useLocalDpi xmlns:a14="http://schemas.microsoft.com/office/drawing/2010/main" val="0"/>
              </a:ext>
            </a:extLst>
          </a:blip>
          <a:srcRect/>
          <a:stretch>
            <a:fillRect/>
          </a:stretch>
        </p:blipFill>
        <p:spPr bwMode="auto">
          <a:xfrm>
            <a:off x="6516688" y="3787775"/>
            <a:ext cx="1943100" cy="1873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par>
                          <p:cTn id="8" fill="hold" nodeType="afterGroup">
                            <p:stCondLst>
                              <p:cond delay="2500"/>
                            </p:stCondLst>
                            <p:childTnLst>
                              <p:par>
                                <p:cTn id="9" presetID="22" presetClass="entr" presetSubtype="8" fill="hold" grpId="0" nodeType="afterEffect">
                                  <p:stCondLst>
                                    <p:cond delay="2000"/>
                                  </p:stCondLst>
                                  <p:childTnLst>
                                    <p:set>
                                      <p:cBhvr>
                                        <p:cTn id="10" dur="1" fill="hold">
                                          <p:stCondLst>
                                            <p:cond delay="0"/>
                                          </p:stCondLst>
                                        </p:cTn>
                                        <p:tgtEl>
                                          <p:spTgt spid="18434">
                                            <p:txEl>
                                              <p:pRg st="1" end="1"/>
                                            </p:txEl>
                                          </p:spTgt>
                                        </p:tgtEl>
                                        <p:attrNameLst>
                                          <p:attrName>style.visibility</p:attrName>
                                        </p:attrNameLst>
                                      </p:cBhvr>
                                      <p:to>
                                        <p:strVal val="visible"/>
                                      </p:to>
                                    </p:set>
                                    <p:animEffect transition="in" filter="wipe(left)">
                                      <p:cBhvr>
                                        <p:cTn id="11" dur="500"/>
                                        <p:tgtEl>
                                          <p:spTgt spid="18434">
                                            <p:txEl>
                                              <p:pRg st="1" end="1"/>
                                            </p:txEl>
                                          </p:spTgt>
                                        </p:tgtEl>
                                      </p:cBhvr>
                                    </p:animEffect>
                                  </p:childTnLst>
                                </p:cTn>
                              </p:par>
                            </p:childTnLst>
                          </p:cTn>
                        </p:par>
                        <p:par>
                          <p:cTn id="12" fill="hold" nodeType="afterGroup">
                            <p:stCondLst>
                              <p:cond delay="5000"/>
                            </p:stCondLst>
                            <p:childTnLst>
                              <p:par>
                                <p:cTn id="13" presetID="22" presetClass="entr" presetSubtype="8" fill="hold" grpId="0" nodeType="afterEffect">
                                  <p:stCondLst>
                                    <p:cond delay="2000"/>
                                  </p:stCondLst>
                                  <p:childTnLst>
                                    <p:set>
                                      <p:cBhvr>
                                        <p:cTn id="14" dur="1" fill="hold">
                                          <p:stCondLst>
                                            <p:cond delay="0"/>
                                          </p:stCondLst>
                                        </p:cTn>
                                        <p:tgtEl>
                                          <p:spTgt spid="18434">
                                            <p:txEl>
                                              <p:pRg st="2" end="2"/>
                                            </p:txEl>
                                          </p:spTgt>
                                        </p:tgtEl>
                                        <p:attrNameLst>
                                          <p:attrName>style.visibility</p:attrName>
                                        </p:attrNameLst>
                                      </p:cBhvr>
                                      <p:to>
                                        <p:strVal val="visible"/>
                                      </p:to>
                                    </p:set>
                                    <p:animEffect transition="in" filter="wipe(left)">
                                      <p:cBhvr>
                                        <p:cTn id="15" dur="500"/>
                                        <p:tgtEl>
                                          <p:spTgt spid="18434">
                                            <p:txEl>
                                              <p:pRg st="2" end="2"/>
                                            </p:txEl>
                                          </p:spTgt>
                                        </p:tgtEl>
                                      </p:cBhvr>
                                    </p:animEffect>
                                  </p:childTnLst>
                                </p:cTn>
                              </p:par>
                            </p:childTnLst>
                          </p:cTn>
                        </p:par>
                        <p:par>
                          <p:cTn id="16" fill="hold" nodeType="afterGroup">
                            <p:stCondLst>
                              <p:cond delay="7500"/>
                            </p:stCondLst>
                            <p:childTnLst>
                              <p:par>
                                <p:cTn id="17" presetID="22" presetClass="entr" presetSubtype="8" fill="hold" grpId="0" nodeType="afterEffect">
                                  <p:stCondLst>
                                    <p:cond delay="2000"/>
                                  </p:stCondLst>
                                  <p:childTnLst>
                                    <p:set>
                                      <p:cBhvr>
                                        <p:cTn id="18" dur="1" fill="hold">
                                          <p:stCondLst>
                                            <p:cond delay="0"/>
                                          </p:stCondLst>
                                        </p:cTn>
                                        <p:tgtEl>
                                          <p:spTgt spid="18434">
                                            <p:txEl>
                                              <p:pRg st="3" end="3"/>
                                            </p:txEl>
                                          </p:spTgt>
                                        </p:tgtEl>
                                        <p:attrNameLst>
                                          <p:attrName>style.visibility</p:attrName>
                                        </p:attrNameLst>
                                      </p:cBhvr>
                                      <p:to>
                                        <p:strVal val="visible"/>
                                      </p:to>
                                    </p:set>
                                    <p:animEffect transition="in" filter="wipe(left)">
                                      <p:cBhvr>
                                        <p:cTn id="19" dur="500"/>
                                        <p:tgtEl>
                                          <p:spTgt spid="18434">
                                            <p:txEl>
                                              <p:pRg st="3" end="3"/>
                                            </p:txEl>
                                          </p:spTgt>
                                        </p:tgtEl>
                                      </p:cBhvr>
                                    </p:animEffect>
                                  </p:childTnLst>
                                </p:cTn>
                              </p:par>
                            </p:childTnLst>
                          </p:cTn>
                        </p:par>
                        <p:par>
                          <p:cTn id="20" fill="hold" nodeType="afterGroup">
                            <p:stCondLst>
                              <p:cond delay="10000"/>
                            </p:stCondLst>
                            <p:childTnLst>
                              <p:par>
                                <p:cTn id="21" presetID="22" presetClass="entr" presetSubtype="8" fill="hold" grpId="0" nodeType="afterEffect">
                                  <p:stCondLst>
                                    <p:cond delay="2000"/>
                                  </p:stCondLst>
                                  <p:childTnLst>
                                    <p:set>
                                      <p:cBhvr>
                                        <p:cTn id="22" dur="1" fill="hold">
                                          <p:stCondLst>
                                            <p:cond delay="0"/>
                                          </p:stCondLst>
                                        </p:cTn>
                                        <p:tgtEl>
                                          <p:spTgt spid="18434">
                                            <p:txEl>
                                              <p:pRg st="4" end="4"/>
                                            </p:txEl>
                                          </p:spTgt>
                                        </p:tgtEl>
                                        <p:attrNameLst>
                                          <p:attrName>style.visibility</p:attrName>
                                        </p:attrNameLst>
                                      </p:cBhvr>
                                      <p:to>
                                        <p:strVal val="visible"/>
                                      </p:to>
                                    </p:set>
                                    <p:animEffect transition="in" filter="wipe(left)">
                                      <p:cBhvr>
                                        <p:cTn id="23" dur="500"/>
                                        <p:tgtEl>
                                          <p:spTgt spid="18434">
                                            <p:txEl>
                                              <p:pRg st="4" end="4"/>
                                            </p:txEl>
                                          </p:spTgt>
                                        </p:tgtEl>
                                      </p:cBhvr>
                                    </p:animEffect>
                                  </p:childTnLst>
                                </p:cTn>
                              </p:par>
                            </p:childTnLst>
                          </p:cTn>
                        </p:par>
                        <p:par>
                          <p:cTn id="24" fill="hold" nodeType="afterGroup">
                            <p:stCondLst>
                              <p:cond delay="12500"/>
                            </p:stCondLst>
                            <p:childTnLst>
                              <p:par>
                                <p:cTn id="25" presetID="22" presetClass="entr" presetSubtype="8" fill="hold" grpId="0" nodeType="afterEffect">
                                  <p:stCondLst>
                                    <p:cond delay="2000"/>
                                  </p:stCondLst>
                                  <p:childTnLst>
                                    <p:set>
                                      <p:cBhvr>
                                        <p:cTn id="26" dur="1" fill="hold">
                                          <p:stCondLst>
                                            <p:cond delay="0"/>
                                          </p:stCondLst>
                                        </p:cTn>
                                        <p:tgtEl>
                                          <p:spTgt spid="18434">
                                            <p:txEl>
                                              <p:pRg st="5" end="5"/>
                                            </p:txEl>
                                          </p:spTgt>
                                        </p:tgtEl>
                                        <p:attrNameLst>
                                          <p:attrName>style.visibility</p:attrName>
                                        </p:attrNameLst>
                                      </p:cBhvr>
                                      <p:to>
                                        <p:strVal val="visible"/>
                                      </p:to>
                                    </p:set>
                                    <p:animEffect transition="in" filter="wipe(left)">
                                      <p:cBhvr>
                                        <p:cTn id="27" dur="500"/>
                                        <p:tgtEl>
                                          <p:spTgt spid="18434">
                                            <p:txEl>
                                              <p:pRg st="5" end="5"/>
                                            </p:txEl>
                                          </p:spTgt>
                                        </p:tgtEl>
                                      </p:cBhvr>
                                    </p:animEffect>
                                  </p:childTnLst>
                                </p:cTn>
                              </p:par>
                            </p:childTnLst>
                          </p:cTn>
                        </p:par>
                        <p:par>
                          <p:cTn id="28" fill="hold" nodeType="afterGroup">
                            <p:stCondLst>
                              <p:cond delay="15000"/>
                            </p:stCondLst>
                            <p:childTnLst>
                              <p:par>
                                <p:cTn id="29" presetID="22" presetClass="entr" presetSubtype="8" fill="hold" grpId="0" nodeType="afterEffect">
                                  <p:stCondLst>
                                    <p:cond delay="2000"/>
                                  </p:stCondLst>
                                  <p:childTnLst>
                                    <p:set>
                                      <p:cBhvr>
                                        <p:cTn id="30" dur="1" fill="hold">
                                          <p:stCondLst>
                                            <p:cond delay="0"/>
                                          </p:stCondLst>
                                        </p:cTn>
                                        <p:tgtEl>
                                          <p:spTgt spid="18434">
                                            <p:txEl>
                                              <p:pRg st="6" end="6"/>
                                            </p:txEl>
                                          </p:spTgt>
                                        </p:tgtEl>
                                        <p:attrNameLst>
                                          <p:attrName>style.visibility</p:attrName>
                                        </p:attrNameLst>
                                      </p:cBhvr>
                                      <p:to>
                                        <p:strVal val="visible"/>
                                      </p:to>
                                    </p:set>
                                    <p:animEffect transition="in" filter="wipe(left)">
                                      <p:cBhvr>
                                        <p:cTn id="31" dur="500"/>
                                        <p:tgtEl>
                                          <p:spTgt spid="18434">
                                            <p:txEl>
                                              <p:pRg st="6" end="6"/>
                                            </p:txEl>
                                          </p:spTgt>
                                        </p:tgtEl>
                                      </p:cBhvr>
                                    </p:animEffect>
                                  </p:childTnLst>
                                </p:cTn>
                              </p:par>
                            </p:childTnLst>
                          </p:cTn>
                        </p:par>
                        <p:par>
                          <p:cTn id="32" fill="hold" nodeType="afterGroup">
                            <p:stCondLst>
                              <p:cond delay="17500"/>
                            </p:stCondLst>
                            <p:childTnLst>
                              <p:par>
                                <p:cTn id="33" presetID="22" presetClass="entr" presetSubtype="8" fill="hold" grpId="0" nodeType="afterEffect">
                                  <p:stCondLst>
                                    <p:cond delay="2000"/>
                                  </p:stCondLst>
                                  <p:childTnLst>
                                    <p:set>
                                      <p:cBhvr>
                                        <p:cTn id="34" dur="1" fill="hold">
                                          <p:stCondLst>
                                            <p:cond delay="0"/>
                                          </p:stCondLst>
                                        </p:cTn>
                                        <p:tgtEl>
                                          <p:spTgt spid="18434">
                                            <p:txEl>
                                              <p:pRg st="7" end="7"/>
                                            </p:txEl>
                                          </p:spTgt>
                                        </p:tgtEl>
                                        <p:attrNameLst>
                                          <p:attrName>style.visibility</p:attrName>
                                        </p:attrNameLst>
                                      </p:cBhvr>
                                      <p:to>
                                        <p:strVal val="visible"/>
                                      </p:to>
                                    </p:set>
                                    <p:animEffect transition="in" filter="wipe(left)">
                                      <p:cBhvr>
                                        <p:cTn id="35" dur="500"/>
                                        <p:tgtEl>
                                          <p:spTgt spid="18434">
                                            <p:txEl>
                                              <p:pRg st="7" end="7"/>
                                            </p:txEl>
                                          </p:spTgt>
                                        </p:tgtEl>
                                      </p:cBhvr>
                                    </p:animEffect>
                                  </p:childTnLst>
                                </p:cTn>
                              </p:par>
                            </p:childTnLst>
                          </p:cTn>
                        </p:par>
                        <p:par>
                          <p:cTn id="36" fill="hold" nodeType="afterGroup">
                            <p:stCondLst>
                              <p:cond delay="20000"/>
                            </p:stCondLst>
                            <p:childTnLst>
                              <p:par>
                                <p:cTn id="37" presetID="22" presetClass="entr" presetSubtype="8" fill="hold" grpId="0" nodeType="afterEffect">
                                  <p:stCondLst>
                                    <p:cond delay="2000"/>
                                  </p:stCondLst>
                                  <p:childTnLst>
                                    <p:set>
                                      <p:cBhvr>
                                        <p:cTn id="38" dur="1" fill="hold">
                                          <p:stCondLst>
                                            <p:cond delay="0"/>
                                          </p:stCondLst>
                                        </p:cTn>
                                        <p:tgtEl>
                                          <p:spTgt spid="18434">
                                            <p:txEl>
                                              <p:pRg st="8" end="8"/>
                                            </p:txEl>
                                          </p:spTgt>
                                        </p:tgtEl>
                                        <p:attrNameLst>
                                          <p:attrName>style.visibility</p:attrName>
                                        </p:attrNameLst>
                                      </p:cBhvr>
                                      <p:to>
                                        <p:strVal val="visible"/>
                                      </p:to>
                                    </p:set>
                                    <p:animEffect transition="in" filter="wipe(left)">
                                      <p:cBhvr>
                                        <p:cTn id="39" dur="500"/>
                                        <p:tgtEl>
                                          <p:spTgt spid="18434">
                                            <p:txEl>
                                              <p:pRg st="8" end="8"/>
                                            </p:txEl>
                                          </p:spTgt>
                                        </p:tgtEl>
                                      </p:cBhvr>
                                    </p:animEffect>
                                  </p:childTnLst>
                                </p:cTn>
                              </p:par>
                            </p:childTnLst>
                          </p:cTn>
                        </p:par>
                        <p:par>
                          <p:cTn id="40" fill="hold" nodeType="afterGroup">
                            <p:stCondLst>
                              <p:cond delay="22500"/>
                            </p:stCondLst>
                            <p:childTnLst>
                              <p:par>
                                <p:cTn id="41" presetID="22" presetClass="entr" presetSubtype="8" fill="hold" grpId="0" nodeType="afterEffect">
                                  <p:stCondLst>
                                    <p:cond delay="2000"/>
                                  </p:stCondLst>
                                  <p:childTnLst>
                                    <p:set>
                                      <p:cBhvr>
                                        <p:cTn id="42" dur="1" fill="hold">
                                          <p:stCondLst>
                                            <p:cond delay="0"/>
                                          </p:stCondLst>
                                        </p:cTn>
                                        <p:tgtEl>
                                          <p:spTgt spid="18434">
                                            <p:txEl>
                                              <p:pRg st="9" end="9"/>
                                            </p:txEl>
                                          </p:spTgt>
                                        </p:tgtEl>
                                        <p:attrNameLst>
                                          <p:attrName>style.visibility</p:attrName>
                                        </p:attrNameLst>
                                      </p:cBhvr>
                                      <p:to>
                                        <p:strVal val="visible"/>
                                      </p:to>
                                    </p:set>
                                    <p:animEffect transition="in" filter="wipe(left)">
                                      <p:cBhvr>
                                        <p:cTn id="43" dur="500"/>
                                        <p:tgtEl>
                                          <p:spTgt spid="18434">
                                            <p:txEl>
                                              <p:pRg st="9" end="9"/>
                                            </p:txEl>
                                          </p:spTgt>
                                        </p:tgtEl>
                                      </p:cBhvr>
                                    </p:animEffect>
                                  </p:childTnLst>
                                </p:cTn>
                              </p:par>
                            </p:childTnLst>
                          </p:cTn>
                        </p:par>
                        <p:par>
                          <p:cTn id="44" fill="hold" nodeType="afterGroup">
                            <p:stCondLst>
                              <p:cond delay="25000"/>
                            </p:stCondLst>
                            <p:childTnLst>
                              <p:par>
                                <p:cTn id="45" presetID="22" presetClass="entr" presetSubtype="8" fill="hold" grpId="0" nodeType="afterEffect">
                                  <p:stCondLst>
                                    <p:cond delay="2000"/>
                                  </p:stCondLst>
                                  <p:childTnLst>
                                    <p:set>
                                      <p:cBhvr>
                                        <p:cTn id="46" dur="1" fill="hold">
                                          <p:stCondLst>
                                            <p:cond delay="0"/>
                                          </p:stCondLst>
                                        </p:cTn>
                                        <p:tgtEl>
                                          <p:spTgt spid="18434">
                                            <p:txEl>
                                              <p:pRg st="10" end="10"/>
                                            </p:txEl>
                                          </p:spTgt>
                                        </p:tgtEl>
                                        <p:attrNameLst>
                                          <p:attrName>style.visibility</p:attrName>
                                        </p:attrNameLst>
                                      </p:cBhvr>
                                      <p:to>
                                        <p:strVal val="visible"/>
                                      </p:to>
                                    </p:set>
                                    <p:animEffect transition="in" filter="wipe(left)">
                                      <p:cBhvr>
                                        <p:cTn id="47" dur="500"/>
                                        <p:tgtEl>
                                          <p:spTgt spid="18434">
                                            <p:txEl>
                                              <p:pRg st="10" end="10"/>
                                            </p:txEl>
                                          </p:spTgt>
                                        </p:tgtEl>
                                      </p:cBhvr>
                                    </p:animEffect>
                                  </p:childTnLst>
                                </p:cTn>
                              </p:par>
                            </p:childTnLst>
                          </p:cTn>
                        </p:par>
                        <p:par>
                          <p:cTn id="48" fill="hold" nodeType="afterGroup">
                            <p:stCondLst>
                              <p:cond delay="27500"/>
                            </p:stCondLst>
                            <p:childTnLst>
                              <p:par>
                                <p:cTn id="49" presetID="22" presetClass="entr" presetSubtype="8" fill="hold" grpId="0" nodeType="afterEffect">
                                  <p:stCondLst>
                                    <p:cond delay="2000"/>
                                  </p:stCondLst>
                                  <p:childTnLst>
                                    <p:set>
                                      <p:cBhvr>
                                        <p:cTn id="50" dur="1" fill="hold">
                                          <p:stCondLst>
                                            <p:cond delay="0"/>
                                          </p:stCondLst>
                                        </p:cTn>
                                        <p:tgtEl>
                                          <p:spTgt spid="18434">
                                            <p:txEl>
                                              <p:pRg st="18" end="18"/>
                                            </p:txEl>
                                          </p:spTgt>
                                        </p:tgtEl>
                                        <p:attrNameLst>
                                          <p:attrName>style.visibility</p:attrName>
                                        </p:attrNameLst>
                                      </p:cBhvr>
                                      <p:to>
                                        <p:strVal val="visible"/>
                                      </p:to>
                                    </p:set>
                                    <p:animEffect transition="in" filter="wipe(left)">
                                      <p:cBhvr>
                                        <p:cTn id="51" dur="500"/>
                                        <p:tgtEl>
                                          <p:spTgt spid="18434">
                                            <p:txEl>
                                              <p:pRg st="18" end="18"/>
                                            </p:txEl>
                                          </p:spTgt>
                                        </p:tgtEl>
                                      </p:cBhvr>
                                    </p:animEffect>
                                  </p:childTnLst>
                                </p:cTn>
                              </p:par>
                            </p:childTnLst>
                          </p:cTn>
                        </p:par>
                        <p:par>
                          <p:cTn id="52" fill="hold" nodeType="afterGroup">
                            <p:stCondLst>
                              <p:cond delay="30000"/>
                            </p:stCondLst>
                            <p:childTnLst>
                              <p:par>
                                <p:cTn id="53" presetID="22" presetClass="entr" presetSubtype="8" fill="hold" grpId="0" nodeType="afterEffect">
                                  <p:stCondLst>
                                    <p:cond delay="2000"/>
                                  </p:stCondLst>
                                  <p:childTnLst>
                                    <p:set>
                                      <p:cBhvr>
                                        <p:cTn id="54" dur="1" fill="hold">
                                          <p:stCondLst>
                                            <p:cond delay="0"/>
                                          </p:stCondLst>
                                        </p:cTn>
                                        <p:tgtEl>
                                          <p:spTgt spid="18434">
                                            <p:txEl>
                                              <p:pRg st="19" end="19"/>
                                            </p:txEl>
                                          </p:spTgt>
                                        </p:tgtEl>
                                        <p:attrNameLst>
                                          <p:attrName>style.visibility</p:attrName>
                                        </p:attrNameLst>
                                      </p:cBhvr>
                                      <p:to>
                                        <p:strVal val="visible"/>
                                      </p:to>
                                    </p:set>
                                    <p:animEffect transition="in" filter="wipe(left)">
                                      <p:cBhvr>
                                        <p:cTn id="55" dur="500"/>
                                        <p:tgtEl>
                                          <p:spTgt spid="18434">
                                            <p:txEl>
                                              <p:pRg st="19" end="19"/>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nodeType="clickEffect">
                                  <p:stCondLst>
                                    <p:cond delay="0"/>
                                  </p:stCondLst>
                                  <p:childTnLst>
                                    <p:set>
                                      <p:cBhvr>
                                        <p:cTn id="59" dur="1" fill="hold">
                                          <p:stCondLst>
                                            <p:cond delay="0"/>
                                          </p:stCondLst>
                                        </p:cTn>
                                        <p:tgtEl>
                                          <p:spTgt spid="59392"/>
                                        </p:tgtEl>
                                        <p:attrNameLst>
                                          <p:attrName>style.visibility</p:attrName>
                                        </p:attrNameLst>
                                      </p:cBhvr>
                                      <p:to>
                                        <p:strVal val="visible"/>
                                      </p:to>
                                    </p:set>
                                    <p:anim calcmode="lin" valueType="num">
                                      <p:cBhvr additive="base">
                                        <p:cTn id="60" dur="500" fill="hold"/>
                                        <p:tgtEl>
                                          <p:spTgt spid="59392"/>
                                        </p:tgtEl>
                                        <p:attrNameLst>
                                          <p:attrName>ppt_x</p:attrName>
                                        </p:attrNameLst>
                                      </p:cBhvr>
                                      <p:tavLst>
                                        <p:tav tm="0">
                                          <p:val>
                                            <p:strVal val="0-#ppt_w/2"/>
                                          </p:val>
                                        </p:tav>
                                        <p:tav tm="100000">
                                          <p:val>
                                            <p:strVal val="#ppt_x"/>
                                          </p:val>
                                        </p:tav>
                                      </p:tavLst>
                                    </p:anim>
                                    <p:anim calcmode="lin" valueType="num">
                                      <p:cBhvr additive="base">
                                        <p:cTn id="61" dur="500" fill="hold"/>
                                        <p:tgtEl>
                                          <p:spTgt spid="593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utoUpdateAnimBg="0" advAuto="200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8D48852-F320-40D5-9E9A-46607C4A5A93}"/>
              </a:ext>
            </a:extLst>
          </p:cNvPr>
          <p:cNvSpPr>
            <a:spLocks noGrp="1" noChangeArrowheads="1"/>
          </p:cNvSpPr>
          <p:nvPr>
            <p:ph type="title"/>
          </p:nvPr>
        </p:nvSpPr>
        <p:spPr>
          <a:xfrm>
            <a:off x="323850" y="228600"/>
            <a:ext cx="4618038" cy="685800"/>
          </a:xfrm>
          <a:noFill/>
          <a:ln w="57150" cmpd="thickThin">
            <a:noFill/>
            <a:miter lim="800000"/>
            <a:headEnd/>
            <a:tailEnd/>
          </a:ln>
        </p:spPr>
        <p:txBody>
          <a:bodyPr/>
          <a:lstStyle/>
          <a:p>
            <a:pPr eaLnBrk="1" hangingPunct="1"/>
            <a:r>
              <a:rPr lang="en-US" altLang="zh-CN" sz="2800" b="1">
                <a:solidFill>
                  <a:sysClr val="windowText" lastClr="000000"/>
                </a:solidFill>
                <a:latin typeface="华文楷体" panose="02010600040101010101" pitchFamily="2" charset="-122"/>
                <a:ea typeface="华文楷体" panose="02010600040101010101" pitchFamily="2" charset="-122"/>
              </a:rPr>
              <a:t>2</a:t>
            </a:r>
            <a:r>
              <a:rPr lang="zh-CN" altLang="en-US" sz="2800" b="1">
                <a:solidFill>
                  <a:sysClr val="windowText" lastClr="000000"/>
                </a:solidFill>
                <a:latin typeface="华文楷体" panose="02010600040101010101" pitchFamily="2" charset="-122"/>
                <a:ea typeface="华文楷体" panose="02010600040101010101" pitchFamily="2" charset="-122"/>
              </a:rPr>
              <a:t>、消弧线圈的补偿方式</a:t>
            </a:r>
          </a:p>
        </p:txBody>
      </p:sp>
      <p:sp>
        <p:nvSpPr>
          <p:cNvPr id="31747" name="Rectangle 3">
            <a:extLst>
              <a:ext uri="{FF2B5EF4-FFF2-40B4-BE49-F238E27FC236}">
                <a16:creationId xmlns:a16="http://schemas.microsoft.com/office/drawing/2014/main" id="{57A4B54F-8262-43BB-B76D-6C559DF869A9}"/>
              </a:ext>
            </a:extLst>
          </p:cNvPr>
          <p:cNvSpPr>
            <a:spLocks noGrp="1" noChangeArrowheads="1"/>
          </p:cNvSpPr>
          <p:nvPr>
            <p:ph type="body" idx="1"/>
          </p:nvPr>
        </p:nvSpPr>
        <p:spPr>
          <a:xfrm>
            <a:off x="323850" y="1143000"/>
            <a:ext cx="8640763" cy="4953000"/>
          </a:xfrm>
          <a:noFill/>
          <a:ln w="57150" cmpd="thinThick">
            <a:noFill/>
            <a:miter lim="800000"/>
            <a:headEnd/>
            <a:tailEnd/>
          </a:ln>
        </p:spPr>
        <p:txBody>
          <a:bodyPr/>
          <a:lstStyle/>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　　实际上，接地电容电流不可能完全被补偿掉，因此在接地</a:t>
            </a:r>
          </a:p>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处仍有很小的电容电流流过，不过它已不致发生危险的间歇电</a:t>
            </a:r>
          </a:p>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弧了。消弧线圈的补偿方式有三种：</a:t>
            </a:r>
          </a:p>
          <a:p>
            <a:pPr algn="just" eaLnBrk="1" hangingPunct="1">
              <a:buFont typeface="Wingdings" panose="05000000000000000000" pitchFamily="2" charset="2"/>
              <a:buNone/>
            </a:pPr>
            <a:r>
              <a:rPr lang="zh-CN" altLang="en-US" sz="2400" b="1" dirty="0">
                <a:solidFill>
                  <a:sysClr val="windowText" lastClr="000000"/>
                </a:solidFill>
                <a:highlight>
                  <a:srgbClr val="FFFF00"/>
                </a:highlight>
                <a:latin typeface="华文楷体" panose="02010600040101010101" pitchFamily="2" charset="-122"/>
                <a:ea typeface="华文楷体" panose="02010600040101010101" pitchFamily="2" charset="-122"/>
              </a:rPr>
              <a:t>       </a:t>
            </a:r>
            <a:r>
              <a:rPr lang="en-US" altLang="zh-CN" sz="2400" b="1" dirty="0">
                <a:solidFill>
                  <a:sysClr val="windowText" lastClr="000000"/>
                </a:solidFill>
                <a:highlight>
                  <a:srgbClr val="FFFF00"/>
                </a:highlight>
                <a:latin typeface="华文楷体" panose="02010600040101010101" pitchFamily="2" charset="-122"/>
                <a:ea typeface="华文楷体" panose="02010600040101010101" pitchFamily="2" charset="-122"/>
              </a:rPr>
              <a:t>(l)</a:t>
            </a:r>
            <a:r>
              <a:rPr lang="zh-CN" altLang="en-US" sz="2400" b="1" dirty="0">
                <a:solidFill>
                  <a:sysClr val="windowText" lastClr="000000"/>
                </a:solidFill>
                <a:highlight>
                  <a:srgbClr val="FFFF00"/>
                </a:highlight>
                <a:latin typeface="华文楷体" panose="02010600040101010101" pitchFamily="2" charset="-122"/>
                <a:ea typeface="华文楷体" panose="02010600040101010101" pitchFamily="2" charset="-122"/>
              </a:rPr>
              <a:t>全补偿</a:t>
            </a:r>
            <a:r>
              <a:rPr lang="zh-CN" altLang="en-US" sz="2400" b="1" dirty="0">
                <a:solidFill>
                  <a:sysClr val="windowText" lastClr="000000"/>
                </a:solidFill>
                <a:latin typeface="华文楷体" panose="02010600040101010101" pitchFamily="2" charset="-122"/>
                <a:ea typeface="华文楷体" panose="02010600040101010101" pitchFamily="2" charset="-122"/>
              </a:rPr>
              <a:t>。</a:t>
            </a:r>
          </a:p>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　　 若</a:t>
            </a:r>
            <a:r>
              <a:rPr lang="en-US" altLang="zh-CN" sz="2400" b="1" dirty="0">
                <a:solidFill>
                  <a:sysClr val="windowText" lastClr="000000"/>
                </a:solidFill>
                <a:latin typeface="华文楷体" panose="02010600040101010101" pitchFamily="2" charset="-122"/>
                <a:ea typeface="华文楷体" panose="02010600040101010101" pitchFamily="2" charset="-122"/>
              </a:rPr>
              <a:t>          </a:t>
            </a:r>
            <a:r>
              <a:rPr lang="zh-CN" altLang="en-US" sz="2400" b="1" dirty="0">
                <a:solidFill>
                  <a:sysClr val="windowText" lastClr="000000"/>
                </a:solidFill>
                <a:latin typeface="华文楷体" panose="02010600040101010101" pitchFamily="2" charset="-122"/>
                <a:ea typeface="华文楷体" panose="02010600040101010101" pitchFamily="2" charset="-122"/>
              </a:rPr>
              <a:t>，即 　　　时，接地点处的电流为零，称为全补</a:t>
            </a:r>
          </a:p>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偿。从消弧的观点来看，全补偿应为最好，但一般不采用这种</a:t>
            </a:r>
          </a:p>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补偿方式。因为正常运行时，电网三相的对地电容并不完全相</a:t>
            </a:r>
          </a:p>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等</a:t>
            </a:r>
            <a:r>
              <a:rPr lang="en-US" altLang="zh-CN" sz="2400" b="1" dirty="0">
                <a:solidFill>
                  <a:sysClr val="windowText" lastClr="000000"/>
                </a:solidFill>
                <a:latin typeface="华文楷体" panose="02010600040101010101" pitchFamily="2" charset="-122"/>
                <a:ea typeface="华文楷体" panose="02010600040101010101" pitchFamily="2" charset="-122"/>
              </a:rPr>
              <a:t>;</a:t>
            </a:r>
            <a:r>
              <a:rPr lang="zh-CN" altLang="en-US" sz="2400" b="1" dirty="0">
                <a:solidFill>
                  <a:sysClr val="windowText" lastClr="000000"/>
                </a:solidFill>
                <a:latin typeface="华文楷体" panose="02010600040101010101" pitchFamily="2" charset="-122"/>
                <a:ea typeface="华文楷体" panose="02010600040101010101" pitchFamily="2" charset="-122"/>
              </a:rPr>
              <a:t>断路器操作时，三相触头也不可能完全同时闭合，所以在未</a:t>
            </a:r>
          </a:p>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发生接地故障时，中性点与地之间会出现一定的电压，称之为</a:t>
            </a:r>
          </a:p>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不对称电压。此电压将引起串联谐振过电压，可危及电网的绝</a:t>
            </a:r>
          </a:p>
          <a:p>
            <a:pPr algn="just" eaLnBrk="1" hangingPunct="1">
              <a:buFont typeface="Wingdings" panose="05000000000000000000" pitchFamily="2" charset="2"/>
              <a:buNone/>
            </a:pPr>
            <a:r>
              <a:rPr lang="zh-CN" altLang="en-US" sz="2400" b="1" dirty="0">
                <a:solidFill>
                  <a:sysClr val="windowText" lastClr="000000"/>
                </a:solidFill>
                <a:latin typeface="华文楷体" panose="02010600040101010101" pitchFamily="2" charset="-122"/>
                <a:ea typeface="华文楷体" panose="02010600040101010101" pitchFamily="2" charset="-122"/>
              </a:rPr>
              <a:t>缘。</a:t>
            </a:r>
          </a:p>
          <a:p>
            <a:pPr algn="just" eaLnBrk="1" hangingPunct="1">
              <a:buFont typeface="Wingdings" panose="05000000000000000000" pitchFamily="2" charset="2"/>
              <a:buNone/>
            </a:pPr>
            <a:endParaRPr lang="en-US" altLang="zh-CN" sz="2400" b="1" dirty="0">
              <a:solidFill>
                <a:sysClr val="windowText" lastClr="000000"/>
              </a:solidFill>
              <a:latin typeface="华文楷体" panose="02010600040101010101" pitchFamily="2" charset="-122"/>
              <a:ea typeface="华文楷体" panose="02010600040101010101" pitchFamily="2" charset="-122"/>
            </a:endParaRPr>
          </a:p>
        </p:txBody>
      </p:sp>
      <p:graphicFrame>
        <p:nvGraphicFramePr>
          <p:cNvPr id="2" name="Object 1">
            <a:extLst>
              <a:ext uri="{FF2B5EF4-FFF2-40B4-BE49-F238E27FC236}">
                <a16:creationId xmlns:a16="http://schemas.microsoft.com/office/drawing/2014/main" id="{A99E9295-6C6D-4868-9C3D-9BDBBC04FA5A}"/>
              </a:ext>
            </a:extLst>
          </p:cNvPr>
          <p:cNvGraphicFramePr>
            <a:graphicFrameLocks noChangeAspect="1"/>
          </p:cNvGraphicFramePr>
          <p:nvPr>
            <p:extLst>
              <p:ext uri="{D42A27DB-BD31-4B8C-83A1-F6EECF244321}">
                <p14:modId xmlns:p14="http://schemas.microsoft.com/office/powerpoint/2010/main" val="3979149667"/>
              </p:ext>
            </p:extLst>
          </p:nvPr>
        </p:nvGraphicFramePr>
        <p:xfrm>
          <a:off x="1403648" y="2938511"/>
          <a:ext cx="792000" cy="396000"/>
        </p:xfrm>
        <a:graphic>
          <a:graphicData uri="http://schemas.openxmlformats.org/presentationml/2006/ole">
            <mc:AlternateContent xmlns:mc="http://schemas.openxmlformats.org/markup-compatibility/2006">
              <mc:Choice xmlns:v="urn:schemas-microsoft-com:vml" Requires="v">
                <p:oleObj name="Equation" r:id="rId3" imgW="457200" imgH="228600" progId="Equation.DSMT4">
                  <p:embed/>
                </p:oleObj>
              </mc:Choice>
              <mc:Fallback>
                <p:oleObj name="Equation" r:id="rId3" imgW="457200" imgH="228600" progId="Equation.DSMT4">
                  <p:embed/>
                  <p:pic>
                    <p:nvPicPr>
                      <p:cNvPr id="0" name=""/>
                      <p:cNvPicPr/>
                      <p:nvPr/>
                    </p:nvPicPr>
                    <p:blipFill>
                      <a:blip r:embed="rId4"/>
                      <a:stretch>
                        <a:fillRect/>
                      </a:stretch>
                    </p:blipFill>
                    <p:spPr>
                      <a:xfrm>
                        <a:off x="1403648" y="2938511"/>
                        <a:ext cx="792000" cy="3960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053C442F-106D-43EA-8F49-EA73C84F1EF7}"/>
              </a:ext>
            </a:extLst>
          </p:cNvPr>
          <p:cNvGraphicFramePr>
            <a:graphicFrameLocks noChangeAspect="1"/>
          </p:cNvGraphicFramePr>
          <p:nvPr>
            <p:extLst>
              <p:ext uri="{D42A27DB-BD31-4B8C-83A1-F6EECF244321}">
                <p14:modId xmlns:p14="http://schemas.microsoft.com/office/powerpoint/2010/main" val="2530481879"/>
              </p:ext>
            </p:extLst>
          </p:nvPr>
        </p:nvGraphicFramePr>
        <p:xfrm>
          <a:off x="2777940" y="2848511"/>
          <a:ext cx="1021936" cy="576000"/>
        </p:xfrm>
        <a:graphic>
          <a:graphicData uri="http://schemas.openxmlformats.org/presentationml/2006/ole">
            <mc:AlternateContent xmlns:mc="http://schemas.openxmlformats.org/markup-compatibility/2006">
              <mc:Choice xmlns:v="urn:schemas-microsoft-com:vml" Requires="v">
                <p:oleObj name="Equation" r:id="rId5" imgW="698400" imgH="393480" progId="Equation.DSMT4">
                  <p:embed/>
                </p:oleObj>
              </mc:Choice>
              <mc:Fallback>
                <p:oleObj name="Equation" r:id="rId5" imgW="698400" imgH="393480" progId="Equation.DSMT4">
                  <p:embed/>
                  <p:pic>
                    <p:nvPicPr>
                      <p:cNvPr id="0" name=""/>
                      <p:cNvPicPr/>
                      <p:nvPr/>
                    </p:nvPicPr>
                    <p:blipFill>
                      <a:blip r:embed="rId6"/>
                      <a:stretch>
                        <a:fillRect/>
                      </a:stretch>
                    </p:blipFill>
                    <p:spPr>
                      <a:xfrm>
                        <a:off x="2777940" y="2848511"/>
                        <a:ext cx="1021936" cy="576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ppt_x"/>
                                          </p:val>
                                        </p:tav>
                                        <p:tav tm="100000">
                                          <p:val>
                                            <p:strVal val="#ppt_x"/>
                                          </p:val>
                                        </p:tav>
                                      </p:tavLst>
                                    </p:anim>
                                    <p:anim calcmode="lin" valueType="num">
                                      <p:cBhvr additive="base">
                                        <p:cTn id="8" dur="500" fill="hold"/>
                                        <p:tgtEl>
                                          <p:spTgt spid="3174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pRg st="0" end="0"/>
                                            </p:txEl>
                                          </p:spTgt>
                                        </p:tgtEl>
                                        <p:attrNameLst>
                                          <p:attrName>style.visibility</p:attrName>
                                        </p:attrNameLst>
                                      </p:cBhvr>
                                      <p:to>
                                        <p:strVal val="visible"/>
                                      </p:to>
                                    </p:set>
                                    <p:anim calcmode="lin" valueType="num">
                                      <p:cBhvr additive="base">
                                        <p:cTn id="13"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pRg st="1" end="1"/>
                                            </p:txEl>
                                          </p:spTgt>
                                        </p:tgtEl>
                                        <p:attrNameLst>
                                          <p:attrName>style.visibility</p:attrName>
                                        </p:attrNameLst>
                                      </p:cBhvr>
                                      <p:to>
                                        <p:strVal val="visible"/>
                                      </p:to>
                                    </p:set>
                                    <p:anim calcmode="lin" valueType="num">
                                      <p:cBhvr additive="base">
                                        <p:cTn id="19"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7">
                                            <p:txEl>
                                              <p:pRg st="2" end="2"/>
                                            </p:txEl>
                                          </p:spTgt>
                                        </p:tgtEl>
                                        <p:attrNameLst>
                                          <p:attrName>style.visibility</p:attrName>
                                        </p:attrNameLst>
                                      </p:cBhvr>
                                      <p:to>
                                        <p:strVal val="visible"/>
                                      </p:to>
                                    </p:set>
                                    <p:anim calcmode="lin" valueType="num">
                                      <p:cBhvr additive="base">
                                        <p:cTn id="25"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7">
                                            <p:txEl>
                                              <p:pRg st="3" end="3"/>
                                            </p:txEl>
                                          </p:spTgt>
                                        </p:tgtEl>
                                        <p:attrNameLst>
                                          <p:attrName>style.visibility</p:attrName>
                                        </p:attrNameLst>
                                      </p:cBhvr>
                                      <p:to>
                                        <p:strVal val="visible"/>
                                      </p:to>
                                    </p:set>
                                    <p:anim calcmode="lin" valueType="num">
                                      <p:cBhvr additive="base">
                                        <p:cTn id="31"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47">
                                            <p:txEl>
                                              <p:pRg st="4" end="4"/>
                                            </p:txEl>
                                          </p:spTgt>
                                        </p:tgtEl>
                                        <p:attrNameLst>
                                          <p:attrName>style.visibility</p:attrName>
                                        </p:attrNameLst>
                                      </p:cBhvr>
                                      <p:to>
                                        <p:strVal val="visible"/>
                                      </p:to>
                                    </p:set>
                                    <p:anim calcmode="lin" valueType="num">
                                      <p:cBhvr additive="base">
                                        <p:cTn id="37" dur="500" fill="hold"/>
                                        <p:tgtEl>
                                          <p:spTgt spid="3174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747">
                                            <p:txEl>
                                              <p:pRg st="5" end="5"/>
                                            </p:txEl>
                                          </p:spTgt>
                                        </p:tgtEl>
                                        <p:attrNameLst>
                                          <p:attrName>style.visibility</p:attrName>
                                        </p:attrNameLst>
                                      </p:cBhvr>
                                      <p:to>
                                        <p:strVal val="visible"/>
                                      </p:to>
                                    </p:set>
                                    <p:anim calcmode="lin" valueType="num">
                                      <p:cBhvr additive="base">
                                        <p:cTn id="43" dur="500" fill="hold"/>
                                        <p:tgtEl>
                                          <p:spTgt spid="3174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7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747">
                                            <p:txEl>
                                              <p:pRg st="6" end="6"/>
                                            </p:txEl>
                                          </p:spTgt>
                                        </p:tgtEl>
                                        <p:attrNameLst>
                                          <p:attrName>style.visibility</p:attrName>
                                        </p:attrNameLst>
                                      </p:cBhvr>
                                      <p:to>
                                        <p:strVal val="visible"/>
                                      </p:to>
                                    </p:set>
                                    <p:anim calcmode="lin" valueType="num">
                                      <p:cBhvr additive="base">
                                        <p:cTn id="49" dur="500" fill="hold"/>
                                        <p:tgtEl>
                                          <p:spTgt spid="31747">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17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747">
                                            <p:txEl>
                                              <p:pRg st="7" end="7"/>
                                            </p:txEl>
                                          </p:spTgt>
                                        </p:tgtEl>
                                        <p:attrNameLst>
                                          <p:attrName>style.visibility</p:attrName>
                                        </p:attrNameLst>
                                      </p:cBhvr>
                                      <p:to>
                                        <p:strVal val="visible"/>
                                      </p:to>
                                    </p:set>
                                    <p:anim calcmode="lin" valueType="num">
                                      <p:cBhvr additive="base">
                                        <p:cTn id="55" dur="500" fill="hold"/>
                                        <p:tgtEl>
                                          <p:spTgt spid="31747">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17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1747">
                                            <p:txEl>
                                              <p:pRg st="8" end="8"/>
                                            </p:txEl>
                                          </p:spTgt>
                                        </p:tgtEl>
                                        <p:attrNameLst>
                                          <p:attrName>style.visibility</p:attrName>
                                        </p:attrNameLst>
                                      </p:cBhvr>
                                      <p:to>
                                        <p:strVal val="visible"/>
                                      </p:to>
                                    </p:set>
                                    <p:anim calcmode="lin" valueType="num">
                                      <p:cBhvr additive="base">
                                        <p:cTn id="61" dur="500" fill="hold"/>
                                        <p:tgtEl>
                                          <p:spTgt spid="31747">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174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1747">
                                            <p:txEl>
                                              <p:pRg st="9" end="9"/>
                                            </p:txEl>
                                          </p:spTgt>
                                        </p:tgtEl>
                                        <p:attrNameLst>
                                          <p:attrName>style.visibility</p:attrName>
                                        </p:attrNameLst>
                                      </p:cBhvr>
                                      <p:to>
                                        <p:strVal val="visible"/>
                                      </p:to>
                                    </p:set>
                                    <p:anim calcmode="lin" valueType="num">
                                      <p:cBhvr additive="base">
                                        <p:cTn id="67" dur="500" fill="hold"/>
                                        <p:tgtEl>
                                          <p:spTgt spid="31747">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17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1747">
                                            <p:txEl>
                                              <p:pRg st="10" end="10"/>
                                            </p:txEl>
                                          </p:spTgt>
                                        </p:tgtEl>
                                        <p:attrNameLst>
                                          <p:attrName>style.visibility</p:attrName>
                                        </p:attrNameLst>
                                      </p:cBhvr>
                                      <p:to>
                                        <p:strVal val="visible"/>
                                      </p:to>
                                    </p:set>
                                    <p:anim calcmode="lin" valueType="num">
                                      <p:cBhvr additive="base">
                                        <p:cTn id="73" dur="500" fill="hold"/>
                                        <p:tgtEl>
                                          <p:spTgt spid="31747">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174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00CA0D9-0732-4EC5-957C-503D42F30DA8}"/>
              </a:ext>
            </a:extLst>
          </p:cNvPr>
          <p:cNvSpPr>
            <a:spLocks noGrp="1" noChangeArrowheads="1"/>
          </p:cNvSpPr>
          <p:nvPr>
            <p:ph type="title"/>
          </p:nvPr>
        </p:nvSpPr>
        <p:spPr>
          <a:xfrm>
            <a:off x="683568" y="304800"/>
            <a:ext cx="2713037" cy="381000"/>
          </a:xfrm>
        </p:spPr>
        <p:txBody>
          <a:bodyPr/>
          <a:lstStyle/>
          <a:p>
            <a:pPr eaLnBrk="1" hangingPunct="1"/>
            <a:r>
              <a:rPr lang="zh-CN" altLang="en-US" sz="2800" b="1" dirty="0">
                <a:solidFill>
                  <a:sysClr val="windowText" lastClr="000000"/>
                </a:solidFill>
                <a:highlight>
                  <a:srgbClr val="FFFF00"/>
                </a:highlight>
                <a:latin typeface="华文楷体" panose="02010600040101010101" pitchFamily="2" charset="-122"/>
                <a:ea typeface="华文楷体" panose="02010600040101010101" pitchFamily="2" charset="-122"/>
              </a:rPr>
              <a:t>（</a:t>
            </a:r>
            <a:r>
              <a:rPr lang="en-US" altLang="zh-CN" sz="2800" b="1" dirty="0">
                <a:solidFill>
                  <a:sysClr val="windowText" lastClr="000000"/>
                </a:solidFill>
                <a:highlight>
                  <a:srgbClr val="FFFF00"/>
                </a:highlight>
                <a:latin typeface="华文楷体" panose="02010600040101010101" pitchFamily="2" charset="-122"/>
                <a:ea typeface="华文楷体" panose="02010600040101010101" pitchFamily="2" charset="-122"/>
              </a:rPr>
              <a:t>2</a:t>
            </a:r>
            <a:r>
              <a:rPr lang="zh-CN" altLang="en-US" sz="2800" b="1" dirty="0">
                <a:solidFill>
                  <a:sysClr val="windowText" lastClr="000000"/>
                </a:solidFill>
                <a:highlight>
                  <a:srgbClr val="FFFF00"/>
                </a:highlight>
                <a:latin typeface="华文楷体" panose="02010600040101010101" pitchFamily="2" charset="-122"/>
                <a:ea typeface="华文楷体" panose="02010600040101010101" pitchFamily="2" charset="-122"/>
              </a:rPr>
              <a:t>）欠补偿</a:t>
            </a:r>
            <a:r>
              <a:rPr lang="zh-CN" altLang="en-US" sz="2800" dirty="0">
                <a:solidFill>
                  <a:sysClr val="windowText" lastClr="000000"/>
                </a:solidFill>
                <a:highlight>
                  <a:srgbClr val="FFFF00"/>
                </a:highlight>
                <a:latin typeface="华文楷体" panose="02010600040101010101" pitchFamily="2" charset="-122"/>
                <a:ea typeface="华文楷体" panose="02010600040101010101" pitchFamily="2" charset="-122"/>
              </a:rPr>
              <a:t>。 </a:t>
            </a:r>
          </a:p>
        </p:txBody>
      </p:sp>
      <p:sp>
        <p:nvSpPr>
          <p:cNvPr id="32771" name="Rectangle 3">
            <a:extLst>
              <a:ext uri="{FF2B5EF4-FFF2-40B4-BE49-F238E27FC236}">
                <a16:creationId xmlns:a16="http://schemas.microsoft.com/office/drawing/2014/main" id="{FCF2EB39-419A-43E8-8F56-99AE4A408F2F}"/>
              </a:ext>
            </a:extLst>
          </p:cNvPr>
          <p:cNvSpPr>
            <a:spLocks noGrp="1" noChangeArrowheads="1"/>
          </p:cNvSpPr>
          <p:nvPr>
            <p:ph type="body" idx="1"/>
          </p:nvPr>
        </p:nvSpPr>
        <p:spPr>
          <a:xfrm>
            <a:off x="683568" y="990600"/>
            <a:ext cx="7772400" cy="2743200"/>
          </a:xfrm>
        </p:spPr>
        <p:txBody>
          <a:bodyPr/>
          <a:lstStyle/>
          <a:p>
            <a:pPr algn="just" eaLnBrk="1" hangingPunct="1">
              <a:lnSpc>
                <a:spcPct val="8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　　</a:t>
            </a:r>
            <a:r>
              <a:rPr lang="zh-CN" altLang="en-US" sz="2400" b="1">
                <a:solidFill>
                  <a:sysClr val="windowText" lastClr="000000"/>
                </a:solidFill>
                <a:latin typeface="华文楷体" panose="02010600040101010101" pitchFamily="2" charset="-122"/>
                <a:ea typeface="华文楷体" panose="02010600040101010101" pitchFamily="2" charset="-122"/>
              </a:rPr>
              <a:t>若</a:t>
            </a:r>
            <a:r>
              <a:rPr lang="en-US" altLang="zh-CN" sz="2400" b="1">
                <a:solidFill>
                  <a:sysClr val="windowText" lastClr="000000"/>
                </a:solidFill>
                <a:latin typeface="华文楷体" panose="02010600040101010101" pitchFamily="2" charset="-122"/>
                <a:ea typeface="华文楷体" panose="02010600040101010101" pitchFamily="2" charset="-122"/>
              </a:rPr>
              <a:t>           ,</a:t>
            </a:r>
            <a:r>
              <a:rPr lang="zh-CN" altLang="en-US" sz="2400" b="1">
                <a:solidFill>
                  <a:sysClr val="windowText" lastClr="000000"/>
                </a:solidFill>
                <a:latin typeface="华文楷体" panose="02010600040101010101" pitchFamily="2" charset="-122"/>
                <a:ea typeface="华文楷体" panose="02010600040101010101" pitchFamily="2" charset="-122"/>
              </a:rPr>
              <a:t>即　</a:t>
            </a:r>
            <a:r>
              <a:rPr lang="en-US" altLang="zh-CN" sz="2400" b="1">
                <a:solidFill>
                  <a:sysClr val="windowText" lastClr="000000"/>
                </a:solidFill>
                <a:latin typeface="华文楷体" panose="02010600040101010101" pitchFamily="2" charset="-122"/>
                <a:ea typeface="华文楷体" panose="02010600040101010101" pitchFamily="2" charset="-122"/>
              </a:rPr>
              <a:t>           </a:t>
            </a:r>
            <a:r>
              <a:rPr lang="zh-CN" altLang="en-US" sz="2400" b="1">
                <a:solidFill>
                  <a:sysClr val="windowText" lastClr="000000"/>
                </a:solidFill>
                <a:latin typeface="华文楷体" panose="02010600040101010101" pitchFamily="2" charset="-122"/>
                <a:ea typeface="华文楷体" panose="02010600040101010101" pitchFamily="2" charset="-122"/>
              </a:rPr>
              <a:t>时，</a:t>
            </a: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感抗大于容抗</a:t>
            </a: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接地点尚有</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未补偿的电容性电流，称为欠补偿。欠补偿方式一般也</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较少采用。因为在欠补偿运行情况下，如果切除部分线</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路对地电容将减小（或系统频率降低致使　　增大，而</a:t>
            </a:r>
          </a:p>
          <a:p>
            <a:pPr algn="just" eaLnBrk="1" hangingPunct="1">
              <a:lnSpc>
                <a:spcPct val="80000"/>
              </a:lnSpc>
              <a:buFont typeface="Wingdings" panose="05000000000000000000" pitchFamily="2" charset="2"/>
              <a:buNone/>
            </a:pPr>
            <a:r>
              <a:rPr lang="en-US" altLang="zh-CN" sz="2400" b="1">
                <a:solidFill>
                  <a:sysClr val="windowText" lastClr="000000"/>
                </a:solidFill>
                <a:latin typeface="华文楷体" panose="02010600040101010101" pitchFamily="2" charset="-122"/>
                <a:ea typeface="华文楷体" panose="02010600040101010101" pitchFamily="2" charset="-122"/>
              </a:rPr>
              <a:t>3</a:t>
            </a:r>
            <a:r>
              <a:rPr lang="en-US" altLang="zh-CN" sz="2400" b="1" i="1">
                <a:solidFill>
                  <a:sysClr val="windowText" lastClr="000000"/>
                </a:solidFill>
                <a:latin typeface="华文楷体" panose="02010600040101010101" pitchFamily="2" charset="-122"/>
                <a:ea typeface="华文楷体" panose="02010600040101010101" pitchFamily="2" charset="-122"/>
              </a:rPr>
              <a:t>ωC</a:t>
            </a:r>
            <a:r>
              <a:rPr lang="zh-CN" altLang="en-US" sz="2400" b="1">
                <a:solidFill>
                  <a:sysClr val="windowText" lastClr="000000"/>
                </a:solidFill>
                <a:latin typeface="华文楷体" panose="02010600040101010101" pitchFamily="2" charset="-122"/>
                <a:ea typeface="华文楷体" panose="02010600040101010101" pitchFamily="2" charset="-122"/>
              </a:rPr>
              <a:t>减小</a:t>
            </a: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、或线路发生一相断线</a:t>
            </a: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若送电端一相断线，则</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该相电容为零</a:t>
            </a: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等，均可能使系统接近或者达到全补偿，</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以致存在出现串联谐振过电压的可能。</a:t>
            </a:r>
          </a:p>
        </p:txBody>
      </p:sp>
      <p:sp>
        <p:nvSpPr>
          <p:cNvPr id="32775" name="Rectangle 7">
            <a:extLst>
              <a:ext uri="{FF2B5EF4-FFF2-40B4-BE49-F238E27FC236}">
                <a16:creationId xmlns:a16="http://schemas.microsoft.com/office/drawing/2014/main" id="{5753DED2-BAE4-4C16-8473-C21BA696DE97}"/>
              </a:ext>
            </a:extLst>
          </p:cNvPr>
          <p:cNvSpPr>
            <a:spLocks noChangeArrowheads="1"/>
          </p:cNvSpPr>
          <p:nvPr/>
        </p:nvSpPr>
        <p:spPr bwMode="auto">
          <a:xfrm>
            <a:off x="683568" y="3810000"/>
            <a:ext cx="772795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ysClr val="windowText" lastClr="000000"/>
                </a:solidFill>
                <a:highlight>
                  <a:srgbClr val="FFFF00"/>
                </a:highlight>
                <a:latin typeface="华文楷体" panose="02010600040101010101" pitchFamily="2" charset="-122"/>
                <a:ea typeface="华文楷体" panose="02010600040101010101" pitchFamily="2" charset="-122"/>
              </a:rPr>
              <a:t>（</a:t>
            </a:r>
            <a:r>
              <a:rPr lang="en-US" altLang="zh-CN" sz="2800" b="1" dirty="0">
                <a:solidFill>
                  <a:sysClr val="windowText" lastClr="000000"/>
                </a:solidFill>
                <a:highlight>
                  <a:srgbClr val="FFFF00"/>
                </a:highlight>
                <a:latin typeface="华文楷体" panose="02010600040101010101" pitchFamily="2" charset="-122"/>
                <a:ea typeface="华文楷体" panose="02010600040101010101" pitchFamily="2" charset="-122"/>
              </a:rPr>
              <a:t>3</a:t>
            </a:r>
            <a:r>
              <a:rPr lang="zh-CN" altLang="en-US" sz="2800" b="1" dirty="0">
                <a:solidFill>
                  <a:sysClr val="windowText" lastClr="000000"/>
                </a:solidFill>
                <a:highlight>
                  <a:srgbClr val="FFFF00"/>
                </a:highlight>
                <a:latin typeface="华文楷体" panose="02010600040101010101" pitchFamily="2" charset="-122"/>
                <a:ea typeface="华文楷体" panose="02010600040101010101" pitchFamily="2" charset="-122"/>
              </a:rPr>
              <a:t>）过补偿。</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zh-CN" altLang="en-US" b="1" dirty="0">
                <a:solidFill>
                  <a:sysClr val="windowText" lastClr="000000"/>
                </a:solidFill>
                <a:latin typeface="华文楷体" panose="02010600040101010101" pitchFamily="2" charset="-122"/>
                <a:ea typeface="华文楷体" panose="02010600040101010101" pitchFamily="2" charset="-122"/>
              </a:rPr>
              <a:t>若</a:t>
            </a:r>
            <a:r>
              <a:rPr lang="en-US" altLang="zh-CN" b="1" dirty="0">
                <a:solidFill>
                  <a:sysClr val="windowText" lastClr="000000"/>
                </a:solidFill>
                <a:latin typeface="华文楷体" panose="02010600040101010101" pitchFamily="2" charset="-122"/>
                <a:ea typeface="华文楷体" panose="02010600040101010101" pitchFamily="2" charset="-122"/>
              </a:rPr>
              <a:t>            ,</a:t>
            </a:r>
            <a:r>
              <a:rPr lang="zh-CN" altLang="en-US" b="1" dirty="0">
                <a:solidFill>
                  <a:sysClr val="windowText" lastClr="000000"/>
                </a:solidFill>
                <a:latin typeface="华文楷体" panose="02010600040101010101" pitchFamily="2" charset="-122"/>
                <a:ea typeface="华文楷体" panose="02010600040101010101" pitchFamily="2" charset="-122"/>
              </a:rPr>
              <a:t>即　　</a:t>
            </a:r>
            <a:r>
              <a:rPr lang="en-US" altLang="zh-CN" b="1" dirty="0">
                <a:solidFill>
                  <a:sysClr val="windowText" lastClr="000000"/>
                </a:solidFill>
                <a:latin typeface="华文楷体" panose="02010600040101010101" pitchFamily="2" charset="-122"/>
                <a:ea typeface="华文楷体" panose="02010600040101010101" pitchFamily="2" charset="-122"/>
              </a:rPr>
              <a:t>      </a:t>
            </a:r>
            <a:r>
              <a:rPr lang="zh-CN" altLang="en-US" b="1" dirty="0">
                <a:solidFill>
                  <a:sysClr val="windowText" lastClr="000000"/>
                </a:solidFill>
                <a:latin typeface="华文楷体" panose="02010600040101010101" pitchFamily="2" charset="-122"/>
                <a:ea typeface="华文楷体" panose="02010600040101010101" pitchFamily="2" charset="-122"/>
              </a:rPr>
              <a:t>时，</a:t>
            </a:r>
            <a:r>
              <a:rPr lang="en-US" altLang="zh-CN" b="1" dirty="0">
                <a:solidFill>
                  <a:sysClr val="windowText" lastClr="000000"/>
                </a:solidFill>
                <a:latin typeface="华文楷体" panose="02010600040101010101" pitchFamily="2" charset="-122"/>
                <a:ea typeface="华文楷体" panose="02010600040101010101" pitchFamily="2" charset="-122"/>
              </a:rPr>
              <a:t>(</a:t>
            </a:r>
            <a:r>
              <a:rPr lang="zh-CN" altLang="en-US" b="1" dirty="0">
                <a:solidFill>
                  <a:sysClr val="windowText" lastClr="000000"/>
                </a:solidFill>
                <a:latin typeface="华文楷体" panose="02010600040101010101" pitchFamily="2" charset="-122"/>
                <a:ea typeface="华文楷体" panose="02010600040101010101" pitchFamily="2" charset="-122"/>
              </a:rPr>
              <a:t>感抗小于容抗</a:t>
            </a:r>
            <a:r>
              <a:rPr lang="en-US" altLang="zh-CN" b="1" dirty="0">
                <a:solidFill>
                  <a:sysClr val="windowText" lastClr="000000"/>
                </a:solidFill>
                <a:latin typeface="华文楷体" panose="02010600040101010101" pitchFamily="2" charset="-122"/>
                <a:ea typeface="华文楷体" panose="02010600040101010101" pitchFamily="2" charset="-122"/>
              </a:rPr>
              <a:t>)</a:t>
            </a:r>
            <a:r>
              <a:rPr lang="zh-CN" altLang="en-US" b="1" dirty="0">
                <a:solidFill>
                  <a:sysClr val="windowText" lastClr="000000"/>
                </a:solidFill>
                <a:latin typeface="华文楷体" panose="02010600040101010101" pitchFamily="2" charset="-122"/>
                <a:ea typeface="华文楷体" panose="02010600040101010101" pitchFamily="2" charset="-122"/>
              </a:rPr>
              <a:t>接地处具有多余的电感性电流，称为过补偿。过补偿方式可避免产生串联谐振过电压，因此得到广泛采用。但必须指出，在过补偿运行方式下，接地处将流过一定数值的电感性电流这一电流值不能超过规定值。否则，故障点的电弧将不能可靠地自动熄灭。</a:t>
            </a:r>
          </a:p>
        </p:txBody>
      </p:sp>
      <p:graphicFrame>
        <p:nvGraphicFramePr>
          <p:cNvPr id="61442" name="Object 2">
            <a:extLst>
              <a:ext uri="{FF2B5EF4-FFF2-40B4-BE49-F238E27FC236}">
                <a16:creationId xmlns:a16="http://schemas.microsoft.com/office/drawing/2014/main" id="{B6195B84-8169-422B-BBB6-020BA658D3B7}"/>
              </a:ext>
            </a:extLst>
          </p:cNvPr>
          <p:cNvGraphicFramePr>
            <a:graphicFrameLocks noChangeAspect="1"/>
          </p:cNvGraphicFramePr>
          <p:nvPr>
            <p:extLst>
              <p:ext uri="{D42A27DB-BD31-4B8C-83A1-F6EECF244321}">
                <p14:modId xmlns:p14="http://schemas.microsoft.com/office/powerpoint/2010/main" val="1486040196"/>
              </p:ext>
            </p:extLst>
          </p:nvPr>
        </p:nvGraphicFramePr>
        <p:xfrm>
          <a:off x="6386661" y="1988840"/>
          <a:ext cx="373171" cy="540000"/>
        </p:xfrm>
        <a:graphic>
          <a:graphicData uri="http://schemas.openxmlformats.org/presentationml/2006/ole">
            <mc:AlternateContent xmlns:mc="http://schemas.openxmlformats.org/markup-compatibility/2006">
              <mc:Choice xmlns:v="urn:schemas-microsoft-com:vml" Requires="v">
                <p:oleObj name="Equation" r:id="rId3" imgW="266400" imgH="393480" progId="Equation.DSMT4">
                  <p:embed/>
                </p:oleObj>
              </mc:Choice>
              <mc:Fallback>
                <p:oleObj name="Equation" r:id="rId3" imgW="266400" imgH="393480" progId="Equation.DSMT4">
                  <p:embed/>
                  <p:pic>
                    <p:nvPicPr>
                      <p:cNvPr id="0" name="Object 2"/>
                      <p:cNvPicPr>
                        <a:picLocks noChangeAspect="1" noChangeArrowheads="1"/>
                      </p:cNvPicPr>
                      <p:nvPr/>
                    </p:nvPicPr>
                    <p:blipFill>
                      <a:blip r:embed="rId4"/>
                      <a:srcRect/>
                      <a:stretch>
                        <a:fillRect/>
                      </a:stretch>
                    </p:blipFill>
                    <p:spPr bwMode="auto">
                      <a:xfrm>
                        <a:off x="6386661" y="1988840"/>
                        <a:ext cx="373171" cy="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a:extLst>
              <a:ext uri="{FF2B5EF4-FFF2-40B4-BE49-F238E27FC236}">
                <a16:creationId xmlns:a16="http://schemas.microsoft.com/office/drawing/2014/main" id="{E3E39BEC-EF94-431F-8CA3-29DB1EEBF6C0}"/>
              </a:ext>
            </a:extLst>
          </p:cNvPr>
          <p:cNvGraphicFramePr>
            <a:graphicFrameLocks noChangeAspect="1"/>
          </p:cNvGraphicFramePr>
          <p:nvPr>
            <p:extLst>
              <p:ext uri="{D42A27DB-BD31-4B8C-83A1-F6EECF244321}">
                <p14:modId xmlns:p14="http://schemas.microsoft.com/office/powerpoint/2010/main" val="1875343942"/>
              </p:ext>
            </p:extLst>
          </p:nvPr>
        </p:nvGraphicFramePr>
        <p:xfrm>
          <a:off x="1562125" y="964191"/>
          <a:ext cx="792000" cy="396000"/>
        </p:xfrm>
        <a:graphic>
          <a:graphicData uri="http://schemas.openxmlformats.org/presentationml/2006/ole">
            <mc:AlternateContent xmlns:mc="http://schemas.openxmlformats.org/markup-compatibility/2006">
              <mc:Choice xmlns:v="urn:schemas-microsoft-com:vml" Requires="v">
                <p:oleObj name="Equation" r:id="rId5" imgW="457200" imgH="228600" progId="Equation.DSMT4">
                  <p:embed/>
                </p:oleObj>
              </mc:Choice>
              <mc:Fallback>
                <p:oleObj name="Equation" r:id="rId5" imgW="457200" imgH="228600" progId="Equation.DSMT4">
                  <p:embed/>
                  <p:pic>
                    <p:nvPicPr>
                      <p:cNvPr id="0" name=""/>
                      <p:cNvPicPr/>
                      <p:nvPr/>
                    </p:nvPicPr>
                    <p:blipFill>
                      <a:blip r:embed="rId6"/>
                      <a:stretch>
                        <a:fillRect/>
                      </a:stretch>
                    </p:blipFill>
                    <p:spPr>
                      <a:xfrm>
                        <a:off x="1562125" y="964191"/>
                        <a:ext cx="792000" cy="3960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83690815-B1F6-453D-B053-4302E2E41D50}"/>
              </a:ext>
            </a:extLst>
          </p:cNvPr>
          <p:cNvGraphicFramePr>
            <a:graphicFrameLocks noChangeAspect="1"/>
          </p:cNvGraphicFramePr>
          <p:nvPr>
            <p:extLst>
              <p:ext uri="{D42A27DB-BD31-4B8C-83A1-F6EECF244321}">
                <p14:modId xmlns:p14="http://schemas.microsoft.com/office/powerpoint/2010/main" val="1206179733"/>
              </p:ext>
            </p:extLst>
          </p:nvPr>
        </p:nvGraphicFramePr>
        <p:xfrm>
          <a:off x="2894873" y="855718"/>
          <a:ext cx="958064" cy="540000"/>
        </p:xfrm>
        <a:graphic>
          <a:graphicData uri="http://schemas.openxmlformats.org/presentationml/2006/ole">
            <mc:AlternateContent xmlns:mc="http://schemas.openxmlformats.org/markup-compatibility/2006">
              <mc:Choice xmlns:v="urn:schemas-microsoft-com:vml" Requires="v">
                <p:oleObj name="Equation" r:id="rId7" imgW="698400" imgH="393480" progId="Equation.DSMT4">
                  <p:embed/>
                </p:oleObj>
              </mc:Choice>
              <mc:Fallback>
                <p:oleObj name="Equation" r:id="rId7" imgW="698400" imgH="393480" progId="Equation.DSMT4">
                  <p:embed/>
                  <p:pic>
                    <p:nvPicPr>
                      <p:cNvPr id="0" name=""/>
                      <p:cNvPicPr/>
                      <p:nvPr/>
                    </p:nvPicPr>
                    <p:blipFill>
                      <a:blip r:embed="rId8"/>
                      <a:stretch>
                        <a:fillRect/>
                      </a:stretch>
                    </p:blipFill>
                    <p:spPr>
                      <a:xfrm>
                        <a:off x="2894873" y="855718"/>
                        <a:ext cx="958064" cy="5400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1619E037-09E8-4726-8576-979A4EB71C20}"/>
              </a:ext>
            </a:extLst>
          </p:cNvPr>
          <p:cNvGraphicFramePr>
            <a:graphicFrameLocks noChangeAspect="1"/>
          </p:cNvGraphicFramePr>
          <p:nvPr>
            <p:extLst>
              <p:ext uri="{D42A27DB-BD31-4B8C-83A1-F6EECF244321}">
                <p14:modId xmlns:p14="http://schemas.microsoft.com/office/powerpoint/2010/main" val="3666155783"/>
              </p:ext>
            </p:extLst>
          </p:nvPr>
        </p:nvGraphicFramePr>
        <p:xfrm>
          <a:off x="3138932" y="4147006"/>
          <a:ext cx="961945" cy="540000"/>
        </p:xfrm>
        <a:graphic>
          <a:graphicData uri="http://schemas.openxmlformats.org/presentationml/2006/ole">
            <mc:AlternateContent xmlns:mc="http://schemas.openxmlformats.org/markup-compatibility/2006">
              <mc:Choice xmlns:v="urn:schemas-microsoft-com:vml" Requires="v">
                <p:oleObj name="Equation" r:id="rId9" imgW="698400" imgH="393480" progId="Equation.DSMT4">
                  <p:embed/>
                </p:oleObj>
              </mc:Choice>
              <mc:Fallback>
                <p:oleObj name="Equation" r:id="rId9" imgW="698400" imgH="393480" progId="Equation.DSMT4">
                  <p:embed/>
                  <p:pic>
                    <p:nvPicPr>
                      <p:cNvPr id="0" name=""/>
                      <p:cNvPicPr/>
                      <p:nvPr/>
                    </p:nvPicPr>
                    <p:blipFill>
                      <a:blip r:embed="rId10"/>
                      <a:stretch>
                        <a:fillRect/>
                      </a:stretch>
                    </p:blipFill>
                    <p:spPr>
                      <a:xfrm>
                        <a:off x="3138932" y="4147006"/>
                        <a:ext cx="961945" cy="5400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ECCE968-E30E-414E-BD03-B84C1C24E853}"/>
              </a:ext>
            </a:extLst>
          </p:cNvPr>
          <p:cNvGraphicFramePr>
            <a:graphicFrameLocks noChangeAspect="1"/>
          </p:cNvGraphicFramePr>
          <p:nvPr>
            <p:extLst>
              <p:ext uri="{D42A27DB-BD31-4B8C-83A1-F6EECF244321}">
                <p14:modId xmlns:p14="http://schemas.microsoft.com/office/powerpoint/2010/main" val="492371353"/>
              </p:ext>
            </p:extLst>
          </p:nvPr>
        </p:nvGraphicFramePr>
        <p:xfrm>
          <a:off x="1644086" y="4291006"/>
          <a:ext cx="792000" cy="396000"/>
        </p:xfrm>
        <a:graphic>
          <a:graphicData uri="http://schemas.openxmlformats.org/presentationml/2006/ole">
            <mc:AlternateContent xmlns:mc="http://schemas.openxmlformats.org/markup-compatibility/2006">
              <mc:Choice xmlns:v="urn:schemas-microsoft-com:vml" Requires="v">
                <p:oleObj name="Equation" r:id="rId11" imgW="457200" imgH="228600" progId="Equation.DSMT4">
                  <p:embed/>
                </p:oleObj>
              </mc:Choice>
              <mc:Fallback>
                <p:oleObj name="Equation" r:id="rId11" imgW="457200" imgH="228600" progId="Equation.DSMT4">
                  <p:embed/>
                  <p:pic>
                    <p:nvPicPr>
                      <p:cNvPr id="0" name=""/>
                      <p:cNvPicPr/>
                      <p:nvPr/>
                    </p:nvPicPr>
                    <p:blipFill>
                      <a:blip r:embed="rId12"/>
                      <a:stretch>
                        <a:fillRect/>
                      </a:stretch>
                    </p:blipFill>
                    <p:spPr>
                      <a:xfrm>
                        <a:off x="1644086" y="4291006"/>
                        <a:ext cx="792000" cy="396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ppt_x"/>
                                          </p:val>
                                        </p:tav>
                                        <p:tav tm="100000">
                                          <p:val>
                                            <p:strVal val="#ppt_x"/>
                                          </p:val>
                                        </p:tav>
                                      </p:tavLst>
                                    </p:anim>
                                    <p:anim calcmode="lin" valueType="num">
                                      <p:cBhvr additive="base">
                                        <p:cTn id="8" dur="500" fill="hold"/>
                                        <p:tgtEl>
                                          <p:spTgt spid="327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xEl>
                                              <p:pRg st="0" end="0"/>
                                            </p:txEl>
                                          </p:spTgt>
                                        </p:tgtEl>
                                        <p:attrNameLst>
                                          <p:attrName>style.visibility</p:attrName>
                                        </p:attrNameLst>
                                      </p:cBhvr>
                                      <p:to>
                                        <p:strVal val="visible"/>
                                      </p:to>
                                    </p:set>
                                    <p:anim calcmode="lin" valueType="num">
                                      <p:cBhvr additive="base">
                                        <p:cTn id="13"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71">
                                            <p:txEl>
                                              <p:pRg st="1" end="1"/>
                                            </p:txEl>
                                          </p:spTgt>
                                        </p:tgtEl>
                                        <p:attrNameLst>
                                          <p:attrName>style.visibility</p:attrName>
                                        </p:attrNameLst>
                                      </p:cBhvr>
                                      <p:to>
                                        <p:strVal val="visible"/>
                                      </p:to>
                                    </p:set>
                                    <p:anim calcmode="lin" valueType="num">
                                      <p:cBhvr additive="base">
                                        <p:cTn id="19" dur="500" fill="hold"/>
                                        <p:tgtEl>
                                          <p:spTgt spid="327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xEl>
                                              <p:pRg st="2" end="2"/>
                                            </p:txEl>
                                          </p:spTgt>
                                        </p:tgtEl>
                                        <p:attrNameLst>
                                          <p:attrName>style.visibility</p:attrName>
                                        </p:attrNameLst>
                                      </p:cBhvr>
                                      <p:to>
                                        <p:strVal val="visible"/>
                                      </p:to>
                                    </p:set>
                                    <p:anim calcmode="lin" valueType="num">
                                      <p:cBhvr additive="base">
                                        <p:cTn id="25" dur="50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71">
                                            <p:txEl>
                                              <p:pRg st="3" end="3"/>
                                            </p:txEl>
                                          </p:spTgt>
                                        </p:tgtEl>
                                        <p:attrNameLst>
                                          <p:attrName>style.visibility</p:attrName>
                                        </p:attrNameLst>
                                      </p:cBhvr>
                                      <p:to>
                                        <p:strVal val="visible"/>
                                      </p:to>
                                    </p:set>
                                    <p:anim calcmode="lin" valueType="num">
                                      <p:cBhvr additive="base">
                                        <p:cTn id="31" dur="500" fill="hold"/>
                                        <p:tgtEl>
                                          <p:spTgt spid="3277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7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771">
                                            <p:txEl>
                                              <p:pRg st="4" end="4"/>
                                            </p:txEl>
                                          </p:spTgt>
                                        </p:tgtEl>
                                        <p:attrNameLst>
                                          <p:attrName>style.visibility</p:attrName>
                                        </p:attrNameLst>
                                      </p:cBhvr>
                                      <p:to>
                                        <p:strVal val="visible"/>
                                      </p:to>
                                    </p:set>
                                    <p:anim calcmode="lin" valueType="num">
                                      <p:cBhvr additive="base">
                                        <p:cTn id="37" dur="500" fill="hold"/>
                                        <p:tgtEl>
                                          <p:spTgt spid="3277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7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771">
                                            <p:txEl>
                                              <p:pRg st="5" end="5"/>
                                            </p:txEl>
                                          </p:spTgt>
                                        </p:tgtEl>
                                        <p:attrNameLst>
                                          <p:attrName>style.visibility</p:attrName>
                                        </p:attrNameLst>
                                      </p:cBhvr>
                                      <p:to>
                                        <p:strVal val="visible"/>
                                      </p:to>
                                    </p:set>
                                    <p:anim calcmode="lin" valueType="num">
                                      <p:cBhvr additive="base">
                                        <p:cTn id="43" dur="500" fill="hold"/>
                                        <p:tgtEl>
                                          <p:spTgt spid="3277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27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771">
                                            <p:txEl>
                                              <p:pRg st="6" end="6"/>
                                            </p:txEl>
                                          </p:spTgt>
                                        </p:tgtEl>
                                        <p:attrNameLst>
                                          <p:attrName>style.visibility</p:attrName>
                                        </p:attrNameLst>
                                      </p:cBhvr>
                                      <p:to>
                                        <p:strVal val="visible"/>
                                      </p:to>
                                    </p:set>
                                    <p:anim calcmode="lin" valueType="num">
                                      <p:cBhvr additive="base">
                                        <p:cTn id="49" dur="500" fill="hold"/>
                                        <p:tgtEl>
                                          <p:spTgt spid="32771">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27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2775"/>
                                        </p:tgtEl>
                                        <p:attrNameLst>
                                          <p:attrName>style.visibility</p:attrName>
                                        </p:attrNameLst>
                                      </p:cBhvr>
                                      <p:to>
                                        <p:strVal val="visible"/>
                                      </p:to>
                                    </p:set>
                                    <p:anim calcmode="lin" valueType="num">
                                      <p:cBhvr additive="base">
                                        <p:cTn id="55" dur="500" fill="hold"/>
                                        <p:tgtEl>
                                          <p:spTgt spid="32775"/>
                                        </p:tgtEl>
                                        <p:attrNameLst>
                                          <p:attrName>ppt_x</p:attrName>
                                        </p:attrNameLst>
                                      </p:cBhvr>
                                      <p:tavLst>
                                        <p:tav tm="0">
                                          <p:val>
                                            <p:strVal val="#ppt_x"/>
                                          </p:val>
                                        </p:tav>
                                        <p:tav tm="100000">
                                          <p:val>
                                            <p:strVal val="#ppt_x"/>
                                          </p:val>
                                        </p:tav>
                                      </p:tavLst>
                                    </p:anim>
                                    <p:anim calcmode="lin" valueType="num">
                                      <p:cBhvr additive="base">
                                        <p:cTn id="56" dur="500" fill="hold"/>
                                        <p:tgtEl>
                                          <p:spTgt spid="3277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61442"/>
                                        </p:tgtEl>
                                        <p:attrNameLst>
                                          <p:attrName>style.visibility</p:attrName>
                                        </p:attrNameLst>
                                      </p:cBhvr>
                                      <p:to>
                                        <p:strVal val="visible"/>
                                      </p:to>
                                    </p:set>
                                    <p:anim calcmode="lin" valueType="num">
                                      <p:cBhvr additive="base">
                                        <p:cTn id="61" dur="500" fill="hold"/>
                                        <p:tgtEl>
                                          <p:spTgt spid="61442"/>
                                        </p:tgtEl>
                                        <p:attrNameLst>
                                          <p:attrName>ppt_x</p:attrName>
                                        </p:attrNameLst>
                                      </p:cBhvr>
                                      <p:tavLst>
                                        <p:tav tm="0">
                                          <p:val>
                                            <p:strVal val="0-#ppt_w/2"/>
                                          </p:val>
                                        </p:tav>
                                        <p:tav tm="100000">
                                          <p:val>
                                            <p:strVal val="#ppt_x"/>
                                          </p:val>
                                        </p:tav>
                                      </p:tavLst>
                                    </p:anim>
                                    <p:anim calcmode="lin" valueType="num">
                                      <p:cBhvr additive="base">
                                        <p:cTn id="62" dur="500" fill="hold"/>
                                        <p:tgtEl>
                                          <p:spTgt spid="614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build="p" autoUpdateAnimBg="0"/>
      <p:bldP spid="327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4929630-BE17-42D7-BBD0-D69728D48F0B}"/>
              </a:ext>
            </a:extLst>
          </p:cNvPr>
          <p:cNvSpPr>
            <a:spLocks noGrp="1" noChangeArrowheads="1"/>
          </p:cNvSpPr>
          <p:nvPr>
            <p:ph type="title"/>
          </p:nvPr>
        </p:nvSpPr>
        <p:spPr>
          <a:xfrm>
            <a:off x="228600" y="152400"/>
            <a:ext cx="6324600" cy="609600"/>
          </a:xfrm>
          <a:noFill/>
          <a:ln>
            <a:noFill/>
            <a:miter lim="800000"/>
            <a:headEnd/>
            <a:tailEnd/>
          </a:ln>
        </p:spPr>
        <p:txBody>
          <a:bodyPr/>
          <a:lstStyle/>
          <a:p>
            <a:pPr eaLnBrk="1" hangingPunct="1"/>
            <a:r>
              <a:rPr lang="en-US" altLang="zh-CN" sz="2800" b="1">
                <a:solidFill>
                  <a:sysClr val="windowText" lastClr="000000"/>
                </a:solidFill>
                <a:latin typeface="华文楷体" panose="02010600040101010101" pitchFamily="2" charset="-122"/>
                <a:ea typeface="华文楷体" panose="02010600040101010101" pitchFamily="2" charset="-122"/>
              </a:rPr>
              <a:t>3</a:t>
            </a:r>
            <a:r>
              <a:rPr lang="zh-CN" altLang="en-US" sz="2800" b="1">
                <a:solidFill>
                  <a:sysClr val="windowText" lastClr="000000"/>
                </a:solidFill>
                <a:latin typeface="华文楷体" panose="02010600040101010101" pitchFamily="2" charset="-122"/>
                <a:ea typeface="华文楷体" panose="02010600040101010101" pitchFamily="2" charset="-122"/>
              </a:rPr>
              <a:t>、消弧线圈的构造和接线</a:t>
            </a:r>
            <a:r>
              <a:rPr lang="zh-CN" altLang="en-US">
                <a:solidFill>
                  <a:sysClr val="windowText" lastClr="000000"/>
                </a:solidFill>
                <a:latin typeface="华文楷体" panose="02010600040101010101" pitchFamily="2" charset="-122"/>
                <a:ea typeface="华文楷体" panose="02010600040101010101" pitchFamily="2" charset="-122"/>
              </a:rPr>
              <a:t> </a:t>
            </a:r>
          </a:p>
        </p:txBody>
      </p:sp>
      <p:sp>
        <p:nvSpPr>
          <p:cNvPr id="34822" name="Rectangle 6">
            <a:extLst>
              <a:ext uri="{FF2B5EF4-FFF2-40B4-BE49-F238E27FC236}">
                <a16:creationId xmlns:a16="http://schemas.microsoft.com/office/drawing/2014/main" id="{AB6AC1E1-34B0-480A-894B-1D0B75D464E9}"/>
              </a:ext>
            </a:extLst>
          </p:cNvPr>
          <p:cNvSpPr>
            <a:spLocks noGrp="1" noChangeArrowheads="1"/>
          </p:cNvSpPr>
          <p:nvPr>
            <p:ph type="body" idx="1"/>
          </p:nvPr>
        </p:nvSpPr>
        <p:spPr>
          <a:xfrm>
            <a:off x="228600" y="990600"/>
            <a:ext cx="8686800" cy="5638800"/>
          </a:xfrm>
          <a:noFill/>
          <a:ln>
            <a:noFill/>
            <a:miter lim="800000"/>
            <a:headEnd/>
            <a:tailEnd/>
          </a:ln>
        </p:spPr>
        <p:txBody>
          <a:bodyPr/>
          <a:lstStyle/>
          <a:p>
            <a:pPr algn="just" eaLnBrk="1" hangingPunct="1">
              <a:lnSpc>
                <a:spcPct val="90000"/>
              </a:lnSpc>
              <a:buFont typeface="Wingdings" panose="05000000000000000000" pitchFamily="2" charset="2"/>
              <a:buNone/>
            </a:pPr>
            <a:r>
              <a:rPr lang="en-US" altLang="zh-CN" sz="2000" b="1">
                <a:solidFill>
                  <a:sysClr val="windowText" lastClr="000000"/>
                </a:solidFill>
                <a:latin typeface="华文楷体" panose="02010600040101010101" pitchFamily="2" charset="-122"/>
                <a:ea typeface="华文楷体" panose="02010600040101010101" pitchFamily="2" charset="-122"/>
              </a:rPr>
              <a:t>1)</a:t>
            </a:r>
            <a:r>
              <a:rPr lang="zh-CN" altLang="en-US" sz="2000" b="1">
                <a:solidFill>
                  <a:sysClr val="windowText" lastClr="000000"/>
                </a:solidFill>
                <a:latin typeface="华文楷体" panose="02010600040101010101" pitchFamily="2" charset="-122"/>
                <a:ea typeface="华文楷体" panose="02010600040101010101" pitchFamily="2" charset="-122"/>
              </a:rPr>
              <a:t>消弧线圈的构造     </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      消弧线圈是一个具有铁芯的可调电感线</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圈。线圈的电阻很小，电抗很大。铁芯和线</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圈均浸在变压器油中，外形和单相变压器相</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似，但其铁芯的构造与一般变压器的铁芯不</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同。消弧线圈的铁芯柱有很多间隙，间隙中</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填有绝缘纸板，采用带间隙的铁芯，是为防</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止磁饱和，以得到一个较稳定的电抗值，使</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补偿电流与电压成线性关系，并使消弧线圈          消弧线圈的构造图</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能保持有效的消弧作用。由于系统电容电流          </a:t>
            </a:r>
            <a:r>
              <a:rPr lang="en-US" altLang="zh-CN" sz="1600" b="1">
                <a:solidFill>
                  <a:sysClr val="windowText" lastClr="000000"/>
                </a:solidFill>
                <a:latin typeface="华文楷体" panose="02010600040101010101" pitchFamily="2" charset="-122"/>
                <a:ea typeface="华文楷体" panose="02010600040101010101" pitchFamily="2" charset="-122"/>
              </a:rPr>
              <a:t>(a)</a:t>
            </a:r>
            <a:r>
              <a:rPr lang="zh-CN" altLang="en-US" sz="1600" b="1">
                <a:solidFill>
                  <a:sysClr val="windowText" lastClr="000000"/>
                </a:solidFill>
                <a:latin typeface="华文楷体" panose="02010600040101010101" pitchFamily="2" charset="-122"/>
                <a:ea typeface="华文楷体" panose="02010600040101010101" pitchFamily="2" charset="-122"/>
              </a:rPr>
              <a:t>带间隙的铁芯断面；</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是随系统运行方式而变化的，因此消弧线圈           </a:t>
            </a:r>
            <a:r>
              <a:rPr lang="en-US" altLang="zh-CN" sz="1600" b="1">
                <a:solidFill>
                  <a:sysClr val="windowText" lastClr="000000"/>
                </a:solidFill>
                <a:latin typeface="华文楷体" panose="02010600040101010101" pitchFamily="2" charset="-122"/>
                <a:ea typeface="华文楷体" panose="02010600040101010101" pitchFamily="2" charset="-122"/>
              </a:rPr>
              <a:t>(b)</a:t>
            </a:r>
            <a:r>
              <a:rPr lang="zh-CN" altLang="en-US" sz="1600" b="1">
                <a:solidFill>
                  <a:sysClr val="windowText" lastClr="000000"/>
                </a:solidFill>
                <a:latin typeface="华文楷体" panose="02010600040101010101" pitchFamily="2" charset="-122"/>
                <a:ea typeface="华文楷体" panose="02010600040101010101" pitchFamily="2" charset="-122"/>
              </a:rPr>
              <a:t>消弧线圈的分接头</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的电抗值要随系统运行方式的变化作相应的  </a:t>
            </a:r>
            <a:r>
              <a:rPr lang="en-US" altLang="zh-CN" sz="1600" b="1">
                <a:solidFill>
                  <a:sysClr val="windowText" lastClr="000000"/>
                </a:solidFill>
                <a:latin typeface="华文楷体" panose="02010600040101010101" pitchFamily="2" charset="-122"/>
                <a:ea typeface="华文楷体" panose="02010600040101010101" pitchFamily="2" charset="-122"/>
              </a:rPr>
              <a:t>1</a:t>
            </a:r>
            <a:r>
              <a:rPr lang="zh-CN" altLang="en-US" sz="1600" b="1">
                <a:solidFill>
                  <a:sysClr val="windowText" lastClr="000000"/>
                </a:solidFill>
                <a:latin typeface="华文楷体" panose="02010600040101010101" pitchFamily="2" charset="-122"/>
                <a:ea typeface="华文楷体" panose="02010600040101010101" pitchFamily="2" charset="-122"/>
              </a:rPr>
              <a:t>－线圈；</a:t>
            </a:r>
            <a:r>
              <a:rPr lang="en-US" altLang="zh-CN" sz="1600" b="1">
                <a:solidFill>
                  <a:sysClr val="windowText" lastClr="000000"/>
                </a:solidFill>
                <a:latin typeface="华文楷体" panose="02010600040101010101" pitchFamily="2" charset="-122"/>
                <a:ea typeface="华文楷体" panose="02010600040101010101" pitchFamily="2" charset="-122"/>
              </a:rPr>
              <a:t>2</a:t>
            </a:r>
            <a:r>
              <a:rPr lang="zh-CN" altLang="en-US" sz="1600" b="1">
                <a:solidFill>
                  <a:sysClr val="windowText" lastClr="000000"/>
                </a:solidFill>
                <a:latin typeface="华文楷体" panose="02010600040101010101" pitchFamily="2" charset="-122"/>
                <a:ea typeface="华文楷体" panose="02010600040101010101" pitchFamily="2" charset="-122"/>
              </a:rPr>
              <a:t>－有间隙的铁芯；</a:t>
            </a:r>
            <a:r>
              <a:rPr lang="en-US" altLang="zh-CN" sz="1600" b="1">
                <a:solidFill>
                  <a:sysClr val="windowText" lastClr="000000"/>
                </a:solidFill>
                <a:latin typeface="华文楷体" panose="02010600040101010101" pitchFamily="2" charset="-122"/>
                <a:ea typeface="华文楷体" panose="02010600040101010101" pitchFamily="2" charset="-122"/>
              </a:rPr>
              <a:t>3</a:t>
            </a:r>
            <a:r>
              <a:rPr lang="zh-CN" altLang="en-US" sz="1600" b="1">
                <a:solidFill>
                  <a:sysClr val="windowText" lastClr="000000"/>
                </a:solidFill>
                <a:latin typeface="华文楷体" panose="02010600040101010101" pitchFamily="2" charset="-122"/>
                <a:ea typeface="华文楷体" panose="02010600040101010101" pitchFamily="2" charset="-122"/>
              </a:rPr>
              <a:t>－铁轭</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调节，才能达到补偿的目的。消弧线圈通常有</a:t>
            </a:r>
            <a:r>
              <a:rPr lang="en-US" altLang="zh-CN" sz="2000" b="1">
                <a:solidFill>
                  <a:sysClr val="windowText" lastClr="000000"/>
                </a:solidFill>
                <a:latin typeface="华文楷体" panose="02010600040101010101" pitchFamily="2" charset="-122"/>
                <a:ea typeface="华文楷体" panose="02010600040101010101" pitchFamily="2" charset="-122"/>
              </a:rPr>
              <a:t>5</a:t>
            </a:r>
            <a:r>
              <a:rPr lang="zh-CN" altLang="en-US" sz="2000" b="1">
                <a:solidFill>
                  <a:sysClr val="windowText" lastClr="000000"/>
                </a:solidFill>
                <a:latin typeface="华文楷体" panose="02010600040101010101" pitchFamily="2" charset="-122"/>
                <a:ea typeface="华文楷体" panose="02010600040101010101" pitchFamily="2" charset="-122"/>
              </a:rPr>
              <a:t>～</a:t>
            </a:r>
            <a:r>
              <a:rPr lang="en-US" altLang="zh-CN" sz="2000" b="1">
                <a:solidFill>
                  <a:sysClr val="windowText" lastClr="000000"/>
                </a:solidFill>
                <a:latin typeface="华文楷体" panose="02010600040101010101" pitchFamily="2" charset="-122"/>
                <a:ea typeface="华文楷体" panose="02010600040101010101" pitchFamily="2" charset="-122"/>
              </a:rPr>
              <a:t>9</a:t>
            </a:r>
            <a:r>
              <a:rPr lang="zh-CN" altLang="en-US" sz="2000" b="1">
                <a:solidFill>
                  <a:sysClr val="windowText" lastClr="000000"/>
                </a:solidFill>
                <a:latin typeface="华文楷体" panose="02010600040101010101" pitchFamily="2" charset="-122"/>
                <a:ea typeface="华文楷体" panose="02010600040101010101" pitchFamily="2" charset="-122"/>
              </a:rPr>
              <a:t>个分接头，用以调节线圈</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的匝数，改变电抗的大小，从而调节消弧线圈的电感电流，补偿接地电容电</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流，以达到消弧的目的。</a:t>
            </a:r>
          </a:p>
        </p:txBody>
      </p:sp>
      <p:pic>
        <p:nvPicPr>
          <p:cNvPr id="34823" name="Picture 7" descr="HWOCRTEMP_ROC00">
            <a:extLst>
              <a:ext uri="{FF2B5EF4-FFF2-40B4-BE49-F238E27FC236}">
                <a16:creationId xmlns:a16="http://schemas.microsoft.com/office/drawing/2014/main" id="{1FC6DADE-C77B-4927-B080-4EB791B8C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066800"/>
            <a:ext cx="3200400" cy="24622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iterate type="wd">
                                    <p:tmPct val="100000"/>
                                  </p:iterate>
                                  <p:childTnLst>
                                    <p:set>
                                      <p:cBhvr>
                                        <p:cTn id="6" dur="1" fill="hold">
                                          <p:stCondLst>
                                            <p:cond delay="0"/>
                                          </p:stCondLst>
                                        </p:cTn>
                                        <p:tgtEl>
                                          <p:spTgt spid="34818"/>
                                        </p:tgtEl>
                                        <p:attrNameLst>
                                          <p:attrName>style.visibility</p:attrName>
                                        </p:attrNameLst>
                                      </p:cBhvr>
                                      <p:to>
                                        <p:strVal val="visible"/>
                                      </p:to>
                                    </p:set>
                                    <p:anim calcmode="lin" valueType="num">
                                      <p:cBhvr>
                                        <p:cTn id="7" dur="750" fill="hold"/>
                                        <p:tgtEl>
                                          <p:spTgt spid="34818"/>
                                        </p:tgtEl>
                                        <p:attrNameLst>
                                          <p:attrName>ppt_w</p:attrName>
                                        </p:attrNameLst>
                                      </p:cBhvr>
                                      <p:tavLst>
                                        <p:tav tm="0">
                                          <p:val>
                                            <p:fltVal val="0"/>
                                          </p:val>
                                        </p:tav>
                                        <p:tav tm="100000">
                                          <p:val>
                                            <p:strVal val="#ppt_w"/>
                                          </p:val>
                                        </p:tav>
                                      </p:tavLst>
                                    </p:anim>
                                    <p:anim calcmode="lin" valueType="num">
                                      <p:cBhvr>
                                        <p:cTn id="8" dur="750" fill="hold"/>
                                        <p:tgtEl>
                                          <p:spTgt spid="34818"/>
                                        </p:tgtEl>
                                        <p:attrNameLst>
                                          <p:attrName>ppt_h</p:attrName>
                                        </p:attrNameLst>
                                      </p:cBhvr>
                                      <p:tavLst>
                                        <p:tav tm="0">
                                          <p:val>
                                            <p:fltVal val="0"/>
                                          </p:val>
                                        </p:tav>
                                        <p:tav tm="100000">
                                          <p:val>
                                            <p:strVal val="#ppt_h"/>
                                          </p:val>
                                        </p:tav>
                                      </p:tavLst>
                                    </p:anim>
                                    <p:anim calcmode="lin" valueType="num">
                                      <p:cBhvr>
                                        <p:cTn id="9" dur="750" fill="hold"/>
                                        <p:tgtEl>
                                          <p:spTgt spid="34818"/>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481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4822">
                                            <p:txEl>
                                              <p:pRg st="0" end="0"/>
                                            </p:txEl>
                                          </p:spTgt>
                                        </p:tgtEl>
                                        <p:attrNameLst>
                                          <p:attrName>style.visibility</p:attrName>
                                        </p:attrNameLst>
                                      </p:cBhvr>
                                      <p:to>
                                        <p:strVal val="visible"/>
                                      </p:to>
                                    </p:set>
                                    <p:anim calcmode="lin" valueType="num">
                                      <p:cBhvr additive="base">
                                        <p:cTn id="15" dur="500" fill="hold"/>
                                        <p:tgtEl>
                                          <p:spTgt spid="3482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822">
                                            <p:txEl>
                                              <p:pRg st="1" end="1"/>
                                            </p:txEl>
                                          </p:spTgt>
                                        </p:tgtEl>
                                        <p:attrNameLst>
                                          <p:attrName>style.visibility</p:attrName>
                                        </p:attrNameLst>
                                      </p:cBhvr>
                                      <p:to>
                                        <p:strVal val="visible"/>
                                      </p:to>
                                    </p:set>
                                    <p:anim calcmode="lin" valueType="num">
                                      <p:cBhvr additive="base">
                                        <p:cTn id="21" dur="500" fill="hold"/>
                                        <p:tgtEl>
                                          <p:spTgt spid="3482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8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4822">
                                            <p:txEl>
                                              <p:pRg st="2" end="2"/>
                                            </p:txEl>
                                          </p:spTgt>
                                        </p:tgtEl>
                                        <p:attrNameLst>
                                          <p:attrName>style.visibility</p:attrName>
                                        </p:attrNameLst>
                                      </p:cBhvr>
                                      <p:to>
                                        <p:strVal val="visible"/>
                                      </p:to>
                                    </p:set>
                                    <p:anim calcmode="lin" valueType="num">
                                      <p:cBhvr additive="base">
                                        <p:cTn id="27" dur="500" fill="hold"/>
                                        <p:tgtEl>
                                          <p:spTgt spid="3482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4822">
                                            <p:txEl>
                                              <p:pRg st="3" end="3"/>
                                            </p:txEl>
                                          </p:spTgt>
                                        </p:tgtEl>
                                        <p:attrNameLst>
                                          <p:attrName>style.visibility</p:attrName>
                                        </p:attrNameLst>
                                      </p:cBhvr>
                                      <p:to>
                                        <p:strVal val="visible"/>
                                      </p:to>
                                    </p:set>
                                    <p:anim calcmode="lin" valueType="num">
                                      <p:cBhvr additive="base">
                                        <p:cTn id="33" dur="500" fill="hold"/>
                                        <p:tgtEl>
                                          <p:spTgt spid="34822">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8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4822">
                                            <p:txEl>
                                              <p:pRg st="4" end="4"/>
                                            </p:txEl>
                                          </p:spTgt>
                                        </p:tgtEl>
                                        <p:attrNameLst>
                                          <p:attrName>style.visibility</p:attrName>
                                        </p:attrNameLst>
                                      </p:cBhvr>
                                      <p:to>
                                        <p:strVal val="visible"/>
                                      </p:to>
                                    </p:set>
                                    <p:anim calcmode="lin" valueType="num">
                                      <p:cBhvr additive="base">
                                        <p:cTn id="39" dur="500" fill="hold"/>
                                        <p:tgtEl>
                                          <p:spTgt spid="34822">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8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4822">
                                            <p:txEl>
                                              <p:pRg st="5" end="5"/>
                                            </p:txEl>
                                          </p:spTgt>
                                        </p:tgtEl>
                                        <p:attrNameLst>
                                          <p:attrName>style.visibility</p:attrName>
                                        </p:attrNameLst>
                                      </p:cBhvr>
                                      <p:to>
                                        <p:strVal val="visible"/>
                                      </p:to>
                                    </p:set>
                                    <p:anim calcmode="lin" valueType="num">
                                      <p:cBhvr additive="base">
                                        <p:cTn id="45" dur="500" fill="hold"/>
                                        <p:tgtEl>
                                          <p:spTgt spid="34822">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48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4822">
                                            <p:txEl>
                                              <p:pRg st="6" end="6"/>
                                            </p:txEl>
                                          </p:spTgt>
                                        </p:tgtEl>
                                        <p:attrNameLst>
                                          <p:attrName>style.visibility</p:attrName>
                                        </p:attrNameLst>
                                      </p:cBhvr>
                                      <p:to>
                                        <p:strVal val="visible"/>
                                      </p:to>
                                    </p:set>
                                    <p:anim calcmode="lin" valueType="num">
                                      <p:cBhvr additive="base">
                                        <p:cTn id="51" dur="500" fill="hold"/>
                                        <p:tgtEl>
                                          <p:spTgt spid="34822">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8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4822">
                                            <p:txEl>
                                              <p:pRg st="7" end="7"/>
                                            </p:txEl>
                                          </p:spTgt>
                                        </p:tgtEl>
                                        <p:attrNameLst>
                                          <p:attrName>style.visibility</p:attrName>
                                        </p:attrNameLst>
                                      </p:cBhvr>
                                      <p:to>
                                        <p:strVal val="visible"/>
                                      </p:to>
                                    </p:set>
                                    <p:anim calcmode="lin" valueType="num">
                                      <p:cBhvr additive="base">
                                        <p:cTn id="57" dur="500" fill="hold"/>
                                        <p:tgtEl>
                                          <p:spTgt spid="34822">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482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4822">
                                            <p:txEl>
                                              <p:pRg st="8" end="8"/>
                                            </p:txEl>
                                          </p:spTgt>
                                        </p:tgtEl>
                                        <p:attrNameLst>
                                          <p:attrName>style.visibility</p:attrName>
                                        </p:attrNameLst>
                                      </p:cBhvr>
                                      <p:to>
                                        <p:strVal val="visible"/>
                                      </p:to>
                                    </p:set>
                                    <p:anim calcmode="lin" valueType="num">
                                      <p:cBhvr additive="base">
                                        <p:cTn id="63" dur="500" fill="hold"/>
                                        <p:tgtEl>
                                          <p:spTgt spid="34822">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482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822">
                                            <p:txEl>
                                              <p:pRg st="9" end="9"/>
                                            </p:txEl>
                                          </p:spTgt>
                                        </p:tgtEl>
                                        <p:attrNameLst>
                                          <p:attrName>style.visibility</p:attrName>
                                        </p:attrNameLst>
                                      </p:cBhvr>
                                      <p:to>
                                        <p:strVal val="visible"/>
                                      </p:to>
                                    </p:set>
                                    <p:anim calcmode="lin" valueType="num">
                                      <p:cBhvr additive="base">
                                        <p:cTn id="69" dur="500" fill="hold"/>
                                        <p:tgtEl>
                                          <p:spTgt spid="34822">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482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4822">
                                            <p:txEl>
                                              <p:pRg st="10" end="10"/>
                                            </p:txEl>
                                          </p:spTgt>
                                        </p:tgtEl>
                                        <p:attrNameLst>
                                          <p:attrName>style.visibility</p:attrName>
                                        </p:attrNameLst>
                                      </p:cBhvr>
                                      <p:to>
                                        <p:strVal val="visible"/>
                                      </p:to>
                                    </p:set>
                                    <p:anim calcmode="lin" valueType="num">
                                      <p:cBhvr additive="base">
                                        <p:cTn id="75" dur="500" fill="hold"/>
                                        <p:tgtEl>
                                          <p:spTgt spid="34822">
                                            <p:txEl>
                                              <p:pRg st="10" end="1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82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4822">
                                            <p:txEl>
                                              <p:pRg st="11" end="11"/>
                                            </p:txEl>
                                          </p:spTgt>
                                        </p:tgtEl>
                                        <p:attrNameLst>
                                          <p:attrName>style.visibility</p:attrName>
                                        </p:attrNameLst>
                                      </p:cBhvr>
                                      <p:to>
                                        <p:strVal val="visible"/>
                                      </p:to>
                                    </p:set>
                                    <p:anim calcmode="lin" valueType="num">
                                      <p:cBhvr additive="base">
                                        <p:cTn id="81" dur="500" fill="hold"/>
                                        <p:tgtEl>
                                          <p:spTgt spid="34822">
                                            <p:txEl>
                                              <p:pRg st="11" end="1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482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4822">
                                            <p:txEl>
                                              <p:pRg st="12" end="12"/>
                                            </p:txEl>
                                          </p:spTgt>
                                        </p:tgtEl>
                                        <p:attrNameLst>
                                          <p:attrName>style.visibility</p:attrName>
                                        </p:attrNameLst>
                                      </p:cBhvr>
                                      <p:to>
                                        <p:strVal val="visible"/>
                                      </p:to>
                                    </p:set>
                                    <p:anim calcmode="lin" valueType="num">
                                      <p:cBhvr additive="base">
                                        <p:cTn id="87" dur="500" fill="hold"/>
                                        <p:tgtEl>
                                          <p:spTgt spid="34822">
                                            <p:txEl>
                                              <p:pRg st="12" end="12"/>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482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4822">
                                            <p:txEl>
                                              <p:pRg st="13" end="13"/>
                                            </p:txEl>
                                          </p:spTgt>
                                        </p:tgtEl>
                                        <p:attrNameLst>
                                          <p:attrName>style.visibility</p:attrName>
                                        </p:attrNameLst>
                                      </p:cBhvr>
                                      <p:to>
                                        <p:strVal val="visible"/>
                                      </p:to>
                                    </p:set>
                                    <p:anim calcmode="lin" valueType="num">
                                      <p:cBhvr additive="base">
                                        <p:cTn id="93" dur="500" fill="hold"/>
                                        <p:tgtEl>
                                          <p:spTgt spid="34822">
                                            <p:txEl>
                                              <p:pRg st="13" end="13"/>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482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4822">
                                            <p:txEl>
                                              <p:pRg st="14" end="14"/>
                                            </p:txEl>
                                          </p:spTgt>
                                        </p:tgtEl>
                                        <p:attrNameLst>
                                          <p:attrName>style.visibility</p:attrName>
                                        </p:attrNameLst>
                                      </p:cBhvr>
                                      <p:to>
                                        <p:strVal val="visible"/>
                                      </p:to>
                                    </p:set>
                                    <p:anim calcmode="lin" valueType="num">
                                      <p:cBhvr additive="base">
                                        <p:cTn id="99" dur="500" fill="hold"/>
                                        <p:tgtEl>
                                          <p:spTgt spid="34822">
                                            <p:txEl>
                                              <p:pRg st="14" end="14"/>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482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2" fill="hold" nodeType="clickEffect">
                                  <p:stCondLst>
                                    <p:cond delay="0"/>
                                  </p:stCondLst>
                                  <p:childTnLst>
                                    <p:set>
                                      <p:cBhvr>
                                        <p:cTn id="104" dur="1" fill="hold">
                                          <p:stCondLst>
                                            <p:cond delay="0"/>
                                          </p:stCondLst>
                                        </p:cTn>
                                        <p:tgtEl>
                                          <p:spTgt spid="34823"/>
                                        </p:tgtEl>
                                        <p:attrNameLst>
                                          <p:attrName>style.visibility</p:attrName>
                                        </p:attrNameLst>
                                      </p:cBhvr>
                                      <p:to>
                                        <p:strVal val="visible"/>
                                      </p:to>
                                    </p:set>
                                    <p:anim calcmode="lin" valueType="num">
                                      <p:cBhvr additive="base">
                                        <p:cTn id="105" dur="500" fill="hold"/>
                                        <p:tgtEl>
                                          <p:spTgt spid="34823"/>
                                        </p:tgtEl>
                                        <p:attrNameLst>
                                          <p:attrName>ppt_x</p:attrName>
                                        </p:attrNameLst>
                                      </p:cBhvr>
                                      <p:tavLst>
                                        <p:tav tm="0">
                                          <p:val>
                                            <p:strVal val="1+#ppt_w/2"/>
                                          </p:val>
                                        </p:tav>
                                        <p:tav tm="100000">
                                          <p:val>
                                            <p:strVal val="#ppt_x"/>
                                          </p:val>
                                        </p:tav>
                                      </p:tavLst>
                                    </p:anim>
                                    <p:anim calcmode="lin" valueType="num">
                                      <p:cBhvr additive="base">
                                        <p:cTn id="106"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5">
            <a:extLst>
              <a:ext uri="{FF2B5EF4-FFF2-40B4-BE49-F238E27FC236}">
                <a16:creationId xmlns:a16="http://schemas.microsoft.com/office/drawing/2014/main" id="{0C16C4EA-B03E-4AB8-8375-FEC539AE349E}"/>
              </a:ext>
            </a:extLst>
          </p:cNvPr>
          <p:cNvSpPr>
            <a:spLocks noGrp="1" noChangeArrowheads="1"/>
          </p:cNvSpPr>
          <p:nvPr>
            <p:ph type="body" idx="1"/>
          </p:nvPr>
        </p:nvSpPr>
        <p:spPr>
          <a:xfrm>
            <a:off x="152400" y="152400"/>
            <a:ext cx="8839200" cy="6477000"/>
          </a:xfrm>
          <a:noFill/>
          <a:ln w="66675" cmpd="thickThin">
            <a:noFill/>
            <a:miter lim="800000"/>
            <a:headEnd/>
            <a:tailEnd/>
          </a:ln>
        </p:spPr>
        <p:txBody>
          <a:bodyPr/>
          <a:lstStyle/>
          <a:p>
            <a:pPr algn="just" eaLnBrk="1" hangingPunct="1">
              <a:lnSpc>
                <a:spcPct val="90000"/>
              </a:lnSpc>
              <a:buFont typeface="Wingdings" panose="05000000000000000000" pitchFamily="2" charset="2"/>
              <a:buNone/>
            </a:pPr>
            <a:r>
              <a:rPr lang="en-US" altLang="zh-CN" b="1">
                <a:solidFill>
                  <a:sysClr val="windowText" lastClr="000000"/>
                </a:solidFill>
                <a:latin typeface="华文楷体" panose="02010600040101010101" pitchFamily="2" charset="-122"/>
                <a:ea typeface="华文楷体" panose="02010600040101010101" pitchFamily="2" charset="-122"/>
              </a:rPr>
              <a:t>2</a:t>
            </a:r>
            <a:r>
              <a:rPr lang="zh-CN" altLang="en-US" b="1">
                <a:solidFill>
                  <a:sysClr val="windowText" lastClr="000000"/>
                </a:solidFill>
                <a:latin typeface="华文楷体" panose="02010600040101010101" pitchFamily="2" charset="-122"/>
                <a:ea typeface="华文楷体" panose="02010600040101010101" pitchFamily="2" charset="-122"/>
              </a:rPr>
              <a:t>）消弧线圈的接线　　</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　　为了测量系统单相接地时消弧线圈</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的端电压和补偿电流，消弧线圈内部还装</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有</a:t>
            </a:r>
            <a:r>
              <a:rPr lang="en-US" altLang="zh-CN" sz="2000" b="1">
                <a:solidFill>
                  <a:sysClr val="windowText" lastClr="000000"/>
                </a:solidFill>
                <a:latin typeface="华文楷体" panose="02010600040101010101" pitchFamily="2" charset="-122"/>
                <a:ea typeface="华文楷体" panose="02010600040101010101" pitchFamily="2" charset="-122"/>
              </a:rPr>
              <a:t>TV</a:t>
            </a:r>
            <a:r>
              <a:rPr lang="zh-CN" altLang="en-US" sz="2000" b="1">
                <a:solidFill>
                  <a:sysClr val="windowText" lastClr="000000"/>
                </a:solidFill>
                <a:latin typeface="华文楷体" panose="02010600040101010101" pitchFamily="2" charset="-122"/>
                <a:ea typeface="华文楷体" panose="02010600040101010101" pitchFamily="2" charset="-122"/>
              </a:rPr>
              <a:t>和</a:t>
            </a:r>
            <a:r>
              <a:rPr lang="en-US" altLang="zh-CN" sz="2000" b="1">
                <a:solidFill>
                  <a:sysClr val="windowText" lastClr="000000"/>
                </a:solidFill>
                <a:latin typeface="华文楷体" panose="02010600040101010101" pitchFamily="2" charset="-122"/>
                <a:ea typeface="华文楷体" panose="02010600040101010101" pitchFamily="2" charset="-122"/>
              </a:rPr>
              <a:t>TA</a:t>
            </a:r>
            <a:r>
              <a:rPr lang="zh-CN" altLang="en-US" sz="2000" b="1">
                <a:solidFill>
                  <a:sysClr val="windowText" lastClr="000000"/>
                </a:solidFill>
                <a:latin typeface="华文楷体" panose="02010600040101010101" pitchFamily="2" charset="-122"/>
                <a:ea typeface="华文楷体" panose="02010600040101010101" pitchFamily="2" charset="-122"/>
              </a:rPr>
              <a:t>。电压互感器二次线圈的电压为</a:t>
            </a:r>
          </a:p>
          <a:p>
            <a:pPr algn="just" eaLnBrk="1" hangingPunct="1">
              <a:lnSpc>
                <a:spcPct val="90000"/>
              </a:lnSpc>
              <a:buFont typeface="Wingdings" panose="05000000000000000000" pitchFamily="2" charset="2"/>
              <a:buNone/>
            </a:pPr>
            <a:r>
              <a:rPr lang="en-US" altLang="zh-CN" sz="2000" b="1">
                <a:solidFill>
                  <a:sysClr val="windowText" lastClr="000000"/>
                </a:solidFill>
                <a:latin typeface="华文楷体" panose="02010600040101010101" pitchFamily="2" charset="-122"/>
                <a:ea typeface="华文楷体" panose="02010600040101010101" pitchFamily="2" charset="-122"/>
              </a:rPr>
              <a:t>110</a:t>
            </a:r>
            <a:r>
              <a:rPr lang="zh-CN" altLang="en-US" sz="2000" b="1">
                <a:solidFill>
                  <a:sysClr val="windowText" lastClr="000000"/>
                </a:solidFill>
                <a:latin typeface="华文楷体" panose="02010600040101010101" pitchFamily="2" charset="-122"/>
                <a:ea typeface="华文楷体" panose="02010600040101010101" pitchFamily="2" charset="-122"/>
              </a:rPr>
              <a:t>伏，额定电流为</a:t>
            </a:r>
            <a:r>
              <a:rPr lang="en-US" altLang="zh-CN" sz="2000" b="1">
                <a:solidFill>
                  <a:sysClr val="windowText" lastClr="000000"/>
                </a:solidFill>
                <a:latin typeface="华文楷体" panose="02010600040101010101" pitchFamily="2" charset="-122"/>
                <a:ea typeface="华文楷体" panose="02010600040101010101" pitchFamily="2" charset="-122"/>
              </a:rPr>
              <a:t>10</a:t>
            </a:r>
            <a:r>
              <a:rPr lang="zh-CN" altLang="en-US" sz="2000" b="1">
                <a:solidFill>
                  <a:sysClr val="windowText" lastClr="000000"/>
                </a:solidFill>
                <a:latin typeface="华文楷体" panose="02010600040101010101" pitchFamily="2" charset="-122"/>
                <a:ea typeface="华文楷体" panose="02010600040101010101" pitchFamily="2" charset="-122"/>
              </a:rPr>
              <a:t>安</a:t>
            </a:r>
            <a:r>
              <a:rPr lang="en-US" altLang="zh-CN" sz="2000" b="1">
                <a:solidFill>
                  <a:sysClr val="windowText" lastClr="000000"/>
                </a:solidFill>
                <a:latin typeface="华文楷体" panose="02010600040101010101" pitchFamily="2" charset="-122"/>
                <a:ea typeface="华文楷体" panose="02010600040101010101" pitchFamily="2" charset="-122"/>
              </a:rPr>
              <a:t>;</a:t>
            </a:r>
            <a:r>
              <a:rPr lang="zh-CN" altLang="en-US" sz="2000" b="1">
                <a:solidFill>
                  <a:sysClr val="windowText" lastClr="000000"/>
                </a:solidFill>
                <a:latin typeface="华文楷体" panose="02010600040101010101" pitchFamily="2" charset="-122"/>
                <a:ea typeface="华文楷体" panose="02010600040101010101" pitchFamily="2" charset="-122"/>
              </a:rPr>
              <a:t>电流互感器装于</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中性点的接地端，其二次的额定电流为</a:t>
            </a:r>
            <a:r>
              <a:rPr lang="en-US" altLang="zh-CN" sz="2000" b="1">
                <a:solidFill>
                  <a:sysClr val="windowText" lastClr="000000"/>
                </a:solidFill>
                <a:latin typeface="华文楷体" panose="02010600040101010101" pitchFamily="2" charset="-122"/>
                <a:ea typeface="华文楷体" panose="02010600040101010101" pitchFamily="2" charset="-122"/>
              </a:rPr>
              <a:t>5</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安。在电压和电流互感器的二次侧分别接</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有电压表和电流表。在</a:t>
            </a:r>
            <a:r>
              <a:rPr lang="en-US" altLang="zh-CN" sz="2000" b="1">
                <a:solidFill>
                  <a:sysClr val="windowText" lastClr="000000"/>
                </a:solidFill>
                <a:latin typeface="华文楷体" panose="02010600040101010101" pitchFamily="2" charset="-122"/>
                <a:ea typeface="华文楷体" panose="02010600040101010101" pitchFamily="2" charset="-122"/>
              </a:rPr>
              <a:t>TV</a:t>
            </a:r>
            <a:r>
              <a:rPr lang="zh-CN" altLang="en-US" sz="2000" b="1">
                <a:solidFill>
                  <a:sysClr val="windowText" lastClr="000000"/>
                </a:solidFill>
                <a:latin typeface="华文楷体" panose="02010600040101010101" pitchFamily="2" charset="-122"/>
                <a:ea typeface="华文楷体" panose="02010600040101010101" pitchFamily="2" charset="-122"/>
              </a:rPr>
              <a:t>上还并接有电压</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继电器，当系统有接地时（即中性点位移</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电压超过规定值），电压继电器动作，起</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动中间继电器，一方面使中央预告信号装</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置动作，另一方面使消弧线圈屏上的信号</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灯亮，以提醒及时注意有接地，此时，消　　　　　</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弧线圈隔离开关旁边的信号灯也亮，指示　　　　　</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网络中有接地存在，或者中性点的对地电　　　　　</a:t>
            </a:r>
            <a:r>
              <a:rPr lang="zh-CN" altLang="en-US" sz="1800" b="1">
                <a:solidFill>
                  <a:sysClr val="windowText" lastClr="000000"/>
                </a:solidFill>
                <a:latin typeface="华文楷体" panose="02010600040101010101" pitchFamily="2" charset="-122"/>
                <a:ea typeface="华文楷体" panose="02010600040101010101" pitchFamily="2" charset="-122"/>
              </a:rPr>
              <a:t>消弧线圈的接线图</a:t>
            </a:r>
            <a:r>
              <a:rPr lang="zh-CN" altLang="en-US" sz="2000" b="1">
                <a:solidFill>
                  <a:sysClr val="windowText" lastClr="000000"/>
                </a:solidFill>
                <a:latin typeface="华文楷体" panose="02010600040101010101" pitchFamily="2" charset="-122"/>
                <a:ea typeface="华文楷体" panose="02010600040101010101" pitchFamily="2" charset="-122"/>
              </a:rPr>
              <a:t> </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压偏移很大，不允许操作消弧线圈的隔离开关，为了防止大气过电压损坏消</a:t>
            </a:r>
          </a:p>
          <a:p>
            <a:pPr algn="just" eaLnBrk="1" hangingPunct="1">
              <a:lnSpc>
                <a:spcPct val="90000"/>
              </a:lnSpc>
              <a:buFont typeface="Wingdings" panose="05000000000000000000" pitchFamily="2" charset="2"/>
              <a:buNone/>
            </a:pPr>
            <a:r>
              <a:rPr lang="zh-CN" altLang="en-US" sz="2000" b="1">
                <a:solidFill>
                  <a:sysClr val="windowText" lastClr="000000"/>
                </a:solidFill>
                <a:latin typeface="华文楷体" panose="02010600040101010101" pitchFamily="2" charset="-122"/>
                <a:ea typeface="华文楷体" panose="02010600040101010101" pitchFamily="2" charset="-122"/>
              </a:rPr>
              <a:t>弧线圈，其上还接有避雷器</a:t>
            </a:r>
            <a:r>
              <a:rPr lang="en-US" altLang="zh-CN" sz="2000" b="1">
                <a:solidFill>
                  <a:sysClr val="windowText" lastClr="000000"/>
                </a:solidFill>
                <a:latin typeface="华文楷体" panose="02010600040101010101" pitchFamily="2" charset="-122"/>
                <a:ea typeface="华文楷体" panose="02010600040101010101" pitchFamily="2" charset="-122"/>
              </a:rPr>
              <a:t>FZ-20</a:t>
            </a:r>
            <a:r>
              <a:rPr lang="zh-CN" altLang="en-US" sz="2000" b="1">
                <a:solidFill>
                  <a:sysClr val="windowText" lastClr="000000"/>
                </a:solidFill>
                <a:latin typeface="华文楷体" panose="02010600040101010101" pitchFamily="2" charset="-122"/>
                <a:ea typeface="华文楷体" panose="02010600040101010101" pitchFamily="2" charset="-122"/>
              </a:rPr>
              <a:t>。</a:t>
            </a:r>
          </a:p>
        </p:txBody>
      </p:sp>
      <p:pic>
        <p:nvPicPr>
          <p:cNvPr id="37894" name="Picture 6" descr="HWOCRTEMP_ROC10">
            <a:extLst>
              <a:ext uri="{FF2B5EF4-FFF2-40B4-BE49-F238E27FC236}">
                <a16:creationId xmlns:a16="http://schemas.microsoft.com/office/drawing/2014/main" id="{9B4056A9-B8CD-411A-8890-E66CFF747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04800"/>
            <a:ext cx="3886200" cy="457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iterate type="lt">
                                    <p:tmPct val="100000"/>
                                  </p:iterate>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barn(outHorizontal)">
                                      <p:cBhvr>
                                        <p:cTn id="7" dur="75"/>
                                        <p:tgtEl>
                                          <p:spTgt spid="37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iterate type="lt">
                                    <p:tmPct val="100000"/>
                                  </p:iterate>
                                  <p:childTnLst>
                                    <p:set>
                                      <p:cBhvr>
                                        <p:cTn id="11" dur="1" fill="hold">
                                          <p:stCondLst>
                                            <p:cond delay="0"/>
                                          </p:stCondLst>
                                        </p:cTn>
                                        <p:tgtEl>
                                          <p:spTgt spid="37893">
                                            <p:txEl>
                                              <p:pRg st="1" end="1"/>
                                            </p:txEl>
                                          </p:spTgt>
                                        </p:tgtEl>
                                        <p:attrNameLst>
                                          <p:attrName>style.visibility</p:attrName>
                                        </p:attrNameLst>
                                      </p:cBhvr>
                                      <p:to>
                                        <p:strVal val="visible"/>
                                      </p:to>
                                    </p:set>
                                    <p:animEffect transition="in" filter="barn(outHorizontal)">
                                      <p:cBhvr>
                                        <p:cTn id="12" dur="75"/>
                                        <p:tgtEl>
                                          <p:spTgt spid="37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iterate type="lt">
                                    <p:tmPct val="100000"/>
                                  </p:iterate>
                                  <p:childTnLst>
                                    <p:set>
                                      <p:cBhvr>
                                        <p:cTn id="16" dur="1" fill="hold">
                                          <p:stCondLst>
                                            <p:cond delay="0"/>
                                          </p:stCondLst>
                                        </p:cTn>
                                        <p:tgtEl>
                                          <p:spTgt spid="37893">
                                            <p:txEl>
                                              <p:pRg st="2" end="2"/>
                                            </p:txEl>
                                          </p:spTgt>
                                        </p:tgtEl>
                                        <p:attrNameLst>
                                          <p:attrName>style.visibility</p:attrName>
                                        </p:attrNameLst>
                                      </p:cBhvr>
                                      <p:to>
                                        <p:strVal val="visible"/>
                                      </p:to>
                                    </p:set>
                                    <p:animEffect transition="in" filter="barn(outHorizontal)">
                                      <p:cBhvr>
                                        <p:cTn id="17" dur="75"/>
                                        <p:tgtEl>
                                          <p:spTgt spid="3789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iterate type="lt">
                                    <p:tmPct val="100000"/>
                                  </p:iterate>
                                  <p:childTnLst>
                                    <p:set>
                                      <p:cBhvr>
                                        <p:cTn id="21" dur="1" fill="hold">
                                          <p:stCondLst>
                                            <p:cond delay="0"/>
                                          </p:stCondLst>
                                        </p:cTn>
                                        <p:tgtEl>
                                          <p:spTgt spid="37893">
                                            <p:txEl>
                                              <p:pRg st="3" end="3"/>
                                            </p:txEl>
                                          </p:spTgt>
                                        </p:tgtEl>
                                        <p:attrNameLst>
                                          <p:attrName>style.visibility</p:attrName>
                                        </p:attrNameLst>
                                      </p:cBhvr>
                                      <p:to>
                                        <p:strVal val="visible"/>
                                      </p:to>
                                    </p:set>
                                    <p:animEffect transition="in" filter="barn(outHorizontal)">
                                      <p:cBhvr>
                                        <p:cTn id="22" dur="75"/>
                                        <p:tgtEl>
                                          <p:spTgt spid="3789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iterate type="lt">
                                    <p:tmPct val="100000"/>
                                  </p:iterate>
                                  <p:childTnLst>
                                    <p:set>
                                      <p:cBhvr>
                                        <p:cTn id="26" dur="1" fill="hold">
                                          <p:stCondLst>
                                            <p:cond delay="0"/>
                                          </p:stCondLst>
                                        </p:cTn>
                                        <p:tgtEl>
                                          <p:spTgt spid="37893">
                                            <p:txEl>
                                              <p:pRg st="4" end="4"/>
                                            </p:txEl>
                                          </p:spTgt>
                                        </p:tgtEl>
                                        <p:attrNameLst>
                                          <p:attrName>style.visibility</p:attrName>
                                        </p:attrNameLst>
                                      </p:cBhvr>
                                      <p:to>
                                        <p:strVal val="visible"/>
                                      </p:to>
                                    </p:set>
                                    <p:animEffect transition="in" filter="barn(outHorizontal)">
                                      <p:cBhvr>
                                        <p:cTn id="27" dur="75"/>
                                        <p:tgtEl>
                                          <p:spTgt spid="3789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iterate type="lt">
                                    <p:tmPct val="100000"/>
                                  </p:iterate>
                                  <p:childTnLst>
                                    <p:set>
                                      <p:cBhvr>
                                        <p:cTn id="31" dur="1" fill="hold">
                                          <p:stCondLst>
                                            <p:cond delay="0"/>
                                          </p:stCondLst>
                                        </p:cTn>
                                        <p:tgtEl>
                                          <p:spTgt spid="37893">
                                            <p:txEl>
                                              <p:pRg st="5" end="5"/>
                                            </p:txEl>
                                          </p:spTgt>
                                        </p:tgtEl>
                                        <p:attrNameLst>
                                          <p:attrName>style.visibility</p:attrName>
                                        </p:attrNameLst>
                                      </p:cBhvr>
                                      <p:to>
                                        <p:strVal val="visible"/>
                                      </p:to>
                                    </p:set>
                                    <p:animEffect transition="in" filter="barn(outHorizontal)">
                                      <p:cBhvr>
                                        <p:cTn id="32" dur="75"/>
                                        <p:tgtEl>
                                          <p:spTgt spid="3789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iterate type="lt">
                                    <p:tmPct val="100000"/>
                                  </p:iterate>
                                  <p:childTnLst>
                                    <p:set>
                                      <p:cBhvr>
                                        <p:cTn id="36" dur="1" fill="hold">
                                          <p:stCondLst>
                                            <p:cond delay="0"/>
                                          </p:stCondLst>
                                        </p:cTn>
                                        <p:tgtEl>
                                          <p:spTgt spid="37893">
                                            <p:txEl>
                                              <p:pRg st="6" end="6"/>
                                            </p:txEl>
                                          </p:spTgt>
                                        </p:tgtEl>
                                        <p:attrNameLst>
                                          <p:attrName>style.visibility</p:attrName>
                                        </p:attrNameLst>
                                      </p:cBhvr>
                                      <p:to>
                                        <p:strVal val="visible"/>
                                      </p:to>
                                    </p:set>
                                    <p:animEffect transition="in" filter="barn(outHorizontal)">
                                      <p:cBhvr>
                                        <p:cTn id="37" dur="75"/>
                                        <p:tgtEl>
                                          <p:spTgt spid="3789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iterate type="lt">
                                    <p:tmPct val="100000"/>
                                  </p:iterate>
                                  <p:childTnLst>
                                    <p:set>
                                      <p:cBhvr>
                                        <p:cTn id="41" dur="1" fill="hold">
                                          <p:stCondLst>
                                            <p:cond delay="0"/>
                                          </p:stCondLst>
                                        </p:cTn>
                                        <p:tgtEl>
                                          <p:spTgt spid="37893">
                                            <p:txEl>
                                              <p:pRg st="7" end="7"/>
                                            </p:txEl>
                                          </p:spTgt>
                                        </p:tgtEl>
                                        <p:attrNameLst>
                                          <p:attrName>style.visibility</p:attrName>
                                        </p:attrNameLst>
                                      </p:cBhvr>
                                      <p:to>
                                        <p:strVal val="visible"/>
                                      </p:to>
                                    </p:set>
                                    <p:animEffect transition="in" filter="barn(outHorizontal)">
                                      <p:cBhvr>
                                        <p:cTn id="42" dur="75"/>
                                        <p:tgtEl>
                                          <p:spTgt spid="3789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iterate type="lt">
                                    <p:tmPct val="100000"/>
                                  </p:iterate>
                                  <p:childTnLst>
                                    <p:set>
                                      <p:cBhvr>
                                        <p:cTn id="46" dur="1" fill="hold">
                                          <p:stCondLst>
                                            <p:cond delay="0"/>
                                          </p:stCondLst>
                                        </p:cTn>
                                        <p:tgtEl>
                                          <p:spTgt spid="37893">
                                            <p:txEl>
                                              <p:pRg st="8" end="8"/>
                                            </p:txEl>
                                          </p:spTgt>
                                        </p:tgtEl>
                                        <p:attrNameLst>
                                          <p:attrName>style.visibility</p:attrName>
                                        </p:attrNameLst>
                                      </p:cBhvr>
                                      <p:to>
                                        <p:strVal val="visible"/>
                                      </p:to>
                                    </p:set>
                                    <p:animEffect transition="in" filter="barn(outHorizontal)">
                                      <p:cBhvr>
                                        <p:cTn id="47" dur="75"/>
                                        <p:tgtEl>
                                          <p:spTgt spid="3789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iterate type="lt">
                                    <p:tmPct val="100000"/>
                                  </p:iterate>
                                  <p:childTnLst>
                                    <p:set>
                                      <p:cBhvr>
                                        <p:cTn id="51" dur="1" fill="hold">
                                          <p:stCondLst>
                                            <p:cond delay="0"/>
                                          </p:stCondLst>
                                        </p:cTn>
                                        <p:tgtEl>
                                          <p:spTgt spid="37893">
                                            <p:txEl>
                                              <p:pRg st="9" end="9"/>
                                            </p:txEl>
                                          </p:spTgt>
                                        </p:tgtEl>
                                        <p:attrNameLst>
                                          <p:attrName>style.visibility</p:attrName>
                                        </p:attrNameLst>
                                      </p:cBhvr>
                                      <p:to>
                                        <p:strVal val="visible"/>
                                      </p:to>
                                    </p:set>
                                    <p:animEffect transition="in" filter="barn(outHorizontal)">
                                      <p:cBhvr>
                                        <p:cTn id="52" dur="75"/>
                                        <p:tgtEl>
                                          <p:spTgt spid="3789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grpId="0" nodeType="clickEffect">
                                  <p:stCondLst>
                                    <p:cond delay="0"/>
                                  </p:stCondLst>
                                  <p:iterate type="lt">
                                    <p:tmPct val="100000"/>
                                  </p:iterate>
                                  <p:childTnLst>
                                    <p:set>
                                      <p:cBhvr>
                                        <p:cTn id="56" dur="1" fill="hold">
                                          <p:stCondLst>
                                            <p:cond delay="0"/>
                                          </p:stCondLst>
                                        </p:cTn>
                                        <p:tgtEl>
                                          <p:spTgt spid="37893">
                                            <p:txEl>
                                              <p:pRg st="10" end="10"/>
                                            </p:txEl>
                                          </p:spTgt>
                                        </p:tgtEl>
                                        <p:attrNameLst>
                                          <p:attrName>style.visibility</p:attrName>
                                        </p:attrNameLst>
                                      </p:cBhvr>
                                      <p:to>
                                        <p:strVal val="visible"/>
                                      </p:to>
                                    </p:set>
                                    <p:animEffect transition="in" filter="barn(outHorizontal)">
                                      <p:cBhvr>
                                        <p:cTn id="57" dur="75"/>
                                        <p:tgtEl>
                                          <p:spTgt spid="3789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grpId="0" nodeType="clickEffect">
                                  <p:stCondLst>
                                    <p:cond delay="0"/>
                                  </p:stCondLst>
                                  <p:iterate type="lt">
                                    <p:tmPct val="100000"/>
                                  </p:iterate>
                                  <p:childTnLst>
                                    <p:set>
                                      <p:cBhvr>
                                        <p:cTn id="61" dur="1" fill="hold">
                                          <p:stCondLst>
                                            <p:cond delay="0"/>
                                          </p:stCondLst>
                                        </p:cTn>
                                        <p:tgtEl>
                                          <p:spTgt spid="37893">
                                            <p:txEl>
                                              <p:pRg st="11" end="11"/>
                                            </p:txEl>
                                          </p:spTgt>
                                        </p:tgtEl>
                                        <p:attrNameLst>
                                          <p:attrName>style.visibility</p:attrName>
                                        </p:attrNameLst>
                                      </p:cBhvr>
                                      <p:to>
                                        <p:strVal val="visible"/>
                                      </p:to>
                                    </p:set>
                                    <p:animEffect transition="in" filter="barn(outHorizontal)">
                                      <p:cBhvr>
                                        <p:cTn id="62" dur="75"/>
                                        <p:tgtEl>
                                          <p:spTgt spid="3789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iterate type="lt">
                                    <p:tmPct val="100000"/>
                                  </p:iterate>
                                  <p:childTnLst>
                                    <p:set>
                                      <p:cBhvr>
                                        <p:cTn id="66" dur="1" fill="hold">
                                          <p:stCondLst>
                                            <p:cond delay="0"/>
                                          </p:stCondLst>
                                        </p:cTn>
                                        <p:tgtEl>
                                          <p:spTgt spid="37893">
                                            <p:txEl>
                                              <p:pRg st="12" end="12"/>
                                            </p:txEl>
                                          </p:spTgt>
                                        </p:tgtEl>
                                        <p:attrNameLst>
                                          <p:attrName>style.visibility</p:attrName>
                                        </p:attrNameLst>
                                      </p:cBhvr>
                                      <p:to>
                                        <p:strVal val="visible"/>
                                      </p:to>
                                    </p:set>
                                    <p:animEffect transition="in" filter="barn(outHorizontal)">
                                      <p:cBhvr>
                                        <p:cTn id="67" dur="75"/>
                                        <p:tgtEl>
                                          <p:spTgt spid="37893">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grpId="0" nodeType="clickEffect">
                                  <p:stCondLst>
                                    <p:cond delay="0"/>
                                  </p:stCondLst>
                                  <p:iterate type="lt">
                                    <p:tmPct val="100000"/>
                                  </p:iterate>
                                  <p:childTnLst>
                                    <p:set>
                                      <p:cBhvr>
                                        <p:cTn id="71" dur="1" fill="hold">
                                          <p:stCondLst>
                                            <p:cond delay="0"/>
                                          </p:stCondLst>
                                        </p:cTn>
                                        <p:tgtEl>
                                          <p:spTgt spid="37893">
                                            <p:txEl>
                                              <p:pRg st="13" end="13"/>
                                            </p:txEl>
                                          </p:spTgt>
                                        </p:tgtEl>
                                        <p:attrNameLst>
                                          <p:attrName>style.visibility</p:attrName>
                                        </p:attrNameLst>
                                      </p:cBhvr>
                                      <p:to>
                                        <p:strVal val="visible"/>
                                      </p:to>
                                    </p:set>
                                    <p:animEffect transition="in" filter="barn(outHorizontal)">
                                      <p:cBhvr>
                                        <p:cTn id="72" dur="75"/>
                                        <p:tgtEl>
                                          <p:spTgt spid="37893">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42" fill="hold" grpId="0" nodeType="clickEffect">
                                  <p:stCondLst>
                                    <p:cond delay="0"/>
                                  </p:stCondLst>
                                  <p:iterate type="lt">
                                    <p:tmPct val="100000"/>
                                  </p:iterate>
                                  <p:childTnLst>
                                    <p:set>
                                      <p:cBhvr>
                                        <p:cTn id="76" dur="1" fill="hold">
                                          <p:stCondLst>
                                            <p:cond delay="0"/>
                                          </p:stCondLst>
                                        </p:cTn>
                                        <p:tgtEl>
                                          <p:spTgt spid="37893">
                                            <p:txEl>
                                              <p:pRg st="14" end="14"/>
                                            </p:txEl>
                                          </p:spTgt>
                                        </p:tgtEl>
                                        <p:attrNameLst>
                                          <p:attrName>style.visibility</p:attrName>
                                        </p:attrNameLst>
                                      </p:cBhvr>
                                      <p:to>
                                        <p:strVal val="visible"/>
                                      </p:to>
                                    </p:set>
                                    <p:animEffect transition="in" filter="barn(outHorizontal)">
                                      <p:cBhvr>
                                        <p:cTn id="77" dur="75"/>
                                        <p:tgtEl>
                                          <p:spTgt spid="37893">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42" fill="hold" grpId="0" nodeType="clickEffect">
                                  <p:stCondLst>
                                    <p:cond delay="0"/>
                                  </p:stCondLst>
                                  <p:iterate type="lt">
                                    <p:tmPct val="100000"/>
                                  </p:iterate>
                                  <p:childTnLst>
                                    <p:set>
                                      <p:cBhvr>
                                        <p:cTn id="81" dur="1" fill="hold">
                                          <p:stCondLst>
                                            <p:cond delay="0"/>
                                          </p:stCondLst>
                                        </p:cTn>
                                        <p:tgtEl>
                                          <p:spTgt spid="37893">
                                            <p:txEl>
                                              <p:pRg st="15" end="15"/>
                                            </p:txEl>
                                          </p:spTgt>
                                        </p:tgtEl>
                                        <p:attrNameLst>
                                          <p:attrName>style.visibility</p:attrName>
                                        </p:attrNameLst>
                                      </p:cBhvr>
                                      <p:to>
                                        <p:strVal val="visible"/>
                                      </p:to>
                                    </p:set>
                                    <p:animEffect transition="in" filter="barn(outHorizontal)">
                                      <p:cBhvr>
                                        <p:cTn id="82" dur="75"/>
                                        <p:tgtEl>
                                          <p:spTgt spid="37893">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grpId="0" nodeType="clickEffect">
                                  <p:stCondLst>
                                    <p:cond delay="0"/>
                                  </p:stCondLst>
                                  <p:iterate type="lt">
                                    <p:tmPct val="100000"/>
                                  </p:iterate>
                                  <p:childTnLst>
                                    <p:set>
                                      <p:cBhvr>
                                        <p:cTn id="86" dur="1" fill="hold">
                                          <p:stCondLst>
                                            <p:cond delay="0"/>
                                          </p:stCondLst>
                                        </p:cTn>
                                        <p:tgtEl>
                                          <p:spTgt spid="37893">
                                            <p:txEl>
                                              <p:pRg st="16" end="16"/>
                                            </p:txEl>
                                          </p:spTgt>
                                        </p:tgtEl>
                                        <p:attrNameLst>
                                          <p:attrName>style.visibility</p:attrName>
                                        </p:attrNameLst>
                                      </p:cBhvr>
                                      <p:to>
                                        <p:strVal val="visible"/>
                                      </p:to>
                                    </p:set>
                                    <p:animEffect transition="in" filter="barn(outHorizontal)">
                                      <p:cBhvr>
                                        <p:cTn id="87" dur="75"/>
                                        <p:tgtEl>
                                          <p:spTgt spid="37893">
                                            <p:txEl>
                                              <p:pRg st="16" end="1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nodeType="clickEffect">
                                  <p:stCondLst>
                                    <p:cond delay="0"/>
                                  </p:stCondLst>
                                  <p:childTnLst>
                                    <p:set>
                                      <p:cBhvr>
                                        <p:cTn id="91" dur="1" fill="hold">
                                          <p:stCondLst>
                                            <p:cond delay="0"/>
                                          </p:stCondLst>
                                        </p:cTn>
                                        <p:tgtEl>
                                          <p:spTgt spid="37894"/>
                                        </p:tgtEl>
                                        <p:attrNameLst>
                                          <p:attrName>style.visibility</p:attrName>
                                        </p:attrNameLst>
                                      </p:cBhvr>
                                      <p:to>
                                        <p:strVal val="visible"/>
                                      </p:to>
                                    </p:set>
                                    <p:anim calcmode="lin" valueType="num">
                                      <p:cBhvr additive="base">
                                        <p:cTn id="92" dur="500" fill="hold"/>
                                        <p:tgtEl>
                                          <p:spTgt spid="37894"/>
                                        </p:tgtEl>
                                        <p:attrNameLst>
                                          <p:attrName>ppt_x</p:attrName>
                                        </p:attrNameLst>
                                      </p:cBhvr>
                                      <p:tavLst>
                                        <p:tav tm="0">
                                          <p:val>
                                            <p:strVal val="1+#ppt_w/2"/>
                                          </p:val>
                                        </p:tav>
                                        <p:tav tm="100000">
                                          <p:val>
                                            <p:strVal val="#ppt_x"/>
                                          </p:val>
                                        </p:tav>
                                      </p:tavLst>
                                    </p:anim>
                                    <p:anim calcmode="lin" valueType="num">
                                      <p:cBhvr additive="base">
                                        <p:cTn id="93" dur="500" fill="hold"/>
                                        <p:tgtEl>
                                          <p:spTgt spid="378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蓝色砂纸">
            <a:extLst>
              <a:ext uri="{FF2B5EF4-FFF2-40B4-BE49-F238E27FC236}">
                <a16:creationId xmlns:a16="http://schemas.microsoft.com/office/drawing/2014/main" id="{2D1D094E-ABE8-4531-86A8-51C2EE40865F}"/>
              </a:ext>
            </a:extLst>
          </p:cNvPr>
          <p:cNvSpPr>
            <a:spLocks noChangeArrowheads="1"/>
          </p:cNvSpPr>
          <p:nvPr/>
        </p:nvSpPr>
        <p:spPr bwMode="auto">
          <a:xfrm>
            <a:off x="152400" y="41275"/>
            <a:ext cx="4191000" cy="292100"/>
          </a:xfrm>
          <a:prstGeom prst="rect">
            <a:avLst/>
          </a:prstGeom>
          <a:noFill/>
          <a:ln w="76200" cmpd="tri">
            <a:no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ysClr val="windowText" lastClr="000000"/>
                </a:solidFill>
                <a:latin typeface="华文楷体" panose="02010600040101010101" pitchFamily="2" charset="-122"/>
                <a:ea typeface="华文楷体" panose="02010600040101010101" pitchFamily="2" charset="-122"/>
              </a:rPr>
              <a:t>4</a:t>
            </a:r>
            <a:r>
              <a:rPr lang="zh-CN" altLang="en-US" b="1">
                <a:solidFill>
                  <a:sysClr val="windowText" lastClr="000000"/>
                </a:solidFill>
                <a:latin typeface="华文楷体" panose="02010600040101010101" pitchFamily="2" charset="-122"/>
                <a:ea typeface="华文楷体" panose="02010600040101010101" pitchFamily="2" charset="-122"/>
              </a:rPr>
              <a:t>、消弧线圈的设备选型</a:t>
            </a:r>
          </a:p>
        </p:txBody>
      </p:sp>
      <p:sp>
        <p:nvSpPr>
          <p:cNvPr id="47107" name="Rectangle 3">
            <a:extLst>
              <a:ext uri="{FF2B5EF4-FFF2-40B4-BE49-F238E27FC236}">
                <a16:creationId xmlns:a16="http://schemas.microsoft.com/office/drawing/2014/main" id="{B0489F07-EA26-4EA9-88B1-B813DC5DF5E7}"/>
              </a:ext>
            </a:extLst>
          </p:cNvPr>
          <p:cNvSpPr>
            <a:spLocks noChangeArrowheads="1"/>
          </p:cNvSpPr>
          <p:nvPr/>
        </p:nvSpPr>
        <p:spPr bwMode="auto">
          <a:xfrm>
            <a:off x="0" y="404813"/>
            <a:ext cx="9067800" cy="6453187"/>
          </a:xfrm>
          <a:prstGeom prst="rect">
            <a:avLst/>
          </a:prstGeom>
          <a:noFill/>
          <a:ln w="57150" cmpd="thinThick">
            <a:noFill/>
            <a:miter lim="800000"/>
            <a:headEnd/>
            <a:tailEnd/>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　　电网接地以后，消弧线圈的绝缘是薄弱环节之一，虽然线路总电容电流</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已很小，这时也不应将消弧线圈停止运行。要发挥消弧线圈在单相闪络故障</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时能降低恢复电压速度，降低弧光接地过电压和消除电磁式</a:t>
            </a:r>
            <a:r>
              <a:rPr lang="en-US" altLang="zh-CN" sz="2000" b="1" dirty="0">
                <a:solidFill>
                  <a:sysClr val="windowText" lastClr="000000"/>
                </a:solidFill>
                <a:latin typeface="华文楷体" panose="02010600040101010101" pitchFamily="2" charset="-122"/>
                <a:ea typeface="华文楷体" panose="02010600040101010101" pitchFamily="2" charset="-122"/>
              </a:rPr>
              <a:t>TV</a:t>
            </a:r>
            <a:r>
              <a:rPr lang="zh-CN" altLang="en-US" sz="2000" b="1" dirty="0">
                <a:solidFill>
                  <a:sysClr val="windowText" lastClr="000000"/>
                </a:solidFill>
                <a:latin typeface="华文楷体" panose="02010600040101010101" pitchFamily="2" charset="-122"/>
                <a:ea typeface="华文楷体" panose="02010600040101010101" pitchFamily="2" charset="-122"/>
              </a:rPr>
              <a:t>引起的铁磁谐</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振过电压等作用。很多消弧线圈铭牌上规定：接地运行时间为</a:t>
            </a:r>
            <a:r>
              <a:rPr lang="en-US" altLang="zh-CN" sz="2000" b="1" dirty="0">
                <a:solidFill>
                  <a:sysClr val="windowText" lastClr="000000"/>
                </a:solidFill>
                <a:latin typeface="华文楷体" panose="02010600040101010101" pitchFamily="2" charset="-122"/>
                <a:ea typeface="华文楷体" panose="02010600040101010101" pitchFamily="2" charset="-122"/>
              </a:rPr>
              <a:t>2h</a:t>
            </a:r>
            <a:r>
              <a:rPr lang="zh-CN" altLang="en-US" sz="2000" b="1" dirty="0">
                <a:solidFill>
                  <a:sysClr val="windowText" lastClr="000000"/>
                </a:solidFill>
                <a:latin typeface="华文楷体" panose="02010600040101010101" pitchFamily="2" charset="-122"/>
                <a:ea typeface="华文楷体" panose="02010600040101010101" pitchFamily="2" charset="-122"/>
              </a:rPr>
              <a:t>。而在实际</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查找接地时，有时因线路长、故障隐蔽等很难在</a:t>
            </a:r>
            <a:r>
              <a:rPr lang="en-US" altLang="zh-CN" sz="2000" b="1" dirty="0">
                <a:solidFill>
                  <a:sysClr val="windowText" lastClr="000000"/>
                </a:solidFill>
                <a:latin typeface="华文楷体" panose="02010600040101010101" pitchFamily="2" charset="-122"/>
                <a:ea typeface="华文楷体" panose="02010600040101010101" pitchFamily="2" charset="-122"/>
              </a:rPr>
              <a:t>2h</a:t>
            </a:r>
            <a:r>
              <a:rPr lang="zh-CN" altLang="en-US" sz="2000" b="1" dirty="0">
                <a:solidFill>
                  <a:sysClr val="windowText" lastClr="000000"/>
                </a:solidFill>
                <a:latin typeface="华文楷体" panose="02010600040101010101" pitchFamily="2" charset="-122"/>
                <a:ea typeface="华文楷体" panose="02010600040101010101" pitchFamily="2" charset="-122"/>
              </a:rPr>
              <a:t>内找到，可能造成用户停</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电或烧坏消弧线圈的结果。故变电站消弧线圈的设备选型是非常重要的。</a:t>
            </a:r>
            <a:endParaRPr lang="zh-CN" altLang="en-US" sz="2000" b="1" dirty="0">
              <a:solidFill>
                <a:sysClr val="windowText" lastClr="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　　老式手动消弧线圈除需停电调分接头外，也不能自动跟踪补偿电网电容</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电流等缺点外，脱谐度也很难保证在</a:t>
            </a:r>
            <a:r>
              <a:rPr lang="en-US" altLang="zh-CN" sz="2000" b="1" dirty="0">
                <a:solidFill>
                  <a:sysClr val="windowText" lastClr="000000"/>
                </a:solidFill>
                <a:latin typeface="华文楷体" panose="02010600040101010101" pitchFamily="2" charset="-122"/>
                <a:ea typeface="华文楷体" panose="02010600040101010101" pitchFamily="2" charset="-122"/>
              </a:rPr>
              <a:t>10</a:t>
            </a:r>
            <a:r>
              <a:rPr lang="zh-CN" altLang="en-US" sz="2000" b="1" dirty="0">
                <a:solidFill>
                  <a:sysClr val="windowText" lastClr="000000"/>
                </a:solidFill>
                <a:latin typeface="华文楷体" panose="02010600040101010101" pitchFamily="2" charset="-122"/>
                <a:ea typeface="华文楷体" panose="02010600040101010101" pitchFamily="2" charset="-122"/>
              </a:rPr>
              <a:t>％以内，其运行效果不能令人满意。</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据统计分析表明，采用老式手动消弧线圈补偿的电网，单相接地发展成相间</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短路的事故率在</a:t>
            </a:r>
            <a:r>
              <a:rPr lang="en-US" altLang="zh-CN" sz="2000" b="1" dirty="0">
                <a:solidFill>
                  <a:sysClr val="windowText" lastClr="000000"/>
                </a:solidFill>
                <a:latin typeface="华文楷体" panose="02010600040101010101" pitchFamily="2" charset="-122"/>
                <a:ea typeface="华文楷体" panose="02010600040101010101" pitchFamily="2" charset="-122"/>
              </a:rPr>
              <a:t>20</a:t>
            </a:r>
            <a:r>
              <a:rPr lang="zh-CN" altLang="en-US" sz="2000" b="1" dirty="0">
                <a:solidFill>
                  <a:sysClr val="windowText" lastClr="000000"/>
                </a:solidFill>
                <a:latin typeface="华文楷体" panose="02010600040101010101" pitchFamily="2" charset="-122"/>
                <a:ea typeface="华文楷体" panose="02010600040101010101" pitchFamily="2" charset="-122"/>
              </a:rPr>
              <a:t>％～</a:t>
            </a:r>
            <a:r>
              <a:rPr lang="en-US" altLang="zh-CN" sz="2000" b="1" dirty="0">
                <a:solidFill>
                  <a:sysClr val="windowText" lastClr="000000"/>
                </a:solidFill>
                <a:latin typeface="华文楷体" panose="02010600040101010101" pitchFamily="2" charset="-122"/>
                <a:ea typeface="华文楷体" panose="02010600040101010101" pitchFamily="2" charset="-122"/>
              </a:rPr>
              <a:t>40</a:t>
            </a:r>
            <a:r>
              <a:rPr lang="zh-CN" altLang="en-US" sz="2000" b="1" dirty="0">
                <a:solidFill>
                  <a:sysClr val="windowText" lastClr="000000"/>
                </a:solidFill>
                <a:latin typeface="华文楷体" panose="02010600040101010101" pitchFamily="2" charset="-122"/>
                <a:ea typeface="华文楷体" panose="02010600040101010101" pitchFamily="2" charset="-122"/>
              </a:rPr>
              <a:t>％之间，比采用自动跟踪补偿电网高出</a:t>
            </a:r>
            <a:r>
              <a:rPr lang="en-US" altLang="zh-CN" sz="2000" b="1" dirty="0">
                <a:solidFill>
                  <a:sysClr val="windowText" lastClr="000000"/>
                </a:solidFill>
                <a:latin typeface="华文楷体" panose="02010600040101010101" pitchFamily="2" charset="-122"/>
                <a:ea typeface="华文楷体" panose="02010600040101010101" pitchFamily="2" charset="-122"/>
              </a:rPr>
              <a:t>3</a:t>
            </a:r>
            <a:r>
              <a:rPr lang="zh-CN" altLang="en-US" sz="2000" b="1" dirty="0">
                <a:solidFill>
                  <a:sysClr val="windowText" lastClr="000000"/>
                </a:solidFill>
                <a:latin typeface="华文楷体" panose="02010600040101010101" pitchFamily="2" charset="-122"/>
                <a:ea typeface="华文楷体" panose="02010600040101010101" pitchFamily="2" charset="-122"/>
              </a:rPr>
              <a:t>倍以上。因</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此，现在新安装的消弧线圈应装设自动跟踪补偿的消弧线圈。这种新的智能</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型消弧线圈有很多优点：</a:t>
            </a:r>
            <a:r>
              <a:rPr lang="en-US" altLang="zh-CN" sz="2000" b="1" dirty="0">
                <a:solidFill>
                  <a:sysClr val="windowText" lastClr="000000"/>
                </a:solidFill>
                <a:latin typeface="华文楷体" panose="02010600040101010101" pitchFamily="2" charset="-122"/>
                <a:ea typeface="华文楷体" panose="02010600040101010101" pitchFamily="2" charset="-122"/>
              </a:rPr>
              <a:t>1</a:t>
            </a:r>
            <a:r>
              <a:rPr lang="zh-CN" altLang="en-US" sz="2000" b="1" dirty="0">
                <a:solidFill>
                  <a:sysClr val="windowText" lastClr="000000"/>
                </a:solidFill>
                <a:latin typeface="华文楷体" panose="02010600040101010101" pitchFamily="2" charset="-122"/>
                <a:ea typeface="华文楷体" panose="02010600040101010101" pitchFamily="2" charset="-122"/>
              </a:rPr>
              <a:t>）能自动跟踪电网参数变化，自动调整其分接头，</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使残流达到最佳状态；</a:t>
            </a:r>
            <a:r>
              <a:rPr lang="en-US" altLang="zh-CN" sz="2000" b="1" dirty="0">
                <a:solidFill>
                  <a:sysClr val="windowText" lastClr="000000"/>
                </a:solidFill>
                <a:latin typeface="华文楷体" panose="02010600040101010101" pitchFamily="2" charset="-122"/>
                <a:ea typeface="华文楷体" panose="02010600040101010101" pitchFamily="2" charset="-122"/>
              </a:rPr>
              <a:t>2</a:t>
            </a:r>
            <a:r>
              <a:rPr lang="zh-CN" altLang="en-US" sz="2000" b="1" dirty="0">
                <a:solidFill>
                  <a:sysClr val="windowText" lastClr="000000"/>
                </a:solidFill>
                <a:latin typeface="华文楷体" panose="02010600040101010101" pitchFamily="2" charset="-122"/>
                <a:ea typeface="华文楷体" panose="02010600040101010101" pitchFamily="2" charset="-122"/>
              </a:rPr>
              <a:t>）增大了阻尼率，使中性点谐振电压降低，不会出现</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过电压，故三种补偿方式均可选用；</a:t>
            </a:r>
            <a:r>
              <a:rPr lang="en-US" altLang="zh-CN" sz="2000" b="1" dirty="0">
                <a:solidFill>
                  <a:sysClr val="windowText" lastClr="000000"/>
                </a:solidFill>
                <a:latin typeface="华文楷体" panose="02010600040101010101" pitchFamily="2" charset="-122"/>
                <a:ea typeface="华文楷体" panose="02010600040101010101" pitchFamily="2" charset="-122"/>
              </a:rPr>
              <a:t>3</a:t>
            </a:r>
            <a:r>
              <a:rPr lang="zh-CN" altLang="en-US" sz="2000" b="1" dirty="0">
                <a:solidFill>
                  <a:sysClr val="windowText" lastClr="000000"/>
                </a:solidFill>
                <a:latin typeface="华文楷体" panose="02010600040101010101" pitchFamily="2" charset="-122"/>
                <a:ea typeface="华文楷体" panose="02010600040101010101" pitchFamily="2" charset="-122"/>
              </a:rPr>
              <a:t>）采用多功能接地变压器，既能接消弧</a:t>
            </a:r>
          </a:p>
          <a:p>
            <a:pPr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线圈，又能带站用电。</a:t>
            </a:r>
            <a:endParaRPr lang="zh-CN" altLang="en-US" sz="2000" b="1" dirty="0">
              <a:solidFill>
                <a:sysClr val="windowText" lastClr="00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90000"/>
              </a:lnSpc>
              <a:spcBef>
                <a:spcPct val="20000"/>
              </a:spcBef>
              <a:buClr>
                <a:schemeClr val="accent1"/>
              </a:buClr>
              <a:buSzPct val="80000"/>
              <a:buFont typeface="Wingdings" panose="05000000000000000000" pitchFamily="2" charset="2"/>
              <a:buNone/>
            </a:pPr>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zh-CN" altLang="en-US" sz="2000" b="1" u="sng" dirty="0">
                <a:solidFill>
                  <a:sysClr val="windowText" lastClr="000000"/>
                </a:solidFill>
                <a:latin typeface="华文楷体" panose="02010600040101010101" pitchFamily="2" charset="-122"/>
                <a:ea typeface="华文楷体" panose="02010600040101010101" pitchFamily="2" charset="-122"/>
              </a:rPr>
              <a:t>目前，自动消弧线圈有四大类：</a:t>
            </a:r>
            <a:r>
              <a:rPr lang="zh-CN" altLang="en-US" sz="2000" b="1" u="sng" dirty="0">
                <a:solidFill>
                  <a:sysClr val="windowText" lastClr="000000"/>
                </a:solidFill>
                <a:highlight>
                  <a:srgbClr val="FFFF00"/>
                </a:highlight>
                <a:latin typeface="华文楷体" panose="02010600040101010101" pitchFamily="2" charset="-122"/>
                <a:ea typeface="华文楷体" panose="02010600040101010101" pitchFamily="2" charset="-122"/>
              </a:rPr>
              <a:t>①用有载分接开关调节消弧线圈的分接</a:t>
            </a:r>
          </a:p>
          <a:p>
            <a:pPr algn="just" eaLnBrk="1" hangingPunct="1">
              <a:lnSpc>
                <a:spcPct val="90000"/>
              </a:lnSpc>
              <a:spcBef>
                <a:spcPct val="20000"/>
              </a:spcBef>
              <a:buClr>
                <a:schemeClr val="accent1"/>
              </a:buClr>
              <a:buSzPct val="80000"/>
              <a:buFont typeface="Wingdings" panose="05000000000000000000" pitchFamily="2" charset="2"/>
              <a:buNone/>
            </a:pPr>
            <a:r>
              <a:rPr lang="zh-CN" altLang="en-US" sz="2000" b="1" u="sng" dirty="0">
                <a:solidFill>
                  <a:sysClr val="windowText" lastClr="000000"/>
                </a:solidFill>
                <a:highlight>
                  <a:srgbClr val="FFFF00"/>
                </a:highlight>
                <a:latin typeface="华文楷体" panose="02010600040101010101" pitchFamily="2" charset="-122"/>
                <a:ea typeface="华文楷体" panose="02010600040101010101" pitchFamily="2" charset="-122"/>
              </a:rPr>
              <a:t>头；②调节消弧线圈的铁芯气隙；③直流助磁调节；④可控硅调节消弧线</a:t>
            </a:r>
          </a:p>
          <a:p>
            <a:pPr algn="just" eaLnBrk="1" hangingPunct="1">
              <a:lnSpc>
                <a:spcPct val="90000"/>
              </a:lnSpc>
              <a:spcBef>
                <a:spcPct val="20000"/>
              </a:spcBef>
              <a:buClr>
                <a:schemeClr val="accent1"/>
              </a:buClr>
              <a:buSzPct val="80000"/>
              <a:buFont typeface="Wingdings" panose="05000000000000000000" pitchFamily="2" charset="2"/>
              <a:buNone/>
            </a:pPr>
            <a:r>
              <a:rPr lang="zh-CN" altLang="en-US" sz="2000" b="1" u="sng" dirty="0">
                <a:solidFill>
                  <a:sysClr val="windowText" lastClr="000000"/>
                </a:solidFill>
                <a:highlight>
                  <a:srgbClr val="FFFF00"/>
                </a:highlight>
                <a:latin typeface="华文楷体" panose="02010600040101010101" pitchFamily="2" charset="-122"/>
                <a:ea typeface="华文楷体" panose="02010600040101010101" pitchFamily="2" charset="-122"/>
              </a:rPr>
              <a:t>圈。①②类有正式产品，其中用有载分接开关调节的消弧线圈运行技术较为</a:t>
            </a:r>
          </a:p>
          <a:p>
            <a:pPr algn="just" eaLnBrk="1" hangingPunct="1">
              <a:lnSpc>
                <a:spcPct val="90000"/>
              </a:lnSpc>
              <a:spcBef>
                <a:spcPct val="20000"/>
              </a:spcBef>
              <a:buClr>
                <a:schemeClr val="accent1"/>
              </a:buClr>
              <a:buSzPct val="80000"/>
              <a:buFont typeface="Wingdings" panose="05000000000000000000" pitchFamily="2" charset="2"/>
              <a:buNone/>
            </a:pPr>
            <a:r>
              <a:rPr lang="zh-CN" altLang="en-US" sz="2000" b="1" u="sng" dirty="0">
                <a:solidFill>
                  <a:sysClr val="windowText" lastClr="000000"/>
                </a:solidFill>
                <a:highlight>
                  <a:srgbClr val="FFFF00"/>
                </a:highlight>
                <a:latin typeface="华文楷体" panose="02010600040101010101" pitchFamily="2" charset="-122"/>
                <a:ea typeface="华文楷体" panose="02010600040101010101" pitchFamily="2" charset="-122"/>
              </a:rPr>
              <a:t>成熟。</a:t>
            </a:r>
            <a:r>
              <a:rPr lang="zh-CN" altLang="en-US" sz="1800" b="1" dirty="0">
                <a:solidFill>
                  <a:sysClr val="windowText" lastClr="000000"/>
                </a:solidFill>
                <a:highlight>
                  <a:srgbClr val="FFFF00"/>
                </a:highlight>
                <a:latin typeface="华文楷体" panose="02010600040101010101" pitchFamily="2" charset="-122"/>
                <a:ea typeface="华文楷体" panose="0201060004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0-#ppt_w/2"/>
                                          </p:val>
                                        </p:tav>
                                        <p:tav tm="100000">
                                          <p:val>
                                            <p:strVal val="#ppt_x"/>
                                          </p:val>
                                        </p:tav>
                                      </p:tavLst>
                                    </p:anim>
                                    <p:anim calcmode="lin" valueType="num">
                                      <p:cBhvr additive="base">
                                        <p:cTn id="8" dur="500" fill="hold"/>
                                        <p:tgtEl>
                                          <p:spTgt spid="47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pRg st="0" end="0"/>
                                            </p:txEl>
                                          </p:spTgt>
                                        </p:tgtEl>
                                        <p:attrNameLst>
                                          <p:attrName>style.visibility</p:attrName>
                                        </p:attrNameLst>
                                      </p:cBhvr>
                                      <p:to>
                                        <p:strVal val="visible"/>
                                      </p:to>
                                    </p:set>
                                    <p:anim calcmode="lin" valueType="num">
                                      <p:cBhvr additive="base">
                                        <p:cTn id="13"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7">
                                            <p:txEl>
                                              <p:pRg st="1" end="1"/>
                                            </p:txEl>
                                          </p:spTgt>
                                        </p:tgtEl>
                                        <p:attrNameLst>
                                          <p:attrName>style.visibility</p:attrName>
                                        </p:attrNameLst>
                                      </p:cBhvr>
                                      <p:to>
                                        <p:strVal val="visible"/>
                                      </p:to>
                                    </p:set>
                                    <p:anim calcmode="lin" valueType="num">
                                      <p:cBhvr additive="base">
                                        <p:cTn id="19"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7">
                                            <p:txEl>
                                              <p:pRg st="2" end="2"/>
                                            </p:txEl>
                                          </p:spTgt>
                                        </p:tgtEl>
                                        <p:attrNameLst>
                                          <p:attrName>style.visibility</p:attrName>
                                        </p:attrNameLst>
                                      </p:cBhvr>
                                      <p:to>
                                        <p:strVal val="visible"/>
                                      </p:to>
                                    </p:set>
                                    <p:anim calcmode="lin" valueType="num">
                                      <p:cBhvr additive="base">
                                        <p:cTn id="25"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107">
                                            <p:txEl>
                                              <p:pRg st="3" end="3"/>
                                            </p:txEl>
                                          </p:spTgt>
                                        </p:tgtEl>
                                        <p:attrNameLst>
                                          <p:attrName>style.visibility</p:attrName>
                                        </p:attrNameLst>
                                      </p:cBhvr>
                                      <p:to>
                                        <p:strVal val="visible"/>
                                      </p:to>
                                    </p:set>
                                    <p:anim calcmode="lin" valueType="num">
                                      <p:cBhvr additive="base">
                                        <p:cTn id="3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7107">
                                            <p:txEl>
                                              <p:pRg st="4" end="4"/>
                                            </p:txEl>
                                          </p:spTgt>
                                        </p:tgtEl>
                                        <p:attrNameLst>
                                          <p:attrName>style.visibility</p:attrName>
                                        </p:attrNameLst>
                                      </p:cBhvr>
                                      <p:to>
                                        <p:strVal val="visible"/>
                                      </p:to>
                                    </p:set>
                                    <p:anim calcmode="lin" valueType="num">
                                      <p:cBhvr additive="base">
                                        <p:cTn id="37"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107">
                                            <p:txEl>
                                              <p:pRg st="5" end="5"/>
                                            </p:txEl>
                                          </p:spTgt>
                                        </p:tgtEl>
                                        <p:attrNameLst>
                                          <p:attrName>style.visibility</p:attrName>
                                        </p:attrNameLst>
                                      </p:cBhvr>
                                      <p:to>
                                        <p:strVal val="visible"/>
                                      </p:to>
                                    </p:set>
                                    <p:anim calcmode="lin" valueType="num">
                                      <p:cBhvr additive="base">
                                        <p:cTn id="43"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107">
                                            <p:txEl>
                                              <p:pRg st="6" end="6"/>
                                            </p:txEl>
                                          </p:spTgt>
                                        </p:tgtEl>
                                        <p:attrNameLst>
                                          <p:attrName>style.visibility</p:attrName>
                                        </p:attrNameLst>
                                      </p:cBhvr>
                                      <p:to>
                                        <p:strVal val="visible"/>
                                      </p:to>
                                    </p:set>
                                    <p:anim calcmode="lin" valueType="num">
                                      <p:cBhvr additive="base">
                                        <p:cTn id="49"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71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7107">
                                            <p:txEl>
                                              <p:pRg st="7" end="7"/>
                                            </p:txEl>
                                          </p:spTgt>
                                        </p:tgtEl>
                                        <p:attrNameLst>
                                          <p:attrName>style.visibility</p:attrName>
                                        </p:attrNameLst>
                                      </p:cBhvr>
                                      <p:to>
                                        <p:strVal val="visible"/>
                                      </p:to>
                                    </p:set>
                                    <p:anim calcmode="lin" valueType="num">
                                      <p:cBhvr additive="base">
                                        <p:cTn id="55"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7107">
                                            <p:txEl>
                                              <p:pRg st="8" end="8"/>
                                            </p:txEl>
                                          </p:spTgt>
                                        </p:tgtEl>
                                        <p:attrNameLst>
                                          <p:attrName>style.visibility</p:attrName>
                                        </p:attrNameLst>
                                      </p:cBhvr>
                                      <p:to>
                                        <p:strVal val="visible"/>
                                      </p:to>
                                    </p:set>
                                    <p:anim calcmode="lin" valueType="num">
                                      <p:cBhvr additive="base">
                                        <p:cTn id="61" dur="500" fill="hold"/>
                                        <p:tgtEl>
                                          <p:spTgt spid="47107">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71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7107">
                                            <p:txEl>
                                              <p:pRg st="9" end="9"/>
                                            </p:txEl>
                                          </p:spTgt>
                                        </p:tgtEl>
                                        <p:attrNameLst>
                                          <p:attrName>style.visibility</p:attrName>
                                        </p:attrNameLst>
                                      </p:cBhvr>
                                      <p:to>
                                        <p:strVal val="visible"/>
                                      </p:to>
                                    </p:set>
                                    <p:anim calcmode="lin" valueType="num">
                                      <p:cBhvr additive="base">
                                        <p:cTn id="67" dur="500" fill="hold"/>
                                        <p:tgtEl>
                                          <p:spTgt spid="47107">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71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7107">
                                            <p:txEl>
                                              <p:pRg st="10" end="10"/>
                                            </p:txEl>
                                          </p:spTgt>
                                        </p:tgtEl>
                                        <p:attrNameLst>
                                          <p:attrName>style.visibility</p:attrName>
                                        </p:attrNameLst>
                                      </p:cBhvr>
                                      <p:to>
                                        <p:strVal val="visible"/>
                                      </p:to>
                                    </p:set>
                                    <p:anim calcmode="lin" valueType="num">
                                      <p:cBhvr additive="base">
                                        <p:cTn id="73" dur="500" fill="hold"/>
                                        <p:tgtEl>
                                          <p:spTgt spid="47107">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71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7107">
                                            <p:txEl>
                                              <p:pRg st="11" end="11"/>
                                            </p:txEl>
                                          </p:spTgt>
                                        </p:tgtEl>
                                        <p:attrNameLst>
                                          <p:attrName>style.visibility</p:attrName>
                                        </p:attrNameLst>
                                      </p:cBhvr>
                                      <p:to>
                                        <p:strVal val="visible"/>
                                      </p:to>
                                    </p:set>
                                    <p:anim calcmode="lin" valueType="num">
                                      <p:cBhvr additive="base">
                                        <p:cTn id="79" dur="500" fill="hold"/>
                                        <p:tgtEl>
                                          <p:spTgt spid="47107">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1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7107">
                                            <p:txEl>
                                              <p:pRg st="12" end="12"/>
                                            </p:txEl>
                                          </p:spTgt>
                                        </p:tgtEl>
                                        <p:attrNameLst>
                                          <p:attrName>style.visibility</p:attrName>
                                        </p:attrNameLst>
                                      </p:cBhvr>
                                      <p:to>
                                        <p:strVal val="visible"/>
                                      </p:to>
                                    </p:set>
                                    <p:anim calcmode="lin" valueType="num">
                                      <p:cBhvr additive="base">
                                        <p:cTn id="85" dur="500" fill="hold"/>
                                        <p:tgtEl>
                                          <p:spTgt spid="47107">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710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7107">
                                            <p:txEl>
                                              <p:pRg st="13" end="13"/>
                                            </p:txEl>
                                          </p:spTgt>
                                        </p:tgtEl>
                                        <p:attrNameLst>
                                          <p:attrName>style.visibility</p:attrName>
                                        </p:attrNameLst>
                                      </p:cBhvr>
                                      <p:to>
                                        <p:strVal val="visible"/>
                                      </p:to>
                                    </p:set>
                                    <p:anim calcmode="lin" valueType="num">
                                      <p:cBhvr additive="base">
                                        <p:cTn id="91" dur="500" fill="hold"/>
                                        <p:tgtEl>
                                          <p:spTgt spid="47107">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710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7107">
                                            <p:txEl>
                                              <p:pRg st="14" end="14"/>
                                            </p:txEl>
                                          </p:spTgt>
                                        </p:tgtEl>
                                        <p:attrNameLst>
                                          <p:attrName>style.visibility</p:attrName>
                                        </p:attrNameLst>
                                      </p:cBhvr>
                                      <p:to>
                                        <p:strVal val="visible"/>
                                      </p:to>
                                    </p:set>
                                    <p:anim calcmode="lin" valueType="num">
                                      <p:cBhvr additive="base">
                                        <p:cTn id="97" dur="500" fill="hold"/>
                                        <p:tgtEl>
                                          <p:spTgt spid="47107">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710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7107">
                                            <p:txEl>
                                              <p:pRg st="15" end="15"/>
                                            </p:txEl>
                                          </p:spTgt>
                                        </p:tgtEl>
                                        <p:attrNameLst>
                                          <p:attrName>style.visibility</p:attrName>
                                        </p:attrNameLst>
                                      </p:cBhvr>
                                      <p:to>
                                        <p:strVal val="visible"/>
                                      </p:to>
                                    </p:set>
                                    <p:anim calcmode="lin" valueType="num">
                                      <p:cBhvr additive="base">
                                        <p:cTn id="103" dur="500" fill="hold"/>
                                        <p:tgtEl>
                                          <p:spTgt spid="47107">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710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7107">
                                            <p:txEl>
                                              <p:pRg st="16" end="16"/>
                                            </p:txEl>
                                          </p:spTgt>
                                        </p:tgtEl>
                                        <p:attrNameLst>
                                          <p:attrName>style.visibility</p:attrName>
                                        </p:attrNameLst>
                                      </p:cBhvr>
                                      <p:to>
                                        <p:strVal val="visible"/>
                                      </p:to>
                                    </p:set>
                                    <p:anim calcmode="lin" valueType="num">
                                      <p:cBhvr additive="base">
                                        <p:cTn id="109" dur="500" fill="hold"/>
                                        <p:tgtEl>
                                          <p:spTgt spid="47107">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710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7107">
                                            <p:txEl>
                                              <p:pRg st="17" end="17"/>
                                            </p:txEl>
                                          </p:spTgt>
                                        </p:tgtEl>
                                        <p:attrNameLst>
                                          <p:attrName>style.visibility</p:attrName>
                                        </p:attrNameLst>
                                      </p:cBhvr>
                                      <p:to>
                                        <p:strVal val="visible"/>
                                      </p:to>
                                    </p:set>
                                    <p:anim calcmode="lin" valueType="num">
                                      <p:cBhvr additive="base">
                                        <p:cTn id="115" dur="500" fill="hold"/>
                                        <p:tgtEl>
                                          <p:spTgt spid="47107">
                                            <p:txEl>
                                              <p:pRg st="17" end="1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7107">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7107">
                                            <p:txEl>
                                              <p:pRg st="18" end="18"/>
                                            </p:txEl>
                                          </p:spTgt>
                                        </p:tgtEl>
                                        <p:attrNameLst>
                                          <p:attrName>style.visibility</p:attrName>
                                        </p:attrNameLst>
                                      </p:cBhvr>
                                      <p:to>
                                        <p:strVal val="visible"/>
                                      </p:to>
                                    </p:set>
                                    <p:anim calcmode="lin" valueType="num">
                                      <p:cBhvr additive="base">
                                        <p:cTn id="121" dur="500" fill="hold"/>
                                        <p:tgtEl>
                                          <p:spTgt spid="47107">
                                            <p:txEl>
                                              <p:pRg st="18" end="18"/>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47107">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a:extLst>
              <a:ext uri="{FF2B5EF4-FFF2-40B4-BE49-F238E27FC236}">
                <a16:creationId xmlns:a16="http://schemas.microsoft.com/office/drawing/2014/main" id="{E81D8080-2025-4940-B90F-5110F44C6ABE}"/>
              </a:ext>
            </a:extLst>
          </p:cNvPr>
          <p:cNvSpPr>
            <a:spLocks noChangeArrowheads="1"/>
          </p:cNvSpPr>
          <p:nvPr/>
        </p:nvSpPr>
        <p:spPr bwMode="auto">
          <a:xfrm>
            <a:off x="228600" y="115888"/>
            <a:ext cx="8686800" cy="6665912"/>
          </a:xfrm>
          <a:prstGeom prst="rect">
            <a:avLst/>
          </a:prstGeom>
          <a:noFill/>
          <a:ln w="76200" cap="rnd">
            <a:noFill/>
            <a:prstDash val="sysDot"/>
            <a:miter lim="800000"/>
            <a:headEnd/>
            <a:tailEnd/>
          </a:ln>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solidFill>
                  <a:sysClr val="windowText" lastClr="000000"/>
                </a:solidFill>
                <a:latin typeface="华文楷体" panose="02010600040101010101" pitchFamily="2" charset="-122"/>
                <a:ea typeface="华文楷体" panose="02010600040101010101" pitchFamily="2" charset="-122"/>
              </a:rPr>
              <a:t>5</a:t>
            </a:r>
            <a:r>
              <a:rPr lang="zh-CN" altLang="en-US" sz="2000" b="1">
                <a:solidFill>
                  <a:sysClr val="windowText" lastClr="000000"/>
                </a:solidFill>
                <a:latin typeface="华文楷体" panose="02010600040101010101" pitchFamily="2" charset="-122"/>
                <a:ea typeface="华文楷体" panose="02010600040101010101" pitchFamily="2" charset="-122"/>
              </a:rPr>
              <a:t>、消弧线圈的容量 </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zh-CN" altLang="en-US" sz="1800" b="1">
                <a:solidFill>
                  <a:sysClr val="windowText" lastClr="000000"/>
                </a:solidFill>
                <a:latin typeface="华文楷体" panose="02010600040101010101" pitchFamily="2" charset="-122"/>
                <a:ea typeface="华文楷体" panose="02010600040101010101" pitchFamily="2" charset="-122"/>
              </a:rPr>
              <a:t>经消弧线圈补偿后，故障点流过的合成电流称为残余电流。残余电流越小，电弧熄灭越容易。消弧线圈的容量，按下式计算，</a:t>
            </a:r>
          </a:p>
          <a:p>
            <a:pPr algn="just"/>
            <a:r>
              <a:rPr lang="zh-CN" altLang="en-US" sz="1800" b="1">
                <a:solidFill>
                  <a:sysClr val="windowText" lastClr="000000"/>
                </a:solidFill>
                <a:latin typeface="华文楷体" panose="02010600040101010101" pitchFamily="2" charset="-122"/>
                <a:ea typeface="华文楷体" panose="02010600040101010101" pitchFamily="2" charset="-122"/>
              </a:rPr>
              <a:t>　　　即：</a:t>
            </a:r>
          </a:p>
          <a:p>
            <a:pPr algn="just"/>
            <a:r>
              <a:rPr lang="zh-CN" altLang="en-US" sz="1800" b="1">
                <a:solidFill>
                  <a:sysClr val="windowText" lastClr="000000"/>
                </a:solidFill>
                <a:latin typeface="华文楷体" panose="02010600040101010101" pitchFamily="2" charset="-122"/>
                <a:ea typeface="华文楷体" panose="02010600040101010101" pitchFamily="2" charset="-122"/>
              </a:rPr>
              <a:t>式中 ：</a:t>
            </a:r>
            <a:r>
              <a:rPr lang="en-US" altLang="zh-CN" sz="1800" b="1">
                <a:solidFill>
                  <a:sysClr val="windowText" lastClr="000000"/>
                </a:solidFill>
                <a:latin typeface="华文楷体" panose="02010600040101010101" pitchFamily="2" charset="-122"/>
                <a:ea typeface="华文楷体" panose="02010600040101010101" pitchFamily="2" charset="-122"/>
              </a:rPr>
              <a:t>S</a:t>
            </a:r>
            <a:r>
              <a:rPr lang="zh-CN" altLang="en-US" sz="1800" b="1">
                <a:solidFill>
                  <a:sysClr val="windowText" lastClr="000000"/>
                </a:solidFill>
                <a:latin typeface="华文楷体" panose="02010600040101010101" pitchFamily="2" charset="-122"/>
                <a:ea typeface="华文楷体" panose="02010600040101010101" pitchFamily="2" charset="-122"/>
              </a:rPr>
              <a:t>一消弧线圈的容量，千伏安</a:t>
            </a:r>
            <a:r>
              <a:rPr lang="en-US" altLang="zh-CN" sz="1800" b="1">
                <a:solidFill>
                  <a:sysClr val="windowText" lastClr="000000"/>
                </a:solidFill>
                <a:latin typeface="华文楷体" panose="02010600040101010101" pitchFamily="2" charset="-122"/>
                <a:ea typeface="华文楷体" panose="02010600040101010101" pitchFamily="2" charset="-122"/>
              </a:rPr>
              <a:t>;</a:t>
            </a:r>
          </a:p>
          <a:p>
            <a:pPr algn="just"/>
            <a:r>
              <a:rPr lang="en-US" altLang="zh-CN" sz="1800" b="1">
                <a:solidFill>
                  <a:sysClr val="windowText" lastClr="000000"/>
                </a:solidFill>
                <a:latin typeface="华文楷体" panose="02010600040101010101" pitchFamily="2" charset="-122"/>
                <a:ea typeface="华文楷体" panose="02010600040101010101" pitchFamily="2" charset="-122"/>
              </a:rPr>
              <a:t>         </a:t>
            </a:r>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Ic—</a:t>
            </a:r>
            <a:r>
              <a:rPr lang="zh-CN" altLang="en-US" sz="1800" b="1">
                <a:solidFill>
                  <a:sysClr val="windowText" lastClr="000000"/>
                </a:solidFill>
                <a:latin typeface="华文楷体" panose="02010600040101010101" pitchFamily="2" charset="-122"/>
                <a:ea typeface="华文楷体" panose="02010600040101010101" pitchFamily="2" charset="-122"/>
              </a:rPr>
              <a:t>电力网接地电容电流</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应考虑电力网近五十年内的发展</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，安</a:t>
            </a:r>
            <a:r>
              <a:rPr lang="en-US" altLang="zh-CN" sz="1800" b="1">
                <a:solidFill>
                  <a:sysClr val="windowText" lastClr="000000"/>
                </a:solidFill>
                <a:latin typeface="华文楷体" panose="02010600040101010101" pitchFamily="2" charset="-122"/>
                <a:ea typeface="华文楷体" panose="02010600040101010101" pitchFamily="2" charset="-122"/>
              </a:rPr>
              <a:t>;</a:t>
            </a:r>
          </a:p>
          <a:p>
            <a:pPr algn="just"/>
            <a:r>
              <a:rPr lang="en-US" altLang="zh-CN" sz="1800" b="1">
                <a:solidFill>
                  <a:sysClr val="windowText" lastClr="000000"/>
                </a:solidFill>
                <a:latin typeface="华文楷体" panose="02010600040101010101" pitchFamily="2" charset="-122"/>
                <a:ea typeface="华文楷体" panose="02010600040101010101" pitchFamily="2" charset="-122"/>
              </a:rPr>
              <a:t>    </a:t>
            </a:r>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U</a:t>
            </a:r>
            <a:r>
              <a:rPr lang="en-US" altLang="zh-CN" sz="1800" b="1" baseline="-30000">
                <a:solidFill>
                  <a:sysClr val="windowText" lastClr="000000"/>
                </a:solidFill>
                <a:latin typeface="华文楷体" panose="02010600040101010101" pitchFamily="2" charset="-122"/>
                <a:ea typeface="华文楷体" panose="02010600040101010101" pitchFamily="2" charset="-122"/>
              </a:rPr>
              <a:t>Ψ</a:t>
            </a:r>
            <a:r>
              <a:rPr lang="en-US" altLang="zh-CN" sz="1800" b="1">
                <a:solidFill>
                  <a:sysClr val="windowText" lastClr="000000"/>
                </a:solidFill>
                <a:latin typeface="华文楷体" panose="02010600040101010101" pitchFamily="2" charset="-122"/>
                <a:ea typeface="华文楷体" panose="02010600040101010101" pitchFamily="2" charset="-122"/>
              </a:rPr>
              <a:t> —</a:t>
            </a:r>
            <a:r>
              <a:rPr lang="zh-CN" altLang="en-US" sz="1800" b="1">
                <a:solidFill>
                  <a:sysClr val="windowText" lastClr="000000"/>
                </a:solidFill>
                <a:latin typeface="华文楷体" panose="02010600040101010101" pitchFamily="2" charset="-122"/>
                <a:ea typeface="华文楷体" panose="02010600040101010101" pitchFamily="2" charset="-122"/>
              </a:rPr>
              <a:t>电力网的额定相电压，千伏</a:t>
            </a:r>
            <a:r>
              <a:rPr lang="en-US" altLang="zh-CN" sz="1800" b="1">
                <a:solidFill>
                  <a:sysClr val="windowText" lastClr="000000"/>
                </a:solidFill>
                <a:latin typeface="华文楷体" panose="02010600040101010101" pitchFamily="2" charset="-122"/>
                <a:ea typeface="华文楷体" panose="02010600040101010101" pitchFamily="2" charset="-122"/>
              </a:rPr>
              <a:t>; </a:t>
            </a:r>
          </a:p>
          <a:p>
            <a:pPr algn="just"/>
            <a:r>
              <a:rPr lang="en-US" altLang="zh-CN" sz="1800" b="1">
                <a:solidFill>
                  <a:sysClr val="windowText" lastClr="000000"/>
                </a:solidFill>
                <a:latin typeface="华文楷体" panose="02010600040101010101" pitchFamily="2" charset="-122"/>
                <a:ea typeface="华文楷体" panose="02010600040101010101" pitchFamily="2" charset="-122"/>
              </a:rPr>
              <a:t>    </a:t>
            </a:r>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1.35</a:t>
            </a:r>
            <a:r>
              <a:rPr lang="zh-CN" altLang="en-US" sz="1800" b="1">
                <a:solidFill>
                  <a:sysClr val="windowText" lastClr="000000"/>
                </a:solidFill>
                <a:latin typeface="华文楷体" panose="02010600040101010101" pitchFamily="2" charset="-122"/>
                <a:ea typeface="华文楷体" panose="02010600040101010101" pitchFamily="2" charset="-122"/>
              </a:rPr>
              <a:t>－系数</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考虑计算误差</a:t>
            </a:r>
            <a:r>
              <a:rPr lang="en-US" altLang="zh-CN" sz="1800" b="1">
                <a:solidFill>
                  <a:sysClr val="windowText" lastClr="000000"/>
                </a:solidFill>
                <a:latin typeface="华文楷体" panose="02010600040101010101" pitchFamily="2" charset="-122"/>
                <a:ea typeface="华文楷体" panose="02010600040101010101" pitchFamily="2" charset="-122"/>
              </a:rPr>
              <a:t>l.1,</a:t>
            </a:r>
            <a:r>
              <a:rPr lang="zh-CN" altLang="en-US" sz="1800" b="1">
                <a:solidFill>
                  <a:sysClr val="windowText" lastClr="000000"/>
                </a:solidFill>
                <a:latin typeface="华文楷体" panose="02010600040101010101" pitchFamily="2" charset="-122"/>
                <a:ea typeface="华文楷体" panose="02010600040101010101" pitchFamily="2" charset="-122"/>
              </a:rPr>
              <a:t>气候影响系数</a:t>
            </a:r>
            <a:r>
              <a:rPr lang="en-US" altLang="zh-CN" sz="1800" b="1">
                <a:solidFill>
                  <a:sysClr val="windowText" lastClr="000000"/>
                </a:solidFill>
                <a:latin typeface="华文楷体" panose="02010600040101010101" pitchFamily="2" charset="-122"/>
                <a:ea typeface="华文楷体" panose="02010600040101010101" pitchFamily="2" charset="-122"/>
              </a:rPr>
              <a:t>1.05,</a:t>
            </a:r>
            <a:r>
              <a:rPr lang="zh-CN" altLang="en-US" sz="1800" b="1">
                <a:solidFill>
                  <a:sysClr val="windowText" lastClr="000000"/>
                </a:solidFill>
                <a:latin typeface="华文楷体" panose="02010600040101010101" pitchFamily="2" charset="-122"/>
                <a:ea typeface="华文楷体" panose="02010600040101010101" pitchFamily="2" charset="-122"/>
              </a:rPr>
              <a:t>过补偿运行系数</a:t>
            </a:r>
            <a:r>
              <a:rPr lang="en-US" altLang="zh-CN" sz="1800" b="1">
                <a:solidFill>
                  <a:sysClr val="windowText" lastClr="000000"/>
                </a:solidFill>
                <a:latin typeface="华文楷体" panose="02010600040101010101" pitchFamily="2" charset="-122"/>
                <a:ea typeface="华文楷体" panose="02010600040101010101" pitchFamily="2" charset="-122"/>
              </a:rPr>
              <a:t>1.1</a:t>
            </a:r>
            <a:r>
              <a:rPr lang="zh-CN" altLang="en-US" sz="1800" b="1">
                <a:solidFill>
                  <a:sysClr val="windowText" lastClr="000000"/>
                </a:solidFill>
                <a:latin typeface="华文楷体" panose="02010600040101010101" pitchFamily="2" charset="-122"/>
                <a:ea typeface="华文楷体" panose="02010600040101010101" pitchFamily="2" charset="-122"/>
              </a:rPr>
              <a:t>及电网发展的储备系数</a:t>
            </a:r>
            <a:r>
              <a:rPr lang="en-US" altLang="zh-CN" sz="1800" b="1">
                <a:solidFill>
                  <a:sysClr val="windowText" lastClr="000000"/>
                </a:solidFill>
                <a:latin typeface="华文楷体" panose="02010600040101010101" pitchFamily="2" charset="-122"/>
                <a:ea typeface="华文楷体" panose="02010600040101010101" pitchFamily="2" charset="-122"/>
              </a:rPr>
              <a:t>1.1 )</a:t>
            </a:r>
            <a:r>
              <a:rPr lang="zh-CN" altLang="en-US" sz="1800" b="1">
                <a:solidFill>
                  <a:sysClr val="windowText" lastClr="000000"/>
                </a:solidFill>
                <a:latin typeface="华文楷体" panose="02010600040101010101" pitchFamily="2" charset="-122"/>
                <a:ea typeface="华文楷体" panose="02010600040101010101" pitchFamily="2" charset="-122"/>
              </a:rPr>
              <a:t>。</a:t>
            </a:r>
          </a:p>
          <a:p>
            <a:pPr algn="just"/>
            <a:r>
              <a:rPr lang="en-US" altLang="zh-CN" sz="2000" b="1">
                <a:solidFill>
                  <a:sysClr val="windowText" lastClr="000000"/>
                </a:solidFill>
                <a:latin typeface="华文楷体" panose="02010600040101010101" pitchFamily="2" charset="-122"/>
                <a:ea typeface="华文楷体" panose="02010600040101010101" pitchFamily="2" charset="-122"/>
              </a:rPr>
              <a:t>6</a:t>
            </a:r>
            <a:r>
              <a:rPr lang="zh-CN" altLang="en-US" sz="2000" b="1">
                <a:solidFill>
                  <a:sysClr val="windowText" lastClr="000000"/>
                </a:solidFill>
                <a:latin typeface="华文楷体" panose="02010600040101010101" pitchFamily="2" charset="-122"/>
                <a:ea typeface="华文楷体" panose="02010600040101010101" pitchFamily="2" charset="-122"/>
              </a:rPr>
              <a:t>、中性点经消弧线圈接地系统适用范围</a:t>
            </a:r>
          </a:p>
          <a:p>
            <a:pPr algn="just"/>
            <a:r>
              <a:rPr lang="zh-CN" altLang="en-US" b="1">
                <a:solidFill>
                  <a:sysClr val="windowText" lastClr="000000"/>
                </a:solidFill>
                <a:latin typeface="华文楷体" panose="02010600040101010101" pitchFamily="2" charset="-122"/>
                <a:ea typeface="华文楷体" panose="02010600040101010101" pitchFamily="2" charset="-122"/>
              </a:rPr>
              <a:t> </a:t>
            </a:r>
            <a:r>
              <a:rPr lang="zh-CN" altLang="en-US" sz="1800" b="1">
                <a:solidFill>
                  <a:sysClr val="windowText" lastClr="000000"/>
                </a:solidFill>
                <a:latin typeface="华文楷体" panose="02010600040101010101" pitchFamily="2" charset="-122"/>
                <a:ea typeface="华文楷体" panose="02010600040101010101" pitchFamily="2" charset="-122"/>
              </a:rPr>
              <a:t>中性点经消弧线圈接地与中性点不接地系统一样，在发生单相接地故障时，线电压不变，可继续供电</a:t>
            </a:r>
            <a:r>
              <a:rPr lang="en-US" altLang="zh-CN" sz="1800" b="1">
                <a:solidFill>
                  <a:sysClr val="windowText" lastClr="000000"/>
                </a:solidFill>
                <a:latin typeface="华文楷体" panose="02010600040101010101" pitchFamily="2" charset="-122"/>
                <a:ea typeface="华文楷体" panose="02010600040101010101" pitchFamily="2" charset="-122"/>
              </a:rPr>
              <a:t>2h</a:t>
            </a:r>
            <a:r>
              <a:rPr lang="zh-CN" altLang="en-US" sz="1800" b="1">
                <a:solidFill>
                  <a:sysClr val="windowText" lastClr="000000"/>
                </a:solidFill>
                <a:latin typeface="华文楷体" panose="02010600040101010101" pitchFamily="2" charset="-122"/>
                <a:ea typeface="华文楷体" panose="02010600040101010101" pitchFamily="2" charset="-122"/>
              </a:rPr>
              <a:t>，提高供电的可靠性。系统中的电气设备和输电线路的对地绝缘按能承受线电压的标准进行设计。由于消弧线圈能够有效地减少接地点的电流，使接地点电弧迅速熄灭，防止间歇电弧的产生，所以这种接地方式广泛地应用在额定电压为</a:t>
            </a:r>
            <a:r>
              <a:rPr lang="en-US" altLang="zh-CN" sz="1800" b="1">
                <a:solidFill>
                  <a:sysClr val="windowText" lastClr="000000"/>
                </a:solidFill>
                <a:latin typeface="华文楷体" panose="02010600040101010101" pitchFamily="2" charset="-122"/>
                <a:ea typeface="华文楷体" panose="02010600040101010101" pitchFamily="2" charset="-122"/>
              </a:rPr>
              <a:t>3</a:t>
            </a:r>
            <a:r>
              <a:rPr lang="zh-CN" altLang="en-US" sz="1800" b="1">
                <a:solidFill>
                  <a:sysClr val="windowText" lastClr="000000"/>
                </a:solidFill>
                <a:latin typeface="华文楷体" panose="02010600040101010101" pitchFamily="2" charset="-122"/>
                <a:ea typeface="华文楷体" panose="02010600040101010101" pitchFamily="2" charset="-122"/>
              </a:rPr>
              <a:t>～</a:t>
            </a:r>
            <a:r>
              <a:rPr lang="en-US" altLang="zh-CN" sz="1800" b="1">
                <a:solidFill>
                  <a:sysClr val="windowText" lastClr="000000"/>
                </a:solidFill>
                <a:latin typeface="华文楷体" panose="02010600040101010101" pitchFamily="2" charset="-122"/>
                <a:ea typeface="华文楷体" panose="02010600040101010101" pitchFamily="2" charset="-122"/>
              </a:rPr>
              <a:t>60kV</a:t>
            </a:r>
            <a:r>
              <a:rPr lang="zh-CN" altLang="en-US" sz="1800" b="1">
                <a:solidFill>
                  <a:sysClr val="windowText" lastClr="000000"/>
                </a:solidFill>
                <a:latin typeface="华文楷体" panose="02010600040101010101" pitchFamily="2" charset="-122"/>
                <a:ea typeface="华文楷体" panose="02010600040101010101" pitchFamily="2" charset="-122"/>
              </a:rPr>
              <a:t>的系统中。综合我国实际情况，采用中性点经消弧线圈接地方式运行的系统有：</a:t>
            </a:r>
          </a:p>
          <a:p>
            <a:pPr algn="just"/>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(1)</a:t>
            </a:r>
            <a:r>
              <a:rPr lang="zh-CN" altLang="en-US" sz="1800" b="1">
                <a:solidFill>
                  <a:sysClr val="windowText" lastClr="000000"/>
                </a:solidFill>
                <a:latin typeface="华文楷体" panose="02010600040101010101" pitchFamily="2" charset="-122"/>
                <a:ea typeface="华文楷体" panose="02010600040101010101" pitchFamily="2" charset="-122"/>
              </a:rPr>
              <a:t>额定电压为</a:t>
            </a:r>
            <a:r>
              <a:rPr lang="en-US" altLang="zh-CN" sz="1800" b="1">
                <a:solidFill>
                  <a:sysClr val="windowText" lastClr="000000"/>
                </a:solidFill>
                <a:latin typeface="华文楷体" panose="02010600040101010101" pitchFamily="2" charset="-122"/>
                <a:ea typeface="华文楷体" panose="02010600040101010101" pitchFamily="2" charset="-122"/>
              </a:rPr>
              <a:t>3</a:t>
            </a:r>
            <a:r>
              <a:rPr lang="zh-CN" altLang="en-US" sz="1800" b="1">
                <a:solidFill>
                  <a:sysClr val="windowText" lastClr="000000"/>
                </a:solidFill>
                <a:latin typeface="华文楷体" panose="02010600040101010101" pitchFamily="2" charset="-122"/>
                <a:ea typeface="华文楷体" panose="02010600040101010101" pitchFamily="2" charset="-122"/>
              </a:rPr>
              <a:t>～</a:t>
            </a:r>
            <a:r>
              <a:rPr lang="en-US" altLang="zh-CN" sz="1800" b="1">
                <a:solidFill>
                  <a:sysClr val="windowText" lastClr="000000"/>
                </a:solidFill>
                <a:latin typeface="华文楷体" panose="02010600040101010101" pitchFamily="2" charset="-122"/>
                <a:ea typeface="华文楷体" panose="02010600040101010101" pitchFamily="2" charset="-122"/>
              </a:rPr>
              <a:t>10kV</a:t>
            </a:r>
            <a:r>
              <a:rPr lang="zh-CN" altLang="en-US" sz="1800" b="1">
                <a:solidFill>
                  <a:sysClr val="windowText" lastClr="000000"/>
                </a:solidFill>
                <a:latin typeface="华文楷体" panose="02010600040101010101" pitchFamily="2" charset="-122"/>
                <a:ea typeface="华文楷体" panose="02010600040101010101" pitchFamily="2" charset="-122"/>
              </a:rPr>
              <a:t>、接地电流大于</a:t>
            </a:r>
            <a:r>
              <a:rPr lang="en-US" altLang="zh-CN" sz="1800" b="1">
                <a:solidFill>
                  <a:sysClr val="windowText" lastClr="000000"/>
                </a:solidFill>
                <a:latin typeface="华文楷体" panose="02010600040101010101" pitchFamily="2" charset="-122"/>
                <a:ea typeface="华文楷体" panose="02010600040101010101" pitchFamily="2" charset="-122"/>
              </a:rPr>
              <a:t>30A</a:t>
            </a:r>
            <a:r>
              <a:rPr lang="zh-CN" altLang="en-US" sz="1800" b="1">
                <a:solidFill>
                  <a:sysClr val="windowText" lastClr="000000"/>
                </a:solidFill>
                <a:latin typeface="华文楷体" panose="02010600040101010101" pitchFamily="2" charset="-122"/>
                <a:ea typeface="华文楷体" panose="02010600040101010101" pitchFamily="2" charset="-122"/>
              </a:rPr>
              <a:t>的系统。</a:t>
            </a:r>
          </a:p>
          <a:p>
            <a:pPr algn="just"/>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(2)</a:t>
            </a:r>
            <a:r>
              <a:rPr lang="zh-CN" altLang="en-US" sz="1800" b="1">
                <a:solidFill>
                  <a:sysClr val="windowText" lastClr="000000"/>
                </a:solidFill>
                <a:latin typeface="华文楷体" panose="02010600040101010101" pitchFamily="2" charset="-122"/>
                <a:ea typeface="华文楷体" panose="02010600040101010101" pitchFamily="2" charset="-122"/>
              </a:rPr>
              <a:t>额定电压为</a:t>
            </a:r>
            <a:r>
              <a:rPr lang="en-US" altLang="zh-CN" sz="1800" b="1">
                <a:solidFill>
                  <a:sysClr val="windowText" lastClr="000000"/>
                </a:solidFill>
                <a:latin typeface="华文楷体" panose="02010600040101010101" pitchFamily="2" charset="-122"/>
                <a:ea typeface="华文楷体" panose="02010600040101010101" pitchFamily="2" charset="-122"/>
              </a:rPr>
              <a:t>3</a:t>
            </a:r>
            <a:r>
              <a:rPr lang="zh-CN" altLang="en-US" sz="1800" b="1">
                <a:solidFill>
                  <a:sysClr val="windowText" lastClr="000000"/>
                </a:solidFill>
                <a:latin typeface="华文楷体" panose="02010600040101010101" pitchFamily="2" charset="-122"/>
                <a:ea typeface="华文楷体" panose="02010600040101010101" pitchFamily="2" charset="-122"/>
              </a:rPr>
              <a:t>～</a:t>
            </a:r>
            <a:r>
              <a:rPr lang="en-US" altLang="zh-CN" sz="1800" b="1">
                <a:solidFill>
                  <a:sysClr val="windowText" lastClr="000000"/>
                </a:solidFill>
                <a:latin typeface="华文楷体" panose="02010600040101010101" pitchFamily="2" charset="-122"/>
                <a:ea typeface="华文楷体" panose="02010600040101010101" pitchFamily="2" charset="-122"/>
              </a:rPr>
              <a:t>l0kV</a:t>
            </a:r>
            <a:r>
              <a:rPr lang="zh-CN" altLang="en-US" sz="1800" b="1">
                <a:solidFill>
                  <a:sysClr val="windowText" lastClr="000000"/>
                </a:solidFill>
                <a:latin typeface="华文楷体" panose="02010600040101010101" pitchFamily="2" charset="-122"/>
                <a:ea typeface="华文楷体" panose="02010600040101010101" pitchFamily="2" charset="-122"/>
              </a:rPr>
              <a:t>，直接接有发电机、高压电动机，接地电流大于上述允许值</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表</a:t>
            </a:r>
            <a:r>
              <a:rPr lang="en-US" altLang="zh-CN" sz="1800" b="1">
                <a:solidFill>
                  <a:sysClr val="windowText" lastClr="000000"/>
                </a:solidFill>
                <a:latin typeface="华文楷体" panose="02010600040101010101" pitchFamily="2" charset="-122"/>
                <a:ea typeface="华文楷体" panose="02010600040101010101" pitchFamily="2" charset="-122"/>
              </a:rPr>
              <a:t>2-1)</a:t>
            </a:r>
            <a:r>
              <a:rPr lang="zh-CN" altLang="en-US" sz="1800" b="1">
                <a:solidFill>
                  <a:sysClr val="windowText" lastClr="000000"/>
                </a:solidFill>
                <a:latin typeface="华文楷体" panose="02010600040101010101" pitchFamily="2" charset="-122"/>
                <a:ea typeface="华文楷体" panose="02010600040101010101" pitchFamily="2" charset="-122"/>
              </a:rPr>
              <a:t>的系统。</a:t>
            </a:r>
          </a:p>
          <a:p>
            <a:pPr algn="just"/>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(3)</a:t>
            </a:r>
            <a:r>
              <a:rPr lang="zh-CN" altLang="en-US" sz="1800" b="1">
                <a:solidFill>
                  <a:sysClr val="windowText" lastClr="000000"/>
                </a:solidFill>
                <a:latin typeface="华文楷体" panose="02010600040101010101" pitchFamily="2" charset="-122"/>
                <a:ea typeface="华文楷体" panose="02010600040101010101" pitchFamily="2" charset="-122"/>
              </a:rPr>
              <a:t>额定电压为</a:t>
            </a:r>
            <a:r>
              <a:rPr lang="en-US" altLang="zh-CN" sz="1800" b="1">
                <a:solidFill>
                  <a:sysClr val="windowText" lastClr="000000"/>
                </a:solidFill>
                <a:latin typeface="华文楷体" panose="02010600040101010101" pitchFamily="2" charset="-122"/>
                <a:ea typeface="华文楷体" panose="02010600040101010101" pitchFamily="2" charset="-122"/>
              </a:rPr>
              <a:t>35</a:t>
            </a:r>
            <a:r>
              <a:rPr lang="zh-CN" altLang="en-US" sz="1800" b="1">
                <a:solidFill>
                  <a:sysClr val="windowText" lastClr="000000"/>
                </a:solidFill>
                <a:latin typeface="华文楷体" panose="02010600040101010101" pitchFamily="2" charset="-122"/>
                <a:ea typeface="华文楷体" panose="02010600040101010101" pitchFamily="2" charset="-122"/>
              </a:rPr>
              <a:t>～</a:t>
            </a:r>
            <a:r>
              <a:rPr lang="en-US" altLang="zh-CN" sz="1800" b="1">
                <a:solidFill>
                  <a:sysClr val="windowText" lastClr="000000"/>
                </a:solidFill>
                <a:latin typeface="华文楷体" panose="02010600040101010101" pitchFamily="2" charset="-122"/>
                <a:ea typeface="华文楷体" panose="02010600040101010101" pitchFamily="2" charset="-122"/>
              </a:rPr>
              <a:t>60kV</a:t>
            </a:r>
            <a:r>
              <a:rPr lang="zh-CN" altLang="en-US" sz="1800" b="1">
                <a:solidFill>
                  <a:sysClr val="windowText" lastClr="000000"/>
                </a:solidFill>
                <a:latin typeface="华文楷体" panose="02010600040101010101" pitchFamily="2" charset="-122"/>
                <a:ea typeface="华文楷体" panose="02010600040101010101" pitchFamily="2" charset="-122"/>
              </a:rPr>
              <a:t>、接地电流大于</a:t>
            </a:r>
            <a:r>
              <a:rPr lang="en-US" altLang="zh-CN" sz="1800" b="1">
                <a:solidFill>
                  <a:sysClr val="windowText" lastClr="000000"/>
                </a:solidFill>
                <a:latin typeface="华文楷体" panose="02010600040101010101" pitchFamily="2" charset="-122"/>
                <a:ea typeface="华文楷体" panose="02010600040101010101" pitchFamily="2" charset="-122"/>
              </a:rPr>
              <a:t>10A</a:t>
            </a:r>
            <a:r>
              <a:rPr lang="zh-CN" altLang="en-US" sz="1800" b="1">
                <a:solidFill>
                  <a:sysClr val="windowText" lastClr="000000"/>
                </a:solidFill>
                <a:latin typeface="华文楷体" panose="02010600040101010101" pitchFamily="2" charset="-122"/>
                <a:ea typeface="华文楷体" panose="02010600040101010101" pitchFamily="2" charset="-122"/>
              </a:rPr>
              <a:t>的系统。</a:t>
            </a:r>
          </a:p>
          <a:p>
            <a:pPr algn="just"/>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(4)</a:t>
            </a:r>
            <a:r>
              <a:rPr lang="zh-CN" altLang="en-US" sz="1800" b="1">
                <a:solidFill>
                  <a:sysClr val="windowText" lastClr="000000"/>
                </a:solidFill>
                <a:latin typeface="华文楷体" panose="02010600040101010101" pitchFamily="2" charset="-122"/>
                <a:ea typeface="华文楷体" panose="02010600040101010101" pitchFamily="2" charset="-122"/>
              </a:rPr>
              <a:t>额定电压为</a:t>
            </a:r>
            <a:r>
              <a:rPr lang="en-US" altLang="zh-CN" sz="1800" b="1">
                <a:solidFill>
                  <a:sysClr val="windowText" lastClr="000000"/>
                </a:solidFill>
                <a:latin typeface="华文楷体" panose="02010600040101010101" pitchFamily="2" charset="-122"/>
                <a:ea typeface="华文楷体" panose="02010600040101010101" pitchFamily="2" charset="-122"/>
              </a:rPr>
              <a:t>110</a:t>
            </a:r>
            <a:r>
              <a:rPr lang="zh-CN" altLang="en-US" sz="1800" b="1">
                <a:solidFill>
                  <a:sysClr val="windowText" lastClr="000000"/>
                </a:solidFill>
                <a:latin typeface="华文楷体" panose="02010600040101010101" pitchFamily="2" charset="-122"/>
                <a:ea typeface="华文楷体" panose="02010600040101010101" pitchFamily="2" charset="-122"/>
              </a:rPr>
              <a:t>～</a:t>
            </a:r>
            <a:r>
              <a:rPr lang="en-US" altLang="zh-CN" sz="1800" b="1">
                <a:solidFill>
                  <a:sysClr val="windowText" lastClr="000000"/>
                </a:solidFill>
                <a:latin typeface="华文楷体" panose="02010600040101010101" pitchFamily="2" charset="-122"/>
                <a:ea typeface="华文楷体" panose="02010600040101010101" pitchFamily="2" charset="-122"/>
              </a:rPr>
              <a:t>154kV</a:t>
            </a:r>
            <a:r>
              <a:rPr lang="zh-CN" altLang="en-US" sz="1800" b="1">
                <a:solidFill>
                  <a:sysClr val="windowText" lastClr="000000"/>
                </a:solidFill>
                <a:latin typeface="华文楷体" panose="02010600040101010101" pitchFamily="2" charset="-122"/>
                <a:ea typeface="华文楷体" panose="02010600040101010101" pitchFamily="2" charset="-122"/>
              </a:rPr>
              <a:t>系统，如处在雷电活动较强的山岳丘陵地区，其接地电阻不易降低，为减少因雷击等单相接地事故造成频繁跳闸的次数，提高供电可靠性，也可采用中性点经消弧线圈接地方式运行。</a:t>
            </a:r>
            <a:endParaRPr lang="zh-CN" altLang="en-US" sz="2000" b="1">
              <a:solidFill>
                <a:sysClr val="windowText" lastClr="000000"/>
              </a:solidFill>
              <a:latin typeface="华文楷体" panose="02010600040101010101" pitchFamily="2" charset="-122"/>
              <a:ea typeface="华文楷体" panose="02010600040101010101" pitchFamily="2" charset="-122"/>
            </a:endParaRPr>
          </a:p>
        </p:txBody>
      </p:sp>
      <p:graphicFrame>
        <p:nvGraphicFramePr>
          <p:cNvPr id="2" name="Object 1">
            <a:extLst>
              <a:ext uri="{FF2B5EF4-FFF2-40B4-BE49-F238E27FC236}">
                <a16:creationId xmlns:a16="http://schemas.microsoft.com/office/drawing/2014/main" id="{6A817199-123B-4AB4-991D-13C2263944C7}"/>
              </a:ext>
            </a:extLst>
          </p:cNvPr>
          <p:cNvGraphicFramePr>
            <a:graphicFrameLocks noChangeAspect="1"/>
          </p:cNvGraphicFramePr>
          <p:nvPr>
            <p:extLst>
              <p:ext uri="{D42A27DB-BD31-4B8C-83A1-F6EECF244321}">
                <p14:modId xmlns:p14="http://schemas.microsoft.com/office/powerpoint/2010/main" val="3604573353"/>
              </p:ext>
            </p:extLst>
          </p:nvPr>
        </p:nvGraphicFramePr>
        <p:xfrm>
          <a:off x="1835696" y="1052736"/>
          <a:ext cx="1360000" cy="360000"/>
        </p:xfrm>
        <a:graphic>
          <a:graphicData uri="http://schemas.openxmlformats.org/presentationml/2006/ole">
            <mc:AlternateContent xmlns:mc="http://schemas.openxmlformats.org/markup-compatibility/2006">
              <mc:Choice xmlns:v="urn:schemas-microsoft-com:vml" Requires="v">
                <p:oleObj name="Equation" r:id="rId3" imgW="863280" imgH="228600" progId="Equation.DSMT4">
                  <p:embed/>
                </p:oleObj>
              </mc:Choice>
              <mc:Fallback>
                <p:oleObj name="Equation" r:id="rId3" imgW="863280" imgH="228600" progId="Equation.DSMT4">
                  <p:embed/>
                  <p:pic>
                    <p:nvPicPr>
                      <p:cNvPr id="0" name=""/>
                      <p:cNvPicPr/>
                      <p:nvPr/>
                    </p:nvPicPr>
                    <p:blipFill>
                      <a:blip r:embed="rId4"/>
                      <a:stretch>
                        <a:fillRect/>
                      </a:stretch>
                    </p:blipFill>
                    <p:spPr>
                      <a:xfrm>
                        <a:off x="1835696" y="1052736"/>
                        <a:ext cx="1360000" cy="360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0" fill="hold"/>
                                        <p:tgtEl>
                                          <p:spTgt spid="38916"/>
                                        </p:tgtEl>
                                        <p:attrNameLst>
                                          <p:attrName>ppt_x</p:attrName>
                                        </p:attrNameLst>
                                      </p:cBhvr>
                                      <p:tavLst>
                                        <p:tav tm="0">
                                          <p:val>
                                            <p:strVal val="#ppt_x"/>
                                          </p:val>
                                        </p:tav>
                                        <p:tav tm="100000">
                                          <p:val>
                                            <p:strVal val="#ppt_x"/>
                                          </p:val>
                                        </p:tav>
                                      </p:tavLst>
                                    </p:anim>
                                    <p:anim calcmode="lin" valueType="num">
                                      <p:cBhvr additive="base">
                                        <p:cTn id="8" dur="5000" fill="hold"/>
                                        <p:tgtEl>
                                          <p:spTgt spid="3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9DA94E6-15D6-4E19-8B28-CA910576EE74}"/>
              </a:ext>
            </a:extLst>
          </p:cNvPr>
          <p:cNvSpPr>
            <a:spLocks noChangeArrowheads="1"/>
          </p:cNvSpPr>
          <p:nvPr/>
        </p:nvSpPr>
        <p:spPr bwMode="auto">
          <a:xfrm>
            <a:off x="53975" y="143916"/>
            <a:ext cx="8991600" cy="6309420"/>
          </a:xfrm>
          <a:prstGeom prst="rect">
            <a:avLst/>
          </a:prstGeom>
          <a:noFill/>
          <a:ln w="57150" cmpd="thinThick">
            <a:noFill/>
            <a:prstDash val="lgDashDot"/>
            <a:miter lim="800000"/>
            <a:headEnd/>
            <a:tailEnd/>
          </a:ln>
          <a:effectLst/>
        </p:spPr>
        <p:txBody>
          <a:bodyPr>
            <a:spAutoFit/>
          </a:bodyPr>
          <a:lstStyle/>
          <a:p>
            <a:pPr algn="just">
              <a:defRPr/>
            </a:pPr>
            <a:r>
              <a:rPr lang="en-US" altLang="zh-CN" b="1">
                <a:solidFill>
                  <a:sysClr val="windowText" lastClr="000000"/>
                </a:solidFill>
                <a:latin typeface="华文楷体" pitchFamily="2" charset="-122"/>
                <a:ea typeface="华文楷体" pitchFamily="2" charset="-122"/>
              </a:rPr>
              <a:t>7</a:t>
            </a:r>
            <a:r>
              <a:rPr lang="zh-CN" altLang="en-US" b="1">
                <a:solidFill>
                  <a:sysClr val="windowText" lastClr="000000"/>
                </a:solidFill>
                <a:latin typeface="华文楷体" pitchFamily="2" charset="-122"/>
                <a:ea typeface="华文楷体" pitchFamily="2" charset="-122"/>
              </a:rPr>
              <a:t>、消弧线圈的装设  </a:t>
            </a:r>
          </a:p>
          <a:p>
            <a:pPr algn="just">
              <a:defRPr/>
            </a:pPr>
            <a:r>
              <a:rPr lang="zh-CN" altLang="en-US" sz="2000" b="1">
                <a:solidFill>
                  <a:sysClr val="windowText" lastClr="000000"/>
                </a:solidFill>
                <a:latin typeface="华文楷体" pitchFamily="2" charset="-122"/>
                <a:ea typeface="华文楷体" pitchFamily="2" charset="-122"/>
              </a:rPr>
              <a:t>        消弧线圈的装设条件根据中性点接地方式确定。当选择消弧线圈的安装位置时，应注意以下几点。</a:t>
            </a:r>
          </a:p>
          <a:p>
            <a:pPr algn="just">
              <a:defRPr/>
            </a:pPr>
            <a:r>
              <a:rPr lang="zh-CN" altLang="en-US" sz="2000" b="1">
                <a:solidFill>
                  <a:sysClr val="windowText" lastClr="000000"/>
                </a:solidFill>
                <a:latin typeface="华文楷体" pitchFamily="2" charset="-122"/>
                <a:ea typeface="华文楷体" pitchFamily="2" charset="-122"/>
              </a:rPr>
              <a:t>         </a:t>
            </a:r>
            <a:r>
              <a:rPr lang="en-US" altLang="zh-CN" sz="2000" b="1">
                <a:solidFill>
                  <a:sysClr val="windowText" lastClr="000000"/>
                </a:solidFill>
                <a:latin typeface="华文楷体" pitchFamily="2" charset="-122"/>
                <a:ea typeface="华文楷体" pitchFamily="2" charset="-122"/>
              </a:rPr>
              <a:t>(1)</a:t>
            </a:r>
            <a:r>
              <a:rPr lang="zh-CN" altLang="en-US" sz="2000" b="1">
                <a:solidFill>
                  <a:sysClr val="windowText" lastClr="000000"/>
                </a:solidFill>
                <a:latin typeface="华文楷体" pitchFamily="2" charset="-122"/>
                <a:ea typeface="华文楷体" pitchFamily="2" charset="-122"/>
              </a:rPr>
              <a:t>在任何运行方式下，大部分电网不得失去消弧线圈的补偿。</a:t>
            </a:r>
            <a:r>
              <a:rPr lang="en-US" altLang="zh-CN" sz="2000" b="1">
                <a:solidFill>
                  <a:sysClr val="windowText" lastClr="000000"/>
                </a:solidFill>
                <a:latin typeface="华文楷体" pitchFamily="2" charset="-122"/>
                <a:ea typeface="华文楷体" pitchFamily="2" charset="-122"/>
              </a:rPr>
              <a:t>6</a:t>
            </a:r>
            <a:r>
              <a:rPr lang="zh-CN" altLang="en-US" sz="2000" b="1">
                <a:solidFill>
                  <a:sysClr val="windowText" lastClr="000000"/>
                </a:solidFill>
                <a:latin typeface="华文楷体" pitchFamily="2" charset="-122"/>
                <a:ea typeface="华文楷体" pitchFamily="2" charset="-122"/>
              </a:rPr>
              <a:t>～</a:t>
            </a:r>
            <a:r>
              <a:rPr lang="en-US" altLang="zh-CN" sz="2000" b="1">
                <a:solidFill>
                  <a:sysClr val="windowText" lastClr="000000"/>
                </a:solidFill>
                <a:latin typeface="华文楷体" pitchFamily="2" charset="-122"/>
                <a:ea typeface="华文楷体" pitchFamily="2" charset="-122"/>
              </a:rPr>
              <a:t>63kV</a:t>
            </a:r>
            <a:r>
              <a:rPr lang="zh-CN" altLang="en-US" sz="2000" b="1">
                <a:solidFill>
                  <a:sysClr val="windowText" lastClr="000000"/>
                </a:solidFill>
                <a:latin typeface="华文楷体" pitchFamily="2" charset="-122"/>
                <a:ea typeface="华文楷体" pitchFamily="2" charset="-122"/>
              </a:rPr>
              <a:t>电网中需装设的消弧线圈应由系统统一规划，分散布置。要尽量避免在电网中只安装一台消弧线圈或将多台消弧线圈集中安装于一处。</a:t>
            </a:r>
          </a:p>
          <a:p>
            <a:pPr algn="just">
              <a:defRPr/>
            </a:pPr>
            <a:r>
              <a:rPr lang="zh-CN" altLang="en-US" sz="2000" b="1">
                <a:solidFill>
                  <a:sysClr val="windowText" lastClr="000000"/>
                </a:solidFill>
                <a:latin typeface="华文楷体" pitchFamily="2" charset="-122"/>
                <a:ea typeface="华文楷体" pitchFamily="2" charset="-122"/>
              </a:rPr>
              <a:t>         </a:t>
            </a:r>
            <a:r>
              <a:rPr lang="en-US" altLang="zh-CN" sz="2000" b="1" u="sng">
                <a:solidFill>
                  <a:sysClr val="windowText" lastClr="000000"/>
                </a:solidFill>
                <a:latin typeface="华文楷体" pitchFamily="2" charset="-122"/>
                <a:ea typeface="华文楷体" pitchFamily="2" charset="-122"/>
              </a:rPr>
              <a:t>(2)</a:t>
            </a:r>
            <a:r>
              <a:rPr lang="zh-CN" altLang="en-US" sz="2000" b="1" u="sng">
                <a:solidFill>
                  <a:sysClr val="windowText" lastClr="000000"/>
                </a:solidFill>
                <a:latin typeface="华文楷体" pitchFamily="2" charset="-122"/>
                <a:ea typeface="华文楷体" pitchFamily="2" charset="-122"/>
              </a:rPr>
              <a:t>在发电厂中，小容量发电机组，当单相接地电流大于</a:t>
            </a:r>
            <a:r>
              <a:rPr lang="en-US" altLang="zh-CN" sz="2000" b="1" u="sng">
                <a:solidFill>
                  <a:sysClr val="windowText" lastClr="000000"/>
                </a:solidFill>
                <a:latin typeface="华文楷体" pitchFamily="2" charset="-122"/>
                <a:ea typeface="华文楷体" pitchFamily="2" charset="-122"/>
              </a:rPr>
              <a:t>5A</a:t>
            </a:r>
            <a:r>
              <a:rPr lang="zh-CN" altLang="en-US" sz="2000" b="1" u="sng">
                <a:solidFill>
                  <a:sysClr val="windowText" lastClr="000000"/>
                </a:solidFill>
                <a:latin typeface="华文楷体" pitchFamily="2" charset="-122"/>
                <a:ea typeface="华文楷体" pitchFamily="2" charset="-122"/>
              </a:rPr>
              <a:t>时，一般采用中性点经消弧线圈接地运行方式。对于大容量水轮发电机组和汽轮发电机组，也可采用中性点经消弧线圈接地运行方式，因接地电流较小，长期以来运行效果良好。</a:t>
            </a:r>
          </a:p>
          <a:p>
            <a:pPr algn="just">
              <a:defRPr/>
            </a:pPr>
            <a:r>
              <a:rPr lang="zh-CN" altLang="en-US" sz="2000" b="1">
                <a:solidFill>
                  <a:sysClr val="windowText" lastClr="000000"/>
                </a:solidFill>
                <a:latin typeface="华文楷体" pitchFamily="2" charset="-122"/>
                <a:ea typeface="华文楷体" pitchFamily="2" charset="-122"/>
              </a:rPr>
              <a:t>        发电机的消弧线圈可装在发电机的中性点上，也可装在厂用变压器的中性点上。当发电机和变压器为单元接线时，消弧线圈应装设在发电机的中性点上。</a:t>
            </a:r>
          </a:p>
          <a:p>
            <a:pPr algn="just">
              <a:defRPr/>
            </a:pPr>
            <a:r>
              <a:rPr lang="zh-CN" altLang="en-US" sz="2000" b="1">
                <a:solidFill>
                  <a:sysClr val="windowText" lastClr="000000"/>
                </a:solidFill>
                <a:latin typeface="华文楷体" pitchFamily="2" charset="-122"/>
                <a:ea typeface="华文楷体" pitchFamily="2" charset="-122"/>
              </a:rPr>
              <a:t>        </a:t>
            </a:r>
            <a:r>
              <a:rPr lang="zh-CN" altLang="en-US" sz="2000" b="1" u="sng">
                <a:solidFill>
                  <a:sysClr val="windowText" lastClr="000000"/>
                </a:solidFill>
                <a:latin typeface="华文楷体" pitchFamily="2" charset="-122"/>
                <a:ea typeface="华文楷体" pitchFamily="2" charset="-122"/>
              </a:rPr>
              <a:t>发电机为双</a:t>
            </a:r>
            <a:r>
              <a:rPr lang="en-US" altLang="zh-CN" sz="2000" b="1" u="sng">
                <a:solidFill>
                  <a:sysClr val="windowText" lastClr="000000"/>
                </a:solidFill>
                <a:latin typeface="华文楷体" pitchFamily="2" charset="-122"/>
                <a:ea typeface="华文楷体" pitchFamily="2" charset="-122"/>
              </a:rPr>
              <a:t>Y</a:t>
            </a:r>
            <a:r>
              <a:rPr lang="zh-CN" altLang="en-US" sz="2000" b="1" u="sng">
                <a:solidFill>
                  <a:sysClr val="windowText" lastClr="000000"/>
                </a:solidFill>
                <a:latin typeface="华文楷体" pitchFamily="2" charset="-122"/>
                <a:ea typeface="华文楷体" pitchFamily="2" charset="-122"/>
              </a:rPr>
              <a:t>绕组且中性点分别引出时，仅在其中一个</a:t>
            </a:r>
            <a:r>
              <a:rPr lang="en-US" altLang="zh-CN" sz="2000" b="1" u="sng">
                <a:solidFill>
                  <a:sysClr val="windowText" lastClr="000000"/>
                </a:solidFill>
                <a:latin typeface="华文楷体" pitchFamily="2" charset="-122"/>
                <a:ea typeface="华文楷体" pitchFamily="2" charset="-122"/>
              </a:rPr>
              <a:t>Y</a:t>
            </a:r>
            <a:r>
              <a:rPr lang="zh-CN" altLang="en-US" sz="2000" b="1" u="sng">
                <a:solidFill>
                  <a:sysClr val="windowText" lastClr="000000"/>
                </a:solidFill>
                <a:latin typeface="华文楷体" pitchFamily="2" charset="-122"/>
                <a:ea typeface="华文楷体" pitchFamily="2" charset="-122"/>
              </a:rPr>
              <a:t>绕组的中性点上连接消弧线圈，而不能将消弧线圈同时连接在两个</a:t>
            </a:r>
            <a:r>
              <a:rPr lang="en-US" altLang="zh-CN" sz="2000" b="1" u="sng">
                <a:solidFill>
                  <a:sysClr val="windowText" lastClr="000000"/>
                </a:solidFill>
                <a:latin typeface="华文楷体" pitchFamily="2" charset="-122"/>
                <a:ea typeface="华文楷体" pitchFamily="2" charset="-122"/>
              </a:rPr>
              <a:t>Y</a:t>
            </a:r>
            <a:r>
              <a:rPr lang="zh-CN" altLang="en-US" sz="2000" b="1" u="sng">
                <a:solidFill>
                  <a:sysClr val="windowText" lastClr="000000"/>
                </a:solidFill>
                <a:latin typeface="华文楷体" pitchFamily="2" charset="-122"/>
                <a:ea typeface="华文楷体" pitchFamily="2" charset="-122"/>
              </a:rPr>
              <a:t>绕组的中性点上，否则会将两个中性点之间的电流互感器短路。同样，对于双轴机组，仅在其中一台机组的中性点连接消弧线圈已足够，因为双轴机组的线端已有电气联系。</a:t>
            </a:r>
          </a:p>
          <a:p>
            <a:pPr algn="just">
              <a:defRPr/>
            </a:pPr>
            <a:r>
              <a:rPr lang="zh-CN" altLang="en-US" sz="2000" b="1">
                <a:solidFill>
                  <a:sysClr val="windowText" lastClr="000000"/>
                </a:solidFill>
                <a:latin typeface="华文楷体" pitchFamily="2" charset="-122"/>
                <a:ea typeface="华文楷体" pitchFamily="2" charset="-122"/>
              </a:rPr>
              <a:t>       </a:t>
            </a:r>
            <a:r>
              <a:rPr lang="en-US" altLang="zh-CN" sz="2000" b="1">
                <a:solidFill>
                  <a:sysClr val="windowText" lastClr="000000"/>
                </a:solidFill>
                <a:latin typeface="华文楷体" pitchFamily="2" charset="-122"/>
                <a:ea typeface="华文楷体" pitchFamily="2" charset="-122"/>
              </a:rPr>
              <a:t>(3)</a:t>
            </a:r>
            <a:r>
              <a:rPr lang="zh-CN" altLang="en-US" sz="2000" b="1">
                <a:solidFill>
                  <a:sysClr val="windowText" lastClr="000000"/>
                </a:solidFill>
                <a:latin typeface="华文楷体" pitchFamily="2" charset="-122"/>
                <a:ea typeface="华文楷体" pitchFamily="2" charset="-122"/>
              </a:rPr>
              <a:t>在变电站中，消弧线圈一般装在变压器的中性点上。当两台变压器合用一台消弧线圈时，应分别经隔离开关与变压器中性点相连。正常运行时只合其中一组隔离开关，以避免在单相接地时发生虚幻接地现象。</a:t>
            </a:r>
          </a:p>
          <a:p>
            <a:pPr algn="just">
              <a:defRPr/>
            </a:pPr>
            <a:r>
              <a:rPr lang="zh-CN" altLang="en-US" sz="2000" b="1">
                <a:solidFill>
                  <a:sysClr val="windowText" lastClr="000000"/>
                </a:solidFill>
                <a:latin typeface="华文楷体" pitchFamily="2" charset="-122"/>
                <a:ea typeface="华文楷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B733C5-7836-4699-88FF-B357C19AD52A}"/>
              </a:ext>
            </a:extLst>
          </p:cNvPr>
          <p:cNvSpPr>
            <a:spLocks noChangeArrowheads="1"/>
          </p:cNvSpPr>
          <p:nvPr/>
        </p:nvSpPr>
        <p:spPr bwMode="auto">
          <a:xfrm>
            <a:off x="53975" y="154136"/>
            <a:ext cx="8991600" cy="6299200"/>
          </a:xfrm>
          <a:prstGeom prst="rect">
            <a:avLst/>
          </a:prstGeom>
          <a:noFill/>
          <a:ln w="57150" cmpd="thinThick">
            <a:noFill/>
            <a:prstDash val="lgDashDot"/>
            <a:miter lim="800000"/>
            <a:headEnd/>
            <a:tailEnd/>
          </a:ln>
          <a:effectLst/>
        </p:spPr>
        <p:txBody>
          <a:bodyPr>
            <a:spAutoFit/>
          </a:bodyPr>
          <a:lstStyle/>
          <a:p>
            <a:pPr algn="just">
              <a:defRPr/>
            </a:pPr>
            <a:r>
              <a:rPr lang="en-US" altLang="zh-CN" sz="2000" b="1">
                <a:solidFill>
                  <a:sysClr val="windowText" lastClr="000000"/>
                </a:solidFill>
                <a:latin typeface="华文楷体" pitchFamily="2" charset="-122"/>
                <a:ea typeface="华文楷体" pitchFamily="2" charset="-122"/>
              </a:rPr>
              <a:t>          </a:t>
            </a:r>
            <a:r>
              <a:rPr lang="en-US" altLang="zh-CN" b="1">
                <a:solidFill>
                  <a:sysClr val="windowText" lastClr="000000"/>
                </a:solidFill>
                <a:latin typeface="华文楷体" pitchFamily="2" charset="-122"/>
                <a:ea typeface="华文楷体" pitchFamily="2" charset="-122"/>
              </a:rPr>
              <a:t>(4)</a:t>
            </a:r>
            <a:r>
              <a:rPr lang="zh-CN" altLang="en-US" b="1">
                <a:solidFill>
                  <a:sysClr val="windowText" lastClr="000000"/>
                </a:solidFill>
                <a:latin typeface="华文楷体" pitchFamily="2" charset="-122"/>
                <a:ea typeface="华文楷体" pitchFamily="2" charset="-122"/>
              </a:rPr>
              <a:t>安装在</a:t>
            </a:r>
            <a:r>
              <a:rPr lang="en-US" altLang="zh-CN" b="1">
                <a:solidFill>
                  <a:sysClr val="windowText" lastClr="000000"/>
                </a:solidFill>
                <a:latin typeface="华文楷体" pitchFamily="2" charset="-122"/>
                <a:ea typeface="华文楷体" pitchFamily="2" charset="-122"/>
              </a:rPr>
              <a:t>YN</a:t>
            </a:r>
            <a:r>
              <a:rPr lang="zh-CN" altLang="en-US" b="1">
                <a:solidFill>
                  <a:sysClr val="windowText" lastClr="000000"/>
                </a:solidFill>
                <a:latin typeface="华文楷体" pitchFamily="2" charset="-122"/>
                <a:ea typeface="华文楷体" pitchFamily="2" charset="-122"/>
              </a:rPr>
              <a:t>，</a:t>
            </a:r>
            <a:r>
              <a:rPr lang="en-US" altLang="zh-CN" b="1">
                <a:solidFill>
                  <a:sysClr val="windowText" lastClr="000000"/>
                </a:solidFill>
                <a:latin typeface="华文楷体" pitchFamily="2" charset="-122"/>
                <a:ea typeface="华文楷体" pitchFamily="2" charset="-122"/>
              </a:rPr>
              <a:t>d</a:t>
            </a:r>
            <a:r>
              <a:rPr lang="zh-CN" altLang="en-US" b="1">
                <a:solidFill>
                  <a:sysClr val="windowText" lastClr="000000"/>
                </a:solidFill>
                <a:latin typeface="华文楷体" pitchFamily="2" charset="-122"/>
                <a:ea typeface="华文楷体" pitchFamily="2" charset="-122"/>
              </a:rPr>
              <a:t>接线双绕组变压器或</a:t>
            </a:r>
            <a:r>
              <a:rPr lang="en-US" altLang="zh-CN" b="1">
                <a:solidFill>
                  <a:sysClr val="windowText" lastClr="000000"/>
                </a:solidFill>
                <a:latin typeface="华文楷体" pitchFamily="2" charset="-122"/>
                <a:ea typeface="华文楷体" pitchFamily="2" charset="-122"/>
              </a:rPr>
              <a:t>YN</a:t>
            </a:r>
            <a:r>
              <a:rPr lang="zh-CN" altLang="en-US" b="1">
                <a:solidFill>
                  <a:sysClr val="windowText" lastClr="000000"/>
                </a:solidFill>
                <a:latin typeface="华文楷体" pitchFamily="2" charset="-122"/>
                <a:ea typeface="华文楷体" pitchFamily="2" charset="-122"/>
              </a:rPr>
              <a:t>，</a:t>
            </a:r>
            <a:r>
              <a:rPr lang="en-US" altLang="zh-CN" b="1">
                <a:solidFill>
                  <a:sysClr val="windowText" lastClr="000000"/>
                </a:solidFill>
                <a:latin typeface="华文楷体" pitchFamily="2" charset="-122"/>
                <a:ea typeface="华文楷体" pitchFamily="2" charset="-122"/>
              </a:rPr>
              <a:t>YN</a:t>
            </a:r>
            <a:r>
              <a:rPr lang="zh-CN" altLang="en-US" b="1">
                <a:solidFill>
                  <a:sysClr val="windowText" lastClr="000000"/>
                </a:solidFill>
                <a:latin typeface="华文楷体" pitchFamily="2" charset="-122"/>
                <a:ea typeface="华文楷体" pitchFamily="2" charset="-122"/>
              </a:rPr>
              <a:t>，</a:t>
            </a:r>
            <a:r>
              <a:rPr lang="en-US" altLang="zh-CN" b="1">
                <a:solidFill>
                  <a:sysClr val="windowText" lastClr="000000"/>
                </a:solidFill>
                <a:latin typeface="华文楷体" pitchFamily="2" charset="-122"/>
                <a:ea typeface="华文楷体" pitchFamily="2" charset="-122"/>
              </a:rPr>
              <a:t>d</a:t>
            </a:r>
            <a:r>
              <a:rPr lang="zh-CN" altLang="en-US" b="1">
                <a:solidFill>
                  <a:sysClr val="windowText" lastClr="000000"/>
                </a:solidFill>
                <a:latin typeface="华文楷体" pitchFamily="2" charset="-122"/>
                <a:ea typeface="华文楷体" pitchFamily="2" charset="-122"/>
              </a:rPr>
              <a:t>接线三绕组变压器中性点上的消弧线圈的容量，不应超过变压器三相总容量的</a:t>
            </a:r>
            <a:r>
              <a:rPr lang="en-US" altLang="zh-CN" b="1">
                <a:solidFill>
                  <a:sysClr val="windowText" lastClr="000000"/>
                </a:solidFill>
                <a:latin typeface="华文楷体" pitchFamily="2" charset="-122"/>
                <a:ea typeface="华文楷体" pitchFamily="2" charset="-122"/>
              </a:rPr>
              <a:t>50</a:t>
            </a:r>
            <a:r>
              <a:rPr lang="zh-CN" altLang="en-US" b="1">
                <a:solidFill>
                  <a:sysClr val="windowText" lastClr="000000"/>
                </a:solidFill>
                <a:latin typeface="华文楷体" pitchFamily="2" charset="-122"/>
                <a:ea typeface="华文楷体" pitchFamily="2" charset="-122"/>
              </a:rPr>
              <a:t>％，并且不得大于三绕组变压器任一绕组的容量。</a:t>
            </a:r>
          </a:p>
          <a:p>
            <a:pPr algn="just">
              <a:defRPr/>
            </a:pPr>
            <a:r>
              <a:rPr lang="zh-CN" altLang="en-US" b="1">
                <a:solidFill>
                  <a:sysClr val="windowText" lastClr="000000"/>
                </a:solidFill>
                <a:latin typeface="华文楷体" pitchFamily="2" charset="-122"/>
                <a:ea typeface="华文楷体" pitchFamily="2" charset="-122"/>
              </a:rPr>
              <a:t>         </a:t>
            </a:r>
            <a:r>
              <a:rPr lang="en-US" altLang="zh-CN" b="1">
                <a:solidFill>
                  <a:sysClr val="windowText" lastClr="000000"/>
                </a:solidFill>
                <a:latin typeface="华文楷体" pitchFamily="2" charset="-122"/>
                <a:ea typeface="华文楷体" pitchFamily="2" charset="-122"/>
              </a:rPr>
              <a:t>(5)</a:t>
            </a:r>
            <a:r>
              <a:rPr lang="zh-CN" altLang="en-US" b="1">
                <a:solidFill>
                  <a:sysClr val="windowText" lastClr="000000"/>
                </a:solidFill>
                <a:latin typeface="华文楷体" pitchFamily="2" charset="-122"/>
                <a:ea typeface="华文楷体" pitchFamily="2" charset="-122"/>
              </a:rPr>
              <a:t>安装在</a:t>
            </a:r>
            <a:r>
              <a:rPr lang="en-US" altLang="zh-CN" b="1">
                <a:solidFill>
                  <a:sysClr val="windowText" lastClr="000000"/>
                </a:solidFill>
                <a:latin typeface="华文楷体" pitchFamily="2" charset="-122"/>
                <a:ea typeface="华文楷体" pitchFamily="2" charset="-122"/>
              </a:rPr>
              <a:t>YN</a:t>
            </a:r>
            <a:r>
              <a:rPr lang="zh-CN" altLang="en-US" b="1">
                <a:solidFill>
                  <a:sysClr val="windowText" lastClr="000000"/>
                </a:solidFill>
                <a:latin typeface="华文楷体" pitchFamily="2" charset="-122"/>
                <a:ea typeface="华文楷体" pitchFamily="2" charset="-122"/>
              </a:rPr>
              <a:t>，</a:t>
            </a:r>
            <a:r>
              <a:rPr lang="en-US" altLang="zh-CN" b="1">
                <a:solidFill>
                  <a:sysClr val="windowText" lastClr="000000"/>
                </a:solidFill>
                <a:latin typeface="华文楷体" pitchFamily="2" charset="-122"/>
                <a:ea typeface="华文楷体" pitchFamily="2" charset="-122"/>
              </a:rPr>
              <a:t>y</a:t>
            </a:r>
            <a:r>
              <a:rPr lang="zh-CN" altLang="en-US" b="1">
                <a:solidFill>
                  <a:sysClr val="windowText" lastClr="000000"/>
                </a:solidFill>
                <a:latin typeface="华文楷体" pitchFamily="2" charset="-122"/>
                <a:ea typeface="华文楷体" pitchFamily="2" charset="-122"/>
              </a:rPr>
              <a:t>接线变压器中性点上的消弧线圈的容量，不应超过变压器三相总容量的</a:t>
            </a:r>
            <a:r>
              <a:rPr lang="en-US" altLang="zh-CN" b="1">
                <a:solidFill>
                  <a:sysClr val="windowText" lastClr="000000"/>
                </a:solidFill>
                <a:latin typeface="华文楷体" pitchFamily="2" charset="-122"/>
                <a:ea typeface="华文楷体" pitchFamily="2" charset="-122"/>
              </a:rPr>
              <a:t>20</a:t>
            </a:r>
            <a:r>
              <a:rPr lang="zh-CN" altLang="en-US" b="1">
                <a:solidFill>
                  <a:sysClr val="windowText" lastClr="000000"/>
                </a:solidFill>
                <a:latin typeface="华文楷体" pitchFamily="2" charset="-122"/>
                <a:ea typeface="华文楷体" pitchFamily="2" charset="-122"/>
              </a:rPr>
              <a:t>％。</a:t>
            </a:r>
          </a:p>
          <a:p>
            <a:pPr algn="just">
              <a:defRPr/>
            </a:pPr>
            <a:r>
              <a:rPr lang="zh-CN" altLang="en-US" b="1">
                <a:solidFill>
                  <a:sysClr val="windowText" lastClr="000000"/>
                </a:solidFill>
                <a:latin typeface="华文楷体" pitchFamily="2" charset="-122"/>
                <a:ea typeface="华文楷体" pitchFamily="2" charset="-122"/>
              </a:rPr>
              <a:t>         消弧线圈不应装在三相磁路互相独立、零序阻抗甚大的</a:t>
            </a:r>
            <a:r>
              <a:rPr lang="en-US" altLang="zh-CN" b="1">
                <a:solidFill>
                  <a:sysClr val="windowText" lastClr="000000"/>
                </a:solidFill>
                <a:latin typeface="华文楷体" pitchFamily="2" charset="-122"/>
                <a:ea typeface="华文楷体" pitchFamily="2" charset="-122"/>
              </a:rPr>
              <a:t>YN</a:t>
            </a:r>
            <a:r>
              <a:rPr lang="zh-CN" altLang="en-US" b="1">
                <a:solidFill>
                  <a:sysClr val="windowText" lastClr="000000"/>
                </a:solidFill>
                <a:latin typeface="华文楷体" pitchFamily="2" charset="-122"/>
                <a:ea typeface="华文楷体" pitchFamily="2" charset="-122"/>
              </a:rPr>
              <a:t>，</a:t>
            </a:r>
            <a:r>
              <a:rPr lang="en-US" altLang="zh-CN" b="1">
                <a:solidFill>
                  <a:sysClr val="windowText" lastClr="000000"/>
                </a:solidFill>
                <a:latin typeface="华文楷体" pitchFamily="2" charset="-122"/>
                <a:ea typeface="华文楷体" pitchFamily="2" charset="-122"/>
              </a:rPr>
              <a:t>y</a:t>
            </a:r>
            <a:r>
              <a:rPr lang="zh-CN" altLang="en-US" b="1">
                <a:solidFill>
                  <a:sysClr val="windowText" lastClr="000000"/>
                </a:solidFill>
                <a:latin typeface="华文楷体" pitchFamily="2" charset="-122"/>
                <a:ea typeface="华文楷体" pitchFamily="2" charset="-122"/>
              </a:rPr>
              <a:t>接线变压器的中性点上</a:t>
            </a:r>
            <a:r>
              <a:rPr lang="en-US" altLang="zh-CN" b="1">
                <a:solidFill>
                  <a:sysClr val="windowText" lastClr="000000"/>
                </a:solidFill>
                <a:latin typeface="华文楷体" pitchFamily="2" charset="-122"/>
                <a:ea typeface="华文楷体" pitchFamily="2" charset="-122"/>
              </a:rPr>
              <a:t>(</a:t>
            </a:r>
            <a:r>
              <a:rPr lang="zh-CN" altLang="en-US" b="1">
                <a:solidFill>
                  <a:sysClr val="windowText" lastClr="000000"/>
                </a:solidFill>
                <a:latin typeface="华文楷体" pitchFamily="2" charset="-122"/>
                <a:ea typeface="华文楷体" pitchFamily="2" charset="-122"/>
              </a:rPr>
              <a:t>例如单相变压器组</a:t>
            </a:r>
            <a:r>
              <a:rPr lang="en-US" altLang="zh-CN" b="1">
                <a:solidFill>
                  <a:sysClr val="windowText" lastClr="000000"/>
                </a:solidFill>
                <a:latin typeface="华文楷体" pitchFamily="2" charset="-122"/>
                <a:ea typeface="华文楷体" pitchFamily="2" charset="-122"/>
              </a:rPr>
              <a:t>)</a:t>
            </a:r>
            <a:r>
              <a:rPr lang="zh-CN" altLang="en-US" b="1">
                <a:solidFill>
                  <a:sysClr val="windowText" lastClr="000000"/>
                </a:solidFill>
                <a:latin typeface="华文楷体" pitchFamily="2" charset="-122"/>
                <a:ea typeface="华文楷体" pitchFamily="2" charset="-122"/>
              </a:rPr>
              <a:t>。     </a:t>
            </a:r>
          </a:p>
          <a:p>
            <a:pPr algn="just">
              <a:defRPr/>
            </a:pPr>
            <a:r>
              <a:rPr lang="zh-CN" altLang="en-US" b="1">
                <a:solidFill>
                  <a:sysClr val="windowText" lastClr="000000"/>
                </a:solidFill>
                <a:latin typeface="华文楷体" pitchFamily="2" charset="-122"/>
                <a:ea typeface="华文楷体" pitchFamily="2" charset="-122"/>
              </a:rPr>
              <a:t>          </a:t>
            </a:r>
            <a:r>
              <a:rPr lang="en-US" altLang="zh-CN" b="1">
                <a:solidFill>
                  <a:sysClr val="windowText" lastClr="000000"/>
                </a:solidFill>
                <a:latin typeface="华文楷体" pitchFamily="2" charset="-122"/>
                <a:ea typeface="华文楷体" pitchFamily="2" charset="-122"/>
              </a:rPr>
              <a:t>(6)</a:t>
            </a:r>
            <a:r>
              <a:rPr lang="zh-CN" altLang="en-US" b="1">
                <a:solidFill>
                  <a:sysClr val="windowText" lastClr="000000"/>
                </a:solidFill>
                <a:latin typeface="华文楷体" pitchFamily="2" charset="-122"/>
                <a:ea typeface="华文楷体" pitchFamily="2" charset="-122"/>
              </a:rPr>
              <a:t>如变压器无中性点或中性点未引出，应装设专用接地变压器。其容量应与消弧线圈的容量相配合，并采用相同的定额时间</a:t>
            </a:r>
            <a:r>
              <a:rPr lang="en-US" altLang="zh-CN" b="1">
                <a:solidFill>
                  <a:sysClr val="windowText" lastClr="000000"/>
                </a:solidFill>
                <a:latin typeface="华文楷体" pitchFamily="2" charset="-122"/>
                <a:ea typeface="华文楷体" pitchFamily="2" charset="-122"/>
              </a:rPr>
              <a:t>(</a:t>
            </a:r>
            <a:r>
              <a:rPr lang="zh-CN" altLang="en-US" b="1">
                <a:solidFill>
                  <a:sysClr val="windowText" lastClr="000000"/>
                </a:solidFill>
                <a:latin typeface="华文楷体" pitchFamily="2" charset="-122"/>
                <a:ea typeface="华文楷体" pitchFamily="2" charset="-122"/>
              </a:rPr>
              <a:t>例如</a:t>
            </a:r>
            <a:r>
              <a:rPr lang="en-US" altLang="zh-CN" b="1">
                <a:solidFill>
                  <a:sysClr val="windowText" lastClr="000000"/>
                </a:solidFill>
                <a:latin typeface="华文楷体" pitchFamily="2" charset="-122"/>
                <a:ea typeface="华文楷体" pitchFamily="2" charset="-122"/>
              </a:rPr>
              <a:t>2h)</a:t>
            </a:r>
            <a:r>
              <a:rPr lang="zh-CN" altLang="en-US" b="1">
                <a:solidFill>
                  <a:sysClr val="windowText" lastClr="000000"/>
                </a:solidFill>
                <a:latin typeface="华文楷体" pitchFamily="2" charset="-122"/>
                <a:ea typeface="华文楷体" pitchFamily="2" charset="-122"/>
              </a:rPr>
              <a:t>，而不是连续时间。</a:t>
            </a:r>
          </a:p>
          <a:p>
            <a:pPr algn="just">
              <a:defRPr/>
            </a:pPr>
            <a:endParaRPr lang="zh-CN" altLang="en-US" b="1">
              <a:solidFill>
                <a:sysClr val="windowText" lastClr="000000"/>
              </a:solidFill>
              <a:latin typeface="华文楷体" pitchFamily="2" charset="-122"/>
              <a:ea typeface="华文楷体" pitchFamily="2" charset="-122"/>
            </a:endParaRPr>
          </a:p>
          <a:p>
            <a:pPr algn="just">
              <a:defRPr/>
            </a:pPr>
            <a:r>
              <a:rPr lang="zh-CN" altLang="en-US" sz="2000" b="1">
                <a:solidFill>
                  <a:sysClr val="windowText" lastClr="000000"/>
                </a:solidFill>
                <a:latin typeface="华文楷体" pitchFamily="2" charset="-122"/>
                <a:ea typeface="华文楷体" pitchFamily="2" charset="-122"/>
              </a:rPr>
              <a:t>       </a:t>
            </a:r>
          </a:p>
          <a:p>
            <a:pPr algn="just">
              <a:defRPr/>
            </a:pPr>
            <a:endParaRPr lang="zh-CN" altLang="en-US" sz="2000" b="1">
              <a:solidFill>
                <a:sysClr val="windowText" lastClr="000000"/>
              </a:solidFill>
              <a:latin typeface="华文楷体" pitchFamily="2" charset="-122"/>
              <a:ea typeface="华文楷体" pitchFamily="2" charset="-122"/>
            </a:endParaRPr>
          </a:p>
          <a:p>
            <a:pPr algn="just">
              <a:defRPr/>
            </a:pPr>
            <a:endParaRPr lang="zh-CN" altLang="en-US" sz="2000" b="1">
              <a:solidFill>
                <a:sysClr val="windowText" lastClr="000000"/>
              </a:solidFill>
              <a:latin typeface="华文楷体" pitchFamily="2" charset="-122"/>
              <a:ea typeface="华文楷体" pitchFamily="2" charset="-122"/>
            </a:endParaRPr>
          </a:p>
          <a:p>
            <a:pPr algn="just">
              <a:defRPr/>
            </a:pPr>
            <a:endParaRPr lang="zh-CN" altLang="en-US" sz="2000" b="1">
              <a:solidFill>
                <a:sysClr val="windowText" lastClr="000000"/>
              </a:solidFill>
              <a:latin typeface="华文楷体" pitchFamily="2" charset="-122"/>
              <a:ea typeface="华文楷体" pitchFamily="2" charset="-122"/>
            </a:endParaRPr>
          </a:p>
          <a:p>
            <a:pPr algn="just">
              <a:defRPr/>
            </a:pPr>
            <a:endParaRPr lang="zh-CN" altLang="en-US" sz="2000" b="1">
              <a:solidFill>
                <a:sysClr val="windowText" lastClr="000000"/>
              </a:solidFill>
              <a:latin typeface="华文楷体" pitchFamily="2" charset="-122"/>
              <a:ea typeface="华文楷体" pitchFamily="2" charset="-122"/>
            </a:endParaRPr>
          </a:p>
          <a:p>
            <a:pPr algn="just">
              <a:defRPr/>
            </a:pPr>
            <a:endParaRPr lang="zh-CN" altLang="en-US" sz="2000" b="1">
              <a:solidFill>
                <a:sysClr val="windowText" lastClr="000000"/>
              </a:solidFill>
              <a:latin typeface="华文楷体" pitchFamily="2" charset="-122"/>
              <a:ea typeface="华文楷体" pitchFamily="2" charset="-122"/>
            </a:endParaRPr>
          </a:p>
          <a:p>
            <a:pPr algn="just">
              <a:defRPr/>
            </a:pPr>
            <a:endParaRPr lang="en-US" altLang="zh-CN" sz="2000" b="1">
              <a:solidFill>
                <a:sysClr val="windowText" lastClr="000000"/>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additive="base">
                                        <p:cTn id="7" dur="500" fill="hold"/>
                                        <p:tgtEl>
                                          <p:spTgt spid="51202"/>
                                        </p:tgtEl>
                                        <p:attrNameLst>
                                          <p:attrName>ppt_x</p:attrName>
                                        </p:attrNameLst>
                                      </p:cBhvr>
                                      <p:tavLst>
                                        <p:tav tm="0">
                                          <p:val>
                                            <p:strVal val="#ppt_x"/>
                                          </p:val>
                                        </p:tav>
                                        <p:tav tm="100000">
                                          <p:val>
                                            <p:strVal val="#ppt_x"/>
                                          </p:val>
                                        </p:tav>
                                      </p:tavLst>
                                    </p:anim>
                                    <p:anim calcmode="lin" valueType="num">
                                      <p:cBhvr additive="base">
                                        <p:cTn id="8" dur="500" fill="hold"/>
                                        <p:tgtEl>
                                          <p:spTgt spid="512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25DA05A-2A03-4652-A50C-7BC4F528A70F}"/>
              </a:ext>
            </a:extLst>
          </p:cNvPr>
          <p:cNvSpPr>
            <a:spLocks noChangeArrowheads="1"/>
          </p:cNvSpPr>
          <p:nvPr/>
        </p:nvSpPr>
        <p:spPr bwMode="auto">
          <a:xfrm>
            <a:off x="395288" y="44450"/>
            <a:ext cx="8432800" cy="6494085"/>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a:solidFill>
                  <a:sysClr val="windowText" lastClr="000000"/>
                </a:solidFill>
                <a:latin typeface="华文楷体" panose="02010600040101010101" pitchFamily="2" charset="-122"/>
                <a:ea typeface="华文楷体" panose="02010600040101010101" pitchFamily="2" charset="-122"/>
              </a:rPr>
              <a:t>8</a:t>
            </a:r>
            <a:r>
              <a:rPr lang="zh-CN" altLang="en-US" sz="2800" b="1">
                <a:solidFill>
                  <a:sysClr val="windowText" lastClr="000000"/>
                </a:solidFill>
                <a:latin typeface="华文楷体" panose="02010600040101010101" pitchFamily="2" charset="-122"/>
                <a:ea typeface="华文楷体" panose="02010600040101010101" pitchFamily="2" charset="-122"/>
              </a:rPr>
              <a:t>、消弧线圈的操作</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1</a:t>
            </a:r>
            <a:r>
              <a:rPr lang="zh-CN" altLang="en-US" b="1">
                <a:solidFill>
                  <a:sysClr val="windowText" lastClr="000000"/>
                </a:solidFill>
                <a:latin typeface="华文楷体" panose="02010600040101010101" pitchFamily="2" charset="-122"/>
                <a:ea typeface="华文楷体" panose="02010600040101010101" pitchFamily="2" charset="-122"/>
              </a:rPr>
              <a:t>）消弧线圈的起用</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(1)</a:t>
            </a:r>
            <a:r>
              <a:rPr lang="zh-CN" altLang="en-US" sz="2000" b="1">
                <a:solidFill>
                  <a:sysClr val="windowText" lastClr="000000"/>
                </a:solidFill>
                <a:latin typeface="华文楷体" panose="02010600040101010101" pitchFamily="2" charset="-122"/>
                <a:ea typeface="华文楷体" panose="02010600040101010101" pitchFamily="2" charset="-122"/>
              </a:rPr>
              <a:t>起用条件：检修工作票己收回；检修时的临时安全措施已全部拆　　除，恢复了固定安全设施；消弧线圈良好；根据接地信号指示，电网内确实无接地故障存在。</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(2)</a:t>
            </a:r>
            <a:r>
              <a:rPr lang="zh-CN" altLang="en-US" sz="2000" b="1">
                <a:solidFill>
                  <a:sysClr val="windowText" lastClr="000000"/>
                </a:solidFill>
                <a:latin typeface="华文楷体" panose="02010600040101010101" pitchFamily="2" charset="-122"/>
                <a:ea typeface="华文楷体" panose="02010600040101010101" pitchFamily="2" charset="-122"/>
              </a:rPr>
              <a:t>起用操作：</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1)</a:t>
            </a:r>
            <a:r>
              <a:rPr lang="zh-CN" altLang="en-US" sz="2000" b="1">
                <a:solidFill>
                  <a:sysClr val="windowText" lastClr="000000"/>
                </a:solidFill>
                <a:latin typeface="华文楷体" panose="02010600040101010101" pitchFamily="2" charset="-122"/>
                <a:ea typeface="华文楷体" panose="02010600040101010101" pitchFamily="2" charset="-122"/>
              </a:rPr>
              <a:t>起用连接消弧线圈的主变压器。</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2)</a:t>
            </a:r>
            <a:r>
              <a:rPr lang="zh-CN" altLang="en-US" sz="2000" b="1">
                <a:solidFill>
                  <a:sysClr val="windowText" lastClr="000000"/>
                </a:solidFill>
                <a:latin typeface="华文楷体" panose="02010600040101010101" pitchFamily="2" charset="-122"/>
                <a:ea typeface="华文楷体" panose="02010600040101010101" pitchFamily="2" charset="-122"/>
              </a:rPr>
              <a:t>检查消弧线圈分接头确在所需工作位置。</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3)</a:t>
            </a:r>
            <a:r>
              <a:rPr lang="zh-CN" altLang="en-US" sz="2000" b="1">
                <a:solidFill>
                  <a:sysClr val="windowText" lastClr="000000"/>
                </a:solidFill>
                <a:latin typeface="华文楷体" panose="02010600040101010101" pitchFamily="2" charset="-122"/>
                <a:ea typeface="华文楷体" panose="02010600040101010101" pitchFamily="2" charset="-122"/>
              </a:rPr>
              <a:t>合上消弧线圈的隔离开关，并检查已合好。</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4)</a:t>
            </a:r>
            <a:r>
              <a:rPr lang="zh-CN" altLang="en-US" sz="2000" b="1">
                <a:solidFill>
                  <a:sysClr val="windowText" lastClr="000000"/>
                </a:solidFill>
                <a:latin typeface="华文楷体" panose="02010600040101010101" pitchFamily="2" charset="-122"/>
                <a:ea typeface="华文楷体" panose="02010600040101010101" pitchFamily="2" charset="-122"/>
              </a:rPr>
              <a:t>检查仪表与信号装置工作正常，补偿电流表指示在规定值内。</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2</a:t>
            </a:r>
            <a:r>
              <a:rPr lang="zh-CN" altLang="en-US" b="1">
                <a:solidFill>
                  <a:sysClr val="windowText" lastClr="000000"/>
                </a:solidFill>
                <a:latin typeface="华文楷体" panose="02010600040101010101" pitchFamily="2" charset="-122"/>
                <a:ea typeface="华文楷体" panose="02010600040101010101" pitchFamily="2" charset="-122"/>
              </a:rPr>
              <a:t>）消弧线圈的停用</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(1)</a:t>
            </a:r>
            <a:r>
              <a:rPr lang="zh-CN" altLang="en-US" sz="2000" b="1">
                <a:solidFill>
                  <a:sysClr val="windowText" lastClr="000000"/>
                </a:solidFill>
                <a:latin typeface="华文楷体" panose="02010600040101010101" pitchFamily="2" charset="-122"/>
                <a:ea typeface="华文楷体" panose="02010600040101010101" pitchFamily="2" charset="-122"/>
              </a:rPr>
              <a:t>停用条件</a:t>
            </a:r>
            <a:r>
              <a:rPr lang="en-US" altLang="zh-CN" sz="2000" b="1">
                <a:solidFill>
                  <a:sysClr val="windowText" lastClr="000000"/>
                </a:solidFill>
                <a:latin typeface="华文楷体" panose="02010600040101010101" pitchFamily="2" charset="-122"/>
                <a:ea typeface="华文楷体" panose="02010600040101010101" pitchFamily="2" charset="-122"/>
              </a:rPr>
              <a:t>:</a:t>
            </a:r>
            <a:r>
              <a:rPr lang="zh-CN" altLang="en-US" sz="2000" b="1">
                <a:solidFill>
                  <a:sysClr val="windowText" lastClr="000000"/>
                </a:solidFill>
                <a:latin typeface="华文楷体" panose="02010600040101010101" pitchFamily="2" charset="-122"/>
                <a:ea typeface="华文楷体" panose="02010600040101010101" pitchFamily="2" charset="-122"/>
              </a:rPr>
              <a:t>消弧线圈故障；消弧线圈检修或更换分接头；需停用消　　　弧线圈。</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(2)</a:t>
            </a:r>
            <a:r>
              <a:rPr lang="zh-CN" altLang="en-US" sz="2000" b="1">
                <a:solidFill>
                  <a:sysClr val="windowText" lastClr="000000"/>
                </a:solidFill>
                <a:latin typeface="华文楷体" panose="02010600040101010101" pitchFamily="2" charset="-122"/>
                <a:ea typeface="华文楷体" panose="02010600040101010101" pitchFamily="2" charset="-122"/>
              </a:rPr>
              <a:t>停用操作</a:t>
            </a:r>
            <a:r>
              <a:rPr lang="en-US" altLang="zh-CN" sz="2000" b="1">
                <a:solidFill>
                  <a:sysClr val="windowText" lastClr="000000"/>
                </a:solidFill>
                <a:latin typeface="华文楷体" panose="02010600040101010101" pitchFamily="2" charset="-122"/>
                <a:ea typeface="华文楷体" panose="02010600040101010101" pitchFamily="2" charset="-122"/>
              </a:rPr>
              <a:t>:</a:t>
            </a:r>
          </a:p>
          <a:p>
            <a:pPr algn="just"/>
            <a:r>
              <a:rPr lang="en-US" altLang="zh-CN" sz="2000" b="1">
                <a:solidFill>
                  <a:sysClr val="windowText" lastClr="000000"/>
                </a:solidFill>
                <a:latin typeface="华文楷体" panose="02010600040101010101" pitchFamily="2" charset="-122"/>
                <a:ea typeface="华文楷体" panose="02010600040101010101" pitchFamily="2" charset="-122"/>
              </a:rPr>
              <a:t>    1)</a:t>
            </a:r>
            <a:r>
              <a:rPr lang="zh-CN" altLang="en-US" sz="2000" b="1">
                <a:solidFill>
                  <a:sysClr val="windowText" lastClr="000000"/>
                </a:solidFill>
                <a:latin typeface="华文楷体" panose="02010600040101010101" pitchFamily="2" charset="-122"/>
                <a:ea typeface="华文楷体" panose="02010600040101010101" pitchFamily="2" charset="-122"/>
              </a:rPr>
              <a:t>正常运行需停用消弧线圈，只需拉开消弧线圈的隔离开关即可</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2)</a:t>
            </a:r>
            <a:r>
              <a:rPr lang="zh-CN" altLang="en-US" sz="2000" b="1">
                <a:solidFill>
                  <a:sysClr val="windowText" lastClr="000000"/>
                </a:solidFill>
                <a:latin typeface="华文楷体" panose="02010600040101010101" pitchFamily="2" charset="-122"/>
                <a:ea typeface="华文楷体" panose="02010600040101010101" pitchFamily="2" charset="-122"/>
              </a:rPr>
              <a:t>运行中的变压器与所带的消弧线圈一起停电，则先拉开消弧线　　　圈的隔离开关，后停用变压器。</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3)</a:t>
            </a:r>
            <a:r>
              <a:rPr lang="zh-CN" altLang="en-US" sz="2000" b="1">
                <a:solidFill>
                  <a:sysClr val="windowText" lastClr="000000"/>
                </a:solidFill>
                <a:latin typeface="华文楷体" panose="02010600040101010101" pitchFamily="2" charset="-122"/>
                <a:ea typeface="华文楷体" panose="02010600040101010101" pitchFamily="2" charset="-122"/>
              </a:rPr>
              <a:t>消弧线圈本身有故障需停用时，应先断开连接消弧线圈的变压　　　器各侧断路器，然后再拉开消弧线圈的隔离开关。禁止用隔离开关停用有故障的消弧线圈。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arn(outHorizontal)">
                                      <p:cBhvr>
                                        <p:cTn id="7"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B458CEF4-029F-4DF1-A532-273D183FCAED}"/>
              </a:ext>
            </a:extLst>
          </p:cNvPr>
          <p:cNvSpPr>
            <a:spLocks noGrp="1" noChangeArrowheads="1"/>
          </p:cNvSpPr>
          <p:nvPr>
            <p:ph type="body" idx="1"/>
          </p:nvPr>
        </p:nvSpPr>
        <p:spPr>
          <a:xfrm>
            <a:off x="250825" y="304800"/>
            <a:ext cx="8713788" cy="6172200"/>
          </a:xfrm>
          <a:noFill/>
          <a:ln>
            <a:noFill/>
            <a:miter lim="800000"/>
            <a:headEnd/>
            <a:tailEnd/>
          </a:ln>
        </p:spPr>
        <p:txBody>
          <a:bodyPr/>
          <a:lstStyle/>
          <a:p>
            <a:pPr algn="just" eaLnBrk="1" hangingPunct="1">
              <a:lnSpc>
                <a:spcPct val="90000"/>
              </a:lnSpc>
              <a:buFont typeface="Wingdings" panose="05000000000000000000" pitchFamily="2" charset="2"/>
              <a:buNone/>
            </a:pPr>
            <a:r>
              <a:rPr lang="zh-CN" altLang="en-US" b="1">
                <a:solidFill>
                  <a:sysClr val="windowText" lastClr="000000"/>
                </a:solidFill>
                <a:latin typeface="华文楷体" panose="02010600040101010101" pitchFamily="2" charset="-122"/>
                <a:ea typeface="华文楷体" panose="02010600040101010101" pitchFamily="2" charset="-122"/>
              </a:rPr>
              <a:t>二、三种运行方式的特点</a:t>
            </a:r>
          </a:p>
          <a:p>
            <a:pPr algn="just" eaLnBrk="1" hangingPunct="1">
              <a:lnSpc>
                <a:spcPct val="90000"/>
              </a:lnSpc>
              <a:buFont typeface="Wingdings" panose="05000000000000000000" pitchFamily="2" charset="2"/>
              <a:buNone/>
            </a:pP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一</a:t>
            </a:r>
            <a:r>
              <a:rPr lang="en-US" altLang="zh-CN" sz="2400" b="1">
                <a:solidFill>
                  <a:sysClr val="windowText" lastClr="000000"/>
                </a:solidFill>
                <a:latin typeface="华文楷体" panose="02010600040101010101" pitchFamily="2" charset="-122"/>
                <a:ea typeface="华文楷体" panose="02010600040101010101" pitchFamily="2" charset="-122"/>
              </a:rPr>
              <a:t>) </a:t>
            </a:r>
            <a:r>
              <a:rPr lang="zh-CN" altLang="en-US" sz="2400" b="1">
                <a:solidFill>
                  <a:sysClr val="windowText" lastClr="000000"/>
                </a:solidFill>
                <a:latin typeface="华文楷体" panose="02010600040101010101" pitchFamily="2" charset="-122"/>
                <a:ea typeface="华文楷体" panose="02010600040101010101" pitchFamily="2" charset="-122"/>
              </a:rPr>
              <a:t>中性点不接地系统</a:t>
            </a:r>
          </a:p>
          <a:p>
            <a:pPr algn="just" eaLnBrk="1" hangingPunct="1">
              <a:lnSpc>
                <a:spcPct val="9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　　  中性点不接地系统的特点是，当系统中发生一相接地时，系统的运行并未破坏，也不影响用户用电。这是因为既不构成短路，系统三相间的对称状态也未改变。另外，当系统一相接地时，其它两相的对地电压将升高      倍，即为线电压。</a:t>
            </a:r>
          </a:p>
          <a:p>
            <a:pPr algn="just" eaLnBrk="1" hangingPunct="1">
              <a:lnSpc>
                <a:spcPct val="9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　　具体分析如下：</a:t>
            </a:r>
          </a:p>
          <a:p>
            <a:pPr algn="just" eaLnBrk="1" hangingPunct="1">
              <a:lnSpc>
                <a:spcPct val="90000"/>
              </a:lnSpc>
              <a:buFont typeface="Wingdings" panose="05000000000000000000" pitchFamily="2" charset="2"/>
              <a:buNone/>
            </a:pPr>
            <a:r>
              <a:rPr lang="en-US" altLang="zh-CN" sz="2400" b="1">
                <a:solidFill>
                  <a:sysClr val="windowText" lastClr="000000"/>
                </a:solidFill>
                <a:latin typeface="华文楷体" panose="02010600040101010101" pitchFamily="2" charset="-122"/>
                <a:ea typeface="华文楷体" panose="02010600040101010101" pitchFamily="2" charset="-122"/>
              </a:rPr>
              <a:t>1</a:t>
            </a:r>
            <a:r>
              <a:rPr lang="zh-CN" altLang="en-US" sz="2400" b="1">
                <a:solidFill>
                  <a:sysClr val="windowText" lastClr="000000"/>
                </a:solidFill>
                <a:latin typeface="华文楷体" panose="02010600040101010101" pitchFamily="2" charset="-122"/>
                <a:ea typeface="华文楷体" panose="02010600040101010101" pitchFamily="2" charset="-122"/>
              </a:rPr>
              <a:t>、系统正常运行</a:t>
            </a:r>
          </a:p>
          <a:p>
            <a:pPr algn="just" eaLnBrk="1" hangingPunct="1">
              <a:lnSpc>
                <a:spcPct val="9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　　  我们知道，任意两个导体隔以绝缘介质就形成电容，所以电力网的三相导线之间及各相对地之间，沿导线全长都分布有电容，这些电容将引起附加电流。</a:t>
            </a:r>
          </a:p>
          <a:p>
            <a:pPr algn="just" eaLnBrk="1" hangingPunct="1">
              <a:lnSpc>
                <a:spcPct val="9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　　  正常运行时，三相系统是对称的、因而可以把相与地之间均匀分布的电容用集中于线路中央的电容</a:t>
            </a:r>
            <a:r>
              <a:rPr lang="en-US" altLang="zh-CN" sz="2400" b="1">
                <a:solidFill>
                  <a:sysClr val="windowText" lastClr="000000"/>
                </a:solidFill>
                <a:latin typeface="华文楷体" panose="02010600040101010101" pitchFamily="2" charset="-122"/>
                <a:ea typeface="华文楷体" panose="02010600040101010101" pitchFamily="2" charset="-122"/>
              </a:rPr>
              <a:t>C</a:t>
            </a:r>
            <a:r>
              <a:rPr lang="zh-CN" altLang="en-US" sz="2400" b="1">
                <a:solidFill>
                  <a:sysClr val="windowText" lastClr="000000"/>
                </a:solidFill>
                <a:latin typeface="华文楷体" panose="02010600040101010101" pitchFamily="2" charset="-122"/>
                <a:ea typeface="华文楷体" panose="02010600040101010101" pitchFamily="2" charset="-122"/>
              </a:rPr>
              <a:t>来代替，同时不考虑相间电容，如下所示。</a:t>
            </a:r>
          </a:p>
        </p:txBody>
      </p:sp>
      <p:graphicFrame>
        <p:nvGraphicFramePr>
          <p:cNvPr id="2" name="Object 1">
            <a:extLst>
              <a:ext uri="{FF2B5EF4-FFF2-40B4-BE49-F238E27FC236}">
                <a16:creationId xmlns:a16="http://schemas.microsoft.com/office/drawing/2014/main" id="{A47C3858-7E0D-4E04-8764-706F1BAC3CC4}"/>
              </a:ext>
            </a:extLst>
          </p:cNvPr>
          <p:cNvGraphicFramePr>
            <a:graphicFrameLocks noChangeAspect="1"/>
          </p:cNvGraphicFramePr>
          <p:nvPr>
            <p:extLst>
              <p:ext uri="{D42A27DB-BD31-4B8C-83A1-F6EECF244321}">
                <p14:modId xmlns:p14="http://schemas.microsoft.com/office/powerpoint/2010/main" val="2433139858"/>
              </p:ext>
            </p:extLst>
          </p:nvPr>
        </p:nvGraphicFramePr>
        <p:xfrm>
          <a:off x="5868144" y="2204864"/>
          <a:ext cx="453628" cy="453628"/>
        </p:xfrm>
        <a:graphic>
          <a:graphicData uri="http://schemas.openxmlformats.org/presentationml/2006/ole">
            <mc:AlternateContent xmlns:mc="http://schemas.openxmlformats.org/markup-compatibility/2006">
              <mc:Choice xmlns:v="urn:schemas-microsoft-com:vml" Requires="v">
                <p:oleObj name="Equation" r:id="rId3" imgW="228600" imgH="228600" progId="Equation.DSMT4">
                  <p:embed/>
                </p:oleObj>
              </mc:Choice>
              <mc:Fallback>
                <p:oleObj name="Equation" r:id="rId3" imgW="228600" imgH="228600" progId="Equation.DSMT4">
                  <p:embed/>
                  <p:pic>
                    <p:nvPicPr>
                      <p:cNvPr id="0" name=""/>
                      <p:cNvPicPr/>
                      <p:nvPr/>
                    </p:nvPicPr>
                    <p:blipFill>
                      <a:blip r:embed="rId4"/>
                      <a:stretch>
                        <a:fillRect/>
                      </a:stretch>
                    </p:blipFill>
                    <p:spPr>
                      <a:xfrm>
                        <a:off x="5868144" y="2204864"/>
                        <a:ext cx="453628" cy="45362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par>
                          <p:cTn id="8" fill="hold" nodeType="afterGroup">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wipe(left)">
                                      <p:cBhvr>
                                        <p:cTn id="11" dur="500"/>
                                        <p:tgtEl>
                                          <p:spTgt spid="14339">
                                            <p:txEl>
                                              <p:pRg st="1" end="1"/>
                                            </p:txEl>
                                          </p:spTgt>
                                        </p:tgtEl>
                                      </p:cBhvr>
                                    </p:animEffect>
                                  </p:childTnLst>
                                </p:cTn>
                              </p:par>
                            </p:childTnLst>
                          </p:cTn>
                        </p:par>
                        <p:par>
                          <p:cTn id="12" fill="hold" nodeType="afterGroup">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wipe(left)">
                                      <p:cBhvr>
                                        <p:cTn id="15" dur="500"/>
                                        <p:tgtEl>
                                          <p:spTgt spid="14339">
                                            <p:txEl>
                                              <p:pRg st="2" end="2"/>
                                            </p:txEl>
                                          </p:spTgt>
                                        </p:tgtEl>
                                      </p:cBhvr>
                                    </p:animEffect>
                                  </p:childTnLst>
                                </p:cTn>
                              </p:par>
                            </p:childTnLst>
                          </p:cTn>
                        </p:par>
                        <p:par>
                          <p:cTn id="16" fill="hold" nodeType="afterGroup">
                            <p:stCondLst>
                              <p:cond delay="4500"/>
                            </p:stCondLst>
                            <p:childTnLst>
                              <p:par>
                                <p:cTn id="17" presetID="22" presetClass="entr" presetSubtype="8" fill="hold" grpId="0" nodeType="afterEffect">
                                  <p:stCondLst>
                                    <p:cond delay="1000"/>
                                  </p:stCondLst>
                                  <p:childTnLst>
                                    <p:set>
                                      <p:cBhvr>
                                        <p:cTn id="18" dur="1" fill="hold">
                                          <p:stCondLst>
                                            <p:cond delay="0"/>
                                          </p:stCondLst>
                                        </p:cTn>
                                        <p:tgtEl>
                                          <p:spTgt spid="14339">
                                            <p:txEl>
                                              <p:pRg st="3" end="3"/>
                                            </p:txEl>
                                          </p:spTgt>
                                        </p:tgtEl>
                                        <p:attrNameLst>
                                          <p:attrName>style.visibility</p:attrName>
                                        </p:attrNameLst>
                                      </p:cBhvr>
                                      <p:to>
                                        <p:strVal val="visible"/>
                                      </p:to>
                                    </p:set>
                                    <p:animEffect transition="in" filter="wipe(left)">
                                      <p:cBhvr>
                                        <p:cTn id="19" dur="500"/>
                                        <p:tgtEl>
                                          <p:spTgt spid="14339">
                                            <p:txEl>
                                              <p:pRg st="3" end="3"/>
                                            </p:txEl>
                                          </p:spTgt>
                                        </p:tgtEl>
                                      </p:cBhvr>
                                    </p:animEffect>
                                  </p:childTnLst>
                                </p:cTn>
                              </p:par>
                            </p:childTnLst>
                          </p:cTn>
                        </p:par>
                        <p:par>
                          <p:cTn id="20" fill="hold" nodeType="afterGroup">
                            <p:stCondLst>
                              <p:cond delay="6000"/>
                            </p:stCondLst>
                            <p:childTnLst>
                              <p:par>
                                <p:cTn id="21" presetID="22" presetClass="entr" presetSubtype="8" fill="hold" grpId="0" nodeType="afterEffect">
                                  <p:stCondLst>
                                    <p:cond delay="100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wipe(left)">
                                      <p:cBhvr>
                                        <p:cTn id="23" dur="500"/>
                                        <p:tgtEl>
                                          <p:spTgt spid="14339">
                                            <p:txEl>
                                              <p:pRg st="4" end="4"/>
                                            </p:txEl>
                                          </p:spTgt>
                                        </p:tgtEl>
                                      </p:cBhvr>
                                    </p:animEffect>
                                  </p:childTnLst>
                                </p:cTn>
                              </p:par>
                            </p:childTnLst>
                          </p:cTn>
                        </p:par>
                        <p:par>
                          <p:cTn id="24" fill="hold" nodeType="afterGroup">
                            <p:stCondLst>
                              <p:cond delay="7500"/>
                            </p:stCondLst>
                            <p:childTnLst>
                              <p:par>
                                <p:cTn id="25" presetID="22" presetClass="entr" presetSubtype="8" fill="hold" grpId="0" nodeType="afterEffect">
                                  <p:stCondLst>
                                    <p:cond delay="1000"/>
                                  </p:stCondLst>
                                  <p:childTnLst>
                                    <p:set>
                                      <p:cBhvr>
                                        <p:cTn id="26" dur="1" fill="hold">
                                          <p:stCondLst>
                                            <p:cond delay="0"/>
                                          </p:stCondLst>
                                        </p:cTn>
                                        <p:tgtEl>
                                          <p:spTgt spid="14339">
                                            <p:txEl>
                                              <p:pRg st="5" end="5"/>
                                            </p:txEl>
                                          </p:spTgt>
                                        </p:tgtEl>
                                        <p:attrNameLst>
                                          <p:attrName>style.visibility</p:attrName>
                                        </p:attrNameLst>
                                      </p:cBhvr>
                                      <p:to>
                                        <p:strVal val="visible"/>
                                      </p:to>
                                    </p:set>
                                    <p:animEffect transition="in" filter="wipe(left)">
                                      <p:cBhvr>
                                        <p:cTn id="27" dur="500"/>
                                        <p:tgtEl>
                                          <p:spTgt spid="14339">
                                            <p:txEl>
                                              <p:pRg st="5" end="5"/>
                                            </p:txEl>
                                          </p:spTgt>
                                        </p:tgtEl>
                                      </p:cBhvr>
                                    </p:animEffect>
                                  </p:childTnLst>
                                </p:cTn>
                              </p:par>
                            </p:childTnLst>
                          </p:cTn>
                        </p:par>
                        <p:par>
                          <p:cTn id="28" fill="hold" nodeType="afterGroup">
                            <p:stCondLst>
                              <p:cond delay="9000"/>
                            </p:stCondLst>
                            <p:childTnLst>
                              <p:par>
                                <p:cTn id="29" presetID="22" presetClass="entr" presetSubtype="8" fill="hold" grpId="0" nodeType="afterEffect">
                                  <p:stCondLst>
                                    <p:cond delay="1000"/>
                                  </p:stCondLst>
                                  <p:childTnLst>
                                    <p:set>
                                      <p:cBhvr>
                                        <p:cTn id="30" dur="1" fill="hold">
                                          <p:stCondLst>
                                            <p:cond delay="0"/>
                                          </p:stCondLst>
                                        </p:cTn>
                                        <p:tgtEl>
                                          <p:spTgt spid="14339">
                                            <p:txEl>
                                              <p:pRg st="6" end="6"/>
                                            </p:txEl>
                                          </p:spTgt>
                                        </p:tgtEl>
                                        <p:attrNameLst>
                                          <p:attrName>style.visibility</p:attrName>
                                        </p:attrNameLst>
                                      </p:cBhvr>
                                      <p:to>
                                        <p:strVal val="visible"/>
                                      </p:to>
                                    </p:set>
                                    <p:animEffect transition="in" filter="wipe(left)">
                                      <p:cBhvr>
                                        <p:cTn id="31"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58441B0A-7E06-4550-BC93-D196A49D8099}"/>
              </a:ext>
            </a:extLst>
          </p:cNvPr>
          <p:cNvSpPr>
            <a:spLocks noChangeArrowheads="1"/>
          </p:cNvSpPr>
          <p:nvPr/>
        </p:nvSpPr>
        <p:spPr bwMode="auto">
          <a:xfrm>
            <a:off x="196850" y="381000"/>
            <a:ext cx="8839200" cy="6370638"/>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dirty="0">
                <a:solidFill>
                  <a:sysClr val="windowText" lastClr="000000"/>
                </a:solidFill>
                <a:latin typeface="华文楷体" panose="02010600040101010101" pitchFamily="2" charset="-122"/>
                <a:ea typeface="华文楷体" panose="02010600040101010101" pitchFamily="2" charset="-122"/>
              </a:rPr>
              <a:t>3</a:t>
            </a:r>
            <a:r>
              <a:rPr lang="zh-CN" altLang="en-US" sz="2800" b="1" dirty="0">
                <a:solidFill>
                  <a:sysClr val="windowText" lastClr="000000"/>
                </a:solidFill>
                <a:latin typeface="华文楷体" panose="02010600040101010101" pitchFamily="2" charset="-122"/>
                <a:ea typeface="华文楷体" panose="02010600040101010101" pitchFamily="2" charset="-122"/>
              </a:rPr>
              <a:t>）</a:t>
            </a:r>
            <a:r>
              <a:rPr lang="zh-CN" altLang="en-US" sz="2800" b="1" dirty="0">
                <a:solidFill>
                  <a:sysClr val="windowText" lastClr="000000"/>
                </a:solidFill>
                <a:highlight>
                  <a:srgbClr val="FFFF00"/>
                </a:highlight>
                <a:latin typeface="华文楷体" panose="02010600040101010101" pitchFamily="2" charset="-122"/>
                <a:ea typeface="华文楷体" panose="02010600040101010101" pitchFamily="2" charset="-122"/>
              </a:rPr>
              <a:t>消弧线圈的切换操作</a:t>
            </a:r>
          </a:p>
          <a:p>
            <a:pPr algn="just" eaLnBrk="1" hangingPunct="1"/>
            <a:r>
              <a:rPr lang="zh-CN" altLang="en-US" b="1" dirty="0">
                <a:solidFill>
                  <a:sysClr val="windowText" lastClr="000000"/>
                </a:solidFill>
                <a:latin typeface="华文楷体" panose="02010600040101010101" pitchFamily="2" charset="-122"/>
                <a:ea typeface="华文楷体" panose="02010600040101010101" pitchFamily="2" charset="-122"/>
              </a:rPr>
              <a:t>　如下图所示，消弧线圈</a:t>
            </a:r>
            <a:r>
              <a:rPr lang="en-US" altLang="zh-CN" b="1" dirty="0">
                <a:solidFill>
                  <a:sysClr val="windowText" lastClr="000000"/>
                </a:solidFill>
                <a:latin typeface="华文楷体" panose="02010600040101010101" pitchFamily="2" charset="-122"/>
                <a:ea typeface="华文楷体" panose="02010600040101010101" pitchFamily="2" charset="-122"/>
              </a:rPr>
              <a:t>L</a:t>
            </a:r>
            <a:r>
              <a:rPr lang="zh-CN" altLang="en-US" b="1" dirty="0">
                <a:solidFill>
                  <a:sysClr val="windowText" lastClr="000000"/>
                </a:solidFill>
                <a:latin typeface="华文楷体" panose="02010600040101010101" pitchFamily="2" charset="-122"/>
                <a:ea typeface="华文楷体" panose="02010600040101010101" pitchFamily="2" charset="-122"/>
              </a:rPr>
              <a:t>接于变压器 </a:t>
            </a:r>
            <a:r>
              <a:rPr lang="en-US" altLang="zh-CN" b="1" dirty="0">
                <a:solidFill>
                  <a:sysClr val="windowText" lastClr="000000"/>
                </a:solidFill>
                <a:latin typeface="华文楷体" panose="02010600040101010101" pitchFamily="2" charset="-122"/>
                <a:ea typeface="华文楷体" panose="02010600040101010101" pitchFamily="2" charset="-122"/>
              </a:rPr>
              <a:t>T</a:t>
            </a:r>
            <a:r>
              <a:rPr lang="en-US" altLang="zh-CN" sz="1400" b="1" dirty="0">
                <a:solidFill>
                  <a:sysClr val="windowText" lastClr="000000"/>
                </a:solidFill>
                <a:latin typeface="华文楷体" panose="02010600040101010101" pitchFamily="2" charset="-122"/>
                <a:ea typeface="华文楷体" panose="02010600040101010101" pitchFamily="2" charset="-122"/>
              </a:rPr>
              <a:t>l</a:t>
            </a:r>
            <a:r>
              <a:rPr lang="zh-CN" altLang="en-US" b="1" dirty="0">
                <a:solidFill>
                  <a:sysClr val="windowText" lastClr="000000"/>
                </a:solidFill>
                <a:latin typeface="华文楷体" panose="02010600040101010101" pitchFamily="2" charset="-122"/>
                <a:ea typeface="华文楷体" panose="02010600040101010101" pitchFamily="2" charset="-122"/>
              </a:rPr>
              <a:t>的中性点运行，若将</a:t>
            </a:r>
            <a:r>
              <a:rPr lang="en-US" altLang="zh-CN" b="1" dirty="0">
                <a:solidFill>
                  <a:sysClr val="windowText" lastClr="000000"/>
                </a:solidFill>
                <a:latin typeface="华文楷体" panose="02010600040101010101" pitchFamily="2" charset="-122"/>
                <a:ea typeface="华文楷体" panose="02010600040101010101" pitchFamily="2" charset="-122"/>
              </a:rPr>
              <a:t>L</a:t>
            </a:r>
            <a:r>
              <a:rPr lang="zh-CN" altLang="en-US" b="1" dirty="0">
                <a:solidFill>
                  <a:sysClr val="windowText" lastClr="000000"/>
                </a:solidFill>
                <a:latin typeface="华文楷体" panose="02010600040101010101" pitchFamily="2" charset="-122"/>
                <a:ea typeface="华文楷体" panose="02010600040101010101" pitchFamily="2" charset="-122"/>
              </a:rPr>
              <a:t>由</a:t>
            </a:r>
            <a:r>
              <a:rPr lang="en-US" altLang="zh-CN" b="1" dirty="0">
                <a:solidFill>
                  <a:sysClr val="windowText" lastClr="000000"/>
                </a:solidFill>
                <a:latin typeface="华文楷体" panose="02010600040101010101" pitchFamily="2" charset="-122"/>
                <a:ea typeface="华文楷体" panose="02010600040101010101" pitchFamily="2" charset="-122"/>
              </a:rPr>
              <a:t>T</a:t>
            </a:r>
            <a:r>
              <a:rPr lang="en-US" altLang="zh-CN" sz="1400" b="1" dirty="0">
                <a:solidFill>
                  <a:sysClr val="windowText" lastClr="000000"/>
                </a:solidFill>
                <a:latin typeface="华文楷体" panose="02010600040101010101" pitchFamily="2" charset="-122"/>
                <a:ea typeface="华文楷体" panose="02010600040101010101" pitchFamily="2" charset="-122"/>
              </a:rPr>
              <a:t>l</a:t>
            </a:r>
            <a:r>
              <a:rPr lang="zh-CN" altLang="en-US" b="1" dirty="0">
                <a:solidFill>
                  <a:sysClr val="windowText" lastClr="000000"/>
                </a:solidFill>
                <a:latin typeface="华文楷体" panose="02010600040101010101" pitchFamily="2" charset="-122"/>
                <a:ea typeface="华文楷体" panose="02010600040101010101" pitchFamily="2" charset="-122"/>
              </a:rPr>
              <a:t>的中性点切至</a:t>
            </a:r>
            <a:r>
              <a:rPr lang="en-US" altLang="zh-CN" b="1" dirty="0">
                <a:solidFill>
                  <a:sysClr val="windowText" lastClr="000000"/>
                </a:solidFill>
                <a:latin typeface="华文楷体" panose="02010600040101010101" pitchFamily="2" charset="-122"/>
                <a:ea typeface="华文楷体" panose="02010600040101010101" pitchFamily="2" charset="-122"/>
              </a:rPr>
              <a:t>T</a:t>
            </a:r>
            <a:r>
              <a:rPr lang="en-US" altLang="zh-CN" sz="1400" b="1" dirty="0">
                <a:solidFill>
                  <a:sysClr val="windowText" lastClr="000000"/>
                </a:solidFill>
                <a:latin typeface="华文楷体" panose="02010600040101010101" pitchFamily="2" charset="-122"/>
                <a:ea typeface="华文楷体" panose="02010600040101010101" pitchFamily="2" charset="-122"/>
              </a:rPr>
              <a:t>2</a:t>
            </a:r>
            <a:r>
              <a:rPr lang="zh-CN" altLang="en-US" b="1" dirty="0">
                <a:solidFill>
                  <a:sysClr val="windowText" lastClr="000000"/>
                </a:solidFill>
                <a:latin typeface="华文楷体" panose="02010600040101010101" pitchFamily="2" charset="-122"/>
                <a:ea typeface="华文楷体" panose="02010600040101010101" pitchFamily="2" charset="-122"/>
              </a:rPr>
              <a:t>的中性点运行时；</a:t>
            </a:r>
          </a:p>
          <a:p>
            <a:pPr algn="just"/>
            <a:r>
              <a:rPr lang="zh-CN" altLang="en-US" b="1" dirty="0">
                <a:solidFill>
                  <a:sysClr val="windowText" lastClr="000000"/>
                </a:solidFill>
                <a:latin typeface="华文楷体" panose="02010600040101010101" pitchFamily="2" charset="-122"/>
                <a:ea typeface="华文楷体" panose="02010600040101010101" pitchFamily="2" charset="-122"/>
              </a:rPr>
              <a:t>　其操作程序为：先拉开隔离开关</a:t>
            </a:r>
            <a:r>
              <a:rPr lang="en-US" altLang="zh-CN" b="1" dirty="0" err="1">
                <a:solidFill>
                  <a:sysClr val="windowText" lastClr="000000"/>
                </a:solidFill>
                <a:latin typeface="华文楷体" panose="02010600040101010101" pitchFamily="2" charset="-122"/>
                <a:ea typeface="华文楷体" panose="02010600040101010101" pitchFamily="2" charset="-122"/>
              </a:rPr>
              <a:t>QS</a:t>
            </a:r>
            <a:r>
              <a:rPr lang="en-US" altLang="zh-CN" sz="1400" b="1" dirty="0" err="1">
                <a:solidFill>
                  <a:sysClr val="windowText" lastClr="000000"/>
                </a:solidFill>
                <a:latin typeface="华文楷体" panose="02010600040101010101" pitchFamily="2" charset="-122"/>
                <a:ea typeface="华文楷体" panose="02010600040101010101" pitchFamily="2" charset="-122"/>
              </a:rPr>
              <a:t>l</a:t>
            </a:r>
            <a:r>
              <a:rPr lang="zh-CN" altLang="en-US" b="1" dirty="0">
                <a:solidFill>
                  <a:sysClr val="windowText" lastClr="000000"/>
                </a:solidFill>
                <a:latin typeface="华文楷体" panose="02010600040101010101" pitchFamily="2" charset="-122"/>
                <a:ea typeface="华文楷体" panose="02010600040101010101" pitchFamily="2" charset="-122"/>
              </a:rPr>
              <a:t>，后合上隔离开关</a:t>
            </a:r>
            <a:r>
              <a:rPr lang="en-US" altLang="zh-CN" b="1" dirty="0">
                <a:solidFill>
                  <a:sysClr val="windowText" lastClr="000000"/>
                </a:solidFill>
                <a:latin typeface="华文楷体" panose="02010600040101010101" pitchFamily="2" charset="-122"/>
                <a:ea typeface="华文楷体" panose="02010600040101010101" pitchFamily="2" charset="-122"/>
              </a:rPr>
              <a:t>QS</a:t>
            </a:r>
            <a:r>
              <a:rPr lang="en-US" altLang="zh-CN" sz="1400" b="1" dirty="0">
                <a:solidFill>
                  <a:sysClr val="windowText" lastClr="000000"/>
                </a:solidFill>
                <a:latin typeface="华文楷体" panose="02010600040101010101" pitchFamily="2" charset="-122"/>
                <a:ea typeface="华文楷体" panose="02010600040101010101" pitchFamily="2" charset="-122"/>
              </a:rPr>
              <a:t>2</a:t>
            </a:r>
            <a:r>
              <a:rPr lang="zh-CN" altLang="en-US" b="1" dirty="0">
                <a:solidFill>
                  <a:sysClr val="windowText" lastClr="000000"/>
                </a:solidFill>
                <a:latin typeface="华文楷体" panose="02010600040101010101" pitchFamily="2" charset="-122"/>
                <a:ea typeface="华文楷体" panose="02010600040101010101" pitchFamily="2" charset="-122"/>
              </a:rPr>
              <a:t>。操作过程中，不可使</a:t>
            </a:r>
            <a:r>
              <a:rPr lang="en-US" altLang="zh-CN" b="1" dirty="0">
                <a:solidFill>
                  <a:sysClr val="windowText" lastClr="000000"/>
                </a:solidFill>
                <a:latin typeface="华文楷体" panose="02010600040101010101" pitchFamily="2" charset="-122"/>
                <a:ea typeface="华文楷体" panose="02010600040101010101" pitchFamily="2" charset="-122"/>
              </a:rPr>
              <a:t>L</a:t>
            </a:r>
            <a:r>
              <a:rPr lang="zh-CN" altLang="en-US" b="1" dirty="0">
                <a:solidFill>
                  <a:sysClr val="windowText" lastClr="000000"/>
                </a:solidFill>
                <a:latin typeface="华文楷体" panose="02010600040101010101" pitchFamily="2" charset="-122"/>
                <a:ea typeface="华文楷体" panose="02010600040101010101" pitchFamily="2" charset="-122"/>
              </a:rPr>
              <a:t>同时接于</a:t>
            </a:r>
            <a:r>
              <a:rPr lang="en-US" altLang="zh-CN" b="1" dirty="0">
                <a:solidFill>
                  <a:sysClr val="windowText" lastClr="000000"/>
                </a:solidFill>
                <a:latin typeface="华文楷体" panose="02010600040101010101" pitchFamily="2" charset="-122"/>
                <a:ea typeface="华文楷体" panose="02010600040101010101" pitchFamily="2" charset="-122"/>
              </a:rPr>
              <a:t>T</a:t>
            </a:r>
            <a:r>
              <a:rPr lang="en-US" altLang="zh-CN" sz="1400" b="1" dirty="0">
                <a:solidFill>
                  <a:sysClr val="windowText" lastClr="000000"/>
                </a:solidFill>
                <a:latin typeface="华文楷体" panose="02010600040101010101" pitchFamily="2" charset="-122"/>
                <a:ea typeface="华文楷体" panose="02010600040101010101" pitchFamily="2" charset="-122"/>
              </a:rPr>
              <a:t>l</a:t>
            </a:r>
            <a:r>
              <a:rPr lang="zh-CN" altLang="en-US" b="1" dirty="0">
                <a:solidFill>
                  <a:sysClr val="windowText" lastClr="000000"/>
                </a:solidFill>
                <a:latin typeface="华文楷体" panose="02010600040101010101" pitchFamily="2" charset="-122"/>
                <a:ea typeface="华文楷体" panose="02010600040101010101" pitchFamily="2" charset="-122"/>
              </a:rPr>
              <a:t>和</a:t>
            </a:r>
            <a:r>
              <a:rPr lang="en-US" altLang="zh-CN" b="1" dirty="0">
                <a:solidFill>
                  <a:sysClr val="windowText" lastClr="000000"/>
                </a:solidFill>
                <a:latin typeface="华文楷体" panose="02010600040101010101" pitchFamily="2" charset="-122"/>
                <a:ea typeface="华文楷体" panose="02010600040101010101" pitchFamily="2" charset="-122"/>
              </a:rPr>
              <a:t>T</a:t>
            </a:r>
            <a:r>
              <a:rPr lang="en-US" altLang="zh-CN" sz="1400" b="1" dirty="0">
                <a:solidFill>
                  <a:sysClr val="windowText" lastClr="000000"/>
                </a:solidFill>
                <a:latin typeface="华文楷体" panose="02010600040101010101" pitchFamily="2" charset="-122"/>
                <a:ea typeface="华文楷体" panose="02010600040101010101" pitchFamily="2" charset="-122"/>
              </a:rPr>
              <a:t>2</a:t>
            </a:r>
            <a:r>
              <a:rPr lang="zh-CN" altLang="en-US" b="1" dirty="0">
                <a:solidFill>
                  <a:sysClr val="windowText" lastClr="000000"/>
                </a:solidFill>
                <a:latin typeface="华文楷体" panose="02010600040101010101" pitchFamily="2" charset="-122"/>
                <a:ea typeface="华文楷体" panose="02010600040101010101" pitchFamily="2" charset="-122"/>
              </a:rPr>
              <a:t>的中性点，更不能使</a:t>
            </a:r>
            <a:r>
              <a:rPr lang="en-US" altLang="zh-CN" b="1" dirty="0">
                <a:solidFill>
                  <a:sysClr val="windowText" lastClr="000000"/>
                </a:solidFill>
                <a:latin typeface="华文楷体" panose="02010600040101010101" pitchFamily="2" charset="-122"/>
                <a:ea typeface="华文楷体" panose="02010600040101010101" pitchFamily="2" charset="-122"/>
              </a:rPr>
              <a:t>L</a:t>
            </a:r>
            <a:r>
              <a:rPr lang="zh-CN" altLang="en-US" b="1" dirty="0">
                <a:solidFill>
                  <a:sysClr val="windowText" lastClr="000000"/>
                </a:solidFill>
                <a:latin typeface="华文楷体" panose="02010600040101010101" pitchFamily="2" charset="-122"/>
                <a:ea typeface="华文楷体" panose="02010600040101010101" pitchFamily="2" charset="-122"/>
              </a:rPr>
              <a:t>同时接入</a:t>
            </a:r>
            <a:r>
              <a:rPr lang="en-US" altLang="zh-CN" b="1" dirty="0">
                <a:solidFill>
                  <a:sysClr val="windowText" lastClr="000000"/>
                </a:solidFill>
                <a:latin typeface="华文楷体" panose="02010600040101010101" pitchFamily="2" charset="-122"/>
                <a:ea typeface="华文楷体" panose="02010600040101010101" pitchFamily="2" charset="-122"/>
              </a:rPr>
              <a:t>T</a:t>
            </a:r>
            <a:r>
              <a:rPr lang="en-US" altLang="zh-CN" sz="1400" b="1" dirty="0">
                <a:solidFill>
                  <a:sysClr val="windowText" lastClr="000000"/>
                </a:solidFill>
                <a:latin typeface="华文楷体" panose="02010600040101010101" pitchFamily="2" charset="-122"/>
                <a:ea typeface="华文楷体" panose="02010600040101010101" pitchFamily="2" charset="-122"/>
              </a:rPr>
              <a:t>l</a:t>
            </a:r>
            <a:r>
              <a:rPr lang="zh-CN" altLang="en-US" b="1" dirty="0">
                <a:solidFill>
                  <a:sysClr val="windowText" lastClr="000000"/>
                </a:solidFill>
                <a:latin typeface="华文楷体" panose="02010600040101010101" pitchFamily="2" charset="-122"/>
                <a:ea typeface="华文楷体" panose="02010600040101010101" pitchFamily="2" charset="-122"/>
              </a:rPr>
              <a:t>和</a:t>
            </a:r>
            <a:r>
              <a:rPr lang="en-US" altLang="zh-CN" b="1" dirty="0">
                <a:solidFill>
                  <a:sysClr val="windowText" lastClr="000000"/>
                </a:solidFill>
                <a:latin typeface="华文楷体" panose="02010600040101010101" pitchFamily="2" charset="-122"/>
                <a:ea typeface="华文楷体" panose="02010600040101010101" pitchFamily="2" charset="-122"/>
              </a:rPr>
              <a:t>T</a:t>
            </a:r>
            <a:r>
              <a:rPr lang="en-US" altLang="zh-CN" sz="1400" b="1" dirty="0">
                <a:solidFill>
                  <a:sysClr val="windowText" lastClr="000000"/>
                </a:solidFill>
                <a:latin typeface="华文楷体" panose="02010600040101010101" pitchFamily="2" charset="-122"/>
                <a:ea typeface="华文楷体" panose="02010600040101010101" pitchFamily="2" charset="-122"/>
              </a:rPr>
              <a:t>2</a:t>
            </a:r>
            <a:r>
              <a:rPr lang="zh-CN" altLang="en-US" b="1" dirty="0">
                <a:solidFill>
                  <a:sysClr val="windowText" lastClr="000000"/>
                </a:solidFill>
                <a:latin typeface="华文楷体" panose="02010600040101010101" pitchFamily="2" charset="-122"/>
                <a:ea typeface="华文楷体" panose="02010600040101010101" pitchFamily="2" charset="-122"/>
              </a:rPr>
              <a:t>的中性点长期运行。</a:t>
            </a: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endParaRPr lang="zh-CN" altLang="en-US" b="1" dirty="0">
              <a:solidFill>
                <a:sysClr val="windowText" lastClr="000000"/>
              </a:solidFill>
              <a:latin typeface="华文楷体" panose="02010600040101010101" pitchFamily="2" charset="-122"/>
              <a:ea typeface="华文楷体" panose="02010600040101010101" pitchFamily="2" charset="-122"/>
            </a:endParaRPr>
          </a:p>
          <a:p>
            <a:r>
              <a:rPr lang="zh-CN" altLang="en-US" b="1" dirty="0">
                <a:solidFill>
                  <a:sysClr val="windowText" lastClr="000000"/>
                </a:solidFill>
                <a:latin typeface="华文楷体" panose="02010600040101010101" pitchFamily="2" charset="-122"/>
                <a:ea typeface="华文楷体" panose="02010600040101010101" pitchFamily="2" charset="-122"/>
              </a:rPr>
              <a:t> </a:t>
            </a:r>
          </a:p>
        </p:txBody>
      </p:sp>
      <p:pic>
        <p:nvPicPr>
          <p:cNvPr id="22531" name="Picture 2" descr="网络补偿图">
            <a:extLst>
              <a:ext uri="{FF2B5EF4-FFF2-40B4-BE49-F238E27FC236}">
                <a16:creationId xmlns:a16="http://schemas.microsoft.com/office/drawing/2014/main" id="{D14DB002-2D68-45A4-B6DA-3153F0A91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971800"/>
            <a:ext cx="3657600" cy="32527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B3CCE8E-312C-4AFE-ABA1-D7723455B66D}"/>
              </a:ext>
            </a:extLst>
          </p:cNvPr>
          <p:cNvSpPr>
            <a:spLocks noChangeArrowheads="1"/>
          </p:cNvSpPr>
          <p:nvPr/>
        </p:nvSpPr>
        <p:spPr bwMode="auto">
          <a:xfrm>
            <a:off x="107950" y="87313"/>
            <a:ext cx="8928100" cy="5322887"/>
          </a:xfrm>
          <a:prstGeom prst="rect">
            <a:avLst/>
          </a:prstGeom>
          <a:noFill/>
          <a:ln w="57150" cmpd="thickThin">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a:solidFill>
                  <a:sysClr val="windowText" lastClr="000000"/>
                </a:solidFill>
                <a:latin typeface="华文楷体" panose="02010600040101010101" pitchFamily="2" charset="-122"/>
                <a:ea typeface="华文楷体" panose="02010600040101010101" pitchFamily="2" charset="-122"/>
              </a:rPr>
              <a:t>9</a:t>
            </a:r>
            <a:r>
              <a:rPr lang="zh-CN" altLang="en-US" sz="2800" b="1">
                <a:solidFill>
                  <a:sysClr val="windowText" lastClr="000000"/>
                </a:solidFill>
                <a:latin typeface="华文楷体" panose="02010600040101010101" pitchFamily="2" charset="-122"/>
                <a:ea typeface="华文楷体" panose="02010600040101010101" pitchFamily="2" charset="-122"/>
              </a:rPr>
              <a:t>、消弧线圈的运行维护</a:t>
            </a:r>
            <a:r>
              <a:rPr lang="zh-CN" altLang="en-US" sz="2000" b="1">
                <a:solidFill>
                  <a:sysClr val="windowText" lastClr="000000"/>
                </a:solidFill>
                <a:latin typeface="华文楷体" panose="02010600040101010101" pitchFamily="2" charset="-122"/>
                <a:ea typeface="华文楷体" panose="02010600040101010101" pitchFamily="2" charset="-122"/>
              </a:rPr>
              <a:t>　</a:t>
            </a:r>
          </a:p>
          <a:p>
            <a:pPr algn="just" eaLnBrk="1" hangingPunct="1"/>
            <a:r>
              <a:rPr lang="zh-CN" altLang="en-US"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(1)</a:t>
            </a:r>
            <a:r>
              <a:rPr lang="zh-CN" altLang="en-US" b="1">
                <a:solidFill>
                  <a:sysClr val="windowText" lastClr="000000"/>
                </a:solidFill>
                <a:latin typeface="华文楷体" panose="02010600040101010101" pitchFamily="2" charset="-122"/>
                <a:ea typeface="华文楷体" panose="02010600040101010101" pitchFamily="2" charset="-122"/>
              </a:rPr>
              <a:t>电网的调谐度、脱谐度及补偿度</a:t>
            </a:r>
          </a:p>
          <a:p>
            <a:pPr algn="just" eaLnBrk="1" hangingPunct="1"/>
            <a:r>
              <a:rPr lang="zh-CN" altLang="en-US"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a)</a:t>
            </a:r>
            <a:r>
              <a:rPr lang="zh-CN" altLang="en-US" b="1">
                <a:solidFill>
                  <a:sysClr val="windowText" lastClr="000000"/>
                </a:solidFill>
                <a:latin typeface="华文楷体" panose="02010600040101010101" pitchFamily="2" charset="-122"/>
                <a:ea typeface="华文楷体" panose="02010600040101010101" pitchFamily="2" charset="-122"/>
              </a:rPr>
              <a:t>调谐度：是指流过消弧线圈的补偿电感电流</a:t>
            </a:r>
            <a:r>
              <a:rPr lang="en-US" altLang="zh-CN" b="1">
                <a:solidFill>
                  <a:sysClr val="windowText" lastClr="000000"/>
                </a:solidFill>
                <a:latin typeface="华文楷体" panose="02010600040101010101" pitchFamily="2" charset="-122"/>
                <a:ea typeface="华文楷体" panose="02010600040101010101" pitchFamily="2" charset="-122"/>
              </a:rPr>
              <a:t>I</a:t>
            </a:r>
            <a:r>
              <a:rPr lang="en-US" altLang="zh-CN" sz="1400" b="1">
                <a:solidFill>
                  <a:sysClr val="windowText" lastClr="000000"/>
                </a:solidFill>
                <a:latin typeface="华文楷体" panose="02010600040101010101" pitchFamily="2" charset="-122"/>
                <a:ea typeface="华文楷体" panose="02010600040101010101" pitchFamily="2" charset="-122"/>
              </a:rPr>
              <a:t>L</a:t>
            </a:r>
            <a:r>
              <a:rPr lang="zh-CN" altLang="en-US" b="1">
                <a:solidFill>
                  <a:sysClr val="windowText" lastClr="000000"/>
                </a:solidFill>
                <a:latin typeface="华文楷体" panose="02010600040101010101" pitchFamily="2" charset="-122"/>
                <a:ea typeface="华文楷体" panose="02010600040101010101" pitchFamily="2" charset="-122"/>
              </a:rPr>
              <a:t>与电网接地电容电流</a:t>
            </a:r>
            <a:r>
              <a:rPr lang="en-US" altLang="zh-CN" b="1">
                <a:solidFill>
                  <a:sysClr val="windowText" lastClr="000000"/>
                </a:solidFill>
                <a:latin typeface="华文楷体" panose="02010600040101010101" pitchFamily="2" charset="-122"/>
                <a:ea typeface="华文楷体" panose="02010600040101010101" pitchFamily="2" charset="-122"/>
              </a:rPr>
              <a:t>I</a:t>
            </a:r>
            <a:r>
              <a:rPr lang="en-US" altLang="zh-CN" sz="1400" b="1">
                <a:solidFill>
                  <a:sysClr val="windowText" lastClr="000000"/>
                </a:solidFill>
                <a:latin typeface="华文楷体" panose="02010600040101010101" pitchFamily="2" charset="-122"/>
                <a:ea typeface="华文楷体" panose="02010600040101010101" pitchFamily="2" charset="-122"/>
              </a:rPr>
              <a:t>C</a:t>
            </a:r>
            <a:r>
              <a:rPr lang="zh-CN" altLang="en-US" b="1">
                <a:solidFill>
                  <a:sysClr val="windowText" lastClr="000000"/>
                </a:solidFill>
                <a:latin typeface="华文楷体" panose="02010600040101010101" pitchFamily="2" charset="-122"/>
                <a:ea typeface="华文楷体" panose="02010600040101010101" pitchFamily="2" charset="-122"/>
              </a:rPr>
              <a:t>的比值，即</a:t>
            </a:r>
            <a:r>
              <a:rPr lang="en-US" altLang="zh-CN" b="1">
                <a:solidFill>
                  <a:sysClr val="windowText" lastClr="000000"/>
                </a:solidFill>
                <a:latin typeface="华文楷体" panose="02010600040101010101" pitchFamily="2" charset="-122"/>
                <a:ea typeface="华文楷体" panose="02010600040101010101" pitchFamily="2" charset="-122"/>
              </a:rPr>
              <a:t>:</a:t>
            </a:r>
          </a:p>
          <a:p>
            <a:pPr algn="just" eaLnBrk="1" hangingPunct="1"/>
            <a:r>
              <a:rPr lang="en-US" altLang="zh-CN" b="1">
                <a:solidFill>
                  <a:sysClr val="windowText" lastClr="000000"/>
                </a:solidFill>
                <a:latin typeface="华文楷体" panose="02010600040101010101" pitchFamily="2" charset="-122"/>
                <a:ea typeface="华文楷体" panose="02010600040101010101" pitchFamily="2" charset="-122"/>
              </a:rPr>
              <a:t> </a:t>
            </a:r>
          </a:p>
          <a:p>
            <a:pPr algn="just" eaLnBrk="1" hangingPunct="1"/>
            <a:r>
              <a:rPr lang="en-US" altLang="zh-CN" b="1">
                <a:solidFill>
                  <a:sysClr val="windowText" lastClr="000000"/>
                </a:solidFill>
                <a:latin typeface="华文楷体" panose="02010600040101010101" pitchFamily="2" charset="-122"/>
                <a:ea typeface="华文楷体" panose="02010600040101010101" pitchFamily="2" charset="-122"/>
              </a:rPr>
              <a:t>          b)</a:t>
            </a:r>
            <a:r>
              <a:rPr lang="zh-CN" altLang="en-US" b="1">
                <a:solidFill>
                  <a:sysClr val="windowText" lastClr="000000"/>
                </a:solidFill>
                <a:latin typeface="华文楷体" panose="02010600040101010101" pitchFamily="2" charset="-122"/>
                <a:ea typeface="华文楷体" panose="02010600040101010101" pitchFamily="2" charset="-122"/>
              </a:rPr>
              <a:t>脱谐度：电网全电容电流</a:t>
            </a:r>
            <a:r>
              <a:rPr lang="en-US" altLang="zh-CN" b="1">
                <a:solidFill>
                  <a:sysClr val="windowText" lastClr="000000"/>
                </a:solidFill>
                <a:latin typeface="华文楷体" panose="02010600040101010101" pitchFamily="2" charset="-122"/>
                <a:ea typeface="华文楷体" panose="02010600040101010101" pitchFamily="2" charset="-122"/>
              </a:rPr>
              <a:t>I</a:t>
            </a:r>
            <a:r>
              <a:rPr lang="en-US" altLang="zh-CN" sz="1400" b="1">
                <a:solidFill>
                  <a:sysClr val="windowText" lastClr="000000"/>
                </a:solidFill>
                <a:latin typeface="华文楷体" panose="02010600040101010101" pitchFamily="2" charset="-122"/>
                <a:ea typeface="华文楷体" panose="02010600040101010101" pitchFamily="2" charset="-122"/>
              </a:rPr>
              <a:t>C</a:t>
            </a:r>
            <a:r>
              <a:rPr lang="zh-CN" altLang="en-US" b="1">
                <a:solidFill>
                  <a:sysClr val="windowText" lastClr="000000"/>
                </a:solidFill>
                <a:latin typeface="华文楷体" panose="02010600040101010101" pitchFamily="2" charset="-122"/>
                <a:ea typeface="华文楷体" panose="02010600040101010101" pitchFamily="2" charset="-122"/>
              </a:rPr>
              <a:t>与流过消弧线圈的电感电流</a:t>
            </a:r>
            <a:r>
              <a:rPr lang="en-US" altLang="zh-CN" b="1">
                <a:solidFill>
                  <a:sysClr val="windowText" lastClr="000000"/>
                </a:solidFill>
                <a:latin typeface="华文楷体" panose="02010600040101010101" pitchFamily="2" charset="-122"/>
                <a:ea typeface="华文楷体" panose="02010600040101010101" pitchFamily="2" charset="-122"/>
              </a:rPr>
              <a:t>I</a:t>
            </a:r>
            <a:r>
              <a:rPr lang="en-US" altLang="zh-CN" sz="1400" b="1">
                <a:solidFill>
                  <a:sysClr val="windowText" lastClr="000000"/>
                </a:solidFill>
                <a:latin typeface="华文楷体" panose="02010600040101010101" pitchFamily="2" charset="-122"/>
                <a:ea typeface="华文楷体" panose="02010600040101010101" pitchFamily="2" charset="-122"/>
              </a:rPr>
              <a:t>L</a:t>
            </a:r>
            <a:r>
              <a:rPr lang="zh-CN" altLang="en-US" b="1">
                <a:solidFill>
                  <a:sysClr val="windowText" lastClr="000000"/>
                </a:solidFill>
                <a:latin typeface="华文楷体" panose="02010600040101010101" pitchFamily="2" charset="-122"/>
                <a:ea typeface="华文楷体" panose="02010600040101010101" pitchFamily="2" charset="-122"/>
              </a:rPr>
              <a:t>之差，与电网全电容电流</a:t>
            </a:r>
            <a:r>
              <a:rPr lang="en-US" altLang="zh-CN" b="1">
                <a:solidFill>
                  <a:sysClr val="windowText" lastClr="000000"/>
                </a:solidFill>
                <a:latin typeface="华文楷体" panose="02010600040101010101" pitchFamily="2" charset="-122"/>
                <a:ea typeface="华文楷体" panose="02010600040101010101" pitchFamily="2" charset="-122"/>
              </a:rPr>
              <a:t>Ic</a:t>
            </a:r>
            <a:r>
              <a:rPr lang="zh-CN" altLang="en-US" b="1">
                <a:solidFill>
                  <a:sysClr val="windowText" lastClr="000000"/>
                </a:solidFill>
                <a:latin typeface="华文楷体" panose="02010600040101010101" pitchFamily="2" charset="-122"/>
                <a:ea typeface="华文楷体" panose="02010600040101010101" pitchFamily="2" charset="-122"/>
              </a:rPr>
              <a:t>的比值，即</a:t>
            </a:r>
            <a:r>
              <a:rPr lang="en-US" altLang="zh-CN" b="1">
                <a:solidFill>
                  <a:sysClr val="windowText" lastClr="000000"/>
                </a:solidFill>
                <a:latin typeface="华文楷体" panose="02010600040101010101" pitchFamily="2" charset="-122"/>
                <a:ea typeface="华文楷体" panose="02010600040101010101" pitchFamily="2" charset="-122"/>
              </a:rPr>
              <a:t>:</a:t>
            </a:r>
          </a:p>
          <a:p>
            <a:pPr algn="just" eaLnBrk="1" hangingPunct="1"/>
            <a:r>
              <a:rPr lang="en-US" altLang="zh-CN" b="1">
                <a:solidFill>
                  <a:sysClr val="windowText" lastClr="000000"/>
                </a:solidFill>
                <a:latin typeface="华文楷体" panose="02010600040101010101" pitchFamily="2" charset="-122"/>
                <a:ea typeface="华文楷体" panose="02010600040101010101" pitchFamily="2" charset="-122"/>
              </a:rPr>
              <a:t> </a:t>
            </a:r>
          </a:p>
          <a:p>
            <a:pPr algn="just" eaLnBrk="1" hangingPunct="1"/>
            <a:r>
              <a:rPr lang="en-US" altLang="zh-CN" b="1">
                <a:solidFill>
                  <a:sysClr val="windowText" lastClr="000000"/>
                </a:solidFill>
                <a:latin typeface="华文楷体" panose="02010600040101010101" pitchFamily="2" charset="-122"/>
                <a:ea typeface="华文楷体" panose="02010600040101010101" pitchFamily="2" charset="-122"/>
              </a:rPr>
              <a:t>         c)</a:t>
            </a:r>
            <a:r>
              <a:rPr lang="zh-CN" altLang="en-US" b="1">
                <a:solidFill>
                  <a:sysClr val="windowText" lastClr="000000"/>
                </a:solidFill>
                <a:latin typeface="华文楷体" panose="02010600040101010101" pitchFamily="2" charset="-122"/>
                <a:ea typeface="华文楷体" panose="02010600040101010101" pitchFamily="2" charset="-122"/>
              </a:rPr>
              <a:t>补偿度：是指流过消弧线圈的电感电流</a:t>
            </a:r>
            <a:r>
              <a:rPr lang="en-US" altLang="zh-CN" b="1">
                <a:solidFill>
                  <a:sysClr val="windowText" lastClr="000000"/>
                </a:solidFill>
                <a:latin typeface="华文楷体" panose="02010600040101010101" pitchFamily="2" charset="-122"/>
                <a:ea typeface="华文楷体" panose="02010600040101010101" pitchFamily="2" charset="-122"/>
              </a:rPr>
              <a:t>I</a:t>
            </a:r>
            <a:r>
              <a:rPr lang="en-US" altLang="zh-CN" sz="1400" b="1">
                <a:solidFill>
                  <a:sysClr val="windowText" lastClr="000000"/>
                </a:solidFill>
                <a:latin typeface="华文楷体" panose="02010600040101010101" pitchFamily="2" charset="-122"/>
                <a:ea typeface="华文楷体" panose="02010600040101010101" pitchFamily="2" charset="-122"/>
              </a:rPr>
              <a:t>L</a:t>
            </a:r>
            <a:r>
              <a:rPr lang="zh-CN" altLang="en-US" b="1">
                <a:solidFill>
                  <a:sysClr val="windowText" lastClr="000000"/>
                </a:solidFill>
                <a:latin typeface="华文楷体" panose="02010600040101010101" pitchFamily="2" charset="-122"/>
                <a:ea typeface="华文楷体" panose="02010600040101010101" pitchFamily="2" charset="-122"/>
              </a:rPr>
              <a:t>与电网全电容电流</a:t>
            </a:r>
            <a:r>
              <a:rPr lang="en-US" altLang="zh-CN" b="1">
                <a:solidFill>
                  <a:sysClr val="windowText" lastClr="000000"/>
                </a:solidFill>
                <a:latin typeface="华文楷体" panose="02010600040101010101" pitchFamily="2" charset="-122"/>
                <a:ea typeface="华文楷体" panose="02010600040101010101" pitchFamily="2" charset="-122"/>
              </a:rPr>
              <a:t>I</a:t>
            </a:r>
            <a:r>
              <a:rPr lang="en-US" altLang="zh-CN" sz="1400" b="1">
                <a:solidFill>
                  <a:sysClr val="windowText" lastClr="000000"/>
                </a:solidFill>
                <a:latin typeface="华文楷体" panose="02010600040101010101" pitchFamily="2" charset="-122"/>
                <a:ea typeface="华文楷体" panose="02010600040101010101" pitchFamily="2" charset="-122"/>
              </a:rPr>
              <a:t>C</a:t>
            </a:r>
            <a:r>
              <a:rPr lang="zh-CN" altLang="en-US" b="1">
                <a:solidFill>
                  <a:sysClr val="windowText" lastClr="000000"/>
                </a:solidFill>
                <a:latin typeface="华文楷体" panose="02010600040101010101" pitchFamily="2" charset="-122"/>
                <a:ea typeface="华文楷体" panose="02010600040101010101" pitchFamily="2" charset="-122"/>
              </a:rPr>
              <a:t>之差，与电网全电容电流</a:t>
            </a:r>
            <a:r>
              <a:rPr lang="en-US" altLang="zh-CN" b="1">
                <a:solidFill>
                  <a:sysClr val="windowText" lastClr="000000"/>
                </a:solidFill>
                <a:latin typeface="华文楷体" panose="02010600040101010101" pitchFamily="2" charset="-122"/>
                <a:ea typeface="华文楷体" panose="02010600040101010101" pitchFamily="2" charset="-122"/>
              </a:rPr>
              <a:t>I</a:t>
            </a:r>
            <a:r>
              <a:rPr lang="en-US" altLang="zh-CN" sz="1400" b="1">
                <a:solidFill>
                  <a:sysClr val="windowText" lastClr="000000"/>
                </a:solidFill>
                <a:latin typeface="华文楷体" panose="02010600040101010101" pitchFamily="2" charset="-122"/>
                <a:ea typeface="华文楷体" panose="02010600040101010101" pitchFamily="2" charset="-122"/>
              </a:rPr>
              <a:t>C</a:t>
            </a:r>
            <a:r>
              <a:rPr lang="zh-CN" altLang="en-US" b="1">
                <a:solidFill>
                  <a:sysClr val="windowText" lastClr="000000"/>
                </a:solidFill>
                <a:latin typeface="华文楷体" panose="02010600040101010101" pitchFamily="2" charset="-122"/>
                <a:ea typeface="华文楷体" panose="02010600040101010101" pitchFamily="2" charset="-122"/>
              </a:rPr>
              <a:t>的比值，即</a:t>
            </a:r>
            <a:r>
              <a:rPr lang="en-US" altLang="zh-CN" b="1">
                <a:solidFill>
                  <a:sysClr val="windowText" lastClr="000000"/>
                </a:solidFill>
                <a:latin typeface="华文楷体" panose="02010600040101010101" pitchFamily="2" charset="-122"/>
                <a:ea typeface="华文楷体" panose="02010600040101010101" pitchFamily="2" charset="-122"/>
              </a:rPr>
              <a:t>:</a:t>
            </a:r>
          </a:p>
          <a:p>
            <a:pPr algn="just" eaLnBrk="1" hangingPunct="1"/>
            <a:r>
              <a:rPr lang="en-US" altLang="zh-CN" b="1">
                <a:solidFill>
                  <a:sysClr val="windowText" lastClr="000000"/>
                </a:solidFill>
                <a:latin typeface="华文楷体" panose="02010600040101010101" pitchFamily="2" charset="-122"/>
                <a:ea typeface="华文楷体" panose="02010600040101010101" pitchFamily="2" charset="-122"/>
              </a:rPr>
              <a:t> </a:t>
            </a:r>
          </a:p>
          <a:p>
            <a:pPr algn="just" eaLnBrk="1" hangingPunct="1"/>
            <a:endParaRPr lang="en-US" altLang="zh-CN" b="1">
              <a:solidFill>
                <a:sysClr val="windowText" lastClr="000000"/>
              </a:solidFill>
              <a:latin typeface="华文楷体" panose="02010600040101010101" pitchFamily="2" charset="-122"/>
              <a:ea typeface="华文楷体" panose="02010600040101010101" pitchFamily="2" charset="-122"/>
            </a:endParaRPr>
          </a:p>
          <a:p>
            <a:pPr algn="just" eaLnBrk="1" hangingPunct="1"/>
            <a:endParaRPr lang="en-US" altLang="zh-CN" b="1">
              <a:solidFill>
                <a:sysClr val="windowText" lastClr="000000"/>
              </a:solidFill>
              <a:latin typeface="华文楷体" panose="02010600040101010101" pitchFamily="2" charset="-122"/>
              <a:ea typeface="华文楷体" panose="02010600040101010101" pitchFamily="2" charset="-122"/>
            </a:endParaRPr>
          </a:p>
          <a:p>
            <a:pPr algn="just" eaLnBrk="1" hangingPunct="1"/>
            <a:endParaRPr lang="en-US" altLang="zh-CN" b="1">
              <a:solidFill>
                <a:sysClr val="windowText" lastClr="000000"/>
              </a:solidFill>
              <a:latin typeface="华文楷体" panose="02010600040101010101" pitchFamily="2" charset="-122"/>
              <a:ea typeface="华文楷体" panose="02010600040101010101" pitchFamily="2" charset="-122"/>
            </a:endParaRPr>
          </a:p>
        </p:txBody>
      </p:sp>
      <p:graphicFrame>
        <p:nvGraphicFramePr>
          <p:cNvPr id="2" name="Object 1">
            <a:extLst>
              <a:ext uri="{FF2B5EF4-FFF2-40B4-BE49-F238E27FC236}">
                <a16:creationId xmlns:a16="http://schemas.microsoft.com/office/drawing/2014/main" id="{6A72E434-C4AD-4E4E-95AF-DCDCF5E0724F}"/>
              </a:ext>
            </a:extLst>
          </p:cNvPr>
          <p:cNvGraphicFramePr>
            <a:graphicFrameLocks noChangeAspect="1"/>
          </p:cNvGraphicFramePr>
          <p:nvPr>
            <p:extLst>
              <p:ext uri="{D42A27DB-BD31-4B8C-83A1-F6EECF244321}">
                <p14:modId xmlns:p14="http://schemas.microsoft.com/office/powerpoint/2010/main" val="1606787842"/>
              </p:ext>
            </p:extLst>
          </p:nvPr>
        </p:nvGraphicFramePr>
        <p:xfrm>
          <a:off x="3563888" y="1268760"/>
          <a:ext cx="825882" cy="720000"/>
        </p:xfrm>
        <a:graphic>
          <a:graphicData uri="http://schemas.openxmlformats.org/presentationml/2006/ole">
            <mc:AlternateContent xmlns:mc="http://schemas.openxmlformats.org/markup-compatibility/2006">
              <mc:Choice xmlns:v="urn:schemas-microsoft-com:vml" Requires="v">
                <p:oleObj name="Equation" r:id="rId3" imgW="495000" imgH="431640" progId="Equation.DSMT4">
                  <p:embed/>
                </p:oleObj>
              </mc:Choice>
              <mc:Fallback>
                <p:oleObj name="Equation" r:id="rId3" imgW="495000" imgH="431640" progId="Equation.DSMT4">
                  <p:embed/>
                  <p:pic>
                    <p:nvPicPr>
                      <p:cNvPr id="0" name=""/>
                      <p:cNvPicPr/>
                      <p:nvPr/>
                    </p:nvPicPr>
                    <p:blipFill>
                      <a:blip r:embed="rId4"/>
                      <a:stretch>
                        <a:fillRect/>
                      </a:stretch>
                    </p:blipFill>
                    <p:spPr>
                      <a:xfrm>
                        <a:off x="3563888" y="1268760"/>
                        <a:ext cx="825882" cy="7200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8082B71-A35A-4B85-B73D-C57F9FA084DF}"/>
              </a:ext>
            </a:extLst>
          </p:cNvPr>
          <p:cNvGraphicFramePr>
            <a:graphicFrameLocks noChangeAspect="1"/>
          </p:cNvGraphicFramePr>
          <p:nvPr>
            <p:extLst>
              <p:ext uri="{D42A27DB-BD31-4B8C-83A1-F6EECF244321}">
                <p14:modId xmlns:p14="http://schemas.microsoft.com/office/powerpoint/2010/main" val="2032679952"/>
              </p:ext>
            </p:extLst>
          </p:nvPr>
        </p:nvGraphicFramePr>
        <p:xfrm>
          <a:off x="5796136" y="2388756"/>
          <a:ext cx="1969412" cy="720000"/>
        </p:xfrm>
        <a:graphic>
          <a:graphicData uri="http://schemas.openxmlformats.org/presentationml/2006/ole">
            <mc:AlternateContent xmlns:mc="http://schemas.openxmlformats.org/markup-compatibility/2006">
              <mc:Choice xmlns:v="urn:schemas-microsoft-com:vml" Requires="v">
                <p:oleObj name="Equation" r:id="rId5" imgW="1180800" imgH="431640" progId="Equation.DSMT4">
                  <p:embed/>
                </p:oleObj>
              </mc:Choice>
              <mc:Fallback>
                <p:oleObj name="Equation" r:id="rId5" imgW="1180800" imgH="431640" progId="Equation.DSMT4">
                  <p:embed/>
                  <p:pic>
                    <p:nvPicPr>
                      <p:cNvPr id="0" name=""/>
                      <p:cNvPicPr/>
                      <p:nvPr/>
                    </p:nvPicPr>
                    <p:blipFill>
                      <a:blip r:embed="rId6"/>
                      <a:stretch>
                        <a:fillRect/>
                      </a:stretch>
                    </p:blipFill>
                    <p:spPr>
                      <a:xfrm>
                        <a:off x="5796136" y="2388756"/>
                        <a:ext cx="1969412" cy="7200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07F6218-6C08-4B82-A9E9-1587CBB19F47}"/>
              </a:ext>
            </a:extLst>
          </p:cNvPr>
          <p:cNvGraphicFramePr>
            <a:graphicFrameLocks noChangeAspect="1"/>
          </p:cNvGraphicFramePr>
          <p:nvPr>
            <p:extLst>
              <p:ext uri="{D42A27DB-BD31-4B8C-83A1-F6EECF244321}">
                <p14:modId xmlns:p14="http://schemas.microsoft.com/office/powerpoint/2010/main" val="1855909911"/>
              </p:ext>
            </p:extLst>
          </p:nvPr>
        </p:nvGraphicFramePr>
        <p:xfrm>
          <a:off x="5785548" y="3539478"/>
          <a:ext cx="1990588" cy="720000"/>
        </p:xfrm>
        <a:graphic>
          <a:graphicData uri="http://schemas.openxmlformats.org/presentationml/2006/ole">
            <mc:AlternateContent xmlns:mc="http://schemas.openxmlformats.org/markup-compatibility/2006">
              <mc:Choice xmlns:v="urn:schemas-microsoft-com:vml" Requires="v">
                <p:oleObj name="Equation" r:id="rId7" imgW="1193760" imgH="431640" progId="Equation.DSMT4">
                  <p:embed/>
                </p:oleObj>
              </mc:Choice>
              <mc:Fallback>
                <p:oleObj name="Equation" r:id="rId7" imgW="1193760" imgH="431640" progId="Equation.DSMT4">
                  <p:embed/>
                  <p:pic>
                    <p:nvPicPr>
                      <p:cNvPr id="0" name=""/>
                      <p:cNvPicPr/>
                      <p:nvPr/>
                    </p:nvPicPr>
                    <p:blipFill>
                      <a:blip r:embed="rId8"/>
                      <a:stretch>
                        <a:fillRect/>
                      </a:stretch>
                    </p:blipFill>
                    <p:spPr>
                      <a:xfrm>
                        <a:off x="5785548" y="3539478"/>
                        <a:ext cx="1990588" cy="720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0-#ppt_w/2"/>
                                          </p:val>
                                        </p:tav>
                                        <p:tav tm="100000">
                                          <p:val>
                                            <p:strVal val="#ppt_x"/>
                                          </p:val>
                                        </p:tav>
                                      </p:tavLst>
                                    </p:anim>
                                    <p:anim calcmode="lin" valueType="num">
                                      <p:cBhvr additive="base">
                                        <p:cTn id="8" dur="500" fill="hold"/>
                                        <p:tgtEl>
                                          <p:spTgt spid="44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D3239F0-BAAE-4322-9A57-7B9A1A9841A8}"/>
              </a:ext>
            </a:extLst>
          </p:cNvPr>
          <p:cNvSpPr>
            <a:spLocks noChangeArrowheads="1"/>
          </p:cNvSpPr>
          <p:nvPr/>
        </p:nvSpPr>
        <p:spPr bwMode="auto">
          <a:xfrm>
            <a:off x="107950" y="87313"/>
            <a:ext cx="8928100" cy="6613525"/>
          </a:xfrm>
          <a:prstGeom prst="rect">
            <a:avLst/>
          </a:prstGeom>
          <a:noFill/>
          <a:ln w="57150" cmpd="thickThin">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solidFill>
                  <a:sysClr val="windowText" lastClr="000000"/>
                </a:solidFill>
                <a:latin typeface="华文楷体" panose="02010600040101010101" pitchFamily="2" charset="-122"/>
                <a:ea typeface="华文楷体" panose="02010600040101010101" pitchFamily="2" charset="-122"/>
              </a:rPr>
              <a:t>(2)</a:t>
            </a:r>
            <a:r>
              <a:rPr lang="zh-CN" altLang="en-US" sz="2000" b="1">
                <a:solidFill>
                  <a:sysClr val="windowText" lastClr="000000"/>
                </a:solidFill>
                <a:latin typeface="华文楷体" panose="02010600040101010101" pitchFamily="2" charset="-122"/>
                <a:ea typeface="华文楷体" panose="02010600040101010101" pitchFamily="2" charset="-122"/>
              </a:rPr>
              <a:t>消弧线圈允许运行方式</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(a)</a:t>
            </a:r>
            <a:r>
              <a:rPr lang="zh-CN" altLang="en-US" sz="1800" b="1">
                <a:solidFill>
                  <a:sysClr val="windowText" lastClr="000000"/>
                </a:solidFill>
                <a:latin typeface="华文楷体" panose="02010600040101010101" pitchFamily="2" charset="-122"/>
                <a:ea typeface="华文楷体" panose="02010600040101010101" pitchFamily="2" charset="-122"/>
              </a:rPr>
              <a:t>在正常运行方式下，消弧线圈经隔离开关接入规定变压器的中性点</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如两台变压器共用一台消弧线圈，按正常运行方式，将消弧线圈接入某台变压器的中性点上</a:t>
            </a:r>
            <a:r>
              <a:rPr lang="en-US" altLang="zh-CN" sz="1800" b="1">
                <a:solidFill>
                  <a:sysClr val="windowText" lastClr="000000"/>
                </a:solidFill>
                <a:latin typeface="华文楷体" panose="0201060004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a:t>
            </a:r>
          </a:p>
          <a:p>
            <a:pPr algn="just" eaLnBrk="1" hangingPunct="1"/>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u="sng">
                <a:solidFill>
                  <a:sysClr val="windowText" lastClr="000000"/>
                </a:solidFill>
                <a:latin typeface="华文楷体" panose="02010600040101010101" pitchFamily="2" charset="-122"/>
                <a:ea typeface="华文楷体" panose="02010600040101010101" pitchFamily="2" charset="-122"/>
              </a:rPr>
              <a:t>(b)</a:t>
            </a:r>
            <a:r>
              <a:rPr lang="zh-CN" altLang="en-US" sz="1800" b="1" u="sng">
                <a:solidFill>
                  <a:sysClr val="windowText" lastClr="000000"/>
                </a:solidFill>
                <a:latin typeface="华文楷体" panose="02010600040101010101" pitchFamily="2" charset="-122"/>
                <a:ea typeface="华文楷体" panose="02010600040101010101" pitchFamily="2" charset="-122"/>
              </a:rPr>
              <a:t>在正常运行方式下，补偿系统各台消弧线圈均应投入运行，以满足补偿系统发生单相接地时补偿的需要。</a:t>
            </a:r>
          </a:p>
          <a:p>
            <a:pPr algn="just" eaLnBrk="1" hangingPunct="1"/>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(c)</a:t>
            </a:r>
            <a:r>
              <a:rPr lang="zh-CN" altLang="en-US" sz="1800" b="1">
                <a:solidFill>
                  <a:sysClr val="windowText" lastClr="000000"/>
                </a:solidFill>
                <a:latin typeface="华文楷体" panose="02010600040101010101" pitchFamily="2" charset="-122"/>
                <a:ea typeface="华文楷体" panose="02010600040101010101" pitchFamily="2" charset="-122"/>
              </a:rPr>
              <a:t>正常运行方式下，消弧线圈不得超过其铭牌额定参数运行。当补偿系统发生单相接地时，消弧线圈继续运行时间不超过</a:t>
            </a:r>
            <a:r>
              <a:rPr lang="en-US" altLang="zh-CN" sz="1800" b="1">
                <a:solidFill>
                  <a:sysClr val="windowText" lastClr="000000"/>
                </a:solidFill>
                <a:latin typeface="华文楷体" panose="02010600040101010101" pitchFamily="2" charset="-122"/>
                <a:ea typeface="华文楷体" panose="02010600040101010101" pitchFamily="2" charset="-122"/>
              </a:rPr>
              <a:t>2h</a:t>
            </a:r>
            <a:r>
              <a:rPr lang="zh-CN" altLang="en-US" sz="1800" b="1">
                <a:solidFill>
                  <a:sysClr val="windowText" lastClr="000000"/>
                </a:solidFill>
                <a:latin typeface="华文楷体" panose="02010600040101010101" pitchFamily="2" charset="-122"/>
                <a:ea typeface="华文楷体" panose="02010600040101010101" pitchFamily="2" charset="-122"/>
              </a:rPr>
              <a:t>。</a:t>
            </a:r>
          </a:p>
          <a:p>
            <a:pPr algn="just" eaLnBrk="1" hangingPunct="1"/>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(d)</a:t>
            </a:r>
            <a:r>
              <a:rPr lang="zh-CN" altLang="en-US" sz="1800" b="1">
                <a:solidFill>
                  <a:sysClr val="windowText" lastClr="000000"/>
                </a:solidFill>
                <a:latin typeface="华文楷体" panose="02010600040101010101" pitchFamily="2" charset="-122"/>
                <a:ea typeface="华文楷体" panose="02010600040101010101" pitchFamily="2" charset="-122"/>
              </a:rPr>
              <a:t>消弧线圈正常调谐值选择。</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u="sng">
                <a:solidFill>
                  <a:sysClr val="windowText" lastClr="000000"/>
                </a:solidFill>
                <a:latin typeface="华文楷体" panose="02010600040101010101" pitchFamily="2" charset="-122"/>
                <a:ea typeface="华文楷体" panose="02010600040101010101" pitchFamily="2" charset="-122"/>
              </a:rPr>
              <a:t>1)</a:t>
            </a:r>
            <a:r>
              <a:rPr lang="zh-CN" altLang="en-US" sz="2000" b="1" u="sng">
                <a:solidFill>
                  <a:sysClr val="windowText" lastClr="000000"/>
                </a:solidFill>
                <a:latin typeface="华文楷体" panose="02010600040101010101" pitchFamily="2" charset="-122"/>
                <a:ea typeface="华文楷体" panose="02010600040101010101" pitchFamily="2" charset="-122"/>
              </a:rPr>
              <a:t>选择调谐值时，应使电容电流</a:t>
            </a:r>
            <a:r>
              <a:rPr lang="en-US" altLang="zh-CN" sz="2000" b="1" u="sng">
                <a:solidFill>
                  <a:sysClr val="windowText" lastClr="000000"/>
                </a:solidFill>
                <a:latin typeface="华文楷体" panose="02010600040101010101" pitchFamily="2" charset="-122"/>
                <a:ea typeface="华文楷体" panose="02010600040101010101" pitchFamily="2" charset="-122"/>
              </a:rPr>
              <a:t>I</a:t>
            </a:r>
            <a:r>
              <a:rPr lang="en-US" altLang="zh-CN" sz="1400" b="1" u="sng">
                <a:solidFill>
                  <a:sysClr val="windowText" lastClr="000000"/>
                </a:solidFill>
                <a:latin typeface="华文楷体" panose="02010600040101010101" pitchFamily="2" charset="-122"/>
                <a:ea typeface="华文楷体" panose="02010600040101010101" pitchFamily="2" charset="-122"/>
              </a:rPr>
              <a:t>C</a:t>
            </a:r>
            <a:r>
              <a:rPr lang="zh-CN" altLang="en-US" sz="2000" b="1" u="sng">
                <a:solidFill>
                  <a:sysClr val="windowText" lastClr="000000"/>
                </a:solidFill>
                <a:latin typeface="华文楷体" panose="02010600040101010101" pitchFamily="2" charset="-122"/>
                <a:ea typeface="华文楷体" panose="02010600040101010101" pitchFamily="2" charset="-122"/>
              </a:rPr>
              <a:t>过补偿或欠补偿后，剩余电感电流或电容电流</a:t>
            </a:r>
            <a:r>
              <a:rPr lang="en-US" altLang="zh-CN" sz="2000" b="1" u="sng">
                <a:solidFill>
                  <a:sysClr val="windowText" lastClr="000000"/>
                </a:solidFill>
                <a:latin typeface="华文楷体" panose="02010600040101010101" pitchFamily="2" charset="-122"/>
                <a:ea typeface="华文楷体" panose="02010600040101010101" pitchFamily="2" charset="-122"/>
              </a:rPr>
              <a:t>(</a:t>
            </a:r>
            <a:r>
              <a:rPr lang="zh-CN" altLang="en-US" sz="2000" b="1" u="sng">
                <a:solidFill>
                  <a:sysClr val="windowText" lastClr="000000"/>
                </a:solidFill>
                <a:latin typeface="华文楷体" panose="02010600040101010101" pitchFamily="2" charset="-122"/>
                <a:ea typeface="华文楷体" panose="02010600040101010101" pitchFamily="2" charset="-122"/>
              </a:rPr>
              <a:t>即残余电流</a:t>
            </a:r>
            <a:r>
              <a:rPr lang="en-US" altLang="zh-CN" sz="2000" b="1" u="sng">
                <a:solidFill>
                  <a:sysClr val="windowText" lastClr="000000"/>
                </a:solidFill>
                <a:latin typeface="华文楷体" panose="02010600040101010101" pitchFamily="2" charset="-122"/>
                <a:ea typeface="华文楷体" panose="02010600040101010101" pitchFamily="2" charset="-122"/>
              </a:rPr>
              <a:t>I</a:t>
            </a:r>
            <a:r>
              <a:rPr lang="en-US" altLang="zh-CN" sz="1400" b="1" u="sng">
                <a:solidFill>
                  <a:sysClr val="windowText" lastClr="000000"/>
                </a:solidFill>
                <a:latin typeface="华文楷体" panose="02010600040101010101" pitchFamily="2" charset="-122"/>
                <a:ea typeface="华文楷体" panose="02010600040101010101" pitchFamily="2" charset="-122"/>
              </a:rPr>
              <a:t>L</a:t>
            </a:r>
            <a:r>
              <a:rPr lang="en-US" altLang="zh-CN" sz="2000" b="1" u="sng">
                <a:solidFill>
                  <a:sysClr val="windowText" lastClr="000000"/>
                </a:solidFill>
                <a:latin typeface="华文楷体" panose="02010600040101010101" pitchFamily="2" charset="-122"/>
                <a:ea typeface="华文楷体" panose="02010600040101010101" pitchFamily="2" charset="-122"/>
              </a:rPr>
              <a:t>-I</a:t>
            </a:r>
            <a:r>
              <a:rPr lang="en-US" altLang="zh-CN" sz="1400" b="1" u="sng">
                <a:solidFill>
                  <a:sysClr val="windowText" lastClr="000000"/>
                </a:solidFill>
                <a:latin typeface="华文楷体" panose="02010600040101010101" pitchFamily="2" charset="-122"/>
                <a:ea typeface="华文楷体" panose="02010600040101010101" pitchFamily="2" charset="-122"/>
              </a:rPr>
              <a:t>C</a:t>
            </a:r>
            <a:r>
              <a:rPr lang="en-US" altLang="zh-CN" sz="2000" b="1" u="sng">
                <a:solidFill>
                  <a:sysClr val="windowText" lastClr="000000"/>
                </a:solidFill>
                <a:latin typeface="华文楷体" panose="02010600040101010101" pitchFamily="2" charset="-122"/>
                <a:ea typeface="华文楷体" panose="02010600040101010101" pitchFamily="2" charset="-122"/>
              </a:rPr>
              <a:t>)</a:t>
            </a:r>
            <a:r>
              <a:rPr lang="zh-CN" altLang="en-US" sz="2000" b="1" u="sng">
                <a:solidFill>
                  <a:sysClr val="windowText" lastClr="000000"/>
                </a:solidFill>
                <a:latin typeface="华文楷体" panose="02010600040101010101" pitchFamily="2" charset="-122"/>
                <a:ea typeface="华文楷体" panose="02010600040101010101" pitchFamily="2" charset="-122"/>
              </a:rPr>
              <a:t>有一定差值。</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u="sng">
                <a:solidFill>
                  <a:sysClr val="windowText" lastClr="000000"/>
                </a:solidFill>
                <a:latin typeface="华文楷体" panose="02010600040101010101" pitchFamily="2" charset="-122"/>
                <a:ea typeface="华文楷体" panose="02010600040101010101" pitchFamily="2" charset="-122"/>
              </a:rPr>
              <a:t>2)</a:t>
            </a:r>
            <a:r>
              <a:rPr lang="zh-CN" altLang="en-US" sz="2000" b="1" u="sng">
                <a:solidFill>
                  <a:sysClr val="windowText" lastClr="000000"/>
                </a:solidFill>
                <a:latin typeface="华文楷体" panose="02010600040101010101" pitchFamily="2" charset="-122"/>
                <a:ea typeface="华文楷体" panose="02010600040101010101" pitchFamily="2" charset="-122"/>
              </a:rPr>
              <a:t>补偿网络在正常或事故情况下，中性点位移电压</a:t>
            </a:r>
            <a:r>
              <a:rPr lang="en-US" altLang="zh-CN" sz="2000" b="1" u="sng">
                <a:solidFill>
                  <a:sysClr val="windowText" lastClr="000000"/>
                </a:solidFill>
                <a:latin typeface="华文楷体" panose="02010600040101010101" pitchFamily="2" charset="-122"/>
                <a:ea typeface="华文楷体" panose="02010600040101010101" pitchFamily="2" charset="-122"/>
              </a:rPr>
              <a:t>(</a:t>
            </a:r>
            <a:r>
              <a:rPr lang="zh-CN" altLang="en-US" sz="2000" b="1" u="sng">
                <a:solidFill>
                  <a:sysClr val="windowText" lastClr="000000"/>
                </a:solidFill>
                <a:latin typeface="华文楷体" panose="02010600040101010101" pitchFamily="2" charset="-122"/>
                <a:ea typeface="华文楷体" panose="02010600040101010101" pitchFamily="2" charset="-122"/>
              </a:rPr>
              <a:t>即对地电压</a:t>
            </a:r>
            <a:r>
              <a:rPr lang="en-US" altLang="zh-CN" sz="2000" b="1" u="sng">
                <a:solidFill>
                  <a:sysClr val="windowText" lastClr="000000"/>
                </a:solidFill>
                <a:latin typeface="华文楷体" panose="02010600040101010101" pitchFamily="2" charset="-122"/>
                <a:ea typeface="华文楷体" panose="02010600040101010101" pitchFamily="2" charset="-122"/>
              </a:rPr>
              <a:t>)</a:t>
            </a:r>
            <a:r>
              <a:rPr lang="zh-CN" altLang="en-US" sz="2000" b="1" u="sng">
                <a:solidFill>
                  <a:sysClr val="windowText" lastClr="000000"/>
                </a:solidFill>
                <a:latin typeface="华文楷体" panose="02010600040101010101" pitchFamily="2" charset="-122"/>
                <a:ea typeface="华文楷体" panose="02010600040101010101" pitchFamily="2" charset="-122"/>
              </a:rPr>
              <a:t>不超过下列数值：</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zh-CN" altLang="en-US" sz="1800" b="1" u="sng">
                <a:solidFill>
                  <a:sysClr val="windowText" lastClr="000000"/>
                </a:solidFill>
                <a:latin typeface="华文楷体" panose="02010600040101010101" pitchFamily="2" charset="-122"/>
                <a:ea typeface="华文楷体" panose="02010600040101010101" pitchFamily="2" charset="-122"/>
              </a:rPr>
              <a:t>①补偿网络正常时，消弧线圈长期运行，中性点位移电压不超过额定相电压的</a:t>
            </a:r>
            <a:r>
              <a:rPr lang="en-US" altLang="zh-CN" sz="1800" b="1" u="sng">
                <a:solidFill>
                  <a:sysClr val="windowText" lastClr="000000"/>
                </a:solidFill>
                <a:latin typeface="华文楷体" panose="02010600040101010101" pitchFamily="2" charset="-122"/>
                <a:ea typeface="华文楷体" panose="02010600040101010101" pitchFamily="2" charset="-122"/>
              </a:rPr>
              <a:t>15</a:t>
            </a:r>
            <a:r>
              <a:rPr lang="zh-CN" altLang="en-US" sz="1800" b="1" u="sng">
                <a:solidFill>
                  <a:sysClr val="windowText" lastClr="000000"/>
                </a:solidFill>
                <a:latin typeface="华文楷体" panose="02010600040101010101" pitchFamily="2" charset="-122"/>
                <a:ea typeface="华文楷体" panose="02010600040101010101" pitchFamily="2" charset="-122"/>
              </a:rPr>
              <a:t>％；②操作过程中，</a:t>
            </a:r>
            <a:r>
              <a:rPr lang="en-US" altLang="zh-CN" sz="1800" b="1" u="sng">
                <a:solidFill>
                  <a:sysClr val="windowText" lastClr="000000"/>
                </a:solidFill>
                <a:latin typeface="华文楷体" panose="02010600040101010101" pitchFamily="2" charset="-122"/>
                <a:ea typeface="华文楷体" panose="02010600040101010101" pitchFamily="2" charset="-122"/>
              </a:rPr>
              <a:t>1h</a:t>
            </a:r>
            <a:r>
              <a:rPr lang="zh-CN" altLang="en-US" sz="1800" b="1" u="sng">
                <a:solidFill>
                  <a:sysClr val="windowText" lastClr="000000"/>
                </a:solidFill>
                <a:latin typeface="华文楷体" panose="02010600040101010101" pitchFamily="2" charset="-122"/>
                <a:ea typeface="华文楷体" panose="02010600040101010101" pitchFamily="2" charset="-122"/>
              </a:rPr>
              <a:t>运行中性点位移电压不超过额定相电压的</a:t>
            </a:r>
            <a:r>
              <a:rPr lang="en-US" altLang="zh-CN" sz="1800" b="1" u="sng">
                <a:solidFill>
                  <a:sysClr val="windowText" lastClr="000000"/>
                </a:solidFill>
                <a:latin typeface="华文楷体" panose="02010600040101010101" pitchFamily="2" charset="-122"/>
                <a:ea typeface="华文楷体" panose="02010600040101010101" pitchFamily="2" charset="-122"/>
              </a:rPr>
              <a:t>30</a:t>
            </a:r>
            <a:r>
              <a:rPr lang="zh-CN" altLang="en-US" sz="1800" b="1" u="sng">
                <a:solidFill>
                  <a:sysClr val="windowText" lastClr="000000"/>
                </a:solidFill>
                <a:latin typeface="华文楷体" panose="02010600040101010101" pitchFamily="2" charset="-122"/>
                <a:ea typeface="华文楷体" panose="02010600040101010101" pitchFamily="2" charset="-122"/>
              </a:rPr>
              <a:t>％；③补偿网络发生单相接地故障时，中性点位移电压不超过额定相电压的</a:t>
            </a:r>
            <a:r>
              <a:rPr lang="en-US" altLang="zh-CN" sz="1800" b="1" u="sng">
                <a:solidFill>
                  <a:sysClr val="windowText" lastClr="000000"/>
                </a:solidFill>
                <a:latin typeface="华文楷体" panose="02010600040101010101" pitchFamily="2" charset="-122"/>
                <a:ea typeface="华文楷体" panose="02010600040101010101" pitchFamily="2" charset="-122"/>
              </a:rPr>
              <a:t>100</a:t>
            </a:r>
            <a:r>
              <a:rPr lang="zh-CN" altLang="en-US" sz="1800" b="1" u="sng">
                <a:solidFill>
                  <a:sysClr val="windowText" lastClr="000000"/>
                </a:solidFill>
                <a:latin typeface="华文楷体" panose="02010600040101010101" pitchFamily="2" charset="-122"/>
                <a:ea typeface="华文楷体" panose="02010600040101010101" pitchFamily="2" charset="-122"/>
              </a:rPr>
              <a:t>％。</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(e)</a:t>
            </a:r>
            <a:r>
              <a:rPr lang="zh-CN" altLang="en-US" sz="2000" b="1">
                <a:solidFill>
                  <a:sysClr val="windowText" lastClr="000000"/>
                </a:solidFill>
                <a:latin typeface="华文楷体" panose="02010600040101010101" pitchFamily="2" charset="-122"/>
                <a:ea typeface="华文楷体" panose="02010600040101010101" pitchFamily="2" charset="-122"/>
              </a:rPr>
              <a:t>允许补偿方式：调节消弧线圈的匝数</a:t>
            </a:r>
            <a:r>
              <a:rPr lang="en-US" altLang="zh-CN" sz="2000" b="1">
                <a:solidFill>
                  <a:sysClr val="windowText" lastClr="000000"/>
                </a:solidFill>
                <a:latin typeface="华文楷体" panose="02010600040101010101" pitchFamily="2" charset="-122"/>
                <a:ea typeface="华文楷体" panose="02010600040101010101" pitchFamily="2" charset="-122"/>
              </a:rPr>
              <a:t>(</a:t>
            </a:r>
            <a:r>
              <a:rPr lang="zh-CN" altLang="en-US" sz="2000" b="1">
                <a:solidFill>
                  <a:sysClr val="windowText" lastClr="000000"/>
                </a:solidFill>
                <a:latin typeface="华文楷体" panose="02010600040101010101" pitchFamily="2" charset="-122"/>
                <a:ea typeface="华文楷体" panose="02010600040101010101" pitchFamily="2" charset="-122"/>
              </a:rPr>
              <a:t>即分接头</a:t>
            </a:r>
            <a:r>
              <a:rPr lang="en-US" altLang="zh-CN" sz="2000" b="1">
                <a:solidFill>
                  <a:sysClr val="windowText" lastClr="000000"/>
                </a:solidFill>
                <a:latin typeface="华文楷体" panose="02010600040101010101" pitchFamily="2" charset="-122"/>
                <a:ea typeface="华文楷体" panose="02010600040101010101" pitchFamily="2" charset="-122"/>
              </a:rPr>
              <a:t>)</a:t>
            </a:r>
            <a:r>
              <a:rPr lang="zh-CN" altLang="en-US" sz="2000" b="1">
                <a:solidFill>
                  <a:sysClr val="windowText" lastClr="000000"/>
                </a:solidFill>
                <a:latin typeface="华文楷体" panose="02010600040101010101" pitchFamily="2" charset="-122"/>
                <a:ea typeface="华文楷体" panose="02010600040101010101" pitchFamily="2" charset="-122"/>
              </a:rPr>
              <a:t>，可以改变消弧线圈的补偿方式。对于补偿系统中变压器中性点的消弧线圈，一般采用过补偿运行方式，只有在消弧线圈容量不足，不能满足过补偿运行时，才可采用欠补偿运行方式，且操作必须遵守有关规定，不论正常情况下或运行方式改变的情况下，消弧线圈不得采用全补偿运行方式。</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u="sng">
                <a:solidFill>
                  <a:sysClr val="windowText" lastClr="000000"/>
                </a:solidFill>
                <a:latin typeface="华文楷体" panose="02010600040101010101" pitchFamily="2" charset="-122"/>
                <a:ea typeface="华文楷体" panose="02010600040101010101" pitchFamily="2" charset="-122"/>
              </a:rPr>
              <a:t>(f)</a:t>
            </a:r>
            <a:r>
              <a:rPr lang="zh-CN" altLang="en-US" sz="2000" b="1" u="sng">
                <a:solidFill>
                  <a:sysClr val="windowText" lastClr="000000"/>
                </a:solidFill>
                <a:latin typeface="华文楷体" panose="02010600040101010101" pitchFamily="2" charset="-122"/>
                <a:ea typeface="华文楷体" panose="02010600040101010101" pitchFamily="2" charset="-122"/>
              </a:rPr>
              <a:t>改变消弧线圈运行台数时，应相应地改变继续运行中的消弧线圈分接头位置，以满足改变后运行方式下的调谐电流值。</a:t>
            </a:r>
            <a:endParaRPr lang="zh-CN" altLang="en-US" b="1" u="sng">
              <a:solidFill>
                <a:sysClr val="windowText" lastClr="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0-#ppt_w/2"/>
                                          </p:val>
                                        </p:tav>
                                        <p:tav tm="100000">
                                          <p:val>
                                            <p:strVal val="#ppt_x"/>
                                          </p:val>
                                        </p:tav>
                                      </p:tavLst>
                                    </p:anim>
                                    <p:anim calcmode="lin" valueType="num">
                                      <p:cBhvr additive="base">
                                        <p:cTn id="8" dur="500" fill="hold"/>
                                        <p:tgtEl>
                                          <p:spTgt spid="522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351E00A-5F92-427F-A12A-D50BCC2959A4}"/>
              </a:ext>
            </a:extLst>
          </p:cNvPr>
          <p:cNvSpPr>
            <a:spLocks noChangeArrowheads="1"/>
          </p:cNvSpPr>
          <p:nvPr/>
        </p:nvSpPr>
        <p:spPr bwMode="auto">
          <a:xfrm>
            <a:off x="107950" y="87313"/>
            <a:ext cx="8928100" cy="6401753"/>
          </a:xfrm>
          <a:prstGeom prst="rect">
            <a:avLst/>
          </a:prstGeom>
          <a:noFill/>
          <a:ln w="57150" cmpd="thickThin">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ysClr val="windowText" lastClr="000000"/>
                </a:solidFill>
                <a:latin typeface="华文楷体" panose="02010600040101010101" pitchFamily="2" charset="-122"/>
                <a:ea typeface="华文楷体" panose="02010600040101010101" pitchFamily="2" charset="-122"/>
              </a:rPr>
              <a:t>10</a:t>
            </a:r>
            <a:r>
              <a:rPr lang="zh-CN" altLang="en-US" b="1">
                <a:solidFill>
                  <a:sysClr val="windowText" lastClr="000000"/>
                </a:solidFill>
                <a:latin typeface="华文楷体" panose="02010600040101010101" pitchFamily="2" charset="-122"/>
                <a:ea typeface="华文楷体" panose="02010600040101010101" pitchFamily="2" charset="-122"/>
              </a:rPr>
              <a:t>、消弧线圈运行中的注意事项</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(1)</a:t>
            </a:r>
            <a:r>
              <a:rPr lang="zh-CN" altLang="en-US" sz="1800" b="1">
                <a:solidFill>
                  <a:sysClr val="windowText" lastClr="000000"/>
                </a:solidFill>
                <a:latin typeface="华文楷体" panose="02010600040101010101" pitchFamily="2" charset="-122"/>
                <a:ea typeface="华文楷体" panose="02010600040101010101" pitchFamily="2" charset="-122"/>
              </a:rPr>
              <a:t>消弧线圈的投入或切除以及分接头的变更由调度决定，不得私自处理；运行中消弧线圈分接头的改变应在系统无接地故障时进行。调整分接头的工作，应在消弧线圈退出系统后进行，调整结束后再投入系统。</a:t>
            </a:r>
          </a:p>
          <a:p>
            <a:pPr algn="just" eaLnBrk="1" hangingPunct="1"/>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(2)</a:t>
            </a:r>
            <a:r>
              <a:rPr lang="zh-CN" altLang="en-US" sz="1800" b="1">
                <a:solidFill>
                  <a:sysClr val="windowText" lastClr="000000"/>
                </a:solidFill>
                <a:latin typeface="华文楷体" panose="02010600040101010101" pitchFamily="2" charset="-122"/>
                <a:ea typeface="华文楷体" panose="02010600040101010101" pitchFamily="2" charset="-122"/>
              </a:rPr>
              <a:t>得到调度命令后，消弧线圈分接头的倒换工作由运行人员进行，倒换后用万用表或兆欧表做导通试验。</a:t>
            </a:r>
          </a:p>
          <a:p>
            <a:pPr algn="just" eaLnBrk="1" hangingPunct="1"/>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(3)</a:t>
            </a:r>
            <a:r>
              <a:rPr lang="zh-CN" altLang="en-US" sz="1800" b="1">
                <a:solidFill>
                  <a:sysClr val="windowText" lastClr="000000"/>
                </a:solidFill>
                <a:latin typeface="华文楷体" panose="02010600040101010101" pitchFamily="2" charset="-122"/>
                <a:ea typeface="华文楷体" panose="02010600040101010101" pitchFamily="2" charset="-122"/>
              </a:rPr>
              <a:t>在正常情况下，禁止将消弧线圈同时运行在两台变压器的中性点。当消弧线圈由一台变压器切换到另一台变压器上时，其隔离开关的操作应遵循</a:t>
            </a:r>
            <a:r>
              <a:rPr lang="zh-CN" altLang="en-US" sz="1800" b="1">
                <a:solidFill>
                  <a:sysClr val="windowText" lastClr="000000"/>
                </a:solidFill>
                <a:latin typeface="宋体" panose="0201060003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先拉后合</a:t>
            </a:r>
            <a:r>
              <a:rPr lang="zh-CN" altLang="en-US" sz="1800" b="1">
                <a:solidFill>
                  <a:sysClr val="windowText" lastClr="000000"/>
                </a:solidFill>
                <a:latin typeface="宋体" panose="02010600030101010101" pitchFamily="2" charset="-122"/>
                <a:ea typeface="华文楷体" panose="02010600040101010101" pitchFamily="2" charset="-122"/>
              </a:rPr>
              <a:t>”</a:t>
            </a:r>
            <a:r>
              <a:rPr lang="zh-CN" altLang="en-US" sz="1800" b="1">
                <a:solidFill>
                  <a:sysClr val="windowText" lastClr="000000"/>
                </a:solidFill>
                <a:latin typeface="华文楷体" panose="02010600040101010101" pitchFamily="2" charset="-122"/>
                <a:ea typeface="华文楷体" panose="02010600040101010101" pitchFamily="2" charset="-122"/>
              </a:rPr>
              <a:t>的原则。</a:t>
            </a:r>
          </a:p>
          <a:p>
            <a:pPr algn="just" eaLnBrk="1" hangingPunct="1"/>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(4)</a:t>
            </a:r>
            <a:r>
              <a:rPr lang="zh-CN" altLang="en-US" sz="1800" b="1">
                <a:solidFill>
                  <a:sysClr val="windowText" lastClr="000000"/>
                </a:solidFill>
                <a:latin typeface="华文楷体" panose="02010600040101010101" pitchFamily="2" charset="-122"/>
                <a:ea typeface="华文楷体" panose="02010600040101010101" pitchFamily="2" charset="-122"/>
              </a:rPr>
              <a:t>严禁在系统发生事故的情况下用隔离开关投入或断开消弧线圈，因为隔离开关在断开消弧线圈时将产生弧光，会造成相间短路或其他事故。</a:t>
            </a:r>
          </a:p>
          <a:p>
            <a:pPr algn="just" eaLnBrk="1" hangingPunct="1"/>
            <a:r>
              <a:rPr lang="zh-CN" altLang="en-US" sz="1800" b="1">
                <a:solidFill>
                  <a:sysClr val="windowText" lastClr="000000"/>
                </a:solidFill>
                <a:latin typeface="华文楷体" panose="02010600040101010101" pitchFamily="2" charset="-122"/>
                <a:ea typeface="华文楷体" panose="02010600040101010101" pitchFamily="2" charset="-122"/>
              </a:rPr>
              <a:t>        </a:t>
            </a:r>
            <a:r>
              <a:rPr lang="en-US" altLang="zh-CN" sz="1800" b="1">
                <a:solidFill>
                  <a:sysClr val="windowText" lastClr="000000"/>
                </a:solidFill>
                <a:latin typeface="华文楷体" panose="02010600040101010101" pitchFamily="2" charset="-122"/>
                <a:ea typeface="华文楷体" panose="02010600040101010101" pitchFamily="2" charset="-122"/>
              </a:rPr>
              <a:t>(5)</a:t>
            </a:r>
            <a:r>
              <a:rPr lang="zh-CN" altLang="en-US" sz="1800" b="1">
                <a:solidFill>
                  <a:sysClr val="windowText" lastClr="000000"/>
                </a:solidFill>
                <a:latin typeface="华文楷体" panose="02010600040101010101" pitchFamily="2" charset="-122"/>
                <a:ea typeface="华文楷体" panose="02010600040101010101" pitchFamily="2" charset="-122"/>
              </a:rPr>
              <a:t>当在运行中发现消弧线圈有下列情况时，必须立即停止消弧线圈运行：①防爆门破裂且向外喷油；②严重漏油，油面计已看不到油位，而且有异音或放电声响；③套管严重放电或接地；④着火冒烟。</a:t>
            </a:r>
          </a:p>
          <a:p>
            <a:pPr algn="just" eaLnBrk="1" hangingPunct="1"/>
            <a:r>
              <a:rPr lang="zh-CN" altLang="en-US" sz="1800" b="1">
                <a:solidFill>
                  <a:sysClr val="windowText" lastClr="000000"/>
                </a:solidFill>
                <a:latin typeface="华文楷体" panose="02010600040101010101" pitchFamily="2" charset="-122"/>
                <a:ea typeface="华文楷体" panose="02010600040101010101" pitchFamily="2" charset="-122"/>
              </a:rPr>
              <a:t>         以上现象说明消弧线圈内部已出现严重故障。如果此时存在着系统接地事故，则不可拉开接地隔离开关，应作以下处理：①若有备用变压器，则立即投入备用变压器，停止工作变压器，断开消弧线圈隔离开关；②若有并联工作变压器，在考虑另一台变压器过负荷的情况下，将带消弧线圈变压器切除，断开消弧线圈，再恢复并列运行；③如无上述条件，可采用停机或停主变压器的方式停用消弧线圈，拉开消弧线圈的隔离开关后，再将发电机或变压器重新并入系统。也可联系调度切除接地线路，然后再断开消弧线圈隔离开关。</a:t>
            </a:r>
          </a:p>
          <a:p>
            <a:pPr algn="just" eaLnBrk="1" hangingPunct="1"/>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algn="just" eaLnBrk="1" hangingPunct="1"/>
            <a:endParaRPr lang="en-US" altLang="zh-CN" b="1">
              <a:solidFill>
                <a:sysClr val="windowText" lastClr="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0-#ppt_w/2"/>
                                          </p:val>
                                        </p:tav>
                                        <p:tav tm="100000">
                                          <p:val>
                                            <p:strVal val="#ppt_x"/>
                                          </p:val>
                                        </p:tav>
                                      </p:tavLst>
                                    </p:anim>
                                    <p:anim calcmode="lin" valueType="num">
                                      <p:cBhvr additive="base">
                                        <p:cTn id="8" dur="500" fill="hold"/>
                                        <p:tgtEl>
                                          <p:spTgt spid="532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a:extLst>
              <a:ext uri="{FF2B5EF4-FFF2-40B4-BE49-F238E27FC236}">
                <a16:creationId xmlns:a16="http://schemas.microsoft.com/office/drawing/2014/main" id="{8E0EC53D-1F49-4DF7-A83D-F517582D4F19}"/>
              </a:ext>
            </a:extLst>
          </p:cNvPr>
          <p:cNvSpPr>
            <a:spLocks noChangeArrowheads="1"/>
          </p:cNvSpPr>
          <p:nvPr/>
        </p:nvSpPr>
        <p:spPr bwMode="auto">
          <a:xfrm>
            <a:off x="179388" y="0"/>
            <a:ext cx="8856662" cy="5953125"/>
          </a:xfrm>
          <a:prstGeom prst="rect">
            <a:avLst/>
          </a:prstGeom>
          <a:noFill/>
          <a:ln w="9525">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dirty="0">
                <a:solidFill>
                  <a:sysClr val="windowText" lastClr="000000"/>
                </a:solidFill>
                <a:latin typeface="华文楷体" panose="02010600040101010101" pitchFamily="2" charset="-122"/>
                <a:ea typeface="华文楷体" panose="02010600040101010101" pitchFamily="2" charset="-122"/>
              </a:rPr>
              <a:t>11</a:t>
            </a:r>
            <a:r>
              <a:rPr lang="zh-CN" altLang="en-US" sz="2800" b="1" dirty="0">
                <a:solidFill>
                  <a:sysClr val="windowText" lastClr="000000"/>
                </a:solidFill>
                <a:latin typeface="华文楷体" panose="02010600040101010101" pitchFamily="2" charset="-122"/>
                <a:ea typeface="华文楷体" panose="02010600040101010101" pitchFamily="2" charset="-122"/>
              </a:rPr>
              <a:t>、消弧线圈的</a:t>
            </a:r>
            <a:r>
              <a:rPr lang="zh-CN" altLang="en-US" sz="2800" b="1" dirty="0">
                <a:solidFill>
                  <a:sysClr val="windowText" lastClr="000000"/>
                </a:solidFill>
                <a:highlight>
                  <a:srgbClr val="FFFF00"/>
                </a:highlight>
                <a:latin typeface="华文楷体" panose="02010600040101010101" pitchFamily="2" charset="-122"/>
                <a:ea typeface="华文楷体" panose="02010600040101010101" pitchFamily="2" charset="-122"/>
              </a:rPr>
              <a:t>运行监视</a:t>
            </a:r>
          </a:p>
          <a:p>
            <a:pPr algn="just"/>
            <a:r>
              <a:rPr lang="zh-CN" altLang="en-US"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(1)</a:t>
            </a:r>
            <a:r>
              <a:rPr lang="zh-CN" altLang="en-US" sz="2000" b="1" dirty="0">
                <a:solidFill>
                  <a:sysClr val="windowText" lastClr="000000"/>
                </a:solidFill>
                <a:latin typeface="华文楷体" panose="02010600040101010101" pitchFamily="2" charset="-122"/>
                <a:ea typeface="华文楷体" panose="02010600040101010101" pitchFamily="2" charset="-122"/>
              </a:rPr>
              <a:t>监视消弧线圈的绝缘电压表、补偿电流表及温度表指示应在正　　　常范围内，并定时记录。</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(2)</a:t>
            </a:r>
            <a:r>
              <a:rPr lang="zh-CN" altLang="en-US" sz="2000" b="1" dirty="0">
                <a:solidFill>
                  <a:sysClr val="windowText" lastClr="000000"/>
                </a:solidFill>
                <a:latin typeface="华文楷体" panose="02010600040101010101" pitchFamily="2" charset="-122"/>
                <a:ea typeface="华文楷体" panose="02010600040101010101" pitchFamily="2" charset="-122"/>
              </a:rPr>
              <a:t>监视中性点偏移电压，应不超过规定值。</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(3)</a:t>
            </a:r>
            <a:r>
              <a:rPr lang="zh-CN" altLang="en-US" sz="2000" b="1" dirty="0">
                <a:solidFill>
                  <a:sysClr val="windowText" lastClr="000000"/>
                </a:solidFill>
                <a:latin typeface="华文楷体" panose="02010600040101010101" pitchFamily="2" charset="-122"/>
                <a:ea typeface="华文楷体" panose="02010600040101010101" pitchFamily="2" charset="-122"/>
              </a:rPr>
              <a:t>当补偿网络发生单相接地故障时，值班员应监视各仪表指示值及信号灯的变化，以判断接地发生在哪一相，做好记录并向调度汇　　报。</a:t>
            </a:r>
          </a:p>
          <a:p>
            <a:pPr algn="just"/>
            <a:r>
              <a:rPr lang="en-US" altLang="zh-CN" sz="2800" b="1" dirty="0">
                <a:solidFill>
                  <a:sysClr val="windowText" lastClr="000000"/>
                </a:solidFill>
                <a:latin typeface="华文楷体" panose="02010600040101010101" pitchFamily="2" charset="-122"/>
                <a:ea typeface="华文楷体" panose="02010600040101010101" pitchFamily="2" charset="-122"/>
              </a:rPr>
              <a:t>12</a:t>
            </a:r>
            <a:r>
              <a:rPr lang="zh-CN" altLang="en-US" sz="2800" b="1" dirty="0">
                <a:solidFill>
                  <a:sysClr val="windowText" lastClr="000000"/>
                </a:solidFill>
                <a:latin typeface="华文楷体" panose="02010600040101010101" pitchFamily="2" charset="-122"/>
                <a:ea typeface="华文楷体" panose="02010600040101010101" pitchFamily="2" charset="-122"/>
              </a:rPr>
              <a:t>、消弧线圈运行时的巡视检查</a:t>
            </a:r>
          </a:p>
          <a:p>
            <a:pPr algn="just"/>
            <a:r>
              <a:rPr lang="zh-CN" altLang="en-US" b="1" dirty="0">
                <a:solidFill>
                  <a:sysClr val="windowText" lastClr="000000"/>
                </a:solidFill>
                <a:latin typeface="华文楷体" panose="02010600040101010101" pitchFamily="2" charset="-122"/>
                <a:ea typeface="华文楷体" panose="02010600040101010101" pitchFamily="2" charset="-122"/>
              </a:rPr>
              <a:t>       </a:t>
            </a:r>
            <a:r>
              <a:rPr lang="zh-CN" altLang="en-US" sz="2000" b="1" dirty="0">
                <a:solidFill>
                  <a:sysClr val="windowText" lastClr="000000"/>
                </a:solidFill>
                <a:latin typeface="华文楷体" panose="02010600040101010101" pitchFamily="2" charset="-122"/>
                <a:ea typeface="华文楷体" panose="02010600040101010101" pitchFamily="2" charset="-122"/>
              </a:rPr>
              <a:t>消弧线圈运行时，应定期巡视检查下列项目：</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(1)</a:t>
            </a:r>
            <a:r>
              <a:rPr lang="zh-CN" altLang="en-US" sz="2000" b="1" dirty="0">
                <a:solidFill>
                  <a:sysClr val="windowText" lastClr="000000"/>
                </a:solidFill>
                <a:latin typeface="华文楷体" panose="02010600040101010101" pitchFamily="2" charset="-122"/>
                <a:ea typeface="华文楷体" panose="02010600040101010101" pitchFamily="2" charset="-122"/>
              </a:rPr>
              <a:t>油位应正常，油色应透明不发黑。</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(2)</a:t>
            </a:r>
            <a:r>
              <a:rPr lang="zh-CN" altLang="en-US" sz="2000" b="1" dirty="0">
                <a:solidFill>
                  <a:sysClr val="windowText" lastClr="000000"/>
                </a:solidFill>
                <a:latin typeface="华文楷体" panose="02010600040101010101" pitchFamily="2" charset="-122"/>
                <a:ea typeface="华文楷体" panose="02010600040101010101" pitchFamily="2" charset="-122"/>
              </a:rPr>
              <a:t>油箱清洁，无渗、漏油现象。</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(3)</a:t>
            </a:r>
            <a:r>
              <a:rPr lang="zh-CN" altLang="en-US" sz="2000" b="1" dirty="0">
                <a:solidFill>
                  <a:sysClr val="windowText" lastClr="000000"/>
                </a:solidFill>
                <a:latin typeface="华文楷体" panose="02010600040101010101" pitchFamily="2" charset="-122"/>
                <a:ea typeface="华文楷体" panose="02010600040101010101" pitchFamily="2" charset="-122"/>
              </a:rPr>
              <a:t>套管及隔离开关的绝缘子应清洁，无破损、无裂纹，防爆门应完好。</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(4)</a:t>
            </a:r>
            <a:r>
              <a:rPr lang="zh-CN" altLang="en-US" sz="2000" b="1" dirty="0">
                <a:solidFill>
                  <a:sysClr val="windowText" lastClr="000000"/>
                </a:solidFill>
                <a:latin typeface="华文楷体" panose="02010600040101010101" pitchFamily="2" charset="-122"/>
                <a:ea typeface="华文楷体" panose="02010600040101010101" pitchFamily="2" charset="-122"/>
              </a:rPr>
              <a:t>各引线牢固，外壳接地和中性点接地应良好。</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(5)</a:t>
            </a:r>
            <a:r>
              <a:rPr lang="zh-CN" altLang="en-US" sz="2000" b="1" dirty="0">
                <a:solidFill>
                  <a:sysClr val="windowText" lastClr="000000"/>
                </a:solidFill>
                <a:latin typeface="华文楷体" panose="02010600040101010101" pitchFamily="2" charset="-122"/>
                <a:ea typeface="华文楷体" panose="02010600040101010101" pitchFamily="2" charset="-122"/>
              </a:rPr>
              <a:t>上层油温不超过</a:t>
            </a:r>
            <a:r>
              <a:rPr lang="en-US" altLang="zh-CN" sz="2000" b="1" dirty="0">
                <a:solidFill>
                  <a:sysClr val="windowText" lastClr="000000"/>
                </a:solidFill>
                <a:latin typeface="华文楷体" panose="02010600040101010101" pitchFamily="2" charset="-122"/>
                <a:ea typeface="华文楷体" panose="02010600040101010101" pitchFamily="2" charset="-122"/>
              </a:rPr>
              <a:t>85℃(</a:t>
            </a:r>
            <a:r>
              <a:rPr lang="zh-CN" altLang="en-US" sz="2000" b="1" dirty="0">
                <a:solidFill>
                  <a:sysClr val="windowText" lastClr="000000"/>
                </a:solidFill>
                <a:latin typeface="华文楷体" panose="02010600040101010101" pitchFamily="2" charset="-122"/>
                <a:ea typeface="华文楷体" panose="02010600040101010101" pitchFamily="2" charset="-122"/>
              </a:rPr>
              <a:t>极限值为</a:t>
            </a:r>
            <a:r>
              <a:rPr lang="en-US" altLang="zh-CN" sz="2000" b="1" dirty="0">
                <a:solidFill>
                  <a:sysClr val="windowText" lastClr="000000"/>
                </a:solidFill>
                <a:latin typeface="华文楷体" panose="02010600040101010101" pitchFamily="2" charset="-122"/>
                <a:ea typeface="华文楷体" panose="02010600040101010101" pitchFamily="2" charset="-122"/>
              </a:rPr>
              <a:t>95℃)</a:t>
            </a:r>
            <a:r>
              <a:rPr lang="zh-CN" altLang="en-US" sz="2000" b="1" dirty="0">
                <a:solidFill>
                  <a:sysClr val="windowText" lastClr="000000"/>
                </a:solidFill>
                <a:latin typeface="华文楷体" panose="02010600040101010101" pitchFamily="2" charset="-122"/>
                <a:ea typeface="华文楷体" panose="02010600040101010101" pitchFamily="2" charset="-122"/>
              </a:rPr>
              <a:t>。</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(6)</a:t>
            </a:r>
            <a:r>
              <a:rPr lang="zh-CN" altLang="en-US" sz="2000" b="1" dirty="0">
                <a:solidFill>
                  <a:sysClr val="windowText" lastClr="000000"/>
                </a:solidFill>
                <a:latin typeface="华文楷体" panose="02010600040101010101" pitchFamily="2" charset="-122"/>
                <a:ea typeface="华文楷体" panose="02010600040101010101" pitchFamily="2" charset="-122"/>
              </a:rPr>
              <a:t>正常运行时应无声音，系统出现接地故障时，消弧线圈有</a:t>
            </a:r>
            <a:r>
              <a:rPr lang="zh-CN" altLang="en-US" sz="2000" b="1" dirty="0">
                <a:solidFill>
                  <a:sysClr val="windowText" lastClr="000000"/>
                </a:solidFill>
                <a:latin typeface="宋体" panose="02010600030101010101" pitchFamily="2" charset="-122"/>
                <a:ea typeface="华文楷体" panose="02010600040101010101" pitchFamily="2" charset="-122"/>
              </a:rPr>
              <a:t>“</a:t>
            </a:r>
            <a:r>
              <a:rPr lang="zh-CN" altLang="en-US" sz="2000" b="1" dirty="0">
                <a:solidFill>
                  <a:sysClr val="windowText" lastClr="000000"/>
                </a:solidFill>
                <a:latin typeface="华文楷体" panose="02010600040101010101" pitchFamily="2" charset="-122"/>
                <a:ea typeface="华文楷体" panose="02010600040101010101" pitchFamily="2" charset="-122"/>
              </a:rPr>
              <a:t>嗡嗡</a:t>
            </a:r>
            <a:r>
              <a:rPr lang="zh-CN" altLang="en-US" sz="2000" b="1" dirty="0">
                <a:solidFill>
                  <a:sysClr val="windowText" lastClr="000000"/>
                </a:solidFill>
                <a:latin typeface="宋体" panose="02010600030101010101" pitchFamily="2" charset="-122"/>
                <a:ea typeface="华文楷体" panose="02010600040101010101" pitchFamily="2" charset="-122"/>
              </a:rPr>
              <a:t>”</a:t>
            </a:r>
            <a:r>
              <a:rPr lang="zh-CN" altLang="en-US" sz="2000" b="1" dirty="0">
                <a:solidFill>
                  <a:sysClr val="windowText" lastClr="000000"/>
                </a:solidFill>
                <a:latin typeface="华文楷体" panose="02010600040101010101" pitchFamily="2" charset="-122"/>
                <a:ea typeface="华文楷体" panose="02010600040101010101" pitchFamily="2" charset="-122"/>
              </a:rPr>
              <a:t>声但无杂音。</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(7)</a:t>
            </a:r>
            <a:r>
              <a:rPr lang="zh-CN" altLang="en-US" sz="2000" b="1" dirty="0">
                <a:solidFill>
                  <a:sysClr val="windowText" lastClr="000000"/>
                </a:solidFill>
                <a:latin typeface="华文楷体" panose="02010600040101010101" pitchFamily="2" charset="-122"/>
                <a:ea typeface="华文楷体" panose="02010600040101010101" pitchFamily="2" charset="-122"/>
              </a:rPr>
              <a:t>呼吸器内的吸潮剂不应潮解。</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(8)</a:t>
            </a:r>
            <a:r>
              <a:rPr lang="zh-CN" altLang="en-US" sz="2000" b="1" dirty="0">
                <a:solidFill>
                  <a:sysClr val="windowText" lastClr="000000"/>
                </a:solidFill>
                <a:latin typeface="华文楷体" panose="02010600040101010101" pitchFamily="2" charset="-122"/>
                <a:ea typeface="华文楷体" panose="02010600040101010101" pitchFamily="2" charset="-122"/>
              </a:rPr>
              <a:t>接地指示灯及信号装置应正常。</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(9)</a:t>
            </a:r>
            <a:r>
              <a:rPr lang="zh-CN" altLang="en-US" sz="2000" b="1" dirty="0">
                <a:solidFill>
                  <a:sysClr val="windowText" lastClr="000000"/>
                </a:solidFill>
                <a:latin typeface="华文楷体" panose="02010600040101010101" pitchFamily="2" charset="-122"/>
                <a:ea typeface="华文楷体" panose="02010600040101010101" pitchFamily="2" charset="-122"/>
              </a:rPr>
              <a:t>气体继电器内无空气，有空气应放尽。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6071D99-AAA8-48DB-A60A-75EA5A946BA7}"/>
              </a:ext>
            </a:extLst>
          </p:cNvPr>
          <p:cNvSpPr>
            <a:spLocks noChangeArrowheads="1"/>
          </p:cNvSpPr>
          <p:nvPr/>
        </p:nvSpPr>
        <p:spPr bwMode="auto">
          <a:xfrm>
            <a:off x="107950" y="87313"/>
            <a:ext cx="8928100" cy="5573712"/>
          </a:xfrm>
          <a:prstGeom prst="rect">
            <a:avLst/>
          </a:prstGeom>
          <a:noFill/>
          <a:ln w="57150" cmpd="thickThin">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a:solidFill>
                  <a:sysClr val="windowText" lastClr="000000"/>
                </a:solidFill>
                <a:latin typeface="华文楷体" panose="02010600040101010101" pitchFamily="2" charset="-122"/>
                <a:ea typeface="华文楷体" panose="02010600040101010101" pitchFamily="2" charset="-122"/>
              </a:rPr>
              <a:t>13</a:t>
            </a:r>
            <a:r>
              <a:rPr lang="zh-CN" altLang="en-US" sz="2800" b="1">
                <a:solidFill>
                  <a:sysClr val="windowText" lastClr="000000"/>
                </a:solidFill>
                <a:latin typeface="华文楷体" panose="02010600040101010101" pitchFamily="2" charset="-122"/>
                <a:ea typeface="华文楷体" panose="02010600040101010101" pitchFamily="2" charset="-122"/>
              </a:rPr>
              <a:t>、消弧线圈的异常运行及事故处理</a:t>
            </a:r>
            <a:r>
              <a:rPr lang="zh-CN" altLang="en-US" sz="2000" b="1">
                <a:solidFill>
                  <a:sysClr val="windowText" lastClr="000000"/>
                </a:solidFill>
                <a:latin typeface="华文楷体" panose="02010600040101010101" pitchFamily="2" charset="-122"/>
                <a:ea typeface="华文楷体" panose="02010600040101010101" pitchFamily="2" charset="-122"/>
              </a:rPr>
              <a:t>　</a:t>
            </a:r>
          </a:p>
          <a:p>
            <a:pPr algn="just" eaLnBrk="1" hangingPunct="1"/>
            <a:r>
              <a:rPr lang="zh-CN" altLang="en-US"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a:t>
            </a:r>
            <a:r>
              <a:rPr lang="zh-CN" altLang="en-US" sz="2000" b="1">
                <a:solidFill>
                  <a:sysClr val="windowText" lastClr="000000"/>
                </a:solidFill>
                <a:latin typeface="华文楷体" panose="02010600040101010101" pitchFamily="2" charset="-122"/>
                <a:ea typeface="华文楷体" panose="02010600040101010101" pitchFamily="2" charset="-122"/>
              </a:rPr>
              <a:t>一</a:t>
            </a:r>
            <a:r>
              <a:rPr lang="en-US" altLang="zh-CN" sz="2000" b="1">
                <a:solidFill>
                  <a:sysClr val="windowText" lastClr="000000"/>
                </a:solidFill>
                <a:latin typeface="华文楷体" panose="02010600040101010101" pitchFamily="2" charset="-122"/>
                <a:ea typeface="华文楷体" panose="02010600040101010101" pitchFamily="2" charset="-122"/>
              </a:rPr>
              <a:t>)</a:t>
            </a:r>
            <a:r>
              <a:rPr lang="zh-CN" altLang="en-US" sz="2000" b="1">
                <a:solidFill>
                  <a:sysClr val="windowText" lastClr="000000"/>
                </a:solidFill>
                <a:latin typeface="华文楷体" panose="02010600040101010101" pitchFamily="2" charset="-122"/>
                <a:ea typeface="华文楷体" panose="02010600040101010101" pitchFamily="2" charset="-122"/>
              </a:rPr>
              <a:t>消弧线圈的异常运行及处理</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消弧线圈运行时，发生下述缺陷之一者为消弧线圈发生异常。</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1</a:t>
            </a:r>
            <a:r>
              <a:rPr lang="zh-CN" altLang="en-US" sz="2000" b="1">
                <a:solidFill>
                  <a:sysClr val="windowText" lastClr="000000"/>
                </a:solidFill>
                <a:latin typeface="华文楷体" panose="02010600040101010101" pitchFamily="2" charset="-122"/>
                <a:ea typeface="华文楷体" panose="02010600040101010101" pitchFamily="2" charset="-122"/>
              </a:rPr>
              <a:t>）油位异常</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油标管内的油面过低或看不见油位。造成油面过低的原因有：渗、漏油，修试人员放油后未补油，天气突然变冷，且原来油枕中油量不足。</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2</a:t>
            </a:r>
            <a:r>
              <a:rPr lang="zh-CN" altLang="en-US" sz="2000" b="1">
                <a:solidFill>
                  <a:sysClr val="windowText" lastClr="000000"/>
                </a:solidFill>
                <a:latin typeface="华文楷体" panose="02010600040101010101" pitchFamily="2" charset="-122"/>
                <a:ea typeface="华文楷体" panose="02010600040101010101" pitchFamily="2" charset="-122"/>
              </a:rPr>
              <a:t>）接地线折断或接触不良</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原因：接地线腐蚀或机械损伤断线，接地线螺丝松动造成接地不良。</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3</a:t>
            </a:r>
            <a:r>
              <a:rPr lang="zh-CN" altLang="en-US" sz="2000" b="1">
                <a:solidFill>
                  <a:sysClr val="windowText" lastClr="000000"/>
                </a:solidFill>
                <a:latin typeface="华文楷体" panose="02010600040101010101" pitchFamily="2" charset="-122"/>
                <a:ea typeface="华文楷体" panose="02010600040101010101" pitchFamily="2" charset="-122"/>
              </a:rPr>
              <a:t>）分接开关接触不良</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原因：消弧线圈多次调整匝数及检修安装不良，造成分接头松动，压力不够，使其接触不良。</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4</a:t>
            </a:r>
            <a:r>
              <a:rPr lang="zh-CN" altLang="en-US" sz="2000" b="1">
                <a:solidFill>
                  <a:sysClr val="windowText" lastClr="000000"/>
                </a:solidFill>
                <a:latin typeface="华文楷体" panose="02010600040101010101" pitchFamily="2" charset="-122"/>
                <a:ea typeface="华文楷体" panose="02010600040101010101" pitchFamily="2" charset="-122"/>
              </a:rPr>
              <a:t>）消弧线圈的隔离开关严重接触不良或根本不接触</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原因：隔离开关本身存在多方面的缺陷，使触点接触不良或根本不接触。</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处理上述缺陷时，应确认补偿网络运行正常，无接地故障，在得到调度的同意后，拉开消弧线圈的隔离开关，再处理上述缺陷。</a:t>
            </a:r>
          </a:p>
          <a:p>
            <a:pPr algn="just" eaLnBrk="1" hangingPunct="1"/>
            <a:endParaRPr lang="zh-CN" altLang="en-US" sz="2000" b="1">
              <a:solidFill>
                <a:sysClr val="windowText" lastClr="000000"/>
              </a:solidFill>
              <a:latin typeface="华文楷体" panose="02010600040101010101" pitchFamily="2" charset="-122"/>
              <a:ea typeface="华文楷体" panose="02010600040101010101" pitchFamily="2" charset="-122"/>
            </a:endParaRPr>
          </a:p>
          <a:p>
            <a:pPr algn="just" eaLnBrk="1" hangingPunct="1"/>
            <a:endParaRPr lang="en-US" altLang="zh-CN" b="1">
              <a:solidFill>
                <a:sysClr val="windowText" lastClr="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0-#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F36F758-EE30-4BB8-9D4E-F880432B1B47}"/>
              </a:ext>
            </a:extLst>
          </p:cNvPr>
          <p:cNvSpPr>
            <a:spLocks noChangeArrowheads="1"/>
          </p:cNvSpPr>
          <p:nvPr/>
        </p:nvSpPr>
        <p:spPr bwMode="auto">
          <a:xfrm>
            <a:off x="611188" y="685800"/>
            <a:ext cx="8353425" cy="4970463"/>
          </a:xfrm>
          <a:prstGeom prst="rect">
            <a:avLst/>
          </a:prstGeom>
          <a:noFill/>
          <a:ln w="9525">
            <a:noFill/>
            <a:miter lim="800000"/>
            <a:headEnd/>
            <a:tailEnd/>
          </a:ln>
        </p:spPr>
        <p:txBody>
          <a:bodyPr>
            <a:spAutoFit/>
          </a:bodyPr>
          <a:lstStyle>
            <a:lvl1pPr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3200" b="1">
                <a:solidFill>
                  <a:sysClr val="windowText" lastClr="000000"/>
                </a:solidFill>
                <a:latin typeface="华文楷体" panose="02010600040101010101" pitchFamily="2" charset="-122"/>
                <a:ea typeface="华文楷体" panose="02010600040101010101" pitchFamily="2" charset="-122"/>
              </a:rPr>
              <a:t>10</a:t>
            </a:r>
            <a:r>
              <a:rPr lang="zh-CN" altLang="en-US" sz="3200" b="1">
                <a:solidFill>
                  <a:sysClr val="windowText" lastClr="000000"/>
                </a:solidFill>
                <a:latin typeface="华文楷体" panose="02010600040101010101" pitchFamily="2" charset="-122"/>
                <a:ea typeface="华文楷体" panose="02010600040101010101" pitchFamily="2" charset="-122"/>
              </a:rPr>
              <a:t>、消弧线圈的事故处理</a:t>
            </a:r>
          </a:p>
          <a:p>
            <a:pPr algn="just"/>
            <a:r>
              <a:rPr lang="zh-CN" altLang="en-US" b="1">
                <a:solidFill>
                  <a:sysClr val="windowText" lastClr="000000"/>
                </a:solidFill>
                <a:latin typeface="华文楷体" panose="02010600040101010101" pitchFamily="2" charset="-122"/>
                <a:ea typeface="华文楷体" panose="02010600040101010101" pitchFamily="2" charset="-122"/>
              </a:rPr>
              <a:t>　　发生下述故障之一者，应停用消弧线圈：</a:t>
            </a:r>
          </a:p>
          <a:p>
            <a:pPr algn="just"/>
            <a:r>
              <a:rPr lang="zh-CN" altLang="en-US"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(1)</a:t>
            </a:r>
            <a:r>
              <a:rPr lang="zh-CN" altLang="en-US" b="1">
                <a:solidFill>
                  <a:sysClr val="windowText" lastClr="000000"/>
                </a:solidFill>
                <a:latin typeface="华文楷体" panose="02010600040101010101" pitchFamily="2" charset="-122"/>
                <a:ea typeface="华文楷体" panose="02010600040101010101" pitchFamily="2" charset="-122"/>
              </a:rPr>
              <a:t>防爆门破裂向外喷油；</a:t>
            </a:r>
          </a:p>
          <a:p>
            <a:pPr algn="just"/>
            <a:r>
              <a:rPr lang="zh-CN" altLang="en-US"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(2)</a:t>
            </a:r>
            <a:r>
              <a:rPr lang="zh-CN" altLang="en-US" b="1">
                <a:solidFill>
                  <a:sysClr val="windowText" lastClr="000000"/>
                </a:solidFill>
                <a:latin typeface="华文楷体" panose="02010600040101010101" pitchFamily="2" charset="-122"/>
                <a:ea typeface="华文楷体" panose="02010600040101010101" pitchFamily="2" charset="-122"/>
              </a:rPr>
              <a:t>消弧线圈动作</a:t>
            </a:r>
            <a:r>
              <a:rPr lang="en-US" altLang="zh-CN" b="1">
                <a:solidFill>
                  <a:sysClr val="windowText" lastClr="000000"/>
                </a:solidFill>
                <a:latin typeface="华文楷体" panose="02010600040101010101" pitchFamily="2" charset="-122"/>
                <a:ea typeface="华文楷体" panose="02010600040101010101" pitchFamily="2" charset="-122"/>
              </a:rPr>
              <a:t>(</a:t>
            </a:r>
            <a:r>
              <a:rPr lang="zh-CN" altLang="en-US" b="1">
                <a:solidFill>
                  <a:sysClr val="windowText" lastClr="000000"/>
                </a:solidFill>
                <a:latin typeface="华文楷体" panose="02010600040101010101" pitchFamily="2" charset="-122"/>
                <a:ea typeface="华文楷体" panose="02010600040101010101" pitchFamily="2" charset="-122"/>
              </a:rPr>
              <a:t>带负荷运行</a:t>
            </a:r>
            <a:r>
              <a:rPr lang="en-US" altLang="zh-CN" b="1">
                <a:solidFill>
                  <a:sysClr val="windowText" lastClr="000000"/>
                </a:solidFill>
                <a:latin typeface="华文楷体" panose="02010600040101010101" pitchFamily="2" charset="-122"/>
                <a:ea typeface="华文楷体" panose="02010600040101010101" pitchFamily="2" charset="-122"/>
              </a:rPr>
              <a:t>)</a:t>
            </a:r>
            <a:r>
              <a:rPr lang="zh-CN" altLang="en-US" b="1">
                <a:solidFill>
                  <a:sysClr val="windowText" lastClr="000000"/>
                </a:solidFill>
                <a:latin typeface="华文楷体" panose="02010600040101010101" pitchFamily="2" charset="-122"/>
                <a:ea typeface="华文楷体" panose="02010600040101010101" pitchFamily="2" charset="-122"/>
              </a:rPr>
              <a:t>后，上层油温超过</a:t>
            </a:r>
            <a:r>
              <a:rPr lang="en-US" altLang="zh-CN" b="1">
                <a:solidFill>
                  <a:sysClr val="windowText" lastClr="000000"/>
                </a:solidFill>
                <a:latin typeface="华文楷体" panose="02010600040101010101" pitchFamily="2" charset="-122"/>
                <a:ea typeface="华文楷体" panose="02010600040101010101" pitchFamily="2" charset="-122"/>
              </a:rPr>
              <a:t>95℃</a:t>
            </a:r>
            <a:r>
              <a:rPr lang="zh-CN" altLang="en-US" b="1">
                <a:solidFill>
                  <a:sysClr val="windowText" lastClr="000000"/>
                </a:solidFill>
                <a:latin typeface="华文楷体" panose="02010600040101010101" pitchFamily="2" charset="-122"/>
                <a:ea typeface="华文楷体" panose="02010600040101010101" pitchFamily="2" charset="-122"/>
              </a:rPr>
              <a:t>，且超过允许运行时间。</a:t>
            </a:r>
          </a:p>
          <a:p>
            <a:pPr algn="just"/>
            <a:r>
              <a:rPr lang="zh-CN" altLang="en-US"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(3)</a:t>
            </a:r>
            <a:r>
              <a:rPr lang="zh-CN" altLang="en-US" b="1">
                <a:solidFill>
                  <a:sysClr val="windowText" lastClr="000000"/>
                </a:solidFill>
                <a:latin typeface="华文楷体" panose="02010600040101010101" pitchFamily="2" charset="-122"/>
                <a:ea typeface="华文楷体" panose="02010600040101010101" pitchFamily="2" charset="-122"/>
              </a:rPr>
              <a:t>本体内有强烈而不均匀的噪声或放电声；</a:t>
            </a:r>
          </a:p>
          <a:p>
            <a:pPr algn="just"/>
            <a:r>
              <a:rPr lang="zh-CN" altLang="en-US"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(4)</a:t>
            </a:r>
            <a:r>
              <a:rPr lang="zh-CN" altLang="en-US" b="1">
                <a:solidFill>
                  <a:sysClr val="windowText" lastClr="000000"/>
                </a:solidFill>
                <a:latin typeface="华文楷体" panose="02010600040101010101" pitchFamily="2" charset="-122"/>
                <a:ea typeface="华文楷体" panose="02010600040101010101" pitchFamily="2" charset="-122"/>
              </a:rPr>
              <a:t>消弧线圈着火或冒烟；</a:t>
            </a:r>
          </a:p>
          <a:p>
            <a:pPr algn="just"/>
            <a:r>
              <a:rPr lang="zh-CN" altLang="en-US"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(5)</a:t>
            </a:r>
            <a:r>
              <a:rPr lang="zh-CN" altLang="en-US" b="1">
                <a:solidFill>
                  <a:sysClr val="windowText" lastClr="000000"/>
                </a:solidFill>
                <a:latin typeface="华文楷体" panose="02010600040101010101" pitchFamily="2" charset="-122"/>
                <a:ea typeface="华文楷体" panose="02010600040101010101" pitchFamily="2" charset="-122"/>
              </a:rPr>
              <a:t>套管放电或接地。</a:t>
            </a:r>
          </a:p>
          <a:p>
            <a:r>
              <a:rPr lang="zh-CN" altLang="en-US" b="1">
                <a:solidFill>
                  <a:sysClr val="windowText" lastClr="000000"/>
                </a:solidFill>
                <a:latin typeface="华文楷体" panose="02010600040101010101" pitchFamily="2" charset="-122"/>
                <a:ea typeface="华文楷体" panose="02010600040101010101" pitchFamily="2" charset="-122"/>
              </a:rPr>
              <a:t>　 处理上述故障时，应先向系统调度员汇报，在得到调度的同意后，拉开有接地故障的线路，再停用与故障消弧线圈相连的变压器，最后拉开消弧线圈的隔离开关。严禁在系统发生故障或消弧线圈本身有故障的情况下，直接拉开其隔离开关进行处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00436F2-F3BA-4D46-A675-6982EDE6146F}"/>
              </a:ext>
            </a:extLst>
          </p:cNvPr>
          <p:cNvSpPr>
            <a:spLocks noChangeArrowheads="1"/>
          </p:cNvSpPr>
          <p:nvPr/>
        </p:nvSpPr>
        <p:spPr bwMode="auto">
          <a:xfrm>
            <a:off x="34925" y="228600"/>
            <a:ext cx="9036050" cy="6507163"/>
          </a:xfrm>
          <a:prstGeom prst="rect">
            <a:avLst/>
          </a:prstGeom>
          <a:noFill/>
          <a:ln w="76200" cmpd="tri">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200" b="1" dirty="0">
                <a:solidFill>
                  <a:sysClr val="windowText" lastClr="000000"/>
                </a:solidFill>
                <a:latin typeface="华文楷体" panose="02010600040101010101" pitchFamily="2" charset="-122"/>
                <a:ea typeface="华文楷体" panose="02010600040101010101" pitchFamily="2" charset="-122"/>
              </a:rPr>
              <a:t>（三）</a:t>
            </a:r>
            <a:r>
              <a:rPr lang="zh-CN" altLang="en-US" sz="3200" b="1" dirty="0">
                <a:solidFill>
                  <a:sysClr val="windowText" lastClr="000000"/>
                </a:solidFill>
                <a:highlight>
                  <a:srgbClr val="FFFF00"/>
                </a:highlight>
                <a:latin typeface="华文楷体" panose="02010600040101010101" pitchFamily="2" charset="-122"/>
                <a:ea typeface="华文楷体" panose="02010600040101010101" pitchFamily="2" charset="-122"/>
              </a:rPr>
              <a:t>中性点直接接地三相系统</a:t>
            </a:r>
          </a:p>
          <a:p>
            <a:pPr algn="just"/>
            <a:r>
              <a:rPr lang="zh-CN" altLang="en-US" b="1" dirty="0">
                <a:solidFill>
                  <a:sysClr val="windowText" lastClr="000000"/>
                </a:solidFill>
                <a:latin typeface="华文楷体" panose="02010600040101010101" pitchFamily="2" charset="-122"/>
                <a:ea typeface="华文楷体" panose="02010600040101010101" pitchFamily="2" charset="-122"/>
              </a:rPr>
              <a:t>　   </a:t>
            </a:r>
            <a:r>
              <a:rPr lang="zh-CN" altLang="en-US" sz="2000" b="1" dirty="0">
                <a:solidFill>
                  <a:sysClr val="windowText" lastClr="000000"/>
                </a:solidFill>
                <a:latin typeface="华文楷体" panose="02010600040101010101" pitchFamily="2" charset="-122"/>
                <a:ea typeface="华文楷体" panose="02010600040101010101" pitchFamily="2" charset="-122"/>
              </a:rPr>
              <a:t>随着电力系统输电电压的增高，采用中性点</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不接地或经消弧线圈接地的运行方式时，由于各</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相对地绝缘按线电压考虑，绝缘上的投资大大增</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加。当发生单相接地出现间歇性电弧时，系统中</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会出现 </a:t>
            </a:r>
            <a:r>
              <a:rPr lang="en-US" altLang="zh-CN" sz="2000" b="1" dirty="0">
                <a:solidFill>
                  <a:sysClr val="windowText" lastClr="000000"/>
                </a:solidFill>
                <a:latin typeface="华文楷体" panose="02010600040101010101" pitchFamily="2" charset="-122"/>
                <a:ea typeface="华文楷体" panose="02010600040101010101" pitchFamily="2" charset="-122"/>
              </a:rPr>
              <a:t>2.5</a:t>
            </a:r>
            <a:r>
              <a:rPr lang="zh-CN" altLang="en-US" sz="2000" b="1" dirty="0">
                <a:solidFill>
                  <a:sysClr val="windowText" lastClr="000000"/>
                </a:solidFill>
                <a:latin typeface="华文楷体" panose="02010600040101010101" pitchFamily="2" charset="-122"/>
                <a:ea typeface="华文楷体" panose="02010600040101010101" pitchFamily="2" charset="-122"/>
              </a:rPr>
              <a:t>～</a:t>
            </a:r>
            <a:r>
              <a:rPr lang="en-US" altLang="zh-CN" sz="2000" b="1" dirty="0">
                <a:solidFill>
                  <a:sysClr val="windowText" lastClr="000000"/>
                </a:solidFill>
                <a:latin typeface="华文楷体" panose="02010600040101010101" pitchFamily="2" charset="-122"/>
                <a:ea typeface="华文楷体" panose="02010600040101010101" pitchFamily="2" charset="-122"/>
              </a:rPr>
              <a:t>3</a:t>
            </a:r>
            <a:r>
              <a:rPr lang="zh-CN" altLang="en-US" sz="2000" b="1" dirty="0">
                <a:solidFill>
                  <a:sysClr val="windowText" lastClr="000000"/>
                </a:solidFill>
                <a:latin typeface="华文楷体" panose="02010600040101010101" pitchFamily="2" charset="-122"/>
                <a:ea typeface="华文楷体" panose="02010600040101010101" pitchFamily="2" charset="-122"/>
              </a:rPr>
              <a:t>倍相电压大小的过电压，危及整个</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系统的绝缘。因此，中性点不接地或经消弧线圈</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接地的运行方式已不能满足电力系统安全、经济</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运行的要求。此时，可采用另一种中性点运行方式</a:t>
            </a:r>
            <a:r>
              <a:rPr lang="en-US" altLang="zh-CN" sz="2000" b="1" dirty="0">
                <a:solidFill>
                  <a:sysClr val="windowText" lastClr="000000"/>
                </a:solidFill>
                <a:latin typeface="华文楷体" panose="02010600040101010101" pitchFamily="2" charset="-122"/>
                <a:ea typeface="华文楷体" panose="02010600040101010101" pitchFamily="2" charset="-122"/>
              </a:rPr>
              <a:t>—</a:t>
            </a:r>
            <a:r>
              <a:rPr lang="zh-CN" altLang="en-US" sz="2000" b="1" dirty="0">
                <a:solidFill>
                  <a:sysClr val="windowText" lastClr="000000"/>
                </a:solidFill>
                <a:latin typeface="华文楷体" panose="02010600040101010101" pitchFamily="2" charset="-122"/>
                <a:ea typeface="华文楷体" panose="02010600040101010101" pitchFamily="2" charset="-122"/>
              </a:rPr>
              <a:t>中性点直接接地。中性点直接接地的三相系统电路图如右图所示。</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正常运行时，三相系统对称，中性点没有电流流过。中性点直接接地时，接地电阻近似为零，中性点与地等电位，即</a:t>
            </a:r>
            <a:r>
              <a:rPr lang="en-US" altLang="zh-CN" sz="2000" b="1" dirty="0">
                <a:solidFill>
                  <a:sysClr val="windowText" lastClr="000000"/>
                </a:solidFill>
                <a:latin typeface="华文楷体" panose="02010600040101010101" pitchFamily="2" charset="-122"/>
                <a:ea typeface="华文楷体" panose="02010600040101010101" pitchFamily="2" charset="-122"/>
              </a:rPr>
              <a:t>U</a:t>
            </a:r>
            <a:r>
              <a:rPr lang="en-US" altLang="zh-CN" sz="1400" b="1" dirty="0">
                <a:solidFill>
                  <a:sysClr val="windowText" lastClr="000000"/>
                </a:solidFill>
                <a:latin typeface="华文楷体" panose="02010600040101010101" pitchFamily="2" charset="-122"/>
                <a:ea typeface="华文楷体" panose="02010600040101010101" pitchFamily="2" charset="-122"/>
              </a:rPr>
              <a:t>N</a:t>
            </a:r>
            <a:r>
              <a:rPr lang="en-US" altLang="zh-CN" sz="2000" b="1" dirty="0">
                <a:solidFill>
                  <a:sysClr val="windowText" lastClr="000000"/>
                </a:solidFill>
                <a:latin typeface="华文楷体" panose="02010600040101010101" pitchFamily="2" charset="-122"/>
                <a:ea typeface="华文楷体" panose="02010600040101010101" pitchFamily="2" charset="-122"/>
              </a:rPr>
              <a:t>=0</a:t>
            </a:r>
            <a:r>
              <a:rPr lang="zh-CN" altLang="en-US" sz="2000" b="1" dirty="0">
                <a:solidFill>
                  <a:sysClr val="windowText" lastClr="000000"/>
                </a:solidFill>
                <a:latin typeface="华文楷体" panose="02010600040101010101" pitchFamily="2" charset="-122"/>
                <a:ea typeface="华文楷体" panose="02010600040101010101" pitchFamily="2" charset="-122"/>
              </a:rPr>
              <a:t>。</a:t>
            </a:r>
          </a:p>
          <a:p>
            <a:pPr algn="just"/>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发生单相接地故障时，故障相对地电压为零，非故障相对地电压基本保持不变，仍为相电压</a:t>
            </a:r>
            <a:r>
              <a:rPr lang="zh-CN" altLang="en-US" sz="2000" b="1" dirty="0">
                <a:solidFill>
                  <a:sysClr val="windowText" lastClr="000000"/>
                </a:solidFill>
                <a:latin typeface="华文楷体" panose="02010600040101010101" pitchFamily="2" charset="-122"/>
                <a:ea typeface="华文楷体" panose="02010600040101010101" pitchFamily="2" charset="-122"/>
              </a:rPr>
              <a:t>。</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由于单相接地时，接地相直接经过地对电源构成单相短接回路，这种故障称为单相接地短路，流过接地点的电流为单相接地短路电流      </a:t>
            </a:r>
          </a:p>
          <a:p>
            <a:pPr algn="just"/>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       。由于电流    很大，继电保护装置应立即动作于断路器跳闸，迅速切除故障部分，防止短路电流造成更大危害。</a:t>
            </a:r>
          </a:p>
          <a:p>
            <a:pPr algn="just"/>
            <a:endParaRPr lang="zh-CN" altLang="en-US" sz="2000" b="1" dirty="0">
              <a:solidFill>
                <a:sysClr val="windowText" lastClr="000000"/>
              </a:solidFill>
              <a:latin typeface="华文楷体" panose="02010600040101010101" pitchFamily="2" charset="-122"/>
              <a:ea typeface="华文楷体" panose="02010600040101010101" pitchFamily="2" charset="-122"/>
            </a:endParaRPr>
          </a:p>
          <a:p>
            <a:pPr algn="just"/>
            <a:endParaRPr lang="zh-CN" altLang="en-US" sz="2000" b="1" dirty="0">
              <a:solidFill>
                <a:sysClr val="windowText" lastClr="000000"/>
              </a:solidFill>
              <a:latin typeface="华文楷体" panose="02010600040101010101" pitchFamily="2" charset="-122"/>
              <a:ea typeface="华文楷体" panose="02010600040101010101" pitchFamily="2" charset="-122"/>
            </a:endParaRPr>
          </a:p>
          <a:p>
            <a:pPr algn="just"/>
            <a:endParaRPr lang="en-US" altLang="zh-CN" sz="2000" b="1" dirty="0">
              <a:solidFill>
                <a:sysClr val="windowText" lastClr="000000"/>
              </a:solidFill>
              <a:latin typeface="华文楷体" panose="02010600040101010101" pitchFamily="2" charset="-122"/>
              <a:ea typeface="华文楷体" panose="02010600040101010101" pitchFamily="2" charset="-122"/>
            </a:endParaRPr>
          </a:p>
        </p:txBody>
      </p:sp>
      <p:pic>
        <p:nvPicPr>
          <p:cNvPr id="29699" name="Picture 3" descr="HWOCRTEMP_ROC00">
            <a:extLst>
              <a:ext uri="{FF2B5EF4-FFF2-40B4-BE49-F238E27FC236}">
                <a16:creationId xmlns:a16="http://schemas.microsoft.com/office/drawing/2014/main" id="{0AADABE4-EC4B-436A-B919-64F7AF7851C8}"/>
              </a:ext>
            </a:extLst>
          </p:cNvPr>
          <p:cNvPicPr>
            <a:picLocks noChangeAspect="1" noChangeArrowheads="1"/>
          </p:cNvPicPr>
          <p:nvPr/>
        </p:nvPicPr>
        <p:blipFill>
          <a:blip r:embed="rId3">
            <a:lum contrast="54000"/>
            <a:extLst>
              <a:ext uri="{28A0092B-C50C-407E-A947-70E740481C1C}">
                <a14:useLocalDpi xmlns:a14="http://schemas.microsoft.com/office/drawing/2010/main" val="0"/>
              </a:ext>
            </a:extLst>
          </a:blip>
          <a:srcRect/>
          <a:stretch>
            <a:fillRect/>
          </a:stretch>
        </p:blipFill>
        <p:spPr bwMode="auto">
          <a:xfrm>
            <a:off x="6011863" y="476250"/>
            <a:ext cx="2952750" cy="2305050"/>
          </a:xfrm>
          <a:prstGeom prst="rect">
            <a:avLst/>
          </a:prstGeom>
          <a:noFill/>
          <a:ln>
            <a:noFill/>
          </a:ln>
        </p:spPr>
      </p:pic>
      <p:pic>
        <p:nvPicPr>
          <p:cNvPr id="29700" name="Picture 4">
            <a:extLst>
              <a:ext uri="{FF2B5EF4-FFF2-40B4-BE49-F238E27FC236}">
                <a16:creationId xmlns:a16="http://schemas.microsoft.com/office/drawing/2014/main" id="{1B423260-4850-40B4-965E-D4F132D70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5084763"/>
            <a:ext cx="360362" cy="311150"/>
          </a:xfrm>
          <a:prstGeom prst="rect">
            <a:avLst/>
          </a:prstGeom>
          <a:noFill/>
          <a:ln>
            <a:noFill/>
          </a:ln>
        </p:spPr>
      </p:pic>
      <p:pic>
        <p:nvPicPr>
          <p:cNvPr id="29701" name="Picture 5">
            <a:extLst>
              <a:ext uri="{FF2B5EF4-FFF2-40B4-BE49-F238E27FC236}">
                <a16:creationId xmlns:a16="http://schemas.microsoft.com/office/drawing/2014/main" id="{F0B0042F-C917-43CC-B935-A101B4FC3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086350"/>
            <a:ext cx="276225" cy="2873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4AD8B46-63E0-4A4E-B88B-D97CC2211A65}"/>
              </a:ext>
            </a:extLst>
          </p:cNvPr>
          <p:cNvSpPr>
            <a:spLocks noChangeArrowheads="1"/>
          </p:cNvSpPr>
          <p:nvPr/>
        </p:nvSpPr>
        <p:spPr bwMode="auto">
          <a:xfrm>
            <a:off x="107950" y="87313"/>
            <a:ext cx="8928100" cy="6550025"/>
          </a:xfrm>
          <a:prstGeom prst="rect">
            <a:avLst/>
          </a:prstGeom>
          <a:noFill/>
          <a:ln w="57150" cmpd="thickThin">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      </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中性点直接接地系统的特点：</a:t>
            </a:r>
          </a:p>
          <a:p>
            <a:pPr algn="just" eaLnBrk="1" hangingPunct="1"/>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(1)</a:t>
            </a:r>
            <a:r>
              <a:rPr lang="zh-CN" altLang="en-US" sz="2000" b="1" dirty="0">
                <a:solidFill>
                  <a:sysClr val="windowText" lastClr="000000"/>
                </a:solidFill>
                <a:latin typeface="华文楷体" panose="02010600040101010101" pitchFamily="2" charset="-122"/>
                <a:ea typeface="华文楷体" panose="02010600040101010101" pitchFamily="2" charset="-122"/>
              </a:rPr>
              <a:t>发生单相接地短路时，中性点的电位近似等于零，非故障相的对地电压接近于相电压，系统中电气设备和输电线路的对地绝缘按承受相电压设计，降低了造价。实践证明，中性点直接接地系统的绝缘投资比采用不接地时低</a:t>
            </a:r>
            <a:r>
              <a:rPr lang="en-US" altLang="zh-CN" sz="2000" b="1" dirty="0">
                <a:solidFill>
                  <a:sysClr val="windowText" lastClr="000000"/>
                </a:solidFill>
                <a:latin typeface="华文楷体" panose="02010600040101010101" pitchFamily="2" charset="-122"/>
                <a:ea typeface="华文楷体" panose="02010600040101010101" pitchFamily="2" charset="-122"/>
              </a:rPr>
              <a:t>20</a:t>
            </a:r>
            <a:r>
              <a:rPr lang="zh-CN" altLang="en-US" sz="2000" b="1" dirty="0">
                <a:solidFill>
                  <a:sysClr val="windowText" lastClr="000000"/>
                </a:solidFill>
                <a:latin typeface="华文楷体" panose="02010600040101010101" pitchFamily="2" charset="-122"/>
                <a:ea typeface="华文楷体" panose="02010600040101010101" pitchFamily="2" charset="-122"/>
              </a:rPr>
              <a:t>％左右。电压等级越高，节约投资的效益就越显著。因此，目前我国中性点直接接地的运行方式广泛应用于</a:t>
            </a:r>
            <a:r>
              <a:rPr lang="en-US" altLang="zh-CN" sz="2000" b="1" dirty="0">
                <a:solidFill>
                  <a:sysClr val="windowText" lastClr="000000"/>
                </a:solidFill>
                <a:latin typeface="华文楷体" panose="02010600040101010101" pitchFamily="2" charset="-122"/>
                <a:ea typeface="华文楷体" panose="02010600040101010101" pitchFamily="2" charset="-122"/>
              </a:rPr>
              <a:t>110kV</a:t>
            </a:r>
            <a:r>
              <a:rPr lang="zh-CN" altLang="en-US" sz="2000" b="1" dirty="0">
                <a:solidFill>
                  <a:sysClr val="windowText" lastClr="000000"/>
                </a:solidFill>
                <a:latin typeface="华文楷体" panose="02010600040101010101" pitchFamily="2" charset="-122"/>
                <a:ea typeface="华文楷体" panose="02010600040101010101" pitchFamily="2" charset="-122"/>
              </a:rPr>
              <a:t>及以上系统。</a:t>
            </a:r>
          </a:p>
          <a:p>
            <a:pPr algn="just" eaLnBrk="1" hangingPunct="1"/>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(2)</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发生单相短路时立即断开故障线路，中断对用户的供电，降低了供电的可靠性。</a:t>
            </a:r>
            <a:r>
              <a:rPr lang="zh-CN" altLang="en-US" sz="2000" b="1" dirty="0">
                <a:solidFill>
                  <a:sysClr val="windowText" lastClr="000000"/>
                </a:solidFill>
                <a:latin typeface="华文楷体" panose="02010600040101010101" pitchFamily="2" charset="-122"/>
                <a:ea typeface="华文楷体" panose="02010600040101010101" pitchFamily="2" charset="-122"/>
              </a:rPr>
              <a:t>为了克服这一缺点，目前在中性点直接接地的系统中，广泛装设自动重合闸装置。当单相接地短路时，继电保护装置将故障回路断路器迅速断开，短时间内，</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在自动重合闸装置</a:t>
            </a:r>
            <a:r>
              <a:rPr lang="zh-CN" altLang="en-US" sz="2000" b="1" dirty="0">
                <a:solidFill>
                  <a:sysClr val="windowText" lastClr="000000"/>
                </a:solidFill>
                <a:latin typeface="华文楷体" panose="02010600040101010101" pitchFamily="2" charset="-122"/>
                <a:ea typeface="华文楷体" panose="02010600040101010101" pitchFamily="2" charset="-122"/>
              </a:rPr>
              <a:t>作用下断路器自动合闸。如果单相接地故障是暂时性的，则线路接通后用户恢复供电；如果单相接地故</a:t>
            </a:r>
            <a:r>
              <a:rPr lang="en-US" altLang="zh-CN" sz="2000" b="1" dirty="0">
                <a:solidFill>
                  <a:sysClr val="windowText" lastClr="000000"/>
                </a:solidFill>
                <a:latin typeface="华文楷体" panose="02010600040101010101" pitchFamily="2" charset="-122"/>
                <a:ea typeface="华文楷体" panose="02010600040101010101" pitchFamily="2" charset="-122"/>
              </a:rPr>
              <a:t>l</a:t>
            </a:r>
            <a:r>
              <a:rPr lang="zh-CN" altLang="en-US" sz="2000" b="1" dirty="0">
                <a:solidFill>
                  <a:sysClr val="windowText" lastClr="000000"/>
                </a:solidFill>
                <a:latin typeface="华文楷体" panose="02010600040101010101" pitchFamily="2" charset="-122"/>
                <a:ea typeface="华文楷体" panose="02010600040101010101" pitchFamily="2" charset="-122"/>
              </a:rPr>
              <a:t>章是永久性的，继电保护装置将再次断开断路器，自动重合闸装置不再动作。</a:t>
            </a:r>
          </a:p>
          <a:p>
            <a:pPr algn="just" eaLnBrk="1" hangingPunct="1"/>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(3)</a:t>
            </a:r>
            <a:r>
              <a:rPr lang="zh-CN" altLang="en-US" sz="2000" b="1" dirty="0">
                <a:solidFill>
                  <a:sysClr val="windowText" lastClr="000000"/>
                </a:solidFill>
                <a:latin typeface="华文楷体" panose="02010600040101010101" pitchFamily="2" charset="-122"/>
                <a:ea typeface="华文楷体" panose="02010600040101010101" pitchFamily="2" charset="-122"/>
              </a:rPr>
              <a:t>单相接地短路时的短路电流很大，甚至可能超过三相短路电流的数值，因此必须选用较大容量的开关设备。由于单相接地电流很大，导致电网电压剧烈下降，严重时甚至可能破坏系统的稳定性。为了限制单相短路电流，通常只将系统中一部分变压器的中性点直接接地或经阻抗接地。</a:t>
            </a:r>
          </a:p>
          <a:p>
            <a:pPr algn="just" eaLnBrk="1" hangingPunct="1"/>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(4)</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由于中性点直接接地系统发生接地短路时具备零序电流的流经途径，系统可能产生零序电流，从而产生零序磁通</a:t>
            </a:r>
            <a:r>
              <a:rPr lang="zh-CN" altLang="en-US" sz="2000" b="1" dirty="0">
                <a:solidFill>
                  <a:sysClr val="windowText" lastClr="000000"/>
                </a:solidFill>
                <a:latin typeface="华文楷体" panose="02010600040101010101" pitchFamily="2" charset="-122"/>
                <a:ea typeface="华文楷体" panose="02010600040101010101" pitchFamily="2" charset="-122"/>
              </a:rPr>
              <a:t>，对附近的通信线路产生电磁干扰。因此，电力线路必须远离信号源及通信线路，在一定距离内避免电力线路与通信线路平行架设。</a:t>
            </a:r>
          </a:p>
          <a:p>
            <a:pPr algn="just" eaLnBrk="1" hangingPunct="1"/>
            <a:endParaRPr lang="en-US" altLang="zh-CN" sz="2000" b="1" dirty="0">
              <a:solidFill>
                <a:sysClr val="windowText" lastClr="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0-#ppt_w/2"/>
                                          </p:val>
                                        </p:tav>
                                        <p:tav tm="100000">
                                          <p:val>
                                            <p:strVal val="#ppt_x"/>
                                          </p:val>
                                        </p:tav>
                                      </p:tavLst>
                                    </p:anim>
                                    <p:anim calcmode="lin" valueType="num">
                                      <p:cBhvr additive="base">
                                        <p:cTn id="8" dur="500" fill="hold"/>
                                        <p:tgtEl>
                                          <p:spTgt spid="552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D3FCEFB-1D33-4DF6-919D-F714A970DC7A}"/>
              </a:ext>
            </a:extLst>
          </p:cNvPr>
          <p:cNvSpPr>
            <a:spLocks noChangeArrowheads="1"/>
          </p:cNvSpPr>
          <p:nvPr/>
        </p:nvSpPr>
        <p:spPr bwMode="auto">
          <a:xfrm>
            <a:off x="34925" y="811213"/>
            <a:ext cx="9036050" cy="4922837"/>
          </a:xfrm>
          <a:prstGeom prst="rect">
            <a:avLst/>
          </a:prstGeom>
          <a:noFill/>
          <a:ln w="76200" cmpd="tri">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200" b="1">
                <a:solidFill>
                  <a:sysClr val="windowText" lastClr="000000"/>
                </a:solidFill>
                <a:latin typeface="华文楷体" panose="02010600040101010101" pitchFamily="2" charset="-122"/>
                <a:ea typeface="华文楷体" panose="02010600040101010101" pitchFamily="2" charset="-122"/>
              </a:rPr>
              <a:t>（四）中性点经阻抗接地三相系统</a:t>
            </a:r>
            <a:r>
              <a:rPr lang="zh-CN" altLang="en-US" b="1">
                <a:solidFill>
                  <a:sysClr val="windowText" lastClr="000000"/>
                </a:solidFill>
                <a:latin typeface="华文楷体" panose="02010600040101010101" pitchFamily="2" charset="-122"/>
                <a:ea typeface="华文楷体" panose="02010600040101010101" pitchFamily="2" charset="-122"/>
              </a:rPr>
              <a:t>　   </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1</a:t>
            </a:r>
            <a:r>
              <a:rPr lang="zh-CN" altLang="en-US" sz="2000" b="1">
                <a:solidFill>
                  <a:sysClr val="windowText" lastClr="000000"/>
                </a:solidFill>
                <a:latin typeface="华文楷体" panose="02010600040101010101" pitchFamily="2" charset="-122"/>
                <a:ea typeface="华文楷体" panose="02010600040101010101" pitchFamily="2" charset="-122"/>
              </a:rPr>
              <a:t>、中性点经低阻抗接地三相系统</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在以电缆为主体的</a:t>
            </a:r>
            <a:r>
              <a:rPr lang="en-US" altLang="zh-CN" sz="2000" b="1">
                <a:solidFill>
                  <a:sysClr val="windowText" lastClr="000000"/>
                </a:solidFill>
                <a:latin typeface="华文楷体" panose="02010600040101010101" pitchFamily="2" charset="-122"/>
                <a:ea typeface="华文楷体" panose="02010600040101010101" pitchFamily="2" charset="-122"/>
              </a:rPr>
              <a:t>35</a:t>
            </a:r>
            <a:r>
              <a:rPr lang="zh-CN" altLang="en-US" sz="2000" b="1">
                <a:solidFill>
                  <a:sysClr val="windowText" lastClr="000000"/>
                </a:solidFill>
                <a:latin typeface="华文楷体" panose="02010600040101010101" pitchFamily="2" charset="-122"/>
                <a:ea typeface="华文楷体" panose="02010600040101010101" pitchFamily="2" charset="-122"/>
              </a:rPr>
              <a:t>、</a:t>
            </a:r>
            <a:r>
              <a:rPr lang="en-US" altLang="zh-CN" sz="2000" b="1">
                <a:solidFill>
                  <a:sysClr val="windowText" lastClr="000000"/>
                </a:solidFill>
                <a:latin typeface="华文楷体" panose="02010600040101010101" pitchFamily="2" charset="-122"/>
                <a:ea typeface="华文楷体" panose="02010600040101010101" pitchFamily="2" charset="-122"/>
              </a:rPr>
              <a:t>l0kV</a:t>
            </a:r>
            <a:r>
              <a:rPr lang="zh-CN" altLang="en-US" sz="2000" b="1">
                <a:solidFill>
                  <a:sysClr val="windowText" lastClr="000000"/>
                </a:solidFill>
                <a:latin typeface="华文楷体" panose="02010600040101010101" pitchFamily="2" charset="-122"/>
                <a:ea typeface="华文楷体" panose="02010600040101010101" pitchFamily="2" charset="-122"/>
              </a:rPr>
              <a:t>城市电网，由于</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电缆线路对地电容较大，随着线路长度的增加，</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单相接地电容电流也随之增大，消弧线圈很难</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有效地熄灭接地点的电弧。同时，电缆线路发</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生瞬时性故障的概率很小，如带单相接地故障</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运行时间过长，很容易造成事故扩大而形成相</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间短路，使设备进一步损坏，甚至引起火灾。</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对这一类电网，可采用中性点经低阻抗接地的运行方式，如右图所示。</a:t>
            </a:r>
          </a:p>
          <a:p>
            <a:pPr algn="just"/>
            <a:r>
              <a:rPr lang="zh-CN" altLang="en-US" sz="2000" b="1">
                <a:solidFill>
                  <a:sysClr val="windowText" lastClr="000000"/>
                </a:solidFill>
                <a:latin typeface="华文楷体" panose="02010600040101010101" pitchFamily="2" charset="-122"/>
                <a:ea typeface="华文楷体" panose="02010600040101010101" pitchFamily="2" charset="-122"/>
              </a:rPr>
              <a:t>        采用中性点经低阻抗接地方式运行时，发生单相接地故障时，继电保护装置立即使断路器跳闸，将故障点切除，但为限制接地相回路的电流，减少对周围通信线路的干扰，中性点接地电阻的大小以限制接地相电流在</a:t>
            </a:r>
            <a:r>
              <a:rPr lang="en-US" altLang="zh-CN" sz="2000" b="1">
                <a:solidFill>
                  <a:sysClr val="windowText" lastClr="000000"/>
                </a:solidFill>
                <a:latin typeface="华文楷体" panose="02010600040101010101" pitchFamily="2" charset="-122"/>
                <a:ea typeface="华文楷体" panose="02010600040101010101" pitchFamily="2" charset="-122"/>
              </a:rPr>
              <a:t>600</a:t>
            </a:r>
            <a:r>
              <a:rPr lang="zh-CN" altLang="en-US" sz="2000" b="1">
                <a:solidFill>
                  <a:sysClr val="windowText" lastClr="000000"/>
                </a:solidFill>
                <a:latin typeface="华文楷体" panose="02010600040101010101" pitchFamily="2" charset="-122"/>
                <a:ea typeface="华文楷体" panose="02010600040101010101" pitchFamily="2" charset="-122"/>
              </a:rPr>
              <a:t>～</a:t>
            </a:r>
            <a:r>
              <a:rPr lang="en-US" altLang="zh-CN" sz="2000" b="1">
                <a:solidFill>
                  <a:sysClr val="windowText" lastClr="000000"/>
                </a:solidFill>
                <a:latin typeface="华文楷体" panose="02010600040101010101" pitchFamily="2" charset="-122"/>
                <a:ea typeface="华文楷体" panose="02010600040101010101" pitchFamily="2" charset="-122"/>
              </a:rPr>
              <a:t>1000A</a:t>
            </a:r>
            <a:r>
              <a:rPr lang="zh-CN" altLang="en-US" sz="2000" b="1">
                <a:solidFill>
                  <a:sysClr val="windowText" lastClr="000000"/>
                </a:solidFill>
                <a:latin typeface="华文楷体" panose="02010600040101010101" pitchFamily="2" charset="-122"/>
                <a:ea typeface="华文楷体" panose="02010600040101010101" pitchFamily="2" charset="-122"/>
              </a:rPr>
              <a:t>范围内为宜。同时，电缆线路基本不会发生瞬时性故障，因此，不使用线路自动重合闸装置。</a:t>
            </a:r>
          </a:p>
        </p:txBody>
      </p:sp>
      <p:pic>
        <p:nvPicPr>
          <p:cNvPr id="31747" name="Picture 6" descr="HWOCRTEMP_ROC130">
            <a:extLst>
              <a:ext uri="{FF2B5EF4-FFF2-40B4-BE49-F238E27FC236}">
                <a16:creationId xmlns:a16="http://schemas.microsoft.com/office/drawing/2014/main" id="{759900AE-19F0-404A-B11E-C84DFAB44EAE}"/>
              </a:ext>
            </a:extLst>
          </p:cNvPr>
          <p:cNvPicPr>
            <a:picLocks noChangeAspect="1" noChangeArrowheads="1"/>
          </p:cNvPicPr>
          <p:nvPr/>
        </p:nvPicPr>
        <p:blipFill>
          <a:blip r:embed="rId3">
            <a:lum contrast="72000"/>
            <a:extLst>
              <a:ext uri="{28A0092B-C50C-407E-A947-70E740481C1C}">
                <a14:useLocalDpi xmlns:a14="http://schemas.microsoft.com/office/drawing/2010/main" val="0"/>
              </a:ext>
            </a:extLst>
          </a:blip>
          <a:srcRect/>
          <a:stretch>
            <a:fillRect/>
          </a:stretch>
        </p:blipFill>
        <p:spPr bwMode="auto">
          <a:xfrm>
            <a:off x="5580063" y="1558925"/>
            <a:ext cx="3241675" cy="20145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E1677D7E-E80D-402B-B2AB-CAF5B85FF7AC}"/>
              </a:ext>
            </a:extLst>
          </p:cNvPr>
          <p:cNvSpPr>
            <a:spLocks noGrp="1" noChangeArrowheads="1"/>
          </p:cNvSpPr>
          <p:nvPr>
            <p:ph type="body" idx="1"/>
          </p:nvPr>
        </p:nvSpPr>
        <p:spPr>
          <a:xfrm>
            <a:off x="107950" y="115888"/>
            <a:ext cx="8928100" cy="6553200"/>
          </a:xfrm>
          <a:noFill/>
          <a:ln w="38100" cap="flat">
            <a:noFill/>
            <a:prstDash val="sysDot"/>
            <a:miter lim="800000"/>
            <a:headEnd/>
            <a:tailEnd/>
          </a:ln>
        </p:spPr>
        <p:txBody>
          <a:bodyPr/>
          <a:lstStyle/>
          <a:p>
            <a:pPr algn="just" eaLnBrk="1" hangingPunct="1">
              <a:lnSpc>
                <a:spcPct val="80000"/>
              </a:lnSpc>
              <a:buFont typeface="Wingdings" panose="05000000000000000000" pitchFamily="2" charset="2"/>
              <a:buNone/>
            </a:pPr>
            <a:r>
              <a:rPr lang="en-US" altLang="zh-CN" sz="1200" b="1">
                <a:solidFill>
                  <a:sysClr val="windowText" lastClr="000000"/>
                </a:solidFill>
                <a:latin typeface="华文楷体" panose="02010600040101010101" pitchFamily="2" charset="-122"/>
                <a:ea typeface="华文楷体" panose="02010600040101010101" pitchFamily="2" charset="-122"/>
              </a:rPr>
              <a:t>        </a:t>
            </a:r>
            <a:r>
              <a:rPr lang="zh-CN" altLang="en-US" sz="2400" b="1">
                <a:solidFill>
                  <a:sysClr val="windowText" lastClr="000000"/>
                </a:solidFill>
                <a:latin typeface="华文楷体" panose="02010600040101010101" pitchFamily="2" charset="-122"/>
                <a:ea typeface="华文楷体" panose="02010600040101010101" pitchFamily="2" charset="-122"/>
              </a:rPr>
              <a:t>系统正常运行时，由于三相电压　 　　　   是对称的，各相对</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地的电容电流也是对称的</a:t>
            </a: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各相对地的电容是</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相等的</a:t>
            </a:r>
            <a:r>
              <a:rPr lang="en-US" altLang="zh-CN" sz="2400" b="1">
                <a:solidFill>
                  <a:sysClr val="windowText" lastClr="000000"/>
                </a:solidFill>
                <a:latin typeface="华文楷体" panose="02010600040101010101" pitchFamily="2" charset="-122"/>
                <a:ea typeface="华文楷体" panose="02010600040101010101" pitchFamily="2" charset="-122"/>
              </a:rPr>
              <a:t>)</a:t>
            </a:r>
            <a:r>
              <a:rPr lang="zh-CN" altLang="en-US" sz="2400" b="1">
                <a:solidFill>
                  <a:sysClr val="windowText" lastClr="000000"/>
                </a:solidFill>
                <a:latin typeface="华文楷体" panose="02010600040101010101" pitchFamily="2" charset="-122"/>
                <a:ea typeface="华文楷体" panose="02010600040101010101" pitchFamily="2" charset="-122"/>
              </a:rPr>
              <a:t>。 即：  　　　　　 </a:t>
            </a:r>
            <a:r>
              <a:rPr lang="zh-CN" altLang="en-US" sz="2400" b="1">
                <a:solidFill>
                  <a:sysClr val="windowText" lastClr="000000"/>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a:solidFill>
                  <a:sysClr val="windowText" lastClr="000000"/>
                </a:solidFill>
                <a:latin typeface="华文楷体" panose="02010600040101010101" pitchFamily="2" charset="-122"/>
                <a:ea typeface="华文楷体" panose="02010600040101010101" pitchFamily="2" charset="-122"/>
              </a:rPr>
              <a:t>其</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相位上互差</a:t>
            </a:r>
            <a:r>
              <a:rPr lang="en-US" altLang="zh-CN" sz="2400" b="1">
                <a:solidFill>
                  <a:sysClr val="windowText" lastClr="000000"/>
                </a:solidFill>
                <a:latin typeface="华文楷体" panose="02010600040101010101" pitchFamily="2" charset="-122"/>
                <a:ea typeface="华文楷体" panose="02010600040101010101" pitchFamily="2" charset="-122"/>
              </a:rPr>
              <a:t>120°</a:t>
            </a:r>
            <a:r>
              <a:rPr lang="zh-CN" altLang="en-US" sz="2400" b="1">
                <a:solidFill>
                  <a:sysClr val="windowText" lastClr="000000"/>
                </a:solidFill>
                <a:latin typeface="华文楷体" panose="02010600040101010101" pitchFamily="2" charset="-122"/>
                <a:ea typeface="华文楷体" panose="02010600040101010101" pitchFamily="2" charset="-122"/>
              </a:rPr>
              <a:t>。如右图为三相电流、电压</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向量图。此时，大地中没有电容电流流过，中</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性点的电位为零。</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即：</a:t>
            </a:r>
          </a:p>
          <a:p>
            <a:pPr algn="just" eaLnBrk="1" hangingPunct="1">
              <a:lnSpc>
                <a:spcPct val="80000"/>
              </a:lnSpc>
              <a:buFont typeface="Wingdings" panose="05000000000000000000" pitchFamily="2" charset="2"/>
              <a:buNone/>
            </a:pPr>
            <a:endParaRPr lang="zh-CN" altLang="en-US" sz="24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　</a:t>
            </a:r>
            <a:r>
              <a:rPr lang="en-US" altLang="zh-CN" sz="2400" b="1">
                <a:solidFill>
                  <a:sysClr val="windowText" lastClr="000000"/>
                </a:solidFill>
                <a:latin typeface="华文楷体" panose="02010600040101010101" pitchFamily="2" charset="-122"/>
                <a:ea typeface="华文楷体" panose="02010600040101010101" pitchFamily="2" charset="-122"/>
              </a:rPr>
              <a:t>A</a:t>
            </a:r>
            <a:r>
              <a:rPr lang="zh-CN" altLang="en-US" sz="2400" b="1">
                <a:solidFill>
                  <a:sysClr val="windowText" lastClr="000000"/>
                </a:solidFill>
                <a:latin typeface="华文楷体" panose="02010600040101010101" pitchFamily="2" charset="-122"/>
                <a:ea typeface="华文楷体" panose="02010600040101010101" pitchFamily="2" charset="-122"/>
              </a:rPr>
              <a:t>相的电流向量如下图示 </a:t>
            </a:r>
          </a:p>
          <a:p>
            <a:pPr algn="just" eaLnBrk="1" hangingPunct="1">
              <a:lnSpc>
                <a:spcPct val="80000"/>
              </a:lnSpc>
              <a:buFont typeface="Wingdings" panose="05000000000000000000" pitchFamily="2" charset="2"/>
              <a:buNone/>
            </a:pPr>
            <a:endParaRPr lang="zh-CN" altLang="en-US" sz="24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80000"/>
              </a:lnSpc>
              <a:buFont typeface="Wingdings" panose="05000000000000000000" pitchFamily="2" charset="2"/>
              <a:buNone/>
            </a:pPr>
            <a:endParaRPr lang="zh-CN" altLang="en-US" sz="24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8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8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8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80000"/>
              </a:lnSpc>
              <a:buFont typeface="Wingdings" panose="05000000000000000000" pitchFamily="2" charset="2"/>
              <a:buNone/>
            </a:pPr>
            <a:endParaRPr lang="zh-CN" altLang="en-US" sz="1800" b="1">
              <a:solidFill>
                <a:sysClr val="windowText" lastClr="000000"/>
              </a:solidFill>
              <a:latin typeface="华文楷体" panose="02010600040101010101" pitchFamily="2" charset="-122"/>
              <a:ea typeface="华文楷体" panose="02010600040101010101" pitchFamily="2" charset="-122"/>
            </a:endParaRPr>
          </a:p>
          <a:p>
            <a:pPr algn="just" eaLnBrk="1" hangingPunct="1">
              <a:lnSpc>
                <a:spcPct val="8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　　　　　</a:t>
            </a:r>
          </a:p>
          <a:p>
            <a:pPr algn="just" eaLnBrk="1" hangingPunct="1">
              <a:lnSpc>
                <a:spcPct val="80000"/>
              </a:lnSpc>
              <a:buFont typeface="Wingdings" panose="05000000000000000000" pitchFamily="2" charset="2"/>
              <a:buNone/>
            </a:pPr>
            <a:r>
              <a:rPr lang="zh-CN" altLang="en-US" sz="1800" b="1">
                <a:solidFill>
                  <a:sysClr val="windowText" lastClr="000000"/>
                </a:solidFill>
                <a:latin typeface="华文楷体" panose="02010600040101010101" pitchFamily="2" charset="-122"/>
                <a:ea typeface="华文楷体" panose="02010600040101010101" pitchFamily="2" charset="-122"/>
              </a:rPr>
              <a:t>　　　</a:t>
            </a:r>
            <a:r>
              <a:rPr lang="zh-CN" altLang="en-US" sz="2400" b="1">
                <a:solidFill>
                  <a:sysClr val="windowText" lastClr="000000"/>
                </a:solidFill>
                <a:latin typeface="华文楷体" panose="02010600040101010101" pitchFamily="2" charset="-122"/>
                <a:ea typeface="华文楷体" panose="02010600040101010101" pitchFamily="2" charset="-122"/>
              </a:rPr>
              <a:t>为</a:t>
            </a:r>
            <a:r>
              <a:rPr lang="en-US" altLang="zh-CN" sz="2400" b="1">
                <a:solidFill>
                  <a:sysClr val="windowText" lastClr="000000"/>
                </a:solidFill>
                <a:latin typeface="华文楷体" panose="02010600040101010101" pitchFamily="2" charset="-122"/>
                <a:ea typeface="华文楷体" panose="02010600040101010101" pitchFamily="2" charset="-122"/>
              </a:rPr>
              <a:t>A</a:t>
            </a:r>
            <a:r>
              <a:rPr lang="zh-CN" altLang="en-US" sz="2400" b="1">
                <a:solidFill>
                  <a:sysClr val="windowText" lastClr="000000"/>
                </a:solidFill>
                <a:latin typeface="华文楷体" panose="02010600040101010101" pitchFamily="2" charset="-122"/>
                <a:ea typeface="华文楷体" panose="02010600040101010101" pitchFamily="2" charset="-122"/>
              </a:rPr>
              <a:t>相对地电容电流，为容性电流，则电压滞后电流</a:t>
            </a:r>
            <a:r>
              <a:rPr lang="en-US" altLang="zh-CN" sz="2400" b="1">
                <a:solidFill>
                  <a:sysClr val="windowText" lastClr="000000"/>
                </a:solidFill>
                <a:latin typeface="华文楷体" panose="02010600040101010101" pitchFamily="2" charset="-122"/>
                <a:ea typeface="华文楷体" panose="02010600040101010101" pitchFamily="2" charset="-122"/>
              </a:rPr>
              <a:t>90°</a:t>
            </a:r>
            <a:r>
              <a:rPr lang="zh-CN" altLang="en-US" sz="2400" b="1">
                <a:solidFill>
                  <a:sysClr val="windowText" lastClr="000000"/>
                </a:solidFill>
                <a:latin typeface="华文楷体" panose="02010600040101010101" pitchFamily="2" charset="-122"/>
                <a:ea typeface="华文楷体" panose="02010600040101010101" pitchFamily="2" charset="-122"/>
              </a:rPr>
              <a:t>。</a:t>
            </a:r>
          </a:p>
          <a:p>
            <a:pPr algn="just" eaLnBrk="1" hangingPunct="1">
              <a:lnSpc>
                <a:spcPct val="80000"/>
              </a:lnSpc>
              <a:buFont typeface="Wingdings" panose="05000000000000000000" pitchFamily="2" charset="2"/>
              <a:buNone/>
            </a:pPr>
            <a:r>
              <a:rPr lang="zh-CN" altLang="en-US" sz="2400" b="1">
                <a:solidFill>
                  <a:sysClr val="windowText" lastClr="000000"/>
                </a:solidFill>
                <a:latin typeface="华文楷体" panose="02010600040101010101" pitchFamily="2" charset="-122"/>
                <a:ea typeface="华文楷体" panose="02010600040101010101" pitchFamily="2" charset="-122"/>
              </a:rPr>
              <a:t>　　 为</a:t>
            </a:r>
            <a:r>
              <a:rPr lang="en-US" altLang="zh-CN" sz="2400" b="1">
                <a:solidFill>
                  <a:sysClr val="windowText" lastClr="000000"/>
                </a:solidFill>
                <a:latin typeface="华文楷体" panose="02010600040101010101" pitchFamily="2" charset="-122"/>
                <a:ea typeface="华文楷体" panose="02010600040101010101" pitchFamily="2" charset="-122"/>
              </a:rPr>
              <a:t>A</a:t>
            </a:r>
            <a:r>
              <a:rPr lang="zh-CN" altLang="en-US" sz="2400" b="1">
                <a:solidFill>
                  <a:sysClr val="windowText" lastClr="000000"/>
                </a:solidFill>
                <a:latin typeface="华文楷体" panose="02010600040101010101" pitchFamily="2" charset="-122"/>
                <a:ea typeface="华文楷体" panose="02010600040101010101" pitchFamily="2" charset="-122"/>
              </a:rPr>
              <a:t>相负荷电流。 　　　　　　　　　　　　</a:t>
            </a:r>
          </a:p>
        </p:txBody>
      </p:sp>
      <p:pic>
        <p:nvPicPr>
          <p:cNvPr id="15366" name="Picture 6" descr="File0006">
            <a:extLst>
              <a:ext uri="{FF2B5EF4-FFF2-40B4-BE49-F238E27FC236}">
                <a16:creationId xmlns:a16="http://schemas.microsoft.com/office/drawing/2014/main" id="{6E325164-0141-443D-99FE-3B94606B65A6}"/>
              </a:ext>
            </a:extLst>
          </p:cNvPr>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356100" y="2924175"/>
            <a:ext cx="4584700" cy="2305050"/>
          </a:xfrm>
          <a:prstGeom prst="rect">
            <a:avLst/>
          </a:prstGeom>
          <a:noFill/>
          <a:ln>
            <a:noFill/>
          </a:ln>
        </p:spPr>
      </p:pic>
      <p:pic>
        <p:nvPicPr>
          <p:cNvPr id="15368" name="Picture 8" descr="File0007">
            <a:extLst>
              <a:ext uri="{FF2B5EF4-FFF2-40B4-BE49-F238E27FC236}">
                <a16:creationId xmlns:a16="http://schemas.microsoft.com/office/drawing/2014/main" id="{84398A53-9D10-4615-A8BD-0D381D512A9E}"/>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042988" y="3430588"/>
            <a:ext cx="1728787" cy="1511300"/>
          </a:xfrm>
          <a:prstGeom prst="rect">
            <a:avLst/>
          </a:prstGeom>
          <a:noFill/>
          <a:ln>
            <a:noFill/>
          </a:ln>
        </p:spPr>
      </p:pic>
      <p:pic>
        <p:nvPicPr>
          <p:cNvPr id="15371" name="Picture 11" descr="File0008">
            <a:extLst>
              <a:ext uri="{FF2B5EF4-FFF2-40B4-BE49-F238E27FC236}">
                <a16:creationId xmlns:a16="http://schemas.microsoft.com/office/drawing/2014/main" id="{CF22460C-DA78-4BC1-80B2-059CB6633A1A}"/>
              </a:ext>
            </a:extLst>
          </p:cNvPr>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6659563" y="549275"/>
            <a:ext cx="2233612" cy="1512888"/>
          </a:xfrm>
          <a:prstGeom prst="rect">
            <a:avLst/>
          </a:prstGeom>
          <a:noFill/>
          <a:ln>
            <a:noFill/>
          </a:ln>
        </p:spPr>
      </p:pic>
      <p:graphicFrame>
        <p:nvGraphicFramePr>
          <p:cNvPr id="2" name="Object 1">
            <a:extLst>
              <a:ext uri="{FF2B5EF4-FFF2-40B4-BE49-F238E27FC236}">
                <a16:creationId xmlns:a16="http://schemas.microsoft.com/office/drawing/2014/main" id="{01AB7F02-4289-4A6A-8169-FDCA305B6338}"/>
              </a:ext>
            </a:extLst>
          </p:cNvPr>
          <p:cNvGraphicFramePr>
            <a:graphicFrameLocks noChangeAspect="1"/>
          </p:cNvGraphicFramePr>
          <p:nvPr>
            <p:extLst>
              <p:ext uri="{D42A27DB-BD31-4B8C-83A1-F6EECF244321}">
                <p14:modId xmlns:p14="http://schemas.microsoft.com/office/powerpoint/2010/main" val="3149331721"/>
              </p:ext>
            </p:extLst>
          </p:nvPr>
        </p:nvGraphicFramePr>
        <p:xfrm>
          <a:off x="5004048" y="88924"/>
          <a:ext cx="1144800" cy="395476"/>
        </p:xfrm>
        <a:graphic>
          <a:graphicData uri="http://schemas.openxmlformats.org/presentationml/2006/ole">
            <mc:AlternateContent xmlns:mc="http://schemas.openxmlformats.org/markup-compatibility/2006">
              <mc:Choice xmlns:v="urn:schemas-microsoft-com:vml" Requires="v">
                <p:oleObj name="Equation" r:id="rId6" imgW="698400" imgH="241200" progId="Equation.DSMT4">
                  <p:embed/>
                </p:oleObj>
              </mc:Choice>
              <mc:Fallback>
                <p:oleObj name="Equation" r:id="rId6" imgW="698400" imgH="241200" progId="Equation.DSMT4">
                  <p:embed/>
                  <p:pic>
                    <p:nvPicPr>
                      <p:cNvPr id="0" name=""/>
                      <p:cNvPicPr/>
                      <p:nvPr/>
                    </p:nvPicPr>
                    <p:blipFill>
                      <a:blip r:embed="rId7"/>
                      <a:stretch>
                        <a:fillRect/>
                      </a:stretch>
                    </p:blipFill>
                    <p:spPr>
                      <a:xfrm>
                        <a:off x="5004048" y="88924"/>
                        <a:ext cx="1144800" cy="395476"/>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F6CF4055-C4E8-42BE-AFAA-757DB085B1D4}"/>
              </a:ext>
            </a:extLst>
          </p:cNvPr>
          <p:cNvGraphicFramePr>
            <a:graphicFrameLocks noChangeAspect="1"/>
          </p:cNvGraphicFramePr>
          <p:nvPr>
            <p:extLst>
              <p:ext uri="{D42A27DB-BD31-4B8C-83A1-F6EECF244321}">
                <p14:modId xmlns:p14="http://schemas.microsoft.com/office/powerpoint/2010/main" val="402446244"/>
              </p:ext>
            </p:extLst>
          </p:nvPr>
        </p:nvGraphicFramePr>
        <p:xfrm>
          <a:off x="2037648" y="865656"/>
          <a:ext cx="1894737" cy="360000"/>
        </p:xfrm>
        <a:graphic>
          <a:graphicData uri="http://schemas.openxmlformats.org/presentationml/2006/ole">
            <mc:AlternateContent xmlns:mc="http://schemas.openxmlformats.org/markup-compatibility/2006">
              <mc:Choice xmlns:v="urn:schemas-microsoft-com:vml" Requires="v">
                <p:oleObj name="Equation" r:id="rId8" imgW="1269720" imgH="241200" progId="Equation.DSMT4">
                  <p:embed/>
                </p:oleObj>
              </mc:Choice>
              <mc:Fallback>
                <p:oleObj name="Equation" r:id="rId8" imgW="1269720" imgH="241200" progId="Equation.DSMT4">
                  <p:embed/>
                  <p:pic>
                    <p:nvPicPr>
                      <p:cNvPr id="0" name=""/>
                      <p:cNvPicPr/>
                      <p:nvPr/>
                    </p:nvPicPr>
                    <p:blipFill>
                      <a:blip r:embed="rId9"/>
                      <a:stretch>
                        <a:fillRect/>
                      </a:stretch>
                    </p:blipFill>
                    <p:spPr>
                      <a:xfrm>
                        <a:off x="2037648" y="865656"/>
                        <a:ext cx="1894737" cy="3600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835413BA-1FBC-40C6-AB64-89FDB95B8AB4}"/>
              </a:ext>
            </a:extLst>
          </p:cNvPr>
          <p:cNvGraphicFramePr>
            <a:graphicFrameLocks noChangeAspect="1"/>
          </p:cNvGraphicFramePr>
          <p:nvPr>
            <p:extLst>
              <p:ext uri="{D42A27DB-BD31-4B8C-83A1-F6EECF244321}">
                <p14:modId xmlns:p14="http://schemas.microsoft.com/office/powerpoint/2010/main" val="3278418323"/>
              </p:ext>
            </p:extLst>
          </p:nvPr>
        </p:nvGraphicFramePr>
        <p:xfrm>
          <a:off x="828675" y="2324496"/>
          <a:ext cx="2023579" cy="432000"/>
        </p:xfrm>
        <a:graphic>
          <a:graphicData uri="http://schemas.openxmlformats.org/presentationml/2006/ole">
            <mc:AlternateContent xmlns:mc="http://schemas.openxmlformats.org/markup-compatibility/2006">
              <mc:Choice xmlns:v="urn:schemas-microsoft-com:vml" Requires="v">
                <p:oleObj name="Equation" r:id="rId10" imgW="1130040" imgH="241200" progId="Equation.DSMT4">
                  <p:embed/>
                </p:oleObj>
              </mc:Choice>
              <mc:Fallback>
                <p:oleObj name="Equation" r:id="rId10" imgW="1130040" imgH="241200" progId="Equation.DSMT4">
                  <p:embed/>
                  <p:pic>
                    <p:nvPicPr>
                      <p:cNvPr id="0" name=""/>
                      <p:cNvPicPr/>
                      <p:nvPr/>
                    </p:nvPicPr>
                    <p:blipFill>
                      <a:blip r:embed="rId11"/>
                      <a:stretch>
                        <a:fillRect/>
                      </a:stretch>
                    </p:blipFill>
                    <p:spPr>
                      <a:xfrm>
                        <a:off x="828675" y="2324496"/>
                        <a:ext cx="2023579" cy="4320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68CBE48-BB27-436B-A8B2-B8AE843AD026}"/>
              </a:ext>
            </a:extLst>
          </p:cNvPr>
          <p:cNvGraphicFramePr>
            <a:graphicFrameLocks noChangeAspect="1"/>
          </p:cNvGraphicFramePr>
          <p:nvPr>
            <p:extLst>
              <p:ext uri="{D42A27DB-BD31-4B8C-83A1-F6EECF244321}">
                <p14:modId xmlns:p14="http://schemas.microsoft.com/office/powerpoint/2010/main" val="2846502629"/>
              </p:ext>
            </p:extLst>
          </p:nvPr>
        </p:nvGraphicFramePr>
        <p:xfrm>
          <a:off x="3572979" y="2324496"/>
          <a:ext cx="841264" cy="432000"/>
        </p:xfrm>
        <a:graphic>
          <a:graphicData uri="http://schemas.openxmlformats.org/presentationml/2006/ole">
            <mc:AlternateContent xmlns:mc="http://schemas.openxmlformats.org/markup-compatibility/2006">
              <mc:Choice xmlns:v="urn:schemas-microsoft-com:vml" Requires="v">
                <p:oleObj name="Equation" r:id="rId12" imgW="469800" imgH="241200" progId="Equation.DSMT4">
                  <p:embed/>
                </p:oleObj>
              </mc:Choice>
              <mc:Fallback>
                <p:oleObj name="Equation" r:id="rId12" imgW="469800" imgH="241200" progId="Equation.DSMT4">
                  <p:embed/>
                  <p:pic>
                    <p:nvPicPr>
                      <p:cNvPr id="0" name=""/>
                      <p:cNvPicPr/>
                      <p:nvPr/>
                    </p:nvPicPr>
                    <p:blipFill>
                      <a:blip r:embed="rId13"/>
                      <a:stretch>
                        <a:fillRect/>
                      </a:stretch>
                    </p:blipFill>
                    <p:spPr>
                      <a:xfrm>
                        <a:off x="3572979" y="2324496"/>
                        <a:ext cx="841264" cy="4320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0BF8BA3-A1A8-4D70-85A0-44B51657148A}"/>
              </a:ext>
            </a:extLst>
          </p:cNvPr>
          <p:cNvGraphicFramePr>
            <a:graphicFrameLocks noChangeAspect="1"/>
          </p:cNvGraphicFramePr>
          <p:nvPr>
            <p:extLst>
              <p:ext uri="{D42A27DB-BD31-4B8C-83A1-F6EECF244321}">
                <p14:modId xmlns:p14="http://schemas.microsoft.com/office/powerpoint/2010/main" val="3768737973"/>
              </p:ext>
            </p:extLst>
          </p:nvPr>
        </p:nvGraphicFramePr>
        <p:xfrm>
          <a:off x="1138464" y="4998749"/>
          <a:ext cx="1404000" cy="432000"/>
        </p:xfrm>
        <a:graphic>
          <a:graphicData uri="http://schemas.openxmlformats.org/presentationml/2006/ole">
            <mc:AlternateContent xmlns:mc="http://schemas.openxmlformats.org/markup-compatibility/2006">
              <mc:Choice xmlns:v="urn:schemas-microsoft-com:vml" Requires="v">
                <p:oleObj name="Equation" r:id="rId14" imgW="825480" imgH="253800" progId="Equation.DSMT4">
                  <p:embed/>
                </p:oleObj>
              </mc:Choice>
              <mc:Fallback>
                <p:oleObj name="Equation" r:id="rId14" imgW="825480" imgH="253800" progId="Equation.DSMT4">
                  <p:embed/>
                  <p:pic>
                    <p:nvPicPr>
                      <p:cNvPr id="0" name=""/>
                      <p:cNvPicPr/>
                      <p:nvPr/>
                    </p:nvPicPr>
                    <p:blipFill>
                      <a:blip r:embed="rId15"/>
                      <a:stretch>
                        <a:fillRect/>
                      </a:stretch>
                    </p:blipFill>
                    <p:spPr>
                      <a:xfrm>
                        <a:off x="1138464" y="4998749"/>
                        <a:ext cx="1404000" cy="4320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B51D74DA-FCE5-4D79-A76C-E83E00C0561B}"/>
              </a:ext>
            </a:extLst>
          </p:cNvPr>
          <p:cNvGraphicFramePr>
            <a:graphicFrameLocks noChangeAspect="1"/>
          </p:cNvGraphicFramePr>
          <p:nvPr>
            <p:extLst>
              <p:ext uri="{D42A27DB-BD31-4B8C-83A1-F6EECF244321}">
                <p14:modId xmlns:p14="http://schemas.microsoft.com/office/powerpoint/2010/main" val="642829172"/>
              </p:ext>
            </p:extLst>
          </p:nvPr>
        </p:nvGraphicFramePr>
        <p:xfrm>
          <a:off x="563535" y="5491348"/>
          <a:ext cx="341053" cy="360000"/>
        </p:xfrm>
        <a:graphic>
          <a:graphicData uri="http://schemas.openxmlformats.org/presentationml/2006/ole">
            <mc:AlternateContent xmlns:mc="http://schemas.openxmlformats.org/markup-compatibility/2006">
              <mc:Choice xmlns:v="urn:schemas-microsoft-com:vml" Requires="v">
                <p:oleObj name="Equation" r:id="rId16" imgW="228600" imgH="241200" progId="Equation.DSMT4">
                  <p:embed/>
                </p:oleObj>
              </mc:Choice>
              <mc:Fallback>
                <p:oleObj name="Equation" r:id="rId16" imgW="228600" imgH="241200" progId="Equation.DSMT4">
                  <p:embed/>
                  <p:pic>
                    <p:nvPicPr>
                      <p:cNvPr id="0" name=""/>
                      <p:cNvPicPr/>
                      <p:nvPr/>
                    </p:nvPicPr>
                    <p:blipFill>
                      <a:blip r:embed="rId17"/>
                      <a:stretch>
                        <a:fillRect/>
                      </a:stretch>
                    </p:blipFill>
                    <p:spPr>
                      <a:xfrm>
                        <a:off x="563535" y="5491348"/>
                        <a:ext cx="341053" cy="3600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33D5EBF-3C43-458E-828F-02C79EB70513}"/>
              </a:ext>
            </a:extLst>
          </p:cNvPr>
          <p:cNvGraphicFramePr>
            <a:graphicFrameLocks noChangeAspect="1"/>
          </p:cNvGraphicFramePr>
          <p:nvPr>
            <p:extLst>
              <p:ext uri="{D42A27DB-BD31-4B8C-83A1-F6EECF244321}">
                <p14:modId xmlns:p14="http://schemas.microsoft.com/office/powerpoint/2010/main" val="3668513713"/>
              </p:ext>
            </p:extLst>
          </p:nvPr>
        </p:nvGraphicFramePr>
        <p:xfrm>
          <a:off x="555915" y="5877358"/>
          <a:ext cx="316800" cy="396000"/>
        </p:xfrm>
        <a:graphic>
          <a:graphicData uri="http://schemas.openxmlformats.org/presentationml/2006/ole">
            <mc:AlternateContent xmlns:mc="http://schemas.openxmlformats.org/markup-compatibility/2006">
              <mc:Choice xmlns:v="urn:schemas-microsoft-com:vml" Requires="v">
                <p:oleObj name="Equation" r:id="rId18" imgW="203040" imgH="253800" progId="Equation.DSMT4">
                  <p:embed/>
                </p:oleObj>
              </mc:Choice>
              <mc:Fallback>
                <p:oleObj name="Equation" r:id="rId18" imgW="203040" imgH="253800" progId="Equation.DSMT4">
                  <p:embed/>
                  <p:pic>
                    <p:nvPicPr>
                      <p:cNvPr id="0" name=""/>
                      <p:cNvPicPr/>
                      <p:nvPr/>
                    </p:nvPicPr>
                    <p:blipFill>
                      <a:blip r:embed="rId19"/>
                      <a:stretch>
                        <a:fillRect/>
                      </a:stretch>
                    </p:blipFill>
                    <p:spPr>
                      <a:xfrm>
                        <a:off x="555915" y="5877358"/>
                        <a:ext cx="316800" cy="396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slide(fromLeft)">
                                      <p:cBhvr>
                                        <p:cTn id="7" dur="500"/>
                                        <p:tgtEl>
                                          <p:spTgt spid="15363">
                                            <p:txEl>
                                              <p:pRg st="0" end="0"/>
                                            </p:txEl>
                                          </p:spTgt>
                                        </p:tgtEl>
                                      </p:cBhvr>
                                    </p:animEffect>
                                  </p:childTnLst>
                                </p:cTn>
                              </p:par>
                            </p:childTnLst>
                          </p:cTn>
                        </p:par>
                        <p:par>
                          <p:cTn id="8" fill="hold">
                            <p:stCondLst>
                              <p:cond delay="1500"/>
                            </p:stCondLst>
                            <p:childTnLst>
                              <p:par>
                                <p:cTn id="9" presetID="12" presetClass="entr" presetSubtype="8" fill="hold" grpId="0" nodeType="afterEffect">
                                  <p:stCondLst>
                                    <p:cond delay="1000"/>
                                  </p:stCondLst>
                                  <p:childTnLst>
                                    <p:set>
                                      <p:cBhvr>
                                        <p:cTn id="10" dur="1" fill="hold">
                                          <p:stCondLst>
                                            <p:cond delay="0"/>
                                          </p:stCondLst>
                                        </p:cTn>
                                        <p:tgtEl>
                                          <p:spTgt spid="15363">
                                            <p:txEl>
                                              <p:pRg st="1" end="1"/>
                                            </p:txEl>
                                          </p:spTgt>
                                        </p:tgtEl>
                                        <p:attrNameLst>
                                          <p:attrName>style.visibility</p:attrName>
                                        </p:attrNameLst>
                                      </p:cBhvr>
                                      <p:to>
                                        <p:strVal val="visible"/>
                                      </p:to>
                                    </p:set>
                                    <p:animEffect transition="in" filter="slide(fromLeft)">
                                      <p:cBhvr>
                                        <p:cTn id="11" dur="500"/>
                                        <p:tgtEl>
                                          <p:spTgt spid="15363">
                                            <p:txEl>
                                              <p:pRg st="1" end="1"/>
                                            </p:txEl>
                                          </p:spTgt>
                                        </p:tgtEl>
                                      </p:cBhvr>
                                    </p:animEffect>
                                  </p:childTnLst>
                                </p:cTn>
                              </p:par>
                            </p:childTnLst>
                          </p:cTn>
                        </p:par>
                        <p:par>
                          <p:cTn id="12" fill="hold">
                            <p:stCondLst>
                              <p:cond delay="3000"/>
                            </p:stCondLst>
                            <p:childTnLst>
                              <p:par>
                                <p:cTn id="13" presetID="12" presetClass="entr" presetSubtype="8" fill="hold" grpId="0" nodeType="afterEffect">
                                  <p:stCondLst>
                                    <p:cond delay="100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slide(fromLeft)">
                                      <p:cBhvr>
                                        <p:cTn id="15" dur="500"/>
                                        <p:tgtEl>
                                          <p:spTgt spid="15363">
                                            <p:txEl>
                                              <p:pRg st="2" end="2"/>
                                            </p:txEl>
                                          </p:spTgt>
                                        </p:tgtEl>
                                      </p:cBhvr>
                                    </p:animEffect>
                                  </p:childTnLst>
                                </p:cTn>
                              </p:par>
                            </p:childTnLst>
                          </p:cTn>
                        </p:par>
                        <p:par>
                          <p:cTn id="16" fill="hold">
                            <p:stCondLst>
                              <p:cond delay="4500"/>
                            </p:stCondLst>
                            <p:childTnLst>
                              <p:par>
                                <p:cTn id="17" presetID="12" presetClass="entr" presetSubtype="8" fill="hold" grpId="0" nodeType="afterEffect">
                                  <p:stCondLst>
                                    <p:cond delay="1000"/>
                                  </p:stCondLst>
                                  <p:childTnLst>
                                    <p:set>
                                      <p:cBhvr>
                                        <p:cTn id="18" dur="1" fill="hold">
                                          <p:stCondLst>
                                            <p:cond delay="0"/>
                                          </p:stCondLst>
                                        </p:cTn>
                                        <p:tgtEl>
                                          <p:spTgt spid="15363">
                                            <p:txEl>
                                              <p:pRg st="3" end="3"/>
                                            </p:txEl>
                                          </p:spTgt>
                                        </p:tgtEl>
                                        <p:attrNameLst>
                                          <p:attrName>style.visibility</p:attrName>
                                        </p:attrNameLst>
                                      </p:cBhvr>
                                      <p:to>
                                        <p:strVal val="visible"/>
                                      </p:to>
                                    </p:set>
                                    <p:animEffect transition="in" filter="slide(fromLeft)">
                                      <p:cBhvr>
                                        <p:cTn id="19" dur="500"/>
                                        <p:tgtEl>
                                          <p:spTgt spid="15363">
                                            <p:txEl>
                                              <p:pRg st="3" end="3"/>
                                            </p:txEl>
                                          </p:spTgt>
                                        </p:tgtEl>
                                      </p:cBhvr>
                                    </p:animEffect>
                                  </p:childTnLst>
                                </p:cTn>
                              </p:par>
                            </p:childTnLst>
                          </p:cTn>
                        </p:par>
                        <p:par>
                          <p:cTn id="20" fill="hold">
                            <p:stCondLst>
                              <p:cond delay="6000"/>
                            </p:stCondLst>
                            <p:childTnLst>
                              <p:par>
                                <p:cTn id="21" presetID="12" presetClass="entr" presetSubtype="8" fill="hold" grpId="0" nodeType="afterEffect">
                                  <p:stCondLst>
                                    <p:cond delay="100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slide(fromLeft)">
                                      <p:cBhvr>
                                        <p:cTn id="23" dur="500"/>
                                        <p:tgtEl>
                                          <p:spTgt spid="15363">
                                            <p:txEl>
                                              <p:pRg st="4" end="4"/>
                                            </p:txEl>
                                          </p:spTgt>
                                        </p:tgtEl>
                                      </p:cBhvr>
                                    </p:animEffect>
                                  </p:childTnLst>
                                </p:cTn>
                              </p:par>
                            </p:childTnLst>
                          </p:cTn>
                        </p:par>
                        <p:par>
                          <p:cTn id="24" fill="hold">
                            <p:stCondLst>
                              <p:cond delay="7500"/>
                            </p:stCondLst>
                            <p:childTnLst>
                              <p:par>
                                <p:cTn id="25" presetID="12" presetClass="entr" presetSubtype="8" fill="hold" grpId="0" nodeType="afterEffect">
                                  <p:stCondLst>
                                    <p:cond delay="1000"/>
                                  </p:stCondLst>
                                  <p:childTnLst>
                                    <p:set>
                                      <p:cBhvr>
                                        <p:cTn id="26" dur="1" fill="hold">
                                          <p:stCondLst>
                                            <p:cond delay="0"/>
                                          </p:stCondLst>
                                        </p:cTn>
                                        <p:tgtEl>
                                          <p:spTgt spid="15363">
                                            <p:txEl>
                                              <p:pRg st="5" end="5"/>
                                            </p:txEl>
                                          </p:spTgt>
                                        </p:tgtEl>
                                        <p:attrNameLst>
                                          <p:attrName>style.visibility</p:attrName>
                                        </p:attrNameLst>
                                      </p:cBhvr>
                                      <p:to>
                                        <p:strVal val="visible"/>
                                      </p:to>
                                    </p:set>
                                    <p:animEffect transition="in" filter="slide(fromLeft)">
                                      <p:cBhvr>
                                        <p:cTn id="27" dur="500"/>
                                        <p:tgtEl>
                                          <p:spTgt spid="15363">
                                            <p:txEl>
                                              <p:pRg st="5" end="5"/>
                                            </p:txEl>
                                          </p:spTgt>
                                        </p:tgtEl>
                                      </p:cBhvr>
                                    </p:animEffect>
                                  </p:childTnLst>
                                </p:cTn>
                              </p:par>
                            </p:childTnLst>
                          </p:cTn>
                        </p:par>
                        <p:par>
                          <p:cTn id="28" fill="hold">
                            <p:stCondLst>
                              <p:cond delay="9000"/>
                            </p:stCondLst>
                            <p:childTnLst>
                              <p:par>
                                <p:cTn id="29" presetID="12" presetClass="entr" presetSubtype="8" fill="hold" grpId="0" nodeType="afterEffect">
                                  <p:stCondLst>
                                    <p:cond delay="1000"/>
                                  </p:stCondLst>
                                  <p:childTnLst>
                                    <p:set>
                                      <p:cBhvr>
                                        <p:cTn id="30" dur="1" fill="hold">
                                          <p:stCondLst>
                                            <p:cond delay="0"/>
                                          </p:stCondLst>
                                        </p:cTn>
                                        <p:tgtEl>
                                          <p:spTgt spid="15363">
                                            <p:txEl>
                                              <p:pRg st="6" end="6"/>
                                            </p:txEl>
                                          </p:spTgt>
                                        </p:tgtEl>
                                        <p:attrNameLst>
                                          <p:attrName>style.visibility</p:attrName>
                                        </p:attrNameLst>
                                      </p:cBhvr>
                                      <p:to>
                                        <p:strVal val="visible"/>
                                      </p:to>
                                    </p:set>
                                    <p:animEffect transition="in" filter="slide(fromLeft)">
                                      <p:cBhvr>
                                        <p:cTn id="31" dur="500"/>
                                        <p:tgtEl>
                                          <p:spTgt spid="15363">
                                            <p:txEl>
                                              <p:pRg st="6" end="6"/>
                                            </p:txEl>
                                          </p:spTgt>
                                        </p:tgtEl>
                                      </p:cBhvr>
                                    </p:animEffect>
                                  </p:childTnLst>
                                </p:cTn>
                              </p:par>
                            </p:childTnLst>
                          </p:cTn>
                        </p:par>
                        <p:par>
                          <p:cTn id="32" fill="hold">
                            <p:stCondLst>
                              <p:cond delay="10500"/>
                            </p:stCondLst>
                            <p:childTnLst>
                              <p:par>
                                <p:cTn id="33" presetID="12" presetClass="entr" presetSubtype="8" fill="hold" grpId="0" nodeType="afterEffect">
                                  <p:stCondLst>
                                    <p:cond delay="1000"/>
                                  </p:stCondLst>
                                  <p:childTnLst>
                                    <p:set>
                                      <p:cBhvr>
                                        <p:cTn id="34" dur="1" fill="hold">
                                          <p:stCondLst>
                                            <p:cond delay="0"/>
                                          </p:stCondLst>
                                        </p:cTn>
                                        <p:tgtEl>
                                          <p:spTgt spid="15363">
                                            <p:txEl>
                                              <p:pRg st="8" end="8"/>
                                            </p:txEl>
                                          </p:spTgt>
                                        </p:tgtEl>
                                        <p:attrNameLst>
                                          <p:attrName>style.visibility</p:attrName>
                                        </p:attrNameLst>
                                      </p:cBhvr>
                                      <p:to>
                                        <p:strVal val="visible"/>
                                      </p:to>
                                    </p:set>
                                    <p:animEffect transition="in" filter="slide(fromLeft)">
                                      <p:cBhvr>
                                        <p:cTn id="35" dur="500"/>
                                        <p:tgtEl>
                                          <p:spTgt spid="15363">
                                            <p:txEl>
                                              <p:pRg st="8" end="8"/>
                                            </p:txEl>
                                          </p:spTgt>
                                        </p:tgtEl>
                                      </p:cBhvr>
                                    </p:animEffect>
                                  </p:childTnLst>
                                </p:cTn>
                              </p:par>
                            </p:childTnLst>
                          </p:cTn>
                        </p:par>
                        <p:par>
                          <p:cTn id="36" fill="hold">
                            <p:stCondLst>
                              <p:cond delay="12000"/>
                            </p:stCondLst>
                            <p:childTnLst>
                              <p:par>
                                <p:cTn id="37" presetID="12" presetClass="entr" presetSubtype="8" fill="hold" grpId="0" nodeType="afterEffect">
                                  <p:stCondLst>
                                    <p:cond delay="1000"/>
                                  </p:stCondLst>
                                  <p:childTnLst>
                                    <p:set>
                                      <p:cBhvr>
                                        <p:cTn id="38" dur="1" fill="hold">
                                          <p:stCondLst>
                                            <p:cond delay="0"/>
                                          </p:stCondLst>
                                        </p:cTn>
                                        <p:tgtEl>
                                          <p:spTgt spid="15363">
                                            <p:txEl>
                                              <p:pRg st="15" end="15"/>
                                            </p:txEl>
                                          </p:spTgt>
                                        </p:tgtEl>
                                        <p:attrNameLst>
                                          <p:attrName>style.visibility</p:attrName>
                                        </p:attrNameLst>
                                      </p:cBhvr>
                                      <p:to>
                                        <p:strVal val="visible"/>
                                      </p:to>
                                    </p:set>
                                    <p:animEffect transition="in" filter="slide(fromLeft)">
                                      <p:cBhvr>
                                        <p:cTn id="39" dur="500"/>
                                        <p:tgtEl>
                                          <p:spTgt spid="15363">
                                            <p:txEl>
                                              <p:pRg st="15" end="15"/>
                                            </p:txEl>
                                          </p:spTgt>
                                        </p:tgtEl>
                                      </p:cBhvr>
                                    </p:animEffect>
                                  </p:childTnLst>
                                </p:cTn>
                              </p:par>
                            </p:childTnLst>
                          </p:cTn>
                        </p:par>
                        <p:par>
                          <p:cTn id="40" fill="hold">
                            <p:stCondLst>
                              <p:cond delay="13500"/>
                            </p:stCondLst>
                            <p:childTnLst>
                              <p:par>
                                <p:cTn id="41" presetID="12" presetClass="entr" presetSubtype="8" fill="hold" grpId="0" nodeType="afterEffect">
                                  <p:stCondLst>
                                    <p:cond delay="1000"/>
                                  </p:stCondLst>
                                  <p:childTnLst>
                                    <p:set>
                                      <p:cBhvr>
                                        <p:cTn id="42" dur="1" fill="hold">
                                          <p:stCondLst>
                                            <p:cond delay="0"/>
                                          </p:stCondLst>
                                        </p:cTn>
                                        <p:tgtEl>
                                          <p:spTgt spid="15363">
                                            <p:txEl>
                                              <p:pRg st="16" end="16"/>
                                            </p:txEl>
                                          </p:spTgt>
                                        </p:tgtEl>
                                        <p:attrNameLst>
                                          <p:attrName>style.visibility</p:attrName>
                                        </p:attrNameLst>
                                      </p:cBhvr>
                                      <p:to>
                                        <p:strVal val="visible"/>
                                      </p:to>
                                    </p:set>
                                    <p:animEffect transition="in" filter="slide(fromLeft)">
                                      <p:cBhvr>
                                        <p:cTn id="43" dur="500"/>
                                        <p:tgtEl>
                                          <p:spTgt spid="15363">
                                            <p:txEl>
                                              <p:pRg st="16" end="16"/>
                                            </p:txEl>
                                          </p:spTgt>
                                        </p:tgtEl>
                                      </p:cBhvr>
                                    </p:animEffect>
                                  </p:childTnLst>
                                </p:cTn>
                              </p:par>
                            </p:childTnLst>
                          </p:cTn>
                        </p:par>
                        <p:par>
                          <p:cTn id="44" fill="hold">
                            <p:stCondLst>
                              <p:cond delay="15000"/>
                            </p:stCondLst>
                            <p:childTnLst>
                              <p:par>
                                <p:cTn id="45" presetID="12" presetClass="entr" presetSubtype="8" fill="hold" grpId="0" nodeType="afterEffect">
                                  <p:stCondLst>
                                    <p:cond delay="1000"/>
                                  </p:stCondLst>
                                  <p:childTnLst>
                                    <p:set>
                                      <p:cBhvr>
                                        <p:cTn id="46" dur="1" fill="hold">
                                          <p:stCondLst>
                                            <p:cond delay="0"/>
                                          </p:stCondLst>
                                        </p:cTn>
                                        <p:tgtEl>
                                          <p:spTgt spid="15363">
                                            <p:txEl>
                                              <p:pRg st="17" end="17"/>
                                            </p:txEl>
                                          </p:spTgt>
                                        </p:tgtEl>
                                        <p:attrNameLst>
                                          <p:attrName>style.visibility</p:attrName>
                                        </p:attrNameLst>
                                      </p:cBhvr>
                                      <p:to>
                                        <p:strVal val="visible"/>
                                      </p:to>
                                    </p:set>
                                    <p:animEffect transition="in" filter="slide(fromLeft)">
                                      <p:cBhvr>
                                        <p:cTn id="47" dur="500"/>
                                        <p:tgtEl>
                                          <p:spTgt spid="15363">
                                            <p:txEl>
                                              <p:pRg st="17" end="1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15366"/>
                                        </p:tgtEl>
                                        <p:attrNameLst>
                                          <p:attrName>style.visibility</p:attrName>
                                        </p:attrNameLst>
                                      </p:cBhvr>
                                      <p:to>
                                        <p:strVal val="visible"/>
                                      </p:to>
                                    </p:set>
                                    <p:anim calcmode="lin" valueType="num">
                                      <p:cBhvr additive="base">
                                        <p:cTn id="52" dur="500" fill="hold"/>
                                        <p:tgtEl>
                                          <p:spTgt spid="15366"/>
                                        </p:tgtEl>
                                        <p:attrNameLst>
                                          <p:attrName>ppt_x</p:attrName>
                                        </p:attrNameLst>
                                      </p:cBhvr>
                                      <p:tavLst>
                                        <p:tav tm="0">
                                          <p:val>
                                            <p:strVal val="1+#ppt_w/2"/>
                                          </p:val>
                                        </p:tav>
                                        <p:tav tm="100000">
                                          <p:val>
                                            <p:strVal val="#ppt_x"/>
                                          </p:val>
                                        </p:tav>
                                      </p:tavLst>
                                    </p:anim>
                                    <p:anim calcmode="lin" valueType="num">
                                      <p:cBhvr additive="base">
                                        <p:cTn id="53" dur="500" fill="hold"/>
                                        <p:tgtEl>
                                          <p:spTgt spid="15366"/>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nodeType="clickEffect">
                                  <p:stCondLst>
                                    <p:cond delay="0"/>
                                  </p:stCondLst>
                                  <p:childTnLst>
                                    <p:set>
                                      <p:cBhvr>
                                        <p:cTn id="57" dur="1" fill="hold">
                                          <p:stCondLst>
                                            <p:cond delay="0"/>
                                          </p:stCondLst>
                                        </p:cTn>
                                        <p:tgtEl>
                                          <p:spTgt spid="15368"/>
                                        </p:tgtEl>
                                        <p:attrNameLst>
                                          <p:attrName>style.visibility</p:attrName>
                                        </p:attrNameLst>
                                      </p:cBhvr>
                                      <p:to>
                                        <p:strVal val="visible"/>
                                      </p:to>
                                    </p:set>
                                    <p:anim calcmode="lin" valueType="num">
                                      <p:cBhvr additive="base">
                                        <p:cTn id="58" dur="500" fill="hold"/>
                                        <p:tgtEl>
                                          <p:spTgt spid="15368"/>
                                        </p:tgtEl>
                                        <p:attrNameLst>
                                          <p:attrName>ppt_x</p:attrName>
                                        </p:attrNameLst>
                                      </p:cBhvr>
                                      <p:tavLst>
                                        <p:tav tm="0">
                                          <p:val>
                                            <p:strVal val="0-#ppt_w/2"/>
                                          </p:val>
                                        </p:tav>
                                        <p:tav tm="100000">
                                          <p:val>
                                            <p:strVal val="#ppt_x"/>
                                          </p:val>
                                        </p:tav>
                                      </p:tavLst>
                                    </p:anim>
                                    <p:anim calcmode="lin" valueType="num">
                                      <p:cBhvr additive="base">
                                        <p:cTn id="59" dur="500" fill="hold"/>
                                        <p:tgtEl>
                                          <p:spTgt spid="15368"/>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2" fill="hold" nodeType="clickEffect">
                                  <p:stCondLst>
                                    <p:cond delay="0"/>
                                  </p:stCondLst>
                                  <p:childTnLst>
                                    <p:set>
                                      <p:cBhvr>
                                        <p:cTn id="63" dur="1" fill="hold">
                                          <p:stCondLst>
                                            <p:cond delay="0"/>
                                          </p:stCondLst>
                                        </p:cTn>
                                        <p:tgtEl>
                                          <p:spTgt spid="15371"/>
                                        </p:tgtEl>
                                        <p:attrNameLst>
                                          <p:attrName>style.visibility</p:attrName>
                                        </p:attrNameLst>
                                      </p:cBhvr>
                                      <p:to>
                                        <p:strVal val="visible"/>
                                      </p:to>
                                    </p:set>
                                    <p:anim calcmode="lin" valueType="num">
                                      <p:cBhvr additive="base">
                                        <p:cTn id="64" dur="500" fill="hold"/>
                                        <p:tgtEl>
                                          <p:spTgt spid="15371"/>
                                        </p:tgtEl>
                                        <p:attrNameLst>
                                          <p:attrName>ppt_x</p:attrName>
                                        </p:attrNameLst>
                                      </p:cBhvr>
                                      <p:tavLst>
                                        <p:tav tm="0">
                                          <p:val>
                                            <p:strVal val="1+#ppt_w/2"/>
                                          </p:val>
                                        </p:tav>
                                        <p:tav tm="100000">
                                          <p:val>
                                            <p:strVal val="#ppt_x"/>
                                          </p:val>
                                        </p:tav>
                                      </p:tavLst>
                                    </p:anim>
                                    <p:anim calcmode="lin" valueType="num">
                                      <p:cBhvr additive="base">
                                        <p:cTn id="65" dur="500" fill="hold"/>
                                        <p:tgtEl>
                                          <p:spTgt spid="15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advAuto="100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3B6FDBC-880E-4F87-95A8-2675A3AEDA1D}"/>
              </a:ext>
            </a:extLst>
          </p:cNvPr>
          <p:cNvSpPr>
            <a:spLocks noChangeArrowheads="1"/>
          </p:cNvSpPr>
          <p:nvPr/>
        </p:nvSpPr>
        <p:spPr bwMode="auto">
          <a:xfrm>
            <a:off x="34925" y="228600"/>
            <a:ext cx="9036050" cy="5693866"/>
          </a:xfrm>
          <a:prstGeom prst="rect">
            <a:avLst/>
          </a:prstGeom>
          <a:noFill/>
          <a:ln w="76200" cmpd="tri">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ysClr val="windowText" lastClr="000000"/>
                </a:solidFill>
                <a:latin typeface="华文楷体" panose="02010600040101010101" pitchFamily="2" charset="-122"/>
                <a:ea typeface="华文楷体" panose="02010600040101010101" pitchFamily="2" charset="-122"/>
              </a:rPr>
              <a:t>2</a:t>
            </a:r>
            <a:r>
              <a:rPr lang="zh-CN" altLang="en-US" b="1">
                <a:solidFill>
                  <a:sysClr val="windowText" lastClr="000000"/>
                </a:solidFill>
                <a:latin typeface="华文楷体" panose="02010600040101010101" pitchFamily="2" charset="-122"/>
                <a:ea typeface="华文楷体" panose="02010600040101010101" pitchFamily="2" charset="-122"/>
              </a:rPr>
              <a:t>、中性点经高阻抗接地三相系统　   </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对发电机</a:t>
            </a:r>
            <a:r>
              <a:rPr lang="en-US" altLang="zh-CN" sz="2000" b="1">
                <a:solidFill>
                  <a:sysClr val="windowText" lastClr="000000"/>
                </a:solidFill>
                <a:latin typeface="华文楷体" panose="02010600040101010101" pitchFamily="2" charset="-122"/>
                <a:ea typeface="华文楷体" panose="02010600040101010101" pitchFamily="2" charset="-122"/>
              </a:rPr>
              <a:t>---</a:t>
            </a:r>
            <a:r>
              <a:rPr lang="zh-CN" altLang="en-US" sz="2000" b="1">
                <a:solidFill>
                  <a:sysClr val="windowText" lastClr="000000"/>
                </a:solidFill>
                <a:latin typeface="华文楷体" panose="02010600040101010101" pitchFamily="2" charset="-122"/>
                <a:ea typeface="华文楷体" panose="02010600040101010101" pitchFamily="2" charset="-122"/>
              </a:rPr>
              <a:t>变压器组单元接线的</a:t>
            </a:r>
          </a:p>
          <a:p>
            <a:pPr algn="just" eaLnBrk="1" hangingPunct="1"/>
            <a:r>
              <a:rPr lang="en-US" altLang="zh-CN" sz="2000" b="1">
                <a:solidFill>
                  <a:sysClr val="windowText" lastClr="000000"/>
                </a:solidFill>
                <a:latin typeface="华文楷体" panose="02010600040101010101" pitchFamily="2" charset="-122"/>
                <a:ea typeface="华文楷体" panose="02010600040101010101" pitchFamily="2" charset="-122"/>
              </a:rPr>
              <a:t>200MW</a:t>
            </a:r>
            <a:r>
              <a:rPr lang="zh-CN" altLang="en-US" sz="2000" b="1">
                <a:solidFill>
                  <a:sysClr val="windowText" lastClr="000000"/>
                </a:solidFill>
                <a:latin typeface="华文楷体" panose="02010600040101010101" pitchFamily="2" charset="-122"/>
                <a:ea typeface="华文楷体" panose="02010600040101010101" pitchFamily="2" charset="-122"/>
              </a:rPr>
              <a:t>及以上发电机，当接地电流超</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过允许值时，常采用中性点经高阻抗</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接地的运行方式。一般将电源中性点</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经过电压互感器一次绕组接地，电阻</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接在电压互感器的二次侧。这种运行                </a:t>
            </a:r>
            <a:r>
              <a:rPr lang="en-US" altLang="zh-CN" sz="1600" b="1">
                <a:solidFill>
                  <a:sysClr val="windowText" lastClr="000000"/>
                </a:solidFill>
                <a:latin typeface="华文楷体" panose="02010600040101010101" pitchFamily="2" charset="-122"/>
                <a:ea typeface="华文楷体" panose="02010600040101010101" pitchFamily="2" charset="-122"/>
              </a:rPr>
              <a:t>(a)Y</a:t>
            </a:r>
            <a:r>
              <a:rPr lang="zh-CN" altLang="en-US" sz="1600" b="1">
                <a:solidFill>
                  <a:sysClr val="windowText" lastClr="000000"/>
                </a:solidFill>
                <a:latin typeface="华文楷体" panose="02010600040101010101" pitchFamily="2" charset="-122"/>
                <a:ea typeface="华文楷体" panose="02010600040101010101" pitchFamily="2" charset="-122"/>
              </a:rPr>
              <a:t>接线电阻经接地变压器接地；</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方式的出发点是限制间歇电弧引起的                </a:t>
            </a:r>
            <a:r>
              <a:rPr lang="en-US" altLang="zh-CN" sz="1600" b="1">
                <a:solidFill>
                  <a:sysClr val="windowText" lastClr="000000"/>
                </a:solidFill>
                <a:latin typeface="华文楷体" panose="02010600040101010101" pitchFamily="2" charset="-122"/>
                <a:ea typeface="华文楷体" panose="02010600040101010101" pitchFamily="2" charset="-122"/>
              </a:rPr>
              <a:t>(b)Y</a:t>
            </a:r>
            <a:r>
              <a:rPr lang="zh-CN" altLang="en-US" sz="1600" b="1">
                <a:solidFill>
                  <a:sysClr val="windowText" lastClr="000000"/>
                </a:solidFill>
                <a:latin typeface="华文楷体" panose="02010600040101010101" pitchFamily="2" charset="-122"/>
                <a:ea typeface="华文楷体" panose="02010600040101010101" pitchFamily="2" charset="-122"/>
              </a:rPr>
              <a:t>接线电阻接在中性点与地之间；</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中性点积累性电压升高，从而降低电                </a:t>
            </a:r>
            <a:r>
              <a:rPr lang="en-US" altLang="zh-CN" sz="1600" b="1">
                <a:solidFill>
                  <a:sysClr val="windowText" lastClr="000000"/>
                </a:solidFill>
                <a:latin typeface="华文楷体" panose="02010600040101010101" pitchFamily="2" charset="-122"/>
                <a:ea typeface="华文楷体" panose="02010600040101010101" pitchFamily="2" charset="-122"/>
              </a:rPr>
              <a:t>(c)△</a:t>
            </a:r>
            <a:r>
              <a:rPr lang="zh-CN" altLang="en-US" sz="1600" b="1">
                <a:solidFill>
                  <a:sysClr val="windowText" lastClr="000000"/>
                </a:solidFill>
                <a:latin typeface="华文楷体" panose="02010600040101010101" pitchFamily="2" charset="-122"/>
                <a:ea typeface="华文楷体" panose="02010600040101010101" pitchFamily="2" charset="-122"/>
              </a:rPr>
              <a:t>接线电阻经接地变压器接地</a:t>
            </a:r>
            <a:endParaRPr lang="zh-CN" altLang="en-US" sz="2000" b="1">
              <a:solidFill>
                <a:sysClr val="windowText" lastClr="000000"/>
              </a:solidFill>
              <a:latin typeface="华文楷体" panose="02010600040101010101" pitchFamily="2" charset="-122"/>
              <a:ea typeface="华文楷体" panose="02010600040101010101" pitchFamily="2" charset="-122"/>
            </a:endParaRP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弧接地暂态过电压。同时，当定子绕组发生单相接地故障时，可以实现瞬时切断，以避免过度烧损发电机。中性点经高阻抗接地的三相系统如右图所示。</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a:t>
            </a:r>
            <a:r>
              <a:rPr lang="en-US" altLang="zh-CN" sz="2000" b="1">
                <a:solidFill>
                  <a:sysClr val="windowText" lastClr="000000"/>
                </a:solidFill>
                <a:latin typeface="华文楷体" panose="02010600040101010101" pitchFamily="2" charset="-122"/>
                <a:ea typeface="华文楷体" panose="02010600040101010101" pitchFamily="2" charset="-122"/>
              </a:rPr>
              <a:t>6kV</a:t>
            </a:r>
            <a:r>
              <a:rPr lang="zh-CN" altLang="en-US" sz="2000" b="1">
                <a:solidFill>
                  <a:sysClr val="windowText" lastClr="000000"/>
                </a:solidFill>
                <a:latin typeface="华文楷体" panose="02010600040101010101" pitchFamily="2" charset="-122"/>
                <a:ea typeface="华文楷体" panose="02010600040101010101" pitchFamily="2" charset="-122"/>
              </a:rPr>
              <a:t>和</a:t>
            </a:r>
            <a:r>
              <a:rPr lang="en-US" altLang="zh-CN" sz="2000" b="1">
                <a:solidFill>
                  <a:sysClr val="windowText" lastClr="000000"/>
                </a:solidFill>
                <a:latin typeface="华文楷体" panose="02010600040101010101" pitchFamily="2" charset="-122"/>
                <a:ea typeface="华文楷体" panose="02010600040101010101" pitchFamily="2" charset="-122"/>
              </a:rPr>
              <a:t>10kV</a:t>
            </a:r>
            <a:r>
              <a:rPr lang="zh-CN" altLang="en-US" sz="2000" b="1">
                <a:solidFill>
                  <a:sysClr val="windowText" lastClr="000000"/>
                </a:solidFill>
                <a:latin typeface="华文楷体" panose="02010600040101010101" pitchFamily="2" charset="-122"/>
                <a:ea typeface="华文楷体" panose="02010600040101010101" pitchFamily="2" charset="-122"/>
              </a:rPr>
              <a:t>配电系统及发电厂厂用电系统，单相接地故障电容电流较小时，为防止谐振和间歇性电弧接地过电压等对设备的损害，可采用高抗阻接地方式。</a:t>
            </a:r>
          </a:p>
          <a:p>
            <a:pPr algn="just" eaLnBrk="1" hangingPunct="1"/>
            <a:r>
              <a:rPr lang="zh-CN" altLang="en-US" sz="2000" b="1">
                <a:solidFill>
                  <a:sysClr val="windowText" lastClr="000000"/>
                </a:solidFill>
                <a:latin typeface="华文楷体" panose="02010600040101010101" pitchFamily="2" charset="-122"/>
                <a:ea typeface="华文楷体" panose="02010600040101010101" pitchFamily="2" charset="-122"/>
              </a:rPr>
              <a:t>        另外，较小城市的配电网一般以架空线路为主，除采用中性点经消弧线圈接地的运行方式外，还可以采用中性点经高阻抗接地的运行方式，以降低设备投资、简化运行工作，并维持适当的供电可靠性。</a:t>
            </a:r>
          </a:p>
          <a:p>
            <a:pPr algn="just"/>
            <a:endParaRPr lang="zh-CN" altLang="en-US" sz="2000" b="1">
              <a:solidFill>
                <a:sysClr val="windowText" lastClr="000000"/>
              </a:solidFill>
              <a:latin typeface="华文楷体" panose="02010600040101010101" pitchFamily="2" charset="-122"/>
              <a:ea typeface="华文楷体" panose="02010600040101010101" pitchFamily="2" charset="-122"/>
            </a:endParaRPr>
          </a:p>
          <a:p>
            <a:pPr algn="just"/>
            <a:endParaRPr lang="en-US" altLang="zh-CN" sz="2000" b="1">
              <a:solidFill>
                <a:sysClr val="windowText" lastClr="000000"/>
              </a:solidFill>
              <a:latin typeface="华文楷体" panose="02010600040101010101" pitchFamily="2" charset="-122"/>
              <a:ea typeface="华文楷体" panose="02010600040101010101" pitchFamily="2" charset="-122"/>
            </a:endParaRPr>
          </a:p>
        </p:txBody>
      </p:sp>
      <p:pic>
        <p:nvPicPr>
          <p:cNvPr id="32771" name="Picture 3" descr="HWOCRTEMP_ROC120">
            <a:extLst>
              <a:ext uri="{FF2B5EF4-FFF2-40B4-BE49-F238E27FC236}">
                <a16:creationId xmlns:a16="http://schemas.microsoft.com/office/drawing/2014/main" id="{8A7589AD-D41E-4597-ACF2-AFC36B5F7394}"/>
              </a:ext>
            </a:extLst>
          </p:cNvPr>
          <p:cNvPicPr>
            <a:picLocks noChangeAspect="1" noChangeArrowheads="1"/>
          </p:cNvPicPr>
          <p:nvPr/>
        </p:nvPicPr>
        <p:blipFill>
          <a:blip r:embed="rId3">
            <a:lum contrast="60000"/>
            <a:extLst>
              <a:ext uri="{28A0092B-C50C-407E-A947-70E740481C1C}">
                <a14:useLocalDpi xmlns:a14="http://schemas.microsoft.com/office/drawing/2010/main" val="0"/>
              </a:ext>
            </a:extLst>
          </a:blip>
          <a:srcRect/>
          <a:stretch>
            <a:fillRect/>
          </a:stretch>
        </p:blipFill>
        <p:spPr bwMode="auto">
          <a:xfrm>
            <a:off x="4427538" y="693738"/>
            <a:ext cx="2160587" cy="1439862"/>
          </a:xfrm>
          <a:prstGeom prst="rect">
            <a:avLst/>
          </a:prstGeom>
          <a:noFill/>
          <a:ln>
            <a:noFill/>
          </a:ln>
        </p:spPr>
      </p:pic>
      <p:pic>
        <p:nvPicPr>
          <p:cNvPr id="32772" name="Picture 4" descr="HWOCRTEMP_ROC140">
            <a:extLst>
              <a:ext uri="{FF2B5EF4-FFF2-40B4-BE49-F238E27FC236}">
                <a16:creationId xmlns:a16="http://schemas.microsoft.com/office/drawing/2014/main" id="{073F034A-0070-4000-A832-E24D3C818959}"/>
              </a:ext>
            </a:extLst>
          </p:cNvPr>
          <p:cNvPicPr>
            <a:picLocks noChangeAspect="1" noChangeArrowheads="1"/>
          </p:cNvPicPr>
          <p:nvPr/>
        </p:nvPicPr>
        <p:blipFill>
          <a:blip r:embed="rId4">
            <a:lum contrast="54000"/>
            <a:extLst>
              <a:ext uri="{28A0092B-C50C-407E-A947-70E740481C1C}">
                <a14:useLocalDpi xmlns:a14="http://schemas.microsoft.com/office/drawing/2010/main" val="0"/>
              </a:ext>
            </a:extLst>
          </a:blip>
          <a:srcRect/>
          <a:stretch>
            <a:fillRect/>
          </a:stretch>
        </p:blipFill>
        <p:spPr bwMode="auto">
          <a:xfrm>
            <a:off x="6732588" y="692150"/>
            <a:ext cx="2160587" cy="143986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8D0D599-3297-43CE-B78E-8E5C8669D845}"/>
              </a:ext>
            </a:extLst>
          </p:cNvPr>
          <p:cNvSpPr>
            <a:spLocks noGrp="1" noChangeArrowheads="1"/>
          </p:cNvSpPr>
          <p:nvPr>
            <p:ph type="body" idx="1"/>
          </p:nvPr>
        </p:nvSpPr>
        <p:spPr>
          <a:xfrm>
            <a:off x="647700" y="2209800"/>
            <a:ext cx="7848600" cy="3810000"/>
          </a:xfrm>
          <a:noFill/>
          <a:ln>
            <a:noFill/>
          </a:ln>
        </p:spPr>
        <p:txBody>
          <a:bodyPr/>
          <a:lstStyle/>
          <a:p>
            <a:pPr marL="534988" indent="-534988" algn="ctr" eaLnBrk="1" hangingPunct="1">
              <a:buFont typeface="Wingdings" panose="05000000000000000000" pitchFamily="2" charset="2"/>
              <a:buNone/>
            </a:pPr>
            <a:endParaRPr lang="en-US" altLang="zh-CN" sz="1200" b="1">
              <a:solidFill>
                <a:sysClr val="windowText" lastClr="000000"/>
              </a:solidFill>
              <a:latin typeface="华文楷体" panose="02010600040101010101" pitchFamily="2" charset="-122"/>
              <a:ea typeface="华文楷体" panose="02010600040101010101" pitchFamily="2" charset="-122"/>
            </a:endParaRPr>
          </a:p>
          <a:p>
            <a:pPr marL="534988" indent="-534988" eaLnBrk="1" hangingPunct="1">
              <a:buFont typeface="Wingdings" panose="05000000000000000000" pitchFamily="2" charset="2"/>
              <a:buNone/>
            </a:pPr>
            <a:r>
              <a:rPr lang="en-US" altLang="zh-CN" b="1">
                <a:solidFill>
                  <a:sysClr val="windowText" lastClr="000000"/>
                </a:solidFill>
                <a:latin typeface="华文楷体" panose="02010600040101010101" pitchFamily="2" charset="-122"/>
                <a:ea typeface="华文楷体" panose="02010600040101010101" pitchFamily="2" charset="-122"/>
              </a:rPr>
              <a:t>1</a:t>
            </a:r>
            <a:r>
              <a:rPr lang="zh-CN" altLang="en-US" b="1">
                <a:solidFill>
                  <a:sysClr val="windowText" lastClr="000000"/>
                </a:solidFill>
                <a:latin typeface="华文楷体" panose="02010600040101010101" pitchFamily="2" charset="-122"/>
                <a:ea typeface="华文楷体" panose="02010600040101010101" pitchFamily="2" charset="-122"/>
              </a:rPr>
              <a:t>、什么是小接地电流系统？什么是大接地电流系统？</a:t>
            </a:r>
          </a:p>
          <a:p>
            <a:pPr marL="534988" indent="-534988" eaLnBrk="1" hangingPunct="1">
              <a:buFont typeface="Wingdings" panose="05000000000000000000" pitchFamily="2" charset="2"/>
              <a:buNone/>
            </a:pPr>
            <a:r>
              <a:rPr lang="en-US" altLang="zh-CN" b="1">
                <a:solidFill>
                  <a:sysClr val="windowText" lastClr="000000"/>
                </a:solidFill>
                <a:latin typeface="华文楷体" panose="02010600040101010101" pitchFamily="2" charset="-122"/>
                <a:ea typeface="华文楷体" panose="02010600040101010101" pitchFamily="2" charset="-122"/>
              </a:rPr>
              <a:t>2</a:t>
            </a:r>
            <a:r>
              <a:rPr lang="zh-CN" altLang="en-US" b="1">
                <a:solidFill>
                  <a:sysClr val="windowText" lastClr="000000"/>
                </a:solidFill>
                <a:latin typeface="华文楷体" panose="02010600040101010101" pitchFamily="2" charset="-122"/>
                <a:ea typeface="华文楷体" panose="02010600040101010101" pitchFamily="2" charset="-122"/>
              </a:rPr>
              <a:t>、消弧线圈的补偿方式有哪几种？各应满足什么条件？常用哪种补偿方式？</a:t>
            </a:r>
          </a:p>
          <a:p>
            <a:pPr marL="534988" indent="-534988" eaLnBrk="1" hangingPunct="1">
              <a:buFont typeface="Wingdings" panose="05000000000000000000" pitchFamily="2" charset="2"/>
              <a:buNone/>
            </a:pPr>
            <a:r>
              <a:rPr lang="en-US" altLang="zh-CN" b="1">
                <a:solidFill>
                  <a:sysClr val="windowText" lastClr="000000"/>
                </a:solidFill>
                <a:latin typeface="华文楷体" panose="02010600040101010101" pitchFamily="2" charset="-122"/>
                <a:ea typeface="华文楷体" panose="02010600040101010101" pitchFamily="2" charset="-122"/>
              </a:rPr>
              <a:t>3</a:t>
            </a:r>
            <a:r>
              <a:rPr lang="zh-CN" altLang="en-US" b="1">
                <a:solidFill>
                  <a:sysClr val="windowText" lastClr="000000"/>
                </a:solidFill>
                <a:latin typeface="华文楷体" panose="02010600040101010101" pitchFamily="2" charset="-122"/>
                <a:ea typeface="华文楷体" panose="02010600040101010101" pitchFamily="2" charset="-122"/>
              </a:rPr>
              <a:t>、三种接地方式的适应范围分别有哪些</a:t>
            </a:r>
            <a:r>
              <a:rPr lang="en-US" altLang="zh-CN" b="1">
                <a:solidFill>
                  <a:sysClr val="windowText" lastClr="000000"/>
                </a:solidFill>
                <a:latin typeface="华文楷体" panose="02010600040101010101" pitchFamily="2" charset="-122"/>
                <a:ea typeface="华文楷体" panose="02010600040101010101" pitchFamily="2" charset="-122"/>
              </a:rPr>
              <a:t>?</a:t>
            </a:r>
            <a:r>
              <a:rPr lang="en-US" altLang="zh-CN" sz="4000" b="1">
                <a:solidFill>
                  <a:sysClr val="windowText" lastClr="000000"/>
                </a:solidFill>
                <a:latin typeface="华文楷体" panose="02010600040101010101" pitchFamily="2" charset="-122"/>
                <a:ea typeface="华文楷体" panose="02010600040101010101" pitchFamily="2" charset="-122"/>
              </a:rPr>
              <a:t> </a:t>
            </a:r>
          </a:p>
        </p:txBody>
      </p:sp>
      <p:sp>
        <p:nvSpPr>
          <p:cNvPr id="20483" name="WordArt 3">
            <a:extLst>
              <a:ext uri="{FF2B5EF4-FFF2-40B4-BE49-F238E27FC236}">
                <a16:creationId xmlns:a16="http://schemas.microsoft.com/office/drawing/2014/main" id="{D2D7A765-786C-411F-8753-6F8434886402}"/>
              </a:ext>
            </a:extLst>
          </p:cNvPr>
          <p:cNvSpPr>
            <a:spLocks noChangeArrowheads="1" noChangeShapeType="1" noTextEdit="1"/>
          </p:cNvSpPr>
          <p:nvPr/>
        </p:nvSpPr>
        <p:spPr bwMode="auto">
          <a:xfrm>
            <a:off x="3303588" y="457200"/>
            <a:ext cx="2536825" cy="1219200"/>
          </a:xfrm>
          <a:prstGeom prst="rect">
            <a:avLst/>
          </a:prstGeom>
          <a:noFill/>
          <a:ln>
            <a:noFill/>
          </a:ln>
        </p:spPr>
        <p:txBody>
          <a:bodyPr wrap="none" fromWordArt="1">
            <a:prstTxWarp prst="textPlain">
              <a:avLst>
                <a:gd name="adj" fmla="val 50000"/>
              </a:avLst>
            </a:prstTxWarp>
          </a:bodyPr>
          <a:lstStyle/>
          <a:p>
            <a:pPr algn="ctr"/>
            <a:r>
              <a:rPr lang="zh-CN" altLang="en-US" sz="6600" b="1" kern="10">
                <a:ln w="12700">
                  <a:solidFill>
                    <a:srgbClr val="FFFF00"/>
                  </a:solidFill>
                  <a:round/>
                  <a:headEnd type="none" w="sm" len="sm"/>
                  <a:tailEnd type="none" w="sm" len="sm"/>
                </a:ln>
                <a:solidFill>
                  <a:sysClr val="windowText" lastClr="000000"/>
                </a:solidFill>
                <a:effectLst>
                  <a:outerShdw dist="45791" dir="2021404" algn="ctr" rotWithShape="0">
                    <a:srgbClr val="9999FF"/>
                  </a:outerShdw>
                </a:effectLst>
                <a:latin typeface="华文琥珀" panose="02010800040101010101" pitchFamily="2" charset="-122"/>
                <a:ea typeface="华文琥珀" panose="02010800040101010101" pitchFamily="2" charset="-122"/>
              </a:rPr>
              <a:t>思考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1000"/>
                                  </p:stCondLst>
                                  <p:childTnLst>
                                    <p:set>
                                      <p:cBhvr>
                                        <p:cTn id="6" dur="1" fill="hold">
                                          <p:stCondLst>
                                            <p:cond delay="0"/>
                                          </p:stCondLst>
                                        </p:cTn>
                                        <p:tgtEl>
                                          <p:spTgt spid="20483"/>
                                        </p:tgtEl>
                                        <p:attrNameLst>
                                          <p:attrName>style.visibility</p:attrName>
                                        </p:attrNameLst>
                                      </p:cBhvr>
                                      <p:to>
                                        <p:strVal val="visible"/>
                                      </p:to>
                                    </p:set>
                                    <p:anim calcmode="lin" valueType="num">
                                      <p:cBhvr>
                                        <p:cTn id="7" dur="5000" fill="hold"/>
                                        <p:tgtEl>
                                          <p:spTgt spid="20483"/>
                                        </p:tgtEl>
                                        <p:attrNameLst>
                                          <p:attrName>ppt_w</p:attrName>
                                        </p:attrNameLst>
                                      </p:cBhvr>
                                      <p:tavLst>
                                        <p:tav tm="0" fmla="#ppt_w*sin(2.5*pi*$)">
                                          <p:val>
                                            <p:fltVal val="0"/>
                                          </p:val>
                                        </p:tav>
                                        <p:tav tm="100000">
                                          <p:val>
                                            <p:fltVal val="1"/>
                                          </p:val>
                                        </p:tav>
                                      </p:tavLst>
                                    </p:anim>
                                    <p:anim calcmode="lin" valueType="num">
                                      <p:cBhvr>
                                        <p:cTn id="8" dur="5000" fill="hold"/>
                                        <p:tgtEl>
                                          <p:spTgt spid="20483"/>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6000"/>
                            </p:stCondLst>
                            <p:childTnLst>
                              <p:par>
                                <p:cTn id="10" presetID="22" presetClass="entr" presetSubtype="8" fill="hold" grpId="0" nodeType="afterEffect">
                                  <p:stCondLst>
                                    <p:cond delay="200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wipe(left)">
                                      <p:cBhvr>
                                        <p:cTn id="12" dur="500"/>
                                        <p:tgtEl>
                                          <p:spTgt spid="20482">
                                            <p:txEl>
                                              <p:pRg st="1" end="1"/>
                                            </p:txEl>
                                          </p:spTgt>
                                        </p:tgtEl>
                                      </p:cBhvr>
                                    </p:animEffect>
                                  </p:childTnLst>
                                </p:cTn>
                              </p:par>
                            </p:childTnLst>
                          </p:cTn>
                        </p:par>
                        <p:par>
                          <p:cTn id="13" fill="hold" nodeType="afterGroup">
                            <p:stCondLst>
                              <p:cond delay="8500"/>
                            </p:stCondLst>
                            <p:childTnLst>
                              <p:par>
                                <p:cTn id="14" presetID="22" presetClass="entr" presetSubtype="8" fill="hold" grpId="0" nodeType="afterEffect">
                                  <p:stCondLst>
                                    <p:cond delay="2000"/>
                                  </p:stCondLst>
                                  <p:childTnLst>
                                    <p:set>
                                      <p:cBhvr>
                                        <p:cTn id="15" dur="1" fill="hold">
                                          <p:stCondLst>
                                            <p:cond delay="0"/>
                                          </p:stCondLst>
                                        </p:cTn>
                                        <p:tgtEl>
                                          <p:spTgt spid="20482">
                                            <p:txEl>
                                              <p:pRg st="2" end="2"/>
                                            </p:txEl>
                                          </p:spTgt>
                                        </p:tgtEl>
                                        <p:attrNameLst>
                                          <p:attrName>style.visibility</p:attrName>
                                        </p:attrNameLst>
                                      </p:cBhvr>
                                      <p:to>
                                        <p:strVal val="visible"/>
                                      </p:to>
                                    </p:set>
                                    <p:animEffect transition="in" filter="wipe(left)">
                                      <p:cBhvr>
                                        <p:cTn id="16" dur="500"/>
                                        <p:tgtEl>
                                          <p:spTgt spid="20482">
                                            <p:txEl>
                                              <p:pRg st="2" end="2"/>
                                            </p:txEl>
                                          </p:spTgt>
                                        </p:tgtEl>
                                      </p:cBhvr>
                                    </p:animEffect>
                                  </p:childTnLst>
                                </p:cTn>
                              </p:par>
                            </p:childTnLst>
                          </p:cTn>
                        </p:par>
                        <p:par>
                          <p:cTn id="17" fill="hold" nodeType="afterGroup">
                            <p:stCondLst>
                              <p:cond delay="11000"/>
                            </p:stCondLst>
                            <p:childTnLst>
                              <p:par>
                                <p:cTn id="18" presetID="22" presetClass="entr" presetSubtype="8" fill="hold" grpId="0" nodeType="afterEffect">
                                  <p:stCondLst>
                                    <p:cond delay="2000"/>
                                  </p:stCondLst>
                                  <p:childTnLst>
                                    <p:set>
                                      <p:cBhvr>
                                        <p:cTn id="19" dur="1" fill="hold">
                                          <p:stCondLst>
                                            <p:cond delay="0"/>
                                          </p:stCondLst>
                                        </p:cTn>
                                        <p:tgtEl>
                                          <p:spTgt spid="20482">
                                            <p:txEl>
                                              <p:pRg st="3" end="3"/>
                                            </p:txEl>
                                          </p:spTgt>
                                        </p:tgtEl>
                                        <p:attrNameLst>
                                          <p:attrName>style.visibility</p:attrName>
                                        </p:attrNameLst>
                                      </p:cBhvr>
                                      <p:to>
                                        <p:strVal val="visible"/>
                                      </p:to>
                                    </p:set>
                                    <p:animEffect transition="in" filter="wipe(left)">
                                      <p:cBhvr>
                                        <p:cTn id="20"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advAuto="2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91" name="Text Box 7">
                <a:extLst>
                  <a:ext uri="{FF2B5EF4-FFF2-40B4-BE49-F238E27FC236}">
                    <a16:creationId xmlns:a16="http://schemas.microsoft.com/office/drawing/2014/main" id="{3B79DB74-5A10-4AD5-8CA8-7FA7F9AD24BE}"/>
                  </a:ext>
                </a:extLst>
              </p:cNvPr>
              <p:cNvSpPr txBox="1">
                <a:spLocks noChangeArrowheads="1"/>
              </p:cNvSpPr>
              <p:nvPr/>
            </p:nvSpPr>
            <p:spPr bwMode="auto">
              <a:xfrm>
                <a:off x="1189038" y="692150"/>
                <a:ext cx="3887018" cy="45243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华文楷体" panose="02010600040101010101" pitchFamily="2" charset="-122"/>
                    <a:ea typeface="华文楷体" panose="02010600040101010101" pitchFamily="2" charset="-122"/>
                  </a:rPr>
                  <a:t>2</a:t>
                </a:r>
                <a:r>
                  <a:rPr lang="zh-CN" altLang="en-US" b="1">
                    <a:latin typeface="华文楷体" panose="02010600040101010101" pitchFamily="2" charset="-122"/>
                    <a:ea typeface="华文楷体" panose="02010600040101010101" pitchFamily="2" charset="-122"/>
                  </a:rPr>
                  <a:t>、系统发生单相接地故障</a:t>
                </a:r>
              </a:p>
              <a:p>
                <a:pPr eaLnBrk="1" hangingPunct="1"/>
                <a:r>
                  <a:rPr lang="zh-CN" altLang="en-US" b="1">
                    <a:latin typeface="华文楷体" panose="02010600040101010101" pitchFamily="2" charset="-122"/>
                    <a:ea typeface="华文楷体" panose="02010600040101010101" pitchFamily="2" charset="-122"/>
                  </a:rPr>
                  <a:t>　　中性点不接地的三相系统，当任何一相（例如</a:t>
                </a:r>
                <a:r>
                  <a:rPr lang="en-US" altLang="zh-CN" b="1">
                    <a:latin typeface="华文楷体" panose="02010600040101010101" pitchFamily="2" charset="-122"/>
                    <a:ea typeface="华文楷体" panose="02010600040101010101" pitchFamily="2" charset="-122"/>
                  </a:rPr>
                  <a:t>C</a:t>
                </a:r>
                <a:r>
                  <a:rPr lang="zh-CN" altLang="en-US" b="1">
                    <a:latin typeface="华文楷体" panose="02010600040101010101" pitchFamily="2" charset="-122"/>
                    <a:ea typeface="华文楷体" panose="02010600040101010101" pitchFamily="2" charset="-122"/>
                  </a:rPr>
                  <a:t>相）绝缘受到破坏而接地时的电路图，如图所示。此时，</a:t>
                </a:r>
                <a:r>
                  <a:rPr lang="en-US" altLang="zh-CN" b="1">
                    <a:latin typeface="华文楷体" panose="02010600040101010101" pitchFamily="2" charset="-122"/>
                    <a:ea typeface="华文楷体" panose="02010600040101010101" pitchFamily="2" charset="-122"/>
                  </a:rPr>
                  <a:t>C</a:t>
                </a:r>
                <a:r>
                  <a:rPr lang="zh-CN" altLang="en-US" b="1">
                    <a:latin typeface="华文楷体" panose="02010600040101010101" pitchFamily="2" charset="-122"/>
                    <a:ea typeface="华文楷体" panose="02010600040101010101" pitchFamily="2" charset="-122"/>
                  </a:rPr>
                  <a:t>相对地的电压变为零，中性点对地的电压变为相电压，未故障两相对地的电压升高</a:t>
                </a:r>
                <a14:m>
                  <m:oMath xmlns:m="http://schemas.openxmlformats.org/officeDocument/2006/math">
                    <m:rad>
                      <m:radPr>
                        <m:degHide m:val="on"/>
                        <m:ctrlPr>
                          <a:rPr lang="en-US" altLang="zh-CN" b="1" i="1" smtClean="0">
                            <a:latin typeface="Cambria Math" panose="02040503050406030204" pitchFamily="18" charset="0"/>
                            <a:ea typeface="华文楷体" panose="02010600040101010101" pitchFamily="2" charset="-122"/>
                          </a:rPr>
                        </m:ctrlPr>
                      </m:radPr>
                      <m:deg/>
                      <m:e>
                        <m:r>
                          <a:rPr lang="en-US" altLang="zh-CN" b="1" i="1" smtClean="0">
                            <a:latin typeface="Cambria Math" panose="02040503050406030204" pitchFamily="18" charset="0"/>
                            <a:ea typeface="华文楷体" panose="02010600040101010101" pitchFamily="2" charset="-122"/>
                          </a:rPr>
                          <m:t>𝟑</m:t>
                        </m:r>
                      </m:e>
                    </m:rad>
                  </m:oMath>
                </a14:m>
                <a:r>
                  <a:rPr lang="zh-CN" altLang="en-US" b="1">
                    <a:latin typeface="华文楷体" panose="02010600040101010101" pitchFamily="2" charset="-122"/>
                    <a:ea typeface="华文楷体" panose="02010600040101010101" pitchFamily="2" charset="-122"/>
                  </a:rPr>
                  <a:t>倍，即变为线电压。由于</a:t>
                </a:r>
                <a:r>
                  <a:rPr lang="en-US" altLang="zh-CN" b="1">
                    <a:latin typeface="华文楷体" panose="02010600040101010101" pitchFamily="2" charset="-122"/>
                    <a:ea typeface="华文楷体" panose="02010600040101010101" pitchFamily="2" charset="-122"/>
                  </a:rPr>
                  <a:t>C</a:t>
                </a:r>
                <a:r>
                  <a:rPr lang="zh-CN" altLang="en-US" b="1">
                    <a:latin typeface="华文楷体" panose="02010600040101010101" pitchFamily="2" charset="-122"/>
                    <a:ea typeface="华文楷体" panose="02010600040101010101" pitchFamily="2" charset="-122"/>
                  </a:rPr>
                  <a:t>相接地，该相对地电容被短接，所以，</a:t>
                </a:r>
                <a:r>
                  <a:rPr lang="en-US" altLang="zh-CN" b="1">
                    <a:latin typeface="华文楷体" panose="02010600040101010101" pitchFamily="2" charset="-122"/>
                    <a:ea typeface="华文楷体" panose="02010600040101010101" pitchFamily="2" charset="-122"/>
                  </a:rPr>
                  <a:t>C</a:t>
                </a:r>
                <a:r>
                  <a:rPr lang="zh-CN" altLang="en-US" b="1">
                    <a:latin typeface="华文楷体" panose="02010600040101010101" pitchFamily="2" charset="-122"/>
                    <a:ea typeface="华文楷体" panose="02010600040101010101" pitchFamily="2" charset="-122"/>
                  </a:rPr>
                  <a:t>相的对地电容电流为零。</a:t>
                </a:r>
              </a:p>
            </p:txBody>
          </p:sp>
        </mc:Choice>
        <mc:Fallback xmlns="">
          <p:sp>
            <p:nvSpPr>
              <p:cNvPr id="16391" name="Text Box 7">
                <a:extLst>
                  <a:ext uri="{FF2B5EF4-FFF2-40B4-BE49-F238E27FC236}">
                    <a16:creationId xmlns:a16="http://schemas.microsoft.com/office/drawing/2014/main" id="{3B79DB74-5A10-4AD5-8CA8-7FA7F9AD24BE}"/>
                  </a:ext>
                </a:extLst>
              </p:cNvPr>
              <p:cNvSpPr txBox="1">
                <a:spLocks noRot="1" noChangeAspect="1" noMove="1" noResize="1" noEditPoints="1" noAdjustHandles="1" noChangeArrowheads="1" noChangeShapeType="1" noTextEdit="1"/>
              </p:cNvSpPr>
              <p:nvPr/>
            </p:nvSpPr>
            <p:spPr bwMode="auto">
              <a:xfrm>
                <a:off x="1189038" y="692150"/>
                <a:ext cx="3887018" cy="4524315"/>
              </a:xfrm>
              <a:prstGeom prst="rect">
                <a:avLst/>
              </a:prstGeom>
              <a:blipFill>
                <a:blip r:embed="rId3"/>
                <a:stretch>
                  <a:fillRect l="-2351" t="-1078" r="-6270" b="-29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16393" name="Picture 9" descr="File0004">
            <a:extLst>
              <a:ext uri="{FF2B5EF4-FFF2-40B4-BE49-F238E27FC236}">
                <a16:creationId xmlns:a16="http://schemas.microsoft.com/office/drawing/2014/main" id="{22ECF3C5-EB81-45F5-90F2-372E555E2691}"/>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5410200" y="1268413"/>
            <a:ext cx="3581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 calcmode="lin" valueType="num">
                                      <p:cBhvr additive="base">
                                        <p:cTn id="7" dur="500" fill="hold"/>
                                        <p:tgtEl>
                                          <p:spTgt spid="16391"/>
                                        </p:tgtEl>
                                        <p:attrNameLst>
                                          <p:attrName>ppt_x</p:attrName>
                                        </p:attrNameLst>
                                      </p:cBhvr>
                                      <p:tavLst>
                                        <p:tav tm="0">
                                          <p:val>
                                            <p:strVal val="0-#ppt_w/2"/>
                                          </p:val>
                                        </p:tav>
                                        <p:tav tm="100000">
                                          <p:val>
                                            <p:strVal val="#ppt_x"/>
                                          </p:val>
                                        </p:tav>
                                      </p:tavLst>
                                    </p:anim>
                                    <p:anim calcmode="lin" valueType="num">
                                      <p:cBhvr additive="base">
                                        <p:cTn id="8"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6393"/>
                                        </p:tgtEl>
                                        <p:attrNameLst>
                                          <p:attrName>style.visibility</p:attrName>
                                        </p:attrNameLst>
                                      </p:cBhvr>
                                      <p:to>
                                        <p:strVal val="visible"/>
                                      </p:to>
                                    </p:set>
                                    <p:anim calcmode="lin" valueType="num">
                                      <p:cBhvr additive="base">
                                        <p:cTn id="13" dur="500" fill="hold"/>
                                        <p:tgtEl>
                                          <p:spTgt spid="16393"/>
                                        </p:tgtEl>
                                        <p:attrNameLst>
                                          <p:attrName>ppt_x</p:attrName>
                                        </p:attrNameLst>
                                      </p:cBhvr>
                                      <p:tavLst>
                                        <p:tav tm="0">
                                          <p:val>
                                            <p:strVal val="1+#ppt_w/2"/>
                                          </p:val>
                                        </p:tav>
                                        <p:tav tm="100000">
                                          <p:val>
                                            <p:strVal val="#ppt_x"/>
                                          </p:val>
                                        </p:tav>
                                      </p:tavLst>
                                    </p:anim>
                                    <p:anim calcmode="lin" valueType="num">
                                      <p:cBhvr additive="base">
                                        <p:cTn id="14" dur="500" fill="hold"/>
                                        <p:tgtEl>
                                          <p:spTgt spid="163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3EE851C9-0F7A-4B98-BB2D-AD32EEEC3A89}"/>
              </a:ext>
            </a:extLst>
          </p:cNvPr>
          <p:cNvSpPr>
            <a:spLocks noChangeArrowheads="1"/>
          </p:cNvSpPr>
          <p:nvPr/>
        </p:nvSpPr>
        <p:spPr bwMode="auto">
          <a:xfrm>
            <a:off x="34925" y="115888"/>
            <a:ext cx="9036050" cy="6530975"/>
          </a:xfrm>
          <a:prstGeom prst="rect">
            <a:avLst/>
          </a:prstGeom>
          <a:noFill/>
          <a:ln w="38100" cmpd="dbl">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C</a:t>
            </a:r>
            <a:r>
              <a:rPr lang="zh-CN" altLang="en-US" sz="2000" b="1" dirty="0">
                <a:latin typeface="华文楷体" panose="02010600040101010101" pitchFamily="2" charset="-122"/>
                <a:ea typeface="华文楷体" panose="02010600040101010101" pitchFamily="2" charset="-122"/>
              </a:rPr>
              <a:t>相发生完全接地时的向量图，如下图示。发生接地后，</a:t>
            </a:r>
            <a:r>
              <a:rPr lang="en-US" altLang="zh-CN" sz="2000" b="1" dirty="0">
                <a:latin typeface="华文楷体" panose="02010600040101010101" pitchFamily="2" charset="-122"/>
                <a:ea typeface="华文楷体" panose="02010600040101010101" pitchFamily="2" charset="-122"/>
              </a:rPr>
              <a:t>C</a:t>
            </a:r>
            <a:r>
              <a:rPr lang="zh-CN" altLang="en-US" sz="2000" b="1" dirty="0">
                <a:latin typeface="华文楷体" panose="02010600040101010101" pitchFamily="2" charset="-122"/>
                <a:ea typeface="华文楷体" panose="02010600040101010101" pitchFamily="2" charset="-122"/>
              </a:rPr>
              <a:t>相的对地电压变为零，即：             而中性点电位，应等于其它两非接地相电压的向量和。即：</a:t>
            </a:r>
          </a:p>
          <a:p>
            <a:pPr eaLnBrk="1" hangingPunct="1"/>
            <a:endParaRPr lang="zh-CN" altLang="en-US" sz="2000" b="1" dirty="0">
              <a:latin typeface="华文楷体" panose="02010600040101010101" pitchFamily="2" charset="-122"/>
              <a:ea typeface="华文楷体" panose="02010600040101010101" pitchFamily="2" charset="-122"/>
            </a:endParaRPr>
          </a:p>
          <a:p>
            <a:pPr eaLnBrk="1" hangingPunct="1"/>
            <a:endParaRPr lang="zh-CN" altLang="en-US" sz="2000" b="1" dirty="0">
              <a:latin typeface="华文楷体" panose="02010600040101010101" pitchFamily="2" charset="-122"/>
              <a:ea typeface="华文楷体" panose="02010600040101010101" pitchFamily="2" charset="-122"/>
            </a:endParaRPr>
          </a:p>
          <a:p>
            <a:pPr eaLnBrk="1" hangingPunct="1"/>
            <a:endParaRPr lang="zh-CN" altLang="en-US" sz="2000" b="1" dirty="0">
              <a:latin typeface="华文楷体" panose="02010600040101010101" pitchFamily="2" charset="-122"/>
              <a:ea typeface="华文楷体" panose="02010600040101010101" pitchFamily="2" charset="-122"/>
            </a:endParaRPr>
          </a:p>
          <a:p>
            <a:pPr eaLnBrk="1" hangingPunct="1"/>
            <a:endParaRPr lang="zh-CN" altLang="en-US" sz="2000" b="1" dirty="0">
              <a:latin typeface="华文楷体" panose="02010600040101010101" pitchFamily="2" charset="-122"/>
              <a:ea typeface="华文楷体" panose="02010600040101010101" pitchFamily="2" charset="-122"/>
            </a:endParaRPr>
          </a:p>
          <a:p>
            <a:pPr eaLnBrk="1" hangingPunct="1"/>
            <a:endParaRPr lang="zh-CN" altLang="en-US" sz="2000" b="1" dirty="0">
              <a:latin typeface="华文楷体" panose="02010600040101010101" pitchFamily="2" charset="-122"/>
              <a:ea typeface="华文楷体" panose="02010600040101010101" pitchFamily="2" charset="-122"/>
            </a:endParaRPr>
          </a:p>
          <a:p>
            <a:pPr eaLnBrk="1" hangingPunct="1"/>
            <a:endParaRPr lang="zh-CN" altLang="en-US" sz="2000" b="1" dirty="0">
              <a:latin typeface="华文楷体" panose="02010600040101010101" pitchFamily="2" charset="-122"/>
              <a:ea typeface="华文楷体" panose="02010600040101010101" pitchFamily="2" charset="-122"/>
            </a:endParaRPr>
          </a:p>
          <a:p>
            <a:pPr eaLnBrk="1" hangingPunct="1"/>
            <a:endParaRPr lang="zh-CN" altLang="en-US" sz="2000" b="1" dirty="0">
              <a:latin typeface="华文楷体" panose="02010600040101010101" pitchFamily="2" charset="-122"/>
              <a:ea typeface="华文楷体" panose="02010600040101010101" pitchFamily="2" charset="-122"/>
            </a:endParaRPr>
          </a:p>
          <a:p>
            <a:pPr eaLnBrk="1" hangingPunct="1"/>
            <a:endParaRPr lang="zh-CN" altLang="en-US" sz="2000" b="1" dirty="0">
              <a:latin typeface="华文楷体" panose="02010600040101010101" pitchFamily="2" charset="-122"/>
              <a:ea typeface="华文楷体" panose="02010600040101010101" pitchFamily="2" charset="-122"/>
            </a:endParaRPr>
          </a:p>
          <a:p>
            <a:pPr eaLnBrk="1" hangingPunct="1"/>
            <a:r>
              <a:rPr lang="zh-CN" altLang="en-US" sz="2000" b="1" dirty="0">
                <a:latin typeface="华文楷体" panose="02010600040101010101" pitchFamily="2" charset="-122"/>
                <a:ea typeface="华文楷体" panose="02010600040101010101" pitchFamily="2" charset="-122"/>
              </a:rPr>
              <a:t>即：当</a:t>
            </a:r>
            <a:r>
              <a:rPr lang="en-US" altLang="zh-CN" sz="2000" b="1" dirty="0">
                <a:latin typeface="华文楷体" panose="02010600040101010101" pitchFamily="2" charset="-122"/>
                <a:ea typeface="华文楷体" panose="02010600040101010101" pitchFamily="2" charset="-122"/>
              </a:rPr>
              <a:t>C</a:t>
            </a:r>
            <a:r>
              <a:rPr lang="zh-CN" altLang="en-US" sz="2000" b="1" dirty="0">
                <a:latin typeface="华文楷体" panose="02010600040101010101" pitchFamily="2" charset="-122"/>
                <a:ea typeface="华文楷体" panose="02010600040101010101" pitchFamily="2" charset="-122"/>
              </a:rPr>
              <a:t>相发生金属性接地时，中性点的对地电位上升到相电压，且与接地相的原相电压在相位上相反。</a:t>
            </a:r>
          </a:p>
          <a:p>
            <a:pPr eaLnBrk="1" hangingPunct="1"/>
            <a:r>
              <a:rPr lang="zh-CN" altLang="en-US" sz="2000" b="1" dirty="0">
                <a:latin typeface="华文楷体" panose="02010600040101010101" pitchFamily="2" charset="-122"/>
                <a:ea typeface="华文楷体" panose="02010600040101010101" pitchFamily="2" charset="-122"/>
              </a:rPr>
              <a:t>于是，非故障相</a:t>
            </a:r>
            <a:r>
              <a:rPr lang="en-US" altLang="zh-CN" sz="2000" b="1" dirty="0">
                <a:latin typeface="华文楷体" panose="02010600040101010101" pitchFamily="2" charset="-122"/>
                <a:ea typeface="华文楷体" panose="02010600040101010101" pitchFamily="2" charset="-122"/>
              </a:rPr>
              <a:t>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C</a:t>
            </a:r>
            <a:r>
              <a:rPr lang="zh-CN" altLang="en-US" sz="2000" b="1" dirty="0">
                <a:latin typeface="华文楷体" panose="02010600040101010101" pitchFamily="2" charset="-122"/>
                <a:ea typeface="华文楷体" panose="02010600040101010101" pitchFamily="2" charset="-122"/>
              </a:rPr>
              <a:t>两相的对地电压：</a:t>
            </a:r>
          </a:p>
          <a:p>
            <a:pPr eaLnBrk="1" hangingPunct="1"/>
            <a:r>
              <a:rPr lang="zh-CN" altLang="en-US" sz="2000" b="1" dirty="0">
                <a:latin typeface="华文楷体" panose="02010600040101010101" pitchFamily="2" charset="-122"/>
                <a:ea typeface="华文楷体" panose="02010600040101010101" pitchFamily="2" charset="-122"/>
              </a:rPr>
              <a:t>　　　</a:t>
            </a:r>
          </a:p>
          <a:p>
            <a:pPr eaLnBrk="1" hangingPunct="1"/>
            <a:r>
              <a:rPr lang="zh-CN" altLang="en-US" sz="2000" b="1" dirty="0">
                <a:latin typeface="华文楷体" panose="02010600040101010101" pitchFamily="2" charset="-122"/>
                <a:ea typeface="华文楷体" panose="02010600040101010101" pitchFamily="2" charset="-122"/>
              </a:rPr>
              <a:t>　　　都升高到相电压的　　倍，即等于线电压。且　　　  间的夹角为</a:t>
            </a:r>
            <a:r>
              <a:rPr lang="en-US" altLang="zh-CN" sz="2000" b="1" dirty="0">
                <a:latin typeface="华文楷体" panose="02010600040101010101" pitchFamily="2" charset="-122"/>
                <a:ea typeface="华文楷体" panose="02010600040101010101" pitchFamily="2" charset="-122"/>
              </a:rPr>
              <a:t>60°</a:t>
            </a:r>
            <a:r>
              <a:rPr lang="zh-CN" altLang="en-US" sz="2000" b="1" dirty="0">
                <a:latin typeface="华文楷体" panose="02010600040101010101" pitchFamily="2" charset="-122"/>
                <a:ea typeface="华文楷体" panose="02010600040101010101" pitchFamily="2" charset="-122"/>
              </a:rPr>
              <a:t>。这时</a:t>
            </a:r>
            <a:r>
              <a:rPr lang="en-US" altLang="zh-CN" sz="2000" b="1" dirty="0">
                <a:latin typeface="华文楷体" panose="02010600040101010101" pitchFamily="2" charset="-122"/>
                <a:ea typeface="华文楷体" panose="02010600040101010101" pitchFamily="2" charset="-122"/>
              </a:rPr>
              <a:t>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B</a:t>
            </a:r>
            <a:r>
              <a:rPr lang="zh-CN" altLang="en-US" sz="2000" b="1" dirty="0">
                <a:latin typeface="华文楷体" panose="02010600040101010101" pitchFamily="2" charset="-122"/>
                <a:ea typeface="华文楷体" panose="02010600040101010101" pitchFamily="2" charset="-122"/>
              </a:rPr>
              <a:t>两相间的电压为线电压。三个线电压仍保持对称和大小不变，所以，对用户继续工作没影响。同时，尽管相对地电压升高了　  倍，</a:t>
            </a:r>
            <a:r>
              <a:rPr lang="zh-CN" altLang="en-US" sz="2000" b="1" dirty="0">
                <a:highlight>
                  <a:srgbClr val="FFFF00"/>
                </a:highlight>
                <a:latin typeface="华文楷体" panose="02010600040101010101" pitchFamily="2" charset="-122"/>
                <a:ea typeface="华文楷体" panose="02010600040101010101" pitchFamily="2" charset="-122"/>
              </a:rPr>
              <a:t>我们在小接地电流系统电气设备选择时已经考虑到发生单相接地时非接地相电压升高的因素，故在中性点不接地系统的电气设备的绝缘是按线电压考虑来选择的</a:t>
            </a:r>
            <a:r>
              <a:rPr lang="zh-CN" altLang="en-US" sz="2000" b="1" dirty="0">
                <a:latin typeface="华文楷体" panose="02010600040101010101" pitchFamily="2" charset="-122"/>
                <a:ea typeface="华文楷体" panose="02010600040101010101" pitchFamily="2" charset="-122"/>
              </a:rPr>
              <a:t>。所以在小接地电流系统发生单相接地时对电力系统以及各电气装置也无多大危险。</a:t>
            </a:r>
          </a:p>
          <a:p>
            <a:pPr eaLnBrk="1" hangingPunct="1"/>
            <a:endParaRPr lang="en-US" altLang="zh-CN" sz="2000" b="1" dirty="0">
              <a:latin typeface="华文楷体" panose="02010600040101010101" pitchFamily="2" charset="-122"/>
              <a:ea typeface="华文楷体" panose="02010600040101010101" pitchFamily="2" charset="-122"/>
            </a:endParaRPr>
          </a:p>
        </p:txBody>
      </p:sp>
      <p:pic>
        <p:nvPicPr>
          <p:cNvPr id="17415" name="Picture 7" descr="File0005">
            <a:extLst>
              <a:ext uri="{FF2B5EF4-FFF2-40B4-BE49-F238E27FC236}">
                <a16:creationId xmlns:a16="http://schemas.microsoft.com/office/drawing/2014/main" id="{70A97FFB-6A54-41B8-8F9E-4263F70C8F3E}"/>
              </a:ext>
            </a:extLst>
          </p:cNvPr>
          <p:cNvPicPr>
            <a:picLocks noChangeAspect="1" noChangeArrowheads="1"/>
          </p:cNvPicPr>
          <p:nvPr/>
        </p:nvPicPr>
        <p:blipFill>
          <a:blip r:embed="rId3">
            <a:lum bright="-24000"/>
            <a:grayscl/>
            <a:biLevel thresh="50000"/>
            <a:extLst>
              <a:ext uri="{28A0092B-C50C-407E-A947-70E740481C1C}">
                <a14:useLocalDpi xmlns:a14="http://schemas.microsoft.com/office/drawing/2010/main" val="0"/>
              </a:ext>
            </a:extLst>
          </a:blip>
          <a:srcRect/>
          <a:stretch>
            <a:fillRect/>
          </a:stretch>
        </p:blipFill>
        <p:spPr bwMode="auto">
          <a:xfrm>
            <a:off x="6084888" y="908050"/>
            <a:ext cx="2819400" cy="2133600"/>
          </a:xfrm>
          <a:prstGeom prst="rect">
            <a:avLst/>
          </a:prstGeom>
          <a:noFill/>
          <a:ln>
            <a:noFill/>
          </a:ln>
        </p:spPr>
      </p:pic>
      <p:pic>
        <p:nvPicPr>
          <p:cNvPr id="17417" name="Picture 9" descr="File0004">
            <a:extLst>
              <a:ext uri="{FF2B5EF4-FFF2-40B4-BE49-F238E27FC236}">
                <a16:creationId xmlns:a16="http://schemas.microsoft.com/office/drawing/2014/main" id="{85459B1C-44D8-4B36-82DA-42CE52F71606}"/>
              </a:ext>
            </a:extLst>
          </p:cNvPr>
          <p:cNvPicPr>
            <a:picLocks noChangeAspect="1" noChangeArrowheads="1"/>
          </p:cNvPicPr>
          <p:nvPr/>
        </p:nvPicPr>
        <p:blipFill>
          <a:blip r:embed="rId4">
            <a:lum bright="-18000"/>
            <a:grayscl/>
            <a:biLevel thresh="50000"/>
            <a:extLst>
              <a:ext uri="{28A0092B-C50C-407E-A947-70E740481C1C}">
                <a14:useLocalDpi xmlns:a14="http://schemas.microsoft.com/office/drawing/2010/main" val="0"/>
              </a:ext>
            </a:extLst>
          </a:blip>
          <a:srcRect/>
          <a:stretch>
            <a:fillRect/>
          </a:stretch>
        </p:blipFill>
        <p:spPr bwMode="auto">
          <a:xfrm>
            <a:off x="2124075" y="981075"/>
            <a:ext cx="3581400" cy="2057400"/>
          </a:xfrm>
          <a:prstGeom prst="rect">
            <a:avLst/>
          </a:prstGeom>
          <a:noFill/>
          <a:ln>
            <a:noFill/>
          </a:ln>
        </p:spPr>
      </p:pic>
      <p:graphicFrame>
        <p:nvGraphicFramePr>
          <p:cNvPr id="2" name="Object 1">
            <a:extLst>
              <a:ext uri="{FF2B5EF4-FFF2-40B4-BE49-F238E27FC236}">
                <a16:creationId xmlns:a16="http://schemas.microsoft.com/office/drawing/2014/main" id="{F5729B20-5240-4B99-8B24-DAFA263ECB80}"/>
              </a:ext>
            </a:extLst>
          </p:cNvPr>
          <p:cNvGraphicFramePr>
            <a:graphicFrameLocks noChangeAspect="1"/>
          </p:cNvGraphicFramePr>
          <p:nvPr>
            <p:extLst>
              <p:ext uri="{D42A27DB-BD31-4B8C-83A1-F6EECF244321}">
                <p14:modId xmlns:p14="http://schemas.microsoft.com/office/powerpoint/2010/main" val="4090111505"/>
              </p:ext>
            </p:extLst>
          </p:nvPr>
        </p:nvGraphicFramePr>
        <p:xfrm>
          <a:off x="1387534" y="461373"/>
          <a:ext cx="682105" cy="360000"/>
        </p:xfrm>
        <a:graphic>
          <a:graphicData uri="http://schemas.openxmlformats.org/presentationml/2006/ole">
            <mc:AlternateContent xmlns:mc="http://schemas.openxmlformats.org/markup-compatibility/2006">
              <mc:Choice xmlns:v="urn:schemas-microsoft-com:vml" Requires="v">
                <p:oleObj name="Equation" r:id="rId5" imgW="457200" imgH="241200" progId="Equation.DSMT4">
                  <p:embed/>
                </p:oleObj>
              </mc:Choice>
              <mc:Fallback>
                <p:oleObj name="Equation" r:id="rId5" imgW="457200" imgH="241200" progId="Equation.DSMT4">
                  <p:embed/>
                  <p:pic>
                    <p:nvPicPr>
                      <p:cNvPr id="0" name=""/>
                      <p:cNvPicPr/>
                      <p:nvPr/>
                    </p:nvPicPr>
                    <p:blipFill>
                      <a:blip r:embed="rId6"/>
                      <a:stretch>
                        <a:fillRect/>
                      </a:stretch>
                    </p:blipFill>
                    <p:spPr>
                      <a:xfrm>
                        <a:off x="1387534" y="461373"/>
                        <a:ext cx="682105" cy="3600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CB1CC87D-8A3A-4281-93BA-C2343B998D9D}"/>
              </a:ext>
            </a:extLst>
          </p:cNvPr>
          <p:cNvGraphicFramePr>
            <a:graphicFrameLocks noChangeAspect="1"/>
          </p:cNvGraphicFramePr>
          <p:nvPr>
            <p:extLst>
              <p:ext uri="{D42A27DB-BD31-4B8C-83A1-F6EECF244321}">
                <p14:modId xmlns:p14="http://schemas.microsoft.com/office/powerpoint/2010/main" val="3097243680"/>
              </p:ext>
            </p:extLst>
          </p:nvPr>
        </p:nvGraphicFramePr>
        <p:xfrm>
          <a:off x="111244" y="781390"/>
          <a:ext cx="1951579" cy="360000"/>
        </p:xfrm>
        <a:graphic>
          <a:graphicData uri="http://schemas.openxmlformats.org/presentationml/2006/ole">
            <mc:AlternateContent xmlns:mc="http://schemas.openxmlformats.org/markup-compatibility/2006">
              <mc:Choice xmlns:v="urn:schemas-microsoft-com:vml" Requires="v">
                <p:oleObj name="Equation" r:id="rId7" imgW="1307880" imgH="241200" progId="Equation.DSMT4">
                  <p:embed/>
                </p:oleObj>
              </mc:Choice>
              <mc:Fallback>
                <p:oleObj name="Equation" r:id="rId7" imgW="1307880" imgH="241200" progId="Equation.DSMT4">
                  <p:embed/>
                  <p:pic>
                    <p:nvPicPr>
                      <p:cNvPr id="0" name=""/>
                      <p:cNvPicPr/>
                      <p:nvPr/>
                    </p:nvPicPr>
                    <p:blipFill>
                      <a:blip r:embed="rId8"/>
                      <a:stretch>
                        <a:fillRect/>
                      </a:stretch>
                    </p:blipFill>
                    <p:spPr>
                      <a:xfrm>
                        <a:off x="111244" y="781390"/>
                        <a:ext cx="1951579" cy="3600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1A055A13-45E3-4039-A70C-9BE03DE73591}"/>
              </a:ext>
            </a:extLst>
          </p:cNvPr>
          <p:cNvGraphicFramePr>
            <a:graphicFrameLocks noChangeAspect="1"/>
          </p:cNvGraphicFramePr>
          <p:nvPr>
            <p:extLst>
              <p:ext uri="{D42A27DB-BD31-4B8C-83A1-F6EECF244321}">
                <p14:modId xmlns:p14="http://schemas.microsoft.com/office/powerpoint/2010/main" val="549997615"/>
              </p:ext>
            </p:extLst>
          </p:nvPr>
        </p:nvGraphicFramePr>
        <p:xfrm>
          <a:off x="4386580" y="3792220"/>
          <a:ext cx="2292632" cy="360000"/>
        </p:xfrm>
        <a:graphic>
          <a:graphicData uri="http://schemas.openxmlformats.org/presentationml/2006/ole">
            <mc:AlternateContent xmlns:mc="http://schemas.openxmlformats.org/markup-compatibility/2006">
              <mc:Choice xmlns:v="urn:schemas-microsoft-com:vml" Requires="v">
                <p:oleObj name="Equation" r:id="rId9" imgW="1536480" imgH="241200" progId="Equation.DSMT4">
                  <p:embed/>
                </p:oleObj>
              </mc:Choice>
              <mc:Fallback>
                <p:oleObj name="Equation" r:id="rId9" imgW="1536480" imgH="241200" progId="Equation.DSMT4">
                  <p:embed/>
                  <p:pic>
                    <p:nvPicPr>
                      <p:cNvPr id="0" name=""/>
                      <p:cNvPicPr/>
                      <p:nvPr/>
                    </p:nvPicPr>
                    <p:blipFill>
                      <a:blip r:embed="rId10"/>
                      <a:stretch>
                        <a:fillRect/>
                      </a:stretch>
                    </p:blipFill>
                    <p:spPr>
                      <a:xfrm>
                        <a:off x="4386580" y="3792220"/>
                        <a:ext cx="2292632" cy="3600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C9F8DBD-3882-4FC4-AA20-B7FA43842D0E}"/>
              </a:ext>
            </a:extLst>
          </p:cNvPr>
          <p:cNvGraphicFramePr>
            <a:graphicFrameLocks noChangeAspect="1"/>
          </p:cNvGraphicFramePr>
          <p:nvPr>
            <p:extLst>
              <p:ext uri="{D42A27DB-BD31-4B8C-83A1-F6EECF244321}">
                <p14:modId xmlns:p14="http://schemas.microsoft.com/office/powerpoint/2010/main" val="2889419634"/>
              </p:ext>
            </p:extLst>
          </p:nvPr>
        </p:nvGraphicFramePr>
        <p:xfrm>
          <a:off x="6778308" y="3792220"/>
          <a:ext cx="2292632" cy="360000"/>
        </p:xfrm>
        <a:graphic>
          <a:graphicData uri="http://schemas.openxmlformats.org/presentationml/2006/ole">
            <mc:AlternateContent xmlns:mc="http://schemas.openxmlformats.org/markup-compatibility/2006">
              <mc:Choice xmlns:v="urn:schemas-microsoft-com:vml" Requires="v">
                <p:oleObj name="Equation" r:id="rId11" imgW="1536480" imgH="241200" progId="Equation.DSMT4">
                  <p:embed/>
                </p:oleObj>
              </mc:Choice>
              <mc:Fallback>
                <p:oleObj name="Equation" r:id="rId11" imgW="1536480" imgH="241200" progId="Equation.DSMT4">
                  <p:embed/>
                  <p:pic>
                    <p:nvPicPr>
                      <p:cNvPr id="0" name=""/>
                      <p:cNvPicPr/>
                      <p:nvPr/>
                    </p:nvPicPr>
                    <p:blipFill>
                      <a:blip r:embed="rId12"/>
                      <a:stretch>
                        <a:fillRect/>
                      </a:stretch>
                    </p:blipFill>
                    <p:spPr>
                      <a:xfrm>
                        <a:off x="6778308" y="3792220"/>
                        <a:ext cx="2292632" cy="3600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A266F11-71A2-4E47-A253-194D6BBDC621}"/>
              </a:ext>
            </a:extLst>
          </p:cNvPr>
          <p:cNvGraphicFramePr>
            <a:graphicFrameLocks noChangeAspect="1"/>
          </p:cNvGraphicFramePr>
          <p:nvPr>
            <p:extLst>
              <p:ext uri="{D42A27DB-BD31-4B8C-83A1-F6EECF244321}">
                <p14:modId xmlns:p14="http://schemas.microsoft.com/office/powerpoint/2010/main" val="1081759705"/>
              </p:ext>
            </p:extLst>
          </p:nvPr>
        </p:nvGraphicFramePr>
        <p:xfrm>
          <a:off x="6050598" y="4414203"/>
          <a:ext cx="733263" cy="324000"/>
        </p:xfrm>
        <a:graphic>
          <a:graphicData uri="http://schemas.openxmlformats.org/presentationml/2006/ole">
            <mc:AlternateContent xmlns:mc="http://schemas.openxmlformats.org/markup-compatibility/2006">
              <mc:Choice xmlns:v="urn:schemas-microsoft-com:vml" Requires="v">
                <p:oleObj name="Equation" r:id="rId13" imgW="545760" imgH="241200" progId="Equation.DSMT4">
                  <p:embed/>
                </p:oleObj>
              </mc:Choice>
              <mc:Fallback>
                <p:oleObj name="Equation" r:id="rId13" imgW="545760" imgH="241200" progId="Equation.DSMT4">
                  <p:embed/>
                  <p:pic>
                    <p:nvPicPr>
                      <p:cNvPr id="0" name=""/>
                      <p:cNvPicPr/>
                      <p:nvPr/>
                    </p:nvPicPr>
                    <p:blipFill>
                      <a:blip r:embed="rId14"/>
                      <a:stretch>
                        <a:fillRect/>
                      </a:stretch>
                    </p:blipFill>
                    <p:spPr>
                      <a:xfrm>
                        <a:off x="6050598" y="4414203"/>
                        <a:ext cx="733263" cy="3240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B99150E-58CE-469B-BC6F-66DCEBFD2091}"/>
              </a:ext>
            </a:extLst>
          </p:cNvPr>
          <p:cNvGraphicFramePr>
            <a:graphicFrameLocks noChangeAspect="1"/>
          </p:cNvGraphicFramePr>
          <p:nvPr>
            <p:extLst>
              <p:ext uri="{D42A27DB-BD31-4B8C-83A1-F6EECF244321}">
                <p14:modId xmlns:p14="http://schemas.microsoft.com/office/powerpoint/2010/main" val="1347104211"/>
              </p:ext>
            </p:extLst>
          </p:nvPr>
        </p:nvGraphicFramePr>
        <p:xfrm>
          <a:off x="166212" y="4427855"/>
          <a:ext cx="730589" cy="324000"/>
        </p:xfrm>
        <a:graphic>
          <a:graphicData uri="http://schemas.openxmlformats.org/presentationml/2006/ole">
            <mc:AlternateContent xmlns:mc="http://schemas.openxmlformats.org/markup-compatibility/2006">
              <mc:Choice xmlns:v="urn:schemas-microsoft-com:vml" Requires="v">
                <p:oleObj name="Equation" r:id="rId13" imgW="547306" imgH="242627" progId="Equation.DSMT4">
                  <p:embed/>
                </p:oleObj>
              </mc:Choice>
              <mc:Fallback>
                <p:oleObj name="Equation" r:id="rId13" imgW="547306" imgH="242627" progId="Equation.DSMT4">
                  <p:embed/>
                  <p:pic>
                    <p:nvPicPr>
                      <p:cNvPr id="0" name=""/>
                      <p:cNvPicPr/>
                      <p:nvPr/>
                    </p:nvPicPr>
                    <p:blipFill>
                      <a:blip r:embed="rId15"/>
                      <a:stretch>
                        <a:fillRect/>
                      </a:stretch>
                    </p:blipFill>
                    <p:spPr>
                      <a:xfrm>
                        <a:off x="166212" y="4427855"/>
                        <a:ext cx="730589" cy="3240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A2CC1BFB-7096-48B8-824A-AC88EBF0029B}"/>
              </a:ext>
            </a:extLst>
          </p:cNvPr>
          <p:cNvGraphicFramePr>
            <a:graphicFrameLocks noChangeAspect="1"/>
          </p:cNvGraphicFramePr>
          <p:nvPr>
            <p:extLst>
              <p:ext uri="{D42A27DB-BD31-4B8C-83A1-F6EECF244321}">
                <p14:modId xmlns:p14="http://schemas.microsoft.com/office/powerpoint/2010/main" val="511235716"/>
              </p:ext>
            </p:extLst>
          </p:nvPr>
        </p:nvGraphicFramePr>
        <p:xfrm>
          <a:off x="3021732" y="4426213"/>
          <a:ext cx="324000" cy="324000"/>
        </p:xfrm>
        <a:graphic>
          <a:graphicData uri="http://schemas.openxmlformats.org/presentationml/2006/ole">
            <mc:AlternateContent xmlns:mc="http://schemas.openxmlformats.org/markup-compatibility/2006">
              <mc:Choice xmlns:v="urn:schemas-microsoft-com:vml" Requires="v">
                <p:oleObj name="Equation" r:id="rId16" imgW="228600" imgH="228600" progId="Equation.DSMT4">
                  <p:embed/>
                </p:oleObj>
              </mc:Choice>
              <mc:Fallback>
                <p:oleObj name="Equation" r:id="rId16" imgW="228600" imgH="228600" progId="Equation.DSMT4">
                  <p:embed/>
                  <p:pic>
                    <p:nvPicPr>
                      <p:cNvPr id="0" name=""/>
                      <p:cNvPicPr/>
                      <p:nvPr/>
                    </p:nvPicPr>
                    <p:blipFill>
                      <a:blip r:embed="rId17"/>
                      <a:stretch>
                        <a:fillRect/>
                      </a:stretch>
                    </p:blipFill>
                    <p:spPr>
                      <a:xfrm>
                        <a:off x="3021732" y="4426213"/>
                        <a:ext cx="324000" cy="3240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19DEDBF-13B3-47B1-AF09-6023CDCAD639}"/>
              </a:ext>
            </a:extLst>
          </p:cNvPr>
          <p:cNvGraphicFramePr>
            <a:graphicFrameLocks noChangeAspect="1"/>
          </p:cNvGraphicFramePr>
          <p:nvPr>
            <p:extLst>
              <p:ext uri="{D42A27DB-BD31-4B8C-83A1-F6EECF244321}">
                <p14:modId xmlns:p14="http://schemas.microsoft.com/office/powerpoint/2010/main" val="1810832721"/>
              </p:ext>
            </p:extLst>
          </p:nvPr>
        </p:nvGraphicFramePr>
        <p:xfrm>
          <a:off x="6255304" y="5040169"/>
          <a:ext cx="323850" cy="325437"/>
        </p:xfrm>
        <a:graphic>
          <a:graphicData uri="http://schemas.openxmlformats.org/presentationml/2006/ole">
            <mc:AlternateContent xmlns:mc="http://schemas.openxmlformats.org/markup-compatibility/2006">
              <mc:Choice xmlns:v="urn:schemas-microsoft-com:vml" Requires="v">
                <p:oleObj name="Equation" r:id="rId16" imgW="323130" imgH="324825" progId="Equation.DSMT4">
                  <p:embed/>
                </p:oleObj>
              </mc:Choice>
              <mc:Fallback>
                <p:oleObj name="Equation" r:id="rId16" imgW="323130" imgH="324825" progId="Equation.DSMT4">
                  <p:embed/>
                  <p:pic>
                    <p:nvPicPr>
                      <p:cNvPr id="0" name=""/>
                      <p:cNvPicPr/>
                      <p:nvPr/>
                    </p:nvPicPr>
                    <p:blipFill>
                      <a:blip r:embed="rId18"/>
                      <a:stretch>
                        <a:fillRect/>
                      </a:stretch>
                    </p:blipFill>
                    <p:spPr>
                      <a:xfrm>
                        <a:off x="6255304" y="5040169"/>
                        <a:ext cx="323850" cy="32543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17"/>
                                        </p:tgtEl>
                                        <p:attrNameLst>
                                          <p:attrName>style.visibility</p:attrName>
                                        </p:attrNameLst>
                                      </p:cBhvr>
                                      <p:to>
                                        <p:strVal val="visible"/>
                                      </p:to>
                                    </p:set>
                                    <p:anim calcmode="lin" valueType="num">
                                      <p:cBhvr additive="base">
                                        <p:cTn id="13" dur="500" fill="hold"/>
                                        <p:tgtEl>
                                          <p:spTgt spid="17417"/>
                                        </p:tgtEl>
                                        <p:attrNameLst>
                                          <p:attrName>ppt_x</p:attrName>
                                        </p:attrNameLst>
                                      </p:cBhvr>
                                      <p:tavLst>
                                        <p:tav tm="0">
                                          <p:val>
                                            <p:strVal val="0-#ppt_w/2"/>
                                          </p:val>
                                        </p:tav>
                                        <p:tav tm="100000">
                                          <p:val>
                                            <p:strVal val="#ppt_x"/>
                                          </p:val>
                                        </p:tav>
                                      </p:tavLst>
                                    </p:anim>
                                    <p:anim calcmode="lin" valueType="num">
                                      <p:cBhvr additive="base">
                                        <p:cTn id="14" dur="500" fill="hold"/>
                                        <p:tgtEl>
                                          <p:spTgt spid="174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7415"/>
                                        </p:tgtEl>
                                        <p:attrNameLst>
                                          <p:attrName>style.visibility</p:attrName>
                                        </p:attrNameLst>
                                      </p:cBhvr>
                                      <p:to>
                                        <p:strVal val="visible"/>
                                      </p:to>
                                    </p:set>
                                    <p:anim calcmode="lin" valueType="num">
                                      <p:cBhvr additive="base">
                                        <p:cTn id="19" dur="500" fill="hold"/>
                                        <p:tgtEl>
                                          <p:spTgt spid="17415"/>
                                        </p:tgtEl>
                                        <p:attrNameLst>
                                          <p:attrName>ppt_x</p:attrName>
                                        </p:attrNameLst>
                                      </p:cBhvr>
                                      <p:tavLst>
                                        <p:tav tm="0">
                                          <p:val>
                                            <p:strVal val="1+#ppt_w/2"/>
                                          </p:val>
                                        </p:tav>
                                        <p:tav tm="100000">
                                          <p:val>
                                            <p:strVal val="#ppt_x"/>
                                          </p:val>
                                        </p:tav>
                                      </p:tavLst>
                                    </p:anim>
                                    <p:anim calcmode="lin" valueType="num">
                                      <p:cBhvr additive="base">
                                        <p:cTn id="20"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8A6E26A-AED9-440F-8365-A920C66FBA7C}"/>
              </a:ext>
            </a:extLst>
          </p:cNvPr>
          <p:cNvSpPr>
            <a:spLocks noChangeArrowheads="1"/>
          </p:cNvSpPr>
          <p:nvPr/>
        </p:nvSpPr>
        <p:spPr bwMode="auto">
          <a:xfrm>
            <a:off x="1219200" y="1050925"/>
            <a:ext cx="7620000" cy="396875"/>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latin typeface="华文楷体" panose="02010600040101010101" pitchFamily="2" charset="-122"/>
                <a:ea typeface="华文楷体" panose="02010600040101010101" pitchFamily="2" charset="-122"/>
              </a:rPr>
              <a:t>　　</a:t>
            </a:r>
          </a:p>
        </p:txBody>
      </p:sp>
      <p:sp>
        <p:nvSpPr>
          <p:cNvPr id="28685" name="Rectangle 13">
            <a:extLst>
              <a:ext uri="{FF2B5EF4-FFF2-40B4-BE49-F238E27FC236}">
                <a16:creationId xmlns:a16="http://schemas.microsoft.com/office/drawing/2014/main" id="{C9EFBBBE-1260-4B12-8B79-B049AB3A9B5F}"/>
              </a:ext>
            </a:extLst>
          </p:cNvPr>
          <p:cNvSpPr>
            <a:spLocks noChangeArrowheads="1"/>
          </p:cNvSpPr>
          <p:nvPr/>
        </p:nvSpPr>
        <p:spPr bwMode="auto">
          <a:xfrm>
            <a:off x="1219200" y="3124200"/>
            <a:ext cx="7696200" cy="396875"/>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b="1">
                <a:latin typeface="华文楷体" panose="02010600040101010101" pitchFamily="2" charset="-122"/>
                <a:ea typeface="华文楷体" panose="02010600040101010101" pitchFamily="2" charset="-122"/>
              </a:rPr>
              <a:t>　　</a:t>
            </a:r>
          </a:p>
        </p:txBody>
      </p:sp>
      <p:graphicFrame>
        <p:nvGraphicFramePr>
          <p:cNvPr id="28686" name="Object 14">
            <a:extLst>
              <a:ext uri="{FF2B5EF4-FFF2-40B4-BE49-F238E27FC236}">
                <a16:creationId xmlns:a16="http://schemas.microsoft.com/office/drawing/2014/main" id="{D28893D1-F919-4FA2-89BE-BB0630127D5D}"/>
              </a:ext>
            </a:extLst>
          </p:cNvPr>
          <p:cNvGraphicFramePr>
            <a:graphicFrameLocks noChangeAspect="1"/>
          </p:cNvGraphicFramePr>
          <p:nvPr>
            <p:extLst>
              <p:ext uri="{D42A27DB-BD31-4B8C-83A1-F6EECF244321}">
                <p14:modId xmlns:p14="http://schemas.microsoft.com/office/powerpoint/2010/main" val="2591905976"/>
              </p:ext>
            </p:extLst>
          </p:nvPr>
        </p:nvGraphicFramePr>
        <p:xfrm>
          <a:off x="6858000" y="3810000"/>
          <a:ext cx="1238250" cy="609600"/>
        </p:xfrm>
        <a:graphic>
          <a:graphicData uri="http://schemas.openxmlformats.org/presentationml/2006/ole">
            <mc:AlternateContent xmlns:mc="http://schemas.openxmlformats.org/markup-compatibility/2006">
              <mc:Choice xmlns:v="urn:schemas-microsoft-com:vml" Requires="v">
                <p:oleObj name="Bitmap Image" r:id="rId3" imgW="647619" imgH="447856" progId="Paint.Picture">
                  <p:embed/>
                </p:oleObj>
              </mc:Choice>
              <mc:Fallback>
                <p:oleObj name="Bitmap Image" r:id="rId3" imgW="647619" imgH="447856" progId="Paint.Picture">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810000"/>
                        <a:ext cx="12382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93" name="Rectangle 21">
            <a:extLst>
              <a:ext uri="{FF2B5EF4-FFF2-40B4-BE49-F238E27FC236}">
                <a16:creationId xmlns:a16="http://schemas.microsoft.com/office/drawing/2014/main" id="{982E5E69-C516-46A9-BC43-63E88ABDD9D8}"/>
              </a:ext>
            </a:extLst>
          </p:cNvPr>
          <p:cNvSpPr>
            <a:spLocks noChangeArrowheads="1"/>
          </p:cNvSpPr>
          <p:nvPr/>
        </p:nvSpPr>
        <p:spPr bwMode="auto">
          <a:xfrm>
            <a:off x="107950" y="44450"/>
            <a:ext cx="8964613" cy="6670675"/>
          </a:xfrm>
          <a:prstGeom prst="rect">
            <a:avLst/>
          </a:prstGeom>
          <a:noFill/>
          <a:ln w="57150" cmpd="thinThick">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latin typeface="华文楷体" panose="02010600040101010101" pitchFamily="2" charset="-122"/>
                <a:ea typeface="华文楷体" panose="02010600040101010101" pitchFamily="2" charset="-122"/>
              </a:rPr>
              <a:t>　　由于</a:t>
            </a:r>
            <a:r>
              <a:rPr lang="en-US" altLang="zh-CN" sz="2000" b="1">
                <a:latin typeface="华文楷体" panose="02010600040101010101" pitchFamily="2" charset="-122"/>
                <a:ea typeface="华文楷体" panose="02010600040101010101" pitchFamily="2" charset="-122"/>
              </a:rPr>
              <a:t>A</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B</a:t>
            </a:r>
            <a:r>
              <a:rPr lang="zh-CN" altLang="en-US" sz="2000" b="1">
                <a:latin typeface="华文楷体" panose="02010600040101010101" pitchFamily="2" charset="-122"/>
                <a:ea typeface="华文楷体" panose="02010600040101010101" pitchFamily="2" charset="-122"/>
              </a:rPr>
              <a:t>两相电压升高了　　倍，所以该两相的对地电容电流      也较正常时的升高了　　倍。于是，在接地点只流过非故障相</a:t>
            </a:r>
            <a:r>
              <a:rPr lang="en-US" altLang="zh-CN" sz="2000" b="1">
                <a:latin typeface="华文楷体" panose="02010600040101010101" pitchFamily="2" charset="-122"/>
                <a:ea typeface="华文楷体" panose="02010600040101010101" pitchFamily="2" charset="-122"/>
              </a:rPr>
              <a:t>A</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B</a:t>
            </a:r>
            <a:r>
              <a:rPr lang="zh-CN" altLang="en-US" sz="2000" b="1">
                <a:latin typeface="华文楷体" panose="02010600040101010101" pitchFamily="2" charset="-122"/>
                <a:ea typeface="华文楷体" panose="02010600040101010101" pitchFamily="2" charset="-122"/>
              </a:rPr>
              <a:t>两相的对地电流之和</a:t>
            </a:r>
            <a:r>
              <a:rPr lang="en-US" altLang="zh-CN" sz="2000" b="1">
                <a:latin typeface="华文楷体" panose="02010600040101010101" pitchFamily="2" charset="-122"/>
                <a:ea typeface="华文楷体" panose="02010600040101010101" pitchFamily="2" charset="-122"/>
              </a:rPr>
              <a:t>(</a:t>
            </a:r>
            <a:r>
              <a:rPr lang="zh-CN" altLang="en-US" sz="2000" b="1" u="sng">
                <a:latin typeface="华文楷体" panose="02010600040101010101" pitchFamily="2" charset="-122"/>
                <a:ea typeface="华文楷体" panose="02010600040101010101" pitchFamily="2" charset="-122"/>
              </a:rPr>
              <a:t>矢量和！</a:t>
            </a:r>
            <a:r>
              <a:rPr lang="en-US" altLang="zh-CN" sz="2000" b="1">
                <a:latin typeface="华文楷体" panose="02010600040101010101" pitchFamily="2" charset="-122"/>
                <a:ea typeface="华文楷体" panose="02010600040101010101" pitchFamily="2" charset="-122"/>
              </a:rPr>
              <a:t>)</a:t>
            </a:r>
            <a:r>
              <a:rPr lang="zh-CN" altLang="en-US" sz="2000" b="1">
                <a:latin typeface="华文楷体" panose="02010600040101010101" pitchFamily="2" charset="-122"/>
                <a:ea typeface="华文楷体" panose="02010600040101010101" pitchFamily="2" charset="-122"/>
              </a:rPr>
              <a:t>。（即接地电流）并经</a:t>
            </a:r>
            <a:r>
              <a:rPr lang="en-US" altLang="zh-CN" sz="2000" b="1">
                <a:latin typeface="华文楷体" panose="02010600040101010101" pitchFamily="2" charset="-122"/>
                <a:ea typeface="华文楷体" panose="02010600040101010101" pitchFamily="2" charset="-122"/>
              </a:rPr>
              <a:t>C</a:t>
            </a:r>
            <a:r>
              <a:rPr lang="zh-CN" altLang="en-US" sz="2000" b="1">
                <a:latin typeface="华文楷体" panose="02010600040101010101" pitchFamily="2" charset="-122"/>
                <a:ea typeface="华文楷体" panose="02010600040101010101" pitchFamily="2" charset="-122"/>
              </a:rPr>
              <a:t>相导线返回，</a:t>
            </a:r>
          </a:p>
          <a:p>
            <a:r>
              <a:rPr lang="zh-CN" altLang="en-US" sz="2000" b="1">
                <a:latin typeface="华文楷体" panose="02010600040101010101" pitchFamily="2" charset="-122"/>
                <a:ea typeface="华文楷体" panose="02010600040101010101" pitchFamily="2" charset="-122"/>
              </a:rPr>
              <a:t>假定电流从电源流向网络作为正方向。 　　　　　</a:t>
            </a:r>
          </a:p>
          <a:p>
            <a:r>
              <a:rPr lang="zh-CN" altLang="en-US" sz="2000" b="1">
                <a:latin typeface="华文楷体" panose="02010600040101010101" pitchFamily="2" charset="-122"/>
                <a:ea typeface="华文楷体" panose="02010600040101010101" pitchFamily="2" charset="-122"/>
              </a:rPr>
              <a:t>即：</a:t>
            </a:r>
          </a:p>
          <a:p>
            <a:endParaRPr lang="zh-CN" altLang="en-US" sz="2000" b="1">
              <a:latin typeface="华文楷体" panose="02010600040101010101" pitchFamily="2" charset="-122"/>
              <a:ea typeface="华文楷体" panose="02010600040101010101" pitchFamily="2" charset="-122"/>
            </a:endParaRPr>
          </a:p>
          <a:p>
            <a:r>
              <a:rPr lang="zh-CN" altLang="en-US" sz="2000" b="1">
                <a:latin typeface="华文楷体" panose="02010600040101010101" pitchFamily="2" charset="-122"/>
                <a:ea typeface="华文楷体" panose="02010600040101010101" pitchFamily="2" charset="-122"/>
              </a:rPr>
              <a:t>因                       　　　　　       所以</a:t>
            </a:r>
          </a:p>
          <a:p>
            <a:endParaRPr lang="zh-CN" altLang="en-US" sz="2000" b="1">
              <a:latin typeface="华文楷体" panose="02010600040101010101" pitchFamily="2" charset="-122"/>
              <a:ea typeface="华文楷体" panose="02010600040101010101" pitchFamily="2" charset="-122"/>
            </a:endParaRPr>
          </a:p>
          <a:p>
            <a:endParaRPr lang="zh-CN" altLang="en-US" sz="2000" b="1">
              <a:latin typeface="华文楷体" panose="02010600040101010101" pitchFamily="2" charset="-122"/>
              <a:ea typeface="华文楷体" panose="02010600040101010101" pitchFamily="2" charset="-122"/>
            </a:endParaRPr>
          </a:p>
          <a:p>
            <a:pPr eaLnBrk="1" hangingPunct="1"/>
            <a:r>
              <a:rPr lang="zh-CN" altLang="en-US" sz="2000" b="1">
                <a:latin typeface="华文楷体" panose="02010600040101010101" pitchFamily="2" charset="-122"/>
                <a:ea typeface="华文楷体" panose="02010600040101010101" pitchFamily="2" charset="-122"/>
              </a:rPr>
              <a:t>    </a:t>
            </a:r>
            <a:r>
              <a:rPr lang="zh-CN" altLang="en-US" sz="2000" b="1" u="sng">
                <a:latin typeface="华文楷体" panose="02010600040101010101" pitchFamily="2" charset="-122"/>
                <a:ea typeface="华文楷体" panose="02010600040101010101" pitchFamily="2" charset="-122"/>
              </a:rPr>
              <a:t>单相接地时，接地电流等于正常时一相对地电容</a:t>
            </a:r>
          </a:p>
          <a:p>
            <a:pPr eaLnBrk="1" hangingPunct="1"/>
            <a:r>
              <a:rPr lang="zh-CN" altLang="en-US" sz="2000" b="1" u="sng">
                <a:latin typeface="华文楷体" panose="02010600040101010101" pitchFamily="2" charset="-122"/>
                <a:ea typeface="华文楷体" panose="02010600040101010101" pitchFamily="2" charset="-122"/>
              </a:rPr>
              <a:t>电流的三倍。</a:t>
            </a:r>
          </a:p>
          <a:p>
            <a:pPr eaLnBrk="1" hangingPunct="1"/>
            <a:r>
              <a:rPr lang="zh-CN" altLang="en-US" sz="2000" b="1">
                <a:latin typeface="华文楷体" panose="02010600040101010101" pitchFamily="2" charset="-122"/>
                <a:ea typeface="华文楷体" panose="02010600040101010101" pitchFamily="2" charset="-122"/>
              </a:rPr>
              <a:t>    若已知每相对地电容</a:t>
            </a:r>
            <a:r>
              <a:rPr lang="en-US" altLang="zh-CN" sz="2000" b="1">
                <a:latin typeface="华文楷体" panose="02010600040101010101" pitchFamily="2" charset="-122"/>
                <a:ea typeface="华文楷体" panose="02010600040101010101" pitchFamily="2" charset="-122"/>
              </a:rPr>
              <a:t>C</a:t>
            </a:r>
            <a:r>
              <a:rPr lang="zh-CN" altLang="en-US" sz="2000" b="1">
                <a:latin typeface="华文楷体" panose="02010600040101010101" pitchFamily="2" charset="-122"/>
                <a:ea typeface="华文楷体" panose="02010600040101010101" pitchFamily="2" charset="-122"/>
              </a:rPr>
              <a:t>及正常运行时的相电压或</a:t>
            </a:r>
          </a:p>
          <a:p>
            <a:pPr eaLnBrk="1" hangingPunct="1"/>
            <a:r>
              <a:rPr lang="zh-CN" altLang="en-US" sz="2000" b="1">
                <a:latin typeface="华文楷体" panose="02010600040101010101" pitchFamily="2" charset="-122"/>
                <a:ea typeface="华文楷体" panose="02010600040101010101" pitchFamily="2" charset="-122"/>
              </a:rPr>
              <a:t>网络额定电压（线电压</a:t>
            </a:r>
            <a:r>
              <a:rPr lang="en-US" altLang="zh-CN" sz="2000" b="1">
                <a:latin typeface="华文楷体" panose="02010600040101010101" pitchFamily="2" charset="-122"/>
                <a:ea typeface="华文楷体" panose="02010600040101010101" pitchFamily="2" charset="-122"/>
              </a:rPr>
              <a:t>Ue</a:t>
            </a:r>
            <a:r>
              <a:rPr lang="zh-CN" altLang="en-US" sz="2000" b="1">
                <a:latin typeface="华文楷体" panose="02010600040101010101" pitchFamily="2" charset="-122"/>
                <a:ea typeface="华文楷体" panose="02010600040101010101" pitchFamily="2" charset="-122"/>
              </a:rPr>
              <a:t>）则得正常运行时的对地电</a:t>
            </a:r>
          </a:p>
          <a:p>
            <a:pPr eaLnBrk="1" hangingPunct="1"/>
            <a:r>
              <a:rPr lang="zh-CN" altLang="en-US" sz="2000" b="1">
                <a:latin typeface="华文楷体" panose="02010600040101010101" pitchFamily="2" charset="-122"/>
                <a:ea typeface="华文楷体" panose="02010600040101010101" pitchFamily="2" charset="-122"/>
              </a:rPr>
              <a:t>容电流：</a:t>
            </a:r>
          </a:p>
          <a:p>
            <a:pPr eaLnBrk="1" hangingPunct="1"/>
            <a:r>
              <a:rPr lang="zh-CN" altLang="en-US" b="1">
                <a:latin typeface="华文楷体" panose="02010600040101010101" pitchFamily="2" charset="-122"/>
                <a:ea typeface="华文楷体" panose="02010600040101010101" pitchFamily="2" charset="-122"/>
              </a:rPr>
              <a:t>                                                                           </a:t>
            </a:r>
          </a:p>
          <a:p>
            <a:pPr eaLnBrk="1" hangingPunct="1"/>
            <a:r>
              <a:rPr lang="zh-CN" altLang="en-US" b="1">
                <a:latin typeface="华文楷体" panose="02010600040101010101" pitchFamily="2" charset="-122"/>
                <a:ea typeface="华文楷体" panose="02010600040101010101" pitchFamily="2" charset="-122"/>
              </a:rPr>
              <a:t>    </a:t>
            </a:r>
            <a:r>
              <a:rPr lang="zh-CN" altLang="en-US" sz="2000" b="1">
                <a:latin typeface="华文楷体" panose="02010600040101010101" pitchFamily="2" charset="-122"/>
                <a:ea typeface="华文楷体" panose="02010600040101010101" pitchFamily="2" charset="-122"/>
              </a:rPr>
              <a:t>或</a:t>
            </a:r>
          </a:p>
          <a:p>
            <a:r>
              <a:rPr lang="zh-CN" altLang="en-US" sz="2000" b="1">
                <a:latin typeface="华文楷体" panose="02010600040101010101" pitchFamily="2" charset="-122"/>
                <a:ea typeface="华文楷体" panose="02010600040101010101" pitchFamily="2" charset="-122"/>
              </a:rPr>
              <a:t>　    由上式可知，接地电流的值与网络的电压、频率和每相对地电容有关，而每相对地电容与电网的结构（电缆线路、架空线路）和线路的长度有关，且随一年四季地貌的变化而变化，通常这种接地电流可在几安到几十安或几百安范围内变化，但总的来说，接地电流较负荷电流要小得多。各相对地电容是不容易计算的，式                         失去了实际使用意义。  </a:t>
            </a:r>
          </a:p>
        </p:txBody>
      </p:sp>
      <p:pic>
        <p:nvPicPr>
          <p:cNvPr id="28706" name="Picture 34" descr="File0004">
            <a:extLst>
              <a:ext uri="{FF2B5EF4-FFF2-40B4-BE49-F238E27FC236}">
                <a16:creationId xmlns:a16="http://schemas.microsoft.com/office/drawing/2014/main" id="{246FAD26-9A42-4978-8DB5-C849AA26BA1B}"/>
              </a:ext>
            </a:extLst>
          </p:cNvPr>
          <p:cNvPicPr>
            <a:picLocks noChangeAspect="1" noChangeArrowheads="1"/>
          </p:cNvPicPr>
          <p:nvPr/>
        </p:nvPicPr>
        <p:blipFill>
          <a:blip r:embed="rId5">
            <a:lum bright="-18000"/>
            <a:grayscl/>
            <a:biLevel thresh="50000"/>
            <a:extLst>
              <a:ext uri="{28A0092B-C50C-407E-A947-70E740481C1C}">
                <a14:useLocalDpi xmlns:a14="http://schemas.microsoft.com/office/drawing/2010/main" val="0"/>
              </a:ext>
            </a:extLst>
          </a:blip>
          <a:srcRect/>
          <a:stretch>
            <a:fillRect/>
          </a:stretch>
        </p:blipFill>
        <p:spPr bwMode="auto">
          <a:xfrm>
            <a:off x="6142831" y="765174"/>
            <a:ext cx="2881313" cy="1871663"/>
          </a:xfrm>
          <a:prstGeom prst="rect">
            <a:avLst/>
          </a:prstGeom>
          <a:noFill/>
          <a:ln>
            <a:noFill/>
          </a:ln>
        </p:spPr>
      </p:pic>
      <p:pic>
        <p:nvPicPr>
          <p:cNvPr id="28707" name="Picture 35" descr="File0005">
            <a:extLst>
              <a:ext uri="{FF2B5EF4-FFF2-40B4-BE49-F238E27FC236}">
                <a16:creationId xmlns:a16="http://schemas.microsoft.com/office/drawing/2014/main" id="{DDF29310-703B-474E-B742-D4C495D82562}"/>
              </a:ext>
            </a:extLst>
          </p:cNvPr>
          <p:cNvPicPr>
            <a:picLocks noChangeAspect="1" noChangeArrowheads="1"/>
          </p:cNvPicPr>
          <p:nvPr/>
        </p:nvPicPr>
        <p:blipFill>
          <a:blip r:embed="rId6">
            <a:lum bright="-24000"/>
            <a:grayscl/>
            <a:biLevel thresh="50000"/>
            <a:extLst>
              <a:ext uri="{28A0092B-C50C-407E-A947-70E740481C1C}">
                <a14:useLocalDpi xmlns:a14="http://schemas.microsoft.com/office/drawing/2010/main" val="0"/>
              </a:ext>
            </a:extLst>
          </a:blip>
          <a:srcRect/>
          <a:stretch>
            <a:fillRect/>
          </a:stretch>
        </p:blipFill>
        <p:spPr bwMode="auto">
          <a:xfrm>
            <a:off x="6300788" y="2781300"/>
            <a:ext cx="2459037" cy="1871663"/>
          </a:xfrm>
          <a:prstGeom prst="rect">
            <a:avLst/>
          </a:prstGeom>
          <a:noFill/>
          <a:ln>
            <a:noFill/>
          </a:ln>
        </p:spPr>
      </p:pic>
      <p:graphicFrame>
        <p:nvGraphicFramePr>
          <p:cNvPr id="2" name="Object 1">
            <a:extLst>
              <a:ext uri="{FF2B5EF4-FFF2-40B4-BE49-F238E27FC236}">
                <a16:creationId xmlns:a16="http://schemas.microsoft.com/office/drawing/2014/main" id="{FBB50FA5-96B3-4ADA-A823-3BC11635B78C}"/>
              </a:ext>
            </a:extLst>
          </p:cNvPr>
          <p:cNvGraphicFramePr>
            <a:graphicFrameLocks noChangeAspect="1"/>
          </p:cNvGraphicFramePr>
          <p:nvPr>
            <p:extLst>
              <p:ext uri="{D42A27DB-BD31-4B8C-83A1-F6EECF244321}">
                <p14:modId xmlns:p14="http://schemas.microsoft.com/office/powerpoint/2010/main" val="1614630905"/>
              </p:ext>
            </p:extLst>
          </p:nvPr>
        </p:nvGraphicFramePr>
        <p:xfrm>
          <a:off x="3657600" y="96688"/>
          <a:ext cx="324000" cy="324000"/>
        </p:xfrm>
        <a:graphic>
          <a:graphicData uri="http://schemas.openxmlformats.org/presentationml/2006/ole">
            <mc:AlternateContent xmlns:mc="http://schemas.openxmlformats.org/markup-compatibility/2006">
              <mc:Choice xmlns:v="urn:schemas-microsoft-com:vml" Requires="v">
                <p:oleObj name="Equation" r:id="rId7" imgW="228600" imgH="228600" progId="Equation.DSMT4">
                  <p:embed/>
                </p:oleObj>
              </mc:Choice>
              <mc:Fallback>
                <p:oleObj name="Equation" r:id="rId7" imgW="228600" imgH="228600" progId="Equation.DSMT4">
                  <p:embed/>
                  <p:pic>
                    <p:nvPicPr>
                      <p:cNvPr id="0" name=""/>
                      <p:cNvPicPr/>
                      <p:nvPr/>
                    </p:nvPicPr>
                    <p:blipFill>
                      <a:blip r:embed="rId8"/>
                      <a:stretch>
                        <a:fillRect/>
                      </a:stretch>
                    </p:blipFill>
                    <p:spPr>
                      <a:xfrm>
                        <a:off x="3657600" y="96688"/>
                        <a:ext cx="324000" cy="3240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20678406-D6D2-43F0-86FE-75249B7EA1B3}"/>
              </a:ext>
            </a:extLst>
          </p:cNvPr>
          <p:cNvGraphicFramePr>
            <a:graphicFrameLocks noChangeAspect="1"/>
          </p:cNvGraphicFramePr>
          <p:nvPr>
            <p:extLst>
              <p:ext uri="{D42A27DB-BD31-4B8C-83A1-F6EECF244321}">
                <p14:modId xmlns:p14="http://schemas.microsoft.com/office/powerpoint/2010/main" val="1006751625"/>
              </p:ext>
            </p:extLst>
          </p:nvPr>
        </p:nvGraphicFramePr>
        <p:xfrm>
          <a:off x="1796415" y="407988"/>
          <a:ext cx="323850" cy="325437"/>
        </p:xfrm>
        <a:graphic>
          <a:graphicData uri="http://schemas.openxmlformats.org/presentationml/2006/ole">
            <mc:AlternateContent xmlns:mc="http://schemas.openxmlformats.org/markup-compatibility/2006">
              <mc:Choice xmlns:v="urn:schemas-microsoft-com:vml" Requires="v">
                <p:oleObj name="Equation" r:id="rId7" imgW="324570" imgH="324825" progId="Equation.DSMT4">
                  <p:embed/>
                </p:oleObj>
              </mc:Choice>
              <mc:Fallback>
                <p:oleObj name="Equation" r:id="rId7" imgW="324570" imgH="324825" progId="Equation.DSMT4">
                  <p:embed/>
                  <p:pic>
                    <p:nvPicPr>
                      <p:cNvPr id="0" name=""/>
                      <p:cNvPicPr/>
                      <p:nvPr/>
                    </p:nvPicPr>
                    <p:blipFill>
                      <a:blip r:embed="rId9"/>
                      <a:stretch>
                        <a:fillRect/>
                      </a:stretch>
                    </p:blipFill>
                    <p:spPr>
                      <a:xfrm>
                        <a:off x="1796415" y="407988"/>
                        <a:ext cx="323850" cy="32543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A51C4549-393F-499E-91E8-9E9CEE6A546F}"/>
              </a:ext>
            </a:extLst>
          </p:cNvPr>
          <p:cNvGraphicFramePr>
            <a:graphicFrameLocks noChangeAspect="1"/>
          </p:cNvGraphicFramePr>
          <p:nvPr>
            <p:extLst>
              <p:ext uri="{D42A27DB-BD31-4B8C-83A1-F6EECF244321}">
                <p14:modId xmlns:p14="http://schemas.microsoft.com/office/powerpoint/2010/main" val="1853818025"/>
              </p:ext>
            </p:extLst>
          </p:nvPr>
        </p:nvGraphicFramePr>
        <p:xfrm>
          <a:off x="7683232" y="72865"/>
          <a:ext cx="341053" cy="360000"/>
        </p:xfrm>
        <a:graphic>
          <a:graphicData uri="http://schemas.openxmlformats.org/presentationml/2006/ole">
            <mc:AlternateContent xmlns:mc="http://schemas.openxmlformats.org/markup-compatibility/2006">
              <mc:Choice xmlns:v="urn:schemas-microsoft-com:vml" Requires="v">
                <p:oleObj name="Equation" r:id="rId10" imgW="228600" imgH="241200" progId="Equation.DSMT4">
                  <p:embed/>
                </p:oleObj>
              </mc:Choice>
              <mc:Fallback>
                <p:oleObj name="Equation" r:id="rId10" imgW="228600" imgH="241200" progId="Equation.DSMT4">
                  <p:embed/>
                  <p:pic>
                    <p:nvPicPr>
                      <p:cNvPr id="0" name=""/>
                      <p:cNvPicPr/>
                      <p:nvPr/>
                    </p:nvPicPr>
                    <p:blipFill>
                      <a:blip r:embed="rId11"/>
                      <a:stretch>
                        <a:fillRect/>
                      </a:stretch>
                    </p:blipFill>
                    <p:spPr>
                      <a:xfrm>
                        <a:off x="7683232" y="72865"/>
                        <a:ext cx="341053" cy="3600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DA85AC1-23E3-4CA5-936B-8D9EE58D24AF}"/>
              </a:ext>
            </a:extLst>
          </p:cNvPr>
          <p:cNvGraphicFramePr>
            <a:graphicFrameLocks noChangeAspect="1"/>
          </p:cNvGraphicFramePr>
          <p:nvPr>
            <p:extLst>
              <p:ext uri="{D42A27DB-BD31-4B8C-83A1-F6EECF244321}">
                <p14:modId xmlns:p14="http://schemas.microsoft.com/office/powerpoint/2010/main" val="3135268457"/>
              </p:ext>
            </p:extLst>
          </p:nvPr>
        </p:nvGraphicFramePr>
        <p:xfrm>
          <a:off x="573089" y="1265139"/>
          <a:ext cx="3828705" cy="576000"/>
        </p:xfrm>
        <a:graphic>
          <a:graphicData uri="http://schemas.openxmlformats.org/presentationml/2006/ole">
            <mc:AlternateContent xmlns:mc="http://schemas.openxmlformats.org/markup-compatibility/2006">
              <mc:Choice xmlns:v="urn:schemas-microsoft-com:vml" Requires="v">
                <p:oleObj name="Equation" r:id="rId12" imgW="2869920" imgH="431640" progId="Equation.DSMT4">
                  <p:embed/>
                </p:oleObj>
              </mc:Choice>
              <mc:Fallback>
                <p:oleObj name="Equation" r:id="rId12" imgW="2869920" imgH="431640" progId="Equation.DSMT4">
                  <p:embed/>
                  <p:pic>
                    <p:nvPicPr>
                      <p:cNvPr id="0" name=""/>
                      <p:cNvPicPr/>
                      <p:nvPr/>
                    </p:nvPicPr>
                    <p:blipFill>
                      <a:blip r:embed="rId13"/>
                      <a:stretch>
                        <a:fillRect/>
                      </a:stretch>
                    </p:blipFill>
                    <p:spPr>
                      <a:xfrm>
                        <a:off x="573089" y="1265139"/>
                        <a:ext cx="3828705" cy="5760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62D338B-8CEC-4377-9EED-93DAB3A026F8}"/>
              </a:ext>
            </a:extLst>
          </p:cNvPr>
          <p:cNvGraphicFramePr>
            <a:graphicFrameLocks noChangeAspect="1"/>
          </p:cNvGraphicFramePr>
          <p:nvPr>
            <p:extLst>
              <p:ext uri="{D42A27DB-BD31-4B8C-83A1-F6EECF244321}">
                <p14:modId xmlns:p14="http://schemas.microsoft.com/office/powerpoint/2010/main" val="1617988095"/>
              </p:ext>
            </p:extLst>
          </p:nvPr>
        </p:nvGraphicFramePr>
        <p:xfrm>
          <a:off x="531498" y="1871463"/>
          <a:ext cx="3045600" cy="432000"/>
        </p:xfrm>
        <a:graphic>
          <a:graphicData uri="http://schemas.openxmlformats.org/presentationml/2006/ole">
            <mc:AlternateContent xmlns:mc="http://schemas.openxmlformats.org/markup-compatibility/2006">
              <mc:Choice xmlns:v="urn:schemas-microsoft-com:vml" Requires="v">
                <p:oleObj name="Equation" r:id="rId14" imgW="1790640" imgH="253800" progId="Equation.DSMT4">
                  <p:embed/>
                </p:oleObj>
              </mc:Choice>
              <mc:Fallback>
                <p:oleObj name="Equation" r:id="rId14" imgW="1790640" imgH="253800" progId="Equation.DSMT4">
                  <p:embed/>
                  <p:pic>
                    <p:nvPicPr>
                      <p:cNvPr id="0" name=""/>
                      <p:cNvPicPr/>
                      <p:nvPr/>
                    </p:nvPicPr>
                    <p:blipFill>
                      <a:blip r:embed="rId15"/>
                      <a:stretch>
                        <a:fillRect/>
                      </a:stretch>
                    </p:blipFill>
                    <p:spPr>
                      <a:xfrm>
                        <a:off x="531498" y="1871463"/>
                        <a:ext cx="3045600" cy="4320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EF605357-C5B2-465E-9016-5CCFAA250785}"/>
              </a:ext>
            </a:extLst>
          </p:cNvPr>
          <p:cNvGraphicFramePr>
            <a:graphicFrameLocks noChangeAspect="1"/>
          </p:cNvGraphicFramePr>
          <p:nvPr>
            <p:extLst>
              <p:ext uri="{D42A27DB-BD31-4B8C-83A1-F6EECF244321}">
                <p14:modId xmlns:p14="http://schemas.microsoft.com/office/powerpoint/2010/main" val="2741726291"/>
              </p:ext>
            </p:extLst>
          </p:nvPr>
        </p:nvGraphicFramePr>
        <p:xfrm>
          <a:off x="573089" y="2329137"/>
          <a:ext cx="3067200" cy="432000"/>
        </p:xfrm>
        <a:graphic>
          <a:graphicData uri="http://schemas.openxmlformats.org/presentationml/2006/ole">
            <mc:AlternateContent xmlns:mc="http://schemas.openxmlformats.org/markup-compatibility/2006">
              <mc:Choice xmlns:v="urn:schemas-microsoft-com:vml" Requires="v">
                <p:oleObj name="Equation" r:id="rId16" imgW="1803240" imgH="253800" progId="Equation.DSMT4">
                  <p:embed/>
                </p:oleObj>
              </mc:Choice>
              <mc:Fallback>
                <p:oleObj name="Equation" r:id="rId16" imgW="1803240" imgH="253800" progId="Equation.DSMT4">
                  <p:embed/>
                  <p:pic>
                    <p:nvPicPr>
                      <p:cNvPr id="0" name=""/>
                      <p:cNvPicPr/>
                      <p:nvPr/>
                    </p:nvPicPr>
                    <p:blipFill>
                      <a:blip r:embed="rId17"/>
                      <a:stretch>
                        <a:fillRect/>
                      </a:stretch>
                    </p:blipFill>
                    <p:spPr>
                      <a:xfrm>
                        <a:off x="573089" y="2329137"/>
                        <a:ext cx="3067200" cy="4320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B6FA347-0A9E-4565-BCFF-BCED50111A84}"/>
              </a:ext>
            </a:extLst>
          </p:cNvPr>
          <p:cNvGraphicFramePr>
            <a:graphicFrameLocks noChangeAspect="1"/>
          </p:cNvGraphicFramePr>
          <p:nvPr>
            <p:extLst>
              <p:ext uri="{D42A27DB-BD31-4B8C-83A1-F6EECF244321}">
                <p14:modId xmlns:p14="http://schemas.microsoft.com/office/powerpoint/2010/main" val="3550660338"/>
              </p:ext>
            </p:extLst>
          </p:nvPr>
        </p:nvGraphicFramePr>
        <p:xfrm>
          <a:off x="1557338" y="4065588"/>
          <a:ext cx="3402012" cy="541337"/>
        </p:xfrm>
        <a:graphic>
          <a:graphicData uri="http://schemas.openxmlformats.org/presentationml/2006/ole">
            <mc:AlternateContent xmlns:mc="http://schemas.openxmlformats.org/markup-compatibility/2006">
              <mc:Choice xmlns:v="urn:schemas-microsoft-com:vml" Requires="v">
                <p:oleObj name="Equation" r:id="rId18" imgW="2641320" imgH="419040" progId="Equation.DSMT4">
                  <p:embed/>
                </p:oleObj>
              </mc:Choice>
              <mc:Fallback>
                <p:oleObj name="Equation" r:id="rId18" imgW="2641320" imgH="419040" progId="Equation.DSMT4">
                  <p:embed/>
                  <p:pic>
                    <p:nvPicPr>
                      <p:cNvPr id="0" name=""/>
                      <p:cNvPicPr/>
                      <p:nvPr/>
                    </p:nvPicPr>
                    <p:blipFill>
                      <a:blip r:embed="rId19"/>
                      <a:stretch>
                        <a:fillRect/>
                      </a:stretch>
                    </p:blipFill>
                    <p:spPr>
                      <a:xfrm>
                        <a:off x="1557338" y="4065588"/>
                        <a:ext cx="3402012" cy="54133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3317F5A1-9FB6-4197-9DFD-27E459E53209}"/>
              </a:ext>
            </a:extLst>
          </p:cNvPr>
          <p:cNvGraphicFramePr>
            <a:graphicFrameLocks noChangeAspect="1"/>
          </p:cNvGraphicFramePr>
          <p:nvPr>
            <p:extLst>
              <p:ext uri="{D42A27DB-BD31-4B8C-83A1-F6EECF244321}">
                <p14:modId xmlns:p14="http://schemas.microsoft.com/office/powerpoint/2010/main" val="744513280"/>
              </p:ext>
            </p:extLst>
          </p:nvPr>
        </p:nvGraphicFramePr>
        <p:xfrm>
          <a:off x="1557338" y="4722100"/>
          <a:ext cx="1366200" cy="396000"/>
        </p:xfrm>
        <a:graphic>
          <a:graphicData uri="http://schemas.openxmlformats.org/presentationml/2006/ole">
            <mc:AlternateContent xmlns:mc="http://schemas.openxmlformats.org/markup-compatibility/2006">
              <mc:Choice xmlns:v="urn:schemas-microsoft-com:vml" Requires="v">
                <p:oleObj name="Equation" r:id="rId20" imgW="876240" imgH="253800" progId="Equation.DSMT4">
                  <p:embed/>
                </p:oleObj>
              </mc:Choice>
              <mc:Fallback>
                <p:oleObj name="Equation" r:id="rId20" imgW="876240" imgH="253800" progId="Equation.DSMT4">
                  <p:embed/>
                  <p:pic>
                    <p:nvPicPr>
                      <p:cNvPr id="0" name=""/>
                      <p:cNvPicPr/>
                      <p:nvPr/>
                    </p:nvPicPr>
                    <p:blipFill>
                      <a:blip r:embed="rId21"/>
                      <a:stretch>
                        <a:fillRect/>
                      </a:stretch>
                    </p:blipFill>
                    <p:spPr>
                      <a:xfrm>
                        <a:off x="1557338" y="4722100"/>
                        <a:ext cx="1366200" cy="3960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E24C2815-A38C-4453-A85D-AA91E3ECADD9}"/>
              </a:ext>
            </a:extLst>
          </p:cNvPr>
          <p:cNvGraphicFramePr>
            <a:graphicFrameLocks noChangeAspect="1"/>
          </p:cNvGraphicFramePr>
          <p:nvPr>
            <p:extLst>
              <p:ext uri="{D42A27DB-BD31-4B8C-83A1-F6EECF244321}">
                <p14:modId xmlns:p14="http://schemas.microsoft.com/office/powerpoint/2010/main" val="665397207"/>
              </p:ext>
            </p:extLst>
          </p:nvPr>
        </p:nvGraphicFramePr>
        <p:xfrm>
          <a:off x="1893094" y="6278563"/>
          <a:ext cx="1365250" cy="396875"/>
        </p:xfrm>
        <a:graphic>
          <a:graphicData uri="http://schemas.openxmlformats.org/presentationml/2006/ole">
            <mc:AlternateContent xmlns:mc="http://schemas.openxmlformats.org/markup-compatibility/2006">
              <mc:Choice xmlns:v="urn:schemas-microsoft-com:vml" Requires="v">
                <p:oleObj name="Equation" r:id="rId20" imgW="1365568" imgH="396207" progId="Equation.DSMT4">
                  <p:embed/>
                </p:oleObj>
              </mc:Choice>
              <mc:Fallback>
                <p:oleObj name="Equation" r:id="rId20" imgW="1365568" imgH="396207" progId="Equation.DSMT4">
                  <p:embed/>
                  <p:pic>
                    <p:nvPicPr>
                      <p:cNvPr id="0" name=""/>
                      <p:cNvPicPr/>
                      <p:nvPr/>
                    </p:nvPicPr>
                    <p:blipFill>
                      <a:blip r:embed="rId22"/>
                      <a:stretch>
                        <a:fillRect/>
                      </a:stretch>
                    </p:blipFill>
                    <p:spPr>
                      <a:xfrm>
                        <a:off x="1893094" y="6278563"/>
                        <a:ext cx="1365250" cy="39687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93"/>
                                        </p:tgtEl>
                                        <p:attrNameLst>
                                          <p:attrName>style.visibility</p:attrName>
                                        </p:attrNameLst>
                                      </p:cBhvr>
                                      <p:to>
                                        <p:strVal val="visible"/>
                                      </p:to>
                                    </p:set>
                                    <p:anim calcmode="lin" valueType="num">
                                      <p:cBhvr additive="base">
                                        <p:cTn id="7" dur="500" fill="hold"/>
                                        <p:tgtEl>
                                          <p:spTgt spid="28693"/>
                                        </p:tgtEl>
                                        <p:attrNameLst>
                                          <p:attrName>ppt_x</p:attrName>
                                        </p:attrNameLst>
                                      </p:cBhvr>
                                      <p:tavLst>
                                        <p:tav tm="0">
                                          <p:val>
                                            <p:strVal val="#ppt_x"/>
                                          </p:val>
                                        </p:tav>
                                        <p:tav tm="100000">
                                          <p:val>
                                            <p:strVal val="#ppt_x"/>
                                          </p:val>
                                        </p:tav>
                                      </p:tavLst>
                                    </p:anim>
                                    <p:anim calcmode="lin" valueType="num">
                                      <p:cBhvr additive="base">
                                        <p:cTn id="8" dur="500" fill="hold"/>
                                        <p:tgtEl>
                                          <p:spTgt spid="2869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4"/>
                                        </p:tgtEl>
                                        <p:attrNameLst>
                                          <p:attrName>style.visibility</p:attrName>
                                        </p:attrNameLst>
                                      </p:cBhvr>
                                      <p:to>
                                        <p:strVal val="visible"/>
                                      </p:to>
                                    </p:set>
                                    <p:anim calcmode="lin" valueType="num">
                                      <p:cBhvr additive="base">
                                        <p:cTn id="13" dur="500" fill="hold"/>
                                        <p:tgtEl>
                                          <p:spTgt spid="28674"/>
                                        </p:tgtEl>
                                        <p:attrNameLst>
                                          <p:attrName>ppt_x</p:attrName>
                                        </p:attrNameLst>
                                      </p:cBhvr>
                                      <p:tavLst>
                                        <p:tav tm="0">
                                          <p:val>
                                            <p:strVal val="0-#ppt_w/2"/>
                                          </p:val>
                                        </p:tav>
                                        <p:tav tm="100000">
                                          <p:val>
                                            <p:strVal val="#ppt_x"/>
                                          </p:val>
                                        </p:tav>
                                      </p:tavLst>
                                    </p:anim>
                                    <p:anim calcmode="lin" valueType="num">
                                      <p:cBhvr additive="base">
                                        <p:cTn id="14"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85"/>
                                        </p:tgtEl>
                                        <p:attrNameLst>
                                          <p:attrName>style.visibility</p:attrName>
                                        </p:attrNameLst>
                                      </p:cBhvr>
                                      <p:to>
                                        <p:strVal val="visible"/>
                                      </p:to>
                                    </p:set>
                                    <p:anim calcmode="lin" valueType="num">
                                      <p:cBhvr additive="base">
                                        <p:cTn id="19" dur="500" fill="hold"/>
                                        <p:tgtEl>
                                          <p:spTgt spid="28685"/>
                                        </p:tgtEl>
                                        <p:attrNameLst>
                                          <p:attrName>ppt_x</p:attrName>
                                        </p:attrNameLst>
                                      </p:cBhvr>
                                      <p:tavLst>
                                        <p:tav tm="0">
                                          <p:val>
                                            <p:strVal val="0-#ppt_w/2"/>
                                          </p:val>
                                        </p:tav>
                                        <p:tav tm="100000">
                                          <p:val>
                                            <p:strVal val="#ppt_x"/>
                                          </p:val>
                                        </p:tav>
                                      </p:tavLst>
                                    </p:anim>
                                    <p:anim calcmode="lin" valueType="num">
                                      <p:cBhvr additive="base">
                                        <p:cTn id="20" dur="500" fill="hold"/>
                                        <p:tgtEl>
                                          <p:spTgt spid="286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8686"/>
                                        </p:tgtEl>
                                        <p:attrNameLst>
                                          <p:attrName>style.visibility</p:attrName>
                                        </p:attrNameLst>
                                      </p:cBhvr>
                                      <p:to>
                                        <p:strVal val="visible"/>
                                      </p:to>
                                    </p:set>
                                    <p:anim calcmode="lin" valueType="num">
                                      <p:cBhvr additive="base">
                                        <p:cTn id="25" dur="500" fill="hold"/>
                                        <p:tgtEl>
                                          <p:spTgt spid="28686"/>
                                        </p:tgtEl>
                                        <p:attrNameLst>
                                          <p:attrName>ppt_x</p:attrName>
                                        </p:attrNameLst>
                                      </p:cBhvr>
                                      <p:tavLst>
                                        <p:tav tm="0">
                                          <p:val>
                                            <p:strVal val="1+#ppt_w/2"/>
                                          </p:val>
                                        </p:tav>
                                        <p:tav tm="100000">
                                          <p:val>
                                            <p:strVal val="#ppt_x"/>
                                          </p:val>
                                        </p:tav>
                                      </p:tavLst>
                                    </p:anim>
                                    <p:anim calcmode="lin" valueType="num">
                                      <p:cBhvr additive="base">
                                        <p:cTn id="26" dur="500" fill="hold"/>
                                        <p:tgtEl>
                                          <p:spTgt spid="2868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8706"/>
                                        </p:tgtEl>
                                        <p:attrNameLst>
                                          <p:attrName>style.visibility</p:attrName>
                                        </p:attrNameLst>
                                      </p:cBhvr>
                                      <p:to>
                                        <p:strVal val="visible"/>
                                      </p:to>
                                    </p:set>
                                    <p:anim calcmode="lin" valueType="num">
                                      <p:cBhvr additive="base">
                                        <p:cTn id="31" dur="500" fill="hold"/>
                                        <p:tgtEl>
                                          <p:spTgt spid="28706"/>
                                        </p:tgtEl>
                                        <p:attrNameLst>
                                          <p:attrName>ppt_x</p:attrName>
                                        </p:attrNameLst>
                                      </p:cBhvr>
                                      <p:tavLst>
                                        <p:tav tm="0">
                                          <p:val>
                                            <p:strVal val="0-#ppt_w/2"/>
                                          </p:val>
                                        </p:tav>
                                        <p:tav tm="100000">
                                          <p:val>
                                            <p:strVal val="#ppt_x"/>
                                          </p:val>
                                        </p:tav>
                                      </p:tavLst>
                                    </p:anim>
                                    <p:anim calcmode="lin" valueType="num">
                                      <p:cBhvr additive="base">
                                        <p:cTn id="32" dur="500" fill="hold"/>
                                        <p:tgtEl>
                                          <p:spTgt spid="2870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8707"/>
                                        </p:tgtEl>
                                        <p:attrNameLst>
                                          <p:attrName>style.visibility</p:attrName>
                                        </p:attrNameLst>
                                      </p:cBhvr>
                                      <p:to>
                                        <p:strVal val="visible"/>
                                      </p:to>
                                    </p:set>
                                    <p:anim calcmode="lin" valueType="num">
                                      <p:cBhvr additive="base">
                                        <p:cTn id="37" dur="500" fill="hold"/>
                                        <p:tgtEl>
                                          <p:spTgt spid="28707"/>
                                        </p:tgtEl>
                                        <p:attrNameLst>
                                          <p:attrName>ppt_x</p:attrName>
                                        </p:attrNameLst>
                                      </p:cBhvr>
                                      <p:tavLst>
                                        <p:tav tm="0">
                                          <p:val>
                                            <p:strVal val="1+#ppt_w/2"/>
                                          </p:val>
                                        </p:tav>
                                        <p:tav tm="100000">
                                          <p:val>
                                            <p:strVal val="#ppt_x"/>
                                          </p:val>
                                        </p:tav>
                                      </p:tavLst>
                                    </p:anim>
                                    <p:anim calcmode="lin" valueType="num">
                                      <p:cBhvr additive="base">
                                        <p:cTn id="38" dur="500" fill="hold"/>
                                        <p:tgtEl>
                                          <p:spTgt spid="28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85" grpId="0" autoUpdateAnimBg="0"/>
      <p:bldP spid="2869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a:extLst>
              <a:ext uri="{FF2B5EF4-FFF2-40B4-BE49-F238E27FC236}">
                <a16:creationId xmlns:a16="http://schemas.microsoft.com/office/drawing/2014/main" id="{A940C5A9-E0C2-47F3-9D9E-5EBE66F00EAC}"/>
              </a:ext>
            </a:extLst>
          </p:cNvPr>
          <p:cNvSpPr>
            <a:spLocks noChangeArrowheads="1"/>
          </p:cNvSpPr>
          <p:nvPr/>
        </p:nvSpPr>
        <p:spPr bwMode="auto">
          <a:xfrm>
            <a:off x="457994" y="485378"/>
            <a:ext cx="8228012" cy="3231654"/>
          </a:xfrm>
          <a:prstGeom prst="rect">
            <a:avLst/>
          </a:prstGeom>
          <a:noFill/>
          <a:ln>
            <a:noFill/>
          </a:ln>
        </p:spPr>
        <p:txBody>
          <a:bodyPr>
            <a:spAutoFit/>
          </a:bodyPr>
          <a:lstStyle>
            <a:lvl1pPr indent="3048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200">
                <a:solidFill>
                  <a:sysClr val="windowText" lastClr="000000"/>
                </a:solidFill>
                <a:latin typeface="华文楷体" panose="02010600040101010101" pitchFamily="2" charset="-122"/>
                <a:ea typeface="华文楷体" panose="02010600040101010101" pitchFamily="2" charset="-122"/>
              </a:rPr>
              <a:t>　</a:t>
            </a:r>
            <a:endParaRPr lang="zh-CN" altLang="en-US" b="1">
              <a:solidFill>
                <a:sysClr val="windowText" lastClr="000000"/>
              </a:solidFill>
              <a:latin typeface="华文楷体" panose="02010600040101010101" pitchFamily="2" charset="-122"/>
              <a:ea typeface="华文楷体" panose="02010600040101010101" pitchFamily="2" charset="-122"/>
            </a:endParaRPr>
          </a:p>
          <a:p>
            <a:pPr algn="just"/>
            <a:r>
              <a:rPr lang="zh-CN" altLang="en-US" b="1">
                <a:solidFill>
                  <a:sysClr val="windowText" lastClr="000000"/>
                </a:solidFill>
                <a:latin typeface="华文楷体" panose="02010600040101010101" pitchFamily="2" charset="-122"/>
                <a:ea typeface="华文楷体" panose="02010600040101010101" pitchFamily="2" charset="-122"/>
              </a:rPr>
              <a:t>    在实用中，当电网电压、频率一定时，系统接地电流可近似地用下式计算</a:t>
            </a:r>
            <a:r>
              <a:rPr lang="en-US" altLang="zh-CN" b="1">
                <a:solidFill>
                  <a:sysClr val="windowText" lastClr="000000"/>
                </a:solidFill>
                <a:latin typeface="华文楷体" panose="02010600040101010101" pitchFamily="2" charset="-122"/>
                <a:ea typeface="华文楷体" panose="02010600040101010101" pitchFamily="2" charset="-122"/>
              </a:rPr>
              <a:t>:</a:t>
            </a:r>
          </a:p>
          <a:p>
            <a:pPr algn="just"/>
            <a:r>
              <a:rPr lang="en-US" altLang="zh-CN" b="1">
                <a:solidFill>
                  <a:sysClr val="windowText" lastClr="000000"/>
                </a:solidFill>
                <a:latin typeface="华文楷体" panose="02010600040101010101" pitchFamily="2" charset="-122"/>
                <a:ea typeface="华文楷体" panose="02010600040101010101" pitchFamily="2" charset="-122"/>
              </a:rPr>
              <a:t>    </a:t>
            </a:r>
            <a:r>
              <a:rPr lang="zh-CN" altLang="en-US" b="1">
                <a:solidFill>
                  <a:sysClr val="windowText" lastClr="000000"/>
                </a:solidFill>
                <a:latin typeface="华文楷体" panose="02010600040101010101" pitchFamily="2" charset="-122"/>
                <a:ea typeface="华文楷体" panose="02010600040101010101" pitchFamily="2" charset="-122"/>
              </a:rPr>
              <a:t>架空线路：     　　　电缆线路：  </a:t>
            </a:r>
          </a:p>
          <a:p>
            <a:pPr algn="just"/>
            <a:endParaRPr lang="zh-CN" altLang="en-US" b="1">
              <a:solidFill>
                <a:sysClr val="windowText" lastClr="000000"/>
              </a:solidFill>
              <a:latin typeface="华文楷体" panose="02010600040101010101" pitchFamily="2" charset="-122"/>
              <a:ea typeface="华文楷体" panose="02010600040101010101" pitchFamily="2" charset="-122"/>
            </a:endParaRPr>
          </a:p>
          <a:p>
            <a:pPr algn="just"/>
            <a:r>
              <a:rPr lang="zh-CN" altLang="en-US" b="1">
                <a:solidFill>
                  <a:sysClr val="windowText" lastClr="000000"/>
                </a:solidFill>
                <a:latin typeface="华文楷体" panose="02010600040101010101" pitchFamily="2" charset="-122"/>
                <a:ea typeface="华文楷体" panose="02010600040101010101" pitchFamily="2" charset="-122"/>
              </a:rPr>
              <a:t>式中： </a:t>
            </a:r>
            <a:r>
              <a:rPr lang="en-US" altLang="zh-CN" b="1">
                <a:solidFill>
                  <a:sysClr val="windowText" lastClr="000000"/>
                </a:solidFill>
                <a:latin typeface="+mj-lt"/>
                <a:ea typeface="华文楷体" panose="02010600040101010101" pitchFamily="2" charset="-122"/>
              </a:rPr>
              <a:t>U</a:t>
            </a:r>
            <a:r>
              <a:rPr lang="en-US" altLang="zh-CN" b="1">
                <a:solidFill>
                  <a:sysClr val="windowText" lastClr="000000"/>
                </a:solidFill>
                <a:latin typeface="华文楷体" panose="02010600040101010101" pitchFamily="2" charset="-122"/>
                <a:ea typeface="华文楷体" panose="02010600040101010101" pitchFamily="2" charset="-122"/>
              </a:rPr>
              <a:t>—</a:t>
            </a:r>
            <a:r>
              <a:rPr lang="zh-CN" altLang="en-US" b="1">
                <a:solidFill>
                  <a:sysClr val="windowText" lastClr="000000"/>
                </a:solidFill>
                <a:latin typeface="华文楷体" panose="02010600040101010101" pitchFamily="2" charset="-122"/>
                <a:ea typeface="华文楷体" panose="02010600040101010101" pitchFamily="2" charset="-122"/>
              </a:rPr>
              <a:t>电网的线电压，</a:t>
            </a:r>
            <a:r>
              <a:rPr lang="en-US" altLang="zh-CN" b="1">
                <a:solidFill>
                  <a:sysClr val="windowText" lastClr="000000"/>
                </a:solidFill>
                <a:latin typeface="+mj-lt"/>
                <a:ea typeface="华文楷体" panose="02010600040101010101" pitchFamily="2" charset="-122"/>
              </a:rPr>
              <a:t>kV</a:t>
            </a:r>
            <a:r>
              <a:rPr lang="zh-CN" altLang="en-US" b="1">
                <a:solidFill>
                  <a:sysClr val="windowText" lastClr="000000"/>
                </a:solidFill>
                <a:latin typeface="华文楷体" panose="02010600040101010101" pitchFamily="2" charset="-122"/>
                <a:ea typeface="华文楷体" panose="02010600040101010101" pitchFamily="2" charset="-122"/>
              </a:rPr>
              <a:t>；</a:t>
            </a:r>
            <a:endParaRPr lang="en-US" altLang="zh-CN" b="1">
              <a:solidFill>
                <a:sysClr val="windowText" lastClr="000000"/>
              </a:solidFill>
              <a:latin typeface="华文楷体" panose="02010600040101010101" pitchFamily="2" charset="-122"/>
              <a:ea typeface="华文楷体" panose="02010600040101010101" pitchFamily="2" charset="-122"/>
            </a:endParaRPr>
          </a:p>
          <a:p>
            <a:pPr algn="just"/>
            <a:r>
              <a:rPr lang="en-US" altLang="zh-CN" b="1">
                <a:solidFill>
                  <a:sysClr val="windowText" lastClr="000000"/>
                </a:solidFill>
                <a:latin typeface="华文楷体" panose="02010600040101010101" pitchFamily="2" charset="-122"/>
                <a:ea typeface="华文楷体" panose="02010600040101010101" pitchFamily="2" charset="-122"/>
              </a:rPr>
              <a:t>            </a:t>
            </a:r>
            <a:r>
              <a:rPr lang="en-US" altLang="zh-CN" b="1" i="1">
                <a:solidFill>
                  <a:sysClr val="windowText" lastClr="000000"/>
                </a:solidFill>
                <a:latin typeface="华文楷体" panose="02010600040101010101" pitchFamily="2" charset="-122"/>
                <a:ea typeface="华文楷体" panose="02010600040101010101" pitchFamily="2" charset="-122"/>
              </a:rPr>
              <a:t> </a:t>
            </a:r>
            <a:r>
              <a:rPr lang="en-US" altLang="zh-CN" b="1" i="1">
                <a:solidFill>
                  <a:sysClr val="windowText" lastClr="000000"/>
                </a:solidFill>
                <a:latin typeface="+mj-lt"/>
                <a:ea typeface="华文楷体" panose="02010600040101010101" pitchFamily="2" charset="-122"/>
              </a:rPr>
              <a:t>l</a:t>
            </a:r>
            <a:r>
              <a:rPr lang="en-US" altLang="zh-CN" b="1">
                <a:solidFill>
                  <a:sysClr val="windowText" lastClr="000000"/>
                </a:solidFill>
                <a:latin typeface="+mj-lt"/>
                <a:ea typeface="华文楷体" panose="02010600040101010101" pitchFamily="2" charset="-122"/>
              </a:rPr>
              <a:t> </a:t>
            </a:r>
            <a:r>
              <a:rPr lang="en-US" altLang="zh-CN" b="1">
                <a:solidFill>
                  <a:sysClr val="windowText" lastClr="000000"/>
                </a:solidFill>
                <a:latin typeface="华文楷体" panose="02010600040101010101" pitchFamily="2" charset="-122"/>
                <a:ea typeface="华文楷体" panose="02010600040101010101" pitchFamily="2" charset="-122"/>
              </a:rPr>
              <a:t>—</a:t>
            </a:r>
            <a:r>
              <a:rPr lang="zh-CN" altLang="en-US" b="1">
                <a:solidFill>
                  <a:sysClr val="windowText" lastClr="000000"/>
                </a:solidFill>
                <a:latin typeface="华文楷体" panose="02010600040101010101" pitchFamily="2" charset="-122"/>
                <a:ea typeface="华文楷体" panose="02010600040101010101" pitchFamily="2" charset="-122"/>
              </a:rPr>
              <a:t>电压为</a:t>
            </a:r>
            <a:r>
              <a:rPr lang="en-US" altLang="zh-CN" b="1">
                <a:solidFill>
                  <a:sysClr val="windowText" lastClr="000000"/>
                </a:solidFill>
                <a:latin typeface="华文楷体" panose="02010600040101010101" pitchFamily="2" charset="-122"/>
                <a:ea typeface="华文楷体" panose="02010600040101010101" pitchFamily="2" charset="-122"/>
              </a:rPr>
              <a:t>U</a:t>
            </a:r>
            <a:r>
              <a:rPr lang="zh-CN" altLang="en-US" b="1">
                <a:solidFill>
                  <a:sysClr val="windowText" lastClr="000000"/>
                </a:solidFill>
                <a:latin typeface="华文楷体" panose="02010600040101010101" pitchFamily="2" charset="-122"/>
                <a:ea typeface="华文楷体" panose="02010600040101010101" pitchFamily="2" charset="-122"/>
              </a:rPr>
              <a:t>具有电联系的线路长度，单位：</a:t>
            </a:r>
            <a:r>
              <a:rPr lang="en-US" altLang="zh-CN" b="1">
                <a:solidFill>
                  <a:sysClr val="windowText" lastClr="000000"/>
                </a:solidFill>
                <a:latin typeface="+mj-lt"/>
                <a:ea typeface="华文楷体" panose="02010600040101010101" pitchFamily="2" charset="-122"/>
              </a:rPr>
              <a:t>km</a:t>
            </a:r>
            <a:r>
              <a:rPr lang="zh-CN" altLang="en-US" b="1">
                <a:solidFill>
                  <a:sysClr val="windowText" lastClr="000000"/>
                </a:solidFill>
                <a:latin typeface="华文楷体" panose="02010600040101010101" pitchFamily="2" charset="-122"/>
                <a:ea typeface="华文楷体" panose="02010600040101010101" pitchFamily="2" charset="-122"/>
              </a:rPr>
              <a:t>；</a:t>
            </a:r>
          </a:p>
          <a:p>
            <a:r>
              <a:rPr lang="zh-CN" altLang="en-US" b="1">
                <a:solidFill>
                  <a:sysClr val="windowText" lastClr="000000"/>
                </a:solidFill>
                <a:latin typeface="华文楷体" panose="02010600040101010101" pitchFamily="2" charset="-122"/>
                <a:ea typeface="华文楷体" panose="02010600040101010101" pitchFamily="2" charset="-122"/>
              </a:rPr>
              <a:t>            </a:t>
            </a:r>
            <a:r>
              <a:rPr lang="en-US" altLang="zh-CN" b="1">
                <a:solidFill>
                  <a:sysClr val="windowText" lastClr="000000"/>
                </a:solidFill>
                <a:latin typeface="+mj-lt"/>
                <a:ea typeface="华文楷体" panose="02010600040101010101" pitchFamily="2" charset="-122"/>
              </a:rPr>
              <a:t>I</a:t>
            </a:r>
            <a:r>
              <a:rPr lang="en-US" altLang="zh-CN" sz="1600" b="1">
                <a:solidFill>
                  <a:sysClr val="windowText" lastClr="000000"/>
                </a:solidFill>
                <a:latin typeface="+mj-lt"/>
                <a:ea typeface="华文楷体" panose="02010600040101010101" pitchFamily="2" charset="-122"/>
              </a:rPr>
              <a:t>C</a:t>
            </a:r>
            <a:r>
              <a:rPr lang="en-US" altLang="zh-CN" b="1">
                <a:solidFill>
                  <a:sysClr val="windowText" lastClr="000000"/>
                </a:solidFill>
                <a:latin typeface="华文楷体" panose="02010600040101010101" pitchFamily="2" charset="-122"/>
                <a:ea typeface="华文楷体" panose="02010600040101010101" pitchFamily="2" charset="-122"/>
              </a:rPr>
              <a:t>—</a:t>
            </a:r>
            <a:r>
              <a:rPr lang="zh-CN" altLang="en-US" b="1">
                <a:solidFill>
                  <a:sysClr val="windowText" lastClr="000000"/>
                </a:solidFill>
                <a:latin typeface="华文楷体" panose="02010600040101010101" pitchFamily="2" charset="-122"/>
                <a:ea typeface="华文楷体" panose="02010600040101010101" pitchFamily="2" charset="-122"/>
              </a:rPr>
              <a:t>接地电流，</a:t>
            </a:r>
            <a:r>
              <a:rPr lang="en-US" altLang="zh-CN" b="1">
                <a:solidFill>
                  <a:sysClr val="windowText" lastClr="000000"/>
                </a:solidFill>
                <a:latin typeface="+mj-lt"/>
                <a:ea typeface="华文楷体" panose="02010600040101010101" pitchFamily="2" charset="-122"/>
              </a:rPr>
              <a:t>A</a:t>
            </a:r>
            <a:r>
              <a:rPr lang="zh-CN" altLang="en-US" b="1">
                <a:solidFill>
                  <a:sysClr val="windowText" lastClr="000000"/>
                </a:solidFill>
                <a:latin typeface="华文楷体" panose="02010600040101010101" pitchFamily="2" charset="-122"/>
                <a:ea typeface="华文楷体" panose="02010600040101010101" pitchFamily="2" charset="-122"/>
              </a:rPr>
              <a:t>。</a:t>
            </a:r>
          </a:p>
          <a:p>
            <a:endParaRPr lang="en-US" altLang="zh-CN" b="1">
              <a:solidFill>
                <a:sysClr val="windowText" lastClr="000000"/>
              </a:solidFill>
              <a:latin typeface="华文楷体" panose="02010600040101010101" pitchFamily="2" charset="-122"/>
              <a:ea typeface="华文楷体" panose="02010600040101010101" pitchFamily="2" charset="-122"/>
            </a:endParaRPr>
          </a:p>
        </p:txBody>
      </p:sp>
      <p:graphicFrame>
        <p:nvGraphicFramePr>
          <p:cNvPr id="2" name="Object 1">
            <a:extLst>
              <a:ext uri="{FF2B5EF4-FFF2-40B4-BE49-F238E27FC236}">
                <a16:creationId xmlns:a16="http://schemas.microsoft.com/office/drawing/2014/main" id="{D34FA18D-0E4C-4467-97E1-DC49017C1C37}"/>
              </a:ext>
            </a:extLst>
          </p:cNvPr>
          <p:cNvGraphicFramePr>
            <a:graphicFrameLocks noChangeAspect="1"/>
          </p:cNvGraphicFramePr>
          <p:nvPr>
            <p:extLst>
              <p:ext uri="{D42A27DB-BD31-4B8C-83A1-F6EECF244321}">
                <p14:modId xmlns:p14="http://schemas.microsoft.com/office/powerpoint/2010/main" val="4198507662"/>
              </p:ext>
            </p:extLst>
          </p:nvPr>
        </p:nvGraphicFramePr>
        <p:xfrm>
          <a:off x="2915816" y="1336541"/>
          <a:ext cx="873290" cy="576000"/>
        </p:xfrm>
        <a:graphic>
          <a:graphicData uri="http://schemas.openxmlformats.org/presentationml/2006/ole">
            <mc:AlternateContent xmlns:mc="http://schemas.openxmlformats.org/markup-compatibility/2006">
              <mc:Choice xmlns:v="urn:schemas-microsoft-com:vml" Requires="v">
                <p:oleObj name="Equation" r:id="rId3" imgW="596880" imgH="393480" progId="Equation.DSMT4">
                  <p:embed/>
                </p:oleObj>
              </mc:Choice>
              <mc:Fallback>
                <p:oleObj name="Equation" r:id="rId3" imgW="596880" imgH="393480" progId="Equation.DSMT4">
                  <p:embed/>
                  <p:pic>
                    <p:nvPicPr>
                      <p:cNvPr id="0" name=""/>
                      <p:cNvPicPr/>
                      <p:nvPr/>
                    </p:nvPicPr>
                    <p:blipFill>
                      <a:blip r:embed="rId4"/>
                      <a:stretch>
                        <a:fillRect/>
                      </a:stretch>
                    </p:blipFill>
                    <p:spPr>
                      <a:xfrm>
                        <a:off x="2915816" y="1336541"/>
                        <a:ext cx="873290" cy="5760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5263A306-86D7-43AC-90DE-3639D782F00D}"/>
              </a:ext>
            </a:extLst>
          </p:cNvPr>
          <p:cNvGraphicFramePr>
            <a:graphicFrameLocks noChangeAspect="1"/>
          </p:cNvGraphicFramePr>
          <p:nvPr>
            <p:extLst>
              <p:ext uri="{D42A27DB-BD31-4B8C-83A1-F6EECF244321}">
                <p14:modId xmlns:p14="http://schemas.microsoft.com/office/powerpoint/2010/main" val="3425948845"/>
              </p:ext>
            </p:extLst>
          </p:nvPr>
        </p:nvGraphicFramePr>
        <p:xfrm>
          <a:off x="5684934" y="1336541"/>
          <a:ext cx="761807" cy="576000"/>
        </p:xfrm>
        <a:graphic>
          <a:graphicData uri="http://schemas.openxmlformats.org/presentationml/2006/ole">
            <mc:AlternateContent xmlns:mc="http://schemas.openxmlformats.org/markup-compatibility/2006">
              <mc:Choice xmlns:v="urn:schemas-microsoft-com:vml" Requires="v">
                <p:oleObj name="Equation" r:id="rId5" imgW="520560" imgH="393480" progId="Equation.DSMT4">
                  <p:embed/>
                </p:oleObj>
              </mc:Choice>
              <mc:Fallback>
                <p:oleObj name="Equation" r:id="rId5" imgW="520560" imgH="393480" progId="Equation.DSMT4">
                  <p:embed/>
                  <p:pic>
                    <p:nvPicPr>
                      <p:cNvPr id="0" name=""/>
                      <p:cNvPicPr/>
                      <p:nvPr/>
                    </p:nvPicPr>
                    <p:blipFill>
                      <a:blip r:embed="rId6"/>
                      <a:stretch>
                        <a:fillRect/>
                      </a:stretch>
                    </p:blipFill>
                    <p:spPr>
                      <a:xfrm>
                        <a:off x="5684934" y="1336541"/>
                        <a:ext cx="761807" cy="5760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21E6990-3401-44B4-A20C-6F867036157C}"/>
              </a:ext>
            </a:extLst>
          </p:cNvPr>
          <p:cNvSpPr>
            <a:spLocks noChangeArrowheads="1"/>
          </p:cNvSpPr>
          <p:nvPr/>
        </p:nvSpPr>
        <p:spPr bwMode="auto">
          <a:xfrm>
            <a:off x="34925" y="44624"/>
            <a:ext cx="9036050" cy="6986587"/>
          </a:xfrm>
          <a:prstGeom prst="rect">
            <a:avLst/>
          </a:prstGeom>
          <a:noFill/>
          <a:ln w="38100" cmpd="dbl">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latin typeface="华文楷体" panose="02010600040101010101" pitchFamily="2" charset="-122"/>
                <a:ea typeface="华文楷体" panose="02010600040101010101" pitchFamily="2" charset="-122"/>
              </a:rPr>
              <a:t>　　</a:t>
            </a:r>
            <a:r>
              <a:rPr lang="zh-CN" altLang="en-US" sz="2000" b="1" u="sng" dirty="0">
                <a:latin typeface="华文楷体" panose="02010600040101010101" pitchFamily="2" charset="-122"/>
                <a:ea typeface="华文楷体" panose="02010600040101010101" pitchFamily="2" charset="-122"/>
              </a:rPr>
              <a:t>当发生不完全接地时，即通过一定的阻抗接地，接地相对地电压大于零而小于相电压，未接地相对地电压大于相电压而小于线电压，中性点对地电压大于零而小于相电压，线电压保持不变，接地电流要小一些。</a:t>
            </a:r>
          </a:p>
          <a:p>
            <a:pPr eaLnBrk="1" hangingPunct="1"/>
            <a:r>
              <a:rPr lang="zh-CN" altLang="en-US" sz="2000" b="1" dirty="0">
                <a:latin typeface="华文楷体" panose="02010600040101010101" pitchFamily="2" charset="-122"/>
                <a:ea typeface="华文楷体" panose="02010600040101010101" pitchFamily="2" charset="-122"/>
              </a:rPr>
              <a:t>        单相接地故障时，由于接地电流的存在，可能会在接地点形成电弧。当接地电流不大时，接地电流过零值时，电弧将自行熄灭。在接地电流大于</a:t>
            </a:r>
            <a:r>
              <a:rPr lang="en-US" altLang="zh-CN" sz="2000" b="1" dirty="0">
                <a:latin typeface="华文楷体" panose="02010600040101010101" pitchFamily="2" charset="-122"/>
                <a:ea typeface="华文楷体" panose="02010600040101010101" pitchFamily="2" charset="-122"/>
              </a:rPr>
              <a:t>5</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10A</a:t>
            </a:r>
            <a:r>
              <a:rPr lang="zh-CN" altLang="en-US" sz="2000" b="1" dirty="0">
                <a:latin typeface="华文楷体" panose="02010600040101010101" pitchFamily="2" charset="-122"/>
                <a:ea typeface="华文楷体" panose="02010600040101010101" pitchFamily="2" charset="-122"/>
              </a:rPr>
              <a:t>、小于</a:t>
            </a:r>
            <a:r>
              <a:rPr lang="en-US" altLang="zh-CN" sz="2000" b="1" dirty="0">
                <a:latin typeface="华文楷体" panose="02010600040101010101" pitchFamily="2" charset="-122"/>
                <a:ea typeface="华文楷体" panose="02010600040101010101" pitchFamily="2" charset="-122"/>
              </a:rPr>
              <a:t>30A</a:t>
            </a:r>
            <a:r>
              <a:rPr lang="zh-CN" altLang="en-US" sz="2000" b="1" dirty="0">
                <a:latin typeface="华文楷体" panose="02010600040101010101" pitchFamily="2" charset="-122"/>
                <a:ea typeface="华文楷体" panose="02010600040101010101" pitchFamily="2" charset="-122"/>
              </a:rPr>
              <a:t>时，会产生一种时而熄灭时而复燃的间歇性电弧，这时网络中的电感和电容可能形成振荡回路，导致网络出现过电压，其幅值可达</a:t>
            </a:r>
            <a:r>
              <a:rPr lang="en-US" altLang="zh-CN" sz="2000" b="1" dirty="0">
                <a:latin typeface="华文楷体" panose="02010600040101010101" pitchFamily="2" charset="-122"/>
                <a:ea typeface="华文楷体" panose="02010600040101010101" pitchFamily="2" charset="-122"/>
              </a:rPr>
              <a:t>2.5</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倍的相电压，危及整个网络的绝缘。若接地电流大于</a:t>
            </a:r>
            <a:r>
              <a:rPr lang="en-US" altLang="zh-CN" sz="2000" b="1" dirty="0">
                <a:latin typeface="华文楷体" panose="02010600040101010101" pitchFamily="2" charset="-122"/>
                <a:ea typeface="华文楷体" panose="02010600040101010101" pitchFamily="2" charset="-122"/>
              </a:rPr>
              <a:t>30A</a:t>
            </a:r>
            <a:r>
              <a:rPr lang="zh-CN" altLang="en-US" sz="2000" b="1" dirty="0">
                <a:latin typeface="华文楷体" panose="02010600040101010101" pitchFamily="2" charset="-122"/>
                <a:ea typeface="华文楷体" panose="02010600040101010101" pitchFamily="2" charset="-122"/>
              </a:rPr>
              <a:t>时，将产生稳定电弧，此电弧的大小与接地电流成正比，从而形成持续的电弧接地。高温的电弧可能损坏设备，甚至导致相间短路，尤其是在设备内部出现电弧时最危险。</a:t>
            </a:r>
          </a:p>
          <a:p>
            <a:pPr eaLnBrk="1" hangingPunct="1"/>
            <a:r>
              <a:rPr lang="zh-CN" altLang="en-US" sz="2000" b="1" dirty="0">
                <a:latin typeface="华文楷体" panose="02010600040101010101" pitchFamily="2" charset="-122"/>
                <a:ea typeface="华文楷体" panose="02010600040101010101" pitchFamily="2" charset="-122"/>
              </a:rPr>
              <a:t>        综上所述，可得出：</a:t>
            </a:r>
          </a:p>
          <a:p>
            <a:pPr eaLnBrk="1" hangingPunct="1"/>
            <a:r>
              <a:rPr lang="zh-CN" altLang="en-US" sz="20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1)</a:t>
            </a:r>
            <a:r>
              <a:rPr lang="zh-CN" altLang="en-US" sz="2000" b="1" dirty="0">
                <a:highlight>
                  <a:srgbClr val="FFFF00"/>
                </a:highlight>
                <a:latin typeface="华文楷体" panose="02010600040101010101" pitchFamily="2" charset="-122"/>
                <a:ea typeface="华文楷体" panose="02010600040101010101" pitchFamily="2" charset="-122"/>
              </a:rPr>
              <a:t>在中性点不接地系统中，发生单相接地故障时，由于线电压不变，用户可继续工作，提高了供电的可靠性。但为了防止由于接地点的电弧及其产生的过电压，使系统由单相接地故障发展成为多相接地故障，引起事故扩大，继续运行时间不得超过</a:t>
            </a:r>
            <a:r>
              <a:rPr lang="en-US" altLang="zh-CN" sz="2000" b="1" dirty="0">
                <a:highlight>
                  <a:srgbClr val="FFFF00"/>
                </a:highlight>
                <a:latin typeface="华文楷体" panose="02010600040101010101" pitchFamily="2" charset="-122"/>
                <a:ea typeface="华文楷体" panose="02010600040101010101" pitchFamily="2" charset="-122"/>
              </a:rPr>
              <a:t>2h</a:t>
            </a:r>
            <a:r>
              <a:rPr lang="zh-CN" altLang="en-US" sz="2000" b="1" dirty="0">
                <a:highlight>
                  <a:srgbClr val="FFFF00"/>
                </a:highlight>
                <a:latin typeface="华文楷体" panose="02010600040101010101" pitchFamily="2" charset="-122"/>
                <a:ea typeface="华文楷体" panose="02010600040101010101" pitchFamily="2" charset="-122"/>
              </a:rPr>
              <a:t>，并且加强监视</a:t>
            </a:r>
            <a:r>
              <a:rPr lang="zh-CN" altLang="en-US" sz="2000" b="1" dirty="0">
                <a:latin typeface="华文楷体" panose="02010600040101010101" pitchFamily="2" charset="-122"/>
                <a:ea typeface="华文楷体" panose="02010600040101010101" pitchFamily="2" charset="-122"/>
              </a:rPr>
              <a:t>，</a:t>
            </a:r>
            <a:r>
              <a:rPr lang="zh-CN" altLang="en-US" sz="2000" b="1" dirty="0">
                <a:highlight>
                  <a:srgbClr val="FFFF00"/>
                </a:highlight>
                <a:latin typeface="华文楷体" panose="02010600040101010101" pitchFamily="2" charset="-122"/>
                <a:ea typeface="华文楷体" panose="02010600040101010101" pitchFamily="2" charset="-122"/>
              </a:rPr>
              <a:t>在系统中必须装设交流绝缘监察装置</a:t>
            </a:r>
            <a:r>
              <a:rPr lang="zh-CN" altLang="en-US" sz="2000" b="1" dirty="0">
                <a:latin typeface="华文楷体" panose="02010600040101010101" pitchFamily="2" charset="-122"/>
                <a:ea typeface="华文楷体" panose="02010600040101010101" pitchFamily="2" charset="-122"/>
              </a:rPr>
              <a:t>。当系统发生单相接地故障时，监察装置立即发出信号，通知值班人员及时进行处理。</a:t>
            </a:r>
          </a:p>
          <a:p>
            <a:pPr eaLnBrk="1" hangingPunct="1"/>
            <a:r>
              <a:rPr lang="zh-CN" altLang="en-US" sz="2000" b="1" dirty="0">
                <a:latin typeface="华文楷体" panose="02010600040101010101" pitchFamily="2" charset="-122"/>
                <a:ea typeface="华文楷体" panose="02010600040101010101" pitchFamily="2" charset="-122"/>
              </a:rPr>
              <a:t>         </a:t>
            </a:r>
            <a:r>
              <a:rPr lang="en-US" altLang="zh-CN" sz="2000" b="1" u="sng" dirty="0">
                <a:latin typeface="华文楷体" panose="02010600040101010101" pitchFamily="2" charset="-122"/>
                <a:ea typeface="华文楷体" panose="02010600040101010101" pitchFamily="2" charset="-122"/>
              </a:rPr>
              <a:t>2)</a:t>
            </a:r>
            <a:r>
              <a:rPr lang="zh-CN" altLang="en-US" sz="2000" b="1" u="sng" dirty="0">
                <a:highlight>
                  <a:srgbClr val="FFFF00"/>
                </a:highlight>
                <a:latin typeface="华文楷体" panose="02010600040101010101" pitchFamily="2" charset="-122"/>
                <a:ea typeface="华文楷体" panose="02010600040101010101" pitchFamily="2" charset="-122"/>
              </a:rPr>
              <a:t>由于非故障相对地电压可升高到线电压，所以在中性点不接地系统中，电气设备和输电线路的对地绝缘必须按线电压考虑，从而增加了投资。</a:t>
            </a:r>
          </a:p>
          <a:p>
            <a:pPr eaLnBrk="1" hangingPunct="1"/>
            <a:r>
              <a:rPr lang="zh-CN" altLang="en-US" sz="20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3)</a:t>
            </a:r>
            <a:r>
              <a:rPr lang="zh-CN" altLang="en-US" sz="2000" b="1" dirty="0">
                <a:highlight>
                  <a:srgbClr val="FFFF00"/>
                </a:highlight>
                <a:latin typeface="华文楷体" panose="02010600040101010101" pitchFamily="2" charset="-122"/>
                <a:ea typeface="华文楷体" panose="02010600040101010101" pitchFamily="2" charset="-122"/>
              </a:rPr>
              <a:t>中性点不接地系统由于不具备零序电流的流经途径，不会产生零序电流，所以对邻近通信线路的干扰小。</a:t>
            </a:r>
            <a:r>
              <a:rPr lang="en-US" altLang="zh-CN" sz="2000" b="1" dirty="0">
                <a:highlight>
                  <a:srgbClr val="FFFF00"/>
                </a:highlight>
                <a:latin typeface="华文楷体" panose="02010600040101010101" pitchFamily="2" charset="-122"/>
                <a:ea typeface="华文楷体" panose="02010600040101010101" pitchFamily="2" charset="-122"/>
              </a:rPr>
              <a:t>(</a:t>
            </a:r>
            <a:r>
              <a:rPr lang="zh-CN" altLang="en-US" sz="2000" b="1" dirty="0">
                <a:highlight>
                  <a:srgbClr val="FFFF00"/>
                </a:highlight>
                <a:latin typeface="华文楷体" panose="02010600040101010101" pitchFamily="2" charset="-122"/>
                <a:ea typeface="华文楷体" panose="02010600040101010101" pitchFamily="2" charset="-122"/>
              </a:rPr>
              <a:t>注：三相电流的相量和不等于零，所产生的电流即为零序电流</a:t>
            </a:r>
            <a:r>
              <a:rPr lang="en-US" altLang="zh-CN" sz="2000" b="1" dirty="0">
                <a:highlight>
                  <a:srgbClr val="FFFF00"/>
                </a:highlight>
                <a:latin typeface="华文楷体" panose="02010600040101010101" pitchFamily="2" charset="-122"/>
                <a:ea typeface="华文楷体" panose="02010600040101010101" pitchFamily="2" charset="-122"/>
              </a:rPr>
              <a:t>)</a:t>
            </a:r>
            <a:r>
              <a:rPr lang="zh-CN" altLang="en-US" sz="2000" b="1" dirty="0">
                <a:highlight>
                  <a:srgbClr val="FFFF00"/>
                </a:highlight>
                <a:latin typeface="华文楷体" panose="02010600040101010101" pitchFamily="2" charset="-122"/>
                <a:ea typeface="华文楷体" panose="0201060004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8740AE5-EFBE-4232-81F3-AB9CFB00D422}"/>
              </a:ext>
            </a:extLst>
          </p:cNvPr>
          <p:cNvSpPr>
            <a:spLocks noChangeArrowheads="1"/>
          </p:cNvSpPr>
          <p:nvPr/>
        </p:nvSpPr>
        <p:spPr bwMode="auto">
          <a:xfrm>
            <a:off x="34925" y="115888"/>
            <a:ext cx="9036050" cy="6530975"/>
          </a:xfrm>
          <a:prstGeom prst="rect">
            <a:avLst/>
          </a:prstGeom>
          <a:noFill/>
          <a:ln w="38100" cmpd="dbl">
            <a:no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ysClr val="windowText" lastClr="000000"/>
                </a:solidFill>
                <a:latin typeface="华文楷体" panose="02010600040101010101" pitchFamily="2" charset="-122"/>
                <a:ea typeface="华文楷体" panose="02010600040101010101" pitchFamily="2" charset="-122"/>
              </a:rPr>
              <a:t>3</a:t>
            </a:r>
            <a:r>
              <a:rPr lang="zh-CN" altLang="en-US" sz="2000" b="1" dirty="0">
                <a:solidFill>
                  <a:sysClr val="windowText" lastClr="000000"/>
                </a:solidFill>
                <a:latin typeface="华文楷体" panose="02010600040101010101" pitchFamily="2" charset="-122"/>
                <a:ea typeface="华文楷体" panose="02010600040101010101" pitchFamily="2" charset="-122"/>
              </a:rPr>
              <a:t>、中性点不接地系统的适用范围</a:t>
            </a:r>
          </a:p>
          <a:p>
            <a:pPr eaLnBrk="1" hangingPunct="1"/>
            <a:r>
              <a:rPr lang="zh-CN" altLang="en-US" sz="2000" b="1" dirty="0">
                <a:solidFill>
                  <a:sysClr val="windowText" lastClr="000000"/>
                </a:solidFill>
                <a:latin typeface="华文楷体" panose="02010600040101010101" pitchFamily="2" charset="-122"/>
                <a:ea typeface="华文楷体" panose="02010600040101010101" pitchFamily="2" charset="-122"/>
              </a:rPr>
              <a:t>         </a:t>
            </a:r>
            <a:r>
              <a:rPr lang="en-US" altLang="zh-CN" sz="2000" b="1" dirty="0">
                <a:solidFill>
                  <a:sysClr val="windowText" lastClr="000000"/>
                </a:solidFill>
                <a:latin typeface="华文楷体" panose="02010600040101010101" pitchFamily="2" charset="-122"/>
                <a:ea typeface="华文楷体" panose="02010600040101010101" pitchFamily="2" charset="-122"/>
              </a:rPr>
              <a:t>35kV</a:t>
            </a:r>
            <a:r>
              <a:rPr lang="zh-CN" altLang="en-US" sz="2000" b="1" dirty="0">
                <a:solidFill>
                  <a:sysClr val="windowText" lastClr="000000"/>
                </a:solidFill>
                <a:latin typeface="华文楷体" panose="02010600040101010101" pitchFamily="2" charset="-122"/>
                <a:ea typeface="华文楷体" panose="02010600040101010101" pitchFamily="2" charset="-122"/>
              </a:rPr>
              <a:t>及以下系统中，导体对地绝缘按线电压设计，相对于按相电压设计绝缘的投资增加不多，而供电可靠性较高的优点又比较突出，所以采用中性点不接地的运行方式比较合适。又考虑到发生单相接地时接地电流的存在，接地电流太大会产生一定的危害，但是当接地电流限制在下述范围内时电弧会自行熄灭。因此，目前我国中性点不接地系统的适用范围为：</a:t>
            </a:r>
          </a:p>
          <a:p>
            <a:pPr eaLnBrk="1" hangingPunct="1"/>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        </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(1)</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额定电压在</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500V</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以下的三相三线制系统。</a:t>
            </a:r>
          </a:p>
          <a:p>
            <a:pPr eaLnBrk="1" hangingPunct="1"/>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        </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(2)</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额定电压</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3</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10kV</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系统，接地电流</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I</a:t>
            </a:r>
            <a:r>
              <a:rPr lang="en-US" altLang="zh-CN" sz="1400" b="1" dirty="0">
                <a:solidFill>
                  <a:sysClr val="windowText" lastClr="000000"/>
                </a:solidFill>
                <a:highlight>
                  <a:srgbClr val="FFFF00"/>
                </a:highlight>
                <a:latin typeface="华文楷体" panose="02010600040101010101" pitchFamily="2" charset="-122"/>
                <a:ea typeface="华文楷体" panose="02010600040101010101" pitchFamily="2" charset="-122"/>
              </a:rPr>
              <a:t>C</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≤30A</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a:t>
            </a:r>
          </a:p>
          <a:p>
            <a:pPr eaLnBrk="1" hangingPunct="1"/>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        </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(3)</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额定电压</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20</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60kV</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系统，接地电流</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I</a:t>
            </a:r>
            <a:r>
              <a:rPr lang="en-US" altLang="zh-CN" sz="1400" b="1" dirty="0">
                <a:solidFill>
                  <a:sysClr val="windowText" lastClr="000000"/>
                </a:solidFill>
                <a:highlight>
                  <a:srgbClr val="FFFF00"/>
                </a:highlight>
                <a:latin typeface="华文楷体" panose="02010600040101010101" pitchFamily="2" charset="-122"/>
                <a:ea typeface="华文楷体" panose="02010600040101010101" pitchFamily="2" charset="-122"/>
              </a:rPr>
              <a:t>C</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≤10A</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a:t>
            </a:r>
          </a:p>
          <a:p>
            <a:pPr eaLnBrk="1" hangingPunct="1"/>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        </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(4)</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与发电机有直接电气联系的</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3</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20kV</a:t>
            </a:r>
            <a:r>
              <a:rPr lang="zh-CN" altLang="en-US" sz="2000" b="1" dirty="0">
                <a:solidFill>
                  <a:sysClr val="windowText" lastClr="000000"/>
                </a:solidFill>
                <a:highlight>
                  <a:srgbClr val="FFFF00"/>
                </a:highlight>
                <a:latin typeface="华文楷体" panose="02010600040101010101" pitchFamily="2" charset="-122"/>
                <a:ea typeface="华文楷体" panose="02010600040101010101" pitchFamily="2" charset="-122"/>
              </a:rPr>
              <a:t>系统，如果要求发电机需带内部单相接地故障运行，接地电流小于或等于其允许值，具体值见下表</a:t>
            </a:r>
            <a:r>
              <a:rPr lang="en-US" altLang="zh-CN" sz="2000" b="1" dirty="0">
                <a:solidFill>
                  <a:sysClr val="windowText" lastClr="000000"/>
                </a:solidFill>
                <a:highlight>
                  <a:srgbClr val="FFFF00"/>
                </a:highlight>
                <a:latin typeface="华文楷体" panose="02010600040101010101" pitchFamily="2" charset="-122"/>
                <a:ea typeface="华文楷体" panose="02010600040101010101" pitchFamily="2" charset="-122"/>
              </a:rPr>
              <a:t>2-1</a:t>
            </a:r>
            <a:r>
              <a:rPr lang="zh-CN" altLang="en-US" sz="2000" b="1" dirty="0">
                <a:solidFill>
                  <a:sysClr val="windowText" lastClr="000000"/>
                </a:solidFill>
                <a:latin typeface="华文楷体" panose="02010600040101010101" pitchFamily="2" charset="-122"/>
                <a:ea typeface="华文楷体" panose="02010600040101010101" pitchFamily="2" charset="-122"/>
              </a:rPr>
              <a:t>。    </a:t>
            </a:r>
          </a:p>
          <a:p>
            <a:pPr eaLnBrk="1" hangingPunct="1"/>
            <a:r>
              <a:rPr lang="zh-CN" altLang="en-US" sz="2000" b="1" dirty="0">
                <a:solidFill>
                  <a:sysClr val="windowText" lastClr="000000"/>
                </a:solidFill>
                <a:latin typeface="华文楷体" panose="02010600040101010101" pitchFamily="2" charset="-122"/>
                <a:ea typeface="华文楷体" panose="02010600040101010101" pitchFamily="2" charset="-122"/>
              </a:rPr>
              <a:t>                             表</a:t>
            </a:r>
            <a:r>
              <a:rPr lang="en-US" altLang="zh-CN" sz="2000" b="1" dirty="0">
                <a:solidFill>
                  <a:sysClr val="windowText" lastClr="000000"/>
                </a:solidFill>
                <a:latin typeface="华文楷体" panose="02010600040101010101" pitchFamily="2" charset="-122"/>
                <a:ea typeface="华文楷体" panose="02010600040101010101" pitchFamily="2" charset="-122"/>
              </a:rPr>
              <a:t>2-1    </a:t>
            </a:r>
            <a:r>
              <a:rPr lang="zh-CN" altLang="en-US" sz="2000" b="1" dirty="0">
                <a:solidFill>
                  <a:sysClr val="windowText" lastClr="000000"/>
                </a:solidFill>
                <a:latin typeface="华文楷体" panose="02010600040101010101" pitchFamily="2" charset="-122"/>
                <a:ea typeface="华文楷体" panose="02010600040101010101" pitchFamily="2" charset="-122"/>
              </a:rPr>
              <a:t>发电机接地电流允许值   </a:t>
            </a:r>
          </a:p>
          <a:p>
            <a:pPr eaLnBrk="1" hangingPunct="1"/>
            <a:endParaRPr lang="zh-CN" altLang="en-US" sz="2000" b="1" dirty="0">
              <a:solidFill>
                <a:sysClr val="windowText" lastClr="000000"/>
              </a:solidFill>
              <a:latin typeface="华文楷体" panose="02010600040101010101" pitchFamily="2" charset="-122"/>
              <a:ea typeface="华文楷体" panose="02010600040101010101" pitchFamily="2" charset="-122"/>
            </a:endParaRPr>
          </a:p>
          <a:p>
            <a:pPr eaLnBrk="1" hangingPunct="1"/>
            <a:r>
              <a:rPr lang="zh-CN" altLang="en-US" sz="2000" b="1" dirty="0">
                <a:solidFill>
                  <a:sysClr val="windowText" lastClr="000000"/>
                </a:solidFill>
                <a:latin typeface="华文楷体" panose="02010600040101010101" pitchFamily="2" charset="-122"/>
                <a:ea typeface="华文楷体" panose="02010600040101010101" pitchFamily="2" charset="-122"/>
              </a:rPr>
              <a:t>　　 </a:t>
            </a:r>
          </a:p>
          <a:p>
            <a:pPr eaLnBrk="1" hangingPunct="1"/>
            <a:endParaRPr lang="zh-CN" altLang="en-US" sz="2000" b="1" dirty="0">
              <a:solidFill>
                <a:sysClr val="windowText" lastClr="000000"/>
              </a:solidFill>
              <a:latin typeface="华文楷体" panose="02010600040101010101" pitchFamily="2" charset="-122"/>
              <a:ea typeface="华文楷体" panose="02010600040101010101" pitchFamily="2" charset="-122"/>
            </a:endParaRPr>
          </a:p>
          <a:p>
            <a:pPr eaLnBrk="1" hangingPunct="1"/>
            <a:endParaRPr lang="zh-CN" altLang="en-US" sz="2000" b="1" dirty="0">
              <a:solidFill>
                <a:sysClr val="windowText" lastClr="000000"/>
              </a:solidFill>
              <a:latin typeface="华文楷体" panose="02010600040101010101" pitchFamily="2" charset="-122"/>
              <a:ea typeface="华文楷体" panose="02010600040101010101" pitchFamily="2" charset="-122"/>
            </a:endParaRPr>
          </a:p>
          <a:p>
            <a:pPr eaLnBrk="1" hangingPunct="1"/>
            <a:endParaRPr lang="zh-CN" altLang="en-US" sz="2000" b="1" dirty="0">
              <a:solidFill>
                <a:sysClr val="windowText" lastClr="000000"/>
              </a:solidFill>
              <a:latin typeface="华文楷体" panose="02010600040101010101" pitchFamily="2" charset="-122"/>
              <a:ea typeface="华文楷体" panose="02010600040101010101" pitchFamily="2" charset="-122"/>
            </a:endParaRPr>
          </a:p>
          <a:p>
            <a:pPr eaLnBrk="1" hangingPunct="1"/>
            <a:endParaRPr lang="zh-CN" altLang="en-US" sz="2000" b="1" dirty="0">
              <a:solidFill>
                <a:sysClr val="windowText" lastClr="000000"/>
              </a:solidFill>
              <a:latin typeface="华文楷体" panose="02010600040101010101" pitchFamily="2" charset="-122"/>
              <a:ea typeface="华文楷体" panose="02010600040101010101" pitchFamily="2" charset="-122"/>
            </a:endParaRPr>
          </a:p>
          <a:p>
            <a:pPr eaLnBrk="1" hangingPunct="1"/>
            <a:endParaRPr lang="zh-CN" altLang="en-US" sz="2000" b="1" dirty="0">
              <a:solidFill>
                <a:sysClr val="windowText" lastClr="000000"/>
              </a:solidFill>
              <a:latin typeface="华文楷体" panose="02010600040101010101" pitchFamily="2" charset="-122"/>
              <a:ea typeface="华文楷体" panose="02010600040101010101" pitchFamily="2" charset="-122"/>
            </a:endParaRPr>
          </a:p>
          <a:p>
            <a:pPr eaLnBrk="1" hangingPunct="1"/>
            <a:endParaRPr lang="zh-CN" altLang="en-US" sz="2000" b="1" dirty="0">
              <a:solidFill>
                <a:sysClr val="windowText" lastClr="000000"/>
              </a:solidFill>
              <a:latin typeface="华文楷体" panose="02010600040101010101" pitchFamily="2" charset="-122"/>
              <a:ea typeface="华文楷体" panose="02010600040101010101" pitchFamily="2" charset="-122"/>
            </a:endParaRPr>
          </a:p>
          <a:p>
            <a:pPr eaLnBrk="1" hangingPunct="1"/>
            <a:endParaRPr lang="en-US" altLang="zh-CN" sz="2000" b="1" dirty="0">
              <a:solidFill>
                <a:sysClr val="windowText" lastClr="000000"/>
              </a:solidFill>
              <a:latin typeface="华文楷体" panose="02010600040101010101" pitchFamily="2" charset="-122"/>
              <a:ea typeface="华文楷体" panose="02010600040101010101" pitchFamily="2" charset="-122"/>
            </a:endParaRPr>
          </a:p>
        </p:txBody>
      </p:sp>
      <p:pic>
        <p:nvPicPr>
          <p:cNvPr id="15363" name="Picture 13" descr="HWOCRTEMP_ROC70">
            <a:extLst>
              <a:ext uri="{FF2B5EF4-FFF2-40B4-BE49-F238E27FC236}">
                <a16:creationId xmlns:a16="http://schemas.microsoft.com/office/drawing/2014/main" id="{D65C4843-C7AC-409C-9DE8-A8BC61FC76EB}"/>
              </a:ext>
            </a:extLst>
          </p:cNvPr>
          <p:cNvPicPr>
            <a:picLocks noChangeAspect="1" noChangeArrowheads="1"/>
          </p:cNvPicPr>
          <p:nvPr/>
        </p:nvPicPr>
        <p:blipFill>
          <a:blip r:embed="rId3">
            <a:lum contrast="66000"/>
            <a:extLst>
              <a:ext uri="{28A0092B-C50C-407E-A947-70E740481C1C}">
                <a14:useLocalDpi xmlns:a14="http://schemas.microsoft.com/office/drawing/2010/main" val="0"/>
              </a:ext>
            </a:extLst>
          </a:blip>
          <a:srcRect/>
          <a:stretch>
            <a:fillRect/>
          </a:stretch>
        </p:blipFill>
        <p:spPr bwMode="auto">
          <a:xfrm>
            <a:off x="250825" y="3933825"/>
            <a:ext cx="8569325" cy="25193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ppt_x"/>
                                          </p:val>
                                        </p:tav>
                                        <p:tav tm="100000">
                                          <p:val>
                                            <p:strVal val="#ppt_x"/>
                                          </p:val>
                                        </p:tav>
                                      </p:tavLst>
                                    </p:anim>
                                    <p:anim calcmode="lin" valueType="num">
                                      <p:cBhvr additive="base">
                                        <p:cTn id="8" dur="500" fill="hold"/>
                                        <p:tgtEl>
                                          <p:spTgt spid="491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Lst>
  </p:timing>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1503</TotalTime>
  <Words>7024</Words>
  <Application>Microsoft Office PowerPoint</Application>
  <PresentationFormat>全屏显示(4:3)</PresentationFormat>
  <Paragraphs>381</Paragraphs>
  <Slides>31</Slides>
  <Notes>31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3" baseType="lpstr">
      <vt:lpstr>等线</vt:lpstr>
      <vt:lpstr>华文琥珀</vt:lpstr>
      <vt:lpstr>华文楷体</vt:lpstr>
      <vt:lpstr>华文行楷</vt:lpstr>
      <vt:lpstr>宋体</vt:lpstr>
      <vt:lpstr>Arial</vt:lpstr>
      <vt:lpstr>Cambria Math</vt:lpstr>
      <vt:lpstr>Times New Roman</vt:lpstr>
      <vt:lpstr>Wingdings</vt:lpstr>
      <vt:lpstr>Dad`s Tie</vt:lpstr>
      <vt:lpstr>Equation</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2、消弧线圈的补偿方式</vt:lpstr>
      <vt:lpstr>（2）欠补偿。 </vt:lpstr>
      <vt:lpstr>3、消弧线圈的构造和接线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中性点</dc:title>
  <dc:creator>sk</dc:creator>
  <cp:lastModifiedBy>远金 郑</cp:lastModifiedBy>
  <cp:revision>221</cp:revision>
  <dcterms:created xsi:type="dcterms:W3CDTF">2004-03-29T10:26:20Z</dcterms:created>
  <dcterms:modified xsi:type="dcterms:W3CDTF">2025-04-03T02:42:31Z</dcterms:modified>
</cp:coreProperties>
</file>