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3"/>
  </p:notesMasterIdLst>
  <p:sldIdLst>
    <p:sldId id="338" r:id="rId2"/>
    <p:sldId id="377" r:id="rId3"/>
    <p:sldId id="378" r:id="rId4"/>
    <p:sldId id="380" r:id="rId5"/>
    <p:sldId id="381" r:id="rId6"/>
    <p:sldId id="382" r:id="rId7"/>
    <p:sldId id="383" r:id="rId8"/>
    <p:sldId id="386" r:id="rId9"/>
    <p:sldId id="387" r:id="rId10"/>
    <p:sldId id="388" r:id="rId11"/>
    <p:sldId id="389" r:id="rId12"/>
    <p:sldId id="390" r:id="rId13"/>
    <p:sldId id="391" r:id="rId14"/>
    <p:sldId id="392" r:id="rId15"/>
    <p:sldId id="393" r:id="rId16"/>
    <p:sldId id="394" r:id="rId17"/>
    <p:sldId id="395" r:id="rId18"/>
    <p:sldId id="396" r:id="rId19"/>
    <p:sldId id="397" r:id="rId20"/>
    <p:sldId id="398" r:id="rId21"/>
    <p:sldId id="400" r:id="rId22"/>
    <p:sldId id="435" r:id="rId23"/>
    <p:sldId id="406" r:id="rId24"/>
    <p:sldId id="401" r:id="rId25"/>
    <p:sldId id="407" r:id="rId26"/>
    <p:sldId id="408" r:id="rId27"/>
    <p:sldId id="410" r:id="rId28"/>
    <p:sldId id="402" r:id="rId29"/>
    <p:sldId id="403" r:id="rId30"/>
    <p:sldId id="404" r:id="rId31"/>
    <p:sldId id="413" r:id="rId32"/>
    <p:sldId id="411" r:id="rId33"/>
    <p:sldId id="412" r:id="rId34"/>
    <p:sldId id="414" r:id="rId35"/>
    <p:sldId id="415" r:id="rId36"/>
    <p:sldId id="417" r:id="rId37"/>
    <p:sldId id="418" r:id="rId38"/>
    <p:sldId id="420" r:id="rId39"/>
    <p:sldId id="421" r:id="rId40"/>
    <p:sldId id="422" r:id="rId41"/>
    <p:sldId id="423" r:id="rId42"/>
    <p:sldId id="425" r:id="rId43"/>
    <p:sldId id="426" r:id="rId44"/>
    <p:sldId id="427" r:id="rId45"/>
    <p:sldId id="428" r:id="rId46"/>
    <p:sldId id="429" r:id="rId47"/>
    <p:sldId id="431" r:id="rId48"/>
    <p:sldId id="432" r:id="rId49"/>
    <p:sldId id="430" r:id="rId50"/>
    <p:sldId id="433" r:id="rId51"/>
    <p:sldId id="272" r:id="rId52"/>
  </p:sldIdLst>
  <p:sldSz cx="9144000" cy="6858000" type="screen4x3"/>
  <p:notesSz cx="6858000" cy="9144000"/>
  <p:defaultTextStyle>
    <a:defPPr>
      <a:defRPr lang="ko-KR"/>
    </a:defPPr>
    <a:lvl1pPr algn="l" rtl="0" fontAlgn="base" latinLnBrk="1">
      <a:spcBef>
        <a:spcPct val="0"/>
      </a:spcBef>
      <a:spcAft>
        <a:spcPct val="0"/>
      </a:spcAft>
      <a:defRPr kumimoji="1" sz="2400" kern="1200">
        <a:solidFill>
          <a:schemeClr val="tx1"/>
        </a:solidFill>
        <a:latin typeface="楷体_GB2312" panose="02010609030101010101" pitchFamily="49" charset="-122"/>
        <a:ea typeface="楷体_GB2312" panose="02010609030101010101" pitchFamily="49" charset="-122"/>
        <a:cs typeface="+mn-cs"/>
      </a:defRPr>
    </a:lvl1pPr>
    <a:lvl2pPr marL="457200" algn="l" rtl="0" fontAlgn="base" latinLnBrk="1">
      <a:spcBef>
        <a:spcPct val="0"/>
      </a:spcBef>
      <a:spcAft>
        <a:spcPct val="0"/>
      </a:spcAft>
      <a:defRPr kumimoji="1" sz="2400" kern="1200">
        <a:solidFill>
          <a:schemeClr val="tx1"/>
        </a:solidFill>
        <a:latin typeface="楷体_GB2312" panose="02010609030101010101" pitchFamily="49" charset="-122"/>
        <a:ea typeface="楷体_GB2312" panose="02010609030101010101" pitchFamily="49" charset="-122"/>
        <a:cs typeface="+mn-cs"/>
      </a:defRPr>
    </a:lvl2pPr>
    <a:lvl3pPr marL="914400" algn="l" rtl="0" fontAlgn="base" latinLnBrk="1">
      <a:spcBef>
        <a:spcPct val="0"/>
      </a:spcBef>
      <a:spcAft>
        <a:spcPct val="0"/>
      </a:spcAft>
      <a:defRPr kumimoji="1" sz="2400" kern="1200">
        <a:solidFill>
          <a:schemeClr val="tx1"/>
        </a:solidFill>
        <a:latin typeface="楷体_GB2312" panose="02010609030101010101" pitchFamily="49" charset="-122"/>
        <a:ea typeface="楷体_GB2312" panose="02010609030101010101" pitchFamily="49" charset="-122"/>
        <a:cs typeface="+mn-cs"/>
      </a:defRPr>
    </a:lvl3pPr>
    <a:lvl4pPr marL="1371600" algn="l" rtl="0" fontAlgn="base" latinLnBrk="1">
      <a:spcBef>
        <a:spcPct val="0"/>
      </a:spcBef>
      <a:spcAft>
        <a:spcPct val="0"/>
      </a:spcAft>
      <a:defRPr kumimoji="1" sz="2400" kern="1200">
        <a:solidFill>
          <a:schemeClr val="tx1"/>
        </a:solidFill>
        <a:latin typeface="楷体_GB2312" panose="02010609030101010101" pitchFamily="49" charset="-122"/>
        <a:ea typeface="楷体_GB2312" panose="02010609030101010101" pitchFamily="49" charset="-122"/>
        <a:cs typeface="+mn-cs"/>
      </a:defRPr>
    </a:lvl4pPr>
    <a:lvl5pPr marL="1828800" algn="l" rtl="0" fontAlgn="base" latinLnBrk="1">
      <a:spcBef>
        <a:spcPct val="0"/>
      </a:spcBef>
      <a:spcAft>
        <a:spcPct val="0"/>
      </a:spcAft>
      <a:defRPr kumimoji="1" sz="2400" kern="1200">
        <a:solidFill>
          <a:schemeClr val="tx1"/>
        </a:solidFill>
        <a:latin typeface="楷体_GB2312" panose="02010609030101010101" pitchFamily="49" charset="-122"/>
        <a:ea typeface="楷体_GB2312" panose="02010609030101010101" pitchFamily="49" charset="-122"/>
        <a:cs typeface="+mn-cs"/>
      </a:defRPr>
    </a:lvl5pPr>
    <a:lvl6pPr marL="2286000" algn="l" defTabSz="914400" rtl="0" eaLnBrk="1" latinLnBrk="0" hangingPunct="1">
      <a:defRPr kumimoji="1" sz="2400" kern="1200">
        <a:solidFill>
          <a:schemeClr val="tx1"/>
        </a:solidFill>
        <a:latin typeface="楷体_GB2312" panose="02010609030101010101" pitchFamily="49" charset="-122"/>
        <a:ea typeface="楷体_GB2312" panose="02010609030101010101" pitchFamily="49" charset="-122"/>
        <a:cs typeface="+mn-cs"/>
      </a:defRPr>
    </a:lvl6pPr>
    <a:lvl7pPr marL="2743200" algn="l" defTabSz="914400" rtl="0" eaLnBrk="1" latinLnBrk="0" hangingPunct="1">
      <a:defRPr kumimoji="1" sz="2400" kern="1200">
        <a:solidFill>
          <a:schemeClr val="tx1"/>
        </a:solidFill>
        <a:latin typeface="楷体_GB2312" panose="02010609030101010101" pitchFamily="49" charset="-122"/>
        <a:ea typeface="楷体_GB2312" panose="02010609030101010101" pitchFamily="49" charset="-122"/>
        <a:cs typeface="+mn-cs"/>
      </a:defRPr>
    </a:lvl7pPr>
    <a:lvl8pPr marL="3200400" algn="l" defTabSz="914400" rtl="0" eaLnBrk="1" latinLnBrk="0" hangingPunct="1">
      <a:defRPr kumimoji="1" sz="2400" kern="1200">
        <a:solidFill>
          <a:schemeClr val="tx1"/>
        </a:solidFill>
        <a:latin typeface="楷体_GB2312" panose="02010609030101010101" pitchFamily="49" charset="-122"/>
        <a:ea typeface="楷体_GB2312" panose="02010609030101010101" pitchFamily="49" charset="-122"/>
        <a:cs typeface="+mn-cs"/>
      </a:defRPr>
    </a:lvl8pPr>
    <a:lvl9pPr marL="3657600" algn="l" defTabSz="914400" rtl="0" eaLnBrk="1" latinLnBrk="0" hangingPunct="1">
      <a:defRPr kumimoji="1" sz="2400" kern="1200">
        <a:solidFill>
          <a:schemeClr val="tx1"/>
        </a:solidFill>
        <a:latin typeface="楷体_GB2312" panose="02010609030101010101" pitchFamily="49" charset="-122"/>
        <a:ea typeface="楷体_GB2312" panose="0201060903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00FF"/>
    <a:srgbClr val="FF66CC"/>
    <a:srgbClr val="FF66FF"/>
    <a:srgbClr val="D60093"/>
    <a:srgbClr val="008000"/>
    <a:srgbClr val="000066"/>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autoAdjust="0"/>
    <p:restoredTop sz="94683" autoAdjust="0"/>
  </p:normalViewPr>
  <p:slideViewPr>
    <p:cSldViewPr>
      <p:cViewPr varScale="1">
        <p:scale>
          <a:sx n="78" d="100"/>
          <a:sy n="78" d="100"/>
        </p:scale>
        <p:origin x="152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D305CF9-FC30-494A-9371-7935C32B441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Gulim" pitchFamily="34" charset="-127"/>
                <a:ea typeface="Gulim" pitchFamily="34" charset="-127"/>
              </a:defRPr>
            </a:lvl1pPr>
          </a:lstStyle>
          <a:p>
            <a:pPr>
              <a:defRPr/>
            </a:pPr>
            <a:endParaRPr lang="zh-CN" altLang="en-US"/>
          </a:p>
        </p:txBody>
      </p:sp>
      <p:sp>
        <p:nvSpPr>
          <p:cNvPr id="23555" name="Rectangle 3">
            <a:extLst>
              <a:ext uri="{FF2B5EF4-FFF2-40B4-BE49-F238E27FC236}">
                <a16:creationId xmlns:a16="http://schemas.microsoft.com/office/drawing/2014/main" id="{EF74C6DC-7C73-4E8C-B180-40E2A81F130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Gulim" pitchFamily="34" charset="-127"/>
                <a:ea typeface="Gulim" pitchFamily="34" charset="-127"/>
              </a:defRPr>
            </a:lvl1pPr>
          </a:lstStyle>
          <a:p>
            <a:pPr>
              <a:defRPr/>
            </a:pPr>
            <a:endParaRPr lang="en-US" altLang="zh-CN"/>
          </a:p>
        </p:txBody>
      </p:sp>
      <p:sp>
        <p:nvSpPr>
          <p:cNvPr id="63492" name="Rectangle 4">
            <a:extLst>
              <a:ext uri="{FF2B5EF4-FFF2-40B4-BE49-F238E27FC236}">
                <a16:creationId xmlns:a16="http://schemas.microsoft.com/office/drawing/2014/main" id="{A6B405F8-268B-4A7B-923B-A437CE5FD79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7" name="Rectangle 5">
            <a:extLst>
              <a:ext uri="{FF2B5EF4-FFF2-40B4-BE49-F238E27FC236}">
                <a16:creationId xmlns:a16="http://schemas.microsoft.com/office/drawing/2014/main" id="{A0591262-1B30-42AC-BEE6-3F96D9EFEE8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558" name="Rectangle 6">
            <a:extLst>
              <a:ext uri="{FF2B5EF4-FFF2-40B4-BE49-F238E27FC236}">
                <a16:creationId xmlns:a16="http://schemas.microsoft.com/office/drawing/2014/main" id="{D821A094-E929-4E70-991D-20D87F280F1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ulim" pitchFamily="34" charset="-127"/>
                <a:ea typeface="Gulim" pitchFamily="34" charset="-127"/>
              </a:defRPr>
            </a:lvl1pPr>
          </a:lstStyle>
          <a:p>
            <a:pPr>
              <a:defRPr/>
            </a:pPr>
            <a:endParaRPr lang="en-US" altLang="zh-CN"/>
          </a:p>
        </p:txBody>
      </p:sp>
      <p:sp>
        <p:nvSpPr>
          <p:cNvPr id="23559" name="Rectangle 7">
            <a:extLst>
              <a:ext uri="{FF2B5EF4-FFF2-40B4-BE49-F238E27FC236}">
                <a16:creationId xmlns:a16="http://schemas.microsoft.com/office/drawing/2014/main" id="{F4CFFF8E-6BD0-4C3B-B24A-75ED120807B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ulim" panose="020B0600000101010101" pitchFamily="34" charset="-127"/>
                <a:ea typeface="Gulim" panose="020B0600000101010101" pitchFamily="34" charset="-127"/>
              </a:defRPr>
            </a:lvl1pPr>
          </a:lstStyle>
          <a:p>
            <a:fld id="{DA91A674-5C66-4F13-A15E-245CCBBC46E9}"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1pPr>
    <a:lvl2pPr marL="4572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2pPr>
    <a:lvl3pPr marL="9144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Gulim" pitchFamily="34" charset="-127"/>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86A29BA-8BAA-4413-AAD3-28BE6DFC63FA}"/>
              </a:ext>
            </a:extLst>
          </p:cNvPr>
          <p:cNvSpPr>
            <a:spLocks noRot="1" noChangeArrowheads="1" noTextEdit="1"/>
          </p:cNvSpPr>
          <p:nvPr>
            <p:ph type="sldImg"/>
          </p:nvPr>
        </p:nvSpPr>
        <p:spPr>
          <a:ln/>
        </p:spPr>
      </p:sp>
      <p:sp>
        <p:nvSpPr>
          <p:cNvPr id="64515" name="Rectangle 3">
            <a:extLst>
              <a:ext uri="{FF2B5EF4-FFF2-40B4-BE49-F238E27FC236}">
                <a16:creationId xmlns:a16="http://schemas.microsoft.com/office/drawing/2014/main" id="{FE39F65B-D535-431F-A49C-9045E5ED6B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714348" y="1714488"/>
            <a:ext cx="7772400" cy="1470025"/>
          </a:xfrm>
        </p:spPr>
        <p:txBody>
          <a:bodyPr/>
          <a:lstStyle>
            <a:lvl1pPr>
              <a:defRPr sz="3600">
                <a:latin typeface="华文新魏" pitchFamily="2" charset="-122"/>
                <a:ea typeface="华文新魏"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6" name="灯片编号占位符 5">
            <a:extLst>
              <a:ext uri="{FF2B5EF4-FFF2-40B4-BE49-F238E27FC236}">
                <a16:creationId xmlns:a16="http://schemas.microsoft.com/office/drawing/2014/main" id="{0C3B6FBF-1903-4795-9F9E-D0023D9BAC3E}"/>
              </a:ext>
            </a:extLst>
          </p:cNvPr>
          <p:cNvSpPr>
            <a:spLocks noGrp="1"/>
          </p:cNvSpPr>
          <p:nvPr>
            <p:ph type="sldNum" sz="quarter" idx="12"/>
          </p:nvPr>
        </p:nvSpPr>
        <p:spPr/>
        <p:txBody>
          <a:bodyPr/>
          <a:lstStyle>
            <a:lvl1pPr>
              <a:defRPr/>
            </a:lvl1pPr>
          </a:lstStyle>
          <a:p>
            <a:fld id="{9E2FA9AE-363E-4EBC-AADC-93B6ACB368DD}" type="slidenum">
              <a:rPr lang="zh-CN" altLang="en-US"/>
              <a:pPr/>
              <a:t>‹#›</a:t>
            </a:fld>
            <a:endParaRPr lang="zh-CN" altLang="en-US"/>
          </a:p>
        </p:txBody>
      </p:sp>
    </p:spTree>
    <p:extLst>
      <p:ext uri="{BB962C8B-B14F-4D97-AF65-F5344CB8AC3E}">
        <p14:creationId xmlns:p14="http://schemas.microsoft.com/office/powerpoint/2010/main" val="3135835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07384116-658F-42B5-9D08-1FF53E0F1347}"/>
              </a:ext>
            </a:extLst>
          </p:cNvPr>
          <p:cNvSpPr>
            <a:spLocks noGrp="1"/>
          </p:cNvSpPr>
          <p:nvPr>
            <p:ph type="sldNum" sz="quarter" idx="12"/>
          </p:nvPr>
        </p:nvSpPr>
        <p:spPr/>
        <p:txBody>
          <a:bodyPr/>
          <a:lstStyle>
            <a:lvl1pPr>
              <a:defRPr/>
            </a:lvl1pPr>
          </a:lstStyle>
          <a:p>
            <a:fld id="{7CCE7780-9677-4341-8AF6-51467845FFB2}" type="slidenum">
              <a:rPr lang="zh-CN" altLang="en-US"/>
              <a:pPr/>
              <a:t>‹#›</a:t>
            </a:fld>
            <a:endParaRPr lang="zh-CN" altLang="en-US"/>
          </a:p>
        </p:txBody>
      </p:sp>
    </p:spTree>
    <p:extLst>
      <p:ext uri="{BB962C8B-B14F-4D97-AF65-F5344CB8AC3E}">
        <p14:creationId xmlns:p14="http://schemas.microsoft.com/office/powerpoint/2010/main" val="323891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18A6A6E0-005F-4138-AB45-00E7A5DAE015}"/>
              </a:ext>
            </a:extLst>
          </p:cNvPr>
          <p:cNvSpPr>
            <a:spLocks noGrp="1"/>
          </p:cNvSpPr>
          <p:nvPr>
            <p:ph type="sldNum" sz="quarter" idx="12"/>
          </p:nvPr>
        </p:nvSpPr>
        <p:spPr/>
        <p:txBody>
          <a:bodyPr/>
          <a:lstStyle>
            <a:lvl1pPr>
              <a:defRPr/>
            </a:lvl1pPr>
          </a:lstStyle>
          <a:p>
            <a:fld id="{C238B54A-070E-4737-A2C0-7035CF506F52}" type="slidenum">
              <a:rPr lang="zh-CN" altLang="en-US"/>
              <a:pPr/>
              <a:t>‹#›</a:t>
            </a:fld>
            <a:endParaRPr lang="zh-CN" altLang="en-US"/>
          </a:p>
        </p:txBody>
      </p:sp>
    </p:spTree>
    <p:extLst>
      <p:ext uri="{BB962C8B-B14F-4D97-AF65-F5344CB8AC3E}">
        <p14:creationId xmlns:p14="http://schemas.microsoft.com/office/powerpoint/2010/main" val="303699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357298"/>
            <a:ext cx="8229600" cy="4525963"/>
          </a:xfrm>
        </p:spPr>
        <p:txBody>
          <a:bodyPr/>
          <a:lstStyle>
            <a:lvl1pPr>
              <a:defRPr sz="2400" b="1">
                <a:solidFill>
                  <a:schemeClr val="tx1"/>
                </a:solidFill>
                <a:latin typeface="+mn-ea"/>
                <a:ea typeface="+mn-ea"/>
              </a:defRPr>
            </a:lvl1pPr>
            <a:lvl2pPr>
              <a:buNone/>
              <a:defRPr sz="2400" b="0"/>
            </a:lvl2pPr>
            <a:lvl3pPr>
              <a:buNone/>
              <a:defRPr/>
            </a:lvl3pPr>
            <a:lvl4pPr>
              <a:buNone/>
              <a:defRPr/>
            </a:lvl4pPr>
            <a:lvl5pPr>
              <a:buNone/>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标题 13"/>
          <p:cNvSpPr>
            <a:spLocks noGrp="1"/>
          </p:cNvSpPr>
          <p:nvPr>
            <p:ph type="title"/>
          </p:nvPr>
        </p:nvSpPr>
        <p:spPr>
          <a:xfrm>
            <a:off x="500034" y="142852"/>
            <a:ext cx="8229600" cy="1143000"/>
          </a:xfrm>
        </p:spPr>
        <p:txBody>
          <a:bodyPr>
            <a:normAutofit/>
          </a:bodyPr>
          <a:lstStyle>
            <a:lvl1pPr algn="l">
              <a:defRPr sz="3200">
                <a:solidFill>
                  <a:schemeClr val="tx2">
                    <a:lumMod val="50000"/>
                  </a:schemeClr>
                </a:solidFill>
                <a:latin typeface="华文新魏" pitchFamily="2" charset="-122"/>
                <a:ea typeface="华文新魏" pitchFamily="2" charset="-122"/>
              </a:defRPr>
            </a:lvl1pPr>
          </a:lstStyle>
          <a:p>
            <a:r>
              <a:rPr lang="zh-CN" altLang="en-US" dirty="0"/>
              <a:t>单击此处编辑母版标题样式</a:t>
            </a:r>
          </a:p>
        </p:txBody>
      </p:sp>
      <p:sp>
        <p:nvSpPr>
          <p:cNvPr id="7" name="灯片编号占位符 42">
            <a:extLst>
              <a:ext uri="{FF2B5EF4-FFF2-40B4-BE49-F238E27FC236}">
                <a16:creationId xmlns:a16="http://schemas.microsoft.com/office/drawing/2014/main" id="{51AE4152-232B-4533-86D0-85652E556CF0}"/>
              </a:ext>
            </a:extLst>
          </p:cNvPr>
          <p:cNvSpPr>
            <a:spLocks noGrp="1"/>
          </p:cNvSpPr>
          <p:nvPr>
            <p:ph type="sldNum" sz="quarter" idx="11"/>
          </p:nvPr>
        </p:nvSpPr>
        <p:spPr>
          <a:xfrm>
            <a:off x="6572250" y="6143625"/>
            <a:ext cx="2133600" cy="365125"/>
          </a:xfrm>
        </p:spPr>
        <p:txBody>
          <a:bodyPr/>
          <a:lstStyle>
            <a:lvl1pPr>
              <a:defRPr/>
            </a:lvl1pPr>
          </a:lstStyle>
          <a:p>
            <a:r>
              <a:rPr lang="zh-CN" altLang="en-US"/>
              <a:t>第</a:t>
            </a:r>
            <a:fld id="{CD374D52-2E9B-42AD-AFEE-DD99526BC215}" type="slidenum">
              <a:rPr lang="zh-CN" altLang="en-US"/>
              <a:pPr/>
              <a:t>‹#›</a:t>
            </a:fld>
            <a:r>
              <a:rPr lang="zh-CN" altLang="en-US"/>
              <a:t>页</a:t>
            </a:r>
          </a:p>
        </p:txBody>
      </p:sp>
    </p:spTree>
    <p:extLst>
      <p:ext uri="{BB962C8B-B14F-4D97-AF65-F5344CB8AC3E}">
        <p14:creationId xmlns:p14="http://schemas.microsoft.com/office/powerpoint/2010/main" val="245870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6" name="灯片编号占位符 5">
            <a:extLst>
              <a:ext uri="{FF2B5EF4-FFF2-40B4-BE49-F238E27FC236}">
                <a16:creationId xmlns:a16="http://schemas.microsoft.com/office/drawing/2014/main" id="{23532446-BEE9-415F-968C-15147ABF8AF1}"/>
              </a:ext>
            </a:extLst>
          </p:cNvPr>
          <p:cNvSpPr>
            <a:spLocks noGrp="1"/>
          </p:cNvSpPr>
          <p:nvPr>
            <p:ph type="sldNum" sz="quarter" idx="12"/>
          </p:nvPr>
        </p:nvSpPr>
        <p:spPr/>
        <p:txBody>
          <a:bodyPr/>
          <a:lstStyle>
            <a:lvl1pPr>
              <a:defRPr/>
            </a:lvl1pPr>
          </a:lstStyle>
          <a:p>
            <a:fld id="{1FC262FD-3186-4CBB-9524-29970CD49603}" type="slidenum">
              <a:rPr lang="zh-CN" altLang="en-US"/>
              <a:pPr/>
              <a:t>‹#›</a:t>
            </a:fld>
            <a:endParaRPr lang="zh-CN" altLang="en-US"/>
          </a:p>
        </p:txBody>
      </p:sp>
    </p:spTree>
    <p:extLst>
      <p:ext uri="{BB962C8B-B14F-4D97-AF65-F5344CB8AC3E}">
        <p14:creationId xmlns:p14="http://schemas.microsoft.com/office/powerpoint/2010/main" val="77812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a:extLst>
              <a:ext uri="{FF2B5EF4-FFF2-40B4-BE49-F238E27FC236}">
                <a16:creationId xmlns:a16="http://schemas.microsoft.com/office/drawing/2014/main" id="{AAFD3497-7B2B-49B7-85D7-8DBF41E9FABE}"/>
              </a:ext>
            </a:extLst>
          </p:cNvPr>
          <p:cNvSpPr>
            <a:spLocks noGrp="1"/>
          </p:cNvSpPr>
          <p:nvPr>
            <p:ph type="sldNum" sz="quarter" idx="12"/>
          </p:nvPr>
        </p:nvSpPr>
        <p:spPr/>
        <p:txBody>
          <a:bodyPr/>
          <a:lstStyle>
            <a:lvl1pPr>
              <a:defRPr/>
            </a:lvl1pPr>
          </a:lstStyle>
          <a:p>
            <a:fld id="{D72BE547-79DD-4B9B-BC36-8442BE1FE70B}" type="slidenum">
              <a:rPr lang="zh-CN" altLang="en-US"/>
              <a:pPr/>
              <a:t>‹#›</a:t>
            </a:fld>
            <a:endParaRPr lang="zh-CN" altLang="en-US"/>
          </a:p>
        </p:txBody>
      </p:sp>
    </p:spTree>
    <p:extLst>
      <p:ext uri="{BB962C8B-B14F-4D97-AF65-F5344CB8AC3E}">
        <p14:creationId xmlns:p14="http://schemas.microsoft.com/office/powerpoint/2010/main" val="2175264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5">
            <a:extLst>
              <a:ext uri="{FF2B5EF4-FFF2-40B4-BE49-F238E27FC236}">
                <a16:creationId xmlns:a16="http://schemas.microsoft.com/office/drawing/2014/main" id="{CCD7234F-9C6F-4718-9084-92D6A1D2E7A1}"/>
              </a:ext>
            </a:extLst>
          </p:cNvPr>
          <p:cNvSpPr>
            <a:spLocks noGrp="1"/>
          </p:cNvSpPr>
          <p:nvPr>
            <p:ph type="sldNum" sz="quarter" idx="12"/>
          </p:nvPr>
        </p:nvSpPr>
        <p:spPr/>
        <p:txBody>
          <a:bodyPr/>
          <a:lstStyle>
            <a:lvl1pPr>
              <a:defRPr/>
            </a:lvl1pPr>
          </a:lstStyle>
          <a:p>
            <a:fld id="{AA432607-851C-48C1-A1FD-42EED0CC4A26}" type="slidenum">
              <a:rPr lang="zh-CN" altLang="en-US"/>
              <a:pPr/>
              <a:t>‹#›</a:t>
            </a:fld>
            <a:endParaRPr lang="zh-CN" altLang="en-US"/>
          </a:p>
        </p:txBody>
      </p:sp>
    </p:spTree>
    <p:extLst>
      <p:ext uri="{BB962C8B-B14F-4D97-AF65-F5344CB8AC3E}">
        <p14:creationId xmlns:p14="http://schemas.microsoft.com/office/powerpoint/2010/main" val="3088148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5" name="灯片编号占位符 5">
            <a:extLst>
              <a:ext uri="{FF2B5EF4-FFF2-40B4-BE49-F238E27FC236}">
                <a16:creationId xmlns:a16="http://schemas.microsoft.com/office/drawing/2014/main" id="{6DE8179F-7D43-4A30-B7C5-943E430C6DFC}"/>
              </a:ext>
            </a:extLst>
          </p:cNvPr>
          <p:cNvSpPr>
            <a:spLocks noGrp="1"/>
          </p:cNvSpPr>
          <p:nvPr>
            <p:ph type="sldNum" sz="quarter" idx="12"/>
          </p:nvPr>
        </p:nvSpPr>
        <p:spPr/>
        <p:txBody>
          <a:bodyPr/>
          <a:lstStyle>
            <a:lvl1pPr>
              <a:defRPr/>
            </a:lvl1pPr>
          </a:lstStyle>
          <a:p>
            <a:fld id="{855121AD-47B0-4F24-89DE-5487D86EC950}" type="slidenum">
              <a:rPr lang="zh-CN" altLang="en-US"/>
              <a:pPr/>
              <a:t>‹#›</a:t>
            </a:fld>
            <a:endParaRPr lang="zh-CN" altLang="en-US"/>
          </a:p>
        </p:txBody>
      </p:sp>
    </p:spTree>
    <p:extLst>
      <p:ext uri="{BB962C8B-B14F-4D97-AF65-F5344CB8AC3E}">
        <p14:creationId xmlns:p14="http://schemas.microsoft.com/office/powerpoint/2010/main" val="26420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6D317705-6E52-42DE-8C6A-EFBA52B0450F}"/>
              </a:ext>
            </a:extLst>
          </p:cNvPr>
          <p:cNvSpPr>
            <a:spLocks noGrp="1"/>
          </p:cNvSpPr>
          <p:nvPr>
            <p:ph type="sldNum" sz="quarter" idx="12"/>
          </p:nvPr>
        </p:nvSpPr>
        <p:spPr/>
        <p:txBody>
          <a:bodyPr/>
          <a:lstStyle>
            <a:lvl1pPr>
              <a:defRPr/>
            </a:lvl1pPr>
          </a:lstStyle>
          <a:p>
            <a:fld id="{918118A8-A588-4E7F-8A8E-D533CC048F88}" type="slidenum">
              <a:rPr lang="zh-CN" altLang="en-US"/>
              <a:pPr/>
              <a:t>‹#›</a:t>
            </a:fld>
            <a:endParaRPr lang="zh-CN" altLang="en-US"/>
          </a:p>
        </p:txBody>
      </p:sp>
    </p:spTree>
    <p:extLst>
      <p:ext uri="{BB962C8B-B14F-4D97-AF65-F5344CB8AC3E}">
        <p14:creationId xmlns:p14="http://schemas.microsoft.com/office/powerpoint/2010/main" val="3776140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a:extLst>
              <a:ext uri="{FF2B5EF4-FFF2-40B4-BE49-F238E27FC236}">
                <a16:creationId xmlns:a16="http://schemas.microsoft.com/office/drawing/2014/main" id="{2FC6809B-C9E3-4250-B3E5-049C14BC4A62}"/>
              </a:ext>
            </a:extLst>
          </p:cNvPr>
          <p:cNvSpPr>
            <a:spLocks noGrp="1"/>
          </p:cNvSpPr>
          <p:nvPr>
            <p:ph type="sldNum" sz="quarter" idx="12"/>
          </p:nvPr>
        </p:nvSpPr>
        <p:spPr/>
        <p:txBody>
          <a:bodyPr/>
          <a:lstStyle>
            <a:lvl1pPr>
              <a:defRPr/>
            </a:lvl1pPr>
          </a:lstStyle>
          <a:p>
            <a:fld id="{200049D8-DE01-4486-9166-3D58F5BC1E1B}" type="slidenum">
              <a:rPr lang="zh-CN" altLang="en-US"/>
              <a:pPr/>
              <a:t>‹#›</a:t>
            </a:fld>
            <a:endParaRPr lang="zh-CN" altLang="en-US"/>
          </a:p>
        </p:txBody>
      </p:sp>
    </p:spTree>
    <p:extLst>
      <p:ext uri="{BB962C8B-B14F-4D97-AF65-F5344CB8AC3E}">
        <p14:creationId xmlns:p14="http://schemas.microsoft.com/office/powerpoint/2010/main" val="1800959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灯片编号占位符 5">
            <a:extLst>
              <a:ext uri="{FF2B5EF4-FFF2-40B4-BE49-F238E27FC236}">
                <a16:creationId xmlns:a16="http://schemas.microsoft.com/office/drawing/2014/main" id="{9D774C1B-1CAE-4716-BE12-352D67CA3A5D}"/>
              </a:ext>
            </a:extLst>
          </p:cNvPr>
          <p:cNvSpPr>
            <a:spLocks noGrp="1"/>
          </p:cNvSpPr>
          <p:nvPr>
            <p:ph type="sldNum" sz="quarter" idx="12"/>
          </p:nvPr>
        </p:nvSpPr>
        <p:spPr/>
        <p:txBody>
          <a:bodyPr/>
          <a:lstStyle>
            <a:lvl1pPr>
              <a:defRPr/>
            </a:lvl1pPr>
          </a:lstStyle>
          <a:p>
            <a:fld id="{1F405EA0-8F43-4963-87CD-FEAC29B74C5B}" type="slidenum">
              <a:rPr lang="zh-CN" altLang="en-US"/>
              <a:pPr/>
              <a:t>‹#›</a:t>
            </a:fld>
            <a:endParaRPr lang="zh-CN" altLang="en-US"/>
          </a:p>
        </p:txBody>
      </p:sp>
    </p:spTree>
    <p:extLst>
      <p:ext uri="{BB962C8B-B14F-4D97-AF65-F5344CB8AC3E}">
        <p14:creationId xmlns:p14="http://schemas.microsoft.com/office/powerpoint/2010/main" val="3295077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6E42687B-8470-4FDD-99C1-5734B371CCB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AD4C379B-A6DE-4DE5-8EEA-E0B7EE8A4E9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a:extLst>
              <a:ext uri="{FF2B5EF4-FFF2-40B4-BE49-F238E27FC236}">
                <a16:creationId xmlns:a16="http://schemas.microsoft.com/office/drawing/2014/main" id="{DFF63AE5-A170-41CE-A3D8-115C2CF3E4C0}"/>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FEDCEC5-07FE-4AE0-A4FD-9286F4A4EA0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21" r:id="rId1"/>
    <p:sldLayoutId id="214748373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맑은 고딕" pitchFamily="34" charset="-127"/>
        </a:defRPr>
      </a:lvl2pPr>
      <a:lvl3pPr algn="ctr" rtl="0" eaLnBrk="0" fontAlgn="base" hangingPunct="0">
        <a:spcBef>
          <a:spcPct val="0"/>
        </a:spcBef>
        <a:spcAft>
          <a:spcPct val="0"/>
        </a:spcAft>
        <a:defRPr sz="4400">
          <a:solidFill>
            <a:schemeClr val="tx1"/>
          </a:solidFill>
          <a:latin typeface="Calibri" pitchFamily="34" charset="0"/>
          <a:ea typeface="맑은 고딕" pitchFamily="34" charset="-127"/>
        </a:defRPr>
      </a:lvl3pPr>
      <a:lvl4pPr algn="ctr" rtl="0" eaLnBrk="0" fontAlgn="base" hangingPunct="0">
        <a:spcBef>
          <a:spcPct val="0"/>
        </a:spcBef>
        <a:spcAft>
          <a:spcPct val="0"/>
        </a:spcAft>
        <a:defRPr sz="4400">
          <a:solidFill>
            <a:schemeClr val="tx1"/>
          </a:solidFill>
          <a:latin typeface="Calibri" pitchFamily="34" charset="0"/>
          <a:ea typeface="맑은 고딕" pitchFamily="34" charset="-127"/>
        </a:defRPr>
      </a:lvl4pPr>
      <a:lvl5pPr algn="ctr" rtl="0" eaLnBrk="0" fontAlgn="base" hangingPunct="0">
        <a:spcBef>
          <a:spcPct val="0"/>
        </a:spcBef>
        <a:spcAft>
          <a:spcPct val="0"/>
        </a:spcAft>
        <a:defRPr sz="4400">
          <a:solidFill>
            <a:schemeClr val="tx1"/>
          </a:solidFill>
          <a:latin typeface="Calibri" pitchFamily="34" charset="0"/>
          <a:ea typeface="맑은 고딕" pitchFamily="34" charset="-127"/>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6.wmf"/><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wmf"/><Relationship Id="rId18" Type="http://schemas.openxmlformats.org/officeDocument/2006/relationships/oleObject" Target="../embeddings/oleObject17.bin"/><Relationship Id="rId26" Type="http://schemas.openxmlformats.org/officeDocument/2006/relationships/oleObject" Target="../embeddings/oleObject21.bin"/><Relationship Id="rId3" Type="http://schemas.openxmlformats.org/officeDocument/2006/relationships/image" Target="../media/image10.wmf"/><Relationship Id="rId21" Type="http://schemas.openxmlformats.org/officeDocument/2006/relationships/image" Target="../media/image19.wmf"/><Relationship Id="rId7" Type="http://schemas.openxmlformats.org/officeDocument/2006/relationships/image" Target="../media/image12.wmf"/><Relationship Id="rId12" Type="http://schemas.openxmlformats.org/officeDocument/2006/relationships/oleObject" Target="../embeddings/oleObject14.bin"/><Relationship Id="rId17" Type="http://schemas.openxmlformats.org/officeDocument/2006/relationships/image" Target="../media/image17.wmf"/><Relationship Id="rId25" Type="http://schemas.openxmlformats.org/officeDocument/2006/relationships/image" Target="../media/image21.wmf"/><Relationship Id="rId2" Type="http://schemas.openxmlformats.org/officeDocument/2006/relationships/oleObject" Target="../embeddings/oleObject9.bin"/><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image" Target="../media/image14.wmf"/><Relationship Id="rId24" Type="http://schemas.openxmlformats.org/officeDocument/2006/relationships/oleObject" Target="../embeddings/oleObject20.bin"/><Relationship Id="rId5" Type="http://schemas.openxmlformats.org/officeDocument/2006/relationships/image" Target="../media/image11.wmf"/><Relationship Id="rId15" Type="http://schemas.openxmlformats.org/officeDocument/2006/relationships/image" Target="../media/image16.wmf"/><Relationship Id="rId23" Type="http://schemas.openxmlformats.org/officeDocument/2006/relationships/image" Target="../media/image20.wmf"/><Relationship Id="rId10" Type="http://schemas.openxmlformats.org/officeDocument/2006/relationships/oleObject" Target="../embeddings/oleObject13.bin"/><Relationship Id="rId19" Type="http://schemas.openxmlformats.org/officeDocument/2006/relationships/image" Target="../media/image18.wmf"/><Relationship Id="rId4" Type="http://schemas.openxmlformats.org/officeDocument/2006/relationships/oleObject" Target="../embeddings/oleObject10.bin"/><Relationship Id="rId9" Type="http://schemas.openxmlformats.org/officeDocument/2006/relationships/image" Target="../media/image13.wmf"/><Relationship Id="rId14" Type="http://schemas.openxmlformats.org/officeDocument/2006/relationships/oleObject" Target="../embeddings/oleObject15.bin"/><Relationship Id="rId22" Type="http://schemas.openxmlformats.org/officeDocument/2006/relationships/oleObject" Target="../embeddings/oleObject19.bin"/><Relationship Id="rId27" Type="http://schemas.openxmlformats.org/officeDocument/2006/relationships/image" Target="../media/image22.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a:extLst>
              <a:ext uri="{FF2B5EF4-FFF2-40B4-BE49-F238E27FC236}">
                <a16:creationId xmlns:a16="http://schemas.microsoft.com/office/drawing/2014/main" id="{56AD3276-81F6-4C98-B5F3-8D57E69FDF54}"/>
              </a:ext>
            </a:extLst>
          </p:cNvPr>
          <p:cNvSpPr>
            <a:spLocks noGrp="1"/>
          </p:cNvSpPr>
          <p:nvPr>
            <p:ph idx="1"/>
          </p:nvPr>
        </p:nvSpPr>
        <p:spPr>
          <a:xfrm>
            <a:off x="500063" y="2168800"/>
            <a:ext cx="8229600" cy="4572568"/>
          </a:xfrm>
        </p:spPr>
        <p:txBody>
          <a:bodyPr/>
          <a:lstStyle/>
          <a:p>
            <a:pPr>
              <a:buFont typeface="Arial" charset="0"/>
              <a:buChar char="•"/>
              <a:defRPr/>
            </a:pPr>
            <a:r>
              <a:rPr lang="zh-CN" altLang="en-US" sz="2000" dirty="0"/>
              <a:t>一、变电站综合自动化的基本概念</a:t>
            </a:r>
          </a:p>
          <a:p>
            <a:pPr>
              <a:buFont typeface="Arial" charset="0"/>
              <a:buChar char="•"/>
              <a:defRPr/>
            </a:pPr>
            <a:r>
              <a:rPr lang="zh-CN" altLang="en-US" sz="2000" dirty="0"/>
              <a:t>变电站综合自动化是将变电站的二次设备（包括测量仪表、信号系统、继电保护、自动装置和远动装置等）经过功能组合和优化设计，利用先进的计算机技术、现代电子技术、通信技术和信号处理技术，实现对全变电站的主要设备和输、配电线路的自动监视、测量、自动控制和微机保护，以及与调度通信等综合性的自动化功能。</a:t>
            </a:r>
          </a:p>
          <a:p>
            <a:pPr>
              <a:buFont typeface="Arial" charset="0"/>
              <a:buChar char="•"/>
              <a:defRPr/>
            </a:pPr>
            <a:r>
              <a:rPr lang="zh-CN" altLang="en-US" sz="2000" dirty="0"/>
              <a:t>变电站综合自动化是自动化技术、计算机技术和通信技术等高科技在变电站领域的</a:t>
            </a:r>
            <a:r>
              <a:rPr lang="zh-CN" altLang="en-US" sz="2000"/>
              <a:t>综合应用</a:t>
            </a:r>
            <a:endParaRPr lang="en-US" altLang="zh-CN" sz="2000"/>
          </a:p>
          <a:p>
            <a:pPr>
              <a:buFont typeface="Arial" charset="0"/>
              <a:buChar char="•"/>
              <a:defRPr/>
            </a:pPr>
            <a:r>
              <a:rPr lang="zh-CN" altLang="en-US" sz="2000"/>
              <a:t>变电站综合自动化系统，即利用多台微型计算机和大规模集成电路组成的自动化系统，代替常规的测量和监视仪表，代替常规控制屏、中央信号系统和远动屏，用微机保护代替常规的继电保护屏，改变常规的继电保护装置不能与外界通信的缺陷。</a:t>
            </a:r>
          </a:p>
          <a:p>
            <a:pPr>
              <a:buFont typeface="Arial" charset="0"/>
              <a:buChar char="•"/>
              <a:defRPr/>
            </a:pPr>
            <a:r>
              <a:rPr lang="zh-CN" altLang="en-US" sz="2000"/>
              <a:t>变电站综合自动化系统具有功能综合化、结构微机化、操作监视屏幕化、运行管理智能化等特征。</a:t>
            </a:r>
          </a:p>
        </p:txBody>
      </p:sp>
      <p:sp>
        <p:nvSpPr>
          <p:cNvPr id="24581" name="Rectangle 5">
            <a:extLst>
              <a:ext uri="{FF2B5EF4-FFF2-40B4-BE49-F238E27FC236}">
                <a16:creationId xmlns:a16="http://schemas.microsoft.com/office/drawing/2014/main" id="{048E83DE-A450-4ABB-A7AF-8A31BD411F65}"/>
              </a:ext>
            </a:extLst>
          </p:cNvPr>
          <p:cNvSpPr>
            <a:spLocks noGrp="1"/>
          </p:cNvSpPr>
          <p:nvPr>
            <p:ph type="title"/>
          </p:nvPr>
        </p:nvSpPr>
        <p:spPr>
          <a:xfrm>
            <a:off x="500063" y="1480977"/>
            <a:ext cx="8229600" cy="687823"/>
          </a:xfrm>
        </p:spPr>
        <p:txBody>
          <a:bodyPr>
            <a:normAutofit/>
          </a:bodyPr>
          <a:lstStyle/>
          <a:p>
            <a:pPr>
              <a:defRPr/>
            </a:pPr>
            <a:r>
              <a:rPr lang="zh-CN" altLang="en-US"/>
              <a:t>第一节 概述 </a:t>
            </a:r>
            <a:endParaRPr lang="zh-CN" altLang="en-US" dirty="0"/>
          </a:p>
        </p:txBody>
      </p:sp>
      <p:sp>
        <p:nvSpPr>
          <p:cNvPr id="6" name="标题 5">
            <a:extLst>
              <a:ext uri="{FF2B5EF4-FFF2-40B4-BE49-F238E27FC236}">
                <a16:creationId xmlns:a16="http://schemas.microsoft.com/office/drawing/2014/main" id="{9671618B-7981-4281-923A-49170E4D6B74}"/>
              </a:ext>
            </a:extLst>
          </p:cNvPr>
          <p:cNvSpPr txBox="1">
            <a:spLocks/>
          </p:cNvSpPr>
          <p:nvPr/>
        </p:nvSpPr>
        <p:spPr bwMode="auto">
          <a:xfrm>
            <a:off x="685800" y="433761"/>
            <a:ext cx="7772400" cy="834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0" fontAlgn="base" hangingPunct="0">
              <a:spcBef>
                <a:spcPct val="0"/>
              </a:spcBef>
              <a:spcAft>
                <a:spcPct val="0"/>
              </a:spcAft>
              <a:defRPr sz="3200" kern="1200">
                <a:solidFill>
                  <a:schemeClr val="tx2">
                    <a:lumMod val="50000"/>
                  </a:schemeClr>
                </a:solidFill>
                <a:latin typeface="华文新魏" pitchFamily="2" charset="-122"/>
                <a:ea typeface="华文新魏"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맑은 고딕" pitchFamily="34" charset="-127"/>
              </a:defRPr>
            </a:lvl2pPr>
            <a:lvl3pPr algn="ctr" rtl="0" eaLnBrk="0" fontAlgn="base" hangingPunct="0">
              <a:spcBef>
                <a:spcPct val="0"/>
              </a:spcBef>
              <a:spcAft>
                <a:spcPct val="0"/>
              </a:spcAft>
              <a:defRPr sz="4400">
                <a:solidFill>
                  <a:schemeClr val="tx1"/>
                </a:solidFill>
                <a:latin typeface="Calibri" pitchFamily="34" charset="0"/>
                <a:ea typeface="맑은 고딕" pitchFamily="34" charset="-127"/>
              </a:defRPr>
            </a:lvl3pPr>
            <a:lvl4pPr algn="ctr" rtl="0" eaLnBrk="0" fontAlgn="base" hangingPunct="0">
              <a:spcBef>
                <a:spcPct val="0"/>
              </a:spcBef>
              <a:spcAft>
                <a:spcPct val="0"/>
              </a:spcAft>
              <a:defRPr sz="4400">
                <a:solidFill>
                  <a:schemeClr val="tx1"/>
                </a:solidFill>
                <a:latin typeface="Calibri" pitchFamily="34" charset="0"/>
                <a:ea typeface="맑은 고딕" pitchFamily="34" charset="-127"/>
              </a:defRPr>
            </a:lvl4pPr>
            <a:lvl5pPr algn="ctr" rtl="0" eaLnBrk="0" fontAlgn="base" hangingPunct="0">
              <a:spcBef>
                <a:spcPct val="0"/>
              </a:spcBef>
              <a:spcAft>
                <a:spcPct val="0"/>
              </a:spcAft>
              <a:defRPr sz="4400">
                <a:solidFill>
                  <a:schemeClr val="tx1"/>
                </a:solidFill>
                <a:latin typeface="Calibri" pitchFamily="34" charset="0"/>
                <a:ea typeface="맑은 고딕" pitchFamily="34" charset="-127"/>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ctr" latinLnBrk="0"/>
            <a:r>
              <a:rPr kumimoji="0" lang="zh-CN" altLang="en-US"/>
              <a:t>变电站和开关站的综合自动化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a:extLst>
              <a:ext uri="{FF2B5EF4-FFF2-40B4-BE49-F238E27FC236}">
                <a16:creationId xmlns:a16="http://schemas.microsoft.com/office/drawing/2014/main" id="{B9D394D7-73E0-48E1-AE52-510AA6755422}"/>
              </a:ext>
            </a:extLst>
          </p:cNvPr>
          <p:cNvSpPr>
            <a:spLocks noGrp="1"/>
          </p:cNvSpPr>
          <p:nvPr>
            <p:ph idx="1"/>
          </p:nvPr>
        </p:nvSpPr>
        <p:spPr>
          <a:xfrm>
            <a:off x="500063" y="1357313"/>
            <a:ext cx="8229600" cy="4525962"/>
          </a:xfrm>
        </p:spPr>
        <p:txBody>
          <a:bodyPr/>
          <a:lstStyle/>
          <a:p>
            <a:pPr algn="just">
              <a:buFont typeface="Arial" charset="0"/>
              <a:buChar char="•"/>
              <a:defRPr/>
            </a:pPr>
            <a:r>
              <a:rPr lang="zh-CN" altLang="en-US" sz="2200" dirty="0"/>
              <a:t>（1）能实时采集变电所中各种电气设备的模拟量、脉冲量、开关状态量，并建立实时数据库，通过处理产生各种所需要信息。</a:t>
            </a:r>
          </a:p>
          <a:p>
            <a:pPr algn="just">
              <a:buFont typeface="Arial" charset="0"/>
              <a:buChar char="•"/>
              <a:defRPr/>
            </a:pPr>
            <a:r>
              <a:rPr lang="zh-CN" altLang="en-US" sz="2200" dirty="0"/>
              <a:t>（2）完成对变电站主要设备和进、出线的保护任务。</a:t>
            </a:r>
          </a:p>
          <a:p>
            <a:pPr algn="just">
              <a:buFont typeface="Arial" charset="0"/>
              <a:buChar char="•"/>
              <a:defRPr/>
            </a:pPr>
            <a:r>
              <a:rPr lang="zh-CN" altLang="en-US" sz="2200" dirty="0"/>
              <a:t>（3）集中式结构紧凑、体积小，可大大减少占地面积。</a:t>
            </a:r>
          </a:p>
          <a:p>
            <a:pPr algn="just">
              <a:buFont typeface="Arial" charset="0"/>
              <a:buChar char="•"/>
              <a:defRPr/>
            </a:pPr>
            <a:r>
              <a:rPr lang="zh-CN" altLang="en-US" sz="2200" dirty="0"/>
              <a:t>（4）造价低，尤其是对35</a:t>
            </a:r>
            <a:r>
              <a:rPr lang="en-US" altLang="zh-CN" sz="2200" dirty="0">
                <a:solidFill>
                  <a:srgbClr val="FF0000"/>
                </a:solidFill>
              </a:rPr>
              <a:t>k</a:t>
            </a:r>
            <a:r>
              <a:rPr lang="en-US" altLang="zh-CN" sz="2200" dirty="0"/>
              <a:t>V</a:t>
            </a:r>
            <a:r>
              <a:rPr lang="zh-CN" altLang="en-US" sz="2200" dirty="0"/>
              <a:t>或规模较小的变电站更为有利。</a:t>
            </a:r>
          </a:p>
          <a:p>
            <a:pPr algn="just">
              <a:buFont typeface="Arial" charset="0"/>
              <a:buChar char="•"/>
              <a:defRPr/>
            </a:pPr>
            <a:r>
              <a:rPr lang="zh-CN" altLang="en-US" sz="2200" dirty="0"/>
              <a:t>（5）系统信息集中处理，需要敷设大量电缆、投资和工程量大。</a:t>
            </a:r>
          </a:p>
          <a:p>
            <a:pPr algn="just">
              <a:buFont typeface="Arial" charset="0"/>
              <a:buChar char="•"/>
              <a:defRPr/>
            </a:pPr>
            <a:r>
              <a:rPr lang="zh-CN" altLang="en-US" sz="2200" dirty="0"/>
              <a:t>（6）该系统内信号采集后以模拟量传输为主，系统精度低，易受外界干扰信号影响，可靠性较低。</a:t>
            </a:r>
          </a:p>
          <a:p>
            <a:pPr algn="just">
              <a:buFont typeface="Arial" charset="0"/>
              <a:buChar char="•"/>
              <a:defRPr/>
            </a:pPr>
            <a:r>
              <a:rPr lang="zh-CN" altLang="en-US" sz="2200" dirty="0"/>
              <a:t>（7）集中式装置系统调试麻烦、维护工作量大、扩容灵活性较差。</a:t>
            </a:r>
          </a:p>
          <a:p>
            <a:pPr>
              <a:buFont typeface="Arial" charset="0"/>
              <a:buChar char="•"/>
              <a:defRPr/>
            </a:pPr>
            <a:endParaRPr lang="zh-CN" altLang="en-US" sz="2200" dirty="0"/>
          </a:p>
        </p:txBody>
      </p:sp>
      <p:sp>
        <p:nvSpPr>
          <p:cNvPr id="109570" name="Rectangle 2">
            <a:extLst>
              <a:ext uri="{FF2B5EF4-FFF2-40B4-BE49-F238E27FC236}">
                <a16:creationId xmlns:a16="http://schemas.microsoft.com/office/drawing/2014/main" id="{47F61AC8-EB58-4150-8B83-360DC9CC1D2C}"/>
              </a:ext>
            </a:extLst>
          </p:cNvPr>
          <p:cNvSpPr>
            <a:spLocks noGrp="1"/>
          </p:cNvSpPr>
          <p:nvPr>
            <p:ph type="title"/>
          </p:nvPr>
        </p:nvSpPr>
        <p:spPr>
          <a:xfrm>
            <a:off x="500063" y="142875"/>
            <a:ext cx="8229600" cy="1143000"/>
          </a:xfrm>
        </p:spPr>
        <p:txBody>
          <a:bodyPr/>
          <a:lstStyle/>
          <a:p>
            <a:pPr>
              <a:defRPr/>
            </a:pPr>
            <a:r>
              <a:rPr lang="zh-CN" altLang="en-US" dirty="0"/>
              <a:t>集中式综合自动化系统的主要特点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81" name="Rectangle 89">
            <a:extLst>
              <a:ext uri="{FF2B5EF4-FFF2-40B4-BE49-F238E27FC236}">
                <a16:creationId xmlns:a16="http://schemas.microsoft.com/office/drawing/2014/main" id="{3525A49C-5ED1-4770-A52D-5A569140F2AA}"/>
              </a:ext>
            </a:extLst>
          </p:cNvPr>
          <p:cNvSpPr>
            <a:spLocks noGrp="1"/>
          </p:cNvSpPr>
          <p:nvPr>
            <p:ph type="title"/>
          </p:nvPr>
        </p:nvSpPr>
        <p:spPr>
          <a:xfrm>
            <a:off x="1752600" y="6096000"/>
            <a:ext cx="5181600" cy="381000"/>
          </a:xfrm>
        </p:spPr>
        <p:txBody>
          <a:bodyPr/>
          <a:lstStyle/>
          <a:p>
            <a:pPr>
              <a:defRPr/>
            </a:pPr>
            <a:r>
              <a:rPr lang="zh-CN" altLang="en-US" sz="1600" b="1"/>
              <a:t>变电站的一、二次设备分层结构示意图</a:t>
            </a:r>
          </a:p>
        </p:txBody>
      </p:sp>
      <p:grpSp>
        <p:nvGrpSpPr>
          <p:cNvPr id="18435" name="Group 103">
            <a:extLst>
              <a:ext uri="{FF2B5EF4-FFF2-40B4-BE49-F238E27FC236}">
                <a16:creationId xmlns:a16="http://schemas.microsoft.com/office/drawing/2014/main" id="{8E0C1EC3-BA16-4B9B-8E6F-FAC387805BF8}"/>
              </a:ext>
            </a:extLst>
          </p:cNvPr>
          <p:cNvGrpSpPr>
            <a:grpSpLocks/>
          </p:cNvGrpSpPr>
          <p:nvPr/>
        </p:nvGrpSpPr>
        <p:grpSpPr bwMode="auto">
          <a:xfrm>
            <a:off x="285750" y="1143000"/>
            <a:ext cx="8534400" cy="4800600"/>
            <a:chOff x="144" y="528"/>
            <a:chExt cx="5376" cy="3024"/>
          </a:xfrm>
        </p:grpSpPr>
        <p:sp>
          <p:nvSpPr>
            <p:cNvPr id="18436" name="Line 73">
              <a:extLst>
                <a:ext uri="{FF2B5EF4-FFF2-40B4-BE49-F238E27FC236}">
                  <a16:creationId xmlns:a16="http://schemas.microsoft.com/office/drawing/2014/main" id="{E834F6D9-420D-4CAA-910E-2E56253D73A4}"/>
                </a:ext>
              </a:extLst>
            </p:cNvPr>
            <p:cNvSpPr>
              <a:spLocks noChangeShapeType="1"/>
            </p:cNvSpPr>
            <p:nvPr/>
          </p:nvSpPr>
          <p:spPr bwMode="auto">
            <a:xfrm>
              <a:off x="336" y="3072"/>
              <a:ext cx="51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437" name="Group 102">
              <a:extLst>
                <a:ext uri="{FF2B5EF4-FFF2-40B4-BE49-F238E27FC236}">
                  <a16:creationId xmlns:a16="http://schemas.microsoft.com/office/drawing/2014/main" id="{35D90538-17E9-4F22-B92D-6E2249A6D101}"/>
                </a:ext>
              </a:extLst>
            </p:cNvPr>
            <p:cNvGrpSpPr>
              <a:grpSpLocks/>
            </p:cNvGrpSpPr>
            <p:nvPr/>
          </p:nvGrpSpPr>
          <p:grpSpPr bwMode="auto">
            <a:xfrm>
              <a:off x="144" y="528"/>
              <a:ext cx="5328" cy="3024"/>
              <a:chOff x="144" y="528"/>
              <a:chExt cx="5328" cy="3024"/>
            </a:xfrm>
          </p:grpSpPr>
          <p:sp>
            <p:nvSpPr>
              <p:cNvPr id="18438" name="AutoShape 3">
                <a:extLst>
                  <a:ext uri="{FF2B5EF4-FFF2-40B4-BE49-F238E27FC236}">
                    <a16:creationId xmlns:a16="http://schemas.microsoft.com/office/drawing/2014/main" id="{C80181F1-580B-4B33-89E0-57DC2EB4FBA5}"/>
                  </a:ext>
                </a:extLst>
              </p:cNvPr>
              <p:cNvSpPr>
                <a:spLocks noChangeArrowheads="1"/>
              </p:cNvSpPr>
              <p:nvPr/>
            </p:nvSpPr>
            <p:spPr bwMode="auto">
              <a:xfrm>
                <a:off x="3120" y="528"/>
                <a:ext cx="1344" cy="384"/>
              </a:xfrm>
              <a:prstGeom prst="flowChartProcess">
                <a:avLst/>
              </a:prstGeom>
              <a:solidFill>
                <a:srgbClr val="00FF00"/>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b="1">
                    <a:solidFill>
                      <a:srgbClr val="FF0000"/>
                    </a:solidFill>
                    <a:latin typeface="Gulim" panose="020B0600000101010101" pitchFamily="34" charset="-127"/>
                  </a:rPr>
                  <a:t>远动主机</a:t>
                </a:r>
              </a:p>
            </p:txBody>
          </p:sp>
          <p:sp>
            <p:nvSpPr>
              <p:cNvPr id="18439" name="Line 5">
                <a:extLst>
                  <a:ext uri="{FF2B5EF4-FFF2-40B4-BE49-F238E27FC236}">
                    <a16:creationId xmlns:a16="http://schemas.microsoft.com/office/drawing/2014/main" id="{BD9ADC0C-7AE2-48BE-92F7-2E7E533C40C3}"/>
                  </a:ext>
                </a:extLst>
              </p:cNvPr>
              <p:cNvSpPr>
                <a:spLocks noChangeShapeType="1"/>
              </p:cNvSpPr>
              <p:nvPr/>
            </p:nvSpPr>
            <p:spPr bwMode="auto">
              <a:xfrm>
                <a:off x="672" y="172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0" name="AutoShape 10">
                <a:extLst>
                  <a:ext uri="{FF2B5EF4-FFF2-40B4-BE49-F238E27FC236}">
                    <a16:creationId xmlns:a16="http://schemas.microsoft.com/office/drawing/2014/main" id="{AC363180-1A49-45C9-B66C-9020A66B461A}"/>
                  </a:ext>
                </a:extLst>
              </p:cNvPr>
              <p:cNvSpPr>
                <a:spLocks noChangeArrowheads="1"/>
              </p:cNvSpPr>
              <p:nvPr/>
            </p:nvSpPr>
            <p:spPr bwMode="auto">
              <a:xfrm>
                <a:off x="3024" y="1488"/>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故障录波</a:t>
                </a:r>
              </a:p>
            </p:txBody>
          </p:sp>
          <p:sp>
            <p:nvSpPr>
              <p:cNvPr id="18441" name="AutoShape 10">
                <a:extLst>
                  <a:ext uri="{FF2B5EF4-FFF2-40B4-BE49-F238E27FC236}">
                    <a16:creationId xmlns:a16="http://schemas.microsoft.com/office/drawing/2014/main" id="{DD14C660-E9D5-4D84-B236-69824CF1FF14}"/>
                  </a:ext>
                </a:extLst>
              </p:cNvPr>
              <p:cNvSpPr>
                <a:spLocks noChangeArrowheads="1"/>
              </p:cNvSpPr>
              <p:nvPr/>
            </p:nvSpPr>
            <p:spPr bwMode="auto">
              <a:xfrm>
                <a:off x="2016" y="1488"/>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控制</a:t>
                </a:r>
              </a:p>
            </p:txBody>
          </p:sp>
          <p:grpSp>
            <p:nvGrpSpPr>
              <p:cNvPr id="18442" name="Group 74">
                <a:extLst>
                  <a:ext uri="{FF2B5EF4-FFF2-40B4-BE49-F238E27FC236}">
                    <a16:creationId xmlns:a16="http://schemas.microsoft.com/office/drawing/2014/main" id="{BD1DDC70-9314-4578-945A-A9C8F9C7406E}"/>
                  </a:ext>
                </a:extLst>
              </p:cNvPr>
              <p:cNvGrpSpPr>
                <a:grpSpLocks/>
              </p:cNvGrpSpPr>
              <p:nvPr/>
            </p:nvGrpSpPr>
            <p:grpSpPr bwMode="auto">
              <a:xfrm>
                <a:off x="1104" y="1200"/>
                <a:ext cx="816" cy="576"/>
                <a:chOff x="384" y="1200"/>
                <a:chExt cx="816" cy="576"/>
              </a:xfrm>
            </p:grpSpPr>
            <p:sp>
              <p:nvSpPr>
                <p:cNvPr id="18476" name="AutoShape 10">
                  <a:extLst>
                    <a:ext uri="{FF2B5EF4-FFF2-40B4-BE49-F238E27FC236}">
                      <a16:creationId xmlns:a16="http://schemas.microsoft.com/office/drawing/2014/main" id="{D0D4EC55-52CA-4EFA-A96E-28E102C8B8CA}"/>
                    </a:ext>
                  </a:extLst>
                </p:cNvPr>
                <p:cNvSpPr>
                  <a:spLocks noChangeArrowheads="1"/>
                </p:cNvSpPr>
                <p:nvPr/>
              </p:nvSpPr>
              <p:spPr bwMode="auto">
                <a:xfrm>
                  <a:off x="384" y="1488"/>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测量</a:t>
                  </a:r>
                </a:p>
              </p:txBody>
            </p:sp>
            <p:sp>
              <p:nvSpPr>
                <p:cNvPr id="18477" name="Line 54">
                  <a:extLst>
                    <a:ext uri="{FF2B5EF4-FFF2-40B4-BE49-F238E27FC236}">
                      <a16:creationId xmlns:a16="http://schemas.microsoft.com/office/drawing/2014/main" id="{3E907F13-458B-436B-87C6-69C8085CCB99}"/>
                    </a:ext>
                  </a:extLst>
                </p:cNvPr>
                <p:cNvSpPr>
                  <a:spLocks noChangeShapeType="1"/>
                </p:cNvSpPr>
                <p:nvPr/>
              </p:nvSpPr>
              <p:spPr bwMode="auto">
                <a:xfrm>
                  <a:off x="816" y="1200"/>
                  <a:ext cx="0" cy="2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443" name="AutoShape 3">
                <a:extLst>
                  <a:ext uri="{FF2B5EF4-FFF2-40B4-BE49-F238E27FC236}">
                    <a16:creationId xmlns:a16="http://schemas.microsoft.com/office/drawing/2014/main" id="{6ECF309B-C3D9-48DF-A68F-2841B3564161}"/>
                  </a:ext>
                </a:extLst>
              </p:cNvPr>
              <p:cNvSpPr>
                <a:spLocks noChangeArrowheads="1"/>
              </p:cNvSpPr>
              <p:nvPr/>
            </p:nvSpPr>
            <p:spPr bwMode="auto">
              <a:xfrm>
                <a:off x="1152" y="528"/>
                <a:ext cx="1344" cy="384"/>
              </a:xfrm>
              <a:prstGeom prst="flowChartProcess">
                <a:avLst/>
              </a:prstGeom>
              <a:solidFill>
                <a:srgbClr val="00FF00"/>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b="1">
                    <a:solidFill>
                      <a:srgbClr val="FF0000"/>
                    </a:solidFill>
                    <a:latin typeface="Gulim" panose="020B0600000101010101" pitchFamily="34" charset="-127"/>
                  </a:rPr>
                  <a:t>监控主机</a:t>
                </a:r>
              </a:p>
            </p:txBody>
          </p:sp>
          <p:sp>
            <p:nvSpPr>
              <p:cNvPr id="18444" name="Line 62">
                <a:extLst>
                  <a:ext uri="{FF2B5EF4-FFF2-40B4-BE49-F238E27FC236}">
                    <a16:creationId xmlns:a16="http://schemas.microsoft.com/office/drawing/2014/main" id="{E5F3CD1E-1239-4F56-BE06-16B79452D4A5}"/>
                  </a:ext>
                </a:extLst>
              </p:cNvPr>
              <p:cNvSpPr>
                <a:spLocks noChangeShapeType="1"/>
              </p:cNvSpPr>
              <p:nvPr/>
            </p:nvSpPr>
            <p:spPr bwMode="auto">
              <a:xfrm>
                <a:off x="240" y="1200"/>
                <a:ext cx="51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445" name="Group 67">
                <a:extLst>
                  <a:ext uri="{FF2B5EF4-FFF2-40B4-BE49-F238E27FC236}">
                    <a16:creationId xmlns:a16="http://schemas.microsoft.com/office/drawing/2014/main" id="{5BDF8CD4-C93D-4151-9F9B-03FEC9AC7C45}"/>
                  </a:ext>
                </a:extLst>
              </p:cNvPr>
              <p:cNvGrpSpPr>
                <a:grpSpLocks/>
              </p:cNvGrpSpPr>
              <p:nvPr/>
            </p:nvGrpSpPr>
            <p:grpSpPr bwMode="auto">
              <a:xfrm>
                <a:off x="4224" y="1200"/>
                <a:ext cx="238" cy="1604"/>
                <a:chOff x="4224" y="1200"/>
                <a:chExt cx="238" cy="1604"/>
              </a:xfrm>
            </p:grpSpPr>
            <p:sp>
              <p:nvSpPr>
                <p:cNvPr id="18474" name="AutoShape 54">
                  <a:extLst>
                    <a:ext uri="{FF2B5EF4-FFF2-40B4-BE49-F238E27FC236}">
                      <a16:creationId xmlns:a16="http://schemas.microsoft.com/office/drawing/2014/main" id="{BCED9D4F-7A5C-44CD-AEFF-266FF0F1D054}"/>
                    </a:ext>
                  </a:extLst>
                </p:cNvPr>
                <p:cNvSpPr>
                  <a:spLocks noChangeArrowheads="1"/>
                </p:cNvSpPr>
                <p:nvPr/>
              </p:nvSpPr>
              <p:spPr bwMode="auto">
                <a:xfrm>
                  <a:off x="4224" y="1584"/>
                  <a:ext cx="238" cy="1220"/>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保</a:t>
                  </a:r>
                  <a:br>
                    <a:rPr lang="zh-CN" altLang="en-US" sz="1600" b="1">
                      <a:latin typeface="Times New Roman" panose="02020603050405020304" pitchFamily="18" charset="0"/>
                      <a:ea typeface="宋体" panose="02010600030101010101" pitchFamily="2" charset="-122"/>
                    </a:rPr>
                  </a:br>
                  <a:r>
                    <a:rPr lang="zh-CN" altLang="en-US" sz="1600" b="1">
                      <a:latin typeface="Times New Roman" panose="02020603050405020304" pitchFamily="18" charset="0"/>
                      <a:ea typeface="宋体" panose="02010600030101010101" pitchFamily="2" charset="-122"/>
                    </a:rPr>
                    <a:t>护</a:t>
                  </a:r>
                </a:p>
                <a:p>
                  <a:pPr algn="ctr" eaLnBrk="1" latinLnBrk="0" hangingPunct="1"/>
                  <a:r>
                    <a:rPr lang="zh-CN" altLang="en-US" sz="1600" b="1">
                      <a:latin typeface="Times New Roman" panose="02020603050405020304" pitchFamily="18" charset="0"/>
                      <a:ea typeface="宋体" panose="02010600030101010101" pitchFamily="2" charset="-122"/>
                    </a:rPr>
                    <a:t>单</a:t>
                  </a:r>
                </a:p>
                <a:p>
                  <a:pPr algn="ctr" eaLnBrk="1" latinLnBrk="0" hangingPunct="1"/>
                  <a:r>
                    <a:rPr lang="zh-CN" altLang="en-US" sz="1600" b="1">
                      <a:latin typeface="Times New Roman" panose="02020603050405020304" pitchFamily="18" charset="0"/>
                      <a:ea typeface="宋体" panose="02010600030101010101" pitchFamily="2" charset="-122"/>
                    </a:rPr>
                    <a:t>元</a:t>
                  </a:r>
                </a:p>
                <a:p>
                  <a:pPr algn="ctr" eaLnBrk="1" latinLnBrk="0" hangingPunct="1"/>
                  <a:r>
                    <a:rPr lang="zh-CN" altLang="en-US" sz="1600" b="1">
                      <a:latin typeface="Times New Roman" panose="02020603050405020304" pitchFamily="18" charset="0"/>
                      <a:ea typeface="宋体" panose="02010600030101010101" pitchFamily="2" charset="-122"/>
                    </a:rPr>
                    <a:t>1</a:t>
                  </a:r>
                </a:p>
              </p:txBody>
            </p:sp>
            <p:sp>
              <p:nvSpPr>
                <p:cNvPr id="18475" name="Line 66">
                  <a:extLst>
                    <a:ext uri="{FF2B5EF4-FFF2-40B4-BE49-F238E27FC236}">
                      <a16:creationId xmlns:a16="http://schemas.microsoft.com/office/drawing/2014/main" id="{CF04C6FB-0DCE-4486-AAED-379D07629D8B}"/>
                    </a:ext>
                  </a:extLst>
                </p:cNvPr>
                <p:cNvSpPr>
                  <a:spLocks noChangeShapeType="1"/>
                </p:cNvSpPr>
                <p:nvPr/>
              </p:nvSpPr>
              <p:spPr bwMode="auto">
                <a:xfrm>
                  <a:off x="4320" y="1200"/>
                  <a:ext cx="0" cy="38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8446" name="Group 68">
                <a:extLst>
                  <a:ext uri="{FF2B5EF4-FFF2-40B4-BE49-F238E27FC236}">
                    <a16:creationId xmlns:a16="http://schemas.microsoft.com/office/drawing/2014/main" id="{03793F2F-FB59-4A84-A52E-D19E287D307D}"/>
                  </a:ext>
                </a:extLst>
              </p:cNvPr>
              <p:cNvGrpSpPr>
                <a:grpSpLocks/>
              </p:cNvGrpSpPr>
              <p:nvPr/>
            </p:nvGrpSpPr>
            <p:grpSpPr bwMode="auto">
              <a:xfrm>
                <a:off x="5040" y="1200"/>
                <a:ext cx="238" cy="1604"/>
                <a:chOff x="4224" y="1200"/>
                <a:chExt cx="238" cy="1604"/>
              </a:xfrm>
            </p:grpSpPr>
            <p:sp>
              <p:nvSpPr>
                <p:cNvPr id="18472" name="AutoShape 54">
                  <a:extLst>
                    <a:ext uri="{FF2B5EF4-FFF2-40B4-BE49-F238E27FC236}">
                      <a16:creationId xmlns:a16="http://schemas.microsoft.com/office/drawing/2014/main" id="{DD5F303E-4AFA-4631-B897-FEAAE7E27010}"/>
                    </a:ext>
                  </a:extLst>
                </p:cNvPr>
                <p:cNvSpPr>
                  <a:spLocks noChangeArrowheads="1"/>
                </p:cNvSpPr>
                <p:nvPr/>
              </p:nvSpPr>
              <p:spPr bwMode="auto">
                <a:xfrm>
                  <a:off x="4224" y="1584"/>
                  <a:ext cx="238" cy="1220"/>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保</a:t>
                  </a:r>
                </a:p>
                <a:p>
                  <a:pPr algn="ctr" eaLnBrk="1" latinLnBrk="0" hangingPunct="1"/>
                  <a:r>
                    <a:rPr lang="zh-CN" altLang="en-US" sz="1600" b="1">
                      <a:latin typeface="Times New Roman" panose="02020603050405020304" pitchFamily="18" charset="0"/>
                      <a:ea typeface="宋体" panose="02010600030101010101" pitchFamily="2" charset="-122"/>
                    </a:rPr>
                    <a:t>护</a:t>
                  </a:r>
                </a:p>
                <a:p>
                  <a:pPr algn="ctr" eaLnBrk="1" latinLnBrk="0" hangingPunct="1"/>
                  <a:r>
                    <a:rPr lang="zh-CN" altLang="en-US" sz="1600" b="1">
                      <a:latin typeface="Times New Roman" panose="02020603050405020304" pitchFamily="18" charset="0"/>
                      <a:ea typeface="宋体" panose="02010600030101010101" pitchFamily="2" charset="-122"/>
                    </a:rPr>
                    <a:t>单</a:t>
                  </a:r>
                </a:p>
                <a:p>
                  <a:pPr algn="ctr" eaLnBrk="1" latinLnBrk="0" hangingPunct="1"/>
                  <a:r>
                    <a:rPr lang="zh-CN" altLang="en-US" sz="1600" b="1">
                      <a:latin typeface="Times New Roman" panose="02020603050405020304" pitchFamily="18" charset="0"/>
                      <a:ea typeface="宋体" panose="02010600030101010101" pitchFamily="2" charset="-122"/>
                    </a:rPr>
                    <a:t>元</a:t>
                  </a:r>
                </a:p>
                <a:p>
                  <a:pPr algn="ctr" eaLnBrk="1" latinLnBrk="0" hangingPunct="1"/>
                  <a:r>
                    <a:rPr lang="en-US" altLang="zh-CN" sz="1600" b="1">
                      <a:latin typeface="Times New Roman" panose="02020603050405020304" pitchFamily="18" charset="0"/>
                      <a:ea typeface="宋体" panose="02010600030101010101" pitchFamily="2" charset="-122"/>
                    </a:rPr>
                    <a:t>n</a:t>
                  </a:r>
                </a:p>
              </p:txBody>
            </p:sp>
            <p:sp>
              <p:nvSpPr>
                <p:cNvPr id="18473" name="Line 70">
                  <a:extLst>
                    <a:ext uri="{FF2B5EF4-FFF2-40B4-BE49-F238E27FC236}">
                      <a16:creationId xmlns:a16="http://schemas.microsoft.com/office/drawing/2014/main" id="{60C55247-9F0F-4EB5-9B7B-C102456D514C}"/>
                    </a:ext>
                  </a:extLst>
                </p:cNvPr>
                <p:cNvSpPr>
                  <a:spLocks noChangeShapeType="1"/>
                </p:cNvSpPr>
                <p:nvPr/>
              </p:nvSpPr>
              <p:spPr bwMode="auto">
                <a:xfrm>
                  <a:off x="4320" y="1200"/>
                  <a:ext cx="0" cy="38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8447" name="Line 71">
                <a:extLst>
                  <a:ext uri="{FF2B5EF4-FFF2-40B4-BE49-F238E27FC236}">
                    <a16:creationId xmlns:a16="http://schemas.microsoft.com/office/drawing/2014/main" id="{A1D215B8-96DF-410C-9F6C-F3FA46935AE5}"/>
                  </a:ext>
                </a:extLst>
              </p:cNvPr>
              <p:cNvSpPr>
                <a:spLocks noChangeShapeType="1"/>
              </p:cNvSpPr>
              <p:nvPr/>
            </p:nvSpPr>
            <p:spPr bwMode="auto">
              <a:xfrm>
                <a:off x="3456" y="1200"/>
                <a:ext cx="0" cy="2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8" name="Line 72">
                <a:extLst>
                  <a:ext uri="{FF2B5EF4-FFF2-40B4-BE49-F238E27FC236}">
                    <a16:creationId xmlns:a16="http://schemas.microsoft.com/office/drawing/2014/main" id="{6AAB7B6C-D248-48D2-BB7D-F7DEF1197831}"/>
                  </a:ext>
                </a:extLst>
              </p:cNvPr>
              <p:cNvSpPr>
                <a:spLocks noChangeShapeType="1"/>
              </p:cNvSpPr>
              <p:nvPr/>
            </p:nvSpPr>
            <p:spPr bwMode="auto">
              <a:xfrm>
                <a:off x="2400" y="1200"/>
                <a:ext cx="0" cy="2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9" name="Line 75">
                <a:extLst>
                  <a:ext uri="{FF2B5EF4-FFF2-40B4-BE49-F238E27FC236}">
                    <a16:creationId xmlns:a16="http://schemas.microsoft.com/office/drawing/2014/main" id="{AF9927B6-83F5-4DDF-A582-91A0E9BF4DF9}"/>
                  </a:ext>
                </a:extLst>
              </p:cNvPr>
              <p:cNvSpPr>
                <a:spLocks noChangeShapeType="1"/>
              </p:cNvSpPr>
              <p:nvPr/>
            </p:nvSpPr>
            <p:spPr bwMode="auto">
              <a:xfrm>
                <a:off x="816" y="624"/>
                <a:ext cx="0" cy="29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Line 76">
                <a:extLst>
                  <a:ext uri="{FF2B5EF4-FFF2-40B4-BE49-F238E27FC236}">
                    <a16:creationId xmlns:a16="http://schemas.microsoft.com/office/drawing/2014/main" id="{E819CFB1-28CE-442A-B603-1CEC29B1FD1E}"/>
                  </a:ext>
                </a:extLst>
              </p:cNvPr>
              <p:cNvSpPr>
                <a:spLocks noChangeShapeType="1"/>
              </p:cNvSpPr>
              <p:nvPr/>
            </p:nvSpPr>
            <p:spPr bwMode="auto">
              <a:xfrm>
                <a:off x="1776" y="912"/>
                <a:ext cx="0" cy="2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1" name="Line 77">
                <a:extLst>
                  <a:ext uri="{FF2B5EF4-FFF2-40B4-BE49-F238E27FC236}">
                    <a16:creationId xmlns:a16="http://schemas.microsoft.com/office/drawing/2014/main" id="{DE6A63D6-BB9D-432C-B655-FC800AF7F8D8}"/>
                  </a:ext>
                </a:extLst>
              </p:cNvPr>
              <p:cNvSpPr>
                <a:spLocks noChangeShapeType="1"/>
              </p:cNvSpPr>
              <p:nvPr/>
            </p:nvSpPr>
            <p:spPr bwMode="auto">
              <a:xfrm>
                <a:off x="3696" y="912"/>
                <a:ext cx="0" cy="2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2" name="Line 79">
                <a:extLst>
                  <a:ext uri="{FF2B5EF4-FFF2-40B4-BE49-F238E27FC236}">
                    <a16:creationId xmlns:a16="http://schemas.microsoft.com/office/drawing/2014/main" id="{547A1CFF-7B7D-4ECC-AAEA-BE1AE4E258C8}"/>
                  </a:ext>
                </a:extLst>
              </p:cNvPr>
              <p:cNvSpPr>
                <a:spLocks noChangeShapeType="1"/>
              </p:cNvSpPr>
              <p:nvPr/>
            </p:nvSpPr>
            <p:spPr bwMode="auto">
              <a:xfrm>
                <a:off x="1344" y="1776"/>
                <a:ext cx="0" cy="1296"/>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3" name="Line 80">
                <a:extLst>
                  <a:ext uri="{FF2B5EF4-FFF2-40B4-BE49-F238E27FC236}">
                    <a16:creationId xmlns:a16="http://schemas.microsoft.com/office/drawing/2014/main" id="{02A0186F-2BF9-41B9-B5A6-53B72F33AD6A}"/>
                  </a:ext>
                </a:extLst>
              </p:cNvPr>
              <p:cNvSpPr>
                <a:spLocks noChangeShapeType="1"/>
              </p:cNvSpPr>
              <p:nvPr/>
            </p:nvSpPr>
            <p:spPr bwMode="auto">
              <a:xfrm>
                <a:off x="1632" y="1776"/>
                <a:ext cx="0" cy="1296"/>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4" name="Line 81">
                <a:extLst>
                  <a:ext uri="{FF2B5EF4-FFF2-40B4-BE49-F238E27FC236}">
                    <a16:creationId xmlns:a16="http://schemas.microsoft.com/office/drawing/2014/main" id="{1C94DE01-E21E-4F77-9A75-9842484EAEE9}"/>
                  </a:ext>
                </a:extLst>
              </p:cNvPr>
              <p:cNvSpPr>
                <a:spLocks noChangeShapeType="1"/>
              </p:cNvSpPr>
              <p:nvPr/>
            </p:nvSpPr>
            <p:spPr bwMode="auto">
              <a:xfrm>
                <a:off x="2592" y="1776"/>
                <a:ext cx="0" cy="1296"/>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5" name="Line 82">
                <a:extLst>
                  <a:ext uri="{FF2B5EF4-FFF2-40B4-BE49-F238E27FC236}">
                    <a16:creationId xmlns:a16="http://schemas.microsoft.com/office/drawing/2014/main" id="{DB17B9F9-D10A-4CC1-B121-F4A92785FEEF}"/>
                  </a:ext>
                </a:extLst>
              </p:cNvPr>
              <p:cNvSpPr>
                <a:spLocks noChangeShapeType="1"/>
              </p:cNvSpPr>
              <p:nvPr/>
            </p:nvSpPr>
            <p:spPr bwMode="auto">
              <a:xfrm>
                <a:off x="2304" y="1776"/>
                <a:ext cx="0" cy="1296"/>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6" name="Line 83">
                <a:extLst>
                  <a:ext uri="{FF2B5EF4-FFF2-40B4-BE49-F238E27FC236}">
                    <a16:creationId xmlns:a16="http://schemas.microsoft.com/office/drawing/2014/main" id="{6DBFE581-A923-4211-B232-F3E10F215F3F}"/>
                  </a:ext>
                </a:extLst>
              </p:cNvPr>
              <p:cNvSpPr>
                <a:spLocks noChangeShapeType="1"/>
              </p:cNvSpPr>
              <p:nvPr/>
            </p:nvSpPr>
            <p:spPr bwMode="auto">
              <a:xfrm>
                <a:off x="3840" y="1632"/>
                <a:ext cx="384"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7" name="Line 85">
                <a:extLst>
                  <a:ext uri="{FF2B5EF4-FFF2-40B4-BE49-F238E27FC236}">
                    <a16:creationId xmlns:a16="http://schemas.microsoft.com/office/drawing/2014/main" id="{09E1C6CD-E792-4161-93A0-C2D8F97AFB22}"/>
                  </a:ext>
                </a:extLst>
              </p:cNvPr>
              <p:cNvSpPr>
                <a:spLocks noChangeShapeType="1"/>
              </p:cNvSpPr>
              <p:nvPr/>
            </p:nvSpPr>
            <p:spPr bwMode="auto">
              <a:xfrm>
                <a:off x="4272" y="2784"/>
                <a:ext cx="0" cy="2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8" name="Line 86">
                <a:extLst>
                  <a:ext uri="{FF2B5EF4-FFF2-40B4-BE49-F238E27FC236}">
                    <a16:creationId xmlns:a16="http://schemas.microsoft.com/office/drawing/2014/main" id="{3C6BCD7B-079A-4C14-8E5F-00CF304ACC78}"/>
                  </a:ext>
                </a:extLst>
              </p:cNvPr>
              <p:cNvSpPr>
                <a:spLocks noChangeShapeType="1"/>
              </p:cNvSpPr>
              <p:nvPr/>
            </p:nvSpPr>
            <p:spPr bwMode="auto">
              <a:xfrm>
                <a:off x="4416" y="2784"/>
                <a:ext cx="0" cy="2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9" name="Line 87">
                <a:extLst>
                  <a:ext uri="{FF2B5EF4-FFF2-40B4-BE49-F238E27FC236}">
                    <a16:creationId xmlns:a16="http://schemas.microsoft.com/office/drawing/2014/main" id="{320DCD92-FE5E-4777-AC5A-B5EE8E90288A}"/>
                  </a:ext>
                </a:extLst>
              </p:cNvPr>
              <p:cNvSpPr>
                <a:spLocks noChangeShapeType="1"/>
              </p:cNvSpPr>
              <p:nvPr/>
            </p:nvSpPr>
            <p:spPr bwMode="auto">
              <a:xfrm>
                <a:off x="5232" y="2784"/>
                <a:ext cx="0" cy="2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0" name="Line 88">
                <a:extLst>
                  <a:ext uri="{FF2B5EF4-FFF2-40B4-BE49-F238E27FC236}">
                    <a16:creationId xmlns:a16="http://schemas.microsoft.com/office/drawing/2014/main" id="{1E992290-1462-4522-A7CD-BDEB888EC81A}"/>
                  </a:ext>
                </a:extLst>
              </p:cNvPr>
              <p:cNvSpPr>
                <a:spLocks noChangeShapeType="1"/>
              </p:cNvSpPr>
              <p:nvPr/>
            </p:nvSpPr>
            <p:spPr bwMode="auto">
              <a:xfrm>
                <a:off x="5088" y="2784"/>
                <a:ext cx="0" cy="288"/>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61" name="Rectangle 91">
                <a:extLst>
                  <a:ext uri="{FF2B5EF4-FFF2-40B4-BE49-F238E27FC236}">
                    <a16:creationId xmlns:a16="http://schemas.microsoft.com/office/drawing/2014/main" id="{E2545447-2A00-4CA7-BFA6-98D6BD01A141}"/>
                  </a:ext>
                </a:extLst>
              </p:cNvPr>
              <p:cNvSpPr>
                <a:spLocks/>
              </p:cNvSpPr>
              <p:nvPr/>
            </p:nvSpPr>
            <p:spPr bwMode="auto">
              <a:xfrm>
                <a:off x="192" y="864"/>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zh-CN" altLang="en-US" sz="1600" b="1">
                    <a:solidFill>
                      <a:schemeClr val="tx2"/>
                    </a:solidFill>
                    <a:latin typeface="Arial" panose="020B0604020202020204" pitchFamily="34" charset="0"/>
                  </a:rPr>
                  <a:t>2层变电层</a:t>
                </a:r>
              </a:p>
            </p:txBody>
          </p:sp>
          <p:sp>
            <p:nvSpPr>
              <p:cNvPr id="18462" name="Rectangle 92">
                <a:extLst>
                  <a:ext uri="{FF2B5EF4-FFF2-40B4-BE49-F238E27FC236}">
                    <a16:creationId xmlns:a16="http://schemas.microsoft.com/office/drawing/2014/main" id="{E3420EA5-FB05-44A0-ACE4-C5D79E850A2B}"/>
                  </a:ext>
                </a:extLst>
              </p:cNvPr>
              <p:cNvSpPr>
                <a:spLocks/>
              </p:cNvSpPr>
              <p:nvPr/>
            </p:nvSpPr>
            <p:spPr bwMode="auto">
              <a:xfrm>
                <a:off x="144" y="2736"/>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zh-CN" altLang="en-US" sz="1600" b="1">
                    <a:solidFill>
                      <a:schemeClr val="tx2"/>
                    </a:solidFill>
                    <a:latin typeface="Arial" panose="020B0604020202020204" pitchFamily="34" charset="0"/>
                  </a:rPr>
                  <a:t>1层单元层</a:t>
                </a:r>
              </a:p>
            </p:txBody>
          </p:sp>
          <p:sp>
            <p:nvSpPr>
              <p:cNvPr id="18463" name="Rectangle 93">
                <a:extLst>
                  <a:ext uri="{FF2B5EF4-FFF2-40B4-BE49-F238E27FC236}">
                    <a16:creationId xmlns:a16="http://schemas.microsoft.com/office/drawing/2014/main" id="{57A0C652-0F5A-4884-A2C0-868D7D9A2A2E}"/>
                  </a:ext>
                </a:extLst>
              </p:cNvPr>
              <p:cNvSpPr>
                <a:spLocks/>
              </p:cNvSpPr>
              <p:nvPr/>
            </p:nvSpPr>
            <p:spPr bwMode="auto">
              <a:xfrm>
                <a:off x="144" y="3216"/>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zh-CN" altLang="en-US" sz="1600" b="1">
                    <a:solidFill>
                      <a:schemeClr val="tx2"/>
                    </a:solidFill>
                    <a:latin typeface="Arial" panose="020B0604020202020204" pitchFamily="34" charset="0"/>
                  </a:rPr>
                  <a:t>0层设备层</a:t>
                </a:r>
              </a:p>
            </p:txBody>
          </p:sp>
          <p:sp>
            <p:nvSpPr>
              <p:cNvPr id="18464" name="Rectangle 94">
                <a:extLst>
                  <a:ext uri="{FF2B5EF4-FFF2-40B4-BE49-F238E27FC236}">
                    <a16:creationId xmlns:a16="http://schemas.microsoft.com/office/drawing/2014/main" id="{910C5EFB-FA39-444E-9B0D-453973924B95}"/>
                  </a:ext>
                </a:extLst>
              </p:cNvPr>
              <p:cNvSpPr>
                <a:spLocks/>
              </p:cNvSpPr>
              <p:nvPr/>
            </p:nvSpPr>
            <p:spPr bwMode="auto">
              <a:xfrm>
                <a:off x="1248" y="3024"/>
                <a:ext cx="2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en-US" altLang="zh-CN" sz="1600" b="1">
                    <a:solidFill>
                      <a:schemeClr val="tx2"/>
                    </a:solidFill>
                    <a:latin typeface="Arial" panose="020B0604020202020204" pitchFamily="34" charset="0"/>
                  </a:rPr>
                  <a:t>TV</a:t>
                </a:r>
              </a:p>
              <a:p>
                <a:pPr eaLnBrk="1" latinLnBrk="0" hangingPunct="1"/>
                <a:r>
                  <a:rPr kumimoji="0" lang="en-US" altLang="zh-CN" sz="1600" b="1">
                    <a:solidFill>
                      <a:schemeClr val="tx2"/>
                    </a:solidFill>
                    <a:latin typeface="Arial" panose="020B0604020202020204" pitchFamily="34" charset="0"/>
                  </a:rPr>
                  <a:t>TA</a:t>
                </a:r>
              </a:p>
            </p:txBody>
          </p:sp>
          <p:sp>
            <p:nvSpPr>
              <p:cNvPr id="18465" name="Rectangle 95">
                <a:extLst>
                  <a:ext uri="{FF2B5EF4-FFF2-40B4-BE49-F238E27FC236}">
                    <a16:creationId xmlns:a16="http://schemas.microsoft.com/office/drawing/2014/main" id="{3A34489F-0972-482F-A66F-4431FD97C803}"/>
                  </a:ext>
                </a:extLst>
              </p:cNvPr>
              <p:cNvSpPr>
                <a:spLocks/>
              </p:cNvSpPr>
              <p:nvPr/>
            </p:nvSpPr>
            <p:spPr bwMode="auto">
              <a:xfrm>
                <a:off x="2208" y="3024"/>
                <a:ext cx="2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en-US" altLang="zh-CN" sz="1600" b="1">
                    <a:solidFill>
                      <a:schemeClr val="tx2"/>
                    </a:solidFill>
                    <a:latin typeface="Arial" panose="020B0604020202020204" pitchFamily="34" charset="0"/>
                  </a:rPr>
                  <a:t>TV</a:t>
                </a:r>
              </a:p>
              <a:p>
                <a:pPr eaLnBrk="1" latinLnBrk="0" hangingPunct="1"/>
                <a:r>
                  <a:rPr kumimoji="0" lang="en-US" altLang="zh-CN" sz="1600" b="1">
                    <a:solidFill>
                      <a:schemeClr val="tx2"/>
                    </a:solidFill>
                    <a:latin typeface="Arial" panose="020B0604020202020204" pitchFamily="34" charset="0"/>
                  </a:rPr>
                  <a:t>TA</a:t>
                </a:r>
              </a:p>
            </p:txBody>
          </p:sp>
          <p:sp>
            <p:nvSpPr>
              <p:cNvPr id="18466" name="Rectangle 96">
                <a:extLst>
                  <a:ext uri="{FF2B5EF4-FFF2-40B4-BE49-F238E27FC236}">
                    <a16:creationId xmlns:a16="http://schemas.microsoft.com/office/drawing/2014/main" id="{BF0C2C20-4874-4C93-BE8C-AF3B79BBAB41}"/>
                  </a:ext>
                </a:extLst>
              </p:cNvPr>
              <p:cNvSpPr>
                <a:spLocks/>
              </p:cNvSpPr>
              <p:nvPr/>
            </p:nvSpPr>
            <p:spPr bwMode="auto">
              <a:xfrm>
                <a:off x="1584" y="3024"/>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zh-CN" altLang="en-US" sz="1600" b="1">
                    <a:solidFill>
                      <a:schemeClr val="tx2"/>
                    </a:solidFill>
                    <a:latin typeface="Arial" panose="020B0604020202020204" pitchFamily="34" charset="0"/>
                  </a:rPr>
                  <a:t>高压设备</a:t>
                </a:r>
              </a:p>
            </p:txBody>
          </p:sp>
          <p:sp>
            <p:nvSpPr>
              <p:cNvPr id="18467" name="Rectangle 97">
                <a:extLst>
                  <a:ext uri="{FF2B5EF4-FFF2-40B4-BE49-F238E27FC236}">
                    <a16:creationId xmlns:a16="http://schemas.microsoft.com/office/drawing/2014/main" id="{B2170671-14C0-4696-9BC2-91C7DA48AB01}"/>
                  </a:ext>
                </a:extLst>
              </p:cNvPr>
              <p:cNvSpPr>
                <a:spLocks/>
              </p:cNvSpPr>
              <p:nvPr/>
            </p:nvSpPr>
            <p:spPr bwMode="auto">
              <a:xfrm>
                <a:off x="2496" y="3024"/>
                <a:ext cx="3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zh-CN" altLang="en-US" sz="1600" b="1">
                    <a:solidFill>
                      <a:schemeClr val="tx2"/>
                    </a:solidFill>
                    <a:latin typeface="Arial" panose="020B0604020202020204" pitchFamily="34" charset="0"/>
                  </a:rPr>
                  <a:t>高压设备</a:t>
                </a:r>
              </a:p>
            </p:txBody>
          </p:sp>
          <p:sp>
            <p:nvSpPr>
              <p:cNvPr id="18468" name="Rectangle 98">
                <a:extLst>
                  <a:ext uri="{FF2B5EF4-FFF2-40B4-BE49-F238E27FC236}">
                    <a16:creationId xmlns:a16="http://schemas.microsoft.com/office/drawing/2014/main" id="{674E998F-0740-485D-B8BC-B61FB0C42FFF}"/>
                  </a:ext>
                </a:extLst>
              </p:cNvPr>
              <p:cNvSpPr>
                <a:spLocks/>
              </p:cNvSpPr>
              <p:nvPr/>
            </p:nvSpPr>
            <p:spPr bwMode="auto">
              <a:xfrm>
                <a:off x="4992" y="3024"/>
                <a:ext cx="2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en-US" altLang="zh-CN" sz="1600" b="1">
                    <a:solidFill>
                      <a:schemeClr val="tx2"/>
                    </a:solidFill>
                    <a:latin typeface="Arial" panose="020B0604020202020204" pitchFamily="34" charset="0"/>
                  </a:rPr>
                  <a:t>TV</a:t>
                </a:r>
              </a:p>
              <a:p>
                <a:pPr eaLnBrk="1" latinLnBrk="0" hangingPunct="1"/>
                <a:r>
                  <a:rPr kumimoji="0" lang="en-US" altLang="zh-CN" sz="1600" b="1">
                    <a:solidFill>
                      <a:schemeClr val="tx2"/>
                    </a:solidFill>
                    <a:latin typeface="Arial" panose="020B0604020202020204" pitchFamily="34" charset="0"/>
                  </a:rPr>
                  <a:t>TA</a:t>
                </a:r>
              </a:p>
            </p:txBody>
          </p:sp>
          <p:sp>
            <p:nvSpPr>
              <p:cNvPr id="18469" name="Rectangle 99">
                <a:extLst>
                  <a:ext uri="{FF2B5EF4-FFF2-40B4-BE49-F238E27FC236}">
                    <a16:creationId xmlns:a16="http://schemas.microsoft.com/office/drawing/2014/main" id="{D960507C-0801-42C5-91A4-8D0DDF2E7C55}"/>
                  </a:ext>
                </a:extLst>
              </p:cNvPr>
              <p:cNvSpPr>
                <a:spLocks/>
              </p:cNvSpPr>
              <p:nvPr/>
            </p:nvSpPr>
            <p:spPr bwMode="auto">
              <a:xfrm>
                <a:off x="4176" y="3024"/>
                <a:ext cx="2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en-US" altLang="zh-CN" sz="1600" b="1">
                    <a:solidFill>
                      <a:schemeClr val="tx2"/>
                    </a:solidFill>
                    <a:latin typeface="Arial" panose="020B0604020202020204" pitchFamily="34" charset="0"/>
                  </a:rPr>
                  <a:t>TV</a:t>
                </a:r>
              </a:p>
              <a:p>
                <a:pPr eaLnBrk="1" latinLnBrk="0" hangingPunct="1"/>
                <a:r>
                  <a:rPr kumimoji="0" lang="en-US" altLang="zh-CN" sz="1600" b="1">
                    <a:solidFill>
                      <a:schemeClr val="tx2"/>
                    </a:solidFill>
                    <a:latin typeface="Arial" panose="020B0604020202020204" pitchFamily="34" charset="0"/>
                  </a:rPr>
                  <a:t>TA</a:t>
                </a:r>
              </a:p>
            </p:txBody>
          </p:sp>
          <p:sp>
            <p:nvSpPr>
              <p:cNvPr id="18470" name="Rectangle 100">
                <a:extLst>
                  <a:ext uri="{FF2B5EF4-FFF2-40B4-BE49-F238E27FC236}">
                    <a16:creationId xmlns:a16="http://schemas.microsoft.com/office/drawing/2014/main" id="{378F3B37-647F-4A1C-92BD-6FECEE4C8140}"/>
                  </a:ext>
                </a:extLst>
              </p:cNvPr>
              <p:cNvSpPr>
                <a:spLocks/>
              </p:cNvSpPr>
              <p:nvPr/>
            </p:nvSpPr>
            <p:spPr bwMode="auto">
              <a:xfrm>
                <a:off x="4416" y="2976"/>
                <a:ext cx="24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zh-CN" altLang="en-US" sz="1600" b="1">
                    <a:solidFill>
                      <a:schemeClr val="tx2"/>
                    </a:solidFill>
                    <a:latin typeface="Arial" panose="020B0604020202020204" pitchFamily="34" charset="0"/>
                  </a:rPr>
                  <a:t>断路器</a:t>
                </a:r>
              </a:p>
            </p:txBody>
          </p:sp>
          <p:sp>
            <p:nvSpPr>
              <p:cNvPr id="18471" name="Rectangle 101">
                <a:extLst>
                  <a:ext uri="{FF2B5EF4-FFF2-40B4-BE49-F238E27FC236}">
                    <a16:creationId xmlns:a16="http://schemas.microsoft.com/office/drawing/2014/main" id="{ECD6E448-0DC5-46A3-8C9A-12B0C1B605B3}"/>
                  </a:ext>
                </a:extLst>
              </p:cNvPr>
              <p:cNvSpPr>
                <a:spLocks/>
              </p:cNvSpPr>
              <p:nvPr/>
            </p:nvSpPr>
            <p:spPr bwMode="auto">
              <a:xfrm>
                <a:off x="5232" y="2976"/>
                <a:ext cx="240"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zh-CN" altLang="en-US" sz="1600" b="1">
                    <a:solidFill>
                      <a:schemeClr val="tx2"/>
                    </a:solidFill>
                    <a:latin typeface="Arial" panose="020B0604020202020204" pitchFamily="34" charset="0"/>
                  </a:rPr>
                  <a:t>断路器</a:t>
                </a: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154">
            <a:extLst>
              <a:ext uri="{FF2B5EF4-FFF2-40B4-BE49-F238E27FC236}">
                <a16:creationId xmlns:a16="http://schemas.microsoft.com/office/drawing/2014/main" id="{15449D0B-F870-4473-9EFE-DCDDBAE10E05}"/>
              </a:ext>
            </a:extLst>
          </p:cNvPr>
          <p:cNvGrpSpPr>
            <a:grpSpLocks/>
          </p:cNvGrpSpPr>
          <p:nvPr/>
        </p:nvGrpSpPr>
        <p:grpSpPr bwMode="auto">
          <a:xfrm>
            <a:off x="0" y="914400"/>
            <a:ext cx="8763000" cy="5594350"/>
            <a:chOff x="0" y="576"/>
            <a:chExt cx="5520" cy="3524"/>
          </a:xfrm>
        </p:grpSpPr>
        <p:sp>
          <p:nvSpPr>
            <p:cNvPr id="19465" name="Rectangle 113">
              <a:extLst>
                <a:ext uri="{FF2B5EF4-FFF2-40B4-BE49-F238E27FC236}">
                  <a16:creationId xmlns:a16="http://schemas.microsoft.com/office/drawing/2014/main" id="{0578544E-E911-4611-90C9-0C751A64A586}"/>
                </a:ext>
              </a:extLst>
            </p:cNvPr>
            <p:cNvSpPr>
              <a:spLocks noChangeArrowheads="1"/>
            </p:cNvSpPr>
            <p:nvPr/>
          </p:nvSpPr>
          <p:spPr bwMode="auto">
            <a:xfrm>
              <a:off x="0" y="2208"/>
              <a:ext cx="24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zh-CN" altLang="en-US" sz="1600" b="1">
                  <a:solidFill>
                    <a:schemeClr val="tx2"/>
                  </a:solidFill>
                  <a:latin typeface="宋体" panose="02010600030101010101" pitchFamily="2" charset="-122"/>
                  <a:ea typeface="宋体" panose="02010600030101010101" pitchFamily="2" charset="-122"/>
                </a:rPr>
                <a:t>单</a:t>
              </a:r>
            </a:p>
            <a:p>
              <a:pPr eaLnBrk="1" hangingPunct="1"/>
              <a:r>
                <a:rPr kumimoji="0" lang="zh-CN" altLang="en-US" sz="1600" b="1">
                  <a:solidFill>
                    <a:schemeClr val="tx2"/>
                  </a:solidFill>
                  <a:latin typeface="宋体" panose="02010600030101010101" pitchFamily="2" charset="-122"/>
                  <a:ea typeface="宋体" panose="02010600030101010101" pitchFamily="2" charset="-122"/>
                </a:rPr>
                <a:t>元</a:t>
              </a:r>
            </a:p>
            <a:p>
              <a:pPr eaLnBrk="1" hangingPunct="1"/>
              <a:r>
                <a:rPr kumimoji="0" lang="zh-CN" altLang="en-US" sz="1600" b="1">
                  <a:solidFill>
                    <a:schemeClr val="tx2"/>
                  </a:solidFill>
                  <a:latin typeface="宋体" panose="02010600030101010101" pitchFamily="2" charset="-122"/>
                  <a:ea typeface="宋体" panose="02010600030101010101" pitchFamily="2" charset="-122"/>
                </a:rPr>
                <a:t>级</a:t>
              </a:r>
            </a:p>
          </p:txBody>
        </p:sp>
        <p:grpSp>
          <p:nvGrpSpPr>
            <p:cNvPr id="19466" name="Group 152">
              <a:extLst>
                <a:ext uri="{FF2B5EF4-FFF2-40B4-BE49-F238E27FC236}">
                  <a16:creationId xmlns:a16="http://schemas.microsoft.com/office/drawing/2014/main" id="{56C4D91B-09CB-46D1-9F06-435113FB47EC}"/>
                </a:ext>
              </a:extLst>
            </p:cNvPr>
            <p:cNvGrpSpPr>
              <a:grpSpLocks/>
            </p:cNvGrpSpPr>
            <p:nvPr/>
          </p:nvGrpSpPr>
          <p:grpSpPr bwMode="auto">
            <a:xfrm>
              <a:off x="0" y="576"/>
              <a:ext cx="5520" cy="3524"/>
              <a:chOff x="96" y="624"/>
              <a:chExt cx="5520" cy="3524"/>
            </a:xfrm>
          </p:grpSpPr>
          <p:sp>
            <p:nvSpPr>
              <p:cNvPr id="19467" name="Line 110">
                <a:extLst>
                  <a:ext uri="{FF2B5EF4-FFF2-40B4-BE49-F238E27FC236}">
                    <a16:creationId xmlns:a16="http://schemas.microsoft.com/office/drawing/2014/main" id="{86F1DC24-C2C2-498D-B0A2-83A218B60271}"/>
                  </a:ext>
                </a:extLst>
              </p:cNvPr>
              <p:cNvSpPr>
                <a:spLocks noChangeShapeType="1"/>
              </p:cNvSpPr>
              <p:nvPr/>
            </p:nvSpPr>
            <p:spPr bwMode="auto">
              <a:xfrm>
                <a:off x="96" y="1632"/>
                <a:ext cx="5520" cy="0"/>
              </a:xfrm>
              <a:prstGeom prst="line">
                <a:avLst/>
              </a:prstGeom>
              <a:noFill/>
              <a:ln w="9525">
                <a:solidFill>
                  <a:srgbClr val="CC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8" name="Line 112">
                <a:extLst>
                  <a:ext uri="{FF2B5EF4-FFF2-40B4-BE49-F238E27FC236}">
                    <a16:creationId xmlns:a16="http://schemas.microsoft.com/office/drawing/2014/main" id="{D2C61C28-1222-4E75-B42A-099DC40F2552}"/>
                  </a:ext>
                </a:extLst>
              </p:cNvPr>
              <p:cNvSpPr>
                <a:spLocks noChangeShapeType="1"/>
              </p:cNvSpPr>
              <p:nvPr/>
            </p:nvSpPr>
            <p:spPr bwMode="auto">
              <a:xfrm>
                <a:off x="96" y="3456"/>
                <a:ext cx="5520" cy="0"/>
              </a:xfrm>
              <a:prstGeom prst="line">
                <a:avLst/>
              </a:prstGeom>
              <a:noFill/>
              <a:ln w="9525">
                <a:solidFill>
                  <a:srgbClr val="CC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69" name="Group 151">
                <a:extLst>
                  <a:ext uri="{FF2B5EF4-FFF2-40B4-BE49-F238E27FC236}">
                    <a16:creationId xmlns:a16="http://schemas.microsoft.com/office/drawing/2014/main" id="{AFD53374-3724-4BF9-B548-FC5E3E71237A}"/>
                  </a:ext>
                </a:extLst>
              </p:cNvPr>
              <p:cNvGrpSpPr>
                <a:grpSpLocks/>
              </p:cNvGrpSpPr>
              <p:nvPr/>
            </p:nvGrpSpPr>
            <p:grpSpPr bwMode="auto">
              <a:xfrm>
                <a:off x="96" y="624"/>
                <a:ext cx="5472" cy="3524"/>
                <a:chOff x="96" y="624"/>
                <a:chExt cx="5472" cy="3524"/>
              </a:xfrm>
            </p:grpSpPr>
            <p:sp>
              <p:nvSpPr>
                <p:cNvPr id="19470" name="Rectangle 114">
                  <a:extLst>
                    <a:ext uri="{FF2B5EF4-FFF2-40B4-BE49-F238E27FC236}">
                      <a16:creationId xmlns:a16="http://schemas.microsoft.com/office/drawing/2014/main" id="{23EB20FE-EFC4-4830-A625-6B100731985B}"/>
                    </a:ext>
                  </a:extLst>
                </p:cNvPr>
                <p:cNvSpPr>
                  <a:spLocks noChangeArrowheads="1"/>
                </p:cNvSpPr>
                <p:nvPr/>
              </p:nvSpPr>
              <p:spPr bwMode="auto">
                <a:xfrm>
                  <a:off x="96" y="3552"/>
                  <a:ext cx="245"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zh-CN" altLang="en-US" sz="1600" b="1">
                      <a:solidFill>
                        <a:schemeClr val="tx2"/>
                      </a:solidFill>
                      <a:latin typeface="宋体" panose="02010600030101010101" pitchFamily="2" charset="-122"/>
                      <a:ea typeface="宋体" panose="02010600030101010101" pitchFamily="2" charset="-122"/>
                    </a:rPr>
                    <a:t>设</a:t>
                  </a:r>
                </a:p>
                <a:p>
                  <a:pPr eaLnBrk="1" hangingPunct="1"/>
                  <a:r>
                    <a:rPr kumimoji="0" lang="zh-CN" altLang="en-US" sz="1600" b="1">
                      <a:solidFill>
                        <a:schemeClr val="tx2"/>
                      </a:solidFill>
                      <a:latin typeface="宋体" panose="02010600030101010101" pitchFamily="2" charset="-122"/>
                      <a:ea typeface="宋体" panose="02010600030101010101" pitchFamily="2" charset="-122"/>
                    </a:rPr>
                    <a:t>备</a:t>
                  </a:r>
                </a:p>
                <a:p>
                  <a:pPr eaLnBrk="1" hangingPunct="1"/>
                  <a:r>
                    <a:rPr kumimoji="0" lang="zh-CN" altLang="en-US" sz="1600" b="1">
                      <a:solidFill>
                        <a:schemeClr val="tx2"/>
                      </a:solidFill>
                      <a:latin typeface="宋体" panose="02010600030101010101" pitchFamily="2" charset="-122"/>
                      <a:ea typeface="宋体" panose="02010600030101010101" pitchFamily="2" charset="-122"/>
                    </a:rPr>
                    <a:t>级</a:t>
                  </a:r>
                </a:p>
              </p:txBody>
            </p:sp>
            <p:grpSp>
              <p:nvGrpSpPr>
                <p:cNvPr id="19471" name="Group 150">
                  <a:extLst>
                    <a:ext uri="{FF2B5EF4-FFF2-40B4-BE49-F238E27FC236}">
                      <a16:creationId xmlns:a16="http://schemas.microsoft.com/office/drawing/2014/main" id="{2D950CA4-7920-4896-9404-A83CCE1D7C6A}"/>
                    </a:ext>
                  </a:extLst>
                </p:cNvPr>
                <p:cNvGrpSpPr>
                  <a:grpSpLocks/>
                </p:cNvGrpSpPr>
                <p:nvPr/>
              </p:nvGrpSpPr>
              <p:grpSpPr bwMode="auto">
                <a:xfrm>
                  <a:off x="144" y="624"/>
                  <a:ext cx="5424" cy="3524"/>
                  <a:chOff x="144" y="624"/>
                  <a:chExt cx="5424" cy="3524"/>
                </a:xfrm>
              </p:grpSpPr>
              <p:sp>
                <p:nvSpPr>
                  <p:cNvPr id="19472" name="AutoShape 3">
                    <a:extLst>
                      <a:ext uri="{FF2B5EF4-FFF2-40B4-BE49-F238E27FC236}">
                        <a16:creationId xmlns:a16="http://schemas.microsoft.com/office/drawing/2014/main" id="{C4466318-B770-48BD-AD5F-3EE6DC3F19E8}"/>
                      </a:ext>
                    </a:extLst>
                  </p:cNvPr>
                  <p:cNvSpPr>
                    <a:spLocks noChangeArrowheads="1"/>
                  </p:cNvSpPr>
                  <p:nvPr/>
                </p:nvSpPr>
                <p:spPr bwMode="auto">
                  <a:xfrm>
                    <a:off x="3120" y="1200"/>
                    <a:ext cx="1344" cy="384"/>
                  </a:xfrm>
                  <a:prstGeom prst="flowChartProcess">
                    <a:avLst/>
                  </a:prstGeom>
                  <a:solidFill>
                    <a:srgbClr val="00FF00"/>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b="1">
                        <a:solidFill>
                          <a:srgbClr val="FF0000"/>
                        </a:solidFill>
                        <a:latin typeface="Gulim" panose="020B0600000101010101" pitchFamily="34" charset="-127"/>
                      </a:rPr>
                      <a:t>监控上位机</a:t>
                    </a:r>
                  </a:p>
                </p:txBody>
              </p:sp>
              <p:sp>
                <p:nvSpPr>
                  <p:cNvPr id="19473" name="Line 5">
                    <a:extLst>
                      <a:ext uri="{FF2B5EF4-FFF2-40B4-BE49-F238E27FC236}">
                        <a16:creationId xmlns:a16="http://schemas.microsoft.com/office/drawing/2014/main" id="{15A70793-25D7-40A5-863F-11E856CF4AF7}"/>
                      </a:ext>
                    </a:extLst>
                  </p:cNvPr>
                  <p:cNvSpPr>
                    <a:spLocks noChangeShapeType="1"/>
                  </p:cNvSpPr>
                  <p:nvPr/>
                </p:nvSpPr>
                <p:spPr bwMode="auto">
                  <a:xfrm>
                    <a:off x="672" y="172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4" name="AutoShape 10">
                    <a:extLst>
                      <a:ext uri="{FF2B5EF4-FFF2-40B4-BE49-F238E27FC236}">
                        <a16:creationId xmlns:a16="http://schemas.microsoft.com/office/drawing/2014/main" id="{A746A4B4-580E-4B1F-88C0-42D1F204C39D}"/>
                      </a:ext>
                    </a:extLst>
                  </p:cNvPr>
                  <p:cNvSpPr>
                    <a:spLocks noChangeArrowheads="1"/>
                  </p:cNvSpPr>
                  <p:nvPr/>
                </p:nvSpPr>
                <p:spPr bwMode="auto">
                  <a:xfrm>
                    <a:off x="4800" y="960"/>
                    <a:ext cx="336" cy="33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鼠标</a:t>
                    </a:r>
                  </a:p>
                </p:txBody>
              </p:sp>
              <p:sp>
                <p:nvSpPr>
                  <p:cNvPr id="19475" name="AutoShape 10">
                    <a:extLst>
                      <a:ext uri="{FF2B5EF4-FFF2-40B4-BE49-F238E27FC236}">
                        <a16:creationId xmlns:a16="http://schemas.microsoft.com/office/drawing/2014/main" id="{893E9A22-8824-46E5-93D4-3B35329EA948}"/>
                      </a:ext>
                    </a:extLst>
                  </p:cNvPr>
                  <p:cNvSpPr>
                    <a:spLocks noChangeArrowheads="1"/>
                  </p:cNvSpPr>
                  <p:nvPr/>
                </p:nvSpPr>
                <p:spPr bwMode="auto">
                  <a:xfrm>
                    <a:off x="3360" y="624"/>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显示器</a:t>
                    </a:r>
                  </a:p>
                </p:txBody>
              </p:sp>
              <p:sp>
                <p:nvSpPr>
                  <p:cNvPr id="19476" name="AutoShape 10">
                    <a:extLst>
                      <a:ext uri="{FF2B5EF4-FFF2-40B4-BE49-F238E27FC236}">
                        <a16:creationId xmlns:a16="http://schemas.microsoft.com/office/drawing/2014/main" id="{353A7906-0C59-44DA-B60A-780DB5654CC1}"/>
                      </a:ext>
                    </a:extLst>
                  </p:cNvPr>
                  <p:cNvSpPr>
                    <a:spLocks noChangeArrowheads="1"/>
                  </p:cNvSpPr>
                  <p:nvPr/>
                </p:nvSpPr>
                <p:spPr bwMode="auto">
                  <a:xfrm>
                    <a:off x="4752" y="1344"/>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打印机</a:t>
                    </a:r>
                  </a:p>
                </p:txBody>
              </p:sp>
              <p:sp>
                <p:nvSpPr>
                  <p:cNvPr id="19477" name="AutoShape 10">
                    <a:extLst>
                      <a:ext uri="{FF2B5EF4-FFF2-40B4-BE49-F238E27FC236}">
                        <a16:creationId xmlns:a16="http://schemas.microsoft.com/office/drawing/2014/main" id="{FF129D34-0C0D-4E47-9CBA-9FCDBC35D0CA}"/>
                      </a:ext>
                    </a:extLst>
                  </p:cNvPr>
                  <p:cNvSpPr>
                    <a:spLocks noChangeArrowheads="1"/>
                  </p:cNvSpPr>
                  <p:nvPr/>
                </p:nvSpPr>
                <p:spPr bwMode="auto">
                  <a:xfrm>
                    <a:off x="672" y="672"/>
                    <a:ext cx="864" cy="33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调度集控中心</a:t>
                    </a:r>
                  </a:p>
                </p:txBody>
              </p:sp>
              <p:sp>
                <p:nvSpPr>
                  <p:cNvPr id="19478" name="AutoShape 10">
                    <a:extLst>
                      <a:ext uri="{FF2B5EF4-FFF2-40B4-BE49-F238E27FC236}">
                        <a16:creationId xmlns:a16="http://schemas.microsoft.com/office/drawing/2014/main" id="{7E0AB404-F9ED-448A-B7F6-3977A807A2BC}"/>
                      </a:ext>
                    </a:extLst>
                  </p:cNvPr>
                  <p:cNvSpPr>
                    <a:spLocks noChangeArrowheads="1"/>
                  </p:cNvSpPr>
                  <p:nvPr/>
                </p:nvSpPr>
                <p:spPr bwMode="auto">
                  <a:xfrm>
                    <a:off x="3888" y="1824"/>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保护管理机</a:t>
                    </a:r>
                  </a:p>
                </p:txBody>
              </p:sp>
              <p:sp>
                <p:nvSpPr>
                  <p:cNvPr id="19479" name="AutoShape 10">
                    <a:extLst>
                      <a:ext uri="{FF2B5EF4-FFF2-40B4-BE49-F238E27FC236}">
                        <a16:creationId xmlns:a16="http://schemas.microsoft.com/office/drawing/2014/main" id="{12A8905B-E01B-4BF8-BEBE-1BEC3E896B5C}"/>
                      </a:ext>
                    </a:extLst>
                  </p:cNvPr>
                  <p:cNvSpPr>
                    <a:spLocks noChangeArrowheads="1"/>
                  </p:cNvSpPr>
                  <p:nvPr/>
                </p:nvSpPr>
                <p:spPr bwMode="auto">
                  <a:xfrm>
                    <a:off x="960" y="1824"/>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数采控制机</a:t>
                    </a:r>
                  </a:p>
                </p:txBody>
              </p:sp>
              <p:sp>
                <p:nvSpPr>
                  <p:cNvPr id="19480" name="Line 41">
                    <a:extLst>
                      <a:ext uri="{FF2B5EF4-FFF2-40B4-BE49-F238E27FC236}">
                        <a16:creationId xmlns:a16="http://schemas.microsoft.com/office/drawing/2014/main" id="{7610176E-0FDF-4FED-9269-7C3A43FF897E}"/>
                      </a:ext>
                    </a:extLst>
                  </p:cNvPr>
                  <p:cNvSpPr>
                    <a:spLocks noChangeShapeType="1"/>
                  </p:cNvSpPr>
                  <p:nvPr/>
                </p:nvSpPr>
                <p:spPr bwMode="auto">
                  <a:xfrm>
                    <a:off x="3792" y="912"/>
                    <a:ext cx="0" cy="2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81" name="Line 42">
                    <a:extLst>
                      <a:ext uri="{FF2B5EF4-FFF2-40B4-BE49-F238E27FC236}">
                        <a16:creationId xmlns:a16="http://schemas.microsoft.com/office/drawing/2014/main" id="{55383E84-2956-4781-86C3-05B0DBF85E1B}"/>
                      </a:ext>
                    </a:extLst>
                  </p:cNvPr>
                  <p:cNvSpPr>
                    <a:spLocks noChangeShapeType="1"/>
                  </p:cNvSpPr>
                  <p:nvPr/>
                </p:nvSpPr>
                <p:spPr bwMode="auto">
                  <a:xfrm rot="5400000">
                    <a:off x="4607" y="1297"/>
                    <a:ext cx="1" cy="2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Line 43">
                    <a:extLst>
                      <a:ext uri="{FF2B5EF4-FFF2-40B4-BE49-F238E27FC236}">
                        <a16:creationId xmlns:a16="http://schemas.microsoft.com/office/drawing/2014/main" id="{AA36FDDD-706D-4E14-B1EC-0EA7B1A3066B}"/>
                      </a:ext>
                    </a:extLst>
                  </p:cNvPr>
                  <p:cNvSpPr>
                    <a:spLocks noChangeShapeType="1"/>
                  </p:cNvSpPr>
                  <p:nvPr/>
                </p:nvSpPr>
                <p:spPr bwMode="auto">
                  <a:xfrm>
                    <a:off x="4464" y="1248"/>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3" name="Rectangle 59">
                    <a:extLst>
                      <a:ext uri="{FF2B5EF4-FFF2-40B4-BE49-F238E27FC236}">
                        <a16:creationId xmlns:a16="http://schemas.microsoft.com/office/drawing/2014/main" id="{188D3632-2A05-4ECC-A14E-DA1710600232}"/>
                      </a:ext>
                    </a:extLst>
                  </p:cNvPr>
                  <p:cNvSpPr>
                    <a:spLocks noChangeArrowheads="1"/>
                  </p:cNvSpPr>
                  <p:nvPr/>
                </p:nvSpPr>
                <p:spPr bwMode="auto">
                  <a:xfrm>
                    <a:off x="2112" y="3936"/>
                    <a:ext cx="21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zh-CN" altLang="en-US" sz="1600" b="1">
                        <a:solidFill>
                          <a:schemeClr val="tx2"/>
                        </a:solidFill>
                        <a:latin typeface="宋体" panose="02010600030101010101" pitchFamily="2" charset="-122"/>
                        <a:ea typeface="宋体" panose="02010600030101010101" pitchFamily="2" charset="-122"/>
                      </a:rPr>
                      <a:t>分布式集中组屏结构的系统结构框图</a:t>
                    </a:r>
                  </a:p>
                </p:txBody>
              </p:sp>
              <p:sp>
                <p:nvSpPr>
                  <p:cNvPr id="19484" name="AutoShape 10">
                    <a:extLst>
                      <a:ext uri="{FF2B5EF4-FFF2-40B4-BE49-F238E27FC236}">
                        <a16:creationId xmlns:a16="http://schemas.microsoft.com/office/drawing/2014/main" id="{106E531E-02E0-491D-82D9-8FA9062D0B16}"/>
                      </a:ext>
                    </a:extLst>
                  </p:cNvPr>
                  <p:cNvSpPr>
                    <a:spLocks noChangeArrowheads="1"/>
                  </p:cNvSpPr>
                  <p:nvPr/>
                </p:nvSpPr>
                <p:spPr bwMode="auto">
                  <a:xfrm>
                    <a:off x="2592" y="1008"/>
                    <a:ext cx="336" cy="33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键盘</a:t>
                    </a:r>
                  </a:p>
                </p:txBody>
              </p:sp>
              <p:sp>
                <p:nvSpPr>
                  <p:cNvPr id="19485" name="Line 61">
                    <a:extLst>
                      <a:ext uri="{FF2B5EF4-FFF2-40B4-BE49-F238E27FC236}">
                        <a16:creationId xmlns:a16="http://schemas.microsoft.com/office/drawing/2014/main" id="{8A829B79-4B70-4102-9537-AE9A8E609D89}"/>
                      </a:ext>
                    </a:extLst>
                  </p:cNvPr>
                  <p:cNvSpPr>
                    <a:spLocks noChangeShapeType="1"/>
                  </p:cNvSpPr>
                  <p:nvPr/>
                </p:nvSpPr>
                <p:spPr bwMode="auto">
                  <a:xfrm>
                    <a:off x="2928" y="1248"/>
                    <a:ext cx="1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486" name="AutoShape 10">
                    <a:extLst>
                      <a:ext uri="{FF2B5EF4-FFF2-40B4-BE49-F238E27FC236}">
                        <a16:creationId xmlns:a16="http://schemas.microsoft.com/office/drawing/2014/main" id="{D7DC9BF0-1690-4D32-BA34-9B4D205178AA}"/>
                      </a:ext>
                    </a:extLst>
                  </p:cNvPr>
                  <p:cNvSpPr>
                    <a:spLocks noChangeArrowheads="1"/>
                  </p:cNvSpPr>
                  <p:nvPr/>
                </p:nvSpPr>
                <p:spPr bwMode="auto">
                  <a:xfrm>
                    <a:off x="1488" y="1248"/>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调制解调器</a:t>
                    </a:r>
                  </a:p>
                </p:txBody>
              </p:sp>
              <p:sp>
                <p:nvSpPr>
                  <p:cNvPr id="19487" name="Line 63">
                    <a:extLst>
                      <a:ext uri="{FF2B5EF4-FFF2-40B4-BE49-F238E27FC236}">
                        <a16:creationId xmlns:a16="http://schemas.microsoft.com/office/drawing/2014/main" id="{D2DF81AC-B4CF-4BD7-89FB-C869A1F4BC56}"/>
                      </a:ext>
                    </a:extLst>
                  </p:cNvPr>
                  <p:cNvSpPr>
                    <a:spLocks noChangeShapeType="1"/>
                  </p:cNvSpPr>
                  <p:nvPr/>
                </p:nvSpPr>
                <p:spPr bwMode="auto">
                  <a:xfrm>
                    <a:off x="2304" y="1392"/>
                    <a:ext cx="816"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88" name="Line 64">
                    <a:extLst>
                      <a:ext uri="{FF2B5EF4-FFF2-40B4-BE49-F238E27FC236}">
                        <a16:creationId xmlns:a16="http://schemas.microsoft.com/office/drawing/2014/main" id="{0F3A9D0D-D4F9-4F0E-8543-BC4C6B9D227B}"/>
                      </a:ext>
                    </a:extLst>
                  </p:cNvPr>
                  <p:cNvSpPr>
                    <a:spLocks noChangeShapeType="1"/>
                  </p:cNvSpPr>
                  <p:nvPr/>
                </p:nvSpPr>
                <p:spPr bwMode="auto">
                  <a:xfrm>
                    <a:off x="1008" y="960"/>
                    <a:ext cx="0" cy="43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489" name="Line 65">
                    <a:extLst>
                      <a:ext uri="{FF2B5EF4-FFF2-40B4-BE49-F238E27FC236}">
                        <a16:creationId xmlns:a16="http://schemas.microsoft.com/office/drawing/2014/main" id="{D9E9484B-1906-4593-B37D-E3865902EAAC}"/>
                      </a:ext>
                    </a:extLst>
                  </p:cNvPr>
                  <p:cNvSpPr>
                    <a:spLocks noChangeShapeType="1"/>
                  </p:cNvSpPr>
                  <p:nvPr/>
                </p:nvSpPr>
                <p:spPr bwMode="auto">
                  <a:xfrm>
                    <a:off x="1008" y="1392"/>
                    <a:ext cx="48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9490" name="Group 70">
                    <a:extLst>
                      <a:ext uri="{FF2B5EF4-FFF2-40B4-BE49-F238E27FC236}">
                        <a16:creationId xmlns:a16="http://schemas.microsoft.com/office/drawing/2014/main" id="{A61B564D-5993-4FC5-81F9-5A522089B643}"/>
                      </a:ext>
                    </a:extLst>
                  </p:cNvPr>
                  <p:cNvGrpSpPr>
                    <a:grpSpLocks/>
                  </p:cNvGrpSpPr>
                  <p:nvPr/>
                </p:nvGrpSpPr>
                <p:grpSpPr bwMode="auto">
                  <a:xfrm>
                    <a:off x="1392" y="1584"/>
                    <a:ext cx="2928" cy="144"/>
                    <a:chOff x="1392" y="1584"/>
                    <a:chExt cx="2928" cy="144"/>
                  </a:xfrm>
                </p:grpSpPr>
                <p:sp>
                  <p:nvSpPr>
                    <p:cNvPr id="19556" name="Line 66">
                      <a:extLst>
                        <a:ext uri="{FF2B5EF4-FFF2-40B4-BE49-F238E27FC236}">
                          <a16:creationId xmlns:a16="http://schemas.microsoft.com/office/drawing/2014/main" id="{2059B05E-3E12-4213-9CFD-D7833D017D34}"/>
                        </a:ext>
                      </a:extLst>
                    </p:cNvPr>
                    <p:cNvSpPr>
                      <a:spLocks noChangeShapeType="1"/>
                    </p:cNvSpPr>
                    <p:nvPr/>
                  </p:nvSpPr>
                  <p:spPr bwMode="auto">
                    <a:xfrm>
                      <a:off x="1392" y="1728"/>
                      <a:ext cx="29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7" name="AutoShape 67">
                      <a:extLst>
                        <a:ext uri="{FF2B5EF4-FFF2-40B4-BE49-F238E27FC236}">
                          <a16:creationId xmlns:a16="http://schemas.microsoft.com/office/drawing/2014/main" id="{7EDABBD2-6FD2-4DF2-845A-140EB98E739E}"/>
                        </a:ext>
                      </a:extLst>
                    </p:cNvPr>
                    <p:cNvSpPr>
                      <a:spLocks noChangeArrowheads="1"/>
                    </p:cNvSpPr>
                    <p:nvPr/>
                  </p:nvSpPr>
                  <p:spPr bwMode="auto">
                    <a:xfrm>
                      <a:off x="3648" y="1584"/>
                      <a:ext cx="144" cy="144"/>
                    </a:xfrm>
                    <a:prstGeom prst="upDownArrow">
                      <a:avLst>
                        <a:gd name="adj1" fmla="val 50000"/>
                        <a:gd name="adj2" fmla="val 2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sp>
                <p:nvSpPr>
                  <p:cNvPr id="19491" name="Line 68">
                    <a:extLst>
                      <a:ext uri="{FF2B5EF4-FFF2-40B4-BE49-F238E27FC236}">
                        <a16:creationId xmlns:a16="http://schemas.microsoft.com/office/drawing/2014/main" id="{19266252-2956-42EE-8A4B-50C7207D5163}"/>
                      </a:ext>
                    </a:extLst>
                  </p:cNvPr>
                  <p:cNvSpPr>
                    <a:spLocks noChangeShapeType="1"/>
                  </p:cNvSpPr>
                  <p:nvPr/>
                </p:nvSpPr>
                <p:spPr bwMode="auto">
                  <a:xfrm>
                    <a:off x="4320" y="1728"/>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2" name="Line 69">
                    <a:extLst>
                      <a:ext uri="{FF2B5EF4-FFF2-40B4-BE49-F238E27FC236}">
                        <a16:creationId xmlns:a16="http://schemas.microsoft.com/office/drawing/2014/main" id="{403A629B-D438-4C46-8756-30426224C8CD}"/>
                      </a:ext>
                    </a:extLst>
                  </p:cNvPr>
                  <p:cNvSpPr>
                    <a:spLocks noChangeShapeType="1"/>
                  </p:cNvSpPr>
                  <p:nvPr/>
                </p:nvSpPr>
                <p:spPr bwMode="auto">
                  <a:xfrm>
                    <a:off x="1392" y="1728"/>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93" name="Group 88">
                    <a:extLst>
                      <a:ext uri="{FF2B5EF4-FFF2-40B4-BE49-F238E27FC236}">
                        <a16:creationId xmlns:a16="http://schemas.microsoft.com/office/drawing/2014/main" id="{23E99EDB-1CDC-4EEA-BFC3-02DC279F3861}"/>
                      </a:ext>
                    </a:extLst>
                  </p:cNvPr>
                  <p:cNvGrpSpPr>
                    <a:grpSpLocks/>
                  </p:cNvGrpSpPr>
                  <p:nvPr/>
                </p:nvGrpSpPr>
                <p:grpSpPr bwMode="auto">
                  <a:xfrm>
                    <a:off x="336" y="2112"/>
                    <a:ext cx="1776" cy="1296"/>
                    <a:chOff x="3312" y="2112"/>
                    <a:chExt cx="1776" cy="1296"/>
                  </a:xfrm>
                </p:grpSpPr>
                <p:sp>
                  <p:nvSpPr>
                    <p:cNvPr id="19539" name="Line 72">
                      <a:extLst>
                        <a:ext uri="{FF2B5EF4-FFF2-40B4-BE49-F238E27FC236}">
                          <a16:creationId xmlns:a16="http://schemas.microsoft.com/office/drawing/2014/main" id="{5F3F6163-FC69-4A68-9AF1-FB21543F7E7A}"/>
                        </a:ext>
                      </a:extLst>
                    </p:cNvPr>
                    <p:cNvSpPr>
                      <a:spLocks noChangeShapeType="1"/>
                    </p:cNvSpPr>
                    <p:nvPr/>
                  </p:nvSpPr>
                  <p:spPr bwMode="auto">
                    <a:xfrm>
                      <a:off x="3312" y="2256"/>
                      <a:ext cx="17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0" name="AutoShape 73">
                      <a:extLst>
                        <a:ext uri="{FF2B5EF4-FFF2-40B4-BE49-F238E27FC236}">
                          <a16:creationId xmlns:a16="http://schemas.microsoft.com/office/drawing/2014/main" id="{08A99CE8-64F5-48FF-80FE-28A5364DE4BB}"/>
                        </a:ext>
                      </a:extLst>
                    </p:cNvPr>
                    <p:cNvSpPr>
                      <a:spLocks noChangeArrowheads="1"/>
                    </p:cNvSpPr>
                    <p:nvPr/>
                  </p:nvSpPr>
                  <p:spPr bwMode="auto">
                    <a:xfrm>
                      <a:off x="4224" y="2112"/>
                      <a:ext cx="144" cy="144"/>
                    </a:xfrm>
                    <a:prstGeom prst="upDownArrow">
                      <a:avLst>
                        <a:gd name="adj1" fmla="val 50000"/>
                        <a:gd name="adj2" fmla="val 2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nvGrpSpPr>
                    <p:cNvPr id="19541" name="Group 75">
                      <a:extLst>
                        <a:ext uri="{FF2B5EF4-FFF2-40B4-BE49-F238E27FC236}">
                          <a16:creationId xmlns:a16="http://schemas.microsoft.com/office/drawing/2014/main" id="{EFAE195F-6106-42D4-8FB6-46A0655872BE}"/>
                        </a:ext>
                      </a:extLst>
                    </p:cNvPr>
                    <p:cNvGrpSpPr>
                      <a:grpSpLocks/>
                    </p:cNvGrpSpPr>
                    <p:nvPr/>
                  </p:nvGrpSpPr>
                  <p:grpSpPr bwMode="auto">
                    <a:xfrm>
                      <a:off x="3360" y="2256"/>
                      <a:ext cx="240" cy="1152"/>
                      <a:chOff x="3024" y="2256"/>
                      <a:chExt cx="240" cy="1152"/>
                    </a:xfrm>
                  </p:grpSpPr>
                  <p:sp>
                    <p:nvSpPr>
                      <p:cNvPr id="19554" name="AutoShape 54">
                        <a:extLst>
                          <a:ext uri="{FF2B5EF4-FFF2-40B4-BE49-F238E27FC236}">
                            <a16:creationId xmlns:a16="http://schemas.microsoft.com/office/drawing/2014/main" id="{C9FACFCD-A38F-40F6-AA72-F118B009A4FF}"/>
                          </a:ext>
                        </a:extLst>
                      </p:cNvPr>
                      <p:cNvSpPr>
                        <a:spLocks noChangeArrowheads="1"/>
                      </p:cNvSpPr>
                      <p:nvPr/>
                    </p:nvSpPr>
                    <p:spPr bwMode="auto">
                      <a:xfrm>
                        <a:off x="3024" y="2400"/>
                        <a:ext cx="240" cy="1008"/>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电</a:t>
                        </a:r>
                      </a:p>
                      <a:p>
                        <a:pPr algn="ctr" eaLnBrk="1" latinLnBrk="0" hangingPunct="1"/>
                        <a:r>
                          <a:rPr lang="zh-CN" altLang="en-US" sz="1200" b="1">
                            <a:latin typeface="Times New Roman" panose="02020603050405020304" pitchFamily="18" charset="0"/>
                            <a:ea typeface="宋体" panose="02010600030101010101" pitchFamily="2" charset="-122"/>
                          </a:rPr>
                          <a:t>能</a:t>
                        </a:r>
                      </a:p>
                      <a:p>
                        <a:pPr algn="ctr" eaLnBrk="1" latinLnBrk="0" hangingPunct="1"/>
                        <a:r>
                          <a:rPr lang="zh-CN" altLang="en-US" sz="1200" b="1">
                            <a:latin typeface="Times New Roman" panose="02020603050405020304" pitchFamily="18" charset="0"/>
                            <a:ea typeface="宋体" panose="02010600030101010101" pitchFamily="2" charset="-122"/>
                          </a:rPr>
                          <a:t>计</a:t>
                        </a:r>
                      </a:p>
                      <a:p>
                        <a:pPr algn="ctr" eaLnBrk="1" latinLnBrk="0" hangingPunct="1"/>
                        <a:r>
                          <a:rPr lang="zh-CN" altLang="en-US" sz="1200" b="1">
                            <a:latin typeface="Times New Roman" panose="02020603050405020304" pitchFamily="18" charset="0"/>
                            <a:ea typeface="宋体" panose="02010600030101010101" pitchFamily="2" charset="-122"/>
                          </a:rPr>
                          <a:t>量</a:t>
                        </a:r>
                      </a:p>
                    </p:txBody>
                  </p:sp>
                  <p:sp>
                    <p:nvSpPr>
                      <p:cNvPr id="19555" name="AutoShape 74">
                        <a:extLst>
                          <a:ext uri="{FF2B5EF4-FFF2-40B4-BE49-F238E27FC236}">
                            <a16:creationId xmlns:a16="http://schemas.microsoft.com/office/drawing/2014/main" id="{A2B3DEDF-25AC-48BF-8C71-204FF29C78C5}"/>
                          </a:ext>
                        </a:extLst>
                      </p:cNvPr>
                      <p:cNvSpPr>
                        <a:spLocks noChangeArrowheads="1"/>
                      </p:cNvSpPr>
                      <p:nvPr/>
                    </p:nvSpPr>
                    <p:spPr bwMode="auto">
                      <a:xfrm>
                        <a:off x="3072" y="2256"/>
                        <a:ext cx="96" cy="144"/>
                      </a:xfrm>
                      <a:prstGeom prst="upDownArrow">
                        <a:avLst>
                          <a:gd name="adj1" fmla="val 50000"/>
                          <a:gd name="adj2" fmla="val 3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grpSp>
                  <p:nvGrpSpPr>
                    <p:cNvPr id="19542" name="Group 76">
                      <a:extLst>
                        <a:ext uri="{FF2B5EF4-FFF2-40B4-BE49-F238E27FC236}">
                          <a16:creationId xmlns:a16="http://schemas.microsoft.com/office/drawing/2014/main" id="{C4923391-56C2-472D-80E4-0CD2187D9729}"/>
                        </a:ext>
                      </a:extLst>
                    </p:cNvPr>
                    <p:cNvGrpSpPr>
                      <a:grpSpLocks/>
                    </p:cNvGrpSpPr>
                    <p:nvPr/>
                  </p:nvGrpSpPr>
                  <p:grpSpPr bwMode="auto">
                    <a:xfrm>
                      <a:off x="3696" y="2256"/>
                      <a:ext cx="240" cy="1152"/>
                      <a:chOff x="3024" y="2256"/>
                      <a:chExt cx="240" cy="1152"/>
                    </a:xfrm>
                  </p:grpSpPr>
                  <p:sp>
                    <p:nvSpPr>
                      <p:cNvPr id="19552" name="AutoShape 54">
                        <a:extLst>
                          <a:ext uri="{FF2B5EF4-FFF2-40B4-BE49-F238E27FC236}">
                            <a16:creationId xmlns:a16="http://schemas.microsoft.com/office/drawing/2014/main" id="{33D1982E-F7A3-4FCB-BDA9-BBE1F638DF60}"/>
                          </a:ext>
                        </a:extLst>
                      </p:cNvPr>
                      <p:cNvSpPr>
                        <a:spLocks noChangeArrowheads="1"/>
                      </p:cNvSpPr>
                      <p:nvPr/>
                    </p:nvSpPr>
                    <p:spPr bwMode="auto">
                      <a:xfrm>
                        <a:off x="3024" y="2400"/>
                        <a:ext cx="240" cy="1008"/>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200" b="1">
                            <a:latin typeface="Times New Roman" panose="02020603050405020304" pitchFamily="18" charset="0"/>
                            <a:ea typeface="宋体" panose="02010600030101010101" pitchFamily="2" charset="-122"/>
                          </a:rPr>
                          <a:t>A/D</a:t>
                        </a:r>
                      </a:p>
                      <a:p>
                        <a:pPr algn="ctr" eaLnBrk="1" latinLnBrk="0" hangingPunct="1"/>
                        <a:r>
                          <a:rPr lang="zh-CN" altLang="en-US" sz="1200" b="1">
                            <a:latin typeface="Times New Roman" panose="02020603050405020304" pitchFamily="18" charset="0"/>
                            <a:ea typeface="宋体" panose="02010600030101010101" pitchFamily="2" charset="-122"/>
                          </a:rPr>
                          <a:t>采</a:t>
                        </a:r>
                      </a:p>
                      <a:p>
                        <a:pPr algn="ctr" eaLnBrk="1" latinLnBrk="0" hangingPunct="1"/>
                        <a:r>
                          <a:rPr lang="zh-CN" altLang="en-US" sz="1200" b="1">
                            <a:latin typeface="Times New Roman" panose="02020603050405020304" pitchFamily="18" charset="0"/>
                            <a:ea typeface="宋体" panose="02010600030101010101" pitchFamily="2" charset="-122"/>
                          </a:rPr>
                          <a:t>样</a:t>
                        </a:r>
                      </a:p>
                      <a:p>
                        <a:pPr algn="ctr" eaLnBrk="1" latinLnBrk="0" hangingPunct="1"/>
                        <a:r>
                          <a:rPr lang="zh-CN" altLang="en-US" sz="1200" b="1">
                            <a:latin typeface="Times New Roman" panose="02020603050405020304" pitchFamily="18" charset="0"/>
                            <a:ea typeface="宋体" panose="02010600030101010101" pitchFamily="2" charset="-122"/>
                          </a:rPr>
                          <a:t>单</a:t>
                        </a:r>
                      </a:p>
                      <a:p>
                        <a:pPr algn="ctr" eaLnBrk="1" latinLnBrk="0" hangingPunct="1"/>
                        <a:r>
                          <a:rPr lang="zh-CN" altLang="en-US" sz="1200" b="1">
                            <a:latin typeface="Times New Roman" panose="02020603050405020304" pitchFamily="18" charset="0"/>
                            <a:ea typeface="宋体" panose="02010600030101010101" pitchFamily="2" charset="-122"/>
                          </a:rPr>
                          <a:t>元</a:t>
                        </a:r>
                      </a:p>
                    </p:txBody>
                  </p:sp>
                  <p:sp>
                    <p:nvSpPr>
                      <p:cNvPr id="19553" name="AutoShape 78">
                        <a:extLst>
                          <a:ext uri="{FF2B5EF4-FFF2-40B4-BE49-F238E27FC236}">
                            <a16:creationId xmlns:a16="http://schemas.microsoft.com/office/drawing/2014/main" id="{3A44A1F7-147B-4664-9BBF-871A5B987BF9}"/>
                          </a:ext>
                        </a:extLst>
                      </p:cNvPr>
                      <p:cNvSpPr>
                        <a:spLocks noChangeArrowheads="1"/>
                      </p:cNvSpPr>
                      <p:nvPr/>
                    </p:nvSpPr>
                    <p:spPr bwMode="auto">
                      <a:xfrm>
                        <a:off x="3072" y="2256"/>
                        <a:ext cx="96" cy="144"/>
                      </a:xfrm>
                      <a:prstGeom prst="upDownArrow">
                        <a:avLst>
                          <a:gd name="adj1" fmla="val 50000"/>
                          <a:gd name="adj2" fmla="val 3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grpSp>
                  <p:nvGrpSpPr>
                    <p:cNvPr id="19543" name="Group 79">
                      <a:extLst>
                        <a:ext uri="{FF2B5EF4-FFF2-40B4-BE49-F238E27FC236}">
                          <a16:creationId xmlns:a16="http://schemas.microsoft.com/office/drawing/2014/main" id="{C338F9B1-6B8E-4D77-8F84-3BEE0E59F7D3}"/>
                        </a:ext>
                      </a:extLst>
                    </p:cNvPr>
                    <p:cNvGrpSpPr>
                      <a:grpSpLocks/>
                    </p:cNvGrpSpPr>
                    <p:nvPr/>
                  </p:nvGrpSpPr>
                  <p:grpSpPr bwMode="auto">
                    <a:xfrm>
                      <a:off x="4080" y="2256"/>
                      <a:ext cx="240" cy="1152"/>
                      <a:chOff x="3024" y="2256"/>
                      <a:chExt cx="240" cy="1152"/>
                    </a:xfrm>
                  </p:grpSpPr>
                  <p:sp>
                    <p:nvSpPr>
                      <p:cNvPr id="19550" name="AutoShape 54">
                        <a:extLst>
                          <a:ext uri="{FF2B5EF4-FFF2-40B4-BE49-F238E27FC236}">
                            <a16:creationId xmlns:a16="http://schemas.microsoft.com/office/drawing/2014/main" id="{76C0434F-AD23-4AB6-9EFB-4E6788E07CD5}"/>
                          </a:ext>
                        </a:extLst>
                      </p:cNvPr>
                      <p:cNvSpPr>
                        <a:spLocks noChangeArrowheads="1"/>
                      </p:cNvSpPr>
                      <p:nvPr/>
                    </p:nvSpPr>
                    <p:spPr bwMode="auto">
                      <a:xfrm>
                        <a:off x="3024" y="2400"/>
                        <a:ext cx="240" cy="1008"/>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开</a:t>
                        </a:r>
                      </a:p>
                      <a:p>
                        <a:pPr algn="ctr" eaLnBrk="1" latinLnBrk="0" hangingPunct="1"/>
                        <a:r>
                          <a:rPr lang="zh-CN" altLang="en-US" sz="1200" b="1">
                            <a:latin typeface="Times New Roman" panose="02020603050405020304" pitchFamily="18" charset="0"/>
                            <a:ea typeface="宋体" panose="02010600030101010101" pitchFamily="2" charset="-122"/>
                          </a:rPr>
                          <a:t>关</a:t>
                        </a:r>
                      </a:p>
                      <a:p>
                        <a:pPr algn="ctr" eaLnBrk="1" latinLnBrk="0" hangingPunct="1"/>
                        <a:r>
                          <a:rPr lang="zh-CN" altLang="en-US" sz="1200" b="1">
                            <a:latin typeface="Times New Roman" panose="02020603050405020304" pitchFamily="18" charset="0"/>
                            <a:ea typeface="宋体" panose="02010600030101010101" pitchFamily="2" charset="-122"/>
                          </a:rPr>
                          <a:t>量</a:t>
                        </a:r>
                      </a:p>
                      <a:p>
                        <a:pPr algn="ctr" eaLnBrk="1" latinLnBrk="0" hangingPunct="1"/>
                        <a:r>
                          <a:rPr lang="zh-CN" altLang="en-US" sz="1200" b="1">
                            <a:latin typeface="Times New Roman" panose="02020603050405020304" pitchFamily="18" charset="0"/>
                            <a:ea typeface="宋体" panose="02010600030101010101" pitchFamily="2" charset="-122"/>
                          </a:rPr>
                          <a:t>输</a:t>
                        </a:r>
                      </a:p>
                      <a:p>
                        <a:pPr algn="ctr" eaLnBrk="1" latinLnBrk="0" hangingPunct="1"/>
                        <a:r>
                          <a:rPr lang="zh-CN" altLang="en-US" sz="1200" b="1">
                            <a:latin typeface="Times New Roman" panose="02020603050405020304" pitchFamily="18" charset="0"/>
                            <a:ea typeface="宋体" panose="02010600030101010101" pitchFamily="2" charset="-122"/>
                          </a:rPr>
                          <a:t>入</a:t>
                        </a:r>
                      </a:p>
                      <a:p>
                        <a:pPr algn="ctr" eaLnBrk="1" latinLnBrk="0" hangingPunct="1"/>
                        <a:r>
                          <a:rPr lang="zh-CN" altLang="en-US" sz="1200" b="1">
                            <a:latin typeface="Times New Roman" panose="02020603050405020304" pitchFamily="18" charset="0"/>
                            <a:ea typeface="宋体" panose="02010600030101010101" pitchFamily="2" charset="-122"/>
                          </a:rPr>
                          <a:t>单</a:t>
                        </a:r>
                      </a:p>
                      <a:p>
                        <a:pPr algn="ctr" eaLnBrk="1" latinLnBrk="0" hangingPunct="1"/>
                        <a:r>
                          <a:rPr lang="zh-CN" altLang="en-US" sz="1200" b="1">
                            <a:latin typeface="Times New Roman" panose="02020603050405020304" pitchFamily="18" charset="0"/>
                            <a:ea typeface="宋体" panose="02010600030101010101" pitchFamily="2" charset="-122"/>
                          </a:rPr>
                          <a:t>元</a:t>
                        </a:r>
                      </a:p>
                    </p:txBody>
                  </p:sp>
                  <p:sp>
                    <p:nvSpPr>
                      <p:cNvPr id="19551" name="AutoShape 81">
                        <a:extLst>
                          <a:ext uri="{FF2B5EF4-FFF2-40B4-BE49-F238E27FC236}">
                            <a16:creationId xmlns:a16="http://schemas.microsoft.com/office/drawing/2014/main" id="{2B8718F8-E3FF-4235-BC0C-37FA48C4D8DF}"/>
                          </a:ext>
                        </a:extLst>
                      </p:cNvPr>
                      <p:cNvSpPr>
                        <a:spLocks noChangeArrowheads="1"/>
                      </p:cNvSpPr>
                      <p:nvPr/>
                    </p:nvSpPr>
                    <p:spPr bwMode="auto">
                      <a:xfrm>
                        <a:off x="3072" y="2256"/>
                        <a:ext cx="96" cy="144"/>
                      </a:xfrm>
                      <a:prstGeom prst="upDownArrow">
                        <a:avLst>
                          <a:gd name="adj1" fmla="val 50000"/>
                          <a:gd name="adj2" fmla="val 3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grpSp>
                  <p:nvGrpSpPr>
                    <p:cNvPr id="19544" name="Group 82">
                      <a:extLst>
                        <a:ext uri="{FF2B5EF4-FFF2-40B4-BE49-F238E27FC236}">
                          <a16:creationId xmlns:a16="http://schemas.microsoft.com/office/drawing/2014/main" id="{B67092E4-5406-4659-BDA1-C07DC276D0AE}"/>
                        </a:ext>
                      </a:extLst>
                    </p:cNvPr>
                    <p:cNvGrpSpPr>
                      <a:grpSpLocks/>
                    </p:cNvGrpSpPr>
                    <p:nvPr/>
                  </p:nvGrpSpPr>
                  <p:grpSpPr bwMode="auto">
                    <a:xfrm>
                      <a:off x="4464" y="2256"/>
                      <a:ext cx="240" cy="1152"/>
                      <a:chOff x="3024" y="2256"/>
                      <a:chExt cx="240" cy="1152"/>
                    </a:xfrm>
                  </p:grpSpPr>
                  <p:sp>
                    <p:nvSpPr>
                      <p:cNvPr id="19548" name="AutoShape 54">
                        <a:extLst>
                          <a:ext uri="{FF2B5EF4-FFF2-40B4-BE49-F238E27FC236}">
                            <a16:creationId xmlns:a16="http://schemas.microsoft.com/office/drawing/2014/main" id="{DA61D9A1-6551-403B-82E5-348FCC2CA0CB}"/>
                          </a:ext>
                        </a:extLst>
                      </p:cNvPr>
                      <p:cNvSpPr>
                        <a:spLocks noChangeArrowheads="1"/>
                      </p:cNvSpPr>
                      <p:nvPr/>
                    </p:nvSpPr>
                    <p:spPr bwMode="auto">
                      <a:xfrm>
                        <a:off x="3024" y="2400"/>
                        <a:ext cx="240" cy="1008"/>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中</a:t>
                        </a:r>
                      </a:p>
                      <a:p>
                        <a:pPr algn="ctr" eaLnBrk="1" latinLnBrk="0" hangingPunct="1"/>
                        <a:r>
                          <a:rPr lang="zh-CN" altLang="en-US" sz="1200" b="1">
                            <a:latin typeface="Times New Roman" panose="02020603050405020304" pitchFamily="18" charset="0"/>
                            <a:ea typeface="宋体" panose="02010600030101010101" pitchFamily="2" charset="-122"/>
                          </a:rPr>
                          <a:t>断</a:t>
                        </a:r>
                      </a:p>
                      <a:p>
                        <a:pPr algn="ctr" eaLnBrk="1" latinLnBrk="0" hangingPunct="1"/>
                        <a:r>
                          <a:rPr lang="zh-CN" altLang="en-US" sz="1200" b="1">
                            <a:latin typeface="Times New Roman" panose="02020603050405020304" pitchFamily="18" charset="0"/>
                            <a:ea typeface="宋体" panose="02010600030101010101" pitchFamily="2" charset="-122"/>
                          </a:rPr>
                          <a:t>输</a:t>
                        </a:r>
                      </a:p>
                      <a:p>
                        <a:pPr algn="ctr" eaLnBrk="1" latinLnBrk="0" hangingPunct="1"/>
                        <a:r>
                          <a:rPr lang="zh-CN" altLang="en-US" sz="1200" b="1">
                            <a:latin typeface="Times New Roman" panose="02020603050405020304" pitchFamily="18" charset="0"/>
                            <a:ea typeface="宋体" panose="02010600030101010101" pitchFamily="2" charset="-122"/>
                          </a:rPr>
                          <a:t>入</a:t>
                        </a:r>
                      </a:p>
                      <a:p>
                        <a:pPr algn="ctr" eaLnBrk="1" latinLnBrk="0" hangingPunct="1"/>
                        <a:r>
                          <a:rPr lang="zh-CN" altLang="en-US" sz="1200" b="1">
                            <a:latin typeface="Times New Roman" panose="02020603050405020304" pitchFamily="18" charset="0"/>
                            <a:ea typeface="宋体" panose="02010600030101010101" pitchFamily="2" charset="-122"/>
                          </a:rPr>
                          <a:t>板</a:t>
                        </a:r>
                      </a:p>
                    </p:txBody>
                  </p:sp>
                  <p:sp>
                    <p:nvSpPr>
                      <p:cNvPr id="19549" name="AutoShape 84">
                        <a:extLst>
                          <a:ext uri="{FF2B5EF4-FFF2-40B4-BE49-F238E27FC236}">
                            <a16:creationId xmlns:a16="http://schemas.microsoft.com/office/drawing/2014/main" id="{BEA5D9A8-6887-4E2D-B0E1-FE136FDF5385}"/>
                          </a:ext>
                        </a:extLst>
                      </p:cNvPr>
                      <p:cNvSpPr>
                        <a:spLocks noChangeArrowheads="1"/>
                      </p:cNvSpPr>
                      <p:nvPr/>
                    </p:nvSpPr>
                    <p:spPr bwMode="auto">
                      <a:xfrm>
                        <a:off x="3072" y="2256"/>
                        <a:ext cx="96" cy="144"/>
                      </a:xfrm>
                      <a:prstGeom prst="upDownArrow">
                        <a:avLst>
                          <a:gd name="adj1" fmla="val 50000"/>
                          <a:gd name="adj2" fmla="val 3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grpSp>
                  <p:nvGrpSpPr>
                    <p:cNvPr id="19545" name="Group 85">
                      <a:extLst>
                        <a:ext uri="{FF2B5EF4-FFF2-40B4-BE49-F238E27FC236}">
                          <a16:creationId xmlns:a16="http://schemas.microsoft.com/office/drawing/2014/main" id="{41F51566-061F-4B72-95C8-9F04E3E47BD0}"/>
                        </a:ext>
                      </a:extLst>
                    </p:cNvPr>
                    <p:cNvGrpSpPr>
                      <a:grpSpLocks/>
                    </p:cNvGrpSpPr>
                    <p:nvPr/>
                  </p:nvGrpSpPr>
                  <p:grpSpPr bwMode="auto">
                    <a:xfrm>
                      <a:off x="4848" y="2256"/>
                      <a:ext cx="240" cy="1152"/>
                      <a:chOff x="3024" y="2256"/>
                      <a:chExt cx="240" cy="1152"/>
                    </a:xfrm>
                  </p:grpSpPr>
                  <p:sp>
                    <p:nvSpPr>
                      <p:cNvPr id="19546" name="AutoShape 54">
                        <a:extLst>
                          <a:ext uri="{FF2B5EF4-FFF2-40B4-BE49-F238E27FC236}">
                            <a16:creationId xmlns:a16="http://schemas.microsoft.com/office/drawing/2014/main" id="{3085388A-D0E3-44C9-9BD1-0257B38F4981}"/>
                          </a:ext>
                        </a:extLst>
                      </p:cNvPr>
                      <p:cNvSpPr>
                        <a:spLocks noChangeArrowheads="1"/>
                      </p:cNvSpPr>
                      <p:nvPr/>
                    </p:nvSpPr>
                    <p:spPr bwMode="auto">
                      <a:xfrm>
                        <a:off x="3024" y="2400"/>
                        <a:ext cx="240" cy="1008"/>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开</a:t>
                        </a:r>
                      </a:p>
                      <a:p>
                        <a:pPr algn="ctr" eaLnBrk="1" latinLnBrk="0" hangingPunct="1"/>
                        <a:r>
                          <a:rPr lang="zh-CN" altLang="en-US" sz="1200" b="1">
                            <a:latin typeface="Times New Roman" panose="02020603050405020304" pitchFamily="18" charset="0"/>
                            <a:ea typeface="宋体" panose="02010600030101010101" pitchFamily="2" charset="-122"/>
                          </a:rPr>
                          <a:t>关</a:t>
                        </a:r>
                      </a:p>
                      <a:p>
                        <a:pPr algn="ctr" eaLnBrk="1" latinLnBrk="0" hangingPunct="1"/>
                        <a:r>
                          <a:rPr lang="zh-CN" altLang="en-US" sz="1200" b="1">
                            <a:latin typeface="Times New Roman" panose="02020603050405020304" pitchFamily="18" charset="0"/>
                            <a:ea typeface="宋体" panose="02010600030101010101" pitchFamily="2" charset="-122"/>
                          </a:rPr>
                          <a:t>量</a:t>
                        </a:r>
                      </a:p>
                      <a:p>
                        <a:pPr algn="ctr" eaLnBrk="1" latinLnBrk="0" hangingPunct="1"/>
                        <a:r>
                          <a:rPr lang="zh-CN" altLang="en-US" sz="1200" b="1">
                            <a:latin typeface="Times New Roman" panose="02020603050405020304" pitchFamily="18" charset="0"/>
                            <a:ea typeface="宋体" panose="02010600030101010101" pitchFamily="2" charset="-122"/>
                          </a:rPr>
                          <a:t>输</a:t>
                        </a:r>
                      </a:p>
                      <a:p>
                        <a:pPr algn="ctr" eaLnBrk="1" latinLnBrk="0" hangingPunct="1"/>
                        <a:r>
                          <a:rPr lang="zh-CN" altLang="en-US" sz="1200" b="1">
                            <a:latin typeface="Times New Roman" panose="02020603050405020304" pitchFamily="18" charset="0"/>
                            <a:ea typeface="宋体" panose="02010600030101010101" pitchFamily="2" charset="-122"/>
                          </a:rPr>
                          <a:t>出</a:t>
                        </a:r>
                      </a:p>
                      <a:p>
                        <a:pPr algn="ctr" eaLnBrk="1" latinLnBrk="0" hangingPunct="1"/>
                        <a:r>
                          <a:rPr lang="zh-CN" altLang="en-US" sz="1200" b="1">
                            <a:latin typeface="Times New Roman" panose="02020603050405020304" pitchFamily="18" charset="0"/>
                            <a:ea typeface="宋体" panose="02010600030101010101" pitchFamily="2" charset="-122"/>
                          </a:rPr>
                          <a:t>单</a:t>
                        </a:r>
                      </a:p>
                      <a:p>
                        <a:pPr algn="ctr" eaLnBrk="1" latinLnBrk="0" hangingPunct="1"/>
                        <a:r>
                          <a:rPr lang="zh-CN" altLang="en-US" sz="1200" b="1">
                            <a:latin typeface="Times New Roman" panose="02020603050405020304" pitchFamily="18" charset="0"/>
                            <a:ea typeface="宋体" panose="02010600030101010101" pitchFamily="2" charset="-122"/>
                          </a:rPr>
                          <a:t>元</a:t>
                        </a:r>
                      </a:p>
                    </p:txBody>
                  </p:sp>
                  <p:sp>
                    <p:nvSpPr>
                      <p:cNvPr id="19547" name="AutoShape 87">
                        <a:extLst>
                          <a:ext uri="{FF2B5EF4-FFF2-40B4-BE49-F238E27FC236}">
                            <a16:creationId xmlns:a16="http://schemas.microsoft.com/office/drawing/2014/main" id="{2664E0EC-3839-49E7-8F4E-8EFD563B2C4C}"/>
                          </a:ext>
                        </a:extLst>
                      </p:cNvPr>
                      <p:cNvSpPr>
                        <a:spLocks noChangeArrowheads="1"/>
                      </p:cNvSpPr>
                      <p:nvPr/>
                    </p:nvSpPr>
                    <p:spPr bwMode="auto">
                      <a:xfrm>
                        <a:off x="3072" y="2256"/>
                        <a:ext cx="96" cy="144"/>
                      </a:xfrm>
                      <a:prstGeom prst="upDownArrow">
                        <a:avLst>
                          <a:gd name="adj1" fmla="val 50000"/>
                          <a:gd name="adj2" fmla="val 3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grpSp>
              <p:sp>
                <p:nvSpPr>
                  <p:cNvPr id="19494" name="Line 90">
                    <a:extLst>
                      <a:ext uri="{FF2B5EF4-FFF2-40B4-BE49-F238E27FC236}">
                        <a16:creationId xmlns:a16="http://schemas.microsoft.com/office/drawing/2014/main" id="{33669EF3-7E4E-4BBF-9490-22D072B0B67F}"/>
                      </a:ext>
                    </a:extLst>
                  </p:cNvPr>
                  <p:cNvSpPr>
                    <a:spLocks noChangeShapeType="1"/>
                  </p:cNvSpPr>
                  <p:nvPr/>
                </p:nvSpPr>
                <p:spPr bwMode="auto">
                  <a:xfrm>
                    <a:off x="3408" y="2256"/>
                    <a:ext cx="17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5" name="AutoShape 91">
                    <a:extLst>
                      <a:ext uri="{FF2B5EF4-FFF2-40B4-BE49-F238E27FC236}">
                        <a16:creationId xmlns:a16="http://schemas.microsoft.com/office/drawing/2014/main" id="{1A4FD294-8446-428E-AC01-8367CB9EA6D7}"/>
                      </a:ext>
                    </a:extLst>
                  </p:cNvPr>
                  <p:cNvSpPr>
                    <a:spLocks noChangeArrowheads="1"/>
                  </p:cNvSpPr>
                  <p:nvPr/>
                </p:nvSpPr>
                <p:spPr bwMode="auto">
                  <a:xfrm>
                    <a:off x="4320" y="2112"/>
                    <a:ext cx="144" cy="144"/>
                  </a:xfrm>
                  <a:prstGeom prst="upDownArrow">
                    <a:avLst>
                      <a:gd name="adj1" fmla="val 50000"/>
                      <a:gd name="adj2" fmla="val 2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nvGrpSpPr>
                  <p:cNvPr id="19496" name="Group 92">
                    <a:extLst>
                      <a:ext uri="{FF2B5EF4-FFF2-40B4-BE49-F238E27FC236}">
                        <a16:creationId xmlns:a16="http://schemas.microsoft.com/office/drawing/2014/main" id="{BD409DE6-6869-4A7A-9E35-AEE4A2E9B821}"/>
                      </a:ext>
                    </a:extLst>
                  </p:cNvPr>
                  <p:cNvGrpSpPr>
                    <a:grpSpLocks/>
                  </p:cNvGrpSpPr>
                  <p:nvPr/>
                </p:nvGrpSpPr>
                <p:grpSpPr bwMode="auto">
                  <a:xfrm>
                    <a:off x="3456" y="2256"/>
                    <a:ext cx="240" cy="1152"/>
                    <a:chOff x="3024" y="2256"/>
                    <a:chExt cx="240" cy="1152"/>
                  </a:xfrm>
                </p:grpSpPr>
                <p:sp>
                  <p:nvSpPr>
                    <p:cNvPr id="19537" name="AutoShape 54">
                      <a:extLst>
                        <a:ext uri="{FF2B5EF4-FFF2-40B4-BE49-F238E27FC236}">
                          <a16:creationId xmlns:a16="http://schemas.microsoft.com/office/drawing/2014/main" id="{71D16B22-E740-4213-A5C2-78C13DD72579}"/>
                        </a:ext>
                      </a:extLst>
                    </p:cNvPr>
                    <p:cNvSpPr>
                      <a:spLocks noChangeArrowheads="1"/>
                    </p:cNvSpPr>
                    <p:nvPr/>
                  </p:nvSpPr>
                  <p:spPr bwMode="auto">
                    <a:xfrm>
                      <a:off x="3024" y="2400"/>
                      <a:ext cx="240" cy="1008"/>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线</a:t>
                      </a:r>
                    </a:p>
                    <a:p>
                      <a:pPr algn="ctr" eaLnBrk="1" latinLnBrk="0" hangingPunct="1"/>
                      <a:r>
                        <a:rPr lang="zh-CN" altLang="en-US" sz="1200" b="1">
                          <a:latin typeface="Times New Roman" panose="02020603050405020304" pitchFamily="18" charset="0"/>
                          <a:ea typeface="宋体" panose="02010600030101010101" pitchFamily="2" charset="-122"/>
                        </a:rPr>
                        <a:t>路</a:t>
                      </a:r>
                    </a:p>
                    <a:p>
                      <a:pPr algn="ctr" eaLnBrk="1" latinLnBrk="0" hangingPunct="1"/>
                      <a:r>
                        <a:rPr lang="zh-CN" altLang="en-US" sz="1200" b="1">
                          <a:latin typeface="Times New Roman" panose="02020603050405020304" pitchFamily="18" charset="0"/>
                          <a:ea typeface="宋体" panose="02010600030101010101" pitchFamily="2" charset="-122"/>
                        </a:rPr>
                        <a:t>保</a:t>
                      </a:r>
                    </a:p>
                    <a:p>
                      <a:pPr algn="ctr" eaLnBrk="1" latinLnBrk="0" hangingPunct="1"/>
                      <a:r>
                        <a:rPr lang="zh-CN" altLang="en-US" sz="1200" b="1">
                          <a:latin typeface="Times New Roman" panose="02020603050405020304" pitchFamily="18" charset="0"/>
                          <a:ea typeface="宋体" panose="02010600030101010101" pitchFamily="2" charset="-122"/>
                        </a:rPr>
                        <a:t>护</a:t>
                      </a:r>
                    </a:p>
                    <a:p>
                      <a:pPr algn="ctr" eaLnBrk="1" latinLnBrk="0" hangingPunct="1"/>
                      <a:r>
                        <a:rPr lang="zh-CN" altLang="en-US" sz="1200" b="1">
                          <a:latin typeface="Times New Roman" panose="02020603050405020304" pitchFamily="18" charset="0"/>
                          <a:ea typeface="宋体" panose="02010600030101010101" pitchFamily="2" charset="-122"/>
                        </a:rPr>
                        <a:t>单</a:t>
                      </a:r>
                    </a:p>
                    <a:p>
                      <a:pPr algn="ctr" eaLnBrk="1" latinLnBrk="0" hangingPunct="1"/>
                      <a:r>
                        <a:rPr lang="zh-CN" altLang="en-US" sz="1200" b="1">
                          <a:latin typeface="Times New Roman" panose="02020603050405020304" pitchFamily="18" charset="0"/>
                          <a:ea typeface="宋体" panose="02010600030101010101" pitchFamily="2" charset="-122"/>
                        </a:rPr>
                        <a:t>元</a:t>
                      </a:r>
                    </a:p>
                  </p:txBody>
                </p:sp>
                <p:sp>
                  <p:nvSpPr>
                    <p:cNvPr id="19538" name="AutoShape 94">
                      <a:extLst>
                        <a:ext uri="{FF2B5EF4-FFF2-40B4-BE49-F238E27FC236}">
                          <a16:creationId xmlns:a16="http://schemas.microsoft.com/office/drawing/2014/main" id="{65090289-DB88-49E8-B003-FAF02B1BFB24}"/>
                        </a:ext>
                      </a:extLst>
                    </p:cNvPr>
                    <p:cNvSpPr>
                      <a:spLocks noChangeArrowheads="1"/>
                    </p:cNvSpPr>
                    <p:nvPr/>
                  </p:nvSpPr>
                  <p:spPr bwMode="auto">
                    <a:xfrm>
                      <a:off x="3072" y="2256"/>
                      <a:ext cx="96" cy="144"/>
                    </a:xfrm>
                    <a:prstGeom prst="upDownArrow">
                      <a:avLst>
                        <a:gd name="adj1" fmla="val 50000"/>
                        <a:gd name="adj2" fmla="val 3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grpSp>
                <p:nvGrpSpPr>
                  <p:cNvPr id="19497" name="Group 95">
                    <a:extLst>
                      <a:ext uri="{FF2B5EF4-FFF2-40B4-BE49-F238E27FC236}">
                        <a16:creationId xmlns:a16="http://schemas.microsoft.com/office/drawing/2014/main" id="{A3D5D81A-71E5-448D-A1FD-60E67DBF80F6}"/>
                      </a:ext>
                    </a:extLst>
                  </p:cNvPr>
                  <p:cNvGrpSpPr>
                    <a:grpSpLocks/>
                  </p:cNvGrpSpPr>
                  <p:nvPr/>
                </p:nvGrpSpPr>
                <p:grpSpPr bwMode="auto">
                  <a:xfrm>
                    <a:off x="3792" y="2256"/>
                    <a:ext cx="240" cy="1152"/>
                    <a:chOff x="3024" y="2256"/>
                    <a:chExt cx="240" cy="1152"/>
                  </a:xfrm>
                </p:grpSpPr>
                <p:sp>
                  <p:nvSpPr>
                    <p:cNvPr id="19535" name="AutoShape 54">
                      <a:extLst>
                        <a:ext uri="{FF2B5EF4-FFF2-40B4-BE49-F238E27FC236}">
                          <a16:creationId xmlns:a16="http://schemas.microsoft.com/office/drawing/2014/main" id="{DB33CFE4-A2E1-44AD-B9B1-762971441CEA}"/>
                        </a:ext>
                      </a:extLst>
                    </p:cNvPr>
                    <p:cNvSpPr>
                      <a:spLocks noChangeArrowheads="1"/>
                    </p:cNvSpPr>
                    <p:nvPr/>
                  </p:nvSpPr>
                  <p:spPr bwMode="auto">
                    <a:xfrm>
                      <a:off x="3024" y="2400"/>
                      <a:ext cx="240" cy="1008"/>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电</a:t>
                      </a:r>
                    </a:p>
                    <a:p>
                      <a:pPr algn="ctr" eaLnBrk="1" latinLnBrk="0" hangingPunct="1"/>
                      <a:r>
                        <a:rPr lang="zh-CN" altLang="en-US" sz="1200" b="1">
                          <a:latin typeface="Times New Roman" panose="02020603050405020304" pitchFamily="18" charset="0"/>
                          <a:ea typeface="宋体" panose="02010600030101010101" pitchFamily="2" charset="-122"/>
                        </a:rPr>
                        <a:t>容</a:t>
                      </a:r>
                    </a:p>
                    <a:p>
                      <a:pPr algn="ctr" eaLnBrk="1" latinLnBrk="0" hangingPunct="1"/>
                      <a:r>
                        <a:rPr lang="zh-CN" altLang="en-US" sz="1200" b="1">
                          <a:latin typeface="Times New Roman" panose="02020603050405020304" pitchFamily="18" charset="0"/>
                          <a:ea typeface="宋体" panose="02010600030101010101" pitchFamily="2" charset="-122"/>
                        </a:rPr>
                        <a:t>保</a:t>
                      </a:r>
                    </a:p>
                    <a:p>
                      <a:pPr algn="ctr" eaLnBrk="1" latinLnBrk="0" hangingPunct="1"/>
                      <a:r>
                        <a:rPr lang="zh-CN" altLang="en-US" sz="1200" b="1">
                          <a:latin typeface="Times New Roman" panose="02020603050405020304" pitchFamily="18" charset="0"/>
                          <a:ea typeface="宋体" panose="02010600030101010101" pitchFamily="2" charset="-122"/>
                        </a:rPr>
                        <a:t>护</a:t>
                      </a:r>
                    </a:p>
                    <a:p>
                      <a:pPr algn="ctr" eaLnBrk="1" latinLnBrk="0" hangingPunct="1"/>
                      <a:r>
                        <a:rPr lang="zh-CN" altLang="en-US" sz="1200" b="1">
                          <a:latin typeface="Times New Roman" panose="02020603050405020304" pitchFamily="18" charset="0"/>
                          <a:ea typeface="宋体" panose="02010600030101010101" pitchFamily="2" charset="-122"/>
                        </a:rPr>
                        <a:t>单</a:t>
                      </a:r>
                    </a:p>
                    <a:p>
                      <a:pPr algn="ctr" eaLnBrk="1" latinLnBrk="0" hangingPunct="1"/>
                      <a:r>
                        <a:rPr lang="zh-CN" altLang="en-US" sz="1200" b="1">
                          <a:latin typeface="Times New Roman" panose="02020603050405020304" pitchFamily="18" charset="0"/>
                          <a:ea typeface="宋体" panose="02010600030101010101" pitchFamily="2" charset="-122"/>
                        </a:rPr>
                        <a:t>元</a:t>
                      </a:r>
                    </a:p>
                  </p:txBody>
                </p:sp>
                <p:sp>
                  <p:nvSpPr>
                    <p:cNvPr id="19536" name="AutoShape 97">
                      <a:extLst>
                        <a:ext uri="{FF2B5EF4-FFF2-40B4-BE49-F238E27FC236}">
                          <a16:creationId xmlns:a16="http://schemas.microsoft.com/office/drawing/2014/main" id="{0D6743AE-1F52-4997-9BE6-CD9D40F9F5A1}"/>
                        </a:ext>
                      </a:extLst>
                    </p:cNvPr>
                    <p:cNvSpPr>
                      <a:spLocks noChangeArrowheads="1"/>
                    </p:cNvSpPr>
                    <p:nvPr/>
                  </p:nvSpPr>
                  <p:spPr bwMode="auto">
                    <a:xfrm>
                      <a:off x="3072" y="2256"/>
                      <a:ext cx="96" cy="144"/>
                    </a:xfrm>
                    <a:prstGeom prst="upDownArrow">
                      <a:avLst>
                        <a:gd name="adj1" fmla="val 50000"/>
                        <a:gd name="adj2" fmla="val 3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grpSp>
                <p:nvGrpSpPr>
                  <p:cNvPr id="19498" name="Group 98">
                    <a:extLst>
                      <a:ext uri="{FF2B5EF4-FFF2-40B4-BE49-F238E27FC236}">
                        <a16:creationId xmlns:a16="http://schemas.microsoft.com/office/drawing/2014/main" id="{518B2387-DFAD-46EC-BE17-0F087499794E}"/>
                      </a:ext>
                    </a:extLst>
                  </p:cNvPr>
                  <p:cNvGrpSpPr>
                    <a:grpSpLocks/>
                  </p:cNvGrpSpPr>
                  <p:nvPr/>
                </p:nvGrpSpPr>
                <p:grpSpPr bwMode="auto">
                  <a:xfrm>
                    <a:off x="4176" y="2256"/>
                    <a:ext cx="240" cy="1152"/>
                    <a:chOff x="3024" y="2256"/>
                    <a:chExt cx="240" cy="1152"/>
                  </a:xfrm>
                </p:grpSpPr>
                <p:sp>
                  <p:nvSpPr>
                    <p:cNvPr id="19533" name="AutoShape 54">
                      <a:extLst>
                        <a:ext uri="{FF2B5EF4-FFF2-40B4-BE49-F238E27FC236}">
                          <a16:creationId xmlns:a16="http://schemas.microsoft.com/office/drawing/2014/main" id="{5E7C9C9C-E80C-408B-B405-30F8716D78AD}"/>
                        </a:ext>
                      </a:extLst>
                    </p:cNvPr>
                    <p:cNvSpPr>
                      <a:spLocks noChangeArrowheads="1"/>
                    </p:cNvSpPr>
                    <p:nvPr/>
                  </p:nvSpPr>
                  <p:spPr bwMode="auto">
                    <a:xfrm>
                      <a:off x="3024" y="2400"/>
                      <a:ext cx="240" cy="1008"/>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主</a:t>
                      </a:r>
                    </a:p>
                    <a:p>
                      <a:pPr algn="ctr" eaLnBrk="1" latinLnBrk="0" hangingPunct="1"/>
                      <a:r>
                        <a:rPr lang="zh-CN" altLang="en-US" sz="1200" b="1">
                          <a:latin typeface="Times New Roman" panose="02020603050405020304" pitchFamily="18" charset="0"/>
                          <a:ea typeface="宋体" panose="02010600030101010101" pitchFamily="2" charset="-122"/>
                        </a:rPr>
                        <a:t>变</a:t>
                      </a:r>
                    </a:p>
                    <a:p>
                      <a:pPr algn="ctr" eaLnBrk="1" latinLnBrk="0" hangingPunct="1"/>
                      <a:r>
                        <a:rPr lang="zh-CN" altLang="en-US" sz="1200" b="1">
                          <a:latin typeface="Times New Roman" panose="02020603050405020304" pitchFamily="18" charset="0"/>
                          <a:ea typeface="宋体" panose="02010600030101010101" pitchFamily="2" charset="-122"/>
                        </a:rPr>
                        <a:t>压</a:t>
                      </a:r>
                    </a:p>
                    <a:p>
                      <a:pPr algn="ctr" eaLnBrk="1" latinLnBrk="0" hangingPunct="1"/>
                      <a:r>
                        <a:rPr lang="zh-CN" altLang="en-US" sz="1200" b="1">
                          <a:latin typeface="Times New Roman" panose="02020603050405020304" pitchFamily="18" charset="0"/>
                          <a:ea typeface="宋体" panose="02010600030101010101" pitchFamily="2" charset="-122"/>
                        </a:rPr>
                        <a:t>器</a:t>
                      </a:r>
                    </a:p>
                    <a:p>
                      <a:pPr algn="ctr" eaLnBrk="1" latinLnBrk="0" hangingPunct="1"/>
                      <a:r>
                        <a:rPr lang="zh-CN" altLang="en-US" sz="1200" b="1">
                          <a:latin typeface="Times New Roman" panose="02020603050405020304" pitchFamily="18" charset="0"/>
                          <a:ea typeface="宋体" panose="02010600030101010101" pitchFamily="2" charset="-122"/>
                        </a:rPr>
                        <a:t>保</a:t>
                      </a:r>
                    </a:p>
                    <a:p>
                      <a:pPr algn="ctr" eaLnBrk="1" latinLnBrk="0" hangingPunct="1"/>
                      <a:r>
                        <a:rPr lang="zh-CN" altLang="en-US" sz="1200" b="1">
                          <a:latin typeface="Times New Roman" panose="02020603050405020304" pitchFamily="18" charset="0"/>
                          <a:ea typeface="宋体" panose="02010600030101010101" pitchFamily="2" charset="-122"/>
                        </a:rPr>
                        <a:t>护</a:t>
                      </a:r>
                    </a:p>
                    <a:p>
                      <a:pPr algn="ctr" eaLnBrk="1" latinLnBrk="0" hangingPunct="1"/>
                      <a:r>
                        <a:rPr lang="zh-CN" altLang="en-US" sz="1200" b="1">
                          <a:latin typeface="Times New Roman" panose="02020603050405020304" pitchFamily="18" charset="0"/>
                          <a:ea typeface="宋体" panose="02010600030101010101" pitchFamily="2" charset="-122"/>
                        </a:rPr>
                        <a:t>单</a:t>
                      </a:r>
                    </a:p>
                    <a:p>
                      <a:pPr algn="ctr" eaLnBrk="1" latinLnBrk="0" hangingPunct="1"/>
                      <a:r>
                        <a:rPr lang="zh-CN" altLang="en-US" sz="1200" b="1">
                          <a:latin typeface="Times New Roman" panose="02020603050405020304" pitchFamily="18" charset="0"/>
                          <a:ea typeface="宋体" panose="02010600030101010101" pitchFamily="2" charset="-122"/>
                        </a:rPr>
                        <a:t>元</a:t>
                      </a:r>
                    </a:p>
                  </p:txBody>
                </p:sp>
                <p:sp>
                  <p:nvSpPr>
                    <p:cNvPr id="19534" name="AutoShape 100">
                      <a:extLst>
                        <a:ext uri="{FF2B5EF4-FFF2-40B4-BE49-F238E27FC236}">
                          <a16:creationId xmlns:a16="http://schemas.microsoft.com/office/drawing/2014/main" id="{95AF33E8-2E9B-451E-97BB-41453BDD1D79}"/>
                        </a:ext>
                      </a:extLst>
                    </p:cNvPr>
                    <p:cNvSpPr>
                      <a:spLocks noChangeArrowheads="1"/>
                    </p:cNvSpPr>
                    <p:nvPr/>
                  </p:nvSpPr>
                  <p:spPr bwMode="auto">
                    <a:xfrm>
                      <a:off x="3072" y="2256"/>
                      <a:ext cx="96" cy="144"/>
                    </a:xfrm>
                    <a:prstGeom prst="upDownArrow">
                      <a:avLst>
                        <a:gd name="adj1" fmla="val 50000"/>
                        <a:gd name="adj2" fmla="val 3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grpSp>
                <p:nvGrpSpPr>
                  <p:cNvPr id="19499" name="Group 101">
                    <a:extLst>
                      <a:ext uri="{FF2B5EF4-FFF2-40B4-BE49-F238E27FC236}">
                        <a16:creationId xmlns:a16="http://schemas.microsoft.com/office/drawing/2014/main" id="{38591DBC-79D0-4C8B-81D0-04D9CE4F5BB1}"/>
                      </a:ext>
                    </a:extLst>
                  </p:cNvPr>
                  <p:cNvGrpSpPr>
                    <a:grpSpLocks/>
                  </p:cNvGrpSpPr>
                  <p:nvPr/>
                </p:nvGrpSpPr>
                <p:grpSpPr bwMode="auto">
                  <a:xfrm>
                    <a:off x="4560" y="2256"/>
                    <a:ext cx="240" cy="1152"/>
                    <a:chOff x="3024" y="2256"/>
                    <a:chExt cx="240" cy="1152"/>
                  </a:xfrm>
                </p:grpSpPr>
                <p:sp>
                  <p:nvSpPr>
                    <p:cNvPr id="19531" name="AutoShape 54">
                      <a:extLst>
                        <a:ext uri="{FF2B5EF4-FFF2-40B4-BE49-F238E27FC236}">
                          <a16:creationId xmlns:a16="http://schemas.microsoft.com/office/drawing/2014/main" id="{95979FC7-E6B0-49B7-91D3-7E8388A4AE35}"/>
                        </a:ext>
                      </a:extLst>
                    </p:cNvPr>
                    <p:cNvSpPr>
                      <a:spLocks noChangeArrowheads="1"/>
                    </p:cNvSpPr>
                    <p:nvPr/>
                  </p:nvSpPr>
                  <p:spPr bwMode="auto">
                    <a:xfrm>
                      <a:off x="3024" y="2400"/>
                      <a:ext cx="240" cy="1008"/>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备</a:t>
                      </a:r>
                    </a:p>
                    <a:p>
                      <a:pPr algn="ctr" eaLnBrk="1" latinLnBrk="0" hangingPunct="1"/>
                      <a:r>
                        <a:rPr lang="zh-CN" altLang="en-US" sz="1200" b="1">
                          <a:latin typeface="Times New Roman" panose="02020603050405020304" pitchFamily="18" charset="0"/>
                          <a:ea typeface="宋体" panose="02010600030101010101" pitchFamily="2" charset="-122"/>
                        </a:rPr>
                        <a:t>用</a:t>
                      </a:r>
                    </a:p>
                    <a:p>
                      <a:pPr algn="ctr" eaLnBrk="1" latinLnBrk="0" hangingPunct="1"/>
                      <a:r>
                        <a:rPr lang="zh-CN" altLang="en-US" sz="1200" b="1">
                          <a:latin typeface="Times New Roman" panose="02020603050405020304" pitchFamily="18" charset="0"/>
                          <a:ea typeface="宋体" panose="02010600030101010101" pitchFamily="2" charset="-122"/>
                        </a:rPr>
                        <a:t>电</a:t>
                      </a:r>
                    </a:p>
                    <a:p>
                      <a:pPr algn="ctr" eaLnBrk="1" latinLnBrk="0" hangingPunct="1"/>
                      <a:r>
                        <a:rPr lang="zh-CN" altLang="en-US" sz="1200" b="1">
                          <a:latin typeface="Times New Roman" panose="02020603050405020304" pitchFamily="18" charset="0"/>
                          <a:ea typeface="宋体" panose="02010600030101010101" pitchFamily="2" charset="-122"/>
                        </a:rPr>
                        <a:t>源</a:t>
                      </a:r>
                    </a:p>
                    <a:p>
                      <a:pPr algn="ctr" eaLnBrk="1" latinLnBrk="0" hangingPunct="1"/>
                      <a:r>
                        <a:rPr lang="zh-CN" altLang="en-US" sz="1200" b="1">
                          <a:latin typeface="Times New Roman" panose="02020603050405020304" pitchFamily="18" charset="0"/>
                          <a:ea typeface="宋体" panose="02010600030101010101" pitchFamily="2" charset="-122"/>
                        </a:rPr>
                        <a:t>自</a:t>
                      </a:r>
                    </a:p>
                    <a:p>
                      <a:pPr algn="ctr" eaLnBrk="1" latinLnBrk="0" hangingPunct="1"/>
                      <a:r>
                        <a:rPr lang="zh-CN" altLang="en-US" sz="1200" b="1">
                          <a:latin typeface="Times New Roman" panose="02020603050405020304" pitchFamily="18" charset="0"/>
                          <a:ea typeface="宋体" panose="02010600030101010101" pitchFamily="2" charset="-122"/>
                        </a:rPr>
                        <a:t>投</a:t>
                      </a:r>
                    </a:p>
                  </p:txBody>
                </p:sp>
                <p:sp>
                  <p:nvSpPr>
                    <p:cNvPr id="19532" name="AutoShape 103">
                      <a:extLst>
                        <a:ext uri="{FF2B5EF4-FFF2-40B4-BE49-F238E27FC236}">
                          <a16:creationId xmlns:a16="http://schemas.microsoft.com/office/drawing/2014/main" id="{B293D953-F0B0-4B56-8E38-A8FAF8743EE3}"/>
                        </a:ext>
                      </a:extLst>
                    </p:cNvPr>
                    <p:cNvSpPr>
                      <a:spLocks noChangeArrowheads="1"/>
                    </p:cNvSpPr>
                    <p:nvPr/>
                  </p:nvSpPr>
                  <p:spPr bwMode="auto">
                    <a:xfrm>
                      <a:off x="3072" y="2256"/>
                      <a:ext cx="96" cy="144"/>
                    </a:xfrm>
                    <a:prstGeom prst="upDownArrow">
                      <a:avLst>
                        <a:gd name="adj1" fmla="val 50000"/>
                        <a:gd name="adj2" fmla="val 3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grpSp>
                <p:nvGrpSpPr>
                  <p:cNvPr id="19500" name="Group 104">
                    <a:extLst>
                      <a:ext uri="{FF2B5EF4-FFF2-40B4-BE49-F238E27FC236}">
                        <a16:creationId xmlns:a16="http://schemas.microsoft.com/office/drawing/2014/main" id="{22613216-D2CB-4029-9A0C-4A93FC1948C8}"/>
                      </a:ext>
                    </a:extLst>
                  </p:cNvPr>
                  <p:cNvGrpSpPr>
                    <a:grpSpLocks/>
                  </p:cNvGrpSpPr>
                  <p:nvPr/>
                </p:nvGrpSpPr>
                <p:grpSpPr bwMode="auto">
                  <a:xfrm>
                    <a:off x="4944" y="2256"/>
                    <a:ext cx="240" cy="1152"/>
                    <a:chOff x="3024" y="2256"/>
                    <a:chExt cx="240" cy="1152"/>
                  </a:xfrm>
                </p:grpSpPr>
                <p:sp>
                  <p:nvSpPr>
                    <p:cNvPr id="19529" name="AutoShape 54">
                      <a:extLst>
                        <a:ext uri="{FF2B5EF4-FFF2-40B4-BE49-F238E27FC236}">
                          <a16:creationId xmlns:a16="http://schemas.microsoft.com/office/drawing/2014/main" id="{6DF40065-7BE1-4628-B117-AD42C6E6847F}"/>
                        </a:ext>
                      </a:extLst>
                    </p:cNvPr>
                    <p:cNvSpPr>
                      <a:spLocks noChangeArrowheads="1"/>
                    </p:cNvSpPr>
                    <p:nvPr/>
                  </p:nvSpPr>
                  <p:spPr bwMode="auto">
                    <a:xfrm>
                      <a:off x="3024" y="2400"/>
                      <a:ext cx="240" cy="1008"/>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自</a:t>
                      </a:r>
                    </a:p>
                    <a:p>
                      <a:pPr algn="ctr" eaLnBrk="1" latinLnBrk="0" hangingPunct="1"/>
                      <a:r>
                        <a:rPr lang="zh-CN" altLang="en-US" sz="1200" b="1">
                          <a:latin typeface="Times New Roman" panose="02020603050405020304" pitchFamily="18" charset="0"/>
                          <a:ea typeface="宋体" panose="02010600030101010101" pitchFamily="2" charset="-122"/>
                        </a:rPr>
                        <a:t>动</a:t>
                      </a:r>
                    </a:p>
                    <a:p>
                      <a:pPr algn="ctr" eaLnBrk="1" latinLnBrk="0" hangingPunct="1"/>
                      <a:r>
                        <a:rPr lang="zh-CN" altLang="en-US" sz="1200" b="1">
                          <a:latin typeface="Times New Roman" panose="02020603050405020304" pitchFamily="18" charset="0"/>
                          <a:ea typeface="宋体" panose="02010600030101010101" pitchFamily="2" charset="-122"/>
                        </a:rPr>
                        <a:t>重</a:t>
                      </a:r>
                    </a:p>
                    <a:p>
                      <a:pPr algn="ctr" eaLnBrk="1" latinLnBrk="0" hangingPunct="1"/>
                      <a:r>
                        <a:rPr lang="zh-CN" altLang="en-US" sz="1200" b="1">
                          <a:latin typeface="Times New Roman" panose="02020603050405020304" pitchFamily="18" charset="0"/>
                          <a:ea typeface="宋体" panose="02010600030101010101" pitchFamily="2" charset="-122"/>
                        </a:rPr>
                        <a:t>合</a:t>
                      </a:r>
                    </a:p>
                    <a:p>
                      <a:pPr algn="ctr" eaLnBrk="1" latinLnBrk="0" hangingPunct="1"/>
                      <a:r>
                        <a:rPr lang="zh-CN" altLang="en-US" sz="1200" b="1">
                          <a:latin typeface="Times New Roman" panose="02020603050405020304" pitchFamily="18" charset="0"/>
                          <a:ea typeface="宋体" panose="02010600030101010101" pitchFamily="2" charset="-122"/>
                        </a:rPr>
                        <a:t>闸</a:t>
                      </a:r>
                    </a:p>
                    <a:p>
                      <a:pPr algn="ctr" eaLnBrk="1" latinLnBrk="0" hangingPunct="1"/>
                      <a:r>
                        <a:rPr lang="zh-CN" altLang="en-US" sz="1200" b="1">
                          <a:latin typeface="Times New Roman" panose="02020603050405020304" pitchFamily="18" charset="0"/>
                          <a:ea typeface="宋体" panose="02010600030101010101" pitchFamily="2" charset="-122"/>
                        </a:rPr>
                        <a:t>装</a:t>
                      </a:r>
                    </a:p>
                    <a:p>
                      <a:pPr algn="ctr" eaLnBrk="1" latinLnBrk="0" hangingPunct="1"/>
                      <a:r>
                        <a:rPr lang="zh-CN" altLang="en-US" sz="1200" b="1">
                          <a:latin typeface="Times New Roman" panose="02020603050405020304" pitchFamily="18" charset="0"/>
                          <a:ea typeface="宋体" panose="02010600030101010101" pitchFamily="2" charset="-122"/>
                        </a:rPr>
                        <a:t>置</a:t>
                      </a:r>
                    </a:p>
                  </p:txBody>
                </p:sp>
                <p:sp>
                  <p:nvSpPr>
                    <p:cNvPr id="19530" name="AutoShape 106">
                      <a:extLst>
                        <a:ext uri="{FF2B5EF4-FFF2-40B4-BE49-F238E27FC236}">
                          <a16:creationId xmlns:a16="http://schemas.microsoft.com/office/drawing/2014/main" id="{3249B3B0-5005-46A7-A3AF-B11C2F0B7A49}"/>
                        </a:ext>
                      </a:extLst>
                    </p:cNvPr>
                    <p:cNvSpPr>
                      <a:spLocks noChangeArrowheads="1"/>
                    </p:cNvSpPr>
                    <p:nvPr/>
                  </p:nvSpPr>
                  <p:spPr bwMode="auto">
                    <a:xfrm>
                      <a:off x="3072" y="2256"/>
                      <a:ext cx="96" cy="144"/>
                    </a:xfrm>
                    <a:prstGeom prst="upDownArrow">
                      <a:avLst>
                        <a:gd name="adj1" fmla="val 50000"/>
                        <a:gd name="adj2" fmla="val 3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sp>
                <p:nvSpPr>
                  <p:cNvPr id="19501" name="AutoShape 54">
                    <a:extLst>
                      <a:ext uri="{FF2B5EF4-FFF2-40B4-BE49-F238E27FC236}">
                        <a16:creationId xmlns:a16="http://schemas.microsoft.com/office/drawing/2014/main" id="{A940D934-B455-4D32-BB80-1DBC066C61D3}"/>
                      </a:ext>
                    </a:extLst>
                  </p:cNvPr>
                  <p:cNvSpPr>
                    <a:spLocks noChangeArrowheads="1"/>
                  </p:cNvSpPr>
                  <p:nvPr/>
                </p:nvSpPr>
                <p:spPr bwMode="auto">
                  <a:xfrm>
                    <a:off x="2544" y="2256"/>
                    <a:ext cx="384" cy="1104"/>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电</a:t>
                    </a:r>
                  </a:p>
                  <a:p>
                    <a:pPr algn="ctr" eaLnBrk="1" latinLnBrk="0" hangingPunct="1"/>
                    <a:r>
                      <a:rPr lang="zh-CN" altLang="en-US" sz="1200" b="1">
                        <a:latin typeface="Times New Roman" panose="02020603050405020304" pitchFamily="18" charset="0"/>
                        <a:ea typeface="宋体" panose="02010600030101010101" pitchFamily="2" charset="-122"/>
                      </a:rPr>
                      <a:t>压</a:t>
                    </a:r>
                  </a:p>
                  <a:p>
                    <a:pPr algn="ctr" eaLnBrk="1" latinLnBrk="0" hangingPunct="1"/>
                    <a:r>
                      <a:rPr lang="zh-CN" altLang="en-US" sz="1200" b="1">
                        <a:latin typeface="Times New Roman" panose="02020603050405020304" pitchFamily="18" charset="0"/>
                        <a:ea typeface="宋体" panose="02010600030101010101" pitchFamily="2" charset="-122"/>
                      </a:rPr>
                      <a:t>无</a:t>
                    </a:r>
                  </a:p>
                  <a:p>
                    <a:pPr algn="ctr" eaLnBrk="1" latinLnBrk="0" hangingPunct="1"/>
                    <a:r>
                      <a:rPr lang="zh-CN" altLang="en-US" sz="1200" b="1">
                        <a:latin typeface="Times New Roman" panose="02020603050405020304" pitchFamily="18" charset="0"/>
                        <a:ea typeface="宋体" panose="02010600030101010101" pitchFamily="2" charset="-122"/>
                      </a:rPr>
                      <a:t>功</a:t>
                    </a:r>
                  </a:p>
                  <a:p>
                    <a:pPr algn="ctr" eaLnBrk="1" latinLnBrk="0" hangingPunct="1"/>
                    <a:r>
                      <a:rPr lang="zh-CN" altLang="en-US" sz="1200" b="1">
                        <a:latin typeface="Times New Roman" panose="02020603050405020304" pitchFamily="18" charset="0"/>
                        <a:ea typeface="宋体" panose="02010600030101010101" pitchFamily="2" charset="-122"/>
                      </a:rPr>
                      <a:t>控</a:t>
                    </a:r>
                  </a:p>
                  <a:p>
                    <a:pPr algn="ctr" eaLnBrk="1" latinLnBrk="0" hangingPunct="1"/>
                    <a:r>
                      <a:rPr lang="zh-CN" altLang="en-US" sz="1200" b="1">
                        <a:latin typeface="Times New Roman" panose="02020603050405020304" pitchFamily="18" charset="0"/>
                        <a:ea typeface="宋体" panose="02010600030101010101" pitchFamily="2" charset="-122"/>
                      </a:rPr>
                      <a:t>制</a:t>
                    </a:r>
                  </a:p>
                  <a:p>
                    <a:pPr algn="ctr" eaLnBrk="1" latinLnBrk="0" hangingPunct="1"/>
                    <a:r>
                      <a:rPr lang="zh-CN" altLang="en-US" sz="1200" b="1">
                        <a:latin typeface="Times New Roman" panose="02020603050405020304" pitchFamily="18" charset="0"/>
                        <a:ea typeface="宋体" panose="02010600030101010101" pitchFamily="2" charset="-122"/>
                      </a:rPr>
                      <a:t>柜</a:t>
                    </a:r>
                  </a:p>
                </p:txBody>
              </p:sp>
              <p:sp>
                <p:nvSpPr>
                  <p:cNvPr id="19502" name="AutoShape 109">
                    <a:extLst>
                      <a:ext uri="{FF2B5EF4-FFF2-40B4-BE49-F238E27FC236}">
                        <a16:creationId xmlns:a16="http://schemas.microsoft.com/office/drawing/2014/main" id="{9242C3CC-F652-4107-9726-644B7429A92F}"/>
                      </a:ext>
                    </a:extLst>
                  </p:cNvPr>
                  <p:cNvSpPr>
                    <a:spLocks noChangeArrowheads="1"/>
                  </p:cNvSpPr>
                  <p:nvPr/>
                </p:nvSpPr>
                <p:spPr bwMode="auto">
                  <a:xfrm>
                    <a:off x="2688" y="1728"/>
                    <a:ext cx="96" cy="528"/>
                  </a:xfrm>
                  <a:prstGeom prst="upDownArrow">
                    <a:avLst>
                      <a:gd name="adj1" fmla="val 50000"/>
                      <a:gd name="adj2" fmla="val 110000"/>
                    </a:avLst>
                  </a:prstGeom>
                  <a:solidFill>
                    <a:schemeClr val="accent1"/>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sp>
                <p:nvSpPr>
                  <p:cNvPr id="19503" name="Rectangle 111">
                    <a:extLst>
                      <a:ext uri="{FF2B5EF4-FFF2-40B4-BE49-F238E27FC236}">
                        <a16:creationId xmlns:a16="http://schemas.microsoft.com/office/drawing/2014/main" id="{FDAE5902-2148-4214-A071-D8ECE5D35923}"/>
                      </a:ext>
                    </a:extLst>
                  </p:cNvPr>
                  <p:cNvSpPr>
                    <a:spLocks noChangeArrowheads="1"/>
                  </p:cNvSpPr>
                  <p:nvPr/>
                </p:nvSpPr>
                <p:spPr bwMode="auto">
                  <a:xfrm>
                    <a:off x="144" y="672"/>
                    <a:ext cx="245"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zh-CN" altLang="en-US" sz="1600" b="1">
                        <a:solidFill>
                          <a:schemeClr val="tx2"/>
                        </a:solidFill>
                        <a:latin typeface="宋体" panose="02010600030101010101" pitchFamily="2" charset="-122"/>
                        <a:ea typeface="宋体" panose="02010600030101010101" pitchFamily="2" charset="-122"/>
                      </a:rPr>
                      <a:t>变</a:t>
                    </a:r>
                  </a:p>
                  <a:p>
                    <a:pPr eaLnBrk="1" hangingPunct="1"/>
                    <a:r>
                      <a:rPr kumimoji="0" lang="zh-CN" altLang="en-US" sz="1600" b="1">
                        <a:solidFill>
                          <a:schemeClr val="tx2"/>
                        </a:solidFill>
                        <a:latin typeface="宋体" panose="02010600030101010101" pitchFamily="2" charset="-122"/>
                        <a:ea typeface="宋体" panose="02010600030101010101" pitchFamily="2" charset="-122"/>
                      </a:rPr>
                      <a:t>电</a:t>
                    </a:r>
                  </a:p>
                  <a:p>
                    <a:pPr eaLnBrk="1" hangingPunct="1"/>
                    <a:r>
                      <a:rPr kumimoji="0" lang="zh-CN" altLang="en-US" sz="1600" b="1">
                        <a:solidFill>
                          <a:schemeClr val="tx2"/>
                        </a:solidFill>
                        <a:latin typeface="宋体" panose="02010600030101010101" pitchFamily="2" charset="-122"/>
                        <a:ea typeface="宋体" panose="02010600030101010101" pitchFamily="2" charset="-122"/>
                      </a:rPr>
                      <a:t>站</a:t>
                    </a:r>
                  </a:p>
                  <a:p>
                    <a:pPr eaLnBrk="1" hangingPunct="1"/>
                    <a:r>
                      <a:rPr kumimoji="0" lang="zh-CN" altLang="en-US" sz="1600" b="1">
                        <a:solidFill>
                          <a:schemeClr val="tx2"/>
                        </a:solidFill>
                        <a:latin typeface="宋体" panose="02010600030101010101" pitchFamily="2" charset="-122"/>
                        <a:ea typeface="宋体" panose="02010600030101010101" pitchFamily="2" charset="-122"/>
                      </a:rPr>
                      <a:t>级</a:t>
                    </a:r>
                  </a:p>
                </p:txBody>
              </p:sp>
              <p:sp>
                <p:nvSpPr>
                  <p:cNvPr id="19504" name="Rectangle 115">
                    <a:extLst>
                      <a:ext uri="{FF2B5EF4-FFF2-40B4-BE49-F238E27FC236}">
                        <a16:creationId xmlns:a16="http://schemas.microsoft.com/office/drawing/2014/main" id="{5AFD3917-5948-4ADE-B284-0BADA81672A9}"/>
                      </a:ext>
                    </a:extLst>
                  </p:cNvPr>
                  <p:cNvSpPr>
                    <a:spLocks noChangeArrowheads="1"/>
                  </p:cNvSpPr>
                  <p:nvPr/>
                </p:nvSpPr>
                <p:spPr bwMode="auto">
                  <a:xfrm>
                    <a:off x="384" y="353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en-US" altLang="zh-CN" sz="1200" b="1">
                        <a:solidFill>
                          <a:schemeClr val="tx2"/>
                        </a:solidFill>
                        <a:latin typeface="宋体" panose="02010600030101010101" pitchFamily="2" charset="-122"/>
                        <a:ea typeface="宋体" panose="02010600030101010101" pitchFamily="2" charset="-122"/>
                      </a:rPr>
                      <a:t>TV</a:t>
                    </a:r>
                  </a:p>
                  <a:p>
                    <a:pPr eaLnBrk="1" hangingPunct="1"/>
                    <a:r>
                      <a:rPr kumimoji="0" lang="en-US" altLang="zh-CN" sz="1200" b="1">
                        <a:solidFill>
                          <a:schemeClr val="tx2"/>
                        </a:solidFill>
                        <a:latin typeface="宋体" panose="02010600030101010101" pitchFamily="2" charset="-122"/>
                        <a:ea typeface="宋体" panose="02010600030101010101" pitchFamily="2" charset="-122"/>
                      </a:rPr>
                      <a:t>TA</a:t>
                    </a:r>
                  </a:p>
                </p:txBody>
              </p:sp>
              <p:sp>
                <p:nvSpPr>
                  <p:cNvPr id="19505" name="Line 116">
                    <a:extLst>
                      <a:ext uri="{FF2B5EF4-FFF2-40B4-BE49-F238E27FC236}">
                        <a16:creationId xmlns:a16="http://schemas.microsoft.com/office/drawing/2014/main" id="{39E5F888-9059-4C9A-BE2D-0F54393E44D8}"/>
                      </a:ext>
                    </a:extLst>
                  </p:cNvPr>
                  <p:cNvSpPr>
                    <a:spLocks noChangeShapeType="1"/>
                  </p:cNvSpPr>
                  <p:nvPr/>
                </p:nvSpPr>
                <p:spPr bwMode="auto">
                  <a:xfrm>
                    <a:off x="480" y="34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06" name="Line 117">
                    <a:extLst>
                      <a:ext uri="{FF2B5EF4-FFF2-40B4-BE49-F238E27FC236}">
                        <a16:creationId xmlns:a16="http://schemas.microsoft.com/office/drawing/2014/main" id="{1AAD2755-A512-47B1-82AD-408CD8C1B748}"/>
                      </a:ext>
                    </a:extLst>
                  </p:cNvPr>
                  <p:cNvSpPr>
                    <a:spLocks noChangeShapeType="1"/>
                  </p:cNvSpPr>
                  <p:nvPr/>
                </p:nvSpPr>
                <p:spPr bwMode="auto">
                  <a:xfrm>
                    <a:off x="816" y="34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07" name="Line 118">
                    <a:extLst>
                      <a:ext uri="{FF2B5EF4-FFF2-40B4-BE49-F238E27FC236}">
                        <a16:creationId xmlns:a16="http://schemas.microsoft.com/office/drawing/2014/main" id="{1E6D2E3F-CEDC-4081-825D-CE6EC273D17F}"/>
                      </a:ext>
                    </a:extLst>
                  </p:cNvPr>
                  <p:cNvSpPr>
                    <a:spLocks noChangeShapeType="1"/>
                  </p:cNvSpPr>
                  <p:nvPr/>
                </p:nvSpPr>
                <p:spPr bwMode="auto">
                  <a:xfrm>
                    <a:off x="1200" y="34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08" name="Line 119">
                    <a:extLst>
                      <a:ext uri="{FF2B5EF4-FFF2-40B4-BE49-F238E27FC236}">
                        <a16:creationId xmlns:a16="http://schemas.microsoft.com/office/drawing/2014/main" id="{2A7E01DB-4783-4777-8B00-21E6B1BC743E}"/>
                      </a:ext>
                    </a:extLst>
                  </p:cNvPr>
                  <p:cNvSpPr>
                    <a:spLocks noChangeShapeType="1"/>
                  </p:cNvSpPr>
                  <p:nvPr/>
                </p:nvSpPr>
                <p:spPr bwMode="auto">
                  <a:xfrm>
                    <a:off x="1584" y="34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09" name="Line 120">
                    <a:extLst>
                      <a:ext uri="{FF2B5EF4-FFF2-40B4-BE49-F238E27FC236}">
                        <a16:creationId xmlns:a16="http://schemas.microsoft.com/office/drawing/2014/main" id="{C90E5CC7-1C4E-4B4A-8455-49C8E886AD0F}"/>
                      </a:ext>
                    </a:extLst>
                  </p:cNvPr>
                  <p:cNvSpPr>
                    <a:spLocks noChangeShapeType="1"/>
                  </p:cNvSpPr>
                  <p:nvPr/>
                </p:nvSpPr>
                <p:spPr bwMode="auto">
                  <a:xfrm>
                    <a:off x="1968"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0" name="Line 121">
                    <a:extLst>
                      <a:ext uri="{FF2B5EF4-FFF2-40B4-BE49-F238E27FC236}">
                        <a16:creationId xmlns:a16="http://schemas.microsoft.com/office/drawing/2014/main" id="{DC1DBEE8-DD1D-44EF-B111-D06950B94DFC}"/>
                      </a:ext>
                    </a:extLst>
                  </p:cNvPr>
                  <p:cNvSpPr>
                    <a:spLocks noChangeShapeType="1"/>
                  </p:cNvSpPr>
                  <p:nvPr/>
                </p:nvSpPr>
                <p:spPr bwMode="auto">
                  <a:xfrm>
                    <a:off x="2592" y="3360"/>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11" name="Line 122">
                    <a:extLst>
                      <a:ext uri="{FF2B5EF4-FFF2-40B4-BE49-F238E27FC236}">
                        <a16:creationId xmlns:a16="http://schemas.microsoft.com/office/drawing/2014/main" id="{D4805AE2-349B-46CE-BB21-F879CECAAC40}"/>
                      </a:ext>
                    </a:extLst>
                  </p:cNvPr>
                  <p:cNvSpPr>
                    <a:spLocks noChangeShapeType="1"/>
                  </p:cNvSpPr>
                  <p:nvPr/>
                </p:nvSpPr>
                <p:spPr bwMode="auto">
                  <a:xfrm>
                    <a:off x="2736" y="3360"/>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12" name="Line 123">
                    <a:extLst>
                      <a:ext uri="{FF2B5EF4-FFF2-40B4-BE49-F238E27FC236}">
                        <a16:creationId xmlns:a16="http://schemas.microsoft.com/office/drawing/2014/main" id="{6117B012-D1EA-470A-AC80-A9905EA4DEEB}"/>
                      </a:ext>
                    </a:extLst>
                  </p:cNvPr>
                  <p:cNvSpPr>
                    <a:spLocks noChangeShapeType="1"/>
                  </p:cNvSpPr>
                  <p:nvPr/>
                </p:nvSpPr>
                <p:spPr bwMode="auto">
                  <a:xfrm>
                    <a:off x="2880" y="336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13" name="Rectangle 124">
                    <a:extLst>
                      <a:ext uri="{FF2B5EF4-FFF2-40B4-BE49-F238E27FC236}">
                        <a16:creationId xmlns:a16="http://schemas.microsoft.com/office/drawing/2014/main" id="{F75D09E2-D56F-4F8F-AB4E-248DB232158D}"/>
                      </a:ext>
                    </a:extLst>
                  </p:cNvPr>
                  <p:cNvSpPr>
                    <a:spLocks noChangeArrowheads="1"/>
                  </p:cNvSpPr>
                  <p:nvPr/>
                </p:nvSpPr>
                <p:spPr bwMode="auto">
                  <a:xfrm>
                    <a:off x="2448" y="3456"/>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en-US" altLang="zh-CN" sz="1200" b="1">
                        <a:solidFill>
                          <a:schemeClr val="tx2"/>
                        </a:solidFill>
                        <a:latin typeface="宋体" panose="02010600030101010101" pitchFamily="2" charset="-122"/>
                        <a:ea typeface="宋体" panose="02010600030101010101" pitchFamily="2" charset="-122"/>
                      </a:rPr>
                      <a:t>TV  </a:t>
                    </a:r>
                  </a:p>
                  <a:p>
                    <a:pPr eaLnBrk="1" hangingPunct="1"/>
                    <a:r>
                      <a:rPr kumimoji="0" lang="en-US" altLang="zh-CN" sz="1200" b="1">
                        <a:solidFill>
                          <a:schemeClr val="tx2"/>
                        </a:solidFill>
                        <a:latin typeface="宋体" panose="02010600030101010101" pitchFamily="2" charset="-122"/>
                        <a:ea typeface="宋体" panose="02010600030101010101" pitchFamily="2" charset="-122"/>
                      </a:rPr>
                      <a:t>TA</a:t>
                    </a:r>
                  </a:p>
                </p:txBody>
              </p:sp>
              <p:sp>
                <p:nvSpPr>
                  <p:cNvPr id="19514" name="Rectangle 125">
                    <a:extLst>
                      <a:ext uri="{FF2B5EF4-FFF2-40B4-BE49-F238E27FC236}">
                        <a16:creationId xmlns:a16="http://schemas.microsoft.com/office/drawing/2014/main" id="{FE8CC638-573F-46DD-90F9-B62A38217E9B}"/>
                      </a:ext>
                    </a:extLst>
                  </p:cNvPr>
                  <p:cNvSpPr>
                    <a:spLocks noChangeArrowheads="1"/>
                  </p:cNvSpPr>
                  <p:nvPr/>
                </p:nvSpPr>
                <p:spPr bwMode="auto">
                  <a:xfrm>
                    <a:off x="2640" y="350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zh-CN" altLang="en-US" sz="1200" b="1">
                        <a:solidFill>
                          <a:schemeClr val="tx2"/>
                        </a:solidFill>
                        <a:latin typeface="宋体" panose="02010600030101010101" pitchFamily="2" charset="-122"/>
                        <a:ea typeface="宋体" panose="02010600030101010101" pitchFamily="2" charset="-122"/>
                      </a:rPr>
                      <a:t>断路器</a:t>
                    </a:r>
                  </a:p>
                  <a:p>
                    <a:pPr eaLnBrk="1" hangingPunct="1"/>
                    <a:r>
                      <a:rPr kumimoji="0" lang="zh-CN" altLang="en-US" sz="1200" b="1">
                        <a:solidFill>
                          <a:schemeClr val="tx2"/>
                        </a:solidFill>
                        <a:latin typeface="宋体" panose="02010600030101010101" pitchFamily="2" charset="-122"/>
                        <a:ea typeface="宋体" panose="02010600030101010101" pitchFamily="2" charset="-122"/>
                      </a:rPr>
                      <a:t>分接开关</a:t>
                    </a:r>
                  </a:p>
                </p:txBody>
              </p:sp>
              <p:sp>
                <p:nvSpPr>
                  <p:cNvPr id="19515" name="Rectangle 126">
                    <a:extLst>
                      <a:ext uri="{FF2B5EF4-FFF2-40B4-BE49-F238E27FC236}">
                        <a16:creationId xmlns:a16="http://schemas.microsoft.com/office/drawing/2014/main" id="{86405213-6341-4FA1-95F8-2D5CF26D5DFD}"/>
                      </a:ext>
                    </a:extLst>
                  </p:cNvPr>
                  <p:cNvSpPr>
                    <a:spLocks noChangeArrowheads="1"/>
                  </p:cNvSpPr>
                  <p:nvPr/>
                </p:nvSpPr>
                <p:spPr bwMode="auto">
                  <a:xfrm>
                    <a:off x="576" y="3552"/>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zh-CN" altLang="en-US" sz="1200" b="1">
                        <a:solidFill>
                          <a:schemeClr val="tx2"/>
                        </a:solidFill>
                        <a:latin typeface="宋体" panose="02010600030101010101" pitchFamily="2" charset="-122"/>
                        <a:ea typeface="宋体" panose="02010600030101010101" pitchFamily="2" charset="-122"/>
                      </a:rPr>
                      <a:t>隔离开关</a:t>
                    </a:r>
                  </a:p>
                  <a:p>
                    <a:pPr eaLnBrk="1" hangingPunct="1"/>
                    <a:r>
                      <a:rPr kumimoji="0" lang="zh-CN" altLang="en-US" sz="1200" b="1">
                        <a:solidFill>
                          <a:schemeClr val="tx2"/>
                        </a:solidFill>
                        <a:latin typeface="宋体" panose="02010600030101010101" pitchFamily="2" charset="-122"/>
                        <a:ea typeface="宋体" panose="02010600030101010101" pitchFamily="2" charset="-122"/>
                      </a:rPr>
                      <a:t>及其他</a:t>
                    </a:r>
                  </a:p>
                </p:txBody>
              </p:sp>
              <p:sp>
                <p:nvSpPr>
                  <p:cNvPr id="19516" name="Rectangle 127">
                    <a:extLst>
                      <a:ext uri="{FF2B5EF4-FFF2-40B4-BE49-F238E27FC236}">
                        <a16:creationId xmlns:a16="http://schemas.microsoft.com/office/drawing/2014/main" id="{EA98A5D4-1FD2-435E-B009-31673FA9B0E3}"/>
                      </a:ext>
                    </a:extLst>
                  </p:cNvPr>
                  <p:cNvSpPr>
                    <a:spLocks noChangeArrowheads="1"/>
                  </p:cNvSpPr>
                  <p:nvPr/>
                </p:nvSpPr>
                <p:spPr bwMode="auto">
                  <a:xfrm>
                    <a:off x="1056" y="3552"/>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zh-CN" altLang="en-US" sz="1200" b="1">
                        <a:solidFill>
                          <a:schemeClr val="tx2"/>
                        </a:solidFill>
                        <a:latin typeface="宋体" panose="02010600030101010101" pitchFamily="2" charset="-122"/>
                        <a:ea typeface="宋体" panose="02010600030101010101" pitchFamily="2" charset="-122"/>
                      </a:rPr>
                      <a:t>断路器状态</a:t>
                    </a:r>
                  </a:p>
                </p:txBody>
              </p:sp>
              <p:sp>
                <p:nvSpPr>
                  <p:cNvPr id="19517" name="Rectangle 128">
                    <a:extLst>
                      <a:ext uri="{FF2B5EF4-FFF2-40B4-BE49-F238E27FC236}">
                        <a16:creationId xmlns:a16="http://schemas.microsoft.com/office/drawing/2014/main" id="{FD155FC4-8DDE-43AE-9703-E0A8CBC12811}"/>
                      </a:ext>
                    </a:extLst>
                  </p:cNvPr>
                  <p:cNvSpPr>
                    <a:spLocks noChangeArrowheads="1"/>
                  </p:cNvSpPr>
                  <p:nvPr/>
                </p:nvSpPr>
                <p:spPr bwMode="auto">
                  <a:xfrm>
                    <a:off x="1728" y="350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zh-CN" altLang="en-US" sz="1200" b="1">
                        <a:solidFill>
                          <a:schemeClr val="tx2"/>
                        </a:solidFill>
                        <a:latin typeface="宋体" panose="02010600030101010101" pitchFamily="2" charset="-122"/>
                        <a:ea typeface="宋体" panose="02010600030101010101" pitchFamily="2" charset="-122"/>
                      </a:rPr>
                      <a:t>断路器</a:t>
                    </a:r>
                  </a:p>
                  <a:p>
                    <a:pPr eaLnBrk="1" hangingPunct="1"/>
                    <a:r>
                      <a:rPr kumimoji="0" lang="zh-CN" altLang="en-US" sz="1200" b="1">
                        <a:solidFill>
                          <a:schemeClr val="tx2"/>
                        </a:solidFill>
                        <a:latin typeface="宋体" panose="02010600030101010101" pitchFamily="2" charset="-122"/>
                        <a:ea typeface="宋体" panose="02010600030101010101" pitchFamily="2" charset="-122"/>
                      </a:rPr>
                      <a:t>隔离开关</a:t>
                    </a:r>
                  </a:p>
                </p:txBody>
              </p:sp>
              <p:sp>
                <p:nvSpPr>
                  <p:cNvPr id="19518" name="Line 129">
                    <a:extLst>
                      <a:ext uri="{FF2B5EF4-FFF2-40B4-BE49-F238E27FC236}">
                        <a16:creationId xmlns:a16="http://schemas.microsoft.com/office/drawing/2014/main" id="{01288C44-AA06-45ED-BEBA-08652A4404A8}"/>
                      </a:ext>
                    </a:extLst>
                  </p:cNvPr>
                  <p:cNvSpPr>
                    <a:spLocks noChangeShapeType="1"/>
                  </p:cNvSpPr>
                  <p:nvPr/>
                </p:nvSpPr>
                <p:spPr bwMode="auto">
                  <a:xfrm>
                    <a:off x="3504" y="34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19" name="Line 130">
                    <a:extLst>
                      <a:ext uri="{FF2B5EF4-FFF2-40B4-BE49-F238E27FC236}">
                        <a16:creationId xmlns:a16="http://schemas.microsoft.com/office/drawing/2014/main" id="{895DCE32-148F-4889-920A-5150E4A16D6C}"/>
                      </a:ext>
                    </a:extLst>
                  </p:cNvPr>
                  <p:cNvSpPr>
                    <a:spLocks noChangeShapeType="1"/>
                  </p:cNvSpPr>
                  <p:nvPr/>
                </p:nvSpPr>
                <p:spPr bwMode="auto">
                  <a:xfrm>
                    <a:off x="4992" y="34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20" name="Line 132">
                    <a:extLst>
                      <a:ext uri="{FF2B5EF4-FFF2-40B4-BE49-F238E27FC236}">
                        <a16:creationId xmlns:a16="http://schemas.microsoft.com/office/drawing/2014/main" id="{47F97087-4CE9-4BF3-ADBD-46403B461683}"/>
                      </a:ext>
                    </a:extLst>
                  </p:cNvPr>
                  <p:cNvSpPr>
                    <a:spLocks noChangeShapeType="1"/>
                  </p:cNvSpPr>
                  <p:nvPr/>
                </p:nvSpPr>
                <p:spPr bwMode="auto">
                  <a:xfrm>
                    <a:off x="4608" y="34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21" name="Line 133">
                    <a:extLst>
                      <a:ext uri="{FF2B5EF4-FFF2-40B4-BE49-F238E27FC236}">
                        <a16:creationId xmlns:a16="http://schemas.microsoft.com/office/drawing/2014/main" id="{7A0331FB-EB5E-4AA6-B8CA-F2E51F02E147}"/>
                      </a:ext>
                    </a:extLst>
                  </p:cNvPr>
                  <p:cNvSpPr>
                    <a:spLocks noChangeShapeType="1"/>
                  </p:cNvSpPr>
                  <p:nvPr/>
                </p:nvSpPr>
                <p:spPr bwMode="auto">
                  <a:xfrm>
                    <a:off x="4224" y="34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22" name="Line 134">
                    <a:extLst>
                      <a:ext uri="{FF2B5EF4-FFF2-40B4-BE49-F238E27FC236}">
                        <a16:creationId xmlns:a16="http://schemas.microsoft.com/office/drawing/2014/main" id="{EBE429F1-23AE-4D1C-ACEE-CABFFE93D4FF}"/>
                      </a:ext>
                    </a:extLst>
                  </p:cNvPr>
                  <p:cNvSpPr>
                    <a:spLocks noChangeShapeType="1"/>
                  </p:cNvSpPr>
                  <p:nvPr/>
                </p:nvSpPr>
                <p:spPr bwMode="auto">
                  <a:xfrm>
                    <a:off x="3840" y="3408"/>
                    <a:ext cx="0" cy="144"/>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9523" name="Line 135">
                    <a:extLst>
                      <a:ext uri="{FF2B5EF4-FFF2-40B4-BE49-F238E27FC236}">
                        <a16:creationId xmlns:a16="http://schemas.microsoft.com/office/drawing/2014/main" id="{59B7C4B9-ABF7-4E97-9F17-966270AF8170}"/>
                      </a:ext>
                    </a:extLst>
                  </p:cNvPr>
                  <p:cNvSpPr>
                    <a:spLocks noChangeShapeType="1"/>
                  </p:cNvSpPr>
                  <p:nvPr/>
                </p:nvSpPr>
                <p:spPr bwMode="auto">
                  <a:xfrm>
                    <a:off x="4320"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4" name="Line 136">
                    <a:extLst>
                      <a:ext uri="{FF2B5EF4-FFF2-40B4-BE49-F238E27FC236}">
                        <a16:creationId xmlns:a16="http://schemas.microsoft.com/office/drawing/2014/main" id="{FFF2A53F-7E53-48C9-BF04-351F1D3E612B}"/>
                      </a:ext>
                    </a:extLst>
                  </p:cNvPr>
                  <p:cNvSpPr>
                    <a:spLocks noChangeShapeType="1"/>
                  </p:cNvSpPr>
                  <p:nvPr/>
                </p:nvSpPr>
                <p:spPr bwMode="auto">
                  <a:xfrm>
                    <a:off x="3648"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5" name="Line 137">
                    <a:extLst>
                      <a:ext uri="{FF2B5EF4-FFF2-40B4-BE49-F238E27FC236}">
                        <a16:creationId xmlns:a16="http://schemas.microsoft.com/office/drawing/2014/main" id="{DF3198B5-A8B4-4DA5-8A27-AC35DFB7DBD9}"/>
                      </a:ext>
                    </a:extLst>
                  </p:cNvPr>
                  <p:cNvSpPr>
                    <a:spLocks noChangeShapeType="1"/>
                  </p:cNvSpPr>
                  <p:nvPr/>
                </p:nvSpPr>
                <p:spPr bwMode="auto">
                  <a:xfrm>
                    <a:off x="3936"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6" name="Line 138">
                    <a:extLst>
                      <a:ext uri="{FF2B5EF4-FFF2-40B4-BE49-F238E27FC236}">
                        <a16:creationId xmlns:a16="http://schemas.microsoft.com/office/drawing/2014/main" id="{18B91207-F3B8-45B7-971E-D4D87A6C9249}"/>
                      </a:ext>
                    </a:extLst>
                  </p:cNvPr>
                  <p:cNvSpPr>
                    <a:spLocks noChangeShapeType="1"/>
                  </p:cNvSpPr>
                  <p:nvPr/>
                </p:nvSpPr>
                <p:spPr bwMode="auto">
                  <a:xfrm>
                    <a:off x="4704"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7" name="Line 139">
                    <a:extLst>
                      <a:ext uri="{FF2B5EF4-FFF2-40B4-BE49-F238E27FC236}">
                        <a16:creationId xmlns:a16="http://schemas.microsoft.com/office/drawing/2014/main" id="{66D0A8CF-9D92-4AC1-9190-1F54CC4CD7FC}"/>
                      </a:ext>
                    </a:extLst>
                  </p:cNvPr>
                  <p:cNvSpPr>
                    <a:spLocks noChangeShapeType="1"/>
                  </p:cNvSpPr>
                  <p:nvPr/>
                </p:nvSpPr>
                <p:spPr bwMode="auto">
                  <a:xfrm>
                    <a:off x="5088" y="3408"/>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528" name="Rectangle 140">
                    <a:extLst>
                      <a:ext uri="{FF2B5EF4-FFF2-40B4-BE49-F238E27FC236}">
                        <a16:creationId xmlns:a16="http://schemas.microsoft.com/office/drawing/2014/main" id="{2F34DC44-06E5-46EF-A3F3-AE1E67B3739B}"/>
                      </a:ext>
                    </a:extLst>
                  </p:cNvPr>
                  <p:cNvSpPr>
                    <a:spLocks noChangeArrowheads="1"/>
                  </p:cNvSpPr>
                  <p:nvPr/>
                </p:nvSpPr>
                <p:spPr bwMode="auto">
                  <a:xfrm>
                    <a:off x="3456" y="3552"/>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en-US" altLang="zh-CN" sz="1200" b="1">
                        <a:solidFill>
                          <a:schemeClr val="tx2"/>
                        </a:solidFill>
                        <a:latin typeface="宋体" panose="02010600030101010101" pitchFamily="2" charset="-122"/>
                        <a:ea typeface="宋体" panose="02010600030101010101" pitchFamily="2" charset="-122"/>
                      </a:rPr>
                      <a:t>TA、TV</a:t>
                    </a:r>
                    <a:r>
                      <a:rPr kumimoji="0" lang="zh-CN" altLang="en-US" sz="1200" b="1">
                        <a:solidFill>
                          <a:schemeClr val="tx2"/>
                        </a:solidFill>
                        <a:latin typeface="宋体" panose="02010600030101010101" pitchFamily="2" charset="-122"/>
                        <a:ea typeface="宋体" panose="02010600030101010101" pitchFamily="2" charset="-122"/>
                      </a:rPr>
                      <a:t>及断路器、隔离开关位置输入和</a:t>
                    </a:r>
                  </a:p>
                  <a:p>
                    <a:pPr eaLnBrk="1" hangingPunct="1"/>
                    <a:r>
                      <a:rPr kumimoji="0" lang="zh-CN" altLang="en-US" sz="1200" b="1">
                        <a:solidFill>
                          <a:schemeClr val="tx2"/>
                        </a:solidFill>
                        <a:latin typeface="宋体" panose="02010600030101010101" pitchFamily="2" charset="-122"/>
                        <a:ea typeface="宋体" panose="02010600030101010101" pitchFamily="2" charset="-122"/>
                      </a:rPr>
                      <a:t>断路器输出控制</a:t>
                    </a:r>
                  </a:p>
                </p:txBody>
              </p:sp>
            </p:grpSp>
          </p:grpSp>
        </p:grpSp>
      </p:grpSp>
      <p:grpSp>
        <p:nvGrpSpPr>
          <p:cNvPr id="18" name="Group 153">
            <a:extLst>
              <a:ext uri="{FF2B5EF4-FFF2-40B4-BE49-F238E27FC236}">
                <a16:creationId xmlns:a16="http://schemas.microsoft.com/office/drawing/2014/main" id="{38C5F59C-AB88-4AB0-8FBD-701A4B75D7EA}"/>
              </a:ext>
            </a:extLst>
          </p:cNvPr>
          <p:cNvGrpSpPr>
            <a:grpSpLocks/>
          </p:cNvGrpSpPr>
          <p:nvPr/>
        </p:nvGrpSpPr>
        <p:grpSpPr bwMode="auto">
          <a:xfrm>
            <a:off x="315913" y="2827338"/>
            <a:ext cx="3341687" cy="3810000"/>
            <a:chOff x="199" y="1781"/>
            <a:chExt cx="2105" cy="2400"/>
          </a:xfrm>
        </p:grpSpPr>
        <p:sp>
          <p:nvSpPr>
            <p:cNvPr id="111760" name="AutoShape 144">
              <a:extLst>
                <a:ext uri="{FF2B5EF4-FFF2-40B4-BE49-F238E27FC236}">
                  <a16:creationId xmlns:a16="http://schemas.microsoft.com/office/drawing/2014/main" id="{BB804E0D-5F45-4AC4-BDD0-81F9F76FF9BC}"/>
                </a:ext>
              </a:extLst>
            </p:cNvPr>
            <p:cNvSpPr>
              <a:spLocks noChangeArrowheads="1"/>
            </p:cNvSpPr>
            <p:nvPr/>
          </p:nvSpPr>
          <p:spPr bwMode="auto">
            <a:xfrm>
              <a:off x="785" y="3840"/>
              <a:ext cx="1152" cy="341"/>
            </a:xfrm>
            <a:prstGeom prst="wedgeEllipseCallout">
              <a:avLst>
                <a:gd name="adj1" fmla="val 29930"/>
                <a:gd name="adj2" fmla="val -181255"/>
              </a:avLst>
            </a:prstGeom>
            <a:gradFill rotWithShape="1">
              <a:gsLst>
                <a:gs pos="0">
                  <a:srgbClr val="FFCC00"/>
                </a:gs>
                <a:gs pos="50000">
                  <a:schemeClr val="bg1"/>
                </a:gs>
                <a:gs pos="100000">
                  <a:srgbClr val="FFCC00"/>
                </a:gs>
              </a:gsLst>
              <a:lin ang="5400000" scaled="1"/>
            </a:gradFill>
            <a:ln w="9525" algn="ctr">
              <a:solidFill>
                <a:srgbClr val="FF0000"/>
              </a:solidFill>
              <a:miter lim="800000"/>
              <a:headEnd/>
              <a:tailEnd/>
            </a:ln>
            <a:effectLst/>
          </p:spPr>
          <p:txBody>
            <a:bodyPr anchor="ctr"/>
            <a:lstStyle/>
            <a:p>
              <a:pPr algn="ctr" latinLnBrk="0">
                <a:defRPr/>
              </a:pPr>
              <a:r>
                <a:rPr lang="zh-CN" altLang="en-US" sz="1800" b="1"/>
                <a:t>数采柜</a:t>
              </a:r>
            </a:p>
          </p:txBody>
        </p:sp>
        <p:sp>
          <p:nvSpPr>
            <p:cNvPr id="19464" name="Oval 145">
              <a:extLst>
                <a:ext uri="{FF2B5EF4-FFF2-40B4-BE49-F238E27FC236}">
                  <a16:creationId xmlns:a16="http://schemas.microsoft.com/office/drawing/2014/main" id="{3654E34C-D865-4AAD-A52D-DF629D2A661A}"/>
                </a:ext>
              </a:extLst>
            </p:cNvPr>
            <p:cNvSpPr>
              <a:spLocks noChangeArrowheads="1"/>
            </p:cNvSpPr>
            <p:nvPr/>
          </p:nvSpPr>
          <p:spPr bwMode="auto">
            <a:xfrm rot="1611158">
              <a:off x="199" y="1781"/>
              <a:ext cx="2105" cy="1531"/>
            </a:xfrm>
            <a:prstGeom prst="ellipse">
              <a:avLst/>
            </a:prstGeom>
            <a:noFill/>
            <a:ln w="38100" algn="ctr">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grpSp>
        <p:nvGrpSpPr>
          <p:cNvPr id="19" name="Group 146">
            <a:extLst>
              <a:ext uri="{FF2B5EF4-FFF2-40B4-BE49-F238E27FC236}">
                <a16:creationId xmlns:a16="http://schemas.microsoft.com/office/drawing/2014/main" id="{541C3045-A906-4C43-9AD2-F5B29AE5410A}"/>
              </a:ext>
            </a:extLst>
          </p:cNvPr>
          <p:cNvGrpSpPr>
            <a:grpSpLocks/>
          </p:cNvGrpSpPr>
          <p:nvPr/>
        </p:nvGrpSpPr>
        <p:grpSpPr bwMode="auto">
          <a:xfrm>
            <a:off x="5117127" y="2895600"/>
            <a:ext cx="3962215" cy="3806517"/>
            <a:chOff x="3696" y="1570"/>
            <a:chExt cx="2239" cy="2914"/>
          </a:xfrm>
        </p:grpSpPr>
        <p:sp>
          <p:nvSpPr>
            <p:cNvPr id="111763" name="AutoShape 147">
              <a:extLst>
                <a:ext uri="{FF2B5EF4-FFF2-40B4-BE49-F238E27FC236}">
                  <a16:creationId xmlns:a16="http://schemas.microsoft.com/office/drawing/2014/main" id="{705E0C3D-6896-4818-B1D2-8E179392727D}"/>
                </a:ext>
              </a:extLst>
            </p:cNvPr>
            <p:cNvSpPr>
              <a:spLocks noChangeArrowheads="1"/>
            </p:cNvSpPr>
            <p:nvPr/>
          </p:nvSpPr>
          <p:spPr bwMode="auto">
            <a:xfrm>
              <a:off x="4893" y="3895"/>
              <a:ext cx="1042" cy="589"/>
            </a:xfrm>
            <a:prstGeom prst="wedgeEllipseCallout">
              <a:avLst>
                <a:gd name="adj1" fmla="val 3925"/>
                <a:gd name="adj2" fmla="val -159971"/>
              </a:avLst>
            </a:prstGeom>
            <a:gradFill rotWithShape="1">
              <a:gsLst>
                <a:gs pos="0">
                  <a:srgbClr val="FFCC00"/>
                </a:gs>
                <a:gs pos="50000">
                  <a:schemeClr val="bg1"/>
                </a:gs>
                <a:gs pos="100000">
                  <a:srgbClr val="FFCC00"/>
                </a:gs>
              </a:gsLst>
              <a:lin ang="5400000" scaled="1"/>
            </a:gradFill>
            <a:ln w="9525" algn="ctr">
              <a:solidFill>
                <a:srgbClr val="FF0000"/>
              </a:solidFill>
              <a:miter lim="800000"/>
              <a:headEnd/>
              <a:tailEnd/>
            </a:ln>
            <a:effectLst/>
          </p:spPr>
          <p:txBody>
            <a:bodyPr anchor="ctr"/>
            <a:lstStyle/>
            <a:p>
              <a:pPr algn="ctr" latinLnBrk="0">
                <a:defRPr/>
              </a:pPr>
              <a:r>
                <a:rPr lang="zh-CN" altLang="en-US" sz="1800" b="1"/>
                <a:t>各种保护柜</a:t>
              </a:r>
            </a:p>
          </p:txBody>
        </p:sp>
        <p:sp>
          <p:nvSpPr>
            <p:cNvPr id="19462" name="Oval 148">
              <a:extLst>
                <a:ext uri="{FF2B5EF4-FFF2-40B4-BE49-F238E27FC236}">
                  <a16:creationId xmlns:a16="http://schemas.microsoft.com/office/drawing/2014/main" id="{5056FB4A-EDB3-4904-8198-E4FDC8F09F55}"/>
                </a:ext>
              </a:extLst>
            </p:cNvPr>
            <p:cNvSpPr>
              <a:spLocks noChangeArrowheads="1"/>
            </p:cNvSpPr>
            <p:nvPr/>
          </p:nvSpPr>
          <p:spPr bwMode="auto">
            <a:xfrm rot="1611158">
              <a:off x="3696" y="1570"/>
              <a:ext cx="1888" cy="1861"/>
            </a:xfrm>
            <a:prstGeom prst="ellipse">
              <a:avLst/>
            </a:prstGeom>
            <a:noFill/>
            <a:ln w="38100" algn="ctr">
              <a:solidFill>
                <a:srgbClr val="FF00FF"/>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3">
            <a:extLst>
              <a:ext uri="{FF2B5EF4-FFF2-40B4-BE49-F238E27FC236}">
                <a16:creationId xmlns:a16="http://schemas.microsoft.com/office/drawing/2014/main" id="{0B61E4BC-2147-4210-9DC4-278B8A03F617}"/>
              </a:ext>
            </a:extLst>
          </p:cNvPr>
          <p:cNvSpPr>
            <a:spLocks noChangeShapeType="1"/>
          </p:cNvSpPr>
          <p:nvPr/>
        </p:nvSpPr>
        <p:spPr bwMode="auto">
          <a:xfrm>
            <a:off x="457200" y="47244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3" name="Line 37">
            <a:extLst>
              <a:ext uri="{FF2B5EF4-FFF2-40B4-BE49-F238E27FC236}">
                <a16:creationId xmlns:a16="http://schemas.microsoft.com/office/drawing/2014/main" id="{2B3767D2-C2E8-46AD-ACC6-F27718F9885B}"/>
              </a:ext>
            </a:extLst>
          </p:cNvPr>
          <p:cNvSpPr>
            <a:spLocks noChangeShapeType="1"/>
          </p:cNvSpPr>
          <p:nvPr/>
        </p:nvSpPr>
        <p:spPr bwMode="auto">
          <a:xfrm>
            <a:off x="2286000" y="4714875"/>
            <a:ext cx="3048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4" name="Line 38">
            <a:extLst>
              <a:ext uri="{FF2B5EF4-FFF2-40B4-BE49-F238E27FC236}">
                <a16:creationId xmlns:a16="http://schemas.microsoft.com/office/drawing/2014/main" id="{FA0F5C9F-B66D-4B35-9F7A-006F3251A364}"/>
              </a:ext>
            </a:extLst>
          </p:cNvPr>
          <p:cNvSpPr>
            <a:spLocks noChangeShapeType="1"/>
          </p:cNvSpPr>
          <p:nvPr/>
        </p:nvSpPr>
        <p:spPr bwMode="auto">
          <a:xfrm>
            <a:off x="6715125" y="4714875"/>
            <a:ext cx="4572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 name="Line 39">
            <a:extLst>
              <a:ext uri="{FF2B5EF4-FFF2-40B4-BE49-F238E27FC236}">
                <a16:creationId xmlns:a16="http://schemas.microsoft.com/office/drawing/2014/main" id="{1B96BE03-92FD-4D73-A84F-B9FD82E73594}"/>
              </a:ext>
            </a:extLst>
          </p:cNvPr>
          <p:cNvSpPr>
            <a:spLocks noChangeShapeType="1"/>
          </p:cNvSpPr>
          <p:nvPr/>
        </p:nvSpPr>
        <p:spPr bwMode="auto">
          <a:xfrm>
            <a:off x="4572000" y="4714875"/>
            <a:ext cx="457200"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80" name="Rectangle 40">
            <a:extLst>
              <a:ext uri="{FF2B5EF4-FFF2-40B4-BE49-F238E27FC236}">
                <a16:creationId xmlns:a16="http://schemas.microsoft.com/office/drawing/2014/main" id="{1EE9E3B7-9613-4301-A5CF-5A8F9EBF6E78}"/>
              </a:ext>
            </a:extLst>
          </p:cNvPr>
          <p:cNvSpPr>
            <a:spLocks noGrp="1"/>
          </p:cNvSpPr>
          <p:nvPr>
            <p:ph type="title"/>
          </p:nvPr>
        </p:nvSpPr>
        <p:spPr>
          <a:xfrm>
            <a:off x="1143000" y="2643188"/>
            <a:ext cx="1524000" cy="514350"/>
          </a:xfrm>
        </p:spPr>
        <p:txBody>
          <a:bodyPr>
            <a:noAutofit/>
          </a:bodyPr>
          <a:lstStyle/>
          <a:p>
            <a:pPr>
              <a:defRPr/>
            </a:pPr>
            <a:r>
              <a:rPr lang="zh-CN" altLang="en-US" sz="1800" b="1" dirty="0"/>
              <a:t>打印或其他接口</a:t>
            </a:r>
          </a:p>
        </p:txBody>
      </p:sp>
      <p:sp>
        <p:nvSpPr>
          <p:cNvPr id="20487" name="Rectangle 43">
            <a:extLst>
              <a:ext uri="{FF2B5EF4-FFF2-40B4-BE49-F238E27FC236}">
                <a16:creationId xmlns:a16="http://schemas.microsoft.com/office/drawing/2014/main" id="{C9DD1D40-DFF7-4D63-8937-AB3F07D6D501}"/>
              </a:ext>
            </a:extLst>
          </p:cNvPr>
          <p:cNvSpPr>
            <a:spLocks/>
          </p:cNvSpPr>
          <p:nvPr/>
        </p:nvSpPr>
        <p:spPr bwMode="auto">
          <a:xfrm>
            <a:off x="6500813" y="2357438"/>
            <a:ext cx="1524000"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zh-CN" altLang="en-US" sz="1600" b="1">
                <a:solidFill>
                  <a:schemeClr val="tx2"/>
                </a:solidFill>
                <a:latin typeface="Arial" panose="020B0604020202020204" pitchFamily="34" charset="0"/>
              </a:rPr>
              <a:t>调度所/控制中心</a:t>
            </a:r>
          </a:p>
        </p:txBody>
      </p:sp>
      <p:sp>
        <p:nvSpPr>
          <p:cNvPr id="20488" name="Rectangle 53">
            <a:extLst>
              <a:ext uri="{FF2B5EF4-FFF2-40B4-BE49-F238E27FC236}">
                <a16:creationId xmlns:a16="http://schemas.microsoft.com/office/drawing/2014/main" id="{5DF924A7-C35F-48AD-8FBB-5AB022FEE044}"/>
              </a:ext>
            </a:extLst>
          </p:cNvPr>
          <p:cNvSpPr>
            <a:spLocks/>
          </p:cNvSpPr>
          <p:nvPr/>
        </p:nvSpPr>
        <p:spPr bwMode="auto">
          <a:xfrm>
            <a:off x="3200400" y="5943600"/>
            <a:ext cx="365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zh-CN" altLang="en-US" sz="1600" b="1">
                <a:solidFill>
                  <a:schemeClr val="tx2"/>
                </a:solidFill>
                <a:latin typeface="Arial" panose="020B0604020202020204" pitchFamily="34" charset="0"/>
              </a:rPr>
              <a:t>分布分散式综合自动化系统结构示意图</a:t>
            </a:r>
          </a:p>
        </p:txBody>
      </p:sp>
      <p:sp>
        <p:nvSpPr>
          <p:cNvPr id="20489" name="Rectangle 54">
            <a:extLst>
              <a:ext uri="{FF2B5EF4-FFF2-40B4-BE49-F238E27FC236}">
                <a16:creationId xmlns:a16="http://schemas.microsoft.com/office/drawing/2014/main" id="{74FC26D6-2406-43A4-86BF-DBCA990FB145}"/>
              </a:ext>
            </a:extLst>
          </p:cNvPr>
          <p:cNvSpPr>
            <a:spLocks/>
          </p:cNvSpPr>
          <p:nvPr/>
        </p:nvSpPr>
        <p:spPr bwMode="auto">
          <a:xfrm>
            <a:off x="500063" y="542925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en-US" altLang="zh-CN" sz="1400" b="1">
                <a:solidFill>
                  <a:schemeClr val="tx2"/>
                </a:solidFill>
                <a:latin typeface="Arial" panose="020B0604020202020204" pitchFamily="34" charset="0"/>
              </a:rPr>
              <a:t>TV/TA</a:t>
            </a:r>
          </a:p>
          <a:p>
            <a:pPr eaLnBrk="1" latinLnBrk="0" hangingPunct="1"/>
            <a:r>
              <a:rPr kumimoji="0" lang="zh-CN" altLang="en-US" sz="1400" b="1">
                <a:solidFill>
                  <a:schemeClr val="tx2"/>
                </a:solidFill>
                <a:latin typeface="Arial" panose="020B0604020202020204" pitchFamily="34" charset="0"/>
              </a:rPr>
              <a:t>状态信号</a:t>
            </a:r>
          </a:p>
        </p:txBody>
      </p:sp>
      <p:sp>
        <p:nvSpPr>
          <p:cNvPr id="20490" name="Rectangle 55">
            <a:extLst>
              <a:ext uri="{FF2B5EF4-FFF2-40B4-BE49-F238E27FC236}">
                <a16:creationId xmlns:a16="http://schemas.microsoft.com/office/drawing/2014/main" id="{1CF78AEE-A19C-4A71-A409-ED8B6A2E811F}"/>
              </a:ext>
            </a:extLst>
          </p:cNvPr>
          <p:cNvSpPr>
            <a:spLocks/>
          </p:cNvSpPr>
          <p:nvPr/>
        </p:nvSpPr>
        <p:spPr bwMode="auto">
          <a:xfrm>
            <a:off x="1571625" y="542925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zh-CN" altLang="en-US" sz="1400" b="1">
                <a:solidFill>
                  <a:schemeClr val="tx2"/>
                </a:solidFill>
                <a:latin typeface="Arial" panose="020B0604020202020204" pitchFamily="34" charset="0"/>
              </a:rPr>
              <a:t>操作</a:t>
            </a:r>
          </a:p>
          <a:p>
            <a:pPr eaLnBrk="1" latinLnBrk="0" hangingPunct="1"/>
            <a:r>
              <a:rPr kumimoji="0" lang="zh-CN" altLang="en-US" sz="1400" b="1">
                <a:solidFill>
                  <a:schemeClr val="tx2"/>
                </a:solidFill>
                <a:latin typeface="Arial" panose="020B0604020202020204" pitchFamily="34" charset="0"/>
              </a:rPr>
              <a:t>回路</a:t>
            </a:r>
          </a:p>
        </p:txBody>
      </p:sp>
      <p:sp>
        <p:nvSpPr>
          <p:cNvPr id="20491" name="Rectangle 57">
            <a:extLst>
              <a:ext uri="{FF2B5EF4-FFF2-40B4-BE49-F238E27FC236}">
                <a16:creationId xmlns:a16="http://schemas.microsoft.com/office/drawing/2014/main" id="{F99AA0EC-964F-448B-B566-EE96B590E1B9}"/>
              </a:ext>
            </a:extLst>
          </p:cNvPr>
          <p:cNvSpPr>
            <a:spLocks/>
          </p:cNvSpPr>
          <p:nvPr/>
        </p:nvSpPr>
        <p:spPr bwMode="auto">
          <a:xfrm>
            <a:off x="3857625" y="542925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zh-CN" altLang="en-US" sz="1400" b="1">
                <a:solidFill>
                  <a:schemeClr val="tx2"/>
                </a:solidFill>
                <a:latin typeface="Arial" panose="020B0604020202020204" pitchFamily="34" charset="0"/>
              </a:rPr>
              <a:t>保护</a:t>
            </a:r>
          </a:p>
          <a:p>
            <a:pPr eaLnBrk="1" latinLnBrk="0" hangingPunct="1"/>
            <a:r>
              <a:rPr kumimoji="0" lang="zh-CN" altLang="en-US" sz="1400" b="1">
                <a:solidFill>
                  <a:schemeClr val="tx2"/>
                </a:solidFill>
                <a:latin typeface="Arial" panose="020B0604020202020204" pitchFamily="34" charset="0"/>
              </a:rPr>
              <a:t>回路</a:t>
            </a:r>
          </a:p>
        </p:txBody>
      </p:sp>
      <p:sp>
        <p:nvSpPr>
          <p:cNvPr id="20492" name="Rectangle 59">
            <a:extLst>
              <a:ext uri="{FF2B5EF4-FFF2-40B4-BE49-F238E27FC236}">
                <a16:creationId xmlns:a16="http://schemas.microsoft.com/office/drawing/2014/main" id="{B4956601-2AC5-4C32-AA36-B50897CE9CE9}"/>
              </a:ext>
            </a:extLst>
          </p:cNvPr>
          <p:cNvSpPr>
            <a:spLocks/>
          </p:cNvSpPr>
          <p:nvPr/>
        </p:nvSpPr>
        <p:spPr bwMode="auto">
          <a:xfrm>
            <a:off x="7215188" y="542925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en-US" altLang="zh-CN" sz="1400" b="1">
                <a:solidFill>
                  <a:schemeClr val="tx2"/>
                </a:solidFill>
                <a:latin typeface="Arial" panose="020B0604020202020204" pitchFamily="34" charset="0"/>
              </a:rPr>
              <a:t>TV/TA</a:t>
            </a:r>
          </a:p>
          <a:p>
            <a:pPr eaLnBrk="1" latinLnBrk="0" hangingPunct="1"/>
            <a:r>
              <a:rPr kumimoji="0" lang="zh-CN" altLang="en-US" sz="1400" b="1">
                <a:solidFill>
                  <a:schemeClr val="tx2"/>
                </a:solidFill>
                <a:latin typeface="Arial" panose="020B0604020202020204" pitchFamily="34" charset="0"/>
              </a:rPr>
              <a:t>状态</a:t>
            </a:r>
          </a:p>
        </p:txBody>
      </p:sp>
      <p:sp>
        <p:nvSpPr>
          <p:cNvPr id="20493" name="Rectangle 60">
            <a:extLst>
              <a:ext uri="{FF2B5EF4-FFF2-40B4-BE49-F238E27FC236}">
                <a16:creationId xmlns:a16="http://schemas.microsoft.com/office/drawing/2014/main" id="{42038A2B-9DB1-45ED-85AB-E2B6E3B6242F}"/>
              </a:ext>
            </a:extLst>
          </p:cNvPr>
          <p:cNvSpPr>
            <a:spLocks/>
          </p:cNvSpPr>
          <p:nvPr/>
        </p:nvSpPr>
        <p:spPr bwMode="auto">
          <a:xfrm>
            <a:off x="6143625" y="542925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zh-CN" altLang="en-US" sz="1400" b="1">
                <a:solidFill>
                  <a:schemeClr val="tx2"/>
                </a:solidFill>
                <a:latin typeface="Arial" panose="020B0604020202020204" pitchFamily="34" charset="0"/>
              </a:rPr>
              <a:t>保护</a:t>
            </a:r>
          </a:p>
          <a:p>
            <a:pPr eaLnBrk="1" latinLnBrk="0" hangingPunct="1"/>
            <a:r>
              <a:rPr kumimoji="0" lang="zh-CN" altLang="en-US" sz="1400" b="1">
                <a:solidFill>
                  <a:schemeClr val="tx2"/>
                </a:solidFill>
                <a:latin typeface="Arial" panose="020B0604020202020204" pitchFamily="34" charset="0"/>
              </a:rPr>
              <a:t>出口</a:t>
            </a:r>
          </a:p>
        </p:txBody>
      </p:sp>
      <p:sp>
        <p:nvSpPr>
          <p:cNvPr id="20494" name="Rectangle 61">
            <a:extLst>
              <a:ext uri="{FF2B5EF4-FFF2-40B4-BE49-F238E27FC236}">
                <a16:creationId xmlns:a16="http://schemas.microsoft.com/office/drawing/2014/main" id="{3A2FC335-54B8-45DA-88CE-9B9341AD502F}"/>
              </a:ext>
            </a:extLst>
          </p:cNvPr>
          <p:cNvSpPr>
            <a:spLocks/>
          </p:cNvSpPr>
          <p:nvPr/>
        </p:nvSpPr>
        <p:spPr bwMode="auto">
          <a:xfrm>
            <a:off x="8072438" y="5429250"/>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zh-CN" altLang="en-US" sz="1400" b="1">
                <a:solidFill>
                  <a:schemeClr val="tx2"/>
                </a:solidFill>
                <a:latin typeface="Arial" panose="020B0604020202020204" pitchFamily="34" charset="0"/>
              </a:rPr>
              <a:t>保护</a:t>
            </a:r>
          </a:p>
          <a:p>
            <a:pPr eaLnBrk="1" latinLnBrk="0" hangingPunct="1"/>
            <a:r>
              <a:rPr kumimoji="0" lang="zh-CN" altLang="en-US" sz="1400" b="1">
                <a:solidFill>
                  <a:schemeClr val="tx2"/>
                </a:solidFill>
                <a:latin typeface="Arial" panose="020B0604020202020204" pitchFamily="34" charset="0"/>
              </a:rPr>
              <a:t>出口</a:t>
            </a:r>
          </a:p>
        </p:txBody>
      </p:sp>
      <p:grpSp>
        <p:nvGrpSpPr>
          <p:cNvPr id="20495" name="Group 71">
            <a:extLst>
              <a:ext uri="{FF2B5EF4-FFF2-40B4-BE49-F238E27FC236}">
                <a16:creationId xmlns:a16="http://schemas.microsoft.com/office/drawing/2014/main" id="{8C196A1D-2CED-4D7A-9BE0-5AE9F3DFE53C}"/>
              </a:ext>
            </a:extLst>
          </p:cNvPr>
          <p:cNvGrpSpPr>
            <a:grpSpLocks/>
          </p:cNvGrpSpPr>
          <p:nvPr/>
        </p:nvGrpSpPr>
        <p:grpSpPr bwMode="auto">
          <a:xfrm>
            <a:off x="500063" y="1285875"/>
            <a:ext cx="8077200" cy="4648200"/>
            <a:chOff x="192" y="960"/>
            <a:chExt cx="5088" cy="2928"/>
          </a:xfrm>
        </p:grpSpPr>
        <p:sp>
          <p:nvSpPr>
            <p:cNvPr id="20498" name="Line 42">
              <a:extLst>
                <a:ext uri="{FF2B5EF4-FFF2-40B4-BE49-F238E27FC236}">
                  <a16:creationId xmlns:a16="http://schemas.microsoft.com/office/drawing/2014/main" id="{A0465BCC-2A3D-4A20-9FE9-86B314929983}"/>
                </a:ext>
              </a:extLst>
            </p:cNvPr>
            <p:cNvSpPr>
              <a:spLocks noChangeShapeType="1"/>
            </p:cNvSpPr>
            <p:nvPr/>
          </p:nvSpPr>
          <p:spPr bwMode="auto">
            <a:xfrm>
              <a:off x="1584" y="1968"/>
              <a:ext cx="384"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499" name="Line 44">
              <a:extLst>
                <a:ext uri="{FF2B5EF4-FFF2-40B4-BE49-F238E27FC236}">
                  <a16:creationId xmlns:a16="http://schemas.microsoft.com/office/drawing/2014/main" id="{245F89DF-D805-4A72-88C7-BD2B94EBD4BF}"/>
                </a:ext>
              </a:extLst>
            </p:cNvPr>
            <p:cNvSpPr>
              <a:spLocks noChangeShapeType="1"/>
            </p:cNvSpPr>
            <p:nvPr/>
          </p:nvSpPr>
          <p:spPr bwMode="auto">
            <a:xfrm>
              <a:off x="3408" y="1920"/>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500" name="Group 70">
              <a:extLst>
                <a:ext uri="{FF2B5EF4-FFF2-40B4-BE49-F238E27FC236}">
                  <a16:creationId xmlns:a16="http://schemas.microsoft.com/office/drawing/2014/main" id="{C7A5659E-C36F-46DA-87AC-6F9E4A7C40CA}"/>
                </a:ext>
              </a:extLst>
            </p:cNvPr>
            <p:cNvGrpSpPr>
              <a:grpSpLocks/>
            </p:cNvGrpSpPr>
            <p:nvPr/>
          </p:nvGrpSpPr>
          <p:grpSpPr bwMode="auto">
            <a:xfrm>
              <a:off x="192" y="960"/>
              <a:ext cx="5088" cy="2928"/>
              <a:chOff x="192" y="960"/>
              <a:chExt cx="5088" cy="2928"/>
            </a:xfrm>
          </p:grpSpPr>
          <p:sp>
            <p:nvSpPr>
              <p:cNvPr id="20501" name="AutoShape 16">
                <a:extLst>
                  <a:ext uri="{FF2B5EF4-FFF2-40B4-BE49-F238E27FC236}">
                    <a16:creationId xmlns:a16="http://schemas.microsoft.com/office/drawing/2014/main" id="{FF57CD68-A4C7-4E4D-8871-117A15D7E613}"/>
                  </a:ext>
                </a:extLst>
              </p:cNvPr>
              <p:cNvSpPr>
                <a:spLocks noChangeArrowheads="1"/>
              </p:cNvSpPr>
              <p:nvPr/>
            </p:nvSpPr>
            <p:spPr bwMode="auto">
              <a:xfrm>
                <a:off x="192" y="2773"/>
                <a:ext cx="1152" cy="491"/>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线路开关柜</a:t>
                </a:r>
              </a:p>
              <a:p>
                <a:pPr algn="ctr" eaLnBrk="1" latinLnBrk="0" hangingPunct="1"/>
                <a:r>
                  <a:rPr lang="zh-CN" altLang="en-US" sz="1800" b="1">
                    <a:latin typeface="Times New Roman" panose="02020603050405020304" pitchFamily="18" charset="0"/>
                    <a:ea typeface="宋体" panose="02010600030101010101" pitchFamily="2" charset="-122"/>
                  </a:rPr>
                  <a:t>保护与监控单元</a:t>
                </a:r>
              </a:p>
            </p:txBody>
          </p:sp>
          <p:sp>
            <p:nvSpPr>
              <p:cNvPr id="20502" name="AutoShape 16">
                <a:extLst>
                  <a:ext uri="{FF2B5EF4-FFF2-40B4-BE49-F238E27FC236}">
                    <a16:creationId xmlns:a16="http://schemas.microsoft.com/office/drawing/2014/main" id="{83E4B9B1-3861-4A12-9E0C-B16F112758AB}"/>
                  </a:ext>
                </a:extLst>
              </p:cNvPr>
              <p:cNvSpPr>
                <a:spLocks noChangeArrowheads="1"/>
              </p:cNvSpPr>
              <p:nvPr/>
            </p:nvSpPr>
            <p:spPr bwMode="auto">
              <a:xfrm>
                <a:off x="1536" y="2773"/>
                <a:ext cx="1152" cy="491"/>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馈线开关柜</a:t>
                </a:r>
              </a:p>
              <a:p>
                <a:pPr algn="ctr" eaLnBrk="1" latinLnBrk="0" hangingPunct="1"/>
                <a:r>
                  <a:rPr lang="zh-CN" altLang="en-US" sz="1800" b="1">
                    <a:latin typeface="Times New Roman" panose="02020603050405020304" pitchFamily="18" charset="0"/>
                    <a:ea typeface="宋体" panose="02010600030101010101" pitchFamily="2" charset="-122"/>
                  </a:rPr>
                  <a:t>保护与监控单元</a:t>
                </a:r>
              </a:p>
            </p:txBody>
          </p:sp>
          <p:sp>
            <p:nvSpPr>
              <p:cNvPr id="20503" name="AutoShape 10">
                <a:extLst>
                  <a:ext uri="{FF2B5EF4-FFF2-40B4-BE49-F238E27FC236}">
                    <a16:creationId xmlns:a16="http://schemas.microsoft.com/office/drawing/2014/main" id="{94275CE9-4D2C-4704-85A4-B2510AFCACC3}"/>
                  </a:ext>
                </a:extLst>
              </p:cNvPr>
              <p:cNvSpPr>
                <a:spLocks noChangeArrowheads="1"/>
              </p:cNvSpPr>
              <p:nvPr/>
            </p:nvSpPr>
            <p:spPr bwMode="auto">
              <a:xfrm>
                <a:off x="3216" y="2784"/>
                <a:ext cx="768" cy="462"/>
              </a:xfrm>
              <a:prstGeom prst="flowChartAlternateProcess">
                <a:avLst/>
              </a:prstGeom>
              <a:solidFill>
                <a:srgbClr val="99FFCC"/>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变压器</a:t>
                </a:r>
              </a:p>
              <a:p>
                <a:pPr algn="ctr" eaLnBrk="1" latinLnBrk="0" hangingPunct="1"/>
                <a:r>
                  <a:rPr lang="zh-CN" altLang="en-US" sz="1800" b="1">
                    <a:latin typeface="Times New Roman" panose="02020603050405020304" pitchFamily="18" charset="0"/>
                    <a:ea typeface="宋体" panose="02010600030101010101" pitchFamily="2" charset="-122"/>
                  </a:rPr>
                  <a:t>保护单元</a:t>
                </a:r>
              </a:p>
            </p:txBody>
          </p:sp>
          <p:sp>
            <p:nvSpPr>
              <p:cNvPr id="20504" name="Line 45">
                <a:extLst>
                  <a:ext uri="{FF2B5EF4-FFF2-40B4-BE49-F238E27FC236}">
                    <a16:creationId xmlns:a16="http://schemas.microsoft.com/office/drawing/2014/main" id="{03AD561C-BFDD-4B45-BAEF-4B89A0E8F649}"/>
                  </a:ext>
                </a:extLst>
              </p:cNvPr>
              <p:cNvSpPr>
                <a:spLocks noChangeShapeType="1"/>
              </p:cNvSpPr>
              <p:nvPr/>
            </p:nvSpPr>
            <p:spPr bwMode="auto">
              <a:xfrm>
                <a:off x="432" y="3264"/>
                <a:ext cx="0" cy="2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505" name="Line 46">
                <a:extLst>
                  <a:ext uri="{FF2B5EF4-FFF2-40B4-BE49-F238E27FC236}">
                    <a16:creationId xmlns:a16="http://schemas.microsoft.com/office/drawing/2014/main" id="{82876CA0-E8CC-465A-8487-E98F5665F68A}"/>
                  </a:ext>
                </a:extLst>
              </p:cNvPr>
              <p:cNvSpPr>
                <a:spLocks noChangeShapeType="1"/>
              </p:cNvSpPr>
              <p:nvPr/>
            </p:nvSpPr>
            <p:spPr bwMode="auto">
              <a:xfrm>
                <a:off x="1008" y="3264"/>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06" name="Line 47">
                <a:extLst>
                  <a:ext uri="{FF2B5EF4-FFF2-40B4-BE49-F238E27FC236}">
                    <a16:creationId xmlns:a16="http://schemas.microsoft.com/office/drawing/2014/main" id="{5C33EC4B-64D2-4B06-AEA2-4786550161B9}"/>
                  </a:ext>
                </a:extLst>
              </p:cNvPr>
              <p:cNvSpPr>
                <a:spLocks noChangeShapeType="1"/>
              </p:cNvSpPr>
              <p:nvPr/>
            </p:nvSpPr>
            <p:spPr bwMode="auto">
              <a:xfrm>
                <a:off x="4656" y="3264"/>
                <a:ext cx="0" cy="2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507" name="Line 48">
                <a:extLst>
                  <a:ext uri="{FF2B5EF4-FFF2-40B4-BE49-F238E27FC236}">
                    <a16:creationId xmlns:a16="http://schemas.microsoft.com/office/drawing/2014/main" id="{D10D3302-9DFF-4C98-9FE1-7378BDE599D8}"/>
                  </a:ext>
                </a:extLst>
              </p:cNvPr>
              <p:cNvSpPr>
                <a:spLocks noChangeShapeType="1"/>
              </p:cNvSpPr>
              <p:nvPr/>
            </p:nvSpPr>
            <p:spPr bwMode="auto">
              <a:xfrm>
                <a:off x="3360" y="3264"/>
                <a:ext cx="0" cy="2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508" name="Line 49">
                <a:extLst>
                  <a:ext uri="{FF2B5EF4-FFF2-40B4-BE49-F238E27FC236}">
                    <a16:creationId xmlns:a16="http://schemas.microsoft.com/office/drawing/2014/main" id="{0C6F055A-E64A-4E5E-814E-174F6FF0EEEB}"/>
                  </a:ext>
                </a:extLst>
              </p:cNvPr>
              <p:cNvSpPr>
                <a:spLocks noChangeShapeType="1"/>
              </p:cNvSpPr>
              <p:nvPr/>
            </p:nvSpPr>
            <p:spPr bwMode="auto">
              <a:xfrm>
                <a:off x="1728" y="3264"/>
                <a:ext cx="0" cy="2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509" name="Line 50">
                <a:extLst>
                  <a:ext uri="{FF2B5EF4-FFF2-40B4-BE49-F238E27FC236}">
                    <a16:creationId xmlns:a16="http://schemas.microsoft.com/office/drawing/2014/main" id="{8F3AA2F9-1418-4A2E-903C-C81B2C5626B4}"/>
                  </a:ext>
                </a:extLst>
              </p:cNvPr>
              <p:cNvSpPr>
                <a:spLocks noChangeShapeType="1"/>
              </p:cNvSpPr>
              <p:nvPr/>
            </p:nvSpPr>
            <p:spPr bwMode="auto">
              <a:xfrm>
                <a:off x="5136" y="3264"/>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0" name="Line 51">
                <a:extLst>
                  <a:ext uri="{FF2B5EF4-FFF2-40B4-BE49-F238E27FC236}">
                    <a16:creationId xmlns:a16="http://schemas.microsoft.com/office/drawing/2014/main" id="{323DD227-F9AD-458E-8A0D-CD072067FC37}"/>
                  </a:ext>
                </a:extLst>
              </p:cNvPr>
              <p:cNvSpPr>
                <a:spLocks noChangeShapeType="1"/>
              </p:cNvSpPr>
              <p:nvPr/>
            </p:nvSpPr>
            <p:spPr bwMode="auto">
              <a:xfrm>
                <a:off x="3840" y="3264"/>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1" name="Line 52">
                <a:extLst>
                  <a:ext uri="{FF2B5EF4-FFF2-40B4-BE49-F238E27FC236}">
                    <a16:creationId xmlns:a16="http://schemas.microsoft.com/office/drawing/2014/main" id="{88D41593-1D0B-4022-954D-E1F6C40B3688}"/>
                  </a:ext>
                </a:extLst>
              </p:cNvPr>
              <p:cNvSpPr>
                <a:spLocks noChangeShapeType="1"/>
              </p:cNvSpPr>
              <p:nvPr/>
            </p:nvSpPr>
            <p:spPr bwMode="auto">
              <a:xfrm>
                <a:off x="2400" y="3264"/>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2" name="Rectangle 56">
                <a:extLst>
                  <a:ext uri="{FF2B5EF4-FFF2-40B4-BE49-F238E27FC236}">
                    <a16:creationId xmlns:a16="http://schemas.microsoft.com/office/drawing/2014/main" id="{2988620F-0123-47E7-9E83-2AE054BB2615}"/>
                  </a:ext>
                </a:extLst>
              </p:cNvPr>
              <p:cNvSpPr>
                <a:spLocks/>
              </p:cNvSpPr>
              <p:nvPr/>
            </p:nvSpPr>
            <p:spPr bwMode="auto">
              <a:xfrm>
                <a:off x="1536" y="350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en-US" altLang="zh-CN" sz="1400" b="1">
                    <a:solidFill>
                      <a:schemeClr val="tx2"/>
                    </a:solidFill>
                    <a:latin typeface="Arial" panose="020B0604020202020204" pitchFamily="34" charset="0"/>
                  </a:rPr>
                  <a:t>TV/TA</a:t>
                </a:r>
              </a:p>
              <a:p>
                <a:pPr eaLnBrk="1" latinLnBrk="0" hangingPunct="1"/>
                <a:r>
                  <a:rPr kumimoji="0" lang="zh-CN" altLang="en-US" sz="1400" b="1">
                    <a:solidFill>
                      <a:schemeClr val="tx2"/>
                    </a:solidFill>
                    <a:latin typeface="Arial" panose="020B0604020202020204" pitchFamily="34" charset="0"/>
                  </a:rPr>
                  <a:t>状态信号</a:t>
                </a:r>
              </a:p>
            </p:txBody>
          </p:sp>
          <p:sp>
            <p:nvSpPr>
              <p:cNvPr id="20513" name="Rectangle 58">
                <a:extLst>
                  <a:ext uri="{FF2B5EF4-FFF2-40B4-BE49-F238E27FC236}">
                    <a16:creationId xmlns:a16="http://schemas.microsoft.com/office/drawing/2014/main" id="{7C0EC6B8-29C0-424B-BD3C-34CEEAC2C99E}"/>
                  </a:ext>
                </a:extLst>
              </p:cNvPr>
              <p:cNvSpPr>
                <a:spLocks/>
              </p:cNvSpPr>
              <p:nvPr/>
            </p:nvSpPr>
            <p:spPr bwMode="auto">
              <a:xfrm>
                <a:off x="3120" y="360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en-US" altLang="zh-CN" sz="1400" b="1">
                    <a:solidFill>
                      <a:schemeClr val="tx2"/>
                    </a:solidFill>
                    <a:latin typeface="Arial" panose="020B0604020202020204" pitchFamily="34" charset="0"/>
                  </a:rPr>
                  <a:t>TV/TA</a:t>
                </a:r>
              </a:p>
              <a:p>
                <a:pPr eaLnBrk="1" latinLnBrk="0" hangingPunct="1"/>
                <a:r>
                  <a:rPr kumimoji="0" lang="zh-CN" altLang="en-US" sz="1400" b="1">
                    <a:solidFill>
                      <a:schemeClr val="tx2"/>
                    </a:solidFill>
                    <a:latin typeface="Arial" panose="020B0604020202020204" pitchFamily="34" charset="0"/>
                  </a:rPr>
                  <a:t>状态信号</a:t>
                </a:r>
              </a:p>
              <a:p>
                <a:pPr eaLnBrk="1" latinLnBrk="0" hangingPunct="1"/>
                <a:r>
                  <a:rPr kumimoji="0" lang="zh-CN" altLang="en-US" sz="1400" b="1">
                    <a:solidFill>
                      <a:schemeClr val="tx2"/>
                    </a:solidFill>
                    <a:latin typeface="Arial" panose="020B0604020202020204" pitchFamily="34" charset="0"/>
                  </a:rPr>
                  <a:t>油温</a:t>
                </a:r>
              </a:p>
            </p:txBody>
          </p:sp>
          <p:grpSp>
            <p:nvGrpSpPr>
              <p:cNvPr id="20514" name="Group 69">
                <a:extLst>
                  <a:ext uri="{FF2B5EF4-FFF2-40B4-BE49-F238E27FC236}">
                    <a16:creationId xmlns:a16="http://schemas.microsoft.com/office/drawing/2014/main" id="{008BE1EF-9364-4D04-A6D5-07986CB1D9C7}"/>
                  </a:ext>
                </a:extLst>
              </p:cNvPr>
              <p:cNvGrpSpPr>
                <a:grpSpLocks/>
              </p:cNvGrpSpPr>
              <p:nvPr/>
            </p:nvGrpSpPr>
            <p:grpSpPr bwMode="auto">
              <a:xfrm>
                <a:off x="720" y="960"/>
                <a:ext cx="4560" cy="2286"/>
                <a:chOff x="720" y="960"/>
                <a:chExt cx="4560" cy="2286"/>
              </a:xfrm>
            </p:grpSpPr>
            <p:grpSp>
              <p:nvGrpSpPr>
                <p:cNvPr id="20515" name="Group 66">
                  <a:extLst>
                    <a:ext uri="{FF2B5EF4-FFF2-40B4-BE49-F238E27FC236}">
                      <a16:creationId xmlns:a16="http://schemas.microsoft.com/office/drawing/2014/main" id="{D3C8A4EF-D6CE-4DE3-A7C8-8E331A415724}"/>
                    </a:ext>
                  </a:extLst>
                </p:cNvPr>
                <p:cNvGrpSpPr>
                  <a:grpSpLocks/>
                </p:cNvGrpSpPr>
                <p:nvPr/>
              </p:nvGrpSpPr>
              <p:grpSpPr bwMode="auto">
                <a:xfrm>
                  <a:off x="1968" y="960"/>
                  <a:ext cx="1440" cy="1248"/>
                  <a:chOff x="1968" y="960"/>
                  <a:chExt cx="1440" cy="1248"/>
                </a:xfrm>
              </p:grpSpPr>
              <p:sp>
                <p:nvSpPr>
                  <p:cNvPr id="20524" name="AutoShape 3">
                    <a:extLst>
                      <a:ext uri="{FF2B5EF4-FFF2-40B4-BE49-F238E27FC236}">
                        <a16:creationId xmlns:a16="http://schemas.microsoft.com/office/drawing/2014/main" id="{D33E320B-6476-4F25-AE48-2EA1619EC729}"/>
                      </a:ext>
                    </a:extLst>
                  </p:cNvPr>
                  <p:cNvSpPr>
                    <a:spLocks noChangeArrowheads="1"/>
                  </p:cNvSpPr>
                  <p:nvPr/>
                </p:nvSpPr>
                <p:spPr bwMode="auto">
                  <a:xfrm>
                    <a:off x="2016" y="960"/>
                    <a:ext cx="1344" cy="384"/>
                  </a:xfrm>
                  <a:prstGeom prst="flowChartProcess">
                    <a:avLst/>
                  </a:prstGeom>
                  <a:solidFill>
                    <a:srgbClr val="00FF00"/>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b="1">
                        <a:solidFill>
                          <a:srgbClr val="FF0000"/>
                        </a:solidFill>
                        <a:latin typeface="Gulim" panose="020B0600000101010101" pitchFamily="34" charset="-127"/>
                      </a:rPr>
                      <a:t>人机联系</a:t>
                    </a:r>
                  </a:p>
                </p:txBody>
              </p:sp>
              <p:sp>
                <p:nvSpPr>
                  <p:cNvPr id="20525" name="AutoShape 10">
                    <a:extLst>
                      <a:ext uri="{FF2B5EF4-FFF2-40B4-BE49-F238E27FC236}">
                        <a16:creationId xmlns:a16="http://schemas.microsoft.com/office/drawing/2014/main" id="{3C2FB783-9ED4-4A55-A512-8A3E35A4541B}"/>
                      </a:ext>
                    </a:extLst>
                  </p:cNvPr>
                  <p:cNvSpPr>
                    <a:spLocks noChangeArrowheads="1"/>
                  </p:cNvSpPr>
                  <p:nvPr/>
                </p:nvSpPr>
                <p:spPr bwMode="auto">
                  <a:xfrm>
                    <a:off x="1968" y="1688"/>
                    <a:ext cx="1440" cy="52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主控机（或双机）</a:t>
                    </a:r>
                  </a:p>
                </p:txBody>
              </p:sp>
              <p:sp>
                <p:nvSpPr>
                  <p:cNvPr id="20526" name="Line 11">
                    <a:extLst>
                      <a:ext uri="{FF2B5EF4-FFF2-40B4-BE49-F238E27FC236}">
                        <a16:creationId xmlns:a16="http://schemas.microsoft.com/office/drawing/2014/main" id="{38DD8C64-A63C-4988-9CF4-8F888F0FACAE}"/>
                      </a:ext>
                    </a:extLst>
                  </p:cNvPr>
                  <p:cNvSpPr>
                    <a:spLocks noChangeShapeType="1"/>
                  </p:cNvSpPr>
                  <p:nvPr/>
                </p:nvSpPr>
                <p:spPr bwMode="auto">
                  <a:xfrm>
                    <a:off x="2592" y="1344"/>
                    <a:ext cx="0" cy="36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0516" name="Line 20">
                  <a:extLst>
                    <a:ext uri="{FF2B5EF4-FFF2-40B4-BE49-F238E27FC236}">
                      <a16:creationId xmlns:a16="http://schemas.microsoft.com/office/drawing/2014/main" id="{4E69499B-0A29-456B-8AF2-9F20ED001582}"/>
                    </a:ext>
                  </a:extLst>
                </p:cNvPr>
                <p:cNvSpPr>
                  <a:spLocks noChangeShapeType="1"/>
                </p:cNvSpPr>
                <p:nvPr/>
              </p:nvSpPr>
              <p:spPr bwMode="auto">
                <a:xfrm>
                  <a:off x="720" y="2448"/>
                  <a:ext cx="41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17" name="Line 17">
                  <a:extLst>
                    <a:ext uri="{FF2B5EF4-FFF2-40B4-BE49-F238E27FC236}">
                      <a16:creationId xmlns:a16="http://schemas.microsoft.com/office/drawing/2014/main" id="{84C4020A-7968-4754-BBFA-0F27E6B59AE8}"/>
                    </a:ext>
                  </a:extLst>
                </p:cNvPr>
                <p:cNvSpPr>
                  <a:spLocks noChangeShapeType="1"/>
                </p:cNvSpPr>
                <p:nvPr/>
              </p:nvSpPr>
              <p:spPr bwMode="auto">
                <a:xfrm>
                  <a:off x="720" y="2448"/>
                  <a:ext cx="0" cy="33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8" name="Line 17">
                  <a:extLst>
                    <a:ext uri="{FF2B5EF4-FFF2-40B4-BE49-F238E27FC236}">
                      <a16:creationId xmlns:a16="http://schemas.microsoft.com/office/drawing/2014/main" id="{0EB25912-7BCD-474A-88E2-D95CAF21EE7A}"/>
                    </a:ext>
                  </a:extLst>
                </p:cNvPr>
                <p:cNvSpPr>
                  <a:spLocks noChangeShapeType="1"/>
                </p:cNvSpPr>
                <p:nvPr/>
              </p:nvSpPr>
              <p:spPr bwMode="auto">
                <a:xfrm>
                  <a:off x="2064" y="2448"/>
                  <a:ext cx="0" cy="33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519" name="Line 31">
                  <a:extLst>
                    <a:ext uri="{FF2B5EF4-FFF2-40B4-BE49-F238E27FC236}">
                      <a16:creationId xmlns:a16="http://schemas.microsoft.com/office/drawing/2014/main" id="{3AB5CEFD-8948-4A5D-9ADC-12A6D4F9A8FE}"/>
                    </a:ext>
                  </a:extLst>
                </p:cNvPr>
                <p:cNvSpPr>
                  <a:spLocks noChangeShapeType="1"/>
                </p:cNvSpPr>
                <p:nvPr/>
              </p:nvSpPr>
              <p:spPr bwMode="auto">
                <a:xfrm>
                  <a:off x="3600" y="2448"/>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520" name="Group 65">
                  <a:extLst>
                    <a:ext uri="{FF2B5EF4-FFF2-40B4-BE49-F238E27FC236}">
                      <a16:creationId xmlns:a16="http://schemas.microsoft.com/office/drawing/2014/main" id="{AEE4548A-5B87-4B34-B734-E02029CAB285}"/>
                    </a:ext>
                  </a:extLst>
                </p:cNvPr>
                <p:cNvGrpSpPr>
                  <a:grpSpLocks/>
                </p:cNvGrpSpPr>
                <p:nvPr/>
              </p:nvGrpSpPr>
              <p:grpSpPr bwMode="auto">
                <a:xfrm>
                  <a:off x="4512" y="2448"/>
                  <a:ext cx="768" cy="798"/>
                  <a:chOff x="4512" y="2448"/>
                  <a:chExt cx="768" cy="798"/>
                </a:xfrm>
              </p:grpSpPr>
              <p:sp>
                <p:nvSpPr>
                  <p:cNvPr id="20522" name="AutoShape 10">
                    <a:extLst>
                      <a:ext uri="{FF2B5EF4-FFF2-40B4-BE49-F238E27FC236}">
                        <a16:creationId xmlns:a16="http://schemas.microsoft.com/office/drawing/2014/main" id="{CFAF1D29-2FD1-4C66-89A6-0524E93C44FA}"/>
                      </a:ext>
                    </a:extLst>
                  </p:cNvPr>
                  <p:cNvSpPr>
                    <a:spLocks noChangeArrowheads="1"/>
                  </p:cNvSpPr>
                  <p:nvPr/>
                </p:nvSpPr>
                <p:spPr bwMode="auto">
                  <a:xfrm>
                    <a:off x="4512" y="2784"/>
                    <a:ext cx="768" cy="462"/>
                  </a:xfrm>
                  <a:prstGeom prst="flowChartAlternateProcess">
                    <a:avLst/>
                  </a:prstGeom>
                  <a:solidFill>
                    <a:srgbClr val="99FFCC"/>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电容器</a:t>
                    </a:r>
                  </a:p>
                  <a:p>
                    <a:pPr algn="ctr" eaLnBrk="1" latinLnBrk="0" hangingPunct="1"/>
                    <a:r>
                      <a:rPr lang="zh-CN" altLang="en-US" sz="1800" b="1">
                        <a:latin typeface="Times New Roman" panose="02020603050405020304" pitchFamily="18" charset="0"/>
                        <a:ea typeface="宋体" panose="02010600030101010101" pitchFamily="2" charset="-122"/>
                      </a:rPr>
                      <a:t>保护单元</a:t>
                    </a:r>
                  </a:p>
                </p:txBody>
              </p:sp>
              <p:sp>
                <p:nvSpPr>
                  <p:cNvPr id="20523" name="Line 36">
                    <a:extLst>
                      <a:ext uri="{FF2B5EF4-FFF2-40B4-BE49-F238E27FC236}">
                        <a16:creationId xmlns:a16="http://schemas.microsoft.com/office/drawing/2014/main" id="{91A43D76-7DE4-4761-B48B-5708BD30F0A6}"/>
                      </a:ext>
                    </a:extLst>
                  </p:cNvPr>
                  <p:cNvSpPr>
                    <a:spLocks noChangeShapeType="1"/>
                  </p:cNvSpPr>
                  <p:nvPr/>
                </p:nvSpPr>
                <p:spPr bwMode="auto">
                  <a:xfrm>
                    <a:off x="4896" y="2448"/>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0521" name="Line 68">
                  <a:extLst>
                    <a:ext uri="{FF2B5EF4-FFF2-40B4-BE49-F238E27FC236}">
                      <a16:creationId xmlns:a16="http://schemas.microsoft.com/office/drawing/2014/main" id="{5612688A-4BFC-4F01-8F2C-353CBAEF6FB4}"/>
                    </a:ext>
                  </a:extLst>
                </p:cNvPr>
                <p:cNvSpPr>
                  <a:spLocks noChangeShapeType="1"/>
                </p:cNvSpPr>
                <p:nvPr/>
              </p:nvSpPr>
              <p:spPr bwMode="auto">
                <a:xfrm>
                  <a:off x="2640" y="2208"/>
                  <a:ext cx="0" cy="24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cxnSp>
        <p:nvCxnSpPr>
          <p:cNvPr id="48" name="直接连接符 47">
            <a:extLst>
              <a:ext uri="{FF2B5EF4-FFF2-40B4-BE49-F238E27FC236}">
                <a16:creationId xmlns:a16="http://schemas.microsoft.com/office/drawing/2014/main" id="{D0FFF9E2-FC25-40A6-92FD-727BF38B7805}"/>
              </a:ext>
            </a:extLst>
          </p:cNvPr>
          <p:cNvCxnSpPr>
            <a:stCxn id="20501" idx="1"/>
            <a:endCxn id="20501" idx="3"/>
          </p:cNvCxnSpPr>
          <p:nvPr/>
        </p:nvCxnSpPr>
        <p:spPr>
          <a:xfrm rot="10800000" flipH="1">
            <a:off x="500063" y="4554538"/>
            <a:ext cx="1828800" cy="0"/>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7CD6CCE4-C1AB-4D58-A6E9-5A7F7E78E772}"/>
              </a:ext>
            </a:extLst>
          </p:cNvPr>
          <p:cNvCxnSpPr>
            <a:stCxn id="20502" idx="1"/>
            <a:endCxn id="20502" idx="3"/>
          </p:cNvCxnSpPr>
          <p:nvPr/>
        </p:nvCxnSpPr>
        <p:spPr>
          <a:xfrm rot="10800000" flipH="1">
            <a:off x="2633663" y="4554538"/>
            <a:ext cx="182880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a:extLst>
              <a:ext uri="{FF2B5EF4-FFF2-40B4-BE49-F238E27FC236}">
                <a16:creationId xmlns:a16="http://schemas.microsoft.com/office/drawing/2014/main" id="{0EE7B915-975C-442C-A397-9AC5DBABFBF9}"/>
              </a:ext>
            </a:extLst>
          </p:cNvPr>
          <p:cNvSpPr>
            <a:spLocks noGrp="1"/>
          </p:cNvSpPr>
          <p:nvPr>
            <p:ph idx="1"/>
          </p:nvPr>
        </p:nvSpPr>
        <p:spPr>
          <a:xfrm>
            <a:off x="500063" y="1357313"/>
            <a:ext cx="8229600" cy="4525962"/>
          </a:xfrm>
        </p:spPr>
        <p:txBody>
          <a:bodyPr/>
          <a:lstStyle/>
          <a:p>
            <a:pPr>
              <a:lnSpc>
                <a:spcPct val="90000"/>
              </a:lnSpc>
              <a:buFont typeface="Arial" charset="0"/>
              <a:buChar char="•"/>
              <a:defRPr/>
            </a:pPr>
            <a:r>
              <a:rPr lang="zh-CN" altLang="en-US" sz="2200"/>
              <a:t>（1）变电站自动化系统的配置、功能以及设备的布置应满足电网安全、优质、经济运行和信息分层传输、资源共享的原则</a:t>
            </a:r>
          </a:p>
          <a:p>
            <a:pPr>
              <a:lnSpc>
                <a:spcPct val="90000"/>
              </a:lnSpc>
              <a:buFont typeface="Arial" charset="0"/>
              <a:buChar char="•"/>
              <a:defRPr/>
            </a:pPr>
            <a:r>
              <a:rPr lang="zh-CN" altLang="en-US" sz="2200"/>
              <a:t>（2）分散式系统的功能配置宜采用下放的原则</a:t>
            </a:r>
          </a:p>
          <a:p>
            <a:pPr>
              <a:lnSpc>
                <a:spcPct val="90000"/>
              </a:lnSpc>
              <a:buFont typeface="Arial" charset="0"/>
              <a:buChar char="•"/>
              <a:defRPr/>
            </a:pPr>
            <a:r>
              <a:rPr lang="zh-CN" altLang="en-US" sz="2200"/>
              <a:t>（3）设计时应考虑远方与就地控制操作并存的模式</a:t>
            </a:r>
          </a:p>
          <a:p>
            <a:pPr>
              <a:lnSpc>
                <a:spcPct val="90000"/>
              </a:lnSpc>
              <a:buFont typeface="Arial" charset="0"/>
              <a:buChar char="•"/>
              <a:defRPr/>
            </a:pPr>
            <a:r>
              <a:rPr lang="zh-CN" altLang="en-US" sz="2200"/>
              <a:t>（4）站内自动化及无人值班站的接入系统设计应从技术上保证站内自动化系统的硬件接口满足国际标准。 </a:t>
            </a:r>
          </a:p>
          <a:p>
            <a:pPr>
              <a:lnSpc>
                <a:spcPct val="90000"/>
              </a:lnSpc>
              <a:buFont typeface="Arial" charset="0"/>
              <a:buChar char="•"/>
              <a:defRPr/>
            </a:pPr>
            <a:r>
              <a:rPr lang="zh-CN" altLang="en-US" sz="2200"/>
              <a:t>（5）要积极而慎重地推行保护、测量、控制一体化设计，确保保护功能的相对独立性和动作可靠性。 </a:t>
            </a:r>
          </a:p>
          <a:p>
            <a:pPr>
              <a:lnSpc>
                <a:spcPct val="90000"/>
              </a:lnSpc>
              <a:buFont typeface="Arial" charset="0"/>
              <a:buChar char="•"/>
              <a:defRPr/>
            </a:pPr>
            <a:r>
              <a:rPr lang="zh-CN" altLang="en-US" sz="2200"/>
              <a:t>（6）应优先采用交流采样技术，减轻</a:t>
            </a:r>
            <a:r>
              <a:rPr lang="en-US" altLang="zh-CN" sz="2200"/>
              <a:t>TA，TV</a:t>
            </a:r>
            <a:r>
              <a:rPr lang="zh-CN" altLang="en-US" sz="2200"/>
              <a:t>的负载，提高测量精度。</a:t>
            </a:r>
          </a:p>
          <a:p>
            <a:pPr>
              <a:lnSpc>
                <a:spcPct val="90000"/>
              </a:lnSpc>
              <a:buFont typeface="Arial" charset="0"/>
              <a:buChar char="•"/>
              <a:defRPr/>
            </a:pPr>
            <a:r>
              <a:rPr lang="zh-CN" altLang="en-US" sz="2200"/>
              <a:t>（7）建议采用局域网(</a:t>
            </a:r>
            <a:r>
              <a:rPr lang="en-US" altLang="zh-CN" sz="2200"/>
              <a:t>LAN)</a:t>
            </a:r>
            <a:r>
              <a:rPr lang="zh-CN" altLang="en-US" sz="2200"/>
              <a:t>通信方式 </a:t>
            </a:r>
          </a:p>
          <a:p>
            <a:pPr>
              <a:lnSpc>
                <a:spcPct val="90000"/>
              </a:lnSpc>
              <a:buFont typeface="Arial" charset="0"/>
              <a:buChar char="•"/>
              <a:defRPr/>
            </a:pPr>
            <a:r>
              <a:rPr lang="zh-CN" altLang="en-US" sz="2200"/>
              <a:t>（8）在选择通信介质时可优先采用光纤通信方式  </a:t>
            </a:r>
          </a:p>
          <a:p>
            <a:pPr>
              <a:lnSpc>
                <a:spcPct val="90000"/>
              </a:lnSpc>
              <a:buFont typeface="Arial" charset="0"/>
              <a:buChar char="•"/>
              <a:defRPr/>
            </a:pPr>
            <a:endParaRPr lang="zh-CN" altLang="en-US" sz="2200"/>
          </a:p>
        </p:txBody>
      </p:sp>
      <p:sp>
        <p:nvSpPr>
          <p:cNvPr id="118786" name="Rectangle 2">
            <a:extLst>
              <a:ext uri="{FF2B5EF4-FFF2-40B4-BE49-F238E27FC236}">
                <a16:creationId xmlns:a16="http://schemas.microsoft.com/office/drawing/2014/main" id="{F8858192-4501-47ED-ABBA-B97E4B9608EE}"/>
              </a:ext>
            </a:extLst>
          </p:cNvPr>
          <p:cNvSpPr>
            <a:spLocks noGrp="1"/>
          </p:cNvSpPr>
          <p:nvPr>
            <p:ph type="title"/>
          </p:nvPr>
        </p:nvSpPr>
        <p:spPr>
          <a:xfrm>
            <a:off x="500063" y="142875"/>
            <a:ext cx="8229600" cy="1143000"/>
          </a:xfrm>
        </p:spPr>
        <p:txBody>
          <a:bodyPr/>
          <a:lstStyle/>
          <a:p>
            <a:pPr>
              <a:defRPr/>
            </a:pPr>
            <a:r>
              <a:rPr lang="zh-CN" altLang="en-US" b="1" dirty="0">
                <a:latin typeface="Times New Roman" pitchFamily="18" charset="0"/>
                <a:cs typeface="Times New Roman" pitchFamily="18" charset="0"/>
              </a:rPr>
              <a:t> </a:t>
            </a:r>
            <a:r>
              <a:rPr lang="zh-CN" altLang="en-US" dirty="0"/>
              <a:t>四、变电站自动化系统设计原则</a:t>
            </a:r>
            <a:endParaRPr lang="zh-CN" alt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a:extLst>
              <a:ext uri="{FF2B5EF4-FFF2-40B4-BE49-F238E27FC236}">
                <a16:creationId xmlns:a16="http://schemas.microsoft.com/office/drawing/2014/main" id="{DE6D0268-AB12-405F-A3CA-826EBEB80F6F}"/>
              </a:ext>
            </a:extLst>
          </p:cNvPr>
          <p:cNvSpPr>
            <a:spLocks noGrp="1"/>
          </p:cNvSpPr>
          <p:nvPr>
            <p:ph idx="1"/>
          </p:nvPr>
        </p:nvSpPr>
        <p:spPr>
          <a:xfrm>
            <a:off x="500063" y="1357313"/>
            <a:ext cx="8229600" cy="4525962"/>
          </a:xfrm>
        </p:spPr>
        <p:txBody>
          <a:bodyPr/>
          <a:lstStyle/>
          <a:p>
            <a:pPr>
              <a:buFont typeface="Arial" charset="0"/>
              <a:buChar char="•"/>
              <a:defRPr/>
            </a:pPr>
            <a:endParaRPr lang="en-US" altLang="zh-CN" dirty="0"/>
          </a:p>
          <a:p>
            <a:pPr>
              <a:buFont typeface="Arial" charset="0"/>
              <a:buChar char="•"/>
              <a:defRPr/>
            </a:pPr>
            <a:r>
              <a:rPr lang="zh-CN" altLang="en-US" dirty="0"/>
              <a:t>（1）提高了电压合格率，保证了供电质量 。</a:t>
            </a:r>
          </a:p>
          <a:p>
            <a:pPr>
              <a:buFont typeface="Arial" charset="0"/>
              <a:buChar char="•"/>
              <a:defRPr/>
            </a:pPr>
            <a:r>
              <a:rPr lang="zh-CN" altLang="en-US" dirty="0"/>
              <a:t>（2）提高了变电站的安全、可靠运行水平。</a:t>
            </a:r>
          </a:p>
          <a:p>
            <a:pPr>
              <a:buFont typeface="Arial" charset="0"/>
              <a:buChar char="•"/>
              <a:defRPr/>
            </a:pPr>
            <a:r>
              <a:rPr lang="zh-CN" altLang="en-US" dirty="0"/>
              <a:t>（3）提高电力系统的运行，管理水平。</a:t>
            </a:r>
          </a:p>
          <a:p>
            <a:pPr>
              <a:buFont typeface="Arial" charset="0"/>
              <a:buChar char="•"/>
              <a:defRPr/>
            </a:pPr>
            <a:r>
              <a:rPr lang="zh-CN" altLang="en-US" dirty="0"/>
              <a:t>（4）缩小变电站占地面积，降低造价，减少总投资。</a:t>
            </a:r>
          </a:p>
          <a:p>
            <a:pPr>
              <a:buFont typeface="Arial" charset="0"/>
              <a:buChar char="•"/>
              <a:defRPr/>
            </a:pPr>
            <a:r>
              <a:rPr lang="zh-CN" altLang="en-US" dirty="0"/>
              <a:t>（5）减少维护工作量，减少值班员劳动强度，实现减人增效。</a:t>
            </a:r>
          </a:p>
          <a:p>
            <a:pPr>
              <a:buFont typeface="Wingdings 2" pitchFamily="18" charset="2"/>
              <a:buNone/>
              <a:defRPr/>
            </a:pPr>
            <a:r>
              <a:rPr lang="zh-CN" altLang="en-US" dirty="0"/>
              <a:t>    </a:t>
            </a:r>
          </a:p>
        </p:txBody>
      </p:sp>
      <p:sp>
        <p:nvSpPr>
          <p:cNvPr id="121858" name="Rectangle 2">
            <a:extLst>
              <a:ext uri="{FF2B5EF4-FFF2-40B4-BE49-F238E27FC236}">
                <a16:creationId xmlns:a16="http://schemas.microsoft.com/office/drawing/2014/main" id="{138A9C27-8B83-44EC-A863-89ECBB917820}"/>
              </a:ext>
            </a:extLst>
          </p:cNvPr>
          <p:cNvSpPr>
            <a:spLocks noGrp="1"/>
          </p:cNvSpPr>
          <p:nvPr>
            <p:ph type="title"/>
          </p:nvPr>
        </p:nvSpPr>
        <p:spPr>
          <a:xfrm>
            <a:off x="500063" y="142875"/>
            <a:ext cx="8229600" cy="1143000"/>
          </a:xfrm>
        </p:spPr>
        <p:txBody>
          <a:bodyPr/>
          <a:lstStyle/>
          <a:p>
            <a:pPr>
              <a:defRPr/>
            </a:pPr>
            <a:r>
              <a:rPr lang="zh-CN" altLang="en-US" dirty="0"/>
              <a:t>五、变电站实现综合自动化的优越性</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3AF094CC-E345-4FA9-9795-30F91C5671AE}"/>
              </a:ext>
            </a:extLst>
          </p:cNvPr>
          <p:cNvSpPr>
            <a:spLocks noGrp="1"/>
          </p:cNvSpPr>
          <p:nvPr>
            <p:ph type="title"/>
          </p:nvPr>
        </p:nvSpPr>
        <p:spPr>
          <a:xfrm>
            <a:off x="500063" y="142875"/>
            <a:ext cx="8229600" cy="1143000"/>
          </a:xfrm>
        </p:spPr>
        <p:txBody>
          <a:bodyPr/>
          <a:lstStyle/>
          <a:p>
            <a:pPr>
              <a:defRPr/>
            </a:pPr>
            <a:r>
              <a:rPr lang="zh-CN" altLang="en-US" dirty="0"/>
              <a:t>第二节    微机远动装置简介</a:t>
            </a:r>
          </a:p>
        </p:txBody>
      </p:sp>
      <p:grpSp>
        <p:nvGrpSpPr>
          <p:cNvPr id="23555" name="Group 45">
            <a:extLst>
              <a:ext uri="{FF2B5EF4-FFF2-40B4-BE49-F238E27FC236}">
                <a16:creationId xmlns:a16="http://schemas.microsoft.com/office/drawing/2014/main" id="{84E4C121-648B-4A71-B52B-EADCD0250CE9}"/>
              </a:ext>
            </a:extLst>
          </p:cNvPr>
          <p:cNvGrpSpPr>
            <a:grpSpLocks/>
          </p:cNvGrpSpPr>
          <p:nvPr/>
        </p:nvGrpSpPr>
        <p:grpSpPr bwMode="auto">
          <a:xfrm>
            <a:off x="152400" y="1600200"/>
            <a:ext cx="8839200" cy="4191000"/>
            <a:chOff x="96" y="1008"/>
            <a:chExt cx="5568" cy="2640"/>
          </a:xfrm>
        </p:grpSpPr>
        <p:sp>
          <p:nvSpPr>
            <p:cNvPr id="23556" name="AutoShape 3">
              <a:extLst>
                <a:ext uri="{FF2B5EF4-FFF2-40B4-BE49-F238E27FC236}">
                  <a16:creationId xmlns:a16="http://schemas.microsoft.com/office/drawing/2014/main" id="{1FDDA4E1-4360-4F93-ACDE-6CA45273A2DB}"/>
                </a:ext>
              </a:extLst>
            </p:cNvPr>
            <p:cNvSpPr>
              <a:spLocks noChangeArrowheads="1"/>
            </p:cNvSpPr>
            <p:nvPr/>
          </p:nvSpPr>
          <p:spPr bwMode="auto">
            <a:xfrm>
              <a:off x="2304" y="1008"/>
              <a:ext cx="1344" cy="384"/>
            </a:xfrm>
            <a:prstGeom prst="flowChartProcess">
              <a:avLst/>
            </a:prstGeom>
            <a:solidFill>
              <a:srgbClr val="00FF00"/>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b="1">
                  <a:solidFill>
                    <a:srgbClr val="FF0000"/>
                  </a:solidFill>
                  <a:latin typeface="Gulim" panose="020B0600000101010101" pitchFamily="34" charset="-127"/>
                </a:rPr>
                <a:t>RTU</a:t>
              </a:r>
              <a:r>
                <a:rPr lang="zh-CN" altLang="en-US" b="1">
                  <a:solidFill>
                    <a:srgbClr val="FF0000"/>
                  </a:solidFill>
                  <a:latin typeface="Gulim" panose="020B0600000101010101" pitchFamily="34" charset="-127"/>
                </a:rPr>
                <a:t>基本功能</a:t>
              </a:r>
            </a:p>
          </p:txBody>
        </p:sp>
        <p:sp>
          <p:nvSpPr>
            <p:cNvPr id="23557" name="AutoShape 4">
              <a:extLst>
                <a:ext uri="{FF2B5EF4-FFF2-40B4-BE49-F238E27FC236}">
                  <a16:creationId xmlns:a16="http://schemas.microsoft.com/office/drawing/2014/main" id="{52F41D31-0901-4141-B807-A8C27F739DB6}"/>
                </a:ext>
              </a:extLst>
            </p:cNvPr>
            <p:cNvSpPr>
              <a:spLocks noChangeArrowheads="1"/>
            </p:cNvSpPr>
            <p:nvPr/>
          </p:nvSpPr>
          <p:spPr bwMode="auto">
            <a:xfrm>
              <a:off x="2832" y="1392"/>
              <a:ext cx="192" cy="201"/>
            </a:xfrm>
            <a:prstGeom prst="downArrow">
              <a:avLst>
                <a:gd name="adj1" fmla="val 50000"/>
                <a:gd name="adj2" fmla="val 26172"/>
              </a:avLst>
            </a:prstGeom>
            <a:solidFill>
              <a:srgbClr val="FF0000"/>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endParaRPr kumimoji="0" lang="zh-CN" altLang="en-US" sz="1800">
                <a:latin typeface="Arial" panose="020B0604020202020204" pitchFamily="34" charset="0"/>
                <a:ea typeface="宋体" panose="02010600030101010101" pitchFamily="2" charset="-122"/>
              </a:endParaRPr>
            </a:p>
          </p:txBody>
        </p:sp>
        <p:grpSp>
          <p:nvGrpSpPr>
            <p:cNvPr id="23558" name="Group 9">
              <a:extLst>
                <a:ext uri="{FF2B5EF4-FFF2-40B4-BE49-F238E27FC236}">
                  <a16:creationId xmlns:a16="http://schemas.microsoft.com/office/drawing/2014/main" id="{597BF1CE-8FB7-4BDC-BBCB-D0DA9AC80294}"/>
                </a:ext>
              </a:extLst>
            </p:cNvPr>
            <p:cNvGrpSpPr>
              <a:grpSpLocks/>
            </p:cNvGrpSpPr>
            <p:nvPr/>
          </p:nvGrpSpPr>
          <p:grpSpPr bwMode="auto">
            <a:xfrm>
              <a:off x="96" y="2400"/>
              <a:ext cx="192" cy="1248"/>
              <a:chOff x="1584" y="1458"/>
              <a:chExt cx="672" cy="798"/>
            </a:xfrm>
          </p:grpSpPr>
          <p:sp>
            <p:nvSpPr>
              <p:cNvPr id="23593" name="AutoShape 10">
                <a:extLst>
                  <a:ext uri="{FF2B5EF4-FFF2-40B4-BE49-F238E27FC236}">
                    <a16:creationId xmlns:a16="http://schemas.microsoft.com/office/drawing/2014/main" id="{A7CB6476-E1C7-41C1-AD61-251B3885FD8E}"/>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400" b="1">
                    <a:latin typeface="Times New Roman" panose="02020603050405020304" pitchFamily="18" charset="0"/>
                    <a:ea typeface="宋体" panose="02010600030101010101" pitchFamily="2" charset="-122"/>
                  </a:rPr>
                  <a:t>遥</a:t>
                </a:r>
              </a:p>
              <a:p>
                <a:pPr algn="ctr" eaLnBrk="1" latinLnBrk="0" hangingPunct="1"/>
                <a:r>
                  <a:rPr lang="zh-CN" altLang="en-US" sz="1400" b="1">
                    <a:latin typeface="Times New Roman" panose="02020603050405020304" pitchFamily="18" charset="0"/>
                    <a:ea typeface="宋体" panose="02010600030101010101" pitchFamily="2" charset="-122"/>
                  </a:rPr>
                  <a:t>信</a:t>
                </a:r>
              </a:p>
            </p:txBody>
          </p:sp>
          <p:sp>
            <p:nvSpPr>
              <p:cNvPr id="23594" name="Line 11">
                <a:extLst>
                  <a:ext uri="{FF2B5EF4-FFF2-40B4-BE49-F238E27FC236}">
                    <a16:creationId xmlns:a16="http://schemas.microsoft.com/office/drawing/2014/main" id="{28B362D1-3413-4582-A805-17C5A69806C8}"/>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59" name="Group 15">
              <a:extLst>
                <a:ext uri="{FF2B5EF4-FFF2-40B4-BE49-F238E27FC236}">
                  <a16:creationId xmlns:a16="http://schemas.microsoft.com/office/drawing/2014/main" id="{5528119B-3B9F-4985-8334-AE560C55A62A}"/>
                </a:ext>
              </a:extLst>
            </p:cNvPr>
            <p:cNvGrpSpPr>
              <a:grpSpLocks/>
            </p:cNvGrpSpPr>
            <p:nvPr/>
          </p:nvGrpSpPr>
          <p:grpSpPr bwMode="auto">
            <a:xfrm>
              <a:off x="3504" y="1584"/>
              <a:ext cx="1008" cy="768"/>
              <a:chOff x="3897" y="1458"/>
              <a:chExt cx="672" cy="798"/>
            </a:xfrm>
          </p:grpSpPr>
          <p:sp>
            <p:nvSpPr>
              <p:cNvPr id="23591" name="AutoShape 16">
                <a:extLst>
                  <a:ext uri="{FF2B5EF4-FFF2-40B4-BE49-F238E27FC236}">
                    <a16:creationId xmlns:a16="http://schemas.microsoft.com/office/drawing/2014/main" id="{3CE3EF60-E71D-4469-870B-9B6FF835D189}"/>
                  </a:ext>
                </a:extLst>
              </p:cNvPr>
              <p:cNvSpPr>
                <a:spLocks noChangeArrowheads="1"/>
              </p:cNvSpPr>
              <p:nvPr/>
            </p:nvSpPr>
            <p:spPr bwMode="auto">
              <a:xfrm>
                <a:off x="3897"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自恢复和自检测</a:t>
                </a:r>
              </a:p>
            </p:txBody>
          </p:sp>
          <p:sp>
            <p:nvSpPr>
              <p:cNvPr id="23592" name="Line 17">
                <a:extLst>
                  <a:ext uri="{FF2B5EF4-FFF2-40B4-BE49-F238E27FC236}">
                    <a16:creationId xmlns:a16="http://schemas.microsoft.com/office/drawing/2014/main" id="{2D70846F-613A-4C8B-B52F-E71BBD9A51CE}"/>
                  </a:ext>
                </a:extLst>
              </p:cNvPr>
              <p:cNvSpPr>
                <a:spLocks noChangeShapeType="1"/>
              </p:cNvSpPr>
              <p:nvPr/>
            </p:nvSpPr>
            <p:spPr bwMode="auto">
              <a:xfrm>
                <a:off x="4224"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60" name="Group 9">
              <a:extLst>
                <a:ext uri="{FF2B5EF4-FFF2-40B4-BE49-F238E27FC236}">
                  <a16:creationId xmlns:a16="http://schemas.microsoft.com/office/drawing/2014/main" id="{06E3C58C-A58C-4FDA-8837-586039B7B90D}"/>
                </a:ext>
              </a:extLst>
            </p:cNvPr>
            <p:cNvGrpSpPr>
              <a:grpSpLocks/>
            </p:cNvGrpSpPr>
            <p:nvPr/>
          </p:nvGrpSpPr>
          <p:grpSpPr bwMode="auto">
            <a:xfrm>
              <a:off x="4560" y="1584"/>
              <a:ext cx="1104" cy="816"/>
              <a:chOff x="1584" y="1458"/>
              <a:chExt cx="672" cy="798"/>
            </a:xfrm>
          </p:grpSpPr>
          <p:sp>
            <p:nvSpPr>
              <p:cNvPr id="23589" name="AutoShape 10">
                <a:extLst>
                  <a:ext uri="{FF2B5EF4-FFF2-40B4-BE49-F238E27FC236}">
                    <a16:creationId xmlns:a16="http://schemas.microsoft.com/office/drawing/2014/main" id="{8027BC7F-BBE3-4BAC-84A4-C3F0377D16B6}"/>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RTU</a:t>
                </a:r>
                <a:r>
                  <a:rPr lang="zh-CN" altLang="en-US" sz="1800" b="1">
                    <a:latin typeface="Times New Roman" panose="02020603050405020304" pitchFamily="18" charset="0"/>
                    <a:ea typeface="宋体" panose="02010600030101010101" pitchFamily="2" charset="-122"/>
                  </a:rPr>
                  <a:t>和</a:t>
                </a:r>
              </a:p>
              <a:p>
                <a:pPr algn="ctr" eaLnBrk="1" latinLnBrk="0" hangingPunct="1"/>
                <a:r>
                  <a:rPr lang="en-US" altLang="zh-CN" sz="1800" b="1">
                    <a:latin typeface="Times New Roman" panose="02020603050405020304" pitchFamily="18" charset="0"/>
                    <a:ea typeface="宋体" panose="02010600030101010101" pitchFamily="2" charset="-122"/>
                  </a:rPr>
                  <a:t>SCADA</a:t>
                </a:r>
                <a:r>
                  <a:rPr lang="zh-CN" altLang="en-US" sz="1800" b="1">
                    <a:latin typeface="Times New Roman" panose="02020603050405020304" pitchFamily="18" charset="0"/>
                    <a:ea typeface="宋体" panose="02010600030101010101" pitchFamily="2" charset="-122"/>
                  </a:rPr>
                  <a:t>系统通信</a:t>
                </a:r>
              </a:p>
            </p:txBody>
          </p:sp>
          <p:sp>
            <p:nvSpPr>
              <p:cNvPr id="23590" name="Line 11">
                <a:extLst>
                  <a:ext uri="{FF2B5EF4-FFF2-40B4-BE49-F238E27FC236}">
                    <a16:creationId xmlns:a16="http://schemas.microsoft.com/office/drawing/2014/main" id="{F7EBABD0-EA6F-4FD2-850F-E7C6F29AFAE7}"/>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61" name="Group 9">
              <a:extLst>
                <a:ext uri="{FF2B5EF4-FFF2-40B4-BE49-F238E27FC236}">
                  <a16:creationId xmlns:a16="http://schemas.microsoft.com/office/drawing/2014/main" id="{CFCAC7D9-497D-4C08-BE6C-E8690DB97E75}"/>
                </a:ext>
              </a:extLst>
            </p:cNvPr>
            <p:cNvGrpSpPr>
              <a:grpSpLocks/>
            </p:cNvGrpSpPr>
            <p:nvPr/>
          </p:nvGrpSpPr>
          <p:grpSpPr bwMode="auto">
            <a:xfrm>
              <a:off x="960" y="1584"/>
              <a:ext cx="1056" cy="768"/>
              <a:chOff x="1584" y="1458"/>
              <a:chExt cx="672" cy="798"/>
            </a:xfrm>
          </p:grpSpPr>
          <p:sp>
            <p:nvSpPr>
              <p:cNvPr id="23587" name="AutoShape 10">
                <a:extLst>
                  <a:ext uri="{FF2B5EF4-FFF2-40B4-BE49-F238E27FC236}">
                    <a16:creationId xmlns:a16="http://schemas.microsoft.com/office/drawing/2014/main" id="{E3CA7C54-F9F5-4694-9E2A-10D8204E1465}"/>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事件顺序记录</a:t>
                </a:r>
              </a:p>
            </p:txBody>
          </p:sp>
          <p:sp>
            <p:nvSpPr>
              <p:cNvPr id="23588" name="Line 11">
                <a:extLst>
                  <a:ext uri="{FF2B5EF4-FFF2-40B4-BE49-F238E27FC236}">
                    <a16:creationId xmlns:a16="http://schemas.microsoft.com/office/drawing/2014/main" id="{E577ED58-217A-48E2-B42F-B5650BBAAC3F}"/>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62" name="Group 9">
              <a:extLst>
                <a:ext uri="{FF2B5EF4-FFF2-40B4-BE49-F238E27FC236}">
                  <a16:creationId xmlns:a16="http://schemas.microsoft.com/office/drawing/2014/main" id="{73D6E1FA-2836-4523-A0C6-23D133272554}"/>
                </a:ext>
              </a:extLst>
            </p:cNvPr>
            <p:cNvGrpSpPr>
              <a:grpSpLocks/>
            </p:cNvGrpSpPr>
            <p:nvPr/>
          </p:nvGrpSpPr>
          <p:grpSpPr bwMode="auto">
            <a:xfrm>
              <a:off x="2064" y="1584"/>
              <a:ext cx="672" cy="798"/>
              <a:chOff x="1584" y="1458"/>
              <a:chExt cx="672" cy="798"/>
            </a:xfrm>
          </p:grpSpPr>
          <p:sp>
            <p:nvSpPr>
              <p:cNvPr id="23585" name="AutoShape 10">
                <a:extLst>
                  <a:ext uri="{FF2B5EF4-FFF2-40B4-BE49-F238E27FC236}">
                    <a16:creationId xmlns:a16="http://schemas.microsoft.com/office/drawing/2014/main" id="{E36A2FEF-F1BD-434E-A460-247F788D6E42}"/>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系统对时</a:t>
                </a:r>
              </a:p>
            </p:txBody>
          </p:sp>
          <p:sp>
            <p:nvSpPr>
              <p:cNvPr id="23586" name="Line 11">
                <a:extLst>
                  <a:ext uri="{FF2B5EF4-FFF2-40B4-BE49-F238E27FC236}">
                    <a16:creationId xmlns:a16="http://schemas.microsoft.com/office/drawing/2014/main" id="{950EAA67-34DA-4E33-9C60-FCD13FC06BD6}"/>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63" name="Group 9">
              <a:extLst>
                <a:ext uri="{FF2B5EF4-FFF2-40B4-BE49-F238E27FC236}">
                  <a16:creationId xmlns:a16="http://schemas.microsoft.com/office/drawing/2014/main" id="{B7A0F6A1-3C7E-43BA-BC54-7D0D7E8DBA89}"/>
                </a:ext>
              </a:extLst>
            </p:cNvPr>
            <p:cNvGrpSpPr>
              <a:grpSpLocks/>
            </p:cNvGrpSpPr>
            <p:nvPr/>
          </p:nvGrpSpPr>
          <p:grpSpPr bwMode="auto">
            <a:xfrm>
              <a:off x="2784" y="1584"/>
              <a:ext cx="672" cy="798"/>
              <a:chOff x="1584" y="1458"/>
              <a:chExt cx="672" cy="798"/>
            </a:xfrm>
          </p:grpSpPr>
          <p:sp>
            <p:nvSpPr>
              <p:cNvPr id="23583" name="AutoShape 10">
                <a:extLst>
                  <a:ext uri="{FF2B5EF4-FFF2-40B4-BE49-F238E27FC236}">
                    <a16:creationId xmlns:a16="http://schemas.microsoft.com/office/drawing/2014/main" id="{CD94A8B1-C676-4978-A16C-331B239A05A2}"/>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电能采集</a:t>
                </a:r>
              </a:p>
            </p:txBody>
          </p:sp>
          <p:sp>
            <p:nvSpPr>
              <p:cNvPr id="23584" name="Line 11">
                <a:extLst>
                  <a:ext uri="{FF2B5EF4-FFF2-40B4-BE49-F238E27FC236}">
                    <a16:creationId xmlns:a16="http://schemas.microsoft.com/office/drawing/2014/main" id="{21AC5776-BD81-4C3F-ABBB-3EBD10645E51}"/>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3564" name="Line 26">
              <a:extLst>
                <a:ext uri="{FF2B5EF4-FFF2-40B4-BE49-F238E27FC236}">
                  <a16:creationId xmlns:a16="http://schemas.microsoft.com/office/drawing/2014/main" id="{4EAB0095-92C8-44A8-91B6-8465079BE065}"/>
                </a:ext>
              </a:extLst>
            </p:cNvPr>
            <p:cNvSpPr>
              <a:spLocks noChangeShapeType="1"/>
            </p:cNvSpPr>
            <p:nvPr/>
          </p:nvSpPr>
          <p:spPr bwMode="auto">
            <a:xfrm>
              <a:off x="480" y="1584"/>
              <a:ext cx="456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3565" name="Group 9">
              <a:extLst>
                <a:ext uri="{FF2B5EF4-FFF2-40B4-BE49-F238E27FC236}">
                  <a16:creationId xmlns:a16="http://schemas.microsoft.com/office/drawing/2014/main" id="{7B24AA1A-F0C4-413F-87DA-1A2A98194AA2}"/>
                </a:ext>
              </a:extLst>
            </p:cNvPr>
            <p:cNvGrpSpPr>
              <a:grpSpLocks/>
            </p:cNvGrpSpPr>
            <p:nvPr/>
          </p:nvGrpSpPr>
          <p:grpSpPr bwMode="auto">
            <a:xfrm>
              <a:off x="144" y="1584"/>
              <a:ext cx="768" cy="816"/>
              <a:chOff x="1584" y="1458"/>
              <a:chExt cx="672" cy="798"/>
            </a:xfrm>
          </p:grpSpPr>
          <p:sp>
            <p:nvSpPr>
              <p:cNvPr id="23581" name="AutoShape 10">
                <a:extLst>
                  <a:ext uri="{FF2B5EF4-FFF2-40B4-BE49-F238E27FC236}">
                    <a16:creationId xmlns:a16="http://schemas.microsoft.com/office/drawing/2014/main" id="{D6246C81-7BF0-48B1-9DAD-74630C5F0C34}"/>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四遥功能</a:t>
                </a:r>
              </a:p>
            </p:txBody>
          </p:sp>
          <p:sp>
            <p:nvSpPr>
              <p:cNvPr id="23582" name="Line 11">
                <a:extLst>
                  <a:ext uri="{FF2B5EF4-FFF2-40B4-BE49-F238E27FC236}">
                    <a16:creationId xmlns:a16="http://schemas.microsoft.com/office/drawing/2014/main" id="{6CABE752-D071-4561-B10E-144F5DAFD640}"/>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66" name="Group 9">
              <a:extLst>
                <a:ext uri="{FF2B5EF4-FFF2-40B4-BE49-F238E27FC236}">
                  <a16:creationId xmlns:a16="http://schemas.microsoft.com/office/drawing/2014/main" id="{14F2076D-AB6C-4FE4-89BE-45D22AFF930A}"/>
                </a:ext>
              </a:extLst>
            </p:cNvPr>
            <p:cNvGrpSpPr>
              <a:grpSpLocks/>
            </p:cNvGrpSpPr>
            <p:nvPr/>
          </p:nvGrpSpPr>
          <p:grpSpPr bwMode="auto">
            <a:xfrm>
              <a:off x="336" y="2400"/>
              <a:ext cx="192" cy="1248"/>
              <a:chOff x="1584" y="1458"/>
              <a:chExt cx="672" cy="798"/>
            </a:xfrm>
          </p:grpSpPr>
          <p:sp>
            <p:nvSpPr>
              <p:cNvPr id="23579" name="AutoShape 10">
                <a:extLst>
                  <a:ext uri="{FF2B5EF4-FFF2-40B4-BE49-F238E27FC236}">
                    <a16:creationId xmlns:a16="http://schemas.microsoft.com/office/drawing/2014/main" id="{3EF1FF37-5195-43A9-8F79-F3F186E36F5A}"/>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400" b="1">
                    <a:latin typeface="Times New Roman" panose="02020603050405020304" pitchFamily="18" charset="0"/>
                    <a:ea typeface="宋体" panose="02010600030101010101" pitchFamily="2" charset="-122"/>
                  </a:rPr>
                  <a:t>遥</a:t>
                </a:r>
              </a:p>
              <a:p>
                <a:pPr algn="ctr" eaLnBrk="1" latinLnBrk="0" hangingPunct="1"/>
                <a:r>
                  <a:rPr lang="zh-CN" altLang="en-US" sz="1400" b="1">
                    <a:latin typeface="Times New Roman" panose="02020603050405020304" pitchFamily="18" charset="0"/>
                    <a:ea typeface="宋体" panose="02010600030101010101" pitchFamily="2" charset="-122"/>
                  </a:rPr>
                  <a:t>测</a:t>
                </a:r>
              </a:p>
            </p:txBody>
          </p:sp>
          <p:sp>
            <p:nvSpPr>
              <p:cNvPr id="23580" name="Line 11">
                <a:extLst>
                  <a:ext uri="{FF2B5EF4-FFF2-40B4-BE49-F238E27FC236}">
                    <a16:creationId xmlns:a16="http://schemas.microsoft.com/office/drawing/2014/main" id="{8B6EF8E2-CBDD-4FB1-95F2-284773C6488B}"/>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67" name="Group 9">
              <a:extLst>
                <a:ext uri="{FF2B5EF4-FFF2-40B4-BE49-F238E27FC236}">
                  <a16:creationId xmlns:a16="http://schemas.microsoft.com/office/drawing/2014/main" id="{97B7337A-EE42-4F88-90E9-F74946CE3AEA}"/>
                </a:ext>
              </a:extLst>
            </p:cNvPr>
            <p:cNvGrpSpPr>
              <a:grpSpLocks/>
            </p:cNvGrpSpPr>
            <p:nvPr/>
          </p:nvGrpSpPr>
          <p:grpSpPr bwMode="auto">
            <a:xfrm>
              <a:off x="576" y="2400"/>
              <a:ext cx="192" cy="1248"/>
              <a:chOff x="1584" y="1458"/>
              <a:chExt cx="672" cy="798"/>
            </a:xfrm>
          </p:grpSpPr>
          <p:sp>
            <p:nvSpPr>
              <p:cNvPr id="23577" name="AutoShape 10">
                <a:extLst>
                  <a:ext uri="{FF2B5EF4-FFF2-40B4-BE49-F238E27FC236}">
                    <a16:creationId xmlns:a16="http://schemas.microsoft.com/office/drawing/2014/main" id="{C617524F-7109-4B2A-9D20-2631634CBBB9}"/>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400" b="1">
                    <a:latin typeface="Times New Roman" panose="02020603050405020304" pitchFamily="18" charset="0"/>
                    <a:ea typeface="宋体" panose="02010600030101010101" pitchFamily="2" charset="-122"/>
                  </a:rPr>
                  <a:t>遥</a:t>
                </a:r>
              </a:p>
              <a:p>
                <a:pPr algn="ctr" eaLnBrk="1" latinLnBrk="0" hangingPunct="1"/>
                <a:r>
                  <a:rPr lang="zh-CN" altLang="en-US" sz="1400" b="1">
                    <a:latin typeface="Times New Roman" panose="02020603050405020304" pitchFamily="18" charset="0"/>
                    <a:ea typeface="宋体" panose="02010600030101010101" pitchFamily="2" charset="-122"/>
                  </a:rPr>
                  <a:t>控</a:t>
                </a:r>
              </a:p>
            </p:txBody>
          </p:sp>
          <p:sp>
            <p:nvSpPr>
              <p:cNvPr id="23578" name="Line 11">
                <a:extLst>
                  <a:ext uri="{FF2B5EF4-FFF2-40B4-BE49-F238E27FC236}">
                    <a16:creationId xmlns:a16="http://schemas.microsoft.com/office/drawing/2014/main" id="{FB2697AB-CF4E-4270-85F1-4428D8C6AFC8}"/>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68" name="Group 9">
              <a:extLst>
                <a:ext uri="{FF2B5EF4-FFF2-40B4-BE49-F238E27FC236}">
                  <a16:creationId xmlns:a16="http://schemas.microsoft.com/office/drawing/2014/main" id="{D9400ABC-1063-4886-8C3F-558FCE735DB0}"/>
                </a:ext>
              </a:extLst>
            </p:cNvPr>
            <p:cNvGrpSpPr>
              <a:grpSpLocks/>
            </p:cNvGrpSpPr>
            <p:nvPr/>
          </p:nvGrpSpPr>
          <p:grpSpPr bwMode="auto">
            <a:xfrm>
              <a:off x="768" y="2400"/>
              <a:ext cx="192" cy="1248"/>
              <a:chOff x="1584" y="1458"/>
              <a:chExt cx="672" cy="798"/>
            </a:xfrm>
          </p:grpSpPr>
          <p:sp>
            <p:nvSpPr>
              <p:cNvPr id="23575" name="AutoShape 10">
                <a:extLst>
                  <a:ext uri="{FF2B5EF4-FFF2-40B4-BE49-F238E27FC236}">
                    <a16:creationId xmlns:a16="http://schemas.microsoft.com/office/drawing/2014/main" id="{4C772D4F-C975-4FE9-98E3-C313F1AC4359}"/>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400" b="1">
                    <a:latin typeface="Times New Roman" panose="02020603050405020304" pitchFamily="18" charset="0"/>
                    <a:ea typeface="宋体" panose="02010600030101010101" pitchFamily="2" charset="-122"/>
                  </a:rPr>
                  <a:t>遥</a:t>
                </a:r>
              </a:p>
              <a:p>
                <a:pPr algn="ctr" eaLnBrk="1" latinLnBrk="0" hangingPunct="1"/>
                <a:r>
                  <a:rPr lang="zh-CN" altLang="en-US" sz="1400" b="1">
                    <a:latin typeface="Times New Roman" panose="02020603050405020304" pitchFamily="18" charset="0"/>
                    <a:ea typeface="宋体" panose="02010600030101010101" pitchFamily="2" charset="-122"/>
                  </a:rPr>
                  <a:t>调</a:t>
                </a:r>
              </a:p>
            </p:txBody>
          </p:sp>
          <p:sp>
            <p:nvSpPr>
              <p:cNvPr id="23576" name="Line 11">
                <a:extLst>
                  <a:ext uri="{FF2B5EF4-FFF2-40B4-BE49-F238E27FC236}">
                    <a16:creationId xmlns:a16="http://schemas.microsoft.com/office/drawing/2014/main" id="{31C5AB62-1B45-4205-8154-DAC99462E625}"/>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69" name="Group 9">
              <a:extLst>
                <a:ext uri="{FF2B5EF4-FFF2-40B4-BE49-F238E27FC236}">
                  <a16:creationId xmlns:a16="http://schemas.microsoft.com/office/drawing/2014/main" id="{29371E65-5802-4E3A-AABA-94DE6FACB81A}"/>
                </a:ext>
              </a:extLst>
            </p:cNvPr>
            <p:cNvGrpSpPr>
              <a:grpSpLocks/>
            </p:cNvGrpSpPr>
            <p:nvPr/>
          </p:nvGrpSpPr>
          <p:grpSpPr bwMode="auto">
            <a:xfrm>
              <a:off x="2016" y="2400"/>
              <a:ext cx="336" cy="1248"/>
              <a:chOff x="1584" y="1458"/>
              <a:chExt cx="672" cy="798"/>
            </a:xfrm>
          </p:grpSpPr>
          <p:sp>
            <p:nvSpPr>
              <p:cNvPr id="23573" name="AutoShape 10">
                <a:extLst>
                  <a:ext uri="{FF2B5EF4-FFF2-40B4-BE49-F238E27FC236}">
                    <a16:creationId xmlns:a16="http://schemas.microsoft.com/office/drawing/2014/main" id="{AD68C752-7C6E-41A2-A763-0CB44CF9F907}"/>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400" b="1">
                    <a:latin typeface="Times New Roman" panose="02020603050405020304" pitchFamily="18" charset="0"/>
                    <a:ea typeface="宋体" panose="02010600030101010101" pitchFamily="2" charset="-122"/>
                  </a:rPr>
                  <a:t>利用</a:t>
                </a:r>
              </a:p>
              <a:p>
                <a:pPr algn="ctr" eaLnBrk="1" latinLnBrk="0" hangingPunct="1"/>
                <a:r>
                  <a:rPr lang="zh-CN" altLang="en-US" sz="1400" b="1">
                    <a:latin typeface="Times New Roman" panose="02020603050405020304" pitchFamily="18" charset="0"/>
                    <a:ea typeface="宋体" panose="02010600030101010101" pitchFamily="2" charset="-122"/>
                  </a:rPr>
                  <a:t>全球</a:t>
                </a:r>
              </a:p>
              <a:p>
                <a:pPr algn="ctr" eaLnBrk="1" latinLnBrk="0" hangingPunct="1"/>
                <a:r>
                  <a:rPr lang="zh-CN" altLang="en-US" sz="1400" b="1">
                    <a:latin typeface="Times New Roman" panose="02020603050405020304" pitchFamily="18" charset="0"/>
                    <a:ea typeface="宋体" panose="02010600030101010101" pitchFamily="2" charset="-122"/>
                  </a:rPr>
                  <a:t>定位</a:t>
                </a:r>
              </a:p>
              <a:p>
                <a:pPr algn="ctr" eaLnBrk="1" latinLnBrk="0" hangingPunct="1"/>
                <a:r>
                  <a:rPr lang="zh-CN" altLang="en-US" sz="1400" b="1">
                    <a:latin typeface="Times New Roman" panose="02020603050405020304" pitchFamily="18" charset="0"/>
                    <a:ea typeface="宋体" panose="02010600030101010101" pitchFamily="2" charset="-122"/>
                  </a:rPr>
                  <a:t>系统</a:t>
                </a:r>
              </a:p>
            </p:txBody>
          </p:sp>
          <p:sp>
            <p:nvSpPr>
              <p:cNvPr id="23574" name="Line 11">
                <a:extLst>
                  <a:ext uri="{FF2B5EF4-FFF2-40B4-BE49-F238E27FC236}">
                    <a16:creationId xmlns:a16="http://schemas.microsoft.com/office/drawing/2014/main" id="{B7F290BC-DF9C-40EE-B4C4-2AE5FA27EA7F}"/>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70" name="Group 9">
              <a:extLst>
                <a:ext uri="{FF2B5EF4-FFF2-40B4-BE49-F238E27FC236}">
                  <a16:creationId xmlns:a16="http://schemas.microsoft.com/office/drawing/2014/main" id="{418D07F3-2592-4769-BFEC-AF12878E2ACD}"/>
                </a:ext>
              </a:extLst>
            </p:cNvPr>
            <p:cNvGrpSpPr>
              <a:grpSpLocks/>
            </p:cNvGrpSpPr>
            <p:nvPr/>
          </p:nvGrpSpPr>
          <p:grpSpPr bwMode="auto">
            <a:xfrm>
              <a:off x="2496" y="2400"/>
              <a:ext cx="288" cy="1248"/>
              <a:chOff x="1584" y="1458"/>
              <a:chExt cx="672" cy="798"/>
            </a:xfrm>
          </p:grpSpPr>
          <p:sp>
            <p:nvSpPr>
              <p:cNvPr id="23571" name="AutoShape 10">
                <a:extLst>
                  <a:ext uri="{FF2B5EF4-FFF2-40B4-BE49-F238E27FC236}">
                    <a16:creationId xmlns:a16="http://schemas.microsoft.com/office/drawing/2014/main" id="{69656A6F-AF7D-48E4-A459-816D9E626C1A}"/>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400" b="1">
                    <a:latin typeface="Times New Roman" panose="02020603050405020304" pitchFamily="18" charset="0"/>
                    <a:ea typeface="宋体" panose="02010600030101010101" pitchFamily="2" charset="-122"/>
                  </a:rPr>
                  <a:t>采用</a:t>
                </a:r>
              </a:p>
              <a:p>
                <a:pPr algn="ctr" eaLnBrk="1" latinLnBrk="0" hangingPunct="1"/>
                <a:r>
                  <a:rPr lang="zh-CN" altLang="en-US" sz="1400" b="1">
                    <a:latin typeface="Times New Roman" panose="02020603050405020304" pitchFamily="18" charset="0"/>
                    <a:ea typeface="宋体" panose="02010600030101010101" pitchFamily="2" charset="-122"/>
                  </a:rPr>
                  <a:t>软件</a:t>
                </a:r>
              </a:p>
              <a:p>
                <a:pPr algn="ctr" eaLnBrk="1" latinLnBrk="0" hangingPunct="1"/>
                <a:r>
                  <a:rPr lang="zh-CN" altLang="en-US" sz="1400" b="1">
                    <a:latin typeface="Times New Roman" panose="02020603050405020304" pitchFamily="18" charset="0"/>
                    <a:ea typeface="宋体" panose="02010600030101010101" pitchFamily="2" charset="-122"/>
                  </a:rPr>
                  <a:t>对时</a:t>
                </a:r>
              </a:p>
            </p:txBody>
          </p:sp>
          <p:sp>
            <p:nvSpPr>
              <p:cNvPr id="23572" name="Line 11">
                <a:extLst>
                  <a:ext uri="{FF2B5EF4-FFF2-40B4-BE49-F238E27FC236}">
                    <a16:creationId xmlns:a16="http://schemas.microsoft.com/office/drawing/2014/main" id="{F41B6835-80AF-4169-A4B4-6E411D24AE63}"/>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3">
            <a:extLst>
              <a:ext uri="{FF2B5EF4-FFF2-40B4-BE49-F238E27FC236}">
                <a16:creationId xmlns:a16="http://schemas.microsoft.com/office/drawing/2014/main" id="{E2C96EE8-ADD8-4D65-BE0A-6B56795B833B}"/>
              </a:ext>
            </a:extLst>
          </p:cNvPr>
          <p:cNvSpPr>
            <a:spLocks noGrp="1"/>
          </p:cNvSpPr>
          <p:nvPr>
            <p:ph idx="1"/>
          </p:nvPr>
        </p:nvSpPr>
        <p:spPr>
          <a:xfrm>
            <a:off x="500063" y="1357313"/>
            <a:ext cx="8229600" cy="4525962"/>
          </a:xfrm>
        </p:spPr>
        <p:txBody>
          <a:bodyPr/>
          <a:lstStyle/>
          <a:p>
            <a:pPr algn="just">
              <a:buFont typeface="Arial" charset="0"/>
              <a:buChar char="•"/>
              <a:defRPr/>
            </a:pPr>
            <a:endParaRPr lang="en-US" altLang="zh-CN" dirty="0"/>
          </a:p>
          <a:p>
            <a:pPr algn="just">
              <a:buFont typeface="Arial" charset="0"/>
              <a:buChar char="•"/>
              <a:defRPr/>
            </a:pPr>
            <a:r>
              <a:rPr lang="zh-CN" altLang="en-US" dirty="0"/>
              <a:t>（一）</a:t>
            </a:r>
            <a:r>
              <a:rPr lang="zh-CN" altLang="en-US" dirty="0">
                <a:cs typeface="Times New Roman" pitchFamily="18" charset="0"/>
              </a:rPr>
              <a:t>   </a:t>
            </a:r>
            <a:r>
              <a:rPr lang="zh-CN" altLang="en-US" dirty="0"/>
              <a:t>集中式微机远动装置</a:t>
            </a:r>
          </a:p>
          <a:p>
            <a:pPr>
              <a:buFont typeface="Arial" charset="0"/>
              <a:buChar char="•"/>
              <a:defRPr/>
            </a:pPr>
            <a:r>
              <a:rPr lang="zh-CN" altLang="en-US" dirty="0"/>
              <a:t>集中式微机远动装置是整个变电站只采用一个</a:t>
            </a:r>
            <a:r>
              <a:rPr lang="en-US" altLang="zh-CN" dirty="0"/>
              <a:t>RTU，</a:t>
            </a:r>
            <a:r>
              <a:rPr lang="zh-CN" altLang="en-US" dirty="0"/>
              <a:t>集中布置于一个机箱或机柜中，把全站所有的遥测、遥信、遥控、遥调量都集中到它身上。 </a:t>
            </a:r>
          </a:p>
          <a:p>
            <a:pPr algn="just">
              <a:buFont typeface="Arial" charset="0"/>
              <a:buChar char="•"/>
              <a:defRPr/>
            </a:pPr>
            <a:r>
              <a:rPr lang="zh-CN" altLang="en-US" dirty="0"/>
              <a:t>（二）</a:t>
            </a:r>
            <a:r>
              <a:rPr lang="zh-CN" altLang="en-US" dirty="0">
                <a:cs typeface="Times New Roman" pitchFamily="18" charset="0"/>
              </a:rPr>
              <a:t>   </a:t>
            </a:r>
            <a:r>
              <a:rPr lang="zh-CN" altLang="en-US" dirty="0"/>
              <a:t>分布式微机远动装置</a:t>
            </a:r>
          </a:p>
          <a:p>
            <a:pPr>
              <a:buFont typeface="Arial" charset="0"/>
              <a:buChar char="•"/>
              <a:defRPr/>
            </a:pPr>
            <a:r>
              <a:rPr lang="zh-CN" altLang="en-US" dirty="0"/>
              <a:t>分布式微机远动装置模式是按照功能或者结构来构成分布式布置。 </a:t>
            </a:r>
          </a:p>
        </p:txBody>
      </p:sp>
      <p:sp>
        <p:nvSpPr>
          <p:cNvPr id="123906" name="Rectangle 2">
            <a:extLst>
              <a:ext uri="{FF2B5EF4-FFF2-40B4-BE49-F238E27FC236}">
                <a16:creationId xmlns:a16="http://schemas.microsoft.com/office/drawing/2014/main" id="{11FE6329-1AA7-40BE-A4DF-DFBFF7EA3074}"/>
              </a:ext>
            </a:extLst>
          </p:cNvPr>
          <p:cNvSpPr>
            <a:spLocks noGrp="1"/>
          </p:cNvSpPr>
          <p:nvPr>
            <p:ph type="title"/>
          </p:nvPr>
        </p:nvSpPr>
        <p:spPr>
          <a:xfrm>
            <a:off x="500063" y="142875"/>
            <a:ext cx="8229600" cy="1143000"/>
          </a:xfrm>
        </p:spPr>
        <p:txBody>
          <a:bodyPr/>
          <a:lstStyle/>
          <a:p>
            <a:pPr>
              <a:defRPr/>
            </a:pPr>
            <a:r>
              <a:rPr lang="zh-CN" altLang="en-US" dirty="0"/>
              <a:t>二、微机远动装置的结构模式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5602" name="Group 113">
            <a:extLst>
              <a:ext uri="{FF2B5EF4-FFF2-40B4-BE49-F238E27FC236}">
                <a16:creationId xmlns:a16="http://schemas.microsoft.com/office/drawing/2014/main" id="{85DD6B9C-8CB3-4AE9-B5FA-59AA38567DCE}"/>
              </a:ext>
            </a:extLst>
          </p:cNvPr>
          <p:cNvGrpSpPr>
            <a:grpSpLocks/>
          </p:cNvGrpSpPr>
          <p:nvPr/>
        </p:nvGrpSpPr>
        <p:grpSpPr bwMode="auto">
          <a:xfrm>
            <a:off x="0" y="1143000"/>
            <a:ext cx="8915400" cy="3838575"/>
            <a:chOff x="0" y="528"/>
            <a:chExt cx="5616" cy="2418"/>
          </a:xfrm>
        </p:grpSpPr>
        <p:grpSp>
          <p:nvGrpSpPr>
            <p:cNvPr id="25612" name="Group 46">
              <a:extLst>
                <a:ext uri="{FF2B5EF4-FFF2-40B4-BE49-F238E27FC236}">
                  <a16:creationId xmlns:a16="http://schemas.microsoft.com/office/drawing/2014/main" id="{E6DCB37B-8FDA-45DF-B6DF-0620F40658E1}"/>
                </a:ext>
              </a:extLst>
            </p:cNvPr>
            <p:cNvGrpSpPr>
              <a:grpSpLocks/>
            </p:cNvGrpSpPr>
            <p:nvPr/>
          </p:nvGrpSpPr>
          <p:grpSpPr bwMode="auto">
            <a:xfrm>
              <a:off x="2064" y="1104"/>
              <a:ext cx="336" cy="599"/>
              <a:chOff x="3360" y="3100"/>
              <a:chExt cx="336" cy="599"/>
            </a:xfrm>
          </p:grpSpPr>
          <p:sp>
            <p:nvSpPr>
              <p:cNvPr id="25661" name="AutoShape 10">
                <a:extLst>
                  <a:ext uri="{FF2B5EF4-FFF2-40B4-BE49-F238E27FC236}">
                    <a16:creationId xmlns:a16="http://schemas.microsoft.com/office/drawing/2014/main" id="{D0B70B32-B302-44E9-A774-FAE34BCD9FCA}"/>
                  </a:ext>
                </a:extLst>
              </p:cNvPr>
              <p:cNvSpPr>
                <a:spLocks noChangeArrowheads="1"/>
              </p:cNvSpPr>
              <p:nvPr/>
            </p:nvSpPr>
            <p:spPr bwMode="auto">
              <a:xfrm>
                <a:off x="3360" y="3100"/>
                <a:ext cx="336" cy="35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AI</a:t>
                </a:r>
                <a:r>
                  <a:rPr lang="en-US" altLang="zh-CN" sz="1800" b="1" baseline="-25000">
                    <a:latin typeface="Times New Roman" panose="02020603050405020304" pitchFamily="18" charset="0"/>
                    <a:ea typeface="宋体" panose="02010600030101010101" pitchFamily="2" charset="-122"/>
                  </a:rPr>
                  <a:t>1</a:t>
                </a:r>
              </a:p>
            </p:txBody>
          </p:sp>
          <p:sp>
            <p:nvSpPr>
              <p:cNvPr id="25662" name="Line 11">
                <a:extLst>
                  <a:ext uri="{FF2B5EF4-FFF2-40B4-BE49-F238E27FC236}">
                    <a16:creationId xmlns:a16="http://schemas.microsoft.com/office/drawing/2014/main" id="{D5AC023C-21D8-42E2-A9C0-1C2029FDFC89}"/>
                  </a:ext>
                </a:extLst>
              </p:cNvPr>
              <p:cNvSpPr>
                <a:spLocks noChangeShapeType="1"/>
              </p:cNvSpPr>
              <p:nvPr/>
            </p:nvSpPr>
            <p:spPr bwMode="auto">
              <a:xfrm>
                <a:off x="3552" y="3456"/>
                <a:ext cx="0" cy="243"/>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613" name="AutoShape 10">
              <a:extLst>
                <a:ext uri="{FF2B5EF4-FFF2-40B4-BE49-F238E27FC236}">
                  <a16:creationId xmlns:a16="http://schemas.microsoft.com/office/drawing/2014/main" id="{6F338251-5035-44BA-B5E5-9170F2EA9933}"/>
                </a:ext>
              </a:extLst>
            </p:cNvPr>
            <p:cNvSpPr>
              <a:spLocks noChangeArrowheads="1"/>
            </p:cNvSpPr>
            <p:nvPr/>
          </p:nvSpPr>
          <p:spPr bwMode="auto">
            <a:xfrm>
              <a:off x="912" y="1573"/>
              <a:ext cx="768" cy="491"/>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Z80A</a:t>
              </a:r>
            </a:p>
            <a:p>
              <a:pPr algn="ctr" eaLnBrk="1" latinLnBrk="0" hangingPunct="1"/>
              <a:r>
                <a:rPr lang="en-US" altLang="zh-CN" sz="1800" b="1">
                  <a:latin typeface="Times New Roman" panose="02020603050405020304" pitchFamily="18" charset="0"/>
                  <a:ea typeface="宋体" panose="02010600030101010101" pitchFamily="2" charset="-122"/>
                </a:rPr>
                <a:t>CPU</a:t>
              </a:r>
            </a:p>
          </p:txBody>
        </p:sp>
        <p:sp>
          <p:nvSpPr>
            <p:cNvPr id="25614" name="Line 11">
              <a:extLst>
                <a:ext uri="{FF2B5EF4-FFF2-40B4-BE49-F238E27FC236}">
                  <a16:creationId xmlns:a16="http://schemas.microsoft.com/office/drawing/2014/main" id="{2022B722-00BD-420E-BDC7-E7F90FD87F8B}"/>
                </a:ext>
              </a:extLst>
            </p:cNvPr>
            <p:cNvSpPr>
              <a:spLocks noChangeShapeType="1"/>
            </p:cNvSpPr>
            <p:nvPr/>
          </p:nvSpPr>
          <p:spPr bwMode="auto">
            <a:xfrm>
              <a:off x="1536" y="1056"/>
              <a:ext cx="0" cy="534"/>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5" name="Line 11">
              <a:extLst>
                <a:ext uri="{FF2B5EF4-FFF2-40B4-BE49-F238E27FC236}">
                  <a16:creationId xmlns:a16="http://schemas.microsoft.com/office/drawing/2014/main" id="{887065F5-CB72-48CE-9457-2A7C6EE55111}"/>
                </a:ext>
              </a:extLst>
            </p:cNvPr>
            <p:cNvSpPr>
              <a:spLocks noChangeShapeType="1"/>
            </p:cNvSpPr>
            <p:nvPr/>
          </p:nvSpPr>
          <p:spPr bwMode="auto">
            <a:xfrm>
              <a:off x="2208" y="768"/>
              <a:ext cx="0" cy="35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6" name="AutoShape 44">
              <a:extLst>
                <a:ext uri="{FF2B5EF4-FFF2-40B4-BE49-F238E27FC236}">
                  <a16:creationId xmlns:a16="http://schemas.microsoft.com/office/drawing/2014/main" id="{6B728466-5567-4CB4-8CEF-77D2C947E492}"/>
                </a:ext>
              </a:extLst>
            </p:cNvPr>
            <p:cNvSpPr>
              <a:spLocks noChangeArrowheads="1"/>
            </p:cNvSpPr>
            <p:nvPr/>
          </p:nvSpPr>
          <p:spPr bwMode="auto">
            <a:xfrm>
              <a:off x="1680" y="1488"/>
              <a:ext cx="3936" cy="624"/>
            </a:xfrm>
            <a:prstGeom prst="leftRightArrow">
              <a:avLst>
                <a:gd name="adj1" fmla="val 33333"/>
                <a:gd name="adj2" fmla="val 57558"/>
              </a:avLst>
            </a:prstGeom>
            <a:solidFill>
              <a:schemeClr val="bg1"/>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en-US" altLang="zh-CN" sz="1400" b="1"/>
                <a:t>IEEE-795 BUS</a:t>
              </a:r>
              <a:r>
                <a:rPr lang="en-US" altLang="zh-CN"/>
                <a:t> </a:t>
              </a:r>
            </a:p>
          </p:txBody>
        </p:sp>
        <p:grpSp>
          <p:nvGrpSpPr>
            <p:cNvPr id="25617" name="Group 47">
              <a:extLst>
                <a:ext uri="{FF2B5EF4-FFF2-40B4-BE49-F238E27FC236}">
                  <a16:creationId xmlns:a16="http://schemas.microsoft.com/office/drawing/2014/main" id="{D251D0C1-BD99-4955-9937-CBDB6BD8E467}"/>
                </a:ext>
              </a:extLst>
            </p:cNvPr>
            <p:cNvGrpSpPr>
              <a:grpSpLocks/>
            </p:cNvGrpSpPr>
            <p:nvPr/>
          </p:nvGrpSpPr>
          <p:grpSpPr bwMode="auto">
            <a:xfrm>
              <a:off x="2592" y="1104"/>
              <a:ext cx="336" cy="599"/>
              <a:chOff x="3360" y="3100"/>
              <a:chExt cx="336" cy="599"/>
            </a:xfrm>
          </p:grpSpPr>
          <p:sp>
            <p:nvSpPr>
              <p:cNvPr id="25659" name="AutoShape 10">
                <a:extLst>
                  <a:ext uri="{FF2B5EF4-FFF2-40B4-BE49-F238E27FC236}">
                    <a16:creationId xmlns:a16="http://schemas.microsoft.com/office/drawing/2014/main" id="{C77AF675-177F-4023-AA2D-2EF86A6873A8}"/>
                  </a:ext>
                </a:extLst>
              </p:cNvPr>
              <p:cNvSpPr>
                <a:spLocks noChangeArrowheads="1"/>
              </p:cNvSpPr>
              <p:nvPr/>
            </p:nvSpPr>
            <p:spPr bwMode="auto">
              <a:xfrm>
                <a:off x="3360" y="3100"/>
                <a:ext cx="336" cy="35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AI</a:t>
                </a:r>
                <a:r>
                  <a:rPr lang="en-US" altLang="zh-CN" sz="1800" b="1" baseline="-25000">
                    <a:latin typeface="Times New Roman" panose="02020603050405020304" pitchFamily="18" charset="0"/>
                    <a:ea typeface="宋体" panose="02010600030101010101" pitchFamily="2" charset="-122"/>
                  </a:rPr>
                  <a:t>2</a:t>
                </a:r>
              </a:p>
            </p:txBody>
          </p:sp>
          <p:sp>
            <p:nvSpPr>
              <p:cNvPr id="25660" name="Line 11">
                <a:extLst>
                  <a:ext uri="{FF2B5EF4-FFF2-40B4-BE49-F238E27FC236}">
                    <a16:creationId xmlns:a16="http://schemas.microsoft.com/office/drawing/2014/main" id="{358C5307-432E-443E-91A5-74A958B5BF63}"/>
                  </a:ext>
                </a:extLst>
              </p:cNvPr>
              <p:cNvSpPr>
                <a:spLocks noChangeShapeType="1"/>
              </p:cNvSpPr>
              <p:nvPr/>
            </p:nvSpPr>
            <p:spPr bwMode="auto">
              <a:xfrm>
                <a:off x="3552" y="3456"/>
                <a:ext cx="0" cy="243"/>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5618" name="Group 50">
              <a:extLst>
                <a:ext uri="{FF2B5EF4-FFF2-40B4-BE49-F238E27FC236}">
                  <a16:creationId xmlns:a16="http://schemas.microsoft.com/office/drawing/2014/main" id="{8E863704-39A7-4335-ABFE-99924EB1FC40}"/>
                </a:ext>
              </a:extLst>
            </p:cNvPr>
            <p:cNvGrpSpPr>
              <a:grpSpLocks/>
            </p:cNvGrpSpPr>
            <p:nvPr/>
          </p:nvGrpSpPr>
          <p:grpSpPr bwMode="auto">
            <a:xfrm>
              <a:off x="4272" y="1104"/>
              <a:ext cx="336" cy="599"/>
              <a:chOff x="3360" y="3100"/>
              <a:chExt cx="336" cy="599"/>
            </a:xfrm>
          </p:grpSpPr>
          <p:sp>
            <p:nvSpPr>
              <p:cNvPr id="25657" name="AutoShape 10">
                <a:extLst>
                  <a:ext uri="{FF2B5EF4-FFF2-40B4-BE49-F238E27FC236}">
                    <a16:creationId xmlns:a16="http://schemas.microsoft.com/office/drawing/2014/main" id="{45716AA8-0BEC-49C0-91B7-456FB20087AB}"/>
                  </a:ext>
                </a:extLst>
              </p:cNvPr>
              <p:cNvSpPr>
                <a:spLocks noChangeArrowheads="1"/>
              </p:cNvSpPr>
              <p:nvPr/>
            </p:nvSpPr>
            <p:spPr bwMode="auto">
              <a:xfrm>
                <a:off x="3360" y="3100"/>
                <a:ext cx="336" cy="35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SG</a:t>
                </a:r>
                <a:endParaRPr lang="en-US" altLang="zh-CN" sz="1800" b="1" baseline="-25000">
                  <a:latin typeface="Times New Roman" panose="02020603050405020304" pitchFamily="18" charset="0"/>
                  <a:ea typeface="宋体" panose="02010600030101010101" pitchFamily="2" charset="-122"/>
                </a:endParaRPr>
              </a:p>
            </p:txBody>
          </p:sp>
          <p:sp>
            <p:nvSpPr>
              <p:cNvPr id="25658" name="Line 11">
                <a:extLst>
                  <a:ext uri="{FF2B5EF4-FFF2-40B4-BE49-F238E27FC236}">
                    <a16:creationId xmlns:a16="http://schemas.microsoft.com/office/drawing/2014/main" id="{25A8F9CC-CC3A-46D6-861E-FF2F4E22CF20}"/>
                  </a:ext>
                </a:extLst>
              </p:cNvPr>
              <p:cNvSpPr>
                <a:spLocks noChangeShapeType="1"/>
              </p:cNvSpPr>
              <p:nvPr/>
            </p:nvSpPr>
            <p:spPr bwMode="auto">
              <a:xfrm>
                <a:off x="3552" y="3456"/>
                <a:ext cx="0" cy="243"/>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5619" name="Group 53">
              <a:extLst>
                <a:ext uri="{FF2B5EF4-FFF2-40B4-BE49-F238E27FC236}">
                  <a16:creationId xmlns:a16="http://schemas.microsoft.com/office/drawing/2014/main" id="{2FB5EDBB-61D1-4476-97B1-FFE89DFC07A0}"/>
                </a:ext>
              </a:extLst>
            </p:cNvPr>
            <p:cNvGrpSpPr>
              <a:grpSpLocks/>
            </p:cNvGrpSpPr>
            <p:nvPr/>
          </p:nvGrpSpPr>
          <p:grpSpPr bwMode="auto">
            <a:xfrm>
              <a:off x="3696" y="1104"/>
              <a:ext cx="336" cy="599"/>
              <a:chOff x="3360" y="3100"/>
              <a:chExt cx="336" cy="599"/>
            </a:xfrm>
          </p:grpSpPr>
          <p:sp>
            <p:nvSpPr>
              <p:cNvPr id="25655" name="AutoShape 10">
                <a:extLst>
                  <a:ext uri="{FF2B5EF4-FFF2-40B4-BE49-F238E27FC236}">
                    <a16:creationId xmlns:a16="http://schemas.microsoft.com/office/drawing/2014/main" id="{BBD21533-C9E6-40F5-8E91-04B5B2D098EB}"/>
                  </a:ext>
                </a:extLst>
              </p:cNvPr>
              <p:cNvSpPr>
                <a:spLocks noChangeArrowheads="1"/>
              </p:cNvSpPr>
              <p:nvPr/>
            </p:nvSpPr>
            <p:spPr bwMode="auto">
              <a:xfrm>
                <a:off x="3360" y="3100"/>
                <a:ext cx="336" cy="35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SOR</a:t>
                </a:r>
                <a:endParaRPr lang="en-US" altLang="zh-CN" sz="1800" b="1" baseline="-25000">
                  <a:latin typeface="Times New Roman" panose="02020603050405020304" pitchFamily="18" charset="0"/>
                  <a:ea typeface="宋体" panose="02010600030101010101" pitchFamily="2" charset="-122"/>
                </a:endParaRPr>
              </a:p>
            </p:txBody>
          </p:sp>
          <p:sp>
            <p:nvSpPr>
              <p:cNvPr id="25656" name="Line 11">
                <a:extLst>
                  <a:ext uri="{FF2B5EF4-FFF2-40B4-BE49-F238E27FC236}">
                    <a16:creationId xmlns:a16="http://schemas.microsoft.com/office/drawing/2014/main" id="{A7068585-DEE0-46D4-86D2-07D2F2F74A3E}"/>
                  </a:ext>
                </a:extLst>
              </p:cNvPr>
              <p:cNvSpPr>
                <a:spLocks noChangeShapeType="1"/>
              </p:cNvSpPr>
              <p:nvPr/>
            </p:nvSpPr>
            <p:spPr bwMode="auto">
              <a:xfrm>
                <a:off x="3552" y="3456"/>
                <a:ext cx="0" cy="243"/>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5620" name="Group 56">
              <a:extLst>
                <a:ext uri="{FF2B5EF4-FFF2-40B4-BE49-F238E27FC236}">
                  <a16:creationId xmlns:a16="http://schemas.microsoft.com/office/drawing/2014/main" id="{5775C577-D523-4062-863D-DFE1DDC9B263}"/>
                </a:ext>
              </a:extLst>
            </p:cNvPr>
            <p:cNvGrpSpPr>
              <a:grpSpLocks/>
            </p:cNvGrpSpPr>
            <p:nvPr/>
          </p:nvGrpSpPr>
          <p:grpSpPr bwMode="auto">
            <a:xfrm>
              <a:off x="4800" y="1104"/>
              <a:ext cx="336" cy="599"/>
              <a:chOff x="3360" y="3100"/>
              <a:chExt cx="336" cy="599"/>
            </a:xfrm>
          </p:grpSpPr>
          <p:sp>
            <p:nvSpPr>
              <p:cNvPr id="25653" name="AutoShape 10">
                <a:extLst>
                  <a:ext uri="{FF2B5EF4-FFF2-40B4-BE49-F238E27FC236}">
                    <a16:creationId xmlns:a16="http://schemas.microsoft.com/office/drawing/2014/main" id="{ED270888-9EFD-4D51-BF94-147D5F5D9BAA}"/>
                  </a:ext>
                </a:extLst>
              </p:cNvPr>
              <p:cNvSpPr>
                <a:spLocks noChangeArrowheads="1"/>
              </p:cNvSpPr>
              <p:nvPr/>
            </p:nvSpPr>
            <p:spPr bwMode="auto">
              <a:xfrm>
                <a:off x="3360" y="3100"/>
                <a:ext cx="336" cy="35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WDT</a:t>
                </a:r>
                <a:endParaRPr lang="en-US" altLang="zh-CN" sz="1800" b="1" baseline="-25000">
                  <a:latin typeface="Times New Roman" panose="02020603050405020304" pitchFamily="18" charset="0"/>
                  <a:ea typeface="宋体" panose="02010600030101010101" pitchFamily="2" charset="-122"/>
                </a:endParaRPr>
              </a:p>
            </p:txBody>
          </p:sp>
          <p:sp>
            <p:nvSpPr>
              <p:cNvPr id="25654" name="Line 11">
                <a:extLst>
                  <a:ext uri="{FF2B5EF4-FFF2-40B4-BE49-F238E27FC236}">
                    <a16:creationId xmlns:a16="http://schemas.microsoft.com/office/drawing/2014/main" id="{C317F02E-9E16-45B5-92E8-F336A9A46015}"/>
                  </a:ext>
                </a:extLst>
              </p:cNvPr>
              <p:cNvSpPr>
                <a:spLocks noChangeShapeType="1"/>
              </p:cNvSpPr>
              <p:nvPr/>
            </p:nvSpPr>
            <p:spPr bwMode="auto">
              <a:xfrm>
                <a:off x="3552" y="3456"/>
                <a:ext cx="0" cy="243"/>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5621" name="Group 59">
              <a:extLst>
                <a:ext uri="{FF2B5EF4-FFF2-40B4-BE49-F238E27FC236}">
                  <a16:creationId xmlns:a16="http://schemas.microsoft.com/office/drawing/2014/main" id="{AD00A87A-3EE0-4AD4-86A2-C8AF665818C8}"/>
                </a:ext>
              </a:extLst>
            </p:cNvPr>
            <p:cNvGrpSpPr>
              <a:grpSpLocks/>
            </p:cNvGrpSpPr>
            <p:nvPr/>
          </p:nvGrpSpPr>
          <p:grpSpPr bwMode="auto">
            <a:xfrm>
              <a:off x="3120" y="1104"/>
              <a:ext cx="336" cy="599"/>
              <a:chOff x="3360" y="3100"/>
              <a:chExt cx="336" cy="599"/>
            </a:xfrm>
          </p:grpSpPr>
          <p:sp>
            <p:nvSpPr>
              <p:cNvPr id="25651" name="AutoShape 10">
                <a:extLst>
                  <a:ext uri="{FF2B5EF4-FFF2-40B4-BE49-F238E27FC236}">
                    <a16:creationId xmlns:a16="http://schemas.microsoft.com/office/drawing/2014/main" id="{352B5CEE-DE2C-4D5D-8090-555BEDC8E7DA}"/>
                  </a:ext>
                </a:extLst>
              </p:cNvPr>
              <p:cNvSpPr>
                <a:spLocks noChangeArrowheads="1"/>
              </p:cNvSpPr>
              <p:nvPr/>
            </p:nvSpPr>
            <p:spPr bwMode="auto">
              <a:xfrm>
                <a:off x="3360" y="3100"/>
                <a:ext cx="336" cy="35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SI</a:t>
                </a:r>
                <a:r>
                  <a:rPr lang="en-US" altLang="zh-CN" sz="1800" b="1" baseline="-25000">
                    <a:latin typeface="Times New Roman" panose="02020603050405020304" pitchFamily="18" charset="0"/>
                    <a:ea typeface="宋体" panose="02010600030101010101" pitchFamily="2" charset="-122"/>
                  </a:rPr>
                  <a:t>1</a:t>
                </a:r>
              </a:p>
            </p:txBody>
          </p:sp>
          <p:sp>
            <p:nvSpPr>
              <p:cNvPr id="25652" name="Line 11">
                <a:extLst>
                  <a:ext uri="{FF2B5EF4-FFF2-40B4-BE49-F238E27FC236}">
                    <a16:creationId xmlns:a16="http://schemas.microsoft.com/office/drawing/2014/main" id="{AC797E42-80D4-49A0-B098-9F83A212E38A}"/>
                  </a:ext>
                </a:extLst>
              </p:cNvPr>
              <p:cNvSpPr>
                <a:spLocks noChangeShapeType="1"/>
              </p:cNvSpPr>
              <p:nvPr/>
            </p:nvSpPr>
            <p:spPr bwMode="auto">
              <a:xfrm>
                <a:off x="3552" y="3456"/>
                <a:ext cx="0" cy="243"/>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622" name="Line 11">
              <a:extLst>
                <a:ext uri="{FF2B5EF4-FFF2-40B4-BE49-F238E27FC236}">
                  <a16:creationId xmlns:a16="http://schemas.microsoft.com/office/drawing/2014/main" id="{2C0DE48F-F8D9-4982-BC8B-BAFF4917841A}"/>
                </a:ext>
              </a:extLst>
            </p:cNvPr>
            <p:cNvSpPr>
              <a:spLocks noChangeShapeType="1"/>
            </p:cNvSpPr>
            <p:nvPr/>
          </p:nvSpPr>
          <p:spPr bwMode="auto">
            <a:xfrm>
              <a:off x="2784" y="768"/>
              <a:ext cx="0" cy="35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3" name="Line 11">
              <a:extLst>
                <a:ext uri="{FF2B5EF4-FFF2-40B4-BE49-F238E27FC236}">
                  <a16:creationId xmlns:a16="http://schemas.microsoft.com/office/drawing/2014/main" id="{FCF9406F-7FBE-4420-A299-5EEA14565D15}"/>
                </a:ext>
              </a:extLst>
            </p:cNvPr>
            <p:cNvSpPr>
              <a:spLocks noChangeShapeType="1"/>
            </p:cNvSpPr>
            <p:nvPr/>
          </p:nvSpPr>
          <p:spPr bwMode="auto">
            <a:xfrm>
              <a:off x="3312" y="768"/>
              <a:ext cx="0" cy="35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4" name="Line 11">
              <a:extLst>
                <a:ext uri="{FF2B5EF4-FFF2-40B4-BE49-F238E27FC236}">
                  <a16:creationId xmlns:a16="http://schemas.microsoft.com/office/drawing/2014/main" id="{2ACD08D5-BDCD-41D3-96A5-C7D1E6D9DDCD}"/>
                </a:ext>
              </a:extLst>
            </p:cNvPr>
            <p:cNvSpPr>
              <a:spLocks noChangeShapeType="1"/>
            </p:cNvSpPr>
            <p:nvPr/>
          </p:nvSpPr>
          <p:spPr bwMode="auto">
            <a:xfrm>
              <a:off x="3840" y="768"/>
              <a:ext cx="0" cy="354"/>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5625" name="Group 83">
              <a:extLst>
                <a:ext uri="{FF2B5EF4-FFF2-40B4-BE49-F238E27FC236}">
                  <a16:creationId xmlns:a16="http://schemas.microsoft.com/office/drawing/2014/main" id="{D1680396-1942-4C49-A784-02697CBEC1C9}"/>
                </a:ext>
              </a:extLst>
            </p:cNvPr>
            <p:cNvGrpSpPr>
              <a:grpSpLocks/>
            </p:cNvGrpSpPr>
            <p:nvPr/>
          </p:nvGrpSpPr>
          <p:grpSpPr bwMode="auto">
            <a:xfrm>
              <a:off x="2256" y="1920"/>
              <a:ext cx="336" cy="1026"/>
              <a:chOff x="1632" y="1872"/>
              <a:chExt cx="336" cy="1026"/>
            </a:xfrm>
          </p:grpSpPr>
          <p:sp>
            <p:nvSpPr>
              <p:cNvPr id="25648" name="Line 11">
                <a:extLst>
                  <a:ext uri="{FF2B5EF4-FFF2-40B4-BE49-F238E27FC236}">
                    <a16:creationId xmlns:a16="http://schemas.microsoft.com/office/drawing/2014/main" id="{4265ED90-A460-412D-973C-ADD0A46BCF76}"/>
                  </a:ext>
                </a:extLst>
              </p:cNvPr>
              <p:cNvSpPr>
                <a:spLocks noChangeShapeType="1"/>
              </p:cNvSpPr>
              <p:nvPr/>
            </p:nvSpPr>
            <p:spPr bwMode="auto">
              <a:xfrm>
                <a:off x="1776" y="2448"/>
                <a:ext cx="0" cy="45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5649" name="AutoShape 10">
                <a:extLst>
                  <a:ext uri="{FF2B5EF4-FFF2-40B4-BE49-F238E27FC236}">
                    <a16:creationId xmlns:a16="http://schemas.microsoft.com/office/drawing/2014/main" id="{4DDC37CB-584D-4A44-A1A5-1191EEA78AE4}"/>
                  </a:ext>
                </a:extLst>
              </p:cNvPr>
              <p:cNvSpPr>
                <a:spLocks noChangeArrowheads="1"/>
              </p:cNvSpPr>
              <p:nvPr/>
            </p:nvSpPr>
            <p:spPr bwMode="auto">
              <a:xfrm>
                <a:off x="1632" y="2112"/>
                <a:ext cx="336" cy="35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SI</a:t>
                </a:r>
                <a:r>
                  <a:rPr lang="en-US" altLang="zh-CN" sz="1800" b="1" baseline="-25000">
                    <a:latin typeface="Times New Roman" panose="02020603050405020304" pitchFamily="18" charset="0"/>
                    <a:ea typeface="宋体" panose="02010600030101010101" pitchFamily="2" charset="-122"/>
                  </a:rPr>
                  <a:t>2</a:t>
                </a:r>
              </a:p>
            </p:txBody>
          </p:sp>
          <p:sp>
            <p:nvSpPr>
              <p:cNvPr id="25650" name="Line 11">
                <a:extLst>
                  <a:ext uri="{FF2B5EF4-FFF2-40B4-BE49-F238E27FC236}">
                    <a16:creationId xmlns:a16="http://schemas.microsoft.com/office/drawing/2014/main" id="{0070D85B-23E2-4C53-9982-BF3E378503D2}"/>
                  </a:ext>
                </a:extLst>
              </p:cNvPr>
              <p:cNvSpPr>
                <a:spLocks noChangeShapeType="1"/>
              </p:cNvSpPr>
              <p:nvPr/>
            </p:nvSpPr>
            <p:spPr bwMode="auto">
              <a:xfrm>
                <a:off x="1776" y="1872"/>
                <a:ext cx="0" cy="243"/>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26" name="Group 92">
              <a:extLst>
                <a:ext uri="{FF2B5EF4-FFF2-40B4-BE49-F238E27FC236}">
                  <a16:creationId xmlns:a16="http://schemas.microsoft.com/office/drawing/2014/main" id="{E9C484D3-ED66-491C-B253-E87935A71FD5}"/>
                </a:ext>
              </a:extLst>
            </p:cNvPr>
            <p:cNvGrpSpPr>
              <a:grpSpLocks/>
            </p:cNvGrpSpPr>
            <p:nvPr/>
          </p:nvGrpSpPr>
          <p:grpSpPr bwMode="auto">
            <a:xfrm>
              <a:off x="2784" y="1920"/>
              <a:ext cx="336" cy="1026"/>
              <a:chOff x="2208" y="1872"/>
              <a:chExt cx="336" cy="1026"/>
            </a:xfrm>
          </p:grpSpPr>
          <p:sp>
            <p:nvSpPr>
              <p:cNvPr id="25645" name="Line 11">
                <a:extLst>
                  <a:ext uri="{FF2B5EF4-FFF2-40B4-BE49-F238E27FC236}">
                    <a16:creationId xmlns:a16="http://schemas.microsoft.com/office/drawing/2014/main" id="{189376A4-4E00-4EEC-8E9E-3E9D44669262}"/>
                  </a:ext>
                </a:extLst>
              </p:cNvPr>
              <p:cNvSpPr>
                <a:spLocks noChangeShapeType="1"/>
              </p:cNvSpPr>
              <p:nvPr/>
            </p:nvSpPr>
            <p:spPr bwMode="auto">
              <a:xfrm>
                <a:off x="2400" y="2448"/>
                <a:ext cx="0" cy="45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46" name="AutoShape 10">
                <a:extLst>
                  <a:ext uri="{FF2B5EF4-FFF2-40B4-BE49-F238E27FC236}">
                    <a16:creationId xmlns:a16="http://schemas.microsoft.com/office/drawing/2014/main" id="{D69DE06A-067D-4458-8A05-ACF02299276C}"/>
                  </a:ext>
                </a:extLst>
              </p:cNvPr>
              <p:cNvSpPr>
                <a:spLocks noChangeArrowheads="1"/>
              </p:cNvSpPr>
              <p:nvPr/>
            </p:nvSpPr>
            <p:spPr bwMode="auto">
              <a:xfrm>
                <a:off x="2208" y="2112"/>
                <a:ext cx="336" cy="35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SOC</a:t>
                </a:r>
                <a:endParaRPr lang="en-US" altLang="zh-CN" sz="1800" b="1" baseline="-25000">
                  <a:latin typeface="Times New Roman" panose="02020603050405020304" pitchFamily="18" charset="0"/>
                  <a:ea typeface="宋体" panose="02010600030101010101" pitchFamily="2" charset="-122"/>
                </a:endParaRPr>
              </a:p>
            </p:txBody>
          </p:sp>
          <p:sp>
            <p:nvSpPr>
              <p:cNvPr id="25647" name="Line 11">
                <a:extLst>
                  <a:ext uri="{FF2B5EF4-FFF2-40B4-BE49-F238E27FC236}">
                    <a16:creationId xmlns:a16="http://schemas.microsoft.com/office/drawing/2014/main" id="{3E8C055F-FF74-405A-A9F5-A77DED43A897}"/>
                  </a:ext>
                </a:extLst>
              </p:cNvPr>
              <p:cNvSpPr>
                <a:spLocks noChangeShapeType="1"/>
              </p:cNvSpPr>
              <p:nvPr/>
            </p:nvSpPr>
            <p:spPr bwMode="auto">
              <a:xfrm>
                <a:off x="2400" y="1872"/>
                <a:ext cx="0" cy="243"/>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27" name="Group 88">
              <a:extLst>
                <a:ext uri="{FF2B5EF4-FFF2-40B4-BE49-F238E27FC236}">
                  <a16:creationId xmlns:a16="http://schemas.microsoft.com/office/drawing/2014/main" id="{542F604E-5029-4780-9E4C-D7DB908870AC}"/>
                </a:ext>
              </a:extLst>
            </p:cNvPr>
            <p:cNvGrpSpPr>
              <a:grpSpLocks/>
            </p:cNvGrpSpPr>
            <p:nvPr/>
          </p:nvGrpSpPr>
          <p:grpSpPr bwMode="auto">
            <a:xfrm>
              <a:off x="3504" y="1920"/>
              <a:ext cx="336" cy="1026"/>
              <a:chOff x="1632" y="1872"/>
              <a:chExt cx="336" cy="1026"/>
            </a:xfrm>
          </p:grpSpPr>
          <p:sp>
            <p:nvSpPr>
              <p:cNvPr id="25642" name="Line 11">
                <a:extLst>
                  <a:ext uri="{FF2B5EF4-FFF2-40B4-BE49-F238E27FC236}">
                    <a16:creationId xmlns:a16="http://schemas.microsoft.com/office/drawing/2014/main" id="{A989BFBD-CD33-42A5-BB15-71A650DEB2F7}"/>
                  </a:ext>
                </a:extLst>
              </p:cNvPr>
              <p:cNvSpPr>
                <a:spLocks noChangeShapeType="1"/>
              </p:cNvSpPr>
              <p:nvPr/>
            </p:nvSpPr>
            <p:spPr bwMode="auto">
              <a:xfrm>
                <a:off x="1776" y="2448"/>
                <a:ext cx="0" cy="45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5643" name="AutoShape 10">
                <a:extLst>
                  <a:ext uri="{FF2B5EF4-FFF2-40B4-BE49-F238E27FC236}">
                    <a16:creationId xmlns:a16="http://schemas.microsoft.com/office/drawing/2014/main" id="{83B6EF3E-1B9C-4342-ABDC-803C7694BEAD}"/>
                  </a:ext>
                </a:extLst>
              </p:cNvPr>
              <p:cNvSpPr>
                <a:spLocks noChangeArrowheads="1"/>
              </p:cNvSpPr>
              <p:nvPr/>
            </p:nvSpPr>
            <p:spPr bwMode="auto">
              <a:xfrm>
                <a:off x="1632" y="2112"/>
                <a:ext cx="336" cy="35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PA</a:t>
                </a:r>
                <a:endParaRPr lang="en-US" altLang="zh-CN" sz="1800" b="1" baseline="-25000">
                  <a:latin typeface="Times New Roman" panose="02020603050405020304" pitchFamily="18" charset="0"/>
                  <a:ea typeface="宋体" panose="02010600030101010101" pitchFamily="2" charset="-122"/>
                </a:endParaRPr>
              </a:p>
            </p:txBody>
          </p:sp>
          <p:sp>
            <p:nvSpPr>
              <p:cNvPr id="25644" name="Line 11">
                <a:extLst>
                  <a:ext uri="{FF2B5EF4-FFF2-40B4-BE49-F238E27FC236}">
                    <a16:creationId xmlns:a16="http://schemas.microsoft.com/office/drawing/2014/main" id="{F494ED5A-533E-4FBF-ACD5-B71672DFFF82}"/>
                  </a:ext>
                </a:extLst>
              </p:cNvPr>
              <p:cNvSpPr>
                <a:spLocks noChangeShapeType="1"/>
              </p:cNvSpPr>
              <p:nvPr/>
            </p:nvSpPr>
            <p:spPr bwMode="auto">
              <a:xfrm>
                <a:off x="1776" y="1872"/>
                <a:ext cx="0" cy="243"/>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28" name="Rectangle 94">
              <a:extLst>
                <a:ext uri="{FF2B5EF4-FFF2-40B4-BE49-F238E27FC236}">
                  <a16:creationId xmlns:a16="http://schemas.microsoft.com/office/drawing/2014/main" id="{902EC7FB-6801-41FC-B395-E9FC7CF4E1C9}"/>
                </a:ext>
              </a:extLst>
            </p:cNvPr>
            <p:cNvSpPr>
              <a:spLocks/>
            </p:cNvSpPr>
            <p:nvPr/>
          </p:nvSpPr>
          <p:spPr bwMode="auto">
            <a:xfrm>
              <a:off x="480" y="864"/>
              <a:ext cx="5088"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br>
                <a:rPr kumimoji="0" lang="zh-CN" altLang="en-US" sz="5000">
                  <a:solidFill>
                    <a:schemeClr val="tx2"/>
                  </a:solidFill>
                  <a:latin typeface="Times New Roman" panose="02020603050405020304" pitchFamily="18" charset="0"/>
                  <a:cs typeface="Times New Roman" panose="02020603050405020304" pitchFamily="18" charset="0"/>
                </a:rPr>
              </a:br>
              <a:endParaRPr kumimoji="0" lang="zh-CN" altLang="en-US" sz="5000">
                <a:solidFill>
                  <a:schemeClr val="tx2"/>
                </a:solidFill>
                <a:latin typeface="Times New Roman" panose="02020603050405020304" pitchFamily="18" charset="0"/>
                <a:cs typeface="Times New Roman" panose="02020603050405020304" pitchFamily="18" charset="0"/>
              </a:endParaRPr>
            </a:p>
          </p:txBody>
        </p:sp>
        <p:sp>
          <p:nvSpPr>
            <p:cNvPr id="25629" name="Rectangle 95">
              <a:extLst>
                <a:ext uri="{FF2B5EF4-FFF2-40B4-BE49-F238E27FC236}">
                  <a16:creationId xmlns:a16="http://schemas.microsoft.com/office/drawing/2014/main" id="{C1E192C1-3E32-4757-9F6D-EB7076A708EF}"/>
                </a:ext>
              </a:extLst>
            </p:cNvPr>
            <p:cNvSpPr>
              <a:spLocks/>
            </p:cNvSpPr>
            <p:nvPr/>
          </p:nvSpPr>
          <p:spPr bwMode="auto">
            <a:xfrm>
              <a:off x="1584" y="1152"/>
              <a:ext cx="33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r>
                <a:rPr kumimoji="0" lang="en-US" altLang="zh-CN" sz="1400" b="1">
                  <a:latin typeface="Times New Roman" panose="02020603050405020304" pitchFamily="18" charset="0"/>
                  <a:cs typeface="Times New Roman" panose="02020603050405020304" pitchFamily="18" charset="0"/>
                </a:rPr>
                <a:t>SIO</a:t>
              </a:r>
              <a:r>
                <a:rPr kumimoji="0" lang="en-US" altLang="zh-CN" sz="1400" b="1" baseline="-25000">
                  <a:latin typeface="Times New Roman" panose="02020603050405020304" pitchFamily="18" charset="0"/>
                  <a:cs typeface="Times New Roman" panose="02020603050405020304" pitchFamily="18" charset="0"/>
                </a:rPr>
                <a:t>3</a:t>
              </a:r>
            </a:p>
          </p:txBody>
        </p:sp>
        <p:sp>
          <p:nvSpPr>
            <p:cNvPr id="25630" name="Line 11">
              <a:extLst>
                <a:ext uri="{FF2B5EF4-FFF2-40B4-BE49-F238E27FC236}">
                  <a16:creationId xmlns:a16="http://schemas.microsoft.com/office/drawing/2014/main" id="{E7F4AC9C-7728-472C-853F-477212DEB7DE}"/>
                </a:ext>
              </a:extLst>
            </p:cNvPr>
            <p:cNvSpPr>
              <a:spLocks noChangeShapeType="1"/>
            </p:cNvSpPr>
            <p:nvPr/>
          </p:nvSpPr>
          <p:spPr bwMode="auto">
            <a:xfrm>
              <a:off x="1104" y="1248"/>
              <a:ext cx="0" cy="342"/>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5631" name="Group 102">
              <a:extLst>
                <a:ext uri="{FF2B5EF4-FFF2-40B4-BE49-F238E27FC236}">
                  <a16:creationId xmlns:a16="http://schemas.microsoft.com/office/drawing/2014/main" id="{F5A9776B-B9BA-41B9-BF6A-62799DF36538}"/>
                </a:ext>
              </a:extLst>
            </p:cNvPr>
            <p:cNvGrpSpPr>
              <a:grpSpLocks/>
            </p:cNvGrpSpPr>
            <p:nvPr/>
          </p:nvGrpSpPr>
          <p:grpSpPr bwMode="auto">
            <a:xfrm>
              <a:off x="816" y="672"/>
              <a:ext cx="528" cy="576"/>
              <a:chOff x="2736" y="2928"/>
              <a:chExt cx="336" cy="596"/>
            </a:xfrm>
          </p:grpSpPr>
          <p:sp>
            <p:nvSpPr>
              <p:cNvPr id="25640" name="AutoShape 10">
                <a:extLst>
                  <a:ext uri="{FF2B5EF4-FFF2-40B4-BE49-F238E27FC236}">
                    <a16:creationId xmlns:a16="http://schemas.microsoft.com/office/drawing/2014/main" id="{D229A3D7-50CB-4D9F-8B82-B43CF053C969}"/>
                  </a:ext>
                </a:extLst>
              </p:cNvPr>
              <p:cNvSpPr>
                <a:spLocks noChangeArrowheads="1"/>
              </p:cNvSpPr>
              <p:nvPr/>
            </p:nvSpPr>
            <p:spPr bwMode="auto">
              <a:xfrm>
                <a:off x="2736" y="3168"/>
                <a:ext cx="336" cy="35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Modem</a:t>
                </a:r>
                <a:endParaRPr lang="en-US" altLang="zh-CN" sz="1800" b="1" baseline="-25000">
                  <a:latin typeface="Times New Roman" panose="02020603050405020304" pitchFamily="18" charset="0"/>
                  <a:ea typeface="宋体" panose="02010600030101010101" pitchFamily="2" charset="-122"/>
                </a:endParaRPr>
              </a:p>
            </p:txBody>
          </p:sp>
          <p:sp>
            <p:nvSpPr>
              <p:cNvPr id="25641" name="Line 11">
                <a:extLst>
                  <a:ext uri="{FF2B5EF4-FFF2-40B4-BE49-F238E27FC236}">
                    <a16:creationId xmlns:a16="http://schemas.microsoft.com/office/drawing/2014/main" id="{EC6D34EC-64B9-490E-8511-FD8C673F3DEB}"/>
                  </a:ext>
                </a:extLst>
              </p:cNvPr>
              <p:cNvSpPr>
                <a:spLocks noChangeShapeType="1"/>
              </p:cNvSpPr>
              <p:nvPr/>
            </p:nvSpPr>
            <p:spPr bwMode="auto">
              <a:xfrm>
                <a:off x="2880" y="2928"/>
                <a:ext cx="0" cy="243"/>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25632" name="Rectangle 103">
              <a:extLst>
                <a:ext uri="{FF2B5EF4-FFF2-40B4-BE49-F238E27FC236}">
                  <a16:creationId xmlns:a16="http://schemas.microsoft.com/office/drawing/2014/main" id="{31CCB247-7D2C-445A-B2BB-55F92E661DE7}"/>
                </a:ext>
              </a:extLst>
            </p:cNvPr>
            <p:cNvSpPr>
              <a:spLocks noChangeArrowheads="1"/>
            </p:cNvSpPr>
            <p:nvPr/>
          </p:nvSpPr>
          <p:spPr bwMode="auto">
            <a:xfrm>
              <a:off x="720" y="129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en-US" altLang="zh-CN" sz="1400" b="1">
                  <a:latin typeface="Times New Roman" panose="02020603050405020304" pitchFamily="18" charset="0"/>
                  <a:cs typeface="Times New Roman" panose="02020603050405020304" pitchFamily="18" charset="0"/>
                </a:rPr>
                <a:t>SIO</a:t>
              </a:r>
              <a:r>
                <a:rPr kumimoji="0" lang="en-US" altLang="zh-CN" sz="1400" b="1" baseline="-25000">
                  <a:latin typeface="Times New Roman" panose="02020603050405020304" pitchFamily="18" charset="0"/>
                  <a:cs typeface="Times New Roman" panose="02020603050405020304" pitchFamily="18" charset="0"/>
                </a:rPr>
                <a:t>2</a:t>
              </a:r>
              <a:endParaRPr kumimoji="0" lang="zh-CN" altLang="en-US" sz="1400" b="1" baseline="-25000">
                <a:latin typeface="Times New Roman" panose="02020603050405020304" pitchFamily="18" charset="0"/>
                <a:cs typeface="Times New Roman" panose="02020603050405020304" pitchFamily="18" charset="0"/>
              </a:endParaRPr>
            </a:p>
          </p:txBody>
        </p:sp>
        <p:sp>
          <p:nvSpPr>
            <p:cNvPr id="25633" name="AutoShape 10">
              <a:extLst>
                <a:ext uri="{FF2B5EF4-FFF2-40B4-BE49-F238E27FC236}">
                  <a16:creationId xmlns:a16="http://schemas.microsoft.com/office/drawing/2014/main" id="{99376AD0-D1FE-4A2B-AF73-EFEB041F5DC7}"/>
                </a:ext>
              </a:extLst>
            </p:cNvPr>
            <p:cNvSpPr>
              <a:spLocks noChangeArrowheads="1"/>
            </p:cNvSpPr>
            <p:nvPr/>
          </p:nvSpPr>
          <p:spPr bwMode="auto">
            <a:xfrm>
              <a:off x="192" y="1624"/>
              <a:ext cx="528" cy="344"/>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Modem</a:t>
              </a:r>
              <a:endParaRPr lang="en-US" altLang="zh-CN" sz="1800" b="1" baseline="-25000">
                <a:latin typeface="Times New Roman" panose="02020603050405020304" pitchFamily="18" charset="0"/>
                <a:ea typeface="宋体" panose="02010600030101010101" pitchFamily="2" charset="-122"/>
              </a:endParaRPr>
            </a:p>
          </p:txBody>
        </p:sp>
        <p:sp>
          <p:nvSpPr>
            <p:cNvPr id="25634" name="Line 11">
              <a:extLst>
                <a:ext uri="{FF2B5EF4-FFF2-40B4-BE49-F238E27FC236}">
                  <a16:creationId xmlns:a16="http://schemas.microsoft.com/office/drawing/2014/main" id="{1197FF4E-4A12-4B9E-8FF6-AD95E7EC3A23}"/>
                </a:ext>
              </a:extLst>
            </p:cNvPr>
            <p:cNvSpPr>
              <a:spLocks noChangeShapeType="1"/>
            </p:cNvSpPr>
            <p:nvPr/>
          </p:nvSpPr>
          <p:spPr bwMode="auto">
            <a:xfrm rot="5400000">
              <a:off x="837" y="1707"/>
              <a:ext cx="1" cy="235"/>
            </a:xfrm>
            <a:prstGeom prst="line">
              <a:avLst/>
            </a:prstGeom>
            <a:noFill/>
            <a:ln w="127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5" name="Line 11">
              <a:extLst>
                <a:ext uri="{FF2B5EF4-FFF2-40B4-BE49-F238E27FC236}">
                  <a16:creationId xmlns:a16="http://schemas.microsoft.com/office/drawing/2014/main" id="{77698CD6-AD88-413A-8503-DE8CE83C1A56}"/>
                </a:ext>
              </a:extLst>
            </p:cNvPr>
            <p:cNvSpPr>
              <a:spLocks noChangeShapeType="1"/>
            </p:cNvSpPr>
            <p:nvPr/>
          </p:nvSpPr>
          <p:spPr bwMode="auto">
            <a:xfrm rot="5400000">
              <a:off x="95" y="1681"/>
              <a:ext cx="1" cy="192"/>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6" name="Rectangle 108">
              <a:extLst>
                <a:ext uri="{FF2B5EF4-FFF2-40B4-BE49-F238E27FC236}">
                  <a16:creationId xmlns:a16="http://schemas.microsoft.com/office/drawing/2014/main" id="{970CB1AC-FC58-4DFD-88B9-D071DB5766ED}"/>
                </a:ext>
              </a:extLst>
            </p:cNvPr>
            <p:cNvSpPr>
              <a:spLocks noChangeArrowheads="1"/>
            </p:cNvSpPr>
            <p:nvPr/>
          </p:nvSpPr>
          <p:spPr bwMode="auto">
            <a:xfrm>
              <a:off x="144" y="2016"/>
              <a:ext cx="8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zh-CN" altLang="en-US" sz="1400" b="1">
                  <a:latin typeface="Times New Roman" panose="02020603050405020304" pitchFamily="18" charset="0"/>
                  <a:ea typeface="宋体" panose="02010600030101010101" pitchFamily="2" charset="-122"/>
                </a:rPr>
                <a:t>调度所2  </a:t>
              </a:r>
              <a:r>
                <a:rPr kumimoji="0" lang="en-US" altLang="zh-CN" sz="1400" b="1">
                  <a:latin typeface="Times New Roman" panose="02020603050405020304" pitchFamily="18" charset="0"/>
                  <a:cs typeface="Times New Roman" panose="02020603050405020304" pitchFamily="18" charset="0"/>
                </a:rPr>
                <a:t>SIO</a:t>
              </a:r>
              <a:r>
                <a:rPr kumimoji="0" lang="en-US" altLang="zh-CN" sz="1400" b="1" baseline="-25000">
                  <a:latin typeface="Times New Roman" panose="02020603050405020304" pitchFamily="18" charset="0"/>
                  <a:cs typeface="Times New Roman" panose="02020603050405020304" pitchFamily="18" charset="0"/>
                </a:rPr>
                <a:t>1</a:t>
              </a:r>
              <a:endParaRPr kumimoji="0" lang="zh-CN" altLang="en-US" sz="1400" b="1" baseline="-25000">
                <a:latin typeface="Times New Roman" panose="02020603050405020304" pitchFamily="18" charset="0"/>
                <a:cs typeface="Times New Roman" panose="02020603050405020304" pitchFamily="18" charset="0"/>
              </a:endParaRPr>
            </a:p>
          </p:txBody>
        </p:sp>
        <p:sp>
          <p:nvSpPr>
            <p:cNvPr id="25637" name="AutoShape 10">
              <a:extLst>
                <a:ext uri="{FF2B5EF4-FFF2-40B4-BE49-F238E27FC236}">
                  <a16:creationId xmlns:a16="http://schemas.microsoft.com/office/drawing/2014/main" id="{383BD016-6925-43A7-8DF9-CFE5ED0BB221}"/>
                </a:ext>
              </a:extLst>
            </p:cNvPr>
            <p:cNvSpPr>
              <a:spLocks noChangeArrowheads="1"/>
            </p:cNvSpPr>
            <p:nvPr/>
          </p:nvSpPr>
          <p:spPr bwMode="auto">
            <a:xfrm>
              <a:off x="1008" y="2296"/>
              <a:ext cx="528" cy="344"/>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KB</a:t>
              </a:r>
              <a:endParaRPr lang="en-US" altLang="zh-CN" sz="1800" b="1" baseline="-25000">
                <a:latin typeface="Times New Roman" panose="02020603050405020304" pitchFamily="18" charset="0"/>
                <a:ea typeface="宋体" panose="02010600030101010101" pitchFamily="2" charset="-122"/>
              </a:endParaRPr>
            </a:p>
          </p:txBody>
        </p:sp>
        <p:sp>
          <p:nvSpPr>
            <p:cNvPr id="25638" name="Line 11">
              <a:extLst>
                <a:ext uri="{FF2B5EF4-FFF2-40B4-BE49-F238E27FC236}">
                  <a16:creationId xmlns:a16="http://schemas.microsoft.com/office/drawing/2014/main" id="{83CEFF40-E2D8-40CE-B235-50DBDEE3AD96}"/>
                </a:ext>
              </a:extLst>
            </p:cNvPr>
            <p:cNvSpPr>
              <a:spLocks noChangeShapeType="1"/>
            </p:cNvSpPr>
            <p:nvPr/>
          </p:nvSpPr>
          <p:spPr bwMode="auto">
            <a:xfrm>
              <a:off x="1234" y="2064"/>
              <a:ext cx="0" cy="235"/>
            </a:xfrm>
            <a:prstGeom prst="line">
              <a:avLst/>
            </a:prstGeom>
            <a:noFill/>
            <a:ln w="1905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9" name="Rectangle 112">
              <a:extLst>
                <a:ext uri="{FF2B5EF4-FFF2-40B4-BE49-F238E27FC236}">
                  <a16:creationId xmlns:a16="http://schemas.microsoft.com/office/drawing/2014/main" id="{8F26FAB3-A34F-44D7-A0D3-6DE1D3DBB250}"/>
                </a:ext>
              </a:extLst>
            </p:cNvPr>
            <p:cNvSpPr>
              <a:spLocks noChangeArrowheads="1"/>
            </p:cNvSpPr>
            <p:nvPr/>
          </p:nvSpPr>
          <p:spPr bwMode="auto">
            <a:xfrm>
              <a:off x="1104" y="528"/>
              <a:ext cx="8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zh-CN" altLang="en-US" sz="1400" b="1">
                  <a:latin typeface="Times New Roman" panose="02020603050405020304" pitchFamily="18" charset="0"/>
                  <a:ea typeface="宋体" panose="02010600030101010101" pitchFamily="2" charset="-122"/>
                </a:rPr>
                <a:t> 调度所</a:t>
              </a:r>
              <a:r>
                <a:rPr kumimoji="0" lang="en-US" altLang="zh-CN" sz="1400" b="1">
                  <a:latin typeface="Times New Roman" panose="02020603050405020304" pitchFamily="18" charset="0"/>
                  <a:ea typeface="宋体" panose="02010600030101010101" pitchFamily="2" charset="-122"/>
                </a:rPr>
                <a:t>1</a:t>
              </a:r>
              <a:endParaRPr kumimoji="0" lang="zh-CN" altLang="en-US" sz="1400" b="1">
                <a:latin typeface="Times New Roman" panose="02020603050405020304" pitchFamily="18" charset="0"/>
                <a:ea typeface="宋体" panose="02010600030101010101" pitchFamily="2" charset="-122"/>
              </a:endParaRPr>
            </a:p>
            <a:p>
              <a:pPr eaLnBrk="1" hangingPunct="1"/>
              <a:r>
                <a:rPr kumimoji="0" lang="en-US" altLang="zh-CN" sz="1400" b="1">
                  <a:latin typeface="Times New Roman" panose="02020603050405020304" pitchFamily="18" charset="0"/>
                  <a:ea typeface="宋体" panose="02010600030101010101" pitchFamily="2" charset="-122"/>
                </a:rPr>
                <a:t>CRT</a:t>
              </a:r>
              <a:r>
                <a:rPr kumimoji="0" lang="zh-CN" altLang="en-US" sz="1400" b="1">
                  <a:latin typeface="Times New Roman" panose="02020603050405020304" pitchFamily="18" charset="0"/>
                  <a:ea typeface="宋体" panose="02010600030101010101" pitchFamily="2" charset="-122"/>
                </a:rPr>
                <a:t>自检</a:t>
              </a:r>
            </a:p>
          </p:txBody>
        </p:sp>
      </p:grpSp>
      <p:sp>
        <p:nvSpPr>
          <p:cNvPr id="125042" name="Rectangle 114">
            <a:extLst>
              <a:ext uri="{FF2B5EF4-FFF2-40B4-BE49-F238E27FC236}">
                <a16:creationId xmlns:a16="http://schemas.microsoft.com/office/drawing/2014/main" id="{115B49F4-D1CB-4388-9BF5-8905C13C79C5}"/>
              </a:ext>
            </a:extLst>
          </p:cNvPr>
          <p:cNvSpPr>
            <a:spLocks noGrp="1"/>
          </p:cNvSpPr>
          <p:nvPr>
            <p:ph type="title"/>
          </p:nvPr>
        </p:nvSpPr>
        <p:spPr>
          <a:xfrm>
            <a:off x="2895600" y="5410200"/>
            <a:ext cx="3657600" cy="533400"/>
          </a:xfrm>
        </p:spPr>
        <p:txBody>
          <a:bodyPr/>
          <a:lstStyle/>
          <a:p>
            <a:pPr>
              <a:defRPr/>
            </a:pPr>
            <a:r>
              <a:rPr lang="zh-CN" altLang="en-US" sz="1600" b="1"/>
              <a:t>集中式微机远动装置的典型体系结构</a:t>
            </a:r>
          </a:p>
        </p:txBody>
      </p:sp>
      <p:sp>
        <p:nvSpPr>
          <p:cNvPr id="125044" name="AutoShape 116">
            <a:extLst>
              <a:ext uri="{FF2B5EF4-FFF2-40B4-BE49-F238E27FC236}">
                <a16:creationId xmlns:a16="http://schemas.microsoft.com/office/drawing/2014/main" id="{B82742C7-8908-44B5-8178-B082180CDD68}"/>
              </a:ext>
            </a:extLst>
          </p:cNvPr>
          <p:cNvSpPr>
            <a:spLocks noChangeArrowheads="1"/>
          </p:cNvSpPr>
          <p:nvPr/>
        </p:nvSpPr>
        <p:spPr bwMode="auto">
          <a:xfrm>
            <a:off x="2895600" y="685800"/>
            <a:ext cx="914400" cy="609600"/>
          </a:xfrm>
          <a:prstGeom prst="wedgeEllipseCallout">
            <a:avLst>
              <a:gd name="adj1" fmla="val 32639"/>
              <a:gd name="adj2" fmla="val 186718"/>
            </a:avLst>
          </a:prstGeom>
          <a:solidFill>
            <a:srgbClr val="FFFF66"/>
          </a:soli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遥测模块</a:t>
            </a:r>
          </a:p>
        </p:txBody>
      </p:sp>
      <p:sp>
        <p:nvSpPr>
          <p:cNvPr id="125045" name="AutoShape 117">
            <a:extLst>
              <a:ext uri="{FF2B5EF4-FFF2-40B4-BE49-F238E27FC236}">
                <a16:creationId xmlns:a16="http://schemas.microsoft.com/office/drawing/2014/main" id="{D1C406EE-F203-47DB-932C-593817DE0B6F}"/>
              </a:ext>
            </a:extLst>
          </p:cNvPr>
          <p:cNvSpPr>
            <a:spLocks noChangeArrowheads="1"/>
          </p:cNvSpPr>
          <p:nvPr/>
        </p:nvSpPr>
        <p:spPr bwMode="auto">
          <a:xfrm>
            <a:off x="4495800" y="838200"/>
            <a:ext cx="914400" cy="609600"/>
          </a:xfrm>
          <a:prstGeom prst="wedgeEllipseCallout">
            <a:avLst>
              <a:gd name="adj1" fmla="val 28472"/>
              <a:gd name="adj2" fmla="val 157551"/>
            </a:avLst>
          </a:prstGeom>
          <a:solidFill>
            <a:srgbClr val="FFFF66"/>
          </a:soli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遥信模块</a:t>
            </a:r>
          </a:p>
        </p:txBody>
      </p:sp>
      <p:sp>
        <p:nvSpPr>
          <p:cNvPr id="125046" name="AutoShape 118">
            <a:extLst>
              <a:ext uri="{FF2B5EF4-FFF2-40B4-BE49-F238E27FC236}">
                <a16:creationId xmlns:a16="http://schemas.microsoft.com/office/drawing/2014/main" id="{EDD7171E-D132-47FC-817E-AC0D2367B1FC}"/>
              </a:ext>
            </a:extLst>
          </p:cNvPr>
          <p:cNvSpPr>
            <a:spLocks noChangeArrowheads="1"/>
          </p:cNvSpPr>
          <p:nvPr/>
        </p:nvSpPr>
        <p:spPr bwMode="auto">
          <a:xfrm>
            <a:off x="5638800" y="838200"/>
            <a:ext cx="914400" cy="609600"/>
          </a:xfrm>
          <a:prstGeom prst="wedgeEllipseCallout">
            <a:avLst>
              <a:gd name="adj1" fmla="val 27083"/>
              <a:gd name="adj2" fmla="val 161718"/>
            </a:avLst>
          </a:prstGeom>
          <a:solidFill>
            <a:srgbClr val="FFFF66"/>
          </a:soli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遥调模块</a:t>
            </a:r>
          </a:p>
        </p:txBody>
      </p:sp>
      <p:sp>
        <p:nvSpPr>
          <p:cNvPr id="125047" name="AutoShape 119">
            <a:extLst>
              <a:ext uri="{FF2B5EF4-FFF2-40B4-BE49-F238E27FC236}">
                <a16:creationId xmlns:a16="http://schemas.microsoft.com/office/drawing/2014/main" id="{0E4BCD60-4060-4CF2-836E-4D528DC4AE3D}"/>
              </a:ext>
            </a:extLst>
          </p:cNvPr>
          <p:cNvSpPr>
            <a:spLocks noChangeArrowheads="1"/>
          </p:cNvSpPr>
          <p:nvPr/>
        </p:nvSpPr>
        <p:spPr bwMode="auto">
          <a:xfrm>
            <a:off x="6715125" y="838200"/>
            <a:ext cx="1057275" cy="609600"/>
          </a:xfrm>
          <a:prstGeom prst="wedgeEllipseCallout">
            <a:avLst>
              <a:gd name="adj1" fmla="val -28847"/>
              <a:gd name="adj2" fmla="val 167968"/>
            </a:avLst>
          </a:prstGeom>
          <a:solidFill>
            <a:srgbClr val="FFFF66"/>
          </a:soli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开关组态模块</a:t>
            </a:r>
          </a:p>
        </p:txBody>
      </p:sp>
      <p:sp>
        <p:nvSpPr>
          <p:cNvPr id="125048" name="AutoShape 120">
            <a:extLst>
              <a:ext uri="{FF2B5EF4-FFF2-40B4-BE49-F238E27FC236}">
                <a16:creationId xmlns:a16="http://schemas.microsoft.com/office/drawing/2014/main" id="{87CB0731-7AEF-4B2D-AAD8-C5BF81A7415F}"/>
              </a:ext>
            </a:extLst>
          </p:cNvPr>
          <p:cNvSpPr>
            <a:spLocks noChangeArrowheads="1"/>
          </p:cNvSpPr>
          <p:nvPr/>
        </p:nvSpPr>
        <p:spPr bwMode="auto">
          <a:xfrm>
            <a:off x="7772400" y="762000"/>
            <a:ext cx="1219200" cy="914400"/>
          </a:xfrm>
          <a:prstGeom prst="wedgeEllipseCallout">
            <a:avLst>
              <a:gd name="adj1" fmla="val -44269"/>
              <a:gd name="adj2" fmla="val 95315"/>
            </a:avLst>
          </a:prstGeom>
          <a:solidFill>
            <a:srgbClr val="FFFF66"/>
          </a:soli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监视定时器模块</a:t>
            </a:r>
          </a:p>
        </p:txBody>
      </p:sp>
      <p:sp>
        <p:nvSpPr>
          <p:cNvPr id="125049" name="AutoShape 121">
            <a:extLst>
              <a:ext uri="{FF2B5EF4-FFF2-40B4-BE49-F238E27FC236}">
                <a16:creationId xmlns:a16="http://schemas.microsoft.com/office/drawing/2014/main" id="{27DC0746-42B7-4D85-BA03-C38D6A3CC355}"/>
              </a:ext>
            </a:extLst>
          </p:cNvPr>
          <p:cNvSpPr>
            <a:spLocks noChangeArrowheads="1"/>
          </p:cNvSpPr>
          <p:nvPr/>
        </p:nvSpPr>
        <p:spPr bwMode="auto">
          <a:xfrm>
            <a:off x="3848100" y="4911008"/>
            <a:ext cx="914400" cy="609600"/>
          </a:xfrm>
          <a:prstGeom prst="wedgeEllipseCallout">
            <a:avLst>
              <a:gd name="adj1" fmla="val 26815"/>
              <a:gd name="adj2" fmla="val -143592"/>
            </a:avLst>
          </a:prstGeom>
          <a:solidFill>
            <a:srgbClr val="FFFF66"/>
          </a:soli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遥控模块</a:t>
            </a:r>
          </a:p>
        </p:txBody>
      </p:sp>
      <p:sp>
        <p:nvSpPr>
          <p:cNvPr id="125051" name="AutoShape 123">
            <a:extLst>
              <a:ext uri="{FF2B5EF4-FFF2-40B4-BE49-F238E27FC236}">
                <a16:creationId xmlns:a16="http://schemas.microsoft.com/office/drawing/2014/main" id="{5577A546-89CE-4B2E-9B10-D9655467E659}"/>
              </a:ext>
            </a:extLst>
          </p:cNvPr>
          <p:cNvSpPr>
            <a:spLocks noChangeArrowheads="1"/>
          </p:cNvSpPr>
          <p:nvPr/>
        </p:nvSpPr>
        <p:spPr bwMode="auto">
          <a:xfrm>
            <a:off x="6172200" y="4800600"/>
            <a:ext cx="1676400" cy="685800"/>
          </a:xfrm>
          <a:prstGeom prst="wedgeEllipseCallout">
            <a:avLst>
              <a:gd name="adj1" fmla="val -62500"/>
              <a:gd name="adj2" fmla="val -141435"/>
            </a:avLst>
          </a:prstGeom>
          <a:solidFill>
            <a:srgbClr val="FFFF66"/>
          </a:soli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电能脉冲量采集模块</a:t>
            </a:r>
          </a:p>
        </p:txBody>
      </p:sp>
      <p:sp>
        <p:nvSpPr>
          <p:cNvPr id="125052" name="AutoShape 124">
            <a:extLst>
              <a:ext uri="{FF2B5EF4-FFF2-40B4-BE49-F238E27FC236}">
                <a16:creationId xmlns:a16="http://schemas.microsoft.com/office/drawing/2014/main" id="{C963ADBC-830A-43BE-9F97-45C859449303}"/>
              </a:ext>
            </a:extLst>
          </p:cNvPr>
          <p:cNvSpPr>
            <a:spLocks noChangeArrowheads="1"/>
          </p:cNvSpPr>
          <p:nvPr/>
        </p:nvSpPr>
        <p:spPr bwMode="auto">
          <a:xfrm>
            <a:off x="1219200" y="5257800"/>
            <a:ext cx="1524000" cy="762000"/>
          </a:xfrm>
          <a:prstGeom prst="wedgeEllipseCallout">
            <a:avLst>
              <a:gd name="adj1" fmla="val 1250"/>
              <a:gd name="adj2" fmla="val -162292"/>
            </a:avLst>
          </a:prstGeom>
          <a:solidFill>
            <a:srgbClr val="FFFF66"/>
          </a:soli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键盘与显示器模块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044"/>
                                        </p:tgtEl>
                                        <p:attrNameLst>
                                          <p:attrName>style.visibility</p:attrName>
                                        </p:attrNameLst>
                                      </p:cBhvr>
                                      <p:to>
                                        <p:strVal val="visible"/>
                                      </p:to>
                                    </p:set>
                                    <p:anim calcmode="lin" valueType="num">
                                      <p:cBhvr additive="base">
                                        <p:cTn id="7" dur="500" fill="hold"/>
                                        <p:tgtEl>
                                          <p:spTgt spid="125044"/>
                                        </p:tgtEl>
                                        <p:attrNameLst>
                                          <p:attrName>ppt_x</p:attrName>
                                        </p:attrNameLst>
                                      </p:cBhvr>
                                      <p:tavLst>
                                        <p:tav tm="0">
                                          <p:val>
                                            <p:strVal val="0-#ppt_w/2"/>
                                          </p:val>
                                        </p:tav>
                                        <p:tav tm="100000">
                                          <p:val>
                                            <p:strVal val="#ppt_x"/>
                                          </p:val>
                                        </p:tav>
                                      </p:tavLst>
                                    </p:anim>
                                    <p:anim calcmode="lin" valueType="num">
                                      <p:cBhvr additive="base">
                                        <p:cTn id="8" dur="500" fill="hold"/>
                                        <p:tgtEl>
                                          <p:spTgt spid="12504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504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5045"/>
                                        </p:tgtEl>
                                        <p:attrNameLst>
                                          <p:attrName>style.visibility</p:attrName>
                                        </p:attrNameLst>
                                      </p:cBhvr>
                                      <p:to>
                                        <p:strVal val="visible"/>
                                      </p:to>
                                    </p:set>
                                    <p:anim calcmode="lin" valueType="num">
                                      <p:cBhvr additive="base">
                                        <p:cTn id="13" dur="500" fill="hold"/>
                                        <p:tgtEl>
                                          <p:spTgt spid="125045"/>
                                        </p:tgtEl>
                                        <p:attrNameLst>
                                          <p:attrName>ppt_x</p:attrName>
                                        </p:attrNameLst>
                                      </p:cBhvr>
                                      <p:tavLst>
                                        <p:tav tm="0">
                                          <p:val>
                                            <p:strVal val="0-#ppt_w/2"/>
                                          </p:val>
                                        </p:tav>
                                        <p:tav tm="100000">
                                          <p:val>
                                            <p:strVal val="#ppt_x"/>
                                          </p:val>
                                        </p:tav>
                                      </p:tavLst>
                                    </p:anim>
                                    <p:anim calcmode="lin" valueType="num">
                                      <p:cBhvr additive="base">
                                        <p:cTn id="14" dur="500" fill="hold"/>
                                        <p:tgtEl>
                                          <p:spTgt spid="12504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504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5046"/>
                                        </p:tgtEl>
                                        <p:attrNameLst>
                                          <p:attrName>style.visibility</p:attrName>
                                        </p:attrNameLst>
                                      </p:cBhvr>
                                      <p:to>
                                        <p:strVal val="visible"/>
                                      </p:to>
                                    </p:set>
                                    <p:anim calcmode="lin" valueType="num">
                                      <p:cBhvr additive="base">
                                        <p:cTn id="19" dur="500" fill="hold"/>
                                        <p:tgtEl>
                                          <p:spTgt spid="125046"/>
                                        </p:tgtEl>
                                        <p:attrNameLst>
                                          <p:attrName>ppt_x</p:attrName>
                                        </p:attrNameLst>
                                      </p:cBhvr>
                                      <p:tavLst>
                                        <p:tav tm="0">
                                          <p:val>
                                            <p:strVal val="0-#ppt_w/2"/>
                                          </p:val>
                                        </p:tav>
                                        <p:tav tm="100000">
                                          <p:val>
                                            <p:strVal val="#ppt_x"/>
                                          </p:val>
                                        </p:tav>
                                      </p:tavLst>
                                    </p:anim>
                                    <p:anim calcmode="lin" valueType="num">
                                      <p:cBhvr additive="base">
                                        <p:cTn id="20" dur="500" fill="hold"/>
                                        <p:tgtEl>
                                          <p:spTgt spid="12504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5046"/>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5047"/>
                                        </p:tgtEl>
                                        <p:attrNameLst>
                                          <p:attrName>style.visibility</p:attrName>
                                        </p:attrNameLst>
                                      </p:cBhvr>
                                      <p:to>
                                        <p:strVal val="visible"/>
                                      </p:to>
                                    </p:set>
                                    <p:anim calcmode="lin" valueType="num">
                                      <p:cBhvr additive="base">
                                        <p:cTn id="25" dur="500" fill="hold"/>
                                        <p:tgtEl>
                                          <p:spTgt spid="125047"/>
                                        </p:tgtEl>
                                        <p:attrNameLst>
                                          <p:attrName>ppt_x</p:attrName>
                                        </p:attrNameLst>
                                      </p:cBhvr>
                                      <p:tavLst>
                                        <p:tav tm="0">
                                          <p:val>
                                            <p:strVal val="0-#ppt_w/2"/>
                                          </p:val>
                                        </p:tav>
                                        <p:tav tm="100000">
                                          <p:val>
                                            <p:strVal val="#ppt_x"/>
                                          </p:val>
                                        </p:tav>
                                      </p:tavLst>
                                    </p:anim>
                                    <p:anim calcmode="lin" valueType="num">
                                      <p:cBhvr additive="base">
                                        <p:cTn id="26" dur="500" fill="hold"/>
                                        <p:tgtEl>
                                          <p:spTgt spid="12504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5047"/>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5048"/>
                                        </p:tgtEl>
                                        <p:attrNameLst>
                                          <p:attrName>style.visibility</p:attrName>
                                        </p:attrNameLst>
                                      </p:cBhvr>
                                      <p:to>
                                        <p:strVal val="visible"/>
                                      </p:to>
                                    </p:set>
                                    <p:anim calcmode="lin" valueType="num">
                                      <p:cBhvr additive="base">
                                        <p:cTn id="31" dur="500" fill="hold"/>
                                        <p:tgtEl>
                                          <p:spTgt spid="125048"/>
                                        </p:tgtEl>
                                        <p:attrNameLst>
                                          <p:attrName>ppt_x</p:attrName>
                                        </p:attrNameLst>
                                      </p:cBhvr>
                                      <p:tavLst>
                                        <p:tav tm="0">
                                          <p:val>
                                            <p:strVal val="0-#ppt_w/2"/>
                                          </p:val>
                                        </p:tav>
                                        <p:tav tm="100000">
                                          <p:val>
                                            <p:strVal val="#ppt_x"/>
                                          </p:val>
                                        </p:tav>
                                      </p:tavLst>
                                    </p:anim>
                                    <p:anim calcmode="lin" valueType="num">
                                      <p:cBhvr additive="base">
                                        <p:cTn id="32" dur="500" fill="hold"/>
                                        <p:tgtEl>
                                          <p:spTgt spid="12504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5048"/>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5049"/>
                                        </p:tgtEl>
                                        <p:attrNameLst>
                                          <p:attrName>style.visibility</p:attrName>
                                        </p:attrNameLst>
                                      </p:cBhvr>
                                      <p:to>
                                        <p:strVal val="visible"/>
                                      </p:to>
                                    </p:set>
                                    <p:anim calcmode="lin" valueType="num">
                                      <p:cBhvr additive="base">
                                        <p:cTn id="37" dur="500" fill="hold"/>
                                        <p:tgtEl>
                                          <p:spTgt spid="125049"/>
                                        </p:tgtEl>
                                        <p:attrNameLst>
                                          <p:attrName>ppt_x</p:attrName>
                                        </p:attrNameLst>
                                      </p:cBhvr>
                                      <p:tavLst>
                                        <p:tav tm="0">
                                          <p:val>
                                            <p:strVal val="0-#ppt_w/2"/>
                                          </p:val>
                                        </p:tav>
                                        <p:tav tm="100000">
                                          <p:val>
                                            <p:strVal val="#ppt_x"/>
                                          </p:val>
                                        </p:tav>
                                      </p:tavLst>
                                    </p:anim>
                                    <p:anim calcmode="lin" valueType="num">
                                      <p:cBhvr additive="base">
                                        <p:cTn id="38" dur="500" fill="hold"/>
                                        <p:tgtEl>
                                          <p:spTgt spid="12504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5049"/>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5051"/>
                                        </p:tgtEl>
                                        <p:attrNameLst>
                                          <p:attrName>style.visibility</p:attrName>
                                        </p:attrNameLst>
                                      </p:cBhvr>
                                      <p:to>
                                        <p:strVal val="visible"/>
                                      </p:to>
                                    </p:set>
                                    <p:anim calcmode="lin" valueType="num">
                                      <p:cBhvr additive="base">
                                        <p:cTn id="43" dur="500" fill="hold"/>
                                        <p:tgtEl>
                                          <p:spTgt spid="125051"/>
                                        </p:tgtEl>
                                        <p:attrNameLst>
                                          <p:attrName>ppt_x</p:attrName>
                                        </p:attrNameLst>
                                      </p:cBhvr>
                                      <p:tavLst>
                                        <p:tav tm="0">
                                          <p:val>
                                            <p:strVal val="0-#ppt_w/2"/>
                                          </p:val>
                                        </p:tav>
                                        <p:tav tm="100000">
                                          <p:val>
                                            <p:strVal val="#ppt_x"/>
                                          </p:val>
                                        </p:tav>
                                      </p:tavLst>
                                    </p:anim>
                                    <p:anim calcmode="lin" valueType="num">
                                      <p:cBhvr additive="base">
                                        <p:cTn id="44" dur="500" fill="hold"/>
                                        <p:tgtEl>
                                          <p:spTgt spid="125051"/>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5051"/>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5052"/>
                                        </p:tgtEl>
                                        <p:attrNameLst>
                                          <p:attrName>style.visibility</p:attrName>
                                        </p:attrNameLst>
                                      </p:cBhvr>
                                      <p:to>
                                        <p:strVal val="visible"/>
                                      </p:to>
                                    </p:set>
                                    <p:anim calcmode="lin" valueType="num">
                                      <p:cBhvr additive="base">
                                        <p:cTn id="49" dur="500" fill="hold"/>
                                        <p:tgtEl>
                                          <p:spTgt spid="125052"/>
                                        </p:tgtEl>
                                        <p:attrNameLst>
                                          <p:attrName>ppt_x</p:attrName>
                                        </p:attrNameLst>
                                      </p:cBhvr>
                                      <p:tavLst>
                                        <p:tav tm="0">
                                          <p:val>
                                            <p:strVal val="0-#ppt_w/2"/>
                                          </p:val>
                                        </p:tav>
                                        <p:tav tm="100000">
                                          <p:val>
                                            <p:strVal val="#ppt_x"/>
                                          </p:val>
                                        </p:tav>
                                      </p:tavLst>
                                    </p:anim>
                                    <p:anim calcmode="lin" valueType="num">
                                      <p:cBhvr additive="base">
                                        <p:cTn id="50" dur="500" fill="hold"/>
                                        <p:tgtEl>
                                          <p:spTgt spid="12505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2505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044" grpId="0" animBg="1" autoUpdateAnimBg="0"/>
      <p:bldP spid="125045" grpId="0" animBg="1" autoUpdateAnimBg="0"/>
      <p:bldP spid="125046" grpId="0" animBg="1" autoUpdateAnimBg="0"/>
      <p:bldP spid="125047" grpId="0" animBg="1" autoUpdateAnimBg="0"/>
      <p:bldP spid="125048" grpId="0" animBg="1" autoUpdateAnimBg="0"/>
      <p:bldP spid="125049" grpId="0" animBg="1" autoUpdateAnimBg="0"/>
      <p:bldP spid="125051" grpId="0" animBg="1" autoUpdateAnimBg="0"/>
      <p:bldP spid="12505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FABDFE71-BBD7-4CF7-9550-304CC6121EA7}"/>
              </a:ext>
            </a:extLst>
          </p:cNvPr>
          <p:cNvSpPr>
            <a:spLocks noGrp="1"/>
          </p:cNvSpPr>
          <p:nvPr>
            <p:ph type="title"/>
          </p:nvPr>
        </p:nvSpPr>
        <p:spPr>
          <a:xfrm>
            <a:off x="500063" y="142875"/>
            <a:ext cx="8229600" cy="1143000"/>
          </a:xfrm>
        </p:spPr>
        <p:txBody>
          <a:bodyPr/>
          <a:lstStyle/>
          <a:p>
            <a:pPr>
              <a:defRPr/>
            </a:pPr>
            <a:r>
              <a:rPr lang="zh-CN" altLang="en-US" dirty="0"/>
              <a:t>（二）   分布式微机远动装置</a:t>
            </a:r>
            <a:br>
              <a:rPr lang="zh-CN" altLang="en-US" dirty="0">
                <a:latin typeface="Times New Roman" pitchFamily="18" charset="0"/>
                <a:cs typeface="Times New Roman" pitchFamily="18" charset="0"/>
              </a:rPr>
            </a:br>
            <a:r>
              <a:rPr lang="zh-CN" altLang="en-US" sz="2000" dirty="0">
                <a:latin typeface="宋体" pitchFamily="2" charset="-122"/>
                <a:ea typeface="宋体" pitchFamily="2" charset="-122"/>
              </a:rPr>
              <a:t>分布式微机远动装置模式是按照功能或者结构来构成分布式布置。</a:t>
            </a:r>
            <a:r>
              <a:rPr lang="zh-CN" altLang="en-US" dirty="0"/>
              <a:t> </a:t>
            </a:r>
          </a:p>
        </p:txBody>
      </p:sp>
      <p:grpSp>
        <p:nvGrpSpPr>
          <p:cNvPr id="26627" name="Group 46">
            <a:extLst>
              <a:ext uri="{FF2B5EF4-FFF2-40B4-BE49-F238E27FC236}">
                <a16:creationId xmlns:a16="http://schemas.microsoft.com/office/drawing/2014/main" id="{3FAE278E-A927-4970-BCE0-99D98ED5E1A7}"/>
              </a:ext>
            </a:extLst>
          </p:cNvPr>
          <p:cNvGrpSpPr>
            <a:grpSpLocks/>
          </p:cNvGrpSpPr>
          <p:nvPr/>
        </p:nvGrpSpPr>
        <p:grpSpPr bwMode="auto">
          <a:xfrm>
            <a:off x="642938" y="1714500"/>
            <a:ext cx="7924800" cy="3759200"/>
            <a:chOff x="480" y="1584"/>
            <a:chExt cx="4992" cy="2368"/>
          </a:xfrm>
        </p:grpSpPr>
        <p:grpSp>
          <p:nvGrpSpPr>
            <p:cNvPr id="26629" name="Group 39">
              <a:extLst>
                <a:ext uri="{FF2B5EF4-FFF2-40B4-BE49-F238E27FC236}">
                  <a16:creationId xmlns:a16="http://schemas.microsoft.com/office/drawing/2014/main" id="{2E78F25F-F69A-4A0F-82E5-ABC1AB086F15}"/>
                </a:ext>
              </a:extLst>
            </p:cNvPr>
            <p:cNvGrpSpPr>
              <a:grpSpLocks/>
            </p:cNvGrpSpPr>
            <p:nvPr/>
          </p:nvGrpSpPr>
          <p:grpSpPr bwMode="auto">
            <a:xfrm>
              <a:off x="480" y="1584"/>
              <a:ext cx="4992" cy="2112"/>
              <a:chOff x="480" y="1584"/>
              <a:chExt cx="4992" cy="2112"/>
            </a:xfrm>
          </p:grpSpPr>
          <p:sp>
            <p:nvSpPr>
              <p:cNvPr id="26633" name="Rectangle 4">
                <a:extLst>
                  <a:ext uri="{FF2B5EF4-FFF2-40B4-BE49-F238E27FC236}">
                    <a16:creationId xmlns:a16="http://schemas.microsoft.com/office/drawing/2014/main" id="{E7677A11-D379-467A-B0E7-6983D89E867B}"/>
                  </a:ext>
                </a:extLst>
              </p:cNvPr>
              <p:cNvSpPr>
                <a:spLocks noChangeArrowheads="1"/>
              </p:cNvSpPr>
              <p:nvPr/>
            </p:nvSpPr>
            <p:spPr bwMode="auto">
              <a:xfrm>
                <a:off x="672" y="1776"/>
                <a:ext cx="816" cy="288"/>
              </a:xfrm>
              <a:prstGeom prst="rect">
                <a:avLst/>
              </a:prstGeom>
              <a:solidFill>
                <a:schemeClr val="bg2"/>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1号主变压器</a:t>
                </a:r>
              </a:p>
              <a:p>
                <a:pPr algn="ctr" eaLnBrk="1" hangingPunct="1"/>
                <a:r>
                  <a:rPr lang="zh-CN" altLang="en-US" sz="1400" b="1">
                    <a:latin typeface="宋体" panose="02010600030101010101" pitchFamily="2" charset="-122"/>
                    <a:ea typeface="宋体" panose="02010600030101010101" pitchFamily="2" charset="-122"/>
                  </a:rPr>
                  <a:t>保护监控单元</a:t>
                </a:r>
              </a:p>
            </p:txBody>
          </p:sp>
          <p:sp>
            <p:nvSpPr>
              <p:cNvPr id="26634" name="Rectangle 6">
                <a:extLst>
                  <a:ext uri="{FF2B5EF4-FFF2-40B4-BE49-F238E27FC236}">
                    <a16:creationId xmlns:a16="http://schemas.microsoft.com/office/drawing/2014/main" id="{755BC352-3560-43A6-8780-CB102FBFAD05}"/>
                  </a:ext>
                </a:extLst>
              </p:cNvPr>
              <p:cNvSpPr>
                <a:spLocks noChangeArrowheads="1"/>
              </p:cNvSpPr>
              <p:nvPr/>
            </p:nvSpPr>
            <p:spPr bwMode="auto">
              <a:xfrm>
                <a:off x="720" y="2304"/>
                <a:ext cx="816" cy="288"/>
              </a:xfrm>
              <a:prstGeom prst="rect">
                <a:avLst/>
              </a:prstGeom>
              <a:solidFill>
                <a:schemeClr val="bg2"/>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1号主变压器</a:t>
                </a:r>
              </a:p>
              <a:p>
                <a:pPr algn="ctr" eaLnBrk="1" hangingPunct="1"/>
                <a:r>
                  <a:rPr lang="zh-CN" altLang="en-US" sz="1400" b="1">
                    <a:latin typeface="宋体" panose="02010600030101010101" pitchFamily="2" charset="-122"/>
                    <a:ea typeface="宋体" panose="02010600030101010101" pitchFamily="2" charset="-122"/>
                  </a:rPr>
                  <a:t>后备保护单元</a:t>
                </a:r>
              </a:p>
            </p:txBody>
          </p:sp>
          <p:sp>
            <p:nvSpPr>
              <p:cNvPr id="26635" name="Rectangle 7">
                <a:extLst>
                  <a:ext uri="{FF2B5EF4-FFF2-40B4-BE49-F238E27FC236}">
                    <a16:creationId xmlns:a16="http://schemas.microsoft.com/office/drawing/2014/main" id="{2ABECFA0-911A-4876-800F-BF869CDE256C}"/>
                  </a:ext>
                </a:extLst>
              </p:cNvPr>
              <p:cNvSpPr>
                <a:spLocks noChangeArrowheads="1"/>
              </p:cNvSpPr>
              <p:nvPr/>
            </p:nvSpPr>
            <p:spPr bwMode="auto">
              <a:xfrm>
                <a:off x="1824" y="2208"/>
                <a:ext cx="816" cy="288"/>
              </a:xfrm>
              <a:prstGeom prst="rect">
                <a:avLst/>
              </a:prstGeom>
              <a:solidFill>
                <a:schemeClr val="bg2"/>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2号主变压器</a:t>
                </a:r>
              </a:p>
              <a:p>
                <a:pPr algn="ctr" eaLnBrk="1" hangingPunct="1"/>
                <a:r>
                  <a:rPr lang="zh-CN" altLang="en-US" sz="1400" b="1">
                    <a:latin typeface="宋体" panose="02010600030101010101" pitchFamily="2" charset="-122"/>
                    <a:ea typeface="宋体" panose="02010600030101010101" pitchFamily="2" charset="-122"/>
                  </a:rPr>
                  <a:t>后备保护单元</a:t>
                </a:r>
              </a:p>
            </p:txBody>
          </p:sp>
          <p:sp>
            <p:nvSpPr>
              <p:cNvPr id="26636" name="Rectangle 8">
                <a:extLst>
                  <a:ext uri="{FF2B5EF4-FFF2-40B4-BE49-F238E27FC236}">
                    <a16:creationId xmlns:a16="http://schemas.microsoft.com/office/drawing/2014/main" id="{1129CD21-2191-463E-BE89-309F6CEF9D2F}"/>
                  </a:ext>
                </a:extLst>
              </p:cNvPr>
              <p:cNvSpPr>
                <a:spLocks noChangeArrowheads="1"/>
              </p:cNvSpPr>
              <p:nvPr/>
            </p:nvSpPr>
            <p:spPr bwMode="auto">
              <a:xfrm>
                <a:off x="2832" y="3168"/>
                <a:ext cx="816" cy="288"/>
              </a:xfrm>
              <a:prstGeom prst="rect">
                <a:avLst/>
              </a:prstGeom>
              <a:solidFill>
                <a:schemeClr val="bg2"/>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10</a:t>
                </a:r>
                <a:r>
                  <a:rPr lang="en-US" altLang="zh-CN" sz="1400" b="1">
                    <a:latin typeface="宋体" panose="02010600030101010101" pitchFamily="2" charset="-122"/>
                    <a:ea typeface="宋体" panose="02010600030101010101" pitchFamily="2" charset="-122"/>
                  </a:rPr>
                  <a:t>kV</a:t>
                </a:r>
                <a:r>
                  <a:rPr lang="zh-CN" altLang="en-US" sz="1400" b="1">
                    <a:latin typeface="宋体" panose="02010600030101010101" pitchFamily="2" charset="-122"/>
                    <a:ea typeface="宋体" panose="02010600030101010101" pitchFamily="2" charset="-122"/>
                  </a:rPr>
                  <a:t>联络线</a:t>
                </a:r>
              </a:p>
              <a:p>
                <a:pPr algn="ctr" eaLnBrk="1" hangingPunct="1"/>
                <a:r>
                  <a:rPr lang="zh-CN" altLang="en-US" sz="1400" b="1">
                    <a:latin typeface="宋体" panose="02010600030101010101" pitchFamily="2" charset="-122"/>
                    <a:ea typeface="宋体" panose="02010600030101010101" pitchFamily="2" charset="-122"/>
                  </a:rPr>
                  <a:t>保护监控单元</a:t>
                </a:r>
              </a:p>
            </p:txBody>
          </p:sp>
          <p:sp>
            <p:nvSpPr>
              <p:cNvPr id="26637" name="Rectangle 9">
                <a:extLst>
                  <a:ext uri="{FF2B5EF4-FFF2-40B4-BE49-F238E27FC236}">
                    <a16:creationId xmlns:a16="http://schemas.microsoft.com/office/drawing/2014/main" id="{C4670860-3E58-4C1D-9F3F-E0A5F4830483}"/>
                  </a:ext>
                </a:extLst>
              </p:cNvPr>
              <p:cNvSpPr>
                <a:spLocks noChangeArrowheads="1"/>
              </p:cNvSpPr>
              <p:nvPr/>
            </p:nvSpPr>
            <p:spPr bwMode="auto">
              <a:xfrm>
                <a:off x="2832" y="2736"/>
                <a:ext cx="816" cy="288"/>
              </a:xfrm>
              <a:prstGeom prst="rect">
                <a:avLst/>
              </a:prstGeom>
              <a:solidFill>
                <a:schemeClr val="bg2"/>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10</a:t>
                </a:r>
                <a:r>
                  <a:rPr lang="en-US" altLang="zh-CN" sz="1400" b="1">
                    <a:latin typeface="宋体" panose="02010600030101010101" pitchFamily="2" charset="-122"/>
                    <a:ea typeface="宋体" panose="02010600030101010101" pitchFamily="2" charset="-122"/>
                  </a:rPr>
                  <a:t>kV</a:t>
                </a:r>
                <a:r>
                  <a:rPr lang="zh-CN" altLang="en-US" sz="1400" b="1">
                    <a:latin typeface="宋体" panose="02010600030101010101" pitchFamily="2" charset="-122"/>
                    <a:ea typeface="宋体" panose="02010600030101010101" pitchFamily="2" charset="-122"/>
                  </a:rPr>
                  <a:t>丙线路</a:t>
                </a:r>
              </a:p>
              <a:p>
                <a:pPr algn="ctr" eaLnBrk="1" hangingPunct="1"/>
                <a:r>
                  <a:rPr lang="zh-CN" altLang="en-US" sz="1400" b="1">
                    <a:latin typeface="宋体" panose="02010600030101010101" pitchFamily="2" charset="-122"/>
                    <a:ea typeface="宋体" panose="02010600030101010101" pitchFamily="2" charset="-122"/>
                  </a:rPr>
                  <a:t>保护监控单元</a:t>
                </a:r>
              </a:p>
            </p:txBody>
          </p:sp>
          <p:sp>
            <p:nvSpPr>
              <p:cNvPr id="26638" name="Rectangle 10">
                <a:extLst>
                  <a:ext uri="{FF2B5EF4-FFF2-40B4-BE49-F238E27FC236}">
                    <a16:creationId xmlns:a16="http://schemas.microsoft.com/office/drawing/2014/main" id="{304305E1-C9DA-4A92-8B11-85511C63C493}"/>
                  </a:ext>
                </a:extLst>
              </p:cNvPr>
              <p:cNvSpPr>
                <a:spLocks noChangeArrowheads="1"/>
              </p:cNvSpPr>
              <p:nvPr/>
            </p:nvSpPr>
            <p:spPr bwMode="auto">
              <a:xfrm>
                <a:off x="2832" y="2256"/>
                <a:ext cx="816" cy="288"/>
              </a:xfrm>
              <a:prstGeom prst="rect">
                <a:avLst/>
              </a:prstGeom>
              <a:solidFill>
                <a:schemeClr val="bg2"/>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10</a:t>
                </a:r>
                <a:r>
                  <a:rPr lang="en-US" altLang="zh-CN" sz="1400" b="1">
                    <a:latin typeface="宋体" panose="02010600030101010101" pitchFamily="2" charset="-122"/>
                    <a:ea typeface="宋体" panose="02010600030101010101" pitchFamily="2" charset="-122"/>
                  </a:rPr>
                  <a:t>kV</a:t>
                </a:r>
                <a:r>
                  <a:rPr lang="zh-CN" altLang="en-US" sz="1400" b="1">
                    <a:latin typeface="宋体" panose="02010600030101010101" pitchFamily="2" charset="-122"/>
                    <a:ea typeface="宋体" panose="02010600030101010101" pitchFamily="2" charset="-122"/>
                  </a:rPr>
                  <a:t>乙线路</a:t>
                </a:r>
              </a:p>
              <a:p>
                <a:pPr algn="ctr" eaLnBrk="1" hangingPunct="1"/>
                <a:r>
                  <a:rPr lang="zh-CN" altLang="en-US" sz="1400" b="1">
                    <a:latin typeface="宋体" panose="02010600030101010101" pitchFamily="2" charset="-122"/>
                    <a:ea typeface="宋体" panose="02010600030101010101" pitchFamily="2" charset="-122"/>
                  </a:rPr>
                  <a:t>保护监控单元</a:t>
                </a:r>
              </a:p>
            </p:txBody>
          </p:sp>
          <p:sp>
            <p:nvSpPr>
              <p:cNvPr id="26639" name="Rectangle 11">
                <a:extLst>
                  <a:ext uri="{FF2B5EF4-FFF2-40B4-BE49-F238E27FC236}">
                    <a16:creationId xmlns:a16="http://schemas.microsoft.com/office/drawing/2014/main" id="{52ED0EB9-E4C4-4916-A97E-D33D0D4856E3}"/>
                  </a:ext>
                </a:extLst>
              </p:cNvPr>
              <p:cNvSpPr>
                <a:spLocks noChangeArrowheads="1"/>
              </p:cNvSpPr>
              <p:nvPr/>
            </p:nvSpPr>
            <p:spPr bwMode="auto">
              <a:xfrm>
                <a:off x="4704" y="2448"/>
                <a:ext cx="528" cy="240"/>
              </a:xfrm>
              <a:prstGeom prst="rect">
                <a:avLst/>
              </a:prstGeom>
              <a:solidFill>
                <a:schemeClr val="bg2"/>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en-US" altLang="zh-CN" sz="1800" b="1">
                    <a:latin typeface="宋体" panose="02010600030101010101" pitchFamily="2" charset="-122"/>
                    <a:ea typeface="宋体" panose="02010600030101010101" pitchFamily="2" charset="-122"/>
                  </a:rPr>
                  <a:t>Modem</a:t>
                </a:r>
              </a:p>
            </p:txBody>
          </p:sp>
          <p:sp>
            <p:nvSpPr>
              <p:cNvPr id="26640" name="Rectangle 12">
                <a:extLst>
                  <a:ext uri="{FF2B5EF4-FFF2-40B4-BE49-F238E27FC236}">
                    <a16:creationId xmlns:a16="http://schemas.microsoft.com/office/drawing/2014/main" id="{8C89C83D-6857-416A-B7FE-21011A77FA53}"/>
                  </a:ext>
                </a:extLst>
              </p:cNvPr>
              <p:cNvSpPr>
                <a:spLocks noChangeArrowheads="1"/>
              </p:cNvSpPr>
              <p:nvPr/>
            </p:nvSpPr>
            <p:spPr bwMode="auto">
              <a:xfrm>
                <a:off x="4656" y="1776"/>
                <a:ext cx="816" cy="288"/>
              </a:xfrm>
              <a:prstGeom prst="rect">
                <a:avLst/>
              </a:prstGeom>
              <a:solidFill>
                <a:schemeClr val="bg2"/>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集中转发单元</a:t>
                </a:r>
              </a:p>
              <a:p>
                <a:pPr algn="ctr" eaLnBrk="1" hangingPunct="1"/>
                <a:r>
                  <a:rPr lang="zh-CN" altLang="en-US" sz="1400" b="1">
                    <a:latin typeface="宋体" panose="02010600030101010101" pitchFamily="2" charset="-122"/>
                    <a:ea typeface="宋体" panose="02010600030101010101" pitchFamily="2" charset="-122"/>
                  </a:rPr>
                  <a:t>或当地功能</a:t>
                </a:r>
              </a:p>
            </p:txBody>
          </p:sp>
          <p:sp>
            <p:nvSpPr>
              <p:cNvPr id="26641" name="Rectangle 13">
                <a:extLst>
                  <a:ext uri="{FF2B5EF4-FFF2-40B4-BE49-F238E27FC236}">
                    <a16:creationId xmlns:a16="http://schemas.microsoft.com/office/drawing/2014/main" id="{4B5BEEDE-294C-4690-B78D-BD5EB888F554}"/>
                  </a:ext>
                </a:extLst>
              </p:cNvPr>
              <p:cNvSpPr>
                <a:spLocks noChangeArrowheads="1"/>
              </p:cNvSpPr>
              <p:nvPr/>
            </p:nvSpPr>
            <p:spPr bwMode="auto">
              <a:xfrm>
                <a:off x="3792" y="1776"/>
                <a:ext cx="816" cy="288"/>
              </a:xfrm>
              <a:prstGeom prst="rect">
                <a:avLst/>
              </a:prstGeom>
              <a:solidFill>
                <a:schemeClr val="bg2"/>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补偿电容器</a:t>
                </a:r>
              </a:p>
              <a:p>
                <a:pPr algn="ctr" eaLnBrk="1" hangingPunct="1"/>
                <a:r>
                  <a:rPr lang="zh-CN" altLang="en-US" sz="1400" b="1">
                    <a:latin typeface="宋体" panose="02010600030101010101" pitchFamily="2" charset="-122"/>
                    <a:ea typeface="宋体" panose="02010600030101010101" pitchFamily="2" charset="-122"/>
                  </a:rPr>
                  <a:t>保护监控单元</a:t>
                </a:r>
              </a:p>
            </p:txBody>
          </p:sp>
          <p:sp>
            <p:nvSpPr>
              <p:cNvPr id="26642" name="Rectangle 14">
                <a:extLst>
                  <a:ext uri="{FF2B5EF4-FFF2-40B4-BE49-F238E27FC236}">
                    <a16:creationId xmlns:a16="http://schemas.microsoft.com/office/drawing/2014/main" id="{382ED4C1-9194-44BA-B8A9-C5E93AE4070B}"/>
                  </a:ext>
                </a:extLst>
              </p:cNvPr>
              <p:cNvSpPr>
                <a:spLocks noChangeArrowheads="1"/>
              </p:cNvSpPr>
              <p:nvPr/>
            </p:nvSpPr>
            <p:spPr bwMode="auto">
              <a:xfrm>
                <a:off x="2832" y="1776"/>
                <a:ext cx="816" cy="288"/>
              </a:xfrm>
              <a:prstGeom prst="rect">
                <a:avLst/>
              </a:prstGeom>
              <a:solidFill>
                <a:schemeClr val="bg2"/>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10</a:t>
                </a:r>
                <a:r>
                  <a:rPr lang="en-US" altLang="zh-CN" sz="1400" b="1">
                    <a:latin typeface="宋体" panose="02010600030101010101" pitchFamily="2" charset="-122"/>
                    <a:ea typeface="宋体" panose="02010600030101010101" pitchFamily="2" charset="-122"/>
                  </a:rPr>
                  <a:t>kV</a:t>
                </a:r>
                <a:r>
                  <a:rPr lang="zh-CN" altLang="en-US" sz="1400" b="1">
                    <a:latin typeface="宋体" panose="02010600030101010101" pitchFamily="2" charset="-122"/>
                    <a:ea typeface="宋体" panose="02010600030101010101" pitchFamily="2" charset="-122"/>
                  </a:rPr>
                  <a:t>甲线路</a:t>
                </a:r>
              </a:p>
              <a:p>
                <a:pPr algn="ctr" eaLnBrk="1" hangingPunct="1"/>
                <a:r>
                  <a:rPr lang="zh-CN" altLang="en-US" sz="1400" b="1">
                    <a:latin typeface="宋体" panose="02010600030101010101" pitchFamily="2" charset="-122"/>
                    <a:ea typeface="宋体" panose="02010600030101010101" pitchFamily="2" charset="-122"/>
                  </a:rPr>
                  <a:t>保护监控单元</a:t>
                </a:r>
              </a:p>
            </p:txBody>
          </p:sp>
          <p:sp>
            <p:nvSpPr>
              <p:cNvPr id="26643" name="Rectangle 15">
                <a:extLst>
                  <a:ext uri="{FF2B5EF4-FFF2-40B4-BE49-F238E27FC236}">
                    <a16:creationId xmlns:a16="http://schemas.microsoft.com/office/drawing/2014/main" id="{48A4E2FB-C9DB-4E31-B0EC-1986BE89153A}"/>
                  </a:ext>
                </a:extLst>
              </p:cNvPr>
              <p:cNvSpPr>
                <a:spLocks noChangeArrowheads="1"/>
              </p:cNvSpPr>
              <p:nvPr/>
            </p:nvSpPr>
            <p:spPr bwMode="auto">
              <a:xfrm>
                <a:off x="1824" y="1776"/>
                <a:ext cx="816" cy="288"/>
              </a:xfrm>
              <a:prstGeom prst="rect">
                <a:avLst/>
              </a:prstGeom>
              <a:solidFill>
                <a:schemeClr val="bg2"/>
              </a:solidFill>
              <a:ln w="2857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400" b="1">
                    <a:latin typeface="宋体" panose="02010600030101010101" pitchFamily="2" charset="-122"/>
                    <a:ea typeface="宋体" panose="02010600030101010101" pitchFamily="2" charset="-122"/>
                  </a:rPr>
                  <a:t>2号主变压器</a:t>
                </a:r>
              </a:p>
              <a:p>
                <a:pPr algn="ctr" eaLnBrk="1" hangingPunct="1"/>
                <a:r>
                  <a:rPr lang="zh-CN" altLang="en-US" sz="1400" b="1">
                    <a:latin typeface="宋体" panose="02010600030101010101" pitchFamily="2" charset="-122"/>
                    <a:ea typeface="宋体" panose="02010600030101010101" pitchFamily="2" charset="-122"/>
                  </a:rPr>
                  <a:t>保护监控单元</a:t>
                </a:r>
              </a:p>
            </p:txBody>
          </p:sp>
          <p:sp>
            <p:nvSpPr>
              <p:cNvPr id="26644" name="Line 16">
                <a:extLst>
                  <a:ext uri="{FF2B5EF4-FFF2-40B4-BE49-F238E27FC236}">
                    <a16:creationId xmlns:a16="http://schemas.microsoft.com/office/drawing/2014/main" id="{80BC68CB-B928-4E38-AB76-0D366E187043}"/>
                  </a:ext>
                </a:extLst>
              </p:cNvPr>
              <p:cNvSpPr>
                <a:spLocks noChangeShapeType="1"/>
              </p:cNvSpPr>
              <p:nvPr/>
            </p:nvSpPr>
            <p:spPr bwMode="auto">
              <a:xfrm>
                <a:off x="480" y="1584"/>
                <a:ext cx="45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6645" name="Group 20">
                <a:extLst>
                  <a:ext uri="{FF2B5EF4-FFF2-40B4-BE49-F238E27FC236}">
                    <a16:creationId xmlns:a16="http://schemas.microsoft.com/office/drawing/2014/main" id="{6FAA3059-6D5B-4BBA-925E-2A2B5633E616}"/>
                  </a:ext>
                </a:extLst>
              </p:cNvPr>
              <p:cNvGrpSpPr>
                <a:grpSpLocks/>
              </p:cNvGrpSpPr>
              <p:nvPr/>
            </p:nvGrpSpPr>
            <p:grpSpPr bwMode="auto">
              <a:xfrm>
                <a:off x="480" y="1584"/>
                <a:ext cx="240" cy="816"/>
                <a:chOff x="480" y="1584"/>
                <a:chExt cx="240" cy="816"/>
              </a:xfrm>
            </p:grpSpPr>
            <p:sp>
              <p:nvSpPr>
                <p:cNvPr id="26662" name="Line 17">
                  <a:extLst>
                    <a:ext uri="{FF2B5EF4-FFF2-40B4-BE49-F238E27FC236}">
                      <a16:creationId xmlns:a16="http://schemas.microsoft.com/office/drawing/2014/main" id="{C55AEB2B-6588-4641-9299-2089E2F427EB}"/>
                    </a:ext>
                  </a:extLst>
                </p:cNvPr>
                <p:cNvSpPr>
                  <a:spLocks noChangeShapeType="1"/>
                </p:cNvSpPr>
                <p:nvPr/>
              </p:nvSpPr>
              <p:spPr bwMode="auto">
                <a:xfrm>
                  <a:off x="480" y="1584"/>
                  <a:ext cx="0"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3" name="Line 18">
                  <a:extLst>
                    <a:ext uri="{FF2B5EF4-FFF2-40B4-BE49-F238E27FC236}">
                      <a16:creationId xmlns:a16="http://schemas.microsoft.com/office/drawing/2014/main" id="{51B7FAD2-2361-408C-A3E3-39A2754AE1CF}"/>
                    </a:ext>
                  </a:extLst>
                </p:cNvPr>
                <p:cNvSpPr>
                  <a:spLocks noChangeShapeType="1"/>
                </p:cNvSpPr>
                <p:nvPr/>
              </p:nvSpPr>
              <p:spPr bwMode="auto">
                <a:xfrm>
                  <a:off x="480" y="187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4" name="Line 19">
                  <a:extLst>
                    <a:ext uri="{FF2B5EF4-FFF2-40B4-BE49-F238E27FC236}">
                      <a16:creationId xmlns:a16="http://schemas.microsoft.com/office/drawing/2014/main" id="{F7964D98-F777-4D0F-AE6E-308A56A0962E}"/>
                    </a:ext>
                  </a:extLst>
                </p:cNvPr>
                <p:cNvSpPr>
                  <a:spLocks noChangeShapeType="1"/>
                </p:cNvSpPr>
                <p:nvPr/>
              </p:nvSpPr>
              <p:spPr bwMode="auto">
                <a:xfrm>
                  <a:off x="480" y="240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46" name="Line 22">
                <a:extLst>
                  <a:ext uri="{FF2B5EF4-FFF2-40B4-BE49-F238E27FC236}">
                    <a16:creationId xmlns:a16="http://schemas.microsoft.com/office/drawing/2014/main" id="{67ED9252-D63F-4B00-8731-F977B76A3CA5}"/>
                  </a:ext>
                </a:extLst>
              </p:cNvPr>
              <p:cNvSpPr>
                <a:spLocks noChangeShapeType="1"/>
              </p:cNvSpPr>
              <p:nvPr/>
            </p:nvSpPr>
            <p:spPr bwMode="auto">
              <a:xfrm>
                <a:off x="1632" y="1584"/>
                <a:ext cx="0"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Line 23">
                <a:extLst>
                  <a:ext uri="{FF2B5EF4-FFF2-40B4-BE49-F238E27FC236}">
                    <a16:creationId xmlns:a16="http://schemas.microsoft.com/office/drawing/2014/main" id="{FAB5C513-940A-4069-BC3D-8345DA23AF05}"/>
                  </a:ext>
                </a:extLst>
              </p:cNvPr>
              <p:cNvSpPr>
                <a:spLocks noChangeShapeType="1"/>
              </p:cNvSpPr>
              <p:nvPr/>
            </p:nvSpPr>
            <p:spPr bwMode="auto">
              <a:xfrm>
                <a:off x="1632" y="187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24">
                <a:extLst>
                  <a:ext uri="{FF2B5EF4-FFF2-40B4-BE49-F238E27FC236}">
                    <a16:creationId xmlns:a16="http://schemas.microsoft.com/office/drawing/2014/main" id="{57771BE7-FD05-4EC2-9B87-ED810E2977B8}"/>
                  </a:ext>
                </a:extLst>
              </p:cNvPr>
              <p:cNvSpPr>
                <a:spLocks noChangeShapeType="1"/>
              </p:cNvSpPr>
              <p:nvPr/>
            </p:nvSpPr>
            <p:spPr bwMode="auto">
              <a:xfrm>
                <a:off x="1632" y="240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25">
                <a:extLst>
                  <a:ext uri="{FF2B5EF4-FFF2-40B4-BE49-F238E27FC236}">
                    <a16:creationId xmlns:a16="http://schemas.microsoft.com/office/drawing/2014/main" id="{D58D79D7-BFF4-433F-8869-B94C77D0B457}"/>
                  </a:ext>
                </a:extLst>
              </p:cNvPr>
              <p:cNvSpPr>
                <a:spLocks noChangeShapeType="1"/>
              </p:cNvSpPr>
              <p:nvPr/>
            </p:nvSpPr>
            <p:spPr bwMode="auto">
              <a:xfrm>
                <a:off x="2736" y="1584"/>
                <a:ext cx="0" cy="21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Line 26">
                <a:extLst>
                  <a:ext uri="{FF2B5EF4-FFF2-40B4-BE49-F238E27FC236}">
                    <a16:creationId xmlns:a16="http://schemas.microsoft.com/office/drawing/2014/main" id="{E5AAEF38-6D78-449F-B4C8-D3D8CE474F4E}"/>
                  </a:ext>
                </a:extLst>
              </p:cNvPr>
              <p:cNvSpPr>
                <a:spLocks noChangeShapeType="1"/>
              </p:cNvSpPr>
              <p:nvPr/>
            </p:nvSpPr>
            <p:spPr bwMode="auto">
              <a:xfrm>
                <a:off x="2736" y="187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Line 27">
                <a:extLst>
                  <a:ext uri="{FF2B5EF4-FFF2-40B4-BE49-F238E27FC236}">
                    <a16:creationId xmlns:a16="http://schemas.microsoft.com/office/drawing/2014/main" id="{E8AEB9CD-15E6-4106-AAA7-261888611F2D}"/>
                  </a:ext>
                </a:extLst>
              </p:cNvPr>
              <p:cNvSpPr>
                <a:spLocks noChangeShapeType="1"/>
              </p:cNvSpPr>
              <p:nvPr/>
            </p:nvSpPr>
            <p:spPr bwMode="auto">
              <a:xfrm>
                <a:off x="2736" y="2400"/>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2" name="Line 28">
                <a:extLst>
                  <a:ext uri="{FF2B5EF4-FFF2-40B4-BE49-F238E27FC236}">
                    <a16:creationId xmlns:a16="http://schemas.microsoft.com/office/drawing/2014/main" id="{A153DDC3-2E5E-44BC-9986-501874F1F236}"/>
                  </a:ext>
                </a:extLst>
              </p:cNvPr>
              <p:cNvSpPr>
                <a:spLocks noChangeShapeType="1"/>
              </p:cNvSpPr>
              <p:nvPr/>
            </p:nvSpPr>
            <p:spPr bwMode="auto">
              <a:xfrm>
                <a:off x="2928" y="206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3" name="Line 29">
                <a:extLst>
                  <a:ext uri="{FF2B5EF4-FFF2-40B4-BE49-F238E27FC236}">
                    <a16:creationId xmlns:a16="http://schemas.microsoft.com/office/drawing/2014/main" id="{F761FAE4-7AFB-4898-B806-510462EFA928}"/>
                  </a:ext>
                </a:extLst>
              </p:cNvPr>
              <p:cNvSpPr>
                <a:spLocks noChangeShapeType="1"/>
              </p:cNvSpPr>
              <p:nvPr/>
            </p:nvSpPr>
            <p:spPr bwMode="auto">
              <a:xfrm>
                <a:off x="2736" y="2880"/>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4" name="Line 30">
                <a:extLst>
                  <a:ext uri="{FF2B5EF4-FFF2-40B4-BE49-F238E27FC236}">
                    <a16:creationId xmlns:a16="http://schemas.microsoft.com/office/drawing/2014/main" id="{B2A3E169-7234-474D-8445-D3DFFBED65C6}"/>
                  </a:ext>
                </a:extLst>
              </p:cNvPr>
              <p:cNvSpPr>
                <a:spLocks noChangeShapeType="1"/>
              </p:cNvSpPr>
              <p:nvPr/>
            </p:nvSpPr>
            <p:spPr bwMode="auto">
              <a:xfrm>
                <a:off x="2736" y="331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5" name="Line 31">
                <a:extLst>
                  <a:ext uri="{FF2B5EF4-FFF2-40B4-BE49-F238E27FC236}">
                    <a16:creationId xmlns:a16="http://schemas.microsoft.com/office/drawing/2014/main" id="{F8741151-B0D6-469B-BBF2-2BC0873D429C}"/>
                  </a:ext>
                </a:extLst>
              </p:cNvPr>
              <p:cNvSpPr>
                <a:spLocks noChangeShapeType="1"/>
              </p:cNvSpPr>
              <p:nvPr/>
            </p:nvSpPr>
            <p:spPr bwMode="auto">
              <a:xfrm>
                <a:off x="3696" y="1584"/>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Line 32">
                <a:extLst>
                  <a:ext uri="{FF2B5EF4-FFF2-40B4-BE49-F238E27FC236}">
                    <a16:creationId xmlns:a16="http://schemas.microsoft.com/office/drawing/2014/main" id="{307409CE-140E-483A-8D71-7A2A289502DF}"/>
                  </a:ext>
                </a:extLst>
              </p:cNvPr>
              <p:cNvSpPr>
                <a:spLocks noChangeShapeType="1"/>
              </p:cNvSpPr>
              <p:nvPr/>
            </p:nvSpPr>
            <p:spPr bwMode="auto">
              <a:xfrm>
                <a:off x="3696" y="1920"/>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Line 34">
                <a:extLst>
                  <a:ext uri="{FF2B5EF4-FFF2-40B4-BE49-F238E27FC236}">
                    <a16:creationId xmlns:a16="http://schemas.microsoft.com/office/drawing/2014/main" id="{32DB13CE-923A-4AE1-8B65-177980AB0765}"/>
                  </a:ext>
                </a:extLst>
              </p:cNvPr>
              <p:cNvSpPr>
                <a:spLocks noChangeShapeType="1"/>
              </p:cNvSpPr>
              <p:nvPr/>
            </p:nvSpPr>
            <p:spPr bwMode="auto">
              <a:xfrm>
                <a:off x="4992" y="1584"/>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8" name="Line 35">
                <a:extLst>
                  <a:ext uri="{FF2B5EF4-FFF2-40B4-BE49-F238E27FC236}">
                    <a16:creationId xmlns:a16="http://schemas.microsoft.com/office/drawing/2014/main" id="{EBD7ABA8-6CB5-4622-888B-8EC66108D5FA}"/>
                  </a:ext>
                </a:extLst>
              </p:cNvPr>
              <p:cNvSpPr>
                <a:spLocks noChangeShapeType="1"/>
              </p:cNvSpPr>
              <p:nvPr/>
            </p:nvSpPr>
            <p:spPr bwMode="auto">
              <a:xfrm>
                <a:off x="4992" y="2064"/>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9" name="Line 36">
                <a:extLst>
                  <a:ext uri="{FF2B5EF4-FFF2-40B4-BE49-F238E27FC236}">
                    <a16:creationId xmlns:a16="http://schemas.microsoft.com/office/drawing/2014/main" id="{BD86BA85-52CC-4B9F-88F9-49928A1C3CEB}"/>
                  </a:ext>
                </a:extLst>
              </p:cNvPr>
              <p:cNvSpPr>
                <a:spLocks noChangeShapeType="1"/>
              </p:cNvSpPr>
              <p:nvPr/>
            </p:nvSpPr>
            <p:spPr bwMode="auto">
              <a:xfrm>
                <a:off x="4992" y="268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0" name="Line 37">
                <a:extLst>
                  <a:ext uri="{FF2B5EF4-FFF2-40B4-BE49-F238E27FC236}">
                    <a16:creationId xmlns:a16="http://schemas.microsoft.com/office/drawing/2014/main" id="{5808FED0-0A0A-48D4-BBA2-761B030010CD}"/>
                  </a:ext>
                </a:extLst>
              </p:cNvPr>
              <p:cNvSpPr>
                <a:spLocks noChangeShapeType="1"/>
              </p:cNvSpPr>
              <p:nvPr/>
            </p:nvSpPr>
            <p:spPr bwMode="auto">
              <a:xfrm>
                <a:off x="3648" y="2832"/>
                <a:ext cx="192"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661" name="Line 38">
                <a:extLst>
                  <a:ext uri="{FF2B5EF4-FFF2-40B4-BE49-F238E27FC236}">
                    <a16:creationId xmlns:a16="http://schemas.microsoft.com/office/drawing/2014/main" id="{C3792AF9-1494-4C34-96B0-A673CE648A7F}"/>
                  </a:ext>
                </a:extLst>
              </p:cNvPr>
              <p:cNvSpPr>
                <a:spLocks noChangeShapeType="1"/>
              </p:cNvSpPr>
              <p:nvPr/>
            </p:nvSpPr>
            <p:spPr bwMode="auto">
              <a:xfrm>
                <a:off x="3648" y="3312"/>
                <a:ext cx="1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6630" name="Object 0">
              <a:extLst>
                <a:ext uri="{FF2B5EF4-FFF2-40B4-BE49-F238E27FC236}">
                  <a16:creationId xmlns:a16="http://schemas.microsoft.com/office/drawing/2014/main" id="{FCEFED47-8BAD-4D33-B335-A38355272011}"/>
                </a:ext>
              </a:extLst>
            </p:cNvPr>
            <p:cNvGraphicFramePr>
              <a:graphicFrameLocks noChangeAspect="1"/>
            </p:cNvGraphicFramePr>
            <p:nvPr/>
          </p:nvGraphicFramePr>
          <p:xfrm>
            <a:off x="3888" y="2688"/>
            <a:ext cx="1152" cy="262"/>
          </p:xfrm>
          <a:graphic>
            <a:graphicData uri="http://schemas.openxmlformats.org/presentationml/2006/ole">
              <mc:AlternateContent xmlns:mc="http://schemas.openxmlformats.org/markup-compatibility/2006">
                <mc:Choice xmlns:v="urn:schemas-microsoft-com:vml" Requires="v">
                  <p:oleObj name="Equation" r:id="rId2" imgW="1435100" imgH="419100" progId="Equation.3">
                    <p:embed/>
                  </p:oleObj>
                </mc:Choice>
                <mc:Fallback>
                  <p:oleObj name="Equation" r:id="rId2" imgW="1435100" imgH="419100" progId="Equation.3">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8" y="2688"/>
                          <a:ext cx="115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1" name="Object 1">
              <a:extLst>
                <a:ext uri="{FF2B5EF4-FFF2-40B4-BE49-F238E27FC236}">
                  <a16:creationId xmlns:a16="http://schemas.microsoft.com/office/drawing/2014/main" id="{1F0AD13E-C902-4E46-B810-86B8E9AC7133}"/>
                </a:ext>
              </a:extLst>
            </p:cNvPr>
            <p:cNvGraphicFramePr>
              <a:graphicFrameLocks noChangeAspect="1"/>
            </p:cNvGraphicFramePr>
            <p:nvPr/>
          </p:nvGraphicFramePr>
          <p:xfrm>
            <a:off x="3888" y="3264"/>
            <a:ext cx="1152" cy="144"/>
          </p:xfrm>
          <a:graphic>
            <a:graphicData uri="http://schemas.openxmlformats.org/presentationml/2006/ole">
              <mc:AlternateContent xmlns:mc="http://schemas.openxmlformats.org/markup-compatibility/2006">
                <mc:Choice xmlns:v="urn:schemas-microsoft-com:vml" Requires="v">
                  <p:oleObj name="Equation" r:id="rId4" imgW="1333500" imgH="215900" progId="Equation.3">
                    <p:embed/>
                  </p:oleObj>
                </mc:Choice>
                <mc:Fallback>
                  <p:oleObj name="Equation" r:id="rId4" imgW="1333500" imgH="2159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8" y="3264"/>
                          <a:ext cx="115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32" name="Object 2">
              <a:extLst>
                <a:ext uri="{FF2B5EF4-FFF2-40B4-BE49-F238E27FC236}">
                  <a16:creationId xmlns:a16="http://schemas.microsoft.com/office/drawing/2014/main" id="{6A0AF824-4C2B-4F28-88AA-FCBBC3D1772A}"/>
                </a:ext>
              </a:extLst>
            </p:cNvPr>
            <p:cNvGraphicFramePr>
              <a:graphicFrameLocks noChangeAspect="1"/>
            </p:cNvGraphicFramePr>
            <p:nvPr/>
          </p:nvGraphicFramePr>
          <p:xfrm>
            <a:off x="960" y="3749"/>
            <a:ext cx="3840" cy="203"/>
          </p:xfrm>
          <a:graphic>
            <a:graphicData uri="http://schemas.openxmlformats.org/presentationml/2006/ole">
              <mc:AlternateContent xmlns:mc="http://schemas.openxmlformats.org/markup-compatibility/2006">
                <mc:Choice xmlns:v="urn:schemas-microsoft-com:vml" Requires="v">
                  <p:oleObj name="Equation" r:id="rId6" imgW="3771900" imgH="203200" progId="Equation.3">
                    <p:embed/>
                  </p:oleObj>
                </mc:Choice>
                <mc:Fallback>
                  <p:oleObj name="Equation" r:id="rId6" imgW="3771900" imgH="2032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3749"/>
                          <a:ext cx="3840"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6628" name="TextBox 39">
            <a:extLst>
              <a:ext uri="{FF2B5EF4-FFF2-40B4-BE49-F238E27FC236}">
                <a16:creationId xmlns:a16="http://schemas.microsoft.com/office/drawing/2014/main" id="{E025D9D7-C5CB-4B6A-AE1B-27F414AC6C17}"/>
              </a:ext>
            </a:extLst>
          </p:cNvPr>
          <p:cNvSpPr txBox="1">
            <a:spLocks noChangeArrowheads="1"/>
          </p:cNvSpPr>
          <p:nvPr/>
        </p:nvSpPr>
        <p:spPr bwMode="auto">
          <a:xfrm>
            <a:off x="1714500" y="1357313"/>
            <a:ext cx="2366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lang="en-US" altLang="zh-CN" sz="1600">
                <a:latin typeface="华文中宋" panose="02010600040101010101" pitchFamily="2" charset="-122"/>
                <a:ea typeface="华文中宋" panose="02010600040101010101" pitchFamily="2" charset="-122"/>
              </a:rPr>
              <a:t>LON  WORKS</a:t>
            </a:r>
            <a:r>
              <a:rPr lang="zh-CN" altLang="en-US" sz="1600">
                <a:latin typeface="华文中宋" panose="02010600040101010101" pitchFamily="2" charset="-122"/>
                <a:ea typeface="华文中宋" panose="02010600040101010101" pitchFamily="2" charset="-122"/>
              </a:rPr>
              <a:t>现场总线</a:t>
            </a:r>
            <a:endParaRPr lang="zh-CN"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DF6036E5-05C8-46EC-A4A3-ABDFFB428EF4}"/>
              </a:ext>
            </a:extLst>
          </p:cNvPr>
          <p:cNvSpPr>
            <a:spLocks noGrp="1"/>
          </p:cNvSpPr>
          <p:nvPr>
            <p:ph type="title"/>
          </p:nvPr>
        </p:nvSpPr>
        <p:spPr>
          <a:xfrm>
            <a:off x="500063" y="142875"/>
            <a:ext cx="8229600" cy="1143000"/>
          </a:xfrm>
        </p:spPr>
        <p:txBody>
          <a:bodyPr/>
          <a:lstStyle/>
          <a:p>
            <a:pPr>
              <a:defRPr/>
            </a:pPr>
            <a:r>
              <a:rPr lang="zh-CN" altLang="en-US"/>
              <a:t>二、变电站综合自动化系统的基本功能 </a:t>
            </a:r>
          </a:p>
        </p:txBody>
      </p:sp>
      <p:grpSp>
        <p:nvGrpSpPr>
          <p:cNvPr id="6148" name="Group 32">
            <a:extLst>
              <a:ext uri="{FF2B5EF4-FFF2-40B4-BE49-F238E27FC236}">
                <a16:creationId xmlns:a16="http://schemas.microsoft.com/office/drawing/2014/main" id="{67FDB290-54AF-4D85-8064-F70D6F5116C8}"/>
              </a:ext>
            </a:extLst>
          </p:cNvPr>
          <p:cNvGrpSpPr>
            <a:grpSpLocks/>
          </p:cNvGrpSpPr>
          <p:nvPr/>
        </p:nvGrpSpPr>
        <p:grpSpPr bwMode="auto">
          <a:xfrm>
            <a:off x="228600" y="1981200"/>
            <a:ext cx="8763000" cy="2181225"/>
            <a:chOff x="144" y="1248"/>
            <a:chExt cx="5520" cy="1374"/>
          </a:xfrm>
        </p:grpSpPr>
        <p:sp>
          <p:nvSpPr>
            <p:cNvPr id="6149" name="AutoShape 3">
              <a:extLst>
                <a:ext uri="{FF2B5EF4-FFF2-40B4-BE49-F238E27FC236}">
                  <a16:creationId xmlns:a16="http://schemas.microsoft.com/office/drawing/2014/main" id="{7429D2AD-C7F9-41F0-A049-65B34E9C68E8}"/>
                </a:ext>
              </a:extLst>
            </p:cNvPr>
            <p:cNvSpPr>
              <a:spLocks noChangeArrowheads="1"/>
            </p:cNvSpPr>
            <p:nvPr/>
          </p:nvSpPr>
          <p:spPr bwMode="auto">
            <a:xfrm>
              <a:off x="1968" y="1248"/>
              <a:ext cx="1344" cy="384"/>
            </a:xfrm>
            <a:prstGeom prst="flowChartProcess">
              <a:avLst/>
            </a:prstGeom>
            <a:solidFill>
              <a:srgbClr val="00FF00"/>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b="1">
                  <a:solidFill>
                    <a:srgbClr val="FF0000"/>
                  </a:solidFill>
                  <a:latin typeface="Gulim" panose="020B0600000101010101" pitchFamily="34" charset="-127"/>
                </a:rPr>
                <a:t>基本功能</a:t>
              </a:r>
            </a:p>
          </p:txBody>
        </p:sp>
        <p:sp>
          <p:nvSpPr>
            <p:cNvPr id="6150" name="AutoShape 4">
              <a:extLst>
                <a:ext uri="{FF2B5EF4-FFF2-40B4-BE49-F238E27FC236}">
                  <a16:creationId xmlns:a16="http://schemas.microsoft.com/office/drawing/2014/main" id="{C1AE9203-21CA-40DC-9BC7-12C6A1E3DE21}"/>
                </a:ext>
              </a:extLst>
            </p:cNvPr>
            <p:cNvSpPr>
              <a:spLocks noChangeArrowheads="1"/>
            </p:cNvSpPr>
            <p:nvPr/>
          </p:nvSpPr>
          <p:spPr bwMode="auto">
            <a:xfrm>
              <a:off x="2496" y="1632"/>
              <a:ext cx="192" cy="201"/>
            </a:xfrm>
            <a:prstGeom prst="downArrow">
              <a:avLst>
                <a:gd name="adj1" fmla="val 50000"/>
                <a:gd name="adj2" fmla="val 26172"/>
              </a:avLst>
            </a:prstGeom>
            <a:solidFill>
              <a:srgbClr val="FF0000"/>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endParaRPr kumimoji="0" lang="zh-CN" altLang="en-US" sz="1800">
                <a:latin typeface="Arial" panose="020B0604020202020204" pitchFamily="34" charset="0"/>
                <a:ea typeface="宋体" panose="02010600030101010101" pitchFamily="2" charset="-122"/>
              </a:endParaRPr>
            </a:p>
          </p:txBody>
        </p:sp>
        <p:grpSp>
          <p:nvGrpSpPr>
            <p:cNvPr id="6151" name="Group 9">
              <a:extLst>
                <a:ext uri="{FF2B5EF4-FFF2-40B4-BE49-F238E27FC236}">
                  <a16:creationId xmlns:a16="http://schemas.microsoft.com/office/drawing/2014/main" id="{D0ECC868-03B3-4AEC-969E-C2105F42F7C3}"/>
                </a:ext>
              </a:extLst>
            </p:cNvPr>
            <p:cNvGrpSpPr>
              <a:grpSpLocks/>
            </p:cNvGrpSpPr>
            <p:nvPr/>
          </p:nvGrpSpPr>
          <p:grpSpPr bwMode="auto">
            <a:xfrm>
              <a:off x="144" y="1824"/>
              <a:ext cx="672" cy="720"/>
              <a:chOff x="1584" y="1458"/>
              <a:chExt cx="672" cy="798"/>
            </a:xfrm>
          </p:grpSpPr>
          <p:sp>
            <p:nvSpPr>
              <p:cNvPr id="6172" name="AutoShape 10">
                <a:extLst>
                  <a:ext uri="{FF2B5EF4-FFF2-40B4-BE49-F238E27FC236}">
                    <a16:creationId xmlns:a16="http://schemas.microsoft.com/office/drawing/2014/main" id="{1F916A28-73B2-4636-8876-7BD050B7A081}"/>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数据采集</a:t>
                </a:r>
              </a:p>
            </p:txBody>
          </p:sp>
          <p:sp>
            <p:nvSpPr>
              <p:cNvPr id="6173" name="Line 11">
                <a:extLst>
                  <a:ext uri="{FF2B5EF4-FFF2-40B4-BE49-F238E27FC236}">
                    <a16:creationId xmlns:a16="http://schemas.microsoft.com/office/drawing/2014/main" id="{56700F81-4F0F-4303-8532-14337B1C7459}"/>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52" name="Group 15">
              <a:extLst>
                <a:ext uri="{FF2B5EF4-FFF2-40B4-BE49-F238E27FC236}">
                  <a16:creationId xmlns:a16="http://schemas.microsoft.com/office/drawing/2014/main" id="{76E45C58-B4BC-4F06-A6BD-AE5FE1CC8489}"/>
                </a:ext>
              </a:extLst>
            </p:cNvPr>
            <p:cNvGrpSpPr>
              <a:grpSpLocks/>
            </p:cNvGrpSpPr>
            <p:nvPr/>
          </p:nvGrpSpPr>
          <p:grpSpPr bwMode="auto">
            <a:xfrm>
              <a:off x="2352" y="1824"/>
              <a:ext cx="672" cy="798"/>
              <a:chOff x="3897" y="1458"/>
              <a:chExt cx="672" cy="798"/>
            </a:xfrm>
          </p:grpSpPr>
          <p:sp>
            <p:nvSpPr>
              <p:cNvPr id="6170" name="AutoShape 16">
                <a:extLst>
                  <a:ext uri="{FF2B5EF4-FFF2-40B4-BE49-F238E27FC236}">
                    <a16:creationId xmlns:a16="http://schemas.microsoft.com/office/drawing/2014/main" id="{F352D314-DAD8-4D6E-981C-274889387DAB}"/>
                  </a:ext>
                </a:extLst>
              </p:cNvPr>
              <p:cNvSpPr>
                <a:spLocks noChangeArrowheads="1"/>
              </p:cNvSpPr>
              <p:nvPr/>
            </p:nvSpPr>
            <p:spPr bwMode="auto">
              <a:xfrm>
                <a:off x="3897"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微机保护</a:t>
                </a:r>
              </a:p>
              <a:p>
                <a:pPr algn="ctr" eaLnBrk="1" latinLnBrk="0" hangingPunct="1"/>
                <a:r>
                  <a:rPr lang="zh-CN" altLang="en-US" sz="1600" b="1">
                    <a:latin typeface="Times New Roman" panose="02020603050405020304" pitchFamily="18" charset="0"/>
                    <a:ea typeface="宋体" panose="02010600030101010101" pitchFamily="2" charset="-122"/>
                  </a:rPr>
                  <a:t>与自动装置</a:t>
                </a:r>
              </a:p>
            </p:txBody>
          </p:sp>
          <p:sp>
            <p:nvSpPr>
              <p:cNvPr id="6171" name="Line 17">
                <a:extLst>
                  <a:ext uri="{FF2B5EF4-FFF2-40B4-BE49-F238E27FC236}">
                    <a16:creationId xmlns:a16="http://schemas.microsoft.com/office/drawing/2014/main" id="{0DAF7B67-96F4-4AA8-9832-F6455C5351E3}"/>
                  </a:ext>
                </a:extLst>
              </p:cNvPr>
              <p:cNvSpPr>
                <a:spLocks noChangeShapeType="1"/>
              </p:cNvSpPr>
              <p:nvPr/>
            </p:nvSpPr>
            <p:spPr bwMode="auto">
              <a:xfrm>
                <a:off x="4224"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153" name="Line 76">
              <a:extLst>
                <a:ext uri="{FF2B5EF4-FFF2-40B4-BE49-F238E27FC236}">
                  <a16:creationId xmlns:a16="http://schemas.microsoft.com/office/drawing/2014/main" id="{EC230C6C-0ED9-478E-A148-E78472DBAA43}"/>
                </a:ext>
              </a:extLst>
            </p:cNvPr>
            <p:cNvSpPr>
              <a:spLocks noChangeShapeType="1"/>
            </p:cNvSpPr>
            <p:nvPr/>
          </p:nvSpPr>
          <p:spPr bwMode="auto">
            <a:xfrm>
              <a:off x="432" y="1824"/>
              <a:ext cx="494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54" name="Group 9">
              <a:extLst>
                <a:ext uri="{FF2B5EF4-FFF2-40B4-BE49-F238E27FC236}">
                  <a16:creationId xmlns:a16="http://schemas.microsoft.com/office/drawing/2014/main" id="{F68C702D-113A-4D03-80EE-7D3D2EA8E2D0}"/>
                </a:ext>
              </a:extLst>
            </p:cNvPr>
            <p:cNvGrpSpPr>
              <a:grpSpLocks/>
            </p:cNvGrpSpPr>
            <p:nvPr/>
          </p:nvGrpSpPr>
          <p:grpSpPr bwMode="auto">
            <a:xfrm>
              <a:off x="912" y="1824"/>
              <a:ext cx="576" cy="768"/>
              <a:chOff x="1584" y="1458"/>
              <a:chExt cx="672" cy="798"/>
            </a:xfrm>
          </p:grpSpPr>
          <p:sp>
            <p:nvSpPr>
              <p:cNvPr id="6168" name="AutoShape 10">
                <a:extLst>
                  <a:ext uri="{FF2B5EF4-FFF2-40B4-BE49-F238E27FC236}">
                    <a16:creationId xmlns:a16="http://schemas.microsoft.com/office/drawing/2014/main" id="{B78ADA4D-0890-462D-980C-2DF73073CD71}"/>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数据处理</a:t>
                </a:r>
              </a:p>
              <a:p>
                <a:pPr algn="ctr" eaLnBrk="1" latinLnBrk="0" hangingPunct="1"/>
                <a:r>
                  <a:rPr lang="zh-CN" altLang="en-US" sz="1600" b="1">
                    <a:latin typeface="Times New Roman" panose="02020603050405020304" pitchFamily="18" charset="0"/>
                    <a:ea typeface="宋体" panose="02010600030101010101" pitchFamily="2" charset="-122"/>
                  </a:rPr>
                  <a:t>与记录</a:t>
                </a:r>
              </a:p>
            </p:txBody>
          </p:sp>
          <p:sp>
            <p:nvSpPr>
              <p:cNvPr id="6169" name="Line 11">
                <a:extLst>
                  <a:ext uri="{FF2B5EF4-FFF2-40B4-BE49-F238E27FC236}">
                    <a16:creationId xmlns:a16="http://schemas.microsoft.com/office/drawing/2014/main" id="{A9797D7A-F29B-4954-B6AB-567A5F84788F}"/>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155" name="AutoShape 10">
              <a:extLst>
                <a:ext uri="{FF2B5EF4-FFF2-40B4-BE49-F238E27FC236}">
                  <a16:creationId xmlns:a16="http://schemas.microsoft.com/office/drawing/2014/main" id="{A33ED860-5842-4B62-AB60-579608FFBD69}"/>
                </a:ext>
              </a:extLst>
            </p:cNvPr>
            <p:cNvSpPr>
              <a:spLocks noChangeArrowheads="1"/>
            </p:cNvSpPr>
            <p:nvPr/>
          </p:nvSpPr>
          <p:spPr bwMode="auto">
            <a:xfrm>
              <a:off x="1584" y="2159"/>
              <a:ext cx="672" cy="433"/>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控制与</a:t>
              </a:r>
            </a:p>
            <a:p>
              <a:pPr algn="ctr" eaLnBrk="1" latinLnBrk="0" hangingPunct="1"/>
              <a:r>
                <a:rPr lang="zh-CN" altLang="en-US" sz="1600" b="1">
                  <a:latin typeface="Times New Roman" panose="02020603050405020304" pitchFamily="18" charset="0"/>
                  <a:ea typeface="宋体" panose="02010600030101010101" pitchFamily="2" charset="-122"/>
                </a:rPr>
                <a:t>操作闭锁</a:t>
              </a:r>
            </a:p>
          </p:txBody>
        </p:sp>
        <p:sp>
          <p:nvSpPr>
            <p:cNvPr id="6156" name="Line 11">
              <a:extLst>
                <a:ext uri="{FF2B5EF4-FFF2-40B4-BE49-F238E27FC236}">
                  <a16:creationId xmlns:a16="http://schemas.microsoft.com/office/drawing/2014/main" id="{30B26CE1-FC4B-4A2D-904C-254DD87688DC}"/>
                </a:ext>
              </a:extLst>
            </p:cNvPr>
            <p:cNvSpPr>
              <a:spLocks noChangeShapeType="1"/>
            </p:cNvSpPr>
            <p:nvPr/>
          </p:nvSpPr>
          <p:spPr bwMode="auto">
            <a:xfrm>
              <a:off x="1920" y="1824"/>
              <a:ext cx="0" cy="30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7" name="AutoShape 10">
              <a:extLst>
                <a:ext uri="{FF2B5EF4-FFF2-40B4-BE49-F238E27FC236}">
                  <a16:creationId xmlns:a16="http://schemas.microsoft.com/office/drawing/2014/main" id="{8723BB5B-B2EE-49AC-ACA2-AA270EF49489}"/>
                </a:ext>
              </a:extLst>
            </p:cNvPr>
            <p:cNvSpPr>
              <a:spLocks noChangeArrowheads="1"/>
            </p:cNvSpPr>
            <p:nvPr/>
          </p:nvSpPr>
          <p:spPr bwMode="auto">
            <a:xfrm>
              <a:off x="3120" y="2159"/>
              <a:ext cx="816" cy="433"/>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400" b="1">
                  <a:latin typeface="Times New Roman" panose="02020603050405020304" pitchFamily="18" charset="0"/>
                  <a:ea typeface="宋体" panose="02010600030101010101" pitchFamily="2" charset="-122"/>
                </a:rPr>
                <a:t>与远方操作</a:t>
              </a:r>
            </a:p>
            <a:p>
              <a:pPr algn="ctr" eaLnBrk="1" latinLnBrk="0" hangingPunct="1"/>
              <a:r>
                <a:rPr lang="zh-CN" altLang="en-US" sz="1400" b="1">
                  <a:latin typeface="Times New Roman" panose="02020603050405020304" pitchFamily="18" charset="0"/>
                  <a:ea typeface="宋体" panose="02010600030101010101" pitchFamily="2" charset="-122"/>
                </a:rPr>
                <a:t>控制中心通信</a:t>
              </a:r>
            </a:p>
          </p:txBody>
        </p:sp>
        <p:sp>
          <p:nvSpPr>
            <p:cNvPr id="6158" name="Line 11">
              <a:extLst>
                <a:ext uri="{FF2B5EF4-FFF2-40B4-BE49-F238E27FC236}">
                  <a16:creationId xmlns:a16="http://schemas.microsoft.com/office/drawing/2014/main" id="{04DFE1BC-C9CA-4611-9D97-DBAA814BD3AD}"/>
                </a:ext>
              </a:extLst>
            </p:cNvPr>
            <p:cNvSpPr>
              <a:spLocks noChangeShapeType="1"/>
            </p:cNvSpPr>
            <p:nvPr/>
          </p:nvSpPr>
          <p:spPr bwMode="auto">
            <a:xfrm>
              <a:off x="3456" y="1824"/>
              <a:ext cx="0" cy="356"/>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159" name="Group 9">
              <a:extLst>
                <a:ext uri="{FF2B5EF4-FFF2-40B4-BE49-F238E27FC236}">
                  <a16:creationId xmlns:a16="http://schemas.microsoft.com/office/drawing/2014/main" id="{018ADFE5-5B3B-4289-B50E-E293D4CFBCEA}"/>
                </a:ext>
              </a:extLst>
            </p:cNvPr>
            <p:cNvGrpSpPr>
              <a:grpSpLocks/>
            </p:cNvGrpSpPr>
            <p:nvPr/>
          </p:nvGrpSpPr>
          <p:grpSpPr bwMode="auto">
            <a:xfrm>
              <a:off x="3984" y="1824"/>
              <a:ext cx="624" cy="768"/>
              <a:chOff x="1584" y="1458"/>
              <a:chExt cx="672" cy="798"/>
            </a:xfrm>
          </p:grpSpPr>
          <p:sp>
            <p:nvSpPr>
              <p:cNvPr id="6166" name="AutoShape 10">
                <a:extLst>
                  <a:ext uri="{FF2B5EF4-FFF2-40B4-BE49-F238E27FC236}">
                    <a16:creationId xmlns:a16="http://schemas.microsoft.com/office/drawing/2014/main" id="{3322EC0B-E295-40DB-B47E-42833949BF6F}"/>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人机联系</a:t>
                </a:r>
              </a:p>
            </p:txBody>
          </p:sp>
          <p:sp>
            <p:nvSpPr>
              <p:cNvPr id="6167" name="Line 11">
                <a:extLst>
                  <a:ext uri="{FF2B5EF4-FFF2-40B4-BE49-F238E27FC236}">
                    <a16:creationId xmlns:a16="http://schemas.microsoft.com/office/drawing/2014/main" id="{7C1FF7BE-1DA3-4060-A5CB-25355A64E268}"/>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60" name="Group 9">
              <a:extLst>
                <a:ext uri="{FF2B5EF4-FFF2-40B4-BE49-F238E27FC236}">
                  <a16:creationId xmlns:a16="http://schemas.microsoft.com/office/drawing/2014/main" id="{2848F89B-163F-43F3-B8A3-BF4C5A2C8B35}"/>
                </a:ext>
              </a:extLst>
            </p:cNvPr>
            <p:cNvGrpSpPr>
              <a:grpSpLocks/>
            </p:cNvGrpSpPr>
            <p:nvPr/>
          </p:nvGrpSpPr>
          <p:grpSpPr bwMode="auto">
            <a:xfrm>
              <a:off x="4656" y="1824"/>
              <a:ext cx="480" cy="720"/>
              <a:chOff x="1584" y="1458"/>
              <a:chExt cx="672" cy="798"/>
            </a:xfrm>
          </p:grpSpPr>
          <p:sp>
            <p:nvSpPr>
              <p:cNvPr id="6164" name="AutoShape 10">
                <a:extLst>
                  <a:ext uri="{FF2B5EF4-FFF2-40B4-BE49-F238E27FC236}">
                    <a16:creationId xmlns:a16="http://schemas.microsoft.com/office/drawing/2014/main" id="{6CFA41E1-F564-4489-8D85-0003753718E7}"/>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自诊断</a:t>
                </a:r>
              </a:p>
            </p:txBody>
          </p:sp>
          <p:sp>
            <p:nvSpPr>
              <p:cNvPr id="6165" name="Line 11">
                <a:extLst>
                  <a:ext uri="{FF2B5EF4-FFF2-40B4-BE49-F238E27FC236}">
                    <a16:creationId xmlns:a16="http://schemas.microsoft.com/office/drawing/2014/main" id="{E9ACD8D8-1084-4F7E-AD74-27B39B3EAEB5}"/>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61" name="Group 9">
              <a:extLst>
                <a:ext uri="{FF2B5EF4-FFF2-40B4-BE49-F238E27FC236}">
                  <a16:creationId xmlns:a16="http://schemas.microsoft.com/office/drawing/2014/main" id="{18DD7121-C981-4A6B-901D-C0CE38F2AC69}"/>
                </a:ext>
              </a:extLst>
            </p:cNvPr>
            <p:cNvGrpSpPr>
              <a:grpSpLocks/>
            </p:cNvGrpSpPr>
            <p:nvPr/>
          </p:nvGrpSpPr>
          <p:grpSpPr bwMode="auto">
            <a:xfrm>
              <a:off x="5184" y="1824"/>
              <a:ext cx="480" cy="720"/>
              <a:chOff x="1584" y="1458"/>
              <a:chExt cx="672" cy="798"/>
            </a:xfrm>
          </p:grpSpPr>
          <p:sp>
            <p:nvSpPr>
              <p:cNvPr id="6162" name="AutoShape 10">
                <a:extLst>
                  <a:ext uri="{FF2B5EF4-FFF2-40B4-BE49-F238E27FC236}">
                    <a16:creationId xmlns:a16="http://schemas.microsoft.com/office/drawing/2014/main" id="{353D748B-3772-4D2B-A385-BF198AB5E8EA}"/>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数据库</a:t>
                </a:r>
              </a:p>
            </p:txBody>
          </p:sp>
          <p:sp>
            <p:nvSpPr>
              <p:cNvPr id="6163" name="Line 11">
                <a:extLst>
                  <a:ext uri="{FF2B5EF4-FFF2-40B4-BE49-F238E27FC236}">
                    <a16:creationId xmlns:a16="http://schemas.microsoft.com/office/drawing/2014/main" id="{82ACB9C2-DD9F-44E9-B120-A2BE220204F0}"/>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a:extLst>
              <a:ext uri="{FF2B5EF4-FFF2-40B4-BE49-F238E27FC236}">
                <a16:creationId xmlns:a16="http://schemas.microsoft.com/office/drawing/2014/main" id="{8E019995-DA99-4330-AB68-87C59C2A348D}"/>
              </a:ext>
            </a:extLst>
          </p:cNvPr>
          <p:cNvSpPr>
            <a:spLocks noGrp="1"/>
          </p:cNvSpPr>
          <p:nvPr>
            <p:ph idx="1"/>
          </p:nvPr>
        </p:nvSpPr>
        <p:spPr>
          <a:xfrm>
            <a:off x="500063" y="1357313"/>
            <a:ext cx="8229600" cy="4525962"/>
          </a:xfrm>
        </p:spPr>
        <p:txBody>
          <a:bodyPr/>
          <a:lstStyle/>
          <a:p>
            <a:pPr algn="just">
              <a:buFont typeface="Arial" charset="0"/>
              <a:buChar char="•"/>
              <a:defRPr/>
            </a:pPr>
            <a:r>
              <a:rPr lang="zh-CN" altLang="en-US" dirty="0"/>
              <a:t>60年代后期：提出利用计算机构成继电保护的设想。</a:t>
            </a:r>
          </a:p>
          <a:p>
            <a:pPr algn="just">
              <a:buFont typeface="Arial" charset="0"/>
              <a:buChar char="•"/>
              <a:defRPr/>
            </a:pPr>
            <a:r>
              <a:rPr lang="zh-CN" altLang="en-US" dirty="0"/>
              <a:t>70年代初：有关继电保护算法方面的研究工作开始进行，并发表了大量论文。</a:t>
            </a:r>
          </a:p>
          <a:p>
            <a:pPr algn="just">
              <a:buFont typeface="Arial" charset="0"/>
              <a:buChar char="•"/>
              <a:defRPr/>
            </a:pPr>
            <a:r>
              <a:rPr lang="zh-CN" altLang="en-US" dirty="0"/>
              <a:t>70年代中期：大规模集成电路和数字技术的飞速发展，引起广大继电保护工作者的兴趣和关注。</a:t>
            </a:r>
          </a:p>
          <a:p>
            <a:pPr algn="just">
              <a:buFont typeface="Arial" charset="0"/>
              <a:buChar char="•"/>
              <a:defRPr/>
            </a:pPr>
            <a:r>
              <a:rPr lang="zh-CN" altLang="en-US" dirty="0"/>
              <a:t>80年代初：国内第一套</a:t>
            </a:r>
            <a:r>
              <a:rPr lang="en-US" altLang="zh-CN" dirty="0"/>
              <a:t>WXB-01</a:t>
            </a:r>
            <a:r>
              <a:rPr lang="zh-CN" altLang="en-US" dirty="0"/>
              <a:t>型微机保护问世。</a:t>
            </a:r>
          </a:p>
          <a:p>
            <a:pPr algn="just">
              <a:buFont typeface="Arial" charset="0"/>
              <a:buChar char="•"/>
              <a:defRPr/>
            </a:pPr>
            <a:r>
              <a:rPr lang="zh-CN" altLang="en-US" dirty="0"/>
              <a:t>目前，国内已经研制出多种类型的微机保护装置，大量的投入现场运行，并已取得成功的现场运行经验。</a:t>
            </a:r>
          </a:p>
          <a:p>
            <a:pPr algn="just">
              <a:buFont typeface="Arial" charset="0"/>
              <a:buChar char="•"/>
              <a:defRPr/>
            </a:pPr>
            <a:endParaRPr lang="zh-CN" altLang="en-US" dirty="0"/>
          </a:p>
        </p:txBody>
      </p:sp>
      <p:sp>
        <p:nvSpPr>
          <p:cNvPr id="129026" name="Rectangle 2">
            <a:extLst>
              <a:ext uri="{FF2B5EF4-FFF2-40B4-BE49-F238E27FC236}">
                <a16:creationId xmlns:a16="http://schemas.microsoft.com/office/drawing/2014/main" id="{011869C4-7200-4D8E-AFAD-2320B773C969}"/>
              </a:ext>
            </a:extLst>
          </p:cNvPr>
          <p:cNvSpPr>
            <a:spLocks noGrp="1"/>
          </p:cNvSpPr>
          <p:nvPr>
            <p:ph type="title"/>
          </p:nvPr>
        </p:nvSpPr>
        <p:spPr>
          <a:xfrm>
            <a:off x="500063" y="142875"/>
            <a:ext cx="8229600" cy="1143000"/>
          </a:xfrm>
        </p:spPr>
        <p:txBody>
          <a:bodyPr/>
          <a:lstStyle/>
          <a:p>
            <a:pPr>
              <a:defRPr/>
            </a:pPr>
            <a:r>
              <a:rPr lang="zh-CN" altLang="en-US" dirty="0"/>
              <a:t>第三节 微机保护装置简介</a:t>
            </a:r>
            <a:br>
              <a:rPr lang="zh-CN" altLang="en-US" dirty="0">
                <a:latin typeface="Times New Roman" pitchFamily="18" charset="0"/>
                <a:cs typeface="Times New Roman" pitchFamily="18" charset="0"/>
              </a:rPr>
            </a:br>
            <a:r>
              <a:rPr lang="zh-CN" altLang="en-US" sz="2400" dirty="0">
                <a:ea typeface="宋体" pitchFamily="2" charset="-122"/>
              </a:rPr>
              <a:t>一、微机型继电保护装置的应用和发展概况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3">
            <a:extLst>
              <a:ext uri="{FF2B5EF4-FFF2-40B4-BE49-F238E27FC236}">
                <a16:creationId xmlns:a16="http://schemas.microsoft.com/office/drawing/2014/main" id="{EFF3CF1C-2A85-4FDD-840D-38BD1D144C68}"/>
              </a:ext>
            </a:extLst>
          </p:cNvPr>
          <p:cNvSpPr>
            <a:spLocks noGrp="1"/>
          </p:cNvSpPr>
          <p:nvPr>
            <p:ph idx="1"/>
          </p:nvPr>
        </p:nvSpPr>
        <p:spPr>
          <a:xfrm>
            <a:off x="500063" y="1357313"/>
            <a:ext cx="8229600" cy="4525962"/>
          </a:xfrm>
        </p:spPr>
        <p:txBody>
          <a:bodyPr/>
          <a:lstStyle/>
          <a:p>
            <a:pPr algn="just">
              <a:buFont typeface="Arial" charset="0"/>
              <a:buChar char="•"/>
              <a:defRPr/>
            </a:pPr>
            <a:endParaRPr lang="en-US" altLang="zh-CN" dirty="0"/>
          </a:p>
          <a:p>
            <a:pPr algn="just">
              <a:buFont typeface="Arial" charset="0"/>
              <a:buChar char="•"/>
              <a:defRPr/>
            </a:pPr>
            <a:r>
              <a:rPr lang="zh-CN" altLang="en-US" dirty="0"/>
              <a:t>1．维护调试方便</a:t>
            </a:r>
          </a:p>
          <a:p>
            <a:pPr algn="just">
              <a:buFont typeface="Arial" charset="0"/>
              <a:buChar char="•"/>
              <a:defRPr/>
            </a:pPr>
            <a:r>
              <a:rPr lang="zh-CN" altLang="en-US" dirty="0"/>
              <a:t>2．可靠性高</a:t>
            </a:r>
          </a:p>
          <a:p>
            <a:pPr algn="just">
              <a:buFont typeface="Arial" charset="0"/>
              <a:buChar char="•"/>
              <a:defRPr/>
            </a:pPr>
            <a:r>
              <a:rPr lang="zh-CN" altLang="en-US" dirty="0"/>
              <a:t>3．灵活性高</a:t>
            </a:r>
          </a:p>
          <a:p>
            <a:pPr>
              <a:buFont typeface="Arial" charset="0"/>
              <a:buChar char="•"/>
              <a:defRPr/>
            </a:pPr>
            <a:r>
              <a:rPr lang="zh-CN" altLang="en-US" dirty="0"/>
              <a:t>4．多功能 </a:t>
            </a:r>
          </a:p>
        </p:txBody>
      </p:sp>
      <p:sp>
        <p:nvSpPr>
          <p:cNvPr id="133122" name="Rectangle 2">
            <a:extLst>
              <a:ext uri="{FF2B5EF4-FFF2-40B4-BE49-F238E27FC236}">
                <a16:creationId xmlns:a16="http://schemas.microsoft.com/office/drawing/2014/main" id="{FAA25C72-24B2-40F5-8C7F-60337D40DCE5}"/>
              </a:ext>
            </a:extLst>
          </p:cNvPr>
          <p:cNvSpPr>
            <a:spLocks noGrp="1"/>
          </p:cNvSpPr>
          <p:nvPr>
            <p:ph type="title"/>
          </p:nvPr>
        </p:nvSpPr>
        <p:spPr>
          <a:xfrm>
            <a:off x="500063" y="142875"/>
            <a:ext cx="8229600" cy="1143000"/>
          </a:xfrm>
        </p:spPr>
        <p:txBody>
          <a:bodyPr/>
          <a:lstStyle/>
          <a:p>
            <a:pPr>
              <a:defRPr/>
            </a:pPr>
            <a:r>
              <a:rPr lang="zh-CN" altLang="en-US" dirty="0"/>
              <a:t>二、微机型继电保护装置特点</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24496DF3-0E88-4279-A0FA-DB6C3739B38D}"/>
              </a:ext>
            </a:extLst>
          </p:cNvPr>
          <p:cNvSpPr>
            <a:spLocks noGrp="1" noChangeArrowheads="1"/>
          </p:cNvSpPr>
          <p:nvPr>
            <p:ph idx="1"/>
          </p:nvPr>
        </p:nvSpPr>
        <p:spPr>
          <a:xfrm>
            <a:off x="500063" y="1357313"/>
            <a:ext cx="8229600" cy="4525962"/>
          </a:xfrm>
        </p:spPr>
        <p:txBody>
          <a:bodyPr/>
          <a:lstStyle/>
          <a:p>
            <a:pPr>
              <a:buFont typeface="Arial" charset="0"/>
              <a:buChar char="•"/>
              <a:defRPr/>
            </a:pPr>
            <a:r>
              <a:rPr lang="zh-CN" altLang="en-US"/>
              <a:t> 微机保护硬件示意框图</a:t>
            </a:r>
          </a:p>
        </p:txBody>
      </p:sp>
      <p:sp>
        <p:nvSpPr>
          <p:cNvPr id="6" name="标题 5">
            <a:extLst>
              <a:ext uri="{FF2B5EF4-FFF2-40B4-BE49-F238E27FC236}">
                <a16:creationId xmlns:a16="http://schemas.microsoft.com/office/drawing/2014/main" id="{3233B190-9167-418E-B1D1-8EEBDC1C9A82}"/>
              </a:ext>
            </a:extLst>
          </p:cNvPr>
          <p:cNvSpPr>
            <a:spLocks noGrp="1"/>
          </p:cNvSpPr>
          <p:nvPr>
            <p:ph type="title"/>
          </p:nvPr>
        </p:nvSpPr>
        <p:spPr>
          <a:xfrm>
            <a:off x="500063" y="142875"/>
            <a:ext cx="8229600" cy="1143000"/>
          </a:xfrm>
        </p:spPr>
        <p:txBody>
          <a:bodyPr/>
          <a:lstStyle/>
          <a:p>
            <a:pPr>
              <a:defRPr/>
            </a:pPr>
            <a:r>
              <a:rPr lang="zh-CN" altLang="en-US" dirty="0"/>
              <a:t>三、微机保护硬件系统组成及作用</a:t>
            </a:r>
          </a:p>
        </p:txBody>
      </p:sp>
      <p:pic>
        <p:nvPicPr>
          <p:cNvPr id="29700" name="Picture 3">
            <a:extLst>
              <a:ext uri="{FF2B5EF4-FFF2-40B4-BE49-F238E27FC236}">
                <a16:creationId xmlns:a16="http://schemas.microsoft.com/office/drawing/2014/main" id="{656F08C4-9FE6-4C75-B5BB-DCDDCE9BC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1370013"/>
            <a:ext cx="8101012"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a:extLst>
              <a:ext uri="{FF2B5EF4-FFF2-40B4-BE49-F238E27FC236}">
                <a16:creationId xmlns:a16="http://schemas.microsoft.com/office/drawing/2014/main" id="{060A433B-955E-4BFD-AC09-C0902A0FFB78}"/>
              </a:ext>
            </a:extLst>
          </p:cNvPr>
          <p:cNvSpPr>
            <a:spLocks noGrp="1" noChangeArrowheads="1"/>
          </p:cNvSpPr>
          <p:nvPr>
            <p:ph idx="1"/>
          </p:nvPr>
        </p:nvSpPr>
        <p:spPr>
          <a:xfrm>
            <a:off x="500063" y="1357313"/>
            <a:ext cx="8229600" cy="4525962"/>
          </a:xfrm>
        </p:spPr>
        <p:txBody>
          <a:bodyPr>
            <a:normAutofit/>
          </a:bodyPr>
          <a:lstStyle/>
          <a:p>
            <a:pPr algn="just">
              <a:lnSpc>
                <a:spcPct val="80000"/>
              </a:lnSpc>
              <a:buFont typeface="Arial" charset="0"/>
              <a:buChar char="•"/>
              <a:defRPr/>
            </a:pPr>
            <a:endParaRPr lang="en-US" altLang="zh-CN" dirty="0">
              <a:solidFill>
                <a:schemeClr val="folHlink"/>
              </a:solidFill>
            </a:endParaRPr>
          </a:p>
          <a:p>
            <a:pPr algn="just">
              <a:lnSpc>
                <a:spcPct val="80000"/>
              </a:lnSpc>
              <a:buFont typeface="Arial" charset="0"/>
              <a:buChar char="•"/>
              <a:defRPr/>
            </a:pPr>
            <a:r>
              <a:rPr lang="zh-CN" altLang="en-US" dirty="0">
                <a:solidFill>
                  <a:schemeClr val="folHlink"/>
                </a:solidFill>
              </a:rPr>
              <a:t>数据采集系统的作用</a:t>
            </a:r>
            <a:r>
              <a:rPr lang="en-US" altLang="zh-CN" dirty="0"/>
              <a:t>: </a:t>
            </a:r>
            <a:r>
              <a:rPr lang="zh-CN" altLang="en-US" dirty="0">
                <a:solidFill>
                  <a:srgbClr val="000000"/>
                </a:solidFill>
              </a:rPr>
              <a:t>完成输入信号的预处理。即对取自被保护元件的连续模拟信号进行必要的处理并将其变成离散信号，最后转换成数字信号，输入给微处理机。</a:t>
            </a:r>
          </a:p>
          <a:p>
            <a:pPr algn="just">
              <a:lnSpc>
                <a:spcPct val="80000"/>
              </a:lnSpc>
              <a:buFont typeface="Arial" charset="0"/>
              <a:buChar char="•"/>
              <a:defRPr/>
            </a:pPr>
            <a:r>
              <a:rPr lang="en-US" altLang="zh-CN" dirty="0">
                <a:solidFill>
                  <a:schemeClr val="folHlink"/>
                </a:solidFill>
              </a:rPr>
              <a:t>CPU</a:t>
            </a:r>
            <a:r>
              <a:rPr lang="zh-CN" altLang="en-US" dirty="0">
                <a:solidFill>
                  <a:schemeClr val="folHlink"/>
                </a:solidFill>
              </a:rPr>
              <a:t>主系统的作用</a:t>
            </a:r>
            <a:r>
              <a:rPr lang="en-US" altLang="zh-CN" dirty="0"/>
              <a:t>: </a:t>
            </a:r>
            <a:r>
              <a:rPr lang="zh-CN" altLang="en-US" dirty="0"/>
              <a:t>由微处理器执行存放在</a:t>
            </a:r>
            <a:r>
              <a:rPr lang="en-US" altLang="zh-CN" dirty="0"/>
              <a:t>EPROM</a:t>
            </a:r>
            <a:r>
              <a:rPr lang="zh-CN" altLang="en-US" dirty="0"/>
              <a:t>中的程序，对由数据采集系统输入至</a:t>
            </a:r>
            <a:r>
              <a:rPr lang="en-US" altLang="zh-CN" dirty="0"/>
              <a:t>RAM</a:t>
            </a:r>
            <a:r>
              <a:rPr lang="zh-CN" altLang="en-US" dirty="0"/>
              <a:t>区的原始数据进行分析处理，以完成各种继电保护的功能。</a:t>
            </a:r>
          </a:p>
          <a:p>
            <a:pPr>
              <a:lnSpc>
                <a:spcPct val="80000"/>
              </a:lnSpc>
              <a:buFont typeface="Arial" charset="0"/>
              <a:buChar char="•"/>
              <a:defRPr/>
            </a:pPr>
            <a:r>
              <a:rPr lang="zh-CN" altLang="en-US" dirty="0">
                <a:solidFill>
                  <a:schemeClr val="folHlink"/>
                </a:solidFill>
              </a:rPr>
              <a:t>开关量输人／输出系统的作用</a:t>
            </a:r>
            <a:r>
              <a:rPr lang="en-US" altLang="zh-CN" dirty="0"/>
              <a:t>:</a:t>
            </a:r>
            <a:r>
              <a:rPr lang="zh-CN" altLang="en-US" dirty="0"/>
              <a:t>完成各种保护的出口跳闸、信号警报、外部开关量的输入及人机对话等功能。 </a:t>
            </a:r>
          </a:p>
        </p:txBody>
      </p:sp>
      <p:sp>
        <p:nvSpPr>
          <p:cNvPr id="237570" name="Rectangle 2">
            <a:extLst>
              <a:ext uri="{FF2B5EF4-FFF2-40B4-BE49-F238E27FC236}">
                <a16:creationId xmlns:a16="http://schemas.microsoft.com/office/drawing/2014/main" id="{1CBDF208-DCB1-42DC-8040-4B701D7B9D09}"/>
              </a:ext>
            </a:extLst>
          </p:cNvPr>
          <p:cNvSpPr>
            <a:spLocks noGrp="1" noChangeArrowheads="1"/>
          </p:cNvSpPr>
          <p:nvPr>
            <p:ph type="title"/>
          </p:nvPr>
        </p:nvSpPr>
        <p:spPr>
          <a:xfrm>
            <a:off x="500063" y="142875"/>
            <a:ext cx="8229600" cy="1143000"/>
          </a:xfrm>
        </p:spPr>
        <p:txBody>
          <a:bodyPr/>
          <a:lstStyle/>
          <a:p>
            <a:pPr fontAlgn="auto">
              <a:spcAft>
                <a:spcPts val="0"/>
              </a:spcAft>
              <a:defRPr/>
            </a:pPr>
            <a:r>
              <a:rPr lang="zh-CN" altLang="en-US" dirty="0"/>
              <a:t>各组成部分作用</a:t>
            </a:r>
          </a:p>
        </p:txBody>
      </p:sp>
      <p:sp>
        <p:nvSpPr>
          <p:cNvPr id="6" name="灯片编号占位符 5">
            <a:extLst>
              <a:ext uri="{FF2B5EF4-FFF2-40B4-BE49-F238E27FC236}">
                <a16:creationId xmlns:a16="http://schemas.microsoft.com/office/drawing/2014/main" id="{89F06CBC-5369-438B-8E58-196772B02A81}"/>
              </a:ext>
            </a:extLst>
          </p:cNvPr>
          <p:cNvSpPr txBox="1">
            <a:spLocks noGrp="1"/>
          </p:cNvSpPr>
          <p:nvPr/>
        </p:nvSpPr>
        <p:spPr>
          <a:xfrm>
            <a:off x="7924800" y="6356350"/>
            <a:ext cx="762000" cy="365125"/>
          </a:xfrm>
          <a:prstGeom prst="rect">
            <a:avLst/>
          </a:prstGeom>
          <a:noFill/>
        </p:spPr>
        <p:txBody>
          <a:bodyPr lIns="0" t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r" eaLnBrk="1" latinLnBrk="0" hangingPunct="1"/>
            <a:fld id="{75D54A61-BC53-4D61-A1FE-F61017995789}" type="slidenum">
              <a:rPr kumimoji="0" lang="en-US" altLang="zh-CN" sz="1200">
                <a:solidFill>
                  <a:srgbClr val="1D4577"/>
                </a:solidFill>
                <a:latin typeface="Arial" panose="020B0604020202020204" pitchFamily="34" charset="0"/>
                <a:ea typeface="宋体" panose="02010600030101010101" pitchFamily="2" charset="-122"/>
              </a:rPr>
              <a:pPr algn="r" eaLnBrk="1" latinLnBrk="0" hangingPunct="1"/>
              <a:t>23</a:t>
            </a:fld>
            <a:endParaRPr kumimoji="0" lang="en-US" altLang="zh-CN" sz="1200">
              <a:solidFill>
                <a:srgbClr val="1D4577"/>
              </a:solidFill>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a:extLst>
              <a:ext uri="{FF2B5EF4-FFF2-40B4-BE49-F238E27FC236}">
                <a16:creationId xmlns:a16="http://schemas.microsoft.com/office/drawing/2014/main" id="{F5B1485C-CDD9-4C1B-AE63-CC162F58C101}"/>
              </a:ext>
            </a:extLst>
          </p:cNvPr>
          <p:cNvSpPr>
            <a:spLocks noGrp="1"/>
          </p:cNvSpPr>
          <p:nvPr>
            <p:ph idx="1"/>
          </p:nvPr>
        </p:nvSpPr>
        <p:spPr>
          <a:xfrm>
            <a:off x="500063" y="1428750"/>
            <a:ext cx="8305800" cy="4541838"/>
          </a:xfrm>
        </p:spPr>
        <p:txBody>
          <a:bodyPr/>
          <a:lstStyle/>
          <a:p>
            <a:pPr algn="just">
              <a:defRPr/>
            </a:pPr>
            <a:r>
              <a:rPr lang="zh-CN" altLang="en-US" dirty="0"/>
              <a:t> </a:t>
            </a:r>
            <a:r>
              <a:rPr lang="zh-CN" altLang="en-US" sz="2000" dirty="0"/>
              <a:t>一、正弦电压、电流和阻抗的计算</a:t>
            </a:r>
          </a:p>
          <a:p>
            <a:pPr>
              <a:defRPr/>
            </a:pPr>
            <a:r>
              <a:rPr lang="zh-CN" altLang="en-US" sz="2000" dirty="0"/>
              <a:t> 1．采样值积算法（曲线拟合法） </a:t>
            </a:r>
          </a:p>
          <a:p>
            <a:pPr>
              <a:defRPr/>
            </a:pPr>
            <a:r>
              <a:rPr lang="zh-CN" altLang="en-US" sz="2000" dirty="0"/>
              <a:t> 2．半周积分法（面积法） </a:t>
            </a:r>
          </a:p>
          <a:p>
            <a:pPr>
              <a:defRPr/>
            </a:pPr>
            <a:r>
              <a:rPr lang="zh-CN" altLang="en-US" sz="2000" dirty="0"/>
              <a:t> 3．导数法</a:t>
            </a:r>
          </a:p>
          <a:p>
            <a:pPr>
              <a:defRPr/>
            </a:pPr>
            <a:r>
              <a:rPr lang="zh-CN" altLang="en-US" sz="2000" dirty="0"/>
              <a:t> (二) 傅氏算法</a:t>
            </a:r>
          </a:p>
          <a:p>
            <a:pPr>
              <a:defRPr/>
            </a:pPr>
            <a:r>
              <a:rPr lang="zh-CN" altLang="en-US" sz="2000" dirty="0"/>
              <a:t>（三）解微分方程法</a:t>
            </a:r>
          </a:p>
          <a:p>
            <a:pPr>
              <a:defRPr/>
            </a:pPr>
            <a:r>
              <a:rPr lang="zh-CN" altLang="en-US" sz="2000" dirty="0"/>
              <a:t> 二、保护功能算法</a:t>
            </a:r>
          </a:p>
          <a:p>
            <a:pPr>
              <a:defRPr/>
            </a:pPr>
            <a:r>
              <a:rPr lang="zh-CN" altLang="en-US" sz="2000" dirty="0"/>
              <a:t>（一）相电流突变量元件；（二）相电流差突变量元件</a:t>
            </a:r>
          </a:p>
          <a:p>
            <a:pPr>
              <a:defRPr/>
            </a:pPr>
            <a:r>
              <a:rPr lang="zh-CN" altLang="en-US" sz="2000" dirty="0"/>
              <a:t>（三）电流元件；(四) 方向元件；(五)移相算法</a:t>
            </a:r>
          </a:p>
          <a:p>
            <a:pPr>
              <a:defRPr/>
            </a:pPr>
            <a:r>
              <a:rPr lang="zh-CN" altLang="en-US" sz="2000" dirty="0"/>
              <a:t>（六）负序分量算法；(七) 阻抗元件</a:t>
            </a:r>
          </a:p>
          <a:p>
            <a:pPr>
              <a:buFont typeface="Arial" charset="0"/>
              <a:buChar char="•"/>
              <a:defRPr/>
            </a:pPr>
            <a:endParaRPr lang="zh-CN" altLang="en-US" sz="2000" dirty="0"/>
          </a:p>
          <a:p>
            <a:pPr>
              <a:buFont typeface="Arial" charset="0"/>
              <a:buChar char="•"/>
              <a:defRPr/>
            </a:pPr>
            <a:endParaRPr lang="zh-CN" altLang="en-US" dirty="0"/>
          </a:p>
        </p:txBody>
      </p:sp>
      <p:sp>
        <p:nvSpPr>
          <p:cNvPr id="134146" name="Rectangle 2">
            <a:extLst>
              <a:ext uri="{FF2B5EF4-FFF2-40B4-BE49-F238E27FC236}">
                <a16:creationId xmlns:a16="http://schemas.microsoft.com/office/drawing/2014/main" id="{FD5F9AF7-D744-42C7-8A59-2841B6EC61F1}"/>
              </a:ext>
            </a:extLst>
          </p:cNvPr>
          <p:cNvSpPr>
            <a:spLocks noGrp="1"/>
          </p:cNvSpPr>
          <p:nvPr>
            <p:ph type="title"/>
          </p:nvPr>
        </p:nvSpPr>
        <p:spPr>
          <a:xfrm>
            <a:off x="500063" y="142875"/>
            <a:ext cx="8229600" cy="1143000"/>
          </a:xfrm>
        </p:spPr>
        <p:txBody>
          <a:bodyPr/>
          <a:lstStyle/>
          <a:p>
            <a:pPr>
              <a:defRPr/>
            </a:pPr>
            <a:r>
              <a:rPr lang="zh-CN" altLang="en-US" dirty="0"/>
              <a:t>第四节 数字式继电保护算法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a:extLst>
              <a:ext uri="{FF2B5EF4-FFF2-40B4-BE49-F238E27FC236}">
                <a16:creationId xmlns:a16="http://schemas.microsoft.com/office/drawing/2014/main" id="{2A2E07AB-15ED-4CAD-9B0D-A5B55B7E1C3C}"/>
              </a:ext>
            </a:extLst>
          </p:cNvPr>
          <p:cNvSpPr>
            <a:spLocks noGrp="1" noChangeArrowheads="1"/>
          </p:cNvSpPr>
          <p:nvPr>
            <p:ph idx="1"/>
          </p:nvPr>
        </p:nvSpPr>
        <p:spPr>
          <a:xfrm>
            <a:off x="500063" y="1357313"/>
            <a:ext cx="8229600" cy="4525962"/>
          </a:xfrm>
        </p:spPr>
        <p:txBody>
          <a:bodyPr/>
          <a:lstStyle/>
          <a:p>
            <a:pPr>
              <a:buFont typeface="Arial" charset="0"/>
              <a:buChar char="•"/>
              <a:defRPr/>
            </a:pPr>
            <a:endParaRPr lang="en-US" altLang="zh-CN" dirty="0"/>
          </a:p>
          <a:p>
            <a:pPr>
              <a:buFont typeface="Arial" charset="0"/>
              <a:buChar char="•"/>
              <a:defRPr/>
            </a:pPr>
            <a:endParaRPr lang="en-US" altLang="zh-CN" dirty="0"/>
          </a:p>
          <a:p>
            <a:pPr>
              <a:buFont typeface="Arial" charset="0"/>
              <a:buChar char="•"/>
              <a:defRPr/>
            </a:pPr>
            <a:r>
              <a:rPr lang="zh-CN" altLang="en-US" dirty="0"/>
              <a:t>根据输入电气量两个点的采样值，通过一定的数学式或方程式计算出输入电气量的数值。</a:t>
            </a:r>
          </a:p>
        </p:txBody>
      </p:sp>
      <p:sp>
        <p:nvSpPr>
          <p:cNvPr id="140290" name="Rectangle 2">
            <a:extLst>
              <a:ext uri="{FF2B5EF4-FFF2-40B4-BE49-F238E27FC236}">
                <a16:creationId xmlns:a16="http://schemas.microsoft.com/office/drawing/2014/main" id="{516C2F95-CCDC-4E28-A4D3-53198D16EDAD}"/>
              </a:ext>
            </a:extLst>
          </p:cNvPr>
          <p:cNvSpPr>
            <a:spLocks noGrp="1" noChangeArrowheads="1"/>
          </p:cNvSpPr>
          <p:nvPr>
            <p:ph type="title"/>
          </p:nvPr>
        </p:nvSpPr>
        <p:spPr>
          <a:xfrm>
            <a:off x="500063" y="142875"/>
            <a:ext cx="8229600" cy="1143000"/>
          </a:xfrm>
        </p:spPr>
        <p:txBody>
          <a:bodyPr/>
          <a:lstStyle/>
          <a:p>
            <a:pPr>
              <a:defRPr/>
            </a:pPr>
            <a:r>
              <a:rPr lang="zh-CN" altLang="en-US" dirty="0"/>
              <a:t>一、两采样值积算法 </a:t>
            </a:r>
          </a:p>
        </p:txBody>
      </p:sp>
      <p:sp>
        <p:nvSpPr>
          <p:cNvPr id="6" name="灯片编号占位符 5">
            <a:extLst>
              <a:ext uri="{FF2B5EF4-FFF2-40B4-BE49-F238E27FC236}">
                <a16:creationId xmlns:a16="http://schemas.microsoft.com/office/drawing/2014/main" id="{3D827C06-CA62-49FB-BC4B-48318175FBC8}"/>
              </a:ext>
            </a:extLst>
          </p:cNvPr>
          <p:cNvSpPr txBox="1">
            <a:spLocks noGrp="1"/>
          </p:cNvSpPr>
          <p:nvPr/>
        </p:nvSpPr>
        <p:spPr>
          <a:xfrm>
            <a:off x="7924800" y="6356350"/>
            <a:ext cx="762000" cy="365125"/>
          </a:xfrm>
          <a:prstGeom prst="rect">
            <a:avLst/>
          </a:prstGeom>
          <a:noFill/>
        </p:spPr>
        <p:txBody>
          <a:bodyPr lIns="0" t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r" eaLnBrk="1" latinLnBrk="0" hangingPunct="1"/>
            <a:fld id="{694B7A51-3AF4-432B-9979-08F7AFA48862}" type="slidenum">
              <a:rPr kumimoji="0" lang="en-US" altLang="zh-CN" sz="1200">
                <a:solidFill>
                  <a:srgbClr val="1D4577"/>
                </a:solidFill>
                <a:latin typeface="Arial" panose="020B0604020202020204" pitchFamily="34" charset="0"/>
                <a:ea typeface="宋体" panose="02010600030101010101" pitchFamily="2" charset="-122"/>
              </a:rPr>
              <a:pPr algn="r" eaLnBrk="1" latinLnBrk="0" hangingPunct="1"/>
              <a:t>25</a:t>
            </a:fld>
            <a:endParaRPr kumimoji="0" lang="en-US" altLang="zh-CN" sz="1200">
              <a:solidFill>
                <a:srgbClr val="1D4577"/>
              </a:solidFill>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5" name="Rectangle 3">
            <a:extLst>
              <a:ext uri="{FF2B5EF4-FFF2-40B4-BE49-F238E27FC236}">
                <a16:creationId xmlns:a16="http://schemas.microsoft.com/office/drawing/2014/main" id="{E6E10998-0A28-42A8-AF23-4B1B087B64D9}"/>
              </a:ext>
            </a:extLst>
          </p:cNvPr>
          <p:cNvSpPr>
            <a:spLocks noGrp="1" noChangeArrowheads="1"/>
          </p:cNvSpPr>
          <p:nvPr>
            <p:ph idx="1"/>
          </p:nvPr>
        </p:nvSpPr>
        <p:spPr>
          <a:xfrm>
            <a:off x="500063" y="620688"/>
            <a:ext cx="8229600" cy="4071937"/>
          </a:xfrm>
        </p:spPr>
        <p:txBody>
          <a:bodyPr/>
          <a:lstStyle/>
          <a:p>
            <a:pPr algn="just">
              <a:buFont typeface="Arial" charset="0"/>
              <a:buChar char="•"/>
              <a:defRPr/>
            </a:pPr>
            <a:r>
              <a:rPr lang="zh-CN" altLang="en-US" dirty="0"/>
              <a:t>设被采样的正弦电压和电流：            </a:t>
            </a:r>
          </a:p>
          <a:p>
            <a:pPr>
              <a:buFont typeface="Arial" charset="0"/>
              <a:buChar char="•"/>
              <a:defRPr/>
            </a:pPr>
            <a:endParaRPr lang="en-US" altLang="zh-CN" dirty="0"/>
          </a:p>
        </p:txBody>
      </p:sp>
      <p:sp>
        <p:nvSpPr>
          <p:cNvPr id="233474" name="Rectangle 2">
            <a:extLst>
              <a:ext uri="{FF2B5EF4-FFF2-40B4-BE49-F238E27FC236}">
                <a16:creationId xmlns:a16="http://schemas.microsoft.com/office/drawing/2014/main" id="{3F109F70-F87D-452C-BABE-AFF0C8B01484}"/>
              </a:ext>
            </a:extLst>
          </p:cNvPr>
          <p:cNvSpPr>
            <a:spLocks noGrp="1" noChangeArrowheads="1"/>
          </p:cNvSpPr>
          <p:nvPr>
            <p:ph type="title"/>
          </p:nvPr>
        </p:nvSpPr>
        <p:spPr>
          <a:xfrm>
            <a:off x="500063" y="142875"/>
            <a:ext cx="8229600" cy="540000"/>
          </a:xfrm>
        </p:spPr>
        <p:txBody>
          <a:bodyPr>
            <a:normAutofit fontScale="90000"/>
          </a:bodyPr>
          <a:lstStyle/>
          <a:p>
            <a:pPr fontAlgn="auto">
              <a:spcAft>
                <a:spcPts val="0"/>
              </a:spcAft>
              <a:defRPr/>
            </a:pPr>
            <a:r>
              <a:rPr lang="zh-CN" altLang="en-US" dirty="0"/>
              <a:t>电流、电压采样值</a:t>
            </a:r>
          </a:p>
        </p:txBody>
      </p:sp>
      <p:sp>
        <p:nvSpPr>
          <p:cNvPr id="9" name="灯片编号占位符 6">
            <a:extLst>
              <a:ext uri="{FF2B5EF4-FFF2-40B4-BE49-F238E27FC236}">
                <a16:creationId xmlns:a16="http://schemas.microsoft.com/office/drawing/2014/main" id="{FE7F027A-3D34-45A9-B492-A94C21B3C740}"/>
              </a:ext>
            </a:extLst>
          </p:cNvPr>
          <p:cNvSpPr txBox="1">
            <a:spLocks noGrp="1"/>
          </p:cNvSpPr>
          <p:nvPr/>
        </p:nvSpPr>
        <p:spPr>
          <a:xfrm>
            <a:off x="7924800" y="6356350"/>
            <a:ext cx="762000" cy="365125"/>
          </a:xfrm>
          <a:prstGeom prst="rect">
            <a:avLst/>
          </a:prstGeom>
          <a:noFill/>
        </p:spPr>
        <p:txBody>
          <a:bodyPr lIns="0" t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r" eaLnBrk="1" latinLnBrk="0" hangingPunct="1"/>
            <a:fld id="{B3B9CCE8-9802-49A3-9A95-C31729E44369}" type="slidenum">
              <a:rPr kumimoji="0" lang="en-US" altLang="zh-CN" sz="1200">
                <a:solidFill>
                  <a:srgbClr val="1D4577"/>
                </a:solidFill>
                <a:latin typeface="Arial" panose="020B0604020202020204" pitchFamily="34" charset="0"/>
                <a:ea typeface="宋体" panose="02010600030101010101" pitchFamily="2" charset="-122"/>
              </a:rPr>
              <a:pPr algn="r" eaLnBrk="1" latinLnBrk="0" hangingPunct="1"/>
              <a:t>26</a:t>
            </a:fld>
            <a:endParaRPr kumimoji="0" lang="en-US" altLang="zh-CN" sz="1200">
              <a:solidFill>
                <a:srgbClr val="1D4577"/>
              </a:solidFill>
              <a:latin typeface="Arial" panose="020B0604020202020204" pitchFamily="34" charset="0"/>
              <a:ea typeface="宋体" panose="02010600030101010101" pitchFamily="2" charset="-122"/>
            </a:endParaRPr>
          </a:p>
        </p:txBody>
      </p:sp>
      <p:graphicFrame>
        <p:nvGraphicFramePr>
          <p:cNvPr id="233477" name="Object 5">
            <a:extLst>
              <a:ext uri="{FF2B5EF4-FFF2-40B4-BE49-F238E27FC236}">
                <a16:creationId xmlns:a16="http://schemas.microsoft.com/office/drawing/2014/main" id="{6D9802B3-B790-4D38-BEC8-811515607C89}"/>
              </a:ext>
            </a:extLst>
          </p:cNvPr>
          <p:cNvGraphicFramePr>
            <a:graphicFrameLocks noChangeAspect="1"/>
          </p:cNvGraphicFramePr>
          <p:nvPr>
            <p:extLst>
              <p:ext uri="{D42A27DB-BD31-4B8C-83A1-F6EECF244321}">
                <p14:modId xmlns:p14="http://schemas.microsoft.com/office/powerpoint/2010/main" val="4032607246"/>
              </p:ext>
            </p:extLst>
          </p:nvPr>
        </p:nvGraphicFramePr>
        <p:xfrm>
          <a:off x="1071563" y="2192313"/>
          <a:ext cx="2495550" cy="1066800"/>
        </p:xfrm>
        <a:graphic>
          <a:graphicData uri="http://schemas.openxmlformats.org/presentationml/2006/ole">
            <mc:AlternateContent xmlns:mc="http://schemas.openxmlformats.org/markup-compatibility/2006">
              <mc:Choice xmlns:v="urn:schemas-microsoft-com:vml" Requires="v">
                <p:oleObj name="位图图像" r:id="rId2" imgW="2495238" imgH="1066667" progId="Paint.Picture">
                  <p:embed/>
                </p:oleObj>
              </mc:Choice>
              <mc:Fallback>
                <p:oleObj name="位图图像" r:id="rId2" imgW="2495238" imgH="1066667"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2192313"/>
                        <a:ext cx="2495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3478" name="Object 6">
            <a:extLst>
              <a:ext uri="{FF2B5EF4-FFF2-40B4-BE49-F238E27FC236}">
                <a16:creationId xmlns:a16="http://schemas.microsoft.com/office/drawing/2014/main" id="{C7399EA7-9059-40E9-BA1E-31F603F78C70}"/>
              </a:ext>
            </a:extLst>
          </p:cNvPr>
          <p:cNvGraphicFramePr>
            <a:graphicFrameLocks noChangeAspect="1"/>
          </p:cNvGraphicFramePr>
          <p:nvPr>
            <p:extLst>
              <p:ext uri="{D42A27DB-BD31-4B8C-83A1-F6EECF244321}">
                <p14:modId xmlns:p14="http://schemas.microsoft.com/office/powerpoint/2010/main" val="883625083"/>
              </p:ext>
            </p:extLst>
          </p:nvPr>
        </p:nvGraphicFramePr>
        <p:xfrm>
          <a:off x="4586288" y="1406500"/>
          <a:ext cx="3856037" cy="3286125"/>
        </p:xfrm>
        <a:graphic>
          <a:graphicData uri="http://schemas.openxmlformats.org/presentationml/2006/ole">
            <mc:AlternateContent xmlns:mc="http://schemas.openxmlformats.org/markup-compatibility/2006">
              <mc:Choice xmlns:v="urn:schemas-microsoft-com:vml" Requires="v">
                <p:oleObj name="Equation" r:id="rId4" imgW="1638000" imgH="1396800" progId="Equation.DSMT4">
                  <p:embed/>
                </p:oleObj>
              </mc:Choice>
              <mc:Fallback>
                <p:oleObj name="Equation" r:id="rId4" imgW="1638000" imgH="1396800" progId="Equation.DSMT4">
                  <p:embed/>
                  <p:pic>
                    <p:nvPicPr>
                      <p:cNvPr id="0" name="Object 6"/>
                      <p:cNvPicPr>
                        <a:picLocks noChangeAspect="1" noChangeArrowheads="1"/>
                      </p:cNvPicPr>
                      <p:nvPr/>
                    </p:nvPicPr>
                    <p:blipFill>
                      <a:blip r:embed="rId5"/>
                      <a:srcRect/>
                      <a:stretch>
                        <a:fillRect/>
                      </a:stretch>
                    </p:blipFill>
                    <p:spPr bwMode="auto">
                      <a:xfrm>
                        <a:off x="4586288" y="1406500"/>
                        <a:ext cx="3856037" cy="328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2">
            <a:extLst>
              <a:ext uri="{FF2B5EF4-FFF2-40B4-BE49-F238E27FC236}">
                <a16:creationId xmlns:a16="http://schemas.microsoft.com/office/drawing/2014/main" id="{D046F425-6819-42A3-A0F4-7F3B197FB2EF}"/>
              </a:ext>
            </a:extLst>
          </p:cNvPr>
          <p:cNvSpPr txBox="1">
            <a:spLocks noChangeArrowheads="1"/>
          </p:cNvSpPr>
          <p:nvPr/>
        </p:nvSpPr>
        <p:spPr bwMode="auto">
          <a:xfrm>
            <a:off x="500062" y="4860207"/>
            <a:ext cx="82296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0" fontAlgn="base" hangingPunct="0">
              <a:spcBef>
                <a:spcPct val="0"/>
              </a:spcBef>
              <a:spcAft>
                <a:spcPct val="0"/>
              </a:spcAft>
              <a:defRPr sz="3200" kern="1200">
                <a:solidFill>
                  <a:schemeClr val="tx2">
                    <a:lumMod val="50000"/>
                  </a:schemeClr>
                </a:solidFill>
                <a:latin typeface="华文新魏" pitchFamily="2" charset="-122"/>
                <a:ea typeface="华文新魏"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맑은 고딕" pitchFamily="34" charset="-127"/>
              </a:defRPr>
            </a:lvl2pPr>
            <a:lvl3pPr algn="ctr" rtl="0" eaLnBrk="0" fontAlgn="base" hangingPunct="0">
              <a:spcBef>
                <a:spcPct val="0"/>
              </a:spcBef>
              <a:spcAft>
                <a:spcPct val="0"/>
              </a:spcAft>
              <a:defRPr sz="4400">
                <a:solidFill>
                  <a:schemeClr val="tx1"/>
                </a:solidFill>
                <a:latin typeface="Calibri" pitchFamily="34" charset="0"/>
                <a:ea typeface="맑은 고딕" pitchFamily="34" charset="-127"/>
              </a:defRPr>
            </a:lvl3pPr>
            <a:lvl4pPr algn="ctr" rtl="0" eaLnBrk="0" fontAlgn="base" hangingPunct="0">
              <a:spcBef>
                <a:spcPct val="0"/>
              </a:spcBef>
              <a:spcAft>
                <a:spcPct val="0"/>
              </a:spcAft>
              <a:defRPr sz="4400">
                <a:solidFill>
                  <a:schemeClr val="tx1"/>
                </a:solidFill>
                <a:latin typeface="Calibri" pitchFamily="34" charset="0"/>
                <a:ea typeface="맑은 고딕" pitchFamily="34" charset="-127"/>
              </a:defRPr>
            </a:lvl4pPr>
            <a:lvl5pPr algn="ctr" rtl="0" eaLnBrk="0" fontAlgn="base" hangingPunct="0">
              <a:spcBef>
                <a:spcPct val="0"/>
              </a:spcBef>
              <a:spcAft>
                <a:spcPct val="0"/>
              </a:spcAft>
              <a:defRPr sz="4400">
                <a:solidFill>
                  <a:schemeClr val="tx1"/>
                </a:solidFill>
                <a:latin typeface="Calibri" pitchFamily="34" charset="0"/>
                <a:ea typeface="맑은 고딕" pitchFamily="34" charset="-127"/>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fontAlgn="auto" latinLnBrk="0">
              <a:spcAft>
                <a:spcPts val="0"/>
              </a:spcAft>
              <a:defRPr/>
            </a:pPr>
            <a:r>
              <a:rPr kumimoji="0" lang="zh-CN" altLang="en-US"/>
              <a:t>用两采样值计算电流和电压幅值的公式</a:t>
            </a:r>
            <a:endParaRPr kumimoji="0" lang="zh-CN" altLang="en-US" dirty="0"/>
          </a:p>
        </p:txBody>
      </p:sp>
      <p:graphicFrame>
        <p:nvGraphicFramePr>
          <p:cNvPr id="11" name="Object 3">
            <a:extLst>
              <a:ext uri="{FF2B5EF4-FFF2-40B4-BE49-F238E27FC236}">
                <a16:creationId xmlns:a16="http://schemas.microsoft.com/office/drawing/2014/main" id="{D4127CE8-B881-48C2-9D79-116F35415F18}"/>
              </a:ext>
            </a:extLst>
          </p:cNvPr>
          <p:cNvGraphicFramePr>
            <a:graphicFrameLocks noChangeAspect="1"/>
          </p:cNvGraphicFramePr>
          <p:nvPr>
            <p:extLst>
              <p:ext uri="{D42A27DB-BD31-4B8C-83A1-F6EECF244321}">
                <p14:modId xmlns:p14="http://schemas.microsoft.com/office/powerpoint/2010/main" val="372069867"/>
              </p:ext>
            </p:extLst>
          </p:nvPr>
        </p:nvGraphicFramePr>
        <p:xfrm>
          <a:off x="3489015" y="5400207"/>
          <a:ext cx="2251695" cy="1311435"/>
        </p:xfrm>
        <a:graphic>
          <a:graphicData uri="http://schemas.openxmlformats.org/presentationml/2006/ole">
            <mc:AlternateContent xmlns:mc="http://schemas.openxmlformats.org/markup-compatibility/2006">
              <mc:Choice xmlns:v="urn:schemas-microsoft-com:vml" Requires="v">
                <p:oleObj name="公式" r:id="rId6" imgW="1002865" imgH="583947" progId="Equation.3">
                  <p:embed/>
                </p:oleObj>
              </mc:Choice>
              <mc:Fallback>
                <p:oleObj name="公式" r:id="rId6" imgW="1002865" imgH="583947" progId="Equation.3">
                  <p:embed/>
                  <p:pic>
                    <p:nvPicPr>
                      <p:cNvPr id="34818" name="Object 3">
                        <a:extLst>
                          <a:ext uri="{FF2B5EF4-FFF2-40B4-BE49-F238E27FC236}">
                            <a16:creationId xmlns:a16="http://schemas.microsoft.com/office/drawing/2014/main" id="{4A565085-0DB6-4104-8DDB-B40CBF289E5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9015" y="5400207"/>
                        <a:ext cx="2251695" cy="131143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3474"/>
                                        </p:tgtEl>
                                        <p:attrNameLst>
                                          <p:attrName>style.visibility</p:attrName>
                                        </p:attrNameLst>
                                      </p:cBhvr>
                                      <p:to>
                                        <p:strVal val="visible"/>
                                      </p:to>
                                    </p:set>
                                    <p:anim calcmode="lin" valueType="num">
                                      <p:cBhvr additive="base">
                                        <p:cTn id="7" dur="500" fill="hold"/>
                                        <p:tgtEl>
                                          <p:spTgt spid="233474"/>
                                        </p:tgtEl>
                                        <p:attrNameLst>
                                          <p:attrName>ppt_x</p:attrName>
                                        </p:attrNameLst>
                                      </p:cBhvr>
                                      <p:tavLst>
                                        <p:tav tm="0">
                                          <p:val>
                                            <p:strVal val="0-#ppt_w/2"/>
                                          </p:val>
                                        </p:tav>
                                        <p:tav tm="100000">
                                          <p:val>
                                            <p:strVal val="#ppt_x"/>
                                          </p:val>
                                        </p:tav>
                                      </p:tavLst>
                                    </p:anim>
                                    <p:anim calcmode="lin" valueType="num">
                                      <p:cBhvr additive="base">
                                        <p:cTn id="8" dur="500" fill="hold"/>
                                        <p:tgtEl>
                                          <p:spTgt spid="2334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3475">
                                            <p:txEl>
                                              <p:pRg st="0" end="0"/>
                                            </p:txEl>
                                          </p:spTgt>
                                        </p:tgtEl>
                                        <p:attrNameLst>
                                          <p:attrName>style.visibility</p:attrName>
                                        </p:attrNameLst>
                                      </p:cBhvr>
                                      <p:to>
                                        <p:strVal val="visible"/>
                                      </p:to>
                                    </p:set>
                                    <p:anim calcmode="lin" valueType="num">
                                      <p:cBhvr additive="base">
                                        <p:cTn id="13" dur="500" fill="hold"/>
                                        <p:tgtEl>
                                          <p:spTgt spid="23347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3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33477"/>
                                        </p:tgtEl>
                                        <p:attrNameLst>
                                          <p:attrName>style.visibility</p:attrName>
                                        </p:attrNameLst>
                                      </p:cBhvr>
                                      <p:to>
                                        <p:strVal val="visible"/>
                                      </p:to>
                                    </p:set>
                                    <p:anim calcmode="lin" valueType="num">
                                      <p:cBhvr additive="base">
                                        <p:cTn id="19" dur="500" fill="hold"/>
                                        <p:tgtEl>
                                          <p:spTgt spid="233477"/>
                                        </p:tgtEl>
                                        <p:attrNameLst>
                                          <p:attrName>ppt_x</p:attrName>
                                        </p:attrNameLst>
                                      </p:cBhvr>
                                      <p:tavLst>
                                        <p:tav tm="0">
                                          <p:val>
                                            <p:strVal val="0-#ppt_w/2"/>
                                          </p:val>
                                        </p:tav>
                                        <p:tav tm="100000">
                                          <p:val>
                                            <p:strVal val="#ppt_x"/>
                                          </p:val>
                                        </p:tav>
                                      </p:tavLst>
                                    </p:anim>
                                    <p:anim calcmode="lin" valueType="num">
                                      <p:cBhvr additive="base">
                                        <p:cTn id="20" dur="500" fill="hold"/>
                                        <p:tgtEl>
                                          <p:spTgt spid="23347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33478"/>
                                        </p:tgtEl>
                                        <p:attrNameLst>
                                          <p:attrName>style.visibility</p:attrName>
                                        </p:attrNameLst>
                                      </p:cBhvr>
                                      <p:to>
                                        <p:strVal val="visible"/>
                                      </p:to>
                                    </p:set>
                                    <p:anim calcmode="lin" valueType="num">
                                      <p:cBhvr additive="base">
                                        <p:cTn id="25" dur="500" fill="hold"/>
                                        <p:tgtEl>
                                          <p:spTgt spid="233478"/>
                                        </p:tgtEl>
                                        <p:attrNameLst>
                                          <p:attrName>ppt_x</p:attrName>
                                        </p:attrNameLst>
                                      </p:cBhvr>
                                      <p:tavLst>
                                        <p:tav tm="0">
                                          <p:val>
                                            <p:strVal val="0-#ppt_w/2"/>
                                          </p:val>
                                        </p:tav>
                                        <p:tav tm="100000">
                                          <p:val>
                                            <p:strVal val="#ppt_x"/>
                                          </p:val>
                                        </p:tav>
                                      </p:tavLst>
                                    </p:anim>
                                    <p:anim calcmode="lin" valueType="num">
                                      <p:cBhvr additive="base">
                                        <p:cTn id="26" dur="500" fill="hold"/>
                                        <p:tgtEl>
                                          <p:spTgt spid="2334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build="p" autoUpdateAnimBg="0"/>
      <p:bldP spid="23347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5">
            <a:extLst>
              <a:ext uri="{FF2B5EF4-FFF2-40B4-BE49-F238E27FC236}">
                <a16:creationId xmlns:a16="http://schemas.microsoft.com/office/drawing/2014/main" id="{990E691B-3C38-43BF-B2F3-948F98AB4F3A}"/>
              </a:ext>
            </a:extLst>
          </p:cNvPr>
          <p:cNvGraphicFramePr>
            <a:graphicFrameLocks noChangeAspect="1"/>
          </p:cNvGraphicFramePr>
          <p:nvPr>
            <p:ph idx="1"/>
          </p:nvPr>
        </p:nvGraphicFramePr>
        <p:xfrm>
          <a:off x="4714875" y="1714500"/>
          <a:ext cx="2460625" cy="714375"/>
        </p:xfrm>
        <a:graphic>
          <a:graphicData uri="http://schemas.openxmlformats.org/presentationml/2006/ole">
            <mc:AlternateContent xmlns:mc="http://schemas.openxmlformats.org/markup-compatibility/2006">
              <mc:Choice xmlns:v="urn:schemas-microsoft-com:vml" Requires="v">
                <p:oleObj name="公式" r:id="rId2" imgW="787400" imgH="228600" progId="Equation.3">
                  <p:embed/>
                </p:oleObj>
              </mc:Choice>
              <mc:Fallback>
                <p:oleObj name="公式" r:id="rId2" imgW="787400" imgH="2286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1714500"/>
                        <a:ext cx="24606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22" name="Rectangle 2">
            <a:extLst>
              <a:ext uri="{FF2B5EF4-FFF2-40B4-BE49-F238E27FC236}">
                <a16:creationId xmlns:a16="http://schemas.microsoft.com/office/drawing/2014/main" id="{9CFE6FDB-A868-4B21-BD40-746AA752C9D6}"/>
              </a:ext>
            </a:extLst>
          </p:cNvPr>
          <p:cNvSpPr>
            <a:spLocks noGrp="1" noChangeArrowheads="1"/>
          </p:cNvSpPr>
          <p:nvPr>
            <p:ph type="title"/>
          </p:nvPr>
        </p:nvSpPr>
        <p:spPr>
          <a:xfrm>
            <a:off x="500063" y="142875"/>
            <a:ext cx="8229600" cy="1143000"/>
          </a:xfrm>
        </p:spPr>
        <p:txBody>
          <a:bodyPr>
            <a:normAutofit fontScale="90000"/>
          </a:bodyPr>
          <a:lstStyle/>
          <a:p>
            <a:pPr fontAlgn="auto">
              <a:spcAft>
                <a:spcPts val="0"/>
              </a:spcAft>
              <a:defRPr/>
            </a:pPr>
            <a:r>
              <a:rPr lang="zh-CN" altLang="en-US" sz="4000" b="1" i="1" dirty="0">
                <a:solidFill>
                  <a:schemeClr val="accent1">
                    <a:lumMod val="50000"/>
                  </a:schemeClr>
                </a:solidFill>
                <a:latin typeface="楷体_GB2312" pitchFamily="49" charset="-122"/>
              </a:rPr>
              <a:t>二、相电流突变量元件算法</a:t>
            </a:r>
            <a:br>
              <a:rPr lang="zh-CN" altLang="en-US" sz="4000" b="1" i="1" dirty="0">
                <a:solidFill>
                  <a:schemeClr val="folHlink"/>
                </a:solidFill>
                <a:latin typeface="楷体_GB2312" pitchFamily="49" charset="-122"/>
              </a:rPr>
            </a:br>
            <a:r>
              <a:rPr lang="en-US" altLang="zh-CN" dirty="0">
                <a:latin typeface="楷体_GB2312" pitchFamily="49" charset="-122"/>
              </a:rPr>
              <a:t>——</a:t>
            </a:r>
            <a:r>
              <a:rPr lang="zh-CN" altLang="en-US" dirty="0">
                <a:latin typeface="楷体_GB2312" pitchFamily="49" charset="-122"/>
              </a:rPr>
              <a:t>反映电流增量</a:t>
            </a:r>
          </a:p>
        </p:txBody>
      </p:sp>
      <p:sp>
        <p:nvSpPr>
          <p:cNvPr id="35844" name="Rectangle 3">
            <a:extLst>
              <a:ext uri="{FF2B5EF4-FFF2-40B4-BE49-F238E27FC236}">
                <a16:creationId xmlns:a16="http://schemas.microsoft.com/office/drawing/2014/main" id="{BC0BD68D-DB71-4FE9-9CA2-70C98CE45536}"/>
              </a:ext>
            </a:extLst>
          </p:cNvPr>
          <p:cNvSpPr>
            <a:spLocks noGrp="1" noChangeArrowheads="1"/>
          </p:cNvSpPr>
          <p:nvPr>
            <p:ph type="body" sz="half" idx="4294967295"/>
          </p:nvPr>
        </p:nvSpPr>
        <p:spPr>
          <a:xfrm>
            <a:off x="1571625" y="1785938"/>
            <a:ext cx="3571875" cy="2928937"/>
          </a:xfrm>
        </p:spPr>
        <p:txBody>
          <a:bodyPr/>
          <a:lstStyle/>
          <a:p>
            <a:r>
              <a:rPr lang="zh-CN" altLang="en-US" sz="2800"/>
              <a:t>工作原理：</a:t>
            </a:r>
          </a:p>
          <a:p>
            <a:endParaRPr lang="en-US" altLang="zh-CN" sz="2800"/>
          </a:p>
        </p:txBody>
      </p:sp>
      <p:sp>
        <p:nvSpPr>
          <p:cNvPr id="8" name="灯片编号占位符 7">
            <a:extLst>
              <a:ext uri="{FF2B5EF4-FFF2-40B4-BE49-F238E27FC236}">
                <a16:creationId xmlns:a16="http://schemas.microsoft.com/office/drawing/2014/main" id="{DEDC0A4E-21F1-4C37-8875-2955E7B0C1D2}"/>
              </a:ext>
            </a:extLst>
          </p:cNvPr>
          <p:cNvSpPr txBox="1">
            <a:spLocks noGrp="1"/>
          </p:cNvSpPr>
          <p:nvPr/>
        </p:nvSpPr>
        <p:spPr>
          <a:xfrm>
            <a:off x="6553200" y="6245225"/>
            <a:ext cx="2133600" cy="476250"/>
          </a:xfrm>
          <a:prstGeom prst="rect">
            <a:avLst/>
          </a:prstGeom>
          <a:noFill/>
        </p:spPr>
        <p:txBody>
          <a:bodyPr lIns="0" tIns="0" rIns="0" bIns="0" anchor="b"/>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r" eaLnBrk="1" latinLnBrk="0" hangingPunct="1"/>
            <a:fld id="{77515499-F450-4238-B6E1-1B094C9F5FA1}" type="slidenum">
              <a:rPr kumimoji="0" lang="en-US" altLang="zh-CN" sz="1200">
                <a:solidFill>
                  <a:srgbClr val="1D4577"/>
                </a:solidFill>
                <a:latin typeface="Arial" panose="020B0604020202020204" pitchFamily="34" charset="0"/>
                <a:ea typeface="宋体" panose="02010600030101010101" pitchFamily="2" charset="-122"/>
              </a:rPr>
              <a:pPr algn="r" eaLnBrk="1" latinLnBrk="0" hangingPunct="1"/>
              <a:t>27</a:t>
            </a:fld>
            <a:endParaRPr kumimoji="0" lang="en-US" altLang="zh-CN" sz="1200">
              <a:solidFill>
                <a:srgbClr val="1D4577"/>
              </a:solidFill>
              <a:latin typeface="Arial" panose="020B0604020202020204" pitchFamily="34" charset="0"/>
              <a:ea typeface="宋体" panose="02010600030101010101" pitchFamily="2" charset="-122"/>
            </a:endParaRPr>
          </a:p>
        </p:txBody>
      </p:sp>
      <p:graphicFrame>
        <p:nvGraphicFramePr>
          <p:cNvPr id="35848" name="Object 4">
            <a:extLst>
              <a:ext uri="{FF2B5EF4-FFF2-40B4-BE49-F238E27FC236}">
                <a16:creationId xmlns:a16="http://schemas.microsoft.com/office/drawing/2014/main" id="{F05F2279-6BC3-454C-908C-AF8AAC1106BA}"/>
              </a:ext>
            </a:extLst>
          </p:cNvPr>
          <p:cNvGraphicFramePr>
            <a:graphicFrameLocks noChangeAspect="1"/>
          </p:cNvGraphicFramePr>
          <p:nvPr/>
        </p:nvGraphicFramePr>
        <p:xfrm>
          <a:off x="1571625" y="2571750"/>
          <a:ext cx="5715000" cy="3046413"/>
        </p:xfrm>
        <a:graphic>
          <a:graphicData uri="http://schemas.openxmlformats.org/presentationml/2006/ole">
            <mc:AlternateContent xmlns:mc="http://schemas.openxmlformats.org/markup-compatibility/2006">
              <mc:Choice xmlns:v="urn:schemas-microsoft-com:vml" Requires="v">
                <p:oleObj name="位图图像" r:id="rId4" imgW="4466667" imgH="2381582" progId="Paint.Picture">
                  <p:embed/>
                </p:oleObj>
              </mc:Choice>
              <mc:Fallback>
                <p:oleObj name="位图图像" r:id="rId4" imgW="4466667" imgH="2381582"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25" y="2571750"/>
                        <a:ext cx="57150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a:extLst>
              <a:ext uri="{FF2B5EF4-FFF2-40B4-BE49-F238E27FC236}">
                <a16:creationId xmlns:a16="http://schemas.microsoft.com/office/drawing/2014/main" id="{55871AF3-DD26-41A3-93DA-37B6DBE1864C}"/>
              </a:ext>
            </a:extLst>
          </p:cNvPr>
          <p:cNvSpPr>
            <a:spLocks noGrp="1"/>
          </p:cNvSpPr>
          <p:nvPr>
            <p:ph type="title"/>
          </p:nvPr>
        </p:nvSpPr>
        <p:spPr>
          <a:xfrm>
            <a:off x="500063" y="142875"/>
            <a:ext cx="8229600" cy="1143000"/>
          </a:xfrm>
        </p:spPr>
        <p:txBody>
          <a:bodyPr>
            <a:normAutofit fontScale="90000"/>
          </a:bodyPr>
          <a:lstStyle/>
          <a:p>
            <a:pPr>
              <a:defRPr/>
            </a:pPr>
            <a:r>
              <a:rPr lang="zh-CN" altLang="en-US" dirty="0"/>
              <a:t>第五节 变电站综合自动化系统举例</a:t>
            </a:r>
            <a:br>
              <a:rPr lang="zh-CN" altLang="en-US" dirty="0"/>
            </a:br>
            <a:r>
              <a:rPr lang="zh-CN" altLang="en-US" dirty="0"/>
              <a:t>一、厦门湖里工业区10</a:t>
            </a:r>
            <a:r>
              <a:rPr lang="en-US" altLang="zh-CN" dirty="0">
                <a:solidFill>
                  <a:srgbClr val="FF0000"/>
                </a:solidFill>
              </a:rPr>
              <a:t>k</a:t>
            </a:r>
            <a:r>
              <a:rPr lang="en-US" altLang="zh-CN" dirty="0"/>
              <a:t>V</a:t>
            </a:r>
            <a:r>
              <a:rPr lang="zh-CN" altLang="en-US" dirty="0"/>
              <a:t>开关站综合自动化系统 </a:t>
            </a:r>
          </a:p>
        </p:txBody>
      </p:sp>
      <p:grpSp>
        <p:nvGrpSpPr>
          <p:cNvPr id="36868" name="Group 62">
            <a:extLst>
              <a:ext uri="{FF2B5EF4-FFF2-40B4-BE49-F238E27FC236}">
                <a16:creationId xmlns:a16="http://schemas.microsoft.com/office/drawing/2014/main" id="{19E69A85-23BF-4098-B3F7-F861FC27A8EA}"/>
              </a:ext>
            </a:extLst>
          </p:cNvPr>
          <p:cNvGrpSpPr>
            <a:grpSpLocks/>
          </p:cNvGrpSpPr>
          <p:nvPr/>
        </p:nvGrpSpPr>
        <p:grpSpPr bwMode="auto">
          <a:xfrm>
            <a:off x="609600" y="1785392"/>
            <a:ext cx="7924800" cy="3886200"/>
            <a:chOff x="384" y="1344"/>
            <a:chExt cx="4992" cy="2448"/>
          </a:xfrm>
        </p:grpSpPr>
        <p:sp>
          <p:nvSpPr>
            <p:cNvPr id="36872" name="AutoShape 3">
              <a:extLst>
                <a:ext uri="{FF2B5EF4-FFF2-40B4-BE49-F238E27FC236}">
                  <a16:creationId xmlns:a16="http://schemas.microsoft.com/office/drawing/2014/main" id="{73260C6B-1A32-4F13-A43F-EAAEAD3B0F61}"/>
                </a:ext>
              </a:extLst>
            </p:cNvPr>
            <p:cNvSpPr>
              <a:spLocks noChangeArrowheads="1"/>
            </p:cNvSpPr>
            <p:nvPr/>
          </p:nvSpPr>
          <p:spPr bwMode="auto">
            <a:xfrm>
              <a:off x="2928" y="2352"/>
              <a:ext cx="1344" cy="720"/>
            </a:xfrm>
            <a:prstGeom prst="flowChartProcess">
              <a:avLst/>
            </a:prstGeom>
            <a:solidFill>
              <a:srgbClr val="00FF00"/>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solidFill>
                    <a:srgbClr val="FF0000"/>
                  </a:solidFill>
                  <a:latin typeface="宋体" panose="02010600030101010101" pitchFamily="2" charset="-122"/>
                  <a:ea typeface="宋体" panose="02010600030101010101" pitchFamily="2" charset="-122"/>
                </a:rPr>
                <a:t>工控机采集</a:t>
              </a:r>
            </a:p>
            <a:p>
              <a:pPr algn="ctr" eaLnBrk="1" latinLnBrk="0" hangingPunct="1"/>
              <a:r>
                <a:rPr lang="zh-CN" altLang="en-US" sz="1800" b="1">
                  <a:solidFill>
                    <a:srgbClr val="FF0000"/>
                  </a:solidFill>
                  <a:latin typeface="宋体" panose="02010600030101010101" pitchFamily="2" charset="-122"/>
                  <a:ea typeface="宋体" panose="02010600030101010101" pitchFamily="2" charset="-122"/>
                </a:rPr>
                <a:t>接口（8路）</a:t>
              </a:r>
            </a:p>
            <a:p>
              <a:pPr algn="ctr" eaLnBrk="1" latinLnBrk="0" hangingPunct="1"/>
              <a:r>
                <a:rPr lang="zh-CN" altLang="en-US" sz="1800" b="1">
                  <a:solidFill>
                    <a:srgbClr val="FF0000"/>
                  </a:solidFill>
                  <a:latin typeface="宋体" panose="02010600030101010101" pitchFamily="2" charset="-122"/>
                  <a:ea typeface="宋体" panose="02010600030101010101" pitchFamily="2" charset="-122"/>
                </a:rPr>
                <a:t>遥测、遥信</a:t>
              </a:r>
            </a:p>
          </p:txBody>
        </p:sp>
        <p:grpSp>
          <p:nvGrpSpPr>
            <p:cNvPr id="36873" name="Group 38">
              <a:extLst>
                <a:ext uri="{FF2B5EF4-FFF2-40B4-BE49-F238E27FC236}">
                  <a16:creationId xmlns:a16="http://schemas.microsoft.com/office/drawing/2014/main" id="{B8D2CD3E-75F6-486E-A755-9B290DA1D2ED}"/>
                </a:ext>
              </a:extLst>
            </p:cNvPr>
            <p:cNvGrpSpPr>
              <a:grpSpLocks/>
            </p:cNvGrpSpPr>
            <p:nvPr/>
          </p:nvGrpSpPr>
          <p:grpSpPr bwMode="auto">
            <a:xfrm>
              <a:off x="4512" y="1824"/>
              <a:ext cx="864" cy="336"/>
              <a:chOff x="3984" y="1056"/>
              <a:chExt cx="864" cy="336"/>
            </a:xfrm>
          </p:grpSpPr>
          <p:sp>
            <p:nvSpPr>
              <p:cNvPr id="36917" name="AutoShape 16">
                <a:extLst>
                  <a:ext uri="{FF2B5EF4-FFF2-40B4-BE49-F238E27FC236}">
                    <a16:creationId xmlns:a16="http://schemas.microsoft.com/office/drawing/2014/main" id="{A7278AE5-0775-4DF8-B003-AE26C653AE88}"/>
                  </a:ext>
                </a:extLst>
              </p:cNvPr>
              <p:cNvSpPr>
                <a:spLocks noChangeArrowheads="1"/>
              </p:cNvSpPr>
              <p:nvPr/>
            </p:nvSpPr>
            <p:spPr bwMode="auto">
              <a:xfrm>
                <a:off x="4272" y="1056"/>
                <a:ext cx="576" cy="33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直流电压</a:t>
                </a:r>
              </a:p>
            </p:txBody>
          </p:sp>
          <p:sp>
            <p:nvSpPr>
              <p:cNvPr id="36918" name="Line 17">
                <a:extLst>
                  <a:ext uri="{FF2B5EF4-FFF2-40B4-BE49-F238E27FC236}">
                    <a16:creationId xmlns:a16="http://schemas.microsoft.com/office/drawing/2014/main" id="{1516D6CD-9D5C-45F5-92D3-1CFD4FA59BC7}"/>
                  </a:ext>
                </a:extLst>
              </p:cNvPr>
              <p:cNvSpPr>
                <a:spLocks noChangeShapeType="1"/>
              </p:cNvSpPr>
              <p:nvPr/>
            </p:nvSpPr>
            <p:spPr bwMode="auto">
              <a:xfrm>
                <a:off x="3984" y="1200"/>
                <a:ext cx="288" cy="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74" name="Group 34">
              <a:extLst>
                <a:ext uri="{FF2B5EF4-FFF2-40B4-BE49-F238E27FC236}">
                  <a16:creationId xmlns:a16="http://schemas.microsoft.com/office/drawing/2014/main" id="{88B6948F-60AE-4700-8490-231D99F3D570}"/>
                </a:ext>
              </a:extLst>
            </p:cNvPr>
            <p:cNvGrpSpPr>
              <a:grpSpLocks/>
            </p:cNvGrpSpPr>
            <p:nvPr/>
          </p:nvGrpSpPr>
          <p:grpSpPr bwMode="auto">
            <a:xfrm>
              <a:off x="1344" y="1344"/>
              <a:ext cx="1920" cy="2448"/>
              <a:chOff x="1344" y="1344"/>
              <a:chExt cx="1920" cy="2448"/>
            </a:xfrm>
          </p:grpSpPr>
          <p:grpSp>
            <p:nvGrpSpPr>
              <p:cNvPr id="36900" name="Group 32">
                <a:extLst>
                  <a:ext uri="{FF2B5EF4-FFF2-40B4-BE49-F238E27FC236}">
                    <a16:creationId xmlns:a16="http://schemas.microsoft.com/office/drawing/2014/main" id="{F748B4B8-23EB-417C-B9A9-C15BCFD7F064}"/>
                  </a:ext>
                </a:extLst>
              </p:cNvPr>
              <p:cNvGrpSpPr>
                <a:grpSpLocks/>
              </p:cNvGrpSpPr>
              <p:nvPr/>
            </p:nvGrpSpPr>
            <p:grpSpPr bwMode="auto">
              <a:xfrm>
                <a:off x="1824" y="1344"/>
                <a:ext cx="768" cy="750"/>
                <a:chOff x="1776" y="1344"/>
                <a:chExt cx="768" cy="750"/>
              </a:xfrm>
            </p:grpSpPr>
            <p:sp>
              <p:nvSpPr>
                <p:cNvPr id="36915" name="AutoShape 10">
                  <a:extLst>
                    <a:ext uri="{FF2B5EF4-FFF2-40B4-BE49-F238E27FC236}">
                      <a16:creationId xmlns:a16="http://schemas.microsoft.com/office/drawing/2014/main" id="{D19C8C16-4C38-4FEC-8B26-4A734CEBA04E}"/>
                    </a:ext>
                  </a:extLst>
                </p:cNvPr>
                <p:cNvSpPr>
                  <a:spLocks noChangeArrowheads="1"/>
                </p:cNvSpPr>
                <p:nvPr/>
              </p:nvSpPr>
              <p:spPr bwMode="auto">
                <a:xfrm>
                  <a:off x="1776" y="1632"/>
                  <a:ext cx="768" cy="462"/>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通信单元</a:t>
                  </a:r>
                </a:p>
              </p:txBody>
            </p:sp>
            <p:sp>
              <p:nvSpPr>
                <p:cNvPr id="36916" name="Line 11">
                  <a:extLst>
                    <a:ext uri="{FF2B5EF4-FFF2-40B4-BE49-F238E27FC236}">
                      <a16:creationId xmlns:a16="http://schemas.microsoft.com/office/drawing/2014/main" id="{03E412B3-97DB-492E-BA2C-A1FF507015B8}"/>
                    </a:ext>
                  </a:extLst>
                </p:cNvPr>
                <p:cNvSpPr>
                  <a:spLocks noChangeShapeType="1"/>
                </p:cNvSpPr>
                <p:nvPr/>
              </p:nvSpPr>
              <p:spPr bwMode="auto">
                <a:xfrm>
                  <a:off x="2112" y="1344"/>
                  <a:ext cx="0" cy="277"/>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01" name="Group 30">
                <a:extLst>
                  <a:ext uri="{FF2B5EF4-FFF2-40B4-BE49-F238E27FC236}">
                    <a16:creationId xmlns:a16="http://schemas.microsoft.com/office/drawing/2014/main" id="{D0BDBD10-7EF4-47C5-9970-F59BCD3CA6BD}"/>
                  </a:ext>
                </a:extLst>
              </p:cNvPr>
              <p:cNvGrpSpPr>
                <a:grpSpLocks/>
              </p:cNvGrpSpPr>
              <p:nvPr/>
            </p:nvGrpSpPr>
            <p:grpSpPr bwMode="auto">
              <a:xfrm>
                <a:off x="1824" y="2112"/>
                <a:ext cx="768" cy="864"/>
                <a:chOff x="1824" y="1920"/>
                <a:chExt cx="768" cy="864"/>
              </a:xfrm>
            </p:grpSpPr>
            <p:grpSp>
              <p:nvGrpSpPr>
                <p:cNvPr id="36911" name="Group 9">
                  <a:extLst>
                    <a:ext uri="{FF2B5EF4-FFF2-40B4-BE49-F238E27FC236}">
                      <a16:creationId xmlns:a16="http://schemas.microsoft.com/office/drawing/2014/main" id="{9DEE7542-C0A8-427E-868E-F6022CD19DB3}"/>
                    </a:ext>
                  </a:extLst>
                </p:cNvPr>
                <p:cNvGrpSpPr>
                  <a:grpSpLocks/>
                </p:cNvGrpSpPr>
                <p:nvPr/>
              </p:nvGrpSpPr>
              <p:grpSpPr bwMode="auto">
                <a:xfrm>
                  <a:off x="1824" y="1920"/>
                  <a:ext cx="768" cy="864"/>
                  <a:chOff x="1584" y="1458"/>
                  <a:chExt cx="672" cy="798"/>
                </a:xfrm>
              </p:grpSpPr>
              <p:sp>
                <p:nvSpPr>
                  <p:cNvPr id="36913" name="AutoShape 10">
                    <a:extLst>
                      <a:ext uri="{FF2B5EF4-FFF2-40B4-BE49-F238E27FC236}">
                        <a16:creationId xmlns:a16="http://schemas.microsoft.com/office/drawing/2014/main" id="{1DA1D409-4FD9-4AD3-91E6-16B5EF6A3375}"/>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PD2000S</a:t>
                    </a:r>
                  </a:p>
                  <a:p>
                    <a:pPr algn="ctr" eaLnBrk="1" latinLnBrk="0" hangingPunct="1"/>
                    <a:r>
                      <a:rPr lang="zh-CN" altLang="en-US" sz="1800" b="1">
                        <a:latin typeface="Times New Roman" panose="02020603050405020304" pitchFamily="18" charset="0"/>
                        <a:ea typeface="宋体" panose="02010600030101010101" pitchFamily="2" charset="-122"/>
                      </a:rPr>
                      <a:t>工控机</a:t>
                    </a:r>
                  </a:p>
                </p:txBody>
              </p:sp>
              <p:sp>
                <p:nvSpPr>
                  <p:cNvPr id="36914" name="Line 11">
                    <a:extLst>
                      <a:ext uri="{FF2B5EF4-FFF2-40B4-BE49-F238E27FC236}">
                        <a16:creationId xmlns:a16="http://schemas.microsoft.com/office/drawing/2014/main" id="{E0AECDEE-F85B-4F9D-857B-30D67E665EF2}"/>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6912" name="Line 22">
                  <a:extLst>
                    <a:ext uri="{FF2B5EF4-FFF2-40B4-BE49-F238E27FC236}">
                      <a16:creationId xmlns:a16="http://schemas.microsoft.com/office/drawing/2014/main" id="{F179317A-F07F-45FC-A1A4-608469DC75D9}"/>
                    </a:ext>
                  </a:extLst>
                </p:cNvPr>
                <p:cNvSpPr>
                  <a:spLocks noChangeShapeType="1"/>
                </p:cNvSpPr>
                <p:nvPr/>
              </p:nvSpPr>
              <p:spPr bwMode="auto">
                <a:xfrm>
                  <a:off x="1824" y="254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02" name="AutoShape 10">
                <a:extLst>
                  <a:ext uri="{FF2B5EF4-FFF2-40B4-BE49-F238E27FC236}">
                    <a16:creationId xmlns:a16="http://schemas.microsoft.com/office/drawing/2014/main" id="{880B45D6-1202-400D-A237-F1117A7F0F70}"/>
                  </a:ext>
                </a:extLst>
              </p:cNvPr>
              <p:cNvSpPr>
                <a:spLocks noChangeArrowheads="1"/>
              </p:cNvSpPr>
              <p:nvPr/>
            </p:nvSpPr>
            <p:spPr bwMode="auto">
              <a:xfrm>
                <a:off x="1344" y="3417"/>
                <a:ext cx="576" cy="375"/>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保护1</a:t>
                </a:r>
              </a:p>
            </p:txBody>
          </p:sp>
          <p:sp>
            <p:nvSpPr>
              <p:cNvPr id="36903" name="Line 11">
                <a:extLst>
                  <a:ext uri="{FF2B5EF4-FFF2-40B4-BE49-F238E27FC236}">
                    <a16:creationId xmlns:a16="http://schemas.microsoft.com/office/drawing/2014/main" id="{E8AAA338-EEB3-42B3-B609-EFE7B1A157AE}"/>
                  </a:ext>
                </a:extLst>
              </p:cNvPr>
              <p:cNvSpPr>
                <a:spLocks noChangeShapeType="1"/>
              </p:cNvSpPr>
              <p:nvPr/>
            </p:nvSpPr>
            <p:spPr bwMode="auto">
              <a:xfrm>
                <a:off x="1591" y="3168"/>
                <a:ext cx="0" cy="2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4" name="Line 76">
                <a:extLst>
                  <a:ext uri="{FF2B5EF4-FFF2-40B4-BE49-F238E27FC236}">
                    <a16:creationId xmlns:a16="http://schemas.microsoft.com/office/drawing/2014/main" id="{2FB40E5C-208E-42DC-A72D-6DA85569A671}"/>
                  </a:ext>
                </a:extLst>
              </p:cNvPr>
              <p:cNvSpPr>
                <a:spLocks noChangeShapeType="1"/>
              </p:cNvSpPr>
              <p:nvPr/>
            </p:nvSpPr>
            <p:spPr bwMode="auto">
              <a:xfrm>
                <a:off x="1584" y="3168"/>
                <a:ext cx="134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5" name="AutoShape 10">
                <a:extLst>
                  <a:ext uri="{FF2B5EF4-FFF2-40B4-BE49-F238E27FC236}">
                    <a16:creationId xmlns:a16="http://schemas.microsoft.com/office/drawing/2014/main" id="{A99B8892-6E62-4FED-89A2-321D240946F0}"/>
                  </a:ext>
                </a:extLst>
              </p:cNvPr>
              <p:cNvSpPr>
                <a:spLocks noChangeArrowheads="1"/>
              </p:cNvSpPr>
              <p:nvPr/>
            </p:nvSpPr>
            <p:spPr bwMode="auto">
              <a:xfrm>
                <a:off x="2688" y="3417"/>
                <a:ext cx="576" cy="375"/>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保护</a:t>
                </a:r>
                <a:r>
                  <a:rPr lang="en-US" altLang="zh-CN" sz="1800" b="1">
                    <a:latin typeface="Times New Roman" panose="02020603050405020304" pitchFamily="18" charset="0"/>
                    <a:ea typeface="宋体" panose="02010600030101010101" pitchFamily="2" charset="-122"/>
                  </a:rPr>
                  <a:t>n</a:t>
                </a:r>
              </a:p>
            </p:txBody>
          </p:sp>
          <p:sp>
            <p:nvSpPr>
              <p:cNvPr id="36906" name="Line 11">
                <a:extLst>
                  <a:ext uri="{FF2B5EF4-FFF2-40B4-BE49-F238E27FC236}">
                    <a16:creationId xmlns:a16="http://schemas.microsoft.com/office/drawing/2014/main" id="{ADEBB172-1942-40CB-8266-08AB9D671BED}"/>
                  </a:ext>
                </a:extLst>
              </p:cNvPr>
              <p:cNvSpPr>
                <a:spLocks noChangeShapeType="1"/>
              </p:cNvSpPr>
              <p:nvPr/>
            </p:nvSpPr>
            <p:spPr bwMode="auto">
              <a:xfrm>
                <a:off x="2935" y="3168"/>
                <a:ext cx="0" cy="2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7" name="AutoShape 10">
                <a:extLst>
                  <a:ext uri="{FF2B5EF4-FFF2-40B4-BE49-F238E27FC236}">
                    <a16:creationId xmlns:a16="http://schemas.microsoft.com/office/drawing/2014/main" id="{325EC917-2D9D-43F2-99B3-1ACC133B4FF5}"/>
                  </a:ext>
                </a:extLst>
              </p:cNvPr>
              <p:cNvSpPr>
                <a:spLocks noChangeArrowheads="1"/>
              </p:cNvSpPr>
              <p:nvPr/>
            </p:nvSpPr>
            <p:spPr bwMode="auto">
              <a:xfrm>
                <a:off x="1968" y="3417"/>
                <a:ext cx="576" cy="375"/>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保护2</a:t>
                </a:r>
              </a:p>
            </p:txBody>
          </p:sp>
          <p:sp>
            <p:nvSpPr>
              <p:cNvPr id="36908" name="Line 11">
                <a:extLst>
                  <a:ext uri="{FF2B5EF4-FFF2-40B4-BE49-F238E27FC236}">
                    <a16:creationId xmlns:a16="http://schemas.microsoft.com/office/drawing/2014/main" id="{73B64D4E-4165-430A-A4BD-F9E6860FA694}"/>
                  </a:ext>
                </a:extLst>
              </p:cNvPr>
              <p:cNvSpPr>
                <a:spLocks noChangeShapeType="1"/>
              </p:cNvSpPr>
              <p:nvPr/>
            </p:nvSpPr>
            <p:spPr bwMode="auto">
              <a:xfrm>
                <a:off x="2215" y="3168"/>
                <a:ext cx="0" cy="225"/>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09" name="Line 29">
                <a:extLst>
                  <a:ext uri="{FF2B5EF4-FFF2-40B4-BE49-F238E27FC236}">
                    <a16:creationId xmlns:a16="http://schemas.microsoft.com/office/drawing/2014/main" id="{4D16F2A2-D3DE-479F-8E97-2E3F6886094C}"/>
                  </a:ext>
                </a:extLst>
              </p:cNvPr>
              <p:cNvSpPr>
                <a:spLocks noChangeShapeType="1"/>
              </p:cNvSpPr>
              <p:nvPr/>
            </p:nvSpPr>
            <p:spPr bwMode="auto">
              <a:xfrm>
                <a:off x="2544" y="3600"/>
                <a:ext cx="144" cy="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10" name="Line 33">
                <a:extLst>
                  <a:ext uri="{FF2B5EF4-FFF2-40B4-BE49-F238E27FC236}">
                    <a16:creationId xmlns:a16="http://schemas.microsoft.com/office/drawing/2014/main" id="{B5B4D7F7-3E95-4040-8E61-841656BF8C49}"/>
                  </a:ext>
                </a:extLst>
              </p:cNvPr>
              <p:cNvSpPr>
                <a:spLocks noChangeShapeType="1"/>
              </p:cNvSpPr>
              <p:nvPr/>
            </p:nvSpPr>
            <p:spPr bwMode="auto">
              <a:xfrm>
                <a:off x="2208" y="2976"/>
                <a:ext cx="0" cy="19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5" name="Line 35">
              <a:extLst>
                <a:ext uri="{FF2B5EF4-FFF2-40B4-BE49-F238E27FC236}">
                  <a16:creationId xmlns:a16="http://schemas.microsoft.com/office/drawing/2014/main" id="{59DAD30D-A283-4527-975E-8673350E77D4}"/>
                </a:ext>
              </a:extLst>
            </p:cNvPr>
            <p:cNvSpPr>
              <a:spLocks noChangeShapeType="1"/>
            </p:cNvSpPr>
            <p:nvPr/>
          </p:nvSpPr>
          <p:spPr bwMode="auto">
            <a:xfrm>
              <a:off x="2592" y="2784"/>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Line 36">
              <a:extLst>
                <a:ext uri="{FF2B5EF4-FFF2-40B4-BE49-F238E27FC236}">
                  <a16:creationId xmlns:a16="http://schemas.microsoft.com/office/drawing/2014/main" id="{B9A33156-CD45-427E-88D4-5E8A1F27E877}"/>
                </a:ext>
              </a:extLst>
            </p:cNvPr>
            <p:cNvSpPr>
              <a:spLocks noChangeShapeType="1"/>
            </p:cNvSpPr>
            <p:nvPr/>
          </p:nvSpPr>
          <p:spPr bwMode="auto">
            <a:xfrm>
              <a:off x="4272" y="2736"/>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7" name="Line 37">
              <a:extLst>
                <a:ext uri="{FF2B5EF4-FFF2-40B4-BE49-F238E27FC236}">
                  <a16:creationId xmlns:a16="http://schemas.microsoft.com/office/drawing/2014/main" id="{D8BB6BC9-9F84-4CA3-99A2-5F9D5B5F5377}"/>
                </a:ext>
              </a:extLst>
            </p:cNvPr>
            <p:cNvSpPr>
              <a:spLocks noChangeShapeType="1"/>
            </p:cNvSpPr>
            <p:nvPr/>
          </p:nvSpPr>
          <p:spPr bwMode="auto">
            <a:xfrm>
              <a:off x="4512" y="1968"/>
              <a:ext cx="0" cy="158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878" name="Group 39">
              <a:extLst>
                <a:ext uri="{FF2B5EF4-FFF2-40B4-BE49-F238E27FC236}">
                  <a16:creationId xmlns:a16="http://schemas.microsoft.com/office/drawing/2014/main" id="{EE84205F-EB6C-442B-B41D-D17FD48FF01F}"/>
                </a:ext>
              </a:extLst>
            </p:cNvPr>
            <p:cNvGrpSpPr>
              <a:grpSpLocks/>
            </p:cNvGrpSpPr>
            <p:nvPr/>
          </p:nvGrpSpPr>
          <p:grpSpPr bwMode="auto">
            <a:xfrm>
              <a:off x="4512" y="2304"/>
              <a:ext cx="864" cy="336"/>
              <a:chOff x="3984" y="1056"/>
              <a:chExt cx="864" cy="336"/>
            </a:xfrm>
          </p:grpSpPr>
          <p:sp>
            <p:nvSpPr>
              <p:cNvPr id="36898" name="AutoShape 16">
                <a:extLst>
                  <a:ext uri="{FF2B5EF4-FFF2-40B4-BE49-F238E27FC236}">
                    <a16:creationId xmlns:a16="http://schemas.microsoft.com/office/drawing/2014/main" id="{DA4F70E6-5CC4-4A25-81CF-725713C3FD00}"/>
                  </a:ext>
                </a:extLst>
              </p:cNvPr>
              <p:cNvSpPr>
                <a:spLocks noChangeArrowheads="1"/>
              </p:cNvSpPr>
              <p:nvPr/>
            </p:nvSpPr>
            <p:spPr bwMode="auto">
              <a:xfrm>
                <a:off x="4272" y="1056"/>
                <a:ext cx="576" cy="33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直流电流</a:t>
                </a:r>
              </a:p>
            </p:txBody>
          </p:sp>
          <p:sp>
            <p:nvSpPr>
              <p:cNvPr id="36899" name="Line 17">
                <a:extLst>
                  <a:ext uri="{FF2B5EF4-FFF2-40B4-BE49-F238E27FC236}">
                    <a16:creationId xmlns:a16="http://schemas.microsoft.com/office/drawing/2014/main" id="{90F6BDFE-8F4C-44D9-8FFB-58C52B72E624}"/>
                  </a:ext>
                </a:extLst>
              </p:cNvPr>
              <p:cNvSpPr>
                <a:spLocks noChangeShapeType="1"/>
              </p:cNvSpPr>
              <p:nvPr/>
            </p:nvSpPr>
            <p:spPr bwMode="auto">
              <a:xfrm>
                <a:off x="3984" y="1200"/>
                <a:ext cx="288" cy="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79" name="Group 42">
              <a:extLst>
                <a:ext uri="{FF2B5EF4-FFF2-40B4-BE49-F238E27FC236}">
                  <a16:creationId xmlns:a16="http://schemas.microsoft.com/office/drawing/2014/main" id="{22A5E7CD-1434-4B7E-97D8-588F05B6C84A}"/>
                </a:ext>
              </a:extLst>
            </p:cNvPr>
            <p:cNvGrpSpPr>
              <a:grpSpLocks/>
            </p:cNvGrpSpPr>
            <p:nvPr/>
          </p:nvGrpSpPr>
          <p:grpSpPr bwMode="auto">
            <a:xfrm>
              <a:off x="4512" y="2784"/>
              <a:ext cx="864" cy="336"/>
              <a:chOff x="3984" y="1056"/>
              <a:chExt cx="864" cy="336"/>
            </a:xfrm>
          </p:grpSpPr>
          <p:sp>
            <p:nvSpPr>
              <p:cNvPr id="36896" name="AutoShape 16">
                <a:extLst>
                  <a:ext uri="{FF2B5EF4-FFF2-40B4-BE49-F238E27FC236}">
                    <a16:creationId xmlns:a16="http://schemas.microsoft.com/office/drawing/2014/main" id="{5B8B1FC0-925B-4DC2-9545-DB7053D447A6}"/>
                  </a:ext>
                </a:extLst>
              </p:cNvPr>
              <p:cNvSpPr>
                <a:spLocks noChangeArrowheads="1"/>
              </p:cNvSpPr>
              <p:nvPr/>
            </p:nvSpPr>
            <p:spPr bwMode="auto">
              <a:xfrm>
                <a:off x="4272" y="1056"/>
                <a:ext cx="576" cy="33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交流220</a:t>
                </a:r>
                <a:r>
                  <a:rPr lang="en-US" altLang="zh-CN" sz="1600" b="1">
                    <a:latin typeface="Times New Roman" panose="02020603050405020304" pitchFamily="18" charset="0"/>
                    <a:ea typeface="宋体" panose="02010600030101010101" pitchFamily="2" charset="-122"/>
                  </a:rPr>
                  <a:t>V</a:t>
                </a:r>
              </a:p>
            </p:txBody>
          </p:sp>
          <p:sp>
            <p:nvSpPr>
              <p:cNvPr id="36897" name="Line 17">
                <a:extLst>
                  <a:ext uri="{FF2B5EF4-FFF2-40B4-BE49-F238E27FC236}">
                    <a16:creationId xmlns:a16="http://schemas.microsoft.com/office/drawing/2014/main" id="{69B858AF-FB4C-4C5D-9AD4-CE77BC479BDC}"/>
                  </a:ext>
                </a:extLst>
              </p:cNvPr>
              <p:cNvSpPr>
                <a:spLocks noChangeShapeType="1"/>
              </p:cNvSpPr>
              <p:nvPr/>
            </p:nvSpPr>
            <p:spPr bwMode="auto">
              <a:xfrm>
                <a:off x="3984" y="1200"/>
                <a:ext cx="288" cy="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0" name="Group 45">
              <a:extLst>
                <a:ext uri="{FF2B5EF4-FFF2-40B4-BE49-F238E27FC236}">
                  <a16:creationId xmlns:a16="http://schemas.microsoft.com/office/drawing/2014/main" id="{8DD4C9C9-6B58-4C8D-A335-9B474142AFDD}"/>
                </a:ext>
              </a:extLst>
            </p:cNvPr>
            <p:cNvGrpSpPr>
              <a:grpSpLocks/>
            </p:cNvGrpSpPr>
            <p:nvPr/>
          </p:nvGrpSpPr>
          <p:grpSpPr bwMode="auto">
            <a:xfrm>
              <a:off x="4512" y="3408"/>
              <a:ext cx="864" cy="336"/>
              <a:chOff x="3984" y="1056"/>
              <a:chExt cx="864" cy="336"/>
            </a:xfrm>
          </p:grpSpPr>
          <p:sp>
            <p:nvSpPr>
              <p:cNvPr id="36894" name="AutoShape 16">
                <a:extLst>
                  <a:ext uri="{FF2B5EF4-FFF2-40B4-BE49-F238E27FC236}">
                    <a16:creationId xmlns:a16="http://schemas.microsoft.com/office/drawing/2014/main" id="{C648AF3C-A184-4534-A0C9-062B273BAC54}"/>
                  </a:ext>
                </a:extLst>
              </p:cNvPr>
              <p:cNvSpPr>
                <a:spLocks noChangeArrowheads="1"/>
              </p:cNvSpPr>
              <p:nvPr/>
            </p:nvSpPr>
            <p:spPr bwMode="auto">
              <a:xfrm>
                <a:off x="4272" y="1056"/>
                <a:ext cx="576" cy="33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信号源</a:t>
                </a:r>
              </a:p>
            </p:txBody>
          </p:sp>
          <p:sp>
            <p:nvSpPr>
              <p:cNvPr id="36895" name="Line 17">
                <a:extLst>
                  <a:ext uri="{FF2B5EF4-FFF2-40B4-BE49-F238E27FC236}">
                    <a16:creationId xmlns:a16="http://schemas.microsoft.com/office/drawing/2014/main" id="{4B5A4FEF-CA50-4143-BC73-D76CBD8FBB0D}"/>
                  </a:ext>
                </a:extLst>
              </p:cNvPr>
              <p:cNvSpPr>
                <a:spLocks noChangeShapeType="1"/>
              </p:cNvSpPr>
              <p:nvPr/>
            </p:nvSpPr>
            <p:spPr bwMode="auto">
              <a:xfrm>
                <a:off x="3984" y="1200"/>
                <a:ext cx="288" cy="0"/>
              </a:xfrm>
              <a:prstGeom prst="line">
                <a:avLst/>
              </a:prstGeom>
              <a:noFill/>
              <a:ln w="5715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81" name="Line 48">
              <a:extLst>
                <a:ext uri="{FF2B5EF4-FFF2-40B4-BE49-F238E27FC236}">
                  <a16:creationId xmlns:a16="http://schemas.microsoft.com/office/drawing/2014/main" id="{DF7ADBF1-F098-46D3-82DF-1B988282955A}"/>
                </a:ext>
              </a:extLst>
            </p:cNvPr>
            <p:cNvSpPr>
              <a:spLocks noChangeShapeType="1"/>
            </p:cNvSpPr>
            <p:nvPr/>
          </p:nvSpPr>
          <p:spPr bwMode="auto">
            <a:xfrm>
              <a:off x="5040" y="3120"/>
              <a:ext cx="0" cy="288"/>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2" name="AutoShape 16">
              <a:extLst>
                <a:ext uri="{FF2B5EF4-FFF2-40B4-BE49-F238E27FC236}">
                  <a16:creationId xmlns:a16="http://schemas.microsoft.com/office/drawing/2014/main" id="{0FB43868-66AB-4023-9EB5-399EE610549C}"/>
                </a:ext>
              </a:extLst>
            </p:cNvPr>
            <p:cNvSpPr>
              <a:spLocks noChangeArrowheads="1"/>
            </p:cNvSpPr>
            <p:nvPr/>
          </p:nvSpPr>
          <p:spPr bwMode="auto">
            <a:xfrm>
              <a:off x="912" y="2016"/>
              <a:ext cx="384" cy="14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读</a:t>
              </a:r>
            </a:p>
            <a:p>
              <a:pPr algn="ctr" eaLnBrk="1" latinLnBrk="0" hangingPunct="1"/>
              <a:r>
                <a:rPr lang="zh-CN" altLang="en-US" sz="1800" b="1">
                  <a:latin typeface="Times New Roman" panose="02020603050405020304" pitchFamily="18" charset="0"/>
                  <a:ea typeface="宋体" panose="02010600030101010101" pitchFamily="2" charset="-122"/>
                </a:rPr>
                <a:t>表</a:t>
              </a:r>
            </a:p>
            <a:p>
              <a:pPr algn="ctr" eaLnBrk="1" latinLnBrk="0" hangingPunct="1"/>
              <a:r>
                <a:rPr lang="zh-CN" altLang="en-US" sz="1800" b="1">
                  <a:latin typeface="Times New Roman" panose="02020603050405020304" pitchFamily="18" charset="0"/>
                  <a:ea typeface="宋体" panose="02010600030101010101" pitchFamily="2" charset="-122"/>
                </a:rPr>
                <a:t>接</a:t>
              </a:r>
            </a:p>
            <a:p>
              <a:pPr algn="ctr" eaLnBrk="1" latinLnBrk="0" hangingPunct="1"/>
              <a:r>
                <a:rPr lang="zh-CN" altLang="en-US" sz="1800" b="1">
                  <a:latin typeface="Times New Roman" panose="02020603050405020304" pitchFamily="18" charset="0"/>
                  <a:ea typeface="宋体" panose="02010600030101010101" pitchFamily="2" charset="-122"/>
                </a:rPr>
                <a:t>口</a:t>
              </a:r>
            </a:p>
          </p:txBody>
        </p:sp>
        <p:grpSp>
          <p:nvGrpSpPr>
            <p:cNvPr id="36883" name="Group 54">
              <a:extLst>
                <a:ext uri="{FF2B5EF4-FFF2-40B4-BE49-F238E27FC236}">
                  <a16:creationId xmlns:a16="http://schemas.microsoft.com/office/drawing/2014/main" id="{9E40D254-95DA-4991-B757-5B9D8E5C19B5}"/>
                </a:ext>
              </a:extLst>
            </p:cNvPr>
            <p:cNvGrpSpPr>
              <a:grpSpLocks/>
            </p:cNvGrpSpPr>
            <p:nvPr/>
          </p:nvGrpSpPr>
          <p:grpSpPr bwMode="auto">
            <a:xfrm>
              <a:off x="384" y="2064"/>
              <a:ext cx="528" cy="240"/>
              <a:chOff x="1008" y="1200"/>
              <a:chExt cx="528" cy="240"/>
            </a:xfrm>
          </p:grpSpPr>
          <p:sp>
            <p:nvSpPr>
              <p:cNvPr id="36892" name="Line 17">
                <a:extLst>
                  <a:ext uri="{FF2B5EF4-FFF2-40B4-BE49-F238E27FC236}">
                    <a16:creationId xmlns:a16="http://schemas.microsoft.com/office/drawing/2014/main" id="{2948BFC2-A082-4513-A770-376C5339ED61}"/>
                  </a:ext>
                </a:extLst>
              </p:cNvPr>
              <p:cNvSpPr>
                <a:spLocks noChangeShapeType="1"/>
              </p:cNvSpPr>
              <p:nvPr/>
            </p:nvSpPr>
            <p:spPr bwMode="auto">
              <a:xfrm>
                <a:off x="1344" y="1296"/>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3" name="AutoShape 16">
                <a:extLst>
                  <a:ext uri="{FF2B5EF4-FFF2-40B4-BE49-F238E27FC236}">
                    <a16:creationId xmlns:a16="http://schemas.microsoft.com/office/drawing/2014/main" id="{5628EB97-61B1-40B8-8E88-7DC5BEF5D376}"/>
                  </a:ext>
                </a:extLst>
              </p:cNvPr>
              <p:cNvSpPr>
                <a:spLocks noChangeArrowheads="1"/>
              </p:cNvSpPr>
              <p:nvPr/>
            </p:nvSpPr>
            <p:spPr bwMode="auto">
              <a:xfrm>
                <a:off x="1008" y="1200"/>
                <a:ext cx="336" cy="24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M</a:t>
                </a:r>
              </a:p>
            </p:txBody>
          </p:sp>
        </p:grpSp>
        <p:sp>
          <p:nvSpPr>
            <p:cNvPr id="36884" name="Line 53">
              <a:extLst>
                <a:ext uri="{FF2B5EF4-FFF2-40B4-BE49-F238E27FC236}">
                  <a16:creationId xmlns:a16="http://schemas.microsoft.com/office/drawing/2014/main" id="{D9005AE0-903F-42A6-9232-E989E288B488}"/>
                </a:ext>
              </a:extLst>
            </p:cNvPr>
            <p:cNvSpPr>
              <a:spLocks noChangeShapeType="1"/>
            </p:cNvSpPr>
            <p:nvPr/>
          </p:nvSpPr>
          <p:spPr bwMode="auto">
            <a:xfrm>
              <a:off x="1296" y="2784"/>
              <a:ext cx="5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6885" name="Group 55">
              <a:extLst>
                <a:ext uri="{FF2B5EF4-FFF2-40B4-BE49-F238E27FC236}">
                  <a16:creationId xmlns:a16="http://schemas.microsoft.com/office/drawing/2014/main" id="{4EB02E6A-8B13-4733-B933-6ECD320C7DC6}"/>
                </a:ext>
              </a:extLst>
            </p:cNvPr>
            <p:cNvGrpSpPr>
              <a:grpSpLocks/>
            </p:cNvGrpSpPr>
            <p:nvPr/>
          </p:nvGrpSpPr>
          <p:grpSpPr bwMode="auto">
            <a:xfrm>
              <a:off x="384" y="2544"/>
              <a:ext cx="528" cy="240"/>
              <a:chOff x="1008" y="1200"/>
              <a:chExt cx="528" cy="240"/>
            </a:xfrm>
          </p:grpSpPr>
          <p:sp>
            <p:nvSpPr>
              <p:cNvPr id="36890" name="Line 17">
                <a:extLst>
                  <a:ext uri="{FF2B5EF4-FFF2-40B4-BE49-F238E27FC236}">
                    <a16:creationId xmlns:a16="http://schemas.microsoft.com/office/drawing/2014/main" id="{734302B1-8C6E-4791-9D35-EDC9A0EB5D1A}"/>
                  </a:ext>
                </a:extLst>
              </p:cNvPr>
              <p:cNvSpPr>
                <a:spLocks noChangeShapeType="1"/>
              </p:cNvSpPr>
              <p:nvPr/>
            </p:nvSpPr>
            <p:spPr bwMode="auto">
              <a:xfrm>
                <a:off x="1344" y="1296"/>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91" name="AutoShape 16">
                <a:extLst>
                  <a:ext uri="{FF2B5EF4-FFF2-40B4-BE49-F238E27FC236}">
                    <a16:creationId xmlns:a16="http://schemas.microsoft.com/office/drawing/2014/main" id="{DC65A0EA-1D51-4DAE-ACF5-11E7DD67EED3}"/>
                  </a:ext>
                </a:extLst>
              </p:cNvPr>
              <p:cNvSpPr>
                <a:spLocks noChangeArrowheads="1"/>
              </p:cNvSpPr>
              <p:nvPr/>
            </p:nvSpPr>
            <p:spPr bwMode="auto">
              <a:xfrm>
                <a:off x="1008" y="1200"/>
                <a:ext cx="336" cy="24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M</a:t>
                </a:r>
              </a:p>
            </p:txBody>
          </p:sp>
        </p:grpSp>
        <p:grpSp>
          <p:nvGrpSpPr>
            <p:cNvPr id="36886" name="Group 58">
              <a:extLst>
                <a:ext uri="{FF2B5EF4-FFF2-40B4-BE49-F238E27FC236}">
                  <a16:creationId xmlns:a16="http://schemas.microsoft.com/office/drawing/2014/main" id="{44C3E37F-4F4A-4CBB-B593-B02F0D80EC33}"/>
                </a:ext>
              </a:extLst>
            </p:cNvPr>
            <p:cNvGrpSpPr>
              <a:grpSpLocks/>
            </p:cNvGrpSpPr>
            <p:nvPr/>
          </p:nvGrpSpPr>
          <p:grpSpPr bwMode="auto">
            <a:xfrm>
              <a:off x="384" y="3168"/>
              <a:ext cx="528" cy="240"/>
              <a:chOff x="1008" y="1200"/>
              <a:chExt cx="528" cy="240"/>
            </a:xfrm>
          </p:grpSpPr>
          <p:sp>
            <p:nvSpPr>
              <p:cNvPr id="36888" name="Line 17">
                <a:extLst>
                  <a:ext uri="{FF2B5EF4-FFF2-40B4-BE49-F238E27FC236}">
                    <a16:creationId xmlns:a16="http://schemas.microsoft.com/office/drawing/2014/main" id="{EA6850D4-C8D2-449C-BF84-D8D73442B26E}"/>
                  </a:ext>
                </a:extLst>
              </p:cNvPr>
              <p:cNvSpPr>
                <a:spLocks noChangeShapeType="1"/>
              </p:cNvSpPr>
              <p:nvPr/>
            </p:nvSpPr>
            <p:spPr bwMode="auto">
              <a:xfrm>
                <a:off x="1344" y="1296"/>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9" name="AutoShape 16">
                <a:extLst>
                  <a:ext uri="{FF2B5EF4-FFF2-40B4-BE49-F238E27FC236}">
                    <a16:creationId xmlns:a16="http://schemas.microsoft.com/office/drawing/2014/main" id="{A1143017-6ABA-44BA-9FFB-4A6E8CB3ED71}"/>
                  </a:ext>
                </a:extLst>
              </p:cNvPr>
              <p:cNvSpPr>
                <a:spLocks noChangeArrowheads="1"/>
              </p:cNvSpPr>
              <p:nvPr/>
            </p:nvSpPr>
            <p:spPr bwMode="auto">
              <a:xfrm>
                <a:off x="1008" y="1200"/>
                <a:ext cx="336" cy="24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M</a:t>
                </a:r>
              </a:p>
            </p:txBody>
          </p:sp>
        </p:grpSp>
        <p:sp>
          <p:nvSpPr>
            <p:cNvPr id="36887" name="Line 61">
              <a:extLst>
                <a:ext uri="{FF2B5EF4-FFF2-40B4-BE49-F238E27FC236}">
                  <a16:creationId xmlns:a16="http://schemas.microsoft.com/office/drawing/2014/main" id="{F50A78AA-6439-427D-89D3-2041A13BAA5D}"/>
                </a:ext>
              </a:extLst>
            </p:cNvPr>
            <p:cNvSpPr>
              <a:spLocks noChangeShapeType="1"/>
            </p:cNvSpPr>
            <p:nvPr/>
          </p:nvSpPr>
          <p:spPr bwMode="auto">
            <a:xfrm>
              <a:off x="576" y="2784"/>
              <a:ext cx="0" cy="384"/>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69" name="WordArt 63">
            <a:extLst>
              <a:ext uri="{FF2B5EF4-FFF2-40B4-BE49-F238E27FC236}">
                <a16:creationId xmlns:a16="http://schemas.microsoft.com/office/drawing/2014/main" id="{6AD865E1-C4AD-4B09-A9E2-18EB16C76C1F}"/>
              </a:ext>
            </a:extLst>
          </p:cNvPr>
          <p:cNvSpPr>
            <a:spLocks noChangeArrowheads="1" noChangeShapeType="1" noTextEdit="1"/>
          </p:cNvSpPr>
          <p:nvPr/>
        </p:nvSpPr>
        <p:spPr bwMode="auto">
          <a:xfrm>
            <a:off x="3581400" y="4452392"/>
            <a:ext cx="381000" cy="152400"/>
          </a:xfrm>
          <a:prstGeom prst="rect">
            <a:avLst/>
          </a:prstGeom>
        </p:spPr>
        <p:txBody>
          <a:bodyPr wrap="none" fromWordArt="1">
            <a:prstTxWarp prst="textPlain">
              <a:avLst>
                <a:gd name="adj" fmla="val 50000"/>
              </a:avLst>
            </a:prstTxWarp>
          </a:bodyPr>
          <a:lstStyle/>
          <a:p>
            <a:pPr algn="ctr"/>
            <a:r>
              <a:rPr lang="en-US" altLang="zh-CN" sz="3600" b="1" kern="10">
                <a:ln w="9525">
                  <a:solidFill>
                    <a:srgbClr val="000000"/>
                  </a:solidFill>
                  <a:round/>
                  <a:headEnd/>
                  <a:tailEnd/>
                </a:ln>
                <a:solidFill>
                  <a:srgbClr val="000000"/>
                </a:solidFill>
                <a:latin typeface="宋体" panose="02010600030101010101" pitchFamily="2" charset="-122"/>
                <a:ea typeface="宋体" panose="02010600030101010101" pitchFamily="2" charset="-122"/>
              </a:rPr>
              <a:t>CAN</a:t>
            </a:r>
            <a:endParaRPr lang="zh-CN" altLang="en-US" sz="3600" b="1" kern="10">
              <a:ln w="9525">
                <a:solidFill>
                  <a:srgbClr val="000000"/>
                </a:solidFill>
                <a:round/>
                <a:headEnd/>
                <a:tailEnd/>
              </a:ln>
              <a:solidFill>
                <a:srgbClr val="000000"/>
              </a:solidFill>
              <a:latin typeface="宋体" panose="02010600030101010101" pitchFamily="2" charset="-122"/>
              <a:ea typeface="宋体" panose="02010600030101010101" pitchFamily="2" charset="-122"/>
            </a:endParaRPr>
          </a:p>
        </p:txBody>
      </p:sp>
      <p:sp>
        <p:nvSpPr>
          <p:cNvPr id="36870" name="WordArt 64">
            <a:extLst>
              <a:ext uri="{FF2B5EF4-FFF2-40B4-BE49-F238E27FC236}">
                <a16:creationId xmlns:a16="http://schemas.microsoft.com/office/drawing/2014/main" id="{259F1F50-121F-4579-8BF9-D82D4B59B3E5}"/>
              </a:ext>
            </a:extLst>
          </p:cNvPr>
          <p:cNvSpPr>
            <a:spLocks noChangeArrowheads="1" noChangeShapeType="1" noTextEdit="1"/>
          </p:cNvSpPr>
          <p:nvPr/>
        </p:nvSpPr>
        <p:spPr bwMode="auto">
          <a:xfrm>
            <a:off x="2895600" y="1556792"/>
            <a:ext cx="1219200" cy="252413"/>
          </a:xfrm>
          <a:prstGeom prst="rect">
            <a:avLst/>
          </a:prstGeom>
        </p:spPr>
        <p:txBody>
          <a:bodyPr wrap="none" fromWordArt="1">
            <a:prstTxWarp prst="textPlain">
              <a:avLst>
                <a:gd name="adj" fmla="val 50000"/>
              </a:avLst>
            </a:prstTxWarp>
          </a:bodyPr>
          <a:lstStyle/>
          <a:p>
            <a:pPr algn="ctr"/>
            <a:r>
              <a:rPr lang="zh-CN" altLang="en-US" sz="3600" b="1" kern="10">
                <a:ln w="9525">
                  <a:solidFill>
                    <a:srgbClr val="000000"/>
                  </a:solidFill>
                  <a:round/>
                  <a:headEnd/>
                  <a:tailEnd/>
                </a:ln>
                <a:solidFill>
                  <a:srgbClr val="000000"/>
                </a:solidFill>
                <a:latin typeface="宋体" panose="02010600030101010101" pitchFamily="2" charset="-122"/>
                <a:ea typeface="宋体" panose="02010600030101010101" pitchFamily="2" charset="-122"/>
              </a:rPr>
              <a:t>配网中心站</a:t>
            </a:r>
          </a:p>
        </p:txBody>
      </p:sp>
      <p:sp>
        <p:nvSpPr>
          <p:cNvPr id="135235" name="WordArt 67">
            <a:extLst>
              <a:ext uri="{FF2B5EF4-FFF2-40B4-BE49-F238E27FC236}">
                <a16:creationId xmlns:a16="http://schemas.microsoft.com/office/drawing/2014/main" id="{C2BD13B7-82AF-429E-BECB-8D19C2F4554C}"/>
              </a:ext>
            </a:extLst>
          </p:cNvPr>
          <p:cNvSpPr>
            <a:spLocks noChangeArrowheads="1" noChangeShapeType="1" noTextEdit="1"/>
          </p:cNvSpPr>
          <p:nvPr/>
        </p:nvSpPr>
        <p:spPr bwMode="auto">
          <a:xfrm>
            <a:off x="3048000" y="5976392"/>
            <a:ext cx="3200400" cy="228600"/>
          </a:xfrm>
          <a:prstGeom prst="rect">
            <a:avLst/>
          </a:prstGeom>
        </p:spPr>
        <p:txBody>
          <a:bodyPr wrap="none" fromWordArt="1">
            <a:prstTxWarp prst="textPlain">
              <a:avLst>
                <a:gd name="adj" fmla="val 50000"/>
              </a:avLst>
            </a:prstTxWarp>
          </a:bodyPr>
          <a:lstStyle/>
          <a:p>
            <a:pPr algn="ctr">
              <a:defRPr/>
            </a:pPr>
            <a:r>
              <a:rPr lang="en-US" altLang="zh-CN" sz="3600" kern="10">
                <a:ln w="9525">
                  <a:solidFill>
                    <a:srgbClr val="000000"/>
                  </a:solidFill>
                  <a:round/>
                  <a:headEnd/>
                  <a:tailEnd/>
                </a:ln>
                <a:solidFill>
                  <a:srgbClr val="000000"/>
                </a:solidFill>
                <a:latin typeface="宋体"/>
                <a:ea typeface="宋体"/>
              </a:rPr>
              <a:t>10kV</a:t>
            </a:r>
            <a:r>
              <a:rPr lang="zh-CN" altLang="en-US" sz="3600" kern="10">
                <a:ln w="9525">
                  <a:solidFill>
                    <a:srgbClr val="000000"/>
                  </a:solidFill>
                  <a:round/>
                  <a:headEnd/>
                  <a:tailEnd/>
                </a:ln>
                <a:solidFill>
                  <a:srgbClr val="000000"/>
                </a:solidFill>
                <a:latin typeface="宋体"/>
                <a:ea typeface="宋体"/>
              </a:rPr>
              <a:t>开关站监控系统</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1027">
            <a:extLst>
              <a:ext uri="{FF2B5EF4-FFF2-40B4-BE49-F238E27FC236}">
                <a16:creationId xmlns:a16="http://schemas.microsoft.com/office/drawing/2014/main" id="{60D36208-EBFB-4F25-BCE6-159DBCBC2A79}"/>
              </a:ext>
            </a:extLst>
          </p:cNvPr>
          <p:cNvSpPr>
            <a:spLocks noGrp="1"/>
          </p:cNvSpPr>
          <p:nvPr>
            <p:ph idx="1"/>
          </p:nvPr>
        </p:nvSpPr>
        <p:spPr>
          <a:xfrm>
            <a:off x="500063" y="1357313"/>
            <a:ext cx="8229600" cy="4525962"/>
          </a:xfrm>
        </p:spPr>
        <p:txBody>
          <a:bodyPr/>
          <a:lstStyle/>
          <a:p>
            <a:pPr>
              <a:lnSpc>
                <a:spcPct val="90000"/>
              </a:lnSpc>
              <a:buFont typeface="Arial" charset="0"/>
              <a:buChar char="•"/>
              <a:defRPr/>
            </a:pPr>
            <a:r>
              <a:rPr lang="zh-CN" altLang="en-US" sz="2200" dirty="0"/>
              <a:t>（1）系统采用分布式结构，结构简洁，易于改造。 </a:t>
            </a:r>
          </a:p>
          <a:p>
            <a:pPr>
              <a:lnSpc>
                <a:spcPct val="90000"/>
              </a:lnSpc>
              <a:buFont typeface="Arial" charset="0"/>
              <a:buChar char="•"/>
              <a:defRPr/>
            </a:pPr>
            <a:r>
              <a:rPr lang="zh-CN" altLang="en-US" sz="2200" dirty="0"/>
              <a:t>（2）由于装置均安装在高压柜中，省去了集中组屏和屏柜之间的二次电缆，并且保护随同升级，有较高的经济效益。 </a:t>
            </a:r>
          </a:p>
          <a:p>
            <a:pPr>
              <a:lnSpc>
                <a:spcPct val="90000"/>
              </a:lnSpc>
              <a:buFont typeface="Arial" charset="0"/>
              <a:buChar char="•"/>
              <a:defRPr/>
            </a:pPr>
            <a:r>
              <a:rPr lang="zh-CN" altLang="en-US" sz="2200" dirty="0"/>
              <a:t>（3）利用微机保护的快速采样和越限保持功能，记录故障穿越部位，为系统重构、自动事故处理等应用提供依据。 </a:t>
            </a:r>
          </a:p>
          <a:p>
            <a:pPr>
              <a:lnSpc>
                <a:spcPct val="90000"/>
              </a:lnSpc>
              <a:buFont typeface="Arial" charset="0"/>
              <a:buChar char="•"/>
              <a:defRPr/>
            </a:pPr>
            <a:r>
              <a:rPr lang="zh-CN" altLang="en-US" sz="2200" dirty="0"/>
              <a:t>（4）遥测量可以在电能表或者保护装置上获得，综合误差在没有电能表的地方小于</a:t>
            </a:r>
            <a:r>
              <a:rPr lang="en-US" altLang="zh-CN" sz="2200" dirty="0"/>
              <a:t>4%</a:t>
            </a:r>
            <a:r>
              <a:rPr lang="zh-CN" altLang="en-US" sz="2200" dirty="0"/>
              <a:t>。</a:t>
            </a:r>
          </a:p>
          <a:p>
            <a:pPr>
              <a:lnSpc>
                <a:spcPct val="90000"/>
              </a:lnSpc>
              <a:buFont typeface="Arial" charset="0"/>
              <a:buChar char="•"/>
              <a:defRPr/>
            </a:pPr>
            <a:r>
              <a:rPr lang="zh-CN" altLang="en-US" sz="2200" dirty="0"/>
              <a:t>（5）采用在保护装置内进行软件校验，以达到遥控反较的目的，遥控可靠性也得到了保证。</a:t>
            </a:r>
          </a:p>
          <a:p>
            <a:pPr>
              <a:lnSpc>
                <a:spcPct val="90000"/>
              </a:lnSpc>
              <a:buFont typeface="Arial" charset="0"/>
              <a:buChar char="•"/>
              <a:defRPr/>
            </a:pPr>
            <a:r>
              <a:rPr lang="zh-CN" altLang="en-US" sz="2200" dirty="0"/>
              <a:t>（6）保护测量精度综合误差比监控要求低，因此该模式只能适用于测量精度要求不高的配电网开关站所。</a:t>
            </a:r>
          </a:p>
          <a:p>
            <a:pPr algn="just">
              <a:lnSpc>
                <a:spcPct val="90000"/>
              </a:lnSpc>
              <a:buFont typeface="Arial" charset="0"/>
              <a:buChar char="•"/>
              <a:defRPr/>
            </a:pPr>
            <a:r>
              <a:rPr lang="zh-CN" altLang="en-US" sz="2200" dirty="0"/>
              <a:t>（7）微机保护兼容监控功能，增加了保护单元</a:t>
            </a:r>
            <a:r>
              <a:rPr lang="en-US" altLang="zh-CN" sz="2200" dirty="0"/>
              <a:t>CPU</a:t>
            </a:r>
            <a:r>
              <a:rPr lang="zh-CN" altLang="en-US" sz="2200" dirty="0"/>
              <a:t>的负担，对微机保护独立性有一定影响。</a:t>
            </a:r>
          </a:p>
          <a:p>
            <a:pPr>
              <a:lnSpc>
                <a:spcPct val="90000"/>
              </a:lnSpc>
              <a:buFont typeface="Arial" charset="0"/>
              <a:buChar char="•"/>
              <a:defRPr/>
            </a:pPr>
            <a:r>
              <a:rPr lang="zh-CN" altLang="en-US" sz="2200" dirty="0"/>
              <a:t>  </a:t>
            </a:r>
          </a:p>
        </p:txBody>
      </p:sp>
      <p:sp>
        <p:nvSpPr>
          <p:cNvPr id="136194" name="Rectangle 1026">
            <a:extLst>
              <a:ext uri="{FF2B5EF4-FFF2-40B4-BE49-F238E27FC236}">
                <a16:creationId xmlns:a16="http://schemas.microsoft.com/office/drawing/2014/main" id="{0C9DDC15-6D87-462D-B330-CCAB040639B7}"/>
              </a:ext>
            </a:extLst>
          </p:cNvPr>
          <p:cNvSpPr>
            <a:spLocks noGrp="1"/>
          </p:cNvSpPr>
          <p:nvPr>
            <p:ph type="title"/>
          </p:nvPr>
        </p:nvSpPr>
        <p:spPr>
          <a:xfrm>
            <a:off x="500063" y="142875"/>
            <a:ext cx="8229600" cy="1143000"/>
          </a:xfrm>
        </p:spPr>
        <p:txBody>
          <a:bodyPr/>
          <a:lstStyle/>
          <a:p>
            <a:pPr>
              <a:defRPr/>
            </a:pPr>
            <a:r>
              <a:rPr lang="zh-CN" altLang="en-US" sz="2800" dirty="0"/>
              <a:t>厦门湖里工业区10</a:t>
            </a:r>
            <a:r>
              <a:rPr lang="en-US" altLang="zh-CN" sz="2800" dirty="0">
                <a:solidFill>
                  <a:srgbClr val="FF0000"/>
                </a:solidFill>
              </a:rPr>
              <a:t>k</a:t>
            </a:r>
            <a:r>
              <a:rPr lang="en-US" altLang="zh-CN" sz="2800" dirty="0"/>
              <a:t>V</a:t>
            </a:r>
            <a:r>
              <a:rPr lang="zh-CN" altLang="en-US" sz="2800" dirty="0"/>
              <a:t>开关站综合自动化系统 特点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a:extLst>
              <a:ext uri="{FF2B5EF4-FFF2-40B4-BE49-F238E27FC236}">
                <a16:creationId xmlns:a16="http://schemas.microsoft.com/office/drawing/2014/main" id="{9918FD29-C12A-416D-AA25-EDF580E1C812}"/>
              </a:ext>
            </a:extLst>
          </p:cNvPr>
          <p:cNvSpPr>
            <a:spLocks noGrp="1"/>
          </p:cNvSpPr>
          <p:nvPr>
            <p:ph idx="1"/>
          </p:nvPr>
        </p:nvSpPr>
        <p:spPr>
          <a:xfrm>
            <a:off x="500063" y="538859"/>
            <a:ext cx="8229600" cy="4186285"/>
          </a:xfrm>
        </p:spPr>
        <p:txBody>
          <a:bodyPr/>
          <a:lstStyle/>
          <a:p>
            <a:pPr>
              <a:buFont typeface="Arial" charset="0"/>
              <a:buChar char="•"/>
              <a:defRPr/>
            </a:pPr>
            <a:r>
              <a:rPr lang="zh-CN" altLang="en-US" dirty="0"/>
              <a:t>（1）模拟量</a:t>
            </a:r>
          </a:p>
          <a:p>
            <a:pPr>
              <a:buFont typeface="Arial" charset="0"/>
              <a:buChar char="•"/>
              <a:defRPr/>
            </a:pPr>
            <a:r>
              <a:rPr lang="zh-CN" altLang="en-US" dirty="0"/>
              <a:t>变电所的进线电压、电流和功率值，各段母线的电压、电流，各馈线回路的电流及功率值。此外还有变压器的油温，电容器室的温度，直流电源电压等。</a:t>
            </a:r>
          </a:p>
          <a:p>
            <a:pPr>
              <a:buFont typeface="Arial" charset="0"/>
              <a:buChar char="•"/>
              <a:defRPr/>
            </a:pPr>
            <a:r>
              <a:rPr lang="zh-CN" altLang="en-US" dirty="0"/>
              <a:t>（2）状态量</a:t>
            </a:r>
          </a:p>
          <a:p>
            <a:pPr>
              <a:buFont typeface="Arial" charset="0"/>
              <a:buChar char="•"/>
              <a:defRPr/>
            </a:pPr>
            <a:r>
              <a:rPr lang="zh-CN" altLang="en-US" dirty="0"/>
              <a:t>变电所内各高压断路器和高压隔离开关的位置状态；变电所内一次设备运行状态及报警信号，变压器分接头位置信号，无功补偿电容器的投切开关位置状态等。</a:t>
            </a:r>
          </a:p>
          <a:p>
            <a:pPr>
              <a:buFont typeface="Arial" charset="0"/>
              <a:buChar char="•"/>
              <a:defRPr/>
            </a:pPr>
            <a:r>
              <a:rPr lang="zh-CN" altLang="en-US" dirty="0"/>
              <a:t>（3）脉冲量</a:t>
            </a:r>
            <a:endParaRPr lang="en-US" altLang="zh-CN" dirty="0"/>
          </a:p>
          <a:p>
            <a:pPr>
              <a:buFont typeface="Arial" charset="0"/>
              <a:buChar char="•"/>
              <a:defRPr/>
            </a:pPr>
            <a:r>
              <a:rPr lang="zh-CN" altLang="en-US" dirty="0"/>
              <a:t>脉冲量是指脉冲电度表输出的以脉冲信号表示的电度量。</a:t>
            </a:r>
          </a:p>
          <a:p>
            <a:pPr>
              <a:buFont typeface="Arial" charset="0"/>
              <a:buChar char="•"/>
              <a:defRPr/>
            </a:pPr>
            <a:endParaRPr lang="zh-CN" altLang="en-US" dirty="0"/>
          </a:p>
        </p:txBody>
      </p:sp>
      <p:sp>
        <p:nvSpPr>
          <p:cNvPr id="97282" name="Rectangle 2">
            <a:extLst>
              <a:ext uri="{FF2B5EF4-FFF2-40B4-BE49-F238E27FC236}">
                <a16:creationId xmlns:a16="http://schemas.microsoft.com/office/drawing/2014/main" id="{03EE8AF1-E012-401E-AD9C-F1914E1395A1}"/>
              </a:ext>
            </a:extLst>
          </p:cNvPr>
          <p:cNvSpPr>
            <a:spLocks noGrp="1"/>
          </p:cNvSpPr>
          <p:nvPr>
            <p:ph type="title"/>
          </p:nvPr>
        </p:nvSpPr>
        <p:spPr>
          <a:xfrm>
            <a:off x="500063" y="-1141"/>
            <a:ext cx="8229600" cy="540000"/>
          </a:xfrm>
        </p:spPr>
        <p:txBody>
          <a:bodyPr>
            <a:normAutofit fontScale="90000"/>
          </a:bodyPr>
          <a:lstStyle/>
          <a:p>
            <a:pPr>
              <a:defRPr/>
            </a:pPr>
            <a:r>
              <a:rPr lang="zh-CN" altLang="en-US" dirty="0"/>
              <a:t>（一）数据采集</a:t>
            </a:r>
          </a:p>
        </p:txBody>
      </p:sp>
      <p:sp>
        <p:nvSpPr>
          <p:cNvPr id="4" name="Rectangle 3">
            <a:extLst>
              <a:ext uri="{FF2B5EF4-FFF2-40B4-BE49-F238E27FC236}">
                <a16:creationId xmlns:a16="http://schemas.microsoft.com/office/drawing/2014/main" id="{0625BF29-D4A2-4EDE-97AC-BF78C5E5E62D}"/>
              </a:ext>
            </a:extLst>
          </p:cNvPr>
          <p:cNvSpPr txBox="1">
            <a:spLocks/>
          </p:cNvSpPr>
          <p:nvPr/>
        </p:nvSpPr>
        <p:spPr bwMode="auto">
          <a:xfrm>
            <a:off x="500063" y="5422441"/>
            <a:ext cx="8229600" cy="142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n-ea"/>
                <a:ea typeface="+mn-ea"/>
                <a:cs typeface="+mn-cs"/>
              </a:defRPr>
            </a:lvl1pPr>
            <a:lvl2pPr marL="742950" indent="-285750" algn="l" rtl="0" eaLnBrk="0" fontAlgn="base" hangingPunct="0">
              <a:spcBef>
                <a:spcPct val="20000"/>
              </a:spcBef>
              <a:spcAft>
                <a:spcPct val="0"/>
              </a:spcAft>
              <a:buFont typeface="Arial" panose="020B0604020202020204" pitchFamily="34" charset="0"/>
              <a:buNone/>
              <a:defRPr sz="2400" b="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atinLnBrk="0">
              <a:buFont typeface="Arial" charset="0"/>
              <a:buChar char="•"/>
              <a:defRPr/>
            </a:pPr>
            <a:r>
              <a:rPr kumimoji="0" lang="zh-CN" altLang="en-US"/>
              <a:t>（1）变电所运行参数的统计、分析与计算。</a:t>
            </a:r>
          </a:p>
          <a:p>
            <a:pPr latinLnBrk="0">
              <a:buFont typeface="Arial" charset="0"/>
              <a:buChar char="•"/>
              <a:defRPr/>
            </a:pPr>
            <a:r>
              <a:rPr kumimoji="0" lang="zh-CN" altLang="en-US"/>
              <a:t>（2）变电所内各种事件信息的顺序记忆并登录存档</a:t>
            </a:r>
          </a:p>
          <a:p>
            <a:pPr latinLnBrk="0">
              <a:buFont typeface="Arial" charset="0"/>
              <a:buChar char="•"/>
              <a:defRPr/>
            </a:pPr>
            <a:r>
              <a:rPr kumimoji="0" lang="zh-CN" altLang="en-US"/>
              <a:t>（3）变电所内运行参数和设备的越限报警及记录。 </a:t>
            </a:r>
            <a:endParaRPr kumimoji="0" lang="zh-CN" altLang="en-US" dirty="0"/>
          </a:p>
        </p:txBody>
      </p:sp>
      <p:sp>
        <p:nvSpPr>
          <p:cNvPr id="5" name="Rectangle 2">
            <a:extLst>
              <a:ext uri="{FF2B5EF4-FFF2-40B4-BE49-F238E27FC236}">
                <a16:creationId xmlns:a16="http://schemas.microsoft.com/office/drawing/2014/main" id="{60ABB857-23BE-4275-8D03-31958FB7CFDF}"/>
              </a:ext>
            </a:extLst>
          </p:cNvPr>
          <p:cNvSpPr txBox="1">
            <a:spLocks/>
          </p:cNvSpPr>
          <p:nvPr/>
        </p:nvSpPr>
        <p:spPr bwMode="auto">
          <a:xfrm>
            <a:off x="499206" y="4882441"/>
            <a:ext cx="82296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lnSpcReduction="10000"/>
          </a:bodyPr>
          <a:lstStyle>
            <a:lvl1pPr algn="l" rtl="0" eaLnBrk="0" fontAlgn="base" hangingPunct="0">
              <a:spcBef>
                <a:spcPct val="0"/>
              </a:spcBef>
              <a:spcAft>
                <a:spcPct val="0"/>
              </a:spcAft>
              <a:defRPr sz="3200" kern="1200">
                <a:solidFill>
                  <a:schemeClr val="tx2">
                    <a:lumMod val="50000"/>
                  </a:schemeClr>
                </a:solidFill>
                <a:latin typeface="华文新魏" pitchFamily="2" charset="-122"/>
                <a:ea typeface="华文新魏"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맑은 고딕" pitchFamily="34" charset="-127"/>
              </a:defRPr>
            </a:lvl2pPr>
            <a:lvl3pPr algn="ctr" rtl="0" eaLnBrk="0" fontAlgn="base" hangingPunct="0">
              <a:spcBef>
                <a:spcPct val="0"/>
              </a:spcBef>
              <a:spcAft>
                <a:spcPct val="0"/>
              </a:spcAft>
              <a:defRPr sz="4400">
                <a:solidFill>
                  <a:schemeClr val="tx1"/>
                </a:solidFill>
                <a:latin typeface="Calibri" pitchFamily="34" charset="0"/>
                <a:ea typeface="맑은 고딕" pitchFamily="34" charset="-127"/>
              </a:defRPr>
            </a:lvl3pPr>
            <a:lvl4pPr algn="ctr" rtl="0" eaLnBrk="0" fontAlgn="base" hangingPunct="0">
              <a:spcBef>
                <a:spcPct val="0"/>
              </a:spcBef>
              <a:spcAft>
                <a:spcPct val="0"/>
              </a:spcAft>
              <a:defRPr sz="4400">
                <a:solidFill>
                  <a:schemeClr val="tx1"/>
                </a:solidFill>
                <a:latin typeface="Calibri" pitchFamily="34" charset="0"/>
                <a:ea typeface="맑은 고딕" pitchFamily="34" charset="-127"/>
              </a:defRPr>
            </a:lvl4pPr>
            <a:lvl5pPr algn="ctr" rtl="0" eaLnBrk="0" fontAlgn="base" hangingPunct="0">
              <a:spcBef>
                <a:spcPct val="0"/>
              </a:spcBef>
              <a:spcAft>
                <a:spcPct val="0"/>
              </a:spcAft>
              <a:defRPr sz="4400">
                <a:solidFill>
                  <a:schemeClr val="tx1"/>
                </a:solidFill>
                <a:latin typeface="Calibri" pitchFamily="34" charset="0"/>
                <a:ea typeface="맑은 고딕" pitchFamily="34" charset="-127"/>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latinLnBrk="0">
              <a:defRPr/>
            </a:pPr>
            <a:r>
              <a:rPr kumimoji="0" lang="zh-CN" altLang="en-US"/>
              <a:t>（二）数据处理与记录</a:t>
            </a:r>
            <a:endParaRPr kumimoji="0"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a:extLst>
              <a:ext uri="{FF2B5EF4-FFF2-40B4-BE49-F238E27FC236}">
                <a16:creationId xmlns:a16="http://schemas.microsoft.com/office/drawing/2014/main" id="{5127AE2F-DC3D-49B5-8843-9F39EB1EEFDF}"/>
              </a:ext>
            </a:extLst>
          </p:cNvPr>
          <p:cNvSpPr>
            <a:spLocks noGrp="1"/>
          </p:cNvSpPr>
          <p:nvPr>
            <p:ph idx="1"/>
          </p:nvPr>
        </p:nvSpPr>
        <p:spPr>
          <a:xfrm>
            <a:off x="500063" y="1357313"/>
            <a:ext cx="8229600" cy="4525962"/>
          </a:xfrm>
        </p:spPr>
        <p:txBody>
          <a:bodyPr/>
          <a:lstStyle/>
          <a:p>
            <a:pPr>
              <a:buFont typeface="Arial" charset="0"/>
              <a:buChar char="•"/>
              <a:defRPr/>
            </a:pPr>
            <a:r>
              <a:rPr lang="zh-CN" altLang="en-US" dirty="0"/>
              <a:t>(一) 系统概述</a:t>
            </a:r>
          </a:p>
          <a:p>
            <a:pPr>
              <a:buFont typeface="Arial" charset="0"/>
              <a:buChar char="•"/>
              <a:defRPr/>
            </a:pPr>
            <a:r>
              <a:rPr lang="zh-CN" altLang="en-US" dirty="0"/>
              <a:t> 系统采用全分散安装的灵活系统结构 </a:t>
            </a:r>
          </a:p>
          <a:p>
            <a:pPr>
              <a:buFont typeface="Arial" charset="0"/>
              <a:buChar char="•"/>
              <a:defRPr/>
            </a:pPr>
            <a:r>
              <a:rPr lang="zh-CN" altLang="en-US" dirty="0"/>
              <a:t> 系统采用先进的</a:t>
            </a:r>
            <a:r>
              <a:rPr lang="en-US" altLang="zh-CN" dirty="0"/>
              <a:t>CAN</a:t>
            </a:r>
            <a:r>
              <a:rPr lang="zh-CN" altLang="en-US" dirty="0"/>
              <a:t>通讯网络，保证了系统可靠、快速的运行。 </a:t>
            </a:r>
          </a:p>
          <a:p>
            <a:pPr>
              <a:buFont typeface="Arial" charset="0"/>
              <a:buChar char="•"/>
              <a:defRPr/>
            </a:pPr>
            <a:r>
              <a:rPr lang="zh-CN" altLang="en-US" dirty="0"/>
              <a:t>系统维护方便，可靠性高，系统既可用于老变电站改造，全面替代常规系统。并可同调度自动化系统联网，实现电力调度综合自动化系统。</a:t>
            </a:r>
          </a:p>
          <a:p>
            <a:pPr>
              <a:buFont typeface="Arial" charset="0"/>
              <a:buNone/>
              <a:defRPr/>
            </a:pPr>
            <a:endParaRPr lang="zh-CN" altLang="en-US" dirty="0"/>
          </a:p>
        </p:txBody>
      </p:sp>
      <p:sp>
        <p:nvSpPr>
          <p:cNvPr id="137218" name="Rectangle 2">
            <a:extLst>
              <a:ext uri="{FF2B5EF4-FFF2-40B4-BE49-F238E27FC236}">
                <a16:creationId xmlns:a16="http://schemas.microsoft.com/office/drawing/2014/main" id="{BB5197EC-866B-4D6D-AEB9-30FF296F51EE}"/>
              </a:ext>
            </a:extLst>
          </p:cNvPr>
          <p:cNvSpPr>
            <a:spLocks noGrp="1"/>
          </p:cNvSpPr>
          <p:nvPr>
            <p:ph type="title"/>
          </p:nvPr>
        </p:nvSpPr>
        <p:spPr>
          <a:xfrm>
            <a:off x="500063" y="142875"/>
            <a:ext cx="8229600" cy="1143000"/>
          </a:xfrm>
        </p:spPr>
        <p:txBody>
          <a:bodyPr/>
          <a:lstStyle/>
          <a:p>
            <a:pPr>
              <a:defRPr/>
            </a:pPr>
            <a:r>
              <a:rPr lang="zh-CN" altLang="en-US"/>
              <a:t>二、</a:t>
            </a:r>
            <a:r>
              <a:rPr lang="en-US" altLang="zh-CN"/>
              <a:t>DVPS-600</a:t>
            </a:r>
            <a:r>
              <a:rPr lang="zh-CN" altLang="en-US"/>
              <a:t>变电站综合自动化系统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140">
            <a:extLst>
              <a:ext uri="{FF2B5EF4-FFF2-40B4-BE49-F238E27FC236}">
                <a16:creationId xmlns:a16="http://schemas.microsoft.com/office/drawing/2014/main" id="{23376F04-ADFD-4967-BD42-07AAAA9D0215}"/>
              </a:ext>
            </a:extLst>
          </p:cNvPr>
          <p:cNvGrpSpPr>
            <a:grpSpLocks/>
          </p:cNvGrpSpPr>
          <p:nvPr/>
        </p:nvGrpSpPr>
        <p:grpSpPr bwMode="auto">
          <a:xfrm>
            <a:off x="228600" y="914400"/>
            <a:ext cx="8458200" cy="5610225"/>
            <a:chOff x="144" y="720"/>
            <a:chExt cx="5328" cy="3534"/>
          </a:xfrm>
        </p:grpSpPr>
        <p:sp>
          <p:nvSpPr>
            <p:cNvPr id="39939" name="Rectangle 108">
              <a:extLst>
                <a:ext uri="{FF2B5EF4-FFF2-40B4-BE49-F238E27FC236}">
                  <a16:creationId xmlns:a16="http://schemas.microsoft.com/office/drawing/2014/main" id="{46ABA542-559F-49A7-979B-E5939657C46D}"/>
                </a:ext>
              </a:extLst>
            </p:cNvPr>
            <p:cNvSpPr>
              <a:spLocks noChangeArrowheads="1"/>
            </p:cNvSpPr>
            <p:nvPr/>
          </p:nvSpPr>
          <p:spPr bwMode="auto">
            <a:xfrm>
              <a:off x="3888" y="2688"/>
              <a:ext cx="1584" cy="1392"/>
            </a:xfrm>
            <a:prstGeom prst="rect">
              <a:avLst/>
            </a:prstGeom>
            <a:solidFill>
              <a:schemeClr val="bg1"/>
            </a:solidFill>
            <a:ln w="9525">
              <a:solidFill>
                <a:schemeClr val="tx1"/>
              </a:solidFill>
              <a:prstDash val="dash"/>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endParaRPr lang="zh-CN" altLang="en-US">
                <a:solidFill>
                  <a:srgbClr val="FF0000"/>
                </a:solidFill>
              </a:endParaRPr>
            </a:p>
          </p:txBody>
        </p:sp>
        <p:sp>
          <p:nvSpPr>
            <p:cNvPr id="39940" name="Rectangle 107">
              <a:extLst>
                <a:ext uri="{FF2B5EF4-FFF2-40B4-BE49-F238E27FC236}">
                  <a16:creationId xmlns:a16="http://schemas.microsoft.com/office/drawing/2014/main" id="{D543641F-9A36-4E99-A7B2-A0C53F4EF004}"/>
                </a:ext>
              </a:extLst>
            </p:cNvPr>
            <p:cNvSpPr>
              <a:spLocks noChangeArrowheads="1"/>
            </p:cNvSpPr>
            <p:nvPr/>
          </p:nvSpPr>
          <p:spPr bwMode="auto">
            <a:xfrm>
              <a:off x="2304" y="2688"/>
              <a:ext cx="1488" cy="1392"/>
            </a:xfrm>
            <a:prstGeom prst="rect">
              <a:avLst/>
            </a:prstGeom>
            <a:solidFill>
              <a:schemeClr val="bg1"/>
            </a:solidFill>
            <a:ln w="9525">
              <a:solidFill>
                <a:srgbClr val="000066"/>
              </a:solidFill>
              <a:prstDash val="dash"/>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sp>
          <p:nvSpPr>
            <p:cNvPr id="39941" name="Rectangle 106">
              <a:extLst>
                <a:ext uri="{FF2B5EF4-FFF2-40B4-BE49-F238E27FC236}">
                  <a16:creationId xmlns:a16="http://schemas.microsoft.com/office/drawing/2014/main" id="{3659DEFA-C0D5-42AF-B72F-A30C984BCA47}"/>
                </a:ext>
              </a:extLst>
            </p:cNvPr>
            <p:cNvSpPr>
              <a:spLocks noChangeArrowheads="1"/>
            </p:cNvSpPr>
            <p:nvPr/>
          </p:nvSpPr>
          <p:spPr bwMode="auto">
            <a:xfrm>
              <a:off x="672" y="2688"/>
              <a:ext cx="1584" cy="1344"/>
            </a:xfrm>
            <a:prstGeom prst="rect">
              <a:avLst/>
            </a:prstGeom>
            <a:solidFill>
              <a:schemeClr val="bg1"/>
            </a:solidFill>
            <a:ln w="9525">
              <a:solidFill>
                <a:srgbClr val="D60093"/>
              </a:solidFill>
              <a:prstDash val="dash"/>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grpSp>
          <p:nvGrpSpPr>
            <p:cNvPr id="39942" name="Group 75">
              <a:extLst>
                <a:ext uri="{FF2B5EF4-FFF2-40B4-BE49-F238E27FC236}">
                  <a16:creationId xmlns:a16="http://schemas.microsoft.com/office/drawing/2014/main" id="{5F08741B-F637-4F18-8426-C7ED6A1F614E}"/>
                </a:ext>
              </a:extLst>
            </p:cNvPr>
            <p:cNvGrpSpPr>
              <a:grpSpLocks/>
            </p:cNvGrpSpPr>
            <p:nvPr/>
          </p:nvGrpSpPr>
          <p:grpSpPr bwMode="auto">
            <a:xfrm>
              <a:off x="336" y="2496"/>
              <a:ext cx="288" cy="1296"/>
              <a:chOff x="240" y="2544"/>
              <a:chExt cx="288" cy="1296"/>
            </a:xfrm>
          </p:grpSpPr>
          <p:sp>
            <p:nvSpPr>
              <p:cNvPr id="40004" name="AutoShape 10">
                <a:extLst>
                  <a:ext uri="{FF2B5EF4-FFF2-40B4-BE49-F238E27FC236}">
                    <a16:creationId xmlns:a16="http://schemas.microsoft.com/office/drawing/2014/main" id="{9C537098-39DB-4A0F-8597-6E849AD21084}"/>
                  </a:ext>
                </a:extLst>
              </p:cNvPr>
              <p:cNvSpPr>
                <a:spLocks noChangeArrowheads="1"/>
              </p:cNvSpPr>
              <p:nvPr/>
            </p:nvSpPr>
            <p:spPr bwMode="auto">
              <a:xfrm rot="-5400000">
                <a:off x="-144" y="3168"/>
                <a:ext cx="1056" cy="288"/>
              </a:xfrm>
              <a:prstGeom prst="flowChartAlternateProcess">
                <a:avLst/>
              </a:prstGeom>
              <a:solidFill>
                <a:srgbClr val="99FFCC"/>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200" b="1">
                    <a:latin typeface="Times New Roman" panose="02020603050405020304" pitchFamily="18" charset="0"/>
                    <a:ea typeface="宋体" panose="02010600030101010101" pitchFamily="2" charset="-122"/>
                  </a:rPr>
                  <a:t>DVP-</a:t>
                </a:r>
              </a:p>
              <a:p>
                <a:pPr algn="ctr" eaLnBrk="1" latinLnBrk="0" hangingPunct="1"/>
                <a:r>
                  <a:rPr lang="en-US" altLang="zh-CN" sz="1200" b="1">
                    <a:latin typeface="Times New Roman" panose="02020603050405020304" pitchFamily="18" charset="0"/>
                    <a:ea typeface="宋体" panose="02010600030101010101" pitchFamily="2" charset="-122"/>
                  </a:rPr>
                  <a:t>601</a:t>
                </a:r>
              </a:p>
              <a:p>
                <a:pPr algn="ctr" eaLnBrk="1" latinLnBrk="0" hangingPunct="1"/>
                <a:r>
                  <a:rPr lang="zh-CN" altLang="en-US" sz="1200" b="1">
                    <a:latin typeface="Times New Roman" panose="02020603050405020304" pitchFamily="18" charset="0"/>
                    <a:ea typeface="宋体" panose="02010600030101010101" pitchFamily="2" charset="-122"/>
                  </a:rPr>
                  <a:t>微机</a:t>
                </a:r>
              </a:p>
              <a:p>
                <a:pPr algn="ctr" eaLnBrk="1" latinLnBrk="0" hangingPunct="1"/>
                <a:r>
                  <a:rPr lang="zh-CN" altLang="en-US" sz="1200" b="1">
                    <a:latin typeface="Times New Roman" panose="02020603050405020304" pitchFamily="18" charset="0"/>
                    <a:ea typeface="宋体" panose="02010600030101010101" pitchFamily="2" charset="-122"/>
                  </a:rPr>
                  <a:t>中央</a:t>
                </a:r>
              </a:p>
              <a:p>
                <a:pPr algn="ctr" eaLnBrk="1" latinLnBrk="0" hangingPunct="1"/>
                <a:r>
                  <a:rPr lang="zh-CN" altLang="en-US" sz="1200" b="1">
                    <a:latin typeface="Times New Roman" panose="02020603050405020304" pitchFamily="18" charset="0"/>
                    <a:ea typeface="宋体" panose="02010600030101010101" pitchFamily="2" charset="-122"/>
                  </a:rPr>
                  <a:t>信号</a:t>
                </a:r>
              </a:p>
              <a:p>
                <a:pPr algn="ctr" eaLnBrk="1" latinLnBrk="0" hangingPunct="1"/>
                <a:r>
                  <a:rPr lang="zh-CN" altLang="en-US" sz="1200" b="1">
                    <a:latin typeface="Times New Roman" panose="02020603050405020304" pitchFamily="18" charset="0"/>
                    <a:ea typeface="宋体" panose="02010600030101010101" pitchFamily="2" charset="-122"/>
                  </a:rPr>
                  <a:t>装置</a:t>
                </a:r>
              </a:p>
            </p:txBody>
          </p:sp>
          <p:sp>
            <p:nvSpPr>
              <p:cNvPr id="40005" name="Line 11">
                <a:extLst>
                  <a:ext uri="{FF2B5EF4-FFF2-40B4-BE49-F238E27FC236}">
                    <a16:creationId xmlns:a16="http://schemas.microsoft.com/office/drawing/2014/main" id="{958AE62F-858F-461F-B971-E2AC32B1D28D}"/>
                  </a:ext>
                </a:extLst>
              </p:cNvPr>
              <p:cNvSpPr>
                <a:spLocks noChangeShapeType="1"/>
              </p:cNvSpPr>
              <p:nvPr/>
            </p:nvSpPr>
            <p:spPr bwMode="auto">
              <a:xfrm>
                <a:off x="384" y="25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43" name="Line 74">
              <a:extLst>
                <a:ext uri="{FF2B5EF4-FFF2-40B4-BE49-F238E27FC236}">
                  <a16:creationId xmlns:a16="http://schemas.microsoft.com/office/drawing/2014/main" id="{6726DBC1-2AC4-4DC7-8895-B0BB9988186F}"/>
                </a:ext>
              </a:extLst>
            </p:cNvPr>
            <p:cNvSpPr>
              <a:spLocks noChangeShapeType="1"/>
            </p:cNvSpPr>
            <p:nvPr/>
          </p:nvSpPr>
          <p:spPr bwMode="auto">
            <a:xfrm>
              <a:off x="192" y="2496"/>
              <a:ext cx="518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9944" name="Group 76">
              <a:extLst>
                <a:ext uri="{FF2B5EF4-FFF2-40B4-BE49-F238E27FC236}">
                  <a16:creationId xmlns:a16="http://schemas.microsoft.com/office/drawing/2014/main" id="{F9CB42C5-6E4E-4E2C-82B7-260EC50D715B}"/>
                </a:ext>
              </a:extLst>
            </p:cNvPr>
            <p:cNvGrpSpPr>
              <a:grpSpLocks/>
            </p:cNvGrpSpPr>
            <p:nvPr/>
          </p:nvGrpSpPr>
          <p:grpSpPr bwMode="auto">
            <a:xfrm>
              <a:off x="768" y="2496"/>
              <a:ext cx="288" cy="1296"/>
              <a:chOff x="240" y="2544"/>
              <a:chExt cx="288" cy="1296"/>
            </a:xfrm>
          </p:grpSpPr>
          <p:sp>
            <p:nvSpPr>
              <p:cNvPr id="40002" name="AutoShape 10">
                <a:extLst>
                  <a:ext uri="{FF2B5EF4-FFF2-40B4-BE49-F238E27FC236}">
                    <a16:creationId xmlns:a16="http://schemas.microsoft.com/office/drawing/2014/main" id="{6C08442E-EA68-4595-919D-FBC7CCE1C064}"/>
                  </a:ext>
                </a:extLst>
              </p:cNvPr>
              <p:cNvSpPr>
                <a:spLocks noChangeArrowheads="1"/>
              </p:cNvSpPr>
              <p:nvPr/>
            </p:nvSpPr>
            <p:spPr bwMode="auto">
              <a:xfrm rot="-5400000">
                <a:off x="-144" y="3168"/>
                <a:ext cx="1056" cy="288"/>
              </a:xfrm>
              <a:prstGeom prst="flowChartAlternateProcess">
                <a:avLst/>
              </a:prstGeom>
              <a:solidFill>
                <a:srgbClr val="99FFCC"/>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200" b="1">
                    <a:latin typeface="Times New Roman" panose="02020603050405020304" pitchFamily="18" charset="0"/>
                    <a:ea typeface="宋体" panose="02010600030101010101" pitchFamily="2" charset="-122"/>
                  </a:rPr>
                  <a:t>DVP-</a:t>
                </a:r>
              </a:p>
              <a:p>
                <a:pPr algn="ctr" eaLnBrk="1" latinLnBrk="0" hangingPunct="1"/>
                <a:r>
                  <a:rPr lang="en-US" altLang="zh-CN" sz="1200" b="1">
                    <a:latin typeface="Times New Roman" panose="02020603050405020304" pitchFamily="18" charset="0"/>
                    <a:ea typeface="宋体" panose="02010600030101010101" pitchFamily="2" charset="-122"/>
                  </a:rPr>
                  <a:t>631</a:t>
                </a:r>
              </a:p>
              <a:p>
                <a:pPr algn="ctr" eaLnBrk="1" latinLnBrk="0" hangingPunct="1"/>
                <a:r>
                  <a:rPr lang="zh-CN" altLang="en-US" sz="1200" b="1">
                    <a:latin typeface="Times New Roman" panose="02020603050405020304" pitchFamily="18" charset="0"/>
                    <a:ea typeface="宋体" panose="02010600030101010101" pitchFamily="2" charset="-122"/>
                  </a:rPr>
                  <a:t>微机</a:t>
                </a:r>
              </a:p>
              <a:p>
                <a:pPr algn="ctr" eaLnBrk="1" latinLnBrk="0" hangingPunct="1"/>
                <a:r>
                  <a:rPr lang="zh-CN" altLang="en-US" sz="1200" b="1">
                    <a:latin typeface="Times New Roman" panose="02020603050405020304" pitchFamily="18" charset="0"/>
                    <a:ea typeface="宋体" panose="02010600030101010101" pitchFamily="2" charset="-122"/>
                  </a:rPr>
                  <a:t>线路</a:t>
                </a:r>
              </a:p>
              <a:p>
                <a:pPr algn="ctr" eaLnBrk="1" latinLnBrk="0" hangingPunct="1"/>
                <a:r>
                  <a:rPr lang="zh-CN" altLang="en-US" sz="1200" b="1">
                    <a:latin typeface="Times New Roman" panose="02020603050405020304" pitchFamily="18" charset="0"/>
                    <a:ea typeface="宋体" panose="02010600030101010101" pitchFamily="2" charset="-122"/>
                  </a:rPr>
                  <a:t>保护</a:t>
                </a:r>
              </a:p>
              <a:p>
                <a:pPr algn="ctr" eaLnBrk="1" latinLnBrk="0" hangingPunct="1"/>
                <a:r>
                  <a:rPr lang="zh-CN" altLang="en-US" sz="1200" b="1">
                    <a:latin typeface="Times New Roman" panose="02020603050405020304" pitchFamily="18" charset="0"/>
                    <a:ea typeface="宋体" panose="02010600030101010101" pitchFamily="2" charset="-122"/>
                  </a:rPr>
                  <a:t>监控</a:t>
                </a:r>
              </a:p>
              <a:p>
                <a:pPr algn="ctr" eaLnBrk="1" latinLnBrk="0" hangingPunct="1"/>
                <a:r>
                  <a:rPr lang="zh-CN" altLang="en-US" sz="1200" b="1">
                    <a:latin typeface="Times New Roman" panose="02020603050405020304" pitchFamily="18" charset="0"/>
                    <a:ea typeface="宋体" panose="02010600030101010101" pitchFamily="2" charset="-122"/>
                  </a:rPr>
                  <a:t>装置</a:t>
                </a:r>
              </a:p>
            </p:txBody>
          </p:sp>
          <p:sp>
            <p:nvSpPr>
              <p:cNvPr id="40003" name="Line 11">
                <a:extLst>
                  <a:ext uri="{FF2B5EF4-FFF2-40B4-BE49-F238E27FC236}">
                    <a16:creationId xmlns:a16="http://schemas.microsoft.com/office/drawing/2014/main" id="{6278FF3A-C2B3-4D76-9F48-D078BD70DC96}"/>
                  </a:ext>
                </a:extLst>
              </p:cNvPr>
              <p:cNvSpPr>
                <a:spLocks noChangeShapeType="1"/>
              </p:cNvSpPr>
              <p:nvPr/>
            </p:nvSpPr>
            <p:spPr bwMode="auto">
              <a:xfrm>
                <a:off x="384" y="25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45" name="Group 79">
              <a:extLst>
                <a:ext uri="{FF2B5EF4-FFF2-40B4-BE49-F238E27FC236}">
                  <a16:creationId xmlns:a16="http://schemas.microsoft.com/office/drawing/2014/main" id="{63F923CF-9DCA-4AB9-B8DA-2DD04468980B}"/>
                </a:ext>
              </a:extLst>
            </p:cNvPr>
            <p:cNvGrpSpPr>
              <a:grpSpLocks/>
            </p:cNvGrpSpPr>
            <p:nvPr/>
          </p:nvGrpSpPr>
          <p:grpSpPr bwMode="auto">
            <a:xfrm>
              <a:off x="1152" y="2496"/>
              <a:ext cx="288" cy="1296"/>
              <a:chOff x="240" y="2544"/>
              <a:chExt cx="288" cy="1296"/>
            </a:xfrm>
          </p:grpSpPr>
          <p:sp>
            <p:nvSpPr>
              <p:cNvPr id="40000" name="AutoShape 10">
                <a:extLst>
                  <a:ext uri="{FF2B5EF4-FFF2-40B4-BE49-F238E27FC236}">
                    <a16:creationId xmlns:a16="http://schemas.microsoft.com/office/drawing/2014/main" id="{B53D75C4-164F-4C89-A10F-0552A588105F}"/>
                  </a:ext>
                </a:extLst>
              </p:cNvPr>
              <p:cNvSpPr>
                <a:spLocks noChangeArrowheads="1"/>
              </p:cNvSpPr>
              <p:nvPr/>
            </p:nvSpPr>
            <p:spPr bwMode="auto">
              <a:xfrm rot="-5400000">
                <a:off x="-144" y="3168"/>
                <a:ext cx="1056" cy="288"/>
              </a:xfrm>
              <a:prstGeom prst="flowChartAlternateProcess">
                <a:avLst/>
              </a:prstGeom>
              <a:solidFill>
                <a:srgbClr val="99FFCC"/>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200" b="1">
                    <a:latin typeface="Times New Roman" panose="02020603050405020304" pitchFamily="18" charset="0"/>
                    <a:ea typeface="宋体" panose="02010600030101010101" pitchFamily="2" charset="-122"/>
                  </a:rPr>
                  <a:t>DVP-</a:t>
                </a:r>
              </a:p>
              <a:p>
                <a:pPr algn="ctr" eaLnBrk="1" latinLnBrk="0" hangingPunct="1"/>
                <a:r>
                  <a:rPr lang="en-US" altLang="zh-CN" sz="1200" b="1">
                    <a:latin typeface="Times New Roman" panose="02020603050405020304" pitchFamily="18" charset="0"/>
                    <a:ea typeface="宋体" panose="02010600030101010101" pitchFamily="2" charset="-122"/>
                  </a:rPr>
                  <a:t>641</a:t>
                </a:r>
              </a:p>
              <a:p>
                <a:pPr algn="ctr" eaLnBrk="1" latinLnBrk="0" hangingPunct="1"/>
                <a:r>
                  <a:rPr lang="zh-CN" altLang="en-US" sz="1200" b="1">
                    <a:latin typeface="Times New Roman" panose="02020603050405020304" pitchFamily="18" charset="0"/>
                    <a:ea typeface="宋体" panose="02010600030101010101" pitchFamily="2" charset="-122"/>
                  </a:rPr>
                  <a:t>微机</a:t>
                </a:r>
              </a:p>
              <a:p>
                <a:pPr algn="ctr" eaLnBrk="1" latinLnBrk="0" hangingPunct="1"/>
                <a:r>
                  <a:rPr lang="zh-CN" altLang="en-US" sz="1200" b="1">
                    <a:latin typeface="Times New Roman" panose="02020603050405020304" pitchFamily="18" charset="0"/>
                    <a:ea typeface="宋体" panose="02010600030101010101" pitchFamily="2" charset="-122"/>
                  </a:rPr>
                  <a:t>电容</a:t>
                </a:r>
              </a:p>
              <a:p>
                <a:pPr algn="ctr" eaLnBrk="1" latinLnBrk="0" hangingPunct="1"/>
                <a:r>
                  <a:rPr lang="zh-CN" altLang="en-US" sz="1200" b="1">
                    <a:latin typeface="Times New Roman" panose="02020603050405020304" pitchFamily="18" charset="0"/>
                    <a:ea typeface="宋体" panose="02010600030101010101" pitchFamily="2" charset="-122"/>
                  </a:rPr>
                  <a:t>器保</a:t>
                </a:r>
              </a:p>
              <a:p>
                <a:pPr algn="ctr" eaLnBrk="1" latinLnBrk="0" hangingPunct="1"/>
                <a:r>
                  <a:rPr lang="zh-CN" altLang="en-US" sz="1200" b="1">
                    <a:latin typeface="Times New Roman" panose="02020603050405020304" pitchFamily="18" charset="0"/>
                    <a:ea typeface="宋体" panose="02010600030101010101" pitchFamily="2" charset="-122"/>
                  </a:rPr>
                  <a:t>护监</a:t>
                </a:r>
              </a:p>
              <a:p>
                <a:pPr algn="ctr" eaLnBrk="1" latinLnBrk="0" hangingPunct="1"/>
                <a:r>
                  <a:rPr lang="zh-CN" altLang="en-US" sz="1200" b="1">
                    <a:latin typeface="Times New Roman" panose="02020603050405020304" pitchFamily="18" charset="0"/>
                    <a:ea typeface="宋体" panose="02010600030101010101" pitchFamily="2" charset="-122"/>
                  </a:rPr>
                  <a:t>控装</a:t>
                </a:r>
              </a:p>
              <a:p>
                <a:pPr algn="ctr" eaLnBrk="1" latinLnBrk="0" hangingPunct="1"/>
                <a:r>
                  <a:rPr lang="zh-CN" altLang="en-US" sz="1200" b="1">
                    <a:latin typeface="Times New Roman" panose="02020603050405020304" pitchFamily="18" charset="0"/>
                    <a:ea typeface="宋体" panose="02010600030101010101" pitchFamily="2" charset="-122"/>
                  </a:rPr>
                  <a:t>置</a:t>
                </a:r>
              </a:p>
            </p:txBody>
          </p:sp>
          <p:sp>
            <p:nvSpPr>
              <p:cNvPr id="40001" name="Line 11">
                <a:extLst>
                  <a:ext uri="{FF2B5EF4-FFF2-40B4-BE49-F238E27FC236}">
                    <a16:creationId xmlns:a16="http://schemas.microsoft.com/office/drawing/2014/main" id="{B7B7C488-58C2-4FFF-AEC3-0FDFF1BD85B1}"/>
                  </a:ext>
                </a:extLst>
              </p:cNvPr>
              <p:cNvSpPr>
                <a:spLocks noChangeShapeType="1"/>
              </p:cNvSpPr>
              <p:nvPr/>
            </p:nvSpPr>
            <p:spPr bwMode="auto">
              <a:xfrm>
                <a:off x="384" y="25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46" name="Group 82">
              <a:extLst>
                <a:ext uri="{FF2B5EF4-FFF2-40B4-BE49-F238E27FC236}">
                  <a16:creationId xmlns:a16="http://schemas.microsoft.com/office/drawing/2014/main" id="{DBCCB8CD-4535-45A8-983B-D45E69522719}"/>
                </a:ext>
              </a:extLst>
            </p:cNvPr>
            <p:cNvGrpSpPr>
              <a:grpSpLocks/>
            </p:cNvGrpSpPr>
            <p:nvPr/>
          </p:nvGrpSpPr>
          <p:grpSpPr bwMode="auto">
            <a:xfrm>
              <a:off x="1824" y="2496"/>
              <a:ext cx="288" cy="1296"/>
              <a:chOff x="240" y="2544"/>
              <a:chExt cx="288" cy="1296"/>
            </a:xfrm>
          </p:grpSpPr>
          <p:sp>
            <p:nvSpPr>
              <p:cNvPr id="39998" name="AutoShape 10">
                <a:extLst>
                  <a:ext uri="{FF2B5EF4-FFF2-40B4-BE49-F238E27FC236}">
                    <a16:creationId xmlns:a16="http://schemas.microsoft.com/office/drawing/2014/main" id="{E6239321-88F8-460D-AE83-403E9453D71A}"/>
                  </a:ext>
                </a:extLst>
              </p:cNvPr>
              <p:cNvSpPr>
                <a:spLocks noChangeArrowheads="1"/>
              </p:cNvSpPr>
              <p:nvPr/>
            </p:nvSpPr>
            <p:spPr bwMode="auto">
              <a:xfrm rot="-5400000">
                <a:off x="-144" y="3168"/>
                <a:ext cx="1056" cy="288"/>
              </a:xfrm>
              <a:prstGeom prst="flowChartAlternateProcess">
                <a:avLst/>
              </a:prstGeom>
              <a:solidFill>
                <a:srgbClr val="99FFCC"/>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200" b="1">
                    <a:latin typeface="Times New Roman" panose="02020603050405020304" pitchFamily="18" charset="0"/>
                    <a:ea typeface="宋体" panose="02010600030101010101" pitchFamily="2" charset="-122"/>
                  </a:rPr>
                  <a:t>DVP-</a:t>
                </a:r>
              </a:p>
              <a:p>
                <a:pPr algn="ctr" eaLnBrk="1" latinLnBrk="0" hangingPunct="1"/>
                <a:r>
                  <a:rPr lang="en-US" altLang="zh-CN" sz="1200" b="1">
                    <a:latin typeface="Times New Roman" panose="02020603050405020304" pitchFamily="18" charset="0"/>
                    <a:ea typeface="宋体" panose="02010600030101010101" pitchFamily="2" charset="-122"/>
                  </a:rPr>
                  <a:t>661</a:t>
                </a:r>
              </a:p>
              <a:p>
                <a:pPr algn="ctr" eaLnBrk="1" latinLnBrk="0" hangingPunct="1"/>
                <a:r>
                  <a:rPr lang="zh-CN" altLang="en-US" sz="1200" b="1">
                    <a:latin typeface="Times New Roman" panose="02020603050405020304" pitchFamily="18" charset="0"/>
                    <a:ea typeface="宋体" panose="02010600030101010101" pitchFamily="2" charset="-122"/>
                  </a:rPr>
                  <a:t>微机</a:t>
                </a:r>
              </a:p>
              <a:p>
                <a:pPr algn="ctr" eaLnBrk="1" latinLnBrk="0" hangingPunct="1"/>
                <a:r>
                  <a:rPr lang="zh-CN" altLang="en-US" sz="1200" b="1">
                    <a:latin typeface="Times New Roman" panose="02020603050405020304" pitchFamily="18" charset="0"/>
                    <a:ea typeface="宋体" panose="02010600030101010101" pitchFamily="2" charset="-122"/>
                  </a:rPr>
                  <a:t>电动</a:t>
                </a:r>
              </a:p>
              <a:p>
                <a:pPr algn="ctr" eaLnBrk="1" latinLnBrk="0" hangingPunct="1"/>
                <a:r>
                  <a:rPr lang="zh-CN" altLang="en-US" sz="1200" b="1">
                    <a:latin typeface="Times New Roman" panose="02020603050405020304" pitchFamily="18" charset="0"/>
                    <a:ea typeface="宋体" panose="02010600030101010101" pitchFamily="2" charset="-122"/>
                  </a:rPr>
                  <a:t>机保</a:t>
                </a:r>
              </a:p>
              <a:p>
                <a:pPr algn="ctr" eaLnBrk="1" latinLnBrk="0" hangingPunct="1"/>
                <a:r>
                  <a:rPr lang="zh-CN" altLang="en-US" sz="1200" b="1">
                    <a:latin typeface="Times New Roman" panose="02020603050405020304" pitchFamily="18" charset="0"/>
                    <a:ea typeface="宋体" panose="02010600030101010101" pitchFamily="2" charset="-122"/>
                  </a:rPr>
                  <a:t>护监</a:t>
                </a:r>
              </a:p>
              <a:p>
                <a:pPr algn="ctr" eaLnBrk="1" latinLnBrk="0" hangingPunct="1"/>
                <a:r>
                  <a:rPr lang="zh-CN" altLang="en-US" sz="1200" b="1">
                    <a:latin typeface="Times New Roman" panose="02020603050405020304" pitchFamily="18" charset="0"/>
                    <a:ea typeface="宋体" panose="02010600030101010101" pitchFamily="2" charset="-122"/>
                  </a:rPr>
                  <a:t>控装</a:t>
                </a:r>
              </a:p>
              <a:p>
                <a:pPr algn="ctr" eaLnBrk="1" latinLnBrk="0" hangingPunct="1"/>
                <a:r>
                  <a:rPr lang="zh-CN" altLang="en-US" sz="1200" b="1">
                    <a:latin typeface="Times New Roman" panose="02020603050405020304" pitchFamily="18" charset="0"/>
                    <a:ea typeface="宋体" panose="02010600030101010101" pitchFamily="2" charset="-122"/>
                  </a:rPr>
                  <a:t>置</a:t>
                </a:r>
              </a:p>
            </p:txBody>
          </p:sp>
          <p:sp>
            <p:nvSpPr>
              <p:cNvPr id="39999" name="Line 11">
                <a:extLst>
                  <a:ext uri="{FF2B5EF4-FFF2-40B4-BE49-F238E27FC236}">
                    <a16:creationId xmlns:a16="http://schemas.microsoft.com/office/drawing/2014/main" id="{D2AD20BA-2C72-4775-98FE-324866A96AB9}"/>
                  </a:ext>
                </a:extLst>
              </p:cNvPr>
              <p:cNvSpPr>
                <a:spLocks noChangeShapeType="1"/>
              </p:cNvSpPr>
              <p:nvPr/>
            </p:nvSpPr>
            <p:spPr bwMode="auto">
              <a:xfrm>
                <a:off x="384" y="25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47" name="Group 85">
              <a:extLst>
                <a:ext uri="{FF2B5EF4-FFF2-40B4-BE49-F238E27FC236}">
                  <a16:creationId xmlns:a16="http://schemas.microsoft.com/office/drawing/2014/main" id="{684D2154-9D3E-442F-A604-2FB6C6C7A36E}"/>
                </a:ext>
              </a:extLst>
            </p:cNvPr>
            <p:cNvGrpSpPr>
              <a:grpSpLocks/>
            </p:cNvGrpSpPr>
            <p:nvPr/>
          </p:nvGrpSpPr>
          <p:grpSpPr bwMode="auto">
            <a:xfrm>
              <a:off x="2352" y="2496"/>
              <a:ext cx="288" cy="1296"/>
              <a:chOff x="240" y="2544"/>
              <a:chExt cx="288" cy="1296"/>
            </a:xfrm>
          </p:grpSpPr>
          <p:sp>
            <p:nvSpPr>
              <p:cNvPr id="39996" name="AutoShape 10">
                <a:extLst>
                  <a:ext uri="{FF2B5EF4-FFF2-40B4-BE49-F238E27FC236}">
                    <a16:creationId xmlns:a16="http://schemas.microsoft.com/office/drawing/2014/main" id="{07A197DC-4425-4DEE-92E5-E13A8F8D6A73}"/>
                  </a:ext>
                </a:extLst>
              </p:cNvPr>
              <p:cNvSpPr>
                <a:spLocks noChangeArrowheads="1"/>
              </p:cNvSpPr>
              <p:nvPr/>
            </p:nvSpPr>
            <p:spPr bwMode="auto">
              <a:xfrm rot="-5400000">
                <a:off x="-144" y="3168"/>
                <a:ext cx="1056" cy="288"/>
              </a:xfrm>
              <a:prstGeom prst="flowChartAlternateProcess">
                <a:avLst/>
              </a:prstGeom>
              <a:solidFill>
                <a:srgbClr val="99FFCC"/>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200" b="1">
                    <a:latin typeface="Times New Roman" panose="02020603050405020304" pitchFamily="18" charset="0"/>
                    <a:ea typeface="宋体" panose="02010600030101010101" pitchFamily="2" charset="-122"/>
                  </a:rPr>
                  <a:t>DVP-</a:t>
                </a:r>
              </a:p>
              <a:p>
                <a:pPr algn="ctr" eaLnBrk="1" latinLnBrk="0" hangingPunct="1"/>
                <a:r>
                  <a:rPr lang="en-US" altLang="zh-CN" sz="1200" b="1">
                    <a:latin typeface="Times New Roman" panose="02020603050405020304" pitchFamily="18" charset="0"/>
                    <a:ea typeface="宋体" panose="02010600030101010101" pitchFamily="2" charset="-122"/>
                  </a:rPr>
                  <a:t>131</a:t>
                </a:r>
              </a:p>
              <a:p>
                <a:pPr algn="ctr" eaLnBrk="1" latinLnBrk="0" hangingPunct="1"/>
                <a:r>
                  <a:rPr lang="zh-CN" altLang="en-US" sz="1200" b="1">
                    <a:latin typeface="Times New Roman" panose="02020603050405020304" pitchFamily="18" charset="0"/>
                    <a:ea typeface="宋体" panose="02010600030101010101" pitchFamily="2" charset="-122"/>
                  </a:rPr>
                  <a:t>微机</a:t>
                </a:r>
              </a:p>
              <a:p>
                <a:pPr algn="ctr" eaLnBrk="1" latinLnBrk="0" hangingPunct="1"/>
                <a:r>
                  <a:rPr lang="zh-CN" altLang="en-US" sz="1200" b="1">
                    <a:latin typeface="Times New Roman" panose="02020603050405020304" pitchFamily="18" charset="0"/>
                    <a:ea typeface="宋体" panose="02010600030101010101" pitchFamily="2" charset="-122"/>
                  </a:rPr>
                  <a:t>线路</a:t>
                </a:r>
              </a:p>
              <a:p>
                <a:pPr algn="ctr" eaLnBrk="1" latinLnBrk="0" hangingPunct="1"/>
                <a:r>
                  <a:rPr lang="zh-CN" altLang="en-US" sz="1200" b="1">
                    <a:latin typeface="Times New Roman" panose="02020603050405020304" pitchFamily="18" charset="0"/>
                    <a:ea typeface="宋体" panose="02010600030101010101" pitchFamily="2" charset="-122"/>
                  </a:rPr>
                  <a:t>保护</a:t>
                </a:r>
              </a:p>
              <a:p>
                <a:pPr algn="ctr" eaLnBrk="1" latinLnBrk="0" hangingPunct="1"/>
                <a:r>
                  <a:rPr lang="zh-CN" altLang="en-US" sz="1200" b="1">
                    <a:latin typeface="Times New Roman" panose="02020603050405020304" pitchFamily="18" charset="0"/>
                    <a:ea typeface="宋体" panose="02010600030101010101" pitchFamily="2" charset="-122"/>
                  </a:rPr>
                  <a:t>监控</a:t>
                </a:r>
              </a:p>
              <a:p>
                <a:pPr algn="ctr" eaLnBrk="1" latinLnBrk="0" hangingPunct="1"/>
                <a:r>
                  <a:rPr lang="zh-CN" altLang="en-US" sz="1200" b="1">
                    <a:latin typeface="Times New Roman" panose="02020603050405020304" pitchFamily="18" charset="0"/>
                    <a:ea typeface="宋体" panose="02010600030101010101" pitchFamily="2" charset="-122"/>
                  </a:rPr>
                  <a:t>装置</a:t>
                </a:r>
              </a:p>
            </p:txBody>
          </p:sp>
          <p:sp>
            <p:nvSpPr>
              <p:cNvPr id="39997" name="Line 11">
                <a:extLst>
                  <a:ext uri="{FF2B5EF4-FFF2-40B4-BE49-F238E27FC236}">
                    <a16:creationId xmlns:a16="http://schemas.microsoft.com/office/drawing/2014/main" id="{4AC7BC2E-91E2-4BC5-8D74-1A693B01DCD2}"/>
                  </a:ext>
                </a:extLst>
              </p:cNvPr>
              <p:cNvSpPr>
                <a:spLocks noChangeShapeType="1"/>
              </p:cNvSpPr>
              <p:nvPr/>
            </p:nvSpPr>
            <p:spPr bwMode="auto">
              <a:xfrm>
                <a:off x="384" y="25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48" name="Group 88">
              <a:extLst>
                <a:ext uri="{FF2B5EF4-FFF2-40B4-BE49-F238E27FC236}">
                  <a16:creationId xmlns:a16="http://schemas.microsoft.com/office/drawing/2014/main" id="{7ADBF612-D4EC-432B-891E-CA727CF426E7}"/>
                </a:ext>
              </a:extLst>
            </p:cNvPr>
            <p:cNvGrpSpPr>
              <a:grpSpLocks/>
            </p:cNvGrpSpPr>
            <p:nvPr/>
          </p:nvGrpSpPr>
          <p:grpSpPr bwMode="auto">
            <a:xfrm>
              <a:off x="2784" y="2496"/>
              <a:ext cx="288" cy="1296"/>
              <a:chOff x="240" y="2544"/>
              <a:chExt cx="288" cy="1296"/>
            </a:xfrm>
          </p:grpSpPr>
          <p:sp>
            <p:nvSpPr>
              <p:cNvPr id="39994" name="AutoShape 10">
                <a:extLst>
                  <a:ext uri="{FF2B5EF4-FFF2-40B4-BE49-F238E27FC236}">
                    <a16:creationId xmlns:a16="http://schemas.microsoft.com/office/drawing/2014/main" id="{7121783B-7D23-4CB2-8B2B-C90F7E1A5A81}"/>
                  </a:ext>
                </a:extLst>
              </p:cNvPr>
              <p:cNvSpPr>
                <a:spLocks noChangeArrowheads="1"/>
              </p:cNvSpPr>
              <p:nvPr/>
            </p:nvSpPr>
            <p:spPr bwMode="auto">
              <a:xfrm rot="-5400000">
                <a:off x="-144" y="3168"/>
                <a:ext cx="1056" cy="288"/>
              </a:xfrm>
              <a:prstGeom prst="flowChartAlternateProcess">
                <a:avLst/>
              </a:prstGeom>
              <a:solidFill>
                <a:srgbClr val="99FFCC"/>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200" b="1">
                    <a:latin typeface="Times New Roman" panose="02020603050405020304" pitchFamily="18" charset="0"/>
                    <a:ea typeface="宋体" panose="02010600030101010101" pitchFamily="2" charset="-122"/>
                  </a:rPr>
                  <a:t>DVP-</a:t>
                </a:r>
              </a:p>
              <a:p>
                <a:pPr algn="ctr" eaLnBrk="1" latinLnBrk="0" hangingPunct="1"/>
                <a:r>
                  <a:rPr lang="en-US" altLang="zh-CN" sz="1200" b="1">
                    <a:latin typeface="Times New Roman" panose="02020603050405020304" pitchFamily="18" charset="0"/>
                    <a:ea typeface="宋体" panose="02010600030101010101" pitchFamily="2" charset="-122"/>
                  </a:rPr>
                  <a:t>141</a:t>
                </a:r>
              </a:p>
              <a:p>
                <a:pPr algn="ctr" eaLnBrk="1" latinLnBrk="0" hangingPunct="1"/>
                <a:r>
                  <a:rPr lang="zh-CN" altLang="en-US" sz="1200" b="1">
                    <a:latin typeface="Times New Roman" panose="02020603050405020304" pitchFamily="18" charset="0"/>
                    <a:ea typeface="宋体" panose="02010600030101010101" pitchFamily="2" charset="-122"/>
                  </a:rPr>
                  <a:t>微机</a:t>
                </a:r>
              </a:p>
              <a:p>
                <a:pPr algn="ctr" eaLnBrk="1" latinLnBrk="0" hangingPunct="1"/>
                <a:r>
                  <a:rPr lang="zh-CN" altLang="en-US" sz="1200" b="1">
                    <a:latin typeface="Times New Roman" panose="02020603050405020304" pitchFamily="18" charset="0"/>
                    <a:ea typeface="宋体" panose="02010600030101010101" pitchFamily="2" charset="-122"/>
                  </a:rPr>
                  <a:t>电容</a:t>
                </a:r>
              </a:p>
              <a:p>
                <a:pPr algn="ctr" eaLnBrk="1" latinLnBrk="0" hangingPunct="1"/>
                <a:r>
                  <a:rPr lang="zh-CN" altLang="en-US" sz="1200" b="1">
                    <a:latin typeface="Times New Roman" panose="02020603050405020304" pitchFamily="18" charset="0"/>
                    <a:ea typeface="宋体" panose="02010600030101010101" pitchFamily="2" charset="-122"/>
                  </a:rPr>
                  <a:t>器保</a:t>
                </a:r>
              </a:p>
              <a:p>
                <a:pPr algn="ctr" eaLnBrk="1" latinLnBrk="0" hangingPunct="1"/>
                <a:r>
                  <a:rPr lang="zh-CN" altLang="en-US" sz="1200" b="1">
                    <a:latin typeface="Times New Roman" panose="02020603050405020304" pitchFamily="18" charset="0"/>
                    <a:ea typeface="宋体" panose="02010600030101010101" pitchFamily="2" charset="-122"/>
                  </a:rPr>
                  <a:t>护监</a:t>
                </a:r>
              </a:p>
              <a:p>
                <a:pPr algn="ctr" eaLnBrk="1" latinLnBrk="0" hangingPunct="1"/>
                <a:r>
                  <a:rPr lang="zh-CN" altLang="en-US" sz="1200" b="1">
                    <a:latin typeface="Times New Roman" panose="02020603050405020304" pitchFamily="18" charset="0"/>
                    <a:ea typeface="宋体" panose="02010600030101010101" pitchFamily="2" charset="-122"/>
                  </a:rPr>
                  <a:t>控装</a:t>
                </a:r>
              </a:p>
              <a:p>
                <a:pPr algn="ctr" eaLnBrk="1" latinLnBrk="0" hangingPunct="1"/>
                <a:r>
                  <a:rPr lang="zh-CN" altLang="en-US" sz="1200" b="1">
                    <a:latin typeface="Times New Roman" panose="02020603050405020304" pitchFamily="18" charset="0"/>
                    <a:ea typeface="宋体" panose="02010600030101010101" pitchFamily="2" charset="-122"/>
                  </a:rPr>
                  <a:t>置</a:t>
                </a:r>
              </a:p>
            </p:txBody>
          </p:sp>
          <p:sp>
            <p:nvSpPr>
              <p:cNvPr id="39995" name="Line 11">
                <a:extLst>
                  <a:ext uri="{FF2B5EF4-FFF2-40B4-BE49-F238E27FC236}">
                    <a16:creationId xmlns:a16="http://schemas.microsoft.com/office/drawing/2014/main" id="{2CC5D0E7-18FC-489A-9E73-842CECB4DF66}"/>
                  </a:ext>
                </a:extLst>
              </p:cNvPr>
              <p:cNvSpPr>
                <a:spLocks noChangeShapeType="1"/>
              </p:cNvSpPr>
              <p:nvPr/>
            </p:nvSpPr>
            <p:spPr bwMode="auto">
              <a:xfrm>
                <a:off x="384" y="25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49" name="Group 91">
              <a:extLst>
                <a:ext uri="{FF2B5EF4-FFF2-40B4-BE49-F238E27FC236}">
                  <a16:creationId xmlns:a16="http://schemas.microsoft.com/office/drawing/2014/main" id="{632FAC83-A1BC-439D-8BC8-E74990502544}"/>
                </a:ext>
              </a:extLst>
            </p:cNvPr>
            <p:cNvGrpSpPr>
              <a:grpSpLocks/>
            </p:cNvGrpSpPr>
            <p:nvPr/>
          </p:nvGrpSpPr>
          <p:grpSpPr bwMode="auto">
            <a:xfrm>
              <a:off x="3456" y="2496"/>
              <a:ext cx="288" cy="1296"/>
              <a:chOff x="240" y="2544"/>
              <a:chExt cx="288" cy="1296"/>
            </a:xfrm>
          </p:grpSpPr>
          <p:sp>
            <p:nvSpPr>
              <p:cNvPr id="39992" name="AutoShape 10">
                <a:extLst>
                  <a:ext uri="{FF2B5EF4-FFF2-40B4-BE49-F238E27FC236}">
                    <a16:creationId xmlns:a16="http://schemas.microsoft.com/office/drawing/2014/main" id="{183EA5B4-A847-43F5-A87F-F8357AF6C422}"/>
                  </a:ext>
                </a:extLst>
              </p:cNvPr>
              <p:cNvSpPr>
                <a:spLocks noChangeArrowheads="1"/>
              </p:cNvSpPr>
              <p:nvPr/>
            </p:nvSpPr>
            <p:spPr bwMode="auto">
              <a:xfrm rot="-5400000">
                <a:off x="-144" y="3168"/>
                <a:ext cx="1056" cy="288"/>
              </a:xfrm>
              <a:prstGeom prst="flowChartAlternateProcess">
                <a:avLst/>
              </a:prstGeom>
              <a:solidFill>
                <a:srgbClr val="99FFCC"/>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200" b="1">
                    <a:latin typeface="Times New Roman" panose="02020603050405020304" pitchFamily="18" charset="0"/>
                    <a:ea typeface="宋体" panose="02010600030101010101" pitchFamily="2" charset="-122"/>
                  </a:rPr>
                  <a:t>DVP-</a:t>
                </a:r>
              </a:p>
              <a:p>
                <a:pPr algn="ctr" eaLnBrk="1" latinLnBrk="0" hangingPunct="1"/>
                <a:r>
                  <a:rPr lang="en-US" altLang="zh-CN" sz="1200" b="1">
                    <a:latin typeface="Times New Roman" panose="02020603050405020304" pitchFamily="18" charset="0"/>
                    <a:ea typeface="宋体" panose="02010600030101010101" pitchFamily="2" charset="-122"/>
                  </a:rPr>
                  <a:t>161</a:t>
                </a:r>
              </a:p>
              <a:p>
                <a:pPr algn="ctr" eaLnBrk="1" latinLnBrk="0" hangingPunct="1"/>
                <a:r>
                  <a:rPr lang="zh-CN" altLang="en-US" sz="1200" b="1">
                    <a:latin typeface="Times New Roman" panose="02020603050405020304" pitchFamily="18" charset="0"/>
                    <a:ea typeface="宋体" panose="02010600030101010101" pitchFamily="2" charset="-122"/>
                  </a:rPr>
                  <a:t>微机</a:t>
                </a:r>
              </a:p>
              <a:p>
                <a:pPr algn="ctr" eaLnBrk="1" latinLnBrk="0" hangingPunct="1"/>
                <a:r>
                  <a:rPr lang="zh-CN" altLang="en-US" sz="1200" b="1">
                    <a:latin typeface="Times New Roman" panose="02020603050405020304" pitchFamily="18" charset="0"/>
                    <a:ea typeface="宋体" panose="02010600030101010101" pitchFamily="2" charset="-122"/>
                  </a:rPr>
                  <a:t>电动</a:t>
                </a:r>
              </a:p>
              <a:p>
                <a:pPr algn="ctr" eaLnBrk="1" latinLnBrk="0" hangingPunct="1"/>
                <a:r>
                  <a:rPr lang="zh-CN" altLang="en-US" sz="1200" b="1">
                    <a:latin typeface="Times New Roman" panose="02020603050405020304" pitchFamily="18" charset="0"/>
                    <a:ea typeface="宋体" panose="02010600030101010101" pitchFamily="2" charset="-122"/>
                  </a:rPr>
                  <a:t>机保</a:t>
                </a:r>
              </a:p>
              <a:p>
                <a:pPr algn="ctr" eaLnBrk="1" latinLnBrk="0" hangingPunct="1"/>
                <a:r>
                  <a:rPr lang="zh-CN" altLang="en-US" sz="1200" b="1">
                    <a:latin typeface="Times New Roman" panose="02020603050405020304" pitchFamily="18" charset="0"/>
                    <a:ea typeface="宋体" panose="02010600030101010101" pitchFamily="2" charset="-122"/>
                  </a:rPr>
                  <a:t>护监</a:t>
                </a:r>
              </a:p>
              <a:p>
                <a:pPr algn="ctr" eaLnBrk="1" latinLnBrk="0" hangingPunct="1"/>
                <a:r>
                  <a:rPr lang="zh-CN" altLang="en-US" sz="1200" b="1">
                    <a:latin typeface="Times New Roman" panose="02020603050405020304" pitchFamily="18" charset="0"/>
                    <a:ea typeface="宋体" panose="02010600030101010101" pitchFamily="2" charset="-122"/>
                  </a:rPr>
                  <a:t>控装</a:t>
                </a:r>
              </a:p>
              <a:p>
                <a:pPr algn="ctr" eaLnBrk="1" latinLnBrk="0" hangingPunct="1"/>
                <a:r>
                  <a:rPr lang="zh-CN" altLang="en-US" sz="1200" b="1">
                    <a:latin typeface="Times New Roman" panose="02020603050405020304" pitchFamily="18" charset="0"/>
                    <a:ea typeface="宋体" panose="02010600030101010101" pitchFamily="2" charset="-122"/>
                  </a:rPr>
                  <a:t>置</a:t>
                </a:r>
              </a:p>
              <a:p>
                <a:pPr algn="ctr" eaLnBrk="1" latinLnBrk="0" hangingPunct="1"/>
                <a:endParaRPr lang="zh-CN" altLang="en-US" sz="1200" b="1">
                  <a:latin typeface="Times New Roman" panose="02020603050405020304" pitchFamily="18" charset="0"/>
                  <a:ea typeface="宋体" panose="02010600030101010101" pitchFamily="2" charset="-122"/>
                </a:endParaRPr>
              </a:p>
            </p:txBody>
          </p:sp>
          <p:sp>
            <p:nvSpPr>
              <p:cNvPr id="39993" name="Line 11">
                <a:extLst>
                  <a:ext uri="{FF2B5EF4-FFF2-40B4-BE49-F238E27FC236}">
                    <a16:creationId xmlns:a16="http://schemas.microsoft.com/office/drawing/2014/main" id="{25FE4FEC-F51D-4B74-BFE4-622D7F7E82E3}"/>
                  </a:ext>
                </a:extLst>
              </p:cNvPr>
              <p:cNvSpPr>
                <a:spLocks noChangeShapeType="1"/>
              </p:cNvSpPr>
              <p:nvPr/>
            </p:nvSpPr>
            <p:spPr bwMode="auto">
              <a:xfrm>
                <a:off x="384" y="25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50" name="Group 94">
              <a:extLst>
                <a:ext uri="{FF2B5EF4-FFF2-40B4-BE49-F238E27FC236}">
                  <a16:creationId xmlns:a16="http://schemas.microsoft.com/office/drawing/2014/main" id="{FEF99C60-035D-42F9-8D68-5091D54D8F49}"/>
                </a:ext>
              </a:extLst>
            </p:cNvPr>
            <p:cNvGrpSpPr>
              <a:grpSpLocks/>
            </p:cNvGrpSpPr>
            <p:nvPr/>
          </p:nvGrpSpPr>
          <p:grpSpPr bwMode="auto">
            <a:xfrm>
              <a:off x="3936" y="2496"/>
              <a:ext cx="288" cy="1296"/>
              <a:chOff x="240" y="2544"/>
              <a:chExt cx="288" cy="1296"/>
            </a:xfrm>
          </p:grpSpPr>
          <p:sp>
            <p:nvSpPr>
              <p:cNvPr id="39990" name="AutoShape 10">
                <a:extLst>
                  <a:ext uri="{FF2B5EF4-FFF2-40B4-BE49-F238E27FC236}">
                    <a16:creationId xmlns:a16="http://schemas.microsoft.com/office/drawing/2014/main" id="{159FF1FF-BCE0-4A86-9D13-FC807F3D2254}"/>
                  </a:ext>
                </a:extLst>
              </p:cNvPr>
              <p:cNvSpPr>
                <a:spLocks noChangeArrowheads="1"/>
              </p:cNvSpPr>
              <p:nvPr/>
            </p:nvSpPr>
            <p:spPr bwMode="auto">
              <a:xfrm rot="-5400000">
                <a:off x="-144" y="3168"/>
                <a:ext cx="1056" cy="288"/>
              </a:xfrm>
              <a:prstGeom prst="flowChartAlternateProcess">
                <a:avLst/>
              </a:prstGeom>
              <a:solidFill>
                <a:srgbClr val="99FFCC"/>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200" b="1">
                    <a:latin typeface="Times New Roman" panose="02020603050405020304" pitchFamily="18" charset="0"/>
                    <a:ea typeface="宋体" panose="02010600030101010101" pitchFamily="2" charset="-122"/>
                  </a:rPr>
                  <a:t>DVP-</a:t>
                </a:r>
              </a:p>
              <a:p>
                <a:pPr algn="ctr" eaLnBrk="1" latinLnBrk="0" hangingPunct="1"/>
                <a:r>
                  <a:rPr lang="en-US" altLang="zh-CN" sz="1200" b="1">
                    <a:latin typeface="Times New Roman" panose="02020603050405020304" pitchFamily="18" charset="0"/>
                    <a:ea typeface="宋体" panose="02010600030101010101" pitchFamily="2" charset="-122"/>
                  </a:rPr>
                  <a:t>210</a:t>
                </a:r>
              </a:p>
              <a:p>
                <a:pPr algn="ctr" eaLnBrk="1" latinLnBrk="0" hangingPunct="1"/>
                <a:r>
                  <a:rPr lang="zh-CN" altLang="en-US" sz="1200" b="1">
                    <a:latin typeface="Times New Roman" panose="02020603050405020304" pitchFamily="18" charset="0"/>
                    <a:ea typeface="宋体" panose="02010600030101010101" pitchFamily="2" charset="-122"/>
                  </a:rPr>
                  <a:t>微机</a:t>
                </a:r>
              </a:p>
              <a:p>
                <a:pPr algn="ctr" eaLnBrk="1" latinLnBrk="0" hangingPunct="1"/>
                <a:r>
                  <a:rPr lang="zh-CN" altLang="en-US" sz="1200" b="1">
                    <a:latin typeface="Times New Roman" panose="02020603050405020304" pitchFamily="18" charset="0"/>
                    <a:ea typeface="宋体" panose="02010600030101010101" pitchFamily="2" charset="-122"/>
                  </a:rPr>
                  <a:t>监控</a:t>
                </a:r>
              </a:p>
              <a:p>
                <a:pPr algn="ctr" eaLnBrk="1" latinLnBrk="0" hangingPunct="1"/>
                <a:r>
                  <a:rPr lang="zh-CN" altLang="en-US" sz="1200" b="1">
                    <a:latin typeface="Times New Roman" panose="02020603050405020304" pitchFamily="18" charset="0"/>
                    <a:ea typeface="宋体" panose="02010600030101010101" pitchFamily="2" charset="-122"/>
                  </a:rPr>
                  <a:t>装置</a:t>
                </a:r>
              </a:p>
            </p:txBody>
          </p:sp>
          <p:sp>
            <p:nvSpPr>
              <p:cNvPr id="39991" name="Line 11">
                <a:extLst>
                  <a:ext uri="{FF2B5EF4-FFF2-40B4-BE49-F238E27FC236}">
                    <a16:creationId xmlns:a16="http://schemas.microsoft.com/office/drawing/2014/main" id="{9827D863-309C-44AC-AD38-20F9EDE9F049}"/>
                  </a:ext>
                </a:extLst>
              </p:cNvPr>
              <p:cNvSpPr>
                <a:spLocks noChangeShapeType="1"/>
              </p:cNvSpPr>
              <p:nvPr/>
            </p:nvSpPr>
            <p:spPr bwMode="auto">
              <a:xfrm>
                <a:off x="384" y="25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51" name="Group 97">
              <a:extLst>
                <a:ext uri="{FF2B5EF4-FFF2-40B4-BE49-F238E27FC236}">
                  <a16:creationId xmlns:a16="http://schemas.microsoft.com/office/drawing/2014/main" id="{84F9E9AF-5CE2-4E39-AD34-C3F4BEEA454D}"/>
                </a:ext>
              </a:extLst>
            </p:cNvPr>
            <p:cNvGrpSpPr>
              <a:grpSpLocks/>
            </p:cNvGrpSpPr>
            <p:nvPr/>
          </p:nvGrpSpPr>
          <p:grpSpPr bwMode="auto">
            <a:xfrm>
              <a:off x="4368" y="2496"/>
              <a:ext cx="288" cy="1296"/>
              <a:chOff x="240" y="2544"/>
              <a:chExt cx="288" cy="1296"/>
            </a:xfrm>
          </p:grpSpPr>
          <p:sp>
            <p:nvSpPr>
              <p:cNvPr id="39988" name="AutoShape 10">
                <a:extLst>
                  <a:ext uri="{FF2B5EF4-FFF2-40B4-BE49-F238E27FC236}">
                    <a16:creationId xmlns:a16="http://schemas.microsoft.com/office/drawing/2014/main" id="{551226DD-4B6B-4404-9DE6-87A322FA6816}"/>
                  </a:ext>
                </a:extLst>
              </p:cNvPr>
              <p:cNvSpPr>
                <a:spLocks noChangeArrowheads="1"/>
              </p:cNvSpPr>
              <p:nvPr/>
            </p:nvSpPr>
            <p:spPr bwMode="auto">
              <a:xfrm rot="-5400000">
                <a:off x="-144" y="3168"/>
                <a:ext cx="1056" cy="288"/>
              </a:xfrm>
              <a:prstGeom prst="flowChartAlternateProcess">
                <a:avLst/>
              </a:prstGeom>
              <a:solidFill>
                <a:srgbClr val="99FFCC"/>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200" b="1">
                    <a:latin typeface="Times New Roman" panose="02020603050405020304" pitchFamily="18" charset="0"/>
                    <a:ea typeface="宋体" panose="02010600030101010101" pitchFamily="2" charset="-122"/>
                  </a:rPr>
                  <a:t>DVP-</a:t>
                </a:r>
              </a:p>
              <a:p>
                <a:pPr algn="ctr" eaLnBrk="1" latinLnBrk="0" hangingPunct="1"/>
                <a:r>
                  <a:rPr lang="en-US" altLang="zh-CN" sz="1200" b="1">
                    <a:latin typeface="Times New Roman" panose="02020603050405020304" pitchFamily="18" charset="0"/>
                    <a:ea typeface="宋体" panose="02010600030101010101" pitchFamily="2" charset="-122"/>
                  </a:rPr>
                  <a:t>220</a:t>
                </a:r>
              </a:p>
              <a:p>
                <a:pPr algn="ctr" eaLnBrk="1" latinLnBrk="0" hangingPunct="1"/>
                <a:r>
                  <a:rPr lang="zh-CN" altLang="en-US" sz="1200" b="1">
                    <a:latin typeface="Times New Roman" panose="02020603050405020304" pitchFamily="18" charset="0"/>
                    <a:ea typeface="宋体" panose="02010600030101010101" pitchFamily="2" charset="-122"/>
                  </a:rPr>
                  <a:t>微机</a:t>
                </a:r>
              </a:p>
              <a:p>
                <a:pPr algn="ctr" eaLnBrk="1" latinLnBrk="0" hangingPunct="1"/>
                <a:r>
                  <a:rPr lang="zh-CN" altLang="en-US" sz="1200" b="1">
                    <a:latin typeface="Times New Roman" panose="02020603050405020304" pitchFamily="18" charset="0"/>
                    <a:ea typeface="宋体" panose="02010600030101010101" pitchFamily="2" charset="-122"/>
                  </a:rPr>
                  <a:t>监控</a:t>
                </a:r>
              </a:p>
              <a:p>
                <a:pPr algn="ctr" eaLnBrk="1" latinLnBrk="0" hangingPunct="1"/>
                <a:r>
                  <a:rPr lang="zh-CN" altLang="en-US" sz="1200" b="1">
                    <a:latin typeface="Times New Roman" panose="02020603050405020304" pitchFamily="18" charset="0"/>
                    <a:ea typeface="宋体" panose="02010600030101010101" pitchFamily="2" charset="-122"/>
                  </a:rPr>
                  <a:t>装置</a:t>
                </a:r>
              </a:p>
            </p:txBody>
          </p:sp>
          <p:sp>
            <p:nvSpPr>
              <p:cNvPr id="39989" name="Line 11">
                <a:extLst>
                  <a:ext uri="{FF2B5EF4-FFF2-40B4-BE49-F238E27FC236}">
                    <a16:creationId xmlns:a16="http://schemas.microsoft.com/office/drawing/2014/main" id="{4DA56E6F-11FE-4D40-A6C8-39CADC026AFF}"/>
                  </a:ext>
                </a:extLst>
              </p:cNvPr>
              <p:cNvSpPr>
                <a:spLocks noChangeShapeType="1"/>
              </p:cNvSpPr>
              <p:nvPr/>
            </p:nvSpPr>
            <p:spPr bwMode="auto">
              <a:xfrm>
                <a:off x="384" y="25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9952" name="Group 100">
              <a:extLst>
                <a:ext uri="{FF2B5EF4-FFF2-40B4-BE49-F238E27FC236}">
                  <a16:creationId xmlns:a16="http://schemas.microsoft.com/office/drawing/2014/main" id="{0017D72E-091A-41E1-8ACA-4491EBBB98F7}"/>
                </a:ext>
              </a:extLst>
            </p:cNvPr>
            <p:cNvGrpSpPr>
              <a:grpSpLocks/>
            </p:cNvGrpSpPr>
            <p:nvPr/>
          </p:nvGrpSpPr>
          <p:grpSpPr bwMode="auto">
            <a:xfrm>
              <a:off x="5040" y="2496"/>
              <a:ext cx="288" cy="1296"/>
              <a:chOff x="240" y="2544"/>
              <a:chExt cx="288" cy="1296"/>
            </a:xfrm>
          </p:grpSpPr>
          <p:sp>
            <p:nvSpPr>
              <p:cNvPr id="39986" name="AutoShape 10">
                <a:extLst>
                  <a:ext uri="{FF2B5EF4-FFF2-40B4-BE49-F238E27FC236}">
                    <a16:creationId xmlns:a16="http://schemas.microsoft.com/office/drawing/2014/main" id="{2C9A3D25-4CF1-4574-825A-9432E56F2E54}"/>
                  </a:ext>
                </a:extLst>
              </p:cNvPr>
              <p:cNvSpPr>
                <a:spLocks noChangeArrowheads="1"/>
              </p:cNvSpPr>
              <p:nvPr/>
            </p:nvSpPr>
            <p:spPr bwMode="auto">
              <a:xfrm rot="-5400000">
                <a:off x="-144" y="3168"/>
                <a:ext cx="1056" cy="288"/>
              </a:xfrm>
              <a:prstGeom prst="flowChartAlternateProcess">
                <a:avLst/>
              </a:prstGeom>
              <a:solidFill>
                <a:srgbClr val="99FFCC"/>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200" b="1">
                    <a:latin typeface="Times New Roman" panose="02020603050405020304" pitchFamily="18" charset="0"/>
                    <a:ea typeface="宋体" panose="02010600030101010101" pitchFamily="2" charset="-122"/>
                  </a:rPr>
                  <a:t>DVP-</a:t>
                </a:r>
              </a:p>
              <a:p>
                <a:pPr algn="ctr" eaLnBrk="1" latinLnBrk="0" hangingPunct="1"/>
                <a:r>
                  <a:rPr lang="en-US" altLang="zh-CN" sz="1200" b="1">
                    <a:latin typeface="Times New Roman" panose="02020603050405020304" pitchFamily="18" charset="0"/>
                    <a:ea typeface="宋体" panose="02010600030101010101" pitchFamily="2" charset="-122"/>
                  </a:rPr>
                  <a:t>240</a:t>
                </a:r>
              </a:p>
              <a:p>
                <a:pPr algn="ctr" eaLnBrk="1" latinLnBrk="0" hangingPunct="1"/>
                <a:r>
                  <a:rPr lang="zh-CN" altLang="en-US" sz="1200" b="1">
                    <a:latin typeface="Times New Roman" panose="02020603050405020304" pitchFamily="18" charset="0"/>
                    <a:ea typeface="宋体" panose="02010600030101010101" pitchFamily="2" charset="-122"/>
                  </a:rPr>
                  <a:t>微机</a:t>
                </a:r>
              </a:p>
              <a:p>
                <a:pPr algn="ctr" eaLnBrk="1" latinLnBrk="0" hangingPunct="1"/>
                <a:r>
                  <a:rPr lang="zh-CN" altLang="en-US" sz="1200" b="1">
                    <a:latin typeface="Times New Roman" panose="02020603050405020304" pitchFamily="18" charset="0"/>
                    <a:ea typeface="宋体" panose="02010600030101010101" pitchFamily="2" charset="-122"/>
                  </a:rPr>
                  <a:t>监控</a:t>
                </a:r>
              </a:p>
              <a:p>
                <a:pPr algn="ctr" eaLnBrk="1" latinLnBrk="0" hangingPunct="1"/>
                <a:r>
                  <a:rPr lang="zh-CN" altLang="en-US" sz="1200" b="1">
                    <a:latin typeface="Times New Roman" panose="02020603050405020304" pitchFamily="18" charset="0"/>
                    <a:ea typeface="宋体" panose="02010600030101010101" pitchFamily="2" charset="-122"/>
                  </a:rPr>
                  <a:t>装置</a:t>
                </a:r>
              </a:p>
            </p:txBody>
          </p:sp>
          <p:sp>
            <p:nvSpPr>
              <p:cNvPr id="39987" name="Line 11">
                <a:extLst>
                  <a:ext uri="{FF2B5EF4-FFF2-40B4-BE49-F238E27FC236}">
                    <a16:creationId xmlns:a16="http://schemas.microsoft.com/office/drawing/2014/main" id="{CBACFBA5-DC31-4CC5-8EB0-DD6B76748ADE}"/>
                  </a:ext>
                </a:extLst>
              </p:cNvPr>
              <p:cNvSpPr>
                <a:spLocks noChangeShapeType="1"/>
              </p:cNvSpPr>
              <p:nvPr/>
            </p:nvSpPr>
            <p:spPr bwMode="auto">
              <a:xfrm>
                <a:off x="384" y="254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9953" name="Line 103">
              <a:extLst>
                <a:ext uri="{FF2B5EF4-FFF2-40B4-BE49-F238E27FC236}">
                  <a16:creationId xmlns:a16="http://schemas.microsoft.com/office/drawing/2014/main" id="{E8ACFB51-C358-4219-944A-515533C7BBF6}"/>
                </a:ext>
              </a:extLst>
            </p:cNvPr>
            <p:cNvSpPr>
              <a:spLocks noChangeShapeType="1"/>
            </p:cNvSpPr>
            <p:nvPr/>
          </p:nvSpPr>
          <p:spPr bwMode="auto">
            <a:xfrm>
              <a:off x="4704" y="3264"/>
              <a:ext cx="288"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104">
              <a:extLst>
                <a:ext uri="{FF2B5EF4-FFF2-40B4-BE49-F238E27FC236}">
                  <a16:creationId xmlns:a16="http://schemas.microsoft.com/office/drawing/2014/main" id="{884C341C-1BE5-4633-8121-D80C677AD099}"/>
                </a:ext>
              </a:extLst>
            </p:cNvPr>
            <p:cNvSpPr>
              <a:spLocks noChangeShapeType="1"/>
            </p:cNvSpPr>
            <p:nvPr/>
          </p:nvSpPr>
          <p:spPr bwMode="auto">
            <a:xfrm>
              <a:off x="3120" y="3264"/>
              <a:ext cx="288"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05">
              <a:extLst>
                <a:ext uri="{FF2B5EF4-FFF2-40B4-BE49-F238E27FC236}">
                  <a16:creationId xmlns:a16="http://schemas.microsoft.com/office/drawing/2014/main" id="{9ABA9974-8A05-46E2-92E8-E3EC55992294}"/>
                </a:ext>
              </a:extLst>
            </p:cNvPr>
            <p:cNvSpPr>
              <a:spLocks noChangeShapeType="1"/>
            </p:cNvSpPr>
            <p:nvPr/>
          </p:nvSpPr>
          <p:spPr bwMode="auto">
            <a:xfrm>
              <a:off x="1488" y="3264"/>
              <a:ext cx="288" cy="0"/>
            </a:xfrm>
            <a:prstGeom prst="line">
              <a:avLst/>
            </a:prstGeom>
            <a:noFill/>
            <a:ln w="5715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56" name="Object 109">
              <a:extLst>
                <a:ext uri="{FF2B5EF4-FFF2-40B4-BE49-F238E27FC236}">
                  <a16:creationId xmlns:a16="http://schemas.microsoft.com/office/drawing/2014/main" id="{F0E02C0F-E2CE-4E61-873C-A7852986A4E5}"/>
                </a:ext>
              </a:extLst>
            </p:cNvPr>
            <p:cNvGraphicFramePr>
              <a:graphicFrameLocks noChangeAspect="1"/>
            </p:cNvGraphicFramePr>
            <p:nvPr/>
          </p:nvGraphicFramePr>
          <p:xfrm>
            <a:off x="672" y="3840"/>
            <a:ext cx="1432" cy="128"/>
          </p:xfrm>
          <a:graphic>
            <a:graphicData uri="http://schemas.openxmlformats.org/presentationml/2006/ole">
              <mc:AlternateContent xmlns:mc="http://schemas.openxmlformats.org/markup-compatibility/2006">
                <mc:Choice xmlns:v="urn:schemas-microsoft-com:vml" Requires="v">
                  <p:oleObj name="Equation" r:id="rId2" imgW="2273300" imgH="203200" progId="Equation.3">
                    <p:embed/>
                  </p:oleObj>
                </mc:Choice>
                <mc:Fallback>
                  <p:oleObj name="Equation" r:id="rId2" imgW="2273300" imgH="203200" progId="Equation.3">
                    <p:embed/>
                    <p:pic>
                      <p:nvPicPr>
                        <p:cNvPr id="0" name="Object 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3840"/>
                          <a:ext cx="1432"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7" name="Object 110">
              <a:extLst>
                <a:ext uri="{FF2B5EF4-FFF2-40B4-BE49-F238E27FC236}">
                  <a16:creationId xmlns:a16="http://schemas.microsoft.com/office/drawing/2014/main" id="{B5DB656E-0BBF-4825-A83A-628F067C53A8}"/>
                </a:ext>
              </a:extLst>
            </p:cNvPr>
            <p:cNvGraphicFramePr>
              <a:graphicFrameLocks noChangeAspect="1"/>
            </p:cNvGraphicFramePr>
            <p:nvPr/>
          </p:nvGraphicFramePr>
          <p:xfrm>
            <a:off x="2308" y="3888"/>
            <a:ext cx="1436" cy="124"/>
          </p:xfrm>
          <a:graphic>
            <a:graphicData uri="http://schemas.openxmlformats.org/presentationml/2006/ole">
              <mc:AlternateContent xmlns:mc="http://schemas.openxmlformats.org/markup-compatibility/2006">
                <mc:Choice xmlns:v="urn:schemas-microsoft-com:vml" Requires="v">
                  <p:oleObj name="Equation" r:id="rId4" imgW="2260600" imgH="203200" progId="Equation.3">
                    <p:embed/>
                  </p:oleObj>
                </mc:Choice>
                <mc:Fallback>
                  <p:oleObj name="Equation" r:id="rId4" imgW="2260600" imgH="203200" progId="Equation.3">
                    <p:embed/>
                    <p:pic>
                      <p:nvPicPr>
                        <p:cNvPr id="0" name="Object 1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8" y="3888"/>
                          <a:ext cx="1436" cy="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8" name="Object 111">
              <a:extLst>
                <a:ext uri="{FF2B5EF4-FFF2-40B4-BE49-F238E27FC236}">
                  <a16:creationId xmlns:a16="http://schemas.microsoft.com/office/drawing/2014/main" id="{C802072F-40F6-4E70-87C0-7272EFBCE67C}"/>
                </a:ext>
              </a:extLst>
            </p:cNvPr>
            <p:cNvGraphicFramePr>
              <a:graphicFrameLocks noChangeAspect="1"/>
            </p:cNvGraphicFramePr>
            <p:nvPr/>
          </p:nvGraphicFramePr>
          <p:xfrm>
            <a:off x="4032" y="3888"/>
            <a:ext cx="1240" cy="128"/>
          </p:xfrm>
          <a:graphic>
            <a:graphicData uri="http://schemas.openxmlformats.org/presentationml/2006/ole">
              <mc:AlternateContent xmlns:mc="http://schemas.openxmlformats.org/markup-compatibility/2006">
                <mc:Choice xmlns:v="urn:schemas-microsoft-com:vml" Requires="v">
                  <p:oleObj name="Equation" r:id="rId6" imgW="1968500" imgH="203200" progId="Equation.3">
                    <p:embed/>
                  </p:oleObj>
                </mc:Choice>
                <mc:Fallback>
                  <p:oleObj name="Equation" r:id="rId6" imgW="1968500" imgH="203200" progId="Equation.3">
                    <p:embed/>
                    <p:pic>
                      <p:nvPicPr>
                        <p:cNvPr id="0" name="Object 1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2" y="3888"/>
                          <a:ext cx="1240"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9" name="Line 113">
              <a:extLst>
                <a:ext uri="{FF2B5EF4-FFF2-40B4-BE49-F238E27FC236}">
                  <a16:creationId xmlns:a16="http://schemas.microsoft.com/office/drawing/2014/main" id="{68B9E4AB-23B4-444E-9660-224C9E8F398C}"/>
                </a:ext>
              </a:extLst>
            </p:cNvPr>
            <p:cNvSpPr>
              <a:spLocks noChangeShapeType="1"/>
            </p:cNvSpPr>
            <p:nvPr/>
          </p:nvSpPr>
          <p:spPr bwMode="auto">
            <a:xfrm>
              <a:off x="1488" y="2064"/>
              <a:ext cx="388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60" name="Object 114">
              <a:extLst>
                <a:ext uri="{FF2B5EF4-FFF2-40B4-BE49-F238E27FC236}">
                  <a16:creationId xmlns:a16="http://schemas.microsoft.com/office/drawing/2014/main" id="{C9ADB430-A7C6-42EF-9B7B-F0FE13D87F7F}"/>
                </a:ext>
              </a:extLst>
            </p:cNvPr>
            <p:cNvGraphicFramePr>
              <a:graphicFrameLocks noChangeAspect="1"/>
            </p:cNvGraphicFramePr>
            <p:nvPr/>
          </p:nvGraphicFramePr>
          <p:xfrm>
            <a:off x="4752" y="1728"/>
            <a:ext cx="616" cy="264"/>
          </p:xfrm>
          <a:graphic>
            <a:graphicData uri="http://schemas.openxmlformats.org/presentationml/2006/ole">
              <mc:AlternateContent xmlns:mc="http://schemas.openxmlformats.org/markup-compatibility/2006">
                <mc:Choice xmlns:v="urn:schemas-microsoft-com:vml" Requires="v">
                  <p:oleObj name="Equation" r:id="rId8" imgW="977900" imgH="419100" progId="Equation.3">
                    <p:embed/>
                  </p:oleObj>
                </mc:Choice>
                <mc:Fallback>
                  <p:oleObj name="Equation" r:id="rId8" imgW="977900" imgH="419100" progId="Equation.3">
                    <p:embed/>
                    <p:pic>
                      <p:nvPicPr>
                        <p:cNvPr id="0" name="Object 1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2" y="1728"/>
                          <a:ext cx="616"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1" name="Object 115">
              <a:extLst>
                <a:ext uri="{FF2B5EF4-FFF2-40B4-BE49-F238E27FC236}">
                  <a16:creationId xmlns:a16="http://schemas.microsoft.com/office/drawing/2014/main" id="{BF8BA26E-6241-47AD-8309-B7BBF93B39BC}"/>
                </a:ext>
              </a:extLst>
            </p:cNvPr>
            <p:cNvGraphicFramePr>
              <a:graphicFrameLocks noChangeAspect="1"/>
            </p:cNvGraphicFramePr>
            <p:nvPr/>
          </p:nvGraphicFramePr>
          <p:xfrm>
            <a:off x="528" y="2016"/>
            <a:ext cx="888" cy="128"/>
          </p:xfrm>
          <a:graphic>
            <a:graphicData uri="http://schemas.openxmlformats.org/presentationml/2006/ole">
              <mc:AlternateContent xmlns:mc="http://schemas.openxmlformats.org/markup-compatibility/2006">
                <mc:Choice xmlns:v="urn:schemas-microsoft-com:vml" Requires="v">
                  <p:oleObj name="Equation" r:id="rId10" imgW="1409088" imgH="203112" progId="Equation.3">
                    <p:embed/>
                  </p:oleObj>
                </mc:Choice>
                <mc:Fallback>
                  <p:oleObj name="Equation" r:id="rId10" imgW="1409088" imgH="203112" progId="Equation.3">
                    <p:embed/>
                    <p:pic>
                      <p:nvPicPr>
                        <p:cNvPr id="0" name="Object 1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 y="2016"/>
                          <a:ext cx="88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2" name="Object 119">
              <a:extLst>
                <a:ext uri="{FF2B5EF4-FFF2-40B4-BE49-F238E27FC236}">
                  <a16:creationId xmlns:a16="http://schemas.microsoft.com/office/drawing/2014/main" id="{B11A9907-5AC8-4AD6-A713-ECFF1BC63738}"/>
                </a:ext>
              </a:extLst>
            </p:cNvPr>
            <p:cNvGraphicFramePr>
              <a:graphicFrameLocks noChangeAspect="1"/>
            </p:cNvGraphicFramePr>
            <p:nvPr/>
          </p:nvGraphicFramePr>
          <p:xfrm>
            <a:off x="4800" y="2352"/>
            <a:ext cx="616" cy="128"/>
          </p:xfrm>
          <a:graphic>
            <a:graphicData uri="http://schemas.openxmlformats.org/presentationml/2006/ole">
              <mc:AlternateContent xmlns:mc="http://schemas.openxmlformats.org/markup-compatibility/2006">
                <mc:Choice xmlns:v="urn:schemas-microsoft-com:vml" Requires="v">
                  <p:oleObj name="Equation" r:id="rId12" imgW="977476" imgH="203112" progId="Equation.3">
                    <p:embed/>
                  </p:oleObj>
                </mc:Choice>
                <mc:Fallback>
                  <p:oleObj name="Equation" r:id="rId12" imgW="977476" imgH="203112" progId="Equation.3">
                    <p:embed/>
                    <p:pic>
                      <p:nvPicPr>
                        <p:cNvPr id="0" name="Object 1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0" y="2352"/>
                          <a:ext cx="616"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3" name="AutoShape 10">
              <a:extLst>
                <a:ext uri="{FF2B5EF4-FFF2-40B4-BE49-F238E27FC236}">
                  <a16:creationId xmlns:a16="http://schemas.microsoft.com/office/drawing/2014/main" id="{9C3C7468-BD12-456F-B49D-F3C131B9DC82}"/>
                </a:ext>
              </a:extLst>
            </p:cNvPr>
            <p:cNvSpPr>
              <a:spLocks noChangeArrowheads="1"/>
            </p:cNvSpPr>
            <p:nvPr/>
          </p:nvSpPr>
          <p:spPr bwMode="auto">
            <a:xfrm>
              <a:off x="1148" y="720"/>
              <a:ext cx="336" cy="72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内置</a:t>
              </a:r>
            </a:p>
            <a:p>
              <a:pPr algn="ctr" eaLnBrk="1" latinLnBrk="0" hangingPunct="1"/>
              <a:r>
                <a:rPr lang="zh-CN" altLang="en-US" sz="1200" b="1">
                  <a:latin typeface="Times New Roman" panose="02020603050405020304" pitchFamily="18" charset="0"/>
                  <a:ea typeface="宋体" panose="02010600030101010101" pitchFamily="2" charset="-122"/>
                </a:rPr>
                <a:t>智能</a:t>
              </a:r>
            </a:p>
            <a:p>
              <a:pPr algn="ctr" eaLnBrk="1" latinLnBrk="0" hangingPunct="1"/>
              <a:r>
                <a:rPr lang="zh-CN" altLang="en-US" sz="1200" b="1">
                  <a:latin typeface="Times New Roman" panose="02020603050405020304" pitchFamily="18" charset="0"/>
                  <a:ea typeface="宋体" panose="02010600030101010101" pitchFamily="2" charset="-122"/>
                </a:rPr>
                <a:t>串口</a:t>
              </a:r>
            </a:p>
            <a:p>
              <a:pPr algn="ctr" eaLnBrk="1" latinLnBrk="0" hangingPunct="1"/>
              <a:r>
                <a:rPr lang="zh-CN" altLang="en-US" sz="1200" b="1">
                  <a:latin typeface="Times New Roman" panose="02020603050405020304" pitchFamily="18" charset="0"/>
                  <a:ea typeface="宋体" panose="02010600030101010101" pitchFamily="2" charset="-122"/>
                </a:rPr>
                <a:t>扩展</a:t>
              </a:r>
            </a:p>
            <a:p>
              <a:pPr algn="ctr" eaLnBrk="1" latinLnBrk="0" hangingPunct="1"/>
              <a:r>
                <a:rPr lang="zh-CN" altLang="en-US" sz="1200" b="1">
                  <a:latin typeface="Times New Roman" panose="02020603050405020304" pitchFamily="18" charset="0"/>
                  <a:ea typeface="宋体" panose="02010600030101010101" pitchFamily="2" charset="-122"/>
                </a:rPr>
                <a:t>板</a:t>
              </a:r>
            </a:p>
          </p:txBody>
        </p:sp>
        <p:graphicFrame>
          <p:nvGraphicFramePr>
            <p:cNvPr id="39964" name="Object 112">
              <a:extLst>
                <a:ext uri="{FF2B5EF4-FFF2-40B4-BE49-F238E27FC236}">
                  <a16:creationId xmlns:a16="http://schemas.microsoft.com/office/drawing/2014/main" id="{DF9AD5D0-56FD-4BC5-8759-AF9C8C3013E9}"/>
                </a:ext>
              </a:extLst>
            </p:cNvPr>
            <p:cNvGraphicFramePr>
              <a:graphicFrameLocks noChangeAspect="1"/>
            </p:cNvGraphicFramePr>
            <p:nvPr/>
          </p:nvGraphicFramePr>
          <p:xfrm>
            <a:off x="144" y="768"/>
            <a:ext cx="704" cy="128"/>
          </p:xfrm>
          <a:graphic>
            <a:graphicData uri="http://schemas.openxmlformats.org/presentationml/2006/ole">
              <mc:AlternateContent xmlns:mc="http://schemas.openxmlformats.org/markup-compatibility/2006">
                <mc:Choice xmlns:v="urn:schemas-microsoft-com:vml" Requires="v">
                  <p:oleObj name="Equation" r:id="rId14" imgW="1117115" imgH="203112" progId="Equation.3">
                    <p:embed/>
                  </p:oleObj>
                </mc:Choice>
                <mc:Fallback>
                  <p:oleObj name="Equation" r:id="rId14" imgW="1117115" imgH="203112" progId="Equation.3">
                    <p:embed/>
                    <p:pic>
                      <p:nvPicPr>
                        <p:cNvPr id="0" name="Object 1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 y="768"/>
                          <a:ext cx="704"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65" name="Line 116">
              <a:extLst>
                <a:ext uri="{FF2B5EF4-FFF2-40B4-BE49-F238E27FC236}">
                  <a16:creationId xmlns:a16="http://schemas.microsoft.com/office/drawing/2014/main" id="{A63D3F47-B847-40A5-A0CE-02BCB3E3DC5E}"/>
                </a:ext>
              </a:extLst>
            </p:cNvPr>
            <p:cNvSpPr>
              <a:spLocks noChangeShapeType="1"/>
            </p:cNvSpPr>
            <p:nvPr/>
          </p:nvSpPr>
          <p:spPr bwMode="auto">
            <a:xfrm>
              <a:off x="860" y="816"/>
              <a:ext cx="2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6" name="Line 117">
              <a:extLst>
                <a:ext uri="{FF2B5EF4-FFF2-40B4-BE49-F238E27FC236}">
                  <a16:creationId xmlns:a16="http://schemas.microsoft.com/office/drawing/2014/main" id="{D8D63E81-364D-43D2-AFE1-07FCA3BD738B}"/>
                </a:ext>
              </a:extLst>
            </p:cNvPr>
            <p:cNvSpPr>
              <a:spLocks noChangeShapeType="1"/>
            </p:cNvSpPr>
            <p:nvPr/>
          </p:nvSpPr>
          <p:spPr bwMode="auto">
            <a:xfrm>
              <a:off x="860" y="1008"/>
              <a:ext cx="2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67" name="Line 118">
              <a:extLst>
                <a:ext uri="{FF2B5EF4-FFF2-40B4-BE49-F238E27FC236}">
                  <a16:creationId xmlns:a16="http://schemas.microsoft.com/office/drawing/2014/main" id="{2F4AAABF-CED2-4ABA-AFCE-E3EB6ABE1E5A}"/>
                </a:ext>
              </a:extLst>
            </p:cNvPr>
            <p:cNvSpPr>
              <a:spLocks noChangeShapeType="1"/>
            </p:cNvSpPr>
            <p:nvPr/>
          </p:nvSpPr>
          <p:spPr bwMode="auto">
            <a:xfrm>
              <a:off x="860" y="1248"/>
              <a:ext cx="28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68" name="Object 120">
              <a:extLst>
                <a:ext uri="{FF2B5EF4-FFF2-40B4-BE49-F238E27FC236}">
                  <a16:creationId xmlns:a16="http://schemas.microsoft.com/office/drawing/2014/main" id="{6D7B975D-C06D-447E-9119-2518EABC855F}"/>
                </a:ext>
              </a:extLst>
            </p:cNvPr>
            <p:cNvGraphicFramePr>
              <a:graphicFrameLocks noChangeAspect="1"/>
            </p:cNvGraphicFramePr>
            <p:nvPr/>
          </p:nvGraphicFramePr>
          <p:xfrm>
            <a:off x="240" y="960"/>
            <a:ext cx="608" cy="128"/>
          </p:xfrm>
          <a:graphic>
            <a:graphicData uri="http://schemas.openxmlformats.org/presentationml/2006/ole">
              <mc:AlternateContent xmlns:mc="http://schemas.openxmlformats.org/markup-compatibility/2006">
                <mc:Choice xmlns:v="urn:schemas-microsoft-com:vml" Requires="v">
                  <p:oleObj name="Equation" r:id="rId16" imgW="965200" imgH="203200" progId="Equation.3">
                    <p:embed/>
                  </p:oleObj>
                </mc:Choice>
                <mc:Fallback>
                  <p:oleObj name="Equation" r:id="rId16" imgW="965200" imgH="203200" progId="Equation.3">
                    <p:embed/>
                    <p:pic>
                      <p:nvPicPr>
                        <p:cNvPr id="0" name="Object 1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0" y="960"/>
                          <a:ext cx="60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9" name="Object 121">
              <a:extLst>
                <a:ext uri="{FF2B5EF4-FFF2-40B4-BE49-F238E27FC236}">
                  <a16:creationId xmlns:a16="http://schemas.microsoft.com/office/drawing/2014/main" id="{D3CA9384-132E-4B6F-86C7-EF0CE6B9386B}"/>
                </a:ext>
              </a:extLst>
            </p:cNvPr>
            <p:cNvGraphicFramePr>
              <a:graphicFrameLocks noChangeAspect="1"/>
            </p:cNvGraphicFramePr>
            <p:nvPr/>
          </p:nvGraphicFramePr>
          <p:xfrm>
            <a:off x="240" y="1200"/>
            <a:ext cx="608" cy="128"/>
          </p:xfrm>
          <a:graphic>
            <a:graphicData uri="http://schemas.openxmlformats.org/presentationml/2006/ole">
              <mc:AlternateContent xmlns:mc="http://schemas.openxmlformats.org/markup-compatibility/2006">
                <mc:Choice xmlns:v="urn:schemas-microsoft-com:vml" Requires="v">
                  <p:oleObj name="Equation" r:id="rId18" imgW="965200" imgH="203200" progId="Equation.3">
                    <p:embed/>
                  </p:oleObj>
                </mc:Choice>
                <mc:Fallback>
                  <p:oleObj name="Equation" r:id="rId18" imgW="965200" imgH="203200" progId="Equation.3">
                    <p:embed/>
                    <p:pic>
                      <p:nvPicPr>
                        <p:cNvPr id="0" name="Object 1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0" y="1200"/>
                          <a:ext cx="608"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70" name="computr3">
              <a:extLst>
                <a:ext uri="{FF2B5EF4-FFF2-40B4-BE49-F238E27FC236}">
                  <a16:creationId xmlns:a16="http://schemas.microsoft.com/office/drawing/2014/main" id="{E49A9D61-0442-4A62-A17E-41C9BA50B575}"/>
                </a:ext>
              </a:extLst>
            </p:cNvPr>
            <p:cNvSpPr>
              <a:spLocks noEditPoints="1" noChangeArrowheads="1"/>
            </p:cNvSpPr>
            <p:nvPr/>
          </p:nvSpPr>
          <p:spPr bwMode="auto">
            <a:xfrm>
              <a:off x="1824" y="1104"/>
              <a:ext cx="816" cy="720"/>
            </a:xfrm>
            <a:custGeom>
              <a:avLst/>
              <a:gdLst>
                <a:gd name="T0" fmla="*/ 0 w 21600"/>
                <a:gd name="T1" fmla="*/ 0 h 21600"/>
                <a:gd name="T2" fmla="*/ 1 w 21600"/>
                <a:gd name="T3" fmla="*/ 0 h 21600"/>
                <a:gd name="T4" fmla="*/ 1 w 21600"/>
                <a:gd name="T5" fmla="*/ 1 h 21600"/>
                <a:gd name="T6" fmla="*/ 1 w 21600"/>
                <a:gd name="T7" fmla="*/ 0 h 21600"/>
                <a:gd name="T8" fmla="*/ 0 60000 65536"/>
                <a:gd name="T9" fmla="*/ 0 60000 65536"/>
                <a:gd name="T10" fmla="*/ 0 60000 65536"/>
                <a:gd name="T11" fmla="*/ 0 60000 65536"/>
                <a:gd name="T12" fmla="*/ 7809 w 21600"/>
                <a:gd name="T13" fmla="*/ 2580 h 21600"/>
                <a:gd name="T14" fmla="*/ 16359 w 21600"/>
                <a:gd name="T15" fmla="*/ 11760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zh-CN" altLang="en-US"/>
            </a:p>
          </p:txBody>
        </p:sp>
        <p:sp>
          <p:nvSpPr>
            <p:cNvPr id="39971" name="computr3">
              <a:extLst>
                <a:ext uri="{FF2B5EF4-FFF2-40B4-BE49-F238E27FC236}">
                  <a16:creationId xmlns:a16="http://schemas.microsoft.com/office/drawing/2014/main" id="{22210CCB-6F54-4CFF-BDA0-BFB9554EFE91}"/>
                </a:ext>
              </a:extLst>
            </p:cNvPr>
            <p:cNvSpPr>
              <a:spLocks noEditPoints="1" noChangeArrowheads="1"/>
            </p:cNvSpPr>
            <p:nvPr/>
          </p:nvSpPr>
          <p:spPr bwMode="auto">
            <a:xfrm>
              <a:off x="3648" y="1104"/>
              <a:ext cx="816" cy="720"/>
            </a:xfrm>
            <a:custGeom>
              <a:avLst/>
              <a:gdLst>
                <a:gd name="T0" fmla="*/ 0 w 21600"/>
                <a:gd name="T1" fmla="*/ 0 h 21600"/>
                <a:gd name="T2" fmla="*/ 1 w 21600"/>
                <a:gd name="T3" fmla="*/ 0 h 21600"/>
                <a:gd name="T4" fmla="*/ 1 w 21600"/>
                <a:gd name="T5" fmla="*/ 1 h 21600"/>
                <a:gd name="T6" fmla="*/ 1 w 21600"/>
                <a:gd name="T7" fmla="*/ 0 h 21600"/>
                <a:gd name="T8" fmla="*/ 0 60000 65536"/>
                <a:gd name="T9" fmla="*/ 0 60000 65536"/>
                <a:gd name="T10" fmla="*/ 0 60000 65536"/>
                <a:gd name="T11" fmla="*/ 0 60000 65536"/>
                <a:gd name="T12" fmla="*/ 7809 w 21600"/>
                <a:gd name="T13" fmla="*/ 2580 h 21600"/>
                <a:gd name="T14" fmla="*/ 16359 w 21600"/>
                <a:gd name="T15" fmla="*/ 11760 h 21600"/>
              </a:gdLst>
              <a:ahLst/>
              <a:cxnLst>
                <a:cxn ang="T8">
                  <a:pos x="T0" y="T1"/>
                </a:cxn>
                <a:cxn ang="T9">
                  <a:pos x="T2" y="T3"/>
                </a:cxn>
                <a:cxn ang="T10">
                  <a:pos x="T4" y="T5"/>
                </a:cxn>
                <a:cxn ang="T11">
                  <a:pos x="T6" y="T7"/>
                </a:cxn>
              </a:cxnLst>
              <a:rect l="T12" t="T13" r="T14" b="T15"/>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lnTo>
                    <a:pt x="16402" y="2314"/>
                  </a:lnTo>
                  <a:close/>
                </a:path>
                <a:path w="21600" h="21600" extrusionOk="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a:solidFill>
                <a:srgbClr val="000000"/>
              </a:solidFill>
              <a:miter lim="800000"/>
              <a:headEnd/>
              <a:tailEnd/>
            </a:ln>
          </p:spPr>
          <p:txBody>
            <a:bodyPr/>
            <a:lstStyle/>
            <a:p>
              <a:endParaRPr lang="zh-CN" altLang="en-US"/>
            </a:p>
          </p:txBody>
        </p:sp>
        <p:sp>
          <p:nvSpPr>
            <p:cNvPr id="39972" name="printer2">
              <a:extLst>
                <a:ext uri="{FF2B5EF4-FFF2-40B4-BE49-F238E27FC236}">
                  <a16:creationId xmlns:a16="http://schemas.microsoft.com/office/drawing/2014/main" id="{E527758F-6F7A-4C4E-AE03-69A1A307DEB2}"/>
                </a:ext>
              </a:extLst>
            </p:cNvPr>
            <p:cNvSpPr>
              <a:spLocks noEditPoints="1" noChangeArrowheads="1"/>
            </p:cNvSpPr>
            <p:nvPr/>
          </p:nvSpPr>
          <p:spPr bwMode="auto">
            <a:xfrm>
              <a:off x="2832" y="1488"/>
              <a:ext cx="576" cy="24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388 w 21600"/>
                <a:gd name="T37" fmla="*/ 23310 h 21600"/>
                <a:gd name="T38" fmla="*/ 20250 w 21600"/>
                <a:gd name="T39" fmla="*/ 31140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FFCC"/>
            </a:solidFill>
            <a:ln w="9525">
              <a:solidFill>
                <a:srgbClr val="000000"/>
              </a:solidFill>
              <a:miter lim="800000"/>
              <a:headEnd/>
              <a:tailEnd/>
            </a:ln>
          </p:spPr>
          <p:txBody>
            <a:bodyPr/>
            <a:lstStyle/>
            <a:p>
              <a:endParaRPr lang="zh-CN" altLang="en-US"/>
            </a:p>
          </p:txBody>
        </p:sp>
        <p:sp>
          <p:nvSpPr>
            <p:cNvPr id="39973" name="Line 127">
              <a:extLst>
                <a:ext uri="{FF2B5EF4-FFF2-40B4-BE49-F238E27FC236}">
                  <a16:creationId xmlns:a16="http://schemas.microsoft.com/office/drawing/2014/main" id="{16FB3A1D-6151-4742-A1AA-954F7243EF52}"/>
                </a:ext>
              </a:extLst>
            </p:cNvPr>
            <p:cNvSpPr>
              <a:spLocks noChangeShapeType="1"/>
            </p:cNvSpPr>
            <p:nvPr/>
          </p:nvSpPr>
          <p:spPr bwMode="auto">
            <a:xfrm>
              <a:off x="1488" y="1296"/>
              <a:ext cx="336"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9974" name="Line 128">
              <a:extLst>
                <a:ext uri="{FF2B5EF4-FFF2-40B4-BE49-F238E27FC236}">
                  <a16:creationId xmlns:a16="http://schemas.microsoft.com/office/drawing/2014/main" id="{3311D66F-63CF-4CBA-B9F4-E4BAEE042722}"/>
                </a:ext>
              </a:extLst>
            </p:cNvPr>
            <p:cNvSpPr>
              <a:spLocks noChangeShapeType="1"/>
            </p:cNvSpPr>
            <p:nvPr/>
          </p:nvSpPr>
          <p:spPr bwMode="auto">
            <a:xfrm>
              <a:off x="1488" y="912"/>
              <a:ext cx="2208"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9975" name="Line 129">
              <a:extLst>
                <a:ext uri="{FF2B5EF4-FFF2-40B4-BE49-F238E27FC236}">
                  <a16:creationId xmlns:a16="http://schemas.microsoft.com/office/drawing/2014/main" id="{A947B491-E549-4395-85AC-7F83816E43FD}"/>
                </a:ext>
              </a:extLst>
            </p:cNvPr>
            <p:cNvSpPr>
              <a:spLocks noChangeShapeType="1"/>
            </p:cNvSpPr>
            <p:nvPr/>
          </p:nvSpPr>
          <p:spPr bwMode="auto">
            <a:xfrm>
              <a:off x="3696" y="91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6" name="Line 130">
              <a:extLst>
                <a:ext uri="{FF2B5EF4-FFF2-40B4-BE49-F238E27FC236}">
                  <a16:creationId xmlns:a16="http://schemas.microsoft.com/office/drawing/2014/main" id="{249B52DC-9488-4046-8A71-1D24492D4BC7}"/>
                </a:ext>
              </a:extLst>
            </p:cNvPr>
            <p:cNvSpPr>
              <a:spLocks noChangeShapeType="1"/>
            </p:cNvSpPr>
            <p:nvPr/>
          </p:nvSpPr>
          <p:spPr bwMode="auto">
            <a:xfrm flipH="1">
              <a:off x="1632" y="163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7" name="Line 131">
              <a:extLst>
                <a:ext uri="{FF2B5EF4-FFF2-40B4-BE49-F238E27FC236}">
                  <a16:creationId xmlns:a16="http://schemas.microsoft.com/office/drawing/2014/main" id="{2DE3C4A2-551A-4EFA-8F11-F7DAA3BC3415}"/>
                </a:ext>
              </a:extLst>
            </p:cNvPr>
            <p:cNvSpPr>
              <a:spLocks noChangeShapeType="1"/>
            </p:cNvSpPr>
            <p:nvPr/>
          </p:nvSpPr>
          <p:spPr bwMode="auto">
            <a:xfrm>
              <a:off x="1632" y="1632"/>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8" name="Line 132">
              <a:extLst>
                <a:ext uri="{FF2B5EF4-FFF2-40B4-BE49-F238E27FC236}">
                  <a16:creationId xmlns:a16="http://schemas.microsoft.com/office/drawing/2014/main" id="{0B12613B-1864-4A83-8763-C01FCCA87C87}"/>
                </a:ext>
              </a:extLst>
            </p:cNvPr>
            <p:cNvSpPr>
              <a:spLocks noChangeShapeType="1"/>
            </p:cNvSpPr>
            <p:nvPr/>
          </p:nvSpPr>
          <p:spPr bwMode="auto">
            <a:xfrm>
              <a:off x="1632" y="1872"/>
              <a:ext cx="18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9" name="Line 133">
              <a:extLst>
                <a:ext uri="{FF2B5EF4-FFF2-40B4-BE49-F238E27FC236}">
                  <a16:creationId xmlns:a16="http://schemas.microsoft.com/office/drawing/2014/main" id="{43472EF1-C026-4FC0-9C5C-64931C22466D}"/>
                </a:ext>
              </a:extLst>
            </p:cNvPr>
            <p:cNvSpPr>
              <a:spLocks noChangeShapeType="1"/>
            </p:cNvSpPr>
            <p:nvPr/>
          </p:nvSpPr>
          <p:spPr bwMode="auto">
            <a:xfrm>
              <a:off x="3504" y="168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0" name="Line 134">
              <a:extLst>
                <a:ext uri="{FF2B5EF4-FFF2-40B4-BE49-F238E27FC236}">
                  <a16:creationId xmlns:a16="http://schemas.microsoft.com/office/drawing/2014/main" id="{468BF97E-672A-4B42-88E7-104432622505}"/>
                </a:ext>
              </a:extLst>
            </p:cNvPr>
            <p:cNvSpPr>
              <a:spLocks noChangeShapeType="1"/>
            </p:cNvSpPr>
            <p:nvPr/>
          </p:nvSpPr>
          <p:spPr bwMode="auto">
            <a:xfrm>
              <a:off x="3504" y="168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1" name="Line 135">
              <a:extLst>
                <a:ext uri="{FF2B5EF4-FFF2-40B4-BE49-F238E27FC236}">
                  <a16:creationId xmlns:a16="http://schemas.microsoft.com/office/drawing/2014/main" id="{73E6BD05-D0F1-4DE6-985F-1B8F8D2B8A42}"/>
                </a:ext>
              </a:extLst>
            </p:cNvPr>
            <p:cNvSpPr>
              <a:spLocks noChangeShapeType="1"/>
            </p:cNvSpPr>
            <p:nvPr/>
          </p:nvSpPr>
          <p:spPr bwMode="auto">
            <a:xfrm>
              <a:off x="3072" y="1728"/>
              <a:ext cx="0" cy="144"/>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9982" name="Object 136">
              <a:extLst>
                <a:ext uri="{FF2B5EF4-FFF2-40B4-BE49-F238E27FC236}">
                  <a16:creationId xmlns:a16="http://schemas.microsoft.com/office/drawing/2014/main" id="{1DE7EEC2-6347-4429-823A-F94B0CC52A7C}"/>
                </a:ext>
              </a:extLst>
            </p:cNvPr>
            <p:cNvGraphicFramePr>
              <a:graphicFrameLocks noChangeAspect="1"/>
            </p:cNvGraphicFramePr>
            <p:nvPr/>
          </p:nvGraphicFramePr>
          <p:xfrm>
            <a:off x="1248" y="1488"/>
            <a:ext cx="416" cy="128"/>
          </p:xfrm>
          <a:graphic>
            <a:graphicData uri="http://schemas.openxmlformats.org/presentationml/2006/ole">
              <mc:AlternateContent xmlns:mc="http://schemas.openxmlformats.org/markup-compatibility/2006">
                <mc:Choice xmlns:v="urn:schemas-microsoft-com:vml" Requires="v">
                  <p:oleObj name="Equation" r:id="rId20" imgW="660113" imgH="203112" progId="Equation.3">
                    <p:embed/>
                  </p:oleObj>
                </mc:Choice>
                <mc:Fallback>
                  <p:oleObj name="Equation" r:id="rId20" imgW="660113" imgH="203112" progId="Equation.3">
                    <p:embed/>
                    <p:pic>
                      <p:nvPicPr>
                        <p:cNvPr id="0" name="Object 13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48" y="1488"/>
                          <a:ext cx="416"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83" name="Object 137">
              <a:extLst>
                <a:ext uri="{FF2B5EF4-FFF2-40B4-BE49-F238E27FC236}">
                  <a16:creationId xmlns:a16="http://schemas.microsoft.com/office/drawing/2014/main" id="{98A00C26-DBE8-4095-B426-E49F7079C15F}"/>
                </a:ext>
              </a:extLst>
            </p:cNvPr>
            <p:cNvGraphicFramePr>
              <a:graphicFrameLocks noChangeAspect="1"/>
            </p:cNvGraphicFramePr>
            <p:nvPr/>
          </p:nvGraphicFramePr>
          <p:xfrm>
            <a:off x="4368" y="1248"/>
            <a:ext cx="416" cy="128"/>
          </p:xfrm>
          <a:graphic>
            <a:graphicData uri="http://schemas.openxmlformats.org/presentationml/2006/ole">
              <mc:AlternateContent xmlns:mc="http://schemas.openxmlformats.org/markup-compatibility/2006">
                <mc:Choice xmlns:v="urn:schemas-microsoft-com:vml" Requires="v">
                  <p:oleObj name="Equation" r:id="rId22" imgW="660113" imgH="203112" progId="Equation.3">
                    <p:embed/>
                  </p:oleObj>
                </mc:Choice>
                <mc:Fallback>
                  <p:oleObj name="Equation" r:id="rId22" imgW="660113" imgH="203112" progId="Equation.3">
                    <p:embed/>
                    <p:pic>
                      <p:nvPicPr>
                        <p:cNvPr id="0" name="Object 13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68" y="1248"/>
                          <a:ext cx="416"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84" name="Object 138">
              <a:extLst>
                <a:ext uri="{FF2B5EF4-FFF2-40B4-BE49-F238E27FC236}">
                  <a16:creationId xmlns:a16="http://schemas.microsoft.com/office/drawing/2014/main" id="{E4D8154A-1A88-4328-AE66-283725F1C633}"/>
                </a:ext>
              </a:extLst>
            </p:cNvPr>
            <p:cNvGraphicFramePr>
              <a:graphicFrameLocks noChangeAspect="1"/>
            </p:cNvGraphicFramePr>
            <p:nvPr/>
          </p:nvGraphicFramePr>
          <p:xfrm>
            <a:off x="2832" y="1296"/>
            <a:ext cx="512" cy="128"/>
          </p:xfrm>
          <a:graphic>
            <a:graphicData uri="http://schemas.openxmlformats.org/presentationml/2006/ole">
              <mc:AlternateContent xmlns:mc="http://schemas.openxmlformats.org/markup-compatibility/2006">
                <mc:Choice xmlns:v="urn:schemas-microsoft-com:vml" Requires="v">
                  <p:oleObj name="Equation" r:id="rId24" imgW="812447" imgH="203112" progId="Equation.3">
                    <p:embed/>
                  </p:oleObj>
                </mc:Choice>
                <mc:Fallback>
                  <p:oleObj name="Equation" r:id="rId24" imgW="812447" imgH="203112" progId="Equation.3">
                    <p:embed/>
                    <p:pic>
                      <p:nvPicPr>
                        <p:cNvPr id="0" name="Object 13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32" y="1296"/>
                          <a:ext cx="512" cy="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85" name="Object 139">
              <a:extLst>
                <a:ext uri="{FF2B5EF4-FFF2-40B4-BE49-F238E27FC236}">
                  <a16:creationId xmlns:a16="http://schemas.microsoft.com/office/drawing/2014/main" id="{7E6100B0-3BA9-40C2-8FF6-4518C382304A}"/>
                </a:ext>
              </a:extLst>
            </p:cNvPr>
            <p:cNvGraphicFramePr>
              <a:graphicFrameLocks noChangeAspect="1"/>
            </p:cNvGraphicFramePr>
            <p:nvPr/>
          </p:nvGraphicFramePr>
          <p:xfrm>
            <a:off x="1020" y="4068"/>
            <a:ext cx="2292" cy="186"/>
          </p:xfrm>
          <a:graphic>
            <a:graphicData uri="http://schemas.openxmlformats.org/presentationml/2006/ole">
              <mc:AlternateContent xmlns:mc="http://schemas.openxmlformats.org/markup-compatibility/2006">
                <mc:Choice xmlns:v="urn:schemas-microsoft-com:vml" Requires="v">
                  <p:oleObj name="Equation" r:id="rId26" imgW="2451100" imgH="203200" progId="Equation.3">
                    <p:embed/>
                  </p:oleObj>
                </mc:Choice>
                <mc:Fallback>
                  <p:oleObj name="Equation" r:id="rId26" imgW="2451100" imgH="203200" progId="Equation.3">
                    <p:embed/>
                    <p:pic>
                      <p:nvPicPr>
                        <p:cNvPr id="0" name="Object 13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20" y="4068"/>
                          <a:ext cx="2292"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a:extLst>
              <a:ext uri="{FF2B5EF4-FFF2-40B4-BE49-F238E27FC236}">
                <a16:creationId xmlns:a16="http://schemas.microsoft.com/office/drawing/2014/main" id="{B5F2B6FE-EE42-4EA1-9E9F-0C2D7ED3FA66}"/>
              </a:ext>
            </a:extLst>
          </p:cNvPr>
          <p:cNvSpPr>
            <a:spLocks noGrp="1"/>
          </p:cNvSpPr>
          <p:nvPr>
            <p:ph idx="1"/>
          </p:nvPr>
        </p:nvSpPr>
        <p:spPr>
          <a:xfrm>
            <a:off x="500063" y="1357313"/>
            <a:ext cx="8229600" cy="4525962"/>
          </a:xfrm>
        </p:spPr>
        <p:txBody>
          <a:bodyPr/>
          <a:lstStyle/>
          <a:p>
            <a:pPr algn="just">
              <a:buFont typeface="Arial" charset="0"/>
              <a:buChar char="•"/>
              <a:defRPr/>
            </a:pPr>
            <a:r>
              <a:rPr lang="zh-CN" altLang="en-US" dirty="0"/>
              <a:t>配置：中心主计算机，</a:t>
            </a:r>
            <a:r>
              <a:rPr lang="en-US" altLang="zh-CN" dirty="0"/>
              <a:t>DVP</a:t>
            </a:r>
            <a:r>
              <a:rPr lang="zh-CN" altLang="en-US" dirty="0"/>
              <a:t>系列微机保护及监控装置机箱、通讯网络、网络控制器等设备</a:t>
            </a:r>
          </a:p>
          <a:p>
            <a:pPr algn="just">
              <a:buFont typeface="Arial" charset="0"/>
              <a:buChar char="•"/>
              <a:defRPr/>
            </a:pPr>
            <a:r>
              <a:rPr lang="zh-CN" altLang="en-US" dirty="0"/>
              <a:t>1．主系统配置</a:t>
            </a:r>
          </a:p>
          <a:p>
            <a:pPr algn="just">
              <a:buFont typeface="Arial" charset="0"/>
              <a:buChar char="•"/>
              <a:defRPr/>
            </a:pPr>
            <a:r>
              <a:rPr lang="zh-CN" altLang="en-US" dirty="0"/>
              <a:t>主计算机（主，辅）配用工业标准控制计算机 </a:t>
            </a:r>
          </a:p>
          <a:p>
            <a:pPr algn="just">
              <a:buFont typeface="Arial" charset="0"/>
              <a:buChar char="•"/>
              <a:defRPr/>
            </a:pPr>
            <a:r>
              <a:rPr lang="zh-CN" altLang="en-US" dirty="0"/>
              <a:t>高分辨率显示器 </a:t>
            </a:r>
          </a:p>
          <a:p>
            <a:pPr algn="just">
              <a:buFont typeface="Arial" charset="0"/>
              <a:buChar char="•"/>
              <a:defRPr/>
            </a:pPr>
            <a:r>
              <a:rPr lang="zh-CN" altLang="en-US" dirty="0"/>
              <a:t>智能通讯网卡 </a:t>
            </a:r>
          </a:p>
          <a:p>
            <a:pPr algn="just">
              <a:buFont typeface="Arial" charset="0"/>
              <a:buChar char="•"/>
              <a:defRPr/>
            </a:pPr>
            <a:r>
              <a:rPr lang="zh-CN" altLang="en-US" dirty="0"/>
              <a:t>汉字打印机 </a:t>
            </a:r>
          </a:p>
        </p:txBody>
      </p:sp>
      <p:sp>
        <p:nvSpPr>
          <p:cNvPr id="145410" name="Rectangle 2">
            <a:extLst>
              <a:ext uri="{FF2B5EF4-FFF2-40B4-BE49-F238E27FC236}">
                <a16:creationId xmlns:a16="http://schemas.microsoft.com/office/drawing/2014/main" id="{091FC313-01F0-429C-BDFF-1FB88FADE1A1}"/>
              </a:ext>
            </a:extLst>
          </p:cNvPr>
          <p:cNvSpPr>
            <a:spLocks noGrp="1"/>
          </p:cNvSpPr>
          <p:nvPr>
            <p:ph type="title"/>
          </p:nvPr>
        </p:nvSpPr>
        <p:spPr>
          <a:xfrm>
            <a:off x="500063" y="142875"/>
            <a:ext cx="8229600" cy="1143000"/>
          </a:xfrm>
        </p:spPr>
        <p:txBody>
          <a:bodyPr/>
          <a:lstStyle/>
          <a:p>
            <a:pPr>
              <a:defRPr/>
            </a:pPr>
            <a:r>
              <a:rPr lang="zh-CN" altLang="en-US" dirty="0"/>
              <a:t>（二）系统配置、特点及功能</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a:extLst>
              <a:ext uri="{FF2B5EF4-FFF2-40B4-BE49-F238E27FC236}">
                <a16:creationId xmlns:a16="http://schemas.microsoft.com/office/drawing/2014/main" id="{042417E0-3C8D-493D-AE83-7745B89E4FB7}"/>
              </a:ext>
            </a:extLst>
          </p:cNvPr>
          <p:cNvSpPr>
            <a:spLocks noGrp="1"/>
          </p:cNvSpPr>
          <p:nvPr>
            <p:ph idx="1"/>
          </p:nvPr>
        </p:nvSpPr>
        <p:spPr>
          <a:xfrm>
            <a:off x="457200" y="1935163"/>
            <a:ext cx="8458200" cy="4465637"/>
          </a:xfrm>
        </p:spPr>
        <p:txBody>
          <a:bodyPr/>
          <a:lstStyle/>
          <a:p>
            <a:pPr>
              <a:buFont typeface="Arial" charset="0"/>
              <a:buChar char="•"/>
              <a:defRPr/>
            </a:pPr>
            <a:r>
              <a:rPr lang="zh-CN" altLang="en-US"/>
              <a:t>特点：采用分布式系统结构、硬件标准化 、保护和监控即统一又独立 、保护硬件双重化设计 、高可靠性 、</a:t>
            </a:r>
          </a:p>
          <a:p>
            <a:pPr>
              <a:buFont typeface="Arial" charset="0"/>
              <a:buChar char="•"/>
              <a:defRPr/>
            </a:pPr>
            <a:r>
              <a:rPr lang="zh-CN" altLang="en-US"/>
              <a:t>全密封钢结构防振机槽 、超低功耗设计、开关量使用+220</a:t>
            </a:r>
            <a:r>
              <a:rPr lang="en-US" altLang="zh-CN"/>
              <a:t>v</a:t>
            </a:r>
            <a:r>
              <a:rPr lang="zh-CN" altLang="en-US"/>
              <a:t>电压输入、各保护及信号单独出口 。</a:t>
            </a:r>
          </a:p>
        </p:txBody>
      </p:sp>
      <p:sp>
        <p:nvSpPr>
          <p:cNvPr id="146434" name="Rectangle 2">
            <a:extLst>
              <a:ext uri="{FF2B5EF4-FFF2-40B4-BE49-F238E27FC236}">
                <a16:creationId xmlns:a16="http://schemas.microsoft.com/office/drawing/2014/main" id="{C491E609-82D1-453F-A862-CC791E4F85A1}"/>
              </a:ext>
            </a:extLst>
          </p:cNvPr>
          <p:cNvSpPr>
            <a:spLocks noGrp="1"/>
          </p:cNvSpPr>
          <p:nvPr>
            <p:ph type="title"/>
          </p:nvPr>
        </p:nvSpPr>
        <p:spPr>
          <a:xfrm>
            <a:off x="500063" y="142875"/>
            <a:ext cx="8229600" cy="1143000"/>
          </a:xfrm>
        </p:spPr>
        <p:txBody>
          <a:bodyPr/>
          <a:lstStyle/>
          <a:p>
            <a:pPr>
              <a:defRPr/>
            </a:pPr>
            <a:r>
              <a:rPr lang="zh-CN" altLang="en-US" dirty="0"/>
              <a:t>2．</a:t>
            </a:r>
            <a:r>
              <a:rPr lang="en-US" altLang="zh-CN" dirty="0"/>
              <a:t>DVP-600</a:t>
            </a:r>
            <a:r>
              <a:rPr lang="zh-CN" altLang="en-US" dirty="0"/>
              <a:t>系列保护监控装置</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a:extLst>
              <a:ext uri="{FF2B5EF4-FFF2-40B4-BE49-F238E27FC236}">
                <a16:creationId xmlns:a16="http://schemas.microsoft.com/office/drawing/2014/main" id="{A274D6D2-AC5B-4A47-9538-B2E52D7020B7}"/>
              </a:ext>
            </a:extLst>
          </p:cNvPr>
          <p:cNvSpPr>
            <a:spLocks noGrp="1"/>
          </p:cNvSpPr>
          <p:nvPr>
            <p:ph idx="1"/>
          </p:nvPr>
        </p:nvSpPr>
        <p:spPr>
          <a:xfrm>
            <a:off x="500063" y="1357313"/>
            <a:ext cx="8229600" cy="4525962"/>
          </a:xfrm>
        </p:spPr>
        <p:txBody>
          <a:bodyPr/>
          <a:lstStyle/>
          <a:p>
            <a:pPr>
              <a:buFont typeface="Arial" charset="0"/>
              <a:buChar char="•"/>
              <a:defRPr/>
            </a:pPr>
            <a:r>
              <a:rPr lang="zh-CN" altLang="en-US" dirty="0"/>
              <a:t>主要功能 ：</a:t>
            </a:r>
          </a:p>
          <a:p>
            <a:pPr>
              <a:buFont typeface="Arial" charset="0"/>
              <a:buChar char="•"/>
              <a:defRPr/>
            </a:pPr>
            <a:r>
              <a:rPr lang="zh-CN" altLang="en-US" dirty="0"/>
              <a:t>遥控投切保护和遥控复归信号 </a:t>
            </a:r>
          </a:p>
          <a:p>
            <a:pPr>
              <a:buFont typeface="Arial" charset="0"/>
              <a:buChar char="•"/>
              <a:defRPr/>
            </a:pPr>
            <a:r>
              <a:rPr lang="zh-CN" altLang="en-US" dirty="0"/>
              <a:t>完整的电气防跳及控制回路 </a:t>
            </a:r>
          </a:p>
          <a:p>
            <a:pPr>
              <a:buFont typeface="Arial" charset="0"/>
              <a:buChar char="•"/>
              <a:defRPr/>
            </a:pPr>
            <a:r>
              <a:rPr lang="zh-CN" altLang="en-US" dirty="0"/>
              <a:t>开放式系统设计思想 </a:t>
            </a:r>
          </a:p>
          <a:p>
            <a:pPr>
              <a:buFont typeface="Arial" charset="0"/>
              <a:buChar char="•"/>
              <a:defRPr/>
            </a:pPr>
            <a:r>
              <a:rPr lang="zh-CN" altLang="en-US" dirty="0"/>
              <a:t>灵活的硬件组态工作方式 </a:t>
            </a:r>
          </a:p>
          <a:p>
            <a:pPr>
              <a:buFont typeface="Arial" charset="0"/>
              <a:buChar char="•"/>
              <a:defRPr/>
            </a:pPr>
            <a:r>
              <a:rPr lang="zh-CN" altLang="en-US" dirty="0"/>
              <a:t>显示整定简单方便</a:t>
            </a:r>
          </a:p>
          <a:p>
            <a:pPr>
              <a:buFont typeface="Arial" charset="0"/>
              <a:buChar char="•"/>
              <a:defRPr/>
            </a:pPr>
            <a:r>
              <a:rPr lang="zh-CN" altLang="en-US" dirty="0"/>
              <a:t>独立遥控跳合闸执行继电器 </a:t>
            </a:r>
          </a:p>
          <a:p>
            <a:pPr>
              <a:buFont typeface="Arial" charset="0"/>
              <a:buChar char="•"/>
              <a:defRPr/>
            </a:pPr>
            <a:r>
              <a:rPr lang="zh-CN" altLang="en-US" dirty="0"/>
              <a:t>保护电流和监控测量电流回路独立 </a:t>
            </a:r>
          </a:p>
          <a:p>
            <a:pPr>
              <a:buFont typeface="Arial" charset="0"/>
              <a:buChar char="•"/>
              <a:defRPr/>
            </a:pPr>
            <a:r>
              <a:rPr lang="zh-CN" altLang="en-US" dirty="0"/>
              <a:t>报警 、三遥量 、网络通讯采用总线式</a:t>
            </a:r>
            <a:r>
              <a:rPr lang="en-US" altLang="zh-CN" dirty="0"/>
              <a:t> </a:t>
            </a:r>
          </a:p>
        </p:txBody>
      </p:sp>
      <p:sp>
        <p:nvSpPr>
          <p:cNvPr id="151554" name="Rectangle 2">
            <a:extLst>
              <a:ext uri="{FF2B5EF4-FFF2-40B4-BE49-F238E27FC236}">
                <a16:creationId xmlns:a16="http://schemas.microsoft.com/office/drawing/2014/main" id="{8F05EBC2-992C-4B75-9C7F-CB01E1273C9A}"/>
              </a:ext>
            </a:extLst>
          </p:cNvPr>
          <p:cNvSpPr>
            <a:spLocks noGrp="1"/>
          </p:cNvSpPr>
          <p:nvPr>
            <p:ph type="title"/>
          </p:nvPr>
        </p:nvSpPr>
        <p:spPr>
          <a:xfrm>
            <a:off x="500063" y="142875"/>
            <a:ext cx="8229600" cy="1143000"/>
          </a:xfrm>
        </p:spPr>
        <p:txBody>
          <a:bodyPr/>
          <a:lstStyle/>
          <a:p>
            <a:pPr>
              <a:defRPr/>
            </a:pPr>
            <a:r>
              <a:rPr lang="zh-CN" altLang="en-US">
                <a:latin typeface="Times New Roman" pitchFamily="18" charset="0"/>
                <a:cs typeface="Times New Roman" pitchFamily="18" charset="0"/>
              </a:rPr>
              <a:t> </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a:extLst>
              <a:ext uri="{FF2B5EF4-FFF2-40B4-BE49-F238E27FC236}">
                <a16:creationId xmlns:a16="http://schemas.microsoft.com/office/drawing/2014/main" id="{C6A6270C-BDF4-40A8-95E8-72DE7F21B171}"/>
              </a:ext>
            </a:extLst>
          </p:cNvPr>
          <p:cNvSpPr>
            <a:spLocks noGrp="1"/>
          </p:cNvSpPr>
          <p:nvPr>
            <p:ph idx="1"/>
          </p:nvPr>
        </p:nvSpPr>
        <p:spPr>
          <a:xfrm>
            <a:off x="500063" y="1357313"/>
            <a:ext cx="8229600" cy="4525962"/>
          </a:xfrm>
        </p:spPr>
        <p:txBody>
          <a:bodyPr/>
          <a:lstStyle/>
          <a:p>
            <a:pPr algn="just">
              <a:buFont typeface="Arial" charset="0"/>
              <a:buChar char="•"/>
              <a:defRPr/>
            </a:pPr>
            <a:r>
              <a:rPr lang="zh-CN" altLang="en-US" dirty="0"/>
              <a:t>主要功能：</a:t>
            </a:r>
          </a:p>
          <a:p>
            <a:pPr algn="just">
              <a:buFont typeface="Arial" charset="0"/>
              <a:buChar char="•"/>
              <a:defRPr/>
            </a:pPr>
            <a:r>
              <a:rPr lang="zh-CN" altLang="en-US" dirty="0"/>
              <a:t>上传各保护装置的电流、电压、功率、频率、开关状态等实时数据。</a:t>
            </a:r>
          </a:p>
          <a:p>
            <a:pPr algn="just">
              <a:buFont typeface="Arial" charset="0"/>
              <a:buChar char="•"/>
              <a:defRPr/>
            </a:pPr>
            <a:r>
              <a:rPr lang="zh-CN" altLang="en-US" dirty="0"/>
              <a:t>上传各分散保护装置的定值进行显示和修改。</a:t>
            </a:r>
          </a:p>
          <a:p>
            <a:pPr algn="just">
              <a:buFont typeface="Arial" charset="0"/>
              <a:buChar char="•"/>
              <a:defRPr/>
            </a:pPr>
            <a:r>
              <a:rPr lang="zh-CN" altLang="en-US" dirty="0"/>
              <a:t>下发主机的各种命令，如跳合闸及各种调试命令等，将各种保护动作及装置故障信息及时通知主机。</a:t>
            </a:r>
          </a:p>
          <a:p>
            <a:pPr>
              <a:buFont typeface="Arial" charset="0"/>
              <a:buChar char="•"/>
              <a:defRPr/>
            </a:pPr>
            <a:endParaRPr lang="zh-CN" altLang="en-US" dirty="0"/>
          </a:p>
        </p:txBody>
      </p:sp>
      <p:sp>
        <p:nvSpPr>
          <p:cNvPr id="152578" name="Rectangle 2">
            <a:extLst>
              <a:ext uri="{FF2B5EF4-FFF2-40B4-BE49-F238E27FC236}">
                <a16:creationId xmlns:a16="http://schemas.microsoft.com/office/drawing/2014/main" id="{CFA7430E-DF6C-43F8-8C10-8EF2709AAA82}"/>
              </a:ext>
            </a:extLst>
          </p:cNvPr>
          <p:cNvSpPr>
            <a:spLocks noGrp="1"/>
          </p:cNvSpPr>
          <p:nvPr>
            <p:ph type="title"/>
          </p:nvPr>
        </p:nvSpPr>
        <p:spPr>
          <a:xfrm>
            <a:off x="500063" y="142875"/>
            <a:ext cx="8229600" cy="1143000"/>
          </a:xfrm>
        </p:spPr>
        <p:txBody>
          <a:bodyPr/>
          <a:lstStyle/>
          <a:p>
            <a:pPr>
              <a:defRPr/>
            </a:pPr>
            <a:r>
              <a:rPr lang="en-US" altLang="zh-CN">
                <a:ea typeface="宋体" pitchFamily="2" charset="-122"/>
              </a:rPr>
              <a:t>CAN</a:t>
            </a:r>
            <a:r>
              <a:rPr lang="zh-CN" altLang="en-US">
                <a:ea typeface="宋体" pitchFamily="2" charset="-122"/>
              </a:rPr>
              <a:t>实时通讯网络</a:t>
            </a:r>
          </a:p>
        </p:txBody>
      </p:sp>
      <p:sp>
        <p:nvSpPr>
          <p:cNvPr id="4" name="Rectangle 3">
            <a:extLst>
              <a:ext uri="{FF2B5EF4-FFF2-40B4-BE49-F238E27FC236}">
                <a16:creationId xmlns:a16="http://schemas.microsoft.com/office/drawing/2014/main" id="{625C2C3F-5704-43E4-A376-E25BB491AA3A}"/>
              </a:ext>
            </a:extLst>
          </p:cNvPr>
          <p:cNvSpPr txBox="1">
            <a:spLocks/>
          </p:cNvSpPr>
          <p:nvPr/>
        </p:nvSpPr>
        <p:spPr bwMode="auto">
          <a:xfrm>
            <a:off x="500063" y="4287663"/>
            <a:ext cx="8229600" cy="18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n-ea"/>
                <a:ea typeface="+mn-ea"/>
                <a:cs typeface="+mn-cs"/>
              </a:defRPr>
            </a:lvl1pPr>
            <a:lvl2pPr marL="742950" indent="-285750" algn="l" rtl="0" eaLnBrk="0" fontAlgn="base" hangingPunct="0">
              <a:spcBef>
                <a:spcPct val="20000"/>
              </a:spcBef>
              <a:spcAft>
                <a:spcPct val="0"/>
              </a:spcAft>
              <a:buFont typeface="Arial" panose="020B0604020202020204" pitchFamily="34" charset="0"/>
              <a:buNone/>
              <a:defRPr sz="2400" b="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atinLnBrk="0">
              <a:buFont typeface="Arial" charset="0"/>
              <a:buChar char="•"/>
              <a:defRPr/>
            </a:pPr>
            <a:r>
              <a:rPr kumimoji="0" lang="zh-CN" altLang="en-US"/>
              <a:t>主要特点：</a:t>
            </a:r>
          </a:p>
          <a:p>
            <a:pPr latinLnBrk="0">
              <a:buFont typeface="Arial" charset="0"/>
              <a:buChar char="•"/>
              <a:defRPr/>
            </a:pPr>
            <a:r>
              <a:rPr kumimoji="0" lang="zh-CN" altLang="en-US"/>
              <a:t>专用的智能通讯卡无须主机再做通讯工作</a:t>
            </a:r>
          </a:p>
          <a:p>
            <a:pPr latinLnBrk="0">
              <a:buFont typeface="Arial" charset="0"/>
              <a:buChar char="•"/>
              <a:defRPr/>
            </a:pPr>
            <a:r>
              <a:rPr kumimoji="0" lang="zh-CN" altLang="en-US"/>
              <a:t>通讯硬件可靠性高、抗干扰能力强 </a:t>
            </a:r>
          </a:p>
          <a:p>
            <a:pPr latinLnBrk="0">
              <a:buFont typeface="Arial" charset="0"/>
              <a:buChar char="•"/>
              <a:defRPr/>
            </a:pPr>
            <a:r>
              <a:rPr kumimoji="0" lang="zh-CN" altLang="en-US"/>
              <a:t>通讯软件响应快、通用性强 </a:t>
            </a:r>
          </a:p>
          <a:p>
            <a:pPr latinLnBrk="0">
              <a:buFont typeface="Arial" charset="0"/>
              <a:buChar char="•"/>
              <a:defRPr/>
            </a:pPr>
            <a:endParaRPr kumimoji="0"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a:extLst>
              <a:ext uri="{FF2B5EF4-FFF2-40B4-BE49-F238E27FC236}">
                <a16:creationId xmlns:a16="http://schemas.microsoft.com/office/drawing/2014/main" id="{20FA08C9-403B-489E-B0C7-A5CC855F63EE}"/>
              </a:ext>
            </a:extLst>
          </p:cNvPr>
          <p:cNvSpPr>
            <a:spLocks noGrp="1"/>
          </p:cNvSpPr>
          <p:nvPr>
            <p:ph idx="1"/>
          </p:nvPr>
        </p:nvSpPr>
        <p:spPr>
          <a:xfrm>
            <a:off x="500063" y="1357313"/>
            <a:ext cx="8229600" cy="4525962"/>
          </a:xfrm>
        </p:spPr>
        <p:txBody>
          <a:bodyPr/>
          <a:lstStyle/>
          <a:p>
            <a:pPr>
              <a:buFont typeface="Arial" charset="0"/>
              <a:buChar char="•"/>
              <a:defRPr/>
            </a:pPr>
            <a:r>
              <a:rPr lang="zh-CN" altLang="en-US"/>
              <a:t>系统灵活方便，开放性好、功能齐全。</a:t>
            </a:r>
          </a:p>
          <a:p>
            <a:pPr>
              <a:buFont typeface="Arial" charset="0"/>
              <a:buChar char="•"/>
              <a:defRPr/>
            </a:pPr>
            <a:r>
              <a:rPr lang="zh-CN" altLang="en-US"/>
              <a:t>核心部分</a:t>
            </a:r>
            <a:r>
              <a:rPr lang="en-US" altLang="zh-CN"/>
              <a:t>DVP</a:t>
            </a:r>
            <a:r>
              <a:rPr lang="zh-CN" altLang="en-US"/>
              <a:t>系列微机保护及监控单元己构成较为完整的变电站综合自动化系统，再加上可与其它厂家的保护及自动装置和调度端接口的接发能力，构成全面完善的电力自动化系统，适应于国内各种电力现场情况。  </a:t>
            </a:r>
          </a:p>
          <a:p>
            <a:pPr>
              <a:buFont typeface="Arial" charset="0"/>
              <a:buChar char="•"/>
              <a:defRPr/>
            </a:pPr>
            <a:endParaRPr lang="zh-CN" altLang="en-US"/>
          </a:p>
        </p:txBody>
      </p:sp>
      <p:sp>
        <p:nvSpPr>
          <p:cNvPr id="154626" name="Rectangle 2">
            <a:extLst>
              <a:ext uri="{FF2B5EF4-FFF2-40B4-BE49-F238E27FC236}">
                <a16:creationId xmlns:a16="http://schemas.microsoft.com/office/drawing/2014/main" id="{1A037B57-0210-44BC-A685-6701E93631FE}"/>
              </a:ext>
            </a:extLst>
          </p:cNvPr>
          <p:cNvSpPr>
            <a:spLocks noGrp="1"/>
          </p:cNvSpPr>
          <p:nvPr>
            <p:ph type="title"/>
          </p:nvPr>
        </p:nvSpPr>
        <p:spPr>
          <a:xfrm>
            <a:off x="500063" y="142875"/>
            <a:ext cx="8229600" cy="1143000"/>
          </a:xfrm>
        </p:spPr>
        <p:txBody>
          <a:bodyPr/>
          <a:lstStyle/>
          <a:p>
            <a:pPr>
              <a:defRPr/>
            </a:pPr>
            <a:r>
              <a:rPr lang="zh-CN" altLang="en-US" sz="2800" dirty="0"/>
              <a:t>4．</a:t>
            </a:r>
            <a:r>
              <a:rPr lang="en-US" altLang="zh-CN" sz="2800" dirty="0"/>
              <a:t>DVPS-600</a:t>
            </a:r>
            <a:r>
              <a:rPr lang="zh-CN" altLang="en-US" sz="2800" dirty="0"/>
              <a:t>变电站综合自动化系统配置的优点</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a:extLst>
              <a:ext uri="{FF2B5EF4-FFF2-40B4-BE49-F238E27FC236}">
                <a16:creationId xmlns:a16="http://schemas.microsoft.com/office/drawing/2014/main" id="{6B13C758-059A-4B24-9520-FD8B90922452}"/>
              </a:ext>
            </a:extLst>
          </p:cNvPr>
          <p:cNvSpPr>
            <a:spLocks noGrp="1"/>
          </p:cNvSpPr>
          <p:nvPr>
            <p:ph idx="1"/>
          </p:nvPr>
        </p:nvSpPr>
        <p:spPr>
          <a:xfrm>
            <a:off x="500063" y="970907"/>
            <a:ext cx="8458200" cy="5338413"/>
          </a:xfrm>
        </p:spPr>
        <p:txBody>
          <a:bodyPr/>
          <a:lstStyle/>
          <a:p>
            <a:pPr>
              <a:buFont typeface="Arial" charset="0"/>
              <a:buChar char="•"/>
              <a:defRPr/>
            </a:pPr>
            <a:r>
              <a:rPr lang="zh-CN" altLang="en-US" sz="2000" dirty="0"/>
              <a:t>1．软件概述</a:t>
            </a:r>
          </a:p>
          <a:p>
            <a:pPr>
              <a:buFont typeface="Arial" charset="0"/>
              <a:buChar char="•"/>
              <a:defRPr/>
            </a:pPr>
            <a:r>
              <a:rPr lang="zh-CN" altLang="en-US" sz="2000" dirty="0"/>
              <a:t>（1）软件系统模式</a:t>
            </a:r>
          </a:p>
          <a:p>
            <a:pPr>
              <a:buFont typeface="Arial" charset="0"/>
              <a:buChar char="•"/>
              <a:defRPr/>
            </a:pPr>
            <a:r>
              <a:rPr lang="en-US" altLang="zh-CN" sz="2000" dirty="0"/>
              <a:t>DVPS-600</a:t>
            </a:r>
            <a:r>
              <a:rPr lang="zh-CN" altLang="en-US" sz="2000" dirty="0"/>
              <a:t>综合自动化软件系统其核心为动态实时数据库（</a:t>
            </a:r>
            <a:r>
              <a:rPr lang="en-US" altLang="zh-CN" sz="2000" dirty="0"/>
              <a:t>RDB）</a:t>
            </a:r>
            <a:r>
              <a:rPr lang="zh-CN" altLang="en-US" sz="2000" dirty="0"/>
              <a:t>的生成及维护工作。</a:t>
            </a:r>
          </a:p>
          <a:p>
            <a:pPr>
              <a:buFont typeface="Arial" charset="0"/>
              <a:buChar char="•"/>
              <a:defRPr/>
            </a:pPr>
            <a:r>
              <a:rPr lang="zh-CN" altLang="en-US" sz="2000" dirty="0"/>
              <a:t>软件系统模式（</a:t>
            </a:r>
            <a:r>
              <a:rPr lang="en-US" altLang="zh-CN" sz="2000" dirty="0"/>
              <a:t>WINDOWS  NT）</a:t>
            </a:r>
            <a:r>
              <a:rPr lang="zh-CN" altLang="en-US" sz="2000" dirty="0"/>
              <a:t>是基于</a:t>
            </a:r>
            <a:r>
              <a:rPr lang="en-US" altLang="zh-CN" sz="2000" dirty="0"/>
              <a:t>WINDOWS  NT </a:t>
            </a:r>
            <a:r>
              <a:rPr lang="zh-CN" altLang="en-US" sz="2000" dirty="0"/>
              <a:t>计算机操作系统，实时多线程系统管理。</a:t>
            </a:r>
          </a:p>
          <a:p>
            <a:pPr>
              <a:buFont typeface="Arial" charset="0"/>
              <a:buChar char="•"/>
              <a:defRPr/>
            </a:pPr>
            <a:r>
              <a:rPr lang="zh-CN" altLang="en-US" sz="2000" dirty="0"/>
              <a:t>基本特点：运行稳定、速度快、系统功能齐全，系统开发性好、操作方便</a:t>
            </a:r>
            <a:r>
              <a:rPr lang="zh-CN" altLang="en-US" sz="2000"/>
              <a:t>。 </a:t>
            </a:r>
            <a:endParaRPr lang="en-US" altLang="zh-CN" sz="2000"/>
          </a:p>
          <a:p>
            <a:pPr>
              <a:lnSpc>
                <a:spcPct val="90000"/>
              </a:lnSpc>
              <a:buFont typeface="Arial" charset="0"/>
              <a:buChar char="•"/>
              <a:defRPr/>
            </a:pPr>
            <a:r>
              <a:rPr lang="zh-CN" altLang="en-US" sz="2000"/>
              <a:t>（</a:t>
            </a:r>
            <a:r>
              <a:rPr lang="zh-CN" altLang="en-US" sz="2000">
                <a:cs typeface="Times New Roman" pitchFamily="18" charset="0"/>
              </a:rPr>
              <a:t>2</a:t>
            </a:r>
            <a:r>
              <a:rPr lang="zh-CN" altLang="en-US" sz="2000"/>
              <a:t>）软件特点 </a:t>
            </a:r>
          </a:p>
          <a:p>
            <a:pPr>
              <a:lnSpc>
                <a:spcPct val="90000"/>
              </a:lnSpc>
              <a:buFont typeface="Arial" charset="0"/>
              <a:buChar char="•"/>
              <a:defRPr/>
            </a:pPr>
            <a:r>
              <a:rPr lang="en-US" altLang="zh-CN" sz="2000"/>
              <a:t>DVPS-600</a:t>
            </a:r>
            <a:r>
              <a:rPr lang="zh-CN" altLang="en-US" sz="2000"/>
              <a:t>系统软件在已确定的硬件规模范围内，用户可以随意修改各种类型的采集电量属性、处理方式、显示方式、中文名称等。 </a:t>
            </a:r>
          </a:p>
          <a:p>
            <a:pPr>
              <a:lnSpc>
                <a:spcPct val="90000"/>
              </a:lnSpc>
              <a:buFont typeface="Arial" charset="0"/>
              <a:buChar char="•"/>
              <a:defRPr/>
            </a:pPr>
            <a:r>
              <a:rPr lang="zh-CN" altLang="en-US" sz="2000"/>
              <a:t>（3）软件性能指标</a:t>
            </a:r>
          </a:p>
          <a:p>
            <a:pPr>
              <a:lnSpc>
                <a:spcPct val="90000"/>
              </a:lnSpc>
              <a:buFont typeface="Arial" charset="0"/>
              <a:buChar char="•"/>
              <a:defRPr/>
            </a:pPr>
            <a:r>
              <a:rPr lang="en-US" altLang="zh-CN" sz="2000"/>
              <a:t>DVPS-600</a:t>
            </a:r>
            <a:r>
              <a:rPr lang="zh-CN" altLang="en-US" sz="2000"/>
              <a:t>系统由于采用多</a:t>
            </a:r>
            <a:r>
              <a:rPr lang="en-US" altLang="zh-CN" sz="2000"/>
              <a:t>CPU</a:t>
            </a:r>
            <a:r>
              <a:rPr lang="zh-CN" altLang="en-US" sz="2000"/>
              <a:t>硬件结构，因而整个系统装置具有较强的实时性，数据变化响应速度快，软件系统通常画面为全图形方式256彩色，屏幕分辨率为1024768。系统</a:t>
            </a:r>
            <a:r>
              <a:rPr lang="en-US" altLang="zh-CN" sz="2000"/>
              <a:t>SOE</a:t>
            </a:r>
            <a:r>
              <a:rPr lang="zh-CN" altLang="en-US" sz="2000"/>
              <a:t>分辨率2毫秒，遥信变位2秒，遥控过程完成6秒，画面响应1～3秒，画面数据刷新1～60秒可设置。 </a:t>
            </a:r>
            <a:endParaRPr lang="zh-CN" altLang="en-US" sz="2000" dirty="0"/>
          </a:p>
        </p:txBody>
      </p:sp>
      <p:sp>
        <p:nvSpPr>
          <p:cNvPr id="155650" name="Rectangle 2">
            <a:extLst>
              <a:ext uri="{FF2B5EF4-FFF2-40B4-BE49-F238E27FC236}">
                <a16:creationId xmlns:a16="http://schemas.microsoft.com/office/drawing/2014/main" id="{730BA046-A9BE-40F7-A7B5-EC6E38EA8B6B}"/>
              </a:ext>
            </a:extLst>
          </p:cNvPr>
          <p:cNvSpPr>
            <a:spLocks noGrp="1"/>
          </p:cNvSpPr>
          <p:nvPr>
            <p:ph type="title"/>
          </p:nvPr>
        </p:nvSpPr>
        <p:spPr>
          <a:xfrm>
            <a:off x="500063" y="430907"/>
            <a:ext cx="8229600" cy="540000"/>
          </a:xfrm>
        </p:spPr>
        <p:txBody>
          <a:bodyPr/>
          <a:lstStyle/>
          <a:p>
            <a:pPr>
              <a:defRPr/>
            </a:pPr>
            <a:r>
              <a:rPr lang="en-US" altLang="zh-CN" sz="2400" dirty="0"/>
              <a:t>（</a:t>
            </a:r>
            <a:r>
              <a:rPr lang="zh-CN" altLang="en-US" sz="2400" dirty="0"/>
              <a:t>三）</a:t>
            </a:r>
            <a:r>
              <a:rPr lang="en-US" altLang="zh-CN" sz="2400" dirty="0"/>
              <a:t>DVPS-600</a:t>
            </a:r>
            <a:r>
              <a:rPr lang="zh-CN" altLang="en-US" sz="2400" dirty="0"/>
              <a:t>变电站综合自动化系统软件功能介绍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3">
            <a:extLst>
              <a:ext uri="{FF2B5EF4-FFF2-40B4-BE49-F238E27FC236}">
                <a16:creationId xmlns:a16="http://schemas.microsoft.com/office/drawing/2014/main" id="{43A2EC52-BC03-4F06-B06D-AB9ADCC8C2F0}"/>
              </a:ext>
            </a:extLst>
          </p:cNvPr>
          <p:cNvSpPr>
            <a:spLocks noGrp="1"/>
          </p:cNvSpPr>
          <p:nvPr>
            <p:ph idx="1"/>
          </p:nvPr>
        </p:nvSpPr>
        <p:spPr>
          <a:xfrm>
            <a:off x="500063" y="1357313"/>
            <a:ext cx="8229600" cy="4525962"/>
          </a:xfrm>
        </p:spPr>
        <p:txBody>
          <a:bodyPr/>
          <a:lstStyle/>
          <a:p>
            <a:pPr>
              <a:buFont typeface="Arial" charset="0"/>
              <a:buChar char="•"/>
              <a:defRPr/>
            </a:pPr>
            <a:r>
              <a:rPr lang="zh-CN" altLang="en-US" sz="2000" dirty="0"/>
              <a:t>系统主要性能：</a:t>
            </a:r>
          </a:p>
          <a:p>
            <a:pPr>
              <a:buFont typeface="Arial" charset="0"/>
              <a:buChar char="•"/>
              <a:defRPr/>
            </a:pPr>
            <a:r>
              <a:rPr lang="zh-CN" altLang="en-US" sz="2000" dirty="0"/>
              <a:t>    1）灵活的显示方式，自由图形显示（一般选择画面）</a:t>
            </a:r>
          </a:p>
          <a:p>
            <a:pPr>
              <a:buFont typeface="Arial" charset="0"/>
              <a:buChar char="•"/>
              <a:defRPr/>
            </a:pPr>
            <a:r>
              <a:rPr lang="zh-CN" altLang="en-US" sz="2000" dirty="0"/>
              <a:t>    2）标准控制窗显示（日、月、年历史曲线、电流柱图）。</a:t>
            </a:r>
          </a:p>
          <a:p>
            <a:pPr>
              <a:buFont typeface="Arial" charset="0"/>
              <a:buChar char="•"/>
              <a:defRPr/>
            </a:pPr>
            <a:r>
              <a:rPr lang="zh-CN" altLang="en-US" sz="2000" dirty="0"/>
              <a:t>    3）事件报警、越限事件，报警顺序显示、查询；强大的打印功能。</a:t>
            </a:r>
          </a:p>
          <a:p>
            <a:pPr>
              <a:buFont typeface="Arial" charset="0"/>
              <a:buChar char="•"/>
              <a:defRPr/>
            </a:pPr>
            <a:r>
              <a:rPr lang="zh-CN" altLang="en-US" sz="2000" dirty="0"/>
              <a:t>    4）历史数据及历史报警均采用选择打印方式，灵活，方便，优化。</a:t>
            </a:r>
          </a:p>
          <a:p>
            <a:pPr>
              <a:buFont typeface="Arial" charset="0"/>
              <a:buChar char="•"/>
              <a:defRPr/>
            </a:pPr>
            <a:r>
              <a:rPr lang="zh-CN" altLang="en-US" sz="2000" dirty="0"/>
              <a:t>    5）历史报表以存盘记录后可选择打印，节省打印机使用寿命。</a:t>
            </a:r>
          </a:p>
          <a:p>
            <a:pPr>
              <a:buFont typeface="Arial" charset="0"/>
              <a:buChar char="•"/>
              <a:defRPr/>
            </a:pPr>
            <a:r>
              <a:rPr lang="zh-CN" altLang="en-US" sz="2000" dirty="0"/>
              <a:t>    6）主接线图、潮流图显示、实时数据显示均可屏幕拷贝。</a:t>
            </a:r>
          </a:p>
          <a:p>
            <a:pPr>
              <a:buFont typeface="Arial" charset="0"/>
              <a:buChar char="•"/>
              <a:defRPr/>
            </a:pPr>
            <a:r>
              <a:rPr lang="zh-CN" altLang="en-US" sz="2000" dirty="0"/>
              <a:t>    7）完善的自检功能，主辅机通讯自动互查，实时多任务各工作任务调度进程互检，各通讯环节工作情况实时互检，各硬件模块工作状况实时检查及报警。</a:t>
            </a:r>
          </a:p>
          <a:p>
            <a:pPr>
              <a:buFont typeface="Arial" charset="0"/>
              <a:buChar char="•"/>
              <a:defRPr/>
            </a:pPr>
            <a:r>
              <a:rPr lang="zh-CN" altLang="en-US" sz="2000"/>
              <a:t>    8</a:t>
            </a:r>
            <a:r>
              <a:rPr lang="zh-CN" altLang="en-US" sz="2000" dirty="0"/>
              <a:t>）打印机工作状态实时检查并自动开放、闭锁打印功能。</a:t>
            </a:r>
          </a:p>
          <a:p>
            <a:pPr>
              <a:buFont typeface="Arial" charset="0"/>
              <a:buChar char="•"/>
              <a:defRPr/>
            </a:pPr>
            <a:endParaRPr lang="zh-CN"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3">
            <a:extLst>
              <a:ext uri="{FF2B5EF4-FFF2-40B4-BE49-F238E27FC236}">
                <a16:creationId xmlns:a16="http://schemas.microsoft.com/office/drawing/2014/main" id="{AC7BF2F2-8EF0-4A50-AA01-229B20BEEEF5}"/>
              </a:ext>
            </a:extLst>
          </p:cNvPr>
          <p:cNvSpPr>
            <a:spLocks noGrp="1"/>
          </p:cNvSpPr>
          <p:nvPr>
            <p:ph idx="1"/>
          </p:nvPr>
        </p:nvSpPr>
        <p:spPr>
          <a:xfrm>
            <a:off x="500063" y="1357313"/>
            <a:ext cx="8229600" cy="4525962"/>
          </a:xfrm>
        </p:spPr>
        <p:txBody>
          <a:bodyPr/>
          <a:lstStyle/>
          <a:p>
            <a:pPr>
              <a:lnSpc>
                <a:spcPct val="90000"/>
              </a:lnSpc>
              <a:buFont typeface="Arial" charset="0"/>
              <a:buChar char="•"/>
              <a:defRPr/>
            </a:pPr>
            <a:r>
              <a:rPr lang="zh-CN" altLang="en-US" sz="2000" dirty="0"/>
              <a:t>系统主要功能有：</a:t>
            </a:r>
          </a:p>
          <a:p>
            <a:pPr>
              <a:lnSpc>
                <a:spcPct val="90000"/>
              </a:lnSpc>
              <a:buFont typeface="Arial" charset="0"/>
              <a:buChar char="•"/>
              <a:defRPr/>
            </a:pPr>
            <a:r>
              <a:rPr lang="zh-CN" altLang="en-US" sz="2000" dirty="0"/>
              <a:t>1）实时显示电站各实时电量，开关状态，信号状态及动作累计数据。</a:t>
            </a:r>
          </a:p>
          <a:p>
            <a:pPr>
              <a:lnSpc>
                <a:spcPct val="90000"/>
              </a:lnSpc>
              <a:buFont typeface="Arial" charset="0"/>
              <a:buChar char="•"/>
              <a:defRPr/>
            </a:pPr>
            <a:r>
              <a:rPr lang="zh-CN" altLang="en-US" sz="2000" dirty="0"/>
              <a:t>2）实时显示当前各模块，通讯，打印机等工作状态，出错自动报警。</a:t>
            </a:r>
          </a:p>
          <a:p>
            <a:pPr>
              <a:lnSpc>
                <a:spcPct val="90000"/>
              </a:lnSpc>
              <a:buFont typeface="Arial" charset="0"/>
              <a:buChar char="•"/>
              <a:defRPr/>
            </a:pPr>
            <a:r>
              <a:rPr lang="zh-CN" altLang="en-US" sz="2000" dirty="0"/>
              <a:t>3）正常显示主接线图、潮流图、地理图等图形工况，其数据自动刷新，大于整屏画面可漫游移动。</a:t>
            </a:r>
          </a:p>
          <a:p>
            <a:pPr>
              <a:lnSpc>
                <a:spcPct val="90000"/>
              </a:lnSpc>
              <a:buFont typeface="Arial" charset="0"/>
              <a:buChar char="•"/>
              <a:defRPr/>
            </a:pPr>
            <a:r>
              <a:rPr lang="zh-CN" altLang="en-US" sz="2000" dirty="0"/>
              <a:t>4）正常显示各主变温度、设备电压，电流，负荷棒图并定时存储相关历史数据。</a:t>
            </a:r>
          </a:p>
          <a:p>
            <a:pPr>
              <a:lnSpc>
                <a:spcPct val="90000"/>
              </a:lnSpc>
              <a:buFont typeface="Arial" charset="0"/>
              <a:buChar char="•"/>
              <a:defRPr/>
            </a:pPr>
            <a:r>
              <a:rPr lang="zh-CN" altLang="en-US" sz="2000" dirty="0"/>
              <a:t>5）根据运行工况及现场情况，可在线修改各测量电量各种特征；优化及扩充系统。</a:t>
            </a:r>
          </a:p>
          <a:p>
            <a:pPr>
              <a:lnSpc>
                <a:spcPct val="90000"/>
              </a:lnSpc>
              <a:buFont typeface="Arial" charset="0"/>
              <a:buChar char="•"/>
              <a:defRPr/>
            </a:pPr>
            <a:r>
              <a:rPr lang="zh-CN" altLang="en-US" sz="2000" dirty="0"/>
              <a:t>6）可动态显示及修改各保护装置内保护定值，可在线投退保护装置内各保护功能。</a:t>
            </a:r>
          </a:p>
          <a:p>
            <a:pPr>
              <a:lnSpc>
                <a:spcPct val="90000"/>
              </a:lnSpc>
              <a:buFont typeface="Arial" charset="0"/>
              <a:buChar char="•"/>
              <a:defRPr/>
            </a:pPr>
            <a:r>
              <a:rPr lang="zh-CN" altLang="en-US" sz="2000" dirty="0"/>
              <a:t>7）对于各类检测电量的修改及功能操作，系统配有多种授权密码，整个系统操作控制方便可靠。</a:t>
            </a:r>
          </a:p>
          <a:p>
            <a:pPr>
              <a:lnSpc>
                <a:spcPct val="90000"/>
              </a:lnSpc>
              <a:buFont typeface="Arial" charset="0"/>
              <a:buChar char="•"/>
              <a:defRPr/>
            </a:pP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a:extLst>
              <a:ext uri="{FF2B5EF4-FFF2-40B4-BE49-F238E27FC236}">
                <a16:creationId xmlns:a16="http://schemas.microsoft.com/office/drawing/2014/main" id="{6E1DE125-F102-4C57-A935-F2E48DD6FA7C}"/>
              </a:ext>
            </a:extLst>
          </p:cNvPr>
          <p:cNvSpPr>
            <a:spLocks noGrp="1"/>
          </p:cNvSpPr>
          <p:nvPr>
            <p:ph idx="1"/>
          </p:nvPr>
        </p:nvSpPr>
        <p:spPr>
          <a:xfrm>
            <a:off x="500063" y="1357313"/>
            <a:ext cx="8229600" cy="4525962"/>
          </a:xfrm>
        </p:spPr>
        <p:txBody>
          <a:bodyPr/>
          <a:lstStyle/>
          <a:p>
            <a:pPr>
              <a:buFont typeface="Arial" charset="0"/>
              <a:buChar char="•"/>
              <a:defRPr/>
            </a:pPr>
            <a:r>
              <a:rPr lang="zh-CN" altLang="en-US"/>
              <a:t>（1）操作出口具有跳、合闭锁功能。</a:t>
            </a:r>
          </a:p>
          <a:p>
            <a:pPr>
              <a:buFont typeface="Arial" charset="0"/>
              <a:buChar char="•"/>
              <a:defRPr/>
            </a:pPr>
            <a:r>
              <a:rPr lang="zh-CN" altLang="en-US"/>
              <a:t>（2）操作出口具有并发性操作闭锁功能。</a:t>
            </a:r>
          </a:p>
          <a:p>
            <a:pPr>
              <a:buFont typeface="Arial" charset="0"/>
              <a:buChar char="•"/>
              <a:defRPr/>
            </a:pPr>
            <a:r>
              <a:rPr lang="zh-CN" altLang="en-US"/>
              <a:t>（3）根据实时信息，实现断路器、隔离开关操作闭锁功能。</a:t>
            </a:r>
          </a:p>
          <a:p>
            <a:pPr>
              <a:buFont typeface="Arial" charset="0"/>
              <a:buChar char="•"/>
              <a:defRPr/>
            </a:pPr>
            <a:r>
              <a:rPr lang="zh-CN" altLang="en-US"/>
              <a:t>（4）适应一次设备现场维修操作的“电脑五防操作及闭锁系统”。即：防止带负荷拉、合隔离开关；防止误入带电间隔；防止误分、合断路器；防止带电挂接地线；防止带地线合隔离开关。</a:t>
            </a:r>
          </a:p>
          <a:p>
            <a:pPr>
              <a:buFont typeface="Arial" charset="0"/>
              <a:buChar char="•"/>
              <a:defRPr/>
            </a:pPr>
            <a:r>
              <a:rPr lang="zh-CN" altLang="en-US"/>
              <a:t>（5）</a:t>
            </a:r>
            <a:r>
              <a:rPr lang="en-US" altLang="zh-CN"/>
              <a:t>CRT</a:t>
            </a:r>
            <a:r>
              <a:rPr lang="zh-CN" altLang="en-US"/>
              <a:t>屏幕操作闭锁功能只有在输入正确的操作口令和监护口令才有权进行操作控制。 </a:t>
            </a:r>
          </a:p>
        </p:txBody>
      </p:sp>
      <p:sp>
        <p:nvSpPr>
          <p:cNvPr id="99330" name="Rectangle 2">
            <a:extLst>
              <a:ext uri="{FF2B5EF4-FFF2-40B4-BE49-F238E27FC236}">
                <a16:creationId xmlns:a16="http://schemas.microsoft.com/office/drawing/2014/main" id="{32DBB600-0881-4EE4-B2DA-2FCC532D5FE4}"/>
              </a:ext>
            </a:extLst>
          </p:cNvPr>
          <p:cNvSpPr>
            <a:spLocks noGrp="1"/>
          </p:cNvSpPr>
          <p:nvPr>
            <p:ph type="title"/>
          </p:nvPr>
        </p:nvSpPr>
        <p:spPr>
          <a:xfrm>
            <a:off x="500063" y="142875"/>
            <a:ext cx="8229600" cy="1143000"/>
          </a:xfrm>
        </p:spPr>
        <p:txBody>
          <a:bodyPr/>
          <a:lstStyle/>
          <a:p>
            <a:pPr>
              <a:defRPr/>
            </a:pPr>
            <a:r>
              <a:rPr lang="zh-CN" altLang="en-US" dirty="0"/>
              <a:t>（三）控制与操作闭锁</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12">
            <a:extLst>
              <a:ext uri="{FF2B5EF4-FFF2-40B4-BE49-F238E27FC236}">
                <a16:creationId xmlns:a16="http://schemas.microsoft.com/office/drawing/2014/main" id="{40FAF568-2272-44ED-8BD2-CAEC504D3A23}"/>
              </a:ext>
            </a:extLst>
          </p:cNvPr>
          <p:cNvSpPr>
            <a:spLocks noGrp="1"/>
          </p:cNvSpPr>
          <p:nvPr>
            <p:ph idx="1"/>
          </p:nvPr>
        </p:nvSpPr>
        <p:spPr>
          <a:xfrm>
            <a:off x="500063" y="1357313"/>
            <a:ext cx="8229600" cy="4525962"/>
          </a:xfrm>
        </p:spPr>
        <p:txBody>
          <a:bodyPr/>
          <a:lstStyle/>
          <a:p>
            <a:pPr>
              <a:buFont typeface="Arial" charset="0"/>
              <a:buChar char="•"/>
              <a:defRPr/>
            </a:pPr>
            <a:endParaRPr lang="zh-CN" altLang="en-US"/>
          </a:p>
        </p:txBody>
      </p:sp>
      <p:sp>
        <p:nvSpPr>
          <p:cNvPr id="162818" name="Rectangle 2">
            <a:extLst>
              <a:ext uri="{FF2B5EF4-FFF2-40B4-BE49-F238E27FC236}">
                <a16:creationId xmlns:a16="http://schemas.microsoft.com/office/drawing/2014/main" id="{61013FB6-6206-4467-9498-8FC6A1143041}"/>
              </a:ext>
            </a:extLst>
          </p:cNvPr>
          <p:cNvSpPr>
            <a:spLocks noGrp="1"/>
          </p:cNvSpPr>
          <p:nvPr>
            <p:ph type="title"/>
          </p:nvPr>
        </p:nvSpPr>
        <p:spPr>
          <a:xfrm>
            <a:off x="500063" y="142875"/>
            <a:ext cx="8229600" cy="1143000"/>
          </a:xfrm>
        </p:spPr>
        <p:txBody>
          <a:bodyPr/>
          <a:lstStyle/>
          <a:p>
            <a:pPr>
              <a:defRPr/>
            </a:pPr>
            <a:r>
              <a:rPr lang="zh-CN" altLang="en-US" dirty="0"/>
              <a:t>2．画面结构</a:t>
            </a:r>
          </a:p>
        </p:txBody>
      </p:sp>
      <p:sp>
        <p:nvSpPr>
          <p:cNvPr id="51204" name="Rectangle 4">
            <a:extLst>
              <a:ext uri="{FF2B5EF4-FFF2-40B4-BE49-F238E27FC236}">
                <a16:creationId xmlns:a16="http://schemas.microsoft.com/office/drawing/2014/main" id="{AD848B8D-0638-4BF4-933E-15ACBD84757A}"/>
              </a:ext>
            </a:extLst>
          </p:cNvPr>
          <p:cNvSpPr>
            <a:spLocks noChangeArrowheads="1"/>
          </p:cNvSpPr>
          <p:nvPr/>
        </p:nvSpPr>
        <p:spPr bwMode="auto">
          <a:xfrm>
            <a:off x="1500188" y="1500188"/>
            <a:ext cx="6019800" cy="4495800"/>
          </a:xfrm>
          <a:prstGeom prst="rect">
            <a:avLst/>
          </a:prstGeom>
          <a:solidFill>
            <a:schemeClr val="bg2"/>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sp>
        <p:nvSpPr>
          <p:cNvPr id="51205" name="Line 6">
            <a:extLst>
              <a:ext uri="{FF2B5EF4-FFF2-40B4-BE49-F238E27FC236}">
                <a16:creationId xmlns:a16="http://schemas.microsoft.com/office/drawing/2014/main" id="{9D44B38C-BB68-49CE-834E-EF53A10F4F41}"/>
              </a:ext>
            </a:extLst>
          </p:cNvPr>
          <p:cNvSpPr>
            <a:spLocks noChangeShapeType="1"/>
          </p:cNvSpPr>
          <p:nvPr/>
        </p:nvSpPr>
        <p:spPr bwMode="auto">
          <a:xfrm>
            <a:off x="1447800" y="2286000"/>
            <a:ext cx="601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6" name="Line 7">
            <a:extLst>
              <a:ext uri="{FF2B5EF4-FFF2-40B4-BE49-F238E27FC236}">
                <a16:creationId xmlns:a16="http://schemas.microsoft.com/office/drawing/2014/main" id="{0D3E0D09-CE8A-4B6F-8C85-7FC98CC387FB}"/>
              </a:ext>
            </a:extLst>
          </p:cNvPr>
          <p:cNvSpPr>
            <a:spLocks noChangeShapeType="1"/>
          </p:cNvSpPr>
          <p:nvPr/>
        </p:nvSpPr>
        <p:spPr bwMode="auto">
          <a:xfrm>
            <a:off x="1447800" y="5638800"/>
            <a:ext cx="601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824" name="AutoShape 8">
            <a:extLst>
              <a:ext uri="{FF2B5EF4-FFF2-40B4-BE49-F238E27FC236}">
                <a16:creationId xmlns:a16="http://schemas.microsoft.com/office/drawing/2014/main" id="{A017858E-C6DB-41F9-AC7E-91168142CFE1}"/>
              </a:ext>
            </a:extLst>
          </p:cNvPr>
          <p:cNvSpPr>
            <a:spLocks noChangeArrowheads="1"/>
          </p:cNvSpPr>
          <p:nvPr/>
        </p:nvSpPr>
        <p:spPr bwMode="auto">
          <a:xfrm>
            <a:off x="7748588" y="661988"/>
            <a:ext cx="990600" cy="457200"/>
          </a:xfrm>
          <a:prstGeom prst="wedgeRoundRectCallout">
            <a:avLst>
              <a:gd name="adj1" fmla="val -132694"/>
              <a:gd name="adj2" fmla="val 187847"/>
              <a:gd name="adj3" fmla="val 16667"/>
            </a:avLst>
          </a:prstGeom>
          <a:gradFill rotWithShape="0">
            <a:gsLst>
              <a:gs pos="0">
                <a:srgbClr val="FFFFFF"/>
              </a:gs>
              <a:gs pos="100000">
                <a:srgbClr val="FFCCFF"/>
              </a:gs>
            </a:gsLst>
            <a:lin ang="5400000" scaled="1"/>
          </a:gra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800" b="1">
                <a:solidFill>
                  <a:srgbClr val="000066"/>
                </a:solidFill>
              </a:rPr>
              <a:t>顶图区</a:t>
            </a:r>
          </a:p>
        </p:txBody>
      </p:sp>
      <p:sp>
        <p:nvSpPr>
          <p:cNvPr id="162825" name="AutoShape 9">
            <a:extLst>
              <a:ext uri="{FF2B5EF4-FFF2-40B4-BE49-F238E27FC236}">
                <a16:creationId xmlns:a16="http://schemas.microsoft.com/office/drawing/2014/main" id="{DF9CD6C5-1D67-442D-A4D7-771848FDB67D}"/>
              </a:ext>
            </a:extLst>
          </p:cNvPr>
          <p:cNvSpPr>
            <a:spLocks noChangeArrowheads="1"/>
          </p:cNvSpPr>
          <p:nvPr/>
        </p:nvSpPr>
        <p:spPr bwMode="auto">
          <a:xfrm>
            <a:off x="7900988" y="2795588"/>
            <a:ext cx="990600" cy="457200"/>
          </a:xfrm>
          <a:prstGeom prst="wedgeRoundRectCallout">
            <a:avLst>
              <a:gd name="adj1" fmla="val -132694"/>
              <a:gd name="adj2" fmla="val 187847"/>
              <a:gd name="adj3" fmla="val 16667"/>
            </a:avLst>
          </a:prstGeom>
          <a:gradFill rotWithShape="0">
            <a:gsLst>
              <a:gs pos="0">
                <a:srgbClr val="FFFFFF"/>
              </a:gs>
              <a:gs pos="100000">
                <a:srgbClr val="FFCCFF"/>
              </a:gs>
            </a:gsLst>
            <a:lin ang="5400000" scaled="1"/>
          </a:gra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800" b="1">
                <a:solidFill>
                  <a:srgbClr val="000066"/>
                </a:solidFill>
              </a:rPr>
              <a:t>主图区</a:t>
            </a:r>
          </a:p>
        </p:txBody>
      </p:sp>
      <p:sp>
        <p:nvSpPr>
          <p:cNvPr id="162826" name="AutoShape 10">
            <a:extLst>
              <a:ext uri="{FF2B5EF4-FFF2-40B4-BE49-F238E27FC236}">
                <a16:creationId xmlns:a16="http://schemas.microsoft.com/office/drawing/2014/main" id="{146C8743-431A-4A93-B208-310DFCB2E631}"/>
              </a:ext>
            </a:extLst>
          </p:cNvPr>
          <p:cNvSpPr>
            <a:spLocks noChangeArrowheads="1"/>
          </p:cNvSpPr>
          <p:nvPr/>
        </p:nvSpPr>
        <p:spPr bwMode="auto">
          <a:xfrm>
            <a:off x="7977188" y="4776788"/>
            <a:ext cx="990600" cy="457200"/>
          </a:xfrm>
          <a:prstGeom prst="wedgeRoundRectCallout">
            <a:avLst>
              <a:gd name="adj1" fmla="val -132694"/>
              <a:gd name="adj2" fmla="val 187847"/>
              <a:gd name="adj3" fmla="val 16667"/>
            </a:avLst>
          </a:prstGeom>
          <a:gradFill rotWithShape="0">
            <a:gsLst>
              <a:gs pos="0">
                <a:srgbClr val="FFFFFF"/>
              </a:gs>
              <a:gs pos="100000">
                <a:srgbClr val="FFCCFF"/>
              </a:gs>
            </a:gsLst>
            <a:lin ang="5400000" scaled="1"/>
          </a:gra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800" b="1">
                <a:solidFill>
                  <a:srgbClr val="000066"/>
                </a:solidFill>
              </a:rPr>
              <a:t>底图区</a:t>
            </a:r>
          </a:p>
        </p:txBody>
      </p:sp>
      <p:sp>
        <p:nvSpPr>
          <p:cNvPr id="162827" name="AutoShape 11">
            <a:extLst>
              <a:ext uri="{FF2B5EF4-FFF2-40B4-BE49-F238E27FC236}">
                <a16:creationId xmlns:a16="http://schemas.microsoft.com/office/drawing/2014/main" id="{57E18F79-3F03-4FBA-A311-C4FB5BB74699}"/>
              </a:ext>
            </a:extLst>
          </p:cNvPr>
          <p:cNvSpPr>
            <a:spLocks noChangeArrowheads="1"/>
          </p:cNvSpPr>
          <p:nvPr/>
        </p:nvSpPr>
        <p:spPr bwMode="auto">
          <a:xfrm>
            <a:off x="4243388" y="738188"/>
            <a:ext cx="2514600" cy="1143000"/>
          </a:xfrm>
          <a:prstGeom prst="wedgeRoundRectCallout">
            <a:avLst>
              <a:gd name="adj1" fmla="val -103787"/>
              <a:gd name="adj2" fmla="val 62917"/>
              <a:gd name="adj3" fmla="val 16667"/>
            </a:avLst>
          </a:prstGeom>
          <a:gradFill rotWithShape="0">
            <a:gsLst>
              <a:gs pos="0">
                <a:srgbClr val="FFCCFF"/>
              </a:gs>
              <a:gs pos="100000">
                <a:srgbClr val="FFFFFF"/>
              </a:gs>
            </a:gsLst>
            <a:lin ang="5400000" scaled="1"/>
          </a:gra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800" b="1">
                <a:solidFill>
                  <a:srgbClr val="000066"/>
                </a:solidFill>
              </a:rPr>
              <a:t>该区是用户菜单功能选择区，反映分层的用户功能选择内容   </a:t>
            </a:r>
          </a:p>
        </p:txBody>
      </p:sp>
      <p:sp>
        <p:nvSpPr>
          <p:cNvPr id="162828" name="AutoShape 12">
            <a:extLst>
              <a:ext uri="{FF2B5EF4-FFF2-40B4-BE49-F238E27FC236}">
                <a16:creationId xmlns:a16="http://schemas.microsoft.com/office/drawing/2014/main" id="{321F9D29-B19F-4ED5-BBB3-6F9AF678207B}"/>
              </a:ext>
            </a:extLst>
          </p:cNvPr>
          <p:cNvSpPr>
            <a:spLocks noChangeArrowheads="1"/>
          </p:cNvSpPr>
          <p:nvPr/>
        </p:nvSpPr>
        <p:spPr bwMode="auto">
          <a:xfrm>
            <a:off x="4167188" y="2033588"/>
            <a:ext cx="2743200" cy="1371600"/>
          </a:xfrm>
          <a:prstGeom prst="wedgeRoundRectCallout">
            <a:avLst>
              <a:gd name="adj1" fmla="val -95139"/>
              <a:gd name="adj2" fmla="val 86690"/>
              <a:gd name="adj3" fmla="val 16667"/>
            </a:avLst>
          </a:prstGeom>
          <a:gradFill rotWithShape="0">
            <a:gsLst>
              <a:gs pos="0">
                <a:srgbClr val="FFCCFF"/>
              </a:gs>
              <a:gs pos="100000">
                <a:srgbClr val="FFFFFF"/>
              </a:gs>
            </a:gsLst>
            <a:lin ang="5400000" scaled="1"/>
          </a:gra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800" b="1">
                <a:solidFill>
                  <a:srgbClr val="000066"/>
                </a:solidFill>
              </a:rPr>
              <a:t>该区是反映最终选择功能后的主要图形及信息，如主接线图、实时数据表的祥图   </a:t>
            </a:r>
          </a:p>
        </p:txBody>
      </p:sp>
      <p:sp>
        <p:nvSpPr>
          <p:cNvPr id="162829" name="AutoShape 13">
            <a:extLst>
              <a:ext uri="{FF2B5EF4-FFF2-40B4-BE49-F238E27FC236}">
                <a16:creationId xmlns:a16="http://schemas.microsoft.com/office/drawing/2014/main" id="{4CAAE5A2-52F0-4B75-9AD4-875A0E60562B}"/>
              </a:ext>
            </a:extLst>
          </p:cNvPr>
          <p:cNvSpPr>
            <a:spLocks noChangeArrowheads="1"/>
          </p:cNvSpPr>
          <p:nvPr/>
        </p:nvSpPr>
        <p:spPr bwMode="auto">
          <a:xfrm>
            <a:off x="4014788" y="3633788"/>
            <a:ext cx="2895600" cy="1371600"/>
          </a:xfrm>
          <a:prstGeom prst="wedgeRoundRectCallout">
            <a:avLst>
              <a:gd name="adj1" fmla="val -65569"/>
              <a:gd name="adj2" fmla="val 110764"/>
              <a:gd name="adj3" fmla="val 16667"/>
            </a:avLst>
          </a:prstGeom>
          <a:gradFill rotWithShape="0">
            <a:gsLst>
              <a:gs pos="0">
                <a:srgbClr val="FFFFFF"/>
              </a:gs>
              <a:gs pos="100000">
                <a:srgbClr val="FFCCFF"/>
              </a:gs>
            </a:gsLst>
            <a:lin ang="5400000" scaled="1"/>
          </a:grad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800" b="1">
                <a:solidFill>
                  <a:srgbClr val="000066"/>
                </a:solidFill>
              </a:rPr>
              <a:t>该区是系统功能区，反映系统运行的实时信息，事件及越限报警指示灯及查询按键等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2824"/>
                                        </p:tgtEl>
                                        <p:attrNameLst>
                                          <p:attrName>style.visibility</p:attrName>
                                        </p:attrNameLst>
                                      </p:cBhvr>
                                      <p:to>
                                        <p:strVal val="visible"/>
                                      </p:to>
                                    </p:set>
                                    <p:anim calcmode="lin" valueType="num">
                                      <p:cBhvr additive="base">
                                        <p:cTn id="7" dur="500" fill="hold"/>
                                        <p:tgtEl>
                                          <p:spTgt spid="162824"/>
                                        </p:tgtEl>
                                        <p:attrNameLst>
                                          <p:attrName>ppt_x</p:attrName>
                                        </p:attrNameLst>
                                      </p:cBhvr>
                                      <p:tavLst>
                                        <p:tav tm="0">
                                          <p:val>
                                            <p:strVal val="1+#ppt_w/2"/>
                                          </p:val>
                                        </p:tav>
                                        <p:tav tm="100000">
                                          <p:val>
                                            <p:strVal val="#ppt_x"/>
                                          </p:val>
                                        </p:tav>
                                      </p:tavLst>
                                    </p:anim>
                                    <p:anim calcmode="lin" valueType="num">
                                      <p:cBhvr additive="base">
                                        <p:cTn id="8" dur="500" fill="hold"/>
                                        <p:tgtEl>
                                          <p:spTgt spid="1628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2825"/>
                                        </p:tgtEl>
                                        <p:attrNameLst>
                                          <p:attrName>style.visibility</p:attrName>
                                        </p:attrNameLst>
                                      </p:cBhvr>
                                      <p:to>
                                        <p:strVal val="visible"/>
                                      </p:to>
                                    </p:set>
                                    <p:anim calcmode="lin" valueType="num">
                                      <p:cBhvr additive="base">
                                        <p:cTn id="13" dur="500" fill="hold"/>
                                        <p:tgtEl>
                                          <p:spTgt spid="162825"/>
                                        </p:tgtEl>
                                        <p:attrNameLst>
                                          <p:attrName>ppt_x</p:attrName>
                                        </p:attrNameLst>
                                      </p:cBhvr>
                                      <p:tavLst>
                                        <p:tav tm="0">
                                          <p:val>
                                            <p:strVal val="1+#ppt_w/2"/>
                                          </p:val>
                                        </p:tav>
                                        <p:tav tm="100000">
                                          <p:val>
                                            <p:strVal val="#ppt_x"/>
                                          </p:val>
                                        </p:tav>
                                      </p:tavLst>
                                    </p:anim>
                                    <p:anim calcmode="lin" valueType="num">
                                      <p:cBhvr additive="base">
                                        <p:cTn id="14" dur="500" fill="hold"/>
                                        <p:tgtEl>
                                          <p:spTgt spid="1628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62826"/>
                                        </p:tgtEl>
                                        <p:attrNameLst>
                                          <p:attrName>style.visibility</p:attrName>
                                        </p:attrNameLst>
                                      </p:cBhvr>
                                      <p:to>
                                        <p:strVal val="visible"/>
                                      </p:to>
                                    </p:set>
                                    <p:anim calcmode="lin" valueType="num">
                                      <p:cBhvr additive="base">
                                        <p:cTn id="19" dur="500" fill="hold"/>
                                        <p:tgtEl>
                                          <p:spTgt spid="162826"/>
                                        </p:tgtEl>
                                        <p:attrNameLst>
                                          <p:attrName>ppt_x</p:attrName>
                                        </p:attrNameLst>
                                      </p:cBhvr>
                                      <p:tavLst>
                                        <p:tav tm="0">
                                          <p:val>
                                            <p:strVal val="1+#ppt_w/2"/>
                                          </p:val>
                                        </p:tav>
                                        <p:tav tm="100000">
                                          <p:val>
                                            <p:strVal val="#ppt_x"/>
                                          </p:val>
                                        </p:tav>
                                      </p:tavLst>
                                    </p:anim>
                                    <p:anim calcmode="lin" valueType="num">
                                      <p:cBhvr additive="base">
                                        <p:cTn id="20" dur="500" fill="hold"/>
                                        <p:tgtEl>
                                          <p:spTgt spid="16282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62827"/>
                                        </p:tgtEl>
                                        <p:attrNameLst>
                                          <p:attrName>style.visibility</p:attrName>
                                        </p:attrNameLst>
                                      </p:cBhvr>
                                      <p:to>
                                        <p:strVal val="visible"/>
                                      </p:to>
                                    </p:set>
                                    <p:anim calcmode="lin" valueType="num">
                                      <p:cBhvr additive="base">
                                        <p:cTn id="25" dur="500" fill="hold"/>
                                        <p:tgtEl>
                                          <p:spTgt spid="162827"/>
                                        </p:tgtEl>
                                        <p:attrNameLst>
                                          <p:attrName>ppt_x</p:attrName>
                                        </p:attrNameLst>
                                      </p:cBhvr>
                                      <p:tavLst>
                                        <p:tav tm="0">
                                          <p:val>
                                            <p:strVal val="1+#ppt_w/2"/>
                                          </p:val>
                                        </p:tav>
                                        <p:tav tm="100000">
                                          <p:val>
                                            <p:strVal val="#ppt_x"/>
                                          </p:val>
                                        </p:tav>
                                      </p:tavLst>
                                    </p:anim>
                                    <p:anim calcmode="lin" valueType="num">
                                      <p:cBhvr additive="base">
                                        <p:cTn id="26" dur="500" fill="hold"/>
                                        <p:tgtEl>
                                          <p:spTgt spid="16282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62828"/>
                                        </p:tgtEl>
                                        <p:attrNameLst>
                                          <p:attrName>style.visibility</p:attrName>
                                        </p:attrNameLst>
                                      </p:cBhvr>
                                      <p:to>
                                        <p:strVal val="visible"/>
                                      </p:to>
                                    </p:set>
                                    <p:anim calcmode="lin" valueType="num">
                                      <p:cBhvr additive="base">
                                        <p:cTn id="31" dur="500" fill="hold"/>
                                        <p:tgtEl>
                                          <p:spTgt spid="162828"/>
                                        </p:tgtEl>
                                        <p:attrNameLst>
                                          <p:attrName>ppt_x</p:attrName>
                                        </p:attrNameLst>
                                      </p:cBhvr>
                                      <p:tavLst>
                                        <p:tav tm="0">
                                          <p:val>
                                            <p:strVal val="1+#ppt_w/2"/>
                                          </p:val>
                                        </p:tav>
                                        <p:tav tm="100000">
                                          <p:val>
                                            <p:strVal val="#ppt_x"/>
                                          </p:val>
                                        </p:tav>
                                      </p:tavLst>
                                    </p:anim>
                                    <p:anim calcmode="lin" valueType="num">
                                      <p:cBhvr additive="base">
                                        <p:cTn id="32" dur="500" fill="hold"/>
                                        <p:tgtEl>
                                          <p:spTgt spid="16282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62829"/>
                                        </p:tgtEl>
                                        <p:attrNameLst>
                                          <p:attrName>style.visibility</p:attrName>
                                        </p:attrNameLst>
                                      </p:cBhvr>
                                      <p:to>
                                        <p:strVal val="visible"/>
                                      </p:to>
                                    </p:set>
                                    <p:anim calcmode="lin" valueType="num">
                                      <p:cBhvr additive="base">
                                        <p:cTn id="37" dur="500" fill="hold"/>
                                        <p:tgtEl>
                                          <p:spTgt spid="162829"/>
                                        </p:tgtEl>
                                        <p:attrNameLst>
                                          <p:attrName>ppt_x</p:attrName>
                                        </p:attrNameLst>
                                      </p:cBhvr>
                                      <p:tavLst>
                                        <p:tav tm="0">
                                          <p:val>
                                            <p:strVal val="1+#ppt_w/2"/>
                                          </p:val>
                                        </p:tav>
                                        <p:tav tm="100000">
                                          <p:val>
                                            <p:strVal val="#ppt_x"/>
                                          </p:val>
                                        </p:tav>
                                      </p:tavLst>
                                    </p:anim>
                                    <p:anim calcmode="lin" valueType="num">
                                      <p:cBhvr additive="base">
                                        <p:cTn id="38" dur="500" fill="hold"/>
                                        <p:tgtEl>
                                          <p:spTgt spid="1628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4" grpId="0" animBg="1" autoUpdateAnimBg="0"/>
      <p:bldP spid="162825" grpId="0" animBg="1" autoUpdateAnimBg="0"/>
      <p:bldP spid="162826" grpId="0" animBg="1" autoUpdateAnimBg="0"/>
      <p:bldP spid="162827" grpId="0" animBg="1" autoUpdateAnimBg="0"/>
      <p:bldP spid="162828" grpId="0" animBg="1" autoUpdateAnimBg="0"/>
      <p:bldP spid="16282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a:extLst>
              <a:ext uri="{FF2B5EF4-FFF2-40B4-BE49-F238E27FC236}">
                <a16:creationId xmlns:a16="http://schemas.microsoft.com/office/drawing/2014/main" id="{41D99C6E-36DA-43B6-B7AA-8C9346D3890C}"/>
              </a:ext>
            </a:extLst>
          </p:cNvPr>
          <p:cNvSpPr>
            <a:spLocks noGrp="1"/>
          </p:cNvSpPr>
          <p:nvPr>
            <p:ph idx="1"/>
          </p:nvPr>
        </p:nvSpPr>
        <p:spPr>
          <a:xfrm>
            <a:off x="500063" y="1357313"/>
            <a:ext cx="8229600" cy="4525962"/>
          </a:xfrm>
        </p:spPr>
        <p:txBody>
          <a:bodyPr/>
          <a:lstStyle/>
          <a:p>
            <a:pPr>
              <a:buFont typeface="Arial" charset="0"/>
              <a:buChar char="•"/>
              <a:defRPr/>
            </a:pPr>
            <a:r>
              <a:rPr lang="zh-CN" altLang="en-US"/>
              <a:t>（1）主接线。电站主接线图主要用来显示变电站的电气设备接线关系，实时显示电力系统中电气设备的数目、线路数目、开关及刀闸实时状态。 </a:t>
            </a:r>
          </a:p>
          <a:p>
            <a:pPr>
              <a:buFont typeface="Arial" charset="0"/>
              <a:buChar char="•"/>
              <a:defRPr/>
            </a:pPr>
            <a:r>
              <a:rPr lang="zh-CN" altLang="en-US"/>
              <a:t>（2）潮流分布。电站潮流分布图用于形象地实时显示</a:t>
            </a:r>
            <a:r>
              <a:rPr lang="en-US" altLang="zh-CN"/>
              <a:t>DVPS-600</a:t>
            </a:r>
            <a:r>
              <a:rPr lang="zh-CN" altLang="en-US"/>
              <a:t>系统中电站的各线路的电流大小、有功功率、无功功率大小及方向、各母线相电压及线电压、主变温度、线路数目及相对分布位置、断路器状态，以便于使用户能实时监视电站负荷变化情况。 </a:t>
            </a:r>
          </a:p>
        </p:txBody>
      </p:sp>
      <p:sp>
        <p:nvSpPr>
          <p:cNvPr id="163842" name="Rectangle 2">
            <a:extLst>
              <a:ext uri="{FF2B5EF4-FFF2-40B4-BE49-F238E27FC236}">
                <a16:creationId xmlns:a16="http://schemas.microsoft.com/office/drawing/2014/main" id="{4B8449D1-03D0-4E0F-861D-0DE5E1DB341F}"/>
              </a:ext>
            </a:extLst>
          </p:cNvPr>
          <p:cNvSpPr>
            <a:spLocks noGrp="1"/>
          </p:cNvSpPr>
          <p:nvPr>
            <p:ph type="title"/>
          </p:nvPr>
        </p:nvSpPr>
        <p:spPr>
          <a:xfrm>
            <a:off x="500063" y="142875"/>
            <a:ext cx="8229600" cy="1143000"/>
          </a:xfrm>
        </p:spPr>
        <p:txBody>
          <a:bodyPr/>
          <a:lstStyle/>
          <a:p>
            <a:pPr>
              <a:defRPr/>
            </a:pPr>
            <a:r>
              <a:rPr lang="zh-CN" altLang="en-US" dirty="0"/>
              <a:t>3．软件系统功能</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a:extLst>
              <a:ext uri="{FF2B5EF4-FFF2-40B4-BE49-F238E27FC236}">
                <a16:creationId xmlns:a16="http://schemas.microsoft.com/office/drawing/2014/main" id="{E38C038E-8EEE-4EA7-976E-ECA7341A24A7}"/>
              </a:ext>
            </a:extLst>
          </p:cNvPr>
          <p:cNvSpPr>
            <a:spLocks noGrp="1"/>
          </p:cNvSpPr>
          <p:nvPr>
            <p:ph idx="1"/>
          </p:nvPr>
        </p:nvSpPr>
        <p:spPr>
          <a:xfrm>
            <a:off x="500063" y="1357313"/>
            <a:ext cx="8229600" cy="4525962"/>
          </a:xfrm>
        </p:spPr>
        <p:txBody>
          <a:bodyPr/>
          <a:lstStyle/>
          <a:p>
            <a:pPr>
              <a:lnSpc>
                <a:spcPct val="90000"/>
              </a:lnSpc>
              <a:buFont typeface="Arial" charset="0"/>
              <a:buChar char="•"/>
              <a:defRPr/>
            </a:pPr>
            <a:r>
              <a:rPr lang="zh-CN" altLang="en-US"/>
              <a:t>微机工况图主要显示</a:t>
            </a:r>
            <a:r>
              <a:rPr lang="en-US" altLang="zh-CN"/>
              <a:t>DVPS-600</a:t>
            </a:r>
            <a:r>
              <a:rPr lang="zh-CN" altLang="en-US"/>
              <a:t>系统中主计算机及外设备（打印机）、</a:t>
            </a:r>
            <a:r>
              <a:rPr lang="en-US" altLang="zh-CN"/>
              <a:t>CAN</a:t>
            </a:r>
            <a:r>
              <a:rPr lang="zh-CN" altLang="en-US"/>
              <a:t>通讯网络的实时工作状态，并反映</a:t>
            </a:r>
            <a:r>
              <a:rPr lang="en-US" altLang="zh-CN"/>
              <a:t>DVPS-600</a:t>
            </a:r>
            <a:r>
              <a:rPr lang="zh-CN" altLang="en-US"/>
              <a:t>系统中的各微机设备分布（单双机）及联络情况。 </a:t>
            </a:r>
          </a:p>
          <a:p>
            <a:pPr>
              <a:lnSpc>
                <a:spcPct val="90000"/>
              </a:lnSpc>
              <a:buFont typeface="Arial" charset="0"/>
              <a:buChar char="•"/>
              <a:defRPr/>
            </a:pPr>
            <a:r>
              <a:rPr lang="zh-CN" altLang="en-US"/>
              <a:t>微机网络工况主要显示</a:t>
            </a:r>
            <a:r>
              <a:rPr lang="en-US" altLang="zh-CN"/>
              <a:t>DVPS-600</a:t>
            </a:r>
            <a:r>
              <a:rPr lang="zh-CN" altLang="en-US"/>
              <a:t>系统中</a:t>
            </a:r>
            <a:r>
              <a:rPr lang="en-US" altLang="zh-CN"/>
              <a:t>CAN</a:t>
            </a:r>
            <a:r>
              <a:rPr lang="zh-CN" altLang="en-US"/>
              <a:t>通讯网络中</a:t>
            </a:r>
            <a:r>
              <a:rPr lang="en-US" altLang="zh-CN"/>
              <a:t>DVPS-600</a:t>
            </a:r>
            <a:r>
              <a:rPr lang="zh-CN" altLang="en-US"/>
              <a:t>系列保护监控装置上网情况、各装置的型号、编号、线路名称等实时信息。 </a:t>
            </a:r>
          </a:p>
          <a:p>
            <a:pPr>
              <a:lnSpc>
                <a:spcPct val="90000"/>
              </a:lnSpc>
              <a:buFont typeface="Arial" charset="0"/>
              <a:buChar char="•"/>
              <a:defRPr/>
            </a:pPr>
            <a:r>
              <a:rPr lang="zh-CN" altLang="en-US"/>
              <a:t>微机装置工况图主要显示</a:t>
            </a:r>
            <a:r>
              <a:rPr lang="en-US" altLang="zh-CN"/>
              <a:t>DVPS-600</a:t>
            </a:r>
            <a:r>
              <a:rPr lang="zh-CN" altLang="en-US"/>
              <a:t>系统中</a:t>
            </a:r>
            <a:r>
              <a:rPr lang="en-US" altLang="zh-CN"/>
              <a:t>CAN</a:t>
            </a:r>
            <a:r>
              <a:rPr lang="zh-CN" altLang="en-US"/>
              <a:t>通讯网络中的</a:t>
            </a:r>
            <a:r>
              <a:rPr lang="en-US" altLang="zh-CN"/>
              <a:t>DVP-600</a:t>
            </a:r>
            <a:r>
              <a:rPr lang="zh-CN" altLang="en-US"/>
              <a:t>系列保护监控装置现场实时面板图（除数码管显示数据外）的信息、包括各装置的型号、编号、动作信号等实时信息。 </a:t>
            </a:r>
          </a:p>
        </p:txBody>
      </p:sp>
      <p:sp>
        <p:nvSpPr>
          <p:cNvPr id="167938" name="Rectangle 2">
            <a:extLst>
              <a:ext uri="{FF2B5EF4-FFF2-40B4-BE49-F238E27FC236}">
                <a16:creationId xmlns:a16="http://schemas.microsoft.com/office/drawing/2014/main" id="{E5534669-50A7-4C86-9F3E-2A46457A3D6F}"/>
              </a:ext>
            </a:extLst>
          </p:cNvPr>
          <p:cNvSpPr>
            <a:spLocks noGrp="1"/>
          </p:cNvSpPr>
          <p:nvPr>
            <p:ph type="title"/>
          </p:nvPr>
        </p:nvSpPr>
        <p:spPr>
          <a:xfrm>
            <a:off x="500063" y="142875"/>
            <a:ext cx="8229600" cy="1143000"/>
          </a:xfrm>
        </p:spPr>
        <p:txBody>
          <a:bodyPr/>
          <a:lstStyle/>
          <a:p>
            <a:pPr>
              <a:defRPr/>
            </a:pPr>
            <a:r>
              <a:rPr lang="zh-CN" altLang="en-US" sz="2800" dirty="0"/>
              <a:t>（3）微机系统工况包括微机工况、微机网络工况和装置工况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a:extLst>
              <a:ext uri="{FF2B5EF4-FFF2-40B4-BE49-F238E27FC236}">
                <a16:creationId xmlns:a16="http://schemas.microsoft.com/office/drawing/2014/main" id="{345302E3-4F8B-4739-A09D-C923F4A546AC}"/>
              </a:ext>
            </a:extLst>
          </p:cNvPr>
          <p:cNvSpPr>
            <a:spLocks noGrp="1"/>
          </p:cNvSpPr>
          <p:nvPr>
            <p:ph idx="1"/>
          </p:nvPr>
        </p:nvSpPr>
        <p:spPr>
          <a:xfrm>
            <a:off x="500063" y="1357313"/>
            <a:ext cx="8229600" cy="4525962"/>
          </a:xfrm>
        </p:spPr>
        <p:txBody>
          <a:bodyPr/>
          <a:lstStyle/>
          <a:p>
            <a:pPr>
              <a:buFont typeface="Arial" charset="0"/>
              <a:buChar char="•"/>
              <a:defRPr/>
            </a:pPr>
            <a:r>
              <a:rPr lang="zh-CN" altLang="en-US"/>
              <a:t>“日历史曲线”显示变电站中模拟量一天24小时内的变化趋势，对于监测电力系统稳态运行过程十分重要。 </a:t>
            </a:r>
          </a:p>
          <a:p>
            <a:pPr>
              <a:buFont typeface="Arial" charset="0"/>
              <a:buChar char="•"/>
              <a:defRPr/>
            </a:pPr>
            <a:r>
              <a:rPr lang="zh-CN" altLang="en-US"/>
              <a:t>“月历史曲线”显示变电站中模拟量一个月最大31天内的变化趋势，在主画面中，横坐标为31天的时间轴，纵坐标为相关电量在一天中的最大值。 </a:t>
            </a:r>
          </a:p>
          <a:p>
            <a:pPr>
              <a:buFont typeface="Arial" charset="0"/>
              <a:buChar char="•"/>
              <a:defRPr/>
            </a:pPr>
            <a:r>
              <a:rPr lang="zh-CN" altLang="en-US"/>
              <a:t>电流棒形图显示变电站中，线路各相电流的大小和占其额定电流的百分比情况。 </a:t>
            </a:r>
          </a:p>
        </p:txBody>
      </p:sp>
      <p:sp>
        <p:nvSpPr>
          <p:cNvPr id="168962" name="Rectangle 2">
            <a:extLst>
              <a:ext uri="{FF2B5EF4-FFF2-40B4-BE49-F238E27FC236}">
                <a16:creationId xmlns:a16="http://schemas.microsoft.com/office/drawing/2014/main" id="{50698C88-1EF6-42EC-B4C9-1E15ADA07BA0}"/>
              </a:ext>
            </a:extLst>
          </p:cNvPr>
          <p:cNvSpPr>
            <a:spLocks noGrp="1"/>
          </p:cNvSpPr>
          <p:nvPr>
            <p:ph type="title"/>
          </p:nvPr>
        </p:nvSpPr>
        <p:spPr>
          <a:xfrm>
            <a:off x="500063" y="142875"/>
            <a:ext cx="8229600" cy="1143000"/>
          </a:xfrm>
        </p:spPr>
        <p:txBody>
          <a:bodyPr/>
          <a:lstStyle/>
          <a:p>
            <a:pPr>
              <a:defRPr/>
            </a:pPr>
            <a:r>
              <a:rPr lang="zh-CN" altLang="en-US" dirty="0"/>
              <a:t>（4）历史曲线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a:extLst>
              <a:ext uri="{FF2B5EF4-FFF2-40B4-BE49-F238E27FC236}">
                <a16:creationId xmlns:a16="http://schemas.microsoft.com/office/drawing/2014/main" id="{B6D29116-35FB-483D-9DAE-BFDA8FC0C725}"/>
              </a:ext>
            </a:extLst>
          </p:cNvPr>
          <p:cNvSpPr>
            <a:spLocks noGrp="1"/>
          </p:cNvSpPr>
          <p:nvPr>
            <p:ph idx="1"/>
          </p:nvPr>
        </p:nvSpPr>
        <p:spPr>
          <a:xfrm>
            <a:off x="500063" y="1357313"/>
            <a:ext cx="8229600" cy="4525962"/>
          </a:xfrm>
        </p:spPr>
        <p:txBody>
          <a:bodyPr/>
          <a:lstStyle/>
          <a:p>
            <a:pPr>
              <a:buFont typeface="Arial" charset="0"/>
              <a:buChar char="•"/>
              <a:defRPr/>
            </a:pPr>
            <a:r>
              <a:rPr lang="zh-CN" altLang="en-US"/>
              <a:t>（</a:t>
            </a:r>
            <a:r>
              <a:rPr lang="zh-CN" altLang="en-US">
                <a:cs typeface="Times New Roman" pitchFamily="18" charset="0"/>
              </a:rPr>
              <a:t>5</a:t>
            </a:r>
            <a:r>
              <a:rPr lang="zh-CN" altLang="en-US"/>
              <a:t>）装置状态</a:t>
            </a:r>
          </a:p>
          <a:p>
            <a:pPr>
              <a:buFont typeface="Arial" charset="0"/>
              <a:buChar char="•"/>
              <a:defRPr/>
            </a:pPr>
            <a:r>
              <a:rPr lang="zh-CN" altLang="en-US"/>
              <a:t>以列表方式显示</a:t>
            </a:r>
            <a:r>
              <a:rPr lang="en-US" altLang="zh-CN"/>
              <a:t>DVPS-600</a:t>
            </a:r>
            <a:r>
              <a:rPr lang="zh-CN" altLang="en-US"/>
              <a:t>系统中</a:t>
            </a:r>
            <a:r>
              <a:rPr lang="en-US" altLang="zh-CN"/>
              <a:t>DVP-600</a:t>
            </a:r>
            <a:r>
              <a:rPr lang="zh-CN" altLang="en-US"/>
              <a:t>系列装置监测采集的所有装置状态量的实时值，例如：线路断路器、刀闸、小车开关状态，装置中监测与保护模块</a:t>
            </a:r>
            <a:r>
              <a:rPr lang="en-US" altLang="zh-CN"/>
              <a:t>EPROM</a:t>
            </a:r>
            <a:r>
              <a:rPr lang="zh-CN" altLang="en-US"/>
              <a:t>等当前状态。 </a:t>
            </a:r>
          </a:p>
          <a:p>
            <a:pPr>
              <a:buFont typeface="Arial" charset="0"/>
              <a:buChar char="•"/>
              <a:defRPr/>
            </a:pPr>
            <a:r>
              <a:rPr lang="zh-CN" altLang="en-US"/>
              <a:t>（6）信号状态</a:t>
            </a:r>
          </a:p>
          <a:p>
            <a:pPr>
              <a:buFont typeface="Arial" charset="0"/>
              <a:buChar char="•"/>
              <a:defRPr/>
            </a:pPr>
            <a:r>
              <a:rPr lang="zh-CN" altLang="en-US"/>
              <a:t>以列表方式，显示</a:t>
            </a:r>
            <a:r>
              <a:rPr lang="en-US" altLang="zh-CN"/>
              <a:t>DVPS-600</a:t>
            </a:r>
            <a:r>
              <a:rPr lang="zh-CN" altLang="en-US"/>
              <a:t>系统中</a:t>
            </a:r>
            <a:r>
              <a:rPr lang="en-US" altLang="zh-CN"/>
              <a:t>DVP-600</a:t>
            </a:r>
            <a:r>
              <a:rPr lang="zh-CN" altLang="en-US"/>
              <a:t>系统装置监测采集的所有信号量的实时值。</a:t>
            </a:r>
          </a:p>
          <a:p>
            <a:pPr>
              <a:buFont typeface="Arial" charset="0"/>
              <a:buChar char="•"/>
              <a:defRPr/>
            </a:pPr>
            <a:r>
              <a:rPr lang="zh-CN" altLang="en-US"/>
              <a:t>（7）模拟量表</a:t>
            </a:r>
          </a:p>
          <a:p>
            <a:pPr>
              <a:buFont typeface="Arial" charset="0"/>
              <a:buChar char="•"/>
              <a:defRPr/>
            </a:pPr>
            <a:r>
              <a:rPr lang="zh-CN" altLang="en-US"/>
              <a:t>以列表方式显示</a:t>
            </a:r>
            <a:r>
              <a:rPr lang="en-US" altLang="zh-CN"/>
              <a:t>DVPS-600</a:t>
            </a:r>
            <a:r>
              <a:rPr lang="zh-CN" altLang="en-US"/>
              <a:t>系统中</a:t>
            </a:r>
            <a:r>
              <a:rPr lang="en-US" altLang="zh-CN"/>
              <a:t>DVP-600</a:t>
            </a:r>
            <a:r>
              <a:rPr lang="zh-CN" altLang="en-US"/>
              <a:t>系列装置监测的所有模拟量的实时值  </a:t>
            </a:r>
          </a:p>
        </p:txBody>
      </p:sp>
      <p:sp>
        <p:nvSpPr>
          <p:cNvPr id="3" name="标题 2">
            <a:extLst>
              <a:ext uri="{FF2B5EF4-FFF2-40B4-BE49-F238E27FC236}">
                <a16:creationId xmlns:a16="http://schemas.microsoft.com/office/drawing/2014/main" id="{E70E835F-694E-4A5A-8DDE-17340A497670}"/>
              </a:ext>
            </a:extLst>
          </p:cNvPr>
          <p:cNvSpPr>
            <a:spLocks noGrp="1"/>
          </p:cNvSpPr>
          <p:nvPr>
            <p:ph type="title"/>
          </p:nvPr>
        </p:nvSpPr>
        <p:spPr>
          <a:xfrm>
            <a:off x="500063" y="142875"/>
            <a:ext cx="8229600" cy="1143000"/>
          </a:xfrm>
        </p:spPr>
        <p:txBody>
          <a:bodyPr/>
          <a:lstStyle/>
          <a:p>
            <a:pPr>
              <a:defRPr/>
            </a:pP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8" name="Rectangle 6">
            <a:extLst>
              <a:ext uri="{FF2B5EF4-FFF2-40B4-BE49-F238E27FC236}">
                <a16:creationId xmlns:a16="http://schemas.microsoft.com/office/drawing/2014/main" id="{0FA2835B-F792-464E-BA02-75123107E6CD}"/>
              </a:ext>
            </a:extLst>
          </p:cNvPr>
          <p:cNvSpPr>
            <a:spLocks noGrp="1"/>
          </p:cNvSpPr>
          <p:nvPr>
            <p:ph idx="1"/>
          </p:nvPr>
        </p:nvSpPr>
        <p:spPr>
          <a:xfrm>
            <a:off x="500063" y="1357313"/>
            <a:ext cx="8229600" cy="4525962"/>
          </a:xfrm>
        </p:spPr>
        <p:txBody>
          <a:bodyPr/>
          <a:lstStyle/>
          <a:p>
            <a:pPr>
              <a:buFont typeface="Arial" charset="0"/>
              <a:buChar char="•"/>
              <a:defRPr/>
            </a:pPr>
            <a:r>
              <a:rPr lang="zh-CN" altLang="en-US" dirty="0"/>
              <a:t>（8）线路负荷</a:t>
            </a:r>
          </a:p>
          <a:p>
            <a:pPr>
              <a:buFont typeface="Arial" charset="0"/>
              <a:buChar char="•"/>
              <a:defRPr/>
            </a:pPr>
            <a:r>
              <a:rPr lang="zh-CN" altLang="en-US" dirty="0"/>
              <a:t>以线路类列表方式集中显示</a:t>
            </a:r>
            <a:r>
              <a:rPr lang="en-US" altLang="zh-CN" dirty="0"/>
              <a:t>DVPS-600</a:t>
            </a:r>
            <a:r>
              <a:rPr lang="zh-CN" altLang="en-US" dirty="0"/>
              <a:t>系统中监控及保护的变电站所有线路各模拟量的实时变化，显示各线路各相电流、有功功率、无功功率、功率因数、线路编号等信息。 </a:t>
            </a:r>
          </a:p>
          <a:p>
            <a:pPr>
              <a:buFont typeface="Arial" charset="0"/>
              <a:buChar char="•"/>
              <a:defRPr/>
            </a:pPr>
            <a:r>
              <a:rPr lang="zh-CN" altLang="en-US" dirty="0"/>
              <a:t>（9）电能量表</a:t>
            </a:r>
          </a:p>
          <a:p>
            <a:pPr>
              <a:buFont typeface="Arial" charset="0"/>
              <a:buChar char="•"/>
              <a:defRPr/>
            </a:pPr>
            <a:r>
              <a:rPr lang="zh-CN" altLang="en-US" dirty="0"/>
              <a:t>以列表方式集中显示</a:t>
            </a:r>
            <a:r>
              <a:rPr lang="en-US" altLang="zh-CN" dirty="0"/>
              <a:t>DVPS-600</a:t>
            </a:r>
            <a:r>
              <a:rPr lang="zh-CN" altLang="en-US" dirty="0"/>
              <a:t>系统中所监控的电站中各线路的电能量的计量，实时显示各线路电度量名称、当前表底值、日累计电度量、电表折算系数等信息。 </a:t>
            </a:r>
          </a:p>
        </p:txBody>
      </p:sp>
      <p:sp>
        <p:nvSpPr>
          <p:cNvPr id="3" name="标题 2">
            <a:extLst>
              <a:ext uri="{FF2B5EF4-FFF2-40B4-BE49-F238E27FC236}">
                <a16:creationId xmlns:a16="http://schemas.microsoft.com/office/drawing/2014/main" id="{CADE3C20-E73F-4D26-B6D8-71764C319C66}"/>
              </a:ext>
            </a:extLst>
          </p:cNvPr>
          <p:cNvSpPr>
            <a:spLocks noGrp="1"/>
          </p:cNvSpPr>
          <p:nvPr>
            <p:ph type="title"/>
          </p:nvPr>
        </p:nvSpPr>
        <p:spPr>
          <a:xfrm>
            <a:off x="500063" y="142875"/>
            <a:ext cx="8229600" cy="1143000"/>
          </a:xfrm>
        </p:spPr>
        <p:txBody>
          <a:bodyPr/>
          <a:lstStyle/>
          <a:p>
            <a:pPr>
              <a:defRPr/>
            </a:pP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a:extLst>
              <a:ext uri="{FF2B5EF4-FFF2-40B4-BE49-F238E27FC236}">
                <a16:creationId xmlns:a16="http://schemas.microsoft.com/office/drawing/2014/main" id="{87F2B551-C112-478A-8EDA-E66BB1D18489}"/>
              </a:ext>
            </a:extLst>
          </p:cNvPr>
          <p:cNvSpPr>
            <a:spLocks noGrp="1"/>
          </p:cNvSpPr>
          <p:nvPr>
            <p:ph idx="1"/>
          </p:nvPr>
        </p:nvSpPr>
        <p:spPr>
          <a:xfrm>
            <a:off x="395536" y="692696"/>
            <a:ext cx="8229600" cy="4525962"/>
          </a:xfrm>
        </p:spPr>
        <p:txBody>
          <a:bodyPr/>
          <a:lstStyle/>
          <a:p>
            <a:pPr lvl="4">
              <a:buFont typeface="Arial" charset="0"/>
              <a:buNone/>
              <a:defRPr/>
            </a:pPr>
            <a:endParaRPr lang="zh-CN" altLang="en-US" dirty="0">
              <a:latin typeface="宋体" pitchFamily="2" charset="-122"/>
            </a:endParaRPr>
          </a:p>
          <a:p>
            <a:pPr>
              <a:buFont typeface="Arial" charset="0"/>
              <a:buChar char="•"/>
              <a:defRPr/>
            </a:pPr>
            <a:r>
              <a:rPr lang="zh-CN" altLang="en-US" dirty="0"/>
              <a:t>（10）保护定值 </a:t>
            </a:r>
          </a:p>
        </p:txBody>
      </p:sp>
      <p:sp>
        <p:nvSpPr>
          <p:cNvPr id="57348" name="AutoShape 4">
            <a:extLst>
              <a:ext uri="{FF2B5EF4-FFF2-40B4-BE49-F238E27FC236}">
                <a16:creationId xmlns:a16="http://schemas.microsoft.com/office/drawing/2014/main" id="{59558BD4-6E58-401B-8FF7-753F59963C48}"/>
              </a:ext>
            </a:extLst>
          </p:cNvPr>
          <p:cNvSpPr>
            <a:spLocks/>
          </p:cNvSpPr>
          <p:nvPr/>
        </p:nvSpPr>
        <p:spPr bwMode="auto">
          <a:xfrm>
            <a:off x="3253036" y="1049883"/>
            <a:ext cx="152400" cy="1143000"/>
          </a:xfrm>
          <a:prstGeom prst="leftBrace">
            <a:avLst>
              <a:gd name="adj1" fmla="val 62500"/>
              <a:gd name="adj2" fmla="val 42222"/>
            </a:avLst>
          </a:prstGeom>
          <a:noFill/>
          <a:ln w="28575">
            <a:solidFill>
              <a:srgbClr val="D6009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zh-CN" altLang="en-US"/>
          </a:p>
        </p:txBody>
      </p:sp>
      <p:sp>
        <p:nvSpPr>
          <p:cNvPr id="57349" name="Rectangle 5">
            <a:extLst>
              <a:ext uri="{FF2B5EF4-FFF2-40B4-BE49-F238E27FC236}">
                <a16:creationId xmlns:a16="http://schemas.microsoft.com/office/drawing/2014/main" id="{3202DAE8-0421-4017-AD25-0FD35DEDE714}"/>
              </a:ext>
            </a:extLst>
          </p:cNvPr>
          <p:cNvSpPr>
            <a:spLocks noChangeArrowheads="1"/>
          </p:cNvSpPr>
          <p:nvPr/>
        </p:nvSpPr>
        <p:spPr bwMode="auto">
          <a:xfrm>
            <a:off x="3467348" y="978446"/>
            <a:ext cx="5181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r>
              <a:rPr lang="zh-CN" altLang="en-US" sz="1600" b="1">
                <a:latin typeface="宋体" panose="02010600030101010101" pitchFamily="2" charset="-122"/>
                <a:ea typeface="宋体" panose="02010600030101010101" pitchFamily="2" charset="-122"/>
              </a:rPr>
              <a:t>保护定值设定。保护定值表显示了</a:t>
            </a:r>
            <a:r>
              <a:rPr lang="en-US" altLang="zh-CN" sz="1600" b="1">
                <a:latin typeface="Times New Roman" panose="02020603050405020304" pitchFamily="18" charset="0"/>
                <a:cs typeface="Times New Roman" panose="02020603050405020304" pitchFamily="18" charset="0"/>
              </a:rPr>
              <a:t>DVPS-600</a:t>
            </a:r>
            <a:r>
              <a:rPr lang="zh-CN" altLang="en-US" sz="1600" b="1">
                <a:latin typeface="宋体" panose="02010600030101010101" pitchFamily="2" charset="-122"/>
                <a:ea typeface="宋体" panose="02010600030101010101" pitchFamily="2" charset="-122"/>
              </a:rPr>
              <a:t>系统分散监控保护装置中所有保护功能的定值设定</a:t>
            </a:r>
            <a:r>
              <a:rPr lang="ko-KR" altLang="en-US" sz="1600" b="1"/>
              <a:t> </a:t>
            </a:r>
          </a:p>
        </p:txBody>
      </p:sp>
      <p:sp>
        <p:nvSpPr>
          <p:cNvPr id="57350" name="Rectangle 6">
            <a:extLst>
              <a:ext uri="{FF2B5EF4-FFF2-40B4-BE49-F238E27FC236}">
                <a16:creationId xmlns:a16="http://schemas.microsoft.com/office/drawing/2014/main" id="{7EB92C52-BC09-4C43-9741-09A505DF4E9A}"/>
              </a:ext>
            </a:extLst>
          </p:cNvPr>
          <p:cNvSpPr>
            <a:spLocks noChangeArrowheads="1"/>
          </p:cNvSpPr>
          <p:nvPr/>
        </p:nvSpPr>
        <p:spPr bwMode="auto">
          <a:xfrm>
            <a:off x="3467348" y="1621383"/>
            <a:ext cx="533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r>
              <a:rPr lang="zh-CN" altLang="en-US" sz="1600" b="1">
                <a:latin typeface="宋体" panose="02010600030101010101" pitchFamily="2" charset="-122"/>
                <a:ea typeface="宋体" panose="02010600030101010101" pitchFamily="2" charset="-122"/>
              </a:rPr>
              <a:t>保护投退表。保护投退表显示功能显示了</a:t>
            </a:r>
            <a:r>
              <a:rPr lang="en-US" altLang="zh-CN" sz="1600" b="1">
                <a:latin typeface="Times New Roman" panose="02020603050405020304" pitchFamily="18" charset="0"/>
                <a:cs typeface="Times New Roman" panose="02020603050405020304" pitchFamily="18" charset="0"/>
              </a:rPr>
              <a:t>DVPS-600</a:t>
            </a:r>
            <a:r>
              <a:rPr lang="zh-CN" altLang="en-US" sz="1600" b="1">
                <a:latin typeface="宋体" panose="02010600030101010101" pitchFamily="2" charset="-122"/>
                <a:ea typeface="宋体" panose="02010600030101010101" pitchFamily="2" charset="-122"/>
              </a:rPr>
              <a:t>系统中各</a:t>
            </a:r>
            <a:r>
              <a:rPr lang="en-US" altLang="zh-CN" sz="1600" b="1">
                <a:latin typeface="Times New Roman" panose="02020603050405020304" pitchFamily="18" charset="0"/>
                <a:cs typeface="Times New Roman" panose="02020603050405020304" pitchFamily="18" charset="0"/>
              </a:rPr>
              <a:t>DVP-600</a:t>
            </a:r>
            <a:r>
              <a:rPr lang="zh-CN" altLang="en-US" sz="1600" b="1">
                <a:latin typeface="宋体" panose="02010600030101010101" pitchFamily="2" charset="-122"/>
                <a:ea typeface="宋体" panose="02010600030101010101" pitchFamily="2" charset="-122"/>
              </a:rPr>
              <a:t>系列监控及保护装置中各保护功能当前</a:t>
            </a:r>
            <a:r>
              <a:rPr lang="zh-CN" altLang="en-US" sz="1600" b="1">
                <a:latin typeface="Times New Roman" panose="02020603050405020304" pitchFamily="18" charset="0"/>
                <a:ea typeface="宋体" panose="02010600030101010101" pitchFamily="2" charset="-122"/>
              </a:rPr>
              <a:t>“</a:t>
            </a:r>
            <a:r>
              <a:rPr lang="zh-CN" altLang="en-US" sz="1600" b="1">
                <a:latin typeface="宋体" panose="02010600030101010101" pitchFamily="2" charset="-122"/>
                <a:ea typeface="宋体" panose="02010600030101010101" pitchFamily="2" charset="-122"/>
              </a:rPr>
              <a:t>投入</a:t>
            </a:r>
            <a:r>
              <a:rPr lang="zh-CN" altLang="en-US" sz="1600" b="1">
                <a:latin typeface="Times New Roman" panose="02020603050405020304" pitchFamily="18" charset="0"/>
                <a:ea typeface="宋体" panose="02010600030101010101" pitchFamily="2" charset="-122"/>
              </a:rPr>
              <a:t>”</a:t>
            </a:r>
            <a:r>
              <a:rPr lang="zh-CN" altLang="en-US" sz="1600" b="1">
                <a:latin typeface="宋体" panose="02010600030101010101" pitchFamily="2" charset="-122"/>
                <a:ea typeface="宋体" panose="02010600030101010101" pitchFamily="2" charset="-122"/>
              </a:rPr>
              <a:t>或</a:t>
            </a:r>
            <a:r>
              <a:rPr lang="zh-CN" altLang="en-US" sz="1600" b="1">
                <a:latin typeface="Times New Roman" panose="02020603050405020304" pitchFamily="18" charset="0"/>
                <a:ea typeface="宋体" panose="02010600030101010101" pitchFamily="2" charset="-122"/>
              </a:rPr>
              <a:t>“</a:t>
            </a:r>
            <a:r>
              <a:rPr lang="zh-CN" altLang="en-US" sz="1600" b="1">
                <a:latin typeface="宋体" panose="02010600030101010101" pitchFamily="2" charset="-122"/>
                <a:ea typeface="宋体" panose="02010600030101010101" pitchFamily="2" charset="-122"/>
              </a:rPr>
              <a:t>退出</a:t>
            </a:r>
            <a:r>
              <a:rPr lang="zh-CN" altLang="en-US" sz="1600" b="1">
                <a:latin typeface="Times New Roman" panose="02020603050405020304" pitchFamily="18" charset="0"/>
                <a:ea typeface="宋体" panose="02010600030101010101" pitchFamily="2" charset="-122"/>
              </a:rPr>
              <a:t>”</a:t>
            </a:r>
            <a:r>
              <a:rPr lang="zh-CN" altLang="en-US" sz="1600" b="1">
                <a:latin typeface="宋体" panose="02010600030101010101" pitchFamily="2" charset="-122"/>
                <a:ea typeface="宋体" panose="02010600030101010101" pitchFamily="2" charset="-122"/>
              </a:rPr>
              <a:t>状态。</a:t>
            </a:r>
            <a:r>
              <a:rPr lang="ko-KR" altLang="en-US" sz="1600" b="1"/>
              <a:t> </a:t>
            </a:r>
          </a:p>
        </p:txBody>
      </p:sp>
      <p:sp>
        <p:nvSpPr>
          <p:cNvPr id="57351" name="Rectangle 7">
            <a:extLst>
              <a:ext uri="{FF2B5EF4-FFF2-40B4-BE49-F238E27FC236}">
                <a16:creationId xmlns:a16="http://schemas.microsoft.com/office/drawing/2014/main" id="{8336D3F7-114D-4EEB-8BB2-73B73E19CE37}"/>
              </a:ext>
            </a:extLst>
          </p:cNvPr>
          <p:cNvSpPr>
            <a:spLocks noChangeArrowheads="1"/>
          </p:cNvSpPr>
          <p:nvPr/>
        </p:nvSpPr>
        <p:spPr bwMode="auto">
          <a:xfrm>
            <a:off x="395536" y="2791087"/>
            <a:ext cx="8458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marL="342900" indent="-342900">
              <a:buFont typeface="Arial" panose="020B0604020202020204" pitchFamily="34" charset="0"/>
              <a:buChar char="•"/>
            </a:pPr>
            <a:r>
              <a:rPr lang="zh-CN" altLang="en-US" b="1">
                <a:latin typeface="+mn-ea"/>
                <a:ea typeface="+mn-ea"/>
              </a:rPr>
              <a:t>（11）参数修改</a:t>
            </a:r>
            <a:endParaRPr lang="en-US" altLang="zh-CN" b="1">
              <a:latin typeface="+mn-ea"/>
              <a:ea typeface="+mn-ea"/>
            </a:endParaRPr>
          </a:p>
          <a:p>
            <a:pPr marL="342900" indent="-342900">
              <a:buFont typeface="Arial" panose="020B0604020202020204" pitchFamily="34" charset="0"/>
              <a:buChar char="•"/>
            </a:pPr>
            <a:r>
              <a:rPr lang="zh-CN" altLang="en-US" b="1">
                <a:latin typeface="+mn-ea"/>
                <a:ea typeface="+mn-ea"/>
              </a:rPr>
              <a:t>以列表方式集中显示</a:t>
            </a:r>
            <a:r>
              <a:rPr lang="en-US" altLang="zh-CN" b="1">
                <a:latin typeface="+mn-ea"/>
                <a:ea typeface="+mn-ea"/>
              </a:rPr>
              <a:t>DVPS-600</a:t>
            </a:r>
            <a:r>
              <a:rPr lang="zh-CN" altLang="en-US" b="1">
                <a:latin typeface="+mn-ea"/>
                <a:ea typeface="+mn-ea"/>
              </a:rPr>
              <a:t>系统中监测的所有模拟量的中文名称、一次二次电量折算变比系数、越限报警的上限及下限，各模拟量报警功能“允许”、“禁止”设定、工程单位等信息。</a:t>
            </a:r>
            <a:r>
              <a:rPr lang="ko-KR" altLang="en-US" b="1">
                <a:latin typeface="+mn-ea"/>
                <a:ea typeface="+mn-ea"/>
              </a:rPr>
              <a:t> </a:t>
            </a:r>
            <a:endParaRPr lang="en-US" altLang="ko-KR" b="1">
              <a:latin typeface="+mn-ea"/>
              <a:ea typeface="+mn-ea"/>
            </a:endParaRPr>
          </a:p>
          <a:p>
            <a:pPr marL="342900" indent="-342900">
              <a:buFont typeface="Arial" panose="020B0604020202020204" pitchFamily="34" charset="0"/>
              <a:buChar char="•"/>
            </a:pPr>
            <a:r>
              <a:rPr lang="zh-CN" altLang="en-US" b="1">
                <a:latin typeface="+mn-ea"/>
                <a:ea typeface="+mn-ea"/>
              </a:rPr>
              <a:t>（</a:t>
            </a:r>
            <a:r>
              <a:rPr lang="en-US" altLang="zh-CN" b="1">
                <a:latin typeface="+mn-ea"/>
                <a:ea typeface="+mn-ea"/>
              </a:rPr>
              <a:t>12</a:t>
            </a:r>
            <a:r>
              <a:rPr lang="zh-CN" altLang="en-US" b="1">
                <a:latin typeface="+mn-ea"/>
                <a:ea typeface="+mn-ea"/>
              </a:rPr>
              <a:t>）报表管理系统。</a:t>
            </a:r>
            <a:endParaRPr lang="en-US" altLang="zh-CN" b="1">
              <a:latin typeface="+mn-ea"/>
              <a:ea typeface="+mn-ea"/>
            </a:endParaRPr>
          </a:p>
          <a:p>
            <a:pPr marL="342900" indent="-342900">
              <a:buFont typeface="Arial" panose="020B0604020202020204" pitchFamily="34" charset="0"/>
              <a:buChar char="•"/>
            </a:pPr>
            <a:r>
              <a:rPr lang="zh-CN" altLang="en-US" b="1">
                <a:latin typeface="+mn-ea"/>
                <a:ea typeface="+mn-ea"/>
              </a:rPr>
              <a:t>“报表管理”主要用于处理各种定时存储的历史报表或随机管理报表、打印管理报表。 </a:t>
            </a:r>
          </a:p>
          <a:p>
            <a:endParaRPr lang="ko-KR" altLang="en-US" b="1">
              <a:latin typeface="+mn-ea"/>
              <a:ea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B4831F7E-90D4-444D-ADF4-EF522284827C}"/>
              </a:ext>
            </a:extLst>
          </p:cNvPr>
          <p:cNvSpPr>
            <a:spLocks noGrp="1"/>
          </p:cNvSpPr>
          <p:nvPr>
            <p:ph type="title"/>
          </p:nvPr>
        </p:nvSpPr>
        <p:spPr>
          <a:xfrm>
            <a:off x="500063" y="285750"/>
            <a:ext cx="8458200" cy="928688"/>
          </a:xfrm>
        </p:spPr>
        <p:txBody>
          <a:bodyPr/>
          <a:lstStyle/>
          <a:p>
            <a:pPr>
              <a:defRPr/>
            </a:pPr>
            <a:r>
              <a:rPr lang="zh-CN" altLang="en-US" dirty="0"/>
              <a:t>4．特殊功能</a:t>
            </a:r>
          </a:p>
        </p:txBody>
      </p:sp>
      <p:grpSp>
        <p:nvGrpSpPr>
          <p:cNvPr id="58371" name="Group 90">
            <a:extLst>
              <a:ext uri="{FF2B5EF4-FFF2-40B4-BE49-F238E27FC236}">
                <a16:creationId xmlns:a16="http://schemas.microsoft.com/office/drawing/2014/main" id="{034F39DF-907F-46B2-9664-1E564626E3EE}"/>
              </a:ext>
            </a:extLst>
          </p:cNvPr>
          <p:cNvGrpSpPr>
            <a:grpSpLocks/>
          </p:cNvGrpSpPr>
          <p:nvPr/>
        </p:nvGrpSpPr>
        <p:grpSpPr bwMode="auto">
          <a:xfrm>
            <a:off x="152400" y="1295400"/>
            <a:ext cx="8686800" cy="4495800"/>
            <a:chOff x="96" y="816"/>
            <a:chExt cx="5472" cy="2832"/>
          </a:xfrm>
        </p:grpSpPr>
        <p:sp>
          <p:nvSpPr>
            <p:cNvPr id="58373" name="AutoShape 3">
              <a:extLst>
                <a:ext uri="{FF2B5EF4-FFF2-40B4-BE49-F238E27FC236}">
                  <a16:creationId xmlns:a16="http://schemas.microsoft.com/office/drawing/2014/main" id="{BD383993-BDDD-4B2D-BFC5-168AF28B7C20}"/>
                </a:ext>
              </a:extLst>
            </p:cNvPr>
            <p:cNvSpPr>
              <a:spLocks noChangeArrowheads="1"/>
            </p:cNvSpPr>
            <p:nvPr/>
          </p:nvSpPr>
          <p:spPr bwMode="auto">
            <a:xfrm>
              <a:off x="1200" y="816"/>
              <a:ext cx="3024" cy="432"/>
            </a:xfrm>
            <a:prstGeom prst="flowChartProcess">
              <a:avLst/>
            </a:prstGeom>
            <a:solidFill>
              <a:srgbClr val="00FF00"/>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b="1">
                  <a:solidFill>
                    <a:srgbClr val="FF0000"/>
                  </a:solidFill>
                  <a:latin typeface="Times New Roman" panose="02020603050405020304" pitchFamily="18" charset="0"/>
                  <a:cs typeface="Times New Roman" panose="02020603050405020304" pitchFamily="18" charset="0"/>
                </a:rPr>
                <a:t>DVPS-600</a:t>
              </a:r>
              <a:r>
                <a:rPr lang="zh-CN" altLang="en-US" b="1">
                  <a:solidFill>
                    <a:srgbClr val="FF0000"/>
                  </a:solidFill>
                  <a:latin typeface="宋体" panose="02010600030101010101" pitchFamily="2" charset="-122"/>
                  <a:ea typeface="宋体" panose="02010600030101010101" pitchFamily="2" charset="-122"/>
                </a:rPr>
                <a:t>系统的</a:t>
              </a:r>
              <a:r>
                <a:rPr lang="zh-CN" altLang="en-US" b="1">
                  <a:solidFill>
                    <a:srgbClr val="FF0000"/>
                  </a:solidFill>
                  <a:latin typeface="Times New Roman" panose="02020603050405020304" pitchFamily="18" charset="0"/>
                  <a:ea typeface="宋体" panose="02010600030101010101" pitchFamily="2" charset="-122"/>
                </a:rPr>
                <a:t>“</a:t>
              </a:r>
              <a:r>
                <a:rPr lang="zh-CN" altLang="en-US" b="1">
                  <a:solidFill>
                    <a:srgbClr val="FF0000"/>
                  </a:solidFill>
                  <a:latin typeface="宋体" panose="02010600030101010101" pitchFamily="2" charset="-122"/>
                  <a:ea typeface="宋体" panose="02010600030101010101" pitchFamily="2" charset="-122"/>
                </a:rPr>
                <a:t>系统特殊功能</a:t>
              </a:r>
              <a:r>
                <a:rPr lang="zh-CN" altLang="en-US" b="1">
                  <a:solidFill>
                    <a:srgbClr val="FF0000"/>
                  </a:solidFill>
                  <a:latin typeface="Times New Roman" panose="02020603050405020304" pitchFamily="18" charset="0"/>
                  <a:ea typeface="宋体" panose="02010600030101010101" pitchFamily="2" charset="-122"/>
                </a:rPr>
                <a:t>”</a:t>
              </a:r>
              <a:r>
                <a:rPr lang="zh-CN" altLang="en-US" b="1">
                  <a:solidFill>
                    <a:srgbClr val="FF0000"/>
                  </a:solidFill>
                  <a:latin typeface="Gulim" panose="020B0600000101010101" pitchFamily="34" charset="-127"/>
                </a:rPr>
                <a:t> </a:t>
              </a:r>
            </a:p>
          </p:txBody>
        </p:sp>
        <p:sp>
          <p:nvSpPr>
            <p:cNvPr id="58374" name="AutoShape 4">
              <a:extLst>
                <a:ext uri="{FF2B5EF4-FFF2-40B4-BE49-F238E27FC236}">
                  <a16:creationId xmlns:a16="http://schemas.microsoft.com/office/drawing/2014/main" id="{668F5370-A4C4-4B40-A055-62E045ACE239}"/>
                </a:ext>
              </a:extLst>
            </p:cNvPr>
            <p:cNvSpPr>
              <a:spLocks noChangeArrowheads="1"/>
            </p:cNvSpPr>
            <p:nvPr/>
          </p:nvSpPr>
          <p:spPr bwMode="auto">
            <a:xfrm>
              <a:off x="2448" y="1251"/>
              <a:ext cx="192" cy="201"/>
            </a:xfrm>
            <a:prstGeom prst="downArrow">
              <a:avLst>
                <a:gd name="adj1" fmla="val 50000"/>
                <a:gd name="adj2" fmla="val 26172"/>
              </a:avLst>
            </a:prstGeom>
            <a:solidFill>
              <a:srgbClr val="FF0000"/>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endParaRPr kumimoji="0" lang="zh-CN" altLang="en-US" sz="1800">
                <a:latin typeface="Arial" panose="020B0604020202020204" pitchFamily="34" charset="0"/>
                <a:ea typeface="宋体" panose="02010600030101010101" pitchFamily="2" charset="-122"/>
              </a:endParaRPr>
            </a:p>
          </p:txBody>
        </p:sp>
        <p:sp>
          <p:nvSpPr>
            <p:cNvPr id="58375" name="Line 5">
              <a:extLst>
                <a:ext uri="{FF2B5EF4-FFF2-40B4-BE49-F238E27FC236}">
                  <a16:creationId xmlns:a16="http://schemas.microsoft.com/office/drawing/2014/main" id="{16B825B2-B67F-49AC-8D18-0F2A20863BD5}"/>
                </a:ext>
              </a:extLst>
            </p:cNvPr>
            <p:cNvSpPr>
              <a:spLocks noChangeShapeType="1"/>
            </p:cNvSpPr>
            <p:nvPr/>
          </p:nvSpPr>
          <p:spPr bwMode="auto">
            <a:xfrm>
              <a:off x="672" y="153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376" name="Group 6">
              <a:extLst>
                <a:ext uri="{FF2B5EF4-FFF2-40B4-BE49-F238E27FC236}">
                  <a16:creationId xmlns:a16="http://schemas.microsoft.com/office/drawing/2014/main" id="{8CBDBAC5-9E03-41E9-A9EB-C29B3EC72264}"/>
                </a:ext>
              </a:extLst>
            </p:cNvPr>
            <p:cNvGrpSpPr>
              <a:grpSpLocks/>
            </p:cNvGrpSpPr>
            <p:nvPr/>
          </p:nvGrpSpPr>
          <p:grpSpPr bwMode="auto">
            <a:xfrm>
              <a:off x="4896" y="1440"/>
              <a:ext cx="672" cy="1008"/>
              <a:chOff x="384" y="1461"/>
              <a:chExt cx="672" cy="786"/>
            </a:xfrm>
          </p:grpSpPr>
          <p:sp>
            <p:nvSpPr>
              <p:cNvPr id="58403" name="AutoShape 7">
                <a:extLst>
                  <a:ext uri="{FF2B5EF4-FFF2-40B4-BE49-F238E27FC236}">
                    <a16:creationId xmlns:a16="http://schemas.microsoft.com/office/drawing/2014/main" id="{CC905865-6353-4C4E-8E91-271B8C5EFDE4}"/>
                  </a:ext>
                </a:extLst>
              </p:cNvPr>
              <p:cNvSpPr>
                <a:spLocks noChangeArrowheads="1"/>
              </p:cNvSpPr>
              <p:nvPr/>
            </p:nvSpPr>
            <p:spPr bwMode="auto">
              <a:xfrm>
                <a:off x="384" y="1767"/>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扩展</a:t>
                </a:r>
              </a:p>
              <a:p>
                <a:pPr algn="ctr" eaLnBrk="1" latinLnBrk="0" hangingPunct="1"/>
                <a:r>
                  <a:rPr lang="zh-CN" altLang="en-US" sz="1800" b="1">
                    <a:latin typeface="Times New Roman" panose="02020603050405020304" pitchFamily="18" charset="0"/>
                    <a:ea typeface="宋体" panose="02010600030101010101" pitchFamily="2" charset="-122"/>
                  </a:rPr>
                  <a:t>拷贝</a:t>
                </a:r>
              </a:p>
              <a:p>
                <a:pPr algn="ctr" eaLnBrk="1" latinLnBrk="0" hangingPunct="1"/>
                <a:r>
                  <a:rPr lang="zh-CN" altLang="en-US" sz="1800" b="1">
                    <a:latin typeface="Times New Roman" panose="02020603050405020304" pitchFamily="18" charset="0"/>
                    <a:ea typeface="宋体" panose="02010600030101010101" pitchFamily="2" charset="-122"/>
                  </a:rPr>
                  <a:t>翻页</a:t>
                </a:r>
              </a:p>
            </p:txBody>
          </p:sp>
          <p:sp>
            <p:nvSpPr>
              <p:cNvPr id="58404" name="Line 8">
                <a:extLst>
                  <a:ext uri="{FF2B5EF4-FFF2-40B4-BE49-F238E27FC236}">
                    <a16:creationId xmlns:a16="http://schemas.microsoft.com/office/drawing/2014/main" id="{30247A3A-CCDF-40F3-8BD5-D7C6C11E96BA}"/>
                  </a:ext>
                </a:extLst>
              </p:cNvPr>
              <p:cNvSpPr>
                <a:spLocks noChangeShapeType="1"/>
              </p:cNvSpPr>
              <p:nvPr/>
            </p:nvSpPr>
            <p:spPr bwMode="auto">
              <a:xfrm>
                <a:off x="690" y="1461"/>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8377" name="Group 9">
              <a:extLst>
                <a:ext uri="{FF2B5EF4-FFF2-40B4-BE49-F238E27FC236}">
                  <a16:creationId xmlns:a16="http://schemas.microsoft.com/office/drawing/2014/main" id="{2545B71E-D72D-478D-A8B9-20113550739F}"/>
                </a:ext>
              </a:extLst>
            </p:cNvPr>
            <p:cNvGrpSpPr>
              <a:grpSpLocks/>
            </p:cNvGrpSpPr>
            <p:nvPr/>
          </p:nvGrpSpPr>
          <p:grpSpPr bwMode="auto">
            <a:xfrm>
              <a:off x="624" y="1440"/>
              <a:ext cx="672" cy="798"/>
              <a:chOff x="1584" y="1458"/>
              <a:chExt cx="672" cy="798"/>
            </a:xfrm>
          </p:grpSpPr>
          <p:sp>
            <p:nvSpPr>
              <p:cNvPr id="58401" name="AutoShape 10">
                <a:extLst>
                  <a:ext uri="{FF2B5EF4-FFF2-40B4-BE49-F238E27FC236}">
                    <a16:creationId xmlns:a16="http://schemas.microsoft.com/office/drawing/2014/main" id="{F7DCFAC9-14F1-45A0-AD54-FFD2AD5D56E3}"/>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事件报警</a:t>
                </a:r>
              </a:p>
            </p:txBody>
          </p:sp>
          <p:sp>
            <p:nvSpPr>
              <p:cNvPr id="58402" name="Line 11">
                <a:extLst>
                  <a:ext uri="{FF2B5EF4-FFF2-40B4-BE49-F238E27FC236}">
                    <a16:creationId xmlns:a16="http://schemas.microsoft.com/office/drawing/2014/main" id="{810E129C-078A-4BF3-93C9-88CF14810480}"/>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8378" name="Group 12">
              <a:extLst>
                <a:ext uri="{FF2B5EF4-FFF2-40B4-BE49-F238E27FC236}">
                  <a16:creationId xmlns:a16="http://schemas.microsoft.com/office/drawing/2014/main" id="{5762558E-99FD-4CC5-8952-E7096E160EAF}"/>
                </a:ext>
              </a:extLst>
            </p:cNvPr>
            <p:cNvGrpSpPr>
              <a:grpSpLocks/>
            </p:cNvGrpSpPr>
            <p:nvPr/>
          </p:nvGrpSpPr>
          <p:grpSpPr bwMode="auto">
            <a:xfrm>
              <a:off x="1920" y="1488"/>
              <a:ext cx="672" cy="798"/>
              <a:chOff x="2841" y="1458"/>
              <a:chExt cx="672" cy="798"/>
            </a:xfrm>
          </p:grpSpPr>
          <p:sp>
            <p:nvSpPr>
              <p:cNvPr id="58399" name="AutoShape 13">
                <a:extLst>
                  <a:ext uri="{FF2B5EF4-FFF2-40B4-BE49-F238E27FC236}">
                    <a16:creationId xmlns:a16="http://schemas.microsoft.com/office/drawing/2014/main" id="{29BC79CD-2E6E-4472-BF05-65384EC198B9}"/>
                  </a:ext>
                </a:extLst>
              </p:cNvPr>
              <p:cNvSpPr>
                <a:spLocks noChangeArrowheads="1"/>
              </p:cNvSpPr>
              <p:nvPr/>
            </p:nvSpPr>
            <p:spPr bwMode="auto">
              <a:xfrm>
                <a:off x="2841"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系统自检</a:t>
                </a:r>
              </a:p>
            </p:txBody>
          </p:sp>
          <p:sp>
            <p:nvSpPr>
              <p:cNvPr id="58400" name="Line 14">
                <a:extLst>
                  <a:ext uri="{FF2B5EF4-FFF2-40B4-BE49-F238E27FC236}">
                    <a16:creationId xmlns:a16="http://schemas.microsoft.com/office/drawing/2014/main" id="{4177FFAF-75CD-4DAB-A507-B6FB28D1FAE2}"/>
                  </a:ext>
                </a:extLst>
              </p:cNvPr>
              <p:cNvSpPr>
                <a:spLocks noChangeShapeType="1"/>
              </p:cNvSpPr>
              <p:nvPr/>
            </p:nvSpPr>
            <p:spPr bwMode="auto">
              <a:xfrm>
                <a:off x="3150"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8379" name="Group 15">
              <a:extLst>
                <a:ext uri="{FF2B5EF4-FFF2-40B4-BE49-F238E27FC236}">
                  <a16:creationId xmlns:a16="http://schemas.microsoft.com/office/drawing/2014/main" id="{E5A2521E-6F9C-423D-836A-AC498009761F}"/>
                </a:ext>
              </a:extLst>
            </p:cNvPr>
            <p:cNvGrpSpPr>
              <a:grpSpLocks/>
            </p:cNvGrpSpPr>
            <p:nvPr/>
          </p:nvGrpSpPr>
          <p:grpSpPr bwMode="auto">
            <a:xfrm>
              <a:off x="2880" y="1488"/>
              <a:ext cx="723" cy="846"/>
              <a:chOff x="3897" y="1458"/>
              <a:chExt cx="672" cy="798"/>
            </a:xfrm>
          </p:grpSpPr>
          <p:sp>
            <p:nvSpPr>
              <p:cNvPr id="58397" name="AutoShape 16">
                <a:extLst>
                  <a:ext uri="{FF2B5EF4-FFF2-40B4-BE49-F238E27FC236}">
                    <a16:creationId xmlns:a16="http://schemas.microsoft.com/office/drawing/2014/main" id="{C680FD28-5769-47A6-A693-6E7BF5D588D2}"/>
                  </a:ext>
                </a:extLst>
              </p:cNvPr>
              <p:cNvSpPr>
                <a:spLocks noChangeArrowheads="1"/>
              </p:cNvSpPr>
              <p:nvPr/>
            </p:nvSpPr>
            <p:spPr bwMode="auto">
              <a:xfrm>
                <a:off x="3897"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系统时钟</a:t>
                </a:r>
              </a:p>
              <a:p>
                <a:pPr algn="ctr" eaLnBrk="1" latinLnBrk="0" hangingPunct="1"/>
                <a:r>
                  <a:rPr lang="zh-CN" altLang="en-US" sz="1800" b="1">
                    <a:latin typeface="Times New Roman" panose="02020603050405020304" pitchFamily="18" charset="0"/>
                    <a:ea typeface="宋体" panose="02010600030101010101" pitchFamily="2" charset="-122"/>
                  </a:rPr>
                  <a:t>显示及修改</a:t>
                </a:r>
              </a:p>
            </p:txBody>
          </p:sp>
          <p:sp>
            <p:nvSpPr>
              <p:cNvPr id="58398" name="Line 17">
                <a:extLst>
                  <a:ext uri="{FF2B5EF4-FFF2-40B4-BE49-F238E27FC236}">
                    <a16:creationId xmlns:a16="http://schemas.microsoft.com/office/drawing/2014/main" id="{CC1BCA54-52B8-4D4D-918D-BBF1DBA27D35}"/>
                  </a:ext>
                </a:extLst>
              </p:cNvPr>
              <p:cNvSpPr>
                <a:spLocks noChangeShapeType="1"/>
              </p:cNvSpPr>
              <p:nvPr/>
            </p:nvSpPr>
            <p:spPr bwMode="auto">
              <a:xfrm>
                <a:off x="4224"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8380" name="Group 18">
              <a:extLst>
                <a:ext uri="{FF2B5EF4-FFF2-40B4-BE49-F238E27FC236}">
                  <a16:creationId xmlns:a16="http://schemas.microsoft.com/office/drawing/2014/main" id="{3109C8D7-BEA6-487B-A1D8-4F89DCBCC447}"/>
                </a:ext>
              </a:extLst>
            </p:cNvPr>
            <p:cNvGrpSpPr>
              <a:grpSpLocks/>
            </p:cNvGrpSpPr>
            <p:nvPr/>
          </p:nvGrpSpPr>
          <p:grpSpPr bwMode="auto">
            <a:xfrm>
              <a:off x="3792" y="1488"/>
              <a:ext cx="672" cy="792"/>
              <a:chOff x="4848" y="1464"/>
              <a:chExt cx="672" cy="792"/>
            </a:xfrm>
          </p:grpSpPr>
          <p:sp>
            <p:nvSpPr>
              <p:cNvPr id="58395" name="AutoShape 19">
                <a:extLst>
                  <a:ext uri="{FF2B5EF4-FFF2-40B4-BE49-F238E27FC236}">
                    <a16:creationId xmlns:a16="http://schemas.microsoft.com/office/drawing/2014/main" id="{5732DF9E-53E8-41D8-8B8B-D4154425E0D2}"/>
                  </a:ext>
                </a:extLst>
              </p:cNvPr>
              <p:cNvSpPr>
                <a:spLocks noChangeArrowheads="1"/>
              </p:cNvSpPr>
              <p:nvPr/>
            </p:nvSpPr>
            <p:spPr bwMode="auto">
              <a:xfrm>
                <a:off x="4848"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系统配置</a:t>
                </a:r>
              </a:p>
            </p:txBody>
          </p:sp>
          <p:sp>
            <p:nvSpPr>
              <p:cNvPr id="58396" name="Line 20">
                <a:extLst>
                  <a:ext uri="{FF2B5EF4-FFF2-40B4-BE49-F238E27FC236}">
                    <a16:creationId xmlns:a16="http://schemas.microsoft.com/office/drawing/2014/main" id="{0DADC5F2-3693-4790-98D0-3E0CFC2992CA}"/>
                  </a:ext>
                </a:extLst>
              </p:cNvPr>
              <p:cNvSpPr>
                <a:spLocks noChangeShapeType="1"/>
              </p:cNvSpPr>
              <p:nvPr/>
            </p:nvSpPr>
            <p:spPr bwMode="auto">
              <a:xfrm>
                <a:off x="5154" y="1464"/>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8381" name="Line 25">
              <a:extLst>
                <a:ext uri="{FF2B5EF4-FFF2-40B4-BE49-F238E27FC236}">
                  <a16:creationId xmlns:a16="http://schemas.microsoft.com/office/drawing/2014/main" id="{3AFDC472-F154-4C83-8F35-3BEB8EAC1E9F}"/>
                </a:ext>
              </a:extLst>
            </p:cNvPr>
            <p:cNvSpPr>
              <a:spLocks noChangeShapeType="1"/>
            </p:cNvSpPr>
            <p:nvPr/>
          </p:nvSpPr>
          <p:spPr bwMode="auto">
            <a:xfrm>
              <a:off x="912" y="2256"/>
              <a:ext cx="0" cy="144"/>
            </a:xfrm>
            <a:prstGeom prst="line">
              <a:avLst/>
            </a:prstGeom>
            <a:noFill/>
            <a:ln w="57150">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82" name="AutoShape 54">
              <a:extLst>
                <a:ext uri="{FF2B5EF4-FFF2-40B4-BE49-F238E27FC236}">
                  <a16:creationId xmlns:a16="http://schemas.microsoft.com/office/drawing/2014/main" id="{D31B3595-3B06-40CF-B541-06D607AFBBA7}"/>
                </a:ext>
              </a:extLst>
            </p:cNvPr>
            <p:cNvSpPr>
              <a:spLocks noChangeArrowheads="1"/>
            </p:cNvSpPr>
            <p:nvPr/>
          </p:nvSpPr>
          <p:spPr bwMode="auto">
            <a:xfrm>
              <a:off x="96" y="2544"/>
              <a:ext cx="336" cy="1104"/>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变电</a:t>
              </a:r>
            </a:p>
            <a:p>
              <a:pPr algn="ctr" eaLnBrk="1" latinLnBrk="0" hangingPunct="1"/>
              <a:r>
                <a:rPr lang="zh-CN" altLang="en-US" sz="1200" b="1">
                  <a:latin typeface="Times New Roman" panose="02020603050405020304" pitchFamily="18" charset="0"/>
                  <a:ea typeface="宋体" panose="02010600030101010101" pitchFamily="2" charset="-122"/>
                </a:rPr>
                <a:t>站开</a:t>
              </a:r>
            </a:p>
            <a:p>
              <a:pPr algn="ctr" eaLnBrk="1" latinLnBrk="0" hangingPunct="1"/>
              <a:r>
                <a:rPr lang="zh-CN" altLang="en-US" sz="1200" b="1">
                  <a:latin typeface="Times New Roman" panose="02020603050405020304" pitchFamily="18" charset="0"/>
                  <a:ea typeface="宋体" panose="02010600030101010101" pitchFamily="2" charset="-122"/>
                </a:rPr>
                <a:t>入事</a:t>
              </a:r>
            </a:p>
            <a:p>
              <a:pPr algn="ctr" eaLnBrk="1" latinLnBrk="0" hangingPunct="1"/>
              <a:r>
                <a:rPr lang="zh-CN" altLang="en-US" sz="1200" b="1">
                  <a:latin typeface="Times New Roman" panose="02020603050405020304" pitchFamily="18" charset="0"/>
                  <a:ea typeface="宋体" panose="02010600030101010101" pitchFamily="2" charset="-122"/>
                </a:rPr>
                <a:t>件报</a:t>
              </a:r>
            </a:p>
            <a:p>
              <a:pPr algn="ctr" eaLnBrk="1" latinLnBrk="0" hangingPunct="1"/>
              <a:r>
                <a:rPr lang="zh-CN" altLang="en-US" sz="1200" b="1">
                  <a:latin typeface="Times New Roman" panose="02020603050405020304" pitchFamily="18" charset="0"/>
                  <a:ea typeface="宋体" panose="02010600030101010101" pitchFamily="2" charset="-122"/>
                </a:rPr>
                <a:t>警窗</a:t>
              </a:r>
            </a:p>
            <a:p>
              <a:pPr algn="ctr" eaLnBrk="1" latinLnBrk="0" hangingPunct="1"/>
              <a:r>
                <a:rPr lang="zh-CN" altLang="en-US" sz="1200" b="1">
                  <a:latin typeface="Times New Roman" panose="02020603050405020304" pitchFamily="18" charset="0"/>
                  <a:ea typeface="宋体" panose="02010600030101010101" pitchFamily="2" charset="-122"/>
                </a:rPr>
                <a:t>口</a:t>
              </a:r>
            </a:p>
          </p:txBody>
        </p:sp>
        <p:sp>
          <p:nvSpPr>
            <p:cNvPr id="58383" name="Line 60">
              <a:extLst>
                <a:ext uri="{FF2B5EF4-FFF2-40B4-BE49-F238E27FC236}">
                  <a16:creationId xmlns:a16="http://schemas.microsoft.com/office/drawing/2014/main" id="{18C262D9-F24F-4098-B6B9-380A8F500E32}"/>
                </a:ext>
              </a:extLst>
            </p:cNvPr>
            <p:cNvSpPr>
              <a:spLocks noChangeShapeType="1"/>
            </p:cNvSpPr>
            <p:nvPr/>
          </p:nvSpPr>
          <p:spPr bwMode="auto">
            <a:xfrm>
              <a:off x="192" y="2400"/>
              <a:ext cx="144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4" name="Line 61">
              <a:extLst>
                <a:ext uri="{FF2B5EF4-FFF2-40B4-BE49-F238E27FC236}">
                  <a16:creationId xmlns:a16="http://schemas.microsoft.com/office/drawing/2014/main" id="{07F9E477-D0CE-46A5-8303-FB303D86B25E}"/>
                </a:ext>
              </a:extLst>
            </p:cNvPr>
            <p:cNvSpPr>
              <a:spLocks noChangeShapeType="1"/>
            </p:cNvSpPr>
            <p:nvPr/>
          </p:nvSpPr>
          <p:spPr bwMode="auto">
            <a:xfrm>
              <a:off x="219" y="2412"/>
              <a:ext cx="0" cy="144"/>
            </a:xfrm>
            <a:prstGeom prst="line">
              <a:avLst/>
            </a:prstGeom>
            <a:noFill/>
            <a:ln w="57150">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85" name="Line 76">
              <a:extLst>
                <a:ext uri="{FF2B5EF4-FFF2-40B4-BE49-F238E27FC236}">
                  <a16:creationId xmlns:a16="http://schemas.microsoft.com/office/drawing/2014/main" id="{48ADBEA0-27AC-48CA-A91C-52A5C5694178}"/>
                </a:ext>
              </a:extLst>
            </p:cNvPr>
            <p:cNvSpPr>
              <a:spLocks noChangeShapeType="1"/>
            </p:cNvSpPr>
            <p:nvPr/>
          </p:nvSpPr>
          <p:spPr bwMode="auto">
            <a:xfrm>
              <a:off x="912" y="1452"/>
              <a:ext cx="430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8386" name="Group 84">
              <a:extLst>
                <a:ext uri="{FF2B5EF4-FFF2-40B4-BE49-F238E27FC236}">
                  <a16:creationId xmlns:a16="http://schemas.microsoft.com/office/drawing/2014/main" id="{2C51E3B3-C32A-4ED9-96F2-D2023FC5FDF7}"/>
                </a:ext>
              </a:extLst>
            </p:cNvPr>
            <p:cNvGrpSpPr>
              <a:grpSpLocks/>
            </p:cNvGrpSpPr>
            <p:nvPr/>
          </p:nvGrpSpPr>
          <p:grpSpPr bwMode="auto">
            <a:xfrm>
              <a:off x="576" y="2400"/>
              <a:ext cx="336" cy="1248"/>
              <a:chOff x="480" y="2400"/>
              <a:chExt cx="336" cy="1248"/>
            </a:xfrm>
          </p:grpSpPr>
          <p:sp>
            <p:nvSpPr>
              <p:cNvPr id="58393" name="Line 62">
                <a:extLst>
                  <a:ext uri="{FF2B5EF4-FFF2-40B4-BE49-F238E27FC236}">
                    <a16:creationId xmlns:a16="http://schemas.microsoft.com/office/drawing/2014/main" id="{D03428A3-929B-446F-9199-4EB45502F342}"/>
                  </a:ext>
                </a:extLst>
              </p:cNvPr>
              <p:cNvSpPr>
                <a:spLocks noChangeShapeType="1"/>
              </p:cNvSpPr>
              <p:nvPr/>
            </p:nvSpPr>
            <p:spPr bwMode="auto">
              <a:xfrm>
                <a:off x="624" y="2400"/>
                <a:ext cx="0" cy="144"/>
              </a:xfrm>
              <a:prstGeom prst="line">
                <a:avLst/>
              </a:prstGeom>
              <a:noFill/>
              <a:ln w="57150">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4" name="AutoShape 54">
                <a:extLst>
                  <a:ext uri="{FF2B5EF4-FFF2-40B4-BE49-F238E27FC236}">
                    <a16:creationId xmlns:a16="http://schemas.microsoft.com/office/drawing/2014/main" id="{AD79284F-9666-4BA6-9CB6-6E81FD96968A}"/>
                  </a:ext>
                </a:extLst>
              </p:cNvPr>
              <p:cNvSpPr>
                <a:spLocks noChangeArrowheads="1"/>
              </p:cNvSpPr>
              <p:nvPr/>
            </p:nvSpPr>
            <p:spPr bwMode="auto">
              <a:xfrm>
                <a:off x="480" y="2544"/>
                <a:ext cx="336" cy="1104"/>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历史</a:t>
                </a:r>
              </a:p>
              <a:p>
                <a:pPr algn="ctr" eaLnBrk="1" latinLnBrk="0" hangingPunct="1"/>
                <a:r>
                  <a:rPr lang="zh-CN" altLang="en-US" sz="1200" b="1">
                    <a:latin typeface="Times New Roman" panose="02020603050405020304" pitchFamily="18" charset="0"/>
                    <a:ea typeface="宋体" panose="02010600030101010101" pitchFamily="2" charset="-122"/>
                  </a:rPr>
                  <a:t>开入</a:t>
                </a:r>
              </a:p>
              <a:p>
                <a:pPr algn="ctr" eaLnBrk="1" latinLnBrk="0" hangingPunct="1"/>
                <a:r>
                  <a:rPr lang="zh-CN" altLang="en-US" sz="1200" b="1">
                    <a:latin typeface="Times New Roman" panose="02020603050405020304" pitchFamily="18" charset="0"/>
                    <a:ea typeface="宋体" panose="02010600030101010101" pitchFamily="2" charset="-122"/>
                  </a:rPr>
                  <a:t>事件</a:t>
                </a:r>
              </a:p>
              <a:p>
                <a:pPr algn="ctr" eaLnBrk="1" latinLnBrk="0" hangingPunct="1"/>
                <a:r>
                  <a:rPr lang="zh-CN" altLang="en-US" sz="1200" b="1">
                    <a:latin typeface="Times New Roman" panose="02020603050405020304" pitchFamily="18" charset="0"/>
                    <a:ea typeface="宋体" panose="02010600030101010101" pitchFamily="2" charset="-122"/>
                  </a:rPr>
                  <a:t>报警</a:t>
                </a:r>
              </a:p>
              <a:p>
                <a:pPr algn="ctr" eaLnBrk="1" latinLnBrk="0" hangingPunct="1"/>
                <a:r>
                  <a:rPr lang="zh-CN" altLang="en-US" sz="1200" b="1">
                    <a:latin typeface="Times New Roman" panose="02020603050405020304" pitchFamily="18" charset="0"/>
                    <a:ea typeface="宋体" panose="02010600030101010101" pitchFamily="2" charset="-122"/>
                  </a:rPr>
                  <a:t>查询</a:t>
                </a:r>
              </a:p>
              <a:p>
                <a:pPr algn="ctr" eaLnBrk="1" latinLnBrk="0" hangingPunct="1"/>
                <a:endParaRPr lang="zh-CN" altLang="en-US" sz="1200" b="1">
                  <a:latin typeface="Times New Roman" panose="02020603050405020304" pitchFamily="18" charset="0"/>
                  <a:ea typeface="宋体" panose="02010600030101010101" pitchFamily="2" charset="-122"/>
                </a:endParaRPr>
              </a:p>
            </p:txBody>
          </p:sp>
        </p:grpSp>
        <p:grpSp>
          <p:nvGrpSpPr>
            <p:cNvPr id="58387" name="Group 83">
              <a:extLst>
                <a:ext uri="{FF2B5EF4-FFF2-40B4-BE49-F238E27FC236}">
                  <a16:creationId xmlns:a16="http://schemas.microsoft.com/office/drawing/2014/main" id="{41C5C225-14B4-492A-B5E0-D144BC631CB6}"/>
                </a:ext>
              </a:extLst>
            </p:cNvPr>
            <p:cNvGrpSpPr>
              <a:grpSpLocks/>
            </p:cNvGrpSpPr>
            <p:nvPr/>
          </p:nvGrpSpPr>
          <p:grpSpPr bwMode="auto">
            <a:xfrm>
              <a:off x="1008" y="2400"/>
              <a:ext cx="336" cy="1248"/>
              <a:chOff x="816" y="2400"/>
              <a:chExt cx="336" cy="1248"/>
            </a:xfrm>
          </p:grpSpPr>
          <p:sp>
            <p:nvSpPr>
              <p:cNvPr id="58391" name="Line 65">
                <a:extLst>
                  <a:ext uri="{FF2B5EF4-FFF2-40B4-BE49-F238E27FC236}">
                    <a16:creationId xmlns:a16="http://schemas.microsoft.com/office/drawing/2014/main" id="{0F91442D-1FF3-412A-A52C-41670971FE66}"/>
                  </a:ext>
                </a:extLst>
              </p:cNvPr>
              <p:cNvSpPr>
                <a:spLocks noChangeShapeType="1"/>
              </p:cNvSpPr>
              <p:nvPr/>
            </p:nvSpPr>
            <p:spPr bwMode="auto">
              <a:xfrm>
                <a:off x="960" y="2400"/>
                <a:ext cx="0" cy="144"/>
              </a:xfrm>
              <a:prstGeom prst="line">
                <a:avLst/>
              </a:prstGeom>
              <a:noFill/>
              <a:ln w="57150">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2" name="AutoShape 54">
                <a:extLst>
                  <a:ext uri="{FF2B5EF4-FFF2-40B4-BE49-F238E27FC236}">
                    <a16:creationId xmlns:a16="http://schemas.microsoft.com/office/drawing/2014/main" id="{A804F307-43BA-4414-B417-5933A77D7414}"/>
                  </a:ext>
                </a:extLst>
              </p:cNvPr>
              <p:cNvSpPr>
                <a:spLocks noChangeArrowheads="1"/>
              </p:cNvSpPr>
              <p:nvPr/>
            </p:nvSpPr>
            <p:spPr bwMode="auto">
              <a:xfrm>
                <a:off x="816" y="2544"/>
                <a:ext cx="336" cy="1104"/>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系统</a:t>
                </a:r>
              </a:p>
              <a:p>
                <a:pPr algn="ctr" eaLnBrk="1" latinLnBrk="0" hangingPunct="1"/>
                <a:r>
                  <a:rPr lang="zh-CN" altLang="en-US" sz="1200" b="1">
                    <a:latin typeface="Times New Roman" panose="02020603050405020304" pitchFamily="18" charset="0"/>
                    <a:ea typeface="宋体" panose="02010600030101010101" pitchFamily="2" charset="-122"/>
                  </a:rPr>
                  <a:t>越限</a:t>
                </a:r>
              </a:p>
              <a:p>
                <a:pPr algn="ctr" eaLnBrk="1" latinLnBrk="0" hangingPunct="1"/>
                <a:r>
                  <a:rPr lang="zh-CN" altLang="en-US" sz="1200" b="1">
                    <a:latin typeface="Times New Roman" panose="02020603050405020304" pitchFamily="18" charset="0"/>
                    <a:ea typeface="宋体" panose="02010600030101010101" pitchFamily="2" charset="-122"/>
                  </a:rPr>
                  <a:t>报警</a:t>
                </a:r>
              </a:p>
            </p:txBody>
          </p:sp>
        </p:grpSp>
        <p:grpSp>
          <p:nvGrpSpPr>
            <p:cNvPr id="58388" name="Group 85">
              <a:extLst>
                <a:ext uri="{FF2B5EF4-FFF2-40B4-BE49-F238E27FC236}">
                  <a16:creationId xmlns:a16="http://schemas.microsoft.com/office/drawing/2014/main" id="{A4A9E706-B570-414F-9C1D-5B05151C4056}"/>
                </a:ext>
              </a:extLst>
            </p:cNvPr>
            <p:cNvGrpSpPr>
              <a:grpSpLocks/>
            </p:cNvGrpSpPr>
            <p:nvPr/>
          </p:nvGrpSpPr>
          <p:grpSpPr bwMode="auto">
            <a:xfrm>
              <a:off x="1488" y="2400"/>
              <a:ext cx="336" cy="1248"/>
              <a:chOff x="816" y="2400"/>
              <a:chExt cx="336" cy="1248"/>
            </a:xfrm>
          </p:grpSpPr>
          <p:sp>
            <p:nvSpPr>
              <p:cNvPr id="58389" name="Line 65">
                <a:extLst>
                  <a:ext uri="{FF2B5EF4-FFF2-40B4-BE49-F238E27FC236}">
                    <a16:creationId xmlns:a16="http://schemas.microsoft.com/office/drawing/2014/main" id="{991C12D3-129B-4E0A-9A92-8C59C2FDCD46}"/>
                  </a:ext>
                </a:extLst>
              </p:cNvPr>
              <p:cNvSpPr>
                <a:spLocks noChangeShapeType="1"/>
              </p:cNvSpPr>
              <p:nvPr/>
            </p:nvSpPr>
            <p:spPr bwMode="auto">
              <a:xfrm>
                <a:off x="960" y="2400"/>
                <a:ext cx="0" cy="144"/>
              </a:xfrm>
              <a:prstGeom prst="line">
                <a:avLst/>
              </a:prstGeom>
              <a:noFill/>
              <a:ln w="57150">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8390" name="AutoShape 54">
                <a:extLst>
                  <a:ext uri="{FF2B5EF4-FFF2-40B4-BE49-F238E27FC236}">
                    <a16:creationId xmlns:a16="http://schemas.microsoft.com/office/drawing/2014/main" id="{2C2CA899-DDDC-48D9-8353-653EF876BDFC}"/>
                  </a:ext>
                </a:extLst>
              </p:cNvPr>
              <p:cNvSpPr>
                <a:spLocks noChangeArrowheads="1"/>
              </p:cNvSpPr>
              <p:nvPr/>
            </p:nvSpPr>
            <p:spPr bwMode="auto">
              <a:xfrm>
                <a:off x="816" y="2544"/>
                <a:ext cx="336" cy="1104"/>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历史</a:t>
                </a:r>
              </a:p>
              <a:p>
                <a:pPr algn="ctr" eaLnBrk="1" latinLnBrk="0" hangingPunct="1"/>
                <a:r>
                  <a:rPr lang="zh-CN" altLang="en-US" sz="1200" b="1">
                    <a:latin typeface="Times New Roman" panose="02020603050405020304" pitchFamily="18" charset="0"/>
                    <a:ea typeface="宋体" panose="02010600030101010101" pitchFamily="2" charset="-122"/>
                  </a:rPr>
                  <a:t>越限</a:t>
                </a:r>
              </a:p>
              <a:p>
                <a:pPr algn="ctr" eaLnBrk="1" latinLnBrk="0" hangingPunct="1"/>
                <a:r>
                  <a:rPr lang="zh-CN" altLang="en-US" sz="1200" b="1">
                    <a:latin typeface="Times New Roman" panose="02020603050405020304" pitchFamily="18" charset="0"/>
                    <a:ea typeface="宋体" panose="02010600030101010101" pitchFamily="2" charset="-122"/>
                  </a:rPr>
                  <a:t>报警</a:t>
                </a:r>
              </a:p>
              <a:p>
                <a:pPr algn="ctr" eaLnBrk="1" latinLnBrk="0" hangingPunct="1"/>
                <a:r>
                  <a:rPr lang="zh-CN" altLang="en-US" sz="1200" b="1">
                    <a:latin typeface="Times New Roman" panose="02020603050405020304" pitchFamily="18" charset="0"/>
                    <a:ea typeface="宋体" panose="02010600030101010101" pitchFamily="2" charset="-122"/>
                  </a:rPr>
                  <a:t>查询</a:t>
                </a:r>
              </a:p>
              <a:p>
                <a:pPr algn="ctr" eaLnBrk="1" latinLnBrk="0" hangingPunct="1"/>
                <a:endParaRPr lang="zh-CN" altLang="en-US" sz="1200" b="1">
                  <a:latin typeface="Times New Roman" panose="02020603050405020304" pitchFamily="18" charset="0"/>
                  <a:ea typeface="宋体" panose="02010600030101010101" pitchFamily="2" charset="-122"/>
                </a:endParaRPr>
              </a:p>
            </p:txBody>
          </p:sp>
        </p:grpSp>
      </p:grpSp>
      <p:sp>
        <p:nvSpPr>
          <p:cNvPr id="179288" name="AutoShape 88">
            <a:extLst>
              <a:ext uri="{FF2B5EF4-FFF2-40B4-BE49-F238E27FC236}">
                <a16:creationId xmlns:a16="http://schemas.microsoft.com/office/drawing/2014/main" id="{93A859E3-053C-4662-BBC0-B03D6A74DF0A}"/>
              </a:ext>
            </a:extLst>
          </p:cNvPr>
          <p:cNvSpPr>
            <a:spLocks noChangeArrowheads="1"/>
          </p:cNvSpPr>
          <p:nvPr/>
        </p:nvSpPr>
        <p:spPr bwMode="auto">
          <a:xfrm>
            <a:off x="5029200" y="4876800"/>
            <a:ext cx="3657600" cy="1219200"/>
          </a:xfrm>
          <a:prstGeom prst="wedgeEllipseCallout">
            <a:avLst>
              <a:gd name="adj1" fmla="val -1907"/>
              <a:gd name="adj2" fmla="val -150389"/>
            </a:avLst>
          </a:prstGeom>
          <a:noFill/>
          <a:ln w="9525">
            <a:solidFill>
              <a:schemeClr val="tx1"/>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hangingPunct="1"/>
            <a:r>
              <a:rPr lang="zh-CN" altLang="en-US" sz="1600" b="1">
                <a:latin typeface="宋体" panose="02010600030101010101" pitchFamily="2" charset="-122"/>
                <a:ea typeface="宋体" panose="02010600030101010101" pitchFamily="2" charset="-122"/>
              </a:rPr>
              <a:t>用来对整个系统内部运行功能进行设定和管理，能改变系统运行功能和运行特性。</a:t>
            </a:r>
            <a:r>
              <a:rPr lang="zh-CN" altLang="en-US" sz="16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9288"/>
                                        </p:tgtEl>
                                        <p:attrNameLst>
                                          <p:attrName>style.visibility</p:attrName>
                                        </p:attrNameLst>
                                      </p:cBhvr>
                                      <p:to>
                                        <p:strVal val="visible"/>
                                      </p:to>
                                    </p:set>
                                    <p:anim calcmode="lin" valueType="num">
                                      <p:cBhvr additive="base">
                                        <p:cTn id="7" dur="500" fill="hold"/>
                                        <p:tgtEl>
                                          <p:spTgt spid="179288"/>
                                        </p:tgtEl>
                                        <p:attrNameLst>
                                          <p:attrName>ppt_x</p:attrName>
                                        </p:attrNameLst>
                                      </p:cBhvr>
                                      <p:tavLst>
                                        <p:tav tm="0">
                                          <p:val>
                                            <p:strVal val="#ppt_x"/>
                                          </p:val>
                                        </p:tav>
                                        <p:tav tm="100000">
                                          <p:val>
                                            <p:strVal val="#ppt_x"/>
                                          </p:val>
                                        </p:tav>
                                      </p:tavLst>
                                    </p:anim>
                                    <p:anim calcmode="lin" valueType="num">
                                      <p:cBhvr additive="base">
                                        <p:cTn id="8" dur="500" fill="hold"/>
                                        <p:tgtEl>
                                          <p:spTgt spid="179288"/>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7928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88"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a:extLst>
              <a:ext uri="{FF2B5EF4-FFF2-40B4-BE49-F238E27FC236}">
                <a16:creationId xmlns:a16="http://schemas.microsoft.com/office/drawing/2014/main" id="{852FBBCB-AE48-4E0B-A271-537AB266740C}"/>
              </a:ext>
            </a:extLst>
          </p:cNvPr>
          <p:cNvSpPr>
            <a:spLocks noGrp="1"/>
          </p:cNvSpPr>
          <p:nvPr>
            <p:ph idx="1"/>
          </p:nvPr>
        </p:nvSpPr>
        <p:spPr>
          <a:xfrm>
            <a:off x="500063" y="1357313"/>
            <a:ext cx="8229600" cy="4525962"/>
          </a:xfrm>
        </p:spPr>
        <p:txBody>
          <a:bodyPr/>
          <a:lstStyle/>
          <a:p>
            <a:pPr>
              <a:buFont typeface="Arial" charset="0"/>
              <a:buChar char="•"/>
              <a:defRPr/>
            </a:pPr>
            <a:r>
              <a:rPr lang="en-US" altLang="zh-CN"/>
              <a:t>DVPS-600</a:t>
            </a:r>
            <a:r>
              <a:rPr lang="zh-CN" altLang="en-US"/>
              <a:t>系统具有系统生成及修改功能，此功能能对系统中所有采集的信号量、状态量、模拟量、脉冲量、保护定值的采集、处理、折算等特性进行在线修改和设定。还能对系统负荷表、棒图、历史曲线等运行特性进行调整和修改，以适应现场设备的各种变化。 </a:t>
            </a:r>
          </a:p>
        </p:txBody>
      </p:sp>
      <p:sp>
        <p:nvSpPr>
          <p:cNvPr id="180226" name="Rectangle 2">
            <a:extLst>
              <a:ext uri="{FF2B5EF4-FFF2-40B4-BE49-F238E27FC236}">
                <a16:creationId xmlns:a16="http://schemas.microsoft.com/office/drawing/2014/main" id="{B3576093-CD66-42BA-AB4D-783549FD5FE6}"/>
              </a:ext>
            </a:extLst>
          </p:cNvPr>
          <p:cNvSpPr>
            <a:spLocks noGrp="1"/>
          </p:cNvSpPr>
          <p:nvPr>
            <p:ph type="title"/>
          </p:nvPr>
        </p:nvSpPr>
        <p:spPr>
          <a:xfrm>
            <a:off x="500063" y="142875"/>
            <a:ext cx="8229600" cy="1143000"/>
          </a:xfrm>
        </p:spPr>
        <p:txBody>
          <a:bodyPr/>
          <a:lstStyle/>
          <a:p>
            <a:pPr>
              <a:defRPr/>
            </a:pPr>
            <a:r>
              <a:rPr lang="zh-CN" altLang="en-US" dirty="0"/>
              <a:t>5．系统生成</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53">
            <a:extLst>
              <a:ext uri="{FF2B5EF4-FFF2-40B4-BE49-F238E27FC236}">
                <a16:creationId xmlns:a16="http://schemas.microsoft.com/office/drawing/2014/main" id="{2905936A-7278-42A7-A269-4A176F75AEEC}"/>
              </a:ext>
            </a:extLst>
          </p:cNvPr>
          <p:cNvGrpSpPr>
            <a:grpSpLocks/>
          </p:cNvGrpSpPr>
          <p:nvPr/>
        </p:nvGrpSpPr>
        <p:grpSpPr bwMode="auto">
          <a:xfrm>
            <a:off x="685800" y="1295400"/>
            <a:ext cx="7620000" cy="4495800"/>
            <a:chOff x="432" y="816"/>
            <a:chExt cx="4800" cy="2832"/>
          </a:xfrm>
        </p:grpSpPr>
        <p:sp>
          <p:nvSpPr>
            <p:cNvPr id="60421" name="AutoShape 3">
              <a:extLst>
                <a:ext uri="{FF2B5EF4-FFF2-40B4-BE49-F238E27FC236}">
                  <a16:creationId xmlns:a16="http://schemas.microsoft.com/office/drawing/2014/main" id="{D03E75AA-11F2-4368-839F-FBF1FA27519C}"/>
                </a:ext>
              </a:extLst>
            </p:cNvPr>
            <p:cNvSpPr>
              <a:spLocks noChangeArrowheads="1"/>
            </p:cNvSpPr>
            <p:nvPr/>
          </p:nvSpPr>
          <p:spPr bwMode="auto">
            <a:xfrm>
              <a:off x="816" y="816"/>
              <a:ext cx="3792" cy="432"/>
            </a:xfrm>
            <a:prstGeom prst="flowChartProcess">
              <a:avLst/>
            </a:prstGeom>
            <a:noFill/>
            <a:ln w="12700">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b="1">
                  <a:solidFill>
                    <a:sysClr val="windowText" lastClr="000000"/>
                  </a:solidFill>
                  <a:latin typeface="Times New Roman" panose="02020603050405020304" pitchFamily="18" charset="0"/>
                  <a:cs typeface="Times New Roman" panose="02020603050405020304" pitchFamily="18" charset="0"/>
                </a:rPr>
                <a:t>DVPS-600</a:t>
              </a:r>
              <a:r>
                <a:rPr lang="zh-CN" altLang="en-US" b="1">
                  <a:solidFill>
                    <a:sysClr val="windowText" lastClr="000000"/>
                  </a:solidFill>
                  <a:latin typeface="宋体" panose="02010600030101010101" pitchFamily="2" charset="-122"/>
                  <a:ea typeface="宋体" panose="02010600030101010101" pitchFamily="2" charset="-122"/>
                </a:rPr>
                <a:t>系统的</a:t>
              </a:r>
              <a:r>
                <a:rPr lang="zh-CN" altLang="en-US" b="1">
                  <a:solidFill>
                    <a:sysClr val="windowText" lastClr="000000"/>
                  </a:solidFill>
                  <a:latin typeface="Times New Roman" panose="02020603050405020304" pitchFamily="18" charset="0"/>
                  <a:ea typeface="宋体" panose="02010600030101010101" pitchFamily="2" charset="-122"/>
                </a:rPr>
                <a:t>“</a:t>
              </a:r>
              <a:r>
                <a:rPr lang="zh-CN" altLang="en-US" b="1">
                  <a:solidFill>
                    <a:sysClr val="windowText" lastClr="000000"/>
                  </a:solidFill>
                  <a:latin typeface="宋体" panose="02010600030101010101" pitchFamily="2" charset="-122"/>
                  <a:ea typeface="宋体" panose="02010600030101010101" pitchFamily="2" charset="-122"/>
                </a:rPr>
                <a:t>系统生成及修改功能</a:t>
              </a:r>
              <a:r>
                <a:rPr lang="zh-CN" altLang="en-US" b="1">
                  <a:solidFill>
                    <a:sysClr val="windowText" lastClr="000000"/>
                  </a:solidFill>
                  <a:latin typeface="Times New Roman" panose="02020603050405020304" pitchFamily="18" charset="0"/>
                  <a:ea typeface="宋体" panose="02010600030101010101" pitchFamily="2" charset="-122"/>
                </a:rPr>
                <a:t>”</a:t>
              </a:r>
              <a:r>
                <a:rPr lang="zh-CN" altLang="en-US" b="1">
                  <a:solidFill>
                    <a:sysClr val="windowText" lastClr="000000"/>
                  </a:solidFill>
                  <a:latin typeface="Gulim" panose="020B0600000101010101" pitchFamily="34" charset="-127"/>
                </a:rPr>
                <a:t> </a:t>
              </a:r>
            </a:p>
          </p:txBody>
        </p:sp>
        <p:sp>
          <p:nvSpPr>
            <p:cNvPr id="60422" name="AutoShape 4">
              <a:extLst>
                <a:ext uri="{FF2B5EF4-FFF2-40B4-BE49-F238E27FC236}">
                  <a16:creationId xmlns:a16="http://schemas.microsoft.com/office/drawing/2014/main" id="{EC365CF4-7074-46E9-80DD-AAD003D9DD86}"/>
                </a:ext>
              </a:extLst>
            </p:cNvPr>
            <p:cNvSpPr>
              <a:spLocks noChangeArrowheads="1"/>
            </p:cNvSpPr>
            <p:nvPr/>
          </p:nvSpPr>
          <p:spPr bwMode="auto">
            <a:xfrm>
              <a:off x="2448" y="1251"/>
              <a:ext cx="192" cy="201"/>
            </a:xfrm>
            <a:prstGeom prst="downArrow">
              <a:avLst>
                <a:gd name="adj1" fmla="val 50000"/>
                <a:gd name="adj2" fmla="val 26172"/>
              </a:avLst>
            </a:prstGeom>
            <a:solidFill>
              <a:srgbClr val="FF0000"/>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endParaRPr kumimoji="0" lang="zh-CN" altLang="en-US" sz="1800">
                <a:latin typeface="Arial" panose="020B0604020202020204" pitchFamily="34" charset="0"/>
                <a:ea typeface="宋体" panose="02010600030101010101" pitchFamily="2" charset="-122"/>
              </a:endParaRPr>
            </a:p>
          </p:txBody>
        </p:sp>
        <p:sp>
          <p:nvSpPr>
            <p:cNvPr id="60423" name="Line 5">
              <a:extLst>
                <a:ext uri="{FF2B5EF4-FFF2-40B4-BE49-F238E27FC236}">
                  <a16:creationId xmlns:a16="http://schemas.microsoft.com/office/drawing/2014/main" id="{8003D07B-F879-4D6B-8B95-82FBE4D21FF3}"/>
                </a:ext>
              </a:extLst>
            </p:cNvPr>
            <p:cNvSpPr>
              <a:spLocks noChangeShapeType="1"/>
            </p:cNvSpPr>
            <p:nvPr/>
          </p:nvSpPr>
          <p:spPr bwMode="auto">
            <a:xfrm>
              <a:off x="672" y="153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4" name="AutoShape 7">
              <a:extLst>
                <a:ext uri="{FF2B5EF4-FFF2-40B4-BE49-F238E27FC236}">
                  <a16:creationId xmlns:a16="http://schemas.microsoft.com/office/drawing/2014/main" id="{799FADF2-9EB2-44C6-A110-A8D45E59BCB5}"/>
                </a:ext>
              </a:extLst>
            </p:cNvPr>
            <p:cNvSpPr>
              <a:spLocks noChangeArrowheads="1"/>
            </p:cNvSpPr>
            <p:nvPr/>
          </p:nvSpPr>
          <p:spPr bwMode="auto">
            <a:xfrm>
              <a:off x="3120" y="1728"/>
              <a:ext cx="288" cy="124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宋体" panose="02010600030101010101" pitchFamily="2" charset="-122"/>
                  <a:ea typeface="宋体" panose="02010600030101010101" pitchFamily="2" charset="-122"/>
                </a:rPr>
                <a:t>系统</a:t>
              </a:r>
            </a:p>
            <a:p>
              <a:pPr algn="ctr" eaLnBrk="1" latinLnBrk="0" hangingPunct="1"/>
              <a:r>
                <a:rPr lang="zh-CN" altLang="en-US" sz="1600" b="1">
                  <a:latin typeface="宋体" panose="02010600030101010101" pitchFamily="2" charset="-122"/>
                  <a:ea typeface="宋体" panose="02010600030101010101" pitchFamily="2" charset="-122"/>
                </a:rPr>
                <a:t>线路</a:t>
              </a:r>
            </a:p>
            <a:p>
              <a:pPr algn="ctr" eaLnBrk="1" latinLnBrk="0" hangingPunct="1"/>
              <a:r>
                <a:rPr lang="zh-CN" altLang="en-US" sz="1600" b="1">
                  <a:latin typeface="宋体" panose="02010600030101010101" pitchFamily="2" charset="-122"/>
                  <a:ea typeface="宋体" panose="02010600030101010101" pitchFamily="2" charset="-122"/>
                </a:rPr>
                <a:t>特性</a:t>
              </a:r>
            </a:p>
            <a:p>
              <a:pPr algn="ctr" eaLnBrk="1" latinLnBrk="0" hangingPunct="1"/>
              <a:r>
                <a:rPr lang="zh-CN" altLang="en-US" sz="1600" b="1">
                  <a:latin typeface="宋体" panose="02010600030101010101" pitchFamily="2" charset="-122"/>
                  <a:ea typeface="宋体" panose="02010600030101010101" pitchFamily="2" charset="-122"/>
                </a:rPr>
                <a:t>生成</a:t>
              </a:r>
            </a:p>
            <a:p>
              <a:pPr algn="ctr" eaLnBrk="1" latinLnBrk="0" hangingPunct="1"/>
              <a:r>
                <a:rPr lang="zh-CN" altLang="en-US" sz="1600" b="1">
                  <a:latin typeface="宋体" panose="02010600030101010101" pitchFamily="2" charset="-122"/>
                  <a:ea typeface="宋体" panose="02010600030101010101" pitchFamily="2" charset="-122"/>
                </a:rPr>
                <a:t>及定</a:t>
              </a:r>
            </a:p>
            <a:p>
              <a:pPr algn="ctr" eaLnBrk="1" latinLnBrk="0" hangingPunct="1"/>
              <a:r>
                <a:rPr lang="zh-CN" altLang="en-US" sz="1600" b="1">
                  <a:latin typeface="宋体" panose="02010600030101010101" pitchFamily="2" charset="-122"/>
                  <a:ea typeface="宋体" panose="02010600030101010101" pitchFamily="2" charset="-122"/>
                </a:rPr>
                <a:t>义</a:t>
              </a:r>
              <a:r>
                <a:rPr lang="zh-CN" altLang="en-US" sz="1800" b="1">
                  <a:latin typeface="Times New Roman" panose="02020603050405020304" pitchFamily="18" charset="0"/>
                  <a:ea typeface="宋体" panose="02010600030101010101" pitchFamily="2" charset="-122"/>
                </a:rPr>
                <a:t> </a:t>
              </a:r>
            </a:p>
          </p:txBody>
        </p:sp>
        <p:sp>
          <p:nvSpPr>
            <p:cNvPr id="60425" name="Line 8">
              <a:extLst>
                <a:ext uri="{FF2B5EF4-FFF2-40B4-BE49-F238E27FC236}">
                  <a16:creationId xmlns:a16="http://schemas.microsoft.com/office/drawing/2014/main" id="{5833BB71-AF98-4248-A0B9-38899202DBC0}"/>
                </a:ext>
              </a:extLst>
            </p:cNvPr>
            <p:cNvSpPr>
              <a:spLocks noChangeShapeType="1"/>
            </p:cNvSpPr>
            <p:nvPr/>
          </p:nvSpPr>
          <p:spPr bwMode="auto">
            <a:xfrm flipH="1">
              <a:off x="3264" y="1440"/>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0426" name="Group 9">
              <a:extLst>
                <a:ext uri="{FF2B5EF4-FFF2-40B4-BE49-F238E27FC236}">
                  <a16:creationId xmlns:a16="http://schemas.microsoft.com/office/drawing/2014/main" id="{52088355-99DE-48AA-8DE8-D9FD9FE95B2E}"/>
                </a:ext>
              </a:extLst>
            </p:cNvPr>
            <p:cNvGrpSpPr>
              <a:grpSpLocks/>
            </p:cNvGrpSpPr>
            <p:nvPr/>
          </p:nvGrpSpPr>
          <p:grpSpPr bwMode="auto">
            <a:xfrm>
              <a:off x="624" y="1440"/>
              <a:ext cx="672" cy="798"/>
              <a:chOff x="1584" y="1458"/>
              <a:chExt cx="672" cy="798"/>
            </a:xfrm>
          </p:grpSpPr>
          <p:sp>
            <p:nvSpPr>
              <p:cNvPr id="60457" name="AutoShape 10">
                <a:extLst>
                  <a:ext uri="{FF2B5EF4-FFF2-40B4-BE49-F238E27FC236}">
                    <a16:creationId xmlns:a16="http://schemas.microsoft.com/office/drawing/2014/main" id="{22207C21-D940-4B6D-A257-6CA782E19E2A}"/>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系统查询</a:t>
                </a:r>
              </a:p>
              <a:p>
                <a:pPr algn="ctr" eaLnBrk="1" latinLnBrk="0" hangingPunct="1"/>
                <a:r>
                  <a:rPr lang="zh-CN" altLang="en-US" sz="1800" b="1">
                    <a:latin typeface="Times New Roman" panose="02020603050405020304" pitchFamily="18" charset="0"/>
                    <a:ea typeface="宋体" panose="02010600030101010101" pitchFamily="2" charset="-122"/>
                  </a:rPr>
                  <a:t>及修改</a:t>
                </a:r>
              </a:p>
            </p:txBody>
          </p:sp>
          <p:sp>
            <p:nvSpPr>
              <p:cNvPr id="60458" name="Line 11">
                <a:extLst>
                  <a:ext uri="{FF2B5EF4-FFF2-40B4-BE49-F238E27FC236}">
                    <a16:creationId xmlns:a16="http://schemas.microsoft.com/office/drawing/2014/main" id="{9F31C50B-9908-41E2-9B0E-05A251EB076E}"/>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0427" name="AutoShape 13">
              <a:extLst>
                <a:ext uri="{FF2B5EF4-FFF2-40B4-BE49-F238E27FC236}">
                  <a16:creationId xmlns:a16="http://schemas.microsoft.com/office/drawing/2014/main" id="{D72E2EDA-0C4D-4C28-A3FB-6DBF04DD8899}"/>
                </a:ext>
              </a:extLst>
            </p:cNvPr>
            <p:cNvSpPr>
              <a:spLocks noChangeArrowheads="1"/>
            </p:cNvSpPr>
            <p:nvPr/>
          </p:nvSpPr>
          <p:spPr bwMode="auto">
            <a:xfrm>
              <a:off x="1680" y="1728"/>
              <a:ext cx="288" cy="124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系统</a:t>
              </a:r>
            </a:p>
            <a:p>
              <a:pPr algn="ctr" eaLnBrk="1" latinLnBrk="0" hangingPunct="1"/>
              <a:r>
                <a:rPr lang="zh-CN" altLang="en-US" sz="1600" b="1">
                  <a:latin typeface="Times New Roman" panose="02020603050405020304" pitchFamily="18" charset="0"/>
                  <a:ea typeface="宋体" panose="02010600030101010101" pitchFamily="2" charset="-122"/>
                </a:rPr>
                <a:t>信号</a:t>
              </a:r>
            </a:p>
            <a:p>
              <a:pPr algn="ctr" eaLnBrk="1" latinLnBrk="0" hangingPunct="1"/>
              <a:r>
                <a:rPr lang="zh-CN" altLang="en-US" sz="1600" b="1">
                  <a:latin typeface="Times New Roman" panose="02020603050405020304" pitchFamily="18" charset="0"/>
                  <a:ea typeface="宋体" panose="02010600030101010101" pitchFamily="2" charset="-122"/>
                </a:rPr>
                <a:t>量采</a:t>
              </a:r>
            </a:p>
            <a:p>
              <a:pPr algn="ctr" eaLnBrk="1" latinLnBrk="0" hangingPunct="1"/>
              <a:r>
                <a:rPr lang="zh-CN" altLang="en-US" sz="1600" b="1">
                  <a:latin typeface="Times New Roman" panose="02020603050405020304" pitchFamily="18" charset="0"/>
                  <a:ea typeface="宋体" panose="02010600030101010101" pitchFamily="2" charset="-122"/>
                </a:rPr>
                <a:t>集生</a:t>
              </a:r>
            </a:p>
            <a:p>
              <a:pPr algn="ctr" eaLnBrk="1" latinLnBrk="0" hangingPunct="1"/>
              <a:r>
                <a:rPr lang="zh-CN" altLang="en-US" sz="1600" b="1">
                  <a:latin typeface="Times New Roman" panose="02020603050405020304" pitchFamily="18" charset="0"/>
                  <a:ea typeface="宋体" panose="02010600030101010101" pitchFamily="2" charset="-122"/>
                </a:rPr>
                <a:t>成及</a:t>
              </a:r>
            </a:p>
            <a:p>
              <a:pPr algn="ctr" eaLnBrk="1" latinLnBrk="0" hangingPunct="1"/>
              <a:r>
                <a:rPr lang="zh-CN" altLang="en-US" sz="1600" b="1">
                  <a:latin typeface="Times New Roman" panose="02020603050405020304" pitchFamily="18" charset="0"/>
                  <a:ea typeface="宋体" panose="02010600030101010101" pitchFamily="2" charset="-122"/>
                </a:rPr>
                <a:t>定义</a:t>
              </a:r>
            </a:p>
          </p:txBody>
        </p:sp>
        <p:sp>
          <p:nvSpPr>
            <p:cNvPr id="60428" name="Line 14">
              <a:extLst>
                <a:ext uri="{FF2B5EF4-FFF2-40B4-BE49-F238E27FC236}">
                  <a16:creationId xmlns:a16="http://schemas.microsoft.com/office/drawing/2014/main" id="{9C928BA2-7303-4CB1-A0C3-6707E8DAEB8B}"/>
                </a:ext>
              </a:extLst>
            </p:cNvPr>
            <p:cNvSpPr>
              <a:spLocks noChangeShapeType="1"/>
            </p:cNvSpPr>
            <p:nvPr/>
          </p:nvSpPr>
          <p:spPr bwMode="auto">
            <a:xfrm flipH="1">
              <a:off x="1824" y="1440"/>
              <a:ext cx="9" cy="29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0429" name="Group 39">
              <a:extLst>
                <a:ext uri="{FF2B5EF4-FFF2-40B4-BE49-F238E27FC236}">
                  <a16:creationId xmlns:a16="http://schemas.microsoft.com/office/drawing/2014/main" id="{F2DADF69-CF45-43D3-8201-57BFFF2B2B7D}"/>
                </a:ext>
              </a:extLst>
            </p:cNvPr>
            <p:cNvGrpSpPr>
              <a:grpSpLocks/>
            </p:cNvGrpSpPr>
            <p:nvPr/>
          </p:nvGrpSpPr>
          <p:grpSpPr bwMode="auto">
            <a:xfrm>
              <a:off x="2160" y="1440"/>
              <a:ext cx="288" cy="1535"/>
              <a:chOff x="2592" y="1440"/>
              <a:chExt cx="288" cy="1535"/>
            </a:xfrm>
          </p:grpSpPr>
          <p:sp>
            <p:nvSpPr>
              <p:cNvPr id="60455" name="AutoShape 16">
                <a:extLst>
                  <a:ext uri="{FF2B5EF4-FFF2-40B4-BE49-F238E27FC236}">
                    <a16:creationId xmlns:a16="http://schemas.microsoft.com/office/drawing/2014/main" id="{50831E4E-4CE7-4EDA-8405-A039B2CD425F}"/>
                  </a:ext>
                </a:extLst>
              </p:cNvPr>
              <p:cNvSpPr>
                <a:spLocks noChangeArrowheads="1"/>
              </p:cNvSpPr>
              <p:nvPr/>
            </p:nvSpPr>
            <p:spPr bwMode="auto">
              <a:xfrm>
                <a:off x="2592" y="1728"/>
                <a:ext cx="288" cy="1247"/>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系统</a:t>
                </a:r>
              </a:p>
              <a:p>
                <a:pPr algn="ctr" eaLnBrk="1" latinLnBrk="0" hangingPunct="1"/>
                <a:r>
                  <a:rPr lang="zh-CN" altLang="en-US" sz="1600" b="1">
                    <a:latin typeface="Times New Roman" panose="02020603050405020304" pitchFamily="18" charset="0"/>
                    <a:ea typeface="宋体" panose="02010600030101010101" pitchFamily="2" charset="-122"/>
                  </a:rPr>
                  <a:t>模拟</a:t>
                </a:r>
              </a:p>
              <a:p>
                <a:pPr algn="ctr" eaLnBrk="1" latinLnBrk="0" hangingPunct="1"/>
                <a:r>
                  <a:rPr lang="zh-CN" altLang="en-US" sz="1600" b="1">
                    <a:latin typeface="Times New Roman" panose="02020603050405020304" pitchFamily="18" charset="0"/>
                    <a:ea typeface="宋体" panose="02010600030101010101" pitchFamily="2" charset="-122"/>
                  </a:rPr>
                  <a:t>量采</a:t>
                </a:r>
              </a:p>
              <a:p>
                <a:pPr algn="ctr" eaLnBrk="1" latinLnBrk="0" hangingPunct="1"/>
                <a:r>
                  <a:rPr lang="zh-CN" altLang="en-US" sz="1600" b="1">
                    <a:latin typeface="Times New Roman" panose="02020603050405020304" pitchFamily="18" charset="0"/>
                    <a:ea typeface="宋体" panose="02010600030101010101" pitchFamily="2" charset="-122"/>
                  </a:rPr>
                  <a:t>集生</a:t>
                </a:r>
              </a:p>
              <a:p>
                <a:pPr algn="ctr" eaLnBrk="1" latinLnBrk="0" hangingPunct="1"/>
                <a:r>
                  <a:rPr lang="zh-CN" altLang="en-US" sz="1600" b="1">
                    <a:latin typeface="Times New Roman" panose="02020603050405020304" pitchFamily="18" charset="0"/>
                    <a:ea typeface="宋体" panose="02010600030101010101" pitchFamily="2" charset="-122"/>
                  </a:rPr>
                  <a:t>成及</a:t>
                </a:r>
              </a:p>
              <a:p>
                <a:pPr algn="ctr" eaLnBrk="1" latinLnBrk="0" hangingPunct="1"/>
                <a:r>
                  <a:rPr lang="zh-CN" altLang="en-US" sz="1600" b="1">
                    <a:latin typeface="Times New Roman" panose="02020603050405020304" pitchFamily="18" charset="0"/>
                    <a:ea typeface="宋体" panose="02010600030101010101" pitchFamily="2" charset="-122"/>
                  </a:rPr>
                  <a:t>定义</a:t>
                </a:r>
              </a:p>
            </p:txBody>
          </p:sp>
          <p:sp>
            <p:nvSpPr>
              <p:cNvPr id="60456" name="Line 17">
                <a:extLst>
                  <a:ext uri="{FF2B5EF4-FFF2-40B4-BE49-F238E27FC236}">
                    <a16:creationId xmlns:a16="http://schemas.microsoft.com/office/drawing/2014/main" id="{7B29BEC8-1DE6-4638-81FD-A25C7461DFB5}"/>
                  </a:ext>
                </a:extLst>
              </p:cNvPr>
              <p:cNvSpPr>
                <a:spLocks noChangeShapeType="1"/>
              </p:cNvSpPr>
              <p:nvPr/>
            </p:nvSpPr>
            <p:spPr bwMode="auto">
              <a:xfrm>
                <a:off x="2704" y="1440"/>
                <a:ext cx="0" cy="30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430" name="Group 40">
              <a:extLst>
                <a:ext uri="{FF2B5EF4-FFF2-40B4-BE49-F238E27FC236}">
                  <a16:creationId xmlns:a16="http://schemas.microsoft.com/office/drawing/2014/main" id="{21DCD40A-E49E-4D09-843A-A6CE30EBB2AF}"/>
                </a:ext>
              </a:extLst>
            </p:cNvPr>
            <p:cNvGrpSpPr>
              <a:grpSpLocks/>
            </p:cNvGrpSpPr>
            <p:nvPr/>
          </p:nvGrpSpPr>
          <p:grpSpPr bwMode="auto">
            <a:xfrm>
              <a:off x="4032" y="1440"/>
              <a:ext cx="288" cy="1536"/>
              <a:chOff x="2640" y="1440"/>
              <a:chExt cx="288" cy="1536"/>
            </a:xfrm>
          </p:grpSpPr>
          <p:sp>
            <p:nvSpPr>
              <p:cNvPr id="60453" name="AutoShape 19">
                <a:extLst>
                  <a:ext uri="{FF2B5EF4-FFF2-40B4-BE49-F238E27FC236}">
                    <a16:creationId xmlns:a16="http://schemas.microsoft.com/office/drawing/2014/main" id="{F1DC0226-9DA5-4AEE-B49D-33428C87B930}"/>
                  </a:ext>
                </a:extLst>
              </p:cNvPr>
              <p:cNvSpPr>
                <a:spLocks noChangeArrowheads="1"/>
              </p:cNvSpPr>
              <p:nvPr/>
            </p:nvSpPr>
            <p:spPr bwMode="auto">
              <a:xfrm>
                <a:off x="2640" y="1728"/>
                <a:ext cx="288" cy="124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系统</a:t>
                </a:r>
              </a:p>
              <a:p>
                <a:pPr algn="ctr" eaLnBrk="1" latinLnBrk="0" hangingPunct="1"/>
                <a:r>
                  <a:rPr lang="zh-CN" altLang="en-US" sz="1600" b="1">
                    <a:latin typeface="Times New Roman" panose="02020603050405020304" pitchFamily="18" charset="0"/>
                    <a:ea typeface="宋体" panose="02010600030101010101" pitchFamily="2" charset="-122"/>
                  </a:rPr>
                  <a:t>图形</a:t>
                </a:r>
              </a:p>
              <a:p>
                <a:pPr algn="ctr" eaLnBrk="1" latinLnBrk="0" hangingPunct="1"/>
                <a:r>
                  <a:rPr lang="zh-CN" altLang="en-US" sz="1600" b="1">
                    <a:latin typeface="Times New Roman" panose="02020603050405020304" pitchFamily="18" charset="0"/>
                    <a:ea typeface="宋体" panose="02010600030101010101" pitchFamily="2" charset="-122"/>
                  </a:rPr>
                  <a:t>及曲</a:t>
                </a:r>
              </a:p>
              <a:p>
                <a:pPr algn="ctr" eaLnBrk="1" latinLnBrk="0" hangingPunct="1"/>
                <a:r>
                  <a:rPr lang="zh-CN" altLang="en-US" sz="1600" b="1">
                    <a:latin typeface="Times New Roman" panose="02020603050405020304" pitchFamily="18" charset="0"/>
                    <a:ea typeface="宋体" panose="02010600030101010101" pitchFamily="2" charset="-122"/>
                  </a:rPr>
                  <a:t>线生</a:t>
                </a:r>
              </a:p>
              <a:p>
                <a:pPr algn="ctr" eaLnBrk="1" latinLnBrk="0" hangingPunct="1"/>
                <a:r>
                  <a:rPr lang="zh-CN" altLang="en-US" sz="1600" b="1">
                    <a:latin typeface="Times New Roman" panose="02020603050405020304" pitchFamily="18" charset="0"/>
                    <a:ea typeface="宋体" panose="02010600030101010101" pitchFamily="2" charset="-122"/>
                  </a:rPr>
                  <a:t>成及</a:t>
                </a:r>
              </a:p>
              <a:p>
                <a:pPr algn="ctr" eaLnBrk="1" latinLnBrk="0" hangingPunct="1"/>
                <a:r>
                  <a:rPr lang="zh-CN" altLang="en-US" sz="1600" b="1">
                    <a:latin typeface="Times New Roman" panose="02020603050405020304" pitchFamily="18" charset="0"/>
                    <a:ea typeface="宋体" panose="02010600030101010101" pitchFamily="2" charset="-122"/>
                  </a:rPr>
                  <a:t>定义</a:t>
                </a:r>
              </a:p>
              <a:p>
                <a:pPr algn="ctr" eaLnBrk="1" latinLnBrk="0" hangingPunct="1"/>
                <a:endParaRPr lang="zh-CN" altLang="en-US" sz="1600" b="1">
                  <a:latin typeface="Times New Roman" panose="02020603050405020304" pitchFamily="18" charset="0"/>
                  <a:ea typeface="宋体" panose="02010600030101010101" pitchFamily="2" charset="-122"/>
                </a:endParaRPr>
              </a:p>
            </p:txBody>
          </p:sp>
          <p:sp>
            <p:nvSpPr>
              <p:cNvPr id="60454" name="Line 20">
                <a:extLst>
                  <a:ext uri="{FF2B5EF4-FFF2-40B4-BE49-F238E27FC236}">
                    <a16:creationId xmlns:a16="http://schemas.microsoft.com/office/drawing/2014/main" id="{72AEBBD5-F682-4F24-94BD-940A8EC66B37}"/>
                  </a:ext>
                </a:extLst>
              </p:cNvPr>
              <p:cNvSpPr>
                <a:spLocks noChangeShapeType="1"/>
              </p:cNvSpPr>
              <p:nvPr/>
            </p:nvSpPr>
            <p:spPr bwMode="auto">
              <a:xfrm>
                <a:off x="2784" y="1440"/>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0431" name="Line 25">
              <a:extLst>
                <a:ext uri="{FF2B5EF4-FFF2-40B4-BE49-F238E27FC236}">
                  <a16:creationId xmlns:a16="http://schemas.microsoft.com/office/drawing/2014/main" id="{44DF5E2F-50CB-4CDE-96E3-CAA53F5417A8}"/>
                </a:ext>
              </a:extLst>
            </p:cNvPr>
            <p:cNvSpPr>
              <a:spLocks noChangeShapeType="1"/>
            </p:cNvSpPr>
            <p:nvPr/>
          </p:nvSpPr>
          <p:spPr bwMode="auto">
            <a:xfrm>
              <a:off x="912" y="2256"/>
              <a:ext cx="0" cy="144"/>
            </a:xfrm>
            <a:prstGeom prst="line">
              <a:avLst/>
            </a:prstGeom>
            <a:noFill/>
            <a:ln w="57150">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0432" name="Line 76">
              <a:extLst>
                <a:ext uri="{FF2B5EF4-FFF2-40B4-BE49-F238E27FC236}">
                  <a16:creationId xmlns:a16="http://schemas.microsoft.com/office/drawing/2014/main" id="{4D34E582-6094-4137-B397-098A1294F0AC}"/>
                </a:ext>
              </a:extLst>
            </p:cNvPr>
            <p:cNvSpPr>
              <a:spLocks noChangeShapeType="1"/>
            </p:cNvSpPr>
            <p:nvPr/>
          </p:nvSpPr>
          <p:spPr bwMode="auto">
            <a:xfrm flipV="1">
              <a:off x="912" y="1440"/>
              <a:ext cx="4176" cy="1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433" name="Group 37">
              <a:extLst>
                <a:ext uri="{FF2B5EF4-FFF2-40B4-BE49-F238E27FC236}">
                  <a16:creationId xmlns:a16="http://schemas.microsoft.com/office/drawing/2014/main" id="{BDE75092-D1B8-47E3-B82F-771B3D0353C2}"/>
                </a:ext>
              </a:extLst>
            </p:cNvPr>
            <p:cNvGrpSpPr>
              <a:grpSpLocks/>
            </p:cNvGrpSpPr>
            <p:nvPr/>
          </p:nvGrpSpPr>
          <p:grpSpPr bwMode="auto">
            <a:xfrm>
              <a:off x="432" y="2400"/>
              <a:ext cx="1056" cy="1248"/>
              <a:chOff x="288" y="2400"/>
              <a:chExt cx="1056" cy="1248"/>
            </a:xfrm>
          </p:grpSpPr>
          <p:sp>
            <p:nvSpPr>
              <p:cNvPr id="60446" name="Line 60">
                <a:extLst>
                  <a:ext uri="{FF2B5EF4-FFF2-40B4-BE49-F238E27FC236}">
                    <a16:creationId xmlns:a16="http://schemas.microsoft.com/office/drawing/2014/main" id="{27784CDF-8D89-4D55-9C41-DB17F5C59EEE}"/>
                  </a:ext>
                </a:extLst>
              </p:cNvPr>
              <p:cNvSpPr>
                <a:spLocks noChangeShapeType="1"/>
              </p:cNvSpPr>
              <p:nvPr/>
            </p:nvSpPr>
            <p:spPr bwMode="auto">
              <a:xfrm>
                <a:off x="432" y="2400"/>
                <a:ext cx="72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0447" name="Group 28">
                <a:extLst>
                  <a:ext uri="{FF2B5EF4-FFF2-40B4-BE49-F238E27FC236}">
                    <a16:creationId xmlns:a16="http://schemas.microsoft.com/office/drawing/2014/main" id="{F6EE0D58-8347-4BC3-B4AC-3E768A79ED56}"/>
                  </a:ext>
                </a:extLst>
              </p:cNvPr>
              <p:cNvGrpSpPr>
                <a:grpSpLocks/>
              </p:cNvGrpSpPr>
              <p:nvPr/>
            </p:nvGrpSpPr>
            <p:grpSpPr bwMode="auto">
              <a:xfrm>
                <a:off x="288" y="2400"/>
                <a:ext cx="336" cy="1248"/>
                <a:chOff x="480" y="2400"/>
                <a:chExt cx="336" cy="1248"/>
              </a:xfrm>
            </p:grpSpPr>
            <p:sp>
              <p:nvSpPr>
                <p:cNvPr id="60451" name="Line 62">
                  <a:extLst>
                    <a:ext uri="{FF2B5EF4-FFF2-40B4-BE49-F238E27FC236}">
                      <a16:creationId xmlns:a16="http://schemas.microsoft.com/office/drawing/2014/main" id="{993685EA-94AD-423A-A1CC-D84BB9B419A7}"/>
                    </a:ext>
                  </a:extLst>
                </p:cNvPr>
                <p:cNvSpPr>
                  <a:spLocks noChangeShapeType="1"/>
                </p:cNvSpPr>
                <p:nvPr/>
              </p:nvSpPr>
              <p:spPr bwMode="auto">
                <a:xfrm>
                  <a:off x="624" y="2400"/>
                  <a:ext cx="0" cy="144"/>
                </a:xfrm>
                <a:prstGeom prst="line">
                  <a:avLst/>
                </a:prstGeom>
                <a:noFill/>
                <a:ln w="57150">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0452" name="AutoShape 54">
                  <a:extLst>
                    <a:ext uri="{FF2B5EF4-FFF2-40B4-BE49-F238E27FC236}">
                      <a16:creationId xmlns:a16="http://schemas.microsoft.com/office/drawing/2014/main" id="{C1411739-520B-4021-BDF2-5A883ADE1BF4}"/>
                    </a:ext>
                  </a:extLst>
                </p:cNvPr>
                <p:cNvSpPr>
                  <a:spLocks noChangeArrowheads="1"/>
                </p:cNvSpPr>
                <p:nvPr/>
              </p:nvSpPr>
              <p:spPr bwMode="auto">
                <a:xfrm>
                  <a:off x="480" y="2544"/>
                  <a:ext cx="336" cy="1104"/>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生成</a:t>
                  </a:r>
                </a:p>
                <a:p>
                  <a:pPr algn="ctr" eaLnBrk="1" latinLnBrk="0" hangingPunct="1"/>
                  <a:r>
                    <a:rPr lang="zh-CN" altLang="en-US" sz="1600" b="1">
                      <a:latin typeface="Times New Roman" panose="02020603050405020304" pitchFamily="18" charset="0"/>
                      <a:ea typeface="宋体" panose="02010600030101010101" pitchFamily="2" charset="-122"/>
                    </a:rPr>
                    <a:t>系统</a:t>
                  </a:r>
                </a:p>
                <a:p>
                  <a:pPr algn="ctr" eaLnBrk="1" latinLnBrk="0" hangingPunct="1"/>
                  <a:r>
                    <a:rPr lang="zh-CN" altLang="en-US" sz="1600" b="1">
                      <a:latin typeface="Times New Roman" panose="02020603050405020304" pitchFamily="18" charset="0"/>
                      <a:ea typeface="宋体" panose="02010600030101010101" pitchFamily="2" charset="-122"/>
                    </a:rPr>
                    <a:t>查询</a:t>
                  </a:r>
                </a:p>
                <a:p>
                  <a:pPr algn="ctr" eaLnBrk="1" latinLnBrk="0" hangingPunct="1"/>
                  <a:endParaRPr lang="zh-CN" altLang="en-US" sz="1600" b="1">
                    <a:latin typeface="Times New Roman" panose="02020603050405020304" pitchFamily="18" charset="0"/>
                    <a:ea typeface="宋体" panose="02010600030101010101" pitchFamily="2" charset="-122"/>
                  </a:endParaRPr>
                </a:p>
              </p:txBody>
            </p:sp>
          </p:grpSp>
          <p:grpSp>
            <p:nvGrpSpPr>
              <p:cNvPr id="60448" name="Group 31">
                <a:extLst>
                  <a:ext uri="{FF2B5EF4-FFF2-40B4-BE49-F238E27FC236}">
                    <a16:creationId xmlns:a16="http://schemas.microsoft.com/office/drawing/2014/main" id="{2763C421-10E0-499D-B1EE-1FDB097C0319}"/>
                  </a:ext>
                </a:extLst>
              </p:cNvPr>
              <p:cNvGrpSpPr>
                <a:grpSpLocks/>
              </p:cNvGrpSpPr>
              <p:nvPr/>
            </p:nvGrpSpPr>
            <p:grpSpPr bwMode="auto">
              <a:xfrm>
                <a:off x="1008" y="2400"/>
                <a:ext cx="336" cy="1248"/>
                <a:chOff x="816" y="2400"/>
                <a:chExt cx="336" cy="1248"/>
              </a:xfrm>
            </p:grpSpPr>
            <p:sp>
              <p:nvSpPr>
                <p:cNvPr id="60449" name="Line 65">
                  <a:extLst>
                    <a:ext uri="{FF2B5EF4-FFF2-40B4-BE49-F238E27FC236}">
                      <a16:creationId xmlns:a16="http://schemas.microsoft.com/office/drawing/2014/main" id="{D9967511-E76E-4FF4-95CC-AA477A3498EF}"/>
                    </a:ext>
                  </a:extLst>
                </p:cNvPr>
                <p:cNvSpPr>
                  <a:spLocks noChangeShapeType="1"/>
                </p:cNvSpPr>
                <p:nvPr/>
              </p:nvSpPr>
              <p:spPr bwMode="auto">
                <a:xfrm>
                  <a:off x="960" y="2400"/>
                  <a:ext cx="0" cy="144"/>
                </a:xfrm>
                <a:prstGeom prst="line">
                  <a:avLst/>
                </a:prstGeom>
                <a:noFill/>
                <a:ln w="57150">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0450" name="AutoShape 54">
                  <a:extLst>
                    <a:ext uri="{FF2B5EF4-FFF2-40B4-BE49-F238E27FC236}">
                      <a16:creationId xmlns:a16="http://schemas.microsoft.com/office/drawing/2014/main" id="{411DDB0C-1B21-4195-8584-2F79B2A2D668}"/>
                    </a:ext>
                  </a:extLst>
                </p:cNvPr>
                <p:cNvSpPr>
                  <a:spLocks noChangeArrowheads="1"/>
                </p:cNvSpPr>
                <p:nvPr/>
              </p:nvSpPr>
              <p:spPr bwMode="auto">
                <a:xfrm>
                  <a:off x="816" y="2544"/>
                  <a:ext cx="336" cy="1104"/>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选择</a:t>
                  </a:r>
                </a:p>
                <a:p>
                  <a:pPr algn="ctr" eaLnBrk="1" latinLnBrk="0" hangingPunct="1"/>
                  <a:r>
                    <a:rPr lang="zh-CN" altLang="en-US" sz="1600" b="1">
                      <a:latin typeface="Times New Roman" panose="02020603050405020304" pitchFamily="18" charset="0"/>
                      <a:ea typeface="宋体" panose="02010600030101010101" pitchFamily="2" charset="-122"/>
                    </a:rPr>
                    <a:t>修改</a:t>
                  </a:r>
                </a:p>
                <a:p>
                  <a:pPr algn="ctr" eaLnBrk="1" latinLnBrk="0" hangingPunct="1"/>
                  <a:r>
                    <a:rPr lang="zh-CN" altLang="en-US" sz="1600" b="1">
                      <a:latin typeface="Times New Roman" panose="02020603050405020304" pitchFamily="18" charset="0"/>
                      <a:ea typeface="宋体" panose="02010600030101010101" pitchFamily="2" charset="-122"/>
                    </a:rPr>
                    <a:t>类型</a:t>
                  </a:r>
                </a:p>
              </p:txBody>
            </p:sp>
          </p:grpSp>
        </p:grpSp>
        <p:grpSp>
          <p:nvGrpSpPr>
            <p:cNvPr id="60434" name="Group 41">
              <a:extLst>
                <a:ext uri="{FF2B5EF4-FFF2-40B4-BE49-F238E27FC236}">
                  <a16:creationId xmlns:a16="http://schemas.microsoft.com/office/drawing/2014/main" id="{D2292A67-BFA1-4F25-974E-D9A2399A6D65}"/>
                </a:ext>
              </a:extLst>
            </p:cNvPr>
            <p:cNvGrpSpPr>
              <a:grpSpLocks/>
            </p:cNvGrpSpPr>
            <p:nvPr/>
          </p:nvGrpSpPr>
          <p:grpSpPr bwMode="auto">
            <a:xfrm>
              <a:off x="3552" y="1440"/>
              <a:ext cx="288" cy="1536"/>
              <a:chOff x="2640" y="1440"/>
              <a:chExt cx="288" cy="1536"/>
            </a:xfrm>
          </p:grpSpPr>
          <p:sp>
            <p:nvSpPr>
              <p:cNvPr id="60444" name="AutoShape 19">
                <a:extLst>
                  <a:ext uri="{FF2B5EF4-FFF2-40B4-BE49-F238E27FC236}">
                    <a16:creationId xmlns:a16="http://schemas.microsoft.com/office/drawing/2014/main" id="{4DF2327B-3E10-4B67-9CB2-1562A33BAEDA}"/>
                  </a:ext>
                </a:extLst>
              </p:cNvPr>
              <p:cNvSpPr>
                <a:spLocks noChangeArrowheads="1"/>
              </p:cNvSpPr>
              <p:nvPr/>
            </p:nvSpPr>
            <p:spPr bwMode="auto">
              <a:xfrm>
                <a:off x="2640" y="1728"/>
                <a:ext cx="288" cy="124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系统</a:t>
                </a:r>
              </a:p>
              <a:p>
                <a:pPr algn="ctr" eaLnBrk="1" latinLnBrk="0" hangingPunct="1"/>
                <a:r>
                  <a:rPr lang="zh-CN" altLang="en-US" sz="1600" b="1">
                    <a:latin typeface="Times New Roman" panose="02020603050405020304" pitchFamily="18" charset="0"/>
                    <a:ea typeface="宋体" panose="02010600030101010101" pitchFamily="2" charset="-122"/>
                  </a:rPr>
                  <a:t>设备</a:t>
                </a:r>
              </a:p>
              <a:p>
                <a:pPr algn="ctr" eaLnBrk="1" latinLnBrk="0" hangingPunct="1"/>
                <a:r>
                  <a:rPr lang="zh-CN" altLang="en-US" sz="1600" b="1">
                    <a:latin typeface="Times New Roman" panose="02020603050405020304" pitchFamily="18" charset="0"/>
                    <a:ea typeface="宋体" panose="02010600030101010101" pitchFamily="2" charset="-122"/>
                  </a:rPr>
                  <a:t>状态</a:t>
                </a:r>
              </a:p>
              <a:p>
                <a:pPr algn="ctr" eaLnBrk="1" latinLnBrk="0" hangingPunct="1"/>
                <a:r>
                  <a:rPr lang="zh-CN" altLang="en-US" sz="1600" b="1">
                    <a:latin typeface="Times New Roman" panose="02020603050405020304" pitchFamily="18" charset="0"/>
                    <a:ea typeface="宋体" panose="02010600030101010101" pitchFamily="2" charset="-122"/>
                  </a:rPr>
                  <a:t>量采</a:t>
                </a:r>
              </a:p>
              <a:p>
                <a:pPr algn="ctr" eaLnBrk="1" latinLnBrk="0" hangingPunct="1"/>
                <a:r>
                  <a:rPr lang="zh-CN" altLang="en-US" sz="1600" b="1">
                    <a:latin typeface="Times New Roman" panose="02020603050405020304" pitchFamily="18" charset="0"/>
                    <a:ea typeface="宋体" panose="02010600030101010101" pitchFamily="2" charset="-122"/>
                  </a:rPr>
                  <a:t>集生</a:t>
                </a:r>
              </a:p>
              <a:p>
                <a:pPr algn="ctr" eaLnBrk="1" latinLnBrk="0" hangingPunct="1"/>
                <a:r>
                  <a:rPr lang="zh-CN" altLang="en-US" sz="1600" b="1">
                    <a:latin typeface="Times New Roman" panose="02020603050405020304" pitchFamily="18" charset="0"/>
                    <a:ea typeface="宋体" panose="02010600030101010101" pitchFamily="2" charset="-122"/>
                  </a:rPr>
                  <a:t>成及</a:t>
                </a:r>
              </a:p>
              <a:p>
                <a:pPr algn="ctr" eaLnBrk="1" latinLnBrk="0" hangingPunct="1"/>
                <a:r>
                  <a:rPr lang="zh-CN" altLang="en-US" sz="1600" b="1">
                    <a:latin typeface="Times New Roman" panose="02020603050405020304" pitchFamily="18" charset="0"/>
                    <a:ea typeface="宋体" panose="02010600030101010101" pitchFamily="2" charset="-122"/>
                  </a:rPr>
                  <a:t>定义</a:t>
                </a:r>
              </a:p>
            </p:txBody>
          </p:sp>
          <p:sp>
            <p:nvSpPr>
              <p:cNvPr id="60445" name="Line 20">
                <a:extLst>
                  <a:ext uri="{FF2B5EF4-FFF2-40B4-BE49-F238E27FC236}">
                    <a16:creationId xmlns:a16="http://schemas.microsoft.com/office/drawing/2014/main" id="{147DE768-A7DB-4150-B00B-2E4DEAC5CA4A}"/>
                  </a:ext>
                </a:extLst>
              </p:cNvPr>
              <p:cNvSpPr>
                <a:spLocks noChangeShapeType="1"/>
              </p:cNvSpPr>
              <p:nvPr/>
            </p:nvSpPr>
            <p:spPr bwMode="auto">
              <a:xfrm>
                <a:off x="2784" y="1440"/>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435" name="Group 44">
              <a:extLst>
                <a:ext uri="{FF2B5EF4-FFF2-40B4-BE49-F238E27FC236}">
                  <a16:creationId xmlns:a16="http://schemas.microsoft.com/office/drawing/2014/main" id="{BC893546-A29A-40BA-A600-1818A00B4257}"/>
                </a:ext>
              </a:extLst>
            </p:cNvPr>
            <p:cNvGrpSpPr>
              <a:grpSpLocks/>
            </p:cNvGrpSpPr>
            <p:nvPr/>
          </p:nvGrpSpPr>
          <p:grpSpPr bwMode="auto">
            <a:xfrm>
              <a:off x="2640" y="1440"/>
              <a:ext cx="288" cy="1536"/>
              <a:chOff x="2640" y="1440"/>
              <a:chExt cx="288" cy="1536"/>
            </a:xfrm>
          </p:grpSpPr>
          <p:sp>
            <p:nvSpPr>
              <p:cNvPr id="60442" name="AutoShape 19">
                <a:extLst>
                  <a:ext uri="{FF2B5EF4-FFF2-40B4-BE49-F238E27FC236}">
                    <a16:creationId xmlns:a16="http://schemas.microsoft.com/office/drawing/2014/main" id="{8C78E719-2784-4861-83C7-7A2B6E064931}"/>
                  </a:ext>
                </a:extLst>
              </p:cNvPr>
              <p:cNvSpPr>
                <a:spLocks noChangeArrowheads="1"/>
              </p:cNvSpPr>
              <p:nvPr/>
            </p:nvSpPr>
            <p:spPr bwMode="auto">
              <a:xfrm>
                <a:off x="2640" y="1728"/>
                <a:ext cx="288" cy="124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系统</a:t>
                </a:r>
              </a:p>
              <a:p>
                <a:pPr algn="ctr" eaLnBrk="1" latinLnBrk="0" hangingPunct="1"/>
                <a:r>
                  <a:rPr lang="zh-CN" altLang="en-US" sz="1600" b="1">
                    <a:latin typeface="Times New Roman" panose="02020603050405020304" pitchFamily="18" charset="0"/>
                    <a:ea typeface="宋体" panose="02010600030101010101" pitchFamily="2" charset="-122"/>
                  </a:rPr>
                  <a:t>电能</a:t>
                </a:r>
              </a:p>
              <a:p>
                <a:pPr algn="ctr" eaLnBrk="1" latinLnBrk="0" hangingPunct="1"/>
                <a:r>
                  <a:rPr lang="zh-CN" altLang="en-US" sz="1600" b="1">
                    <a:latin typeface="Times New Roman" panose="02020603050405020304" pitchFamily="18" charset="0"/>
                    <a:ea typeface="宋体" panose="02010600030101010101" pitchFamily="2" charset="-122"/>
                  </a:rPr>
                  <a:t>量采</a:t>
                </a:r>
              </a:p>
              <a:p>
                <a:pPr algn="ctr" eaLnBrk="1" latinLnBrk="0" hangingPunct="1"/>
                <a:r>
                  <a:rPr lang="zh-CN" altLang="en-US" sz="1600" b="1">
                    <a:latin typeface="Times New Roman" panose="02020603050405020304" pitchFamily="18" charset="0"/>
                    <a:ea typeface="宋体" panose="02010600030101010101" pitchFamily="2" charset="-122"/>
                  </a:rPr>
                  <a:t>集生</a:t>
                </a:r>
              </a:p>
              <a:p>
                <a:pPr algn="ctr" eaLnBrk="1" latinLnBrk="0" hangingPunct="1"/>
                <a:r>
                  <a:rPr lang="zh-CN" altLang="en-US" sz="1600" b="1">
                    <a:latin typeface="Times New Roman" panose="02020603050405020304" pitchFamily="18" charset="0"/>
                    <a:ea typeface="宋体" panose="02010600030101010101" pitchFamily="2" charset="-122"/>
                  </a:rPr>
                  <a:t>成及</a:t>
                </a:r>
              </a:p>
              <a:p>
                <a:pPr algn="ctr" eaLnBrk="1" latinLnBrk="0" hangingPunct="1"/>
                <a:r>
                  <a:rPr lang="zh-CN" altLang="en-US" sz="1600" b="1">
                    <a:latin typeface="Times New Roman" panose="02020603050405020304" pitchFamily="18" charset="0"/>
                    <a:ea typeface="宋体" panose="02010600030101010101" pitchFamily="2" charset="-122"/>
                  </a:rPr>
                  <a:t>定义</a:t>
                </a:r>
              </a:p>
            </p:txBody>
          </p:sp>
          <p:sp>
            <p:nvSpPr>
              <p:cNvPr id="60443" name="Line 20">
                <a:extLst>
                  <a:ext uri="{FF2B5EF4-FFF2-40B4-BE49-F238E27FC236}">
                    <a16:creationId xmlns:a16="http://schemas.microsoft.com/office/drawing/2014/main" id="{1CEBF609-BCE4-4AE1-9667-CBE5D5C534D0}"/>
                  </a:ext>
                </a:extLst>
              </p:cNvPr>
              <p:cNvSpPr>
                <a:spLocks noChangeShapeType="1"/>
              </p:cNvSpPr>
              <p:nvPr/>
            </p:nvSpPr>
            <p:spPr bwMode="auto">
              <a:xfrm>
                <a:off x="2784" y="1440"/>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436" name="Group 47">
              <a:extLst>
                <a:ext uri="{FF2B5EF4-FFF2-40B4-BE49-F238E27FC236}">
                  <a16:creationId xmlns:a16="http://schemas.microsoft.com/office/drawing/2014/main" id="{111E3925-D44B-468F-9F69-62DED2CCF73C}"/>
                </a:ext>
              </a:extLst>
            </p:cNvPr>
            <p:cNvGrpSpPr>
              <a:grpSpLocks/>
            </p:cNvGrpSpPr>
            <p:nvPr/>
          </p:nvGrpSpPr>
          <p:grpSpPr bwMode="auto">
            <a:xfrm>
              <a:off x="4464" y="1440"/>
              <a:ext cx="288" cy="1536"/>
              <a:chOff x="2640" y="1440"/>
              <a:chExt cx="288" cy="1536"/>
            </a:xfrm>
          </p:grpSpPr>
          <p:sp>
            <p:nvSpPr>
              <p:cNvPr id="60440" name="AutoShape 19">
                <a:extLst>
                  <a:ext uri="{FF2B5EF4-FFF2-40B4-BE49-F238E27FC236}">
                    <a16:creationId xmlns:a16="http://schemas.microsoft.com/office/drawing/2014/main" id="{4F4DA558-261D-4DFA-83BD-B14A9EEB2731}"/>
                  </a:ext>
                </a:extLst>
              </p:cNvPr>
              <p:cNvSpPr>
                <a:spLocks noChangeArrowheads="1"/>
              </p:cNvSpPr>
              <p:nvPr/>
            </p:nvSpPr>
            <p:spPr bwMode="auto">
              <a:xfrm>
                <a:off x="2640" y="1728"/>
                <a:ext cx="288" cy="124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系统</a:t>
                </a:r>
              </a:p>
              <a:p>
                <a:pPr algn="ctr" eaLnBrk="1" latinLnBrk="0" hangingPunct="1"/>
                <a:r>
                  <a:rPr lang="zh-CN" altLang="en-US" sz="1600" b="1">
                    <a:latin typeface="Times New Roman" panose="02020603050405020304" pitchFamily="18" charset="0"/>
                    <a:ea typeface="宋体" panose="02010600030101010101" pitchFamily="2" charset="-122"/>
                  </a:rPr>
                  <a:t>保护</a:t>
                </a:r>
              </a:p>
              <a:p>
                <a:pPr algn="ctr" eaLnBrk="1" latinLnBrk="0" hangingPunct="1"/>
                <a:r>
                  <a:rPr lang="zh-CN" altLang="en-US" sz="1600" b="1">
                    <a:latin typeface="Times New Roman" panose="02020603050405020304" pitchFamily="18" charset="0"/>
                    <a:ea typeface="宋体" panose="02010600030101010101" pitchFamily="2" charset="-122"/>
                  </a:rPr>
                  <a:t>定值</a:t>
                </a:r>
              </a:p>
              <a:p>
                <a:pPr algn="ctr" eaLnBrk="1" latinLnBrk="0" hangingPunct="1"/>
                <a:r>
                  <a:rPr lang="zh-CN" altLang="en-US" sz="1600" b="1">
                    <a:latin typeface="Times New Roman" panose="02020603050405020304" pitchFamily="18" charset="0"/>
                    <a:ea typeface="宋体" panose="02010600030101010101" pitchFamily="2" charset="-122"/>
                  </a:rPr>
                  <a:t>生成</a:t>
                </a:r>
              </a:p>
              <a:p>
                <a:pPr algn="ctr" eaLnBrk="1" latinLnBrk="0" hangingPunct="1"/>
                <a:r>
                  <a:rPr lang="zh-CN" altLang="en-US" sz="1600" b="1">
                    <a:latin typeface="Times New Roman" panose="02020603050405020304" pitchFamily="18" charset="0"/>
                    <a:ea typeface="宋体" panose="02010600030101010101" pitchFamily="2" charset="-122"/>
                  </a:rPr>
                  <a:t>及定</a:t>
                </a:r>
              </a:p>
              <a:p>
                <a:pPr algn="ctr" eaLnBrk="1" latinLnBrk="0" hangingPunct="1"/>
                <a:r>
                  <a:rPr lang="zh-CN" altLang="en-US" sz="1600" b="1">
                    <a:latin typeface="Times New Roman" panose="02020603050405020304" pitchFamily="18" charset="0"/>
                    <a:ea typeface="宋体" panose="02010600030101010101" pitchFamily="2" charset="-122"/>
                  </a:rPr>
                  <a:t>义</a:t>
                </a:r>
              </a:p>
            </p:txBody>
          </p:sp>
          <p:sp>
            <p:nvSpPr>
              <p:cNvPr id="60441" name="Line 20">
                <a:extLst>
                  <a:ext uri="{FF2B5EF4-FFF2-40B4-BE49-F238E27FC236}">
                    <a16:creationId xmlns:a16="http://schemas.microsoft.com/office/drawing/2014/main" id="{5C8BB456-D758-45D2-9996-5DBB6D25049B}"/>
                  </a:ext>
                </a:extLst>
              </p:cNvPr>
              <p:cNvSpPr>
                <a:spLocks noChangeShapeType="1"/>
              </p:cNvSpPr>
              <p:nvPr/>
            </p:nvSpPr>
            <p:spPr bwMode="auto">
              <a:xfrm>
                <a:off x="2784" y="1440"/>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0437" name="Group 50">
              <a:extLst>
                <a:ext uri="{FF2B5EF4-FFF2-40B4-BE49-F238E27FC236}">
                  <a16:creationId xmlns:a16="http://schemas.microsoft.com/office/drawing/2014/main" id="{85F64FDA-0D5E-49A7-B803-D3BBB1C57D96}"/>
                </a:ext>
              </a:extLst>
            </p:cNvPr>
            <p:cNvGrpSpPr>
              <a:grpSpLocks/>
            </p:cNvGrpSpPr>
            <p:nvPr/>
          </p:nvGrpSpPr>
          <p:grpSpPr bwMode="auto">
            <a:xfrm>
              <a:off x="4944" y="1440"/>
              <a:ext cx="288" cy="1536"/>
              <a:chOff x="2640" y="1440"/>
              <a:chExt cx="288" cy="1536"/>
            </a:xfrm>
          </p:grpSpPr>
          <p:sp>
            <p:nvSpPr>
              <p:cNvPr id="60438" name="AutoShape 19">
                <a:extLst>
                  <a:ext uri="{FF2B5EF4-FFF2-40B4-BE49-F238E27FC236}">
                    <a16:creationId xmlns:a16="http://schemas.microsoft.com/office/drawing/2014/main" id="{DEB5856F-794D-4EB7-B0C3-2DFEBFBB3B9A}"/>
                  </a:ext>
                </a:extLst>
              </p:cNvPr>
              <p:cNvSpPr>
                <a:spLocks noChangeArrowheads="1"/>
              </p:cNvSpPr>
              <p:nvPr/>
            </p:nvSpPr>
            <p:spPr bwMode="auto">
              <a:xfrm>
                <a:off x="2640" y="1728"/>
                <a:ext cx="288" cy="124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系统</a:t>
                </a:r>
              </a:p>
              <a:p>
                <a:pPr algn="ctr" eaLnBrk="1" latinLnBrk="0" hangingPunct="1"/>
                <a:r>
                  <a:rPr lang="zh-CN" altLang="en-US" sz="1600" b="1">
                    <a:latin typeface="Times New Roman" panose="02020603050405020304" pitchFamily="18" charset="0"/>
                    <a:ea typeface="宋体" panose="02010600030101010101" pitchFamily="2" charset="-122"/>
                  </a:rPr>
                  <a:t>保护</a:t>
                </a:r>
              </a:p>
              <a:p>
                <a:pPr algn="ctr" eaLnBrk="1" latinLnBrk="0" hangingPunct="1"/>
                <a:r>
                  <a:rPr lang="zh-CN" altLang="en-US" sz="1600" b="1">
                    <a:latin typeface="Times New Roman" panose="02020603050405020304" pitchFamily="18" charset="0"/>
                    <a:ea typeface="宋体" panose="02010600030101010101" pitchFamily="2" charset="-122"/>
                  </a:rPr>
                  <a:t>投退</a:t>
                </a:r>
              </a:p>
              <a:p>
                <a:pPr algn="ctr" eaLnBrk="1" latinLnBrk="0" hangingPunct="1"/>
                <a:r>
                  <a:rPr lang="zh-CN" altLang="en-US" sz="1600" b="1">
                    <a:latin typeface="Times New Roman" panose="02020603050405020304" pitchFamily="18" charset="0"/>
                    <a:ea typeface="宋体" panose="02010600030101010101" pitchFamily="2" charset="-122"/>
                  </a:rPr>
                  <a:t>量采</a:t>
                </a:r>
              </a:p>
              <a:p>
                <a:pPr algn="ctr" eaLnBrk="1" latinLnBrk="0" hangingPunct="1"/>
                <a:r>
                  <a:rPr lang="zh-CN" altLang="en-US" sz="1600" b="1">
                    <a:latin typeface="Times New Roman" panose="02020603050405020304" pitchFamily="18" charset="0"/>
                    <a:ea typeface="宋体" panose="02010600030101010101" pitchFamily="2" charset="-122"/>
                  </a:rPr>
                  <a:t>集生</a:t>
                </a:r>
              </a:p>
              <a:p>
                <a:pPr algn="ctr" eaLnBrk="1" latinLnBrk="0" hangingPunct="1"/>
                <a:r>
                  <a:rPr lang="zh-CN" altLang="en-US" sz="1600" b="1">
                    <a:latin typeface="Times New Roman" panose="02020603050405020304" pitchFamily="18" charset="0"/>
                    <a:ea typeface="宋体" panose="02010600030101010101" pitchFamily="2" charset="-122"/>
                  </a:rPr>
                  <a:t>成及</a:t>
                </a:r>
              </a:p>
              <a:p>
                <a:pPr algn="ctr" eaLnBrk="1" latinLnBrk="0" hangingPunct="1"/>
                <a:r>
                  <a:rPr lang="zh-CN" altLang="en-US" sz="1600" b="1">
                    <a:latin typeface="Times New Roman" panose="02020603050405020304" pitchFamily="18" charset="0"/>
                    <a:ea typeface="宋体" panose="02010600030101010101" pitchFamily="2" charset="-122"/>
                  </a:rPr>
                  <a:t>定义</a:t>
                </a:r>
              </a:p>
              <a:p>
                <a:pPr algn="ctr" eaLnBrk="1" latinLnBrk="0" hangingPunct="1"/>
                <a:endParaRPr lang="zh-CN" altLang="en-US" sz="1600" b="1">
                  <a:latin typeface="Times New Roman" panose="02020603050405020304" pitchFamily="18" charset="0"/>
                  <a:ea typeface="宋体" panose="02010600030101010101" pitchFamily="2" charset="-122"/>
                </a:endParaRPr>
              </a:p>
            </p:txBody>
          </p:sp>
          <p:sp>
            <p:nvSpPr>
              <p:cNvPr id="60439" name="Line 20">
                <a:extLst>
                  <a:ext uri="{FF2B5EF4-FFF2-40B4-BE49-F238E27FC236}">
                    <a16:creationId xmlns:a16="http://schemas.microsoft.com/office/drawing/2014/main" id="{A210034F-3D8C-4606-A2AC-1E2B3F1492F3}"/>
                  </a:ext>
                </a:extLst>
              </p:cNvPr>
              <p:cNvSpPr>
                <a:spLocks noChangeShapeType="1"/>
              </p:cNvSpPr>
              <p:nvPr/>
            </p:nvSpPr>
            <p:spPr bwMode="auto">
              <a:xfrm>
                <a:off x="2784" y="1440"/>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a:extLst>
              <a:ext uri="{FF2B5EF4-FFF2-40B4-BE49-F238E27FC236}">
                <a16:creationId xmlns:a16="http://schemas.microsoft.com/office/drawing/2014/main" id="{9817E06C-215A-4CE7-95AD-7911DBBA72D8}"/>
              </a:ext>
            </a:extLst>
          </p:cNvPr>
          <p:cNvSpPr>
            <a:spLocks noGrp="1"/>
          </p:cNvSpPr>
          <p:nvPr>
            <p:ph idx="1"/>
          </p:nvPr>
        </p:nvSpPr>
        <p:spPr>
          <a:xfrm>
            <a:off x="500063" y="1357313"/>
            <a:ext cx="8229600" cy="4525962"/>
          </a:xfrm>
        </p:spPr>
        <p:txBody>
          <a:bodyPr/>
          <a:lstStyle/>
          <a:p>
            <a:pPr>
              <a:buFont typeface="Arial" charset="0"/>
              <a:buChar char="•"/>
              <a:defRPr/>
            </a:pPr>
            <a:r>
              <a:rPr lang="zh-CN" altLang="en-US" dirty="0"/>
              <a:t>微机保护主要包括线路保护、变压器保护、母线保护、电容器保护；自动装置主要是备用电源自动投入装置和自动重合闸装置等。作为综合自动化重要环节的微机保护及自动装置应具有以下功能：</a:t>
            </a:r>
          </a:p>
          <a:p>
            <a:pPr>
              <a:buFont typeface="Arial" charset="0"/>
              <a:buChar char="•"/>
              <a:defRPr/>
            </a:pPr>
            <a:r>
              <a:rPr lang="zh-CN" altLang="en-US" dirty="0"/>
              <a:t>（1）故障记录，且断电保持。</a:t>
            </a:r>
          </a:p>
          <a:p>
            <a:pPr>
              <a:buFont typeface="Arial" charset="0"/>
              <a:buChar char="•"/>
              <a:defRPr/>
            </a:pPr>
            <a:r>
              <a:rPr lang="zh-CN" altLang="en-US" dirty="0"/>
              <a:t>（2）存储多套整定值；并能显示及就地修改整定值。</a:t>
            </a:r>
          </a:p>
          <a:p>
            <a:pPr>
              <a:buFont typeface="Arial" charset="0"/>
              <a:buChar char="•"/>
              <a:defRPr/>
            </a:pPr>
            <a:r>
              <a:rPr lang="zh-CN" altLang="en-US" dirty="0"/>
              <a:t>（3）实时显示保护主要状态（功能投入情况及输入量值等）。</a:t>
            </a:r>
          </a:p>
          <a:p>
            <a:pPr>
              <a:buFont typeface="Arial" charset="0"/>
              <a:buChar char="•"/>
              <a:defRPr/>
            </a:pPr>
            <a:r>
              <a:rPr lang="zh-CN" altLang="en-US" dirty="0"/>
              <a:t>（4）与监控系统通信。 </a:t>
            </a:r>
          </a:p>
        </p:txBody>
      </p:sp>
      <p:sp>
        <p:nvSpPr>
          <p:cNvPr id="100354" name="Rectangle 2">
            <a:extLst>
              <a:ext uri="{FF2B5EF4-FFF2-40B4-BE49-F238E27FC236}">
                <a16:creationId xmlns:a16="http://schemas.microsoft.com/office/drawing/2014/main" id="{9EEED3C2-06E1-4A48-9A02-B0A6168E66F4}"/>
              </a:ext>
            </a:extLst>
          </p:cNvPr>
          <p:cNvSpPr>
            <a:spLocks noGrp="1"/>
          </p:cNvSpPr>
          <p:nvPr>
            <p:ph type="title"/>
          </p:nvPr>
        </p:nvSpPr>
        <p:spPr>
          <a:xfrm>
            <a:off x="500063" y="142875"/>
            <a:ext cx="8229600" cy="1143000"/>
          </a:xfrm>
        </p:spPr>
        <p:txBody>
          <a:bodyPr/>
          <a:lstStyle/>
          <a:p>
            <a:pPr>
              <a:defRPr/>
            </a:pPr>
            <a:r>
              <a:rPr lang="zh-CN" altLang="en-US" dirty="0"/>
              <a:t>（四）微机保护与自动装置</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a:extLst>
              <a:ext uri="{FF2B5EF4-FFF2-40B4-BE49-F238E27FC236}">
                <a16:creationId xmlns:a16="http://schemas.microsoft.com/office/drawing/2014/main" id="{EDED09C5-E8A4-44F9-9E92-66983B256DDE}"/>
              </a:ext>
            </a:extLst>
          </p:cNvPr>
          <p:cNvSpPr>
            <a:spLocks noGrp="1"/>
          </p:cNvSpPr>
          <p:nvPr>
            <p:ph idx="1"/>
          </p:nvPr>
        </p:nvSpPr>
        <p:spPr>
          <a:xfrm>
            <a:off x="457200" y="1935163"/>
            <a:ext cx="8458200" cy="4389437"/>
          </a:xfrm>
        </p:spPr>
        <p:txBody>
          <a:bodyPr/>
          <a:lstStyle/>
          <a:p>
            <a:pPr>
              <a:buFont typeface="Arial" charset="0"/>
              <a:buChar char="•"/>
              <a:defRPr/>
            </a:pPr>
            <a:r>
              <a:rPr lang="zh-CN" altLang="en-US"/>
              <a:t>作用：当电站系统中某线路发生单相接地短路故障时，</a:t>
            </a:r>
            <a:r>
              <a:rPr lang="en-US" altLang="zh-CN"/>
              <a:t>DVPS-600</a:t>
            </a:r>
            <a:r>
              <a:rPr lang="zh-CN" altLang="en-US"/>
              <a:t>系统能自动检测出发生接地短路故障的线路，为运行人员提供快速处理故障的信息支持。</a:t>
            </a:r>
          </a:p>
          <a:p>
            <a:pPr>
              <a:buFont typeface="Arial" charset="0"/>
              <a:buChar char="•"/>
              <a:defRPr/>
            </a:pPr>
            <a:endParaRPr lang="zh-CN" altLang="en-US"/>
          </a:p>
          <a:p>
            <a:pPr>
              <a:buFont typeface="Arial" charset="0"/>
              <a:buChar char="•"/>
              <a:defRPr/>
            </a:pPr>
            <a:endParaRPr lang="zh-CN" altLang="en-US"/>
          </a:p>
        </p:txBody>
      </p:sp>
      <p:sp>
        <p:nvSpPr>
          <p:cNvPr id="181250" name="Rectangle 2">
            <a:extLst>
              <a:ext uri="{FF2B5EF4-FFF2-40B4-BE49-F238E27FC236}">
                <a16:creationId xmlns:a16="http://schemas.microsoft.com/office/drawing/2014/main" id="{29EA3B6D-8190-4078-BCEE-6441C0F23BF4}"/>
              </a:ext>
            </a:extLst>
          </p:cNvPr>
          <p:cNvSpPr>
            <a:spLocks noGrp="1"/>
          </p:cNvSpPr>
          <p:nvPr>
            <p:ph type="title"/>
          </p:nvPr>
        </p:nvSpPr>
        <p:spPr>
          <a:xfrm>
            <a:off x="500063" y="142875"/>
            <a:ext cx="8229600" cy="1143000"/>
          </a:xfrm>
        </p:spPr>
        <p:txBody>
          <a:bodyPr/>
          <a:lstStyle/>
          <a:p>
            <a:pPr>
              <a:defRPr/>
            </a:pPr>
            <a:r>
              <a:rPr lang="zh-CN" altLang="en-US" dirty="0"/>
              <a:t>6．小电流接地选线</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5">
            <a:extLst>
              <a:ext uri="{FF2B5EF4-FFF2-40B4-BE49-F238E27FC236}">
                <a16:creationId xmlns:a16="http://schemas.microsoft.com/office/drawing/2014/main" id="{DB796B8E-30B6-47A9-8B76-E78E38E72129}"/>
              </a:ext>
            </a:extLst>
          </p:cNvPr>
          <p:cNvSpPr txBox="1">
            <a:spLocks noChangeArrowheads="1"/>
          </p:cNvSpPr>
          <p:nvPr/>
        </p:nvSpPr>
        <p:spPr bwMode="auto">
          <a:xfrm>
            <a:off x="428625" y="1928813"/>
            <a:ext cx="8118475" cy="283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endParaRPr lang="en-US" altLang="zh-CN" sz="3600" b="1">
              <a:solidFill>
                <a:srgbClr val="7A620E"/>
              </a:solidFill>
            </a:endParaRPr>
          </a:p>
          <a:p>
            <a:pPr eaLnBrk="1" hangingPunct="1"/>
            <a:r>
              <a:rPr lang="zh-CN" altLang="en-US" sz="4800" b="1">
                <a:solidFill>
                  <a:schemeClr val="accent2"/>
                </a:solidFill>
              </a:rPr>
              <a:t>   </a:t>
            </a:r>
          </a:p>
          <a:p>
            <a:pPr eaLnBrk="1" hangingPunct="1"/>
            <a:endParaRPr lang="zh-CN" altLang="en-US" sz="4800" b="1">
              <a:solidFill>
                <a:schemeClr val="accent2"/>
              </a:solidFill>
            </a:endParaRPr>
          </a:p>
          <a:p>
            <a:pPr eaLnBrk="1" hangingPunct="1"/>
            <a:r>
              <a:rPr lang="zh-CN" altLang="en-US" sz="4800" b="1">
                <a:solidFill>
                  <a:schemeClr val="accent2"/>
                </a:solidFill>
              </a:rPr>
              <a:t>   </a:t>
            </a:r>
          </a:p>
        </p:txBody>
      </p:sp>
      <p:sp>
        <p:nvSpPr>
          <p:cNvPr id="62467" name="Text Box 6">
            <a:extLst>
              <a:ext uri="{FF2B5EF4-FFF2-40B4-BE49-F238E27FC236}">
                <a16:creationId xmlns:a16="http://schemas.microsoft.com/office/drawing/2014/main" id="{9F3EBFCC-C207-4B0B-B45C-181F7C61F842}"/>
              </a:ext>
            </a:extLst>
          </p:cNvPr>
          <p:cNvSpPr txBox="1">
            <a:spLocks noChangeArrowheads="1"/>
          </p:cNvSpPr>
          <p:nvPr/>
        </p:nvSpPr>
        <p:spPr bwMode="auto">
          <a:xfrm>
            <a:off x="609600" y="1066800"/>
            <a:ext cx="79248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spcBef>
                <a:spcPct val="50000"/>
              </a:spcBef>
            </a:pPr>
            <a:r>
              <a:rPr lang="zh-CN" altLang="en-US"/>
              <a:t>  </a:t>
            </a:r>
            <a:r>
              <a:rPr lang="zh-CN" altLang="en-US" sz="2000" b="1">
                <a:latin typeface="宋体" panose="02010600030101010101" pitchFamily="2" charset="-122"/>
                <a:ea typeface="宋体" panose="02010600030101010101" pitchFamily="2" charset="-122"/>
              </a:rPr>
              <a:t>（</a:t>
            </a:r>
            <a:r>
              <a:rPr lang="zh-CN" altLang="en-US" sz="2000" b="1">
                <a:latin typeface="Times New Roman" panose="02020603050405020304" pitchFamily="18" charset="0"/>
                <a:cs typeface="Times New Roman" panose="02020603050405020304" pitchFamily="18" charset="0"/>
              </a:rPr>
              <a:t>1</a:t>
            </a:r>
            <a:r>
              <a:rPr lang="zh-CN" altLang="en-US" sz="2000" b="1">
                <a:latin typeface="宋体" panose="02010600030101010101" pitchFamily="2" charset="-122"/>
                <a:ea typeface="宋体" panose="02010600030101010101" pitchFamily="2" charset="-122"/>
              </a:rPr>
              <a:t>）系统数据库容量：</a:t>
            </a:r>
            <a:endParaRPr lang="zh-CN" altLang="en-US" sz="2000" b="1">
              <a:latin typeface="Times New Roman" panose="02020603050405020304" pitchFamily="18" charset="0"/>
              <a:cs typeface="Times New Roman" panose="02020603050405020304" pitchFamily="18" charset="0"/>
            </a:endParaRPr>
          </a:p>
          <a:p>
            <a:pPr eaLnBrk="1" hangingPunct="1">
              <a:spcBef>
                <a:spcPct val="50000"/>
              </a:spcBef>
            </a:pPr>
            <a:r>
              <a:rPr lang="zh-CN" altLang="en-US" sz="2000" b="1">
                <a:latin typeface="宋体" panose="02010600030101010101" pitchFamily="2" charset="-122"/>
                <a:ea typeface="宋体" panose="02010600030101010101" pitchFamily="2" charset="-122"/>
              </a:rPr>
              <a:t>模拟量（</a:t>
            </a:r>
            <a:r>
              <a:rPr lang="en-US" altLang="zh-CN" sz="2000" b="1">
                <a:latin typeface="Times New Roman" panose="02020603050405020304" pitchFamily="18" charset="0"/>
                <a:cs typeface="Times New Roman" panose="02020603050405020304" pitchFamily="18" charset="0"/>
              </a:rPr>
              <a:t>YC</a:t>
            </a:r>
            <a:r>
              <a:rPr lang="en-US" altLang="zh-CN" sz="2000" b="1">
                <a:latin typeface="宋体" panose="02010600030101010101" pitchFamily="2" charset="-122"/>
                <a:ea typeface="宋体" panose="02010600030101010101" pitchFamily="2" charset="-122"/>
              </a:rPr>
              <a:t>）</a:t>
            </a:r>
            <a:r>
              <a:rPr lang="en-US" altLang="zh-CN" sz="2000" b="1">
                <a:latin typeface="Times New Roman" panose="02020603050405020304" pitchFamily="18" charset="0"/>
                <a:cs typeface="Times New Roman" panose="02020603050405020304" pitchFamily="18" charset="0"/>
              </a:rPr>
              <a:t>            1200</a:t>
            </a:r>
            <a:r>
              <a:rPr lang="zh-CN" altLang="en-US" sz="2000" b="1">
                <a:latin typeface="宋体" panose="02010600030101010101" pitchFamily="2" charset="-122"/>
                <a:ea typeface="宋体" panose="02010600030101010101" pitchFamily="2" charset="-122"/>
              </a:rPr>
              <a:t>个</a:t>
            </a:r>
            <a:endParaRPr lang="zh-CN" altLang="en-US" sz="2000" b="1">
              <a:latin typeface="Times New Roman" panose="02020603050405020304" pitchFamily="18" charset="0"/>
              <a:cs typeface="Times New Roman" panose="02020603050405020304" pitchFamily="18" charset="0"/>
            </a:endParaRPr>
          </a:p>
          <a:p>
            <a:pPr eaLnBrk="1" hangingPunct="1">
              <a:spcBef>
                <a:spcPct val="50000"/>
              </a:spcBef>
            </a:pPr>
            <a:r>
              <a:rPr lang="zh-CN" altLang="en-US" sz="2000" b="1">
                <a:latin typeface="宋体" panose="02010600030101010101" pitchFamily="2" charset="-122"/>
                <a:ea typeface="宋体" panose="02010600030101010101" pitchFamily="2" charset="-122"/>
              </a:rPr>
              <a:t>状态量（</a:t>
            </a:r>
            <a:r>
              <a:rPr lang="en-US" altLang="zh-CN" sz="2000" b="1">
                <a:latin typeface="Times New Roman" panose="02020603050405020304" pitchFamily="18" charset="0"/>
                <a:cs typeface="Times New Roman" panose="02020603050405020304" pitchFamily="18" charset="0"/>
              </a:rPr>
              <a:t>YX</a:t>
            </a:r>
            <a:r>
              <a:rPr lang="en-US" altLang="zh-CN" sz="2000" b="1">
                <a:latin typeface="宋体" panose="02010600030101010101" pitchFamily="2" charset="-122"/>
                <a:ea typeface="宋体" panose="02010600030101010101" pitchFamily="2" charset="-122"/>
              </a:rPr>
              <a:t>＋</a:t>
            </a:r>
            <a:r>
              <a:rPr lang="en-US" altLang="zh-CN" sz="2000" b="1">
                <a:latin typeface="Times New Roman" panose="02020603050405020304" pitchFamily="18" charset="0"/>
                <a:cs typeface="Times New Roman" panose="02020603050405020304" pitchFamily="18" charset="0"/>
              </a:rPr>
              <a:t>PC</a:t>
            </a:r>
            <a:r>
              <a:rPr lang="en-US" altLang="zh-CN" sz="2000" b="1">
                <a:latin typeface="宋体" panose="02010600030101010101" pitchFamily="2" charset="-122"/>
                <a:ea typeface="宋体" panose="02010600030101010101" pitchFamily="2" charset="-122"/>
              </a:rPr>
              <a:t>）</a:t>
            </a:r>
            <a:r>
              <a:rPr lang="en-US" altLang="zh-CN" sz="2000" b="1">
                <a:latin typeface="Times New Roman" panose="02020603050405020304" pitchFamily="18" charset="0"/>
                <a:cs typeface="Times New Roman" panose="02020603050405020304" pitchFamily="18" charset="0"/>
              </a:rPr>
              <a:t>        3000</a:t>
            </a:r>
            <a:r>
              <a:rPr lang="zh-CN" altLang="en-US" sz="2000" b="1">
                <a:latin typeface="宋体" panose="02010600030101010101" pitchFamily="2" charset="-122"/>
                <a:ea typeface="宋体" panose="02010600030101010101" pitchFamily="2" charset="-122"/>
              </a:rPr>
              <a:t>个</a:t>
            </a:r>
            <a:endParaRPr lang="zh-CN" altLang="en-US" sz="2000" b="1">
              <a:latin typeface="Times New Roman" panose="02020603050405020304" pitchFamily="18" charset="0"/>
              <a:cs typeface="Times New Roman" panose="02020603050405020304" pitchFamily="18" charset="0"/>
            </a:endParaRPr>
          </a:p>
          <a:p>
            <a:pPr eaLnBrk="1" hangingPunct="1">
              <a:spcBef>
                <a:spcPct val="50000"/>
              </a:spcBef>
            </a:pPr>
            <a:r>
              <a:rPr lang="zh-CN" altLang="en-US" sz="2000" b="1">
                <a:latin typeface="宋体" panose="02010600030101010101" pitchFamily="2" charset="-122"/>
                <a:ea typeface="宋体" panose="02010600030101010101" pitchFamily="2" charset="-122"/>
              </a:rPr>
              <a:t>控制量（</a:t>
            </a:r>
            <a:r>
              <a:rPr lang="en-US" altLang="zh-CN" sz="2000" b="1">
                <a:latin typeface="Times New Roman" panose="02020603050405020304" pitchFamily="18" charset="0"/>
                <a:cs typeface="Times New Roman" panose="02020603050405020304" pitchFamily="18" charset="0"/>
              </a:rPr>
              <a:t>YK</a:t>
            </a:r>
            <a:r>
              <a:rPr lang="en-US" altLang="zh-CN" sz="2000" b="1">
                <a:latin typeface="宋体" panose="02010600030101010101" pitchFamily="2" charset="-122"/>
                <a:ea typeface="宋体" panose="02010600030101010101" pitchFamily="2" charset="-122"/>
              </a:rPr>
              <a:t>＋</a:t>
            </a:r>
            <a:r>
              <a:rPr lang="en-US" altLang="zh-CN" sz="2000" b="1">
                <a:latin typeface="Times New Roman" panose="02020603050405020304" pitchFamily="18" charset="0"/>
                <a:cs typeface="Times New Roman" panose="02020603050405020304" pitchFamily="18" charset="0"/>
              </a:rPr>
              <a:t>YT</a:t>
            </a:r>
            <a:r>
              <a:rPr lang="en-US" altLang="zh-CN" sz="2000" b="1">
                <a:latin typeface="宋体" panose="02010600030101010101" pitchFamily="2" charset="-122"/>
                <a:ea typeface="宋体" panose="02010600030101010101" pitchFamily="2" charset="-122"/>
              </a:rPr>
              <a:t>）</a:t>
            </a:r>
            <a:r>
              <a:rPr lang="en-US" altLang="zh-CN" sz="2000" b="1">
                <a:latin typeface="Times New Roman" panose="02020603050405020304" pitchFamily="18" charset="0"/>
                <a:cs typeface="Times New Roman" panose="02020603050405020304" pitchFamily="18" charset="0"/>
              </a:rPr>
              <a:t>        400</a:t>
            </a:r>
            <a:r>
              <a:rPr lang="zh-CN" altLang="en-US" sz="2000" b="1">
                <a:latin typeface="宋体" panose="02010600030101010101" pitchFamily="2" charset="-122"/>
                <a:ea typeface="宋体" panose="02010600030101010101" pitchFamily="2" charset="-122"/>
              </a:rPr>
              <a:t>个</a:t>
            </a:r>
            <a:endParaRPr lang="zh-CN" altLang="en-US" sz="2000" b="1">
              <a:latin typeface="Times New Roman" panose="02020603050405020304" pitchFamily="18" charset="0"/>
              <a:cs typeface="Times New Roman" panose="02020603050405020304" pitchFamily="18" charset="0"/>
            </a:endParaRPr>
          </a:p>
          <a:p>
            <a:pPr eaLnBrk="1" hangingPunct="1">
              <a:spcBef>
                <a:spcPct val="50000"/>
              </a:spcBef>
            </a:pPr>
            <a:r>
              <a:rPr lang="zh-CN" altLang="en-US" sz="2000" b="1">
                <a:latin typeface="宋体" panose="02010600030101010101" pitchFamily="2" charset="-122"/>
                <a:ea typeface="宋体" panose="02010600030101010101" pitchFamily="2" charset="-122"/>
              </a:rPr>
              <a:t>计算量</a:t>
            </a:r>
            <a:r>
              <a:rPr lang="zh-CN" altLang="en-US" sz="2000" b="1">
                <a:latin typeface="Times New Roman" panose="02020603050405020304" pitchFamily="18" charset="0"/>
                <a:cs typeface="Times New Roman" panose="02020603050405020304" pitchFamily="18" charset="0"/>
              </a:rPr>
              <a:t>                   1000</a:t>
            </a:r>
            <a:r>
              <a:rPr lang="zh-CN" altLang="en-US" sz="2000" b="1">
                <a:latin typeface="宋体" panose="02010600030101010101" pitchFamily="2" charset="-122"/>
                <a:ea typeface="宋体" panose="02010600030101010101" pitchFamily="2" charset="-122"/>
              </a:rPr>
              <a:t>个</a:t>
            </a:r>
          </a:p>
          <a:p>
            <a:pPr eaLnBrk="1" hangingPunct="1">
              <a:spcBef>
                <a:spcPct val="50000"/>
              </a:spcBef>
            </a:pPr>
            <a:r>
              <a:rPr lang="zh-CN" altLang="en-US" sz="2000" b="1">
                <a:latin typeface="Times New Roman" panose="02020603050405020304" pitchFamily="18" charset="0"/>
                <a:ea typeface="宋体" panose="02010600030101010101" pitchFamily="2" charset="-122"/>
              </a:rPr>
              <a:t>画面数量</a:t>
            </a:r>
            <a:r>
              <a:rPr lang="zh-CN" altLang="en-US" sz="2000" b="1">
                <a:latin typeface="宋体" panose="02010600030101010101" pitchFamily="2" charset="-122"/>
                <a:ea typeface="宋体" panose="02010600030101010101" pitchFamily="2" charset="-122"/>
              </a:rPr>
              <a:t>                 </a:t>
            </a:r>
            <a:r>
              <a:rPr lang="zh-CN" altLang="en-US" sz="2000" b="1">
                <a:latin typeface="Times New Roman" panose="02020603050405020304" pitchFamily="18" charset="0"/>
                <a:ea typeface="宋体" panose="02010600030101010101" pitchFamily="2" charset="-122"/>
              </a:rPr>
              <a:t>不少于</a:t>
            </a:r>
            <a:r>
              <a:rPr lang="zh-CN" altLang="en-US" sz="2000" b="1">
                <a:latin typeface="宋体" panose="02010600030101010101" pitchFamily="2" charset="-122"/>
                <a:ea typeface="宋体" panose="02010600030101010101" pitchFamily="2" charset="-122"/>
              </a:rPr>
              <a:t>400</a:t>
            </a:r>
            <a:r>
              <a:rPr lang="zh-CN" altLang="en-US" sz="2000" b="1">
                <a:latin typeface="Times New Roman" panose="02020603050405020304" pitchFamily="18" charset="0"/>
                <a:ea typeface="宋体" panose="02010600030101010101" pitchFamily="2" charset="-122"/>
              </a:rPr>
              <a:t>幅</a:t>
            </a:r>
            <a:endParaRPr lang="zh-CN" altLang="en-US" sz="2000" b="1">
              <a:latin typeface="宋体" panose="02010600030101010101" pitchFamily="2" charset="-122"/>
              <a:ea typeface="宋体" panose="02010600030101010101" pitchFamily="2" charset="-122"/>
            </a:endParaRPr>
          </a:p>
          <a:p>
            <a:pPr eaLnBrk="1" hangingPunct="1">
              <a:spcBef>
                <a:spcPct val="50000"/>
              </a:spcBef>
            </a:pPr>
            <a:r>
              <a:rPr lang="zh-CN" altLang="en-US" sz="2000" b="1">
                <a:latin typeface="Times New Roman" panose="02020603050405020304" pitchFamily="18" charset="0"/>
                <a:ea typeface="宋体" panose="02010600030101010101" pitchFamily="2" charset="-122"/>
              </a:rPr>
              <a:t>电度量</a:t>
            </a:r>
            <a:r>
              <a:rPr lang="zh-CN" altLang="en-US" sz="2000" b="1">
                <a:latin typeface="宋体" panose="02010600030101010101" pitchFamily="2" charset="-122"/>
                <a:ea typeface="宋体" panose="02010600030101010101" pitchFamily="2" charset="-122"/>
              </a:rPr>
              <a:t>                    400</a:t>
            </a:r>
            <a:r>
              <a:rPr lang="zh-CN" altLang="en-US" sz="2000" b="1">
                <a:latin typeface="Times New Roman" panose="02020603050405020304" pitchFamily="18" charset="0"/>
                <a:ea typeface="宋体" panose="02010600030101010101" pitchFamily="2" charset="-122"/>
              </a:rPr>
              <a:t>个</a:t>
            </a:r>
            <a:endParaRPr lang="zh-CN" altLang="en-US" sz="2000" b="1">
              <a:latin typeface="宋体" panose="02010600030101010101" pitchFamily="2" charset="-122"/>
              <a:ea typeface="宋体" panose="02010600030101010101" pitchFamily="2" charset="-122"/>
            </a:endParaRPr>
          </a:p>
          <a:p>
            <a:pPr eaLnBrk="1" hangingPunct="1">
              <a:spcBef>
                <a:spcPct val="50000"/>
              </a:spcBef>
            </a:pPr>
            <a:r>
              <a:rPr lang="en-US" altLang="zh-CN" sz="2000" b="1">
                <a:latin typeface="宋体" panose="02010600030101010101" pitchFamily="2" charset="-122"/>
                <a:ea typeface="宋体" panose="02010600030101010101" pitchFamily="2" charset="-122"/>
              </a:rPr>
              <a:t>SOE                      5000</a:t>
            </a:r>
            <a:r>
              <a:rPr lang="zh-CN" altLang="en-US" sz="2000" b="1">
                <a:latin typeface="Times New Roman" panose="02020603050405020304" pitchFamily="18" charset="0"/>
                <a:ea typeface="宋体" panose="02010600030101010101" pitchFamily="2" charset="-122"/>
              </a:rPr>
              <a:t>个</a:t>
            </a:r>
            <a:endParaRPr lang="zh-CN" altLang="en-US" sz="2000" b="1">
              <a:latin typeface="宋体" panose="02010600030101010101" pitchFamily="2" charset="-122"/>
              <a:ea typeface="宋体" panose="02010600030101010101" pitchFamily="2" charset="-122"/>
            </a:endParaRPr>
          </a:p>
          <a:p>
            <a:pPr eaLnBrk="1" hangingPunct="1">
              <a:spcBef>
                <a:spcPct val="50000"/>
              </a:spcBef>
            </a:pPr>
            <a:r>
              <a:rPr lang="zh-CN" altLang="en-US" sz="2000" b="1">
                <a:latin typeface="Times New Roman" panose="02020603050405020304" pitchFamily="18" charset="0"/>
                <a:ea typeface="宋体" panose="02010600030101010101" pitchFamily="2" charset="-122"/>
              </a:rPr>
              <a:t>历史数据可保存时间</a:t>
            </a:r>
            <a:r>
              <a:rPr lang="zh-CN" altLang="en-US" sz="2000" b="1">
                <a:latin typeface="宋体" panose="02010600030101010101" pitchFamily="2" charset="-122"/>
                <a:ea typeface="宋体" panose="02010600030101010101" pitchFamily="2" charset="-122"/>
              </a:rPr>
              <a:t>        2</a:t>
            </a:r>
            <a:r>
              <a:rPr lang="zh-CN" altLang="en-US" sz="2000" b="1">
                <a:latin typeface="Times New Roman" panose="02020603050405020304" pitchFamily="18" charset="0"/>
                <a:ea typeface="宋体" panose="02010600030101010101" pitchFamily="2" charset="-122"/>
              </a:rPr>
              <a:t>年以上</a:t>
            </a:r>
            <a:endParaRPr lang="zh-CN" altLang="en-US" sz="2000" b="1">
              <a:latin typeface="宋体" panose="02010600030101010101" pitchFamily="2" charset="-122"/>
              <a:ea typeface="宋体" panose="02010600030101010101" pitchFamily="2" charset="-122"/>
            </a:endParaRPr>
          </a:p>
          <a:p>
            <a:pPr eaLnBrk="1" hangingPunct="1">
              <a:spcBef>
                <a:spcPct val="50000"/>
              </a:spcBef>
            </a:pPr>
            <a:r>
              <a:rPr lang="zh-CN" altLang="en-US" sz="2000" b="1">
                <a:latin typeface="宋体" panose="02010600030101010101" pitchFamily="2" charset="-122"/>
                <a:ea typeface="宋体" panose="02010600030101010101" pitchFamily="2" charset="-122"/>
              </a:rPr>
              <a:t>（2）历史数据库、文档记录资料保存容量：</a:t>
            </a:r>
          </a:p>
          <a:p>
            <a:pPr eaLnBrk="1" hangingPunct="1">
              <a:spcBef>
                <a:spcPct val="50000"/>
              </a:spcBef>
            </a:pPr>
            <a:r>
              <a:rPr lang="zh-CN" altLang="en-US" sz="2000" b="1">
                <a:latin typeface="宋体" panose="02010600030101010101" pitchFamily="2" charset="-122"/>
                <a:ea typeface="宋体" panose="02010600030101010101" pitchFamily="2" charset="-122"/>
              </a:rPr>
              <a:t>存储标准周期为二年时间 </a:t>
            </a:r>
            <a:endParaRPr lang="zh-CN" altLang="en-US" sz="2000" b="1">
              <a:latin typeface="Times New Roman" panose="02020603050405020304" pitchFamily="18" charset="0"/>
              <a:cs typeface="Times New Roman" panose="02020603050405020304" pitchFamily="18" charset="0"/>
            </a:endParaRPr>
          </a:p>
          <a:p>
            <a:pPr eaLnBrk="1" hangingPunct="1">
              <a:spcBef>
                <a:spcPct val="50000"/>
              </a:spcBef>
            </a:pPr>
            <a:endParaRPr lang="zh-CN" altLang="en-US" sz="2000" b="1"/>
          </a:p>
        </p:txBody>
      </p:sp>
      <p:sp>
        <p:nvSpPr>
          <p:cNvPr id="41991" name="Rectangle 7">
            <a:extLst>
              <a:ext uri="{FF2B5EF4-FFF2-40B4-BE49-F238E27FC236}">
                <a16:creationId xmlns:a16="http://schemas.microsoft.com/office/drawing/2014/main" id="{8EA5915D-8F7C-4519-9F9D-8D57C6D49BD3}"/>
              </a:ext>
            </a:extLst>
          </p:cNvPr>
          <p:cNvSpPr>
            <a:spLocks noGrp="1" noChangeArrowheads="1"/>
          </p:cNvSpPr>
          <p:nvPr>
            <p:ph type="title"/>
          </p:nvPr>
        </p:nvSpPr>
        <p:spPr>
          <a:xfrm>
            <a:off x="838200" y="214313"/>
            <a:ext cx="7648575" cy="928687"/>
          </a:xfrm>
        </p:spPr>
        <p:txBody>
          <a:bodyPr/>
          <a:lstStyle/>
          <a:p>
            <a:pPr>
              <a:defRPr/>
            </a:pPr>
            <a:r>
              <a:rPr lang="zh-CN" altLang="en-US" dirty="0"/>
              <a:t>（四）系统性能指标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a:extLst>
              <a:ext uri="{FF2B5EF4-FFF2-40B4-BE49-F238E27FC236}">
                <a16:creationId xmlns:a16="http://schemas.microsoft.com/office/drawing/2014/main" id="{597799DF-A798-41C2-8882-60AFA23EABD1}"/>
              </a:ext>
            </a:extLst>
          </p:cNvPr>
          <p:cNvSpPr>
            <a:spLocks noGrp="1"/>
          </p:cNvSpPr>
          <p:nvPr>
            <p:ph idx="1"/>
          </p:nvPr>
        </p:nvSpPr>
        <p:spPr>
          <a:xfrm>
            <a:off x="500063" y="1357313"/>
            <a:ext cx="8229600" cy="4525962"/>
          </a:xfrm>
        </p:spPr>
        <p:txBody>
          <a:bodyPr/>
          <a:lstStyle/>
          <a:p>
            <a:pPr>
              <a:buFont typeface="Arial" charset="0"/>
              <a:buChar char="•"/>
              <a:defRPr/>
            </a:pPr>
            <a:r>
              <a:rPr lang="zh-CN" altLang="en-US"/>
              <a:t>本功能即常规的远动功能或扩充的远动功能，在实现遥测、遥信、遥调、遥控的基础上增加了远方修改整定保护定值等。 </a:t>
            </a:r>
          </a:p>
          <a:p>
            <a:pPr>
              <a:buFont typeface="Arial" charset="0"/>
              <a:buChar char="•"/>
              <a:defRPr/>
            </a:pPr>
            <a:r>
              <a:rPr lang="zh-CN" altLang="en-US"/>
              <a:t>当用户供电系统及变电所的运行参数需要向电力调度传送时，可通过相应的接口和通道，按规定的通信规约向电力调度部门传送数据信息。 </a:t>
            </a:r>
          </a:p>
        </p:txBody>
      </p:sp>
      <p:sp>
        <p:nvSpPr>
          <p:cNvPr id="101378" name="Rectangle 2">
            <a:extLst>
              <a:ext uri="{FF2B5EF4-FFF2-40B4-BE49-F238E27FC236}">
                <a16:creationId xmlns:a16="http://schemas.microsoft.com/office/drawing/2014/main" id="{49161B5E-7EC7-45AE-8519-2BF1288C0A88}"/>
              </a:ext>
            </a:extLst>
          </p:cNvPr>
          <p:cNvSpPr>
            <a:spLocks noGrp="1"/>
          </p:cNvSpPr>
          <p:nvPr>
            <p:ph type="title"/>
          </p:nvPr>
        </p:nvSpPr>
        <p:spPr>
          <a:xfrm>
            <a:off x="500063" y="142875"/>
            <a:ext cx="8229600" cy="1143000"/>
          </a:xfrm>
        </p:spPr>
        <p:txBody>
          <a:bodyPr/>
          <a:lstStyle/>
          <a:p>
            <a:pPr>
              <a:defRPr/>
            </a:pPr>
            <a:r>
              <a:rPr lang="zh-CN" altLang="en-US" dirty="0"/>
              <a:t>（五）与远方操作控制中心（或电力部门调度中心）通信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a:extLst>
              <a:ext uri="{FF2B5EF4-FFF2-40B4-BE49-F238E27FC236}">
                <a16:creationId xmlns:a16="http://schemas.microsoft.com/office/drawing/2014/main" id="{080CDC3C-7167-4342-AD23-53A78F9B8548}"/>
              </a:ext>
            </a:extLst>
          </p:cNvPr>
          <p:cNvSpPr>
            <a:spLocks noGrp="1"/>
          </p:cNvSpPr>
          <p:nvPr>
            <p:ph idx="1"/>
          </p:nvPr>
        </p:nvSpPr>
        <p:spPr>
          <a:xfrm>
            <a:off x="500063" y="872656"/>
            <a:ext cx="8229600" cy="1783655"/>
          </a:xfrm>
        </p:spPr>
        <p:txBody>
          <a:bodyPr/>
          <a:lstStyle/>
          <a:p>
            <a:pPr>
              <a:buFont typeface="Arial" charset="0"/>
              <a:buChar char="•"/>
              <a:defRPr/>
            </a:pPr>
            <a:r>
              <a:rPr lang="zh-CN" altLang="en-US"/>
              <a:t>（</a:t>
            </a:r>
            <a:r>
              <a:rPr lang="zh-CN" altLang="en-US" dirty="0"/>
              <a:t>1）屏幕显示 </a:t>
            </a:r>
          </a:p>
          <a:p>
            <a:pPr>
              <a:buFont typeface="Arial" charset="0"/>
              <a:buChar char="•"/>
              <a:defRPr/>
            </a:pPr>
            <a:r>
              <a:rPr lang="zh-CN" altLang="en-US" dirty="0"/>
              <a:t>（2）通过键盘输入数据</a:t>
            </a:r>
          </a:p>
          <a:p>
            <a:pPr>
              <a:buFont typeface="Arial" charset="0"/>
              <a:buChar char="•"/>
              <a:defRPr/>
            </a:pPr>
            <a:r>
              <a:rPr lang="zh-CN" altLang="en-US" dirty="0"/>
              <a:t>（3）人工操作控制</a:t>
            </a:r>
          </a:p>
          <a:p>
            <a:pPr>
              <a:buFont typeface="Arial" charset="0"/>
              <a:buChar char="•"/>
              <a:defRPr/>
            </a:pPr>
            <a:r>
              <a:rPr lang="zh-CN" altLang="en-US" dirty="0"/>
              <a:t>（4）运行参数及信息的打印记录 </a:t>
            </a:r>
          </a:p>
        </p:txBody>
      </p:sp>
      <p:sp>
        <p:nvSpPr>
          <p:cNvPr id="102402" name="Rectangle 2">
            <a:extLst>
              <a:ext uri="{FF2B5EF4-FFF2-40B4-BE49-F238E27FC236}">
                <a16:creationId xmlns:a16="http://schemas.microsoft.com/office/drawing/2014/main" id="{D59055C5-68FC-4F35-9157-1E92E8D1FC52}"/>
              </a:ext>
            </a:extLst>
          </p:cNvPr>
          <p:cNvSpPr>
            <a:spLocks noGrp="1"/>
          </p:cNvSpPr>
          <p:nvPr>
            <p:ph type="title"/>
          </p:nvPr>
        </p:nvSpPr>
        <p:spPr>
          <a:xfrm>
            <a:off x="500063" y="332656"/>
            <a:ext cx="8229600" cy="540000"/>
          </a:xfrm>
        </p:spPr>
        <p:txBody>
          <a:bodyPr>
            <a:normAutofit fontScale="90000"/>
          </a:bodyPr>
          <a:lstStyle/>
          <a:p>
            <a:pPr>
              <a:defRPr/>
            </a:pPr>
            <a:r>
              <a:rPr lang="zh-CN" altLang="en-US" dirty="0"/>
              <a:t>（六）人机联系功能</a:t>
            </a:r>
          </a:p>
        </p:txBody>
      </p:sp>
      <p:sp>
        <p:nvSpPr>
          <p:cNvPr id="4" name="Rectangle 3">
            <a:extLst>
              <a:ext uri="{FF2B5EF4-FFF2-40B4-BE49-F238E27FC236}">
                <a16:creationId xmlns:a16="http://schemas.microsoft.com/office/drawing/2014/main" id="{D6425DAE-C6AA-4312-A006-147FF2C18594}"/>
              </a:ext>
            </a:extLst>
          </p:cNvPr>
          <p:cNvSpPr txBox="1">
            <a:spLocks/>
          </p:cNvSpPr>
          <p:nvPr/>
        </p:nvSpPr>
        <p:spPr bwMode="auto">
          <a:xfrm>
            <a:off x="500063" y="3386212"/>
            <a:ext cx="8229600" cy="84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n-ea"/>
                <a:ea typeface="+mn-ea"/>
                <a:cs typeface="+mn-cs"/>
              </a:defRPr>
            </a:lvl1pPr>
            <a:lvl2pPr marL="742950" indent="-285750" algn="l" rtl="0" eaLnBrk="0" fontAlgn="base" hangingPunct="0">
              <a:spcBef>
                <a:spcPct val="20000"/>
              </a:spcBef>
              <a:spcAft>
                <a:spcPct val="0"/>
              </a:spcAft>
              <a:buFont typeface="Arial" panose="020B0604020202020204" pitchFamily="34" charset="0"/>
              <a:buNone/>
              <a:defRPr sz="2400" b="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atinLnBrk="0">
              <a:buFont typeface="Arial" charset="0"/>
              <a:buChar char="•"/>
              <a:defRPr/>
            </a:pPr>
            <a:r>
              <a:rPr kumimoji="0" lang="zh-CN" altLang="en-US"/>
              <a:t>综合自动化系统的各单元模块应具有自诊断功能，自诊断信息也像数据采集一样周期性地送往后台机操作控制中心 </a:t>
            </a:r>
            <a:endParaRPr kumimoji="0" lang="zh-CN" altLang="en-US" dirty="0"/>
          </a:p>
        </p:txBody>
      </p:sp>
      <p:sp>
        <p:nvSpPr>
          <p:cNvPr id="5" name="Rectangle 2">
            <a:extLst>
              <a:ext uri="{FF2B5EF4-FFF2-40B4-BE49-F238E27FC236}">
                <a16:creationId xmlns:a16="http://schemas.microsoft.com/office/drawing/2014/main" id="{D346523A-8A88-44A3-8855-2432F9CD9D56}"/>
              </a:ext>
            </a:extLst>
          </p:cNvPr>
          <p:cNvSpPr txBox="1">
            <a:spLocks/>
          </p:cNvSpPr>
          <p:nvPr/>
        </p:nvSpPr>
        <p:spPr bwMode="auto">
          <a:xfrm>
            <a:off x="500063" y="2846212"/>
            <a:ext cx="82296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lnSpcReduction="10000"/>
          </a:bodyPr>
          <a:lstStyle>
            <a:lvl1pPr algn="l" rtl="0" eaLnBrk="0" fontAlgn="base" hangingPunct="0">
              <a:spcBef>
                <a:spcPct val="0"/>
              </a:spcBef>
              <a:spcAft>
                <a:spcPct val="0"/>
              </a:spcAft>
              <a:defRPr sz="3200" kern="1200">
                <a:solidFill>
                  <a:schemeClr val="tx2">
                    <a:lumMod val="50000"/>
                  </a:schemeClr>
                </a:solidFill>
                <a:latin typeface="华文新魏" pitchFamily="2" charset="-122"/>
                <a:ea typeface="华文新魏"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맑은 고딕" pitchFamily="34" charset="-127"/>
              </a:defRPr>
            </a:lvl2pPr>
            <a:lvl3pPr algn="ctr" rtl="0" eaLnBrk="0" fontAlgn="base" hangingPunct="0">
              <a:spcBef>
                <a:spcPct val="0"/>
              </a:spcBef>
              <a:spcAft>
                <a:spcPct val="0"/>
              </a:spcAft>
              <a:defRPr sz="4400">
                <a:solidFill>
                  <a:schemeClr val="tx1"/>
                </a:solidFill>
                <a:latin typeface="Calibri" pitchFamily="34" charset="0"/>
                <a:ea typeface="맑은 고딕" pitchFamily="34" charset="-127"/>
              </a:defRPr>
            </a:lvl3pPr>
            <a:lvl4pPr algn="ctr" rtl="0" eaLnBrk="0" fontAlgn="base" hangingPunct="0">
              <a:spcBef>
                <a:spcPct val="0"/>
              </a:spcBef>
              <a:spcAft>
                <a:spcPct val="0"/>
              </a:spcAft>
              <a:defRPr sz="4400">
                <a:solidFill>
                  <a:schemeClr val="tx1"/>
                </a:solidFill>
                <a:latin typeface="Calibri" pitchFamily="34" charset="0"/>
                <a:ea typeface="맑은 고딕" pitchFamily="34" charset="-127"/>
              </a:defRPr>
            </a:lvl4pPr>
            <a:lvl5pPr algn="ctr" rtl="0" eaLnBrk="0" fontAlgn="base" hangingPunct="0">
              <a:spcBef>
                <a:spcPct val="0"/>
              </a:spcBef>
              <a:spcAft>
                <a:spcPct val="0"/>
              </a:spcAft>
              <a:defRPr sz="4400">
                <a:solidFill>
                  <a:schemeClr val="tx1"/>
                </a:solidFill>
                <a:latin typeface="Calibri" pitchFamily="34" charset="0"/>
                <a:ea typeface="맑은 고딕" pitchFamily="34" charset="-127"/>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latinLnBrk="0">
              <a:defRPr/>
            </a:pPr>
            <a:r>
              <a:rPr kumimoji="0" lang="zh-CN" altLang="en-US"/>
              <a:t>（七）自诊断功能</a:t>
            </a:r>
            <a:endParaRPr kumimoji="0" lang="zh-CN" altLang="en-US" dirty="0"/>
          </a:p>
        </p:txBody>
      </p:sp>
      <p:sp>
        <p:nvSpPr>
          <p:cNvPr id="6" name="Rectangle 3">
            <a:extLst>
              <a:ext uri="{FF2B5EF4-FFF2-40B4-BE49-F238E27FC236}">
                <a16:creationId xmlns:a16="http://schemas.microsoft.com/office/drawing/2014/main" id="{38671947-E548-4780-B02C-17E71528F196}"/>
              </a:ext>
            </a:extLst>
          </p:cNvPr>
          <p:cNvSpPr txBox="1">
            <a:spLocks/>
          </p:cNvSpPr>
          <p:nvPr/>
        </p:nvSpPr>
        <p:spPr bwMode="auto">
          <a:xfrm>
            <a:off x="500063" y="4913496"/>
            <a:ext cx="8229600" cy="156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n-ea"/>
                <a:ea typeface="+mn-ea"/>
                <a:cs typeface="+mn-cs"/>
              </a:defRPr>
            </a:lvl1pPr>
            <a:lvl2pPr marL="742950" indent="-285750" algn="l" rtl="0" eaLnBrk="0" fontAlgn="base" hangingPunct="0">
              <a:spcBef>
                <a:spcPct val="20000"/>
              </a:spcBef>
              <a:spcAft>
                <a:spcPct val="0"/>
              </a:spcAft>
              <a:buFont typeface="Arial" panose="020B0604020202020204" pitchFamily="34" charset="0"/>
              <a:buNone/>
              <a:defRPr sz="2400" b="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None/>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atinLnBrk="0">
              <a:buFont typeface="Arial" charset="0"/>
              <a:buChar char="•"/>
              <a:defRPr/>
            </a:pPr>
            <a:r>
              <a:rPr kumimoji="0" lang="zh-CN" altLang="en-US"/>
              <a:t>变电站综合自动化系统的数据库是用来存储整个供电系统所涉及到的数据信息和资料信息。对供电系统而言，其数据库中的类型一般可分为基本类数据、对象类数据、归档类数据。</a:t>
            </a:r>
          </a:p>
          <a:p>
            <a:pPr latinLnBrk="0">
              <a:buFont typeface="Arial" charset="0"/>
              <a:buChar char="•"/>
              <a:defRPr/>
            </a:pPr>
            <a:endParaRPr kumimoji="0" lang="zh-CN" altLang="en-US" dirty="0"/>
          </a:p>
        </p:txBody>
      </p:sp>
      <p:sp>
        <p:nvSpPr>
          <p:cNvPr id="7" name="Rectangle 2">
            <a:extLst>
              <a:ext uri="{FF2B5EF4-FFF2-40B4-BE49-F238E27FC236}">
                <a16:creationId xmlns:a16="http://schemas.microsoft.com/office/drawing/2014/main" id="{22C0E1DD-4418-473D-8EB8-4A3286818741}"/>
              </a:ext>
            </a:extLst>
          </p:cNvPr>
          <p:cNvSpPr txBox="1">
            <a:spLocks/>
          </p:cNvSpPr>
          <p:nvPr/>
        </p:nvSpPr>
        <p:spPr bwMode="auto">
          <a:xfrm>
            <a:off x="500063" y="4373496"/>
            <a:ext cx="8229600" cy="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lnSpcReduction="10000"/>
          </a:bodyPr>
          <a:lstStyle>
            <a:lvl1pPr algn="l" rtl="0" eaLnBrk="0" fontAlgn="base" hangingPunct="0">
              <a:spcBef>
                <a:spcPct val="0"/>
              </a:spcBef>
              <a:spcAft>
                <a:spcPct val="0"/>
              </a:spcAft>
              <a:defRPr sz="3200" kern="1200">
                <a:solidFill>
                  <a:schemeClr val="tx2">
                    <a:lumMod val="50000"/>
                  </a:schemeClr>
                </a:solidFill>
                <a:latin typeface="华文新魏" pitchFamily="2" charset="-122"/>
                <a:ea typeface="华文新魏"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맑은 고딕" pitchFamily="34" charset="-127"/>
              </a:defRPr>
            </a:lvl2pPr>
            <a:lvl3pPr algn="ctr" rtl="0" eaLnBrk="0" fontAlgn="base" hangingPunct="0">
              <a:spcBef>
                <a:spcPct val="0"/>
              </a:spcBef>
              <a:spcAft>
                <a:spcPct val="0"/>
              </a:spcAft>
              <a:defRPr sz="4400">
                <a:solidFill>
                  <a:schemeClr val="tx1"/>
                </a:solidFill>
                <a:latin typeface="Calibri" pitchFamily="34" charset="0"/>
                <a:ea typeface="맑은 고딕" pitchFamily="34" charset="-127"/>
              </a:defRPr>
            </a:lvl3pPr>
            <a:lvl4pPr algn="ctr" rtl="0" eaLnBrk="0" fontAlgn="base" hangingPunct="0">
              <a:spcBef>
                <a:spcPct val="0"/>
              </a:spcBef>
              <a:spcAft>
                <a:spcPct val="0"/>
              </a:spcAft>
              <a:defRPr sz="4400">
                <a:solidFill>
                  <a:schemeClr val="tx1"/>
                </a:solidFill>
                <a:latin typeface="Calibri" pitchFamily="34" charset="0"/>
                <a:ea typeface="맑은 고딕" pitchFamily="34" charset="-127"/>
              </a:defRPr>
            </a:lvl4pPr>
            <a:lvl5pPr algn="ctr" rtl="0" eaLnBrk="0" fontAlgn="base" hangingPunct="0">
              <a:spcBef>
                <a:spcPct val="0"/>
              </a:spcBef>
              <a:spcAft>
                <a:spcPct val="0"/>
              </a:spcAft>
              <a:defRPr sz="4400">
                <a:solidFill>
                  <a:schemeClr val="tx1"/>
                </a:solidFill>
                <a:latin typeface="Calibri" pitchFamily="34" charset="0"/>
                <a:ea typeface="맑은 고딕" pitchFamily="34" charset="-127"/>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latinLnBrk="0">
              <a:defRPr/>
            </a:pPr>
            <a:r>
              <a:rPr kumimoji="0" lang="zh-CN" altLang="en-US"/>
              <a:t>（八）变电站综合自动化系统的数据库</a:t>
            </a:r>
            <a:endParaRPr kumimoji="0"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57C99B5-BFDF-4758-B445-4B49751864D2}"/>
              </a:ext>
            </a:extLst>
          </p:cNvPr>
          <p:cNvSpPr>
            <a:spLocks noGrp="1"/>
          </p:cNvSpPr>
          <p:nvPr>
            <p:ph type="title"/>
          </p:nvPr>
        </p:nvSpPr>
        <p:spPr>
          <a:xfrm>
            <a:off x="500063" y="142875"/>
            <a:ext cx="8229600" cy="1143000"/>
          </a:xfrm>
        </p:spPr>
        <p:txBody>
          <a:bodyPr/>
          <a:lstStyle/>
          <a:p>
            <a:pPr>
              <a:defRPr/>
            </a:pPr>
            <a:r>
              <a:rPr lang="zh-CN" altLang="en-US" dirty="0"/>
              <a:t>三、变电站综合自动化系统的结构</a:t>
            </a:r>
          </a:p>
        </p:txBody>
      </p:sp>
      <p:sp>
        <p:nvSpPr>
          <p:cNvPr id="15364" name="Line 5">
            <a:extLst>
              <a:ext uri="{FF2B5EF4-FFF2-40B4-BE49-F238E27FC236}">
                <a16:creationId xmlns:a16="http://schemas.microsoft.com/office/drawing/2014/main" id="{61252F1F-3325-4486-AC82-F88E2999A6AB}"/>
              </a:ext>
            </a:extLst>
          </p:cNvPr>
          <p:cNvSpPr>
            <a:spLocks noChangeShapeType="1"/>
          </p:cNvSpPr>
          <p:nvPr/>
        </p:nvSpPr>
        <p:spPr bwMode="auto">
          <a:xfrm>
            <a:off x="914400" y="23622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65" name="Group 51">
            <a:extLst>
              <a:ext uri="{FF2B5EF4-FFF2-40B4-BE49-F238E27FC236}">
                <a16:creationId xmlns:a16="http://schemas.microsoft.com/office/drawing/2014/main" id="{5B4B4575-6100-40C8-8733-0D84A805AE63}"/>
              </a:ext>
            </a:extLst>
          </p:cNvPr>
          <p:cNvGrpSpPr>
            <a:grpSpLocks/>
          </p:cNvGrpSpPr>
          <p:nvPr/>
        </p:nvGrpSpPr>
        <p:grpSpPr bwMode="auto">
          <a:xfrm>
            <a:off x="2209800" y="1600200"/>
            <a:ext cx="6096000" cy="3505200"/>
            <a:chOff x="1392" y="816"/>
            <a:chExt cx="3840" cy="2208"/>
          </a:xfrm>
        </p:grpSpPr>
        <p:sp>
          <p:nvSpPr>
            <p:cNvPr id="15370" name="AutoShape 3">
              <a:extLst>
                <a:ext uri="{FF2B5EF4-FFF2-40B4-BE49-F238E27FC236}">
                  <a16:creationId xmlns:a16="http://schemas.microsoft.com/office/drawing/2014/main" id="{88BBB96B-462B-4701-B644-59BD05E438E8}"/>
                </a:ext>
              </a:extLst>
            </p:cNvPr>
            <p:cNvSpPr>
              <a:spLocks noChangeArrowheads="1"/>
            </p:cNvSpPr>
            <p:nvPr/>
          </p:nvSpPr>
          <p:spPr bwMode="auto">
            <a:xfrm>
              <a:off x="2304" y="816"/>
              <a:ext cx="1344" cy="384"/>
            </a:xfrm>
            <a:prstGeom prst="flowChartProcess">
              <a:avLst/>
            </a:prstGeom>
            <a:solidFill>
              <a:srgbClr val="00FF00"/>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b="1">
                  <a:solidFill>
                    <a:srgbClr val="FF0000"/>
                  </a:solidFill>
                  <a:latin typeface="Gulim" panose="020B0600000101010101" pitchFamily="34" charset="-127"/>
                </a:rPr>
                <a:t>结构形式</a:t>
              </a:r>
            </a:p>
          </p:txBody>
        </p:sp>
        <p:sp>
          <p:nvSpPr>
            <p:cNvPr id="15371" name="AutoShape 4">
              <a:extLst>
                <a:ext uri="{FF2B5EF4-FFF2-40B4-BE49-F238E27FC236}">
                  <a16:creationId xmlns:a16="http://schemas.microsoft.com/office/drawing/2014/main" id="{42C80FE2-A039-4A9C-8BF0-5EB908F6D735}"/>
                </a:ext>
              </a:extLst>
            </p:cNvPr>
            <p:cNvSpPr>
              <a:spLocks noChangeArrowheads="1"/>
            </p:cNvSpPr>
            <p:nvPr/>
          </p:nvSpPr>
          <p:spPr bwMode="auto">
            <a:xfrm>
              <a:off x="2832" y="1200"/>
              <a:ext cx="192" cy="201"/>
            </a:xfrm>
            <a:prstGeom prst="downArrow">
              <a:avLst>
                <a:gd name="adj1" fmla="val 50000"/>
                <a:gd name="adj2" fmla="val 26172"/>
              </a:avLst>
            </a:prstGeom>
            <a:solidFill>
              <a:srgbClr val="FF0000"/>
            </a:solidFill>
            <a:ln w="9525">
              <a:solidFill>
                <a:schemeClr val="tx1"/>
              </a:solidFill>
              <a:miter lim="800000"/>
              <a:headEnd/>
              <a:tailEnd/>
            </a:ln>
          </p:spPr>
          <p:txBody>
            <a:bodyPr vert="eaVert"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latinLnBrk="0" hangingPunct="1"/>
              <a:endParaRPr kumimoji="0" lang="zh-CN" altLang="en-US" sz="1800">
                <a:latin typeface="Arial" panose="020B0604020202020204" pitchFamily="34" charset="0"/>
                <a:ea typeface="宋体" panose="02010600030101010101" pitchFamily="2" charset="-122"/>
              </a:endParaRPr>
            </a:p>
          </p:txBody>
        </p:sp>
        <p:grpSp>
          <p:nvGrpSpPr>
            <p:cNvPr id="15372" name="Group 9">
              <a:extLst>
                <a:ext uri="{FF2B5EF4-FFF2-40B4-BE49-F238E27FC236}">
                  <a16:creationId xmlns:a16="http://schemas.microsoft.com/office/drawing/2014/main" id="{EE797281-F88A-4117-A167-07FC45ABEC17}"/>
                </a:ext>
              </a:extLst>
            </p:cNvPr>
            <p:cNvGrpSpPr>
              <a:grpSpLocks/>
            </p:cNvGrpSpPr>
            <p:nvPr/>
          </p:nvGrpSpPr>
          <p:grpSpPr bwMode="auto">
            <a:xfrm>
              <a:off x="1392" y="1392"/>
              <a:ext cx="672" cy="798"/>
              <a:chOff x="1584" y="1458"/>
              <a:chExt cx="672" cy="798"/>
            </a:xfrm>
          </p:grpSpPr>
          <p:sp>
            <p:nvSpPr>
              <p:cNvPr id="15383" name="AutoShape 10">
                <a:extLst>
                  <a:ext uri="{FF2B5EF4-FFF2-40B4-BE49-F238E27FC236}">
                    <a16:creationId xmlns:a16="http://schemas.microsoft.com/office/drawing/2014/main" id="{C8FBD1F4-8425-4887-9376-25C7127EF91C}"/>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集中式</a:t>
                </a:r>
              </a:p>
            </p:txBody>
          </p:sp>
          <p:sp>
            <p:nvSpPr>
              <p:cNvPr id="15384" name="Line 11">
                <a:extLst>
                  <a:ext uri="{FF2B5EF4-FFF2-40B4-BE49-F238E27FC236}">
                    <a16:creationId xmlns:a16="http://schemas.microsoft.com/office/drawing/2014/main" id="{2B464E9C-373B-4AE8-98ED-CB048D8BC768}"/>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373" name="Group 15">
              <a:extLst>
                <a:ext uri="{FF2B5EF4-FFF2-40B4-BE49-F238E27FC236}">
                  <a16:creationId xmlns:a16="http://schemas.microsoft.com/office/drawing/2014/main" id="{072AECD1-C837-4CC1-850B-F5C7F403A68E}"/>
                </a:ext>
              </a:extLst>
            </p:cNvPr>
            <p:cNvGrpSpPr>
              <a:grpSpLocks/>
            </p:cNvGrpSpPr>
            <p:nvPr/>
          </p:nvGrpSpPr>
          <p:grpSpPr bwMode="auto">
            <a:xfrm>
              <a:off x="4368" y="2256"/>
              <a:ext cx="864" cy="768"/>
              <a:chOff x="3897" y="1458"/>
              <a:chExt cx="672" cy="798"/>
            </a:xfrm>
          </p:grpSpPr>
          <p:sp>
            <p:nvSpPr>
              <p:cNvPr id="15381" name="AutoShape 16">
                <a:extLst>
                  <a:ext uri="{FF2B5EF4-FFF2-40B4-BE49-F238E27FC236}">
                    <a16:creationId xmlns:a16="http://schemas.microsoft.com/office/drawing/2014/main" id="{0B81BE43-48AD-4626-AA75-8FBAFF6FB205}"/>
                  </a:ext>
                </a:extLst>
              </p:cNvPr>
              <p:cNvSpPr>
                <a:spLocks noChangeArrowheads="1"/>
              </p:cNvSpPr>
              <p:nvPr/>
            </p:nvSpPr>
            <p:spPr bwMode="auto">
              <a:xfrm>
                <a:off x="3897"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分布分散式</a:t>
                </a:r>
              </a:p>
            </p:txBody>
          </p:sp>
          <p:sp>
            <p:nvSpPr>
              <p:cNvPr id="15382" name="Line 17">
                <a:extLst>
                  <a:ext uri="{FF2B5EF4-FFF2-40B4-BE49-F238E27FC236}">
                    <a16:creationId xmlns:a16="http://schemas.microsoft.com/office/drawing/2014/main" id="{F5BB6417-0EEE-48CF-BD04-1D9C12FB8016}"/>
                  </a:ext>
                </a:extLst>
              </p:cNvPr>
              <p:cNvSpPr>
                <a:spLocks noChangeShapeType="1"/>
              </p:cNvSpPr>
              <p:nvPr/>
            </p:nvSpPr>
            <p:spPr bwMode="auto">
              <a:xfrm>
                <a:off x="4224"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5374" name="Line 76">
              <a:extLst>
                <a:ext uri="{FF2B5EF4-FFF2-40B4-BE49-F238E27FC236}">
                  <a16:creationId xmlns:a16="http://schemas.microsoft.com/office/drawing/2014/main" id="{B21C52B4-16CF-493B-9281-40BC1934294A}"/>
                </a:ext>
              </a:extLst>
            </p:cNvPr>
            <p:cNvSpPr>
              <a:spLocks noChangeShapeType="1"/>
            </p:cNvSpPr>
            <p:nvPr/>
          </p:nvSpPr>
          <p:spPr bwMode="auto">
            <a:xfrm>
              <a:off x="1680" y="1392"/>
              <a:ext cx="24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75" name="Group 9">
              <a:extLst>
                <a:ext uri="{FF2B5EF4-FFF2-40B4-BE49-F238E27FC236}">
                  <a16:creationId xmlns:a16="http://schemas.microsoft.com/office/drawing/2014/main" id="{C237497E-A7BF-478F-8BB8-F58C07A16B5F}"/>
                </a:ext>
              </a:extLst>
            </p:cNvPr>
            <p:cNvGrpSpPr>
              <a:grpSpLocks/>
            </p:cNvGrpSpPr>
            <p:nvPr/>
          </p:nvGrpSpPr>
          <p:grpSpPr bwMode="auto">
            <a:xfrm>
              <a:off x="3408" y="2256"/>
              <a:ext cx="768" cy="768"/>
              <a:chOff x="1584" y="1458"/>
              <a:chExt cx="672" cy="798"/>
            </a:xfrm>
          </p:grpSpPr>
          <p:sp>
            <p:nvSpPr>
              <p:cNvPr id="15379" name="AutoShape 10">
                <a:extLst>
                  <a:ext uri="{FF2B5EF4-FFF2-40B4-BE49-F238E27FC236}">
                    <a16:creationId xmlns:a16="http://schemas.microsoft.com/office/drawing/2014/main" id="{E093EFA5-C94E-47F8-BE86-3C8AD5B4A4B8}"/>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分布集中式</a:t>
                </a:r>
              </a:p>
            </p:txBody>
          </p:sp>
          <p:sp>
            <p:nvSpPr>
              <p:cNvPr id="15380" name="Line 11">
                <a:extLst>
                  <a:ext uri="{FF2B5EF4-FFF2-40B4-BE49-F238E27FC236}">
                    <a16:creationId xmlns:a16="http://schemas.microsoft.com/office/drawing/2014/main" id="{42FCF957-EE38-493B-935E-11CFA467BAA1}"/>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5376" name="Group 9">
              <a:extLst>
                <a:ext uri="{FF2B5EF4-FFF2-40B4-BE49-F238E27FC236}">
                  <a16:creationId xmlns:a16="http://schemas.microsoft.com/office/drawing/2014/main" id="{3B8ED215-F132-4831-99F7-BE84F6ED1DE4}"/>
                </a:ext>
              </a:extLst>
            </p:cNvPr>
            <p:cNvGrpSpPr>
              <a:grpSpLocks/>
            </p:cNvGrpSpPr>
            <p:nvPr/>
          </p:nvGrpSpPr>
          <p:grpSpPr bwMode="auto">
            <a:xfrm>
              <a:off x="3552" y="1392"/>
              <a:ext cx="1440" cy="864"/>
              <a:chOff x="1584" y="1458"/>
              <a:chExt cx="672" cy="798"/>
            </a:xfrm>
          </p:grpSpPr>
          <p:sp>
            <p:nvSpPr>
              <p:cNvPr id="15377" name="AutoShape 10">
                <a:extLst>
                  <a:ext uri="{FF2B5EF4-FFF2-40B4-BE49-F238E27FC236}">
                    <a16:creationId xmlns:a16="http://schemas.microsoft.com/office/drawing/2014/main" id="{E6EAFFB2-42AA-41A4-9BB9-A256ACD25447}"/>
                  </a:ext>
                </a:extLst>
              </p:cNvPr>
              <p:cNvSpPr>
                <a:spLocks noChangeArrowheads="1"/>
              </p:cNvSpPr>
              <p:nvPr/>
            </p:nvSpPr>
            <p:spPr bwMode="auto">
              <a:xfrm>
                <a:off x="1584" y="1776"/>
                <a:ext cx="672" cy="480"/>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分层分布式</a:t>
                </a:r>
              </a:p>
            </p:txBody>
          </p:sp>
          <p:sp>
            <p:nvSpPr>
              <p:cNvPr id="15378" name="Line 11">
                <a:extLst>
                  <a:ext uri="{FF2B5EF4-FFF2-40B4-BE49-F238E27FC236}">
                    <a16:creationId xmlns:a16="http://schemas.microsoft.com/office/drawing/2014/main" id="{746A82CC-6FCF-4114-A703-2B7EFD1AB069}"/>
                  </a:ext>
                </a:extLst>
              </p:cNvPr>
              <p:cNvSpPr>
                <a:spLocks noChangeShapeType="1"/>
              </p:cNvSpPr>
              <p:nvPr/>
            </p:nvSpPr>
            <p:spPr bwMode="auto">
              <a:xfrm>
                <a:off x="1872" y="1458"/>
                <a:ext cx="0" cy="288"/>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05519" name="AutoShape 47">
            <a:extLst>
              <a:ext uri="{FF2B5EF4-FFF2-40B4-BE49-F238E27FC236}">
                <a16:creationId xmlns:a16="http://schemas.microsoft.com/office/drawing/2014/main" id="{4673EDAD-F750-4C8A-875A-1D3165F03D4E}"/>
              </a:ext>
            </a:extLst>
          </p:cNvPr>
          <p:cNvSpPr>
            <a:spLocks noChangeArrowheads="1"/>
          </p:cNvSpPr>
          <p:nvPr/>
        </p:nvSpPr>
        <p:spPr bwMode="auto">
          <a:xfrm>
            <a:off x="91168" y="3978275"/>
            <a:ext cx="2743200" cy="1905000"/>
          </a:xfrm>
          <a:prstGeom prst="wedgeRoundRectCallout">
            <a:avLst>
              <a:gd name="adj1" fmla="val 32818"/>
              <a:gd name="adj2" fmla="val -61304"/>
              <a:gd name="adj3" fmla="val 16667"/>
            </a:avLst>
          </a:prstGeom>
          <a:solidFill>
            <a:srgbClr val="FFFF66"/>
          </a:solidFill>
          <a:ln w="9525">
            <a:solidFill>
              <a:srgbClr val="FFFF66"/>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just" eaLnBrk="1" hangingPunct="1"/>
            <a:r>
              <a:rPr lang="zh-CN" altLang="en-US" sz="1600" b="1">
                <a:latin typeface="宋体" panose="02010600030101010101" pitchFamily="2" charset="-122"/>
                <a:ea typeface="宋体" panose="02010600030101010101" pitchFamily="2" charset="-122"/>
              </a:rPr>
              <a:t>采用不同档次的计算机，扩展其外围接口电路，集中采集变电站的模拟量、开关量和数字量等信息，集中进行计算与处理，分别完成微机监控、微机保护和一些自动控制等功能</a:t>
            </a:r>
            <a:r>
              <a:rPr lang="zh-CN" altLang="en-US" sz="1600">
                <a:latin typeface="宋体" panose="02010600030101010101" pitchFamily="2" charset="-122"/>
                <a:ea typeface="宋体" panose="02010600030101010101" pitchFamily="2" charset="-122"/>
              </a:rPr>
              <a:t>。</a:t>
            </a:r>
            <a:r>
              <a:rPr lang="zh-CN" altLang="en-US" sz="1600"/>
              <a:t> </a:t>
            </a:r>
          </a:p>
        </p:txBody>
      </p:sp>
      <p:sp>
        <p:nvSpPr>
          <p:cNvPr id="105520" name="AutoShape 48">
            <a:extLst>
              <a:ext uri="{FF2B5EF4-FFF2-40B4-BE49-F238E27FC236}">
                <a16:creationId xmlns:a16="http://schemas.microsoft.com/office/drawing/2014/main" id="{F51599AE-82D9-4F02-98E3-A03B3BFB2A56}"/>
              </a:ext>
            </a:extLst>
          </p:cNvPr>
          <p:cNvSpPr>
            <a:spLocks noChangeArrowheads="1"/>
          </p:cNvSpPr>
          <p:nvPr/>
        </p:nvSpPr>
        <p:spPr bwMode="auto">
          <a:xfrm>
            <a:off x="2925729" y="5440362"/>
            <a:ext cx="2743200" cy="1371600"/>
          </a:xfrm>
          <a:prstGeom prst="wedgeRoundRectCallout">
            <a:avLst>
              <a:gd name="adj1" fmla="val 43839"/>
              <a:gd name="adj2" fmla="val -79409"/>
              <a:gd name="adj3" fmla="val 16667"/>
            </a:avLst>
          </a:prstGeom>
          <a:solidFill>
            <a:srgbClr val="FFFF66"/>
          </a:solidFill>
          <a:ln w="9525">
            <a:solidFill>
              <a:srgbClr val="FFFF66"/>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just" eaLnBrk="1" hangingPunct="1"/>
            <a:r>
              <a:rPr lang="zh-CN" altLang="en-US" sz="1600" b="1">
                <a:latin typeface="宋体" panose="02010600030101010101" pitchFamily="2" charset="-122"/>
                <a:ea typeface="宋体" panose="02010600030101010101" pitchFamily="2" charset="-122"/>
              </a:rPr>
              <a:t>把变电所内各回路的数据采集单元、控制单元和保护单元分别集中安装在变电所控制室内的相应屏（柜）中。</a:t>
            </a:r>
            <a:r>
              <a:rPr lang="zh-CN" altLang="en-US" sz="1600" b="1"/>
              <a:t> </a:t>
            </a:r>
          </a:p>
        </p:txBody>
      </p:sp>
      <p:sp>
        <p:nvSpPr>
          <p:cNvPr id="105524" name="AutoShape 52">
            <a:extLst>
              <a:ext uri="{FF2B5EF4-FFF2-40B4-BE49-F238E27FC236}">
                <a16:creationId xmlns:a16="http://schemas.microsoft.com/office/drawing/2014/main" id="{9DE9150D-E313-4E57-BFC1-1D60FE09ABC8}"/>
              </a:ext>
            </a:extLst>
          </p:cNvPr>
          <p:cNvSpPr>
            <a:spLocks noChangeArrowheads="1"/>
          </p:cNvSpPr>
          <p:nvPr/>
        </p:nvSpPr>
        <p:spPr bwMode="auto">
          <a:xfrm>
            <a:off x="5791200" y="5417481"/>
            <a:ext cx="2743200" cy="1371600"/>
          </a:xfrm>
          <a:prstGeom prst="wedgeRoundRectCallout">
            <a:avLst>
              <a:gd name="adj1" fmla="val 4861"/>
              <a:gd name="adj2" fmla="val -79051"/>
              <a:gd name="adj3" fmla="val 16667"/>
            </a:avLst>
          </a:prstGeom>
          <a:solidFill>
            <a:srgbClr val="FFFF66"/>
          </a:solidFill>
          <a:ln w="9525">
            <a:solidFill>
              <a:srgbClr val="FFFF66"/>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just" eaLnBrk="1" hangingPunct="1"/>
            <a:r>
              <a:rPr lang="zh-CN" altLang="en-US" sz="1600" b="1">
                <a:latin typeface="宋体" panose="02010600030101010101" pitchFamily="2" charset="-122"/>
                <a:ea typeface="宋体" panose="02010600030101010101" pitchFamily="2" charset="-122"/>
              </a:rPr>
              <a:t>将变电所内各回路的数据采集，微机保护及监控单元综合为一个装置，就地安装在数据源现场的开关柜上。</a:t>
            </a:r>
            <a:r>
              <a:rPr lang="zh-CN" altLang="en-US" sz="1600" b="1"/>
              <a:t> </a:t>
            </a:r>
          </a:p>
        </p:txBody>
      </p:sp>
      <p:sp>
        <p:nvSpPr>
          <p:cNvPr id="105525" name="AutoShape 53">
            <a:extLst>
              <a:ext uri="{FF2B5EF4-FFF2-40B4-BE49-F238E27FC236}">
                <a16:creationId xmlns:a16="http://schemas.microsoft.com/office/drawing/2014/main" id="{4DCBD0C4-1966-4AA0-BB93-CFBD3019DB47}"/>
              </a:ext>
            </a:extLst>
          </p:cNvPr>
          <p:cNvSpPr>
            <a:spLocks noChangeArrowheads="1"/>
          </p:cNvSpPr>
          <p:nvPr/>
        </p:nvSpPr>
        <p:spPr bwMode="auto">
          <a:xfrm>
            <a:off x="6108734" y="968058"/>
            <a:ext cx="2743200" cy="1371600"/>
          </a:xfrm>
          <a:prstGeom prst="wedgeRoundRectCallout">
            <a:avLst>
              <a:gd name="adj1" fmla="val -3577"/>
              <a:gd name="adj2" fmla="val 96009"/>
              <a:gd name="adj3" fmla="val 16667"/>
            </a:avLst>
          </a:prstGeom>
          <a:solidFill>
            <a:srgbClr val="FFFF66"/>
          </a:solidFill>
          <a:ln w="9525">
            <a:solidFill>
              <a:srgbClr val="FFFF66"/>
            </a:solidFill>
            <a:miter lim="800000"/>
            <a:headEnd/>
            <a:tailEnd/>
          </a:ln>
        </p:spPr>
        <p:txBody>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just" eaLnBrk="1" hangingPunct="1"/>
            <a:r>
              <a:rPr lang="zh-CN" altLang="en-US" sz="1600" b="1">
                <a:latin typeface="宋体" panose="02010600030101010101" pitchFamily="2" charset="-122"/>
                <a:ea typeface="宋体" panose="02010600030101010101" pitchFamily="2" charset="-122"/>
              </a:rPr>
              <a:t>按变电所内的回路设计的，每个单元模块对应于一条回路或按变电所内的一次设备对应分布配置。</a:t>
            </a:r>
            <a:r>
              <a:rPr lang="zh-CN" altLang="en-US" sz="16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519"/>
                                        </p:tgtEl>
                                        <p:attrNameLst>
                                          <p:attrName>style.visibility</p:attrName>
                                        </p:attrNameLst>
                                      </p:cBhvr>
                                      <p:to>
                                        <p:strVal val="visible"/>
                                      </p:to>
                                    </p:set>
                                    <p:anim calcmode="lin" valueType="num">
                                      <p:cBhvr additive="base">
                                        <p:cTn id="7" dur="500" fill="hold"/>
                                        <p:tgtEl>
                                          <p:spTgt spid="105519"/>
                                        </p:tgtEl>
                                        <p:attrNameLst>
                                          <p:attrName>ppt_x</p:attrName>
                                        </p:attrNameLst>
                                      </p:cBhvr>
                                      <p:tavLst>
                                        <p:tav tm="0">
                                          <p:val>
                                            <p:strVal val="0-#ppt_w/2"/>
                                          </p:val>
                                        </p:tav>
                                        <p:tav tm="100000">
                                          <p:val>
                                            <p:strVal val="#ppt_x"/>
                                          </p:val>
                                        </p:tav>
                                      </p:tavLst>
                                    </p:anim>
                                    <p:anim calcmode="lin" valueType="num">
                                      <p:cBhvr additive="base">
                                        <p:cTn id="8" dur="500" fill="hold"/>
                                        <p:tgtEl>
                                          <p:spTgt spid="1055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519"/>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525"/>
                                        </p:tgtEl>
                                        <p:attrNameLst>
                                          <p:attrName>style.visibility</p:attrName>
                                        </p:attrNameLst>
                                      </p:cBhvr>
                                      <p:to>
                                        <p:strVal val="visible"/>
                                      </p:to>
                                    </p:set>
                                    <p:anim calcmode="lin" valueType="num">
                                      <p:cBhvr additive="base">
                                        <p:cTn id="13" dur="500" fill="hold"/>
                                        <p:tgtEl>
                                          <p:spTgt spid="105525"/>
                                        </p:tgtEl>
                                        <p:attrNameLst>
                                          <p:attrName>ppt_x</p:attrName>
                                        </p:attrNameLst>
                                      </p:cBhvr>
                                      <p:tavLst>
                                        <p:tav tm="0">
                                          <p:val>
                                            <p:strVal val="0-#ppt_w/2"/>
                                          </p:val>
                                        </p:tav>
                                        <p:tav tm="100000">
                                          <p:val>
                                            <p:strVal val="#ppt_x"/>
                                          </p:val>
                                        </p:tav>
                                      </p:tavLst>
                                    </p:anim>
                                    <p:anim calcmode="lin" valueType="num">
                                      <p:cBhvr additive="base">
                                        <p:cTn id="14" dur="500" fill="hold"/>
                                        <p:tgtEl>
                                          <p:spTgt spid="10552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52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520"/>
                                        </p:tgtEl>
                                        <p:attrNameLst>
                                          <p:attrName>style.visibility</p:attrName>
                                        </p:attrNameLst>
                                      </p:cBhvr>
                                      <p:to>
                                        <p:strVal val="visible"/>
                                      </p:to>
                                    </p:set>
                                    <p:anim calcmode="lin" valueType="num">
                                      <p:cBhvr additive="base">
                                        <p:cTn id="19" dur="500" fill="hold"/>
                                        <p:tgtEl>
                                          <p:spTgt spid="105520"/>
                                        </p:tgtEl>
                                        <p:attrNameLst>
                                          <p:attrName>ppt_x</p:attrName>
                                        </p:attrNameLst>
                                      </p:cBhvr>
                                      <p:tavLst>
                                        <p:tav tm="0">
                                          <p:val>
                                            <p:strVal val="0-#ppt_w/2"/>
                                          </p:val>
                                        </p:tav>
                                        <p:tav tm="100000">
                                          <p:val>
                                            <p:strVal val="#ppt_x"/>
                                          </p:val>
                                        </p:tav>
                                      </p:tavLst>
                                    </p:anim>
                                    <p:anim calcmode="lin" valueType="num">
                                      <p:cBhvr additive="base">
                                        <p:cTn id="20" dur="500" fill="hold"/>
                                        <p:tgtEl>
                                          <p:spTgt spid="10552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520"/>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524"/>
                                        </p:tgtEl>
                                        <p:attrNameLst>
                                          <p:attrName>style.visibility</p:attrName>
                                        </p:attrNameLst>
                                      </p:cBhvr>
                                      <p:to>
                                        <p:strVal val="visible"/>
                                      </p:to>
                                    </p:set>
                                    <p:anim calcmode="lin" valueType="num">
                                      <p:cBhvr additive="base">
                                        <p:cTn id="25" dur="500" fill="hold"/>
                                        <p:tgtEl>
                                          <p:spTgt spid="105524"/>
                                        </p:tgtEl>
                                        <p:attrNameLst>
                                          <p:attrName>ppt_x</p:attrName>
                                        </p:attrNameLst>
                                      </p:cBhvr>
                                      <p:tavLst>
                                        <p:tav tm="0">
                                          <p:val>
                                            <p:strVal val="0-#ppt_w/2"/>
                                          </p:val>
                                        </p:tav>
                                        <p:tav tm="100000">
                                          <p:val>
                                            <p:strVal val="#ppt_x"/>
                                          </p:val>
                                        </p:tav>
                                      </p:tavLst>
                                    </p:anim>
                                    <p:anim calcmode="lin" valueType="num">
                                      <p:cBhvr additive="base">
                                        <p:cTn id="26" dur="500" fill="hold"/>
                                        <p:tgtEl>
                                          <p:spTgt spid="10552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0552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19" grpId="0" animBg="1" autoUpdateAnimBg="0"/>
      <p:bldP spid="105520" grpId="0" animBg="1" autoUpdateAnimBg="0"/>
      <p:bldP spid="105524" grpId="0" animBg="1" autoUpdateAnimBg="0"/>
      <p:bldP spid="105525"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27A273D-9217-4478-A7B1-4A09DA72B37B}"/>
              </a:ext>
            </a:extLst>
          </p:cNvPr>
          <p:cNvSpPr>
            <a:spLocks noGrp="1"/>
          </p:cNvSpPr>
          <p:nvPr>
            <p:ph type="title"/>
          </p:nvPr>
        </p:nvSpPr>
        <p:spPr>
          <a:xfrm>
            <a:off x="500063" y="142875"/>
            <a:ext cx="8229600" cy="1143000"/>
          </a:xfrm>
        </p:spPr>
        <p:txBody>
          <a:bodyPr/>
          <a:lstStyle/>
          <a:p>
            <a:pPr>
              <a:defRPr/>
            </a:pPr>
            <a:r>
              <a:rPr lang="zh-CN" altLang="en-US" dirty="0"/>
              <a:t>（一）  集中式变电站综合自动化系统</a:t>
            </a:r>
          </a:p>
        </p:txBody>
      </p:sp>
      <p:sp>
        <p:nvSpPr>
          <p:cNvPr id="16388" name="Rectangle 107">
            <a:extLst>
              <a:ext uri="{FF2B5EF4-FFF2-40B4-BE49-F238E27FC236}">
                <a16:creationId xmlns:a16="http://schemas.microsoft.com/office/drawing/2014/main" id="{D428922F-50EB-4DA1-9B02-5CE1EC309005}"/>
              </a:ext>
            </a:extLst>
          </p:cNvPr>
          <p:cNvSpPr>
            <a:spLocks noChangeArrowheads="1"/>
          </p:cNvSpPr>
          <p:nvPr/>
        </p:nvSpPr>
        <p:spPr bwMode="auto">
          <a:xfrm>
            <a:off x="2590800" y="6096000"/>
            <a:ext cx="327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zh-CN" altLang="en-US" sz="1600" b="1">
                <a:solidFill>
                  <a:schemeClr val="tx2"/>
                </a:solidFill>
                <a:latin typeface="宋体" panose="02010600030101010101" pitchFamily="2" charset="-122"/>
                <a:ea typeface="宋体" panose="02010600030101010101" pitchFamily="2" charset="-122"/>
              </a:rPr>
              <a:t>集中式变电站综合自动化系统框图</a:t>
            </a:r>
          </a:p>
        </p:txBody>
      </p:sp>
      <p:grpSp>
        <p:nvGrpSpPr>
          <p:cNvPr id="16389" name="Group 109">
            <a:extLst>
              <a:ext uri="{FF2B5EF4-FFF2-40B4-BE49-F238E27FC236}">
                <a16:creationId xmlns:a16="http://schemas.microsoft.com/office/drawing/2014/main" id="{35DA3372-FDF8-4CF8-86A1-EE5D9855A774}"/>
              </a:ext>
            </a:extLst>
          </p:cNvPr>
          <p:cNvGrpSpPr>
            <a:grpSpLocks/>
          </p:cNvGrpSpPr>
          <p:nvPr/>
        </p:nvGrpSpPr>
        <p:grpSpPr bwMode="auto">
          <a:xfrm>
            <a:off x="152400" y="914400"/>
            <a:ext cx="8851900" cy="4953000"/>
            <a:chOff x="96" y="576"/>
            <a:chExt cx="5576" cy="3120"/>
          </a:xfrm>
        </p:grpSpPr>
        <p:sp>
          <p:nvSpPr>
            <p:cNvPr id="16390" name="AutoShape 3">
              <a:extLst>
                <a:ext uri="{FF2B5EF4-FFF2-40B4-BE49-F238E27FC236}">
                  <a16:creationId xmlns:a16="http://schemas.microsoft.com/office/drawing/2014/main" id="{7497A593-91D4-41EA-8331-7318197F75DE}"/>
                </a:ext>
              </a:extLst>
            </p:cNvPr>
            <p:cNvSpPr>
              <a:spLocks noChangeArrowheads="1"/>
            </p:cNvSpPr>
            <p:nvPr/>
          </p:nvSpPr>
          <p:spPr bwMode="auto">
            <a:xfrm>
              <a:off x="3120" y="1200"/>
              <a:ext cx="1344" cy="384"/>
            </a:xfrm>
            <a:prstGeom prst="flowChartProcess">
              <a:avLst/>
            </a:prstGeom>
            <a:solidFill>
              <a:srgbClr val="00FF00"/>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b="1">
                  <a:solidFill>
                    <a:srgbClr val="FF0000"/>
                  </a:solidFill>
                  <a:latin typeface="Gulim" panose="020B0600000101010101" pitchFamily="34" charset="-127"/>
                </a:rPr>
                <a:t>监控主机</a:t>
              </a:r>
            </a:p>
          </p:txBody>
        </p:sp>
        <p:sp>
          <p:nvSpPr>
            <p:cNvPr id="16391" name="Line 5">
              <a:extLst>
                <a:ext uri="{FF2B5EF4-FFF2-40B4-BE49-F238E27FC236}">
                  <a16:creationId xmlns:a16="http://schemas.microsoft.com/office/drawing/2014/main" id="{6188E92C-2A12-4C3C-B58D-D8A4FC851762}"/>
                </a:ext>
              </a:extLst>
            </p:cNvPr>
            <p:cNvSpPr>
              <a:spLocks noChangeShapeType="1"/>
            </p:cNvSpPr>
            <p:nvPr/>
          </p:nvSpPr>
          <p:spPr bwMode="auto">
            <a:xfrm>
              <a:off x="672" y="1728"/>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392" name="Group 52">
              <a:extLst>
                <a:ext uri="{FF2B5EF4-FFF2-40B4-BE49-F238E27FC236}">
                  <a16:creationId xmlns:a16="http://schemas.microsoft.com/office/drawing/2014/main" id="{BB655A1A-86B4-4EDD-BD72-5ACE7ED4FE5B}"/>
                </a:ext>
              </a:extLst>
            </p:cNvPr>
            <p:cNvGrpSpPr>
              <a:grpSpLocks/>
            </p:cNvGrpSpPr>
            <p:nvPr/>
          </p:nvGrpSpPr>
          <p:grpSpPr bwMode="auto">
            <a:xfrm>
              <a:off x="192" y="2112"/>
              <a:ext cx="238" cy="1399"/>
              <a:chOff x="864" y="2605"/>
              <a:chExt cx="238" cy="1399"/>
            </a:xfrm>
          </p:grpSpPr>
          <p:sp>
            <p:nvSpPr>
              <p:cNvPr id="16443" name="AutoShape 54">
                <a:extLst>
                  <a:ext uri="{FF2B5EF4-FFF2-40B4-BE49-F238E27FC236}">
                    <a16:creationId xmlns:a16="http://schemas.microsoft.com/office/drawing/2014/main" id="{C1B4B2F6-31A9-4661-9885-7975C696DEDB}"/>
                  </a:ext>
                </a:extLst>
              </p:cNvPr>
              <p:cNvSpPr>
                <a:spLocks noChangeArrowheads="1"/>
              </p:cNvSpPr>
              <p:nvPr/>
            </p:nvSpPr>
            <p:spPr bwMode="auto">
              <a:xfrm>
                <a:off x="864" y="2784"/>
                <a:ext cx="238" cy="1220"/>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主</a:t>
                </a:r>
              </a:p>
              <a:p>
                <a:pPr algn="ctr" eaLnBrk="1" latinLnBrk="0" hangingPunct="1"/>
                <a:r>
                  <a:rPr lang="zh-CN" altLang="en-US" sz="1600" b="1">
                    <a:latin typeface="Times New Roman" panose="02020603050405020304" pitchFamily="18" charset="0"/>
                    <a:ea typeface="宋体" panose="02010600030101010101" pitchFamily="2" charset="-122"/>
                  </a:rPr>
                  <a:t>变</a:t>
                </a:r>
              </a:p>
              <a:p>
                <a:pPr algn="ctr" eaLnBrk="1" latinLnBrk="0" hangingPunct="1"/>
                <a:r>
                  <a:rPr lang="zh-CN" altLang="en-US" sz="1600" b="1">
                    <a:latin typeface="Times New Roman" panose="02020603050405020304" pitchFamily="18" charset="0"/>
                    <a:ea typeface="宋体" panose="02010600030101010101" pitchFamily="2" charset="-122"/>
                  </a:rPr>
                  <a:t>压</a:t>
                </a:r>
              </a:p>
              <a:p>
                <a:pPr algn="ctr" eaLnBrk="1" latinLnBrk="0" hangingPunct="1"/>
                <a:r>
                  <a:rPr lang="zh-CN" altLang="en-US" sz="1600" b="1">
                    <a:latin typeface="Times New Roman" panose="02020603050405020304" pitchFamily="18" charset="0"/>
                    <a:ea typeface="宋体" panose="02010600030101010101" pitchFamily="2" charset="-122"/>
                  </a:rPr>
                  <a:t>器</a:t>
                </a:r>
              </a:p>
              <a:p>
                <a:pPr algn="ctr" eaLnBrk="1" latinLnBrk="0" hangingPunct="1"/>
                <a:r>
                  <a:rPr lang="en-US" altLang="zh-CN" sz="1600" b="1">
                    <a:latin typeface="Times New Roman" panose="02020603050405020304" pitchFamily="18" charset="0"/>
                    <a:ea typeface="宋体" panose="02010600030101010101" pitchFamily="2" charset="-122"/>
                  </a:rPr>
                  <a:t>TV</a:t>
                </a:r>
              </a:p>
              <a:p>
                <a:pPr algn="ctr" eaLnBrk="1" latinLnBrk="0" hangingPunct="1"/>
                <a:r>
                  <a:rPr lang="en-US" altLang="zh-CN" sz="1600" b="1">
                    <a:latin typeface="Times New Roman" panose="02020603050405020304" pitchFamily="18" charset="0"/>
                    <a:ea typeface="宋体" panose="02010600030101010101" pitchFamily="2" charset="-122"/>
                  </a:rPr>
                  <a:t>TA</a:t>
                </a:r>
              </a:p>
            </p:txBody>
          </p:sp>
          <p:sp>
            <p:nvSpPr>
              <p:cNvPr id="16444" name="Line 61">
                <a:extLst>
                  <a:ext uri="{FF2B5EF4-FFF2-40B4-BE49-F238E27FC236}">
                    <a16:creationId xmlns:a16="http://schemas.microsoft.com/office/drawing/2014/main" id="{652EC5B2-C262-4B92-B8FA-A8B22E001B33}"/>
                  </a:ext>
                </a:extLst>
              </p:cNvPr>
              <p:cNvSpPr>
                <a:spLocks noChangeShapeType="1"/>
              </p:cNvSpPr>
              <p:nvPr/>
            </p:nvSpPr>
            <p:spPr bwMode="auto">
              <a:xfrm>
                <a:off x="988" y="2605"/>
                <a:ext cx="0" cy="15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393" name="AutoShape 10">
              <a:extLst>
                <a:ext uri="{FF2B5EF4-FFF2-40B4-BE49-F238E27FC236}">
                  <a16:creationId xmlns:a16="http://schemas.microsoft.com/office/drawing/2014/main" id="{5CB15215-BE50-405C-AAE1-E58DBF63CC3E}"/>
                </a:ext>
              </a:extLst>
            </p:cNvPr>
            <p:cNvSpPr>
              <a:spLocks noChangeArrowheads="1"/>
            </p:cNvSpPr>
            <p:nvPr/>
          </p:nvSpPr>
          <p:spPr bwMode="auto">
            <a:xfrm>
              <a:off x="4800" y="1008"/>
              <a:ext cx="336" cy="336"/>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键盘</a:t>
              </a:r>
            </a:p>
          </p:txBody>
        </p:sp>
        <p:sp>
          <p:nvSpPr>
            <p:cNvPr id="16394" name="AutoShape 10">
              <a:extLst>
                <a:ext uri="{FF2B5EF4-FFF2-40B4-BE49-F238E27FC236}">
                  <a16:creationId xmlns:a16="http://schemas.microsoft.com/office/drawing/2014/main" id="{00B8FAB0-345B-455D-8F89-415F3697A430}"/>
                </a:ext>
              </a:extLst>
            </p:cNvPr>
            <p:cNvSpPr>
              <a:spLocks noChangeArrowheads="1"/>
            </p:cNvSpPr>
            <p:nvPr/>
          </p:nvSpPr>
          <p:spPr bwMode="auto">
            <a:xfrm>
              <a:off x="2832" y="624"/>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显示器</a:t>
              </a:r>
            </a:p>
          </p:txBody>
        </p:sp>
        <p:sp>
          <p:nvSpPr>
            <p:cNvPr id="16395" name="AutoShape 10">
              <a:extLst>
                <a:ext uri="{FF2B5EF4-FFF2-40B4-BE49-F238E27FC236}">
                  <a16:creationId xmlns:a16="http://schemas.microsoft.com/office/drawing/2014/main" id="{A3E1A2D6-1CEE-402C-A4CD-F23113306421}"/>
                </a:ext>
              </a:extLst>
            </p:cNvPr>
            <p:cNvSpPr>
              <a:spLocks noChangeArrowheads="1"/>
            </p:cNvSpPr>
            <p:nvPr/>
          </p:nvSpPr>
          <p:spPr bwMode="auto">
            <a:xfrm>
              <a:off x="3744" y="624"/>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打印机</a:t>
              </a:r>
            </a:p>
          </p:txBody>
        </p:sp>
        <p:sp>
          <p:nvSpPr>
            <p:cNvPr id="16396" name="AutoShape 10">
              <a:extLst>
                <a:ext uri="{FF2B5EF4-FFF2-40B4-BE49-F238E27FC236}">
                  <a16:creationId xmlns:a16="http://schemas.microsoft.com/office/drawing/2014/main" id="{C97C8DDD-6A7B-4DCE-AD2D-61CAD5681C91}"/>
                </a:ext>
              </a:extLst>
            </p:cNvPr>
            <p:cNvSpPr>
              <a:spLocks noChangeArrowheads="1"/>
            </p:cNvSpPr>
            <p:nvPr/>
          </p:nvSpPr>
          <p:spPr bwMode="auto">
            <a:xfrm>
              <a:off x="672" y="1248"/>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各保护装置</a:t>
              </a:r>
            </a:p>
          </p:txBody>
        </p:sp>
        <p:sp>
          <p:nvSpPr>
            <p:cNvPr id="16397" name="AutoShape 10">
              <a:extLst>
                <a:ext uri="{FF2B5EF4-FFF2-40B4-BE49-F238E27FC236}">
                  <a16:creationId xmlns:a16="http://schemas.microsoft.com/office/drawing/2014/main" id="{3C36F6F8-9CEE-40FF-AAED-CB6559E3FC59}"/>
                </a:ext>
              </a:extLst>
            </p:cNvPr>
            <p:cNvSpPr>
              <a:spLocks noChangeArrowheads="1"/>
            </p:cNvSpPr>
            <p:nvPr/>
          </p:nvSpPr>
          <p:spPr bwMode="auto">
            <a:xfrm>
              <a:off x="4752" y="1440"/>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通信控制器</a:t>
              </a:r>
            </a:p>
          </p:txBody>
        </p:sp>
        <p:sp>
          <p:nvSpPr>
            <p:cNvPr id="16398" name="AutoShape 10">
              <a:extLst>
                <a:ext uri="{FF2B5EF4-FFF2-40B4-BE49-F238E27FC236}">
                  <a16:creationId xmlns:a16="http://schemas.microsoft.com/office/drawing/2014/main" id="{21986054-734B-4C12-BC98-C28A67CC78D4}"/>
                </a:ext>
              </a:extLst>
            </p:cNvPr>
            <p:cNvSpPr>
              <a:spLocks noChangeArrowheads="1"/>
            </p:cNvSpPr>
            <p:nvPr/>
          </p:nvSpPr>
          <p:spPr bwMode="auto">
            <a:xfrm>
              <a:off x="4416" y="1824"/>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输出接口</a:t>
              </a:r>
            </a:p>
          </p:txBody>
        </p:sp>
        <p:sp>
          <p:nvSpPr>
            <p:cNvPr id="16399" name="AutoShape 10">
              <a:extLst>
                <a:ext uri="{FF2B5EF4-FFF2-40B4-BE49-F238E27FC236}">
                  <a16:creationId xmlns:a16="http://schemas.microsoft.com/office/drawing/2014/main" id="{2F989D58-59ED-423B-BCA6-8EBDA01F3ECF}"/>
                </a:ext>
              </a:extLst>
            </p:cNvPr>
            <p:cNvSpPr>
              <a:spLocks noChangeArrowheads="1"/>
            </p:cNvSpPr>
            <p:nvPr/>
          </p:nvSpPr>
          <p:spPr bwMode="auto">
            <a:xfrm>
              <a:off x="3552" y="1824"/>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输入接口</a:t>
              </a:r>
            </a:p>
          </p:txBody>
        </p:sp>
        <p:sp>
          <p:nvSpPr>
            <p:cNvPr id="16400" name="AutoShape 10">
              <a:extLst>
                <a:ext uri="{FF2B5EF4-FFF2-40B4-BE49-F238E27FC236}">
                  <a16:creationId xmlns:a16="http://schemas.microsoft.com/office/drawing/2014/main" id="{290E103C-0920-48E4-8ED7-0307F7213450}"/>
                </a:ext>
              </a:extLst>
            </p:cNvPr>
            <p:cNvSpPr>
              <a:spLocks noChangeArrowheads="1"/>
            </p:cNvSpPr>
            <p:nvPr/>
          </p:nvSpPr>
          <p:spPr bwMode="auto">
            <a:xfrm>
              <a:off x="2688" y="1824"/>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en-US" altLang="zh-CN" sz="1800" b="1">
                  <a:latin typeface="Times New Roman" panose="02020603050405020304" pitchFamily="18" charset="0"/>
                  <a:ea typeface="宋体" panose="02010600030101010101" pitchFamily="2" charset="-122"/>
                </a:rPr>
                <a:t>A/D</a:t>
              </a:r>
              <a:r>
                <a:rPr lang="zh-CN" altLang="en-US" sz="1800" b="1">
                  <a:latin typeface="Times New Roman" panose="02020603050405020304" pitchFamily="18" charset="0"/>
                  <a:ea typeface="宋体" panose="02010600030101010101" pitchFamily="2" charset="-122"/>
                </a:rPr>
                <a:t>模块</a:t>
              </a:r>
            </a:p>
          </p:txBody>
        </p:sp>
        <p:sp>
          <p:nvSpPr>
            <p:cNvPr id="16401" name="AutoShape 10">
              <a:extLst>
                <a:ext uri="{FF2B5EF4-FFF2-40B4-BE49-F238E27FC236}">
                  <a16:creationId xmlns:a16="http://schemas.microsoft.com/office/drawing/2014/main" id="{25AF9D3F-C866-4AF0-ADE4-A56ED759276D}"/>
                </a:ext>
              </a:extLst>
            </p:cNvPr>
            <p:cNvSpPr>
              <a:spLocks noChangeArrowheads="1"/>
            </p:cNvSpPr>
            <p:nvPr/>
          </p:nvSpPr>
          <p:spPr bwMode="auto">
            <a:xfrm>
              <a:off x="1824" y="1824"/>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输出接口</a:t>
              </a:r>
            </a:p>
          </p:txBody>
        </p:sp>
        <p:sp>
          <p:nvSpPr>
            <p:cNvPr id="16402" name="AutoShape 10">
              <a:extLst>
                <a:ext uri="{FF2B5EF4-FFF2-40B4-BE49-F238E27FC236}">
                  <a16:creationId xmlns:a16="http://schemas.microsoft.com/office/drawing/2014/main" id="{DE918F14-258A-4CF7-9A22-F4809D5D908B}"/>
                </a:ext>
              </a:extLst>
            </p:cNvPr>
            <p:cNvSpPr>
              <a:spLocks noChangeArrowheads="1"/>
            </p:cNvSpPr>
            <p:nvPr/>
          </p:nvSpPr>
          <p:spPr bwMode="auto">
            <a:xfrm>
              <a:off x="960" y="1824"/>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开入接口</a:t>
              </a:r>
            </a:p>
          </p:txBody>
        </p:sp>
        <p:sp>
          <p:nvSpPr>
            <p:cNvPr id="16403" name="AutoShape 10">
              <a:extLst>
                <a:ext uri="{FF2B5EF4-FFF2-40B4-BE49-F238E27FC236}">
                  <a16:creationId xmlns:a16="http://schemas.microsoft.com/office/drawing/2014/main" id="{4657BBBD-8FB8-4D99-86F7-70BC201F7AE0}"/>
                </a:ext>
              </a:extLst>
            </p:cNvPr>
            <p:cNvSpPr>
              <a:spLocks noChangeArrowheads="1"/>
            </p:cNvSpPr>
            <p:nvPr/>
          </p:nvSpPr>
          <p:spPr bwMode="auto">
            <a:xfrm>
              <a:off x="96" y="1824"/>
              <a:ext cx="816" cy="288"/>
            </a:xfrm>
            <a:prstGeom prst="flowChartAlternateProcess">
              <a:avLst/>
            </a:prstGeom>
            <a:solidFill>
              <a:srgbClr val="99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800" b="1">
                  <a:latin typeface="Times New Roman" panose="02020603050405020304" pitchFamily="18" charset="0"/>
                  <a:ea typeface="宋体" panose="02010600030101010101" pitchFamily="2" charset="-122"/>
                </a:rPr>
                <a:t>输入接口</a:t>
              </a:r>
            </a:p>
          </p:txBody>
        </p:sp>
        <p:grpSp>
          <p:nvGrpSpPr>
            <p:cNvPr id="16404" name="Group 53">
              <a:extLst>
                <a:ext uri="{FF2B5EF4-FFF2-40B4-BE49-F238E27FC236}">
                  <a16:creationId xmlns:a16="http://schemas.microsoft.com/office/drawing/2014/main" id="{F1B256A3-E820-451D-AC39-EE353497BF19}"/>
                </a:ext>
              </a:extLst>
            </p:cNvPr>
            <p:cNvGrpSpPr>
              <a:grpSpLocks/>
            </p:cNvGrpSpPr>
            <p:nvPr/>
          </p:nvGrpSpPr>
          <p:grpSpPr bwMode="auto">
            <a:xfrm>
              <a:off x="528" y="2112"/>
              <a:ext cx="238" cy="1399"/>
              <a:chOff x="864" y="2605"/>
              <a:chExt cx="238" cy="1399"/>
            </a:xfrm>
          </p:grpSpPr>
          <p:sp>
            <p:nvSpPr>
              <p:cNvPr id="16441" name="AutoShape 54">
                <a:extLst>
                  <a:ext uri="{FF2B5EF4-FFF2-40B4-BE49-F238E27FC236}">
                    <a16:creationId xmlns:a16="http://schemas.microsoft.com/office/drawing/2014/main" id="{B67EE316-84C2-43C3-A535-922946EE0FD2}"/>
                  </a:ext>
                </a:extLst>
              </p:cNvPr>
              <p:cNvSpPr>
                <a:spLocks noChangeArrowheads="1"/>
              </p:cNvSpPr>
              <p:nvPr/>
            </p:nvSpPr>
            <p:spPr bwMode="auto">
              <a:xfrm>
                <a:off x="864" y="2784"/>
                <a:ext cx="238" cy="1220"/>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线</a:t>
                </a:r>
              </a:p>
              <a:p>
                <a:pPr algn="ctr" eaLnBrk="1" latinLnBrk="0" hangingPunct="1"/>
                <a:r>
                  <a:rPr lang="zh-CN" altLang="en-US" sz="1600" b="1">
                    <a:latin typeface="Times New Roman" panose="02020603050405020304" pitchFamily="18" charset="0"/>
                    <a:ea typeface="宋体" panose="02010600030101010101" pitchFamily="2" charset="-122"/>
                  </a:rPr>
                  <a:t>路</a:t>
                </a:r>
              </a:p>
              <a:p>
                <a:pPr algn="ctr" eaLnBrk="1" latinLnBrk="0" hangingPunct="1"/>
                <a:r>
                  <a:rPr lang="en-US" altLang="zh-CN" sz="1600" b="1">
                    <a:latin typeface="Times New Roman" panose="02020603050405020304" pitchFamily="18" charset="0"/>
                    <a:ea typeface="宋体" panose="02010600030101010101" pitchFamily="2" charset="-122"/>
                  </a:rPr>
                  <a:t>TV</a:t>
                </a:r>
              </a:p>
              <a:p>
                <a:pPr algn="ctr" eaLnBrk="1" latinLnBrk="0" hangingPunct="1"/>
                <a:r>
                  <a:rPr lang="en-US" altLang="zh-CN" sz="1600" b="1">
                    <a:latin typeface="Times New Roman" panose="02020603050405020304" pitchFamily="18" charset="0"/>
                    <a:ea typeface="宋体" panose="02010600030101010101" pitchFamily="2" charset="-122"/>
                  </a:rPr>
                  <a:t>TA</a:t>
                </a:r>
              </a:p>
            </p:txBody>
          </p:sp>
          <p:sp>
            <p:nvSpPr>
              <p:cNvPr id="16442" name="Line 61">
                <a:extLst>
                  <a:ext uri="{FF2B5EF4-FFF2-40B4-BE49-F238E27FC236}">
                    <a16:creationId xmlns:a16="http://schemas.microsoft.com/office/drawing/2014/main" id="{BB82C6E5-E34A-47FF-87D8-FB7B0498346C}"/>
                  </a:ext>
                </a:extLst>
              </p:cNvPr>
              <p:cNvSpPr>
                <a:spLocks noChangeShapeType="1"/>
              </p:cNvSpPr>
              <p:nvPr/>
            </p:nvSpPr>
            <p:spPr bwMode="auto">
              <a:xfrm>
                <a:off x="988" y="2605"/>
                <a:ext cx="0" cy="15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405" name="Group 70">
              <a:extLst>
                <a:ext uri="{FF2B5EF4-FFF2-40B4-BE49-F238E27FC236}">
                  <a16:creationId xmlns:a16="http://schemas.microsoft.com/office/drawing/2014/main" id="{A24BD5BA-8397-4910-BD0F-144B11AD5F7D}"/>
                </a:ext>
              </a:extLst>
            </p:cNvPr>
            <p:cNvGrpSpPr>
              <a:grpSpLocks/>
            </p:cNvGrpSpPr>
            <p:nvPr/>
          </p:nvGrpSpPr>
          <p:grpSpPr bwMode="auto">
            <a:xfrm>
              <a:off x="2928" y="2112"/>
              <a:ext cx="238" cy="1399"/>
              <a:chOff x="864" y="2605"/>
              <a:chExt cx="238" cy="1399"/>
            </a:xfrm>
          </p:grpSpPr>
          <p:sp>
            <p:nvSpPr>
              <p:cNvPr id="16439" name="AutoShape 54">
                <a:extLst>
                  <a:ext uri="{FF2B5EF4-FFF2-40B4-BE49-F238E27FC236}">
                    <a16:creationId xmlns:a16="http://schemas.microsoft.com/office/drawing/2014/main" id="{500B1949-B812-4528-AFB4-AC3DBA0D7106}"/>
                  </a:ext>
                </a:extLst>
              </p:cNvPr>
              <p:cNvSpPr>
                <a:spLocks noChangeArrowheads="1"/>
              </p:cNvSpPr>
              <p:nvPr/>
            </p:nvSpPr>
            <p:spPr bwMode="auto">
              <a:xfrm>
                <a:off x="864" y="2784"/>
                <a:ext cx="238" cy="1220"/>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模</a:t>
                </a:r>
              </a:p>
              <a:p>
                <a:pPr algn="ctr" eaLnBrk="1" latinLnBrk="0" hangingPunct="1"/>
                <a:r>
                  <a:rPr lang="zh-CN" altLang="en-US" sz="1600" b="1">
                    <a:latin typeface="Times New Roman" panose="02020603050405020304" pitchFamily="18" charset="0"/>
                    <a:ea typeface="宋体" panose="02010600030101010101" pitchFamily="2" charset="-122"/>
                  </a:rPr>
                  <a:t>拟</a:t>
                </a:r>
              </a:p>
              <a:p>
                <a:pPr algn="ctr" eaLnBrk="1" latinLnBrk="0" hangingPunct="1"/>
                <a:r>
                  <a:rPr lang="zh-CN" altLang="en-US" sz="1600" b="1">
                    <a:latin typeface="Times New Roman" panose="02020603050405020304" pitchFamily="18" charset="0"/>
                    <a:ea typeface="宋体" panose="02010600030101010101" pitchFamily="2" charset="-122"/>
                  </a:rPr>
                  <a:t>量</a:t>
                </a:r>
              </a:p>
              <a:p>
                <a:pPr algn="ctr" eaLnBrk="1" latinLnBrk="0" hangingPunct="1"/>
                <a:r>
                  <a:rPr lang="zh-CN" altLang="en-US" sz="1600" b="1">
                    <a:latin typeface="Times New Roman" panose="02020603050405020304" pitchFamily="18" charset="0"/>
                    <a:ea typeface="宋体" panose="02010600030101010101" pitchFamily="2" charset="-122"/>
                  </a:rPr>
                  <a:t>输</a:t>
                </a:r>
              </a:p>
              <a:p>
                <a:pPr algn="ctr" eaLnBrk="1" latinLnBrk="0" hangingPunct="1"/>
                <a:r>
                  <a:rPr lang="zh-CN" altLang="en-US" sz="1600" b="1">
                    <a:latin typeface="Times New Roman" panose="02020603050405020304" pitchFamily="18" charset="0"/>
                    <a:ea typeface="宋体" panose="02010600030101010101" pitchFamily="2" charset="-122"/>
                  </a:rPr>
                  <a:t>入</a:t>
                </a:r>
              </a:p>
            </p:txBody>
          </p:sp>
          <p:sp>
            <p:nvSpPr>
              <p:cNvPr id="16440" name="Line 61">
                <a:extLst>
                  <a:ext uri="{FF2B5EF4-FFF2-40B4-BE49-F238E27FC236}">
                    <a16:creationId xmlns:a16="http://schemas.microsoft.com/office/drawing/2014/main" id="{53780261-E4BD-451E-B910-EE1A700FF9ED}"/>
                  </a:ext>
                </a:extLst>
              </p:cNvPr>
              <p:cNvSpPr>
                <a:spLocks noChangeShapeType="1"/>
              </p:cNvSpPr>
              <p:nvPr/>
            </p:nvSpPr>
            <p:spPr bwMode="auto">
              <a:xfrm>
                <a:off x="988" y="2605"/>
                <a:ext cx="0" cy="15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406" name="Group 73">
              <a:extLst>
                <a:ext uri="{FF2B5EF4-FFF2-40B4-BE49-F238E27FC236}">
                  <a16:creationId xmlns:a16="http://schemas.microsoft.com/office/drawing/2014/main" id="{CC01B035-0C6B-43DF-8142-5C2304EA0BE9}"/>
                </a:ext>
              </a:extLst>
            </p:cNvPr>
            <p:cNvGrpSpPr>
              <a:grpSpLocks/>
            </p:cNvGrpSpPr>
            <p:nvPr/>
          </p:nvGrpSpPr>
          <p:grpSpPr bwMode="auto">
            <a:xfrm>
              <a:off x="2064" y="2112"/>
              <a:ext cx="238" cy="1399"/>
              <a:chOff x="864" y="2605"/>
              <a:chExt cx="238" cy="1399"/>
            </a:xfrm>
          </p:grpSpPr>
          <p:sp>
            <p:nvSpPr>
              <p:cNvPr id="16437" name="AutoShape 54">
                <a:extLst>
                  <a:ext uri="{FF2B5EF4-FFF2-40B4-BE49-F238E27FC236}">
                    <a16:creationId xmlns:a16="http://schemas.microsoft.com/office/drawing/2014/main" id="{1C864B7F-6782-4B03-9FB0-6B9C955F52A7}"/>
                  </a:ext>
                </a:extLst>
              </p:cNvPr>
              <p:cNvSpPr>
                <a:spLocks noChangeArrowheads="1"/>
              </p:cNvSpPr>
              <p:nvPr/>
            </p:nvSpPr>
            <p:spPr bwMode="auto">
              <a:xfrm>
                <a:off x="864" y="2784"/>
                <a:ext cx="238" cy="1220"/>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保</a:t>
                </a:r>
              </a:p>
              <a:p>
                <a:pPr algn="ctr" eaLnBrk="1" latinLnBrk="0" hangingPunct="1"/>
                <a:r>
                  <a:rPr lang="zh-CN" altLang="en-US" sz="1600" b="1">
                    <a:latin typeface="Times New Roman" panose="02020603050405020304" pitchFamily="18" charset="0"/>
                    <a:ea typeface="宋体" panose="02010600030101010101" pitchFamily="2" charset="-122"/>
                  </a:rPr>
                  <a:t>护</a:t>
                </a:r>
              </a:p>
              <a:p>
                <a:pPr algn="ctr" eaLnBrk="1" latinLnBrk="0" hangingPunct="1"/>
                <a:r>
                  <a:rPr lang="zh-CN" altLang="en-US" sz="1600" b="1">
                    <a:latin typeface="Times New Roman" panose="02020603050405020304" pitchFamily="18" charset="0"/>
                    <a:ea typeface="宋体" panose="02010600030101010101" pitchFamily="2" charset="-122"/>
                  </a:rPr>
                  <a:t>出</a:t>
                </a:r>
              </a:p>
              <a:p>
                <a:pPr algn="ctr" eaLnBrk="1" latinLnBrk="0" hangingPunct="1"/>
                <a:r>
                  <a:rPr lang="zh-CN" altLang="en-US" sz="1600" b="1">
                    <a:latin typeface="Times New Roman" panose="02020603050405020304" pitchFamily="18" charset="0"/>
                    <a:ea typeface="宋体" panose="02010600030101010101" pitchFamily="2" charset="-122"/>
                  </a:rPr>
                  <a:t>口</a:t>
                </a:r>
              </a:p>
            </p:txBody>
          </p:sp>
          <p:sp>
            <p:nvSpPr>
              <p:cNvPr id="16438" name="Line 61">
                <a:extLst>
                  <a:ext uri="{FF2B5EF4-FFF2-40B4-BE49-F238E27FC236}">
                    <a16:creationId xmlns:a16="http://schemas.microsoft.com/office/drawing/2014/main" id="{B78A6348-EDA3-4219-850A-2DA415CE9C64}"/>
                  </a:ext>
                </a:extLst>
              </p:cNvPr>
              <p:cNvSpPr>
                <a:spLocks noChangeShapeType="1"/>
              </p:cNvSpPr>
              <p:nvPr/>
            </p:nvSpPr>
            <p:spPr bwMode="auto">
              <a:xfrm>
                <a:off x="988" y="2605"/>
                <a:ext cx="0" cy="15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407" name="Group 76">
              <a:extLst>
                <a:ext uri="{FF2B5EF4-FFF2-40B4-BE49-F238E27FC236}">
                  <a16:creationId xmlns:a16="http://schemas.microsoft.com/office/drawing/2014/main" id="{7965965B-6FEB-4BC1-AE3B-DAAC47D6CE0A}"/>
                </a:ext>
              </a:extLst>
            </p:cNvPr>
            <p:cNvGrpSpPr>
              <a:grpSpLocks/>
            </p:cNvGrpSpPr>
            <p:nvPr/>
          </p:nvGrpSpPr>
          <p:grpSpPr bwMode="auto">
            <a:xfrm>
              <a:off x="1248" y="2112"/>
              <a:ext cx="238" cy="1399"/>
              <a:chOff x="864" y="2605"/>
              <a:chExt cx="238" cy="1399"/>
            </a:xfrm>
          </p:grpSpPr>
          <p:sp>
            <p:nvSpPr>
              <p:cNvPr id="16435" name="AutoShape 54">
                <a:extLst>
                  <a:ext uri="{FF2B5EF4-FFF2-40B4-BE49-F238E27FC236}">
                    <a16:creationId xmlns:a16="http://schemas.microsoft.com/office/drawing/2014/main" id="{673112B5-30F0-48B1-BB84-59FF9CE79D65}"/>
                  </a:ext>
                </a:extLst>
              </p:cNvPr>
              <p:cNvSpPr>
                <a:spLocks noChangeArrowheads="1"/>
              </p:cNvSpPr>
              <p:nvPr/>
            </p:nvSpPr>
            <p:spPr bwMode="auto">
              <a:xfrm>
                <a:off x="864" y="2784"/>
                <a:ext cx="238" cy="1220"/>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断</a:t>
                </a:r>
              </a:p>
              <a:p>
                <a:pPr algn="ctr" eaLnBrk="1" latinLnBrk="0" hangingPunct="1"/>
                <a:r>
                  <a:rPr lang="zh-CN" altLang="en-US" sz="1600" b="1">
                    <a:latin typeface="Times New Roman" panose="02020603050405020304" pitchFamily="18" charset="0"/>
                    <a:ea typeface="宋体" panose="02010600030101010101" pitchFamily="2" charset="-122"/>
                  </a:rPr>
                  <a:t>路</a:t>
                </a:r>
              </a:p>
              <a:p>
                <a:pPr algn="ctr" eaLnBrk="1" latinLnBrk="0" hangingPunct="1"/>
                <a:r>
                  <a:rPr lang="zh-CN" altLang="en-US" sz="1600" b="1">
                    <a:latin typeface="Times New Roman" panose="02020603050405020304" pitchFamily="18" charset="0"/>
                    <a:ea typeface="宋体" panose="02010600030101010101" pitchFamily="2" charset="-122"/>
                  </a:rPr>
                  <a:t>器</a:t>
                </a:r>
              </a:p>
              <a:p>
                <a:pPr algn="ctr" eaLnBrk="1" latinLnBrk="0" hangingPunct="1"/>
                <a:r>
                  <a:rPr lang="zh-CN" altLang="en-US" sz="1600" b="1">
                    <a:latin typeface="Times New Roman" panose="02020603050405020304" pitchFamily="18" charset="0"/>
                    <a:ea typeface="宋体" panose="02010600030101010101" pitchFamily="2" charset="-122"/>
                  </a:rPr>
                  <a:t>分</a:t>
                </a:r>
              </a:p>
              <a:p>
                <a:pPr algn="ctr" eaLnBrk="1" latinLnBrk="0" hangingPunct="1"/>
                <a:r>
                  <a:rPr lang="zh-CN" altLang="en-US" sz="1600" b="1">
                    <a:latin typeface="Times New Roman" panose="02020603050405020304" pitchFamily="18" charset="0"/>
                    <a:ea typeface="宋体" panose="02010600030101010101" pitchFamily="2" charset="-122"/>
                  </a:rPr>
                  <a:t>合</a:t>
                </a:r>
              </a:p>
              <a:p>
                <a:pPr algn="ctr" eaLnBrk="1" latinLnBrk="0" hangingPunct="1"/>
                <a:r>
                  <a:rPr lang="zh-CN" altLang="en-US" sz="1600" b="1">
                    <a:latin typeface="Times New Roman" panose="02020603050405020304" pitchFamily="18" charset="0"/>
                    <a:ea typeface="宋体" panose="02010600030101010101" pitchFamily="2" charset="-122"/>
                  </a:rPr>
                  <a:t>状</a:t>
                </a:r>
              </a:p>
              <a:p>
                <a:pPr algn="ctr" eaLnBrk="1" latinLnBrk="0" hangingPunct="1"/>
                <a:r>
                  <a:rPr lang="zh-CN" altLang="en-US" sz="1600" b="1">
                    <a:latin typeface="Times New Roman" panose="02020603050405020304" pitchFamily="18" charset="0"/>
                    <a:ea typeface="宋体" panose="02010600030101010101" pitchFamily="2" charset="-122"/>
                  </a:rPr>
                  <a:t>态</a:t>
                </a:r>
              </a:p>
            </p:txBody>
          </p:sp>
          <p:sp>
            <p:nvSpPr>
              <p:cNvPr id="16436" name="Line 61">
                <a:extLst>
                  <a:ext uri="{FF2B5EF4-FFF2-40B4-BE49-F238E27FC236}">
                    <a16:creationId xmlns:a16="http://schemas.microsoft.com/office/drawing/2014/main" id="{32E3C901-CE79-43FA-9999-BFA386E16169}"/>
                  </a:ext>
                </a:extLst>
              </p:cNvPr>
              <p:cNvSpPr>
                <a:spLocks noChangeShapeType="1"/>
              </p:cNvSpPr>
              <p:nvPr/>
            </p:nvSpPr>
            <p:spPr bwMode="auto">
              <a:xfrm>
                <a:off x="988" y="2605"/>
                <a:ext cx="0" cy="15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6408" name="Group 79">
              <a:extLst>
                <a:ext uri="{FF2B5EF4-FFF2-40B4-BE49-F238E27FC236}">
                  <a16:creationId xmlns:a16="http://schemas.microsoft.com/office/drawing/2014/main" id="{60EF4F91-5D05-451D-A19D-77F61A690631}"/>
                </a:ext>
              </a:extLst>
            </p:cNvPr>
            <p:cNvGrpSpPr>
              <a:grpSpLocks/>
            </p:cNvGrpSpPr>
            <p:nvPr/>
          </p:nvGrpSpPr>
          <p:grpSpPr bwMode="auto">
            <a:xfrm>
              <a:off x="4080" y="2112"/>
              <a:ext cx="240" cy="1584"/>
              <a:chOff x="864" y="2605"/>
              <a:chExt cx="238" cy="1399"/>
            </a:xfrm>
          </p:grpSpPr>
          <p:sp>
            <p:nvSpPr>
              <p:cNvPr id="16433" name="AutoShape 54">
                <a:extLst>
                  <a:ext uri="{FF2B5EF4-FFF2-40B4-BE49-F238E27FC236}">
                    <a16:creationId xmlns:a16="http://schemas.microsoft.com/office/drawing/2014/main" id="{6931235E-CEF3-405E-AAE8-BA6F9436230D}"/>
                  </a:ext>
                </a:extLst>
              </p:cNvPr>
              <p:cNvSpPr>
                <a:spLocks noChangeArrowheads="1"/>
              </p:cNvSpPr>
              <p:nvPr/>
            </p:nvSpPr>
            <p:spPr bwMode="auto">
              <a:xfrm>
                <a:off x="864" y="2784"/>
                <a:ext cx="238" cy="1220"/>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继</a:t>
                </a:r>
              </a:p>
              <a:p>
                <a:pPr algn="ctr" eaLnBrk="1" latinLnBrk="0" hangingPunct="1"/>
                <a:r>
                  <a:rPr lang="zh-CN" altLang="en-US" sz="1600" b="1">
                    <a:latin typeface="Times New Roman" panose="02020603050405020304" pitchFamily="18" charset="0"/>
                    <a:ea typeface="宋体" panose="02010600030101010101" pitchFamily="2" charset="-122"/>
                  </a:rPr>
                  <a:t>电</a:t>
                </a:r>
              </a:p>
              <a:p>
                <a:pPr algn="ctr" eaLnBrk="1" latinLnBrk="0" hangingPunct="1"/>
                <a:r>
                  <a:rPr lang="zh-CN" altLang="en-US" sz="1600" b="1">
                    <a:latin typeface="Times New Roman" panose="02020603050405020304" pitchFamily="18" charset="0"/>
                    <a:ea typeface="宋体" panose="02010600030101010101" pitchFamily="2" charset="-122"/>
                  </a:rPr>
                  <a:t>保</a:t>
                </a:r>
              </a:p>
              <a:p>
                <a:pPr algn="ctr" eaLnBrk="1" latinLnBrk="0" hangingPunct="1"/>
                <a:r>
                  <a:rPr lang="zh-CN" altLang="en-US" sz="1600" b="1">
                    <a:latin typeface="Times New Roman" panose="02020603050405020304" pitchFamily="18" charset="0"/>
                    <a:ea typeface="宋体" panose="02010600030101010101" pitchFamily="2" charset="-122"/>
                  </a:rPr>
                  <a:t>护</a:t>
                </a:r>
              </a:p>
              <a:p>
                <a:pPr algn="ctr" eaLnBrk="1" latinLnBrk="0" hangingPunct="1"/>
                <a:r>
                  <a:rPr lang="zh-CN" altLang="en-US" sz="1600" b="1">
                    <a:latin typeface="Times New Roman" panose="02020603050405020304" pitchFamily="18" charset="0"/>
                    <a:ea typeface="宋体" panose="02010600030101010101" pitchFamily="2" charset="-122"/>
                  </a:rPr>
                  <a:t>信</a:t>
                </a:r>
              </a:p>
              <a:p>
                <a:pPr algn="ctr" eaLnBrk="1" latinLnBrk="0" hangingPunct="1"/>
                <a:r>
                  <a:rPr lang="zh-CN" altLang="en-US" sz="1600" b="1">
                    <a:latin typeface="Times New Roman" panose="02020603050405020304" pitchFamily="18" charset="0"/>
                    <a:ea typeface="宋体" panose="02010600030101010101" pitchFamily="2" charset="-122"/>
                  </a:rPr>
                  <a:t>息</a:t>
                </a:r>
              </a:p>
              <a:p>
                <a:pPr algn="ctr" eaLnBrk="1" latinLnBrk="0" hangingPunct="1"/>
                <a:r>
                  <a:rPr lang="zh-CN" altLang="en-US" sz="1600" b="1">
                    <a:latin typeface="Times New Roman" panose="02020603050405020304" pitchFamily="18" charset="0"/>
                    <a:ea typeface="宋体" panose="02010600030101010101" pitchFamily="2" charset="-122"/>
                  </a:rPr>
                  <a:t>量</a:t>
                </a:r>
              </a:p>
              <a:p>
                <a:pPr algn="ctr" eaLnBrk="1" latinLnBrk="0" hangingPunct="1"/>
                <a:r>
                  <a:rPr lang="zh-CN" altLang="en-US" sz="1600" b="1">
                    <a:latin typeface="Times New Roman" panose="02020603050405020304" pitchFamily="18" charset="0"/>
                    <a:ea typeface="宋体" panose="02010600030101010101" pitchFamily="2" charset="-122"/>
                  </a:rPr>
                  <a:t>输</a:t>
                </a:r>
              </a:p>
              <a:p>
                <a:pPr algn="ctr" eaLnBrk="1" latinLnBrk="0" hangingPunct="1"/>
                <a:r>
                  <a:rPr lang="zh-CN" altLang="en-US" sz="1600" b="1">
                    <a:latin typeface="Times New Roman" panose="02020603050405020304" pitchFamily="18" charset="0"/>
                    <a:ea typeface="宋体" panose="02010600030101010101" pitchFamily="2" charset="-122"/>
                  </a:rPr>
                  <a:t>入</a:t>
                </a:r>
              </a:p>
            </p:txBody>
          </p:sp>
          <p:sp>
            <p:nvSpPr>
              <p:cNvPr id="16434" name="Line 61">
                <a:extLst>
                  <a:ext uri="{FF2B5EF4-FFF2-40B4-BE49-F238E27FC236}">
                    <a16:creationId xmlns:a16="http://schemas.microsoft.com/office/drawing/2014/main" id="{79DB6FD9-8919-450F-B5A4-5CBBCD66EF80}"/>
                  </a:ext>
                </a:extLst>
              </p:cNvPr>
              <p:cNvSpPr>
                <a:spLocks noChangeShapeType="1"/>
              </p:cNvSpPr>
              <p:nvPr/>
            </p:nvSpPr>
            <p:spPr bwMode="auto">
              <a:xfrm>
                <a:off x="988" y="2605"/>
                <a:ext cx="0" cy="15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409" name="AutoShape 54">
              <a:extLst>
                <a:ext uri="{FF2B5EF4-FFF2-40B4-BE49-F238E27FC236}">
                  <a16:creationId xmlns:a16="http://schemas.microsoft.com/office/drawing/2014/main" id="{87ADF293-1B32-4E98-A53C-A8AEBF839175}"/>
                </a:ext>
              </a:extLst>
            </p:cNvPr>
            <p:cNvSpPr>
              <a:spLocks noChangeArrowheads="1"/>
            </p:cNvSpPr>
            <p:nvPr/>
          </p:nvSpPr>
          <p:spPr bwMode="auto">
            <a:xfrm>
              <a:off x="3600" y="2304"/>
              <a:ext cx="240" cy="1392"/>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200" b="1">
                  <a:latin typeface="Times New Roman" panose="02020603050405020304" pitchFamily="18" charset="0"/>
                  <a:ea typeface="宋体" panose="02010600030101010101" pitchFamily="2" charset="-122"/>
                </a:rPr>
                <a:t>断</a:t>
              </a:r>
            </a:p>
            <a:p>
              <a:pPr algn="ctr" eaLnBrk="1" latinLnBrk="0" hangingPunct="1"/>
              <a:r>
                <a:rPr lang="zh-CN" altLang="en-US" sz="1200" b="1">
                  <a:latin typeface="Times New Roman" panose="02020603050405020304" pitchFamily="18" charset="0"/>
                  <a:ea typeface="宋体" panose="02010600030101010101" pitchFamily="2" charset="-122"/>
                </a:rPr>
                <a:t>路</a:t>
              </a:r>
            </a:p>
            <a:p>
              <a:pPr algn="ctr" eaLnBrk="1" latinLnBrk="0" hangingPunct="1"/>
              <a:r>
                <a:rPr lang="zh-CN" altLang="en-US" sz="1200" b="1">
                  <a:latin typeface="Times New Roman" panose="02020603050405020304" pitchFamily="18" charset="0"/>
                  <a:ea typeface="宋体" panose="02010600030101010101" pitchFamily="2" charset="-122"/>
                </a:rPr>
                <a:t>器</a:t>
              </a:r>
            </a:p>
            <a:p>
              <a:pPr algn="ctr" eaLnBrk="1" latinLnBrk="0" hangingPunct="1"/>
              <a:r>
                <a:rPr lang="zh-CN" altLang="en-US" sz="1200" b="1">
                  <a:latin typeface="Times New Roman" panose="02020603050405020304" pitchFamily="18" charset="0"/>
                  <a:ea typeface="宋体" panose="02010600030101010101" pitchFamily="2" charset="-122"/>
                </a:rPr>
                <a:t>和</a:t>
              </a:r>
            </a:p>
            <a:p>
              <a:pPr algn="ctr" eaLnBrk="1" latinLnBrk="0" hangingPunct="1"/>
              <a:r>
                <a:rPr lang="zh-CN" altLang="en-US" sz="1200" b="1">
                  <a:latin typeface="Times New Roman" panose="02020603050405020304" pitchFamily="18" charset="0"/>
                  <a:ea typeface="宋体" panose="02010600030101010101" pitchFamily="2" charset="-122"/>
                </a:rPr>
                <a:t>隔</a:t>
              </a:r>
            </a:p>
            <a:p>
              <a:pPr algn="ctr" eaLnBrk="1" latinLnBrk="0" hangingPunct="1"/>
              <a:r>
                <a:rPr lang="zh-CN" altLang="en-US" sz="1200" b="1">
                  <a:latin typeface="Times New Roman" panose="02020603050405020304" pitchFamily="18" charset="0"/>
                  <a:ea typeface="宋体" panose="02010600030101010101" pitchFamily="2" charset="-122"/>
                </a:rPr>
                <a:t>离</a:t>
              </a:r>
            </a:p>
            <a:p>
              <a:pPr algn="ctr" eaLnBrk="1" latinLnBrk="0" hangingPunct="1"/>
              <a:r>
                <a:rPr lang="zh-CN" altLang="en-US" sz="1200" b="1">
                  <a:latin typeface="Times New Roman" panose="02020603050405020304" pitchFamily="18" charset="0"/>
                  <a:ea typeface="宋体" panose="02010600030101010101" pitchFamily="2" charset="-122"/>
                </a:rPr>
                <a:t>开</a:t>
              </a:r>
            </a:p>
            <a:p>
              <a:pPr algn="ctr" eaLnBrk="1" latinLnBrk="0" hangingPunct="1"/>
              <a:r>
                <a:rPr lang="zh-CN" altLang="en-US" sz="1200" b="1">
                  <a:latin typeface="Times New Roman" panose="02020603050405020304" pitchFamily="18" charset="0"/>
                  <a:ea typeface="宋体" panose="02010600030101010101" pitchFamily="2" charset="-122"/>
                </a:rPr>
                <a:t>关</a:t>
              </a:r>
            </a:p>
            <a:p>
              <a:pPr algn="ctr" eaLnBrk="1" latinLnBrk="0" hangingPunct="1"/>
              <a:r>
                <a:rPr lang="zh-CN" altLang="en-US" sz="1200" b="1">
                  <a:latin typeface="Times New Roman" panose="02020603050405020304" pitchFamily="18" charset="0"/>
                  <a:ea typeface="宋体" panose="02010600030101010101" pitchFamily="2" charset="-122"/>
                </a:rPr>
                <a:t>状</a:t>
              </a:r>
            </a:p>
            <a:p>
              <a:pPr algn="ctr" eaLnBrk="1" latinLnBrk="0" hangingPunct="1"/>
              <a:r>
                <a:rPr lang="zh-CN" altLang="en-US" sz="1200" b="1">
                  <a:latin typeface="Times New Roman" panose="02020603050405020304" pitchFamily="18" charset="0"/>
                  <a:ea typeface="宋体" panose="02010600030101010101" pitchFamily="2" charset="-122"/>
                </a:rPr>
                <a:t>态</a:t>
              </a:r>
            </a:p>
            <a:p>
              <a:pPr algn="ctr" eaLnBrk="1" latinLnBrk="0" hangingPunct="1"/>
              <a:r>
                <a:rPr lang="zh-CN" altLang="en-US" sz="1200" b="1">
                  <a:latin typeface="Times New Roman" panose="02020603050405020304" pitchFamily="18" charset="0"/>
                  <a:ea typeface="宋体" panose="02010600030101010101" pitchFamily="2" charset="-122"/>
                </a:rPr>
                <a:t>输</a:t>
              </a:r>
            </a:p>
            <a:p>
              <a:pPr algn="ctr" eaLnBrk="1" latinLnBrk="0" hangingPunct="1"/>
              <a:r>
                <a:rPr lang="zh-CN" altLang="en-US" sz="1200" b="1">
                  <a:latin typeface="Times New Roman" panose="02020603050405020304" pitchFamily="18" charset="0"/>
                  <a:ea typeface="宋体" panose="02010600030101010101" pitchFamily="2" charset="-122"/>
                </a:rPr>
                <a:t>入</a:t>
              </a:r>
            </a:p>
          </p:txBody>
        </p:sp>
        <p:sp>
          <p:nvSpPr>
            <p:cNvPr id="16410" name="Line 61">
              <a:extLst>
                <a:ext uri="{FF2B5EF4-FFF2-40B4-BE49-F238E27FC236}">
                  <a16:creationId xmlns:a16="http://schemas.microsoft.com/office/drawing/2014/main" id="{E74BF3DE-D049-4AD0-B270-B993CB30AFC7}"/>
                </a:ext>
              </a:extLst>
            </p:cNvPr>
            <p:cNvSpPr>
              <a:spLocks noChangeShapeType="1"/>
            </p:cNvSpPr>
            <p:nvPr/>
          </p:nvSpPr>
          <p:spPr bwMode="auto">
            <a:xfrm>
              <a:off x="3725" y="2112"/>
              <a:ext cx="0" cy="22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6411" name="Group 85">
              <a:extLst>
                <a:ext uri="{FF2B5EF4-FFF2-40B4-BE49-F238E27FC236}">
                  <a16:creationId xmlns:a16="http://schemas.microsoft.com/office/drawing/2014/main" id="{DC678042-D79B-4F5F-839B-DFB522A56825}"/>
                </a:ext>
              </a:extLst>
            </p:cNvPr>
            <p:cNvGrpSpPr>
              <a:grpSpLocks/>
            </p:cNvGrpSpPr>
            <p:nvPr/>
          </p:nvGrpSpPr>
          <p:grpSpPr bwMode="auto">
            <a:xfrm>
              <a:off x="4752" y="2112"/>
              <a:ext cx="238" cy="1399"/>
              <a:chOff x="864" y="2605"/>
              <a:chExt cx="238" cy="1399"/>
            </a:xfrm>
          </p:grpSpPr>
          <p:sp>
            <p:nvSpPr>
              <p:cNvPr id="16431" name="AutoShape 54">
                <a:extLst>
                  <a:ext uri="{FF2B5EF4-FFF2-40B4-BE49-F238E27FC236}">
                    <a16:creationId xmlns:a16="http://schemas.microsoft.com/office/drawing/2014/main" id="{1ACB29DC-F126-417A-8331-E97CAC61B513}"/>
                  </a:ext>
                </a:extLst>
              </p:cNvPr>
              <p:cNvSpPr>
                <a:spLocks noChangeArrowheads="1"/>
              </p:cNvSpPr>
              <p:nvPr/>
            </p:nvSpPr>
            <p:spPr bwMode="auto">
              <a:xfrm>
                <a:off x="864" y="2784"/>
                <a:ext cx="238" cy="1220"/>
              </a:xfrm>
              <a:prstGeom prst="flowChartProcess">
                <a:avLst/>
              </a:prstGeom>
              <a:solidFill>
                <a:srgbClr val="CCFFCC"/>
              </a:solidFill>
              <a:ln w="9525">
                <a:solidFill>
                  <a:schemeClr val="tx1"/>
                </a:solidFill>
                <a:miter lim="800000"/>
                <a:headEnd/>
                <a:tailEnd/>
              </a:ln>
            </p:spPr>
            <p:txBody>
              <a:bodyPr wrap="none" anchor="ct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algn="ctr" eaLnBrk="1" latinLnBrk="0" hangingPunct="1"/>
                <a:r>
                  <a:rPr lang="zh-CN" altLang="en-US" sz="1600" b="1">
                    <a:latin typeface="Times New Roman" panose="02020603050405020304" pitchFamily="18" charset="0"/>
                    <a:ea typeface="宋体" panose="02010600030101010101" pitchFamily="2" charset="-122"/>
                  </a:rPr>
                  <a:t>出</a:t>
                </a:r>
              </a:p>
              <a:p>
                <a:pPr algn="ctr" eaLnBrk="1" latinLnBrk="0" hangingPunct="1"/>
                <a:r>
                  <a:rPr lang="zh-CN" altLang="en-US" sz="1600" b="1">
                    <a:latin typeface="Times New Roman" panose="02020603050405020304" pitchFamily="18" charset="0"/>
                    <a:ea typeface="宋体" panose="02010600030101010101" pitchFamily="2" charset="-122"/>
                  </a:rPr>
                  <a:t>口</a:t>
                </a:r>
              </a:p>
              <a:p>
                <a:pPr algn="ctr" eaLnBrk="1" latinLnBrk="0" hangingPunct="1"/>
                <a:r>
                  <a:rPr lang="zh-CN" altLang="en-US" sz="1600" b="1">
                    <a:latin typeface="Times New Roman" panose="02020603050405020304" pitchFamily="18" charset="0"/>
                    <a:ea typeface="宋体" panose="02010600030101010101" pitchFamily="2" charset="-122"/>
                  </a:rPr>
                  <a:t>继</a:t>
                </a:r>
              </a:p>
              <a:p>
                <a:pPr algn="ctr" eaLnBrk="1" latinLnBrk="0" hangingPunct="1"/>
                <a:r>
                  <a:rPr lang="zh-CN" altLang="en-US" sz="1600" b="1">
                    <a:latin typeface="Times New Roman" panose="02020603050405020304" pitchFamily="18" charset="0"/>
                    <a:ea typeface="宋体" panose="02010600030101010101" pitchFamily="2" charset="-122"/>
                  </a:rPr>
                  <a:t>电</a:t>
                </a:r>
              </a:p>
              <a:p>
                <a:pPr algn="ctr" eaLnBrk="1" latinLnBrk="0" hangingPunct="1"/>
                <a:r>
                  <a:rPr lang="zh-CN" altLang="en-US" sz="1600" b="1">
                    <a:latin typeface="Times New Roman" panose="02020603050405020304" pitchFamily="18" charset="0"/>
                    <a:ea typeface="宋体" panose="02010600030101010101" pitchFamily="2" charset="-122"/>
                  </a:rPr>
                  <a:t>器</a:t>
                </a:r>
              </a:p>
            </p:txBody>
          </p:sp>
          <p:sp>
            <p:nvSpPr>
              <p:cNvPr id="16432" name="Line 61">
                <a:extLst>
                  <a:ext uri="{FF2B5EF4-FFF2-40B4-BE49-F238E27FC236}">
                    <a16:creationId xmlns:a16="http://schemas.microsoft.com/office/drawing/2014/main" id="{B9965E08-DA55-42DD-A14D-0293C7C55F15}"/>
                  </a:ext>
                </a:extLst>
              </p:cNvPr>
              <p:cNvSpPr>
                <a:spLocks noChangeShapeType="1"/>
              </p:cNvSpPr>
              <p:nvPr/>
            </p:nvSpPr>
            <p:spPr bwMode="auto">
              <a:xfrm>
                <a:off x="988" y="2605"/>
                <a:ext cx="0" cy="152"/>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412" name="Line 88">
              <a:extLst>
                <a:ext uri="{FF2B5EF4-FFF2-40B4-BE49-F238E27FC236}">
                  <a16:creationId xmlns:a16="http://schemas.microsoft.com/office/drawing/2014/main" id="{732410BC-E93A-4FE2-B881-9A591E59FD62}"/>
                </a:ext>
              </a:extLst>
            </p:cNvPr>
            <p:cNvSpPr>
              <a:spLocks noChangeShapeType="1"/>
            </p:cNvSpPr>
            <p:nvPr/>
          </p:nvSpPr>
          <p:spPr bwMode="auto">
            <a:xfrm>
              <a:off x="3360" y="912"/>
              <a:ext cx="0" cy="2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13" name="Line 89">
              <a:extLst>
                <a:ext uri="{FF2B5EF4-FFF2-40B4-BE49-F238E27FC236}">
                  <a16:creationId xmlns:a16="http://schemas.microsoft.com/office/drawing/2014/main" id="{A28EA957-DAF4-4101-BFB1-154E85CD96C6}"/>
                </a:ext>
              </a:extLst>
            </p:cNvPr>
            <p:cNvSpPr>
              <a:spLocks noChangeShapeType="1"/>
            </p:cNvSpPr>
            <p:nvPr/>
          </p:nvSpPr>
          <p:spPr bwMode="auto">
            <a:xfrm>
              <a:off x="4080" y="912"/>
              <a:ext cx="0" cy="2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14" name="Line 90">
              <a:extLst>
                <a:ext uri="{FF2B5EF4-FFF2-40B4-BE49-F238E27FC236}">
                  <a16:creationId xmlns:a16="http://schemas.microsoft.com/office/drawing/2014/main" id="{093DE8A0-FF87-46D6-97A8-06BC2428A7C8}"/>
                </a:ext>
              </a:extLst>
            </p:cNvPr>
            <p:cNvSpPr>
              <a:spLocks noChangeShapeType="1"/>
            </p:cNvSpPr>
            <p:nvPr/>
          </p:nvSpPr>
          <p:spPr bwMode="auto">
            <a:xfrm>
              <a:off x="4464" y="1248"/>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5" name="Line 91">
              <a:extLst>
                <a:ext uri="{FF2B5EF4-FFF2-40B4-BE49-F238E27FC236}">
                  <a16:creationId xmlns:a16="http://schemas.microsoft.com/office/drawing/2014/main" id="{D7787645-DB9F-4944-BD8B-6D408DB036ED}"/>
                </a:ext>
              </a:extLst>
            </p:cNvPr>
            <p:cNvSpPr>
              <a:spLocks noChangeShapeType="1"/>
            </p:cNvSpPr>
            <p:nvPr/>
          </p:nvSpPr>
          <p:spPr bwMode="auto">
            <a:xfrm>
              <a:off x="4464" y="1536"/>
              <a:ext cx="288"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16" name="Line 92">
              <a:extLst>
                <a:ext uri="{FF2B5EF4-FFF2-40B4-BE49-F238E27FC236}">
                  <a16:creationId xmlns:a16="http://schemas.microsoft.com/office/drawing/2014/main" id="{F01E95B5-29AF-4775-87A9-5B6DA4EA80D3}"/>
                </a:ext>
              </a:extLst>
            </p:cNvPr>
            <p:cNvSpPr>
              <a:spLocks noChangeShapeType="1"/>
            </p:cNvSpPr>
            <p:nvPr/>
          </p:nvSpPr>
          <p:spPr bwMode="auto">
            <a:xfrm>
              <a:off x="5328" y="816"/>
              <a:ext cx="0" cy="624"/>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6417" name="Group 97">
              <a:extLst>
                <a:ext uri="{FF2B5EF4-FFF2-40B4-BE49-F238E27FC236}">
                  <a16:creationId xmlns:a16="http://schemas.microsoft.com/office/drawing/2014/main" id="{E92B167C-E41F-42EA-90AE-210332489025}"/>
                </a:ext>
              </a:extLst>
            </p:cNvPr>
            <p:cNvGrpSpPr>
              <a:grpSpLocks/>
            </p:cNvGrpSpPr>
            <p:nvPr/>
          </p:nvGrpSpPr>
          <p:grpSpPr bwMode="auto">
            <a:xfrm>
              <a:off x="4368" y="1584"/>
              <a:ext cx="192" cy="240"/>
              <a:chOff x="4368" y="1584"/>
              <a:chExt cx="192" cy="240"/>
            </a:xfrm>
          </p:grpSpPr>
          <p:sp>
            <p:nvSpPr>
              <p:cNvPr id="16428" name="Line 93">
                <a:extLst>
                  <a:ext uri="{FF2B5EF4-FFF2-40B4-BE49-F238E27FC236}">
                    <a16:creationId xmlns:a16="http://schemas.microsoft.com/office/drawing/2014/main" id="{49DAE667-06AD-4F19-B327-B1AA2CF967C9}"/>
                  </a:ext>
                </a:extLst>
              </p:cNvPr>
              <p:cNvSpPr>
                <a:spLocks noChangeShapeType="1"/>
              </p:cNvSpPr>
              <p:nvPr/>
            </p:nvSpPr>
            <p:spPr bwMode="auto">
              <a:xfrm>
                <a:off x="4368" y="158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9" name="Line 94">
                <a:extLst>
                  <a:ext uri="{FF2B5EF4-FFF2-40B4-BE49-F238E27FC236}">
                    <a16:creationId xmlns:a16="http://schemas.microsoft.com/office/drawing/2014/main" id="{BA3BDE58-D682-4B7C-A9BD-92302B40D51C}"/>
                  </a:ext>
                </a:extLst>
              </p:cNvPr>
              <p:cNvSpPr>
                <a:spLocks noChangeShapeType="1"/>
              </p:cNvSpPr>
              <p:nvPr/>
            </p:nvSpPr>
            <p:spPr bwMode="auto">
              <a:xfrm>
                <a:off x="4368" y="168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0" name="Line 95">
                <a:extLst>
                  <a:ext uri="{FF2B5EF4-FFF2-40B4-BE49-F238E27FC236}">
                    <a16:creationId xmlns:a16="http://schemas.microsoft.com/office/drawing/2014/main" id="{80619582-4376-40DD-8770-951296B41E16}"/>
                  </a:ext>
                </a:extLst>
              </p:cNvPr>
              <p:cNvSpPr>
                <a:spLocks noChangeShapeType="1"/>
              </p:cNvSpPr>
              <p:nvPr/>
            </p:nvSpPr>
            <p:spPr bwMode="auto">
              <a:xfrm>
                <a:off x="4560" y="16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418" name="Line 98">
              <a:extLst>
                <a:ext uri="{FF2B5EF4-FFF2-40B4-BE49-F238E27FC236}">
                  <a16:creationId xmlns:a16="http://schemas.microsoft.com/office/drawing/2014/main" id="{E9B6010D-94B7-4A7F-B355-792DE2D3B32F}"/>
                </a:ext>
              </a:extLst>
            </p:cNvPr>
            <p:cNvSpPr>
              <a:spLocks noChangeShapeType="1"/>
            </p:cNvSpPr>
            <p:nvPr/>
          </p:nvSpPr>
          <p:spPr bwMode="auto">
            <a:xfrm>
              <a:off x="4128" y="1584"/>
              <a:ext cx="0" cy="24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19" name="Line 99">
              <a:extLst>
                <a:ext uri="{FF2B5EF4-FFF2-40B4-BE49-F238E27FC236}">
                  <a16:creationId xmlns:a16="http://schemas.microsoft.com/office/drawing/2014/main" id="{DD9032B8-5750-47B4-AD70-DA9C69C07A83}"/>
                </a:ext>
              </a:extLst>
            </p:cNvPr>
            <p:cNvSpPr>
              <a:spLocks noChangeShapeType="1"/>
            </p:cNvSpPr>
            <p:nvPr/>
          </p:nvSpPr>
          <p:spPr bwMode="auto">
            <a:xfrm>
              <a:off x="3312" y="1584"/>
              <a:ext cx="0" cy="24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20" name="Line 100">
              <a:extLst>
                <a:ext uri="{FF2B5EF4-FFF2-40B4-BE49-F238E27FC236}">
                  <a16:creationId xmlns:a16="http://schemas.microsoft.com/office/drawing/2014/main" id="{5D342E47-BD40-48C6-A997-3ED064BD44CD}"/>
                </a:ext>
              </a:extLst>
            </p:cNvPr>
            <p:cNvSpPr>
              <a:spLocks noChangeShapeType="1"/>
            </p:cNvSpPr>
            <p:nvPr/>
          </p:nvSpPr>
          <p:spPr bwMode="auto">
            <a:xfrm flipH="1">
              <a:off x="1488" y="1392"/>
              <a:ext cx="1632"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421" name="Line 101">
              <a:extLst>
                <a:ext uri="{FF2B5EF4-FFF2-40B4-BE49-F238E27FC236}">
                  <a16:creationId xmlns:a16="http://schemas.microsoft.com/office/drawing/2014/main" id="{24AB0F24-E740-47FB-9311-EB4EEA7A513E}"/>
                </a:ext>
              </a:extLst>
            </p:cNvPr>
            <p:cNvSpPr>
              <a:spLocks noChangeShapeType="1"/>
            </p:cNvSpPr>
            <p:nvPr/>
          </p:nvSpPr>
          <p:spPr bwMode="auto">
            <a:xfrm>
              <a:off x="1296" y="1536"/>
              <a:ext cx="0" cy="2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6422" name="Line 102">
              <a:extLst>
                <a:ext uri="{FF2B5EF4-FFF2-40B4-BE49-F238E27FC236}">
                  <a16:creationId xmlns:a16="http://schemas.microsoft.com/office/drawing/2014/main" id="{B69D6402-1220-4121-8800-CF38AE56301B}"/>
                </a:ext>
              </a:extLst>
            </p:cNvPr>
            <p:cNvSpPr>
              <a:spLocks noChangeShapeType="1"/>
            </p:cNvSpPr>
            <p:nvPr/>
          </p:nvSpPr>
          <p:spPr bwMode="auto">
            <a:xfrm>
              <a:off x="768" y="1536"/>
              <a:ext cx="0" cy="288"/>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6423" name="Group 103">
              <a:extLst>
                <a:ext uri="{FF2B5EF4-FFF2-40B4-BE49-F238E27FC236}">
                  <a16:creationId xmlns:a16="http://schemas.microsoft.com/office/drawing/2014/main" id="{B647177F-0FA2-4B74-B9DA-3ECFF47EDECF}"/>
                </a:ext>
              </a:extLst>
            </p:cNvPr>
            <p:cNvGrpSpPr>
              <a:grpSpLocks/>
            </p:cNvGrpSpPr>
            <p:nvPr/>
          </p:nvGrpSpPr>
          <p:grpSpPr bwMode="auto">
            <a:xfrm>
              <a:off x="1440" y="1536"/>
              <a:ext cx="672" cy="288"/>
              <a:chOff x="4368" y="1584"/>
              <a:chExt cx="192" cy="240"/>
            </a:xfrm>
          </p:grpSpPr>
          <p:sp>
            <p:nvSpPr>
              <p:cNvPr id="16425" name="Line 104">
                <a:extLst>
                  <a:ext uri="{FF2B5EF4-FFF2-40B4-BE49-F238E27FC236}">
                    <a16:creationId xmlns:a16="http://schemas.microsoft.com/office/drawing/2014/main" id="{D13F4575-5B64-4CAC-BFCC-FEFBD0CBA21B}"/>
                  </a:ext>
                </a:extLst>
              </p:cNvPr>
              <p:cNvSpPr>
                <a:spLocks noChangeShapeType="1"/>
              </p:cNvSpPr>
              <p:nvPr/>
            </p:nvSpPr>
            <p:spPr bwMode="auto">
              <a:xfrm>
                <a:off x="4368" y="158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6" name="Line 105">
                <a:extLst>
                  <a:ext uri="{FF2B5EF4-FFF2-40B4-BE49-F238E27FC236}">
                    <a16:creationId xmlns:a16="http://schemas.microsoft.com/office/drawing/2014/main" id="{14259647-557E-4729-96B9-B5425CCABBC5}"/>
                  </a:ext>
                </a:extLst>
              </p:cNvPr>
              <p:cNvSpPr>
                <a:spLocks noChangeShapeType="1"/>
              </p:cNvSpPr>
              <p:nvPr/>
            </p:nvSpPr>
            <p:spPr bwMode="auto">
              <a:xfrm>
                <a:off x="4368" y="168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7" name="Line 106">
                <a:extLst>
                  <a:ext uri="{FF2B5EF4-FFF2-40B4-BE49-F238E27FC236}">
                    <a16:creationId xmlns:a16="http://schemas.microsoft.com/office/drawing/2014/main" id="{BD3B89F0-0821-4414-94B4-7AE5DCEA40B2}"/>
                  </a:ext>
                </a:extLst>
              </p:cNvPr>
              <p:cNvSpPr>
                <a:spLocks noChangeShapeType="1"/>
              </p:cNvSpPr>
              <p:nvPr/>
            </p:nvSpPr>
            <p:spPr bwMode="auto">
              <a:xfrm>
                <a:off x="4560" y="1680"/>
                <a:ext cx="0" cy="14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424" name="Rectangle 108">
              <a:extLst>
                <a:ext uri="{FF2B5EF4-FFF2-40B4-BE49-F238E27FC236}">
                  <a16:creationId xmlns:a16="http://schemas.microsoft.com/office/drawing/2014/main" id="{3E575A2F-409B-44D9-8C10-6BF50743F8DF}"/>
                </a:ext>
              </a:extLst>
            </p:cNvPr>
            <p:cNvSpPr>
              <a:spLocks noChangeArrowheads="1"/>
            </p:cNvSpPr>
            <p:nvPr/>
          </p:nvSpPr>
          <p:spPr bwMode="auto">
            <a:xfrm>
              <a:off x="5040" y="576"/>
              <a:ext cx="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楷体_GB2312" panose="02010609030101010101" pitchFamily="49" charset="-122"/>
                  <a:ea typeface="楷体_GB2312" panose="02010609030101010101" pitchFamily="49" charset="-122"/>
                </a:defRPr>
              </a:lvl1pPr>
              <a:lvl2pPr marL="742950" indent="-285750" eaLnBrk="0" hangingPunct="0">
                <a:defRPr kumimoji="1" sz="2400">
                  <a:solidFill>
                    <a:schemeClr val="tx1"/>
                  </a:solidFill>
                  <a:latin typeface="楷体_GB2312" panose="02010609030101010101" pitchFamily="49" charset="-122"/>
                  <a:ea typeface="楷体_GB2312" panose="02010609030101010101" pitchFamily="49" charset="-122"/>
                </a:defRPr>
              </a:lvl2pPr>
              <a:lvl3pPr marL="1143000" indent="-228600" eaLnBrk="0" hangingPunct="0">
                <a:defRPr kumimoji="1" sz="2400">
                  <a:solidFill>
                    <a:schemeClr val="tx1"/>
                  </a:solidFill>
                  <a:latin typeface="楷体_GB2312" panose="02010609030101010101" pitchFamily="49" charset="-122"/>
                  <a:ea typeface="楷体_GB2312" panose="02010609030101010101" pitchFamily="49" charset="-122"/>
                </a:defRPr>
              </a:lvl3pPr>
              <a:lvl4pPr marL="1600200" indent="-228600" eaLnBrk="0" hangingPunct="0">
                <a:defRPr kumimoji="1" sz="2400">
                  <a:solidFill>
                    <a:schemeClr val="tx1"/>
                  </a:solidFill>
                  <a:latin typeface="楷体_GB2312" panose="02010609030101010101" pitchFamily="49" charset="-122"/>
                  <a:ea typeface="楷体_GB2312" panose="02010609030101010101" pitchFamily="49" charset="-122"/>
                </a:defRPr>
              </a:lvl4pPr>
              <a:lvl5pPr marL="2057400" indent="-228600" eaLnBrk="0" hangingPunct="0">
                <a:defRPr kumimoji="1" sz="2400">
                  <a:solidFill>
                    <a:schemeClr val="tx1"/>
                  </a:solidFill>
                  <a:latin typeface="楷体_GB2312" panose="02010609030101010101" pitchFamily="49" charset="-122"/>
                  <a:ea typeface="楷体_GB2312" panose="02010609030101010101" pitchFamily="49" charset="-122"/>
                </a:defRPr>
              </a:lvl5pPr>
              <a:lvl6pPr marL="25146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6pPr>
              <a:lvl7pPr marL="29718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7pPr>
              <a:lvl8pPr marL="34290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8pPr>
              <a:lvl9pPr marL="3886200" indent="-228600" eaLnBrk="0" fontAlgn="base" latinLnBrk="1" hangingPunct="0">
                <a:spcBef>
                  <a:spcPct val="0"/>
                </a:spcBef>
                <a:spcAft>
                  <a:spcPct val="0"/>
                </a:spcAft>
                <a:defRPr kumimoji="1" sz="2400">
                  <a:solidFill>
                    <a:schemeClr val="tx1"/>
                  </a:solidFill>
                  <a:latin typeface="楷体_GB2312" panose="02010609030101010101" pitchFamily="49" charset="-122"/>
                  <a:ea typeface="楷体_GB2312" panose="02010609030101010101" pitchFamily="49" charset="-122"/>
                </a:defRPr>
              </a:lvl9pPr>
            </a:lstStyle>
            <a:p>
              <a:pPr eaLnBrk="1" hangingPunct="1"/>
              <a:r>
                <a:rPr kumimoji="0" lang="zh-CN" altLang="en-US" sz="1600" b="1">
                  <a:solidFill>
                    <a:schemeClr val="tx2"/>
                  </a:solidFill>
                  <a:latin typeface="宋体" panose="02010600030101010101" pitchFamily="2" charset="-122"/>
                  <a:ea typeface="宋体" panose="02010600030101010101" pitchFamily="2" charset="-122"/>
                </a:rPr>
                <a:t>调度中心</a:t>
              </a:r>
            </a:p>
          </p:txBody>
        </p:sp>
      </p:grpSp>
    </p:spTree>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3586</TotalTime>
  <Words>4797</Words>
  <Application>Microsoft Office PowerPoint</Application>
  <PresentationFormat>On-screen Show (4:3)</PresentationFormat>
  <Paragraphs>760</Paragraphs>
  <Slides>51</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51</vt:i4>
      </vt:variant>
    </vt:vector>
  </HeadingPairs>
  <TitlesOfParts>
    <vt:vector size="67" baseType="lpstr">
      <vt:lpstr>楷体_GB2312</vt:lpstr>
      <vt:lpstr>Arial</vt:lpstr>
      <vt:lpstr>Calibri</vt:lpstr>
      <vt:lpstr>맑은 고딕</vt:lpstr>
      <vt:lpstr>Gulim</vt:lpstr>
      <vt:lpstr>宋体</vt:lpstr>
      <vt:lpstr>-윤체L_ppt</vt:lpstr>
      <vt:lpstr>华文新魏</vt:lpstr>
      <vt:lpstr>Times New Roman</vt:lpstr>
      <vt:lpstr>Wingdings 2</vt:lpstr>
      <vt:lpstr>华文中宋</vt:lpstr>
      <vt:lpstr>黑体</vt:lpstr>
      <vt:lpstr>自定义设计方案</vt:lpstr>
      <vt:lpstr>Microsoft 公式 3.0</vt:lpstr>
      <vt:lpstr>位图图像</vt:lpstr>
      <vt:lpstr>MathType 7.0 Equation</vt:lpstr>
      <vt:lpstr>第一节 概述 </vt:lpstr>
      <vt:lpstr>二、变电站综合自动化系统的基本功能 </vt:lpstr>
      <vt:lpstr>（一）数据采集</vt:lpstr>
      <vt:lpstr>（三）控制与操作闭锁</vt:lpstr>
      <vt:lpstr>（四）微机保护与自动装置</vt:lpstr>
      <vt:lpstr>（五）与远方操作控制中心（或电力部门调度中心）通信</vt:lpstr>
      <vt:lpstr>（六）人机联系功能</vt:lpstr>
      <vt:lpstr>三、变电站综合自动化系统的结构</vt:lpstr>
      <vt:lpstr>（一）  集中式变电站综合自动化系统</vt:lpstr>
      <vt:lpstr>集中式综合自动化系统的主要特点 </vt:lpstr>
      <vt:lpstr>变电站的一、二次设备分层结构示意图</vt:lpstr>
      <vt:lpstr>PowerPoint Presentation</vt:lpstr>
      <vt:lpstr>打印或其他接口</vt:lpstr>
      <vt:lpstr> 四、变电站自动化系统设计原则</vt:lpstr>
      <vt:lpstr>五、变电站实现综合自动化的优越性</vt:lpstr>
      <vt:lpstr>第二节    微机远动装置简介</vt:lpstr>
      <vt:lpstr>二、微机远动装置的结构模式</vt:lpstr>
      <vt:lpstr>集中式微机远动装置的典型体系结构</vt:lpstr>
      <vt:lpstr>（二）   分布式微机远动装置 分布式微机远动装置模式是按照功能或者结构来构成分布式布置。 </vt:lpstr>
      <vt:lpstr>第三节 微机保护装置简介 一、微机型继电保护装置的应用和发展概况</vt:lpstr>
      <vt:lpstr>二、微机型继电保护装置特点</vt:lpstr>
      <vt:lpstr>三、微机保护硬件系统组成及作用</vt:lpstr>
      <vt:lpstr>各组成部分作用</vt:lpstr>
      <vt:lpstr>第四节 数字式继电保护算法 </vt:lpstr>
      <vt:lpstr>一、两采样值积算法 </vt:lpstr>
      <vt:lpstr>电流、电压采样值</vt:lpstr>
      <vt:lpstr>二、相电流突变量元件算法 ——反映电流增量</vt:lpstr>
      <vt:lpstr>第五节 变电站综合自动化系统举例 一、厦门湖里工业区10kV开关站综合自动化系统 </vt:lpstr>
      <vt:lpstr>厦门湖里工业区10kV开关站综合自动化系统 特点</vt:lpstr>
      <vt:lpstr>二、DVPS-600变电站综合自动化系统 </vt:lpstr>
      <vt:lpstr>PowerPoint Presentation</vt:lpstr>
      <vt:lpstr>（二）系统配置、特点及功能</vt:lpstr>
      <vt:lpstr>2．DVP-600系列保护监控装置</vt:lpstr>
      <vt:lpstr> </vt:lpstr>
      <vt:lpstr>CAN实时通讯网络</vt:lpstr>
      <vt:lpstr>4．DVPS-600变电站综合自动化系统配置的优点</vt:lpstr>
      <vt:lpstr>（三）DVPS-600变电站综合自动化系统软件功能介绍 </vt:lpstr>
      <vt:lpstr>PowerPoint Presentation</vt:lpstr>
      <vt:lpstr>PowerPoint Presentation</vt:lpstr>
      <vt:lpstr>2．画面结构</vt:lpstr>
      <vt:lpstr>3．软件系统功能</vt:lpstr>
      <vt:lpstr>（3）微机系统工况包括微机工况、微机网络工况和装置工况 </vt:lpstr>
      <vt:lpstr>（4）历史曲线 </vt:lpstr>
      <vt:lpstr>PowerPoint Presentation</vt:lpstr>
      <vt:lpstr>PowerPoint Presentation</vt:lpstr>
      <vt:lpstr>PowerPoint Presentation</vt:lpstr>
      <vt:lpstr>4．特殊功能</vt:lpstr>
      <vt:lpstr>5．系统生成</vt:lpstr>
      <vt:lpstr>PowerPoint Presentation</vt:lpstr>
      <vt:lpstr>6．小电流接地选线</vt:lpstr>
      <vt:lpstr>（四）系统性能指标 </vt:lpstr>
    </vt:vector>
  </TitlesOfParts>
  <Company>윤디자인연구소</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第四章变电站自动化</dc:title>
  <dc:creator>gu</dc:creator>
  <cp:lastModifiedBy>flamingo</cp:lastModifiedBy>
  <cp:revision>181</cp:revision>
  <dcterms:created xsi:type="dcterms:W3CDTF">2000-12-11T11:09:00Z</dcterms:created>
  <dcterms:modified xsi:type="dcterms:W3CDTF">2021-01-06T12:02:13Z</dcterms:modified>
</cp:coreProperties>
</file>