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8"/>
  </p:notesMasterIdLst>
  <p:handoutMasterIdLst>
    <p:handoutMasterId r:id="rId39"/>
  </p:handoutMasterIdLst>
  <p:sldIdLst>
    <p:sldId id="639" r:id="rId2"/>
    <p:sldId id="640" r:id="rId3"/>
    <p:sldId id="641" r:id="rId4"/>
    <p:sldId id="642" r:id="rId5"/>
    <p:sldId id="644" r:id="rId6"/>
    <p:sldId id="645" r:id="rId7"/>
    <p:sldId id="643" r:id="rId8"/>
    <p:sldId id="646" r:id="rId9"/>
    <p:sldId id="647" r:id="rId10"/>
    <p:sldId id="648" r:id="rId11"/>
    <p:sldId id="649" r:id="rId12"/>
    <p:sldId id="651" r:id="rId13"/>
    <p:sldId id="652" r:id="rId14"/>
    <p:sldId id="653" r:id="rId15"/>
    <p:sldId id="654" r:id="rId16"/>
    <p:sldId id="655" r:id="rId17"/>
    <p:sldId id="656" r:id="rId18"/>
    <p:sldId id="657" r:id="rId19"/>
    <p:sldId id="658" r:id="rId20"/>
    <p:sldId id="659" r:id="rId21"/>
    <p:sldId id="660" r:id="rId22"/>
    <p:sldId id="661" r:id="rId23"/>
    <p:sldId id="662" r:id="rId24"/>
    <p:sldId id="663" r:id="rId25"/>
    <p:sldId id="664" r:id="rId26"/>
    <p:sldId id="665" r:id="rId27"/>
    <p:sldId id="666" r:id="rId28"/>
    <p:sldId id="667" r:id="rId29"/>
    <p:sldId id="668" r:id="rId30"/>
    <p:sldId id="670" r:id="rId31"/>
    <p:sldId id="671" r:id="rId32"/>
    <p:sldId id="672" r:id="rId33"/>
    <p:sldId id="673" r:id="rId34"/>
    <p:sldId id="674" r:id="rId35"/>
    <p:sldId id="675" r:id="rId36"/>
    <p:sldId id="677" r:id="rId37"/>
  </p:sldIdLst>
  <p:sldSz cx="9144000" cy="6858000" type="screen4x3"/>
  <p:notesSz cx="6797675" cy="9929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9966"/>
    <a:srgbClr val="147192"/>
    <a:srgbClr val="BDBD03"/>
    <a:srgbClr val="278999"/>
    <a:srgbClr val="5B9BD5"/>
    <a:srgbClr val="9BBB59"/>
    <a:srgbClr val="73AE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25" autoAdjust="0"/>
    <p:restoredTop sz="89288" autoAdjust="0"/>
  </p:normalViewPr>
  <p:slideViewPr>
    <p:cSldViewPr snapToGrid="0">
      <p:cViewPr varScale="1">
        <p:scale>
          <a:sx n="89" d="100"/>
          <a:sy n="89" d="100"/>
        </p:scale>
        <p:origin x="1074" y="54"/>
      </p:cViewPr>
      <p:guideLst>
        <p:guide orient="horz" pos="2179"/>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91"/>
          </a:xfrm>
          <a:prstGeom prst="rect">
            <a:avLst/>
          </a:prstGeom>
        </p:spPr>
        <p:txBody>
          <a:bodyPr vert="horz" lIns="91440" tIns="45720" rIns="91440" bIns="45720" rtlCol="0"/>
          <a:lstStyle>
            <a:lvl1pPr algn="r">
              <a:defRPr sz="1200"/>
            </a:lvl1pPr>
          </a:lstStyle>
          <a:p>
            <a:fld id="{5E82CC8C-3DEA-4360-9C0A-645C1E714506}" type="datetimeFigureOut">
              <a:rPr lang="zh-CN" altLang="en-US" smtClean="0"/>
              <a:t>2023/4/28</a:t>
            </a:fld>
            <a:endParaRPr lang="zh-CN" altLang="en-US"/>
          </a:p>
        </p:txBody>
      </p:sp>
      <p:sp>
        <p:nvSpPr>
          <p:cNvPr id="4" name="页脚占位符 3"/>
          <p:cNvSpPr>
            <a:spLocks noGrp="1"/>
          </p:cNvSpPr>
          <p:nvPr>
            <p:ph type="ftr" sz="quarter" idx="2"/>
          </p:nvPr>
        </p:nvSpPr>
        <p:spPr>
          <a:xfrm>
            <a:off x="0" y="9431599"/>
            <a:ext cx="2945659" cy="49649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1599"/>
            <a:ext cx="2945659" cy="496491"/>
          </a:xfrm>
          <a:prstGeom prst="rect">
            <a:avLst/>
          </a:prstGeom>
        </p:spPr>
        <p:txBody>
          <a:bodyPr vert="horz" lIns="91440" tIns="45720" rIns="91440" bIns="45720" rtlCol="0" anchor="b"/>
          <a:lstStyle>
            <a:lvl1pPr algn="r">
              <a:defRPr sz="1200"/>
            </a:lvl1pPr>
          </a:lstStyle>
          <a:p>
            <a:fld id="{CBA72907-C2C9-48C8-9BF8-FFA02361706B}"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1342D5D5-AE00-4E0C-B9F4-4674567F208E}" type="datetimeFigureOut">
              <a:rPr lang="zh-CN" altLang="en-US" smtClean="0"/>
              <a:t>2023/4/28</a:t>
            </a:fld>
            <a:endParaRPr lang="zh-CN" altLang="en-US"/>
          </a:p>
        </p:txBody>
      </p:sp>
      <p:sp>
        <p:nvSpPr>
          <p:cNvPr id="4" name="幻灯片图像占位符 3"/>
          <p:cNvSpPr>
            <a:spLocks noGrp="1" noRot="1" noChangeAspect="1"/>
          </p:cNvSpPr>
          <p:nvPr>
            <p:ph type="sldImg" idx="2"/>
          </p:nvPr>
        </p:nvSpPr>
        <p:spPr>
          <a:xfrm>
            <a:off x="1165225" y="1241425"/>
            <a:ext cx="4467225" cy="33512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A880267C-9B34-4EB6-8147-72CDB5DD00B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4</a:t>
            </a:fld>
            <a:endParaRPr lang="zh-CN" altLang="en-US"/>
          </a:p>
        </p:txBody>
      </p:sp>
    </p:spTree>
    <p:extLst>
      <p:ext uri="{BB962C8B-B14F-4D97-AF65-F5344CB8AC3E}">
        <p14:creationId xmlns:p14="http://schemas.microsoft.com/office/powerpoint/2010/main" val="648644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5</a:t>
            </a:fld>
            <a:endParaRPr lang="zh-CN" altLang="en-US"/>
          </a:p>
        </p:txBody>
      </p:sp>
    </p:spTree>
    <p:extLst>
      <p:ext uri="{BB962C8B-B14F-4D97-AF65-F5344CB8AC3E}">
        <p14:creationId xmlns:p14="http://schemas.microsoft.com/office/powerpoint/2010/main" val="756317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7</a:t>
            </a:fld>
            <a:endParaRPr lang="zh-CN" altLang="en-US"/>
          </a:p>
        </p:txBody>
      </p:sp>
    </p:spTree>
    <p:extLst>
      <p:ext uri="{BB962C8B-B14F-4D97-AF65-F5344CB8AC3E}">
        <p14:creationId xmlns:p14="http://schemas.microsoft.com/office/powerpoint/2010/main" val="146813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9</a:t>
            </a:fld>
            <a:endParaRPr lang="zh-CN" altLang="en-US"/>
          </a:p>
        </p:txBody>
      </p:sp>
    </p:spTree>
    <p:extLst>
      <p:ext uri="{BB962C8B-B14F-4D97-AF65-F5344CB8AC3E}">
        <p14:creationId xmlns:p14="http://schemas.microsoft.com/office/powerpoint/2010/main" val="262739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23</a:t>
            </a:fld>
            <a:endParaRPr lang="zh-CN" altLang="en-US"/>
          </a:p>
        </p:txBody>
      </p:sp>
    </p:spTree>
    <p:extLst>
      <p:ext uri="{BB962C8B-B14F-4D97-AF65-F5344CB8AC3E}">
        <p14:creationId xmlns:p14="http://schemas.microsoft.com/office/powerpoint/2010/main" val="1822392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28</a:t>
            </a:fld>
            <a:endParaRPr lang="zh-CN" altLang="en-US"/>
          </a:p>
        </p:txBody>
      </p:sp>
    </p:spTree>
    <p:extLst>
      <p:ext uri="{BB962C8B-B14F-4D97-AF65-F5344CB8AC3E}">
        <p14:creationId xmlns:p14="http://schemas.microsoft.com/office/powerpoint/2010/main" val="1654843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35</a:t>
            </a:fld>
            <a:endParaRPr lang="zh-CN" altLang="en-US"/>
          </a:p>
        </p:txBody>
      </p:sp>
    </p:spTree>
    <p:extLst>
      <p:ext uri="{BB962C8B-B14F-4D97-AF65-F5344CB8AC3E}">
        <p14:creationId xmlns:p14="http://schemas.microsoft.com/office/powerpoint/2010/main" val="3575862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628802"/>
            <a:ext cx="7772400" cy="1470025"/>
          </a:xfrm>
        </p:spPr>
        <p:txBody>
          <a:bodyPr/>
          <a:lstStyle>
            <a:lvl1pPr algn="ctr">
              <a:defRPr sz="4000">
                <a:solidFill>
                  <a:srgbClr val="C00000"/>
                </a:solidFill>
              </a:defRPr>
            </a:lvl1pPr>
          </a:lstStyle>
          <a:p>
            <a:r>
              <a:rPr lang="zh-CN" altLang="en-US"/>
              <a:t>单击此处编辑母版标题样式</a:t>
            </a:r>
            <a:endParaRPr lang="zh-TW" altLang="en-US" dirty="0"/>
          </a:p>
        </p:txBody>
      </p:sp>
      <p:sp>
        <p:nvSpPr>
          <p:cNvPr id="3" name="副标题 2"/>
          <p:cNvSpPr>
            <a:spLocks noGrp="1"/>
          </p:cNvSpPr>
          <p:nvPr>
            <p:ph type="subTitle" idx="1"/>
          </p:nvPr>
        </p:nvSpPr>
        <p:spPr>
          <a:xfrm>
            <a:off x="1371600" y="4315544"/>
            <a:ext cx="6400800" cy="1417712"/>
          </a:xfrm>
        </p:spPr>
        <p:txBody>
          <a:bodyPr/>
          <a:lstStyle>
            <a:lvl1pPr marL="0" indent="0" algn="ctr">
              <a:buNone/>
              <a:defRPr>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TW" altLang="en-US"/>
          </a:p>
        </p:txBody>
      </p:sp>
      <p:sp>
        <p:nvSpPr>
          <p:cNvPr id="5" name="日期占位符 3"/>
          <p:cNvSpPr>
            <a:spLocks noGrp="1"/>
          </p:cNvSpPr>
          <p:nvPr>
            <p:ph type="dt" sz="half" idx="10"/>
          </p:nvPr>
        </p:nvSpPr>
        <p:spPr/>
        <p:txBody>
          <a:bodyPr/>
          <a:lstStyle>
            <a:lvl1pPr>
              <a:defRPr/>
            </a:lvl1pPr>
          </a:lstStyle>
          <a:p>
            <a:fld id="{427B2BE1-5DC4-424F-A2D6-FD4F362E34B8}" type="datetime1">
              <a:rPr lang="zh-CN" altLang="en-US" smtClean="0"/>
              <a:t>2023/4/28</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lgn="r">
              <a:defRPr smtClean="0"/>
            </a:lvl1pPr>
          </a:lstStyle>
          <a:p>
            <a:fld id="{A5AAEF0F-0BBD-4BC2-B079-FA6741C313A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dirty="0"/>
          </a:p>
        </p:txBody>
      </p:sp>
      <p:sp>
        <p:nvSpPr>
          <p:cNvPr id="3" name="内容占位符 2"/>
          <p:cNvSpPr>
            <a:spLocks noGrp="1"/>
          </p:cNvSpPr>
          <p:nvPr>
            <p:ph idx="1"/>
          </p:nvPr>
        </p:nvSpPr>
        <p:spPr/>
        <p:txBody>
          <a:bodyPr/>
          <a:lstStyle>
            <a:lvl1pPr marL="268605" indent="-268605">
              <a:defRPr lang="zh-CN" altLang="en-US" sz="2400" b="0" kern="1200" baseline="0" dirty="0" smtClean="0">
                <a:solidFill>
                  <a:srgbClr val="002060"/>
                </a:solidFill>
                <a:latin typeface="+mn-lt"/>
                <a:ea typeface="+mn-ea"/>
                <a:cs typeface="+mn-cs"/>
              </a:defRPr>
            </a:lvl1pPr>
            <a:lvl2pPr marL="701675" indent="-342900">
              <a:defRPr lang="zh-CN" altLang="en-US" sz="2000" b="0" kern="1200" baseline="0" dirty="0" smtClean="0">
                <a:solidFill>
                  <a:srgbClr val="002060"/>
                </a:solidFill>
                <a:latin typeface="+mn-lt"/>
                <a:ea typeface="+mn-ea"/>
                <a:cs typeface="+mn-cs"/>
              </a:defRPr>
            </a:lvl2pPr>
            <a:lvl3pPr marL="947420" indent="-285750">
              <a:defRPr lang="zh-CN" altLang="en-US" b="0" kern="1200" baseline="0" dirty="0" smtClean="0">
                <a:solidFill>
                  <a:srgbClr val="002060"/>
                </a:solidFill>
                <a:latin typeface="+mn-lt"/>
                <a:ea typeface="+mn-ea"/>
                <a:cs typeface="+mn-cs"/>
              </a:defRPr>
            </a:lvl3pPr>
          </a:lstStyle>
          <a:p>
            <a:pPr marL="342900" lvl="0"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单击此处编辑母版文本样式</a:t>
            </a:r>
          </a:p>
          <a:p>
            <a:pPr marL="342900" lvl="1"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第二级</a:t>
            </a:r>
          </a:p>
          <a:p>
            <a:pPr marL="342900" lvl="2"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第三级</a:t>
            </a:r>
          </a:p>
          <a:p>
            <a:pPr marL="342900" lvl="3"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第四级</a:t>
            </a:r>
          </a:p>
          <a:p>
            <a:pPr marL="342900" lvl="4"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第五级</a:t>
            </a:r>
            <a:endParaRPr lang="zh-TW" altLang="en-US" dirty="0"/>
          </a:p>
        </p:txBody>
      </p:sp>
      <p:sp>
        <p:nvSpPr>
          <p:cNvPr id="4" name="日期占位符 3"/>
          <p:cNvSpPr>
            <a:spLocks noGrp="1"/>
          </p:cNvSpPr>
          <p:nvPr>
            <p:ph type="dt" sz="half" idx="10"/>
          </p:nvPr>
        </p:nvSpPr>
        <p:spPr/>
        <p:txBody>
          <a:bodyPr/>
          <a:lstStyle>
            <a:lvl1pPr>
              <a:defRPr/>
            </a:lvl1pPr>
          </a:lstStyle>
          <a:p>
            <a:fld id="{63BDE738-F65C-44CE-9E57-B8BFD63E1E75}" type="datetime1">
              <a:rPr lang="zh-CN" altLang="en-US" smtClean="0"/>
              <a:t>2023/4/28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5AAEF0F-0BBD-4BC2-B079-FA6741C313A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294318"/>
            <a:ext cx="7772400" cy="1500187"/>
          </a:xfrm>
        </p:spPr>
        <p:txBody>
          <a:bodyPr anchor="ctr"/>
          <a:lstStyle>
            <a:lvl1pPr marL="0" indent="0" algn="ctr">
              <a:buNone/>
              <a:defRPr sz="3600">
                <a:solidFill>
                  <a:srgbClr val="C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D17F4E69-CF2E-4BBD-BFD6-40704D1A2A8C}" type="datetime1">
              <a:rPr lang="zh-CN" altLang="en-US" smtClean="0"/>
              <a:t>2023/4/28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5AAEF0F-0BBD-4BC2-B079-FA6741C313A3}" type="slidenum">
              <a:rPr lang="zh-CN" altLang="en-US" smtClean="0"/>
              <a:t>‹#›</a:t>
            </a:fld>
            <a:endParaRPr lang="zh-CN" altLang="en-US"/>
          </a:p>
        </p:txBody>
      </p:sp>
      <p:sp>
        <p:nvSpPr>
          <p:cNvPr id="7" name="标题 6"/>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5" name="日期占位符 3"/>
          <p:cNvSpPr>
            <a:spLocks noGrp="1"/>
          </p:cNvSpPr>
          <p:nvPr>
            <p:ph type="dt" sz="half" idx="10"/>
          </p:nvPr>
        </p:nvSpPr>
        <p:spPr/>
        <p:txBody>
          <a:bodyPr/>
          <a:lstStyle>
            <a:lvl1pPr>
              <a:defRPr/>
            </a:lvl1pPr>
          </a:lstStyle>
          <a:p>
            <a:fld id="{7F99A6B4-1D50-4FF4-B2D6-10E519F5D209}" type="datetime1">
              <a:rPr lang="zh-CN" altLang="en-US" smtClean="0"/>
              <a:t>2023/4/28</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A5AAEF0F-0BBD-4BC2-B079-FA6741C313A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TW"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7" name="日期占位符 3"/>
          <p:cNvSpPr>
            <a:spLocks noGrp="1"/>
          </p:cNvSpPr>
          <p:nvPr>
            <p:ph type="dt" sz="half" idx="10"/>
          </p:nvPr>
        </p:nvSpPr>
        <p:spPr/>
        <p:txBody>
          <a:bodyPr/>
          <a:lstStyle>
            <a:lvl1pPr>
              <a:defRPr/>
            </a:lvl1pPr>
          </a:lstStyle>
          <a:p>
            <a:fld id="{3603C822-BB90-48FB-86AA-8B3B633849C7}" type="datetime1">
              <a:rPr lang="zh-CN" altLang="en-US" smtClean="0"/>
              <a:t>2023/4/28</a:t>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A5AAEF0F-0BBD-4BC2-B079-FA6741C313A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a:p>
        </p:txBody>
      </p:sp>
      <p:sp>
        <p:nvSpPr>
          <p:cNvPr id="3" name="日期占位符 3"/>
          <p:cNvSpPr>
            <a:spLocks noGrp="1"/>
          </p:cNvSpPr>
          <p:nvPr>
            <p:ph type="dt" sz="half" idx="10"/>
          </p:nvPr>
        </p:nvSpPr>
        <p:spPr/>
        <p:txBody>
          <a:bodyPr/>
          <a:lstStyle>
            <a:lvl1pPr>
              <a:defRPr/>
            </a:lvl1pPr>
          </a:lstStyle>
          <a:p>
            <a:fld id="{80C483E1-D47C-4FAD-BE68-C56C2485977F}" type="datetime1">
              <a:rPr lang="zh-CN" altLang="en-US" smtClean="0"/>
              <a:t>2023/4/28</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A5AAEF0F-0BBD-4BC2-B079-FA6741C313A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BE3CDA8A-816C-407F-91A3-7F40E37F2A62}" type="datetime1">
              <a:rPr lang="zh-CN" altLang="en-US" smtClean="0"/>
              <a:t>2023/4/28</a:t>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A5AAEF0F-0BBD-4BC2-B079-FA6741C313A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792288" y="1132893"/>
            <a:ext cx="5486400" cy="4969877"/>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TW" altLang="en-US" noProof="0"/>
          </a:p>
        </p:txBody>
      </p:sp>
      <p:sp>
        <p:nvSpPr>
          <p:cNvPr id="4" name="文本占位符 3"/>
          <p:cNvSpPr>
            <a:spLocks noGrp="1"/>
          </p:cNvSpPr>
          <p:nvPr>
            <p:ph type="body" sz="half" idx="2"/>
          </p:nvPr>
        </p:nvSpPr>
        <p:spPr>
          <a:xfrm>
            <a:off x="1792288" y="6199465"/>
            <a:ext cx="5486400" cy="350241"/>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fld id="{792C1609-03A0-4E22-949F-2B46B2E28067}" type="datetime1">
              <a:rPr lang="zh-CN" altLang="en-US" smtClean="0"/>
              <a:t>2023/4/28</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A5AAEF0F-0BBD-4BC2-B079-FA6741C313A3}" type="slidenum">
              <a:rPr lang="zh-CN" altLang="en-US" smtClean="0"/>
              <a:t>‹#›</a:t>
            </a:fld>
            <a:endParaRPr lang="zh-CN" altLang="en-US"/>
          </a:p>
        </p:txBody>
      </p:sp>
      <p:sp>
        <p:nvSpPr>
          <p:cNvPr id="8" name="标题 7"/>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a:p>
        </p:txBody>
      </p:sp>
      <p:sp>
        <p:nvSpPr>
          <p:cNvPr id="3" name="竖排文字占位符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4" name="日期占位符 3"/>
          <p:cNvSpPr>
            <a:spLocks noGrp="1"/>
          </p:cNvSpPr>
          <p:nvPr>
            <p:ph type="dt" sz="half" idx="10"/>
          </p:nvPr>
        </p:nvSpPr>
        <p:spPr/>
        <p:txBody>
          <a:bodyPr/>
          <a:lstStyle>
            <a:lvl1pPr>
              <a:defRPr/>
            </a:lvl1pPr>
          </a:lstStyle>
          <a:p>
            <a:fld id="{137B65B3-813B-40DD-883B-8347D9990CC6}" type="datetime1">
              <a:rPr lang="zh-CN" altLang="en-US" smtClean="0"/>
              <a:t>2023/4/28</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5AAEF0F-0BBD-4BC2-B079-FA6741C313A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928688"/>
          </a:xfrm>
          <a:prstGeom prst="rect">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sz="1800"/>
          </a:p>
        </p:txBody>
      </p:sp>
      <p:sp>
        <p:nvSpPr>
          <p:cNvPr id="11" name="矩形 10"/>
          <p:cNvSpPr/>
          <p:nvPr/>
        </p:nvSpPr>
        <p:spPr>
          <a:xfrm>
            <a:off x="0" y="6643688"/>
            <a:ext cx="9144000" cy="21431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sz="1800">
              <a:latin typeface="+mn-lt"/>
            </a:endParaRPr>
          </a:p>
        </p:txBody>
      </p:sp>
      <p:sp>
        <p:nvSpPr>
          <p:cNvPr id="1028" name="标题占位符 1"/>
          <p:cNvSpPr>
            <a:spLocks noGrp="1"/>
          </p:cNvSpPr>
          <p:nvPr>
            <p:ph type="title"/>
          </p:nvPr>
        </p:nvSpPr>
        <p:spPr bwMode="auto">
          <a:xfrm>
            <a:off x="0" y="173038"/>
            <a:ext cx="91440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TW" altLang="en-US"/>
          </a:p>
        </p:txBody>
      </p:sp>
      <p:sp>
        <p:nvSpPr>
          <p:cNvPr id="1029" name="文本占位符 2"/>
          <p:cNvSpPr>
            <a:spLocks noGrp="1"/>
          </p:cNvSpPr>
          <p:nvPr>
            <p:ph type="body" idx="1"/>
          </p:nvPr>
        </p:nvSpPr>
        <p:spPr bwMode="auto">
          <a:xfrm>
            <a:off x="168494" y="1008516"/>
            <a:ext cx="8829675" cy="552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TW" altLang="en-US" dirty="0"/>
          </a:p>
        </p:txBody>
      </p:sp>
      <p:sp>
        <p:nvSpPr>
          <p:cNvPr id="4" name="日期占位符 3"/>
          <p:cNvSpPr>
            <a:spLocks noGrp="1"/>
          </p:cNvSpPr>
          <p:nvPr>
            <p:ph type="dt" sz="half" idx="2"/>
          </p:nvPr>
        </p:nvSpPr>
        <p:spPr>
          <a:xfrm>
            <a:off x="168494" y="6640467"/>
            <a:ext cx="2133600" cy="206177"/>
          </a:xfrm>
          <a:prstGeom prst="rect">
            <a:avLst/>
          </a:prstGeom>
        </p:spPr>
        <p:txBody>
          <a:bodyPr vert="horz" lIns="91440" tIns="45720" rIns="91440" bIns="45720" rtlCol="0" anchor="ctr"/>
          <a:lstStyle>
            <a:lvl1pPr algn="l">
              <a:defRPr sz="1200" b="0" baseline="0" smtClean="0">
                <a:solidFill>
                  <a:schemeClr val="bg1"/>
                </a:solidFill>
                <a:latin typeface="+mn-lt"/>
                <a:ea typeface="+mn-ea"/>
              </a:defRPr>
            </a:lvl1pPr>
          </a:lstStyle>
          <a:p>
            <a:fld id="{90B50CBB-D644-4A33-96F2-76ED71506B0F}" type="datetime1">
              <a:rPr lang="zh-CN" altLang="en-US" smtClean="0"/>
              <a:t>2023/4/28</a:t>
            </a:fld>
            <a:endParaRPr lang="zh-CN" altLang="en-US"/>
          </a:p>
        </p:txBody>
      </p:sp>
      <p:sp>
        <p:nvSpPr>
          <p:cNvPr id="5" name="页脚占位符 4"/>
          <p:cNvSpPr>
            <a:spLocks noGrp="1"/>
          </p:cNvSpPr>
          <p:nvPr>
            <p:ph type="ftr" sz="quarter" idx="3"/>
          </p:nvPr>
        </p:nvSpPr>
        <p:spPr>
          <a:xfrm>
            <a:off x="3143250" y="6646398"/>
            <a:ext cx="2895600" cy="200244"/>
          </a:xfrm>
          <a:prstGeom prst="rect">
            <a:avLst/>
          </a:prstGeom>
        </p:spPr>
        <p:txBody>
          <a:bodyPr vert="horz" lIns="91440" tIns="45720" rIns="91440" bIns="45720" rtlCol="0" anchor="ctr"/>
          <a:lstStyle>
            <a:lvl1pPr algn="ctr">
              <a:defRPr sz="1200" b="0" baseline="0">
                <a:solidFill>
                  <a:schemeClr val="bg1"/>
                </a:solidFill>
                <a:latin typeface="+mn-lt"/>
                <a:ea typeface="+mn-ea"/>
              </a:defRPr>
            </a:lvl1pPr>
          </a:lstStyle>
          <a:p>
            <a:endParaRPr lang="zh-CN" altLang="en-US"/>
          </a:p>
        </p:txBody>
      </p:sp>
      <p:sp>
        <p:nvSpPr>
          <p:cNvPr id="6" name="灯片编号占位符 5"/>
          <p:cNvSpPr>
            <a:spLocks noGrp="1"/>
          </p:cNvSpPr>
          <p:nvPr>
            <p:ph type="sldNum" sz="quarter" idx="4"/>
          </p:nvPr>
        </p:nvSpPr>
        <p:spPr>
          <a:xfrm>
            <a:off x="6864569" y="6657756"/>
            <a:ext cx="2133600" cy="200244"/>
          </a:xfrm>
          <a:prstGeom prst="rect">
            <a:avLst/>
          </a:prstGeom>
        </p:spPr>
        <p:txBody>
          <a:bodyPr vert="horz" lIns="91440" tIns="45720" rIns="91440" bIns="45720" rtlCol="0" anchor="ctr"/>
          <a:lstStyle>
            <a:lvl1pPr algn="r">
              <a:defRPr sz="1400" b="0" baseline="0" smtClean="0">
                <a:solidFill>
                  <a:schemeClr val="bg1"/>
                </a:solidFill>
                <a:latin typeface="+mn-lt"/>
                <a:ea typeface="+mn-ea"/>
              </a:defRPr>
            </a:lvl1pPr>
          </a:lstStyle>
          <a:p>
            <a:fld id="{A5AAEF0F-0BBD-4BC2-B079-FA6741C313A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ctr" rtl="0" eaLnBrk="1" fontAlgn="base" hangingPunct="1">
        <a:spcBef>
          <a:spcPct val="0"/>
        </a:spcBef>
        <a:spcAft>
          <a:spcPct val="0"/>
        </a:spcAft>
        <a:defRPr sz="3600" b="0" kern="1200" baseline="0">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9pPr>
    </p:titleStyle>
    <p:bodyStyle>
      <a:lvl1pPr marL="342900"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sz="2400" b="0" kern="1200" baseline="0">
          <a:solidFill>
            <a:srgbClr val="002060"/>
          </a:solidFill>
          <a:latin typeface="+mn-lt"/>
          <a:ea typeface="+mn-ea"/>
          <a:cs typeface="+mn-cs"/>
        </a:defRPr>
      </a:lvl1pPr>
      <a:lvl2pPr marL="652780" indent="-2940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sz="2000" b="0" kern="1200" baseline="0">
          <a:solidFill>
            <a:srgbClr val="002060"/>
          </a:solidFill>
          <a:latin typeface="+mn-lt"/>
          <a:ea typeface="+mn-ea"/>
          <a:cs typeface="+mn-cs"/>
        </a:defRPr>
      </a:lvl2pPr>
      <a:lvl3pPr marL="898525" indent="-23685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b="0" kern="1200" baseline="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52.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5A7C2F-8F86-42FA-CE59-2A3903892952}"/>
              </a:ext>
            </a:extLst>
          </p:cNvPr>
          <p:cNvSpPr>
            <a:spLocks noGrp="1"/>
          </p:cNvSpPr>
          <p:nvPr>
            <p:ph type="ctrTitle"/>
          </p:nvPr>
        </p:nvSpPr>
        <p:spPr/>
        <p:txBody>
          <a:bodyPr/>
          <a:lstStyle/>
          <a:p>
            <a:r>
              <a:rPr lang="zh-CN" altLang="en-US" dirty="0"/>
              <a:t>降维与度量学习</a:t>
            </a:r>
          </a:p>
        </p:txBody>
      </p:sp>
      <p:sp>
        <p:nvSpPr>
          <p:cNvPr id="3" name="副标题 2">
            <a:extLst>
              <a:ext uri="{FF2B5EF4-FFF2-40B4-BE49-F238E27FC236}">
                <a16:creationId xmlns:a16="http://schemas.microsoft.com/office/drawing/2014/main" id="{9FBD6AD4-6DE4-51DE-962B-C245394F214F}"/>
              </a:ext>
            </a:extLst>
          </p:cNvPr>
          <p:cNvSpPr>
            <a:spLocks noGrp="1"/>
          </p:cNvSpPr>
          <p:nvPr>
            <p:ph type="subTitle" idx="1"/>
          </p:nvPr>
        </p:nvSpPr>
        <p:spPr/>
        <p:txBody>
          <a:bodyPr/>
          <a:lstStyle/>
          <a:p>
            <a:r>
              <a:rPr lang="zh-CN" altLang="en-US" dirty="0"/>
              <a:t>浙江大学</a:t>
            </a:r>
            <a:endParaRPr lang="en-US" altLang="zh-CN" dirty="0"/>
          </a:p>
          <a:p>
            <a:r>
              <a:rPr lang="zh-CN" altLang="en-US" dirty="0"/>
              <a:t>赵洲</a:t>
            </a:r>
          </a:p>
        </p:txBody>
      </p:sp>
    </p:spTree>
    <p:extLst>
      <p:ext uri="{BB962C8B-B14F-4D97-AF65-F5344CB8AC3E}">
        <p14:creationId xmlns:p14="http://schemas.microsoft.com/office/powerpoint/2010/main" val="308309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0D11E7-A74F-7B6A-118B-533BA2A133E6}"/>
              </a:ext>
            </a:extLst>
          </p:cNvPr>
          <p:cNvSpPr>
            <a:spLocks noGrp="1"/>
          </p:cNvSpPr>
          <p:nvPr>
            <p:ph type="title"/>
          </p:nvPr>
        </p:nvSpPr>
        <p:spPr/>
        <p:txBody>
          <a:bodyPr/>
          <a:lstStyle/>
          <a:p>
            <a:r>
              <a:rPr lang="en-US" altLang="zh-CN" dirty="0"/>
              <a:t>2. </a:t>
            </a:r>
            <a:r>
              <a:rPr lang="zh-CN" altLang="en-US" dirty="0"/>
              <a:t>低维嵌入</a:t>
            </a:r>
          </a:p>
        </p:txBody>
      </p:sp>
      <p:sp>
        <p:nvSpPr>
          <p:cNvPr id="4" name="灯片编号占位符 3">
            <a:extLst>
              <a:ext uri="{FF2B5EF4-FFF2-40B4-BE49-F238E27FC236}">
                <a16:creationId xmlns:a16="http://schemas.microsoft.com/office/drawing/2014/main" id="{EBB5CCF7-3CD9-0A51-B4CF-54119011F622}"/>
              </a:ext>
            </a:extLst>
          </p:cNvPr>
          <p:cNvSpPr>
            <a:spLocks noGrp="1"/>
          </p:cNvSpPr>
          <p:nvPr>
            <p:ph type="sldNum" sz="quarter" idx="12"/>
          </p:nvPr>
        </p:nvSpPr>
        <p:spPr/>
        <p:txBody>
          <a:bodyPr/>
          <a:lstStyle/>
          <a:p>
            <a:fld id="{A5AAEF0F-0BBD-4BC2-B079-FA6741C313A3}" type="slidenum">
              <a:rPr lang="zh-CN" altLang="en-US" smtClean="0"/>
              <a:t>10</a:t>
            </a:fld>
            <a:endParaRPr lang="zh-CN" altLang="en-US"/>
          </a:p>
        </p:txBody>
      </p:sp>
      <p:pic>
        <p:nvPicPr>
          <p:cNvPr id="6" name="图片 5">
            <a:extLst>
              <a:ext uri="{FF2B5EF4-FFF2-40B4-BE49-F238E27FC236}">
                <a16:creationId xmlns:a16="http://schemas.microsoft.com/office/drawing/2014/main" id="{0995EE35-60F7-D3D9-887B-855A3550CE77}"/>
              </a:ext>
            </a:extLst>
          </p:cNvPr>
          <p:cNvPicPr>
            <a:picLocks noChangeAspect="1"/>
          </p:cNvPicPr>
          <p:nvPr/>
        </p:nvPicPr>
        <p:blipFill>
          <a:blip r:embed="rId2"/>
          <a:stretch>
            <a:fillRect/>
          </a:stretch>
        </p:blipFill>
        <p:spPr>
          <a:xfrm>
            <a:off x="3317682" y="1081872"/>
            <a:ext cx="2763806" cy="2591864"/>
          </a:xfrm>
          <a:prstGeom prst="rect">
            <a:avLst/>
          </a:prstGeom>
        </p:spPr>
      </p:pic>
      <p:pic>
        <p:nvPicPr>
          <p:cNvPr id="8" name="图片 7">
            <a:extLst>
              <a:ext uri="{FF2B5EF4-FFF2-40B4-BE49-F238E27FC236}">
                <a16:creationId xmlns:a16="http://schemas.microsoft.com/office/drawing/2014/main" id="{BAE37B6F-A4B6-6567-CA18-70CC11A38F8F}"/>
              </a:ext>
            </a:extLst>
          </p:cNvPr>
          <p:cNvPicPr>
            <a:picLocks noChangeAspect="1"/>
          </p:cNvPicPr>
          <p:nvPr/>
        </p:nvPicPr>
        <p:blipFill>
          <a:blip r:embed="rId3"/>
          <a:stretch>
            <a:fillRect/>
          </a:stretch>
        </p:blipFill>
        <p:spPr>
          <a:xfrm>
            <a:off x="2383469" y="4596354"/>
            <a:ext cx="4632232" cy="729969"/>
          </a:xfrm>
          <a:prstGeom prst="rect">
            <a:avLst/>
          </a:prstGeom>
        </p:spPr>
      </p:pic>
      <p:cxnSp>
        <p:nvCxnSpPr>
          <p:cNvPr id="10" name="直接箭头连接符 9">
            <a:extLst>
              <a:ext uri="{FF2B5EF4-FFF2-40B4-BE49-F238E27FC236}">
                <a16:creationId xmlns:a16="http://schemas.microsoft.com/office/drawing/2014/main" id="{ED470CC8-54BE-1FC1-85F7-31EE2931AEA3}"/>
              </a:ext>
            </a:extLst>
          </p:cNvPr>
          <p:cNvCxnSpPr>
            <a:stCxn id="6" idx="2"/>
            <a:endCxn id="8" idx="0"/>
          </p:cNvCxnSpPr>
          <p:nvPr/>
        </p:nvCxnSpPr>
        <p:spPr>
          <a:xfrm>
            <a:off x="4699585" y="3673736"/>
            <a:ext cx="0" cy="9226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7936B39A-9F6A-9DDC-DA65-106C7D51E11A}"/>
                  </a:ext>
                </a:extLst>
              </p:cNvPr>
              <p:cNvSpPr txBox="1"/>
              <p:nvPr/>
            </p:nvSpPr>
            <p:spPr>
              <a:xfrm>
                <a:off x="1538181" y="5518972"/>
                <a:ext cx="6322807" cy="369332"/>
              </a:xfrm>
              <a:prstGeom prst="rect">
                <a:avLst/>
              </a:prstGeom>
              <a:solidFill>
                <a:schemeClr val="lt1"/>
              </a:solidFill>
              <a:ln w="25400" cap="flat" cmpd="sng" algn="ctr">
                <a:solidFill>
                  <a:schemeClr val="accent2"/>
                </a:solid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由此即可通过降维前后保持不变的距离矩阵</a:t>
                </a:r>
                <a14:m>
                  <m:oMath xmlns:m="http://schemas.openxmlformats.org/officeDocument/2006/math">
                    <m:r>
                      <a:rPr lang="en-US" altLang="zh-CN" b="1" i="1" dirty="0" smtClean="0">
                        <a:latin typeface="Cambria Math" panose="02040503050406030204" pitchFamily="18" charset="0"/>
                      </a:rPr>
                      <m:t>𝑫</m:t>
                    </m:r>
                  </m:oMath>
                </a14:m>
                <a:r>
                  <a:rPr lang="zh-CN" altLang="en-US" dirty="0"/>
                  <a:t>求取内积矩阵</a:t>
                </a:r>
                <a14:m>
                  <m:oMath xmlns:m="http://schemas.openxmlformats.org/officeDocument/2006/math">
                    <m:r>
                      <a:rPr lang="en-US" altLang="zh-CN" b="1" i="1" dirty="0" smtClean="0">
                        <a:latin typeface="Cambria Math" panose="02040503050406030204" pitchFamily="18" charset="0"/>
                      </a:rPr>
                      <m:t>𝑩</m:t>
                    </m:r>
                  </m:oMath>
                </a14:m>
                <a:r>
                  <a:rPr lang="en-US" altLang="zh-CN" dirty="0"/>
                  <a:t>.</a:t>
                </a:r>
                <a:endParaRPr lang="zh-CN" altLang="en-US" dirty="0"/>
              </a:p>
            </p:txBody>
          </p:sp>
        </mc:Choice>
        <mc:Fallback>
          <p:sp>
            <p:nvSpPr>
              <p:cNvPr id="12" name="文本框 11">
                <a:extLst>
                  <a:ext uri="{FF2B5EF4-FFF2-40B4-BE49-F238E27FC236}">
                    <a16:creationId xmlns:a16="http://schemas.microsoft.com/office/drawing/2014/main" id="{7936B39A-9F6A-9DDC-DA65-106C7D51E11A}"/>
                  </a:ext>
                </a:extLst>
              </p:cNvPr>
              <p:cNvSpPr txBox="1">
                <a:spLocks noRot="1" noChangeAspect="1" noMove="1" noResize="1" noEditPoints="1" noAdjustHandles="1" noChangeArrowheads="1" noChangeShapeType="1" noTextEdit="1"/>
              </p:cNvSpPr>
              <p:nvPr/>
            </p:nvSpPr>
            <p:spPr>
              <a:xfrm>
                <a:off x="1538181" y="5518972"/>
                <a:ext cx="6322807" cy="369332"/>
              </a:xfrm>
              <a:prstGeom prst="rect">
                <a:avLst/>
              </a:prstGeom>
              <a:blipFill>
                <a:blip r:embed="rId4"/>
                <a:stretch>
                  <a:fillRect l="-576" t="-7692" r="-384" b="-21538"/>
                </a:stretch>
              </a:blipFill>
              <a:ln w="25400" cap="flat" cmpd="sng" algn="ctr">
                <a:solidFill>
                  <a:schemeClr val="accent2"/>
                </a:solidFill>
                <a:prstDash val="solid"/>
              </a:ln>
              <a:effectLst/>
            </p:spPr>
            <p:txBody>
              <a:bodyPr/>
              <a:lstStyle/>
              <a:p>
                <a:r>
                  <a:rPr lang="zh-CN" altLang="en-US">
                    <a:noFill/>
                  </a:rPr>
                  <a:t> </a:t>
                </a:r>
              </a:p>
            </p:txBody>
          </p:sp>
        </mc:Fallback>
      </mc:AlternateContent>
    </p:spTree>
    <p:extLst>
      <p:ext uri="{BB962C8B-B14F-4D97-AF65-F5344CB8AC3E}">
        <p14:creationId xmlns:p14="http://schemas.microsoft.com/office/powerpoint/2010/main" val="368589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D5457C-85C2-AED9-3BE4-14FA236AFC9D}"/>
              </a:ext>
            </a:extLst>
          </p:cNvPr>
          <p:cNvSpPr>
            <a:spLocks noGrp="1"/>
          </p:cNvSpPr>
          <p:nvPr>
            <p:ph type="title"/>
          </p:nvPr>
        </p:nvSpPr>
        <p:spPr/>
        <p:txBody>
          <a:bodyPr/>
          <a:lstStyle/>
          <a:p>
            <a:r>
              <a:rPr lang="en-US" altLang="zh-CN" dirty="0"/>
              <a:t>2. </a:t>
            </a:r>
            <a:r>
              <a:rPr lang="zh-CN" altLang="en-US" dirty="0"/>
              <a:t>低维嵌入</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FB784D7-9699-4474-E977-727E2D817240}"/>
                  </a:ext>
                </a:extLst>
              </p:cNvPr>
              <p:cNvSpPr>
                <a:spLocks noGrp="1"/>
              </p:cNvSpPr>
              <p:nvPr>
                <p:ph idx="1"/>
              </p:nvPr>
            </p:nvSpPr>
            <p:spPr/>
            <p:txBody>
              <a:bodyPr/>
              <a:lstStyle/>
              <a:p>
                <a:pPr marL="0" indent="0">
                  <a:buNone/>
                </a:pPr>
                <a:r>
                  <a:rPr lang="zh-CN" altLang="en-US" dirty="0"/>
                  <a:t>对矩阵</a:t>
                </a:r>
                <a14:m>
                  <m:oMath xmlns:m="http://schemas.openxmlformats.org/officeDocument/2006/math">
                    <m:r>
                      <a:rPr lang="en-US" altLang="zh-CN" b="1" i="1" dirty="0" smtClean="0">
                        <a:latin typeface="Cambria Math" panose="02040503050406030204" pitchFamily="18" charset="0"/>
                      </a:rPr>
                      <m:t>𝑩</m:t>
                    </m:r>
                  </m:oMath>
                </a14:m>
                <a:r>
                  <a:rPr lang="zh-CN" altLang="en-US" dirty="0"/>
                  <a:t>做特征值分解</a:t>
                </a:r>
                <a:endParaRPr lang="en-US" altLang="zh-CN" dirty="0"/>
              </a:p>
              <a:p>
                <a:pPr marL="0" indent="0">
                  <a:buNone/>
                </a:pPr>
                <a:endParaRPr lang="en-US" altLang="zh-CN" dirty="0"/>
              </a:p>
              <a:p>
                <a:pPr marL="0" indent="0">
                  <a:buNone/>
                </a:pPr>
                <a:r>
                  <a:rPr lang="zh-CN" altLang="en-US" dirty="0"/>
                  <a:t>在现实应用中为了有效降维，往往仅需降维后的距离与原始空间中的距离尽可能接近而不必严格相等</a:t>
                </a:r>
                <a:endParaRPr lang="en-US" altLang="zh-CN" dirty="0"/>
              </a:p>
              <a:p>
                <a:pPr marL="0" indent="0">
                  <a:buNone/>
                </a:pPr>
                <a:endParaRPr lang="en-US" altLang="zh-CN" dirty="0"/>
              </a:p>
              <a:p>
                <a:pPr marL="0" indent="0">
                  <a:buNone/>
                </a:pPr>
                <a:r>
                  <a:rPr lang="zh-CN" altLang="en-US" dirty="0"/>
                  <a:t>一般来说，欲获得低维子空间，最简单的是对原始高维空间进行线性变换</a:t>
                </a:r>
                <a:endParaRPr lang="en-US" altLang="zh-CN" dirty="0"/>
              </a:p>
              <a:p>
                <a:pPr marL="0" indent="0">
                  <a:buNone/>
                </a:pPr>
                <a:endParaRPr lang="en-US" altLang="zh-CN" dirty="0"/>
              </a:p>
              <a:p>
                <a:pPr marL="0" indent="0">
                  <a:buNone/>
                </a:pPr>
                <a:r>
                  <a:rPr lang="zh-CN" altLang="en-US" dirty="0"/>
                  <a:t>基于线性变换来进行降维的方法称为</a:t>
                </a:r>
                <a:r>
                  <a:rPr lang="zh-CN" altLang="en-US" dirty="0">
                    <a:solidFill>
                      <a:srgbClr val="FF0000"/>
                    </a:solidFill>
                  </a:rPr>
                  <a:t>线性降维方法</a:t>
                </a:r>
                <a:r>
                  <a:rPr lang="zh-CN" altLang="en-US" dirty="0"/>
                  <a:t>，不同之处是对低维子空间的性质有不同的要求，等于对</a:t>
                </a:r>
                <a14:m>
                  <m:oMath xmlns:m="http://schemas.openxmlformats.org/officeDocument/2006/math">
                    <m:r>
                      <a:rPr lang="en-US" altLang="zh-CN" b="1" i="1" dirty="0" smtClean="0">
                        <a:latin typeface="Cambria Math" panose="02040503050406030204" pitchFamily="18" charset="0"/>
                      </a:rPr>
                      <m:t>𝑾</m:t>
                    </m:r>
                  </m:oMath>
                </a14:m>
                <a:r>
                  <a:rPr lang="zh-CN" altLang="en-US" dirty="0"/>
                  <a:t>施加了不同的约束</a:t>
                </a:r>
                <a:endParaRPr lang="en-US" altLang="zh-CN" dirty="0"/>
              </a:p>
              <a:p>
                <a:pPr marL="0" indent="0">
                  <a:buNone/>
                </a:pPr>
                <a:endParaRPr lang="zh-CN" altLang="en-US" dirty="0"/>
              </a:p>
            </p:txBody>
          </p:sp>
        </mc:Choice>
        <mc:Fallback>
          <p:sp>
            <p:nvSpPr>
              <p:cNvPr id="3" name="内容占位符 2">
                <a:extLst>
                  <a:ext uri="{FF2B5EF4-FFF2-40B4-BE49-F238E27FC236}">
                    <a16:creationId xmlns:a16="http://schemas.microsoft.com/office/drawing/2014/main" id="{EFB784D7-9699-4474-E977-727E2D817240}"/>
                  </a:ext>
                </a:extLst>
              </p:cNvPr>
              <p:cNvSpPr>
                <a:spLocks noGrp="1" noRot="1" noChangeAspect="1" noMove="1" noResize="1" noEditPoints="1" noAdjustHandles="1" noChangeArrowheads="1" noChangeShapeType="1" noTextEdit="1"/>
              </p:cNvSpPr>
              <p:nvPr>
                <p:ph idx="1"/>
              </p:nvPr>
            </p:nvSpPr>
            <p:spPr>
              <a:blipFill>
                <a:blip r:embed="rId2"/>
                <a:stretch>
                  <a:fillRect l="-1105" t="-110"/>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05EAF9D-BD5B-C3FE-0A7A-F92037BE3C69}"/>
              </a:ext>
            </a:extLst>
          </p:cNvPr>
          <p:cNvSpPr>
            <a:spLocks noGrp="1"/>
          </p:cNvSpPr>
          <p:nvPr>
            <p:ph type="sldNum" sz="quarter" idx="12"/>
          </p:nvPr>
        </p:nvSpPr>
        <p:spPr/>
        <p:txBody>
          <a:bodyPr/>
          <a:lstStyle/>
          <a:p>
            <a:fld id="{A5AAEF0F-0BBD-4BC2-B079-FA6741C313A3}" type="slidenum">
              <a:rPr lang="zh-CN" altLang="en-US" smtClean="0"/>
              <a:t>11</a:t>
            </a:fld>
            <a:endParaRPr lang="zh-CN" altLang="en-US"/>
          </a:p>
        </p:txBody>
      </p:sp>
      <p:pic>
        <p:nvPicPr>
          <p:cNvPr id="6" name="图片 5">
            <a:extLst>
              <a:ext uri="{FF2B5EF4-FFF2-40B4-BE49-F238E27FC236}">
                <a16:creationId xmlns:a16="http://schemas.microsoft.com/office/drawing/2014/main" id="{61E6B4B8-F9CB-64C3-6BA3-F2B6A3D1C9BB}"/>
              </a:ext>
            </a:extLst>
          </p:cNvPr>
          <p:cNvPicPr>
            <a:picLocks noChangeAspect="1"/>
          </p:cNvPicPr>
          <p:nvPr/>
        </p:nvPicPr>
        <p:blipFill>
          <a:blip r:embed="rId3"/>
          <a:stretch>
            <a:fillRect/>
          </a:stretch>
        </p:blipFill>
        <p:spPr>
          <a:xfrm>
            <a:off x="3174861" y="1533974"/>
            <a:ext cx="2794278" cy="708996"/>
          </a:xfrm>
          <a:prstGeom prst="rect">
            <a:avLst/>
          </a:prstGeom>
        </p:spPr>
      </p:pic>
      <p:pic>
        <p:nvPicPr>
          <p:cNvPr id="8" name="图片 7">
            <a:extLst>
              <a:ext uri="{FF2B5EF4-FFF2-40B4-BE49-F238E27FC236}">
                <a16:creationId xmlns:a16="http://schemas.microsoft.com/office/drawing/2014/main" id="{B9FB591D-DD3C-A867-10CD-D2222A46D8D4}"/>
              </a:ext>
            </a:extLst>
          </p:cNvPr>
          <p:cNvPicPr>
            <a:picLocks noChangeAspect="1"/>
          </p:cNvPicPr>
          <p:nvPr/>
        </p:nvPicPr>
        <p:blipFill>
          <a:blip r:embed="rId4"/>
          <a:stretch>
            <a:fillRect/>
          </a:stretch>
        </p:blipFill>
        <p:spPr>
          <a:xfrm>
            <a:off x="3318734" y="3143586"/>
            <a:ext cx="2740489" cy="568506"/>
          </a:xfrm>
          <a:prstGeom prst="rect">
            <a:avLst/>
          </a:prstGeom>
        </p:spPr>
      </p:pic>
      <p:pic>
        <p:nvPicPr>
          <p:cNvPr id="12" name="图片 11">
            <a:extLst>
              <a:ext uri="{FF2B5EF4-FFF2-40B4-BE49-F238E27FC236}">
                <a16:creationId xmlns:a16="http://schemas.microsoft.com/office/drawing/2014/main" id="{67DC3C96-7ADB-0742-9BF0-5C6D225226BD}"/>
              </a:ext>
            </a:extLst>
          </p:cNvPr>
          <p:cNvPicPr>
            <a:picLocks noChangeAspect="1"/>
          </p:cNvPicPr>
          <p:nvPr/>
        </p:nvPicPr>
        <p:blipFill>
          <a:blip r:embed="rId5"/>
          <a:stretch>
            <a:fillRect/>
          </a:stretch>
        </p:blipFill>
        <p:spPr>
          <a:xfrm>
            <a:off x="3811399" y="4534348"/>
            <a:ext cx="1521201" cy="482332"/>
          </a:xfrm>
          <a:prstGeom prst="rect">
            <a:avLst/>
          </a:prstGeom>
        </p:spPr>
      </p:pic>
    </p:spTree>
    <p:extLst>
      <p:ext uri="{BB962C8B-B14F-4D97-AF65-F5344CB8AC3E}">
        <p14:creationId xmlns:p14="http://schemas.microsoft.com/office/powerpoint/2010/main" val="2730430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F88F14-E4AF-6407-B0BE-D8BA2D060A9D}"/>
              </a:ext>
            </a:extLst>
          </p:cNvPr>
          <p:cNvSpPr>
            <a:spLocks noGrp="1"/>
          </p:cNvSpPr>
          <p:nvPr>
            <p:ph type="title"/>
          </p:nvPr>
        </p:nvSpPr>
        <p:spPr/>
        <p:txBody>
          <a:bodyPr/>
          <a:lstStyle/>
          <a:p>
            <a:r>
              <a:rPr lang="en-US" altLang="zh-CN" dirty="0"/>
              <a:t>3. </a:t>
            </a:r>
            <a:r>
              <a:rPr lang="zh-CN" altLang="en-US" dirty="0"/>
              <a:t>主成分分析</a:t>
            </a:r>
          </a:p>
        </p:txBody>
      </p:sp>
      <p:sp>
        <p:nvSpPr>
          <p:cNvPr id="3" name="内容占位符 2">
            <a:extLst>
              <a:ext uri="{FF2B5EF4-FFF2-40B4-BE49-F238E27FC236}">
                <a16:creationId xmlns:a16="http://schemas.microsoft.com/office/drawing/2014/main" id="{C8319485-7F3A-0FFB-6844-FF4121E26BDF}"/>
              </a:ext>
            </a:extLst>
          </p:cNvPr>
          <p:cNvSpPr>
            <a:spLocks noGrp="1"/>
          </p:cNvSpPr>
          <p:nvPr>
            <p:ph idx="1"/>
          </p:nvPr>
        </p:nvSpPr>
        <p:spPr/>
        <p:txBody>
          <a:bodyPr/>
          <a:lstStyle/>
          <a:p>
            <a:pPr marL="0" indent="0">
              <a:buNone/>
            </a:pPr>
            <a:r>
              <a:rPr lang="zh-CN" altLang="en-US" dirty="0"/>
              <a:t>对于正交属性空间中的样本点，如何用一个超平面</a:t>
            </a:r>
            <a:r>
              <a:rPr lang="en-US" altLang="zh-CN" dirty="0"/>
              <a:t>(</a:t>
            </a:r>
            <a:r>
              <a:rPr lang="zh-CN" altLang="en-US" dirty="0"/>
              <a:t>直线的高维推广</a:t>
            </a:r>
            <a:r>
              <a:rPr lang="en-US" altLang="zh-CN" dirty="0"/>
              <a:t>)</a:t>
            </a:r>
            <a:r>
              <a:rPr lang="zh-CN" altLang="en-US" dirty="0"/>
              <a:t>对所有样本进行恰当的表达</a:t>
            </a:r>
            <a:r>
              <a:rPr lang="en-US" altLang="zh-CN" dirty="0"/>
              <a:t>?</a:t>
            </a:r>
          </a:p>
          <a:p>
            <a:pPr marL="0" indent="0">
              <a:buNone/>
            </a:pPr>
            <a:endParaRPr lang="en-US" altLang="zh-CN" dirty="0"/>
          </a:p>
          <a:p>
            <a:pPr>
              <a:buFont typeface="Wingdings" panose="05000000000000000000" pitchFamily="2" charset="2"/>
              <a:buChar char="l"/>
            </a:pPr>
            <a:r>
              <a:rPr lang="zh-CN" altLang="en-US" dirty="0">
                <a:solidFill>
                  <a:srgbClr val="FF0000"/>
                </a:solidFill>
              </a:rPr>
              <a:t>最近重构性</a:t>
            </a:r>
            <a:r>
              <a:rPr lang="zh-CN" altLang="en-US" dirty="0"/>
              <a:t>：样本点到这个超平面的距离都足够近</a:t>
            </a:r>
            <a:endParaRPr lang="en-US" altLang="zh-CN" dirty="0"/>
          </a:p>
          <a:p>
            <a:pPr>
              <a:buFont typeface="Wingdings" panose="05000000000000000000" pitchFamily="2" charset="2"/>
              <a:buChar char="l"/>
            </a:pPr>
            <a:r>
              <a:rPr lang="zh-CN" altLang="en-US" dirty="0">
                <a:solidFill>
                  <a:srgbClr val="FF0000"/>
                </a:solidFill>
              </a:rPr>
              <a:t>最大可分性</a:t>
            </a:r>
            <a:r>
              <a:rPr lang="zh-CN" altLang="en-US" dirty="0"/>
              <a:t>：样本点在这个超平面上的投影能尽可能分开</a:t>
            </a:r>
          </a:p>
        </p:txBody>
      </p:sp>
      <p:sp>
        <p:nvSpPr>
          <p:cNvPr id="4" name="灯片编号占位符 3">
            <a:extLst>
              <a:ext uri="{FF2B5EF4-FFF2-40B4-BE49-F238E27FC236}">
                <a16:creationId xmlns:a16="http://schemas.microsoft.com/office/drawing/2014/main" id="{2F7FC488-CA92-FAE1-C6FD-062F25C9A52E}"/>
              </a:ext>
            </a:extLst>
          </p:cNvPr>
          <p:cNvSpPr>
            <a:spLocks noGrp="1"/>
          </p:cNvSpPr>
          <p:nvPr>
            <p:ph type="sldNum" sz="quarter" idx="12"/>
          </p:nvPr>
        </p:nvSpPr>
        <p:spPr/>
        <p:txBody>
          <a:bodyPr/>
          <a:lstStyle/>
          <a:p>
            <a:fld id="{A5AAEF0F-0BBD-4BC2-B079-FA6741C313A3}" type="slidenum">
              <a:rPr lang="zh-CN" altLang="en-US" smtClean="0"/>
              <a:t>12</a:t>
            </a:fld>
            <a:endParaRPr lang="zh-CN" altLang="en-US"/>
          </a:p>
        </p:txBody>
      </p:sp>
    </p:spTree>
    <p:extLst>
      <p:ext uri="{BB962C8B-B14F-4D97-AF65-F5344CB8AC3E}">
        <p14:creationId xmlns:p14="http://schemas.microsoft.com/office/powerpoint/2010/main" val="3293010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A84B04-6876-4B40-113B-9E9F9BA7CEF2}"/>
              </a:ext>
            </a:extLst>
          </p:cNvPr>
          <p:cNvSpPr>
            <a:spLocks noGrp="1"/>
          </p:cNvSpPr>
          <p:nvPr>
            <p:ph type="title"/>
          </p:nvPr>
        </p:nvSpPr>
        <p:spPr/>
        <p:txBody>
          <a:bodyPr/>
          <a:lstStyle/>
          <a:p>
            <a:r>
              <a:rPr lang="en-US" altLang="zh-CN" dirty="0"/>
              <a:t>3. </a:t>
            </a:r>
            <a:r>
              <a:rPr lang="zh-CN" altLang="en-US" dirty="0"/>
              <a:t>主成分分析</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F68E108-B6B3-CF20-661A-F7E93FD6272F}"/>
                  </a:ext>
                </a:extLst>
              </p:cNvPr>
              <p:cNvSpPr>
                <a:spLocks noGrp="1"/>
              </p:cNvSpPr>
              <p:nvPr>
                <p:ph idx="1"/>
              </p:nvPr>
            </p:nvSpPr>
            <p:spPr/>
            <p:txBody>
              <a:bodyPr/>
              <a:lstStyle/>
              <a:p>
                <a:pPr marL="0" indent="0">
                  <a:buNone/>
                </a:pPr>
                <a:r>
                  <a:rPr lang="zh-CN" altLang="en-US" dirty="0"/>
                  <a:t>原样本点</a:t>
                </a:r>
                <a14:m>
                  <m:oMath xmlns:m="http://schemas.openxmlformats.org/officeDocument/2006/math">
                    <m:sSub>
                      <m:sSubPr>
                        <m:ctrlPr>
                          <a:rPr lang="en-US" altLang="zh-CN" i="1" dirty="0" smtClean="0">
                            <a:latin typeface="Cambria Math" panose="02040503050406030204" pitchFamily="18" charset="0"/>
                          </a:rPr>
                        </m:ctrlPr>
                      </m:sSubPr>
                      <m:e>
                        <m:r>
                          <a:rPr lang="en-US" altLang="zh-CN" b="1" i="1" dirty="0" smtClean="0">
                            <a:latin typeface="Cambria Math" panose="02040503050406030204" pitchFamily="18" charset="0"/>
                          </a:rPr>
                          <m:t>𝒙</m:t>
                        </m:r>
                      </m:e>
                      <m:sub>
                        <m:r>
                          <a:rPr lang="en-US" altLang="zh-CN" b="0" i="1" dirty="0" smtClean="0">
                            <a:latin typeface="Cambria Math" panose="02040503050406030204" pitchFamily="18" charset="0"/>
                          </a:rPr>
                          <m:t>𝑖</m:t>
                        </m:r>
                      </m:sub>
                    </m:sSub>
                  </m:oMath>
                </a14:m>
                <a:r>
                  <a:rPr lang="zh-CN" altLang="en-US" dirty="0"/>
                  <a:t>与基于投影重构的样本点</a:t>
                </a:r>
                <a14:m>
                  <m:oMath xmlns:m="http://schemas.openxmlformats.org/officeDocument/2006/math">
                    <m:acc>
                      <m:accPr>
                        <m:chr m:val="̂"/>
                        <m:ctrlPr>
                          <a:rPr lang="en-US" altLang="zh-CN" i="1" dirty="0" smtClean="0">
                            <a:latin typeface="Cambria Math" panose="02040503050406030204" pitchFamily="18" charset="0"/>
                          </a:rPr>
                        </m:ctrlPr>
                      </m:accPr>
                      <m:e>
                        <m:sSub>
                          <m:sSubPr>
                            <m:ctrlPr>
                              <a:rPr lang="en-US" altLang="zh-CN" i="1" dirty="0">
                                <a:latin typeface="Cambria Math" panose="02040503050406030204" pitchFamily="18" charset="0"/>
                              </a:rPr>
                            </m:ctrlPr>
                          </m:sSubPr>
                          <m:e>
                            <m:r>
                              <a:rPr lang="en-US" altLang="zh-CN" b="1" i="1" dirty="0">
                                <a:latin typeface="Cambria Math" panose="02040503050406030204" pitchFamily="18" charset="0"/>
                              </a:rPr>
                              <m:t>𝒙</m:t>
                            </m:r>
                          </m:e>
                          <m:sub>
                            <m:r>
                              <a:rPr lang="en-US" altLang="zh-CN" i="1" dirty="0">
                                <a:latin typeface="Cambria Math" panose="02040503050406030204" pitchFamily="18" charset="0"/>
                              </a:rPr>
                              <m:t>𝑖</m:t>
                            </m:r>
                          </m:sub>
                        </m:sSub>
                      </m:e>
                    </m:acc>
                  </m:oMath>
                </a14:m>
                <a:r>
                  <a:rPr lang="zh-CN" altLang="en-US" dirty="0"/>
                  <a:t>之间的距离为</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根据最近重构性，上式应被最小化</a:t>
                </a:r>
              </a:p>
            </p:txBody>
          </p:sp>
        </mc:Choice>
        <mc:Fallback>
          <p:sp>
            <p:nvSpPr>
              <p:cNvPr id="3" name="内容占位符 2">
                <a:extLst>
                  <a:ext uri="{FF2B5EF4-FFF2-40B4-BE49-F238E27FC236}">
                    <a16:creationId xmlns:a16="http://schemas.microsoft.com/office/drawing/2014/main" id="{DF68E108-B6B3-CF20-661A-F7E93FD6272F}"/>
                  </a:ext>
                </a:extLst>
              </p:cNvPr>
              <p:cNvSpPr>
                <a:spLocks noGrp="1" noRot="1" noChangeAspect="1" noMove="1" noResize="1" noEditPoints="1" noAdjustHandles="1" noChangeArrowheads="1" noChangeShapeType="1" noTextEdit="1"/>
              </p:cNvSpPr>
              <p:nvPr>
                <p:ph idx="1"/>
              </p:nvPr>
            </p:nvSpPr>
            <p:spPr>
              <a:blipFill>
                <a:blip r:embed="rId2"/>
                <a:stretch>
                  <a:fillRect l="-1105" t="-110"/>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C8BD43E6-23D2-FB6D-8C51-EA26248E7D58}"/>
              </a:ext>
            </a:extLst>
          </p:cNvPr>
          <p:cNvSpPr>
            <a:spLocks noGrp="1"/>
          </p:cNvSpPr>
          <p:nvPr>
            <p:ph type="sldNum" sz="quarter" idx="12"/>
          </p:nvPr>
        </p:nvSpPr>
        <p:spPr/>
        <p:txBody>
          <a:bodyPr/>
          <a:lstStyle/>
          <a:p>
            <a:fld id="{A5AAEF0F-0BBD-4BC2-B079-FA6741C313A3}" type="slidenum">
              <a:rPr lang="zh-CN" altLang="en-US" smtClean="0"/>
              <a:t>13</a:t>
            </a:fld>
            <a:endParaRPr lang="zh-CN" altLang="en-US"/>
          </a:p>
        </p:txBody>
      </p:sp>
      <p:pic>
        <p:nvPicPr>
          <p:cNvPr id="6" name="图片 5">
            <a:extLst>
              <a:ext uri="{FF2B5EF4-FFF2-40B4-BE49-F238E27FC236}">
                <a16:creationId xmlns:a16="http://schemas.microsoft.com/office/drawing/2014/main" id="{2DE59548-8D1F-61EB-7A57-66F22E8D623C}"/>
              </a:ext>
            </a:extLst>
          </p:cNvPr>
          <p:cNvPicPr>
            <a:picLocks noChangeAspect="1"/>
          </p:cNvPicPr>
          <p:nvPr/>
        </p:nvPicPr>
        <p:blipFill>
          <a:blip r:embed="rId3"/>
          <a:stretch>
            <a:fillRect/>
          </a:stretch>
        </p:blipFill>
        <p:spPr>
          <a:xfrm>
            <a:off x="1737360" y="1664922"/>
            <a:ext cx="6123790" cy="1898193"/>
          </a:xfrm>
          <a:prstGeom prst="rect">
            <a:avLst/>
          </a:prstGeom>
        </p:spPr>
      </p:pic>
      <p:pic>
        <p:nvPicPr>
          <p:cNvPr id="8" name="图片 7">
            <a:extLst>
              <a:ext uri="{FF2B5EF4-FFF2-40B4-BE49-F238E27FC236}">
                <a16:creationId xmlns:a16="http://schemas.microsoft.com/office/drawing/2014/main" id="{E18ABC92-4073-8C8D-2E9B-A2E03B7BECE5}"/>
              </a:ext>
            </a:extLst>
          </p:cNvPr>
          <p:cNvPicPr>
            <a:picLocks noChangeAspect="1"/>
          </p:cNvPicPr>
          <p:nvPr/>
        </p:nvPicPr>
        <p:blipFill>
          <a:blip r:embed="rId4"/>
          <a:stretch>
            <a:fillRect/>
          </a:stretch>
        </p:blipFill>
        <p:spPr>
          <a:xfrm>
            <a:off x="3562591" y="4463988"/>
            <a:ext cx="2522669" cy="1025766"/>
          </a:xfrm>
          <a:prstGeom prst="rect">
            <a:avLst/>
          </a:prstGeom>
        </p:spPr>
      </p:pic>
      <p:sp>
        <p:nvSpPr>
          <p:cNvPr id="9" name="文本框 8">
            <a:extLst>
              <a:ext uri="{FF2B5EF4-FFF2-40B4-BE49-F238E27FC236}">
                <a16:creationId xmlns:a16="http://schemas.microsoft.com/office/drawing/2014/main" id="{FDE6384E-4B1E-7CF8-7495-462E70978771}"/>
              </a:ext>
            </a:extLst>
          </p:cNvPr>
          <p:cNvSpPr txBox="1"/>
          <p:nvPr/>
        </p:nvSpPr>
        <p:spPr>
          <a:xfrm>
            <a:off x="3562592" y="5889600"/>
            <a:ext cx="2522669" cy="369332"/>
          </a:xfrm>
          <a:prstGeom prst="rect">
            <a:avLst/>
          </a:prstGeom>
          <a:solidFill>
            <a:schemeClr val="lt1"/>
          </a:solidFill>
          <a:ln w="25400" cap="flat" cmpd="sng" algn="ctr">
            <a:solidFill>
              <a:schemeClr val="accent2"/>
            </a:solid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主成分分析的优化目标</a:t>
            </a:r>
          </a:p>
        </p:txBody>
      </p:sp>
      <p:cxnSp>
        <p:nvCxnSpPr>
          <p:cNvPr id="11" name="连接符: 肘形 10">
            <a:extLst>
              <a:ext uri="{FF2B5EF4-FFF2-40B4-BE49-F238E27FC236}">
                <a16:creationId xmlns:a16="http://schemas.microsoft.com/office/drawing/2014/main" id="{988693AF-7B8E-CC0D-917D-135A0EDE70FC}"/>
              </a:ext>
            </a:extLst>
          </p:cNvPr>
          <p:cNvCxnSpPr>
            <a:stCxn id="8" idx="3"/>
            <a:endCxn id="9" idx="3"/>
          </p:cNvCxnSpPr>
          <p:nvPr/>
        </p:nvCxnSpPr>
        <p:spPr>
          <a:xfrm>
            <a:off x="6085260" y="4976871"/>
            <a:ext cx="1" cy="1097395"/>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146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CE7566-3615-C6A8-E5B5-8CF1855E9385}"/>
              </a:ext>
            </a:extLst>
          </p:cNvPr>
          <p:cNvSpPr>
            <a:spLocks noGrp="1"/>
          </p:cNvSpPr>
          <p:nvPr>
            <p:ph type="title"/>
          </p:nvPr>
        </p:nvSpPr>
        <p:spPr/>
        <p:txBody>
          <a:bodyPr/>
          <a:lstStyle/>
          <a:p>
            <a:r>
              <a:rPr lang="en-US" altLang="zh-CN" dirty="0"/>
              <a:t>3. </a:t>
            </a:r>
            <a:r>
              <a:rPr lang="zh-CN" altLang="en-US" dirty="0"/>
              <a:t>主成分分析</a:t>
            </a:r>
          </a:p>
        </p:txBody>
      </p:sp>
      <p:sp>
        <p:nvSpPr>
          <p:cNvPr id="3" name="内容占位符 2">
            <a:extLst>
              <a:ext uri="{FF2B5EF4-FFF2-40B4-BE49-F238E27FC236}">
                <a16:creationId xmlns:a16="http://schemas.microsoft.com/office/drawing/2014/main" id="{4A05EE8C-EAF1-915D-40A8-3928ECEEA153}"/>
              </a:ext>
            </a:extLst>
          </p:cNvPr>
          <p:cNvSpPr>
            <a:spLocks noGrp="1"/>
          </p:cNvSpPr>
          <p:nvPr>
            <p:ph idx="1"/>
          </p:nvPr>
        </p:nvSpPr>
        <p:spPr/>
        <p:txBody>
          <a:bodyPr/>
          <a:lstStyle/>
          <a:p>
            <a:pPr marL="0" indent="0">
              <a:buNone/>
            </a:pPr>
            <a:r>
              <a:rPr lang="zh-CN" altLang="en-US" dirty="0"/>
              <a:t>若所有样本点的投影能尽可能分开，则应该使投影后样本点的方差最大化（</a:t>
            </a:r>
            <a:r>
              <a:rPr lang="zh-CN" altLang="en-US" dirty="0">
                <a:solidFill>
                  <a:srgbClr val="FF0000"/>
                </a:solidFill>
              </a:rPr>
              <a:t>最大可分性</a:t>
            </a:r>
            <a:r>
              <a:rPr lang="zh-CN" altLang="en-US" dirty="0"/>
              <a:t>）</a:t>
            </a:r>
          </a:p>
        </p:txBody>
      </p:sp>
      <p:sp>
        <p:nvSpPr>
          <p:cNvPr id="4" name="灯片编号占位符 3">
            <a:extLst>
              <a:ext uri="{FF2B5EF4-FFF2-40B4-BE49-F238E27FC236}">
                <a16:creationId xmlns:a16="http://schemas.microsoft.com/office/drawing/2014/main" id="{29D34EC0-0B01-A043-40B9-866E6F41AEC1}"/>
              </a:ext>
            </a:extLst>
          </p:cNvPr>
          <p:cNvSpPr>
            <a:spLocks noGrp="1"/>
          </p:cNvSpPr>
          <p:nvPr>
            <p:ph type="sldNum" sz="quarter" idx="12"/>
          </p:nvPr>
        </p:nvSpPr>
        <p:spPr/>
        <p:txBody>
          <a:bodyPr/>
          <a:lstStyle/>
          <a:p>
            <a:fld id="{A5AAEF0F-0BBD-4BC2-B079-FA6741C313A3}" type="slidenum">
              <a:rPr lang="zh-CN" altLang="en-US" smtClean="0"/>
              <a:t>14</a:t>
            </a:fld>
            <a:endParaRPr lang="zh-CN" altLang="en-US"/>
          </a:p>
        </p:txBody>
      </p:sp>
      <p:pic>
        <p:nvPicPr>
          <p:cNvPr id="6" name="图片 5">
            <a:extLst>
              <a:ext uri="{FF2B5EF4-FFF2-40B4-BE49-F238E27FC236}">
                <a16:creationId xmlns:a16="http://schemas.microsoft.com/office/drawing/2014/main" id="{D05ADF5E-4310-6BF1-854C-4EC380D6FC05}"/>
              </a:ext>
            </a:extLst>
          </p:cNvPr>
          <p:cNvPicPr>
            <a:picLocks noChangeAspect="1"/>
          </p:cNvPicPr>
          <p:nvPr/>
        </p:nvPicPr>
        <p:blipFill>
          <a:blip r:embed="rId2"/>
          <a:stretch>
            <a:fillRect/>
          </a:stretch>
        </p:blipFill>
        <p:spPr>
          <a:xfrm>
            <a:off x="3410958" y="3894811"/>
            <a:ext cx="2322083" cy="925384"/>
          </a:xfrm>
          <a:prstGeom prst="rect">
            <a:avLst/>
          </a:prstGeom>
        </p:spPr>
      </p:pic>
      <p:pic>
        <p:nvPicPr>
          <p:cNvPr id="7" name="图片 6">
            <a:extLst>
              <a:ext uri="{FF2B5EF4-FFF2-40B4-BE49-F238E27FC236}">
                <a16:creationId xmlns:a16="http://schemas.microsoft.com/office/drawing/2014/main" id="{878116CC-09E4-98BB-1331-AD6B101F272A}"/>
              </a:ext>
            </a:extLst>
          </p:cNvPr>
          <p:cNvPicPr>
            <a:picLocks noChangeAspect="1"/>
          </p:cNvPicPr>
          <p:nvPr/>
        </p:nvPicPr>
        <p:blipFill>
          <a:blip r:embed="rId3"/>
          <a:stretch>
            <a:fillRect/>
          </a:stretch>
        </p:blipFill>
        <p:spPr>
          <a:xfrm>
            <a:off x="3310665" y="2061469"/>
            <a:ext cx="2522669" cy="1025766"/>
          </a:xfrm>
          <a:prstGeom prst="rect">
            <a:avLst/>
          </a:prstGeom>
        </p:spPr>
      </p:pic>
      <p:cxnSp>
        <p:nvCxnSpPr>
          <p:cNvPr id="9" name="直接箭头连接符 8">
            <a:extLst>
              <a:ext uri="{FF2B5EF4-FFF2-40B4-BE49-F238E27FC236}">
                <a16:creationId xmlns:a16="http://schemas.microsoft.com/office/drawing/2014/main" id="{622CD1A1-8581-D00B-FE8C-F95ED030E1C4}"/>
              </a:ext>
            </a:extLst>
          </p:cNvPr>
          <p:cNvCxnSpPr>
            <a:stCxn id="7" idx="2"/>
            <a:endCxn id="6" idx="0"/>
          </p:cNvCxnSpPr>
          <p:nvPr/>
        </p:nvCxnSpPr>
        <p:spPr>
          <a:xfrm>
            <a:off x="4572000" y="3087235"/>
            <a:ext cx="0" cy="8075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617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A55910-17D3-EA01-45C3-22E71B69A652}"/>
              </a:ext>
            </a:extLst>
          </p:cNvPr>
          <p:cNvSpPr>
            <a:spLocks noGrp="1"/>
          </p:cNvSpPr>
          <p:nvPr>
            <p:ph type="title"/>
          </p:nvPr>
        </p:nvSpPr>
        <p:spPr/>
        <p:txBody>
          <a:bodyPr/>
          <a:lstStyle/>
          <a:p>
            <a:r>
              <a:rPr lang="en-US" altLang="zh-CN" dirty="0"/>
              <a:t>3. </a:t>
            </a:r>
            <a:r>
              <a:rPr lang="zh-CN" altLang="en-US" dirty="0"/>
              <a:t>主成分分析</a:t>
            </a:r>
          </a:p>
        </p:txBody>
      </p:sp>
      <p:pic>
        <p:nvPicPr>
          <p:cNvPr id="6" name="内容占位符 5">
            <a:extLst>
              <a:ext uri="{FF2B5EF4-FFF2-40B4-BE49-F238E27FC236}">
                <a16:creationId xmlns:a16="http://schemas.microsoft.com/office/drawing/2014/main" id="{20B2DECB-0D17-9AE7-648E-B9F789789C7A}"/>
              </a:ext>
            </a:extLst>
          </p:cNvPr>
          <p:cNvPicPr>
            <a:picLocks noGrp="1" noChangeAspect="1"/>
          </p:cNvPicPr>
          <p:nvPr>
            <p:ph idx="1"/>
          </p:nvPr>
        </p:nvPicPr>
        <p:blipFill>
          <a:blip r:embed="rId2"/>
          <a:stretch>
            <a:fillRect/>
          </a:stretch>
        </p:blipFill>
        <p:spPr>
          <a:xfrm>
            <a:off x="2290311" y="1087731"/>
            <a:ext cx="4574258" cy="3283440"/>
          </a:xfrm>
        </p:spPr>
      </p:pic>
      <p:sp>
        <p:nvSpPr>
          <p:cNvPr id="4" name="灯片编号占位符 3">
            <a:extLst>
              <a:ext uri="{FF2B5EF4-FFF2-40B4-BE49-F238E27FC236}">
                <a16:creationId xmlns:a16="http://schemas.microsoft.com/office/drawing/2014/main" id="{08478B00-1492-6AAE-83C3-DA6DF9026836}"/>
              </a:ext>
            </a:extLst>
          </p:cNvPr>
          <p:cNvSpPr>
            <a:spLocks noGrp="1"/>
          </p:cNvSpPr>
          <p:nvPr>
            <p:ph type="sldNum" sz="quarter" idx="12"/>
          </p:nvPr>
        </p:nvSpPr>
        <p:spPr/>
        <p:txBody>
          <a:bodyPr/>
          <a:lstStyle/>
          <a:p>
            <a:fld id="{A5AAEF0F-0BBD-4BC2-B079-FA6741C313A3}" type="slidenum">
              <a:rPr lang="zh-CN" altLang="en-US" smtClean="0"/>
              <a:t>15</a:t>
            </a:fld>
            <a:endParaRPr lang="zh-CN" altLang="en-US"/>
          </a:p>
        </p:txBody>
      </p:sp>
      <p:pic>
        <p:nvPicPr>
          <p:cNvPr id="8" name="图片 7">
            <a:extLst>
              <a:ext uri="{FF2B5EF4-FFF2-40B4-BE49-F238E27FC236}">
                <a16:creationId xmlns:a16="http://schemas.microsoft.com/office/drawing/2014/main" id="{A8EED54E-2EE7-11C5-F1F1-9A0657A0E345}"/>
              </a:ext>
            </a:extLst>
          </p:cNvPr>
          <p:cNvPicPr>
            <a:picLocks noChangeAspect="1"/>
          </p:cNvPicPr>
          <p:nvPr/>
        </p:nvPicPr>
        <p:blipFill>
          <a:blip r:embed="rId3"/>
          <a:stretch>
            <a:fillRect/>
          </a:stretch>
        </p:blipFill>
        <p:spPr>
          <a:xfrm>
            <a:off x="5819887" y="5310188"/>
            <a:ext cx="1764254" cy="520700"/>
          </a:xfrm>
          <a:prstGeom prst="rect">
            <a:avLst/>
          </a:prstGeom>
        </p:spPr>
      </p:pic>
      <p:pic>
        <p:nvPicPr>
          <p:cNvPr id="9" name="图片 8">
            <a:extLst>
              <a:ext uri="{FF2B5EF4-FFF2-40B4-BE49-F238E27FC236}">
                <a16:creationId xmlns:a16="http://schemas.microsoft.com/office/drawing/2014/main" id="{AD21BA9E-602A-A63E-C216-F50FFE60D9BF}"/>
              </a:ext>
            </a:extLst>
          </p:cNvPr>
          <p:cNvPicPr>
            <a:picLocks noChangeAspect="1"/>
          </p:cNvPicPr>
          <p:nvPr/>
        </p:nvPicPr>
        <p:blipFill>
          <a:blip r:embed="rId4"/>
          <a:stretch>
            <a:fillRect/>
          </a:stretch>
        </p:blipFill>
        <p:spPr>
          <a:xfrm>
            <a:off x="801444" y="5680909"/>
            <a:ext cx="2322083" cy="925384"/>
          </a:xfrm>
          <a:prstGeom prst="rect">
            <a:avLst/>
          </a:prstGeom>
        </p:spPr>
      </p:pic>
      <p:pic>
        <p:nvPicPr>
          <p:cNvPr id="10" name="图片 9">
            <a:extLst>
              <a:ext uri="{FF2B5EF4-FFF2-40B4-BE49-F238E27FC236}">
                <a16:creationId xmlns:a16="http://schemas.microsoft.com/office/drawing/2014/main" id="{ED3109AE-BC24-8F46-D7BA-C8838B9463EE}"/>
              </a:ext>
            </a:extLst>
          </p:cNvPr>
          <p:cNvPicPr>
            <a:picLocks noChangeAspect="1"/>
          </p:cNvPicPr>
          <p:nvPr/>
        </p:nvPicPr>
        <p:blipFill>
          <a:blip r:embed="rId5"/>
          <a:stretch>
            <a:fillRect/>
          </a:stretch>
        </p:blipFill>
        <p:spPr>
          <a:xfrm>
            <a:off x="801444" y="4437910"/>
            <a:ext cx="2522669" cy="1025766"/>
          </a:xfrm>
          <a:prstGeom prst="rect">
            <a:avLst/>
          </a:prstGeom>
        </p:spPr>
      </p:pic>
      <p:cxnSp>
        <p:nvCxnSpPr>
          <p:cNvPr id="12" name="连接符: 肘形 11">
            <a:extLst>
              <a:ext uri="{FF2B5EF4-FFF2-40B4-BE49-F238E27FC236}">
                <a16:creationId xmlns:a16="http://schemas.microsoft.com/office/drawing/2014/main" id="{706BF9CB-A59D-B76D-0325-F43B2CAEDA90}"/>
              </a:ext>
            </a:extLst>
          </p:cNvPr>
          <p:cNvCxnSpPr>
            <a:stCxn id="10" idx="3"/>
            <a:endCxn id="9" idx="3"/>
          </p:cNvCxnSpPr>
          <p:nvPr/>
        </p:nvCxnSpPr>
        <p:spPr>
          <a:xfrm flipH="1">
            <a:off x="3123527" y="4950793"/>
            <a:ext cx="200586" cy="1192808"/>
          </a:xfrm>
          <a:prstGeom prst="bentConnector3">
            <a:avLst>
              <a:gd name="adj1" fmla="val -113966"/>
            </a:avLst>
          </a:prstGeom>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89DA9C0B-8302-D72E-5D5C-38522F755A21}"/>
              </a:ext>
            </a:extLst>
          </p:cNvPr>
          <p:cNvCxnSpPr>
            <a:endCxn id="8" idx="1"/>
          </p:cNvCxnSpPr>
          <p:nvPr/>
        </p:nvCxnSpPr>
        <p:spPr>
          <a:xfrm>
            <a:off x="3593054" y="5570538"/>
            <a:ext cx="22268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CD012F70-C1BA-270D-499A-56ACE9F25C0D}"/>
              </a:ext>
            </a:extLst>
          </p:cNvPr>
          <p:cNvSpPr txBox="1"/>
          <p:nvPr/>
        </p:nvSpPr>
        <p:spPr>
          <a:xfrm rot="16200000">
            <a:off x="4491027" y="4315258"/>
            <a:ext cx="430887" cy="1938992"/>
          </a:xfrm>
          <a:prstGeom prst="rect">
            <a:avLst/>
          </a:prstGeom>
        </p:spPr>
        <p:style>
          <a:lnRef idx="2">
            <a:schemeClr val="accent2"/>
          </a:lnRef>
          <a:fillRef idx="1">
            <a:schemeClr val="lt1"/>
          </a:fillRef>
          <a:effectRef idx="0">
            <a:schemeClr val="accent2"/>
          </a:effectRef>
          <a:fontRef idx="minor">
            <a:schemeClr val="dk1"/>
          </a:fontRef>
        </p:style>
        <p:txBody>
          <a:bodyPr vert="eaVert" wrap="none" rtlCol="0">
            <a:spAutoFit/>
          </a:bodyPr>
          <a:lstStyle/>
          <a:p>
            <a:r>
              <a:rPr lang="zh-CN" altLang="en-US" sz="1600" dirty="0"/>
              <a:t>使用拉格朗日乘子法</a:t>
            </a:r>
          </a:p>
        </p:txBody>
      </p:sp>
    </p:spTree>
    <p:extLst>
      <p:ext uri="{BB962C8B-B14F-4D97-AF65-F5344CB8AC3E}">
        <p14:creationId xmlns:p14="http://schemas.microsoft.com/office/powerpoint/2010/main" val="1853313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89682B-A92E-FE3F-FE28-A24068B3F199}"/>
              </a:ext>
            </a:extLst>
          </p:cNvPr>
          <p:cNvSpPr>
            <a:spLocks noGrp="1"/>
          </p:cNvSpPr>
          <p:nvPr>
            <p:ph type="title"/>
          </p:nvPr>
        </p:nvSpPr>
        <p:spPr/>
        <p:txBody>
          <a:bodyPr/>
          <a:lstStyle/>
          <a:p>
            <a:r>
              <a:rPr lang="en-US" altLang="zh-CN" dirty="0"/>
              <a:t>3. </a:t>
            </a:r>
            <a:r>
              <a:rPr lang="zh-CN" altLang="en-US" dirty="0"/>
              <a:t>主成分分析</a:t>
            </a:r>
          </a:p>
        </p:txBody>
      </p:sp>
      <p:sp>
        <p:nvSpPr>
          <p:cNvPr id="3" name="内容占位符 2">
            <a:extLst>
              <a:ext uri="{FF2B5EF4-FFF2-40B4-BE49-F238E27FC236}">
                <a16:creationId xmlns:a16="http://schemas.microsoft.com/office/drawing/2014/main" id="{B10A0147-CD07-9F0B-E16F-40ACA3C10163}"/>
              </a:ext>
            </a:extLst>
          </p:cNvPr>
          <p:cNvSpPr>
            <a:spLocks noGrp="1"/>
          </p:cNvSpPr>
          <p:nvPr>
            <p:ph idx="1"/>
          </p:nvPr>
        </p:nvSpPr>
        <p:spPr/>
        <p:txBody>
          <a:bodyPr/>
          <a:lstStyle/>
          <a:p>
            <a:pPr marL="0" indent="0">
              <a:buNone/>
            </a:pPr>
            <a:r>
              <a:rPr lang="en-US" altLang="zh-CN" dirty="0"/>
              <a:t>PCA </a:t>
            </a:r>
            <a:r>
              <a:rPr lang="zh-CN" altLang="en-US" dirty="0"/>
              <a:t>算法</a:t>
            </a:r>
          </a:p>
        </p:txBody>
      </p:sp>
      <p:sp>
        <p:nvSpPr>
          <p:cNvPr id="4" name="灯片编号占位符 3">
            <a:extLst>
              <a:ext uri="{FF2B5EF4-FFF2-40B4-BE49-F238E27FC236}">
                <a16:creationId xmlns:a16="http://schemas.microsoft.com/office/drawing/2014/main" id="{BEDA3EB8-2039-5EAF-3020-249E64A7A335}"/>
              </a:ext>
            </a:extLst>
          </p:cNvPr>
          <p:cNvSpPr>
            <a:spLocks noGrp="1"/>
          </p:cNvSpPr>
          <p:nvPr>
            <p:ph type="sldNum" sz="quarter" idx="12"/>
          </p:nvPr>
        </p:nvSpPr>
        <p:spPr/>
        <p:txBody>
          <a:bodyPr/>
          <a:lstStyle/>
          <a:p>
            <a:fld id="{A5AAEF0F-0BBD-4BC2-B079-FA6741C313A3}" type="slidenum">
              <a:rPr lang="zh-CN" altLang="en-US" smtClean="0"/>
              <a:t>16</a:t>
            </a:fld>
            <a:endParaRPr lang="zh-CN" altLang="en-US"/>
          </a:p>
        </p:txBody>
      </p:sp>
      <p:pic>
        <p:nvPicPr>
          <p:cNvPr id="6" name="图片 5">
            <a:extLst>
              <a:ext uri="{FF2B5EF4-FFF2-40B4-BE49-F238E27FC236}">
                <a16:creationId xmlns:a16="http://schemas.microsoft.com/office/drawing/2014/main" id="{A3CC2ACE-BA31-0CBD-3078-EC5AA57C3D21}"/>
              </a:ext>
            </a:extLst>
          </p:cNvPr>
          <p:cNvPicPr>
            <a:picLocks noChangeAspect="1"/>
          </p:cNvPicPr>
          <p:nvPr/>
        </p:nvPicPr>
        <p:blipFill>
          <a:blip r:embed="rId2"/>
          <a:stretch>
            <a:fillRect/>
          </a:stretch>
        </p:blipFill>
        <p:spPr>
          <a:xfrm>
            <a:off x="760478" y="1880312"/>
            <a:ext cx="7645705" cy="3097375"/>
          </a:xfrm>
          <a:prstGeom prst="rect">
            <a:avLst/>
          </a:prstGeom>
        </p:spPr>
      </p:pic>
    </p:spTree>
    <p:extLst>
      <p:ext uri="{BB962C8B-B14F-4D97-AF65-F5344CB8AC3E}">
        <p14:creationId xmlns:p14="http://schemas.microsoft.com/office/powerpoint/2010/main" val="3207693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CA7557-A01D-4396-DF36-B9F7BB223B1E}"/>
              </a:ext>
            </a:extLst>
          </p:cNvPr>
          <p:cNvSpPr>
            <a:spLocks noGrp="1"/>
          </p:cNvSpPr>
          <p:nvPr>
            <p:ph type="title"/>
          </p:nvPr>
        </p:nvSpPr>
        <p:spPr/>
        <p:txBody>
          <a:bodyPr/>
          <a:lstStyle/>
          <a:p>
            <a:r>
              <a:rPr lang="en-US" altLang="zh-CN" dirty="0"/>
              <a:t>3. </a:t>
            </a:r>
            <a:r>
              <a:rPr lang="zh-CN" altLang="en-US" dirty="0"/>
              <a:t>主成分分析</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B2DF074-D790-5D6A-7793-DCE58E2B6662}"/>
                  </a:ext>
                </a:extLst>
              </p:cNvPr>
              <p:cNvSpPr>
                <a:spLocks noGrp="1"/>
              </p:cNvSpPr>
              <p:nvPr>
                <p:ph idx="1"/>
              </p:nvPr>
            </p:nvSpPr>
            <p:spPr/>
            <p:txBody>
              <a:bodyPr/>
              <a:lstStyle/>
              <a:p>
                <a:pPr marL="0" indent="0">
                  <a:buNone/>
                </a:pPr>
                <a:r>
                  <a:rPr lang="zh-CN" altLang="en-US" dirty="0"/>
                  <a:t>降维后低维空间的维数</a:t>
                </a:r>
                <a14:m>
                  <m:oMath xmlns:m="http://schemas.openxmlformats.org/officeDocument/2006/math">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𝑑</m:t>
                        </m:r>
                      </m:e>
                      <m:sup>
                        <m:r>
                          <a:rPr lang="en-US" altLang="zh-CN" b="0" i="1" dirty="0" smtClean="0">
                            <a:latin typeface="Cambria Math" panose="02040503050406030204" pitchFamily="18" charset="0"/>
                          </a:rPr>
                          <m:t>′</m:t>
                        </m:r>
                      </m:sup>
                    </m:sSup>
                  </m:oMath>
                </a14:m>
                <a:r>
                  <a:rPr lang="zh-CN" altLang="en-US" dirty="0"/>
                  <a:t>通常是由用户事先指定，或通过在</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𝑑</m:t>
                        </m:r>
                      </m:e>
                      <m:sup>
                        <m:r>
                          <a:rPr lang="en-US" altLang="zh-CN" i="1" dirty="0">
                            <a:latin typeface="Cambria Math" panose="02040503050406030204" pitchFamily="18" charset="0"/>
                          </a:rPr>
                          <m:t>′</m:t>
                        </m:r>
                      </m:sup>
                    </m:sSup>
                  </m:oMath>
                </a14:m>
                <a:r>
                  <a:rPr lang="zh-CN" altLang="en-US" dirty="0"/>
                  <a:t>值不同的低维空间中对</a:t>
                </a:r>
                <a:r>
                  <a:rPr lang="en-US" altLang="zh-CN" dirty="0"/>
                  <a:t>k</a:t>
                </a:r>
                <a:r>
                  <a:rPr lang="zh-CN" altLang="en-US" dirty="0"/>
                  <a:t>近邻分类器进行交叉验证来选取较好的</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𝑑</m:t>
                        </m:r>
                      </m:e>
                      <m:sup>
                        <m:r>
                          <a:rPr lang="en-US" altLang="zh-CN" i="1" dirty="0">
                            <a:latin typeface="Cambria Math" panose="02040503050406030204" pitchFamily="18" charset="0"/>
                          </a:rPr>
                          <m:t>′</m:t>
                        </m:r>
                      </m:sup>
                    </m:sSup>
                  </m:oMath>
                </a14:m>
                <a:r>
                  <a:rPr lang="zh-CN" altLang="en-US" dirty="0"/>
                  <a:t>值。对</a:t>
                </a:r>
                <a:r>
                  <a:rPr lang="en-US" altLang="zh-CN" dirty="0"/>
                  <a:t>PCA</a:t>
                </a:r>
                <a:r>
                  <a:rPr lang="zh-CN" altLang="en-US" dirty="0"/>
                  <a:t>，还可从重构的角度设置一个重构阔值，然后选取使下式成立的最小</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𝑑</m:t>
                        </m:r>
                      </m:e>
                      <m:sup>
                        <m:r>
                          <a:rPr lang="en-US" altLang="zh-CN" i="1" dirty="0">
                            <a:latin typeface="Cambria Math" panose="02040503050406030204" pitchFamily="18" charset="0"/>
                          </a:rPr>
                          <m:t>′</m:t>
                        </m:r>
                      </m:sup>
                    </m:sSup>
                  </m:oMath>
                </a14:m>
                <a:r>
                  <a:rPr lang="zh-CN" altLang="en-US" dirty="0"/>
                  <a:t>值：</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solidFill>
                      <a:srgbClr val="FF0000"/>
                    </a:solidFill>
                  </a:rPr>
                  <a:t>PCA </a:t>
                </a:r>
                <a:r>
                  <a:rPr lang="zh-CN" altLang="en-US" dirty="0">
                    <a:solidFill>
                      <a:srgbClr val="FF0000"/>
                    </a:solidFill>
                  </a:rPr>
                  <a:t>仅需保留</a:t>
                </a:r>
                <a14:m>
                  <m:oMath xmlns:m="http://schemas.openxmlformats.org/officeDocument/2006/math">
                    <m:r>
                      <a:rPr lang="en-US" altLang="zh-CN" b="1" i="1" dirty="0" smtClean="0">
                        <a:solidFill>
                          <a:srgbClr val="FF0000"/>
                        </a:solidFill>
                        <a:latin typeface="Cambria Math" panose="02040503050406030204" pitchFamily="18" charset="0"/>
                      </a:rPr>
                      <m:t>𝑾</m:t>
                    </m:r>
                  </m:oMath>
                </a14:m>
                <a:r>
                  <a:rPr lang="zh-CN" altLang="en-US" dirty="0">
                    <a:solidFill>
                      <a:srgbClr val="FF0000"/>
                    </a:solidFill>
                  </a:rPr>
                  <a:t>与样本的均值向量即可通过简单的向量减法和矩阵</a:t>
                </a:r>
                <a:r>
                  <a:rPr lang="en-US" altLang="zh-CN" dirty="0">
                    <a:solidFill>
                      <a:srgbClr val="FF0000"/>
                    </a:solidFill>
                  </a:rPr>
                  <a:t>-</a:t>
                </a:r>
                <a:r>
                  <a:rPr lang="zh-CN" altLang="en-US" dirty="0">
                    <a:solidFill>
                      <a:srgbClr val="FF0000"/>
                    </a:solidFill>
                  </a:rPr>
                  <a:t>向量乘法将新样本投影至低维空间中</a:t>
                </a:r>
                <a:endParaRPr lang="en-US" altLang="zh-CN" dirty="0">
                  <a:solidFill>
                    <a:srgbClr val="FF0000"/>
                  </a:solidFill>
                </a:endParaRPr>
              </a:p>
              <a:p>
                <a:pPr marL="0" indent="0">
                  <a:buNone/>
                </a:pPr>
                <a:endParaRPr lang="zh-CN" altLang="en-US" dirty="0"/>
              </a:p>
            </p:txBody>
          </p:sp>
        </mc:Choice>
        <mc:Fallback>
          <p:sp>
            <p:nvSpPr>
              <p:cNvPr id="3" name="内容占位符 2">
                <a:extLst>
                  <a:ext uri="{FF2B5EF4-FFF2-40B4-BE49-F238E27FC236}">
                    <a16:creationId xmlns:a16="http://schemas.microsoft.com/office/drawing/2014/main" id="{2B2DF074-D790-5D6A-7793-DCE58E2B6662}"/>
                  </a:ext>
                </a:extLst>
              </p:cNvPr>
              <p:cNvSpPr>
                <a:spLocks noGrp="1" noRot="1" noChangeAspect="1" noMove="1" noResize="1" noEditPoints="1" noAdjustHandles="1" noChangeArrowheads="1" noChangeShapeType="1" noTextEdit="1"/>
              </p:cNvSpPr>
              <p:nvPr>
                <p:ph idx="1"/>
              </p:nvPr>
            </p:nvSpPr>
            <p:spPr>
              <a:blipFill>
                <a:blip r:embed="rId2"/>
                <a:stretch>
                  <a:fillRect l="-1105" t="-110" r="-207"/>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7DE7F64-302E-3261-06C9-19B37E882079}"/>
              </a:ext>
            </a:extLst>
          </p:cNvPr>
          <p:cNvSpPr>
            <a:spLocks noGrp="1"/>
          </p:cNvSpPr>
          <p:nvPr>
            <p:ph type="sldNum" sz="quarter" idx="12"/>
          </p:nvPr>
        </p:nvSpPr>
        <p:spPr/>
        <p:txBody>
          <a:bodyPr/>
          <a:lstStyle/>
          <a:p>
            <a:fld id="{A5AAEF0F-0BBD-4BC2-B079-FA6741C313A3}" type="slidenum">
              <a:rPr lang="zh-CN" altLang="en-US" smtClean="0"/>
              <a:t>17</a:t>
            </a:fld>
            <a:endParaRPr lang="zh-CN" altLang="en-US"/>
          </a:p>
        </p:txBody>
      </p:sp>
      <p:pic>
        <p:nvPicPr>
          <p:cNvPr id="6" name="图片 5">
            <a:extLst>
              <a:ext uri="{FF2B5EF4-FFF2-40B4-BE49-F238E27FC236}">
                <a16:creationId xmlns:a16="http://schemas.microsoft.com/office/drawing/2014/main" id="{B4A1E037-BFF7-3193-7EEC-AC3ECBC08CA8}"/>
              </a:ext>
            </a:extLst>
          </p:cNvPr>
          <p:cNvPicPr>
            <a:picLocks noChangeAspect="1"/>
          </p:cNvPicPr>
          <p:nvPr/>
        </p:nvPicPr>
        <p:blipFill>
          <a:blip r:embed="rId3"/>
          <a:stretch>
            <a:fillRect/>
          </a:stretch>
        </p:blipFill>
        <p:spPr>
          <a:xfrm>
            <a:off x="3894268" y="2885065"/>
            <a:ext cx="1675671" cy="1131622"/>
          </a:xfrm>
          <a:prstGeom prst="rect">
            <a:avLst/>
          </a:prstGeom>
        </p:spPr>
      </p:pic>
    </p:spTree>
    <p:extLst>
      <p:ext uri="{BB962C8B-B14F-4D97-AF65-F5344CB8AC3E}">
        <p14:creationId xmlns:p14="http://schemas.microsoft.com/office/powerpoint/2010/main" val="2960362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DBF060-82FF-8555-473D-14234348E8B4}"/>
              </a:ext>
            </a:extLst>
          </p:cNvPr>
          <p:cNvSpPr>
            <a:spLocks noGrp="1"/>
          </p:cNvSpPr>
          <p:nvPr>
            <p:ph type="title"/>
          </p:nvPr>
        </p:nvSpPr>
        <p:spPr/>
        <p:txBody>
          <a:bodyPr/>
          <a:lstStyle/>
          <a:p>
            <a:r>
              <a:rPr lang="en-US" altLang="zh-CN" dirty="0"/>
              <a:t>4. </a:t>
            </a:r>
            <a:r>
              <a:rPr lang="zh-CN" altLang="en-US" dirty="0"/>
              <a:t>核化线性降维</a:t>
            </a:r>
          </a:p>
        </p:txBody>
      </p:sp>
      <p:pic>
        <p:nvPicPr>
          <p:cNvPr id="6" name="内容占位符 5">
            <a:extLst>
              <a:ext uri="{FF2B5EF4-FFF2-40B4-BE49-F238E27FC236}">
                <a16:creationId xmlns:a16="http://schemas.microsoft.com/office/drawing/2014/main" id="{A6CECD74-4ED1-C181-6206-D48547ED21E7}"/>
              </a:ext>
            </a:extLst>
          </p:cNvPr>
          <p:cNvPicPr>
            <a:picLocks noGrp="1" noChangeAspect="1"/>
          </p:cNvPicPr>
          <p:nvPr>
            <p:ph idx="1"/>
          </p:nvPr>
        </p:nvPicPr>
        <p:blipFill>
          <a:blip r:embed="rId2"/>
          <a:stretch>
            <a:fillRect/>
          </a:stretch>
        </p:blipFill>
        <p:spPr>
          <a:xfrm>
            <a:off x="227442" y="1926693"/>
            <a:ext cx="8829675" cy="2772840"/>
          </a:xfrm>
        </p:spPr>
      </p:pic>
      <p:sp>
        <p:nvSpPr>
          <p:cNvPr id="4" name="灯片编号占位符 3">
            <a:extLst>
              <a:ext uri="{FF2B5EF4-FFF2-40B4-BE49-F238E27FC236}">
                <a16:creationId xmlns:a16="http://schemas.microsoft.com/office/drawing/2014/main" id="{F13474D1-9A27-048D-40C8-34ACC0A9F218}"/>
              </a:ext>
            </a:extLst>
          </p:cNvPr>
          <p:cNvSpPr>
            <a:spLocks noGrp="1"/>
          </p:cNvSpPr>
          <p:nvPr>
            <p:ph type="sldNum" sz="quarter" idx="12"/>
          </p:nvPr>
        </p:nvSpPr>
        <p:spPr/>
        <p:txBody>
          <a:bodyPr/>
          <a:lstStyle/>
          <a:p>
            <a:fld id="{A5AAEF0F-0BBD-4BC2-B079-FA6741C313A3}" type="slidenum">
              <a:rPr lang="zh-CN" altLang="en-US" smtClean="0"/>
              <a:t>18</a:t>
            </a:fld>
            <a:endParaRPr lang="zh-CN" altLang="en-US"/>
          </a:p>
        </p:txBody>
      </p:sp>
      <p:sp>
        <p:nvSpPr>
          <p:cNvPr id="8" name="文本框 7">
            <a:extLst>
              <a:ext uri="{FF2B5EF4-FFF2-40B4-BE49-F238E27FC236}">
                <a16:creationId xmlns:a16="http://schemas.microsoft.com/office/drawing/2014/main" id="{7C55EF11-D974-75D3-6FE6-38B133FF4026}"/>
              </a:ext>
            </a:extLst>
          </p:cNvPr>
          <p:cNvSpPr txBox="1"/>
          <p:nvPr/>
        </p:nvSpPr>
        <p:spPr>
          <a:xfrm>
            <a:off x="809514" y="5060474"/>
            <a:ext cx="7861150" cy="1015663"/>
          </a:xfrm>
          <a:prstGeom prst="rect">
            <a:avLst/>
          </a:prstGeom>
          <a:solidFill>
            <a:schemeClr val="lt1"/>
          </a:solidFill>
          <a:ln w="25400" cap="flat" cmpd="sng" algn="ctr">
            <a:no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000" dirty="0">
                <a:solidFill>
                  <a:srgbClr val="002060"/>
                </a:solidFill>
              </a:rPr>
              <a:t>三维空间中观察到的</a:t>
            </a:r>
            <a:r>
              <a:rPr lang="en-US" altLang="zh-CN" sz="2000" dirty="0">
                <a:solidFill>
                  <a:srgbClr val="002060"/>
                </a:solidFill>
              </a:rPr>
              <a:t>3000 </a:t>
            </a:r>
            <a:r>
              <a:rPr lang="zh-CN" altLang="en-US" sz="2000" dirty="0">
                <a:solidFill>
                  <a:srgbClr val="002060"/>
                </a:solidFill>
              </a:rPr>
              <a:t>个样本点，是从本真二维空间中矩形区域采样后以</a:t>
            </a:r>
            <a:r>
              <a:rPr lang="en-US" altLang="zh-CN" sz="2000" dirty="0">
                <a:solidFill>
                  <a:srgbClr val="002060"/>
                </a:solidFill>
              </a:rPr>
              <a:t>S</a:t>
            </a:r>
            <a:r>
              <a:rPr lang="zh-CN" altLang="en-US" sz="2000" dirty="0">
                <a:solidFill>
                  <a:srgbClr val="002060"/>
                </a:solidFill>
              </a:rPr>
              <a:t>形曲面嵌入，此情形下线性降维会丢失低维结构</a:t>
            </a:r>
            <a:r>
              <a:rPr lang="en-US" altLang="zh-CN" sz="2000" dirty="0">
                <a:solidFill>
                  <a:srgbClr val="002060"/>
                </a:solidFill>
              </a:rPr>
              <a:t>.</a:t>
            </a:r>
            <a:r>
              <a:rPr lang="zh-CN" altLang="en-US" sz="2000" dirty="0">
                <a:solidFill>
                  <a:srgbClr val="002060"/>
                </a:solidFill>
              </a:rPr>
              <a:t>图中数据点的染色显示出低维空间的结构。</a:t>
            </a:r>
          </a:p>
        </p:txBody>
      </p:sp>
    </p:spTree>
    <p:extLst>
      <p:ext uri="{BB962C8B-B14F-4D97-AF65-F5344CB8AC3E}">
        <p14:creationId xmlns:p14="http://schemas.microsoft.com/office/powerpoint/2010/main" val="1169460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6848E4-CE7A-F8FD-A43E-E71409071A1A}"/>
              </a:ext>
            </a:extLst>
          </p:cNvPr>
          <p:cNvSpPr>
            <a:spLocks noGrp="1"/>
          </p:cNvSpPr>
          <p:nvPr>
            <p:ph type="title"/>
          </p:nvPr>
        </p:nvSpPr>
        <p:spPr/>
        <p:txBody>
          <a:bodyPr/>
          <a:lstStyle/>
          <a:p>
            <a:r>
              <a:rPr lang="en-US" altLang="zh-CN" dirty="0"/>
              <a:t>4. </a:t>
            </a:r>
            <a:r>
              <a:rPr lang="zh-CN" altLang="en-US" dirty="0"/>
              <a:t>核化线性降维</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FFEC8A9-CB7E-943D-FEC2-708C3CE7280A}"/>
                  </a:ext>
                </a:extLst>
              </p:cNvPr>
              <p:cNvSpPr>
                <a:spLocks noGrp="1"/>
              </p:cNvSpPr>
              <p:nvPr>
                <p:ph idx="1"/>
              </p:nvPr>
            </p:nvSpPr>
            <p:spPr/>
            <p:txBody>
              <a:bodyPr/>
              <a:lstStyle/>
              <a:p>
                <a:pPr marL="0" indent="0">
                  <a:buNone/>
                </a:pPr>
                <a:r>
                  <a:rPr lang="zh-CN" altLang="en-US" dirty="0"/>
                  <a:t>非线性阵维的一种常用方法，是基于核技巧对线性降维方法进行</a:t>
                </a:r>
                <a:r>
                  <a:rPr lang="en-US" altLang="zh-CN" dirty="0"/>
                  <a:t>"</a:t>
                </a:r>
                <a:r>
                  <a:rPr lang="zh-CN" altLang="en-US" dirty="0">
                    <a:solidFill>
                      <a:srgbClr val="FF0000"/>
                    </a:solidFill>
                  </a:rPr>
                  <a:t>核化</a:t>
                </a:r>
                <a:r>
                  <a:rPr lang="en-US" altLang="zh-CN" dirty="0"/>
                  <a:t>“</a:t>
                </a:r>
              </a:p>
              <a:p>
                <a:pPr marL="0" indent="0">
                  <a:buNone/>
                </a:pPr>
                <a:endParaRPr lang="en-US" altLang="zh-CN" dirty="0"/>
              </a:p>
              <a:p>
                <a:pPr marL="0" indent="0">
                  <a:buNone/>
                </a:pPr>
                <a:r>
                  <a:rPr lang="zh-CN" altLang="en-US" dirty="0"/>
                  <a:t>若</a:t>
                </a:r>
                <a14:m>
                  <m:oMath xmlns:m="http://schemas.openxmlformats.org/officeDocument/2006/math">
                    <m:r>
                      <a:rPr lang="zh-CN" altLang="en-US" i="1" smtClean="0">
                        <a:latin typeface="Cambria Math" panose="02040503050406030204" pitchFamily="18" charset="0"/>
                      </a:rPr>
                      <m:t>𝜙</m:t>
                    </m:r>
                  </m:oMath>
                </a14:m>
                <a:r>
                  <a:rPr lang="zh-CN" altLang="en-US" dirty="0"/>
                  <a:t>能被显式表达出来，则通过它将样本映射至高维特征空间，再在特征空间中实施</a:t>
                </a:r>
                <a:r>
                  <a:rPr lang="en-US" altLang="zh-CN" dirty="0"/>
                  <a:t>PCA</a:t>
                </a:r>
                <a:r>
                  <a:rPr lang="zh-CN" altLang="en-US" dirty="0"/>
                  <a:t>即可</a:t>
                </a:r>
              </a:p>
            </p:txBody>
          </p:sp>
        </mc:Choice>
        <mc:Fallback>
          <p:sp>
            <p:nvSpPr>
              <p:cNvPr id="3" name="内容占位符 2">
                <a:extLst>
                  <a:ext uri="{FF2B5EF4-FFF2-40B4-BE49-F238E27FC236}">
                    <a16:creationId xmlns:a16="http://schemas.microsoft.com/office/drawing/2014/main" id="{9FFEC8A9-CB7E-943D-FEC2-708C3CE7280A}"/>
                  </a:ext>
                </a:extLst>
              </p:cNvPr>
              <p:cNvSpPr>
                <a:spLocks noGrp="1" noRot="1" noChangeAspect="1" noMove="1" noResize="1" noEditPoints="1" noAdjustHandles="1" noChangeArrowheads="1" noChangeShapeType="1" noTextEdit="1"/>
              </p:cNvSpPr>
              <p:nvPr>
                <p:ph idx="1"/>
              </p:nvPr>
            </p:nvSpPr>
            <p:spPr>
              <a:blipFill>
                <a:blip r:embed="rId2"/>
                <a:stretch>
                  <a:fillRect l="-1105" t="-110"/>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5BD34B1B-73F5-E6FE-3F1E-CE658B8C4F2F}"/>
              </a:ext>
            </a:extLst>
          </p:cNvPr>
          <p:cNvSpPr>
            <a:spLocks noGrp="1"/>
          </p:cNvSpPr>
          <p:nvPr>
            <p:ph type="sldNum" sz="quarter" idx="12"/>
          </p:nvPr>
        </p:nvSpPr>
        <p:spPr/>
        <p:txBody>
          <a:bodyPr/>
          <a:lstStyle/>
          <a:p>
            <a:fld id="{A5AAEF0F-0BBD-4BC2-B079-FA6741C313A3}" type="slidenum">
              <a:rPr lang="zh-CN" altLang="en-US" smtClean="0"/>
              <a:t>19</a:t>
            </a:fld>
            <a:endParaRPr lang="zh-CN" altLang="en-US"/>
          </a:p>
        </p:txBody>
      </p:sp>
      <p:pic>
        <p:nvPicPr>
          <p:cNvPr id="6" name="图片 5">
            <a:extLst>
              <a:ext uri="{FF2B5EF4-FFF2-40B4-BE49-F238E27FC236}">
                <a16:creationId xmlns:a16="http://schemas.microsoft.com/office/drawing/2014/main" id="{D7BC3484-1AEE-C867-E8B9-973A4868E387}"/>
              </a:ext>
            </a:extLst>
          </p:cNvPr>
          <p:cNvPicPr>
            <a:picLocks noChangeAspect="1"/>
          </p:cNvPicPr>
          <p:nvPr/>
        </p:nvPicPr>
        <p:blipFill>
          <a:blip r:embed="rId3"/>
          <a:stretch>
            <a:fillRect/>
          </a:stretch>
        </p:blipFill>
        <p:spPr>
          <a:xfrm>
            <a:off x="767798" y="3627581"/>
            <a:ext cx="2197305" cy="874494"/>
          </a:xfrm>
          <a:prstGeom prst="rect">
            <a:avLst/>
          </a:prstGeom>
        </p:spPr>
      </p:pic>
      <p:pic>
        <p:nvPicPr>
          <p:cNvPr id="8" name="图片 7">
            <a:extLst>
              <a:ext uri="{FF2B5EF4-FFF2-40B4-BE49-F238E27FC236}">
                <a16:creationId xmlns:a16="http://schemas.microsoft.com/office/drawing/2014/main" id="{B369C4D3-DBCC-B070-B688-9C2E505012C6}"/>
              </a:ext>
            </a:extLst>
          </p:cNvPr>
          <p:cNvPicPr>
            <a:picLocks noChangeAspect="1"/>
          </p:cNvPicPr>
          <p:nvPr/>
        </p:nvPicPr>
        <p:blipFill>
          <a:blip r:embed="rId4"/>
          <a:stretch>
            <a:fillRect/>
          </a:stretch>
        </p:blipFill>
        <p:spPr>
          <a:xfrm>
            <a:off x="288504" y="4772271"/>
            <a:ext cx="3554697" cy="1588489"/>
          </a:xfrm>
          <a:prstGeom prst="rect">
            <a:avLst/>
          </a:prstGeom>
        </p:spPr>
      </p:pic>
      <p:pic>
        <p:nvPicPr>
          <p:cNvPr id="10" name="图片 9">
            <a:extLst>
              <a:ext uri="{FF2B5EF4-FFF2-40B4-BE49-F238E27FC236}">
                <a16:creationId xmlns:a16="http://schemas.microsoft.com/office/drawing/2014/main" id="{8112B60D-E76B-091F-86E5-644FBAD947FE}"/>
              </a:ext>
            </a:extLst>
          </p:cNvPr>
          <p:cNvPicPr>
            <a:picLocks noChangeAspect="1"/>
          </p:cNvPicPr>
          <p:nvPr/>
        </p:nvPicPr>
        <p:blipFill>
          <a:blip r:embed="rId5"/>
          <a:stretch>
            <a:fillRect/>
          </a:stretch>
        </p:blipFill>
        <p:spPr>
          <a:xfrm>
            <a:off x="3203252" y="2009825"/>
            <a:ext cx="2735353" cy="319961"/>
          </a:xfrm>
          <a:prstGeom prst="rect">
            <a:avLst/>
          </a:prstGeom>
        </p:spPr>
      </p:pic>
      <p:pic>
        <p:nvPicPr>
          <p:cNvPr id="12" name="图片 11">
            <a:extLst>
              <a:ext uri="{FF2B5EF4-FFF2-40B4-BE49-F238E27FC236}">
                <a16:creationId xmlns:a16="http://schemas.microsoft.com/office/drawing/2014/main" id="{92C2C8C1-6B09-BA8C-9FB6-69D05F7A839B}"/>
              </a:ext>
            </a:extLst>
          </p:cNvPr>
          <p:cNvPicPr>
            <a:picLocks noChangeAspect="1"/>
          </p:cNvPicPr>
          <p:nvPr/>
        </p:nvPicPr>
        <p:blipFill>
          <a:blip r:embed="rId6"/>
          <a:stretch>
            <a:fillRect/>
          </a:stretch>
        </p:blipFill>
        <p:spPr>
          <a:xfrm>
            <a:off x="4734792" y="3604222"/>
            <a:ext cx="2888213" cy="934751"/>
          </a:xfrm>
          <a:prstGeom prst="rect">
            <a:avLst/>
          </a:prstGeom>
        </p:spPr>
      </p:pic>
      <p:pic>
        <p:nvPicPr>
          <p:cNvPr id="16" name="图片 15">
            <a:extLst>
              <a:ext uri="{FF2B5EF4-FFF2-40B4-BE49-F238E27FC236}">
                <a16:creationId xmlns:a16="http://schemas.microsoft.com/office/drawing/2014/main" id="{0451C5EE-8DA2-9296-3A61-F3B31ADF4D44}"/>
              </a:ext>
            </a:extLst>
          </p:cNvPr>
          <p:cNvPicPr>
            <a:picLocks noChangeAspect="1"/>
          </p:cNvPicPr>
          <p:nvPr/>
        </p:nvPicPr>
        <p:blipFill>
          <a:blip r:embed="rId7"/>
          <a:stretch>
            <a:fillRect/>
          </a:stretch>
        </p:blipFill>
        <p:spPr>
          <a:xfrm>
            <a:off x="4827566" y="5184487"/>
            <a:ext cx="1686670" cy="753167"/>
          </a:xfrm>
          <a:prstGeom prst="rect">
            <a:avLst/>
          </a:prstGeom>
        </p:spPr>
      </p:pic>
      <p:cxnSp>
        <p:nvCxnSpPr>
          <p:cNvPr id="18" name="直接箭头连接符 17">
            <a:extLst>
              <a:ext uri="{FF2B5EF4-FFF2-40B4-BE49-F238E27FC236}">
                <a16:creationId xmlns:a16="http://schemas.microsoft.com/office/drawing/2014/main" id="{8E13A4E0-B8B3-644B-F9E4-747609BF7802}"/>
              </a:ext>
            </a:extLst>
          </p:cNvPr>
          <p:cNvCxnSpPr>
            <a:stCxn id="6" idx="3"/>
            <a:endCxn id="12" idx="1"/>
          </p:cNvCxnSpPr>
          <p:nvPr/>
        </p:nvCxnSpPr>
        <p:spPr>
          <a:xfrm>
            <a:off x="2965103" y="4064828"/>
            <a:ext cx="1769689" cy="6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56B2101C-F303-E890-C420-580933B52EB6}"/>
              </a:ext>
            </a:extLst>
          </p:cNvPr>
          <p:cNvCxnSpPr>
            <a:cxnSpLocks/>
            <a:stCxn id="8" idx="3"/>
            <a:endCxn id="16" idx="1"/>
          </p:cNvCxnSpPr>
          <p:nvPr/>
        </p:nvCxnSpPr>
        <p:spPr>
          <a:xfrm flipV="1">
            <a:off x="3843201" y="5561071"/>
            <a:ext cx="984365" cy="5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8476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7B765-9F25-FE64-A06B-07F06637BEFF}"/>
              </a:ext>
            </a:extLst>
          </p:cNvPr>
          <p:cNvSpPr>
            <a:spLocks noGrp="1"/>
          </p:cNvSpPr>
          <p:nvPr>
            <p:ph type="title"/>
          </p:nvPr>
        </p:nvSpPr>
        <p:spPr/>
        <p:txBody>
          <a:bodyPr/>
          <a:lstStyle/>
          <a:p>
            <a:r>
              <a:rPr lang="zh-CN" altLang="en-US" dirty="0"/>
              <a:t>概述</a:t>
            </a:r>
          </a:p>
        </p:txBody>
      </p:sp>
      <p:sp>
        <p:nvSpPr>
          <p:cNvPr id="3" name="内容占位符 2">
            <a:extLst>
              <a:ext uri="{FF2B5EF4-FFF2-40B4-BE49-F238E27FC236}">
                <a16:creationId xmlns:a16="http://schemas.microsoft.com/office/drawing/2014/main" id="{01ED9321-FB22-05ED-AFB2-25FCC7230192}"/>
              </a:ext>
            </a:extLst>
          </p:cNvPr>
          <p:cNvSpPr>
            <a:spLocks noGrp="1"/>
          </p:cNvSpPr>
          <p:nvPr>
            <p:ph idx="1"/>
          </p:nvPr>
        </p:nvSpPr>
        <p:spPr/>
        <p:txBody>
          <a:bodyPr/>
          <a:lstStyle/>
          <a:p>
            <a:endParaRPr lang="en-US" altLang="zh-CN" dirty="0"/>
          </a:p>
          <a:p>
            <a:r>
              <a:rPr lang="en-US" altLang="zh-CN" dirty="0"/>
              <a:t>k</a:t>
            </a:r>
            <a:r>
              <a:rPr lang="zh-CN" altLang="en-US" dirty="0"/>
              <a:t>近邻学习</a:t>
            </a:r>
            <a:endParaRPr lang="en-US" altLang="zh-CN" dirty="0"/>
          </a:p>
          <a:p>
            <a:r>
              <a:rPr lang="zh-CN" altLang="en-US" dirty="0"/>
              <a:t>低维嵌入</a:t>
            </a:r>
            <a:endParaRPr lang="en-US" altLang="zh-CN" dirty="0"/>
          </a:p>
          <a:p>
            <a:r>
              <a:rPr lang="zh-CN" altLang="en-US" dirty="0"/>
              <a:t>主成分分析</a:t>
            </a:r>
            <a:endParaRPr lang="en-US" altLang="zh-CN" dirty="0"/>
          </a:p>
          <a:p>
            <a:r>
              <a:rPr lang="zh-CN" altLang="en-US" dirty="0"/>
              <a:t>核化线性降维</a:t>
            </a:r>
            <a:endParaRPr lang="en-US" altLang="zh-CN" dirty="0"/>
          </a:p>
          <a:p>
            <a:r>
              <a:rPr lang="zh-CN" altLang="en-US" dirty="0"/>
              <a:t>流形学习</a:t>
            </a:r>
            <a:endParaRPr lang="en-US" altLang="zh-CN" dirty="0"/>
          </a:p>
          <a:p>
            <a:r>
              <a:rPr lang="zh-CN" altLang="en-US" dirty="0"/>
              <a:t>度量学习</a:t>
            </a:r>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AC55AE19-4974-1326-DF97-A2B1812249A2}"/>
              </a:ext>
            </a:extLst>
          </p:cNvPr>
          <p:cNvSpPr>
            <a:spLocks noGrp="1"/>
          </p:cNvSpPr>
          <p:nvPr>
            <p:ph type="sldNum" sz="quarter" idx="12"/>
          </p:nvPr>
        </p:nvSpPr>
        <p:spPr/>
        <p:txBody>
          <a:bodyPr/>
          <a:lstStyle/>
          <a:p>
            <a:fld id="{A5AAEF0F-0BBD-4BC2-B079-FA6741C313A3}" type="slidenum">
              <a:rPr lang="zh-CN" altLang="en-US" smtClean="0"/>
              <a:t>2</a:t>
            </a:fld>
            <a:endParaRPr lang="zh-CN" altLang="en-US"/>
          </a:p>
        </p:txBody>
      </p:sp>
    </p:spTree>
    <p:extLst>
      <p:ext uri="{BB962C8B-B14F-4D97-AF65-F5344CB8AC3E}">
        <p14:creationId xmlns:p14="http://schemas.microsoft.com/office/powerpoint/2010/main" val="146302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11D78-D0EF-AC25-3733-630DD08289D0}"/>
              </a:ext>
            </a:extLst>
          </p:cNvPr>
          <p:cNvSpPr>
            <a:spLocks noGrp="1"/>
          </p:cNvSpPr>
          <p:nvPr>
            <p:ph type="title"/>
          </p:nvPr>
        </p:nvSpPr>
        <p:spPr/>
        <p:txBody>
          <a:bodyPr/>
          <a:lstStyle/>
          <a:p>
            <a:r>
              <a:rPr lang="en-US" altLang="zh-CN" dirty="0"/>
              <a:t>4. </a:t>
            </a:r>
            <a:r>
              <a:rPr lang="zh-CN" altLang="en-US" dirty="0"/>
              <a:t>核化线性降维</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D585E20-8BF6-A2C3-CDAA-5CF661E49C20}"/>
                  </a:ext>
                </a:extLst>
              </p:cNvPr>
              <p:cNvSpPr>
                <a:spLocks noGrp="1"/>
              </p:cNvSpPr>
              <p:nvPr>
                <p:ph idx="1"/>
              </p:nvPr>
            </p:nvSpPr>
            <p:spPr/>
            <p:txBody>
              <a:bodyPr/>
              <a:lstStyle/>
              <a:p>
                <a:pPr marL="0" indent="0">
                  <a:buNone/>
                </a:pPr>
                <a:r>
                  <a:rPr lang="zh-CN" altLang="en-US" dirty="0"/>
                  <a:t>一般情形下，不清楚</a:t>
                </a:r>
                <a14:m>
                  <m:oMath xmlns:m="http://schemas.openxmlformats.org/officeDocument/2006/math">
                    <m:r>
                      <a:rPr lang="zh-CN" altLang="en-US" i="1" smtClean="0">
                        <a:latin typeface="Cambria Math" panose="02040503050406030204" pitchFamily="18" charset="0"/>
                      </a:rPr>
                      <m:t>𝜙</m:t>
                    </m:r>
                  </m:oMath>
                </a14:m>
                <a:r>
                  <a:rPr lang="zh-CN" altLang="en-US" dirty="0"/>
                  <a:t>的具体形式，于是引入核函数</a:t>
                </a:r>
                <a:endParaRPr lang="en-US" altLang="zh-CN" dirty="0"/>
              </a:p>
              <a:p>
                <a:pPr marL="0" indent="0">
                  <a:buNone/>
                </a:pPr>
                <a:endParaRPr lang="en-US" altLang="zh-CN" dirty="0"/>
              </a:p>
              <a:p>
                <a:pPr marL="0" indent="0">
                  <a:buNone/>
                </a:pPr>
                <a:r>
                  <a:rPr lang="zh-CN" altLang="en-US" dirty="0"/>
                  <a:t>可以得到：</a:t>
                </a:r>
                <a:endParaRPr lang="en-US" altLang="zh-CN" dirty="0"/>
              </a:p>
              <a:p>
                <a:pPr marL="0" indent="0">
                  <a:buNone/>
                </a:pPr>
                <a:endParaRPr lang="en-US" altLang="zh-CN" dirty="0"/>
              </a:p>
              <a:p>
                <a:pPr marL="0" indent="0">
                  <a:buNone/>
                </a:pPr>
                <a:endParaRPr lang="en-US" altLang="zh-CN" dirty="0"/>
              </a:p>
              <a:p>
                <a:pPr marL="0" indent="0">
                  <a:buNone/>
                </a:pPr>
                <a:r>
                  <a:rPr lang="zh-CN" altLang="en-US" dirty="0"/>
                  <a:t>对新样本</a:t>
                </a:r>
                <a14:m>
                  <m:oMath xmlns:m="http://schemas.openxmlformats.org/officeDocument/2006/math">
                    <m:r>
                      <a:rPr lang="en-US" altLang="zh-CN" b="1" i="1" smtClean="0">
                        <a:latin typeface="Cambria Math" panose="02040503050406030204" pitchFamily="18" charset="0"/>
                      </a:rPr>
                      <m:t>𝒙</m:t>
                    </m:r>
                  </m:oMath>
                </a14:m>
                <a:r>
                  <a:rPr lang="zh-CN" altLang="en-US" dirty="0"/>
                  <a:t>，其投影后的第</a:t>
                </a:r>
                <a:r>
                  <a:rPr lang="en-US" altLang="zh-CN" dirty="0"/>
                  <a:t>j</a:t>
                </a:r>
                <a:r>
                  <a:rPr lang="zh-CN" altLang="en-US" dirty="0"/>
                  <a:t>维坐标为</a:t>
                </a:r>
                <a:endParaRPr lang="en-US" altLang="zh-CN" dirty="0"/>
              </a:p>
              <a:p>
                <a:pPr marL="0" indent="0">
                  <a:buNone/>
                </a:pPr>
                <a:endParaRPr lang="en-US" altLang="zh-CN" dirty="0"/>
              </a:p>
            </p:txBody>
          </p:sp>
        </mc:Choice>
        <mc:Fallback>
          <p:sp>
            <p:nvSpPr>
              <p:cNvPr id="3" name="内容占位符 2">
                <a:extLst>
                  <a:ext uri="{FF2B5EF4-FFF2-40B4-BE49-F238E27FC236}">
                    <a16:creationId xmlns:a16="http://schemas.microsoft.com/office/drawing/2014/main" id="{BD585E20-8BF6-A2C3-CDAA-5CF661E49C20}"/>
                  </a:ext>
                </a:extLst>
              </p:cNvPr>
              <p:cNvSpPr>
                <a:spLocks noGrp="1" noRot="1" noChangeAspect="1" noMove="1" noResize="1" noEditPoints="1" noAdjustHandles="1" noChangeArrowheads="1" noChangeShapeType="1" noTextEdit="1"/>
              </p:cNvSpPr>
              <p:nvPr>
                <p:ph idx="1"/>
              </p:nvPr>
            </p:nvSpPr>
            <p:spPr>
              <a:blipFill>
                <a:blip r:embed="rId2"/>
                <a:stretch>
                  <a:fillRect l="-1105" t="-110"/>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2F20131-F593-5BF9-0CE7-09F75CD80195}"/>
              </a:ext>
            </a:extLst>
          </p:cNvPr>
          <p:cNvSpPr>
            <a:spLocks noGrp="1"/>
          </p:cNvSpPr>
          <p:nvPr>
            <p:ph type="sldNum" sz="quarter" idx="12"/>
          </p:nvPr>
        </p:nvSpPr>
        <p:spPr/>
        <p:txBody>
          <a:bodyPr/>
          <a:lstStyle/>
          <a:p>
            <a:fld id="{A5AAEF0F-0BBD-4BC2-B079-FA6741C313A3}" type="slidenum">
              <a:rPr lang="zh-CN" altLang="en-US" smtClean="0"/>
              <a:t>20</a:t>
            </a:fld>
            <a:endParaRPr lang="zh-CN" altLang="en-US"/>
          </a:p>
        </p:txBody>
      </p:sp>
      <p:pic>
        <p:nvPicPr>
          <p:cNvPr id="6" name="图片 5">
            <a:extLst>
              <a:ext uri="{FF2B5EF4-FFF2-40B4-BE49-F238E27FC236}">
                <a16:creationId xmlns:a16="http://schemas.microsoft.com/office/drawing/2014/main" id="{182AC099-D5E4-6040-7136-4A605594B1BC}"/>
              </a:ext>
            </a:extLst>
          </p:cNvPr>
          <p:cNvPicPr>
            <a:picLocks noChangeAspect="1"/>
          </p:cNvPicPr>
          <p:nvPr/>
        </p:nvPicPr>
        <p:blipFill>
          <a:blip r:embed="rId3"/>
          <a:stretch>
            <a:fillRect/>
          </a:stretch>
        </p:blipFill>
        <p:spPr>
          <a:xfrm>
            <a:off x="3167315" y="1708226"/>
            <a:ext cx="2809370" cy="581705"/>
          </a:xfrm>
          <a:prstGeom prst="rect">
            <a:avLst/>
          </a:prstGeom>
        </p:spPr>
      </p:pic>
      <p:pic>
        <p:nvPicPr>
          <p:cNvPr id="8" name="图片 7">
            <a:extLst>
              <a:ext uri="{FF2B5EF4-FFF2-40B4-BE49-F238E27FC236}">
                <a16:creationId xmlns:a16="http://schemas.microsoft.com/office/drawing/2014/main" id="{46E44876-5AB5-16BB-4827-8218BD1DA69C}"/>
              </a:ext>
            </a:extLst>
          </p:cNvPr>
          <p:cNvPicPr>
            <a:picLocks noChangeAspect="1"/>
          </p:cNvPicPr>
          <p:nvPr/>
        </p:nvPicPr>
        <p:blipFill>
          <a:blip r:embed="rId4"/>
          <a:stretch>
            <a:fillRect/>
          </a:stretch>
        </p:blipFill>
        <p:spPr>
          <a:xfrm>
            <a:off x="3937423" y="2726271"/>
            <a:ext cx="1269153" cy="490201"/>
          </a:xfrm>
          <a:prstGeom prst="rect">
            <a:avLst/>
          </a:prstGeom>
        </p:spPr>
      </p:pic>
      <p:pic>
        <p:nvPicPr>
          <p:cNvPr id="10" name="图片 9">
            <a:extLst>
              <a:ext uri="{FF2B5EF4-FFF2-40B4-BE49-F238E27FC236}">
                <a16:creationId xmlns:a16="http://schemas.microsoft.com/office/drawing/2014/main" id="{4845F907-8C36-93C9-CCE4-0F7CD01CA414}"/>
              </a:ext>
            </a:extLst>
          </p:cNvPr>
          <p:cNvPicPr>
            <a:picLocks noChangeAspect="1"/>
          </p:cNvPicPr>
          <p:nvPr/>
        </p:nvPicPr>
        <p:blipFill>
          <a:blip r:embed="rId5"/>
          <a:stretch>
            <a:fillRect/>
          </a:stretch>
        </p:blipFill>
        <p:spPr>
          <a:xfrm>
            <a:off x="2056116" y="3252222"/>
            <a:ext cx="5031765" cy="490200"/>
          </a:xfrm>
          <a:prstGeom prst="rect">
            <a:avLst/>
          </a:prstGeom>
        </p:spPr>
      </p:pic>
      <p:pic>
        <p:nvPicPr>
          <p:cNvPr id="12" name="图片 11">
            <a:extLst>
              <a:ext uri="{FF2B5EF4-FFF2-40B4-BE49-F238E27FC236}">
                <a16:creationId xmlns:a16="http://schemas.microsoft.com/office/drawing/2014/main" id="{605DED51-8E06-53F8-2FCC-A53A213CF5AA}"/>
              </a:ext>
            </a:extLst>
          </p:cNvPr>
          <p:cNvPicPr>
            <a:picLocks noChangeAspect="1"/>
          </p:cNvPicPr>
          <p:nvPr/>
        </p:nvPicPr>
        <p:blipFill>
          <a:blip r:embed="rId6"/>
          <a:stretch>
            <a:fillRect/>
          </a:stretch>
        </p:blipFill>
        <p:spPr>
          <a:xfrm>
            <a:off x="2056116" y="4432150"/>
            <a:ext cx="4183602" cy="1830761"/>
          </a:xfrm>
          <a:prstGeom prst="rect">
            <a:avLst/>
          </a:prstGeom>
        </p:spPr>
      </p:pic>
      <p:sp>
        <p:nvSpPr>
          <p:cNvPr id="14" name="文本框 13">
            <a:extLst>
              <a:ext uri="{FF2B5EF4-FFF2-40B4-BE49-F238E27FC236}">
                <a16:creationId xmlns:a16="http://schemas.microsoft.com/office/drawing/2014/main" id="{CA56D11F-1794-555F-BD7A-751CC3C50997}"/>
              </a:ext>
            </a:extLst>
          </p:cNvPr>
          <p:cNvSpPr txBox="1"/>
          <p:nvPr/>
        </p:nvSpPr>
        <p:spPr>
          <a:xfrm>
            <a:off x="5532121" y="5849484"/>
            <a:ext cx="1616336" cy="369332"/>
          </a:xfrm>
          <a:prstGeom prst="rect">
            <a:avLst/>
          </a:prstGeom>
          <a:solidFill>
            <a:schemeClr val="lt1"/>
          </a:solidFill>
          <a:ln w="25400" cap="flat" cmpd="sng" algn="ctr">
            <a:solidFill>
              <a:schemeClr val="accent2"/>
            </a:solid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计算开销较大</a:t>
            </a:r>
          </a:p>
        </p:txBody>
      </p:sp>
    </p:spTree>
    <p:extLst>
      <p:ext uri="{BB962C8B-B14F-4D97-AF65-F5344CB8AC3E}">
        <p14:creationId xmlns:p14="http://schemas.microsoft.com/office/powerpoint/2010/main" val="3348661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6711F-A08C-1A05-8641-51D5327544D4}"/>
              </a:ext>
            </a:extLst>
          </p:cNvPr>
          <p:cNvSpPr>
            <a:spLocks noGrp="1"/>
          </p:cNvSpPr>
          <p:nvPr>
            <p:ph type="title"/>
          </p:nvPr>
        </p:nvSpPr>
        <p:spPr/>
        <p:txBody>
          <a:bodyPr/>
          <a:lstStyle/>
          <a:p>
            <a:r>
              <a:rPr lang="en-US" altLang="zh-CN" dirty="0"/>
              <a:t>5. </a:t>
            </a:r>
            <a:r>
              <a:rPr lang="zh-CN" altLang="en-US" dirty="0"/>
              <a:t>流形学习</a:t>
            </a:r>
          </a:p>
        </p:txBody>
      </p:sp>
      <p:sp>
        <p:nvSpPr>
          <p:cNvPr id="3" name="内容占位符 2">
            <a:extLst>
              <a:ext uri="{FF2B5EF4-FFF2-40B4-BE49-F238E27FC236}">
                <a16:creationId xmlns:a16="http://schemas.microsoft.com/office/drawing/2014/main" id="{98FB8008-2538-5C48-483F-969F56AF740F}"/>
              </a:ext>
            </a:extLst>
          </p:cNvPr>
          <p:cNvSpPr>
            <a:spLocks noGrp="1"/>
          </p:cNvSpPr>
          <p:nvPr>
            <p:ph idx="1"/>
          </p:nvPr>
        </p:nvSpPr>
        <p:spPr/>
        <p:txBody>
          <a:bodyPr/>
          <a:lstStyle/>
          <a:p>
            <a:pPr marL="0" indent="0">
              <a:buNone/>
            </a:pPr>
            <a:r>
              <a:rPr lang="en-US" altLang="zh-CN" dirty="0"/>
              <a:t>“</a:t>
            </a:r>
            <a:r>
              <a:rPr lang="zh-CN" altLang="en-US" dirty="0"/>
              <a:t>流形</a:t>
            </a:r>
            <a:r>
              <a:rPr lang="en-US" altLang="zh-CN" dirty="0"/>
              <a:t>”</a:t>
            </a:r>
            <a:r>
              <a:rPr lang="zh-CN" altLang="en-US" dirty="0"/>
              <a:t>是在局部与欧氏空间同胚的空间，换言之，它在局部具有欧氏空间的性质，能用欧氏距离来进行距离计算。</a:t>
            </a:r>
            <a:endParaRPr lang="en-US" altLang="zh-CN" dirty="0"/>
          </a:p>
          <a:p>
            <a:pPr marL="0" indent="0">
              <a:buNone/>
            </a:pPr>
            <a:endParaRPr lang="en-US" altLang="zh-CN" dirty="0"/>
          </a:p>
          <a:p>
            <a:pPr marL="0" indent="0">
              <a:buNone/>
            </a:pPr>
            <a:r>
              <a:rPr lang="zh-CN" altLang="en-US" dirty="0"/>
              <a:t>若低维流形嵌入到高维空间中， 则数据样本在高维空间的分布虽然看上去非常复杂，但在</a:t>
            </a:r>
            <a:r>
              <a:rPr lang="zh-CN" altLang="en-US" dirty="0">
                <a:solidFill>
                  <a:srgbClr val="FF0000"/>
                </a:solidFill>
              </a:rPr>
              <a:t>局部上仍具有欧氏空间的性质</a:t>
            </a:r>
            <a:r>
              <a:rPr lang="zh-CN" altLang="en-US" dirty="0"/>
              <a:t>，因此，可以容易地在局部建立阵维映射关系，然后再设法将局部映射关系推广到全局。</a:t>
            </a:r>
          </a:p>
        </p:txBody>
      </p:sp>
      <p:sp>
        <p:nvSpPr>
          <p:cNvPr id="4" name="灯片编号占位符 3">
            <a:extLst>
              <a:ext uri="{FF2B5EF4-FFF2-40B4-BE49-F238E27FC236}">
                <a16:creationId xmlns:a16="http://schemas.microsoft.com/office/drawing/2014/main" id="{9CB078FD-13FE-604A-3C0D-F7FEC126671B}"/>
              </a:ext>
            </a:extLst>
          </p:cNvPr>
          <p:cNvSpPr>
            <a:spLocks noGrp="1"/>
          </p:cNvSpPr>
          <p:nvPr>
            <p:ph type="sldNum" sz="quarter" idx="12"/>
          </p:nvPr>
        </p:nvSpPr>
        <p:spPr/>
        <p:txBody>
          <a:bodyPr/>
          <a:lstStyle/>
          <a:p>
            <a:fld id="{A5AAEF0F-0BBD-4BC2-B079-FA6741C313A3}" type="slidenum">
              <a:rPr lang="zh-CN" altLang="en-US" smtClean="0"/>
              <a:t>21</a:t>
            </a:fld>
            <a:endParaRPr lang="zh-CN" altLang="en-US"/>
          </a:p>
        </p:txBody>
      </p:sp>
    </p:spTree>
    <p:extLst>
      <p:ext uri="{BB962C8B-B14F-4D97-AF65-F5344CB8AC3E}">
        <p14:creationId xmlns:p14="http://schemas.microsoft.com/office/powerpoint/2010/main" val="1971457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DA0AB-9EF6-B539-98C1-6F1CDD8C76E7}"/>
              </a:ext>
            </a:extLst>
          </p:cNvPr>
          <p:cNvSpPr>
            <a:spLocks noGrp="1"/>
          </p:cNvSpPr>
          <p:nvPr>
            <p:ph type="title"/>
          </p:nvPr>
        </p:nvSpPr>
        <p:spPr/>
        <p:txBody>
          <a:bodyPr/>
          <a:lstStyle/>
          <a:p>
            <a:r>
              <a:rPr lang="en-US" altLang="zh-CN" dirty="0"/>
              <a:t>5. </a:t>
            </a:r>
            <a:r>
              <a:rPr lang="zh-CN" altLang="en-US" dirty="0"/>
              <a:t>流形学习</a:t>
            </a:r>
          </a:p>
        </p:txBody>
      </p:sp>
      <p:sp>
        <p:nvSpPr>
          <p:cNvPr id="3" name="内容占位符 2">
            <a:extLst>
              <a:ext uri="{FF2B5EF4-FFF2-40B4-BE49-F238E27FC236}">
                <a16:creationId xmlns:a16="http://schemas.microsoft.com/office/drawing/2014/main" id="{CAD5174F-E0A0-8D89-BB2D-EA0C9BFF38D6}"/>
              </a:ext>
            </a:extLst>
          </p:cNvPr>
          <p:cNvSpPr>
            <a:spLocks noGrp="1"/>
          </p:cNvSpPr>
          <p:nvPr>
            <p:ph idx="1"/>
          </p:nvPr>
        </p:nvSpPr>
        <p:spPr/>
        <p:txBody>
          <a:bodyPr/>
          <a:lstStyle/>
          <a:p>
            <a:pPr marL="0" indent="0">
              <a:buNone/>
            </a:pPr>
            <a:endParaRPr lang="en-US" altLang="zh-CN" dirty="0"/>
          </a:p>
          <a:p>
            <a:pPr marL="0" indent="0">
              <a:buNone/>
            </a:pPr>
            <a:r>
              <a:rPr lang="zh-CN" altLang="en-US" dirty="0"/>
              <a:t>两种著名的流形学习方法：</a:t>
            </a:r>
            <a:endParaRPr lang="en-US" altLang="zh-CN" dirty="0"/>
          </a:p>
          <a:p>
            <a:pPr marL="0" indent="0">
              <a:buNone/>
            </a:pPr>
            <a:endParaRPr lang="en-US" altLang="zh-CN" dirty="0"/>
          </a:p>
          <a:p>
            <a:r>
              <a:rPr lang="zh-CN" altLang="en-US" dirty="0"/>
              <a:t>等度量映射 </a:t>
            </a:r>
            <a:r>
              <a:rPr lang="en-US" altLang="zh-CN" dirty="0"/>
              <a:t>(Isometric Mapping</a:t>
            </a:r>
            <a:r>
              <a:rPr lang="zh-CN" altLang="en-US" dirty="0"/>
              <a:t>，简称</a:t>
            </a:r>
            <a:r>
              <a:rPr lang="en-US" altLang="zh-CN" dirty="0" err="1"/>
              <a:t>Isomap</a:t>
            </a:r>
            <a:r>
              <a:rPr lang="en-US" altLang="zh-CN" dirty="0"/>
              <a:t>)</a:t>
            </a:r>
          </a:p>
          <a:p>
            <a:endParaRPr lang="en-US" altLang="zh-CN" dirty="0"/>
          </a:p>
          <a:p>
            <a:r>
              <a:rPr lang="zh-CN" altLang="en-US" dirty="0"/>
              <a:t>局部线性嵌入 </a:t>
            </a:r>
            <a:r>
              <a:rPr lang="en-US" altLang="zh-CN" dirty="0"/>
              <a:t>(Locally Linear Embedding</a:t>
            </a:r>
            <a:r>
              <a:rPr lang="zh-CN" altLang="en-US" dirty="0"/>
              <a:t>，简称</a:t>
            </a:r>
            <a:r>
              <a:rPr lang="en-US" altLang="zh-CN" dirty="0"/>
              <a:t>LLE)</a:t>
            </a:r>
            <a:endParaRPr lang="zh-CN" altLang="en-US" dirty="0"/>
          </a:p>
        </p:txBody>
      </p:sp>
      <p:sp>
        <p:nvSpPr>
          <p:cNvPr id="4" name="灯片编号占位符 3">
            <a:extLst>
              <a:ext uri="{FF2B5EF4-FFF2-40B4-BE49-F238E27FC236}">
                <a16:creationId xmlns:a16="http://schemas.microsoft.com/office/drawing/2014/main" id="{71759262-0B39-9F38-50FE-E8F0ACFC5C2D}"/>
              </a:ext>
            </a:extLst>
          </p:cNvPr>
          <p:cNvSpPr>
            <a:spLocks noGrp="1"/>
          </p:cNvSpPr>
          <p:nvPr>
            <p:ph type="sldNum" sz="quarter" idx="12"/>
          </p:nvPr>
        </p:nvSpPr>
        <p:spPr/>
        <p:txBody>
          <a:bodyPr/>
          <a:lstStyle/>
          <a:p>
            <a:fld id="{A5AAEF0F-0BBD-4BC2-B079-FA6741C313A3}" type="slidenum">
              <a:rPr lang="zh-CN" altLang="en-US" smtClean="0"/>
              <a:t>22</a:t>
            </a:fld>
            <a:endParaRPr lang="zh-CN" altLang="en-US"/>
          </a:p>
        </p:txBody>
      </p:sp>
    </p:spTree>
    <p:extLst>
      <p:ext uri="{BB962C8B-B14F-4D97-AF65-F5344CB8AC3E}">
        <p14:creationId xmlns:p14="http://schemas.microsoft.com/office/powerpoint/2010/main" val="2630137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CD7436-504E-7352-3DF5-ED8FEB22F4D6}"/>
              </a:ext>
            </a:extLst>
          </p:cNvPr>
          <p:cNvSpPr>
            <a:spLocks noGrp="1"/>
          </p:cNvSpPr>
          <p:nvPr>
            <p:ph type="title"/>
          </p:nvPr>
        </p:nvSpPr>
        <p:spPr/>
        <p:txBody>
          <a:bodyPr/>
          <a:lstStyle/>
          <a:p>
            <a:r>
              <a:rPr lang="en-US" altLang="zh-CN" dirty="0"/>
              <a:t>5.1 </a:t>
            </a:r>
            <a:r>
              <a:rPr lang="zh-CN" altLang="en-US" dirty="0"/>
              <a:t>等度量映射 </a:t>
            </a:r>
          </a:p>
        </p:txBody>
      </p:sp>
      <p:sp>
        <p:nvSpPr>
          <p:cNvPr id="3" name="内容占位符 2">
            <a:extLst>
              <a:ext uri="{FF2B5EF4-FFF2-40B4-BE49-F238E27FC236}">
                <a16:creationId xmlns:a16="http://schemas.microsoft.com/office/drawing/2014/main" id="{F5D7FAA4-65B8-CE85-FE85-4864B41BAB73}"/>
              </a:ext>
            </a:extLst>
          </p:cNvPr>
          <p:cNvSpPr>
            <a:spLocks noGrp="1"/>
          </p:cNvSpPr>
          <p:nvPr>
            <p:ph idx="1"/>
          </p:nvPr>
        </p:nvSpPr>
        <p:spPr/>
        <p:txBody>
          <a:bodyPr/>
          <a:lstStyle/>
          <a:p>
            <a:pPr marL="0" indent="0">
              <a:buNone/>
            </a:pPr>
            <a:r>
              <a:rPr lang="zh-CN" altLang="en-US" dirty="0"/>
              <a:t>认为低维流嵌入到高维空间之后，直接在高维空间中计算直线距离具有误导性，因为高维空间中的直线距离在低维嵌入流形上是不可达的</a:t>
            </a:r>
          </a:p>
        </p:txBody>
      </p:sp>
      <p:sp>
        <p:nvSpPr>
          <p:cNvPr id="4" name="灯片编号占位符 3">
            <a:extLst>
              <a:ext uri="{FF2B5EF4-FFF2-40B4-BE49-F238E27FC236}">
                <a16:creationId xmlns:a16="http://schemas.microsoft.com/office/drawing/2014/main" id="{79CA03F4-7822-3CA7-5B50-7FF8984EBC30}"/>
              </a:ext>
            </a:extLst>
          </p:cNvPr>
          <p:cNvSpPr>
            <a:spLocks noGrp="1"/>
          </p:cNvSpPr>
          <p:nvPr>
            <p:ph type="sldNum" sz="quarter" idx="12"/>
          </p:nvPr>
        </p:nvSpPr>
        <p:spPr/>
        <p:txBody>
          <a:bodyPr/>
          <a:lstStyle/>
          <a:p>
            <a:fld id="{A5AAEF0F-0BBD-4BC2-B079-FA6741C313A3}" type="slidenum">
              <a:rPr lang="zh-CN" altLang="en-US" smtClean="0"/>
              <a:t>23</a:t>
            </a:fld>
            <a:endParaRPr lang="zh-CN" altLang="en-US"/>
          </a:p>
        </p:txBody>
      </p:sp>
      <p:pic>
        <p:nvPicPr>
          <p:cNvPr id="6" name="图片 5">
            <a:extLst>
              <a:ext uri="{FF2B5EF4-FFF2-40B4-BE49-F238E27FC236}">
                <a16:creationId xmlns:a16="http://schemas.microsoft.com/office/drawing/2014/main" id="{46E52A68-EFA1-38DB-D62B-6D0711311E53}"/>
              </a:ext>
            </a:extLst>
          </p:cNvPr>
          <p:cNvPicPr>
            <a:picLocks noChangeAspect="1"/>
          </p:cNvPicPr>
          <p:nvPr/>
        </p:nvPicPr>
        <p:blipFill>
          <a:blip r:embed="rId3"/>
          <a:stretch>
            <a:fillRect/>
          </a:stretch>
        </p:blipFill>
        <p:spPr>
          <a:xfrm>
            <a:off x="863301" y="2664250"/>
            <a:ext cx="7417398" cy="3711933"/>
          </a:xfrm>
          <a:prstGeom prst="rect">
            <a:avLst/>
          </a:prstGeom>
        </p:spPr>
      </p:pic>
    </p:spTree>
    <p:extLst>
      <p:ext uri="{BB962C8B-B14F-4D97-AF65-F5344CB8AC3E}">
        <p14:creationId xmlns:p14="http://schemas.microsoft.com/office/powerpoint/2010/main" val="469716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E9549-10A3-3CD0-BFA9-2D1B5A2008AE}"/>
              </a:ext>
            </a:extLst>
          </p:cNvPr>
          <p:cNvSpPr>
            <a:spLocks noGrp="1"/>
          </p:cNvSpPr>
          <p:nvPr>
            <p:ph type="title"/>
          </p:nvPr>
        </p:nvSpPr>
        <p:spPr/>
        <p:txBody>
          <a:bodyPr/>
          <a:lstStyle/>
          <a:p>
            <a:r>
              <a:rPr lang="en-US" altLang="zh-CN" dirty="0"/>
              <a:t>5.1 </a:t>
            </a:r>
            <a:r>
              <a:rPr lang="zh-CN" altLang="en-US" dirty="0"/>
              <a:t>等度量映射 </a:t>
            </a:r>
          </a:p>
        </p:txBody>
      </p:sp>
      <p:sp>
        <p:nvSpPr>
          <p:cNvPr id="3" name="内容占位符 2">
            <a:extLst>
              <a:ext uri="{FF2B5EF4-FFF2-40B4-BE49-F238E27FC236}">
                <a16:creationId xmlns:a16="http://schemas.microsoft.com/office/drawing/2014/main" id="{5B9D410D-5CA7-8849-FC00-F4915AE80E50}"/>
              </a:ext>
            </a:extLst>
          </p:cNvPr>
          <p:cNvSpPr>
            <a:spLocks noGrp="1"/>
          </p:cNvSpPr>
          <p:nvPr>
            <p:ph idx="1"/>
          </p:nvPr>
        </p:nvSpPr>
        <p:spPr/>
        <p:txBody>
          <a:bodyPr/>
          <a:lstStyle/>
          <a:p>
            <a:pPr marL="0" indent="0">
              <a:buNone/>
            </a:pPr>
            <a:endParaRPr lang="en-US" altLang="zh-CN" dirty="0"/>
          </a:p>
          <a:p>
            <a:pPr marL="0" indent="0">
              <a:buNone/>
            </a:pPr>
            <a:r>
              <a:rPr lang="zh-CN" altLang="en-US" b="1" dirty="0"/>
              <a:t>计算测地线距离：</a:t>
            </a:r>
            <a:endParaRPr lang="en-US" altLang="zh-CN" b="1" dirty="0"/>
          </a:p>
          <a:p>
            <a:pPr marL="0" indent="0">
              <a:buNone/>
            </a:pPr>
            <a:r>
              <a:rPr lang="zh-CN" altLang="en-US" dirty="0"/>
              <a:t>可利用流形在局部上与欧氏空间同胚这个性质，对每个点基于欧氏距离找出其近邻点，然后就能建立一个近邻连接图，图中近邻点之间存在连接，而非近邻点之间不存在连接， 于是，计算两点之间测地线距离的问题就转变为计算近邻连接图上两点之间的最短路径问题</a:t>
            </a:r>
            <a:endParaRPr lang="en-US" altLang="zh-CN" dirty="0"/>
          </a:p>
          <a:p>
            <a:pPr marL="0" indent="0">
              <a:buNone/>
            </a:pPr>
            <a:r>
              <a:rPr lang="en-US" altLang="zh-CN" dirty="0">
                <a:sym typeface="Wingdings" panose="05000000000000000000" pitchFamily="2" charset="2"/>
              </a:rPr>
              <a:t></a:t>
            </a:r>
            <a:r>
              <a:rPr lang="en-US" altLang="zh-CN" dirty="0">
                <a:solidFill>
                  <a:srgbClr val="FF0000"/>
                </a:solidFill>
              </a:rPr>
              <a:t>Dijkstra </a:t>
            </a:r>
            <a:r>
              <a:rPr lang="zh-CN" altLang="en-US" dirty="0">
                <a:solidFill>
                  <a:srgbClr val="FF0000"/>
                </a:solidFill>
              </a:rPr>
              <a:t>算法或</a:t>
            </a:r>
            <a:r>
              <a:rPr lang="en-US" altLang="zh-CN" dirty="0">
                <a:solidFill>
                  <a:srgbClr val="FF0000"/>
                </a:solidFill>
              </a:rPr>
              <a:t>Floyd </a:t>
            </a:r>
            <a:r>
              <a:rPr lang="zh-CN" altLang="en-US" dirty="0">
                <a:solidFill>
                  <a:srgbClr val="FF0000"/>
                </a:solidFill>
              </a:rPr>
              <a:t>算法</a:t>
            </a:r>
            <a:endParaRPr lang="en-US" altLang="zh-CN" dirty="0">
              <a:solidFill>
                <a:srgbClr val="FF0000"/>
              </a:solidFill>
            </a:endParaRPr>
          </a:p>
        </p:txBody>
      </p:sp>
      <p:sp>
        <p:nvSpPr>
          <p:cNvPr id="4" name="灯片编号占位符 3">
            <a:extLst>
              <a:ext uri="{FF2B5EF4-FFF2-40B4-BE49-F238E27FC236}">
                <a16:creationId xmlns:a16="http://schemas.microsoft.com/office/drawing/2014/main" id="{84C79AF9-2608-C9C6-C7A5-66F7AF21EDBB}"/>
              </a:ext>
            </a:extLst>
          </p:cNvPr>
          <p:cNvSpPr>
            <a:spLocks noGrp="1"/>
          </p:cNvSpPr>
          <p:nvPr>
            <p:ph type="sldNum" sz="quarter" idx="12"/>
          </p:nvPr>
        </p:nvSpPr>
        <p:spPr/>
        <p:txBody>
          <a:bodyPr/>
          <a:lstStyle/>
          <a:p>
            <a:fld id="{A5AAEF0F-0BBD-4BC2-B079-FA6741C313A3}" type="slidenum">
              <a:rPr lang="zh-CN" altLang="en-US" smtClean="0"/>
              <a:t>24</a:t>
            </a:fld>
            <a:endParaRPr lang="zh-CN" altLang="en-US"/>
          </a:p>
        </p:txBody>
      </p:sp>
    </p:spTree>
    <p:extLst>
      <p:ext uri="{BB962C8B-B14F-4D97-AF65-F5344CB8AC3E}">
        <p14:creationId xmlns:p14="http://schemas.microsoft.com/office/powerpoint/2010/main" val="3889321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044B67-BEFD-CA49-F8BF-B53C02E5EB75}"/>
              </a:ext>
            </a:extLst>
          </p:cNvPr>
          <p:cNvSpPr>
            <a:spLocks noGrp="1"/>
          </p:cNvSpPr>
          <p:nvPr>
            <p:ph type="title"/>
          </p:nvPr>
        </p:nvSpPr>
        <p:spPr/>
        <p:txBody>
          <a:bodyPr/>
          <a:lstStyle/>
          <a:p>
            <a:r>
              <a:rPr lang="en-US" altLang="zh-CN" dirty="0"/>
              <a:t>5.1 </a:t>
            </a:r>
            <a:r>
              <a:rPr lang="zh-CN" altLang="en-US" dirty="0"/>
              <a:t>等度量映射 </a:t>
            </a:r>
          </a:p>
        </p:txBody>
      </p:sp>
      <p:sp>
        <p:nvSpPr>
          <p:cNvPr id="3" name="内容占位符 2">
            <a:extLst>
              <a:ext uri="{FF2B5EF4-FFF2-40B4-BE49-F238E27FC236}">
                <a16:creationId xmlns:a16="http://schemas.microsoft.com/office/drawing/2014/main" id="{BC22CD2E-7AAA-14F8-D613-B00A09709B74}"/>
              </a:ext>
            </a:extLst>
          </p:cNvPr>
          <p:cNvSpPr>
            <a:spLocks noGrp="1"/>
          </p:cNvSpPr>
          <p:nvPr>
            <p:ph idx="1"/>
          </p:nvPr>
        </p:nvSpPr>
        <p:spPr/>
        <p:txBody>
          <a:bodyPr/>
          <a:lstStyle/>
          <a:p>
            <a:pPr marL="0" indent="0">
              <a:buNone/>
            </a:pPr>
            <a:r>
              <a:rPr lang="en-US" altLang="zh-CN" dirty="0" err="1"/>
              <a:t>Isomap</a:t>
            </a:r>
            <a:r>
              <a:rPr lang="en-US" altLang="zh-CN" dirty="0"/>
              <a:t> </a:t>
            </a:r>
            <a:r>
              <a:rPr lang="zh-CN" altLang="en-US" dirty="0"/>
              <a:t>算法：</a:t>
            </a:r>
          </a:p>
        </p:txBody>
      </p:sp>
      <p:sp>
        <p:nvSpPr>
          <p:cNvPr id="4" name="灯片编号占位符 3">
            <a:extLst>
              <a:ext uri="{FF2B5EF4-FFF2-40B4-BE49-F238E27FC236}">
                <a16:creationId xmlns:a16="http://schemas.microsoft.com/office/drawing/2014/main" id="{95E9392F-F099-49EE-0784-D9D52BB3B6F6}"/>
              </a:ext>
            </a:extLst>
          </p:cNvPr>
          <p:cNvSpPr>
            <a:spLocks noGrp="1"/>
          </p:cNvSpPr>
          <p:nvPr>
            <p:ph type="sldNum" sz="quarter" idx="12"/>
          </p:nvPr>
        </p:nvSpPr>
        <p:spPr/>
        <p:txBody>
          <a:bodyPr/>
          <a:lstStyle/>
          <a:p>
            <a:fld id="{A5AAEF0F-0BBD-4BC2-B079-FA6741C313A3}" type="slidenum">
              <a:rPr lang="zh-CN" altLang="en-US" smtClean="0"/>
              <a:t>25</a:t>
            </a:fld>
            <a:endParaRPr lang="zh-CN" altLang="en-US"/>
          </a:p>
        </p:txBody>
      </p:sp>
      <p:pic>
        <p:nvPicPr>
          <p:cNvPr id="6" name="图片 5">
            <a:extLst>
              <a:ext uri="{FF2B5EF4-FFF2-40B4-BE49-F238E27FC236}">
                <a16:creationId xmlns:a16="http://schemas.microsoft.com/office/drawing/2014/main" id="{9AB4265C-8FDD-5E12-BC9E-0FD54ECFE8DD}"/>
              </a:ext>
            </a:extLst>
          </p:cNvPr>
          <p:cNvPicPr>
            <a:picLocks noChangeAspect="1"/>
          </p:cNvPicPr>
          <p:nvPr/>
        </p:nvPicPr>
        <p:blipFill>
          <a:blip r:embed="rId2"/>
          <a:stretch>
            <a:fillRect/>
          </a:stretch>
        </p:blipFill>
        <p:spPr>
          <a:xfrm>
            <a:off x="530387" y="1756691"/>
            <a:ext cx="8105887" cy="3737172"/>
          </a:xfrm>
          <a:prstGeom prst="rect">
            <a:avLst/>
          </a:prstGeom>
        </p:spPr>
      </p:pic>
    </p:spTree>
    <p:extLst>
      <p:ext uri="{BB962C8B-B14F-4D97-AF65-F5344CB8AC3E}">
        <p14:creationId xmlns:p14="http://schemas.microsoft.com/office/powerpoint/2010/main" val="2854627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169D8-EA32-0E46-B49F-B6DD66386814}"/>
              </a:ext>
            </a:extLst>
          </p:cNvPr>
          <p:cNvSpPr>
            <a:spLocks noGrp="1"/>
          </p:cNvSpPr>
          <p:nvPr>
            <p:ph type="title"/>
          </p:nvPr>
        </p:nvSpPr>
        <p:spPr/>
        <p:txBody>
          <a:bodyPr/>
          <a:lstStyle/>
          <a:p>
            <a:r>
              <a:rPr lang="en-US" altLang="zh-CN" dirty="0"/>
              <a:t>5.2 </a:t>
            </a:r>
            <a:r>
              <a:rPr lang="zh-CN" altLang="en-US" dirty="0"/>
              <a:t>局部线性嵌入</a:t>
            </a:r>
          </a:p>
        </p:txBody>
      </p:sp>
      <p:sp>
        <p:nvSpPr>
          <p:cNvPr id="3" name="内容占位符 2">
            <a:extLst>
              <a:ext uri="{FF2B5EF4-FFF2-40B4-BE49-F238E27FC236}">
                <a16:creationId xmlns:a16="http://schemas.microsoft.com/office/drawing/2014/main" id="{C25DC612-E11E-F94E-BD87-C354AD9DD169}"/>
              </a:ext>
            </a:extLst>
          </p:cNvPr>
          <p:cNvSpPr>
            <a:spLocks noGrp="1"/>
          </p:cNvSpPr>
          <p:nvPr>
            <p:ph idx="1"/>
          </p:nvPr>
        </p:nvSpPr>
        <p:spPr/>
        <p:txBody>
          <a:bodyPr/>
          <a:lstStyle/>
          <a:p>
            <a:pPr marL="0" indent="0">
              <a:buNone/>
            </a:pPr>
            <a:r>
              <a:rPr lang="zh-CN" altLang="en-US" dirty="0"/>
              <a:t>试图保持邻域内样本之间的线性关系</a:t>
            </a:r>
          </a:p>
        </p:txBody>
      </p:sp>
      <p:sp>
        <p:nvSpPr>
          <p:cNvPr id="4" name="灯片编号占位符 3">
            <a:extLst>
              <a:ext uri="{FF2B5EF4-FFF2-40B4-BE49-F238E27FC236}">
                <a16:creationId xmlns:a16="http://schemas.microsoft.com/office/drawing/2014/main" id="{115EECCD-AD39-839E-B4BB-FED614132453}"/>
              </a:ext>
            </a:extLst>
          </p:cNvPr>
          <p:cNvSpPr>
            <a:spLocks noGrp="1"/>
          </p:cNvSpPr>
          <p:nvPr>
            <p:ph type="sldNum" sz="quarter" idx="12"/>
          </p:nvPr>
        </p:nvSpPr>
        <p:spPr/>
        <p:txBody>
          <a:bodyPr/>
          <a:lstStyle/>
          <a:p>
            <a:fld id="{A5AAEF0F-0BBD-4BC2-B079-FA6741C313A3}" type="slidenum">
              <a:rPr lang="zh-CN" altLang="en-US" smtClean="0"/>
              <a:t>26</a:t>
            </a:fld>
            <a:endParaRPr lang="zh-CN" altLang="en-US"/>
          </a:p>
        </p:txBody>
      </p:sp>
      <p:pic>
        <p:nvPicPr>
          <p:cNvPr id="6" name="图片 5">
            <a:extLst>
              <a:ext uri="{FF2B5EF4-FFF2-40B4-BE49-F238E27FC236}">
                <a16:creationId xmlns:a16="http://schemas.microsoft.com/office/drawing/2014/main" id="{D20D1849-21CB-27EB-1009-9B086F860646}"/>
              </a:ext>
            </a:extLst>
          </p:cNvPr>
          <p:cNvPicPr>
            <a:picLocks noChangeAspect="1"/>
          </p:cNvPicPr>
          <p:nvPr/>
        </p:nvPicPr>
        <p:blipFill>
          <a:blip r:embed="rId2"/>
          <a:stretch>
            <a:fillRect/>
          </a:stretch>
        </p:blipFill>
        <p:spPr>
          <a:xfrm>
            <a:off x="743791" y="2103119"/>
            <a:ext cx="7656418" cy="2863961"/>
          </a:xfrm>
          <a:prstGeom prst="rect">
            <a:avLst/>
          </a:prstGeom>
        </p:spPr>
      </p:pic>
    </p:spTree>
    <p:extLst>
      <p:ext uri="{BB962C8B-B14F-4D97-AF65-F5344CB8AC3E}">
        <p14:creationId xmlns:p14="http://schemas.microsoft.com/office/powerpoint/2010/main" val="1909878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4AF494-5BDF-B56C-8508-19AFB075E77B}"/>
              </a:ext>
            </a:extLst>
          </p:cNvPr>
          <p:cNvSpPr>
            <a:spLocks noGrp="1"/>
          </p:cNvSpPr>
          <p:nvPr>
            <p:ph type="title"/>
          </p:nvPr>
        </p:nvSpPr>
        <p:spPr/>
        <p:txBody>
          <a:bodyPr/>
          <a:lstStyle/>
          <a:p>
            <a:r>
              <a:rPr lang="en-US" altLang="zh-CN" dirty="0"/>
              <a:t>5.2 </a:t>
            </a:r>
            <a:r>
              <a:rPr lang="zh-CN" altLang="en-US" dirty="0"/>
              <a:t>局部线性嵌入</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933E910-8C77-3FEF-15E9-B06356BFDA49}"/>
                  </a:ext>
                </a:extLst>
              </p:cNvPr>
              <p:cNvSpPr>
                <a:spLocks noGrp="1"/>
              </p:cNvSpPr>
              <p:nvPr>
                <p:ph idx="1"/>
              </p:nvPr>
            </p:nvSpPr>
            <p:spPr/>
            <p:txBody>
              <a:bodyPr/>
              <a:lstStyle/>
              <a:p>
                <a:pPr marL="0" indent="0">
                  <a:buNone/>
                </a:pPr>
                <a:r>
                  <a:rPr lang="zh-CN" altLang="en-US" dirty="0"/>
                  <a:t>假定样本点</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Sub>
                  </m:oMath>
                </a14:m>
                <a:r>
                  <a:rPr lang="zh-CN" altLang="en-US" dirty="0"/>
                  <a:t>的坐标能通过它的邻域样本</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b="0" i="1" smtClean="0">
                            <a:latin typeface="Cambria Math" panose="02040503050406030204" pitchFamily="18" charset="0"/>
                          </a:rPr>
                          <m:t>𝑗</m:t>
                        </m:r>
                      </m:sub>
                    </m:sSub>
                    <m:r>
                      <a:rPr lang="en-US" altLang="zh-CN" i="1">
                        <a:latin typeface="Cambria Math" panose="02040503050406030204" pitchFamily="18" charset="0"/>
                      </a:rPr>
                      <m:t> </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b="0" i="1" smtClean="0">
                            <a:latin typeface="Cambria Math" panose="02040503050406030204" pitchFamily="18" charset="0"/>
                          </a:rPr>
                          <m:t>𝑘</m:t>
                        </m:r>
                      </m:sub>
                    </m:sSub>
                    <m:r>
                      <a:rPr lang="en-US" altLang="zh-CN" i="1">
                        <a:latin typeface="Cambria Math" panose="02040503050406030204" pitchFamily="18" charset="0"/>
                      </a:rPr>
                      <m:t> </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b="0" i="1" smtClean="0">
                            <a:latin typeface="Cambria Math" panose="02040503050406030204" pitchFamily="18" charset="0"/>
                          </a:rPr>
                          <m:t>𝑙</m:t>
                        </m:r>
                      </m:sub>
                    </m:sSub>
                  </m:oMath>
                </a14:m>
                <a:r>
                  <a:rPr lang="zh-CN" altLang="en-US" dirty="0"/>
                  <a:t>的坐标通过线性组合而重构出来</a:t>
                </a:r>
                <a:endParaRPr lang="en-US" altLang="zh-CN" dirty="0"/>
              </a:p>
              <a:p>
                <a:pPr marL="0" indent="0">
                  <a:buNone/>
                </a:pPr>
                <a:endParaRPr lang="en-US" altLang="zh-CN" dirty="0"/>
              </a:p>
              <a:p>
                <a:pPr marL="0" indent="0">
                  <a:buNone/>
                </a:pPr>
                <a:r>
                  <a:rPr lang="en-US" altLang="zh-CN" dirty="0"/>
                  <a:t>LLE </a:t>
                </a:r>
                <a:r>
                  <a:rPr lang="zh-CN" altLang="en-US" dirty="0"/>
                  <a:t>希望上式的关系在低维空间中得以保持：</a:t>
                </a:r>
              </a:p>
            </p:txBody>
          </p:sp>
        </mc:Choice>
        <mc:Fallback>
          <p:sp>
            <p:nvSpPr>
              <p:cNvPr id="3" name="内容占位符 2">
                <a:extLst>
                  <a:ext uri="{FF2B5EF4-FFF2-40B4-BE49-F238E27FC236}">
                    <a16:creationId xmlns:a16="http://schemas.microsoft.com/office/drawing/2014/main" id="{C933E910-8C77-3FEF-15E9-B06356BFDA49}"/>
                  </a:ext>
                </a:extLst>
              </p:cNvPr>
              <p:cNvSpPr>
                <a:spLocks noGrp="1" noRot="1" noChangeAspect="1" noMove="1" noResize="1" noEditPoints="1" noAdjustHandles="1" noChangeArrowheads="1" noChangeShapeType="1" noTextEdit="1"/>
              </p:cNvSpPr>
              <p:nvPr>
                <p:ph idx="1"/>
              </p:nvPr>
            </p:nvSpPr>
            <p:spPr>
              <a:blipFill>
                <a:blip r:embed="rId2"/>
                <a:stretch>
                  <a:fillRect l="-1105" r="-55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0181424F-F66D-5F05-7C99-6FAF5459CC89}"/>
              </a:ext>
            </a:extLst>
          </p:cNvPr>
          <p:cNvSpPr>
            <a:spLocks noGrp="1"/>
          </p:cNvSpPr>
          <p:nvPr>
            <p:ph type="sldNum" sz="quarter" idx="12"/>
          </p:nvPr>
        </p:nvSpPr>
        <p:spPr/>
        <p:txBody>
          <a:bodyPr/>
          <a:lstStyle/>
          <a:p>
            <a:fld id="{A5AAEF0F-0BBD-4BC2-B079-FA6741C313A3}" type="slidenum">
              <a:rPr lang="zh-CN" altLang="en-US" smtClean="0"/>
              <a:t>27</a:t>
            </a:fld>
            <a:endParaRPr lang="zh-CN" altLang="en-US"/>
          </a:p>
        </p:txBody>
      </p:sp>
      <p:pic>
        <p:nvPicPr>
          <p:cNvPr id="6" name="图片 5">
            <a:extLst>
              <a:ext uri="{FF2B5EF4-FFF2-40B4-BE49-F238E27FC236}">
                <a16:creationId xmlns:a16="http://schemas.microsoft.com/office/drawing/2014/main" id="{D1DD0825-E988-8162-E52B-DFA04637C8D8}"/>
              </a:ext>
            </a:extLst>
          </p:cNvPr>
          <p:cNvPicPr>
            <a:picLocks noChangeAspect="1"/>
          </p:cNvPicPr>
          <p:nvPr/>
        </p:nvPicPr>
        <p:blipFill>
          <a:blip r:embed="rId3"/>
          <a:stretch>
            <a:fillRect/>
          </a:stretch>
        </p:blipFill>
        <p:spPr>
          <a:xfrm>
            <a:off x="2823882" y="2025856"/>
            <a:ext cx="3794536" cy="565992"/>
          </a:xfrm>
          <a:prstGeom prst="rect">
            <a:avLst/>
          </a:prstGeom>
        </p:spPr>
      </p:pic>
      <p:pic>
        <p:nvPicPr>
          <p:cNvPr id="8" name="图片 7">
            <a:extLst>
              <a:ext uri="{FF2B5EF4-FFF2-40B4-BE49-F238E27FC236}">
                <a16:creationId xmlns:a16="http://schemas.microsoft.com/office/drawing/2014/main" id="{99E4C317-FB9F-B9FC-F5B8-D16BD796B386}"/>
              </a:ext>
            </a:extLst>
          </p:cNvPr>
          <p:cNvPicPr>
            <a:picLocks noChangeAspect="1"/>
          </p:cNvPicPr>
          <p:nvPr/>
        </p:nvPicPr>
        <p:blipFill>
          <a:blip r:embed="rId4"/>
          <a:stretch>
            <a:fillRect/>
          </a:stretch>
        </p:blipFill>
        <p:spPr>
          <a:xfrm>
            <a:off x="2602817" y="3253443"/>
            <a:ext cx="4817102" cy="2237327"/>
          </a:xfrm>
          <a:prstGeom prst="rect">
            <a:avLst/>
          </a:prstGeom>
        </p:spPr>
      </p:pic>
    </p:spTree>
    <p:extLst>
      <p:ext uri="{BB962C8B-B14F-4D97-AF65-F5344CB8AC3E}">
        <p14:creationId xmlns:p14="http://schemas.microsoft.com/office/powerpoint/2010/main" val="3692350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39C4AB-E4FA-9027-F3F4-99D88EB6A945}"/>
              </a:ext>
            </a:extLst>
          </p:cNvPr>
          <p:cNvSpPr>
            <a:spLocks noGrp="1"/>
          </p:cNvSpPr>
          <p:nvPr>
            <p:ph type="title"/>
          </p:nvPr>
        </p:nvSpPr>
        <p:spPr/>
        <p:txBody>
          <a:bodyPr/>
          <a:lstStyle/>
          <a:p>
            <a:r>
              <a:rPr lang="en-US" altLang="zh-CN" dirty="0"/>
              <a:t>5.2 </a:t>
            </a:r>
            <a:r>
              <a:rPr lang="zh-CN" altLang="en-US" dirty="0"/>
              <a:t>局部线性嵌入</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0979D6A-557A-B3C7-225D-0EC73A7A580A}"/>
                  </a:ext>
                </a:extLst>
              </p:cNvPr>
              <p:cNvSpPr>
                <a:spLocks noGrp="1"/>
              </p:cNvSpPr>
              <p:nvPr>
                <p:ph idx="1"/>
              </p:nvPr>
            </p:nvSpPr>
            <p:spPr/>
            <p:txBody>
              <a:bodyPr/>
              <a:lstStyle/>
              <a:p>
                <a:pPr marL="0" indent="0">
                  <a:buNone/>
                </a:pPr>
                <a:endParaRPr lang="en-US" altLang="zh-CN" dirty="0"/>
              </a:p>
              <a:p>
                <a:pPr marL="0" indent="0">
                  <a:buNone/>
                </a:pPr>
                <a:r>
                  <a:rPr lang="zh-CN" altLang="en-US" dirty="0"/>
                  <a:t>有闭式解：</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LLE </a:t>
                </a:r>
                <a:r>
                  <a:rPr lang="zh-CN" altLang="en-US" dirty="0"/>
                  <a:t>在低维空间中保持</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0" i="1" smtClean="0">
                            <a:latin typeface="Cambria Math" panose="02040503050406030204" pitchFamily="18" charset="0"/>
                          </a:rPr>
                          <m:t>𝑖</m:t>
                        </m:r>
                      </m:sub>
                    </m:sSub>
                  </m:oMath>
                </a14:m>
                <a:r>
                  <a:rPr lang="zh-CN" altLang="en-US" dirty="0"/>
                  <a:t>不变</a:t>
                </a:r>
                <a:endParaRPr lang="en-US" altLang="zh-CN" dirty="0"/>
              </a:p>
              <a:p>
                <a:pPr marL="0" indent="0">
                  <a:buNone/>
                </a:pPr>
                <a:endParaRPr lang="zh-CN" altLang="en-US" dirty="0"/>
              </a:p>
            </p:txBody>
          </p:sp>
        </mc:Choice>
        <mc:Fallback>
          <p:sp>
            <p:nvSpPr>
              <p:cNvPr id="3" name="内容占位符 2">
                <a:extLst>
                  <a:ext uri="{FF2B5EF4-FFF2-40B4-BE49-F238E27FC236}">
                    <a16:creationId xmlns:a16="http://schemas.microsoft.com/office/drawing/2014/main" id="{C0979D6A-557A-B3C7-225D-0EC73A7A580A}"/>
                  </a:ext>
                </a:extLst>
              </p:cNvPr>
              <p:cNvSpPr>
                <a:spLocks noGrp="1" noRot="1" noChangeAspect="1" noMove="1" noResize="1" noEditPoints="1" noAdjustHandles="1" noChangeArrowheads="1" noChangeShapeType="1" noTextEdit="1"/>
              </p:cNvSpPr>
              <p:nvPr>
                <p:ph idx="1"/>
              </p:nvPr>
            </p:nvSpPr>
            <p:spPr>
              <a:blipFill>
                <a:blip r:embed="rId3"/>
                <a:stretch>
                  <a:fillRect l="-1105"/>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A836820D-076A-EB6B-7B7D-773B93C5B7D9}"/>
              </a:ext>
            </a:extLst>
          </p:cNvPr>
          <p:cNvSpPr>
            <a:spLocks noGrp="1"/>
          </p:cNvSpPr>
          <p:nvPr>
            <p:ph type="sldNum" sz="quarter" idx="12"/>
          </p:nvPr>
        </p:nvSpPr>
        <p:spPr/>
        <p:txBody>
          <a:bodyPr/>
          <a:lstStyle/>
          <a:p>
            <a:fld id="{A5AAEF0F-0BBD-4BC2-B079-FA6741C313A3}" type="slidenum">
              <a:rPr lang="zh-CN" altLang="en-US" smtClean="0"/>
              <a:t>28</a:t>
            </a:fld>
            <a:endParaRPr lang="zh-CN" altLang="en-US"/>
          </a:p>
        </p:txBody>
      </p:sp>
      <p:pic>
        <p:nvPicPr>
          <p:cNvPr id="6" name="图片 5">
            <a:extLst>
              <a:ext uri="{FF2B5EF4-FFF2-40B4-BE49-F238E27FC236}">
                <a16:creationId xmlns:a16="http://schemas.microsoft.com/office/drawing/2014/main" id="{A62CAC12-7F3D-32F7-1728-8D13F2DE8F9E}"/>
              </a:ext>
            </a:extLst>
          </p:cNvPr>
          <p:cNvPicPr>
            <a:picLocks noChangeAspect="1"/>
          </p:cNvPicPr>
          <p:nvPr/>
        </p:nvPicPr>
        <p:blipFill>
          <a:blip r:embed="rId4"/>
          <a:stretch>
            <a:fillRect/>
          </a:stretch>
        </p:blipFill>
        <p:spPr>
          <a:xfrm>
            <a:off x="3124243" y="1134932"/>
            <a:ext cx="2895513" cy="359488"/>
          </a:xfrm>
          <a:prstGeom prst="rect">
            <a:avLst/>
          </a:prstGeom>
        </p:spPr>
      </p:pic>
      <p:pic>
        <p:nvPicPr>
          <p:cNvPr id="8" name="图片 7">
            <a:extLst>
              <a:ext uri="{FF2B5EF4-FFF2-40B4-BE49-F238E27FC236}">
                <a16:creationId xmlns:a16="http://schemas.microsoft.com/office/drawing/2014/main" id="{9EA800B8-A849-1A3D-70EB-FB4A9B36271A}"/>
              </a:ext>
            </a:extLst>
          </p:cNvPr>
          <p:cNvPicPr>
            <a:picLocks noChangeAspect="1"/>
          </p:cNvPicPr>
          <p:nvPr/>
        </p:nvPicPr>
        <p:blipFill>
          <a:blip r:embed="rId5"/>
          <a:stretch>
            <a:fillRect/>
          </a:stretch>
        </p:blipFill>
        <p:spPr>
          <a:xfrm>
            <a:off x="3580390" y="2386377"/>
            <a:ext cx="1983217" cy="1384388"/>
          </a:xfrm>
          <a:prstGeom prst="rect">
            <a:avLst/>
          </a:prstGeom>
        </p:spPr>
      </p:pic>
      <p:pic>
        <p:nvPicPr>
          <p:cNvPr id="10" name="图片 9">
            <a:extLst>
              <a:ext uri="{FF2B5EF4-FFF2-40B4-BE49-F238E27FC236}">
                <a16:creationId xmlns:a16="http://schemas.microsoft.com/office/drawing/2014/main" id="{A8F9F09E-89A5-544C-65A6-1DEDBE9E3932}"/>
              </a:ext>
            </a:extLst>
          </p:cNvPr>
          <p:cNvPicPr>
            <a:picLocks noChangeAspect="1"/>
          </p:cNvPicPr>
          <p:nvPr/>
        </p:nvPicPr>
        <p:blipFill>
          <a:blip r:embed="rId6"/>
          <a:stretch>
            <a:fillRect/>
          </a:stretch>
        </p:blipFill>
        <p:spPr>
          <a:xfrm>
            <a:off x="2756690" y="4573862"/>
            <a:ext cx="3630616" cy="1275622"/>
          </a:xfrm>
          <a:prstGeom prst="rect">
            <a:avLst/>
          </a:prstGeom>
        </p:spPr>
      </p:pic>
    </p:spTree>
    <p:extLst>
      <p:ext uri="{BB962C8B-B14F-4D97-AF65-F5344CB8AC3E}">
        <p14:creationId xmlns:p14="http://schemas.microsoft.com/office/powerpoint/2010/main" val="404180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9A0DCD-9BC2-518B-4A74-A726C642E551}"/>
              </a:ext>
            </a:extLst>
          </p:cNvPr>
          <p:cNvSpPr>
            <a:spLocks noGrp="1"/>
          </p:cNvSpPr>
          <p:nvPr>
            <p:ph type="title"/>
          </p:nvPr>
        </p:nvSpPr>
        <p:spPr/>
        <p:txBody>
          <a:bodyPr/>
          <a:lstStyle/>
          <a:p>
            <a:r>
              <a:rPr lang="en-US" altLang="zh-CN" dirty="0"/>
              <a:t>5.2 </a:t>
            </a:r>
            <a:r>
              <a:rPr lang="zh-CN" altLang="en-US" dirty="0"/>
              <a:t>局部线性嵌入</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ED4BF74-580C-0BC1-BC43-D0FBAFFDD188}"/>
                  </a:ext>
                </a:extLst>
              </p:cNvPr>
              <p:cNvSpPr>
                <a:spLocks noGrp="1"/>
              </p:cNvSpPr>
              <p:nvPr>
                <p:ph idx="1"/>
              </p:nvPr>
            </p:nvSpPr>
            <p:spPr/>
            <p:txBody>
              <a:bodyPr/>
              <a:lstStyle/>
              <a:p>
                <a:pPr marL="0" indent="0">
                  <a:buNone/>
                </a:pPr>
                <a:r>
                  <a:rPr lang="zh-CN" altLang="en-US" dirty="0"/>
                  <a:t>令</a:t>
                </a:r>
                <a:endParaRPr lang="en-US" altLang="zh-CN" dirty="0"/>
              </a:p>
              <a:p>
                <a:pPr marL="0" indent="0">
                  <a:buNone/>
                </a:pPr>
                <a:endParaRPr lang="en-US" altLang="zh-CN" dirty="0"/>
              </a:p>
              <a:p>
                <a:pPr marL="0" indent="0">
                  <a:buNone/>
                </a:pPr>
                <a:endParaRPr lang="en-US" altLang="zh-CN" dirty="0"/>
              </a:p>
              <a:p>
                <a:pPr marL="0" indent="0">
                  <a:buNone/>
                </a:pPr>
                <a:r>
                  <a:rPr lang="zh-CN" altLang="en-US" dirty="0"/>
                  <a:t>则</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可通过特征值分解求解：</a:t>
                </a:r>
                <a14:m>
                  <m:oMath xmlns:m="http://schemas.openxmlformats.org/officeDocument/2006/math">
                    <m:r>
                      <a:rPr lang="en-US" altLang="zh-CN" b="1" i="1" dirty="0" smtClean="0">
                        <a:latin typeface="Cambria Math" panose="02040503050406030204" pitchFamily="18" charset="0"/>
                      </a:rPr>
                      <m:t>𝑴</m:t>
                    </m:r>
                  </m:oMath>
                </a14:m>
                <a:r>
                  <a:rPr lang="zh-CN" altLang="en-US" dirty="0"/>
                  <a:t>最小的</a:t>
                </a:r>
                <a14:m>
                  <m:oMath xmlns:m="http://schemas.openxmlformats.org/officeDocument/2006/math">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𝑑</m:t>
                        </m:r>
                      </m:e>
                      <m:sup>
                        <m:r>
                          <a:rPr lang="en-US" altLang="zh-CN" b="0" i="1" dirty="0" smtClean="0">
                            <a:latin typeface="Cambria Math" panose="02040503050406030204" pitchFamily="18" charset="0"/>
                          </a:rPr>
                          <m:t>′</m:t>
                        </m:r>
                      </m:sup>
                    </m:sSup>
                  </m:oMath>
                </a14:m>
                <a:r>
                  <a:rPr lang="zh-CN" altLang="en-US" dirty="0"/>
                  <a:t>个特征值对应的特征向量组成的矩阵即为</a:t>
                </a:r>
                <a14:m>
                  <m:oMath xmlns:m="http://schemas.openxmlformats.org/officeDocument/2006/math">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𝒁</m:t>
                        </m:r>
                      </m:e>
                      <m:sup>
                        <m:r>
                          <a:rPr lang="en-US" altLang="zh-CN" b="0" i="1" smtClean="0">
                            <a:latin typeface="Cambria Math" panose="02040503050406030204" pitchFamily="18" charset="0"/>
                          </a:rPr>
                          <m:t>𝑇</m:t>
                        </m:r>
                      </m:sup>
                    </m:sSup>
                  </m:oMath>
                </a14:m>
                <a:endParaRPr lang="zh-CN" altLang="en-US" dirty="0"/>
              </a:p>
            </p:txBody>
          </p:sp>
        </mc:Choice>
        <mc:Fallback>
          <p:sp>
            <p:nvSpPr>
              <p:cNvPr id="3" name="内容占位符 2">
                <a:extLst>
                  <a:ext uri="{FF2B5EF4-FFF2-40B4-BE49-F238E27FC236}">
                    <a16:creationId xmlns:a16="http://schemas.microsoft.com/office/drawing/2014/main" id="{EED4BF74-580C-0BC1-BC43-D0FBAFFDD188}"/>
                  </a:ext>
                </a:extLst>
              </p:cNvPr>
              <p:cNvSpPr>
                <a:spLocks noGrp="1" noRot="1" noChangeAspect="1" noMove="1" noResize="1" noEditPoints="1" noAdjustHandles="1" noChangeArrowheads="1" noChangeShapeType="1" noTextEdit="1"/>
              </p:cNvSpPr>
              <p:nvPr>
                <p:ph idx="1"/>
              </p:nvPr>
            </p:nvSpPr>
            <p:spPr>
              <a:blipFill>
                <a:blip r:embed="rId2"/>
                <a:stretch>
                  <a:fillRect l="-1105" t="-110"/>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EA502A61-CE08-EAB4-36E7-CB348C74F5DC}"/>
              </a:ext>
            </a:extLst>
          </p:cNvPr>
          <p:cNvSpPr>
            <a:spLocks noGrp="1"/>
          </p:cNvSpPr>
          <p:nvPr>
            <p:ph type="sldNum" sz="quarter" idx="12"/>
          </p:nvPr>
        </p:nvSpPr>
        <p:spPr/>
        <p:txBody>
          <a:bodyPr/>
          <a:lstStyle/>
          <a:p>
            <a:fld id="{A5AAEF0F-0BBD-4BC2-B079-FA6741C313A3}" type="slidenum">
              <a:rPr lang="zh-CN" altLang="en-US" smtClean="0"/>
              <a:t>29</a:t>
            </a:fld>
            <a:endParaRPr lang="zh-CN" altLang="en-US"/>
          </a:p>
        </p:txBody>
      </p:sp>
      <p:pic>
        <p:nvPicPr>
          <p:cNvPr id="6" name="图片 5">
            <a:extLst>
              <a:ext uri="{FF2B5EF4-FFF2-40B4-BE49-F238E27FC236}">
                <a16:creationId xmlns:a16="http://schemas.microsoft.com/office/drawing/2014/main" id="{F54C49D0-6369-682C-8AAD-75F73ECF5801}"/>
              </a:ext>
            </a:extLst>
          </p:cNvPr>
          <p:cNvPicPr>
            <a:picLocks noChangeAspect="1"/>
          </p:cNvPicPr>
          <p:nvPr/>
        </p:nvPicPr>
        <p:blipFill>
          <a:blip r:embed="rId3"/>
          <a:stretch>
            <a:fillRect/>
          </a:stretch>
        </p:blipFill>
        <p:spPr>
          <a:xfrm>
            <a:off x="876748" y="1062304"/>
            <a:ext cx="4781830" cy="541463"/>
          </a:xfrm>
          <a:prstGeom prst="rect">
            <a:avLst/>
          </a:prstGeom>
        </p:spPr>
      </p:pic>
      <p:pic>
        <p:nvPicPr>
          <p:cNvPr id="8" name="图片 7">
            <a:extLst>
              <a:ext uri="{FF2B5EF4-FFF2-40B4-BE49-F238E27FC236}">
                <a16:creationId xmlns:a16="http://schemas.microsoft.com/office/drawing/2014/main" id="{FD08AA7E-A991-F38E-FD3D-B647889EC803}"/>
              </a:ext>
            </a:extLst>
          </p:cNvPr>
          <p:cNvPicPr>
            <a:picLocks noChangeAspect="1"/>
          </p:cNvPicPr>
          <p:nvPr/>
        </p:nvPicPr>
        <p:blipFill>
          <a:blip r:embed="rId4"/>
          <a:stretch>
            <a:fillRect/>
          </a:stretch>
        </p:blipFill>
        <p:spPr>
          <a:xfrm>
            <a:off x="3327671" y="1785195"/>
            <a:ext cx="2488658" cy="536297"/>
          </a:xfrm>
          <a:prstGeom prst="rect">
            <a:avLst/>
          </a:prstGeom>
        </p:spPr>
      </p:pic>
      <p:pic>
        <p:nvPicPr>
          <p:cNvPr id="10" name="图片 9">
            <a:extLst>
              <a:ext uri="{FF2B5EF4-FFF2-40B4-BE49-F238E27FC236}">
                <a16:creationId xmlns:a16="http://schemas.microsoft.com/office/drawing/2014/main" id="{C28E8C7A-4D33-055A-BDF6-BE9AA040BE7B}"/>
              </a:ext>
            </a:extLst>
          </p:cNvPr>
          <p:cNvPicPr>
            <a:picLocks noChangeAspect="1"/>
          </p:cNvPicPr>
          <p:nvPr/>
        </p:nvPicPr>
        <p:blipFill>
          <a:blip r:embed="rId5"/>
          <a:stretch>
            <a:fillRect/>
          </a:stretch>
        </p:blipFill>
        <p:spPr>
          <a:xfrm>
            <a:off x="5658578" y="3442449"/>
            <a:ext cx="1755042" cy="906387"/>
          </a:xfrm>
          <a:prstGeom prst="rect">
            <a:avLst/>
          </a:prstGeom>
        </p:spPr>
      </p:pic>
      <p:pic>
        <p:nvPicPr>
          <p:cNvPr id="11" name="图片 10">
            <a:extLst>
              <a:ext uri="{FF2B5EF4-FFF2-40B4-BE49-F238E27FC236}">
                <a16:creationId xmlns:a16="http://schemas.microsoft.com/office/drawing/2014/main" id="{F86B36EC-BA08-8EF3-AD36-662E7F518136}"/>
              </a:ext>
            </a:extLst>
          </p:cNvPr>
          <p:cNvPicPr>
            <a:picLocks noChangeAspect="1"/>
          </p:cNvPicPr>
          <p:nvPr/>
        </p:nvPicPr>
        <p:blipFill>
          <a:blip r:embed="rId6"/>
          <a:stretch>
            <a:fillRect/>
          </a:stretch>
        </p:blipFill>
        <p:spPr>
          <a:xfrm>
            <a:off x="578266" y="3260887"/>
            <a:ext cx="3630616" cy="1275622"/>
          </a:xfrm>
          <a:prstGeom prst="rect">
            <a:avLst/>
          </a:prstGeom>
        </p:spPr>
      </p:pic>
      <p:cxnSp>
        <p:nvCxnSpPr>
          <p:cNvPr id="13" name="直接箭头连接符 12">
            <a:extLst>
              <a:ext uri="{FF2B5EF4-FFF2-40B4-BE49-F238E27FC236}">
                <a16:creationId xmlns:a16="http://schemas.microsoft.com/office/drawing/2014/main" id="{7B57BAC3-45D6-6427-FF08-9640B29E7D5B}"/>
              </a:ext>
            </a:extLst>
          </p:cNvPr>
          <p:cNvCxnSpPr>
            <a:stCxn id="11" idx="3"/>
            <a:endCxn id="10" idx="1"/>
          </p:cNvCxnSpPr>
          <p:nvPr/>
        </p:nvCxnSpPr>
        <p:spPr>
          <a:xfrm flipV="1">
            <a:off x="4208882" y="3895643"/>
            <a:ext cx="1449696" cy="3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556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A9C59-B786-E219-D644-3BE187175163}"/>
              </a:ext>
            </a:extLst>
          </p:cNvPr>
          <p:cNvSpPr>
            <a:spLocks noGrp="1"/>
          </p:cNvSpPr>
          <p:nvPr>
            <p:ph type="title"/>
          </p:nvPr>
        </p:nvSpPr>
        <p:spPr/>
        <p:txBody>
          <a:bodyPr/>
          <a:lstStyle/>
          <a:p>
            <a:r>
              <a:rPr lang="en-US" altLang="zh-CN" dirty="0"/>
              <a:t>1.</a:t>
            </a:r>
            <a:r>
              <a:rPr lang="zh-CN" altLang="en-US" dirty="0"/>
              <a:t> </a:t>
            </a:r>
            <a:r>
              <a:rPr lang="en-US" altLang="zh-CN" dirty="0"/>
              <a:t>k</a:t>
            </a:r>
            <a:r>
              <a:rPr lang="zh-CN" altLang="en-US" dirty="0"/>
              <a:t>近邻学习</a:t>
            </a:r>
          </a:p>
        </p:txBody>
      </p:sp>
      <p:sp>
        <p:nvSpPr>
          <p:cNvPr id="3" name="内容占位符 2">
            <a:extLst>
              <a:ext uri="{FF2B5EF4-FFF2-40B4-BE49-F238E27FC236}">
                <a16:creationId xmlns:a16="http://schemas.microsoft.com/office/drawing/2014/main" id="{4F16B053-B2E7-E583-3269-E74E6D5944C8}"/>
              </a:ext>
            </a:extLst>
          </p:cNvPr>
          <p:cNvSpPr>
            <a:spLocks noGrp="1"/>
          </p:cNvSpPr>
          <p:nvPr>
            <p:ph idx="1"/>
          </p:nvPr>
        </p:nvSpPr>
        <p:spPr/>
        <p:txBody>
          <a:bodyPr/>
          <a:lstStyle/>
          <a:p>
            <a:r>
              <a:rPr lang="en-US" altLang="zh-CN" dirty="0"/>
              <a:t>k </a:t>
            </a:r>
            <a:r>
              <a:rPr lang="zh-CN" altLang="en-US" dirty="0"/>
              <a:t>近邻</a:t>
            </a:r>
            <a:r>
              <a:rPr lang="en-US" altLang="zh-CN" dirty="0"/>
              <a:t>(k-Nearest Neighbor</a:t>
            </a:r>
            <a:r>
              <a:rPr lang="zh-CN" altLang="en-US" dirty="0"/>
              <a:t>，简称</a:t>
            </a:r>
            <a:r>
              <a:rPr lang="en-US" altLang="zh-CN" dirty="0" err="1"/>
              <a:t>kNN</a:t>
            </a:r>
            <a:r>
              <a:rPr lang="en-US" altLang="zh-CN" dirty="0"/>
              <a:t>)</a:t>
            </a:r>
          </a:p>
          <a:p>
            <a:pPr marL="0" indent="0">
              <a:buNone/>
            </a:pPr>
            <a:r>
              <a:rPr lang="zh-CN" altLang="en-US" dirty="0"/>
              <a:t>给定测试样本，基于某种距离度量找出训练集中与其最靠近的</a:t>
            </a:r>
            <a:r>
              <a:rPr lang="en-US" altLang="zh-CN" dirty="0"/>
              <a:t>k </a:t>
            </a:r>
            <a:r>
              <a:rPr lang="zh-CN" altLang="en-US" dirty="0"/>
              <a:t>个训练样本，然后基于这</a:t>
            </a:r>
            <a:r>
              <a:rPr lang="en-US" altLang="zh-CN" dirty="0"/>
              <a:t>k </a:t>
            </a:r>
            <a:r>
              <a:rPr lang="zh-CN" altLang="en-US" dirty="0"/>
              <a:t>个</a:t>
            </a:r>
            <a:r>
              <a:rPr lang="en-US" altLang="zh-CN" dirty="0"/>
              <a:t>"</a:t>
            </a:r>
            <a:r>
              <a:rPr lang="zh-CN" altLang="en-US" dirty="0"/>
              <a:t>邻居</a:t>
            </a:r>
            <a:r>
              <a:rPr lang="en-US" altLang="zh-CN" dirty="0"/>
              <a:t>"</a:t>
            </a:r>
            <a:r>
              <a:rPr lang="zh-CN" altLang="en-US" dirty="0"/>
              <a:t>的信息来进行预测</a:t>
            </a:r>
          </a:p>
        </p:txBody>
      </p:sp>
      <p:sp>
        <p:nvSpPr>
          <p:cNvPr id="4" name="灯片编号占位符 3">
            <a:extLst>
              <a:ext uri="{FF2B5EF4-FFF2-40B4-BE49-F238E27FC236}">
                <a16:creationId xmlns:a16="http://schemas.microsoft.com/office/drawing/2014/main" id="{A2BEB667-674D-E781-8008-78170DD4B3FC}"/>
              </a:ext>
            </a:extLst>
          </p:cNvPr>
          <p:cNvSpPr>
            <a:spLocks noGrp="1"/>
          </p:cNvSpPr>
          <p:nvPr>
            <p:ph type="sldNum" sz="quarter" idx="12"/>
          </p:nvPr>
        </p:nvSpPr>
        <p:spPr/>
        <p:txBody>
          <a:bodyPr/>
          <a:lstStyle/>
          <a:p>
            <a:fld id="{A5AAEF0F-0BBD-4BC2-B079-FA6741C313A3}" type="slidenum">
              <a:rPr lang="zh-CN" altLang="en-US" smtClean="0"/>
              <a:t>3</a:t>
            </a:fld>
            <a:endParaRPr lang="zh-CN" altLang="en-US"/>
          </a:p>
        </p:txBody>
      </p:sp>
      <p:pic>
        <p:nvPicPr>
          <p:cNvPr id="6" name="图片 5">
            <a:extLst>
              <a:ext uri="{FF2B5EF4-FFF2-40B4-BE49-F238E27FC236}">
                <a16:creationId xmlns:a16="http://schemas.microsoft.com/office/drawing/2014/main" id="{08C19686-A756-476F-2BC3-0E9E2EB01E32}"/>
              </a:ext>
            </a:extLst>
          </p:cNvPr>
          <p:cNvPicPr>
            <a:picLocks noChangeAspect="1"/>
          </p:cNvPicPr>
          <p:nvPr/>
        </p:nvPicPr>
        <p:blipFill>
          <a:blip r:embed="rId2"/>
          <a:stretch>
            <a:fillRect/>
          </a:stretch>
        </p:blipFill>
        <p:spPr>
          <a:xfrm>
            <a:off x="2288590" y="2949519"/>
            <a:ext cx="4589481" cy="2578286"/>
          </a:xfrm>
          <a:prstGeom prst="rect">
            <a:avLst/>
          </a:prstGeom>
        </p:spPr>
      </p:pic>
      <p:sp>
        <p:nvSpPr>
          <p:cNvPr id="8" name="文本框 7">
            <a:extLst>
              <a:ext uri="{FF2B5EF4-FFF2-40B4-BE49-F238E27FC236}">
                <a16:creationId xmlns:a16="http://schemas.microsoft.com/office/drawing/2014/main" id="{BE3FB040-9815-41D5-4F4A-04C19658C710}"/>
              </a:ext>
            </a:extLst>
          </p:cNvPr>
          <p:cNvSpPr txBox="1"/>
          <p:nvPr/>
        </p:nvSpPr>
        <p:spPr>
          <a:xfrm>
            <a:off x="5155603" y="5652546"/>
            <a:ext cx="2315583" cy="369332"/>
          </a:xfrm>
          <a:prstGeom prst="rect">
            <a:avLst/>
          </a:prstGeom>
          <a:solidFill>
            <a:schemeClr val="lt1"/>
          </a:solidFill>
          <a:ln w="25400" cap="flat" cmpd="sng" algn="ctr">
            <a:solidFill>
              <a:schemeClr val="accent2"/>
            </a:solid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没有显式的训练过程！</a:t>
            </a:r>
          </a:p>
        </p:txBody>
      </p:sp>
    </p:spTree>
    <p:extLst>
      <p:ext uri="{BB962C8B-B14F-4D97-AF65-F5344CB8AC3E}">
        <p14:creationId xmlns:p14="http://schemas.microsoft.com/office/powerpoint/2010/main" val="280808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C909E2-0950-AE0E-DF73-C4039BD333F6}"/>
              </a:ext>
            </a:extLst>
          </p:cNvPr>
          <p:cNvSpPr>
            <a:spLocks noGrp="1"/>
          </p:cNvSpPr>
          <p:nvPr>
            <p:ph type="title"/>
          </p:nvPr>
        </p:nvSpPr>
        <p:spPr/>
        <p:txBody>
          <a:bodyPr/>
          <a:lstStyle/>
          <a:p>
            <a:r>
              <a:rPr lang="en-US" altLang="zh-CN" dirty="0"/>
              <a:t>6. </a:t>
            </a:r>
            <a:r>
              <a:rPr lang="zh-CN" altLang="en-US" dirty="0"/>
              <a:t>度量学习</a:t>
            </a:r>
          </a:p>
        </p:txBody>
      </p:sp>
      <p:sp>
        <p:nvSpPr>
          <p:cNvPr id="3" name="内容占位符 2">
            <a:extLst>
              <a:ext uri="{FF2B5EF4-FFF2-40B4-BE49-F238E27FC236}">
                <a16:creationId xmlns:a16="http://schemas.microsoft.com/office/drawing/2014/main" id="{95A6877A-06F5-71EB-8667-3E7104CCADBE}"/>
              </a:ext>
            </a:extLst>
          </p:cNvPr>
          <p:cNvSpPr>
            <a:spLocks noGrp="1"/>
          </p:cNvSpPr>
          <p:nvPr>
            <p:ph idx="1"/>
          </p:nvPr>
        </p:nvSpPr>
        <p:spPr>
          <a:xfrm>
            <a:off x="168494" y="1428065"/>
            <a:ext cx="8829675" cy="2073550"/>
          </a:xfrm>
        </p:spPr>
        <p:txBody>
          <a:bodyPr/>
          <a:lstStyle/>
          <a:p>
            <a:pPr marL="0" indent="0">
              <a:buNone/>
            </a:pPr>
            <a:r>
              <a:rPr lang="zh-CN" altLang="en-US" dirty="0"/>
              <a:t>在机器学习中，对高维数据进行降维的主要目的是希望找一个合适的低维空间，在此空间中进行学习能比原始空间性能更好。事实上，每个空间对应了在样本属性上定义的一个距离度量，而寻找合适的壁间，实质上就是在寻找一个合适的距离度量。</a:t>
            </a:r>
            <a:endParaRPr lang="en-US" altLang="zh-CN" dirty="0"/>
          </a:p>
          <a:p>
            <a:pPr marL="0" indent="0">
              <a:buNone/>
            </a:pPr>
            <a:endParaRPr lang="en-US" altLang="zh-CN" dirty="0"/>
          </a:p>
          <a:p>
            <a:pPr marL="0" indent="0">
              <a:buNone/>
            </a:pPr>
            <a:endParaRPr lang="zh-CN" altLang="en-US" dirty="0"/>
          </a:p>
        </p:txBody>
      </p:sp>
      <p:sp>
        <p:nvSpPr>
          <p:cNvPr id="4" name="灯片编号占位符 3">
            <a:extLst>
              <a:ext uri="{FF2B5EF4-FFF2-40B4-BE49-F238E27FC236}">
                <a16:creationId xmlns:a16="http://schemas.microsoft.com/office/drawing/2014/main" id="{A7FB3CB8-CEC5-2ECD-7C87-FE1A1F626525}"/>
              </a:ext>
            </a:extLst>
          </p:cNvPr>
          <p:cNvSpPr>
            <a:spLocks noGrp="1"/>
          </p:cNvSpPr>
          <p:nvPr>
            <p:ph type="sldNum" sz="quarter" idx="12"/>
          </p:nvPr>
        </p:nvSpPr>
        <p:spPr/>
        <p:txBody>
          <a:bodyPr/>
          <a:lstStyle/>
          <a:p>
            <a:fld id="{A5AAEF0F-0BBD-4BC2-B079-FA6741C313A3}" type="slidenum">
              <a:rPr lang="zh-CN" altLang="en-US" smtClean="0"/>
              <a:t>30</a:t>
            </a:fld>
            <a:endParaRPr lang="zh-CN" altLang="en-US"/>
          </a:p>
        </p:txBody>
      </p:sp>
      <p:sp>
        <p:nvSpPr>
          <p:cNvPr id="5" name="内容占位符 2">
            <a:extLst>
              <a:ext uri="{FF2B5EF4-FFF2-40B4-BE49-F238E27FC236}">
                <a16:creationId xmlns:a16="http://schemas.microsoft.com/office/drawing/2014/main" id="{D59516C4-9E8C-93B1-9514-9CC024D32EB2}"/>
              </a:ext>
            </a:extLst>
          </p:cNvPr>
          <p:cNvSpPr txBox="1">
            <a:spLocks/>
          </p:cNvSpPr>
          <p:nvPr/>
        </p:nvSpPr>
        <p:spPr bwMode="auto">
          <a:xfrm>
            <a:off x="3868249" y="5022912"/>
            <a:ext cx="1429017" cy="58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68605"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lang="zh-CN" altLang="en-US" sz="2400" b="0" kern="1200" baseline="0" dirty="0" smtClean="0">
                <a:solidFill>
                  <a:srgbClr val="002060"/>
                </a:solidFill>
                <a:latin typeface="+mn-lt"/>
                <a:ea typeface="+mn-ea"/>
                <a:cs typeface="+mn-cs"/>
              </a:defRPr>
            </a:lvl1pPr>
            <a:lvl2pPr marL="701675"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lang="zh-CN" altLang="en-US" sz="2000" b="0" kern="1200" baseline="0" dirty="0" smtClean="0">
                <a:solidFill>
                  <a:srgbClr val="002060"/>
                </a:solidFill>
                <a:latin typeface="+mn-lt"/>
                <a:ea typeface="+mn-ea"/>
                <a:cs typeface="+mn-cs"/>
              </a:defRPr>
            </a:lvl2pPr>
            <a:lvl3pPr marL="947420" indent="-28575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lang="zh-CN" altLang="en-US" b="0" kern="1200" baseline="0" dirty="0" smtClean="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zh-CN" altLang="en-US" dirty="0">
                <a:solidFill>
                  <a:srgbClr val="FF0000"/>
                </a:solidFill>
              </a:rPr>
              <a:t>度量学习</a:t>
            </a:r>
          </a:p>
          <a:p>
            <a:pPr marL="0" indent="0">
              <a:buFont typeface="Wingdings" panose="05000000000000000000" pitchFamily="2" charset="2"/>
              <a:buNone/>
            </a:pPr>
            <a:endParaRPr lang="zh-CN" altLang="en-US" dirty="0"/>
          </a:p>
        </p:txBody>
      </p:sp>
      <p:cxnSp>
        <p:nvCxnSpPr>
          <p:cNvPr id="7" name="直接箭头连接符 6">
            <a:extLst>
              <a:ext uri="{FF2B5EF4-FFF2-40B4-BE49-F238E27FC236}">
                <a16:creationId xmlns:a16="http://schemas.microsoft.com/office/drawing/2014/main" id="{EFB3D439-05E8-872F-156D-4BCF676DD43A}"/>
              </a:ext>
            </a:extLst>
          </p:cNvPr>
          <p:cNvCxnSpPr>
            <a:stCxn id="3" idx="2"/>
            <a:endCxn id="5" idx="0"/>
          </p:cNvCxnSpPr>
          <p:nvPr/>
        </p:nvCxnSpPr>
        <p:spPr>
          <a:xfrm flipH="1">
            <a:off x="4582758" y="3501615"/>
            <a:ext cx="574" cy="15212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90BFA83A-F02A-034F-B78E-42FB98C6719F}"/>
              </a:ext>
            </a:extLst>
          </p:cNvPr>
          <p:cNvSpPr txBox="1"/>
          <p:nvPr/>
        </p:nvSpPr>
        <p:spPr>
          <a:xfrm rot="16200000">
            <a:off x="6679001" y="2216244"/>
            <a:ext cx="492443" cy="3891450"/>
          </a:xfrm>
          <a:prstGeom prst="rect">
            <a:avLst/>
          </a:prstGeom>
        </p:spPr>
        <p:style>
          <a:lnRef idx="2">
            <a:schemeClr val="accent2"/>
          </a:lnRef>
          <a:fillRef idx="1">
            <a:schemeClr val="lt1"/>
          </a:fillRef>
          <a:effectRef idx="0">
            <a:schemeClr val="accent2"/>
          </a:effectRef>
          <a:fontRef idx="minor">
            <a:schemeClr val="dk1"/>
          </a:fontRef>
        </p:style>
        <p:txBody>
          <a:bodyPr vert="eaVert" wrap="none" rtlCol="0">
            <a:spAutoFit/>
          </a:bodyPr>
          <a:lstStyle/>
          <a:p>
            <a:r>
              <a:rPr lang="zh-CN" altLang="en-US" sz="2000" dirty="0"/>
              <a:t>改为</a:t>
            </a:r>
            <a:r>
              <a:rPr lang="en-US" altLang="zh-CN" sz="2000" dirty="0"/>
              <a:t>"</a:t>
            </a:r>
            <a:r>
              <a:rPr lang="zh-CN" altLang="en-US" sz="2000" dirty="0"/>
              <a:t>学习</a:t>
            </a:r>
            <a:r>
              <a:rPr lang="en-US" altLang="zh-CN" sz="2000" dirty="0"/>
              <a:t>"</a:t>
            </a:r>
            <a:r>
              <a:rPr lang="zh-CN" altLang="en-US" sz="2000" dirty="0"/>
              <a:t>出一个合适的距离度量</a:t>
            </a:r>
          </a:p>
        </p:txBody>
      </p:sp>
    </p:spTree>
    <p:extLst>
      <p:ext uri="{BB962C8B-B14F-4D97-AF65-F5344CB8AC3E}">
        <p14:creationId xmlns:p14="http://schemas.microsoft.com/office/powerpoint/2010/main" val="1549955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C6D030-68E2-6C4E-A55F-EC72636C4E55}"/>
              </a:ext>
            </a:extLst>
          </p:cNvPr>
          <p:cNvSpPr>
            <a:spLocks noGrp="1"/>
          </p:cNvSpPr>
          <p:nvPr>
            <p:ph type="title"/>
          </p:nvPr>
        </p:nvSpPr>
        <p:spPr/>
        <p:txBody>
          <a:bodyPr/>
          <a:lstStyle/>
          <a:p>
            <a:r>
              <a:rPr lang="en-US" altLang="zh-CN" dirty="0"/>
              <a:t>6. </a:t>
            </a:r>
            <a:r>
              <a:rPr lang="zh-CN" altLang="en-US" dirty="0"/>
              <a:t>度量学习</a:t>
            </a:r>
          </a:p>
        </p:txBody>
      </p:sp>
      <p:sp>
        <p:nvSpPr>
          <p:cNvPr id="3" name="内容占位符 2">
            <a:extLst>
              <a:ext uri="{FF2B5EF4-FFF2-40B4-BE49-F238E27FC236}">
                <a16:creationId xmlns:a16="http://schemas.microsoft.com/office/drawing/2014/main" id="{C08B838C-DA3B-AA81-2FBE-98DA441DAEB9}"/>
              </a:ext>
            </a:extLst>
          </p:cNvPr>
          <p:cNvSpPr>
            <a:spLocks noGrp="1"/>
          </p:cNvSpPr>
          <p:nvPr>
            <p:ph idx="1"/>
          </p:nvPr>
        </p:nvSpPr>
        <p:spPr/>
        <p:txBody>
          <a:bodyPr/>
          <a:lstStyle/>
          <a:p>
            <a:pPr marL="0" indent="0">
              <a:buNone/>
            </a:pPr>
            <a:r>
              <a:rPr lang="zh-CN" altLang="en-US" dirty="0"/>
              <a:t>对于两个</a:t>
            </a:r>
            <a:r>
              <a:rPr lang="en-US" altLang="zh-CN" dirty="0"/>
              <a:t>d</a:t>
            </a:r>
            <a:r>
              <a:rPr lang="zh-CN" altLang="en-US" dirty="0"/>
              <a:t>维样本：</a:t>
            </a:r>
            <a:endParaRPr lang="en-US" altLang="zh-CN" dirty="0"/>
          </a:p>
          <a:p>
            <a:pPr marL="0" indent="0">
              <a:buNone/>
            </a:pPr>
            <a:endParaRPr lang="en-US" altLang="zh-CN" dirty="0"/>
          </a:p>
          <a:p>
            <a:pPr marL="0" indent="0">
              <a:buNone/>
            </a:pPr>
            <a:endParaRPr lang="en-US" altLang="zh-CN" dirty="0"/>
          </a:p>
          <a:p>
            <a:pPr marL="0" indent="0">
              <a:buNone/>
            </a:pPr>
            <a:r>
              <a:rPr lang="zh-CN" altLang="en-US" dirty="0"/>
              <a:t>假定不同属性的重要性不同，则可引入属性权重：</a:t>
            </a:r>
            <a:endParaRPr lang="en-US" altLang="zh-CN" dirty="0"/>
          </a:p>
          <a:p>
            <a:pPr marL="0" indent="0">
              <a:buNone/>
            </a:pPr>
            <a:endParaRPr lang="zh-CN" altLang="en-US" dirty="0"/>
          </a:p>
        </p:txBody>
      </p:sp>
      <p:sp>
        <p:nvSpPr>
          <p:cNvPr id="4" name="灯片编号占位符 3">
            <a:extLst>
              <a:ext uri="{FF2B5EF4-FFF2-40B4-BE49-F238E27FC236}">
                <a16:creationId xmlns:a16="http://schemas.microsoft.com/office/drawing/2014/main" id="{0504F10D-A4E3-FD0A-E24E-11B1BDE3BF92}"/>
              </a:ext>
            </a:extLst>
          </p:cNvPr>
          <p:cNvSpPr>
            <a:spLocks noGrp="1"/>
          </p:cNvSpPr>
          <p:nvPr>
            <p:ph type="sldNum" sz="quarter" idx="12"/>
          </p:nvPr>
        </p:nvSpPr>
        <p:spPr/>
        <p:txBody>
          <a:bodyPr/>
          <a:lstStyle/>
          <a:p>
            <a:fld id="{A5AAEF0F-0BBD-4BC2-B079-FA6741C313A3}" type="slidenum">
              <a:rPr lang="zh-CN" altLang="en-US" smtClean="0"/>
              <a:t>31</a:t>
            </a:fld>
            <a:endParaRPr lang="zh-CN" altLang="en-US"/>
          </a:p>
        </p:txBody>
      </p:sp>
      <p:pic>
        <p:nvPicPr>
          <p:cNvPr id="6" name="图片 5">
            <a:extLst>
              <a:ext uri="{FF2B5EF4-FFF2-40B4-BE49-F238E27FC236}">
                <a16:creationId xmlns:a16="http://schemas.microsoft.com/office/drawing/2014/main" id="{87566BAE-9079-B338-4BE2-E3C6E4073AE4}"/>
              </a:ext>
            </a:extLst>
          </p:cNvPr>
          <p:cNvPicPr>
            <a:picLocks noChangeAspect="1"/>
          </p:cNvPicPr>
          <p:nvPr/>
        </p:nvPicPr>
        <p:blipFill>
          <a:blip r:embed="rId2"/>
          <a:stretch>
            <a:fillRect/>
          </a:stretch>
        </p:blipFill>
        <p:spPr>
          <a:xfrm>
            <a:off x="1319729" y="1710893"/>
            <a:ext cx="6527202" cy="510332"/>
          </a:xfrm>
          <a:prstGeom prst="rect">
            <a:avLst/>
          </a:prstGeom>
        </p:spPr>
      </p:pic>
      <p:pic>
        <p:nvPicPr>
          <p:cNvPr id="8" name="图片 7">
            <a:extLst>
              <a:ext uri="{FF2B5EF4-FFF2-40B4-BE49-F238E27FC236}">
                <a16:creationId xmlns:a16="http://schemas.microsoft.com/office/drawing/2014/main" id="{9DE30286-1311-A201-8B09-F1F62673D7F4}"/>
              </a:ext>
            </a:extLst>
          </p:cNvPr>
          <p:cNvPicPr>
            <a:picLocks noChangeAspect="1"/>
          </p:cNvPicPr>
          <p:nvPr/>
        </p:nvPicPr>
        <p:blipFill>
          <a:blip r:embed="rId3"/>
          <a:stretch>
            <a:fillRect/>
          </a:stretch>
        </p:blipFill>
        <p:spPr>
          <a:xfrm>
            <a:off x="583602" y="3488281"/>
            <a:ext cx="7976795" cy="927824"/>
          </a:xfrm>
          <a:prstGeom prst="rect">
            <a:avLst/>
          </a:prstGeom>
        </p:spPr>
      </p:pic>
      <p:pic>
        <p:nvPicPr>
          <p:cNvPr id="10" name="图片 9">
            <a:extLst>
              <a:ext uri="{FF2B5EF4-FFF2-40B4-BE49-F238E27FC236}">
                <a16:creationId xmlns:a16="http://schemas.microsoft.com/office/drawing/2014/main" id="{DDF2ADAD-F859-E2BA-BC11-6FE96A86E8EE}"/>
              </a:ext>
            </a:extLst>
          </p:cNvPr>
          <p:cNvPicPr>
            <a:picLocks noChangeAspect="1"/>
          </p:cNvPicPr>
          <p:nvPr/>
        </p:nvPicPr>
        <p:blipFill>
          <a:blip r:embed="rId4"/>
          <a:stretch>
            <a:fillRect/>
          </a:stretch>
        </p:blipFill>
        <p:spPr>
          <a:xfrm>
            <a:off x="7174566" y="4040326"/>
            <a:ext cx="1733550" cy="300385"/>
          </a:xfrm>
          <a:prstGeom prst="rect">
            <a:avLst/>
          </a:prstGeom>
        </p:spPr>
      </p:pic>
      <p:sp>
        <p:nvSpPr>
          <p:cNvPr id="12" name="文本框 11">
            <a:extLst>
              <a:ext uri="{FF2B5EF4-FFF2-40B4-BE49-F238E27FC236}">
                <a16:creationId xmlns:a16="http://schemas.microsoft.com/office/drawing/2014/main" id="{833ACEEA-AD53-D0B8-2B95-82E2473EC8C0}"/>
              </a:ext>
            </a:extLst>
          </p:cNvPr>
          <p:cNvSpPr txBox="1"/>
          <p:nvPr/>
        </p:nvSpPr>
        <p:spPr>
          <a:xfrm>
            <a:off x="4467113" y="4575493"/>
            <a:ext cx="2105809" cy="369332"/>
          </a:xfrm>
          <a:prstGeom prst="rect">
            <a:avLst/>
          </a:prstGeom>
          <a:solidFill>
            <a:schemeClr val="lt1"/>
          </a:solidFill>
          <a:ln w="25400" cap="flat" cmpd="sng" algn="ctr">
            <a:solidFill>
              <a:schemeClr val="accent2"/>
            </a:solid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b="1" dirty="0"/>
              <a:t>W</a:t>
            </a:r>
            <a:r>
              <a:rPr lang="en-US" altLang="zh-CN" dirty="0"/>
              <a:t> </a:t>
            </a:r>
            <a:r>
              <a:rPr lang="zh-CN" altLang="en-US" dirty="0"/>
              <a:t>可通过学习确定</a:t>
            </a:r>
          </a:p>
        </p:txBody>
      </p:sp>
    </p:spTree>
    <p:extLst>
      <p:ext uri="{BB962C8B-B14F-4D97-AF65-F5344CB8AC3E}">
        <p14:creationId xmlns:p14="http://schemas.microsoft.com/office/powerpoint/2010/main" val="1244133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C1DB7-0A2E-3C29-6172-425A4939E742}"/>
              </a:ext>
            </a:extLst>
          </p:cNvPr>
          <p:cNvSpPr>
            <a:spLocks noGrp="1"/>
          </p:cNvSpPr>
          <p:nvPr>
            <p:ph type="title"/>
          </p:nvPr>
        </p:nvSpPr>
        <p:spPr/>
        <p:txBody>
          <a:bodyPr/>
          <a:lstStyle/>
          <a:p>
            <a:r>
              <a:rPr lang="en-US" altLang="zh-CN" dirty="0"/>
              <a:t>6. </a:t>
            </a:r>
            <a:r>
              <a:rPr lang="zh-CN" altLang="en-US" dirty="0"/>
              <a:t>度量学习</a:t>
            </a:r>
          </a:p>
        </p:txBody>
      </p:sp>
      <p:sp>
        <p:nvSpPr>
          <p:cNvPr id="3" name="内容占位符 2">
            <a:extLst>
              <a:ext uri="{FF2B5EF4-FFF2-40B4-BE49-F238E27FC236}">
                <a16:creationId xmlns:a16="http://schemas.microsoft.com/office/drawing/2014/main" id="{30D12006-DD2F-7882-DD4F-0C4F5DC73390}"/>
              </a:ext>
            </a:extLst>
          </p:cNvPr>
          <p:cNvSpPr>
            <a:spLocks noGrp="1"/>
          </p:cNvSpPr>
          <p:nvPr>
            <p:ph idx="1"/>
          </p:nvPr>
        </p:nvSpPr>
        <p:spPr/>
        <p:txBody>
          <a:bodyPr/>
          <a:lstStyle/>
          <a:p>
            <a:pPr marL="0" indent="0">
              <a:buNone/>
            </a:pPr>
            <a:r>
              <a:rPr lang="en-US" altLang="zh-CN" b="1" dirty="0"/>
              <a:t>W</a:t>
            </a:r>
            <a:r>
              <a:rPr lang="zh-CN" altLang="en-US" dirty="0"/>
              <a:t>的非对角元素均为零，这意味着坐标轴是正交的，即属性之间无关；但现实问题中往往不是这样。为此，</a:t>
            </a:r>
            <a:r>
              <a:rPr lang="en-US" altLang="zh-CN" b="1" dirty="0"/>
              <a:t>W</a:t>
            </a:r>
            <a:r>
              <a:rPr lang="zh-CN" altLang="en-US" dirty="0"/>
              <a:t>替换为一个普通的</a:t>
            </a:r>
          </a:p>
          <a:p>
            <a:pPr marL="0" indent="0">
              <a:buNone/>
            </a:pPr>
            <a:r>
              <a:rPr lang="zh-CN" altLang="en-US" dirty="0"/>
              <a:t>半正定对称矩阵</a:t>
            </a:r>
            <a:r>
              <a:rPr lang="en-US" altLang="zh-CN" b="1" dirty="0"/>
              <a:t>M</a:t>
            </a:r>
            <a:r>
              <a:rPr lang="zh-CN" altLang="en-US" dirty="0"/>
              <a:t>，于是就得到了马氏距离：</a:t>
            </a:r>
            <a:endParaRPr lang="en-US" altLang="zh-CN" dirty="0"/>
          </a:p>
          <a:p>
            <a:pPr marL="0" indent="0">
              <a:buNone/>
            </a:pPr>
            <a:endParaRPr lang="en-US" altLang="zh-CN" dirty="0"/>
          </a:p>
          <a:p>
            <a:pPr marL="0" indent="0">
              <a:buNone/>
            </a:pPr>
            <a:endParaRPr lang="en-US" altLang="zh-CN" dirty="0"/>
          </a:p>
          <a:p>
            <a:pPr marL="0" indent="0">
              <a:buNone/>
            </a:pPr>
            <a:r>
              <a:rPr lang="en-US" altLang="zh-CN" b="1" dirty="0"/>
              <a:t>M</a:t>
            </a:r>
            <a:r>
              <a:rPr lang="zh-CN" altLang="en-US" dirty="0"/>
              <a:t>亦称</a:t>
            </a:r>
            <a:r>
              <a:rPr lang="en-US" altLang="zh-CN" dirty="0"/>
              <a:t>“</a:t>
            </a:r>
            <a:r>
              <a:rPr lang="zh-CN" altLang="en-US" dirty="0"/>
              <a:t>度量矩阵</a:t>
            </a:r>
            <a:r>
              <a:rPr lang="en-US" altLang="zh-CN" dirty="0"/>
              <a:t>”</a:t>
            </a:r>
            <a:r>
              <a:rPr lang="zh-CN" altLang="en-US" dirty="0"/>
              <a:t>，而度量学习则是对</a:t>
            </a:r>
            <a:r>
              <a:rPr lang="en-US" altLang="zh-CN" b="1" dirty="0"/>
              <a:t>M</a:t>
            </a:r>
            <a:r>
              <a:rPr lang="zh-CN" altLang="en-US" dirty="0"/>
              <a:t>进行学习。注意到为了保持距离非负且对称，</a:t>
            </a:r>
            <a:r>
              <a:rPr lang="en-US" altLang="zh-CN" b="1" dirty="0"/>
              <a:t>M</a:t>
            </a:r>
            <a:r>
              <a:rPr lang="zh-CN" altLang="en-US" dirty="0"/>
              <a:t>必须是</a:t>
            </a:r>
            <a:r>
              <a:rPr lang="en-US" altLang="zh-CN" dirty="0"/>
              <a:t>(</a:t>
            </a:r>
            <a:r>
              <a:rPr lang="zh-CN" altLang="en-US" dirty="0"/>
              <a:t>半</a:t>
            </a:r>
            <a:r>
              <a:rPr lang="en-US" altLang="zh-CN" dirty="0"/>
              <a:t>)</a:t>
            </a:r>
            <a:r>
              <a:rPr lang="zh-CN" altLang="en-US" dirty="0"/>
              <a:t>正定对称矩阵。</a:t>
            </a:r>
          </a:p>
        </p:txBody>
      </p:sp>
      <p:sp>
        <p:nvSpPr>
          <p:cNvPr id="4" name="灯片编号占位符 3">
            <a:extLst>
              <a:ext uri="{FF2B5EF4-FFF2-40B4-BE49-F238E27FC236}">
                <a16:creationId xmlns:a16="http://schemas.microsoft.com/office/drawing/2014/main" id="{3297454F-582F-48D7-1A33-5578CBA2D035}"/>
              </a:ext>
            </a:extLst>
          </p:cNvPr>
          <p:cNvSpPr>
            <a:spLocks noGrp="1"/>
          </p:cNvSpPr>
          <p:nvPr>
            <p:ph type="sldNum" sz="quarter" idx="12"/>
          </p:nvPr>
        </p:nvSpPr>
        <p:spPr/>
        <p:txBody>
          <a:bodyPr/>
          <a:lstStyle/>
          <a:p>
            <a:fld id="{A5AAEF0F-0BBD-4BC2-B079-FA6741C313A3}" type="slidenum">
              <a:rPr lang="zh-CN" altLang="en-US" smtClean="0"/>
              <a:t>32</a:t>
            </a:fld>
            <a:endParaRPr lang="zh-CN" altLang="en-US"/>
          </a:p>
        </p:txBody>
      </p:sp>
      <p:pic>
        <p:nvPicPr>
          <p:cNvPr id="6" name="图片 5">
            <a:extLst>
              <a:ext uri="{FF2B5EF4-FFF2-40B4-BE49-F238E27FC236}">
                <a16:creationId xmlns:a16="http://schemas.microsoft.com/office/drawing/2014/main" id="{765123E7-9346-51CD-E078-BB69C8E71D47}"/>
              </a:ext>
            </a:extLst>
          </p:cNvPr>
          <p:cNvPicPr>
            <a:picLocks noChangeAspect="1"/>
          </p:cNvPicPr>
          <p:nvPr/>
        </p:nvPicPr>
        <p:blipFill>
          <a:blip r:embed="rId2"/>
          <a:stretch>
            <a:fillRect/>
          </a:stretch>
        </p:blipFill>
        <p:spPr>
          <a:xfrm>
            <a:off x="1444410" y="2805033"/>
            <a:ext cx="6255179" cy="552529"/>
          </a:xfrm>
          <a:prstGeom prst="rect">
            <a:avLst/>
          </a:prstGeom>
        </p:spPr>
      </p:pic>
    </p:spTree>
    <p:extLst>
      <p:ext uri="{BB962C8B-B14F-4D97-AF65-F5344CB8AC3E}">
        <p14:creationId xmlns:p14="http://schemas.microsoft.com/office/powerpoint/2010/main" val="3590151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897D3-D7B9-E4AD-7745-EB4A790D0EBF}"/>
              </a:ext>
            </a:extLst>
          </p:cNvPr>
          <p:cNvSpPr>
            <a:spLocks noGrp="1"/>
          </p:cNvSpPr>
          <p:nvPr>
            <p:ph type="title"/>
          </p:nvPr>
        </p:nvSpPr>
        <p:spPr/>
        <p:txBody>
          <a:bodyPr/>
          <a:lstStyle/>
          <a:p>
            <a:r>
              <a:rPr lang="en-US" altLang="zh-CN" dirty="0"/>
              <a:t>6. </a:t>
            </a:r>
            <a:r>
              <a:rPr lang="zh-CN" altLang="en-US" dirty="0"/>
              <a:t>度量学习</a:t>
            </a:r>
          </a:p>
        </p:txBody>
      </p:sp>
      <p:sp>
        <p:nvSpPr>
          <p:cNvPr id="3" name="内容占位符 2">
            <a:extLst>
              <a:ext uri="{FF2B5EF4-FFF2-40B4-BE49-F238E27FC236}">
                <a16:creationId xmlns:a16="http://schemas.microsoft.com/office/drawing/2014/main" id="{09748CFA-9A1D-EF7B-1F09-DC5025436155}"/>
              </a:ext>
            </a:extLst>
          </p:cNvPr>
          <p:cNvSpPr>
            <a:spLocks noGrp="1"/>
          </p:cNvSpPr>
          <p:nvPr>
            <p:ph idx="1"/>
          </p:nvPr>
        </p:nvSpPr>
        <p:spPr/>
        <p:txBody>
          <a:bodyPr/>
          <a:lstStyle/>
          <a:p>
            <a:pPr marL="0" indent="0">
              <a:buNone/>
            </a:pPr>
            <a:r>
              <a:rPr lang="zh-CN" altLang="en-US" b="1" dirty="0"/>
              <a:t>以近邻成分分析</a:t>
            </a:r>
            <a:r>
              <a:rPr lang="en-US" altLang="zh-CN" b="1" dirty="0"/>
              <a:t>(</a:t>
            </a:r>
            <a:r>
              <a:rPr lang="en-US" altLang="zh-CN" b="1" dirty="0" err="1"/>
              <a:t>Neighbourhood</a:t>
            </a:r>
            <a:r>
              <a:rPr lang="en-US" altLang="zh-CN" b="1" dirty="0"/>
              <a:t> Component Analysis</a:t>
            </a:r>
            <a:r>
              <a:rPr lang="zh-CN" altLang="en-US" b="1" dirty="0"/>
              <a:t>，简称</a:t>
            </a:r>
            <a:r>
              <a:rPr lang="en-US" altLang="zh-CN" b="1" dirty="0"/>
              <a:t>NCA) </a:t>
            </a:r>
            <a:r>
              <a:rPr lang="zh-CN" altLang="en-US" b="1" dirty="0"/>
              <a:t>为例</a:t>
            </a: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r>
              <a:rPr lang="zh-CN" altLang="en-US" dirty="0"/>
              <a:t>留一法正确率：</a:t>
            </a:r>
            <a:endParaRPr lang="en-US" altLang="zh-CN" dirty="0"/>
          </a:p>
          <a:p>
            <a:pPr marL="0" indent="0">
              <a:buNone/>
            </a:pPr>
            <a:endParaRPr lang="zh-CN" altLang="en-US" dirty="0"/>
          </a:p>
        </p:txBody>
      </p:sp>
      <p:sp>
        <p:nvSpPr>
          <p:cNvPr id="4" name="灯片编号占位符 3">
            <a:extLst>
              <a:ext uri="{FF2B5EF4-FFF2-40B4-BE49-F238E27FC236}">
                <a16:creationId xmlns:a16="http://schemas.microsoft.com/office/drawing/2014/main" id="{BFB2AF77-79A1-E619-787D-E310D6671ED4}"/>
              </a:ext>
            </a:extLst>
          </p:cNvPr>
          <p:cNvSpPr>
            <a:spLocks noGrp="1"/>
          </p:cNvSpPr>
          <p:nvPr>
            <p:ph type="sldNum" sz="quarter" idx="12"/>
          </p:nvPr>
        </p:nvSpPr>
        <p:spPr/>
        <p:txBody>
          <a:bodyPr/>
          <a:lstStyle/>
          <a:p>
            <a:fld id="{A5AAEF0F-0BBD-4BC2-B079-FA6741C313A3}" type="slidenum">
              <a:rPr lang="zh-CN" altLang="en-US" smtClean="0"/>
              <a:t>33</a:t>
            </a:fld>
            <a:endParaRPr lang="zh-CN" altLang="en-US"/>
          </a:p>
        </p:txBody>
      </p:sp>
      <p:pic>
        <p:nvPicPr>
          <p:cNvPr id="6" name="图片 5">
            <a:extLst>
              <a:ext uri="{FF2B5EF4-FFF2-40B4-BE49-F238E27FC236}">
                <a16:creationId xmlns:a16="http://schemas.microsoft.com/office/drawing/2014/main" id="{C21A1410-A745-7CFD-DE46-8A5AADBB814F}"/>
              </a:ext>
            </a:extLst>
          </p:cNvPr>
          <p:cNvPicPr>
            <a:picLocks noChangeAspect="1"/>
          </p:cNvPicPr>
          <p:nvPr/>
        </p:nvPicPr>
        <p:blipFill>
          <a:blip r:embed="rId2"/>
          <a:stretch>
            <a:fillRect/>
          </a:stretch>
        </p:blipFill>
        <p:spPr>
          <a:xfrm>
            <a:off x="2838282" y="2256865"/>
            <a:ext cx="3467436" cy="1231676"/>
          </a:xfrm>
          <a:prstGeom prst="rect">
            <a:avLst/>
          </a:prstGeom>
        </p:spPr>
      </p:pic>
      <p:pic>
        <p:nvPicPr>
          <p:cNvPr id="8" name="图片 7">
            <a:extLst>
              <a:ext uri="{FF2B5EF4-FFF2-40B4-BE49-F238E27FC236}">
                <a16:creationId xmlns:a16="http://schemas.microsoft.com/office/drawing/2014/main" id="{17345BB0-F96E-0D0C-F487-32BED2C30527}"/>
              </a:ext>
            </a:extLst>
          </p:cNvPr>
          <p:cNvPicPr>
            <a:picLocks noChangeAspect="1"/>
          </p:cNvPicPr>
          <p:nvPr/>
        </p:nvPicPr>
        <p:blipFill>
          <a:blip r:embed="rId3"/>
          <a:stretch>
            <a:fillRect/>
          </a:stretch>
        </p:blipFill>
        <p:spPr>
          <a:xfrm>
            <a:off x="3794809" y="4336314"/>
            <a:ext cx="1554381" cy="797643"/>
          </a:xfrm>
          <a:prstGeom prst="rect">
            <a:avLst/>
          </a:prstGeom>
        </p:spPr>
      </p:pic>
    </p:spTree>
    <p:extLst>
      <p:ext uri="{BB962C8B-B14F-4D97-AF65-F5344CB8AC3E}">
        <p14:creationId xmlns:p14="http://schemas.microsoft.com/office/powerpoint/2010/main" val="18222067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950085-53A0-F2FE-8471-7CA6AEA9502A}"/>
              </a:ext>
            </a:extLst>
          </p:cNvPr>
          <p:cNvSpPr>
            <a:spLocks noGrp="1"/>
          </p:cNvSpPr>
          <p:nvPr>
            <p:ph type="title"/>
          </p:nvPr>
        </p:nvSpPr>
        <p:spPr/>
        <p:txBody>
          <a:bodyPr/>
          <a:lstStyle/>
          <a:p>
            <a:r>
              <a:rPr lang="en-US" altLang="zh-CN" dirty="0"/>
              <a:t>6. </a:t>
            </a:r>
            <a:r>
              <a:rPr lang="zh-CN" altLang="en-US" dirty="0"/>
              <a:t>度量学习</a:t>
            </a:r>
          </a:p>
        </p:txBody>
      </p:sp>
      <p:sp>
        <p:nvSpPr>
          <p:cNvPr id="3" name="内容占位符 2">
            <a:extLst>
              <a:ext uri="{FF2B5EF4-FFF2-40B4-BE49-F238E27FC236}">
                <a16:creationId xmlns:a16="http://schemas.microsoft.com/office/drawing/2014/main" id="{97B7CA0A-E2A5-C66C-003F-2D439CA9C170}"/>
              </a:ext>
            </a:extLst>
          </p:cNvPr>
          <p:cNvSpPr>
            <a:spLocks noGrp="1"/>
          </p:cNvSpPr>
          <p:nvPr>
            <p:ph idx="1"/>
          </p:nvPr>
        </p:nvSpPr>
        <p:spPr/>
        <p:txBody>
          <a:bodyPr/>
          <a:lstStyle/>
          <a:p>
            <a:pPr marL="0" indent="0">
              <a:buNone/>
            </a:pPr>
            <a:r>
              <a:rPr lang="zh-CN" altLang="en-US" dirty="0"/>
              <a:t>整个样本集上的留一法正确率为：</a:t>
            </a:r>
            <a:endParaRPr lang="en-US" altLang="zh-CN" dirty="0"/>
          </a:p>
          <a:p>
            <a:pPr marL="0" indent="0">
              <a:buNone/>
            </a:pPr>
            <a:endParaRPr lang="en-US" altLang="zh-CN" dirty="0"/>
          </a:p>
          <a:p>
            <a:pPr marL="0" indent="0">
              <a:buNone/>
            </a:pPr>
            <a:endParaRPr lang="en-US" altLang="zh-CN" dirty="0"/>
          </a:p>
          <a:p>
            <a:pPr marL="0" indent="0">
              <a:buNone/>
            </a:pPr>
            <a:r>
              <a:rPr lang="en-US" altLang="zh-CN" dirty="0"/>
              <a:t>NCA </a:t>
            </a:r>
            <a:r>
              <a:rPr lang="zh-CN" altLang="en-US" dirty="0"/>
              <a:t>的优化目标为：</a:t>
            </a:r>
            <a:endParaRPr lang="en-US" altLang="zh-CN" dirty="0"/>
          </a:p>
          <a:p>
            <a:pPr marL="0" indent="0">
              <a:buNone/>
            </a:pPr>
            <a:endParaRPr lang="zh-CN" altLang="en-US" dirty="0"/>
          </a:p>
        </p:txBody>
      </p:sp>
      <p:sp>
        <p:nvSpPr>
          <p:cNvPr id="4" name="灯片编号占位符 3">
            <a:extLst>
              <a:ext uri="{FF2B5EF4-FFF2-40B4-BE49-F238E27FC236}">
                <a16:creationId xmlns:a16="http://schemas.microsoft.com/office/drawing/2014/main" id="{260AA00C-8C54-943E-9221-2111EC15DF73}"/>
              </a:ext>
            </a:extLst>
          </p:cNvPr>
          <p:cNvSpPr>
            <a:spLocks noGrp="1"/>
          </p:cNvSpPr>
          <p:nvPr>
            <p:ph type="sldNum" sz="quarter" idx="12"/>
          </p:nvPr>
        </p:nvSpPr>
        <p:spPr/>
        <p:txBody>
          <a:bodyPr/>
          <a:lstStyle/>
          <a:p>
            <a:fld id="{A5AAEF0F-0BBD-4BC2-B079-FA6741C313A3}" type="slidenum">
              <a:rPr lang="zh-CN" altLang="en-US" smtClean="0"/>
              <a:t>34</a:t>
            </a:fld>
            <a:endParaRPr lang="zh-CN" altLang="en-US"/>
          </a:p>
        </p:txBody>
      </p:sp>
      <p:pic>
        <p:nvPicPr>
          <p:cNvPr id="6" name="图片 5">
            <a:extLst>
              <a:ext uri="{FF2B5EF4-FFF2-40B4-BE49-F238E27FC236}">
                <a16:creationId xmlns:a16="http://schemas.microsoft.com/office/drawing/2014/main" id="{11C18458-C1A2-8423-8D2D-7060181FC104}"/>
              </a:ext>
            </a:extLst>
          </p:cNvPr>
          <p:cNvPicPr>
            <a:picLocks noChangeAspect="1"/>
          </p:cNvPicPr>
          <p:nvPr/>
        </p:nvPicPr>
        <p:blipFill>
          <a:blip r:embed="rId2"/>
          <a:stretch>
            <a:fillRect/>
          </a:stretch>
        </p:blipFill>
        <p:spPr>
          <a:xfrm>
            <a:off x="3474300" y="1681722"/>
            <a:ext cx="2195400" cy="913131"/>
          </a:xfrm>
          <a:prstGeom prst="rect">
            <a:avLst/>
          </a:prstGeom>
        </p:spPr>
      </p:pic>
      <p:pic>
        <p:nvPicPr>
          <p:cNvPr id="8" name="图片 7">
            <a:extLst>
              <a:ext uri="{FF2B5EF4-FFF2-40B4-BE49-F238E27FC236}">
                <a16:creationId xmlns:a16="http://schemas.microsoft.com/office/drawing/2014/main" id="{33AC1BB6-6196-8098-4FD9-EAD99E58369A}"/>
              </a:ext>
            </a:extLst>
          </p:cNvPr>
          <p:cNvPicPr>
            <a:picLocks noChangeAspect="1"/>
          </p:cNvPicPr>
          <p:nvPr/>
        </p:nvPicPr>
        <p:blipFill>
          <a:blip r:embed="rId3"/>
          <a:stretch>
            <a:fillRect/>
          </a:stretch>
        </p:blipFill>
        <p:spPr>
          <a:xfrm>
            <a:off x="2189180" y="3391348"/>
            <a:ext cx="5129829" cy="1178298"/>
          </a:xfrm>
          <a:prstGeom prst="rect">
            <a:avLst/>
          </a:prstGeom>
        </p:spPr>
      </p:pic>
    </p:spTree>
    <p:extLst>
      <p:ext uri="{BB962C8B-B14F-4D97-AF65-F5344CB8AC3E}">
        <p14:creationId xmlns:p14="http://schemas.microsoft.com/office/powerpoint/2010/main" val="4179674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119335-85C2-C74F-219F-9FD0FC01C335}"/>
              </a:ext>
            </a:extLst>
          </p:cNvPr>
          <p:cNvSpPr>
            <a:spLocks noGrp="1"/>
          </p:cNvSpPr>
          <p:nvPr>
            <p:ph type="title"/>
          </p:nvPr>
        </p:nvSpPr>
        <p:spPr/>
        <p:txBody>
          <a:bodyPr/>
          <a:lstStyle/>
          <a:p>
            <a:r>
              <a:rPr lang="en-US" altLang="zh-CN" dirty="0"/>
              <a:t>6. </a:t>
            </a:r>
            <a:r>
              <a:rPr lang="zh-CN" altLang="en-US" dirty="0"/>
              <a:t>度量学习</a:t>
            </a:r>
          </a:p>
        </p:txBody>
      </p:sp>
      <p:sp>
        <p:nvSpPr>
          <p:cNvPr id="3" name="内容占位符 2">
            <a:extLst>
              <a:ext uri="{FF2B5EF4-FFF2-40B4-BE49-F238E27FC236}">
                <a16:creationId xmlns:a16="http://schemas.microsoft.com/office/drawing/2014/main" id="{6DF8CB6A-FDD8-D272-6C0C-E1FAD1420CC6}"/>
              </a:ext>
            </a:extLst>
          </p:cNvPr>
          <p:cNvSpPr>
            <a:spLocks noGrp="1"/>
          </p:cNvSpPr>
          <p:nvPr>
            <p:ph idx="1"/>
          </p:nvPr>
        </p:nvSpPr>
        <p:spPr/>
        <p:txBody>
          <a:bodyPr/>
          <a:lstStyle/>
          <a:p>
            <a:pPr marL="0" indent="0">
              <a:buNone/>
            </a:pPr>
            <a:r>
              <a:rPr lang="zh-CN" altLang="en-US" dirty="0"/>
              <a:t>不仅能把错误率这样的监督学习目标作为度量学习的优化目</a:t>
            </a:r>
          </a:p>
          <a:p>
            <a:pPr marL="0" indent="0">
              <a:buNone/>
            </a:pPr>
            <a:r>
              <a:rPr lang="zh-CN" altLang="en-US" dirty="0"/>
              <a:t>标，还能在度量学习中引入领域知识。</a:t>
            </a:r>
            <a:endParaRPr lang="en-US" altLang="zh-CN" dirty="0"/>
          </a:p>
          <a:p>
            <a:pPr marL="0" indent="0">
              <a:buNone/>
            </a:pPr>
            <a:endParaRPr lang="en-US" altLang="zh-CN" dirty="0"/>
          </a:p>
          <a:p>
            <a:pPr marL="0" indent="0">
              <a:buNone/>
            </a:pPr>
            <a:r>
              <a:rPr lang="zh-CN" altLang="en-US" dirty="0"/>
              <a:t>可通过求解下面这个凸优化问题获得适当的度量矩阵</a:t>
            </a:r>
            <a:r>
              <a:rPr lang="en-US" altLang="zh-CN" b="1" dirty="0"/>
              <a:t>M</a:t>
            </a:r>
            <a:r>
              <a:rPr lang="zh-CN" altLang="en-US" dirty="0"/>
              <a:t>：</a:t>
            </a:r>
            <a:endParaRPr lang="en-US" altLang="zh-CN" dirty="0"/>
          </a:p>
          <a:p>
            <a:pPr marL="0" indent="0">
              <a:buNone/>
            </a:pPr>
            <a:endParaRPr lang="zh-CN" altLang="en-US" b="1" dirty="0"/>
          </a:p>
        </p:txBody>
      </p:sp>
      <p:sp>
        <p:nvSpPr>
          <p:cNvPr id="4" name="灯片编号占位符 3">
            <a:extLst>
              <a:ext uri="{FF2B5EF4-FFF2-40B4-BE49-F238E27FC236}">
                <a16:creationId xmlns:a16="http://schemas.microsoft.com/office/drawing/2014/main" id="{F1B2A938-7DC4-F36F-1742-1CF23E689B07}"/>
              </a:ext>
            </a:extLst>
          </p:cNvPr>
          <p:cNvSpPr>
            <a:spLocks noGrp="1"/>
          </p:cNvSpPr>
          <p:nvPr>
            <p:ph type="sldNum" sz="quarter" idx="12"/>
          </p:nvPr>
        </p:nvSpPr>
        <p:spPr/>
        <p:txBody>
          <a:bodyPr/>
          <a:lstStyle/>
          <a:p>
            <a:fld id="{A5AAEF0F-0BBD-4BC2-B079-FA6741C313A3}" type="slidenum">
              <a:rPr lang="zh-CN" altLang="en-US" smtClean="0"/>
              <a:t>35</a:t>
            </a:fld>
            <a:endParaRPr lang="zh-CN" altLang="en-US"/>
          </a:p>
        </p:txBody>
      </p:sp>
      <p:pic>
        <p:nvPicPr>
          <p:cNvPr id="6" name="图片 5">
            <a:extLst>
              <a:ext uri="{FF2B5EF4-FFF2-40B4-BE49-F238E27FC236}">
                <a16:creationId xmlns:a16="http://schemas.microsoft.com/office/drawing/2014/main" id="{51FF2075-E1CF-2255-0BAF-873179BBDF17}"/>
              </a:ext>
            </a:extLst>
          </p:cNvPr>
          <p:cNvPicPr>
            <a:picLocks noChangeAspect="1"/>
          </p:cNvPicPr>
          <p:nvPr/>
        </p:nvPicPr>
        <p:blipFill>
          <a:blip r:embed="rId3"/>
          <a:stretch>
            <a:fillRect/>
          </a:stretch>
        </p:blipFill>
        <p:spPr>
          <a:xfrm>
            <a:off x="2753527" y="3529363"/>
            <a:ext cx="3636946" cy="2320121"/>
          </a:xfrm>
          <a:prstGeom prst="rect">
            <a:avLst/>
          </a:prstGeom>
        </p:spPr>
      </p:pic>
    </p:spTree>
    <p:extLst>
      <p:ext uri="{BB962C8B-B14F-4D97-AF65-F5344CB8AC3E}">
        <p14:creationId xmlns:p14="http://schemas.microsoft.com/office/powerpoint/2010/main" val="142142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36669EA-0EB2-0BD7-2DB3-3C08E24F4AC3}"/>
              </a:ext>
            </a:extLst>
          </p:cNvPr>
          <p:cNvSpPr>
            <a:spLocks noGrp="1"/>
          </p:cNvSpPr>
          <p:nvPr>
            <p:ph type="body" idx="1"/>
          </p:nvPr>
        </p:nvSpPr>
        <p:spPr/>
        <p:txBody>
          <a:bodyPr/>
          <a:lstStyle/>
          <a:p>
            <a:r>
              <a:rPr lang="en-US" altLang="zh-CN" dirty="0"/>
              <a:t>End</a:t>
            </a:r>
            <a:endParaRPr lang="zh-CN" altLang="en-US" dirty="0"/>
          </a:p>
        </p:txBody>
      </p:sp>
      <p:sp>
        <p:nvSpPr>
          <p:cNvPr id="3" name="灯片编号占位符 2">
            <a:extLst>
              <a:ext uri="{FF2B5EF4-FFF2-40B4-BE49-F238E27FC236}">
                <a16:creationId xmlns:a16="http://schemas.microsoft.com/office/drawing/2014/main" id="{91242904-2487-24F9-8AAC-C0935349DCCE}"/>
              </a:ext>
            </a:extLst>
          </p:cNvPr>
          <p:cNvSpPr>
            <a:spLocks noGrp="1"/>
          </p:cNvSpPr>
          <p:nvPr>
            <p:ph type="sldNum" sz="quarter" idx="12"/>
          </p:nvPr>
        </p:nvSpPr>
        <p:spPr/>
        <p:txBody>
          <a:bodyPr/>
          <a:lstStyle/>
          <a:p>
            <a:fld id="{A5AAEF0F-0BBD-4BC2-B079-FA6741C313A3}" type="slidenum">
              <a:rPr lang="zh-CN" altLang="en-US" smtClean="0"/>
              <a:t>36</a:t>
            </a:fld>
            <a:endParaRPr lang="zh-CN" altLang="en-US"/>
          </a:p>
        </p:txBody>
      </p:sp>
    </p:spTree>
    <p:extLst>
      <p:ext uri="{BB962C8B-B14F-4D97-AF65-F5344CB8AC3E}">
        <p14:creationId xmlns:p14="http://schemas.microsoft.com/office/powerpoint/2010/main" val="283617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89D2BE-E257-8689-C1A4-51167DB77852}"/>
              </a:ext>
            </a:extLst>
          </p:cNvPr>
          <p:cNvSpPr>
            <a:spLocks noGrp="1"/>
          </p:cNvSpPr>
          <p:nvPr>
            <p:ph type="title"/>
          </p:nvPr>
        </p:nvSpPr>
        <p:spPr/>
        <p:txBody>
          <a:bodyPr/>
          <a:lstStyle/>
          <a:p>
            <a:r>
              <a:rPr lang="en-US" altLang="zh-CN" dirty="0"/>
              <a:t>1.</a:t>
            </a:r>
            <a:r>
              <a:rPr lang="zh-CN" altLang="en-US" dirty="0"/>
              <a:t> </a:t>
            </a:r>
            <a:r>
              <a:rPr lang="en-US" altLang="zh-CN" dirty="0"/>
              <a:t>k</a:t>
            </a:r>
            <a:r>
              <a:rPr lang="zh-CN" altLang="en-US" dirty="0"/>
              <a:t>近邻学习</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75D5803-FCC4-0FC9-AAD3-402466ED59FC}"/>
                  </a:ext>
                </a:extLst>
              </p:cNvPr>
              <p:cNvSpPr>
                <a:spLocks noGrp="1"/>
              </p:cNvSpPr>
              <p:nvPr>
                <p:ph idx="1"/>
              </p:nvPr>
            </p:nvSpPr>
            <p:spPr/>
            <p:txBody>
              <a:bodyPr/>
              <a:lstStyle/>
              <a:p>
                <a:pPr marL="0" indent="0">
                  <a:buNone/>
                </a:pPr>
                <a:endParaRPr lang="en-US" altLang="zh-CN" dirty="0"/>
              </a:p>
              <a:p>
                <a:pPr marL="0" indent="0">
                  <a:buNone/>
                </a:pPr>
                <a:r>
                  <a:rPr lang="zh-CN" altLang="en-US" dirty="0"/>
                  <a:t>给定测试样本</a:t>
                </a:r>
                <a14:m>
                  <m:oMath xmlns:m="http://schemas.openxmlformats.org/officeDocument/2006/math">
                    <m:r>
                      <a:rPr lang="en-US" altLang="zh-CN" b="1" i="1" smtClean="0">
                        <a:solidFill>
                          <a:srgbClr val="FF0000"/>
                        </a:solidFill>
                        <a:latin typeface="Cambria Math" panose="02040503050406030204" pitchFamily="18" charset="0"/>
                      </a:rPr>
                      <m:t>𝒙</m:t>
                    </m:r>
                  </m:oMath>
                </a14:m>
                <a:r>
                  <a:rPr lang="zh-CN" altLang="en-US" dirty="0"/>
                  <a:t>，若其最近邻样本为</a:t>
                </a:r>
                <a14:m>
                  <m:oMath xmlns:m="http://schemas.openxmlformats.org/officeDocument/2006/math">
                    <m:r>
                      <a:rPr lang="en-US" altLang="zh-CN" b="1" i="1" smtClean="0">
                        <a:solidFill>
                          <a:srgbClr val="FF0000"/>
                        </a:solidFill>
                        <a:latin typeface="Cambria Math" panose="02040503050406030204" pitchFamily="18" charset="0"/>
                      </a:rPr>
                      <m:t>𝒛</m:t>
                    </m:r>
                  </m:oMath>
                </a14:m>
                <a:r>
                  <a:rPr lang="zh-CN" altLang="en-US" dirty="0"/>
                  <a:t>， 则最近邻分类器出错的概率就是</a:t>
                </a:r>
                <a14:m>
                  <m:oMath xmlns:m="http://schemas.openxmlformats.org/officeDocument/2006/math">
                    <m:r>
                      <a:rPr lang="en-US" altLang="zh-CN" b="1" i="1" smtClean="0">
                        <a:solidFill>
                          <a:srgbClr val="FF0000"/>
                        </a:solidFill>
                        <a:latin typeface="Cambria Math" panose="02040503050406030204" pitchFamily="18" charset="0"/>
                      </a:rPr>
                      <m:t>𝒙</m:t>
                    </m:r>
                  </m:oMath>
                </a14:m>
                <a:r>
                  <a:rPr lang="zh-CN" altLang="en-US" dirty="0"/>
                  <a:t>与</a:t>
                </a:r>
                <a14:m>
                  <m:oMath xmlns:m="http://schemas.openxmlformats.org/officeDocument/2006/math">
                    <m:r>
                      <a:rPr lang="en-US" altLang="zh-CN" b="1" i="1" smtClean="0">
                        <a:solidFill>
                          <a:srgbClr val="FF0000"/>
                        </a:solidFill>
                        <a:latin typeface="Cambria Math" panose="02040503050406030204" pitchFamily="18" charset="0"/>
                      </a:rPr>
                      <m:t>𝒛</m:t>
                    </m:r>
                  </m:oMath>
                </a14:m>
                <a:r>
                  <a:rPr lang="zh-CN" altLang="en-US" dirty="0"/>
                  <a:t>类别标记不同的概率，即：</a:t>
                </a:r>
                <a:endParaRPr lang="en-US" altLang="zh-CN" dirty="0"/>
              </a:p>
              <a:p>
                <a:pPr marL="0" indent="0">
                  <a:buNone/>
                </a:pPr>
                <a:endParaRPr lang="en-US" altLang="zh-CN" dirty="0"/>
              </a:p>
              <a:p>
                <a:pPr marL="0" indent="0">
                  <a:buNone/>
                </a:pPr>
                <a:endParaRPr lang="zh-CN" altLang="en-US" dirty="0"/>
              </a:p>
            </p:txBody>
          </p:sp>
        </mc:Choice>
        <mc:Fallback>
          <p:sp>
            <p:nvSpPr>
              <p:cNvPr id="3" name="内容占位符 2">
                <a:extLst>
                  <a:ext uri="{FF2B5EF4-FFF2-40B4-BE49-F238E27FC236}">
                    <a16:creationId xmlns:a16="http://schemas.microsoft.com/office/drawing/2014/main" id="{D75D5803-FCC4-0FC9-AAD3-402466ED59FC}"/>
                  </a:ext>
                </a:extLst>
              </p:cNvPr>
              <p:cNvSpPr>
                <a:spLocks noGrp="1" noRot="1" noChangeAspect="1" noMove="1" noResize="1" noEditPoints="1" noAdjustHandles="1" noChangeArrowheads="1" noChangeShapeType="1" noTextEdit="1"/>
              </p:cNvSpPr>
              <p:nvPr>
                <p:ph idx="1"/>
              </p:nvPr>
            </p:nvSpPr>
            <p:spPr>
              <a:blipFill>
                <a:blip r:embed="rId3"/>
                <a:stretch>
                  <a:fillRect l="-1105" r="-967"/>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9A805BAD-3063-566A-7BC3-16E4231A11F8}"/>
              </a:ext>
            </a:extLst>
          </p:cNvPr>
          <p:cNvSpPr>
            <a:spLocks noGrp="1"/>
          </p:cNvSpPr>
          <p:nvPr>
            <p:ph type="sldNum" sz="quarter" idx="12"/>
          </p:nvPr>
        </p:nvSpPr>
        <p:spPr/>
        <p:txBody>
          <a:bodyPr/>
          <a:lstStyle/>
          <a:p>
            <a:fld id="{A5AAEF0F-0BBD-4BC2-B079-FA6741C313A3}" type="slidenum">
              <a:rPr lang="zh-CN" altLang="en-US" smtClean="0"/>
              <a:t>4</a:t>
            </a:fld>
            <a:endParaRPr lang="zh-CN" altLang="en-US"/>
          </a:p>
        </p:txBody>
      </p:sp>
      <p:pic>
        <p:nvPicPr>
          <p:cNvPr id="6" name="图片 5">
            <a:extLst>
              <a:ext uri="{FF2B5EF4-FFF2-40B4-BE49-F238E27FC236}">
                <a16:creationId xmlns:a16="http://schemas.microsoft.com/office/drawing/2014/main" id="{3BC14363-191B-306D-4357-C2648FB4548E}"/>
              </a:ext>
            </a:extLst>
          </p:cNvPr>
          <p:cNvPicPr>
            <a:picLocks noChangeAspect="1"/>
          </p:cNvPicPr>
          <p:nvPr/>
        </p:nvPicPr>
        <p:blipFill>
          <a:blip r:embed="rId4"/>
          <a:stretch>
            <a:fillRect/>
          </a:stretch>
        </p:blipFill>
        <p:spPr>
          <a:xfrm>
            <a:off x="2461797" y="3119718"/>
            <a:ext cx="4243067" cy="941294"/>
          </a:xfrm>
          <a:prstGeom prst="rect">
            <a:avLst/>
          </a:prstGeom>
        </p:spPr>
      </p:pic>
    </p:spTree>
    <p:extLst>
      <p:ext uri="{BB962C8B-B14F-4D97-AF65-F5344CB8AC3E}">
        <p14:creationId xmlns:p14="http://schemas.microsoft.com/office/powerpoint/2010/main" val="1941257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89D2BE-E257-8689-C1A4-51167DB77852}"/>
              </a:ext>
            </a:extLst>
          </p:cNvPr>
          <p:cNvSpPr>
            <a:spLocks noGrp="1"/>
          </p:cNvSpPr>
          <p:nvPr>
            <p:ph type="title"/>
          </p:nvPr>
        </p:nvSpPr>
        <p:spPr/>
        <p:txBody>
          <a:bodyPr/>
          <a:lstStyle/>
          <a:p>
            <a:r>
              <a:rPr lang="en-US" altLang="zh-CN" dirty="0"/>
              <a:t>1.</a:t>
            </a:r>
            <a:r>
              <a:rPr lang="zh-CN" altLang="en-US" dirty="0"/>
              <a:t> </a:t>
            </a:r>
            <a:r>
              <a:rPr lang="en-US" altLang="zh-CN" dirty="0"/>
              <a:t>k</a:t>
            </a:r>
            <a:r>
              <a:rPr lang="zh-CN" altLang="en-US" dirty="0"/>
              <a:t>近邻学习</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75D5803-FCC4-0FC9-AAD3-402466ED59FC}"/>
                  </a:ext>
                </a:extLst>
              </p:cNvPr>
              <p:cNvSpPr>
                <a:spLocks noGrp="1"/>
              </p:cNvSpPr>
              <p:nvPr>
                <p:ph idx="1"/>
              </p:nvPr>
            </p:nvSpPr>
            <p:spPr/>
            <p:txBody>
              <a:bodyPr/>
              <a:lstStyle/>
              <a:p>
                <a:pPr marL="0" indent="0">
                  <a:buNone/>
                </a:pPr>
                <a:r>
                  <a:rPr lang="zh-CN" altLang="en-US" dirty="0"/>
                  <a:t>假设样本独立同分布，且对任意</a:t>
                </a:r>
                <a14:m>
                  <m:oMath xmlns:m="http://schemas.openxmlformats.org/officeDocument/2006/math">
                    <m:r>
                      <a:rPr lang="en-US" altLang="zh-CN" b="1" i="1" smtClean="0">
                        <a:solidFill>
                          <a:srgbClr val="FF0000"/>
                        </a:solidFill>
                        <a:latin typeface="Cambria Math" panose="02040503050406030204" pitchFamily="18" charset="0"/>
                      </a:rPr>
                      <m:t>𝒙</m:t>
                    </m:r>
                  </m:oMath>
                </a14:m>
                <a:r>
                  <a:rPr lang="zh-CN" altLang="en-US" dirty="0"/>
                  <a:t>和任意小正数</a:t>
                </a:r>
                <a14:m>
                  <m:oMath xmlns:m="http://schemas.openxmlformats.org/officeDocument/2006/math">
                    <m:r>
                      <a:rPr lang="zh-CN" altLang="en-US" b="1" i="1" smtClean="0">
                        <a:solidFill>
                          <a:srgbClr val="FF0000"/>
                        </a:solidFill>
                        <a:latin typeface="Cambria Math" panose="02040503050406030204" pitchFamily="18" charset="0"/>
                      </a:rPr>
                      <m:t>𝜹</m:t>
                    </m:r>
                  </m:oMath>
                </a14:m>
                <a:r>
                  <a:rPr lang="zh-CN" altLang="en-US" dirty="0"/>
                  <a:t>，在</a:t>
                </a:r>
                <a14:m>
                  <m:oMath xmlns:m="http://schemas.openxmlformats.org/officeDocument/2006/math">
                    <m:r>
                      <a:rPr lang="en-US" altLang="zh-CN" b="1" i="1">
                        <a:solidFill>
                          <a:srgbClr val="FF0000"/>
                        </a:solidFill>
                        <a:latin typeface="Cambria Math" panose="02040503050406030204" pitchFamily="18" charset="0"/>
                      </a:rPr>
                      <m:t>𝒛</m:t>
                    </m:r>
                  </m:oMath>
                </a14:m>
                <a:r>
                  <a:rPr lang="zh-CN" altLang="en-US" dirty="0"/>
                  <a:t>附近</a:t>
                </a:r>
                <a14:m>
                  <m:oMath xmlns:m="http://schemas.openxmlformats.org/officeDocument/2006/math">
                    <m:r>
                      <a:rPr lang="zh-CN" altLang="en-US" b="1" i="1">
                        <a:solidFill>
                          <a:srgbClr val="FF0000"/>
                        </a:solidFill>
                        <a:latin typeface="Cambria Math" panose="02040503050406030204" pitchFamily="18" charset="0"/>
                      </a:rPr>
                      <m:t>𝜹</m:t>
                    </m:r>
                  </m:oMath>
                </a14:m>
                <a:r>
                  <a:rPr lang="zh-CN" altLang="en-US" dirty="0"/>
                  <a:t>距离范围内总能找到一个训练样本：</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最近邻分类器虽简单，但它的泛化错误率</a:t>
                </a:r>
                <a:r>
                  <a:rPr lang="zh-CN" altLang="en-US" dirty="0">
                    <a:solidFill>
                      <a:srgbClr val="FF0000"/>
                    </a:solidFill>
                  </a:rPr>
                  <a:t>不超过</a:t>
                </a:r>
                <a:r>
                  <a:rPr lang="zh-CN" altLang="en-US" dirty="0"/>
                  <a:t>贝叶斯最优分类器的错误率的两倍</a:t>
                </a:r>
                <a:endParaRPr lang="en-US" altLang="zh-CN" dirty="0"/>
              </a:p>
              <a:p>
                <a:pPr marL="0" indent="0">
                  <a:buNone/>
                </a:pPr>
                <a:endParaRPr lang="zh-CN" altLang="en-US" dirty="0"/>
              </a:p>
            </p:txBody>
          </p:sp>
        </mc:Choice>
        <mc:Fallback>
          <p:sp>
            <p:nvSpPr>
              <p:cNvPr id="3" name="内容占位符 2">
                <a:extLst>
                  <a:ext uri="{FF2B5EF4-FFF2-40B4-BE49-F238E27FC236}">
                    <a16:creationId xmlns:a16="http://schemas.microsoft.com/office/drawing/2014/main" id="{D75D5803-FCC4-0FC9-AAD3-402466ED59FC}"/>
                  </a:ext>
                </a:extLst>
              </p:cNvPr>
              <p:cNvSpPr>
                <a:spLocks noGrp="1" noRot="1" noChangeAspect="1" noMove="1" noResize="1" noEditPoints="1" noAdjustHandles="1" noChangeArrowheads="1" noChangeShapeType="1" noTextEdit="1"/>
              </p:cNvSpPr>
              <p:nvPr>
                <p:ph idx="1"/>
              </p:nvPr>
            </p:nvSpPr>
            <p:spPr>
              <a:blipFill>
                <a:blip r:embed="rId3"/>
                <a:stretch>
                  <a:fillRect l="-1105" t="-110" r="-69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9A805BAD-3063-566A-7BC3-16E4231A11F8}"/>
              </a:ext>
            </a:extLst>
          </p:cNvPr>
          <p:cNvSpPr>
            <a:spLocks noGrp="1"/>
          </p:cNvSpPr>
          <p:nvPr>
            <p:ph type="sldNum" sz="quarter" idx="12"/>
          </p:nvPr>
        </p:nvSpPr>
        <p:spPr/>
        <p:txBody>
          <a:bodyPr/>
          <a:lstStyle/>
          <a:p>
            <a:fld id="{A5AAEF0F-0BBD-4BC2-B079-FA6741C313A3}" type="slidenum">
              <a:rPr lang="zh-CN" altLang="en-US" smtClean="0"/>
              <a:t>5</a:t>
            </a:fld>
            <a:endParaRPr lang="zh-CN" altLang="en-US"/>
          </a:p>
        </p:txBody>
      </p:sp>
      <p:pic>
        <p:nvPicPr>
          <p:cNvPr id="8" name="图片 7">
            <a:extLst>
              <a:ext uri="{FF2B5EF4-FFF2-40B4-BE49-F238E27FC236}">
                <a16:creationId xmlns:a16="http://schemas.microsoft.com/office/drawing/2014/main" id="{EED35F07-69FF-3306-2A9D-9908C9D08BC2}"/>
              </a:ext>
            </a:extLst>
          </p:cNvPr>
          <p:cNvPicPr>
            <a:picLocks noChangeAspect="1"/>
          </p:cNvPicPr>
          <p:nvPr/>
        </p:nvPicPr>
        <p:blipFill>
          <a:blip r:embed="rId4"/>
          <a:stretch>
            <a:fillRect/>
          </a:stretch>
        </p:blipFill>
        <p:spPr>
          <a:xfrm>
            <a:off x="3196287" y="2231070"/>
            <a:ext cx="4178079" cy="2651036"/>
          </a:xfrm>
          <a:prstGeom prst="rect">
            <a:avLst/>
          </a:prstGeom>
        </p:spPr>
      </p:pic>
      <p:sp>
        <p:nvSpPr>
          <p:cNvPr id="9" name="矩形 8">
            <a:extLst>
              <a:ext uri="{FF2B5EF4-FFF2-40B4-BE49-F238E27FC236}">
                <a16:creationId xmlns:a16="http://schemas.microsoft.com/office/drawing/2014/main" id="{BA85A04F-46A8-8FA3-D01B-C9EF304CD1D6}"/>
              </a:ext>
            </a:extLst>
          </p:cNvPr>
          <p:cNvSpPr/>
          <p:nvPr/>
        </p:nvSpPr>
        <p:spPr>
          <a:xfrm>
            <a:off x="4980398" y="3625328"/>
            <a:ext cx="301607" cy="30968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CD266D58-0227-B830-2240-85D01F37C7A1}"/>
              </a:ext>
            </a:extLst>
          </p:cNvPr>
          <p:cNvSpPr txBox="1"/>
          <p:nvPr/>
        </p:nvSpPr>
        <p:spPr>
          <a:xfrm>
            <a:off x="252656" y="3625328"/>
            <a:ext cx="3213846" cy="369332"/>
          </a:xfrm>
          <a:prstGeom prst="rect">
            <a:avLst/>
          </a:prstGeom>
          <a:solidFill>
            <a:schemeClr val="lt1"/>
          </a:solidFill>
          <a:ln w="25400" cap="flat" cmpd="sng" algn="ctr">
            <a:solidFill>
              <a:schemeClr val="accent2"/>
            </a:solid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表示贝叶斯最优分类器的结果</a:t>
            </a:r>
          </a:p>
        </p:txBody>
      </p:sp>
      <p:cxnSp>
        <p:nvCxnSpPr>
          <p:cNvPr id="13" name="连接符: 肘形 12">
            <a:extLst>
              <a:ext uri="{FF2B5EF4-FFF2-40B4-BE49-F238E27FC236}">
                <a16:creationId xmlns:a16="http://schemas.microsoft.com/office/drawing/2014/main" id="{0465B53A-3473-F4B8-9EB1-85918594F429}"/>
              </a:ext>
            </a:extLst>
          </p:cNvPr>
          <p:cNvCxnSpPr>
            <a:endCxn id="11" idx="0"/>
          </p:cNvCxnSpPr>
          <p:nvPr/>
        </p:nvCxnSpPr>
        <p:spPr>
          <a:xfrm rot="10800000">
            <a:off x="1859579" y="3625328"/>
            <a:ext cx="3271622" cy="12700"/>
          </a:xfrm>
          <a:prstGeom prst="bentConnector4">
            <a:avLst>
              <a:gd name="adj1" fmla="val 286"/>
              <a:gd name="adj2" fmla="val 101059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721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84CD62-3AAD-DCD4-7641-FC6EE321D098}"/>
              </a:ext>
            </a:extLst>
          </p:cNvPr>
          <p:cNvSpPr>
            <a:spLocks noGrp="1"/>
          </p:cNvSpPr>
          <p:nvPr>
            <p:ph type="title"/>
          </p:nvPr>
        </p:nvSpPr>
        <p:spPr/>
        <p:txBody>
          <a:bodyPr/>
          <a:lstStyle/>
          <a:p>
            <a:r>
              <a:rPr lang="en-US" altLang="zh-CN" dirty="0"/>
              <a:t>2. </a:t>
            </a:r>
            <a:r>
              <a:rPr lang="zh-CN" altLang="en-US" dirty="0"/>
              <a:t>低维嵌入</a:t>
            </a:r>
          </a:p>
        </p:txBody>
      </p:sp>
      <p:sp>
        <p:nvSpPr>
          <p:cNvPr id="3" name="内容占位符 2">
            <a:extLst>
              <a:ext uri="{FF2B5EF4-FFF2-40B4-BE49-F238E27FC236}">
                <a16:creationId xmlns:a16="http://schemas.microsoft.com/office/drawing/2014/main" id="{18598270-1512-A6F4-A2D2-490709955B6F}"/>
              </a:ext>
            </a:extLst>
          </p:cNvPr>
          <p:cNvSpPr>
            <a:spLocks noGrp="1"/>
          </p:cNvSpPr>
          <p:nvPr>
            <p:ph idx="1"/>
          </p:nvPr>
        </p:nvSpPr>
        <p:spPr/>
        <p:txBody>
          <a:bodyPr/>
          <a:lstStyle/>
          <a:p>
            <a:pPr marL="0" indent="0">
              <a:buNone/>
            </a:pPr>
            <a:r>
              <a:rPr lang="zh-CN" altLang="en-US" dirty="0"/>
              <a:t>维数灾难</a:t>
            </a:r>
            <a:r>
              <a:rPr lang="en-US" altLang="zh-CN" dirty="0"/>
              <a:t>(curse of dimensionality) </a:t>
            </a:r>
            <a:r>
              <a:rPr lang="zh-CN" altLang="en-US" dirty="0"/>
              <a:t>：</a:t>
            </a:r>
            <a:endParaRPr lang="en-US" altLang="zh-CN" dirty="0"/>
          </a:p>
          <a:p>
            <a:pPr marL="0" indent="0">
              <a:buNone/>
            </a:pPr>
            <a:r>
              <a:rPr lang="zh-CN" altLang="en-US" dirty="0"/>
              <a:t>在高维情形下出现的</a:t>
            </a:r>
            <a:r>
              <a:rPr lang="zh-CN" altLang="en-US" dirty="0">
                <a:solidFill>
                  <a:srgbClr val="FF0000"/>
                </a:solidFill>
              </a:rPr>
              <a:t>数据样本稀疏</a:t>
            </a:r>
            <a:r>
              <a:rPr lang="zh-CN" altLang="en-US" dirty="0"/>
              <a:t>、</a:t>
            </a:r>
            <a:r>
              <a:rPr lang="zh-CN" altLang="en-US" dirty="0">
                <a:solidFill>
                  <a:srgbClr val="FF0000"/>
                </a:solidFill>
              </a:rPr>
              <a:t>距离计算困难</a:t>
            </a:r>
            <a:r>
              <a:rPr lang="zh-CN" altLang="en-US" dirty="0"/>
              <a:t>等问题。</a:t>
            </a:r>
            <a:endParaRPr lang="en-US" altLang="zh-CN" dirty="0"/>
          </a:p>
          <a:p>
            <a:pPr marL="0" indent="0">
              <a:buNone/>
            </a:pPr>
            <a:endParaRPr lang="en-US" altLang="zh-CN" dirty="0"/>
          </a:p>
          <a:p>
            <a:pPr marL="0" indent="0">
              <a:buNone/>
            </a:pPr>
            <a:r>
              <a:rPr lang="zh-CN" altLang="en-US" dirty="0"/>
              <a:t>维数约简</a:t>
            </a:r>
            <a:r>
              <a:rPr lang="en-US" altLang="zh-CN" dirty="0"/>
              <a:t>(</a:t>
            </a:r>
            <a:r>
              <a:rPr lang="zh-CN" altLang="en-US" dirty="0"/>
              <a:t>降维</a:t>
            </a:r>
            <a:r>
              <a:rPr lang="en-US" altLang="zh-CN" dirty="0"/>
              <a:t>)</a:t>
            </a:r>
            <a:r>
              <a:rPr lang="zh-CN" altLang="en-US" dirty="0"/>
              <a:t>：</a:t>
            </a:r>
            <a:endParaRPr lang="en-US" altLang="zh-CN" dirty="0"/>
          </a:p>
          <a:p>
            <a:pPr marL="0" indent="0">
              <a:buNone/>
            </a:pPr>
            <a:r>
              <a:rPr lang="zh-CN" altLang="en-US" dirty="0"/>
              <a:t>通过某种数学变换将原始高维属性空间转变为一个低维</a:t>
            </a:r>
            <a:r>
              <a:rPr lang="en-US" altLang="zh-CN" dirty="0"/>
              <a:t>“</a:t>
            </a:r>
            <a:r>
              <a:rPr lang="zh-CN" altLang="en-US" dirty="0"/>
              <a:t>子空间</a:t>
            </a:r>
            <a:r>
              <a:rPr lang="en-US" altLang="zh-CN" dirty="0"/>
              <a:t>” (subspace) </a:t>
            </a:r>
            <a:r>
              <a:rPr lang="zh-CN" altLang="en-US" dirty="0"/>
              <a:t>，在这个子空间中样本密度大幅提高， 距离计算也变得更为容易。</a:t>
            </a:r>
            <a:endParaRPr lang="en-US" altLang="zh-CN" dirty="0"/>
          </a:p>
          <a:p>
            <a:pPr marL="0" indent="0">
              <a:buNone/>
            </a:pPr>
            <a:endParaRPr lang="zh-CN" altLang="en-US" dirty="0"/>
          </a:p>
        </p:txBody>
      </p:sp>
      <p:sp>
        <p:nvSpPr>
          <p:cNvPr id="4" name="灯片编号占位符 3">
            <a:extLst>
              <a:ext uri="{FF2B5EF4-FFF2-40B4-BE49-F238E27FC236}">
                <a16:creationId xmlns:a16="http://schemas.microsoft.com/office/drawing/2014/main" id="{107A7392-798E-CA11-53BB-5A4CDD0EA2BE}"/>
              </a:ext>
            </a:extLst>
          </p:cNvPr>
          <p:cNvSpPr>
            <a:spLocks noGrp="1"/>
          </p:cNvSpPr>
          <p:nvPr>
            <p:ph type="sldNum" sz="quarter" idx="12"/>
          </p:nvPr>
        </p:nvSpPr>
        <p:spPr/>
        <p:txBody>
          <a:bodyPr/>
          <a:lstStyle/>
          <a:p>
            <a:fld id="{A5AAEF0F-0BBD-4BC2-B079-FA6741C313A3}" type="slidenum">
              <a:rPr lang="zh-CN" altLang="en-US" smtClean="0"/>
              <a:t>6</a:t>
            </a:fld>
            <a:endParaRPr lang="zh-CN" altLang="en-US"/>
          </a:p>
        </p:txBody>
      </p:sp>
    </p:spTree>
    <p:extLst>
      <p:ext uri="{BB962C8B-B14F-4D97-AF65-F5344CB8AC3E}">
        <p14:creationId xmlns:p14="http://schemas.microsoft.com/office/powerpoint/2010/main" val="2377451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40FB85-E205-7440-576F-23FB45B3633E}"/>
              </a:ext>
            </a:extLst>
          </p:cNvPr>
          <p:cNvSpPr>
            <a:spLocks noGrp="1"/>
          </p:cNvSpPr>
          <p:nvPr>
            <p:ph type="title"/>
          </p:nvPr>
        </p:nvSpPr>
        <p:spPr/>
        <p:txBody>
          <a:bodyPr/>
          <a:lstStyle/>
          <a:p>
            <a:r>
              <a:rPr lang="en-US" altLang="zh-CN" dirty="0"/>
              <a:t>2. </a:t>
            </a:r>
            <a:r>
              <a:rPr lang="zh-CN" altLang="en-US" dirty="0"/>
              <a:t>低维嵌入</a:t>
            </a:r>
          </a:p>
        </p:txBody>
      </p:sp>
      <p:sp>
        <p:nvSpPr>
          <p:cNvPr id="3" name="内容占位符 2">
            <a:extLst>
              <a:ext uri="{FF2B5EF4-FFF2-40B4-BE49-F238E27FC236}">
                <a16:creationId xmlns:a16="http://schemas.microsoft.com/office/drawing/2014/main" id="{9D5D2693-4405-9866-C6BE-A42BB14124AB}"/>
              </a:ext>
            </a:extLst>
          </p:cNvPr>
          <p:cNvSpPr>
            <a:spLocks noGrp="1"/>
          </p:cNvSpPr>
          <p:nvPr>
            <p:ph idx="1"/>
          </p:nvPr>
        </p:nvSpPr>
        <p:spPr/>
        <p:txBody>
          <a:bodyPr/>
          <a:lstStyle/>
          <a:p>
            <a:pPr marL="0" indent="0">
              <a:buNone/>
            </a:pPr>
            <a:r>
              <a:rPr lang="zh-CN" altLang="en-US" dirty="0"/>
              <a:t>原始高维空间中的样本点，在这个低维嵌入子空间中更容易进行学习。</a:t>
            </a:r>
          </a:p>
        </p:txBody>
      </p:sp>
      <p:sp>
        <p:nvSpPr>
          <p:cNvPr id="4" name="灯片编号占位符 3">
            <a:extLst>
              <a:ext uri="{FF2B5EF4-FFF2-40B4-BE49-F238E27FC236}">
                <a16:creationId xmlns:a16="http://schemas.microsoft.com/office/drawing/2014/main" id="{08B66DA5-5F29-72F4-B6E9-4CA6C2704836}"/>
              </a:ext>
            </a:extLst>
          </p:cNvPr>
          <p:cNvSpPr>
            <a:spLocks noGrp="1"/>
          </p:cNvSpPr>
          <p:nvPr>
            <p:ph type="sldNum" sz="quarter" idx="12"/>
          </p:nvPr>
        </p:nvSpPr>
        <p:spPr/>
        <p:txBody>
          <a:bodyPr/>
          <a:lstStyle/>
          <a:p>
            <a:fld id="{A5AAEF0F-0BBD-4BC2-B079-FA6741C313A3}" type="slidenum">
              <a:rPr lang="zh-CN" altLang="en-US" smtClean="0"/>
              <a:t>7</a:t>
            </a:fld>
            <a:endParaRPr lang="zh-CN" altLang="en-US"/>
          </a:p>
        </p:txBody>
      </p:sp>
      <p:pic>
        <p:nvPicPr>
          <p:cNvPr id="6" name="图片 5">
            <a:extLst>
              <a:ext uri="{FF2B5EF4-FFF2-40B4-BE49-F238E27FC236}">
                <a16:creationId xmlns:a16="http://schemas.microsoft.com/office/drawing/2014/main" id="{7CFE7406-9F9B-7358-7127-27209133180C}"/>
              </a:ext>
            </a:extLst>
          </p:cNvPr>
          <p:cNvPicPr>
            <a:picLocks noChangeAspect="1"/>
          </p:cNvPicPr>
          <p:nvPr/>
        </p:nvPicPr>
        <p:blipFill>
          <a:blip r:embed="rId3"/>
          <a:stretch>
            <a:fillRect/>
          </a:stretch>
        </p:blipFill>
        <p:spPr>
          <a:xfrm>
            <a:off x="1350084" y="2169907"/>
            <a:ext cx="6443831" cy="3445660"/>
          </a:xfrm>
          <a:prstGeom prst="rect">
            <a:avLst/>
          </a:prstGeom>
        </p:spPr>
      </p:pic>
      <p:sp>
        <p:nvSpPr>
          <p:cNvPr id="8" name="文本框 7">
            <a:extLst>
              <a:ext uri="{FF2B5EF4-FFF2-40B4-BE49-F238E27FC236}">
                <a16:creationId xmlns:a16="http://schemas.microsoft.com/office/drawing/2014/main" id="{0B2E7A5D-A5C2-5A56-E924-1189E664EC94}"/>
              </a:ext>
            </a:extLst>
          </p:cNvPr>
          <p:cNvSpPr txBox="1"/>
          <p:nvPr/>
        </p:nvSpPr>
        <p:spPr>
          <a:xfrm>
            <a:off x="383814" y="5886684"/>
            <a:ext cx="8399034" cy="646331"/>
          </a:xfrm>
          <a:prstGeom prst="rect">
            <a:avLst/>
          </a:prstGeom>
          <a:solidFill>
            <a:schemeClr val="lt1"/>
          </a:solidFill>
          <a:ln w="25400" cap="flat" cmpd="sng" algn="ctr">
            <a:solidFill>
              <a:schemeClr val="accent2"/>
            </a:solid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观测或收集到的数据样本虽是高维的，但与学习任务密切相关的也许仅是某个低维分布，即高维空间中的一个低维</a:t>
            </a:r>
            <a:r>
              <a:rPr lang="en-US" altLang="zh-CN" dirty="0"/>
              <a:t>"</a:t>
            </a:r>
            <a:r>
              <a:rPr lang="zh-CN" altLang="en-US" dirty="0"/>
              <a:t>嵌入</a:t>
            </a:r>
            <a:r>
              <a:rPr lang="en-US" altLang="zh-CN" dirty="0"/>
              <a:t>"(embedding) .</a:t>
            </a:r>
            <a:endParaRPr lang="zh-CN" altLang="en-US" dirty="0"/>
          </a:p>
        </p:txBody>
      </p:sp>
    </p:spTree>
    <p:extLst>
      <p:ext uri="{BB962C8B-B14F-4D97-AF65-F5344CB8AC3E}">
        <p14:creationId xmlns:p14="http://schemas.microsoft.com/office/powerpoint/2010/main" val="2738706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7E8789-29D7-4C62-8156-8A2EBACEB94D}"/>
              </a:ext>
            </a:extLst>
          </p:cNvPr>
          <p:cNvSpPr>
            <a:spLocks noGrp="1"/>
          </p:cNvSpPr>
          <p:nvPr>
            <p:ph type="title"/>
          </p:nvPr>
        </p:nvSpPr>
        <p:spPr/>
        <p:txBody>
          <a:bodyPr/>
          <a:lstStyle/>
          <a:p>
            <a:r>
              <a:rPr lang="en-US" altLang="zh-CN" dirty="0"/>
              <a:t>2. </a:t>
            </a:r>
            <a:r>
              <a:rPr lang="zh-CN" altLang="en-US" dirty="0"/>
              <a:t>低维嵌入</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72A0FFD-3D6C-A3E5-25E5-772FC4047EED}"/>
                  </a:ext>
                </a:extLst>
              </p:cNvPr>
              <p:cNvSpPr>
                <a:spLocks noGrp="1"/>
              </p:cNvSpPr>
              <p:nvPr>
                <p:ph idx="1"/>
              </p:nvPr>
            </p:nvSpPr>
            <p:spPr/>
            <p:txBody>
              <a:bodyPr/>
              <a:lstStyle/>
              <a:p>
                <a:pPr marL="0" indent="0">
                  <a:buNone/>
                </a:pPr>
                <a:r>
                  <a:rPr lang="zh-CN" altLang="en-US" dirty="0"/>
                  <a:t>多维缩放：</a:t>
                </a:r>
                <a:endParaRPr lang="en-US" altLang="zh-CN" dirty="0"/>
              </a:p>
              <a:p>
                <a:pPr marL="0" indent="0">
                  <a:buNone/>
                </a:pPr>
                <a:r>
                  <a:rPr lang="zh-CN" altLang="en-US" dirty="0"/>
                  <a:t>要求原始空间中样本之间的距离在低维空间中得以保持</a:t>
                </a:r>
                <a:endParaRPr lang="en-US" altLang="zh-CN" dirty="0"/>
              </a:p>
              <a:p>
                <a:pPr marL="0" indent="0">
                  <a:buNone/>
                </a:pPr>
                <a:endParaRPr lang="en-US" altLang="zh-CN" dirty="0"/>
              </a:p>
              <a:p>
                <a:pPr marL="0" indent="0">
                  <a:buNone/>
                </a:pPr>
                <a:r>
                  <a:rPr lang="zh-CN" altLang="en-US" dirty="0"/>
                  <a:t>假定</a:t>
                </a:r>
                <a14:m>
                  <m:oMath xmlns:m="http://schemas.openxmlformats.org/officeDocument/2006/math">
                    <m:r>
                      <a:rPr lang="en-US" altLang="zh-CN" i="1" dirty="0" smtClean="0">
                        <a:latin typeface="Cambria Math" panose="02040503050406030204" pitchFamily="18" charset="0"/>
                      </a:rPr>
                      <m:t>𝑚</m:t>
                    </m:r>
                  </m:oMath>
                </a14:m>
                <a:r>
                  <a:rPr lang="zh-CN" altLang="en-US" dirty="0"/>
                  <a:t>个样本在原始空间的距离矩阵为</a:t>
                </a:r>
                <a14:m>
                  <m:oMath xmlns:m="http://schemas.openxmlformats.org/officeDocument/2006/math">
                    <m:r>
                      <a:rPr lang="en-US" altLang="zh-CN" b="1" i="1" dirty="0" smtClean="0">
                        <a:latin typeface="Cambria Math" panose="02040503050406030204" pitchFamily="18" charset="0"/>
                      </a:rPr>
                      <m:t>𝑫</m:t>
                    </m:r>
                    <m:r>
                      <a:rPr lang="en-US" altLang="zh-CN" b="1" i="1" dirty="0" smtClean="0">
                        <a:latin typeface="Cambria Math" panose="02040503050406030204" pitchFamily="18" charset="0"/>
                        <a:ea typeface="Cambria Math" panose="02040503050406030204" pitchFamily="18" charset="0"/>
                      </a:rPr>
                      <m:t>∈</m:t>
                    </m:r>
                    <m:sSup>
                      <m:sSupPr>
                        <m:ctrlPr>
                          <a:rPr lang="en-US" altLang="zh-CN" b="1" i="1" dirty="0" smtClean="0">
                            <a:latin typeface="Cambria Math" panose="02040503050406030204" pitchFamily="18" charset="0"/>
                            <a:ea typeface="Cambria Math" panose="02040503050406030204" pitchFamily="18" charset="0"/>
                          </a:rPr>
                        </m:ctrlPr>
                      </m:sSupPr>
                      <m:e>
                        <m:r>
                          <a:rPr lang="en-US" altLang="zh-CN" b="0" i="1" dirty="0">
                            <a:latin typeface="Cambria Math" panose="02040503050406030204" pitchFamily="18" charset="0"/>
                            <a:ea typeface="Cambria Math" panose="02040503050406030204" pitchFamily="18" charset="0"/>
                          </a:rPr>
                          <m:t>ℝ</m:t>
                        </m:r>
                      </m:e>
                      <m:sup>
                        <m:r>
                          <a:rPr lang="en-US" altLang="zh-CN" b="0" i="1" dirty="0" smtClean="0">
                            <a:latin typeface="Cambria Math" panose="02040503050406030204" pitchFamily="18" charset="0"/>
                            <a:ea typeface="Cambria Math" panose="02040503050406030204" pitchFamily="18" charset="0"/>
                          </a:rPr>
                          <m:t>𝑚</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𝑚</m:t>
                        </m:r>
                      </m:sup>
                    </m:sSup>
                  </m:oMath>
                </a14:m>
                <a:r>
                  <a:rPr lang="zh-CN" altLang="en-US" dirty="0"/>
                  <a:t>，其第</a:t>
                </a:r>
                <a14:m>
                  <m:oMath xmlns:m="http://schemas.openxmlformats.org/officeDocument/2006/math">
                    <m:r>
                      <a:rPr lang="en-US" altLang="zh-CN" b="0" i="1" smtClean="0">
                        <a:latin typeface="Cambria Math" panose="02040503050406030204" pitchFamily="18" charset="0"/>
                      </a:rPr>
                      <m:t>𝑖</m:t>
                    </m:r>
                  </m:oMath>
                </a14:m>
                <a:r>
                  <a:rPr lang="zh-CN" altLang="en-US" dirty="0"/>
                  <a:t>行</a:t>
                </a:r>
                <a14:m>
                  <m:oMath xmlns:m="http://schemas.openxmlformats.org/officeDocument/2006/math">
                    <m:r>
                      <a:rPr lang="en-US" altLang="zh-CN" i="1" dirty="0" smtClean="0">
                        <a:latin typeface="Cambria Math" panose="02040503050406030204" pitchFamily="18" charset="0"/>
                      </a:rPr>
                      <m:t>𝑗</m:t>
                    </m:r>
                  </m:oMath>
                </a14:m>
                <a:r>
                  <a:rPr lang="zh-CN" altLang="en-US" dirty="0"/>
                  <a:t>列的元素</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𝑑𝑖𝑠𝑡</m:t>
                        </m:r>
                      </m:e>
                      <m:sub>
                        <m:r>
                          <a:rPr lang="en-US" altLang="zh-CN" i="1" dirty="0">
                            <a:latin typeface="Cambria Math" panose="02040503050406030204" pitchFamily="18" charset="0"/>
                          </a:rPr>
                          <m:t>𝑖𝑗</m:t>
                        </m:r>
                      </m:sub>
                    </m:sSub>
                  </m:oMath>
                </a14:m>
                <a:r>
                  <a:rPr lang="zh-CN" altLang="en-US" dirty="0"/>
                  <a:t>为样本</a:t>
                </a:r>
                <a14:m>
                  <m:oMath xmlns:m="http://schemas.openxmlformats.org/officeDocument/2006/math">
                    <m:sSub>
                      <m:sSubPr>
                        <m:ctrlPr>
                          <a:rPr lang="en-US" altLang="zh-CN" i="1" dirty="0" smtClean="0">
                            <a:latin typeface="Cambria Math" panose="02040503050406030204" pitchFamily="18" charset="0"/>
                          </a:rPr>
                        </m:ctrlPr>
                      </m:sSubPr>
                      <m:e>
                        <m:r>
                          <a:rPr lang="en-US" altLang="zh-CN" b="1" i="1" dirty="0" smtClean="0">
                            <a:latin typeface="Cambria Math" panose="02040503050406030204" pitchFamily="18" charset="0"/>
                          </a:rPr>
                          <m:t>𝒙</m:t>
                        </m:r>
                      </m:e>
                      <m:sub>
                        <m:r>
                          <a:rPr lang="en-US" altLang="zh-CN" b="0" i="1" dirty="0" smtClean="0">
                            <a:latin typeface="Cambria Math" panose="02040503050406030204" pitchFamily="18" charset="0"/>
                          </a:rPr>
                          <m:t>𝑖</m:t>
                        </m:r>
                      </m:sub>
                    </m:sSub>
                  </m:oMath>
                </a14:m>
                <a:r>
                  <a:rPr lang="zh-CN" altLang="en-US" dirty="0"/>
                  <a:t>到</a:t>
                </a:r>
                <a14:m>
                  <m:oMath xmlns:m="http://schemas.openxmlformats.org/officeDocument/2006/math">
                    <m:sSub>
                      <m:sSubPr>
                        <m:ctrlPr>
                          <a:rPr lang="en-US" altLang="zh-CN" i="1" dirty="0">
                            <a:latin typeface="Cambria Math" panose="02040503050406030204" pitchFamily="18" charset="0"/>
                          </a:rPr>
                        </m:ctrlPr>
                      </m:sSubPr>
                      <m:e>
                        <m:r>
                          <a:rPr lang="en-US" altLang="zh-CN" b="1" i="1" dirty="0">
                            <a:latin typeface="Cambria Math" panose="02040503050406030204" pitchFamily="18" charset="0"/>
                          </a:rPr>
                          <m:t>𝒙</m:t>
                        </m:r>
                      </m:e>
                      <m:sub>
                        <m:r>
                          <a:rPr lang="en-US" altLang="zh-CN" b="0" i="1" dirty="0" smtClean="0">
                            <a:latin typeface="Cambria Math" panose="02040503050406030204" pitchFamily="18" charset="0"/>
                          </a:rPr>
                          <m:t>𝑗</m:t>
                        </m:r>
                      </m:sub>
                    </m:sSub>
                  </m:oMath>
                </a14:m>
                <a:r>
                  <a:rPr lang="zh-CN" altLang="en-US" dirty="0"/>
                  <a:t>的距离。目标是获得样本在</a:t>
                </a:r>
                <a14:m>
                  <m:oMath xmlns:m="http://schemas.openxmlformats.org/officeDocument/2006/math">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𝑑</m:t>
                        </m:r>
                      </m:e>
                      <m:sup>
                        <m:r>
                          <a:rPr lang="en-US" altLang="zh-CN" b="0" i="1" dirty="0" smtClean="0">
                            <a:latin typeface="Cambria Math" panose="02040503050406030204" pitchFamily="18" charset="0"/>
                          </a:rPr>
                          <m:t>′</m:t>
                        </m:r>
                      </m:sup>
                    </m:sSup>
                  </m:oMath>
                </a14:m>
                <a:r>
                  <a:rPr lang="zh-CN" altLang="en-US" dirty="0"/>
                  <a:t>维空间的表示</a:t>
                </a:r>
                <a14:m>
                  <m:oMath xmlns:m="http://schemas.openxmlformats.org/officeDocument/2006/math">
                    <m:r>
                      <a:rPr lang="en-US" altLang="zh-CN" b="1" i="1" dirty="0" smtClean="0">
                        <a:latin typeface="Cambria Math" panose="02040503050406030204" pitchFamily="18" charset="0"/>
                        <a:ea typeface="Cambria Math" panose="02040503050406030204" pitchFamily="18" charset="0"/>
                      </a:rPr>
                      <m:t>𝒁</m:t>
                    </m:r>
                    <m:r>
                      <a:rPr lang="en-US" altLang="zh-CN" b="1" i="1" dirty="0">
                        <a:latin typeface="Cambria Math" panose="02040503050406030204" pitchFamily="18" charset="0"/>
                        <a:ea typeface="Cambria Math" panose="02040503050406030204" pitchFamily="18" charset="0"/>
                      </a:rPr>
                      <m:t>∈</m:t>
                    </m:r>
                    <m:sSup>
                      <m:sSupPr>
                        <m:ctrlPr>
                          <a:rPr lang="en-US" altLang="zh-CN" b="1" i="1" dirty="0">
                            <a:latin typeface="Cambria Math" panose="02040503050406030204" pitchFamily="18" charset="0"/>
                            <a:ea typeface="Cambria Math" panose="02040503050406030204" pitchFamily="18" charset="0"/>
                          </a:rPr>
                        </m:ctrlPr>
                      </m:sSupPr>
                      <m:e>
                        <m:r>
                          <a:rPr lang="en-US" altLang="zh-CN" i="1" dirty="0">
                            <a:latin typeface="Cambria Math" panose="02040503050406030204" pitchFamily="18" charset="0"/>
                            <a:ea typeface="Cambria Math" panose="02040503050406030204" pitchFamily="18" charset="0"/>
                          </a:rPr>
                          <m:t>ℝ</m:t>
                        </m:r>
                      </m:e>
                      <m:sup>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𝑑</m:t>
                            </m:r>
                          </m:e>
                          <m:sup>
                            <m:r>
                              <a:rPr lang="en-US" altLang="zh-CN" i="1" dirty="0">
                                <a:latin typeface="Cambria Math" panose="02040503050406030204" pitchFamily="18" charset="0"/>
                              </a:rPr>
                              <m:t>′</m:t>
                            </m:r>
                          </m:sup>
                        </m:sSup>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𝑚</m:t>
                        </m:r>
                      </m:sup>
                    </m:sSup>
                    <m:r>
                      <a:rPr lang="en-US" altLang="zh-CN" b="1" i="1" dirty="0">
                        <a:latin typeface="Cambria Math" panose="02040503050406030204" pitchFamily="18" charset="0"/>
                        <a:ea typeface="Cambria Math" panose="02040503050406030204" pitchFamily="18" charset="0"/>
                      </a:rPr>
                      <m:t> </m:t>
                    </m:r>
                  </m:oMath>
                </a14:m>
                <a:r>
                  <a:rPr lang="zh-CN" altLang="en-US" dirty="0"/>
                  <a:t>，</a:t>
                </a:r>
                <a:r>
                  <a:rPr lang="en-US" altLang="zh-CN" dirty="0"/>
                  <a:t> </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𝑑</m:t>
                        </m:r>
                      </m:e>
                      <m:sup>
                        <m:r>
                          <a:rPr lang="en-US" altLang="zh-CN" i="1" dirty="0">
                            <a:latin typeface="Cambria Math" panose="02040503050406030204" pitchFamily="18" charset="0"/>
                          </a:rPr>
                          <m:t>′</m:t>
                        </m:r>
                      </m:sup>
                    </m:sSup>
                    <m:r>
                      <a:rPr lang="en-US" altLang="zh-CN"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𝑑</m:t>
                    </m:r>
                    <m:r>
                      <a:rPr lang="en-US" altLang="zh-CN" i="1" dirty="0">
                        <a:latin typeface="Cambria Math" panose="02040503050406030204" pitchFamily="18" charset="0"/>
                      </a:rPr>
                      <m:t> </m:t>
                    </m:r>
                  </m:oMath>
                </a14:m>
                <a:r>
                  <a:rPr lang="zh-CN" altLang="en-US" dirty="0"/>
                  <a:t>，且任意两个样本在</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𝑑</m:t>
                        </m:r>
                      </m:e>
                      <m:sup>
                        <m:r>
                          <a:rPr lang="en-US" altLang="zh-CN" i="1" dirty="0">
                            <a:latin typeface="Cambria Math" panose="02040503050406030204" pitchFamily="18" charset="0"/>
                          </a:rPr>
                          <m:t>′</m:t>
                        </m:r>
                      </m:sup>
                    </m:sSup>
                  </m:oMath>
                </a14:m>
                <a:r>
                  <a:rPr lang="zh-CN" altLang="en-US" dirty="0"/>
                  <a:t>维空间中的欧氏距离等于原始空间中的距离，即</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b="1" i="1" dirty="0" smtClean="0">
                                <a:latin typeface="Cambria Math" panose="02040503050406030204" pitchFamily="18" charset="0"/>
                              </a:rPr>
                              <m:t>𝒛</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1" i="1" dirty="0" smtClean="0">
                                <a:latin typeface="Cambria Math" panose="02040503050406030204" pitchFamily="18" charset="0"/>
                              </a:rPr>
                              <m:t>𝒛</m:t>
                            </m:r>
                          </m:e>
                          <m:sub>
                            <m:r>
                              <a:rPr lang="en-US" altLang="zh-CN" b="0" i="1" dirty="0" smtClean="0">
                                <a:latin typeface="Cambria Math" panose="02040503050406030204" pitchFamily="18" charset="0"/>
                              </a:rPr>
                              <m:t>𝑗</m:t>
                            </m:r>
                          </m:sub>
                        </m:sSub>
                      </m:e>
                    </m:d>
                    <m:r>
                      <a:rPr lang="en-US" altLang="zh-CN" b="0" i="1"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𝑑𝑖𝑠𝑡</m:t>
                        </m:r>
                      </m:e>
                      <m:sub>
                        <m:r>
                          <a:rPr lang="en-US" altLang="zh-CN" i="1" dirty="0">
                            <a:latin typeface="Cambria Math" panose="02040503050406030204" pitchFamily="18" charset="0"/>
                          </a:rPr>
                          <m:t>𝑖𝑗</m:t>
                        </m:r>
                      </m:sub>
                    </m:sSub>
                  </m:oMath>
                </a14:m>
                <a:r>
                  <a:rPr lang="zh-CN" altLang="en-US" dirty="0"/>
                  <a:t>。</a:t>
                </a:r>
              </a:p>
            </p:txBody>
          </p:sp>
        </mc:Choice>
        <mc:Fallback>
          <p:sp>
            <p:nvSpPr>
              <p:cNvPr id="3" name="内容占位符 2">
                <a:extLst>
                  <a:ext uri="{FF2B5EF4-FFF2-40B4-BE49-F238E27FC236}">
                    <a16:creationId xmlns:a16="http://schemas.microsoft.com/office/drawing/2014/main" id="{072A0FFD-3D6C-A3E5-25E5-772FC4047EED}"/>
                  </a:ext>
                </a:extLst>
              </p:cNvPr>
              <p:cNvSpPr>
                <a:spLocks noGrp="1" noRot="1" noChangeAspect="1" noMove="1" noResize="1" noEditPoints="1" noAdjustHandles="1" noChangeArrowheads="1" noChangeShapeType="1" noTextEdit="1"/>
              </p:cNvSpPr>
              <p:nvPr>
                <p:ph idx="1"/>
              </p:nvPr>
            </p:nvSpPr>
            <p:spPr>
              <a:blipFill>
                <a:blip r:embed="rId2"/>
                <a:stretch>
                  <a:fillRect l="-1105" t="-110" r="-48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C8EAE25-F0A3-9AC3-80DC-9F3058970E61}"/>
              </a:ext>
            </a:extLst>
          </p:cNvPr>
          <p:cNvSpPr>
            <a:spLocks noGrp="1"/>
          </p:cNvSpPr>
          <p:nvPr>
            <p:ph type="sldNum" sz="quarter" idx="12"/>
          </p:nvPr>
        </p:nvSpPr>
        <p:spPr/>
        <p:txBody>
          <a:bodyPr/>
          <a:lstStyle/>
          <a:p>
            <a:fld id="{A5AAEF0F-0BBD-4BC2-B079-FA6741C313A3}" type="slidenum">
              <a:rPr lang="zh-CN" altLang="en-US" smtClean="0"/>
              <a:t>8</a:t>
            </a:fld>
            <a:endParaRPr lang="zh-CN" altLang="en-US"/>
          </a:p>
        </p:txBody>
      </p:sp>
    </p:spTree>
    <p:extLst>
      <p:ext uri="{BB962C8B-B14F-4D97-AF65-F5344CB8AC3E}">
        <p14:creationId xmlns:p14="http://schemas.microsoft.com/office/powerpoint/2010/main" val="2348661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744EB-84E8-496F-47F5-96B89B20737F}"/>
              </a:ext>
            </a:extLst>
          </p:cNvPr>
          <p:cNvSpPr>
            <a:spLocks noGrp="1"/>
          </p:cNvSpPr>
          <p:nvPr>
            <p:ph type="title"/>
          </p:nvPr>
        </p:nvSpPr>
        <p:spPr/>
        <p:txBody>
          <a:bodyPr/>
          <a:lstStyle/>
          <a:p>
            <a:r>
              <a:rPr lang="en-US" altLang="zh-CN" dirty="0"/>
              <a:t>2. </a:t>
            </a:r>
            <a:r>
              <a:rPr lang="zh-CN" altLang="en-US" dirty="0"/>
              <a:t>低维嵌入</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65F3B82-8984-3950-E2F8-17D8A4B0BE46}"/>
                  </a:ext>
                </a:extLst>
              </p:cNvPr>
              <p:cNvSpPr>
                <a:spLocks noGrp="1"/>
              </p:cNvSpPr>
              <p:nvPr>
                <p:ph idx="1"/>
              </p:nvPr>
            </p:nvSpPr>
            <p:spPr/>
            <p:txBody>
              <a:bodyPr/>
              <a:lstStyle/>
              <a:p>
                <a:pPr marL="0" indent="0">
                  <a:buNone/>
                </a:pPr>
                <a:r>
                  <a:rPr lang="zh-CN" altLang="en-US" dirty="0"/>
                  <a:t>令</a:t>
                </a:r>
                <a14:m>
                  <m:oMath xmlns:m="http://schemas.openxmlformats.org/officeDocument/2006/math">
                    <m:r>
                      <a:rPr lang="en-US" altLang="zh-CN" b="1" i="1" dirty="0" smtClean="0">
                        <a:latin typeface="Cambria Math" panose="02040503050406030204" pitchFamily="18" charset="0"/>
                      </a:rPr>
                      <m:t>𝑩</m:t>
                    </m:r>
                    <m:r>
                      <a:rPr lang="en-US" altLang="zh-CN" b="1" i="1" dirty="0" smtClean="0">
                        <a:latin typeface="Cambria Math" panose="02040503050406030204" pitchFamily="18" charset="0"/>
                      </a:rPr>
                      <m:t>=</m:t>
                    </m:r>
                    <m:sSup>
                      <m:sSupPr>
                        <m:ctrlPr>
                          <a:rPr lang="en-US" altLang="zh-CN" b="1" i="1" dirty="0" smtClean="0">
                            <a:latin typeface="Cambria Math" panose="02040503050406030204" pitchFamily="18" charset="0"/>
                          </a:rPr>
                        </m:ctrlPr>
                      </m:sSupPr>
                      <m:e>
                        <m:r>
                          <a:rPr lang="en-US" altLang="zh-CN" b="1" i="1" dirty="0">
                            <a:latin typeface="Cambria Math" panose="02040503050406030204" pitchFamily="18" charset="0"/>
                          </a:rPr>
                          <m:t>𝒁</m:t>
                        </m:r>
                      </m:e>
                      <m:sup>
                        <m:r>
                          <a:rPr lang="en-US" altLang="zh-CN" b="0" i="1" dirty="0" smtClean="0">
                            <a:latin typeface="Cambria Math" panose="02040503050406030204" pitchFamily="18" charset="0"/>
                          </a:rPr>
                          <m:t>𝑇</m:t>
                        </m:r>
                      </m:sup>
                    </m:sSup>
                    <m:r>
                      <a:rPr lang="en-US" altLang="zh-CN" b="1" i="1" dirty="0" smtClean="0">
                        <a:latin typeface="Cambria Math" panose="02040503050406030204" pitchFamily="18" charset="0"/>
                      </a:rPr>
                      <m:t>𝒁</m:t>
                    </m:r>
                    <m:r>
                      <a:rPr lang="en-US" altLang="zh-CN" b="1" i="1" dirty="0" smtClean="0">
                        <a:latin typeface="Cambria Math" panose="02040503050406030204" pitchFamily="18" charset="0"/>
                      </a:rPr>
                      <m:t> </m:t>
                    </m:r>
                  </m:oMath>
                </a14:m>
                <a:r>
                  <a:rPr lang="zh-CN" altLang="en-US" dirty="0"/>
                  <a:t>，其中</a:t>
                </a:r>
                <a14:m>
                  <m:oMath xmlns:m="http://schemas.openxmlformats.org/officeDocument/2006/math">
                    <m:r>
                      <a:rPr lang="en-US" altLang="zh-CN" b="1" i="1" dirty="0">
                        <a:latin typeface="Cambria Math" panose="02040503050406030204" pitchFamily="18" charset="0"/>
                      </a:rPr>
                      <m:t>𝑩</m:t>
                    </m:r>
                  </m:oMath>
                </a14:m>
                <a:r>
                  <a:rPr lang="zh-CN" altLang="en-US" dirty="0"/>
                  <a:t>为降维后样本的内积矩阵，</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b="0" i="1" dirty="0" smtClean="0">
                            <a:latin typeface="Cambria Math" panose="02040503050406030204" pitchFamily="18" charset="0"/>
                          </a:rPr>
                          <m:t>𝑖𝑗</m:t>
                        </m:r>
                      </m:sub>
                    </m:sSub>
                    <m:r>
                      <a:rPr lang="en-US" altLang="zh-CN" i="1" dirty="0" smtClean="0">
                        <a:latin typeface="Cambria Math" panose="02040503050406030204" pitchFamily="18" charset="0"/>
                      </a:rPr>
                      <m:t>= </m:t>
                    </m:r>
                    <m:sSubSup>
                      <m:sSubSupPr>
                        <m:ctrlPr>
                          <a:rPr lang="en-US" altLang="zh-CN" i="1" dirty="0" smtClean="0">
                            <a:latin typeface="Cambria Math" panose="02040503050406030204" pitchFamily="18" charset="0"/>
                          </a:rPr>
                        </m:ctrlPr>
                      </m:sSubSupPr>
                      <m:e>
                        <m:r>
                          <a:rPr lang="en-US" altLang="zh-CN" b="0" i="1" dirty="0" smtClean="0">
                            <a:latin typeface="Cambria Math" panose="02040503050406030204" pitchFamily="18" charset="0"/>
                          </a:rPr>
                          <m:t>𝑧</m:t>
                        </m:r>
                      </m:e>
                      <m:sub>
                        <m:r>
                          <a:rPr lang="en-US" altLang="zh-CN" b="0" i="1" dirty="0" smtClean="0">
                            <a:latin typeface="Cambria Math" panose="02040503050406030204" pitchFamily="18" charset="0"/>
                          </a:rPr>
                          <m:t>𝑖</m:t>
                        </m:r>
                      </m:sub>
                      <m:sup>
                        <m:r>
                          <a:rPr lang="en-US" altLang="zh-CN" b="0" i="1" dirty="0" smtClean="0">
                            <a:latin typeface="Cambria Math" panose="02040503050406030204" pitchFamily="18" charset="0"/>
                          </a:rPr>
                          <m:t>𝑇</m:t>
                        </m:r>
                      </m:sup>
                    </m:sSubSup>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𝑧</m:t>
                        </m:r>
                      </m:e>
                      <m:sub>
                        <m:r>
                          <a:rPr lang="en-US" altLang="zh-CN" b="0" i="1" dirty="0" smtClean="0">
                            <a:latin typeface="Cambria Math" panose="02040503050406030204" pitchFamily="18" charset="0"/>
                          </a:rPr>
                          <m:t>𝑗</m:t>
                        </m:r>
                      </m:sub>
                    </m:sSub>
                  </m:oMath>
                </a14:m>
                <a:endParaRPr lang="en-US" altLang="zh-CN" dirty="0"/>
              </a:p>
              <a:p>
                <a:pPr marL="0" indent="0">
                  <a:buNone/>
                </a:pPr>
                <a:endParaRPr lang="en-US" altLang="zh-CN" dirty="0"/>
              </a:p>
              <a:p>
                <a:pPr marL="0" indent="0">
                  <a:buNone/>
                </a:pPr>
                <a:endParaRPr lang="en-US" altLang="zh-CN" dirty="0"/>
              </a:p>
              <a:p>
                <a:pPr marL="0" indent="0">
                  <a:buNone/>
                </a:pPr>
                <a:r>
                  <a:rPr lang="zh-CN" altLang="en-US" dirty="0"/>
                  <a:t>令降维后的样本</a:t>
                </a:r>
                <a14:m>
                  <m:oMath xmlns:m="http://schemas.openxmlformats.org/officeDocument/2006/math">
                    <m:r>
                      <a:rPr lang="en-US" altLang="zh-CN" b="1" i="1" dirty="0" smtClean="0">
                        <a:latin typeface="Cambria Math" panose="02040503050406030204" pitchFamily="18" charset="0"/>
                      </a:rPr>
                      <m:t>𝒁</m:t>
                    </m:r>
                  </m:oMath>
                </a14:m>
                <a:r>
                  <a:rPr lang="zh-CN" altLang="en-US" dirty="0"/>
                  <a:t>被中心化</a:t>
                </a:r>
                <a:endParaRPr lang="en-US" altLang="zh-CN" dirty="0"/>
              </a:p>
            </p:txBody>
          </p:sp>
        </mc:Choice>
        <mc:Fallback>
          <p:sp>
            <p:nvSpPr>
              <p:cNvPr id="3" name="内容占位符 2">
                <a:extLst>
                  <a:ext uri="{FF2B5EF4-FFF2-40B4-BE49-F238E27FC236}">
                    <a16:creationId xmlns:a16="http://schemas.microsoft.com/office/drawing/2014/main" id="{765F3B82-8984-3950-E2F8-17D8A4B0BE46}"/>
                  </a:ext>
                </a:extLst>
              </p:cNvPr>
              <p:cNvSpPr>
                <a:spLocks noGrp="1" noRot="1" noChangeAspect="1" noMove="1" noResize="1" noEditPoints="1" noAdjustHandles="1" noChangeArrowheads="1" noChangeShapeType="1" noTextEdit="1"/>
              </p:cNvSpPr>
              <p:nvPr>
                <p:ph idx="1"/>
              </p:nvPr>
            </p:nvSpPr>
            <p:spPr>
              <a:blipFill>
                <a:blip r:embed="rId3"/>
                <a:stretch>
                  <a:fillRect l="-1105"/>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17086C40-D0DA-DA77-37A8-622E1549A273}"/>
              </a:ext>
            </a:extLst>
          </p:cNvPr>
          <p:cNvSpPr>
            <a:spLocks noGrp="1"/>
          </p:cNvSpPr>
          <p:nvPr>
            <p:ph type="sldNum" sz="quarter" idx="12"/>
          </p:nvPr>
        </p:nvSpPr>
        <p:spPr/>
        <p:txBody>
          <a:bodyPr/>
          <a:lstStyle/>
          <a:p>
            <a:fld id="{A5AAEF0F-0BBD-4BC2-B079-FA6741C313A3}" type="slidenum">
              <a:rPr lang="zh-CN" altLang="en-US" smtClean="0"/>
              <a:t>9</a:t>
            </a:fld>
            <a:endParaRPr lang="zh-CN" altLang="en-US"/>
          </a:p>
        </p:txBody>
      </p:sp>
      <p:pic>
        <p:nvPicPr>
          <p:cNvPr id="6" name="图片 5">
            <a:extLst>
              <a:ext uri="{FF2B5EF4-FFF2-40B4-BE49-F238E27FC236}">
                <a16:creationId xmlns:a16="http://schemas.microsoft.com/office/drawing/2014/main" id="{CC6F67D7-5119-7E95-570C-EBE5B3626A41}"/>
              </a:ext>
            </a:extLst>
          </p:cNvPr>
          <p:cNvPicPr>
            <a:picLocks noChangeAspect="1"/>
          </p:cNvPicPr>
          <p:nvPr/>
        </p:nvPicPr>
        <p:blipFill>
          <a:blip r:embed="rId4"/>
          <a:stretch>
            <a:fillRect/>
          </a:stretch>
        </p:blipFill>
        <p:spPr>
          <a:xfrm>
            <a:off x="2866912" y="1652917"/>
            <a:ext cx="3819020" cy="1185944"/>
          </a:xfrm>
          <a:prstGeom prst="rect">
            <a:avLst/>
          </a:prstGeom>
        </p:spPr>
      </p:pic>
      <p:pic>
        <p:nvPicPr>
          <p:cNvPr id="8" name="图片 7">
            <a:extLst>
              <a:ext uri="{FF2B5EF4-FFF2-40B4-BE49-F238E27FC236}">
                <a16:creationId xmlns:a16="http://schemas.microsoft.com/office/drawing/2014/main" id="{F4F66977-A9B9-029A-1DFA-9886CDEF6D3F}"/>
              </a:ext>
            </a:extLst>
          </p:cNvPr>
          <p:cNvPicPr>
            <a:picLocks noChangeAspect="1"/>
          </p:cNvPicPr>
          <p:nvPr/>
        </p:nvPicPr>
        <p:blipFill>
          <a:blip r:embed="rId5"/>
          <a:stretch>
            <a:fillRect/>
          </a:stretch>
        </p:blipFill>
        <p:spPr>
          <a:xfrm>
            <a:off x="3014480" y="3483262"/>
            <a:ext cx="3523884" cy="2940087"/>
          </a:xfrm>
          <a:prstGeom prst="rect">
            <a:avLst/>
          </a:prstGeom>
        </p:spPr>
      </p:pic>
    </p:spTree>
    <p:extLst>
      <p:ext uri="{BB962C8B-B14F-4D97-AF65-F5344CB8AC3E}">
        <p14:creationId xmlns:p14="http://schemas.microsoft.com/office/powerpoint/2010/main" val="4110155061"/>
      </p:ext>
    </p:extLst>
  </p:cSld>
  <p:clrMapOvr>
    <a:masterClrMapping/>
  </p:clrMapOvr>
</p:sld>
</file>

<file path=ppt/theme/theme1.xml><?xml version="1.0" encoding="utf-8"?>
<a:theme xmlns:a="http://schemas.openxmlformats.org/drawingml/2006/main" name="上下浅蓝+白底+蓝红字+黑体Tim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黑体+Times">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eaVert" wrap="none" rtlCol="0">
        <a:spAutoFit/>
      </a:bodyPr>
      <a:lstStyle>
        <a:defPPr>
          <a:defRPr sz="2800" dirty="0" smtClean="0"/>
        </a:defPPr>
      </a:lstStyle>
      <a:style>
        <a:lnRef idx="2">
          <a:schemeClr val="accent2"/>
        </a:lnRef>
        <a:fillRef idx="1">
          <a:schemeClr val="lt1"/>
        </a:fillRef>
        <a:effectRef idx="0">
          <a:schemeClr val="accent2"/>
        </a:effectRef>
        <a:fontRef idx="minor">
          <a:schemeClr val="dk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312</TotalTime>
  <Words>1656</Words>
  <Application>Microsoft Office PowerPoint</Application>
  <PresentationFormat>全屏显示(4:3)</PresentationFormat>
  <Paragraphs>213</Paragraphs>
  <Slides>36</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36</vt:i4>
      </vt:variant>
    </vt:vector>
  </HeadingPairs>
  <TitlesOfParts>
    <vt:vector size="43" baseType="lpstr">
      <vt:lpstr>黑体</vt:lpstr>
      <vt:lpstr>Arial</vt:lpstr>
      <vt:lpstr>Calibri</vt:lpstr>
      <vt:lpstr>Cambria Math</vt:lpstr>
      <vt:lpstr>Times New Roman</vt:lpstr>
      <vt:lpstr>Wingdings</vt:lpstr>
      <vt:lpstr>上下浅蓝+白底+蓝红字+黑体Times</vt:lpstr>
      <vt:lpstr>降维与度量学习</vt:lpstr>
      <vt:lpstr>概述</vt:lpstr>
      <vt:lpstr>1. k近邻学习</vt:lpstr>
      <vt:lpstr>1. k近邻学习</vt:lpstr>
      <vt:lpstr>1. k近邻学习</vt:lpstr>
      <vt:lpstr>2. 低维嵌入</vt:lpstr>
      <vt:lpstr>2. 低维嵌入</vt:lpstr>
      <vt:lpstr>2. 低维嵌入</vt:lpstr>
      <vt:lpstr>2. 低维嵌入</vt:lpstr>
      <vt:lpstr>2. 低维嵌入</vt:lpstr>
      <vt:lpstr>2. 低维嵌入</vt:lpstr>
      <vt:lpstr>3. 主成分分析</vt:lpstr>
      <vt:lpstr>3. 主成分分析</vt:lpstr>
      <vt:lpstr>3. 主成分分析</vt:lpstr>
      <vt:lpstr>3. 主成分分析</vt:lpstr>
      <vt:lpstr>3. 主成分分析</vt:lpstr>
      <vt:lpstr>3. 主成分分析</vt:lpstr>
      <vt:lpstr>4. 核化线性降维</vt:lpstr>
      <vt:lpstr>4. 核化线性降维</vt:lpstr>
      <vt:lpstr>4. 核化线性降维</vt:lpstr>
      <vt:lpstr>5. 流形学习</vt:lpstr>
      <vt:lpstr>5. 流形学习</vt:lpstr>
      <vt:lpstr>5.1 等度量映射 </vt:lpstr>
      <vt:lpstr>5.1 等度量映射 </vt:lpstr>
      <vt:lpstr>5.1 等度量映射 </vt:lpstr>
      <vt:lpstr>5.2 局部线性嵌入</vt:lpstr>
      <vt:lpstr>5.2 局部线性嵌入</vt:lpstr>
      <vt:lpstr>5.2 局部线性嵌入</vt:lpstr>
      <vt:lpstr>5.2 局部线性嵌入</vt:lpstr>
      <vt:lpstr>6. 度量学习</vt:lpstr>
      <vt:lpstr>6. 度量学习</vt:lpstr>
      <vt:lpstr>6. 度量学习</vt:lpstr>
      <vt:lpstr>6. 度量学习</vt:lpstr>
      <vt:lpstr>6. 度量学习</vt:lpstr>
      <vt:lpstr>6. 度量学习</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wuxf</dc:creator>
  <cp:lastModifiedBy>wenwen</cp:lastModifiedBy>
  <cp:revision>5413</cp:revision>
  <cp:lastPrinted>2023-03-15T17:43:01Z</cp:lastPrinted>
  <dcterms:created xsi:type="dcterms:W3CDTF">2023-03-15T17:43:01Z</dcterms:created>
  <dcterms:modified xsi:type="dcterms:W3CDTF">2023-04-27T21:23:48Z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2052-4.2.2.6880</vt:lpwstr>
  </property>
  <property fmtid="{D5CDD505-2E9C-101B-9397-08002B2CF9AE}" pid="3" name="KSORubyTemplateID">
    <vt:lpwstr>8</vt:lpwstr>
  </property>
  <property fmtid="{D5CDD505-2E9C-101B-9397-08002B2CF9AE}" pid="4" name="ICV">
    <vt:lpwstr>28F8B6DB5BF60E190D0112641C9142A9</vt:lpwstr>
  </property>
</Properties>
</file>