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39" r:id="rId2"/>
    <p:sldId id="640" r:id="rId3"/>
    <p:sldId id="641" r:id="rId4"/>
    <p:sldId id="642" r:id="rId5"/>
    <p:sldId id="644" r:id="rId6"/>
    <p:sldId id="678" r:id="rId7"/>
    <p:sldId id="645" r:id="rId8"/>
    <p:sldId id="679" r:id="rId9"/>
    <p:sldId id="680" r:id="rId10"/>
    <p:sldId id="681" r:id="rId11"/>
    <p:sldId id="682" r:id="rId12"/>
    <p:sldId id="651" r:id="rId13"/>
    <p:sldId id="652" r:id="rId14"/>
    <p:sldId id="653" r:id="rId15"/>
    <p:sldId id="654" r:id="rId16"/>
    <p:sldId id="657" r:id="rId17"/>
    <p:sldId id="658" r:id="rId18"/>
    <p:sldId id="659" r:id="rId19"/>
    <p:sldId id="683" r:id="rId20"/>
    <p:sldId id="684" r:id="rId21"/>
    <p:sldId id="685" r:id="rId22"/>
    <p:sldId id="686" r:id="rId23"/>
    <p:sldId id="660" r:id="rId24"/>
    <p:sldId id="661" r:id="rId25"/>
    <p:sldId id="687" r:id="rId26"/>
    <p:sldId id="670" r:id="rId27"/>
    <p:sldId id="688" r:id="rId28"/>
    <p:sldId id="689" r:id="rId29"/>
    <p:sldId id="672" r:id="rId30"/>
    <p:sldId id="673" r:id="rId31"/>
    <p:sldId id="690" r:id="rId32"/>
    <p:sldId id="674" r:id="rId33"/>
    <p:sldId id="677" r:id="rId34"/>
  </p:sldIdLst>
  <p:sldSz cx="9144000" cy="6858000" type="screen4x3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66"/>
    <a:srgbClr val="147192"/>
    <a:srgbClr val="BDBD03"/>
    <a:srgbClr val="278999"/>
    <a:srgbClr val="5B9BD5"/>
    <a:srgbClr val="9BBB59"/>
    <a:srgbClr val="73A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89288" autoAdjust="0"/>
  </p:normalViewPr>
  <p:slideViewPr>
    <p:cSldViewPr snapToGrid="0">
      <p:cViewPr varScale="1">
        <p:scale>
          <a:sx n="67" d="100"/>
          <a:sy n="67" d="100"/>
        </p:scale>
        <p:origin x="180" y="36"/>
      </p:cViewPr>
      <p:guideLst>
        <p:guide orient="horz" pos="21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CC8C-3DEA-4360-9C0A-645C1E714506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72907-C2C9-48C8-9BF8-FFA023617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2D5D5-AE00-4E0C-B9F4-4674567F208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0267C-9B34-4EB6-8147-72CDB5DD00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64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1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8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3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9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9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2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0267C-9B34-4EB6-8147-72CDB5DD00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1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2"/>
            <a:ext cx="7772400" cy="1470025"/>
          </a:xfrm>
        </p:spPr>
        <p:txBody>
          <a:bodyPr/>
          <a:lstStyle>
            <a:lvl1pPr algn="ctr">
              <a:defRPr sz="4000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15544"/>
            <a:ext cx="6400800" cy="1417712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B2BE1-5DC4-424F-A2D6-FD4F362E34B8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mtClean="0"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8605" indent="-268605">
              <a:defRPr lang="zh-CN" altLang="en-US" sz="2400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01675" indent="-342900">
              <a:defRPr lang="zh-CN" altLang="en-US" sz="2000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47420" indent="-285750">
              <a:defRPr lang="zh-CN" altLang="en-US" b="0" kern="1200" baseline="0" dirty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342900" lvl="0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单击此处编辑母版文本样式</a:t>
            </a:r>
          </a:p>
          <a:p>
            <a:pPr marL="342900" lvl="1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第二级</a:t>
            </a:r>
          </a:p>
          <a:p>
            <a:pPr marL="342900" lvl="2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第三级</a:t>
            </a:r>
          </a:p>
          <a:p>
            <a:pPr marL="342900" lvl="3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第四级</a:t>
            </a:r>
          </a:p>
          <a:p>
            <a:pPr marL="342900" lvl="4" indent="-342900" algn="l" rtl="0" eaLnBrk="1" fontAlgn="base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BDE738-F65C-44CE-9E57-B8BFD63E1E75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294318"/>
            <a:ext cx="7772400" cy="1500187"/>
          </a:xfrm>
        </p:spPr>
        <p:txBody>
          <a:bodyPr anchor="ctr"/>
          <a:lstStyle>
            <a:lvl1pPr marL="0" indent="0" algn="ctr">
              <a:buNone/>
              <a:defRPr sz="3600">
                <a:solidFill>
                  <a:srgbClr val="C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7F4E69-CF2E-4BBD-BFD6-40704D1A2A8C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9A6B4-1D50-4FF4-B2D6-10E519F5D209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03C822-BB90-48FB-86AA-8B3B633849C7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C483E1-D47C-4FAD-BE68-C56C2485977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CDA8A-816C-407F-91A3-7F40E37F2A62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132893"/>
            <a:ext cx="5486400" cy="496987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TW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6199465"/>
            <a:ext cx="5486400" cy="350241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C1609-03A0-4E22-949F-2B46B2E28067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7B65B3-813B-40DD-883B-8347D9990CC6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928688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643688"/>
            <a:ext cx="9144000" cy="214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800">
              <a:latin typeface="+mn-lt"/>
            </a:endParaRPr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0" y="173038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8494" y="1008516"/>
            <a:ext cx="8829675" cy="552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8494" y="6640467"/>
            <a:ext cx="2133600" cy="2061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90B50CBB-D644-4A33-96F2-76ED71506B0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43250" y="6646398"/>
            <a:ext cx="2895600" cy="200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64569" y="6657756"/>
            <a:ext cx="2133600" cy="2002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A5AAEF0F-0BBD-4BC2-B079-FA6741C313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652780" indent="-29400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u"/>
        <a:defRPr sz="2000" b="0" kern="1200" baseline="0">
          <a:solidFill>
            <a:srgbClr val="002060"/>
          </a:solidFill>
          <a:latin typeface="+mn-lt"/>
          <a:ea typeface="+mn-ea"/>
          <a:cs typeface="+mn-cs"/>
        </a:defRPr>
      </a:lvl2pPr>
      <a:lvl3pPr marL="898525" indent="-23685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b="0" kern="1200" baseline="0">
          <a:solidFill>
            <a:srgbClr val="002060"/>
          </a:solidFill>
          <a:latin typeface="+mn-lt"/>
          <a:ea typeface="+mn-ea"/>
          <a:cs typeface="+mn-cs"/>
        </a:defRPr>
      </a:lvl3pPr>
      <a:lvl4pPr marL="1167130" indent="-26860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Ø"/>
        <a:defRPr sz="1600" b="0" kern="1200" baseline="0">
          <a:solidFill>
            <a:srgbClr val="002060"/>
          </a:solidFill>
          <a:latin typeface="+mn-lt"/>
          <a:ea typeface="+mn-ea"/>
          <a:cs typeface="+mn-cs"/>
        </a:defRPr>
      </a:lvl4pPr>
      <a:lvl5pPr marL="1437005" indent="-269875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p"/>
        <a:defRPr sz="1600" b="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A7C2F-8F86-42FA-CE59-2A3903892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半监督学习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D6AD4-6DE4-51DE-962B-C245394F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浙江大学</a:t>
            </a:r>
            <a:endParaRPr lang="en-US" altLang="zh-CN" dirty="0"/>
          </a:p>
          <a:p>
            <a:r>
              <a:rPr lang="zh-CN" altLang="en-US" dirty="0"/>
              <a:t>赵洲</a:t>
            </a:r>
          </a:p>
        </p:txBody>
      </p:sp>
    </p:spTree>
    <p:extLst>
      <p:ext uri="{BB962C8B-B14F-4D97-AF65-F5344CB8AC3E}">
        <p14:creationId xmlns:p14="http://schemas.microsoft.com/office/powerpoint/2010/main" val="3083095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CD62-3AAD-DCD4-7641-FC6EE32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生成式方法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8270-1512-A6F4-A2D2-4907099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高斯混合模型参数估计可用 </a:t>
            </a:r>
            <a:r>
              <a:rPr lang="en-US" altLang="zh-CN" dirty="0"/>
              <a:t>EM </a:t>
            </a:r>
            <a:r>
              <a:rPr lang="zh-CN" altLang="en-US" dirty="0"/>
              <a:t>算法求解：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A7392-798E-CA11-53BB-5A4CDD0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867F3E-215E-7FCF-28B4-C600B9FA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76" y="1623530"/>
            <a:ext cx="5806647" cy="49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9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CD62-3AAD-DCD4-7641-FC6EE32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生成式方法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8270-1512-A6F4-A2D2-4907099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高斯混合模型</a:t>
            </a:r>
            <a:r>
              <a:rPr lang="en-US" altLang="zh-CN" dirty="0"/>
              <a:t>                      </a:t>
            </a:r>
            <a:r>
              <a:rPr lang="zh-CN" altLang="en-US" dirty="0"/>
              <a:t>混合专家模型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                     朴素贝叶斯模型等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模型假设必须准确，即假设的生成式模型必须与真实数据分布吻合；否则利用未标记数据反倒会降低泛化性能。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A7392-798E-CA11-53BB-5A4CDD0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3DD3AE0-6C2B-3633-7166-C9191BB41E65}"/>
              </a:ext>
            </a:extLst>
          </p:cNvPr>
          <p:cNvCxnSpPr/>
          <p:nvPr/>
        </p:nvCxnSpPr>
        <p:spPr>
          <a:xfrm>
            <a:off x="2269864" y="1834179"/>
            <a:ext cx="11725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7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88F14-E4AF-6407-B0BE-D8BA2D0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半监督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19485-7F3A-0FFB-6844-FF4121E2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在考虑未标记样本后， </a:t>
            </a:r>
            <a:r>
              <a:rPr lang="en-US" altLang="zh-CN" dirty="0"/>
              <a:t>S3VM</a:t>
            </a:r>
            <a:r>
              <a:rPr lang="zh-CN" altLang="en-US" dirty="0"/>
              <a:t>试图找到能将两类有标记样本分开，且穿过数据低密度区域的划分超平面：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FC488-CA92-FAE1-C6FD-062F25C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CC2AFE-E3B2-485B-BB19-BA15AE46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04" y="2167667"/>
            <a:ext cx="4523792" cy="39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84B04-6876-4B40-113B-9E9F9BA7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半监督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8E108-B6B3-CF20-661A-F7E93FD6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TSVM</a:t>
            </a:r>
            <a:r>
              <a:rPr lang="zh-CN" altLang="en-US" b="1" dirty="0"/>
              <a:t>：</a:t>
            </a:r>
            <a:r>
              <a:rPr lang="zh-CN" altLang="en-US" dirty="0"/>
              <a:t>尝试将每个未标记样本分别作为正例或反例，然后在所有这些结果中，寻求一个在所有样本</a:t>
            </a:r>
            <a:r>
              <a:rPr lang="en-US" altLang="zh-CN" dirty="0"/>
              <a:t>(</a:t>
            </a:r>
            <a:r>
              <a:rPr lang="zh-CN" altLang="en-US" dirty="0"/>
              <a:t>包括有标记样本和进行了标记指派的未标记样本</a:t>
            </a:r>
            <a:r>
              <a:rPr lang="en-US" altLang="zh-CN" dirty="0"/>
              <a:t>)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FF0000"/>
                </a:solidFill>
              </a:rPr>
              <a:t>间隔最大化的划分超平面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D43E6-23D2-FB6D-8C51-EA26248E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CF4606-2FA1-94A3-E81E-E1478CE6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77" y="2764714"/>
            <a:ext cx="5587869" cy="235278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5EB0E84-7AF5-BD7C-8193-C0B094782C1B}"/>
              </a:ext>
            </a:extLst>
          </p:cNvPr>
          <p:cNvSpPr txBox="1"/>
          <p:nvPr/>
        </p:nvSpPr>
        <p:spPr>
          <a:xfrm>
            <a:off x="6118414" y="4995206"/>
            <a:ext cx="1955202" cy="36933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HiddenHorzOCR"/>
              </a:rPr>
              <a:t>TSVM </a:t>
            </a:r>
            <a:r>
              <a:rPr lang="zh-CN" altLang="en-US" sz="1800" b="0" i="0" u="none" strike="noStrike" baseline="0" dirty="0">
                <a:latin typeface="HiddenHorzOCR"/>
              </a:rPr>
              <a:t>的学习目标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1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E7566-3615-C6A8-E5B5-8CF1855E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半监督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5EE8C-EAF1-915D-40A8-3928ECEE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TSVM </a:t>
            </a:r>
            <a:r>
              <a:rPr lang="zh-CN" altLang="en-US" dirty="0"/>
              <a:t>算法：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34EC0-0B01-A043-40B9-866E6F41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49B6F2-216C-248F-4215-4072D9AC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95" y="1528068"/>
            <a:ext cx="6449209" cy="4183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8C8A67-EF2F-8606-B247-429D4B90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19" y="5749552"/>
            <a:ext cx="3335823" cy="7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1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55910-17D3-EA01-45C3-22E71B69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半监督</a:t>
            </a:r>
            <a:r>
              <a:rPr lang="en-US" altLang="zh-CN" dirty="0"/>
              <a:t>SVM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478B00-1492-6AAE-83C3-DA6DF902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9A0A-F979-3589-9BD5-9BD0B90B9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494" y="1008517"/>
                <a:ext cx="8829675" cy="25737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在对未标记样本进行标记指派及调整的过程中，有可能出现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类别不平衡问题</a:t>
                </a:r>
                <a:r>
                  <a:rPr lang="zh-CN" altLang="en-US" dirty="0"/>
                  <a:t>，即某类的样本远多于另一类，这将对</a:t>
                </a:r>
                <a:r>
                  <a:rPr lang="en-US" altLang="zh-CN" dirty="0"/>
                  <a:t>SVM</a:t>
                </a:r>
                <a:r>
                  <a:rPr lang="zh-CN" altLang="en-US" dirty="0"/>
                  <a:t>的训练造成困扰。为了减轻类别不平衡性所造成的不利影响，可对算法稍加改进：将优化目标中的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/>
                  <a:t>项拆分为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CN" altLang="en-US" dirty="0"/>
                  <a:t>两项，分别对应基于伪标记而当作正、反例使用的未标记样本，并在初始化时令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09A0A-F979-3589-9BD5-9BD0B90B9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494" y="1008517"/>
                <a:ext cx="8829675" cy="2573780"/>
              </a:xfrm>
              <a:blipFill>
                <a:blip r:embed="rId2"/>
                <a:stretch>
                  <a:fillRect l="-1105" t="-236" r="-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1A09F39-8BFC-E3EC-F48E-3FA77E1F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125" y="3831035"/>
            <a:ext cx="1717750" cy="8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1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BF060-82FF-8555-473D-14234348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474D1-9A27-048D-40C8-34ACC0A9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7CA12-646E-7932-09AE-19A937F5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4" y="1008516"/>
            <a:ext cx="8829675" cy="55267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给定一个数据集，可将其映射为一个图，数据集中每个样本对应于图中一个结点，若两个样本之间的相似度很高</a:t>
            </a:r>
            <a:r>
              <a:rPr lang="en-US" altLang="zh-CN" dirty="0"/>
              <a:t>(</a:t>
            </a:r>
            <a:r>
              <a:rPr lang="zh-CN" altLang="en-US" dirty="0"/>
              <a:t>或相关性很强</a:t>
            </a:r>
            <a:r>
              <a:rPr lang="en-US" altLang="zh-CN" dirty="0"/>
              <a:t>)</a:t>
            </a:r>
            <a:r>
              <a:rPr lang="zh-CN" altLang="en-US" dirty="0"/>
              <a:t>，则对应的结点之间存在一条边，边的</a:t>
            </a:r>
            <a:r>
              <a:rPr lang="en-US" altLang="zh-CN" dirty="0"/>
              <a:t>“</a:t>
            </a:r>
            <a:r>
              <a:rPr lang="zh-CN" altLang="en-US" dirty="0"/>
              <a:t>强度</a:t>
            </a:r>
            <a:r>
              <a:rPr lang="en-US" altLang="zh-CN" dirty="0"/>
              <a:t>”</a:t>
            </a:r>
            <a:r>
              <a:rPr lang="zh-CN" altLang="en-US" dirty="0"/>
              <a:t>正比于样本之间的相似度</a:t>
            </a:r>
            <a:r>
              <a:rPr lang="en-US" altLang="zh-CN" dirty="0"/>
              <a:t>(</a:t>
            </a:r>
            <a:r>
              <a:rPr lang="zh-CN" altLang="en-US" dirty="0"/>
              <a:t>或相关性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0D703E-041B-36AD-F1C2-1E5B5B46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32" y="3429000"/>
            <a:ext cx="4493335" cy="11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6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48E4-CE7A-F8FD-A43E-E714090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8A9-CB7E-943D-FEC2-708C3CE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能量函数最小化时即得到最优结果：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4B1B-73F5-E6FE-3F1E-CE658B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76DD150-17B7-71BB-3351-7DC48CEBB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43742"/>
              </p:ext>
            </p:extLst>
          </p:nvPr>
        </p:nvGraphicFramePr>
        <p:xfrm>
          <a:off x="1423399" y="1736320"/>
          <a:ext cx="6297202" cy="272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MP 图像" r:id="rId4" imgW="5591160" imgH="2419200" progId="Paint.Picture">
                  <p:embed/>
                </p:oleObj>
              </mc:Choice>
              <mc:Fallback>
                <p:oleObj name="BMP 图像" r:id="rId4" imgW="5591160" imgH="2419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399" y="1736320"/>
                        <a:ext cx="6297202" cy="2724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AB960429-8FAE-F3FB-F079-CE120A0F3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4405" y="4760439"/>
            <a:ext cx="1649001" cy="3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7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11D78-D0EF-AC25-3733-630DD082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585E20-8BF6-A2C3-CDAA-5CF661E49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具有最小能量的函数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在有标记样本上满足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在未标记样本上满足               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585E20-8BF6-A2C3-CDAA-5CF661E49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5" t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20131-F593-5BF9-0CE7-09F75CD8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DCF866-9BFE-284A-F7F4-7D242FD1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77" y="1084855"/>
            <a:ext cx="2818110" cy="3869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FF604F-3DAC-BB01-910F-F1A853CCA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02" y="1672814"/>
            <a:ext cx="985613" cy="3620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DF6DC6-5199-DA1D-D43E-6EE290BE4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872" y="2216304"/>
            <a:ext cx="6336254" cy="15872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1A37E0-D347-0334-484C-BD90FD87C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901" y="4107040"/>
            <a:ext cx="1350197" cy="64778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893100-2F2E-0EAB-4197-22DE100A4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176" y="5058334"/>
            <a:ext cx="3525645" cy="55781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BA09AD1-049C-D6A7-9FB5-754D41410EC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4571999" y="3803529"/>
            <a:ext cx="1" cy="3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643D835-F4E2-1764-8904-19843469E68E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571999" y="4754823"/>
            <a:ext cx="1" cy="303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6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48E4-CE7A-F8FD-A43E-E714090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4B1B-73F5-E6FE-3F1E-CE658B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813A73-1ED8-F93F-6EC4-684FC242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07" y="1238617"/>
            <a:ext cx="4354185" cy="16692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9B6B3B-DBE5-B7F8-0C92-224F5204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238" y="3319349"/>
            <a:ext cx="3339521" cy="400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51354A-E643-D4A8-782B-08BFFCF5A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365" y="4219320"/>
            <a:ext cx="3869265" cy="140006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51FF777-6487-0DDB-9E75-44290B175BF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571999" y="2907820"/>
            <a:ext cx="1" cy="4115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0F69CB-3269-C382-FFAB-89A61B2B85E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4571998" y="3719364"/>
            <a:ext cx="1" cy="499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8BBAE3-4CED-56E0-11CB-E2B6C07A3E27}"/>
              </a:ext>
            </a:extLst>
          </p:cNvPr>
          <p:cNvSpPr txBox="1"/>
          <p:nvPr/>
        </p:nvSpPr>
        <p:spPr>
          <a:xfrm>
            <a:off x="5521363" y="5604401"/>
            <a:ext cx="3434376" cy="369332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0" i="0" u="none" strike="noStrike" baseline="0" dirty="0">
                <a:latin typeface="HiddenHorzOCR"/>
              </a:rPr>
              <a:t>针对二分类问题的标记传播方法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70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7B765-9F25-FE64-A06B-07F06637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D9321-FB22-05ED-AFB2-25FCC72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未标记样本</a:t>
            </a:r>
            <a:endParaRPr lang="en-US" altLang="zh-CN" dirty="0"/>
          </a:p>
          <a:p>
            <a:r>
              <a:rPr lang="zh-CN" altLang="en-US" dirty="0"/>
              <a:t>生成式方法</a:t>
            </a:r>
            <a:endParaRPr lang="en-US" altLang="zh-CN" dirty="0"/>
          </a:p>
          <a:p>
            <a:r>
              <a:rPr lang="zh-CN" altLang="en-US" dirty="0"/>
              <a:t>半监督</a:t>
            </a:r>
            <a:r>
              <a:rPr lang="en-US" altLang="zh-CN" dirty="0"/>
              <a:t>SVM</a:t>
            </a:r>
          </a:p>
          <a:p>
            <a:r>
              <a:rPr lang="zh-CN" altLang="en-US" dirty="0"/>
              <a:t>图半监督学习</a:t>
            </a:r>
            <a:endParaRPr lang="en-US" altLang="zh-CN" dirty="0"/>
          </a:p>
          <a:p>
            <a:r>
              <a:rPr lang="zh-CN" altLang="en-US" dirty="0"/>
              <a:t>基于分歧的方法</a:t>
            </a:r>
            <a:endParaRPr lang="en-US" altLang="zh-CN" dirty="0"/>
          </a:p>
          <a:p>
            <a:r>
              <a:rPr lang="zh-CN" altLang="en-US" dirty="0"/>
              <a:t>半监督聚类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5AE19-4974-1326-DF97-A2B18122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48E4-CE7A-F8FD-A43E-E714090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8A9-CB7E-943D-FEC2-708C3CE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适用于多分类问题的标记传播方法：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定义一个                     的非负标记矩阵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相应的分类规则为：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</a:t>
            </a:r>
            <a:r>
              <a:rPr lang="en-US" altLang="zh-CN" b="1" dirty="0"/>
              <a:t>W</a:t>
            </a:r>
            <a:r>
              <a:rPr lang="zh-CN" altLang="en-US" dirty="0"/>
              <a:t>构造一个标记传播矩阵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4B1B-73F5-E6FE-3F1E-CE658B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52F051-233D-F941-D7DC-A85FEA58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47" y="1675386"/>
            <a:ext cx="1389976" cy="3415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C94E42-594D-C219-9F03-2311133A1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307" y="1675386"/>
            <a:ext cx="2662520" cy="3715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52149F-DC4C-40AC-ABF1-E81F05214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623" y="2198317"/>
            <a:ext cx="2570586" cy="3415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658B74-5BCA-0531-CDAF-D325731DF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032" y="3044675"/>
            <a:ext cx="5135936" cy="11244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AE4CD9-2524-7AAD-C9E5-1A9EF9930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75" y="4350576"/>
            <a:ext cx="1997864" cy="4334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F633889-F1E0-DA1A-19FE-3A2CB58F5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3792" y="5025674"/>
            <a:ext cx="3379077" cy="34251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887545-4794-E5B4-7568-1BB3E2B9C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6500" y="5609792"/>
            <a:ext cx="3953659" cy="5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47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48E4-CE7A-F8FD-A43E-E714090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8A9-CB7E-943D-FEC2-708C3CE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算法描述：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4B1B-73F5-E6FE-3F1E-CE658B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B96D95-F212-AAC5-9CD9-65B42D54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94" y="1716054"/>
            <a:ext cx="5324139" cy="43191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3D71532-FC09-86CD-7EBF-DC53C22A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1" y="2673275"/>
            <a:ext cx="3262616" cy="8113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DFC9F0-B398-7536-1254-5FCB1F75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290" y="3569994"/>
            <a:ext cx="3455613" cy="8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0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848E4-CE7A-F8FD-A43E-E714090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图半监督学习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EC8A9-CB7E-943D-FEC2-708C3CE7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算法对应于正则化框架：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在存储开销上，这使得此类算法很难直接处理大规模数据</a:t>
            </a:r>
            <a:endParaRPr lang="en-US" altLang="zh-CN" dirty="0"/>
          </a:p>
          <a:p>
            <a:r>
              <a:rPr lang="zh-CN" altLang="en-US" dirty="0"/>
              <a:t>由于构图过程仅能考虑训练样本集，难以判知新样本在图中的位置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4B1B-73F5-E6FE-3F1E-CE658B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E73527-9426-DD29-0FA2-D65A4A9E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732" y="1679196"/>
            <a:ext cx="5502536" cy="9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8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6711F-A08C-1A05-8641-51D53275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基于分歧的方法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B8008-2538-5C48-483F-969F56AF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多视图数据：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一个数据对象往往同时拥有多个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FF0000"/>
                </a:solidFill>
              </a:rPr>
              <a:t>属性集</a:t>
            </a:r>
            <a:r>
              <a:rPr lang="en-US" altLang="zh-CN" dirty="0"/>
              <a:t>" (attribute set) </a:t>
            </a:r>
            <a:r>
              <a:rPr lang="zh-CN" altLang="en-US" dirty="0"/>
              <a:t>，每个属性集就构成了一个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视图</a:t>
            </a:r>
            <a:r>
              <a:rPr lang="en-US" altLang="zh-CN" dirty="0"/>
              <a:t>”(view)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相容性：不同视图所包含的关于输出空间的信息是一致的。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相容互补性：假设数据拥有两个充分且条件独立视图，</a:t>
            </a:r>
            <a:r>
              <a:rPr lang="en-US" altLang="zh-CN" dirty="0"/>
              <a:t>“</a:t>
            </a:r>
            <a:r>
              <a:rPr lang="zh-CN" altLang="en-US" dirty="0"/>
              <a:t>充分</a:t>
            </a:r>
            <a:r>
              <a:rPr lang="en-US" altLang="zh-CN" dirty="0"/>
              <a:t>”</a:t>
            </a:r>
            <a:r>
              <a:rPr lang="zh-CN" altLang="en-US" dirty="0"/>
              <a:t>是指每个视图都包含足以产生最优学习器的信息；</a:t>
            </a:r>
            <a:r>
              <a:rPr lang="en-US" altLang="zh-CN" dirty="0"/>
              <a:t>“</a:t>
            </a:r>
            <a:r>
              <a:rPr lang="zh-CN" altLang="en-US" dirty="0"/>
              <a:t>条件独立</a:t>
            </a:r>
            <a:r>
              <a:rPr lang="en-US" altLang="zh-CN" dirty="0"/>
              <a:t>”</a:t>
            </a:r>
            <a:r>
              <a:rPr lang="zh-CN" altLang="en-US" dirty="0"/>
              <a:t>则是指在给定类别标记条件下两个视图独立。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078FD-13FE-604A-3C0D-F7FEC126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A0AB-9EF6-B539-98C1-6F1CDD8C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基于分歧的方法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5174F-E0A0-8D89-BB2D-EA0C9BFF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在此情形下，可用一个简单的办法来利用未标记数据：</a:t>
            </a:r>
            <a:endParaRPr lang="en-US" altLang="zh-CN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首先，在每个视图上基于有标记样本分别训练出一个</a:t>
            </a:r>
            <a:r>
              <a:rPr lang="zh-CN" altLang="en-US" dirty="0">
                <a:solidFill>
                  <a:srgbClr val="FF0000"/>
                </a:solidFill>
              </a:rPr>
              <a:t>分类器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然后，让每个分类器分别去挑选自己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FF0000"/>
                </a:solidFill>
              </a:rPr>
              <a:t>最有把握的</a:t>
            </a:r>
            <a:r>
              <a:rPr lang="en-US" altLang="zh-CN" dirty="0"/>
              <a:t>"</a:t>
            </a:r>
            <a:r>
              <a:rPr lang="zh-CN" altLang="en-US" dirty="0"/>
              <a:t>未标记样本赋予伪标记，并将</a:t>
            </a:r>
            <a:r>
              <a:rPr lang="zh-CN" altLang="en-US" dirty="0">
                <a:solidFill>
                  <a:srgbClr val="FF0000"/>
                </a:solidFill>
              </a:rPr>
              <a:t>伪标记样本</a:t>
            </a:r>
            <a:r>
              <a:rPr lang="zh-CN" altLang="en-US" dirty="0"/>
              <a:t>提供给另一个分类器作为新增的有标记样本用于训练更新</a:t>
            </a:r>
            <a:r>
              <a:rPr lang="en-US" altLang="zh-CN" dirty="0"/>
              <a:t>……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dirty="0"/>
              <a:t>这个</a:t>
            </a:r>
            <a:r>
              <a:rPr lang="en-US" altLang="zh-CN" dirty="0"/>
              <a:t>"</a:t>
            </a:r>
            <a:r>
              <a:rPr lang="zh-CN" altLang="en-US" dirty="0">
                <a:solidFill>
                  <a:srgbClr val="FF0000"/>
                </a:solidFill>
              </a:rPr>
              <a:t>互相学习、共同进步</a:t>
            </a:r>
            <a:r>
              <a:rPr lang="en-US" altLang="zh-CN" dirty="0"/>
              <a:t>"</a:t>
            </a:r>
            <a:r>
              <a:rPr lang="zh-CN" altLang="en-US" dirty="0"/>
              <a:t>的过程不断迭代进行，直到两个分类器都不再发生变化，或达到预先设定的迭代轮数为止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59262-0B39-9F38-50FE-E8F0ACFC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13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DA0AB-9EF6-B539-98C1-6F1CDD8C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基于分歧的方法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5174F-E0A0-8D89-BB2D-EA0C9BFF3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协同训练算法：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59262-0B39-9F38-50FE-E8F0ACFC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BC1152-53BE-B7A9-B128-DCD66305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0" y="1008516"/>
            <a:ext cx="5018466" cy="56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1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909E2-0950-AE0E-DF73-C4039BD3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6877A-06F5-71EB-8667-3E7104CC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4" y="1255941"/>
            <a:ext cx="8829675" cy="4117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聚类任务中获得的监督信息：</a:t>
            </a:r>
            <a:endParaRPr lang="en-US" altLang="zh-CN" dirty="0"/>
          </a:p>
          <a:p>
            <a:r>
              <a:rPr lang="en-US" altLang="zh-CN" dirty="0"/>
              <a:t>"</a:t>
            </a:r>
            <a:r>
              <a:rPr lang="zh-CN" altLang="en-US" dirty="0"/>
              <a:t>必连</a:t>
            </a:r>
            <a:r>
              <a:rPr lang="en-US" altLang="zh-CN" dirty="0"/>
              <a:t>"(must-link) </a:t>
            </a:r>
            <a:r>
              <a:rPr lang="zh-CN" altLang="en-US" dirty="0"/>
              <a:t>与</a:t>
            </a:r>
            <a:r>
              <a:rPr lang="en-US" altLang="zh-CN" dirty="0"/>
              <a:t>"</a:t>
            </a:r>
            <a:r>
              <a:rPr lang="zh-CN" altLang="en-US" dirty="0"/>
              <a:t>勿连</a:t>
            </a:r>
            <a:r>
              <a:rPr lang="en-US" altLang="zh-CN" dirty="0"/>
              <a:t>" ( cannot-link) </a:t>
            </a:r>
            <a:r>
              <a:rPr lang="zh-CN" altLang="en-US" dirty="0"/>
              <a:t>约束</a:t>
            </a:r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样本必属于同一个簇    指样本必不属于同一个簇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少量的有标记样本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B3CB8-CEC5-2ECD-7C87-FE1A1F6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26</a:t>
            </a:fld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5E404AE-D066-07CE-9314-95A870B3A73C}"/>
              </a:ext>
            </a:extLst>
          </p:cNvPr>
          <p:cNvCxnSpPr/>
          <p:nvPr/>
        </p:nvCxnSpPr>
        <p:spPr>
          <a:xfrm>
            <a:off x="1581374" y="2264485"/>
            <a:ext cx="0" cy="704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1734059-B117-CAA7-D0ED-6AF44908AA15}"/>
              </a:ext>
            </a:extLst>
          </p:cNvPr>
          <p:cNvCxnSpPr/>
          <p:nvPr/>
        </p:nvCxnSpPr>
        <p:spPr>
          <a:xfrm>
            <a:off x="4745915" y="2264485"/>
            <a:ext cx="0" cy="704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5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909E2-0950-AE0E-DF73-C4039BD3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6877A-06F5-71EB-8667-3E7104CC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94" y="1067681"/>
            <a:ext cx="8829675" cy="4117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约束</a:t>
            </a:r>
            <a:r>
              <a:rPr lang="en-US" altLang="zh-CN" dirty="0"/>
              <a:t>k</a:t>
            </a:r>
            <a:r>
              <a:rPr lang="zh-CN" altLang="en-US" dirty="0"/>
              <a:t>均值算法：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FB3CB8-CEC5-2ECD-7C87-FE1A1F6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519F7F-5C58-E4F2-54A3-C818DC59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64" y="984324"/>
            <a:ext cx="5206595" cy="563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3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1DB7-0A2E-3C29-6172-425A493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7454F-582F-48D7-1A33-5578CBA2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0EB68E-5B29-AD79-A374-DF0E2D6B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13" y="1026689"/>
            <a:ext cx="6127573" cy="54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1DB7-0A2E-3C29-6172-425A493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12006-DD2F-7882-DD4F-0C4F5DC733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必连关系集合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zh-CN" altLang="en-US" dirty="0"/>
                  <a:t>和勿连关系集合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经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轮迭代后均值向量不再发生变化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与第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轮迭代相同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，于是得到最终聚类结果：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D12006-DD2F-7882-DD4F-0C4F5DC73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5" t="-110" r="-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7454F-582F-48D7-1A33-5578CBA2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316632-EB32-A03F-EFF5-AF9A9227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" y="1906993"/>
            <a:ext cx="7982174" cy="1157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98ED24-C664-27C5-E864-77363FB9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36" y="4346087"/>
            <a:ext cx="5976178" cy="14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A9C59-B786-E219-D644-3BE18717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未标记样本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EB667-674D-E781-8008-78170DD4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5F8D44-BFE3-37A8-F497-94968F76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1484638"/>
            <a:ext cx="3492986" cy="3433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67EAAD-1FF1-A171-2E20-58AC7B397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6"/>
          <a:stretch/>
        </p:blipFill>
        <p:spPr>
          <a:xfrm>
            <a:off x="573406" y="2142186"/>
            <a:ext cx="3455334" cy="3433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35F8FC4-D95F-0507-7D1B-FE46418F80FC}"/>
              </a:ext>
            </a:extLst>
          </p:cNvPr>
          <p:cNvSpPr txBox="1"/>
          <p:nvPr/>
        </p:nvSpPr>
        <p:spPr>
          <a:xfrm>
            <a:off x="5209391" y="1458684"/>
            <a:ext cx="2423159" cy="369332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HiddenHorzOCR"/>
              </a:rPr>
              <a:t>"</a:t>
            </a:r>
            <a:r>
              <a:rPr lang="zh-CN" altLang="en-US" sz="1800" b="0" i="0" u="none" strike="noStrike" baseline="0" dirty="0">
                <a:latin typeface="HiddenHorzOCR"/>
              </a:rPr>
              <a:t>有标记</a:t>
            </a:r>
            <a:r>
              <a:rPr lang="en-US" altLang="zh-CN" sz="1800" b="0" i="0" u="none" strike="noStrike" baseline="0" dirty="0">
                <a:latin typeface="HiddenHorzOCR"/>
              </a:rPr>
              <a:t>" (labeled)</a:t>
            </a:r>
            <a:r>
              <a:rPr lang="zh-CN" altLang="en-US" sz="1800" b="0" i="0" u="none" strike="noStrike" baseline="0" dirty="0">
                <a:latin typeface="HiddenHorzOCR"/>
              </a:rPr>
              <a:t>样本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DD89F3-0A5E-8ADC-2AE3-6C0B838F199D}"/>
              </a:ext>
            </a:extLst>
          </p:cNvPr>
          <p:cNvSpPr txBox="1"/>
          <p:nvPr/>
        </p:nvSpPr>
        <p:spPr>
          <a:xfrm>
            <a:off x="5209391" y="2133312"/>
            <a:ext cx="2686722" cy="369332"/>
          </a:xfrm>
          <a:prstGeom prst="rect">
            <a:avLst/>
          </a:prstGeom>
          <a:solidFill>
            <a:schemeClr val="l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HiddenHorzOCR"/>
              </a:rPr>
              <a:t>"</a:t>
            </a:r>
            <a:r>
              <a:rPr lang="zh-CN" altLang="en-US" sz="1800" b="0" i="0" u="none" strike="noStrike" baseline="0" dirty="0">
                <a:latin typeface="HiddenHorzOCR"/>
              </a:rPr>
              <a:t>未标记</a:t>
            </a:r>
            <a:r>
              <a:rPr lang="en-US" altLang="zh-CN" sz="1800" b="0" i="0" u="none" strike="noStrike" baseline="0" dirty="0">
                <a:latin typeface="HiddenHorzOCR"/>
              </a:rPr>
              <a:t>" (unlabeled)</a:t>
            </a:r>
            <a:r>
              <a:rPr lang="zh-CN" altLang="en-US" sz="1800" b="0" i="0" u="none" strike="noStrike" baseline="0" dirty="0">
                <a:latin typeface="HiddenHorzOCR"/>
              </a:rPr>
              <a:t>样本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234087-9692-BBA0-B0CB-8A9C146275D4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4066391" y="164335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344CF44-02F5-BBF9-02E0-E8FD80186A1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028740" y="2317978"/>
            <a:ext cx="1180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1C80EEE2-8D74-30ED-AAE2-B1E4385AF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74" y="3361380"/>
            <a:ext cx="6341633" cy="198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97D3-D7B9-E4AD-7745-EB4A790D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48CFA-9A1D-EF7B-1F09-DC502543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约束种子</a:t>
            </a:r>
            <a:r>
              <a:rPr lang="en-US" altLang="zh-CN" dirty="0"/>
              <a:t>k </a:t>
            </a:r>
            <a:r>
              <a:rPr lang="zh-CN" altLang="en-US" dirty="0"/>
              <a:t>均值算法：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2AF77-79A1-E619-787D-E310D667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DFE39A-65E1-F3EF-FC53-56789E26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91" y="1114141"/>
            <a:ext cx="6049179" cy="52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C1DB7-0A2E-3C29-6172-425A4939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7454F-582F-48D7-1A33-5578CBA2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233A4D-30C5-4DE5-9729-029C8865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84" y="1119801"/>
            <a:ext cx="5960232" cy="53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5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0085-53A0-F2FE-8471-7CA6AEA9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半监督聚类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7CA0A-E2A5-C66C-003F-2D439CA9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假定作为种子的有标记样本为：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经</a:t>
            </a:r>
            <a:r>
              <a:rPr lang="en-US" altLang="zh-CN" dirty="0"/>
              <a:t>4 </a:t>
            </a:r>
            <a:r>
              <a:rPr lang="zh-CN" altLang="en-US" dirty="0"/>
              <a:t>轮迭代后均值向量不再发生变化</a:t>
            </a:r>
            <a:r>
              <a:rPr lang="en-US" altLang="zh-CN" dirty="0"/>
              <a:t>(</a:t>
            </a:r>
            <a:r>
              <a:rPr lang="zh-CN" altLang="en-US" dirty="0"/>
              <a:t>与第</a:t>
            </a:r>
            <a:r>
              <a:rPr lang="en-US" altLang="zh-CN" dirty="0"/>
              <a:t>3</a:t>
            </a:r>
            <a:r>
              <a:rPr lang="zh-CN" altLang="en-US" dirty="0"/>
              <a:t>轮迭代相同</a:t>
            </a:r>
            <a:r>
              <a:rPr lang="en-US" altLang="zh-CN" dirty="0"/>
              <a:t>) </a:t>
            </a:r>
            <a:r>
              <a:rPr lang="zh-CN" altLang="en-US" dirty="0"/>
              <a:t>，于是得到最终聚类结果：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AA00C-8C54-943E-9221-2111EC15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6A869-8CBA-A013-E2CF-90B96CD9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13" y="1801158"/>
            <a:ext cx="6013749" cy="4546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92E985-1EAE-1054-191F-26184B45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75" y="3900081"/>
            <a:ext cx="6465345" cy="15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4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36669EA-0EB2-0BD7-2DB3-3C08E24F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242904-2487-24F9-8AAC-C0935349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7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D2BE-E257-8689-C1A4-51167DB7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未标记样本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D5803-FCC4-0FC9-AAD3-402466ED5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半监督学习：让学习器不依赖外界交互、自动地利用未标记样本来提升学习性能。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聚类假设：假设数据存在簇结构，同一个簇的样本属于同一个类别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流形假设：假设数据分布在一个流形结构上，邻近的样本拥有相似的输出值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05BAD-3063-566A-7BC3-16E4231A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2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D2BE-E257-8689-C1A4-51167DB7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未标记样本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05BAD-3063-566A-7BC3-16E4231A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6CD9-559D-49A7-461E-CCF3F1447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3" y="1188720"/>
            <a:ext cx="7441928" cy="53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2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5BF13-C76C-CB3E-843C-75963588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未标记样本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53B4D-380F-9BAF-57C5-2E267592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(pure)</a:t>
            </a:r>
            <a:r>
              <a:rPr lang="zh-CN" altLang="en-US" dirty="0"/>
              <a:t>半监督学习：假定训练数据中的未标记样本并非待预测的数据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基于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“开放世界”</a:t>
            </a:r>
            <a:r>
              <a:rPr lang="zh-CN" altLang="en-US" dirty="0">
                <a:sym typeface="Wingdings" panose="05000000000000000000" pitchFamily="2" charset="2"/>
              </a:rPr>
              <a:t>假设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直推学习：假定学习过程中所考虑的未标记样本恰是待预测数据，学习的目的就是在这些未标记样本上获得最优泛化性能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基于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“封闭世界”</a:t>
            </a:r>
            <a:r>
              <a:rPr lang="zh-CN" altLang="en-US" dirty="0">
                <a:sym typeface="Wingdings" panose="05000000000000000000" pitchFamily="2" charset="2"/>
              </a:rPr>
              <a:t>假设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E251DB-5CEF-59CF-18DE-1F6FEAA9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CD62-3AAD-DCD4-7641-FC6EE32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生成式方法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598270-1512-A6F4-A2D2-490709955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给定样本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， 其真实类别标记为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为所有可能的类别。假设样本由高斯混合模型生成，且每个类别对应一个高斯混合成分。数据样本是基于如下概率密度生成：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598270-1512-A6F4-A2D2-490709955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A7392-798E-CA11-53BB-5A4CDD0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20A685-6AA4-45DB-22B1-57CAF3686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27" y="3245897"/>
            <a:ext cx="3171208" cy="9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CD62-3AAD-DCD4-7641-FC6EE32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生成式方法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8270-1512-A6F4-A2D2-4907099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最大化后验概率可知：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A7392-798E-CA11-53BB-5A4CDD0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D787C5-D2E7-436C-1364-EE39A8ED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40" y="1683446"/>
            <a:ext cx="5473008" cy="23963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975AC7-BD03-8583-8BA4-0FC26AFA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40" y="4994198"/>
            <a:ext cx="3548903" cy="104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4CD62-3AAD-DCD4-7641-FC6EE321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生成式方法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8270-1512-A6F4-A2D2-49070995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给定有标记样本集和未标记样本集。假设所有样本独立同分布，且都是由同一个高斯混合模型生成的。用极大似然法来估计高斯泪合模型的参数：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A7392-798E-CA11-53BB-5A4CDD0E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EF0F-0BBD-4BC2-B079-FA6741C313A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00B932-A141-6BF9-4C3D-2658FEE7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54" y="2772456"/>
            <a:ext cx="6072692" cy="14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33157"/>
      </p:ext>
    </p:extLst>
  </p:cSld>
  <p:clrMapOvr>
    <a:masterClrMapping/>
  </p:clrMapOvr>
</p:sld>
</file>

<file path=ppt/theme/theme1.xml><?xml version="1.0" encoding="utf-8"?>
<a:theme xmlns:a="http://schemas.openxmlformats.org/drawingml/2006/main" name="上下浅蓝+白底+蓝红字+黑体Ti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黑体+Times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eaVert" wrap="none" rtlCol="0">
        <a:spAutoFit/>
      </a:bodyPr>
      <a:lstStyle>
        <a:defPPr>
          <a:defRPr sz="2800" dirty="0" smtClean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1171</Words>
  <Application>Microsoft Office PowerPoint</Application>
  <PresentationFormat>全屏显示(4:3)</PresentationFormat>
  <Paragraphs>177</Paragraphs>
  <Slides>33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HiddenHorzOCR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上下浅蓝+白底+蓝红字+黑体Times</vt:lpstr>
      <vt:lpstr>BMP 图像</vt:lpstr>
      <vt:lpstr>半监督学习</vt:lpstr>
      <vt:lpstr>概述</vt:lpstr>
      <vt:lpstr>1. 未标记样本</vt:lpstr>
      <vt:lpstr>1. 未标记样本</vt:lpstr>
      <vt:lpstr>1. 未标记样本</vt:lpstr>
      <vt:lpstr>1. 未标记样本</vt:lpstr>
      <vt:lpstr>2. 生成式方法</vt:lpstr>
      <vt:lpstr>2. 生成式方法</vt:lpstr>
      <vt:lpstr>2. 生成式方法</vt:lpstr>
      <vt:lpstr>2. 生成式方法</vt:lpstr>
      <vt:lpstr>2. 生成式方法</vt:lpstr>
      <vt:lpstr>3. 半监督SVM</vt:lpstr>
      <vt:lpstr>3. 半监督SVM</vt:lpstr>
      <vt:lpstr>3. 半监督SVM</vt:lpstr>
      <vt:lpstr>3.半监督SVM</vt:lpstr>
      <vt:lpstr>4. 图半监督学习</vt:lpstr>
      <vt:lpstr>4. 图半监督学习</vt:lpstr>
      <vt:lpstr>4. 图半监督学习</vt:lpstr>
      <vt:lpstr>4. 图半监督学习</vt:lpstr>
      <vt:lpstr>4. 图半监督学习</vt:lpstr>
      <vt:lpstr>4. 图半监督学习</vt:lpstr>
      <vt:lpstr>4. 图半监督学习</vt:lpstr>
      <vt:lpstr>5. 基于分歧的方法</vt:lpstr>
      <vt:lpstr>5. 基于分歧的方法</vt:lpstr>
      <vt:lpstr>5. 基于分歧的方法</vt:lpstr>
      <vt:lpstr>6. 半监督聚类</vt:lpstr>
      <vt:lpstr>6. 半监督聚类</vt:lpstr>
      <vt:lpstr>6. 半监督聚类</vt:lpstr>
      <vt:lpstr>6. 半监督聚类</vt:lpstr>
      <vt:lpstr>6. 半监督聚类</vt:lpstr>
      <vt:lpstr>6. 半监督聚类</vt:lpstr>
      <vt:lpstr>6. 半监督聚类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wuxf</dc:creator>
  <cp:lastModifiedBy>hold on</cp:lastModifiedBy>
  <cp:revision>5417</cp:revision>
  <cp:lastPrinted>2023-03-15T17:43:01Z</cp:lastPrinted>
  <dcterms:created xsi:type="dcterms:W3CDTF">2023-03-15T17:43:01Z</dcterms:created>
  <dcterms:modified xsi:type="dcterms:W3CDTF">2023-11-16T03:55:58Z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2052-4.2.2.6880</vt:lpwstr>
  </property>
  <property fmtid="{D5CDD505-2E9C-101B-9397-08002B2CF9AE}" pid="3" name="KSORubyTemplateID">
    <vt:lpwstr>8</vt:lpwstr>
  </property>
  <property fmtid="{D5CDD505-2E9C-101B-9397-08002B2CF9AE}" pid="4" name="ICV">
    <vt:lpwstr>28F8B6DB5BF60E190D0112641C9142A9</vt:lpwstr>
  </property>
</Properties>
</file>