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FE96-92B8-4B7A-888B-04B85E92D79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BA2C-29D0-40A3-9555-52124DD159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altLang="zh-CN" sz="2000" b="1" smtClean="0">
                <a:ea typeface="楷体_GB2312"/>
              </a:rPr>
              <a:t>2019《</a:t>
            </a:r>
            <a:r>
              <a:rPr lang="zh-CN" altLang="en-US" sz="2000" b="1" dirty="0" smtClean="0">
                <a:ea typeface="楷体_GB2312"/>
              </a:rPr>
              <a:t>电路与电子技术实验</a:t>
            </a:r>
            <a:r>
              <a:rPr lang="en-US" altLang="zh-CN" sz="2000" b="1" dirty="0" smtClean="0">
                <a:ea typeface="楷体_GB2312"/>
              </a:rPr>
              <a:t>II》</a:t>
            </a:r>
            <a:r>
              <a:rPr lang="zh-CN" altLang="en-US" sz="2000" b="1" dirty="0" smtClean="0">
                <a:ea typeface="楷体_GB2312"/>
              </a:rPr>
              <a:t>实验安排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ea typeface="楷体_GB2312"/>
              </a:rPr>
              <a:t>注意：</a:t>
            </a:r>
            <a:r>
              <a:rPr lang="zh-CN" altLang="en-US" sz="2000" b="1" dirty="0" smtClean="0">
                <a:ea typeface="楷体_GB2312"/>
              </a:rPr>
              <a:t>第</a:t>
            </a:r>
            <a:r>
              <a:rPr lang="en-US" altLang="zh-CN" sz="2000" b="1" dirty="0" smtClean="0">
                <a:ea typeface="楷体_GB2312"/>
              </a:rPr>
              <a:t>1</a:t>
            </a:r>
            <a:r>
              <a:rPr lang="zh-CN" altLang="en-US" sz="2000" b="1" dirty="0" smtClean="0">
                <a:ea typeface="楷体_GB2312"/>
              </a:rPr>
              <a:t>周到第</a:t>
            </a:r>
            <a:r>
              <a:rPr lang="en-US" altLang="zh-CN" sz="2000" b="1" dirty="0" smtClean="0">
                <a:ea typeface="楷体_GB2312"/>
              </a:rPr>
              <a:t>14</a:t>
            </a:r>
            <a:r>
              <a:rPr lang="zh-CN" altLang="en-US" sz="2000" b="1" dirty="0" smtClean="0">
                <a:ea typeface="楷体_GB2312"/>
              </a:rPr>
              <a:t>周的实验内容请参见</a:t>
            </a:r>
            <a:r>
              <a:rPr lang="en-US" altLang="zh-CN" sz="2000" b="1" dirty="0" smtClean="0">
                <a:ea typeface="楷体_GB2312"/>
              </a:rPr>
              <a:t>《</a:t>
            </a:r>
            <a:r>
              <a:rPr lang="zh-CN" altLang="en-US" sz="2000" b="1" dirty="0" smtClean="0">
                <a:ea typeface="楷体_GB2312"/>
              </a:rPr>
              <a:t>电子技术基础实验教程（第三版）</a:t>
            </a:r>
            <a:r>
              <a:rPr lang="en-US" altLang="zh-CN" sz="2000" b="1" dirty="0" smtClean="0">
                <a:ea typeface="楷体_GB2312"/>
              </a:rPr>
              <a:t>》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1.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常用实验仪器使用练习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P253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和</a:t>
            </a:r>
            <a:r>
              <a:rPr lang="zh-CN" altLang="zh-CN" sz="2000" b="1" dirty="0" smtClean="0">
                <a:solidFill>
                  <a:schemeClr val="tx1"/>
                </a:solidFill>
                <a:ea typeface="楷体_GB231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</a:rPr>
              <a:t>2  </a:t>
            </a:r>
            <a:r>
              <a:rPr lang="zh-CN" altLang="zh-CN" sz="2000" b="1" dirty="0" smtClean="0">
                <a:solidFill>
                  <a:schemeClr val="tx1"/>
                </a:solidFill>
                <a:ea typeface="楷体_GB2312"/>
              </a:rPr>
              <a:t>常用电子元器件的测试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</a:rPr>
              <a:t>P259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2.</a:t>
            </a:r>
            <a:r>
              <a:rPr lang="zh-CN" altLang="en-US" sz="2000" b="1" dirty="0" smtClean="0">
                <a:ea typeface="楷体_GB2312"/>
              </a:rPr>
              <a:t>实验</a:t>
            </a:r>
            <a:r>
              <a:rPr lang="en-US" altLang="zh-CN" sz="2000" b="1" dirty="0" smtClean="0">
                <a:ea typeface="楷体_GB2312"/>
              </a:rPr>
              <a:t>8  </a:t>
            </a:r>
            <a:r>
              <a:rPr lang="en-US" altLang="zh-CN" sz="2000" b="1" dirty="0" err="1" smtClean="0">
                <a:ea typeface="楷体_GB2312"/>
              </a:rPr>
              <a:t>OrCAD</a:t>
            </a:r>
            <a:r>
              <a:rPr lang="en-US" altLang="zh-CN" sz="2000" b="1" dirty="0" smtClean="0">
                <a:ea typeface="楷体_GB2312"/>
              </a:rPr>
              <a:t> </a:t>
            </a:r>
            <a:r>
              <a:rPr lang="en-US" altLang="zh-CN" sz="2000" b="1" dirty="0" err="1" smtClean="0">
                <a:ea typeface="楷体_GB2312"/>
              </a:rPr>
              <a:t>Pspice</a:t>
            </a:r>
            <a:r>
              <a:rPr lang="zh-CN" altLang="en-US" sz="2000" b="1" dirty="0" smtClean="0">
                <a:ea typeface="楷体_GB2312"/>
              </a:rPr>
              <a:t>使用练习</a:t>
            </a:r>
            <a:r>
              <a:rPr lang="en-US" altLang="zh-CN" sz="2000" b="1" dirty="0" smtClean="0">
                <a:ea typeface="楷体_GB2312"/>
              </a:rPr>
              <a:t>---</a:t>
            </a:r>
            <a:r>
              <a:rPr lang="zh-CN" altLang="en-US" sz="2000" b="1" dirty="0" smtClean="0">
                <a:ea typeface="楷体_GB2312"/>
              </a:rPr>
              <a:t>半导体器件特性仿真</a:t>
            </a:r>
            <a:r>
              <a:rPr lang="en-US" altLang="zh-CN" sz="2000" b="1" dirty="0" smtClean="0">
                <a:ea typeface="楷体_GB2312"/>
              </a:rPr>
              <a:t>P295</a:t>
            </a:r>
            <a:r>
              <a:rPr lang="zh-CN" altLang="en-US" sz="2000" b="1" dirty="0" smtClean="0">
                <a:ea typeface="楷体_GB2312"/>
              </a:rPr>
              <a:t>和第五章</a:t>
            </a:r>
            <a:endParaRPr lang="en-US" altLang="zh-CN" sz="2000" b="1" dirty="0" smtClean="0">
              <a:ea typeface="楷体_GB2312"/>
            </a:endParaRP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3.</a:t>
            </a:r>
            <a:r>
              <a:rPr lang="zh-CN" altLang="en-US" sz="2000" b="1" dirty="0" smtClean="0">
                <a:ea typeface="楷体_GB2312"/>
              </a:rPr>
              <a:t>三极管特性测量</a:t>
            </a:r>
            <a:r>
              <a:rPr lang="en-US" altLang="zh-CN" sz="2000" b="1" dirty="0" smtClean="0">
                <a:ea typeface="楷体_GB2312"/>
              </a:rPr>
              <a:t>-</a:t>
            </a:r>
            <a:r>
              <a:rPr lang="zh-CN" altLang="en-US" sz="2000" b="1" dirty="0" smtClean="0">
                <a:ea typeface="楷体_GB2312"/>
              </a:rPr>
              <a:t>见</a:t>
            </a:r>
            <a:r>
              <a:rPr lang="en-US" altLang="zh-CN" sz="2000" b="1" dirty="0" smtClean="0">
                <a:ea typeface="楷体_GB2312"/>
              </a:rPr>
              <a:t>FTP</a:t>
            </a:r>
            <a:r>
              <a:rPr lang="zh-CN" altLang="en-US" sz="2000" b="1" dirty="0" smtClean="0">
                <a:ea typeface="楷体_GB2312"/>
              </a:rPr>
              <a:t>和实验</a:t>
            </a:r>
            <a:r>
              <a:rPr lang="en-US" altLang="zh-CN" sz="2000" b="1" dirty="0" smtClean="0">
                <a:ea typeface="楷体_GB2312"/>
              </a:rPr>
              <a:t>5 </a:t>
            </a:r>
            <a:r>
              <a:rPr lang="zh-CN" altLang="en-US" sz="2000" b="1" dirty="0" smtClean="0">
                <a:ea typeface="楷体_GB2312"/>
              </a:rPr>
              <a:t>中的“整流电路实验研究”内容</a:t>
            </a:r>
            <a:r>
              <a:rPr lang="en-US" altLang="zh-CN" sz="2000" b="1" dirty="0" smtClean="0">
                <a:ea typeface="楷体_GB2312"/>
              </a:rPr>
              <a:t>P278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4.</a:t>
            </a:r>
            <a:r>
              <a:rPr lang="zh-CN" altLang="en-US" sz="2000" b="1" dirty="0" smtClean="0">
                <a:latin typeface="Times New Roman" pitchFamily="18" charset="0"/>
                <a:ea typeface="楷体_GB2312"/>
              </a:rPr>
              <a:t>模拟电路的仿真分析举例</a:t>
            </a:r>
            <a:r>
              <a:rPr lang="en-US" altLang="zh-CN" sz="2000" b="1" dirty="0" smtClean="0">
                <a:latin typeface="Times New Roman" pitchFamily="18" charset="0"/>
                <a:ea typeface="楷体_GB2312"/>
              </a:rPr>
              <a:t>--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共射放大电路仿真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(</a:t>
            </a:r>
            <a:r>
              <a:rPr lang="en-US" altLang="zh-CN" sz="2000" b="1" dirty="0" smtClean="0">
                <a:latin typeface="Times New Roman" pitchFamily="18" charset="0"/>
                <a:ea typeface="楷体_GB2312"/>
              </a:rPr>
              <a:t>P142-153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</a:rPr>
              <a:t>，</a:t>
            </a:r>
            <a:r>
              <a:rPr lang="zh-CN" altLang="en-US" sz="2000" b="1" dirty="0" smtClean="0">
                <a:ea typeface="楷体_GB2312"/>
              </a:rPr>
              <a:t>学习：第五章</a:t>
            </a:r>
            <a:endParaRPr lang="en-US" altLang="zh-CN" sz="2000" b="1" dirty="0" smtClean="0">
              <a:ea typeface="楷体_GB2312"/>
            </a:endParaRP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5.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</a:rPr>
              <a:t>6 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/>
              </a:rPr>
              <a:t>模拟电路认识实验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</a:rPr>
              <a:t>—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/>
              </a:rPr>
              <a:t>晶体管共射极放大电路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</a:rPr>
              <a:t>P283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6.</a:t>
            </a:r>
            <a:r>
              <a:rPr lang="zh-CN" altLang="en-US" sz="2000" b="1" dirty="0" smtClean="0">
                <a:ea typeface="楷体_GB2312"/>
              </a:rPr>
              <a:t>实验</a:t>
            </a:r>
            <a:r>
              <a:rPr lang="en-US" altLang="zh-CN" sz="2000" b="1" dirty="0" smtClean="0">
                <a:ea typeface="楷体_GB2312"/>
              </a:rPr>
              <a:t>13</a:t>
            </a:r>
            <a:r>
              <a:rPr lang="zh-CN" altLang="en-US" sz="2000" b="1" dirty="0" smtClean="0">
                <a:ea typeface="楷体_GB2312"/>
              </a:rPr>
              <a:t>基本运算电路设计</a:t>
            </a:r>
            <a:r>
              <a:rPr lang="en-US" altLang="zh-CN" sz="2000" b="1" dirty="0" smtClean="0">
                <a:ea typeface="楷体_GB2312"/>
              </a:rPr>
              <a:t>P320</a:t>
            </a:r>
            <a:endParaRPr lang="en-US" altLang="zh-CN" sz="2000" b="1" dirty="0" smtClean="0">
              <a:latin typeface="+mn-ea"/>
              <a:ea typeface="楷体_GB2312"/>
            </a:endParaRPr>
          </a:p>
          <a:p>
            <a:pPr>
              <a:buNone/>
            </a:pPr>
            <a:r>
              <a:rPr lang="en-US" altLang="zh-CN" sz="2000" b="1" dirty="0" smtClean="0">
                <a:latin typeface="+mn-ea"/>
                <a:ea typeface="楷体_GB2312"/>
              </a:rPr>
              <a:t>7.</a:t>
            </a:r>
            <a:r>
              <a:rPr lang="zh-CN" altLang="en-US" sz="2000" b="1" dirty="0" smtClean="0">
                <a:latin typeface="+mn-ea"/>
                <a:ea typeface="楷体_GB2312"/>
              </a:rPr>
              <a:t>实验</a:t>
            </a:r>
            <a:r>
              <a:rPr lang="en-US" altLang="zh-CN" sz="2000" b="1" dirty="0" smtClean="0">
                <a:latin typeface="+mn-ea"/>
                <a:ea typeface="楷体_GB2312"/>
              </a:rPr>
              <a:t>3 </a:t>
            </a:r>
            <a:r>
              <a:rPr lang="zh-CN" altLang="en-US" sz="2000" b="1" dirty="0" smtClean="0">
                <a:latin typeface="+mn-ea"/>
                <a:ea typeface="楷体_GB2312"/>
              </a:rPr>
              <a:t>集成运算放大器的指标测试</a:t>
            </a:r>
            <a:r>
              <a:rPr lang="en-US" altLang="zh-CN" sz="2000" b="1" dirty="0" smtClean="0">
                <a:latin typeface="+mn-ea"/>
                <a:ea typeface="楷体_GB2312"/>
              </a:rPr>
              <a:t>P263</a:t>
            </a:r>
            <a:endParaRPr lang="en-US" altLang="zh-CN" sz="2000" b="1" dirty="0" smtClean="0">
              <a:ea typeface="楷体_GB2312"/>
            </a:endParaRP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8.</a:t>
            </a:r>
            <a:r>
              <a:rPr lang="zh-CN" altLang="zh-CN" sz="2000" b="1" dirty="0" smtClean="0">
                <a:ea typeface="楷体_GB2312"/>
              </a:rPr>
              <a:t>实验</a:t>
            </a:r>
            <a:r>
              <a:rPr lang="en-US" altLang="zh-CN" sz="2000" b="1" dirty="0" smtClean="0">
                <a:ea typeface="楷体_GB2312"/>
              </a:rPr>
              <a:t>18  </a:t>
            </a:r>
            <a:r>
              <a:rPr lang="zh-CN" altLang="zh-CN" sz="2000" b="1" dirty="0" smtClean="0">
                <a:ea typeface="楷体_GB2312"/>
              </a:rPr>
              <a:t>仪用放大器应用电路设计</a:t>
            </a:r>
            <a:r>
              <a:rPr lang="en-US" altLang="zh-CN" sz="2000" b="1" dirty="0" smtClean="0">
                <a:ea typeface="楷体_GB2312"/>
              </a:rPr>
              <a:t>P341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9.</a:t>
            </a:r>
            <a:r>
              <a:rPr lang="zh-CN" altLang="en-US" sz="2000" b="1" dirty="0" smtClean="0">
                <a:latin typeface="黑体" pitchFamily="49" charset="-122"/>
                <a:ea typeface="楷体_GB2312"/>
              </a:rPr>
              <a:t>实验</a:t>
            </a:r>
            <a:r>
              <a:rPr lang="en-US" altLang="zh-CN" sz="2000" b="1" dirty="0" smtClean="0">
                <a:latin typeface="黑体" pitchFamily="49" charset="-122"/>
                <a:ea typeface="楷体_GB2312"/>
              </a:rPr>
              <a:t>19</a:t>
            </a:r>
            <a:r>
              <a:rPr lang="zh-CN" altLang="zh-CN" sz="2000" b="1" dirty="0" smtClean="0">
                <a:latin typeface="黑体" pitchFamily="49" charset="-122"/>
                <a:ea typeface="楷体_GB2312"/>
              </a:rPr>
              <a:t>光</a:t>
            </a:r>
            <a:r>
              <a:rPr lang="zh-CN" altLang="en-US" sz="2000" b="1" dirty="0" smtClean="0">
                <a:latin typeface="黑体" pitchFamily="49" charset="-122"/>
                <a:ea typeface="楷体_GB2312"/>
              </a:rPr>
              <a:t>电</a:t>
            </a:r>
            <a:r>
              <a:rPr lang="zh-CN" altLang="zh-CN" sz="2000" b="1" dirty="0" smtClean="0">
                <a:latin typeface="黑体" pitchFamily="49" charset="-122"/>
                <a:ea typeface="楷体_GB2312"/>
              </a:rPr>
              <a:t>耦合器应用</a:t>
            </a:r>
            <a:r>
              <a:rPr lang="zh-CN" altLang="en-US" sz="2000" b="1" dirty="0" smtClean="0">
                <a:latin typeface="黑体" pitchFamily="49" charset="-122"/>
                <a:ea typeface="楷体_GB2312"/>
              </a:rPr>
              <a:t>电路设计</a:t>
            </a:r>
            <a:r>
              <a:rPr lang="en-US" altLang="zh-CN" sz="2000" b="1" dirty="0" smtClean="0">
                <a:latin typeface="黑体" pitchFamily="49" charset="-122"/>
                <a:ea typeface="楷体_GB2312"/>
              </a:rPr>
              <a:t>P348</a:t>
            </a:r>
          </a:p>
          <a:p>
            <a:pPr>
              <a:buNone/>
            </a:pPr>
            <a:r>
              <a:rPr lang="en-US" altLang="zh-CN" sz="2000" b="1" dirty="0" smtClean="0">
                <a:latin typeface="黑体" pitchFamily="49" charset="-122"/>
                <a:ea typeface="楷体_GB2312"/>
              </a:rPr>
              <a:t>10-11.</a:t>
            </a:r>
            <a:r>
              <a:rPr lang="zh-CN" altLang="en-US" sz="2000" b="1" dirty="0" smtClean="0">
                <a:ea typeface="楷体_GB2312"/>
              </a:rPr>
              <a:t>实验</a:t>
            </a:r>
            <a:r>
              <a:rPr lang="en-US" altLang="zh-CN" sz="2000" b="1" dirty="0" smtClean="0">
                <a:ea typeface="楷体_GB2312"/>
              </a:rPr>
              <a:t>34</a:t>
            </a:r>
            <a:r>
              <a:rPr lang="zh-CN" altLang="en-US" sz="2000" b="1" dirty="0" smtClean="0">
                <a:ea typeface="楷体_GB2312"/>
              </a:rPr>
              <a:t>音频功率放大电路</a:t>
            </a:r>
            <a:r>
              <a:rPr lang="en-US" altLang="zh-CN" sz="2000" b="1" dirty="0" smtClean="0">
                <a:ea typeface="楷体_GB2312"/>
              </a:rPr>
              <a:t>P429</a:t>
            </a:r>
          </a:p>
          <a:p>
            <a:pPr>
              <a:buNone/>
            </a:pPr>
            <a:r>
              <a:rPr lang="en-US" altLang="zh-CN" sz="2000" b="1" dirty="0" smtClean="0">
                <a:ea typeface="楷体_GB2312"/>
              </a:rPr>
              <a:t>12.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20 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有源滤波器设计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P357</a:t>
            </a:r>
          </a:p>
          <a:p>
            <a:pPr>
              <a:buNone/>
            </a:pPr>
            <a:r>
              <a:rPr lang="en-US" altLang="zh-CN" sz="2000" b="1" dirty="0" smtClean="0">
                <a:latin typeface="黑体" pitchFamily="49" charset="-122"/>
                <a:ea typeface="楷体_GB2312"/>
              </a:rPr>
              <a:t>13.</a:t>
            </a:r>
            <a:r>
              <a:rPr lang="zh-CN" altLang="zh-CN" sz="2000" b="1" dirty="0" smtClean="0">
                <a:ea typeface="楷体_GB2312"/>
              </a:rPr>
              <a:t>实验</a:t>
            </a:r>
            <a:r>
              <a:rPr lang="en-US" altLang="zh-CN" sz="2000" b="1" dirty="0" smtClean="0">
                <a:ea typeface="楷体_GB2312"/>
              </a:rPr>
              <a:t>16  </a:t>
            </a:r>
            <a:r>
              <a:rPr lang="zh-CN" altLang="zh-CN" sz="2000" b="1" dirty="0" smtClean="0">
                <a:ea typeface="楷体_GB2312"/>
              </a:rPr>
              <a:t>电压比较器应用电路设计</a:t>
            </a:r>
            <a:r>
              <a:rPr lang="en-US" altLang="zh-CN" sz="2000" b="1" dirty="0" smtClean="0">
                <a:ea typeface="楷体_GB2312"/>
              </a:rPr>
              <a:t>P330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14.</a:t>
            </a:r>
            <a:r>
              <a:rPr lang="zh-CN" altLang="en-US" sz="2000" b="1" dirty="0" smtClean="0">
                <a:latin typeface="楷体_GB2312" pitchFamily="49" charset="-122"/>
                <a:ea typeface="楷体_GB2312"/>
              </a:rPr>
              <a:t>实验</a:t>
            </a:r>
            <a:r>
              <a:rPr lang="en-US" altLang="zh-CN" sz="2000" b="1" dirty="0" smtClean="0">
                <a:latin typeface="楷体_GB2312" pitchFamily="49" charset="-122"/>
                <a:ea typeface="楷体_GB2312"/>
              </a:rPr>
              <a:t>15 </a:t>
            </a:r>
            <a:r>
              <a:rPr lang="zh-CN" altLang="en-US" sz="2000" b="1" dirty="0" smtClean="0">
                <a:latin typeface="楷体_GB2312" pitchFamily="49" charset="-122"/>
                <a:ea typeface="楷体_GB2312"/>
              </a:rPr>
              <a:t>正弦波发生电路设计</a:t>
            </a:r>
            <a:r>
              <a:rPr lang="en-US" altLang="zh-CN" sz="2000" b="1" dirty="0" smtClean="0">
                <a:latin typeface="楷体_GB2312" pitchFamily="49" charset="-122"/>
                <a:ea typeface="楷体_GB2312"/>
              </a:rPr>
              <a:t>P327</a:t>
            </a:r>
          </a:p>
          <a:p>
            <a:pPr>
              <a:buNone/>
            </a:pP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15.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选做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《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电路实验教程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(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第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3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版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)》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 综合设计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1 </a:t>
            </a:r>
            <a:r>
              <a:rPr lang="zh-CN" altLang="en-US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简易波形分解与合成仪设计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P343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16.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楷体_GB2312"/>
              </a:rPr>
              <a:t>实验随堂考查</a:t>
            </a:r>
            <a:endParaRPr lang="zh-CN" altLang="en-US" sz="2000" b="1" dirty="0">
              <a:ea typeface="楷体_GB231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225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2019《电路与电子技术实验II》实验安排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9</cp:revision>
  <dcterms:created xsi:type="dcterms:W3CDTF">2018-02-27T01:40:45Z</dcterms:created>
  <dcterms:modified xsi:type="dcterms:W3CDTF">2019-02-20T05:14:17Z</dcterms:modified>
</cp:coreProperties>
</file>