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6" r:id="rId1"/>
  </p:sldMasterIdLst>
  <p:notesMasterIdLst>
    <p:notesMasterId r:id="rId75"/>
  </p:notesMasterIdLst>
  <p:handoutMasterIdLst>
    <p:handoutMasterId r:id="rId76"/>
  </p:handoutMasterIdLst>
  <p:sldIdLst>
    <p:sldId id="340" r:id="rId2"/>
    <p:sldId id="342" r:id="rId3"/>
    <p:sldId id="339" r:id="rId4"/>
    <p:sldId id="331" r:id="rId5"/>
    <p:sldId id="343" r:id="rId6"/>
    <p:sldId id="330" r:id="rId7"/>
    <p:sldId id="329" r:id="rId8"/>
    <p:sldId id="293" r:id="rId9"/>
    <p:sldId id="295" r:id="rId10"/>
    <p:sldId id="296" r:id="rId11"/>
    <p:sldId id="297" r:id="rId12"/>
    <p:sldId id="303" r:id="rId13"/>
    <p:sldId id="304" r:id="rId14"/>
    <p:sldId id="305" r:id="rId15"/>
    <p:sldId id="294" r:id="rId16"/>
    <p:sldId id="260" r:id="rId17"/>
    <p:sldId id="289" r:id="rId18"/>
    <p:sldId id="298" r:id="rId19"/>
    <p:sldId id="299" r:id="rId20"/>
    <p:sldId id="300" r:id="rId21"/>
    <p:sldId id="270" r:id="rId22"/>
    <p:sldId id="301" r:id="rId23"/>
    <p:sldId id="302" r:id="rId24"/>
    <p:sldId id="312" r:id="rId25"/>
    <p:sldId id="261" r:id="rId26"/>
    <p:sldId id="277" r:id="rId27"/>
    <p:sldId id="276" r:id="rId28"/>
    <p:sldId id="278" r:id="rId29"/>
    <p:sldId id="279" r:id="rId30"/>
    <p:sldId id="306" r:id="rId31"/>
    <p:sldId id="280" r:id="rId32"/>
    <p:sldId id="307" r:id="rId33"/>
    <p:sldId id="308" r:id="rId34"/>
    <p:sldId id="262" r:id="rId35"/>
    <p:sldId id="309" r:id="rId36"/>
    <p:sldId id="281" r:id="rId37"/>
    <p:sldId id="282" r:id="rId38"/>
    <p:sldId id="310" r:id="rId39"/>
    <p:sldId id="263" r:id="rId40"/>
    <p:sldId id="311" r:id="rId41"/>
    <p:sldId id="265" r:id="rId42"/>
    <p:sldId id="313" r:id="rId43"/>
    <p:sldId id="314" r:id="rId44"/>
    <p:sldId id="315" r:id="rId45"/>
    <p:sldId id="316" r:id="rId46"/>
    <p:sldId id="317" r:id="rId47"/>
    <p:sldId id="266" r:id="rId48"/>
    <p:sldId id="267" r:id="rId49"/>
    <p:sldId id="318" r:id="rId50"/>
    <p:sldId id="285" r:id="rId51"/>
    <p:sldId id="284" r:id="rId52"/>
    <p:sldId id="269" r:id="rId53"/>
    <p:sldId id="286" r:id="rId54"/>
    <p:sldId id="287" r:id="rId55"/>
    <p:sldId id="288" r:id="rId56"/>
    <p:sldId id="273" r:id="rId57"/>
    <p:sldId id="320" r:id="rId58"/>
    <p:sldId id="272" r:id="rId59"/>
    <p:sldId id="322" r:id="rId60"/>
    <p:sldId id="319" r:id="rId61"/>
    <p:sldId id="274" r:id="rId62"/>
    <p:sldId id="275" r:id="rId63"/>
    <p:sldId id="323" r:id="rId64"/>
    <p:sldId id="324" r:id="rId65"/>
    <p:sldId id="268" r:id="rId66"/>
    <p:sldId id="325" r:id="rId67"/>
    <p:sldId id="326" r:id="rId68"/>
    <p:sldId id="321" r:id="rId69"/>
    <p:sldId id="327" r:id="rId70"/>
    <p:sldId id="328" r:id="rId71"/>
    <p:sldId id="292" r:id="rId72"/>
    <p:sldId id="291" r:id="rId73"/>
    <p:sldId id="341" r:id="rId74"/>
  </p:sldIdLst>
  <p:sldSz cx="9144000" cy="6858000" type="screen4x3"/>
  <p:notesSz cx="6735763" cy="9866313"/>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481" autoAdjust="0"/>
  </p:normalViewPr>
  <p:slideViewPr>
    <p:cSldViewPr>
      <p:cViewPr varScale="1">
        <p:scale>
          <a:sx n="166" d="100"/>
          <a:sy n="166" d="100"/>
        </p:scale>
        <p:origin x="1440" y="144"/>
      </p:cViewPr>
      <p:guideLst>
        <p:guide orient="horz" pos="2160"/>
        <p:guide pos="2880"/>
      </p:guideLst>
    </p:cSldViewPr>
  </p:slideViewPr>
  <p:outlineViewPr>
    <p:cViewPr>
      <p:scale>
        <a:sx n="33" d="100"/>
        <a:sy n="33" d="100"/>
      </p:scale>
      <p:origin x="60" y="26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12" Type="http://schemas.openxmlformats.org/officeDocument/2006/relationships/image" Target="../media/image46.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11" Type="http://schemas.openxmlformats.org/officeDocument/2006/relationships/image" Target="../media/image45.emf"/><Relationship Id="rId5" Type="http://schemas.openxmlformats.org/officeDocument/2006/relationships/image" Target="../media/image39.emf"/><Relationship Id="rId10" Type="http://schemas.openxmlformats.org/officeDocument/2006/relationships/image" Target="../media/image44.emf"/><Relationship Id="rId4" Type="http://schemas.openxmlformats.org/officeDocument/2006/relationships/image" Target="../media/image38.emf"/><Relationship Id="rId9" Type="http://schemas.openxmlformats.org/officeDocument/2006/relationships/image" Target="../media/image4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w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wmf"/><Relationship Id="rId1" Type="http://schemas.openxmlformats.org/officeDocument/2006/relationships/image" Target="../media/image6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wmf"/><Relationship Id="rId1" Type="http://schemas.openxmlformats.org/officeDocument/2006/relationships/image" Target="../media/image66.emf"/><Relationship Id="rId4" Type="http://schemas.openxmlformats.org/officeDocument/2006/relationships/image" Target="../media/image69.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emf"/><Relationship Id="rId1" Type="http://schemas.openxmlformats.org/officeDocument/2006/relationships/image" Target="../media/image76.emf"/><Relationship Id="rId5" Type="http://schemas.openxmlformats.org/officeDocument/2006/relationships/image" Target="../media/image80.emf"/><Relationship Id="rId4" Type="http://schemas.openxmlformats.org/officeDocument/2006/relationships/image" Target="../media/image79.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emf"/><Relationship Id="rId7" Type="http://schemas.openxmlformats.org/officeDocument/2006/relationships/image" Target="../media/image87.emf"/><Relationship Id="rId2" Type="http://schemas.openxmlformats.org/officeDocument/2006/relationships/image" Target="../media/image82.emf"/><Relationship Id="rId1" Type="http://schemas.openxmlformats.org/officeDocument/2006/relationships/image" Target="../media/image81.w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 Id="rId9" Type="http://schemas.openxmlformats.org/officeDocument/2006/relationships/image" Target="../media/image8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 Id="rId4" Type="http://schemas.openxmlformats.org/officeDocument/2006/relationships/image" Target="../media/image10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image" Target="../media/image105.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image" Target="../media/image109.emf"/><Relationship Id="rId7" Type="http://schemas.openxmlformats.org/officeDocument/2006/relationships/image" Target="../media/image113.emf"/><Relationship Id="rId2" Type="http://schemas.openxmlformats.org/officeDocument/2006/relationships/image" Target="../media/image108.emf"/><Relationship Id="rId1" Type="http://schemas.openxmlformats.org/officeDocument/2006/relationships/image" Target="../media/image107.emf"/><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image" Target="../media/image119.emf"/><Relationship Id="rId1" Type="http://schemas.openxmlformats.org/officeDocument/2006/relationships/image" Target="../media/image118.emf"/><Relationship Id="rId4" Type="http://schemas.openxmlformats.org/officeDocument/2006/relationships/image" Target="../media/image121.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5" Type="http://schemas.openxmlformats.org/officeDocument/2006/relationships/image" Target="../media/image129.emf"/><Relationship Id="rId4" Type="http://schemas.openxmlformats.org/officeDocument/2006/relationships/image" Target="../media/image128.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37.emf"/><Relationship Id="rId3" Type="http://schemas.openxmlformats.org/officeDocument/2006/relationships/image" Target="../media/image132.emf"/><Relationship Id="rId7" Type="http://schemas.openxmlformats.org/officeDocument/2006/relationships/image" Target="../media/image136.emf"/><Relationship Id="rId12" Type="http://schemas.openxmlformats.org/officeDocument/2006/relationships/image" Target="../media/image141.e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11" Type="http://schemas.openxmlformats.org/officeDocument/2006/relationships/image" Target="../media/image140.emf"/><Relationship Id="rId5" Type="http://schemas.openxmlformats.org/officeDocument/2006/relationships/image" Target="../media/image134.emf"/><Relationship Id="rId10" Type="http://schemas.openxmlformats.org/officeDocument/2006/relationships/image" Target="../media/image139.emf"/><Relationship Id="rId4" Type="http://schemas.openxmlformats.org/officeDocument/2006/relationships/image" Target="../media/image133.emf"/><Relationship Id="rId9" Type="http://schemas.openxmlformats.org/officeDocument/2006/relationships/image" Target="../media/image13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image" Target="../media/image144.emf"/><Relationship Id="rId1" Type="http://schemas.openxmlformats.org/officeDocument/2006/relationships/image" Target="../media/image143.emf"/><Relationship Id="rId4" Type="http://schemas.openxmlformats.org/officeDocument/2006/relationships/image" Target="../media/image146.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2.emf"/><Relationship Id="rId7" Type="http://schemas.openxmlformats.org/officeDocument/2006/relationships/image" Target="../media/image156.emf"/><Relationship Id="rId2" Type="http://schemas.openxmlformats.org/officeDocument/2006/relationships/image" Target="../media/image151.emf"/><Relationship Id="rId1" Type="http://schemas.openxmlformats.org/officeDocument/2006/relationships/image" Target="../media/image150.emf"/><Relationship Id="rId6" Type="http://schemas.openxmlformats.org/officeDocument/2006/relationships/image" Target="../media/image155.emf"/><Relationship Id="rId5" Type="http://schemas.openxmlformats.org/officeDocument/2006/relationships/image" Target="../media/image154.emf"/><Relationship Id="rId4" Type="http://schemas.openxmlformats.org/officeDocument/2006/relationships/image" Target="../media/image153.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image" Target="../media/image157.emf"/><Relationship Id="rId4" Type="http://schemas.openxmlformats.org/officeDocument/2006/relationships/image" Target="../media/image160.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image" Target="../media/image162.emf"/><Relationship Id="rId1" Type="http://schemas.openxmlformats.org/officeDocument/2006/relationships/image" Target="../media/image161.emf"/><Relationship Id="rId6" Type="http://schemas.openxmlformats.org/officeDocument/2006/relationships/image" Target="../media/image165.emf"/><Relationship Id="rId5" Type="http://schemas.openxmlformats.org/officeDocument/2006/relationships/image" Target="../media/image14.wmf"/><Relationship Id="rId4" Type="http://schemas.openxmlformats.org/officeDocument/2006/relationships/image" Target="../media/image16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6.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image" Target="../media/image167.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image" Target="../media/image169.emf"/><Relationship Id="rId4" Type="http://schemas.openxmlformats.org/officeDocument/2006/relationships/image" Target="../media/image172.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5.emf"/><Relationship Id="rId2" Type="http://schemas.openxmlformats.org/officeDocument/2006/relationships/image" Target="../media/image174.emf"/><Relationship Id="rId1" Type="http://schemas.openxmlformats.org/officeDocument/2006/relationships/image" Target="../media/image173.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emf"/><Relationship Id="rId5" Type="http://schemas.openxmlformats.org/officeDocument/2006/relationships/image" Target="../media/image180.wmf"/><Relationship Id="rId4" Type="http://schemas.openxmlformats.org/officeDocument/2006/relationships/image" Target="../media/image17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83.emf"/><Relationship Id="rId2" Type="http://schemas.openxmlformats.org/officeDocument/2006/relationships/image" Target="../media/image182.wmf"/><Relationship Id="rId1" Type="http://schemas.openxmlformats.org/officeDocument/2006/relationships/image" Target="../media/image181.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86.emf"/><Relationship Id="rId2" Type="http://schemas.openxmlformats.org/officeDocument/2006/relationships/image" Target="../media/image185.emf"/><Relationship Id="rId1" Type="http://schemas.openxmlformats.org/officeDocument/2006/relationships/image" Target="../media/image184.emf"/><Relationship Id="rId4" Type="http://schemas.openxmlformats.org/officeDocument/2006/relationships/image" Target="../media/image18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ea typeface="宋体" pitchFamily="2" charset="-122"/>
              </a:defRPr>
            </a:lvl1pPr>
          </a:lstStyle>
          <a:p>
            <a:pPr>
              <a:defRPr/>
            </a:pPr>
            <a:fld id="{21B56361-A4B4-4400-AC9C-E83F636F5305}" type="datetimeFigureOut">
              <a:rPr lang="zh-CN" altLang="en-US"/>
              <a:pPr>
                <a:defRPr/>
              </a:pPr>
              <a:t>2019/2/27</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9727E28-FEE0-4443-81D0-7D89A346619E}" type="slidenum">
              <a:rPr lang="zh-CN" altLang="en-US"/>
              <a:pPr/>
              <a:t>‹#›</a:t>
            </a:fld>
            <a:endParaRPr lang="zh-CN" altLang="en-US"/>
          </a:p>
        </p:txBody>
      </p:sp>
    </p:spTree>
    <p:extLst>
      <p:ext uri="{BB962C8B-B14F-4D97-AF65-F5344CB8AC3E}">
        <p14:creationId xmlns:p14="http://schemas.microsoft.com/office/powerpoint/2010/main" val="3596972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a typeface="宋体" pitchFamily="2" charset="-122"/>
              </a:defRPr>
            </a:lvl1pPr>
          </a:lstStyle>
          <a:p>
            <a:pPr>
              <a:defRPr/>
            </a:pPr>
            <a:endParaRPr lang="zh-CN" altLang="en-US"/>
          </a:p>
        </p:txBody>
      </p:sp>
      <p:sp>
        <p:nvSpPr>
          <p:cNvPr id="95235"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a typeface="宋体" pitchFamily="2" charset="-122"/>
              </a:defRPr>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7"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5238"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a typeface="宋体" pitchFamily="2" charset="-122"/>
              </a:defRPr>
            </a:lvl1pPr>
          </a:lstStyle>
          <a:p>
            <a:pPr>
              <a:defRPr/>
            </a:pPr>
            <a:endParaRPr lang="en-US" altLang="zh-CN"/>
          </a:p>
        </p:txBody>
      </p:sp>
      <p:sp>
        <p:nvSpPr>
          <p:cNvPr id="95239"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332C0DA-2851-4CD1-ADC1-6A78A935B7A9}" type="slidenum">
              <a:rPr lang="zh-CN" altLang="en-US"/>
              <a:pPr/>
              <a:t>‹#›</a:t>
            </a:fld>
            <a:endParaRPr lang="en-US" altLang="zh-CN"/>
          </a:p>
        </p:txBody>
      </p:sp>
    </p:spTree>
    <p:extLst>
      <p:ext uri="{BB962C8B-B14F-4D97-AF65-F5344CB8AC3E}">
        <p14:creationId xmlns:p14="http://schemas.microsoft.com/office/powerpoint/2010/main" val="3749702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0BA08F-7B44-4F59-B493-DC5661A85CC7}" type="slidenum">
              <a:rPr lang="zh-CN" altLang="en-US" sz="1200"/>
              <a:pPr eaLnBrk="1" hangingPunct="1"/>
              <a:t>2</a:t>
            </a:fld>
            <a:endParaRPr lang="en-US" altLang="zh-CN" sz="1200"/>
          </a:p>
        </p:txBody>
      </p:sp>
    </p:spTree>
    <p:extLst>
      <p:ext uri="{BB962C8B-B14F-4D97-AF65-F5344CB8AC3E}">
        <p14:creationId xmlns:p14="http://schemas.microsoft.com/office/powerpoint/2010/main" val="288079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F2DBDB-E943-427E-98E9-5E6344D39425}" type="slidenum">
              <a:rPr lang="zh-CN" altLang="en-US" sz="1200"/>
              <a:pPr eaLnBrk="1" hangingPunct="1"/>
              <a:t>40</a:t>
            </a:fld>
            <a:endParaRPr lang="en-US" altLang="zh-CN" sz="1200"/>
          </a:p>
        </p:txBody>
      </p:sp>
    </p:spTree>
    <p:extLst>
      <p:ext uri="{BB962C8B-B14F-4D97-AF65-F5344CB8AC3E}">
        <p14:creationId xmlns:p14="http://schemas.microsoft.com/office/powerpoint/2010/main" val="362875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107E89D-AED9-4267-BFCC-A07F50304783}" type="slidenum">
              <a:rPr lang="zh-CN" altLang="en-US" sz="1200"/>
              <a:pPr eaLnBrk="1" hangingPunct="1"/>
              <a:t>3</a:t>
            </a:fld>
            <a:endParaRPr lang="en-US" altLang="zh-CN" sz="1200"/>
          </a:p>
        </p:txBody>
      </p:sp>
    </p:spTree>
    <p:extLst>
      <p:ext uri="{BB962C8B-B14F-4D97-AF65-F5344CB8AC3E}">
        <p14:creationId xmlns:p14="http://schemas.microsoft.com/office/powerpoint/2010/main" val="361856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AA3529F-269C-44D0-82EB-836C298C0CE1}" type="slidenum">
              <a:rPr lang="zh-CN" altLang="en-US" sz="1200"/>
              <a:pPr eaLnBrk="1" hangingPunct="1"/>
              <a:t>4</a:t>
            </a:fld>
            <a:endParaRPr lang="en-US" altLang="zh-CN" sz="1200"/>
          </a:p>
        </p:txBody>
      </p:sp>
    </p:spTree>
    <p:extLst>
      <p:ext uri="{BB962C8B-B14F-4D97-AF65-F5344CB8AC3E}">
        <p14:creationId xmlns:p14="http://schemas.microsoft.com/office/powerpoint/2010/main" val="141286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B18340A-3E4C-473F-840B-2EAB90DD8ABE}" type="slidenum">
              <a:rPr lang="zh-CN" altLang="en-US" sz="1200"/>
              <a:pPr eaLnBrk="1" hangingPunct="1"/>
              <a:t>7</a:t>
            </a:fld>
            <a:endParaRPr lang="en-US" altLang="zh-CN" sz="1200"/>
          </a:p>
        </p:txBody>
      </p:sp>
    </p:spTree>
    <p:extLst>
      <p:ext uri="{BB962C8B-B14F-4D97-AF65-F5344CB8AC3E}">
        <p14:creationId xmlns:p14="http://schemas.microsoft.com/office/powerpoint/2010/main" val="283199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04320E8-86F7-4A71-B0F7-0F3B2A9D1CCA}" type="slidenum">
              <a:rPr lang="zh-CN" altLang="en-US" sz="1200"/>
              <a:pPr eaLnBrk="1" hangingPunct="1"/>
              <a:t>10</a:t>
            </a:fld>
            <a:endParaRPr lang="en-US" altLang="zh-CN" sz="1200"/>
          </a:p>
        </p:txBody>
      </p:sp>
    </p:spTree>
    <p:extLst>
      <p:ext uri="{BB962C8B-B14F-4D97-AF65-F5344CB8AC3E}">
        <p14:creationId xmlns:p14="http://schemas.microsoft.com/office/powerpoint/2010/main" val="258455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32C0DA-2851-4CD1-ADC1-6A78A935B7A9}" type="slidenum">
              <a:rPr lang="zh-CN" altLang="en-US" smtClean="0"/>
              <a:pPr/>
              <a:t>11</a:t>
            </a:fld>
            <a:endParaRPr lang="en-US" altLang="zh-CN"/>
          </a:p>
        </p:txBody>
      </p:sp>
    </p:spTree>
    <p:extLst>
      <p:ext uri="{BB962C8B-B14F-4D97-AF65-F5344CB8AC3E}">
        <p14:creationId xmlns:p14="http://schemas.microsoft.com/office/powerpoint/2010/main" val="399868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32C0DA-2851-4CD1-ADC1-6A78A935B7A9}" type="slidenum">
              <a:rPr lang="zh-CN" altLang="en-US" smtClean="0"/>
              <a:pPr/>
              <a:t>13</a:t>
            </a:fld>
            <a:endParaRPr lang="en-US" altLang="zh-CN"/>
          </a:p>
        </p:txBody>
      </p:sp>
    </p:spTree>
    <p:extLst>
      <p:ext uri="{BB962C8B-B14F-4D97-AF65-F5344CB8AC3E}">
        <p14:creationId xmlns:p14="http://schemas.microsoft.com/office/powerpoint/2010/main" val="270352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32C0DA-2851-4CD1-ADC1-6A78A935B7A9}" type="slidenum">
              <a:rPr lang="zh-CN" altLang="en-US" smtClean="0"/>
              <a:pPr/>
              <a:t>19</a:t>
            </a:fld>
            <a:endParaRPr lang="en-US" altLang="zh-CN"/>
          </a:p>
        </p:txBody>
      </p:sp>
    </p:spTree>
    <p:extLst>
      <p:ext uri="{BB962C8B-B14F-4D97-AF65-F5344CB8AC3E}">
        <p14:creationId xmlns:p14="http://schemas.microsoft.com/office/powerpoint/2010/main" val="275685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E584F5C-03A7-43EA-82D6-500F921C3B7B}" type="slidenum">
              <a:rPr lang="zh-CN" altLang="en-US" sz="1200"/>
              <a:pPr eaLnBrk="1" hangingPunct="1"/>
              <a:t>26</a:t>
            </a:fld>
            <a:endParaRPr lang="en-US" altLang="zh-CN" sz="1200"/>
          </a:p>
        </p:txBody>
      </p:sp>
    </p:spTree>
    <p:extLst>
      <p:ext uri="{BB962C8B-B14F-4D97-AF65-F5344CB8AC3E}">
        <p14:creationId xmlns:p14="http://schemas.microsoft.com/office/powerpoint/2010/main" val="154494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fld id="{057247C5-AC29-4E65-88B7-355212D67BD7}" type="datetime13">
              <a:rPr lang="zh-CN" altLang="en-US"/>
              <a:pPr>
                <a:defRPr/>
              </a:pPr>
              <a:t>下午2时37分20秒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29A044AE-477D-40A8-B361-71F5F6DD1327}" type="slidenum">
              <a:rPr lang="zh-CN" altLang="en-US"/>
              <a:pPr/>
              <a:t>‹#›</a:t>
            </a:fld>
            <a:endParaRPr lang="en-US" altLang="zh-CN"/>
          </a:p>
        </p:txBody>
      </p:sp>
    </p:spTree>
    <p:extLst>
      <p:ext uri="{BB962C8B-B14F-4D97-AF65-F5344CB8AC3E}">
        <p14:creationId xmlns:p14="http://schemas.microsoft.com/office/powerpoint/2010/main" val="782029626"/>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bg>
      <p:bgRef idx="1003">
        <a:schemeClr val="bg2"/>
      </p:bgRef>
    </p:bg>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fld id="{33A5659B-3B53-48F0-8306-9116218CC033}" type="datetime13">
              <a:rPr lang="zh-CN" altLang="en-US"/>
              <a:pPr>
                <a:defRPr/>
              </a:pPr>
              <a:t>下午2时37分20秒</a:t>
            </a:fld>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D05D1AB5-321B-4850-9C1F-70A21E76E9D5}" type="slidenum">
              <a:rPr lang="zh-CN" altLang="en-US"/>
              <a:pPr/>
              <a:t>‹#›</a:t>
            </a:fld>
            <a:endParaRPr lang="en-US" altLang="zh-CN"/>
          </a:p>
        </p:txBody>
      </p:sp>
    </p:spTree>
    <p:extLst>
      <p:ext uri="{BB962C8B-B14F-4D97-AF65-F5344CB8AC3E}">
        <p14:creationId xmlns:p14="http://schemas.microsoft.com/office/powerpoint/2010/main" val="2186291326"/>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fld id="{2DA68859-90D0-4406-96EB-39B25ADC4373}" type="datetime13">
              <a:rPr lang="zh-CN" altLang="en-US"/>
              <a:pPr>
                <a:defRPr/>
              </a:pPr>
              <a:t>下午2时37分20秒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C2F072A2-81D3-4A1A-8333-AB787E15758D}" type="slidenum">
              <a:rPr lang="zh-CN" altLang="en-US"/>
              <a:pPr/>
              <a:t>‹#›</a:t>
            </a:fld>
            <a:endParaRPr lang="en-US" altLang="zh-CN"/>
          </a:p>
        </p:txBody>
      </p:sp>
    </p:spTree>
    <p:extLst>
      <p:ext uri="{BB962C8B-B14F-4D97-AF65-F5344CB8AC3E}">
        <p14:creationId xmlns:p14="http://schemas.microsoft.com/office/powerpoint/2010/main" val="197613920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66800" y="3048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Date Placeholder 3"/>
          <p:cNvSpPr>
            <a:spLocks noGrp="1"/>
          </p:cNvSpPr>
          <p:nvPr>
            <p:ph type="dt" sz="half" idx="10"/>
          </p:nvPr>
        </p:nvSpPr>
        <p:spPr/>
        <p:txBody>
          <a:bodyPr/>
          <a:lstStyle>
            <a:lvl1pPr>
              <a:defRPr/>
            </a:lvl1pPr>
          </a:lstStyle>
          <a:p>
            <a:pPr>
              <a:defRPr/>
            </a:pPr>
            <a:fld id="{5E4D2BC4-23D4-425B-AEE7-4D785B8C16A8}" type="datetime13">
              <a:rPr lang="zh-CN" altLang="en-US"/>
              <a:pPr>
                <a:defRPr/>
              </a:pPr>
              <a:t>下午2时37分20秒</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8565BEE0-085C-4DD5-812C-6EA0B5324DB2}" type="slidenum">
              <a:rPr lang="zh-CN" altLang="en-US"/>
              <a:pPr/>
              <a:t>‹#›</a:t>
            </a:fld>
            <a:endParaRPr lang="en-US" altLang="zh-CN"/>
          </a:p>
        </p:txBody>
      </p:sp>
    </p:spTree>
    <p:extLst>
      <p:ext uri="{BB962C8B-B14F-4D97-AF65-F5344CB8AC3E}">
        <p14:creationId xmlns:p14="http://schemas.microsoft.com/office/powerpoint/2010/main" val="73946914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9" name="Title 18"/>
          <p:cNvSpPr>
            <a:spLocks noGrp="1"/>
          </p:cNvSpPr>
          <p:nvPr>
            <p:ph type="title"/>
          </p:nvPr>
        </p:nvSpPr>
        <p:spPr/>
        <p:txBody>
          <a:bodyPr/>
          <a:lstStyle/>
          <a:p>
            <a:r>
              <a:rPr lang="zh-CN" altLang="en-US" smtClean="0"/>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fld id="{627D7B71-17C3-4F59-889A-5F71CBFB0F80}" type="datetime13">
              <a:rPr lang="zh-CN" altLang="en-US"/>
              <a:pPr>
                <a:defRPr/>
              </a:pPr>
              <a:t>下午2时37分20秒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8C73E14E-C8CA-419A-919C-78EFE7EC8678}" type="slidenum">
              <a:rPr lang="zh-CN" altLang="en-US"/>
              <a:pPr/>
              <a:t>‹#›</a:t>
            </a:fld>
            <a:endParaRPr lang="en-US" altLang="zh-CN"/>
          </a:p>
        </p:txBody>
      </p:sp>
    </p:spTree>
    <p:extLst>
      <p:ext uri="{BB962C8B-B14F-4D97-AF65-F5344CB8AC3E}">
        <p14:creationId xmlns:p14="http://schemas.microsoft.com/office/powerpoint/2010/main" val="3740163452"/>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3"/>
          <p:cNvSpPr>
            <a:spLocks noGrp="1"/>
          </p:cNvSpPr>
          <p:nvPr>
            <p:ph type="dt" sz="half" idx="10"/>
          </p:nvPr>
        </p:nvSpPr>
        <p:spPr/>
        <p:txBody>
          <a:bodyPr/>
          <a:lstStyle>
            <a:lvl1pPr>
              <a:defRPr/>
            </a:lvl1pPr>
          </a:lstStyle>
          <a:p>
            <a:pPr>
              <a:defRPr/>
            </a:pPr>
            <a:fld id="{D08FE3AB-4DE7-43E5-AD4C-FC634D1901CE}" type="datetime13">
              <a:rPr lang="zh-CN" altLang="en-US"/>
              <a:pPr>
                <a:defRPr/>
              </a:pPr>
              <a:t>下午2时37分20秒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9F97D2EC-2C54-4882-9F5A-2CCA2E8932DC}" type="slidenum">
              <a:rPr lang="zh-CN" altLang="en-US"/>
              <a:pPr/>
              <a:t>‹#›</a:t>
            </a:fld>
            <a:endParaRPr lang="en-US" altLang="zh-CN"/>
          </a:p>
        </p:txBody>
      </p:sp>
    </p:spTree>
    <p:extLst>
      <p:ext uri="{BB962C8B-B14F-4D97-AF65-F5344CB8AC3E}">
        <p14:creationId xmlns:p14="http://schemas.microsoft.com/office/powerpoint/2010/main" val="6783966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fld id="{76E625DD-C9C0-46C3-A642-91E1A2D7400F}" type="datetime13">
              <a:rPr lang="zh-CN" altLang="en-US"/>
              <a:pPr>
                <a:defRPr/>
              </a:pPr>
              <a:t>下午2时37分20秒</a:t>
            </a:fld>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71498A35-94F2-4139-B8AE-D917B557C8C3}" type="slidenum">
              <a:rPr lang="zh-CN" altLang="en-US"/>
              <a:pPr/>
              <a:t>‹#›</a:t>
            </a:fld>
            <a:endParaRPr lang="en-US" altLang="zh-CN"/>
          </a:p>
        </p:txBody>
      </p:sp>
    </p:spTree>
    <p:extLst>
      <p:ext uri="{BB962C8B-B14F-4D97-AF65-F5344CB8AC3E}">
        <p14:creationId xmlns:p14="http://schemas.microsoft.com/office/powerpoint/2010/main" val="222032414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fld id="{B22B0470-3497-4A79-AC54-810A17384F72}" type="datetime13">
              <a:rPr lang="zh-CN" altLang="en-US"/>
              <a:pPr>
                <a:defRPr/>
              </a:pPr>
              <a:t>下午2时37分20秒</a:t>
            </a:fld>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07A3334A-AF68-4274-A469-9D08C1D7C669}" type="slidenum">
              <a:rPr lang="zh-CN" altLang="en-US"/>
              <a:pPr/>
              <a:t>‹#›</a:t>
            </a:fld>
            <a:endParaRPr lang="en-US" altLang="zh-CN"/>
          </a:p>
        </p:txBody>
      </p:sp>
    </p:spTree>
    <p:extLst>
      <p:ext uri="{BB962C8B-B14F-4D97-AF65-F5344CB8AC3E}">
        <p14:creationId xmlns:p14="http://schemas.microsoft.com/office/powerpoint/2010/main" val="138116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smtClean="0"/>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fld id="{57DFBF0E-858D-41B5-A20F-C25694BB0897}" type="datetime13">
              <a:rPr lang="zh-CN" altLang="en-US"/>
              <a:pPr>
                <a:defRPr/>
              </a:pPr>
              <a:t>下午2时37分20秒</a:t>
            </a:fld>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12E326C0-E4E2-459C-AC05-BEBB3F23B78F}" type="slidenum">
              <a:rPr lang="zh-CN" altLang="en-US"/>
              <a:pPr/>
              <a:t>‹#›</a:t>
            </a:fld>
            <a:endParaRPr lang="en-US" altLang="zh-CN"/>
          </a:p>
        </p:txBody>
      </p:sp>
    </p:spTree>
    <p:extLst>
      <p:ext uri="{BB962C8B-B14F-4D97-AF65-F5344CB8AC3E}">
        <p14:creationId xmlns:p14="http://schemas.microsoft.com/office/powerpoint/2010/main" val="374683179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2"/>
      </p:bgRef>
    </p:bg>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fld id="{0D1906EB-1848-4289-A87A-08F1320D0746}" type="datetime13">
              <a:rPr lang="zh-CN" altLang="en-US"/>
              <a:pPr>
                <a:defRPr/>
              </a:pPr>
              <a:t>下午2时37分20秒</a:t>
            </a:fld>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37F84F61-B3B5-4698-BE65-5CE90917C4FE}" type="slidenum">
              <a:rPr lang="zh-CN" altLang="en-US"/>
              <a:pPr/>
              <a:t>‹#›</a:t>
            </a:fld>
            <a:endParaRPr lang="en-US" altLang="zh-CN"/>
          </a:p>
        </p:txBody>
      </p:sp>
    </p:spTree>
    <p:extLst>
      <p:ext uri="{BB962C8B-B14F-4D97-AF65-F5344CB8AC3E}">
        <p14:creationId xmlns:p14="http://schemas.microsoft.com/office/powerpoint/2010/main" val="30359619"/>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0"/>
          </p:nvPr>
        </p:nvSpPr>
        <p:spPr/>
        <p:txBody>
          <a:bodyPr/>
          <a:lstStyle>
            <a:lvl1pPr>
              <a:defRPr/>
            </a:lvl1pPr>
          </a:lstStyle>
          <a:p>
            <a:pPr>
              <a:defRPr/>
            </a:pPr>
            <a:fld id="{CFDE2947-B7A2-409F-AD5E-2336CBFB0D35}" type="datetime13">
              <a:rPr lang="zh-CN" altLang="en-US"/>
              <a:pPr>
                <a:defRPr/>
              </a:pPr>
              <a:t>下午2时37分20秒</a:t>
            </a:fld>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F49BB5D0-61E8-4659-AF0A-99EEEF498548}" type="slidenum">
              <a:rPr lang="zh-CN" altLang="en-US"/>
              <a:pPr/>
              <a:t>‹#›</a:t>
            </a:fld>
            <a:endParaRPr lang="en-US" altLang="zh-CN"/>
          </a:p>
        </p:txBody>
      </p:sp>
    </p:spTree>
    <p:extLst>
      <p:ext uri="{BB962C8B-B14F-4D97-AF65-F5344CB8AC3E}">
        <p14:creationId xmlns:p14="http://schemas.microsoft.com/office/powerpoint/2010/main" val="2141162743"/>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smtClean="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4"/>
          </p:nvPr>
        </p:nvSpPr>
        <p:spPr/>
        <p:txBody>
          <a:bodyPr/>
          <a:lstStyle>
            <a:lvl1pPr>
              <a:defRPr/>
            </a:lvl1pPr>
          </a:lstStyle>
          <a:p>
            <a:pPr>
              <a:defRPr/>
            </a:pPr>
            <a:fld id="{E107E905-C0CD-414F-BC69-96FF19CB6BE0}" type="datetime13">
              <a:rPr lang="zh-CN" altLang="en-US"/>
              <a:pPr>
                <a:defRPr/>
              </a:pPr>
              <a:t>下午2时37分20秒</a:t>
            </a:fld>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8F962828-5AD7-4EA2-B0F9-A2512E13E725}" type="slidenum">
              <a:rPr lang="zh-CN" altLang="en-US"/>
              <a:pPr/>
              <a:t>‹#›</a:t>
            </a:fld>
            <a:endParaRPr lang="en-US" altLang="zh-CN"/>
          </a:p>
        </p:txBody>
      </p:sp>
    </p:spTree>
    <p:extLst>
      <p:ext uri="{BB962C8B-B14F-4D97-AF65-F5344CB8AC3E}">
        <p14:creationId xmlns:p14="http://schemas.microsoft.com/office/powerpoint/2010/main" val="10898663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120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ea typeface="宋体" pitchFamily="2" charset="-122"/>
              </a:defRPr>
            </a:lvl1pPr>
          </a:lstStyle>
          <a:p>
            <a:pPr>
              <a:defRPr/>
            </a:pPr>
            <a:fld id="{0156FBA6-5A2B-492F-A500-8DAF618A88D0}" type="datetime13">
              <a:rPr lang="zh-CN" altLang="en-US"/>
              <a:pPr>
                <a:defRPr/>
              </a:pPr>
              <a:t>下午2时37分20秒</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3D7837A4-87DC-40DE-8402-8D9905BD217D}" type="slidenum">
              <a:rPr lang="zh-CN" altLang="en-US"/>
              <a:pPr/>
              <a:t>‹#›</a:t>
            </a:fld>
            <a:endParaRPr lang="en-US" altLang="zh-CN"/>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5023" r:id="rId1"/>
    <p:sldLayoutId id="2147485024" r:id="rId2"/>
    <p:sldLayoutId id="2147485025" r:id="rId3"/>
    <p:sldLayoutId id="2147485026" r:id="rId4"/>
    <p:sldLayoutId id="2147485027" r:id="rId5"/>
    <p:sldLayoutId id="2147485028" r:id="rId6"/>
    <p:sldLayoutId id="2147485029" r:id="rId7"/>
    <p:sldLayoutId id="2147485030" r:id="rId8"/>
    <p:sldLayoutId id="2147485031" r:id="rId9"/>
    <p:sldLayoutId id="2147485032" r:id="rId10"/>
    <p:sldLayoutId id="2147485033" r:id="rId11"/>
    <p:sldLayoutId id="2147485022" r:id="rId12"/>
  </p:sldLayoutIdLst>
  <p:transition>
    <p:blinds dir="vert"/>
  </p:transition>
  <p:timing>
    <p:tnLst>
      <p:par>
        <p:cTn id="1" dur="indefinite" restart="never" nodeType="tmRoot"/>
      </p:par>
    </p:tnLst>
  </p:timing>
  <p:hf hdr="0" ftr="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defRPr>
      </a:lvl2pPr>
      <a:lvl3pPr algn="l" rtl="0" eaLnBrk="0" fontAlgn="base" hangingPunct="0">
        <a:spcBef>
          <a:spcPct val="0"/>
        </a:spcBef>
        <a:spcAft>
          <a:spcPct val="0"/>
        </a:spcAft>
        <a:defRPr sz="4400">
          <a:solidFill>
            <a:srgbClr val="FFFFFF"/>
          </a:solidFill>
          <a:latin typeface="Gill Sans MT" pitchFamily="34" charset="0"/>
        </a:defRPr>
      </a:lvl3pPr>
      <a:lvl4pPr algn="l" rtl="0" eaLnBrk="0" fontAlgn="base" hangingPunct="0">
        <a:spcBef>
          <a:spcPct val="0"/>
        </a:spcBef>
        <a:spcAft>
          <a:spcPct val="0"/>
        </a:spcAft>
        <a:defRPr sz="4400">
          <a:solidFill>
            <a:srgbClr val="FFFFFF"/>
          </a:solidFill>
          <a:latin typeface="Gill Sans MT" pitchFamily="34" charset="0"/>
        </a:defRPr>
      </a:lvl4pPr>
      <a:lvl5pPr algn="l" rtl="0" eaLnBrk="0" fontAlgn="base" hangingPunct="0">
        <a:spcBef>
          <a:spcPct val="0"/>
        </a:spcBef>
        <a:spcAft>
          <a:spcPct val="0"/>
        </a:spcAft>
        <a:defRPr sz="4400">
          <a:solidFill>
            <a:srgbClr val="FFFFFF"/>
          </a:solidFill>
          <a:latin typeface="Gill Sans MT"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AC9DE"/>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27B74"/>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F11"/>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image" Target="../media/image4.e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wmf"/><Relationship Id="rId3" Type="http://schemas.openxmlformats.org/officeDocument/2006/relationships/notesSlide" Target="../notesSlides/notesSlide7.xml"/><Relationship Id="rId7" Type="http://schemas.openxmlformats.org/officeDocument/2006/relationships/image" Target="../media/image13.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9.e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notesSlide" Target="../notesSlides/notesSlide9.xml"/><Relationship Id="rId21" Type="http://schemas.openxmlformats.org/officeDocument/2006/relationships/image" Target="../media/image43.emf"/><Relationship Id="rId7" Type="http://schemas.openxmlformats.org/officeDocument/2006/relationships/image" Target="../media/image36.emf"/><Relationship Id="rId12" Type="http://schemas.openxmlformats.org/officeDocument/2006/relationships/oleObject" Target="../embeddings/oleObject38.bin"/><Relationship Id="rId17" Type="http://schemas.openxmlformats.org/officeDocument/2006/relationships/image" Target="../media/image41.emf"/><Relationship Id="rId25"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38.emf"/><Relationship Id="rId24" Type="http://schemas.openxmlformats.org/officeDocument/2006/relationships/oleObject" Target="../embeddings/oleObject44.bin"/><Relationship Id="rId5" Type="http://schemas.openxmlformats.org/officeDocument/2006/relationships/image" Target="../media/image35.emf"/><Relationship Id="rId15" Type="http://schemas.openxmlformats.org/officeDocument/2006/relationships/image" Target="../media/image40.emf"/><Relationship Id="rId23" Type="http://schemas.openxmlformats.org/officeDocument/2006/relationships/image" Target="../media/image44.emf"/><Relationship Id="rId10" Type="http://schemas.openxmlformats.org/officeDocument/2006/relationships/oleObject" Target="../embeddings/oleObject37.bin"/><Relationship Id="rId19" Type="http://schemas.openxmlformats.org/officeDocument/2006/relationships/image" Target="../media/image42.emf"/><Relationship Id="rId4" Type="http://schemas.openxmlformats.org/officeDocument/2006/relationships/oleObject" Target="../embeddings/oleObject34.bin"/><Relationship Id="rId9" Type="http://schemas.openxmlformats.org/officeDocument/2006/relationships/image" Target="../media/image37.e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4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48.bin"/><Relationship Id="rId4" Type="http://schemas.openxmlformats.org/officeDocument/2006/relationships/image" Target="../media/image4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4.emf"/><Relationship Id="rId5" Type="http://schemas.openxmlformats.org/officeDocument/2006/relationships/oleObject" Target="../embeddings/oleObject53.bin"/><Relationship Id="rId4" Type="http://schemas.openxmlformats.org/officeDocument/2006/relationships/image" Target="../media/image53.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7.wmf"/><Relationship Id="rId5" Type="http://schemas.openxmlformats.org/officeDocument/2006/relationships/oleObject" Target="../embeddings/oleObject56.bin"/><Relationship Id="rId4" Type="http://schemas.openxmlformats.org/officeDocument/2006/relationships/image" Target="../media/image56.emf"/></Relationships>
</file>

<file path=ppt/slides/_rels/slide37.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59.emf"/><Relationship Id="rId5" Type="http://schemas.openxmlformats.org/officeDocument/2006/relationships/oleObject" Target="../embeddings/oleObject58.bin"/><Relationship Id="rId4" Type="http://schemas.openxmlformats.org/officeDocument/2006/relationships/image" Target="../media/image5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61.bin"/><Relationship Id="rId4" Type="http://schemas.openxmlformats.org/officeDocument/2006/relationships/image" Target="../media/image61.wmf"/></Relationships>
</file>

<file path=ppt/slides/_rels/slide39.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4.wmf"/><Relationship Id="rId5" Type="http://schemas.openxmlformats.org/officeDocument/2006/relationships/oleObject" Target="../embeddings/oleObject63.bin"/><Relationship Id="rId4" Type="http://schemas.openxmlformats.org/officeDocument/2006/relationships/image" Target="../media/image6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10.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6.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68.emf"/></Relationships>
</file>

<file path=ppt/slides/_rels/slide41.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4.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1.e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72.bin"/><Relationship Id="rId14" Type="http://schemas.openxmlformats.org/officeDocument/2006/relationships/image" Target="../media/image75.emf"/></Relationships>
</file>

<file path=ppt/slides/_rels/slide4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7.e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9.emf"/><Relationship Id="rId4" Type="http://schemas.openxmlformats.org/officeDocument/2006/relationships/image" Target="../media/image76.emf"/><Relationship Id="rId9" Type="http://schemas.openxmlformats.org/officeDocument/2006/relationships/oleObject" Target="../embeddings/oleObject78.bin"/></Relationships>
</file>

<file path=ppt/slides/_rels/slide43.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85.bin"/><Relationship Id="rId18" Type="http://schemas.openxmlformats.org/officeDocument/2006/relationships/image" Target="../media/image88.e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5.emf"/><Relationship Id="rId17"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87.emf"/><Relationship Id="rId20" Type="http://schemas.openxmlformats.org/officeDocument/2006/relationships/image" Target="../media/image89.emf"/><Relationship Id="rId1" Type="http://schemas.openxmlformats.org/officeDocument/2006/relationships/vmlDrawing" Target="../drawings/vmlDrawing24.vml"/><Relationship Id="rId6" Type="http://schemas.openxmlformats.org/officeDocument/2006/relationships/image" Target="../media/image82.e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4.emf"/><Relationship Id="rId19" Type="http://schemas.openxmlformats.org/officeDocument/2006/relationships/oleObject" Target="../embeddings/oleObject88.bin"/><Relationship Id="rId4" Type="http://schemas.openxmlformats.org/officeDocument/2006/relationships/image" Target="../media/image81.wmf"/><Relationship Id="rId9" Type="http://schemas.openxmlformats.org/officeDocument/2006/relationships/oleObject" Target="../embeddings/oleObject83.bin"/><Relationship Id="rId14" Type="http://schemas.openxmlformats.org/officeDocument/2006/relationships/image" Target="../media/image86.emf"/></Relationships>
</file>

<file path=ppt/slides/_rels/slide4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1.wmf"/><Relationship Id="rId5" Type="http://schemas.openxmlformats.org/officeDocument/2006/relationships/oleObject" Target="../embeddings/oleObject90.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92.bin"/></Relationships>
</file>

<file path=ppt/slides/_rels/slide4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4.wmf"/><Relationship Id="rId5" Type="http://schemas.openxmlformats.org/officeDocument/2006/relationships/oleObject" Target="../embeddings/oleObject94.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96.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7.wmf"/><Relationship Id="rId5" Type="http://schemas.openxmlformats.org/officeDocument/2006/relationships/oleObject" Target="../embeddings/oleObject98.bin"/><Relationship Id="rId4" Type="http://schemas.openxmlformats.org/officeDocument/2006/relationships/image" Target="../media/image96.wmf"/></Relationships>
</file>

<file path=ppt/slides/_rels/slide47.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9.emf"/><Relationship Id="rId5" Type="http://schemas.openxmlformats.org/officeDocument/2006/relationships/oleObject" Target="../embeddings/oleObject100.bin"/><Relationship Id="rId4" Type="http://schemas.openxmlformats.org/officeDocument/2006/relationships/image" Target="../media/image98.emf"/></Relationships>
</file>

<file path=ppt/slides/_rels/slide48.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2.emf"/><Relationship Id="rId5" Type="http://schemas.openxmlformats.org/officeDocument/2006/relationships/oleObject" Target="../embeddings/oleObject103.bin"/><Relationship Id="rId10" Type="http://schemas.openxmlformats.org/officeDocument/2006/relationships/image" Target="../media/image104.emf"/><Relationship Id="rId4" Type="http://schemas.openxmlformats.org/officeDocument/2006/relationships/image" Target="../media/image101.emf"/><Relationship Id="rId9" Type="http://schemas.openxmlformats.org/officeDocument/2006/relationships/oleObject" Target="../embeddings/oleObject10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6.emf"/><Relationship Id="rId5" Type="http://schemas.openxmlformats.org/officeDocument/2006/relationships/oleObject" Target="../embeddings/oleObject107.bin"/><Relationship Id="rId4" Type="http://schemas.openxmlformats.org/officeDocument/2006/relationships/image" Target="../media/image10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oleObject" Target="../embeddings/oleObject113.bin"/><Relationship Id="rId18" Type="http://schemas.openxmlformats.org/officeDocument/2006/relationships/image" Target="../media/image114.e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11.emf"/><Relationship Id="rId17" Type="http://schemas.openxmlformats.org/officeDocument/2006/relationships/oleObject" Target="../embeddings/oleObject115.bin"/><Relationship Id="rId2" Type="http://schemas.openxmlformats.org/officeDocument/2006/relationships/slideLayout" Target="../slideLayouts/slideLayout12.xml"/><Relationship Id="rId16" Type="http://schemas.openxmlformats.org/officeDocument/2006/relationships/image" Target="../media/image113.emf"/><Relationship Id="rId1" Type="http://schemas.openxmlformats.org/officeDocument/2006/relationships/vmlDrawing" Target="../drawings/vmlDrawing31.vml"/><Relationship Id="rId6" Type="http://schemas.openxmlformats.org/officeDocument/2006/relationships/image" Target="../media/image108.emf"/><Relationship Id="rId11" Type="http://schemas.openxmlformats.org/officeDocument/2006/relationships/oleObject" Target="../embeddings/oleObject112.bin"/><Relationship Id="rId5" Type="http://schemas.openxmlformats.org/officeDocument/2006/relationships/oleObject" Target="../embeddings/oleObject109.bin"/><Relationship Id="rId15" Type="http://schemas.openxmlformats.org/officeDocument/2006/relationships/oleObject" Target="../embeddings/oleObject114.bin"/><Relationship Id="rId10" Type="http://schemas.openxmlformats.org/officeDocument/2006/relationships/image" Target="../media/image110.emf"/><Relationship Id="rId4" Type="http://schemas.openxmlformats.org/officeDocument/2006/relationships/image" Target="../media/image107.emf"/><Relationship Id="rId9" Type="http://schemas.openxmlformats.org/officeDocument/2006/relationships/oleObject" Target="../embeddings/oleObject111.bin"/><Relationship Id="rId14" Type="http://schemas.openxmlformats.org/officeDocument/2006/relationships/image" Target="../media/image112.emf"/></Relationships>
</file>

<file path=ppt/slides/_rels/slide51.x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116.emf"/><Relationship Id="rId5" Type="http://schemas.openxmlformats.org/officeDocument/2006/relationships/oleObject" Target="../embeddings/oleObject117.bin"/><Relationship Id="rId4" Type="http://schemas.openxmlformats.org/officeDocument/2006/relationships/image" Target="../media/image115.emf"/></Relationships>
</file>

<file path=ppt/slides/_rels/slide52.x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19.emf"/><Relationship Id="rId5" Type="http://schemas.openxmlformats.org/officeDocument/2006/relationships/oleObject" Target="../embeddings/oleObject120.bin"/><Relationship Id="rId10" Type="http://schemas.openxmlformats.org/officeDocument/2006/relationships/image" Target="../media/image121.emf"/><Relationship Id="rId4" Type="http://schemas.openxmlformats.org/officeDocument/2006/relationships/image" Target="../media/image118.emf"/><Relationship Id="rId9" Type="http://schemas.openxmlformats.org/officeDocument/2006/relationships/oleObject" Target="../embeddings/oleObject122.bin"/></Relationships>
</file>

<file path=ppt/slides/_rels/slide53.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123.emf"/><Relationship Id="rId5" Type="http://schemas.openxmlformats.org/officeDocument/2006/relationships/oleObject" Target="../embeddings/oleObject124.bin"/><Relationship Id="rId4" Type="http://schemas.openxmlformats.org/officeDocument/2006/relationships/image" Target="../media/image122.emf"/></Relationships>
</file>

<file path=ppt/slides/_rels/slide54.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29.emf"/><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126.emf"/><Relationship Id="rId11" Type="http://schemas.openxmlformats.org/officeDocument/2006/relationships/oleObject" Target="../embeddings/oleObject130.bin"/><Relationship Id="rId5" Type="http://schemas.openxmlformats.org/officeDocument/2006/relationships/oleObject" Target="../embeddings/oleObject127.bin"/><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oleObject" Target="../embeddings/oleObject129.bin"/></Relationships>
</file>

<file path=ppt/slides/_rels/slide55.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oleObject" Target="../embeddings/oleObject136.bin"/><Relationship Id="rId18" Type="http://schemas.openxmlformats.org/officeDocument/2006/relationships/image" Target="../media/image137.emf"/><Relationship Id="rId26" Type="http://schemas.openxmlformats.org/officeDocument/2006/relationships/image" Target="../media/image141.emf"/><Relationship Id="rId3" Type="http://schemas.openxmlformats.org/officeDocument/2006/relationships/oleObject" Target="../embeddings/oleObject131.bin"/><Relationship Id="rId21" Type="http://schemas.openxmlformats.org/officeDocument/2006/relationships/oleObject" Target="../embeddings/oleObject140.bin"/><Relationship Id="rId7" Type="http://schemas.openxmlformats.org/officeDocument/2006/relationships/oleObject" Target="../embeddings/oleObject133.bin"/><Relationship Id="rId12" Type="http://schemas.openxmlformats.org/officeDocument/2006/relationships/image" Target="../media/image134.emf"/><Relationship Id="rId17" Type="http://schemas.openxmlformats.org/officeDocument/2006/relationships/oleObject" Target="../embeddings/oleObject138.bin"/><Relationship Id="rId25" Type="http://schemas.openxmlformats.org/officeDocument/2006/relationships/oleObject" Target="../embeddings/oleObject142.bin"/><Relationship Id="rId2" Type="http://schemas.openxmlformats.org/officeDocument/2006/relationships/slideLayout" Target="../slideLayouts/slideLayout12.xml"/><Relationship Id="rId16" Type="http://schemas.openxmlformats.org/officeDocument/2006/relationships/image" Target="../media/image136.emf"/><Relationship Id="rId20" Type="http://schemas.openxmlformats.org/officeDocument/2006/relationships/image" Target="../media/image138.emf"/><Relationship Id="rId1" Type="http://schemas.openxmlformats.org/officeDocument/2006/relationships/vmlDrawing" Target="../drawings/vmlDrawing36.vml"/><Relationship Id="rId6" Type="http://schemas.openxmlformats.org/officeDocument/2006/relationships/image" Target="../media/image131.emf"/><Relationship Id="rId11" Type="http://schemas.openxmlformats.org/officeDocument/2006/relationships/oleObject" Target="../embeddings/oleObject135.bin"/><Relationship Id="rId24" Type="http://schemas.openxmlformats.org/officeDocument/2006/relationships/image" Target="../media/image140.emf"/><Relationship Id="rId5" Type="http://schemas.openxmlformats.org/officeDocument/2006/relationships/oleObject" Target="../embeddings/oleObject132.bin"/><Relationship Id="rId15" Type="http://schemas.openxmlformats.org/officeDocument/2006/relationships/oleObject" Target="../embeddings/oleObject137.bin"/><Relationship Id="rId23" Type="http://schemas.openxmlformats.org/officeDocument/2006/relationships/oleObject" Target="../embeddings/oleObject141.bin"/><Relationship Id="rId10" Type="http://schemas.openxmlformats.org/officeDocument/2006/relationships/image" Target="../media/image133.emf"/><Relationship Id="rId19" Type="http://schemas.openxmlformats.org/officeDocument/2006/relationships/oleObject" Target="../embeddings/oleObject139.bin"/><Relationship Id="rId4" Type="http://schemas.openxmlformats.org/officeDocument/2006/relationships/image" Target="../media/image130.emf"/><Relationship Id="rId9" Type="http://schemas.openxmlformats.org/officeDocument/2006/relationships/oleObject" Target="../embeddings/oleObject134.bin"/><Relationship Id="rId14" Type="http://schemas.openxmlformats.org/officeDocument/2006/relationships/image" Target="../media/image135.emf"/><Relationship Id="rId22" Type="http://schemas.openxmlformats.org/officeDocument/2006/relationships/image" Target="../media/image13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42.emf"/></Relationships>
</file>

<file path=ppt/slides/_rels/slide58.xml.rels><?xml version="1.0" encoding="UTF-8" standalone="yes"?>
<Relationships xmlns="http://schemas.openxmlformats.org/package/2006/relationships"><Relationship Id="rId8" Type="http://schemas.openxmlformats.org/officeDocument/2006/relationships/image" Target="../media/image145.e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44.emf"/><Relationship Id="rId11" Type="http://schemas.openxmlformats.org/officeDocument/2006/relationships/image" Target="../media/image146.emf"/><Relationship Id="rId5" Type="http://schemas.openxmlformats.org/officeDocument/2006/relationships/oleObject" Target="../embeddings/oleObject145.bin"/><Relationship Id="rId10" Type="http://schemas.openxmlformats.org/officeDocument/2006/relationships/oleObject" Target="../embeddings/oleObject147.bin"/><Relationship Id="rId4" Type="http://schemas.openxmlformats.org/officeDocument/2006/relationships/image" Target="../media/image143.emf"/><Relationship Id="rId9" Type="http://schemas.openxmlformats.org/officeDocument/2006/relationships/slide" Target="slide12.xml"/></Relationships>
</file>

<file path=ppt/slides/_rels/slide59.x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148.emf"/><Relationship Id="rId5" Type="http://schemas.openxmlformats.org/officeDocument/2006/relationships/oleObject" Target="../embeddings/oleObject149.bin"/><Relationship Id="rId4" Type="http://schemas.openxmlformats.org/officeDocument/2006/relationships/image" Target="../media/image14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oleObject" Target="../embeddings/oleObject156.bin"/><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54.emf"/><Relationship Id="rId2" Type="http://schemas.openxmlformats.org/officeDocument/2006/relationships/slideLayout" Target="../slideLayouts/slideLayout2.xml"/><Relationship Id="rId16" Type="http://schemas.openxmlformats.org/officeDocument/2006/relationships/image" Target="../media/image156.emf"/><Relationship Id="rId1" Type="http://schemas.openxmlformats.org/officeDocument/2006/relationships/vmlDrawing" Target="../drawings/vmlDrawing40.vml"/><Relationship Id="rId6" Type="http://schemas.openxmlformats.org/officeDocument/2006/relationships/image" Target="../media/image151.e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53.emf"/><Relationship Id="rId4" Type="http://schemas.openxmlformats.org/officeDocument/2006/relationships/image" Target="../media/image150.emf"/><Relationship Id="rId9" Type="http://schemas.openxmlformats.org/officeDocument/2006/relationships/oleObject" Target="../embeddings/oleObject154.bin"/><Relationship Id="rId14" Type="http://schemas.openxmlformats.org/officeDocument/2006/relationships/image" Target="../media/image155.emf"/></Relationships>
</file>

<file path=ppt/slides/_rels/slide61.xml.rels><?xml version="1.0" encoding="UTF-8" standalone="yes"?>
<Relationships xmlns="http://schemas.openxmlformats.org/package/2006/relationships"><Relationship Id="rId8" Type="http://schemas.openxmlformats.org/officeDocument/2006/relationships/image" Target="../media/image159.e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58.emf"/><Relationship Id="rId5" Type="http://schemas.openxmlformats.org/officeDocument/2006/relationships/oleObject" Target="../embeddings/oleObject159.bin"/><Relationship Id="rId10" Type="http://schemas.openxmlformats.org/officeDocument/2006/relationships/image" Target="../media/image160.emf"/><Relationship Id="rId4" Type="http://schemas.openxmlformats.org/officeDocument/2006/relationships/image" Target="../media/image157.emf"/><Relationship Id="rId9" Type="http://schemas.openxmlformats.org/officeDocument/2006/relationships/oleObject" Target="../embeddings/oleObject161.bin"/></Relationships>
</file>

<file path=ppt/slides/_rels/slide62.xml.rels><?xml version="1.0" encoding="UTF-8" standalone="yes"?>
<Relationships xmlns="http://schemas.openxmlformats.org/package/2006/relationships"><Relationship Id="rId8" Type="http://schemas.openxmlformats.org/officeDocument/2006/relationships/image" Target="../media/image163.emf"/><Relationship Id="rId13" Type="http://schemas.openxmlformats.org/officeDocument/2006/relationships/image" Target="../media/image14.wmf"/><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62.emf"/><Relationship Id="rId11" Type="http://schemas.openxmlformats.org/officeDocument/2006/relationships/slide" Target="slide13.xml"/><Relationship Id="rId5" Type="http://schemas.openxmlformats.org/officeDocument/2006/relationships/oleObject" Target="../embeddings/oleObject163.bin"/><Relationship Id="rId15" Type="http://schemas.openxmlformats.org/officeDocument/2006/relationships/image" Target="../media/image165.emf"/><Relationship Id="rId10" Type="http://schemas.openxmlformats.org/officeDocument/2006/relationships/image" Target="../media/image164.emf"/><Relationship Id="rId4" Type="http://schemas.openxmlformats.org/officeDocument/2006/relationships/image" Target="../media/image161.emf"/><Relationship Id="rId9" Type="http://schemas.openxmlformats.org/officeDocument/2006/relationships/oleObject" Target="../embeddings/oleObject165.bin"/><Relationship Id="rId14" Type="http://schemas.openxmlformats.org/officeDocument/2006/relationships/oleObject" Target="../embeddings/oleObject167.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66.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68.emf"/><Relationship Id="rId5" Type="http://schemas.openxmlformats.org/officeDocument/2006/relationships/oleObject" Target="../embeddings/oleObject170.bin"/><Relationship Id="rId4" Type="http://schemas.openxmlformats.org/officeDocument/2006/relationships/image" Target="../media/image167.emf"/></Relationships>
</file>

<file path=ppt/slides/_rels/slide65.xml.rels><?xml version="1.0" encoding="UTF-8" standalone="yes"?>
<Relationships xmlns="http://schemas.openxmlformats.org/package/2006/relationships"><Relationship Id="rId8" Type="http://schemas.openxmlformats.org/officeDocument/2006/relationships/image" Target="../media/image171.e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70.emf"/><Relationship Id="rId5" Type="http://schemas.openxmlformats.org/officeDocument/2006/relationships/oleObject" Target="../embeddings/oleObject172.bin"/><Relationship Id="rId10" Type="http://schemas.openxmlformats.org/officeDocument/2006/relationships/image" Target="../media/image172.emf"/><Relationship Id="rId4" Type="http://schemas.openxmlformats.org/officeDocument/2006/relationships/image" Target="../media/image169.emf"/><Relationship Id="rId9" Type="http://schemas.openxmlformats.org/officeDocument/2006/relationships/oleObject" Target="../embeddings/oleObject174.bin"/></Relationships>
</file>

<file path=ppt/slides/_rels/slide66.xml.rels><?xml version="1.0" encoding="UTF-8" standalone="yes"?>
<Relationships xmlns="http://schemas.openxmlformats.org/package/2006/relationships"><Relationship Id="rId8" Type="http://schemas.openxmlformats.org/officeDocument/2006/relationships/image" Target="../media/image175.e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74.emf"/><Relationship Id="rId5" Type="http://schemas.openxmlformats.org/officeDocument/2006/relationships/oleObject" Target="../embeddings/oleObject176.bin"/><Relationship Id="rId4" Type="http://schemas.openxmlformats.org/officeDocument/2006/relationships/image" Target="../media/image173.emf"/></Relationships>
</file>

<file path=ppt/slides/_rels/slide67.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77.wmf"/><Relationship Id="rId11" Type="http://schemas.openxmlformats.org/officeDocument/2006/relationships/oleObject" Target="../embeddings/oleObject182.bin"/><Relationship Id="rId5" Type="http://schemas.openxmlformats.org/officeDocument/2006/relationships/oleObject" Target="../embeddings/oleObject179.bin"/><Relationship Id="rId10" Type="http://schemas.openxmlformats.org/officeDocument/2006/relationships/image" Target="../media/image179.wmf"/><Relationship Id="rId4" Type="http://schemas.openxmlformats.org/officeDocument/2006/relationships/image" Target="../media/image176.emf"/><Relationship Id="rId9" Type="http://schemas.openxmlformats.org/officeDocument/2006/relationships/oleObject" Target="../embeddings/oleObject181.bin"/></Relationships>
</file>

<file path=ppt/slides/_rels/slide68.xml.rels><?xml version="1.0" encoding="UTF-8" standalone="yes"?>
<Relationships xmlns="http://schemas.openxmlformats.org/package/2006/relationships"><Relationship Id="rId8" Type="http://schemas.openxmlformats.org/officeDocument/2006/relationships/image" Target="../media/image183.e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82.wmf"/><Relationship Id="rId5" Type="http://schemas.openxmlformats.org/officeDocument/2006/relationships/oleObject" Target="../embeddings/oleObject184.bin"/><Relationship Id="rId4" Type="http://schemas.openxmlformats.org/officeDocument/2006/relationships/image" Target="../media/image181.emf"/></Relationships>
</file>

<file path=ppt/slides/_rels/slide69.xml.rels><?xml version="1.0" encoding="UTF-8" standalone="yes"?>
<Relationships xmlns="http://schemas.openxmlformats.org/package/2006/relationships"><Relationship Id="rId8" Type="http://schemas.openxmlformats.org/officeDocument/2006/relationships/image" Target="../media/image186.e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85.emf"/><Relationship Id="rId5" Type="http://schemas.openxmlformats.org/officeDocument/2006/relationships/oleObject" Target="../embeddings/oleObject187.bin"/><Relationship Id="rId10" Type="http://schemas.openxmlformats.org/officeDocument/2006/relationships/image" Target="../media/image187.emf"/><Relationship Id="rId4" Type="http://schemas.openxmlformats.org/officeDocument/2006/relationships/image" Target="../media/image184.emf"/><Relationship Id="rId9" Type="http://schemas.openxmlformats.org/officeDocument/2006/relationships/oleObject" Target="../embeddings/oleObject189.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079F70-ADFB-4C5F-A811-E4B6670900AE}" type="datetime13">
              <a:rPr lang="zh-CN" altLang="en-US" sz="1200" smtClean="0">
                <a:solidFill>
                  <a:srgbClr val="000000"/>
                </a:solidFill>
              </a:rPr>
              <a:pPr eaLnBrk="1" hangingPunct="1"/>
              <a:t>下午2时37分20秒</a:t>
            </a:fld>
            <a:endParaRPr lang="en-US" altLang="zh-CN" sz="1200" smtClean="0">
              <a:solidFill>
                <a:srgbClr val="000000"/>
              </a:solidFill>
            </a:endParaRPr>
          </a:p>
        </p:txBody>
      </p:sp>
      <p:sp>
        <p:nvSpPr>
          <p:cNvPr id="634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C123386-1C8F-4D33-B1BE-B397D54BEBF7}" type="slidenum">
              <a:rPr lang="zh-CN" altLang="en-US" sz="1200">
                <a:solidFill>
                  <a:srgbClr val="000000"/>
                </a:solidFill>
              </a:rPr>
              <a:pPr eaLnBrk="1" hangingPunct="1"/>
              <a:t>1</a:t>
            </a:fld>
            <a:endParaRPr lang="en-US" altLang="zh-CN" sz="1200">
              <a:solidFill>
                <a:srgbClr val="000000"/>
              </a:solidFill>
            </a:endParaRPr>
          </a:p>
        </p:txBody>
      </p:sp>
      <p:sp>
        <p:nvSpPr>
          <p:cNvPr id="63492" name="日期占位符 4"/>
          <p:cNvSpPr txBox="1">
            <a:spLocks/>
          </p:cNvSpPr>
          <p:nvPr/>
        </p:nvSpPr>
        <p:spPr bwMode="auto">
          <a:xfrm>
            <a:off x="6573838"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F3A1BB32-926C-4BC7-A3E0-09FFFA310160}" type="datetime13">
              <a:rPr lang="zh-CN" altLang="en-US" sz="1200">
                <a:solidFill>
                  <a:srgbClr val="000000"/>
                </a:solidFill>
              </a:rPr>
              <a:pPr algn="r" eaLnBrk="1" hangingPunct="1"/>
              <a:t>下午2时37分20秒</a:t>
            </a:fld>
            <a:endParaRPr lang="en-US" altLang="zh-CN" sz="1200">
              <a:solidFill>
                <a:srgbClr val="000000"/>
              </a:solidFill>
            </a:endParaRPr>
          </a:p>
        </p:txBody>
      </p:sp>
      <p:sp>
        <p:nvSpPr>
          <p:cNvPr id="63493" name="灯片编号占位符 5"/>
          <p:cNvSpPr txBox="1">
            <a:spLocks/>
          </p:cNvSpPr>
          <p:nvPr/>
        </p:nvSpPr>
        <p:spPr bwMode="auto">
          <a:xfrm>
            <a:off x="460375"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8111991-B48D-4A6C-8F2E-CB47C52E2A0D}" type="slidenum">
              <a:rPr lang="zh-CN" altLang="en-US" sz="1200">
                <a:solidFill>
                  <a:srgbClr val="000000"/>
                </a:solidFill>
              </a:rPr>
              <a:pPr eaLnBrk="1" hangingPunct="1"/>
              <a:t>1</a:t>
            </a:fld>
            <a:endParaRPr lang="en-US" altLang="zh-CN" sz="1200">
              <a:solidFill>
                <a:srgbClr val="000000"/>
              </a:solidFill>
            </a:endParaRPr>
          </a:p>
        </p:txBody>
      </p:sp>
      <p:sp>
        <p:nvSpPr>
          <p:cNvPr id="7" name="TextBox 6"/>
          <p:cNvSpPr txBox="1"/>
          <p:nvPr/>
        </p:nvSpPr>
        <p:spPr>
          <a:xfrm>
            <a:off x="2700338" y="1720850"/>
            <a:ext cx="3743325" cy="707886"/>
          </a:xfrm>
          <a:prstGeom prst="rect">
            <a:avLst/>
          </a:prstGeom>
          <a:noFill/>
        </p:spPr>
        <p:txBody>
          <a:bodyPr>
            <a:spAutoFit/>
          </a:bodyPr>
          <a:lstStyle/>
          <a:p>
            <a:pPr algn="ctr">
              <a:defRPr/>
            </a:pPr>
            <a:r>
              <a:rPr lang="zh-CN" altLang="en-US" sz="4000" b="1" dirty="0" smtClean="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计算方法</a:t>
            </a:r>
            <a:endParaRPr lang="en-US" altLang="zh-CN" sz="4000" b="1" dirty="0" smtClean="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p:txBody>
      </p:sp>
      <p:sp>
        <p:nvSpPr>
          <p:cNvPr id="63495" name="TextBox 7"/>
          <p:cNvSpPr txBox="1">
            <a:spLocks noChangeArrowheads="1"/>
          </p:cNvSpPr>
          <p:nvPr/>
        </p:nvSpPr>
        <p:spPr bwMode="auto">
          <a:xfrm>
            <a:off x="2928938" y="3786188"/>
            <a:ext cx="34432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
                <a:schemeClr val="accent1"/>
              </a:buClr>
            </a:pPr>
            <a:r>
              <a:rPr lang="zh-CN" altLang="en-US" sz="2000" dirty="0">
                <a:latin typeface="微软雅黑" panose="020B0503020204020204" pitchFamily="34" charset="-122"/>
                <a:ea typeface="微软雅黑" panose="020B0503020204020204" pitchFamily="34" charset="-122"/>
              </a:rPr>
              <a:t>郑太英</a:t>
            </a:r>
            <a:br>
              <a:rPr lang="zh-CN" altLang="en-US" sz="2000" dirty="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taiying_zheng@zju.edu.cn</a:t>
            </a: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13588066482</a:t>
            </a:r>
            <a:endParaRPr lang="en-US" altLang="zh-CN" sz="2000" dirty="0">
              <a:latin typeface="微软雅黑" panose="020B0503020204020204" pitchFamily="34" charset="-122"/>
              <a:ea typeface="微软雅黑" panose="020B0503020204020204" pitchFamily="34" charset="-122"/>
            </a:endParaRPr>
          </a:p>
        </p:txBody>
      </p:sp>
      <p:grpSp>
        <p:nvGrpSpPr>
          <p:cNvPr id="63496" name="组合 9"/>
          <p:cNvGrpSpPr>
            <a:grpSpLocks/>
          </p:cNvGrpSpPr>
          <p:nvPr/>
        </p:nvGrpSpPr>
        <p:grpSpPr bwMode="auto">
          <a:xfrm>
            <a:off x="0" y="1879600"/>
            <a:ext cx="3203575" cy="430213"/>
            <a:chOff x="-32" y="1879624"/>
            <a:chExt cx="1692000" cy="429752"/>
          </a:xfrm>
        </p:grpSpPr>
        <p:sp>
          <p:nvSpPr>
            <p:cNvPr id="11" name="矩形 10"/>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3497" name="组合 13"/>
          <p:cNvGrpSpPr>
            <a:grpSpLocks/>
          </p:cNvGrpSpPr>
          <p:nvPr/>
        </p:nvGrpSpPr>
        <p:grpSpPr bwMode="auto">
          <a:xfrm>
            <a:off x="5867400" y="1863725"/>
            <a:ext cx="3276600" cy="430213"/>
            <a:chOff x="7452032" y="1863858"/>
            <a:chExt cx="1692000" cy="429752"/>
          </a:xfrm>
        </p:grpSpPr>
        <p:sp>
          <p:nvSpPr>
            <p:cNvPr id="15" name="矩形 14"/>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3498" name="组合 28"/>
          <p:cNvGrpSpPr>
            <a:grpSpLocks/>
          </p:cNvGrpSpPr>
          <p:nvPr/>
        </p:nvGrpSpPr>
        <p:grpSpPr bwMode="auto">
          <a:xfrm>
            <a:off x="0" y="457200"/>
            <a:ext cx="9096375" cy="400050"/>
            <a:chOff x="-32" y="457122"/>
            <a:chExt cx="10423467" cy="400110"/>
          </a:xfrm>
        </p:grpSpPr>
        <p:cxnSp>
          <p:nvCxnSpPr>
            <p:cNvPr id="19" name="直接连接符 18"/>
            <p:cNvCxnSpPr/>
            <p:nvPr/>
          </p:nvCxnSpPr>
          <p:spPr>
            <a:xfrm flipV="1">
              <a:off x="8786241" y="673054"/>
              <a:ext cx="1637194" cy="190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501" name="组合 27"/>
            <p:cNvGrpSpPr>
              <a:grpSpLocks/>
            </p:cNvGrpSpPr>
            <p:nvPr/>
          </p:nvGrpSpPr>
          <p:grpSpPr bwMode="auto">
            <a:xfrm>
              <a:off x="-32" y="457122"/>
              <a:ext cx="8786436" cy="400110"/>
              <a:chOff x="-32" y="457122"/>
              <a:chExt cx="8786436" cy="400110"/>
            </a:xfrm>
          </p:grpSpPr>
          <p:cxnSp>
            <p:nvCxnSpPr>
              <p:cNvPr id="21" name="直接连接符 20"/>
              <p:cNvCxnSpPr>
                <a:endCxn id="22" idx="1"/>
              </p:cNvCxnSpPr>
              <p:nvPr/>
            </p:nvCxnSpPr>
            <p:spPr>
              <a:xfrm flipV="1">
                <a:off x="-32" y="657177"/>
                <a:ext cx="7054486" cy="1429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4454" y="457122"/>
                <a:ext cx="1649928" cy="400110"/>
              </a:xfrm>
              <a:prstGeom prst="rect">
                <a:avLst/>
              </a:prstGeom>
              <a:noFill/>
            </p:spPr>
            <p:txBody>
              <a:bodyPr>
                <a:spAutoFit/>
              </a:bodyPr>
              <a:lstStyle/>
              <a:p>
                <a:pPr algn="ctr">
                  <a:defRPr/>
                </a:pPr>
                <a:r>
                  <a:rPr lang="zh-CN" altLang="en-US" sz="2000" dirty="0">
                    <a:solidFill>
                      <a:schemeClr val="tx1">
                        <a:lumMod val="50000"/>
                        <a:lumOff val="50000"/>
                      </a:schemeClr>
                    </a:solidFill>
                    <a:latin typeface="微软雅黑" pitchFamily="34" charset="-122"/>
                    <a:ea typeface="微软雅黑" pitchFamily="34" charset="-122"/>
                  </a:rPr>
                  <a:t>绪论</a:t>
                </a:r>
              </a:p>
            </p:txBody>
          </p:sp>
          <p:cxnSp>
            <p:nvCxnSpPr>
              <p:cNvPr id="23" name="直接连接符 22"/>
              <p:cNvCxnSpPr/>
              <p:nvPr/>
            </p:nvCxnSpPr>
            <p:spPr>
              <a:xfrm rot="5400000">
                <a:off x="6892505" y="652414"/>
                <a:ext cx="32389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8623383" y="637214"/>
                <a:ext cx="323899" cy="181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6946169" y="651505"/>
                <a:ext cx="323899" cy="1819"/>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8567900" y="638124"/>
                <a:ext cx="323899"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63499" name="矩形 26"/>
          <p:cNvSpPr>
            <a:spLocks noChangeArrowheads="1"/>
          </p:cNvSpPr>
          <p:nvPr/>
        </p:nvSpPr>
        <p:spPr bwMode="auto">
          <a:xfrm>
            <a:off x="971550" y="1268413"/>
            <a:ext cx="457200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t/>
            </a:r>
            <a:br>
              <a:rPr lang="en-US" altLang="zh-CN" sz="4000"/>
            </a:br>
            <a:r>
              <a:rPr lang="en-US" altLang="zh-CN" sz="4000"/>
              <a:t/>
            </a:r>
            <a:br>
              <a:rPr lang="en-US" altLang="zh-CN" sz="4000"/>
            </a:b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787900" y="2205038"/>
            <a:ext cx="576263" cy="4176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sp>
        <p:nvSpPr>
          <p:cNvPr id="2056" name="日期占位符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B2C4DA-411E-4EF1-AB4A-E2ADA13BE950}"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20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6EB8790-06FA-451B-A935-39E18C9B633F}" type="slidenum">
              <a:rPr lang="zh-CN" altLang="en-US" sz="1200">
                <a:solidFill>
                  <a:srgbClr val="000000"/>
                </a:solidFill>
              </a:rPr>
              <a:pPr eaLnBrk="1" hangingPunct="1"/>
              <a:t>10</a:t>
            </a:fld>
            <a:endParaRPr lang="en-US" altLang="zh-CN" sz="1200">
              <a:solidFill>
                <a:srgbClr val="000000"/>
              </a:solidFill>
            </a:endParaRPr>
          </a:p>
        </p:txBody>
      </p:sp>
      <p:graphicFrame>
        <p:nvGraphicFramePr>
          <p:cNvPr id="2050" name="Object 7"/>
          <p:cNvGraphicFramePr>
            <a:graphicFrameLocks noChangeAspect="1"/>
          </p:cNvGraphicFramePr>
          <p:nvPr/>
        </p:nvGraphicFramePr>
        <p:xfrm>
          <a:off x="1042988" y="1698625"/>
          <a:ext cx="1143000" cy="382588"/>
        </p:xfrm>
        <a:graphic>
          <a:graphicData uri="http://schemas.openxmlformats.org/presentationml/2006/ole">
            <mc:AlternateContent xmlns:mc="http://schemas.openxmlformats.org/markup-compatibility/2006">
              <mc:Choice xmlns:v="urn:schemas-microsoft-com:vml" Requires="v">
                <p:oleObj spid="_x0000_s2222" name="Equation" r:id="rId4" imgW="685800" imgH="203040" progId="Equation.3">
                  <p:embed/>
                </p:oleObj>
              </mc:Choice>
              <mc:Fallback>
                <p:oleObj name="Equation" r:id="rId4" imgW="685800" imgH="2030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698625"/>
                        <a:ext cx="11430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8"/>
          <p:cNvGraphicFramePr>
            <a:graphicFrameLocks noChangeAspect="1"/>
          </p:cNvGraphicFramePr>
          <p:nvPr/>
        </p:nvGraphicFramePr>
        <p:xfrm>
          <a:off x="5292725" y="1554163"/>
          <a:ext cx="3205163" cy="650875"/>
        </p:xfrm>
        <a:graphic>
          <a:graphicData uri="http://schemas.openxmlformats.org/presentationml/2006/ole">
            <mc:AlternateContent xmlns:mc="http://schemas.openxmlformats.org/markup-compatibility/2006">
              <mc:Choice xmlns:v="urn:schemas-microsoft-com:vml" Requires="v">
                <p:oleObj spid="_x0000_s2223" name="公式" r:id="rId6" imgW="1917360" imgH="419040" progId="Equation.3">
                  <p:embed/>
                </p:oleObj>
              </mc:Choice>
              <mc:Fallback>
                <p:oleObj name="公式" r:id="rId6" imgW="1917360" imgH="4190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1554163"/>
                        <a:ext cx="3205163"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1"/>
          <p:cNvGraphicFramePr>
            <a:graphicFrameLocks noChangeAspect="1"/>
          </p:cNvGraphicFramePr>
          <p:nvPr/>
        </p:nvGraphicFramePr>
        <p:xfrm>
          <a:off x="1547813" y="2349500"/>
          <a:ext cx="5616575" cy="1943100"/>
        </p:xfrm>
        <a:graphic>
          <a:graphicData uri="http://schemas.openxmlformats.org/presentationml/2006/ole">
            <mc:AlternateContent xmlns:mc="http://schemas.openxmlformats.org/markup-compatibility/2006">
              <mc:Choice xmlns:v="urn:schemas-microsoft-com:vml" Requires="v">
                <p:oleObj spid="_x0000_s2224" name="公式" r:id="rId8" imgW="3225600" imgH="939600" progId="Equation.3">
                  <p:embed/>
                </p:oleObj>
              </mc:Choice>
              <mc:Fallback>
                <p:oleObj name="公式" r:id="rId8" imgW="3225600" imgH="939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2349500"/>
                        <a:ext cx="5616575"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6"/>
          <p:cNvGraphicFramePr>
            <a:graphicFrameLocks noChangeAspect="1"/>
          </p:cNvGraphicFramePr>
          <p:nvPr/>
        </p:nvGraphicFramePr>
        <p:xfrm>
          <a:off x="1979613" y="4365625"/>
          <a:ext cx="5192712" cy="1800225"/>
        </p:xfrm>
        <a:graphic>
          <a:graphicData uri="http://schemas.openxmlformats.org/presentationml/2006/ole">
            <mc:AlternateContent xmlns:mc="http://schemas.openxmlformats.org/markup-compatibility/2006">
              <mc:Choice xmlns:v="urn:schemas-microsoft-com:vml" Requires="v">
                <p:oleObj spid="_x0000_s2225" name="公式" r:id="rId10" imgW="2933640" imgH="939600" progId="Equation.3">
                  <p:embed/>
                </p:oleObj>
              </mc:Choice>
              <mc:Fallback>
                <p:oleObj name="公式" r:id="rId10" imgW="2933640" imgH="9396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365625"/>
                        <a:ext cx="5192712"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226" name="公式" r:id="rId12" imgW="114120" imgH="215640" progId="Equation.3">
                  <p:embed/>
                </p:oleObj>
              </mc:Choice>
              <mc:Fallback>
                <p:oleObj name="公式" r:id="rId12" imgW="114120" imgH="21564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059"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 name="矩形 13"/>
          <p:cNvSpPr>
            <a:spLocks noChangeArrowheads="1"/>
          </p:cNvSpPr>
          <p:nvPr/>
        </p:nvSpPr>
        <p:spPr bwMode="auto">
          <a:xfrm>
            <a:off x="179388" y="1668463"/>
            <a:ext cx="698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如果</a:t>
            </a:r>
            <a:r>
              <a:rPr lang="zh-CN" altLang="en-GB" b="1" dirty="0"/>
              <a:t>                 ，则方程组有唯一解</a:t>
            </a:r>
            <a:r>
              <a:rPr lang="zh-CN" altLang="en-GB" dirty="0"/>
              <a:t> </a:t>
            </a:r>
            <a:endParaRPr lang="zh-CN" altLang="en-US" dirty="0"/>
          </a:p>
        </p:txBody>
      </p:sp>
      <p:sp>
        <p:nvSpPr>
          <p:cNvPr id="2061" name="矩形 14"/>
          <p:cNvSpPr>
            <a:spLocks noChangeArrowheads="1"/>
          </p:cNvSpPr>
          <p:nvPr/>
        </p:nvSpPr>
        <p:spPr bwMode="auto">
          <a:xfrm>
            <a:off x="395288" y="549275"/>
            <a:ext cx="4560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克莱姆（</a:t>
            </a:r>
            <a:r>
              <a:rPr lang="en-US" altLang="zh-CN" sz="3200" b="1">
                <a:solidFill>
                  <a:schemeClr val="accent1"/>
                </a:solidFill>
                <a:latin typeface="微软雅黑" panose="020B0503020204020204" pitchFamily="34" charset="-122"/>
                <a:ea typeface="微软雅黑" panose="020B0503020204020204" pitchFamily="34" charset="-122"/>
              </a:rPr>
              <a:t>Cramer</a:t>
            </a:r>
            <a:r>
              <a:rPr lang="zh-CN" altLang="en-US" sz="3200" b="1">
                <a:solidFill>
                  <a:schemeClr val="accent1"/>
                </a:solidFill>
                <a:latin typeface="微软雅黑" panose="020B0503020204020204" pitchFamily="34" charset="-122"/>
                <a:ea typeface="微软雅黑" panose="020B0503020204020204" pitchFamily="34" charset="-122"/>
              </a:rPr>
              <a:t>）法则</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7D6C47-8EE8-48C6-8916-C6AA3B5963D1}"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706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7DA8C3A-6196-4FA1-B4DE-947FFA250C65}" type="slidenum">
              <a:rPr lang="zh-CN" altLang="en-US" sz="1200">
                <a:solidFill>
                  <a:srgbClr val="000000"/>
                </a:solidFill>
              </a:rPr>
              <a:pPr eaLnBrk="1" hangingPunct="1"/>
              <a:t>11</a:t>
            </a:fld>
            <a:endParaRPr lang="en-US" altLang="zh-CN" sz="1200">
              <a:solidFill>
                <a:srgbClr val="000000"/>
              </a:solidFill>
            </a:endParaRPr>
          </a:p>
        </p:txBody>
      </p:sp>
      <p:sp>
        <p:nvSpPr>
          <p:cNvPr id="70660" name="Rectangle 4"/>
          <p:cNvSpPr>
            <a:spLocks noChangeArrowheads="1"/>
          </p:cNvSpPr>
          <p:nvPr/>
        </p:nvSpPr>
        <p:spPr bwMode="auto">
          <a:xfrm>
            <a:off x="785813" y="1571625"/>
            <a:ext cx="802957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用这种方法解一个</a:t>
            </a:r>
            <a:r>
              <a:rPr lang="en-US" altLang="zh-CN" b="1" i="1" dirty="0"/>
              <a:t>n</a:t>
            </a:r>
            <a:r>
              <a:rPr lang="zh-CN" altLang="en-US" b="1" dirty="0">
                <a:latin typeface="Arial" panose="020B0604020202020204" pitchFamily="34" charset="0"/>
              </a:rPr>
              <a:t>元方程组</a:t>
            </a:r>
            <a:r>
              <a:rPr lang="en-US" altLang="zh-CN" b="1" dirty="0">
                <a:latin typeface="Arial" panose="020B0604020202020204" pitchFamily="34" charset="0"/>
              </a:rPr>
              <a:t>,</a:t>
            </a:r>
            <a:r>
              <a:rPr lang="zh-CN" altLang="en-US" b="1" dirty="0">
                <a:latin typeface="Arial" panose="020B0604020202020204" pitchFamily="34" charset="0"/>
              </a:rPr>
              <a:t>要算</a:t>
            </a:r>
            <a:r>
              <a:rPr lang="en-US" altLang="zh-CN" b="1" i="1" dirty="0"/>
              <a:t>n</a:t>
            </a:r>
            <a:r>
              <a:rPr lang="en-US" altLang="zh-CN" b="1" dirty="0">
                <a:latin typeface="Arial" panose="020B0604020202020204" pitchFamily="34" charset="0"/>
              </a:rPr>
              <a:t>+1</a:t>
            </a:r>
            <a:r>
              <a:rPr lang="zh-CN" altLang="en-US" b="1" dirty="0">
                <a:latin typeface="Arial" panose="020B0604020202020204" pitchFamily="34" charset="0"/>
              </a:rPr>
              <a:t>个</a:t>
            </a:r>
            <a:r>
              <a:rPr lang="en-US" altLang="zh-CN" b="1" i="1" dirty="0"/>
              <a:t>n</a:t>
            </a:r>
            <a:r>
              <a:rPr lang="zh-CN" altLang="en-US" b="1" dirty="0">
                <a:latin typeface="Arial" panose="020B0604020202020204" pitchFamily="34" charset="0"/>
              </a:rPr>
              <a:t>阶行列式   的值，</a:t>
            </a:r>
            <a:r>
              <a:rPr lang="zh-CN" altLang="en-US" b="1" dirty="0">
                <a:solidFill>
                  <a:srgbClr val="FF0000"/>
                </a:solidFill>
                <a:latin typeface="Arial" panose="020B0604020202020204" pitchFamily="34" charset="0"/>
              </a:rPr>
              <a:t>总共需要</a:t>
            </a:r>
            <a:r>
              <a:rPr lang="en-US" altLang="zh-CN" b="1" dirty="0">
                <a:solidFill>
                  <a:srgbClr val="FF0000"/>
                </a:solidFill>
                <a:latin typeface="Arial" panose="020B0604020202020204" pitchFamily="34" charset="0"/>
              </a:rPr>
              <a:t>(n+1)n!(n-1)</a:t>
            </a:r>
            <a:r>
              <a:rPr lang="zh-CN" altLang="en-US" b="1" dirty="0">
                <a:solidFill>
                  <a:srgbClr val="FF0000"/>
                </a:solidFill>
                <a:latin typeface="Arial" panose="020B0604020202020204" pitchFamily="34" charset="0"/>
              </a:rPr>
              <a:t>次乘法。</a:t>
            </a:r>
            <a:endParaRPr lang="en-US" altLang="zh-CN" b="1" dirty="0">
              <a:solidFill>
                <a:srgbClr val="FF0000"/>
              </a:solidFill>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endParaRPr lang="zh-CN" altLang="en-US" b="1" dirty="0">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当</a:t>
            </a:r>
            <a:r>
              <a:rPr lang="en-US" altLang="zh-CN" b="1" dirty="0">
                <a:latin typeface="Arial" panose="020B0604020202020204" pitchFamily="34" charset="0"/>
              </a:rPr>
              <a:t>n</a:t>
            </a:r>
            <a:r>
              <a:rPr lang="zh-CN" altLang="en-US" b="1" dirty="0">
                <a:latin typeface="Arial" panose="020B0604020202020204" pitchFamily="34" charset="0"/>
              </a:rPr>
              <a:t>较大时，计算量相当惊人。</a:t>
            </a:r>
            <a:endParaRPr lang="en-US" altLang="zh-CN" b="1" dirty="0">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如：</a:t>
            </a:r>
            <a:r>
              <a:rPr lang="en-US" altLang="zh-CN" b="1" i="1" dirty="0"/>
              <a:t>n</a:t>
            </a:r>
            <a:r>
              <a:rPr lang="en-US" altLang="zh-CN" b="1" dirty="0">
                <a:latin typeface="Arial" panose="020B0604020202020204" pitchFamily="34" charset="0"/>
              </a:rPr>
              <a:t>=20</a:t>
            </a:r>
            <a:r>
              <a:rPr lang="zh-CN" altLang="en-US" b="1" dirty="0">
                <a:latin typeface="Arial" panose="020B0604020202020204" pitchFamily="34" charset="0"/>
              </a:rPr>
              <a:t>时， </a:t>
            </a:r>
            <a:r>
              <a:rPr lang="en-US" altLang="zh-CN" b="1" dirty="0">
                <a:latin typeface="Arial" panose="020B0604020202020204" pitchFamily="34" charset="0"/>
              </a:rPr>
              <a:t>(n+1)n!(n-1)≈9.7*10</a:t>
            </a:r>
            <a:r>
              <a:rPr lang="en-US" altLang="zh-CN" b="1" baseline="30000" dirty="0">
                <a:latin typeface="Arial" panose="020B0604020202020204" pitchFamily="34" charset="0"/>
              </a:rPr>
              <a:t>20</a:t>
            </a:r>
            <a:endParaRPr lang="zh-CN" altLang="en-US" b="1" baseline="30000" dirty="0">
              <a:latin typeface="Arial" panose="020B0604020202020204" pitchFamily="34" charset="0"/>
            </a:endParaRPr>
          </a:p>
          <a:p>
            <a:pPr eaLnBrk="1" hangingPunct="1"/>
            <a:endParaRPr lang="en-US" altLang="zh-CN" b="1" dirty="0">
              <a:latin typeface="Arial" panose="020B0604020202020204" pitchFamily="34" charset="0"/>
            </a:endParaRPr>
          </a:p>
        </p:txBody>
      </p:sp>
      <p:sp>
        <p:nvSpPr>
          <p:cNvPr id="58375" name="Text Box 7"/>
          <p:cNvSpPr txBox="1">
            <a:spLocks noChangeArrowheads="1"/>
          </p:cNvSpPr>
          <p:nvPr/>
        </p:nvSpPr>
        <p:spPr bwMode="auto">
          <a:xfrm>
            <a:off x="755650" y="4627563"/>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解线性方程组有许多实用的算法，可大大减少计算工作量。</a:t>
            </a:r>
            <a:endParaRPr lang="en-US" altLang="zh-CN" b="1">
              <a:latin typeface="Arial" panose="020B0604020202020204" pitchFamily="34" charset="0"/>
            </a:endParaRPr>
          </a:p>
        </p:txBody>
      </p:sp>
      <p:sp>
        <p:nvSpPr>
          <p:cNvPr id="58376" name="Text Box 8"/>
          <p:cNvSpPr txBox="1">
            <a:spLocks noChangeArrowheads="1"/>
          </p:cNvSpPr>
          <p:nvPr/>
        </p:nvSpPr>
        <p:spPr bwMode="auto">
          <a:xfrm>
            <a:off x="500063" y="5132388"/>
            <a:ext cx="8456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在数值计算中要注意算法计算量的分析，并尽量节省存储量。</a:t>
            </a:r>
          </a:p>
        </p:txBody>
      </p:sp>
      <p:sp>
        <p:nvSpPr>
          <p:cNvPr id="70663"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0664"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矩形 12"/>
          <p:cNvSpPr/>
          <p:nvPr/>
        </p:nvSpPr>
        <p:spPr>
          <a:xfrm>
            <a:off x="468313" y="3963988"/>
            <a:ext cx="7848600" cy="904875"/>
          </a:xfrm>
          <a:prstGeom prst="rect">
            <a:avLst/>
          </a:prstGeom>
        </p:spPr>
        <p:txBody>
          <a:bodyPr>
            <a:spAutoFit/>
          </a:bodyPr>
          <a:lstStyle/>
          <a:p>
            <a:pPr indent="625475">
              <a:defRPr/>
            </a:pPr>
            <a:r>
              <a:rPr lang="zh-CN" altLang="en-US" b="1" dirty="0">
                <a:solidFill>
                  <a:srgbClr val="FF0000"/>
                </a:solidFill>
                <a:latin typeface="+mn-ea"/>
                <a:ea typeface="+mn-ea"/>
              </a:rPr>
              <a:t>工作量太大，不适用在计算机上求解高维方程组。</a:t>
            </a:r>
          </a:p>
          <a:p>
            <a:pPr indent="625475">
              <a:spcBef>
                <a:spcPct val="20000"/>
              </a:spcBef>
              <a:buClr>
                <a:srgbClr val="FFFF00"/>
              </a:buClr>
              <a:buSzPct val="80000"/>
              <a:buFont typeface="Wingdings" pitchFamily="2" charset="2"/>
              <a:buNone/>
              <a:defRPr/>
            </a:pPr>
            <a:endParaRPr lang="en-US" altLang="zh-CN" b="1" dirty="0">
              <a:solidFill>
                <a:schemeClr val="accent6"/>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269C934-608A-4E78-95DF-2C43F5442F9C}"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30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848C89-9083-4450-AF23-B5DD841A6EBA}" type="slidenum">
              <a:rPr lang="zh-CN" altLang="en-US" sz="1200">
                <a:solidFill>
                  <a:srgbClr val="000000"/>
                </a:solidFill>
              </a:rPr>
              <a:pPr eaLnBrk="1" hangingPunct="1"/>
              <a:t>12</a:t>
            </a:fld>
            <a:endParaRPr lang="en-US" altLang="zh-CN" sz="1200">
              <a:solidFill>
                <a:srgbClr val="000000"/>
              </a:solidFill>
            </a:endParaRPr>
          </a:p>
        </p:txBody>
      </p:sp>
      <p:grpSp>
        <p:nvGrpSpPr>
          <p:cNvPr id="3080" name="Group 9"/>
          <p:cNvGrpSpPr>
            <a:grpSpLocks/>
          </p:cNvGrpSpPr>
          <p:nvPr/>
        </p:nvGrpSpPr>
        <p:grpSpPr bwMode="auto">
          <a:xfrm>
            <a:off x="539750" y="1484313"/>
            <a:ext cx="7974013" cy="504825"/>
            <a:chOff x="599" y="330"/>
            <a:chExt cx="5023" cy="318"/>
          </a:xfrm>
        </p:grpSpPr>
        <p:sp>
          <p:nvSpPr>
            <p:cNvPr id="3090" name="Text Box 6"/>
            <p:cNvSpPr txBox="1">
              <a:spLocks noChangeArrowheads="1"/>
            </p:cNvSpPr>
            <p:nvPr/>
          </p:nvSpPr>
          <p:spPr bwMode="auto">
            <a:xfrm>
              <a:off x="599" y="357"/>
              <a:ext cx="21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例 </a:t>
              </a:r>
              <a:r>
                <a:rPr lang="en-US" altLang="zh-CN" b="1">
                  <a:latin typeface="Arial" panose="020B0604020202020204" pitchFamily="34" charset="0"/>
                </a:rPr>
                <a:t>1. 2  </a:t>
              </a:r>
              <a:r>
                <a:rPr lang="zh-CN" altLang="en-US" b="1">
                  <a:latin typeface="Arial" panose="020B0604020202020204" pitchFamily="34" charset="0"/>
                </a:rPr>
                <a:t>求一元二次方程</a:t>
              </a:r>
            </a:p>
          </p:txBody>
        </p:sp>
        <p:graphicFrame>
          <p:nvGraphicFramePr>
            <p:cNvPr id="3077" name="Object 7"/>
            <p:cNvGraphicFramePr>
              <a:graphicFrameLocks noChangeAspect="1"/>
            </p:cNvGraphicFramePr>
            <p:nvPr/>
          </p:nvGraphicFramePr>
          <p:xfrm>
            <a:off x="2699" y="346"/>
            <a:ext cx="2268" cy="295"/>
          </p:xfrm>
          <a:graphic>
            <a:graphicData uri="http://schemas.openxmlformats.org/presentationml/2006/ole">
              <mc:AlternateContent xmlns:mc="http://schemas.openxmlformats.org/markup-compatibility/2006">
                <mc:Choice xmlns:v="urn:schemas-microsoft-com:vml" Requires="v">
                  <p:oleObj spid="_x0000_s3220" name="Equation" r:id="rId3" imgW="1663560" imgH="228600" progId="">
                    <p:embed/>
                  </p:oleObj>
                </mc:Choice>
                <mc:Fallback>
                  <p:oleObj name="Equation" r:id="rId3" imgW="1663560" imgH="22860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699" y="346"/>
                          <a:ext cx="2268"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1" name="Text Box 8"/>
            <p:cNvSpPr txBox="1">
              <a:spLocks noChangeArrowheads="1"/>
            </p:cNvSpPr>
            <p:nvPr/>
          </p:nvSpPr>
          <p:spPr bwMode="auto">
            <a:xfrm>
              <a:off x="4921" y="330"/>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的根时</a:t>
              </a:r>
            </a:p>
          </p:txBody>
        </p:sp>
      </p:grpSp>
      <p:sp>
        <p:nvSpPr>
          <p:cNvPr id="3081" name="Text Box 10"/>
          <p:cNvSpPr txBox="1">
            <a:spLocks noChangeArrowheads="1"/>
          </p:cNvSpPr>
          <p:nvPr/>
        </p:nvSpPr>
        <p:spPr bwMode="auto">
          <a:xfrm>
            <a:off x="0" y="2133600"/>
            <a:ext cx="332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pPr>
            <a:r>
              <a:rPr lang="zh-CN" altLang="en-US" b="1" dirty="0">
                <a:latin typeface="Arial" panose="020B0604020202020204" pitchFamily="34" charset="0"/>
              </a:rPr>
              <a:t>常用的公式是：</a:t>
            </a:r>
            <a:endParaRPr lang="en-US" altLang="zh-CN" b="1" dirty="0">
              <a:latin typeface="Arial" panose="020B0604020202020204" pitchFamily="34" charset="0"/>
            </a:endParaRPr>
          </a:p>
        </p:txBody>
      </p:sp>
      <p:graphicFrame>
        <p:nvGraphicFramePr>
          <p:cNvPr id="3074" name="Object 11"/>
          <p:cNvGraphicFramePr>
            <a:graphicFrameLocks noChangeAspect="1"/>
          </p:cNvGraphicFramePr>
          <p:nvPr/>
        </p:nvGraphicFramePr>
        <p:xfrm>
          <a:off x="3360738" y="1962150"/>
          <a:ext cx="2435225" cy="819150"/>
        </p:xfrm>
        <a:graphic>
          <a:graphicData uri="http://schemas.openxmlformats.org/presentationml/2006/ole">
            <mc:AlternateContent xmlns:mc="http://schemas.openxmlformats.org/markup-compatibility/2006">
              <mc:Choice xmlns:v="urn:schemas-microsoft-com:vml" Requires="v">
                <p:oleObj spid="_x0000_s3221" name="Equation" r:id="rId5" imgW="1320480" imgH="444240" progId="">
                  <p:embed/>
                </p:oleObj>
              </mc:Choice>
              <mc:Fallback>
                <p:oleObj name="Equation" r:id="rId5" imgW="1320480" imgH="444240" progId="">
                  <p:embed/>
                  <p:pic>
                    <p:nvPicPr>
                      <p:cNvPr id="0" name="Object 1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360738" y="1962150"/>
                        <a:ext cx="2435225" cy="819150"/>
                      </a:xfrm>
                      <a:prstGeom prst="rect">
                        <a:avLst/>
                      </a:prstGeom>
                      <a:noFill/>
                      <a:ln>
                        <a:noFill/>
                      </a:ln>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6573" name="Text Box 13"/>
          <p:cNvSpPr txBox="1">
            <a:spLocks noChangeArrowheads="1"/>
          </p:cNvSpPr>
          <p:nvPr/>
        </p:nvSpPr>
        <p:spPr bwMode="auto">
          <a:xfrm>
            <a:off x="928688" y="3017838"/>
            <a:ext cx="77041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若用这个公式编程并在字长为</a:t>
            </a:r>
            <a:r>
              <a:rPr lang="en-US" altLang="zh-CN" b="1">
                <a:latin typeface="Arial" panose="020B0604020202020204" pitchFamily="34" charset="0"/>
              </a:rPr>
              <a:t>8</a:t>
            </a:r>
            <a:r>
              <a:rPr lang="zh-CN" altLang="en-US" b="1">
                <a:latin typeface="Arial" panose="020B0604020202020204" pitchFamily="34" charset="0"/>
              </a:rPr>
              <a:t>位的计算机上计算，得到的结果为：</a:t>
            </a:r>
          </a:p>
        </p:txBody>
      </p:sp>
      <p:graphicFrame>
        <p:nvGraphicFramePr>
          <p:cNvPr id="66574" name="Object 14"/>
          <p:cNvGraphicFramePr>
            <a:graphicFrameLocks noChangeAspect="1"/>
          </p:cNvGraphicFramePr>
          <p:nvPr/>
        </p:nvGraphicFramePr>
        <p:xfrm>
          <a:off x="3563938" y="3660775"/>
          <a:ext cx="2425700" cy="631825"/>
        </p:xfrm>
        <a:graphic>
          <a:graphicData uri="http://schemas.openxmlformats.org/presentationml/2006/ole">
            <mc:AlternateContent xmlns:mc="http://schemas.openxmlformats.org/markup-compatibility/2006">
              <mc:Choice xmlns:v="urn:schemas-microsoft-com:vml" Requires="v">
                <p:oleObj spid="_x0000_s3222" name="Equation" r:id="rId7" imgW="927000" imgH="241200" progId="">
                  <p:embed/>
                </p:oleObj>
              </mc:Choice>
              <mc:Fallback>
                <p:oleObj name="Equation" r:id="rId7" imgW="927000" imgH="241200" progId="">
                  <p:embed/>
                  <p:pic>
                    <p:nvPicPr>
                      <p:cNvPr id="0" name="Object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563938" y="3660775"/>
                        <a:ext cx="24257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7"/>
          <p:cNvGrpSpPr>
            <a:grpSpLocks/>
          </p:cNvGrpSpPr>
          <p:nvPr/>
        </p:nvGrpSpPr>
        <p:grpSpPr bwMode="auto">
          <a:xfrm>
            <a:off x="1331913" y="4381500"/>
            <a:ext cx="5286375" cy="631825"/>
            <a:chOff x="645" y="2340"/>
            <a:chExt cx="3330" cy="398"/>
          </a:xfrm>
        </p:grpSpPr>
        <p:sp>
          <p:nvSpPr>
            <p:cNvPr id="3089" name="Text Box 15"/>
            <p:cNvSpPr txBox="1">
              <a:spLocks noChangeArrowheads="1"/>
            </p:cNvSpPr>
            <p:nvPr/>
          </p:nvSpPr>
          <p:spPr bwMode="auto">
            <a:xfrm>
              <a:off x="645" y="2387"/>
              <a:ext cx="1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本题的两个根应为：</a:t>
              </a:r>
            </a:p>
          </p:txBody>
        </p:sp>
        <p:graphicFrame>
          <p:nvGraphicFramePr>
            <p:cNvPr id="3076" name="Object 16"/>
            <p:cNvGraphicFramePr>
              <a:graphicFrameLocks noChangeAspect="1"/>
            </p:cNvGraphicFramePr>
            <p:nvPr/>
          </p:nvGraphicFramePr>
          <p:xfrm>
            <a:off x="2427" y="2340"/>
            <a:ext cx="1548" cy="398"/>
          </p:xfrm>
          <a:graphic>
            <a:graphicData uri="http://schemas.openxmlformats.org/presentationml/2006/ole">
              <mc:AlternateContent xmlns:mc="http://schemas.openxmlformats.org/markup-compatibility/2006">
                <mc:Choice xmlns:v="urn:schemas-microsoft-com:vml" Requires="v">
                  <p:oleObj spid="_x0000_s3223" name="Equation" r:id="rId9" imgW="939600" imgH="241200" progId="">
                    <p:embed/>
                  </p:oleObj>
                </mc:Choice>
                <mc:Fallback>
                  <p:oleObj name="Equation" r:id="rId9" imgW="939600" imgH="241200" progId="">
                    <p:embed/>
                    <p:pic>
                      <p:nvPicPr>
                        <p:cNvPr id="0" name="Object 16"/>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427" y="2340"/>
                          <a:ext cx="1548"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578" name="Text Box 18"/>
          <p:cNvSpPr txBox="1">
            <a:spLocks noChangeArrowheads="1"/>
          </p:cNvSpPr>
          <p:nvPr/>
        </p:nvSpPr>
        <p:spPr bwMode="auto">
          <a:xfrm>
            <a:off x="684213" y="4929188"/>
            <a:ext cx="8183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出现这一错误的原因是受机器字长的限制所引起的误差造成的。</a:t>
            </a:r>
          </a:p>
        </p:txBody>
      </p:sp>
      <p:sp>
        <p:nvSpPr>
          <p:cNvPr id="66580" name="Text Box 20"/>
          <p:cNvSpPr txBox="1">
            <a:spLocks noChangeArrowheads="1"/>
          </p:cNvSpPr>
          <p:nvPr/>
        </p:nvSpPr>
        <p:spPr bwMode="auto">
          <a:xfrm>
            <a:off x="1331913" y="5851525"/>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solidFill>
                  <a:srgbClr val="FF0000"/>
                </a:solidFill>
                <a:latin typeface="Arial" panose="020B0604020202020204" pitchFamily="34" charset="0"/>
              </a:rPr>
              <a:t>在设计算法时，要注意算法的误差分析。</a:t>
            </a:r>
          </a:p>
        </p:txBody>
      </p:sp>
      <p:sp>
        <p:nvSpPr>
          <p:cNvPr id="3086" name="AutoShape 22">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087"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088"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0DA7745-82F3-49BF-AED8-20C717139A0C}"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410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74260F0-FABD-444C-8EE9-710DBB3EC2AD}" type="slidenum">
              <a:rPr lang="zh-CN" altLang="en-US" sz="1200">
                <a:solidFill>
                  <a:srgbClr val="000000"/>
                </a:solidFill>
              </a:rPr>
              <a:pPr eaLnBrk="1" hangingPunct="1"/>
              <a:t>13</a:t>
            </a:fld>
            <a:endParaRPr lang="en-US" altLang="zh-CN" sz="1200">
              <a:solidFill>
                <a:srgbClr val="000000"/>
              </a:solidFill>
            </a:endParaRPr>
          </a:p>
        </p:txBody>
      </p:sp>
      <p:sp>
        <p:nvSpPr>
          <p:cNvPr id="4105" name="Text Box 7"/>
          <p:cNvSpPr txBox="1">
            <a:spLocks noChangeArrowheads="1"/>
          </p:cNvSpPr>
          <p:nvPr/>
        </p:nvSpPr>
        <p:spPr bwMode="auto">
          <a:xfrm>
            <a:off x="468313" y="1603375"/>
            <a:ext cx="239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例 </a:t>
            </a:r>
            <a:r>
              <a:rPr lang="en-US" altLang="zh-CN" b="1">
                <a:latin typeface="Arial" panose="020B0604020202020204" pitchFamily="34" charset="0"/>
              </a:rPr>
              <a:t>1.3  </a:t>
            </a:r>
            <a:r>
              <a:rPr lang="zh-CN" altLang="en-US" b="1">
                <a:latin typeface="Arial" panose="020B0604020202020204" pitchFamily="34" charset="0"/>
              </a:rPr>
              <a:t>计算数列</a:t>
            </a:r>
          </a:p>
        </p:txBody>
      </p:sp>
      <p:graphicFrame>
        <p:nvGraphicFramePr>
          <p:cNvPr id="4098" name="Object 8"/>
          <p:cNvGraphicFramePr>
            <a:graphicFrameLocks noChangeAspect="1"/>
          </p:cNvGraphicFramePr>
          <p:nvPr/>
        </p:nvGraphicFramePr>
        <p:xfrm>
          <a:off x="2916238" y="1319213"/>
          <a:ext cx="2232025" cy="1011237"/>
        </p:xfrm>
        <a:graphic>
          <a:graphicData uri="http://schemas.openxmlformats.org/presentationml/2006/ole">
            <mc:AlternateContent xmlns:mc="http://schemas.openxmlformats.org/markup-compatibility/2006">
              <mc:Choice xmlns:v="urn:schemas-microsoft-com:vml" Requires="v">
                <p:oleObj spid="_x0000_s4269" name="Equation" r:id="rId4" imgW="927000" imgH="419040" progId="">
                  <p:embed/>
                </p:oleObj>
              </mc:Choice>
              <mc:Fallback>
                <p:oleObj name="Equation" r:id="rId4" imgW="927000" imgH="419040" progId="">
                  <p:embed/>
                  <p:pic>
                    <p:nvPicPr>
                      <p:cNvPr id="0" name="Object 8"/>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916238" y="1319213"/>
                        <a:ext cx="2232025"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3" name="Text Box 9"/>
          <p:cNvSpPr txBox="1">
            <a:spLocks noChangeArrowheads="1"/>
          </p:cNvSpPr>
          <p:nvPr/>
        </p:nvSpPr>
        <p:spPr bwMode="auto">
          <a:xfrm>
            <a:off x="725488" y="2276475"/>
            <a:ext cx="118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解 因为</a:t>
            </a:r>
          </a:p>
        </p:txBody>
      </p:sp>
      <p:graphicFrame>
        <p:nvGraphicFramePr>
          <p:cNvPr id="67594" name="Object 10"/>
          <p:cNvGraphicFramePr>
            <a:graphicFrameLocks noChangeAspect="1"/>
          </p:cNvGraphicFramePr>
          <p:nvPr/>
        </p:nvGraphicFramePr>
        <p:xfrm>
          <a:off x="2268538" y="2549525"/>
          <a:ext cx="4751387" cy="1754188"/>
        </p:xfrm>
        <a:graphic>
          <a:graphicData uri="http://schemas.openxmlformats.org/presentationml/2006/ole">
            <mc:AlternateContent xmlns:mc="http://schemas.openxmlformats.org/markup-compatibility/2006">
              <mc:Choice xmlns:v="urn:schemas-microsoft-com:vml" Requires="v">
                <p:oleObj spid="_x0000_s4270" name="Equation" r:id="rId6" imgW="2273040" imgH="838080" progId="">
                  <p:embed/>
                </p:oleObj>
              </mc:Choice>
              <mc:Fallback>
                <p:oleObj name="Equation" r:id="rId6" imgW="2273040" imgH="838080" progId="">
                  <p:embed/>
                  <p:pic>
                    <p:nvPicPr>
                      <p:cNvPr id="0" name="Object 10"/>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268538" y="2549525"/>
                        <a:ext cx="4751387" cy="175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5" name="Text Box 11"/>
          <p:cNvSpPr txBox="1">
            <a:spLocks noChangeArrowheads="1"/>
          </p:cNvSpPr>
          <p:nvPr/>
        </p:nvSpPr>
        <p:spPr bwMode="auto">
          <a:xfrm>
            <a:off x="971550" y="4411663"/>
            <a:ext cx="407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所以可以得到</a:t>
            </a:r>
            <a:r>
              <a:rPr lang="en-US" altLang="zh-CN" b="1" i="1"/>
              <a:t>I</a:t>
            </a:r>
            <a:r>
              <a:rPr lang="en-US" altLang="zh-CN" b="1" i="1" baseline="-25000"/>
              <a:t>n</a:t>
            </a:r>
            <a:r>
              <a:rPr lang="zh-CN" altLang="en-US" b="1">
                <a:latin typeface="Arial" panose="020B0604020202020204" pitchFamily="34" charset="0"/>
              </a:rPr>
              <a:t>的递推公式：</a:t>
            </a:r>
            <a:endParaRPr lang="en-US" altLang="zh-CN" b="1">
              <a:latin typeface="Arial" panose="020B0604020202020204" pitchFamily="34" charset="0"/>
            </a:endParaRPr>
          </a:p>
        </p:txBody>
      </p:sp>
      <p:graphicFrame>
        <p:nvGraphicFramePr>
          <p:cNvPr id="67596" name="Object 12"/>
          <p:cNvGraphicFramePr>
            <a:graphicFrameLocks noChangeAspect="1"/>
          </p:cNvGraphicFramePr>
          <p:nvPr/>
        </p:nvGraphicFramePr>
        <p:xfrm>
          <a:off x="2339975" y="5029200"/>
          <a:ext cx="3744913" cy="487363"/>
        </p:xfrm>
        <a:graphic>
          <a:graphicData uri="http://schemas.openxmlformats.org/presentationml/2006/ole">
            <mc:AlternateContent xmlns:mc="http://schemas.openxmlformats.org/markup-compatibility/2006">
              <mc:Choice xmlns:v="urn:schemas-microsoft-com:vml" Requires="v">
                <p:oleObj spid="_x0000_s4271" name="Equation" r:id="rId8" imgW="1752480" imgH="228600" progId="">
                  <p:embed/>
                </p:oleObj>
              </mc:Choice>
              <mc:Fallback>
                <p:oleObj name="Equation" r:id="rId8" imgW="1752480" imgH="228600" progId="">
                  <p:embed/>
                  <p:pic>
                    <p:nvPicPr>
                      <p:cNvPr id="0" name="Object 1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339975" y="5029200"/>
                        <a:ext cx="374491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7"/>
          <p:cNvGrpSpPr>
            <a:grpSpLocks/>
          </p:cNvGrpSpPr>
          <p:nvPr/>
        </p:nvGrpSpPr>
        <p:grpSpPr bwMode="auto">
          <a:xfrm>
            <a:off x="827088" y="5445125"/>
            <a:ext cx="7632700" cy="792163"/>
            <a:chOff x="521" y="3294"/>
            <a:chExt cx="5081" cy="694"/>
          </a:xfrm>
        </p:grpSpPr>
        <p:graphicFrame>
          <p:nvGraphicFramePr>
            <p:cNvPr id="4101" name="Object 13"/>
            <p:cNvGraphicFramePr>
              <a:graphicFrameLocks noChangeAspect="1"/>
            </p:cNvGraphicFramePr>
            <p:nvPr/>
          </p:nvGraphicFramePr>
          <p:xfrm>
            <a:off x="793" y="3294"/>
            <a:ext cx="2888" cy="694"/>
          </p:xfrm>
          <a:graphic>
            <a:graphicData uri="http://schemas.openxmlformats.org/presentationml/2006/ole">
              <mc:AlternateContent xmlns:mc="http://schemas.openxmlformats.org/markup-compatibility/2006">
                <mc:Choice xmlns:v="urn:schemas-microsoft-com:vml" Requires="v">
                  <p:oleObj spid="_x0000_s4272" name="Equation" r:id="rId10" imgW="1638000" imgH="393480" progId="">
                    <p:embed/>
                  </p:oleObj>
                </mc:Choice>
                <mc:Fallback>
                  <p:oleObj name="Equation" r:id="rId10" imgW="1638000" imgH="393480" progId="">
                    <p:embed/>
                    <p:pic>
                      <p:nvPicPr>
                        <p:cNvPr id="0" name="Object 13"/>
                        <p:cNvPicPr>
                          <a:picLocks noChangeAspect="1" noChangeArrowheads="1"/>
                        </p:cNvPicPr>
                        <p:nvPr/>
                      </p:nvPicPr>
                      <p:blipFill>
                        <a:blip r:embed="rId11">
                          <a:lum bright="-98000"/>
                          <a:extLst>
                            <a:ext uri="{28A0092B-C50C-407E-A947-70E740481C1C}">
                              <a14:useLocalDpi xmlns:a14="http://schemas.microsoft.com/office/drawing/2010/main" val="0"/>
                            </a:ext>
                          </a:extLst>
                        </a:blip>
                        <a:srcRect/>
                        <a:stretch>
                          <a:fillRect/>
                        </a:stretch>
                      </p:blipFill>
                      <p:spPr bwMode="auto">
                        <a:xfrm>
                          <a:off x="793" y="3294"/>
                          <a:ext cx="2888" cy="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2" name="Text Box 14"/>
            <p:cNvSpPr txBox="1">
              <a:spLocks noChangeArrowheads="1"/>
            </p:cNvSpPr>
            <p:nvPr/>
          </p:nvSpPr>
          <p:spPr bwMode="auto">
            <a:xfrm>
              <a:off x="521" y="347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由</a:t>
              </a:r>
            </a:p>
          </p:txBody>
        </p:sp>
        <p:sp>
          <p:nvSpPr>
            <p:cNvPr id="4113" name="Text Box 15"/>
            <p:cNvSpPr txBox="1">
              <a:spLocks noChangeArrowheads="1"/>
            </p:cNvSpPr>
            <p:nvPr/>
          </p:nvSpPr>
          <p:spPr bwMode="auto">
            <a:xfrm>
              <a:off x="3742" y="3475"/>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可依次计算</a:t>
              </a:r>
              <a:endParaRPr lang="en-US" altLang="zh-CN" b="1">
                <a:latin typeface="Arial" panose="020B0604020202020204" pitchFamily="34" charset="0"/>
              </a:endParaRPr>
            </a:p>
          </p:txBody>
        </p:sp>
        <p:graphicFrame>
          <p:nvGraphicFramePr>
            <p:cNvPr id="4102" name="Object 16"/>
            <p:cNvGraphicFramePr>
              <a:graphicFrameLocks noChangeAspect="1"/>
            </p:cNvGraphicFramePr>
            <p:nvPr/>
          </p:nvGraphicFramePr>
          <p:xfrm>
            <a:off x="4785" y="3475"/>
            <a:ext cx="817" cy="359"/>
          </p:xfrm>
          <a:graphic>
            <a:graphicData uri="http://schemas.openxmlformats.org/presentationml/2006/ole">
              <mc:AlternateContent xmlns:mc="http://schemas.openxmlformats.org/markup-compatibility/2006">
                <mc:Choice xmlns:v="urn:schemas-microsoft-com:vml" Requires="v">
                  <p:oleObj spid="_x0000_s4273" name="Equation" r:id="rId12" imgW="520560" imgH="228600" progId="">
                    <p:embed/>
                  </p:oleObj>
                </mc:Choice>
                <mc:Fallback>
                  <p:oleObj name="Equation" r:id="rId12" imgW="520560" imgH="228600" progId="">
                    <p:embed/>
                    <p:pic>
                      <p:nvPicPr>
                        <p:cNvPr id="0" name="Object 16"/>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4785" y="3475"/>
                          <a:ext cx="817"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9" name="AutoShape 18">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4110"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111"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box(in)">
                                      <p:cBhvr>
                                        <p:cTn id="7" dur="500"/>
                                        <p:tgtEl>
                                          <p:spTgt spid="6759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67594"/>
                                        </p:tgtEl>
                                        <p:attrNameLst>
                                          <p:attrName>style.visibility</p:attrName>
                                        </p:attrNameLst>
                                      </p:cBhvr>
                                      <p:to>
                                        <p:strVal val="visible"/>
                                      </p:to>
                                    </p:set>
                                    <p:animEffect transition="in" filter="box(in)">
                                      <p:cBhvr>
                                        <p:cTn id="11" dur="500"/>
                                        <p:tgtEl>
                                          <p:spTgt spid="67594"/>
                                        </p:tgtEl>
                                      </p:cBhvr>
                                    </p:animEffect>
                                  </p:childTnLst>
                                </p:cTn>
                              </p:par>
                            </p:childTnLst>
                          </p:cTn>
                        </p:par>
                        <p:par>
                          <p:cTn id="12" fill="hold" nodeType="with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67595"/>
                                        </p:tgtEl>
                                        <p:attrNameLst>
                                          <p:attrName>style.visibility</p:attrName>
                                        </p:attrNameLst>
                                      </p:cBhvr>
                                      <p:to>
                                        <p:strVal val="visible"/>
                                      </p:to>
                                    </p:set>
                                    <p:animEffect transition="in" filter="box(in)">
                                      <p:cBhvr>
                                        <p:cTn id="15" dur="500"/>
                                        <p:tgtEl>
                                          <p:spTgt spid="67595"/>
                                        </p:tgtEl>
                                      </p:cBhvr>
                                    </p:animEffect>
                                  </p:childTnLst>
                                </p:cTn>
                              </p:par>
                            </p:childTnLst>
                          </p:cTn>
                        </p:par>
                        <p:par>
                          <p:cTn id="16" fill="hold" nodeType="with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67596"/>
                                        </p:tgtEl>
                                        <p:attrNameLst>
                                          <p:attrName>style.visibility</p:attrName>
                                        </p:attrNameLst>
                                      </p:cBhvr>
                                      <p:to>
                                        <p:strVal val="visible"/>
                                      </p:to>
                                    </p:set>
                                    <p:animEffect transition="in" filter="box(in)">
                                      <p:cBhvr>
                                        <p:cTn id="19" dur="500"/>
                                        <p:tgtEl>
                                          <p:spTgt spid="67596"/>
                                        </p:tgtEl>
                                      </p:cBhvr>
                                    </p:animEffect>
                                  </p:childTnLst>
                                </p:cTn>
                              </p:par>
                            </p:childTnLst>
                          </p:cTn>
                        </p:par>
                        <p:par>
                          <p:cTn id="20" fill="hold" nodeType="withGroup">
                            <p:stCondLst>
                              <p:cond delay="2000"/>
                            </p:stCondLst>
                            <p:childTnLst>
                              <p:par>
                                <p:cTn id="21" presetID="4" presetClass="entr" presetSubtype="16"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p:bldP spid="675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00063" y="1484313"/>
            <a:ext cx="8058150" cy="1368425"/>
          </a:xfrm>
        </p:spPr>
        <p:txBody>
          <a:bodyPr/>
          <a:lstStyle/>
          <a:p>
            <a:pPr marL="0" indent="625475" eaLnBrk="1" hangingPunct="1">
              <a:buClr>
                <a:srgbClr val="FFFF00"/>
              </a:buClr>
              <a:buSzPct val="80000"/>
              <a:buFont typeface="Wingdings" panose="05000000000000000000" pitchFamily="2" charset="2"/>
              <a:buNone/>
            </a:pPr>
            <a:r>
              <a:rPr kumimoji="1" lang="zh-CN" altLang="en-US" sz="2400" b="1" smtClean="0">
                <a:latin typeface="Arial" panose="020B0604020202020204" pitchFamily="34" charset="0"/>
                <a:ea typeface="宋体" panose="02010600030101010101" pitchFamily="2" charset="-122"/>
              </a:rPr>
              <a:t>如果按上述方法用计算机编程计算，会发现当</a:t>
            </a:r>
            <a:r>
              <a:rPr kumimoji="1" lang="en-US" altLang="zh-CN" sz="2400" b="1" smtClean="0">
                <a:latin typeface="Arial" panose="020B0604020202020204" pitchFamily="34" charset="0"/>
                <a:ea typeface="宋体" panose="02010600030101010101" pitchFamily="2" charset="-122"/>
              </a:rPr>
              <a:t>n</a:t>
            </a:r>
            <a:r>
              <a:rPr kumimoji="1" lang="zh-CN" altLang="en-US" sz="2400" b="1" smtClean="0">
                <a:latin typeface="Arial" panose="020B0604020202020204" pitchFamily="34" charset="0"/>
                <a:ea typeface="宋体" panose="02010600030101010101" pitchFamily="2" charset="-122"/>
              </a:rPr>
              <a:t>较大时，</a:t>
            </a:r>
            <a:r>
              <a:rPr kumimoji="1" lang="en-US" altLang="zh-CN" sz="2400" b="1" smtClean="0">
                <a:latin typeface="Arial" panose="020B0604020202020204" pitchFamily="34" charset="0"/>
                <a:ea typeface="宋体" panose="02010600030101010101" pitchFamily="2" charset="-122"/>
              </a:rPr>
              <a:t>In</a:t>
            </a:r>
            <a:r>
              <a:rPr kumimoji="1" lang="zh-CN" altLang="en-US" sz="2400" b="1" smtClean="0">
                <a:latin typeface="Arial" panose="020B0604020202020204" pitchFamily="34" charset="0"/>
                <a:ea typeface="宋体" panose="02010600030101010101" pitchFamily="2" charset="-122"/>
              </a:rPr>
              <a:t>的计算结果会出现负数。</a:t>
            </a:r>
            <a:endParaRPr kumimoji="1" lang="en-US" altLang="zh-CN" sz="2400" b="1" smtClean="0">
              <a:latin typeface="Arial" panose="020B0604020202020204" pitchFamily="34" charset="0"/>
              <a:ea typeface="宋体" panose="02010600030101010101" pitchFamily="2" charset="-122"/>
            </a:endParaRPr>
          </a:p>
          <a:p>
            <a:pPr marL="0" indent="625475" eaLnBrk="1" hangingPunct="1">
              <a:buClr>
                <a:srgbClr val="FFFF00"/>
              </a:buClr>
              <a:buSzPct val="80000"/>
              <a:buFont typeface="Wingdings" panose="05000000000000000000" pitchFamily="2" charset="2"/>
              <a:buNone/>
            </a:pPr>
            <a:r>
              <a:rPr kumimoji="1" lang="zh-CN" altLang="en-US" sz="2400" b="1" smtClean="0">
                <a:latin typeface="Arial" panose="020B0604020202020204" pitchFamily="34" charset="0"/>
                <a:ea typeface="宋体" panose="02010600030101010101" pitchFamily="2" charset="-122"/>
              </a:rPr>
              <a:t>例如在字长为</a:t>
            </a:r>
            <a:r>
              <a:rPr kumimoji="1" lang="en-US" altLang="zh-CN" sz="2400" b="1" smtClean="0">
                <a:latin typeface="Arial" panose="020B0604020202020204" pitchFamily="34" charset="0"/>
                <a:ea typeface="宋体" panose="02010600030101010101" pitchFamily="2" charset="-122"/>
              </a:rPr>
              <a:t>8</a:t>
            </a:r>
            <a:r>
              <a:rPr kumimoji="1" lang="zh-CN" altLang="en-US" sz="2400" b="1" smtClean="0">
                <a:latin typeface="Arial" panose="020B0604020202020204" pitchFamily="34" charset="0"/>
                <a:ea typeface="宋体" panose="02010600030101010101" pitchFamily="2" charset="-122"/>
              </a:rPr>
              <a:t>的计算机上编程计算，可出现</a:t>
            </a:r>
          </a:p>
        </p:txBody>
      </p:sp>
      <p:sp>
        <p:nvSpPr>
          <p:cNvPr id="5125"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631FB94-1801-4199-9D86-79C067EA36CD}"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6F469F-A98C-4EFD-B34C-9D0A6761C649}" type="slidenum">
              <a:rPr lang="zh-CN" altLang="en-US" sz="1200">
                <a:solidFill>
                  <a:srgbClr val="000000"/>
                </a:solidFill>
              </a:rPr>
              <a:pPr eaLnBrk="1" hangingPunct="1"/>
              <a:t>14</a:t>
            </a:fld>
            <a:endParaRPr lang="en-US" altLang="zh-CN" sz="1200">
              <a:solidFill>
                <a:srgbClr val="000000"/>
              </a:solidFill>
            </a:endParaRPr>
          </a:p>
        </p:txBody>
      </p:sp>
      <p:graphicFrame>
        <p:nvGraphicFramePr>
          <p:cNvPr id="68615" name="Object 7"/>
          <p:cNvGraphicFramePr>
            <a:graphicFrameLocks noChangeAspect="1"/>
          </p:cNvGraphicFramePr>
          <p:nvPr/>
        </p:nvGraphicFramePr>
        <p:xfrm>
          <a:off x="1789113" y="2779713"/>
          <a:ext cx="4078287" cy="504825"/>
        </p:xfrm>
        <a:graphic>
          <a:graphicData uri="http://schemas.openxmlformats.org/presentationml/2006/ole">
            <mc:AlternateContent xmlns:mc="http://schemas.openxmlformats.org/markup-compatibility/2006">
              <mc:Choice xmlns:v="urn:schemas-microsoft-com:vml" Requires="v">
                <p:oleObj spid="_x0000_s5191" name="Equation" r:id="rId3" imgW="1523880" imgH="241200" progId="">
                  <p:embed/>
                </p:oleObj>
              </mc:Choice>
              <mc:Fallback>
                <p:oleObj name="Equation" r:id="rId3" imgW="1523880" imgH="24120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789113" y="2779713"/>
                        <a:ext cx="407828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Text Box 8"/>
          <p:cNvSpPr txBox="1">
            <a:spLocks noChangeArrowheads="1"/>
          </p:cNvSpPr>
          <p:nvPr/>
        </p:nvSpPr>
        <p:spPr bwMode="auto">
          <a:xfrm>
            <a:off x="1071563" y="3236913"/>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这显然是错误的</a:t>
            </a:r>
          </a:p>
        </p:txBody>
      </p:sp>
      <p:graphicFrame>
        <p:nvGraphicFramePr>
          <p:cNvPr id="68617" name="Object 9"/>
          <p:cNvGraphicFramePr>
            <a:graphicFrameLocks noChangeAspect="1"/>
          </p:cNvGraphicFramePr>
          <p:nvPr/>
        </p:nvGraphicFramePr>
        <p:xfrm>
          <a:off x="2430463" y="3573463"/>
          <a:ext cx="3294062" cy="935037"/>
        </p:xfrm>
        <a:graphic>
          <a:graphicData uri="http://schemas.openxmlformats.org/presentationml/2006/ole">
            <mc:AlternateContent xmlns:mc="http://schemas.openxmlformats.org/markup-compatibility/2006">
              <mc:Choice xmlns:v="urn:schemas-microsoft-com:vml" Requires="v">
                <p:oleObj spid="_x0000_s5192" name="Equation" r:id="rId5" imgW="1155600" imgH="419040" progId="">
                  <p:embed/>
                </p:oleObj>
              </mc:Choice>
              <mc:Fallback>
                <p:oleObj name="Equation" r:id="rId5" imgW="1155600" imgH="419040" progId="">
                  <p:embed/>
                  <p:pic>
                    <p:nvPicPr>
                      <p:cNvPr id="0" name="Object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430463" y="3573463"/>
                        <a:ext cx="3294062"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8" name="Text Box 10"/>
          <p:cNvSpPr txBox="1">
            <a:spLocks noChangeArrowheads="1"/>
          </p:cNvSpPr>
          <p:nvPr/>
        </p:nvSpPr>
        <p:spPr bwMode="auto">
          <a:xfrm>
            <a:off x="755650" y="4594225"/>
            <a:ext cx="7904163"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出现这一错误，是由于受机器字长限制引起的误差在计算过程中的传播造成的。</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一个好的算法应能控制误差的传播，即应是所谓</a:t>
            </a:r>
            <a:r>
              <a:rPr lang="zh-CN" altLang="en-US" b="1">
                <a:solidFill>
                  <a:srgbClr val="FF0000"/>
                </a:solidFill>
                <a:latin typeface="Arial" panose="020B0604020202020204" pitchFamily="34" charset="0"/>
              </a:rPr>
              <a:t>数值稳定</a:t>
            </a:r>
            <a:r>
              <a:rPr lang="zh-CN" altLang="en-US" b="1">
                <a:latin typeface="Arial" panose="020B0604020202020204" pitchFamily="34" charset="0"/>
              </a:rPr>
              <a:t>的算法</a:t>
            </a:r>
          </a:p>
        </p:txBody>
      </p:sp>
      <p:sp>
        <p:nvSpPr>
          <p:cNvPr id="5129"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5130"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84A34D-ED21-4924-A494-633EF51D244E}"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16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1861BC3-9885-40E8-A708-9C9D8632B554}" type="slidenum">
              <a:rPr lang="zh-CN" altLang="en-US" sz="1200">
                <a:solidFill>
                  <a:srgbClr val="000000"/>
                </a:solidFill>
              </a:rPr>
              <a:pPr eaLnBrk="1" hangingPunct="1"/>
              <a:t>15</a:t>
            </a:fld>
            <a:endParaRPr lang="en-US" altLang="zh-CN" sz="1200">
              <a:solidFill>
                <a:srgbClr val="000000"/>
              </a:solidFill>
            </a:endParaRPr>
          </a:p>
        </p:txBody>
      </p:sp>
      <p:sp>
        <p:nvSpPr>
          <p:cNvPr id="62470" name="Rectangle 7"/>
          <p:cNvSpPr>
            <a:spLocks noChangeArrowheads="1"/>
          </p:cNvSpPr>
          <p:nvPr/>
        </p:nvSpPr>
        <p:spPr bwMode="auto">
          <a:xfrm>
            <a:off x="468313" y="1484313"/>
            <a:ext cx="7343775" cy="831850"/>
          </a:xfrm>
          <a:prstGeom prst="rect">
            <a:avLst/>
          </a:prstGeom>
          <a:noFill/>
          <a:ln w="9525">
            <a:noFill/>
            <a:miter lim="800000"/>
            <a:headEnd/>
            <a:tailEnd/>
          </a:ln>
        </p:spPr>
        <p:txBody>
          <a:bodyPr>
            <a:spAutoFit/>
          </a:bodyPr>
          <a:lstStyle/>
          <a:p>
            <a:pPr indent="625475">
              <a:spcBef>
                <a:spcPct val="20000"/>
              </a:spcBef>
              <a:buClr>
                <a:srgbClr val="FFFF00"/>
              </a:buClr>
              <a:buSzPct val="80000"/>
              <a:buFont typeface="Wingdings" pitchFamily="2" charset="2"/>
              <a:buNone/>
              <a:defRPr/>
            </a:pPr>
            <a:r>
              <a:rPr lang="zh-CN" altLang="en-US" b="1" dirty="0">
                <a:solidFill>
                  <a:schemeClr val="accent6"/>
                </a:solidFill>
                <a:latin typeface="+mn-ea"/>
                <a:ea typeface="+mn-ea"/>
              </a:rPr>
              <a:t>数值计算方法的任务：为各种数学问题的数值解答，提供最有效的算法。</a:t>
            </a:r>
          </a:p>
        </p:txBody>
      </p:sp>
      <p:sp>
        <p:nvSpPr>
          <p:cNvPr id="71685" name="Rectangle 8"/>
          <p:cNvSpPr>
            <a:spLocks noChangeArrowheads="1"/>
          </p:cNvSpPr>
          <p:nvPr/>
        </p:nvSpPr>
        <p:spPr bwMode="auto">
          <a:xfrm>
            <a:off x="900113" y="1557338"/>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latin typeface="Arial" panose="020B0604020202020204" pitchFamily="34" charset="0"/>
            </a:endParaRPr>
          </a:p>
        </p:txBody>
      </p:sp>
      <p:sp>
        <p:nvSpPr>
          <p:cNvPr id="48137" name="Rectangle 9"/>
          <p:cNvSpPr>
            <a:spLocks noChangeArrowheads="1"/>
          </p:cNvSpPr>
          <p:nvPr/>
        </p:nvSpPr>
        <p:spPr bwMode="auto">
          <a:xfrm>
            <a:off x="395288" y="2419350"/>
            <a:ext cx="73914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FF00"/>
              </a:buClr>
              <a:buSzPct val="80000"/>
              <a:buFont typeface="Wingdings" panose="05000000000000000000" pitchFamily="2" charset="2"/>
              <a:buNone/>
            </a:pPr>
            <a:r>
              <a:rPr lang="zh-CN" altLang="en-GB">
                <a:latin typeface="宋体" panose="02010600030101010101" pitchFamily="2" charset="-122"/>
              </a:rPr>
              <a:t>     </a:t>
            </a:r>
            <a:r>
              <a:rPr lang="zh-CN" altLang="en-US" sz="2000" b="1">
                <a:latin typeface="宋体" panose="02010600030101010101" pitchFamily="2" charset="-122"/>
              </a:rPr>
              <a:t>最有效的算法：</a:t>
            </a:r>
            <a:r>
              <a:rPr lang="zh-CN" altLang="en-US" sz="2000">
                <a:latin typeface="宋体" panose="02010600030101010101" pitchFamily="2" charset="-122"/>
              </a:rPr>
              <a:t>适用范围广、运算工作量少，需用存储单元少，逻辑结构简单，便于编写计算机程序，而且计算结果可靠。</a:t>
            </a:r>
            <a:endParaRPr lang="en-US" altLang="zh-CN" sz="2000">
              <a:latin typeface="宋体" panose="02010600030101010101" pitchFamily="2" charset="-122"/>
            </a:endParaRPr>
          </a:p>
          <a:p>
            <a:pPr eaLnBrk="1" hangingPunct="1">
              <a:spcBef>
                <a:spcPct val="50000"/>
              </a:spcBef>
              <a:buClr>
                <a:srgbClr val="FFFF00"/>
              </a:buClr>
              <a:buSzPct val="80000"/>
              <a:buFont typeface="Wingdings" panose="05000000000000000000" pitchFamily="2" charset="2"/>
              <a:buNone/>
            </a:pPr>
            <a:r>
              <a:rPr lang="en-US" altLang="zh-CN" sz="2000">
                <a:solidFill>
                  <a:schemeClr val="accent1"/>
                </a:solidFill>
                <a:latin typeface="宋体" panose="02010600030101010101" pitchFamily="2" charset="-122"/>
              </a:rPr>
              <a:t>     </a:t>
            </a:r>
            <a:r>
              <a:rPr lang="zh-CN" altLang="en-US" sz="2000" b="1">
                <a:solidFill>
                  <a:schemeClr val="accent1"/>
                </a:solidFill>
                <a:latin typeface="宋体" panose="02010600030101010101" pitchFamily="2" charset="-122"/>
              </a:rPr>
              <a:t>误差估计</a:t>
            </a:r>
            <a:r>
              <a:rPr lang="zh-CN" altLang="en-US" sz="2000" b="1">
                <a:latin typeface="宋体" panose="02010600030101010101" pitchFamily="2" charset="-122"/>
              </a:rPr>
              <a:t>：</a:t>
            </a:r>
            <a:r>
              <a:rPr lang="zh-CN" altLang="en-US" sz="2000">
                <a:latin typeface="宋体" panose="02010600030101010101" pitchFamily="2" charset="-122"/>
              </a:rPr>
              <a:t>由于计算机计算通常是近似的，因而一般要求算法能估计误差</a:t>
            </a:r>
          </a:p>
          <a:p>
            <a:pPr eaLnBrk="1" hangingPunct="1">
              <a:spcBef>
                <a:spcPct val="50000"/>
              </a:spcBef>
              <a:buClr>
                <a:srgbClr val="FFFF00"/>
              </a:buClr>
              <a:buSzPct val="80000"/>
              <a:buFont typeface="Wingdings" panose="05000000000000000000" pitchFamily="2" charset="2"/>
              <a:buNone/>
            </a:pPr>
            <a:r>
              <a:rPr lang="zh-CN" altLang="en-GB" sz="2000">
                <a:latin typeface="宋体" panose="02010600030101010101" pitchFamily="2" charset="-122"/>
              </a:rPr>
              <a:t>     </a:t>
            </a:r>
            <a:r>
              <a:rPr lang="zh-CN" altLang="en-US" sz="2000" b="1">
                <a:solidFill>
                  <a:schemeClr val="accent1"/>
                </a:solidFill>
                <a:latin typeface="宋体" panose="02010600030101010101" pitchFamily="2" charset="-122"/>
              </a:rPr>
              <a:t>稳定性：</a:t>
            </a:r>
            <a:r>
              <a:rPr lang="zh-CN" altLang="en-US" sz="2000">
                <a:latin typeface="宋体" panose="02010600030101010101" pitchFamily="2" charset="-122"/>
              </a:rPr>
              <a:t>计算过程中，误差能得到控制，各步误差对计算结果不致产生过大影响；不合适的算法会导致计算误差达到不能容许的地步，而使计算最终失败。</a:t>
            </a:r>
            <a:endParaRPr lang="en-US" altLang="zh-CN" sz="2000">
              <a:latin typeface="宋体" panose="02010600030101010101" pitchFamily="2" charset="-122"/>
            </a:endParaRPr>
          </a:p>
          <a:p>
            <a:pPr eaLnBrk="1" hangingPunct="1">
              <a:spcBef>
                <a:spcPct val="50000"/>
              </a:spcBef>
              <a:buClr>
                <a:srgbClr val="FFFF00"/>
              </a:buClr>
              <a:buSzPct val="80000"/>
              <a:buFont typeface="Wingdings" panose="05000000000000000000" pitchFamily="2" charset="2"/>
              <a:buNone/>
            </a:pPr>
            <a:r>
              <a:rPr lang="en-US" altLang="zh-CN" sz="2000">
                <a:solidFill>
                  <a:schemeClr val="accent1"/>
                </a:solidFill>
                <a:latin typeface="宋体" panose="02010600030101010101" pitchFamily="2" charset="-122"/>
              </a:rPr>
              <a:t>     </a:t>
            </a:r>
            <a:r>
              <a:rPr lang="zh-CN" altLang="en-US" sz="2000" b="1">
                <a:solidFill>
                  <a:schemeClr val="accent1"/>
                </a:solidFill>
                <a:latin typeface="宋体" panose="02010600030101010101" pitchFamily="2" charset="-122"/>
              </a:rPr>
              <a:t>收敛性：</a:t>
            </a:r>
            <a:r>
              <a:rPr lang="zh-CN" altLang="en-US" sz="2000">
                <a:latin typeface="宋体" panose="02010600030101010101" pitchFamily="2" charset="-122"/>
              </a:rPr>
              <a:t>通过增加计算量，能使近似计算解充分接近理论解。</a:t>
            </a:r>
          </a:p>
        </p:txBody>
      </p:sp>
      <p:sp>
        <p:nvSpPr>
          <p:cNvPr id="71687"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1688"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矩形 11"/>
          <p:cNvSpPr>
            <a:spLocks noChangeArrowheads="1"/>
          </p:cNvSpPr>
          <p:nvPr/>
        </p:nvSpPr>
        <p:spPr bwMode="auto">
          <a:xfrm>
            <a:off x="395288" y="549275"/>
            <a:ext cx="3878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数值计算方法的任务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785813" y="1500188"/>
            <a:ext cx="7772400" cy="3143250"/>
          </a:xfrm>
        </p:spPr>
        <p:txBody>
          <a:bodyPr rtlCol="0">
            <a:normAutofit fontScale="92500"/>
          </a:bodyPr>
          <a:lstStyle/>
          <a:p>
            <a:pPr marL="0" indent="0" eaLnBrk="1" fontAlgn="auto" hangingPunct="1">
              <a:spcAft>
                <a:spcPts val="0"/>
              </a:spcAft>
              <a:buClr>
                <a:srgbClr val="FFFF00"/>
              </a:buClr>
              <a:buSzPct val="80000"/>
              <a:buFont typeface="Wingdings" pitchFamily="2" charset="2"/>
              <a:buNone/>
              <a:defRPr/>
            </a:pPr>
            <a:r>
              <a:rPr lang="zh-CN" altLang="en-US" sz="2400" dirty="0" smtClean="0"/>
              <a:t>       </a:t>
            </a:r>
            <a:r>
              <a:rPr kumimoji="1" lang="zh-CN" altLang="en-US" sz="2400" b="1" dirty="0" smtClean="0">
                <a:solidFill>
                  <a:srgbClr val="FF0000"/>
                </a:solidFill>
                <a:latin typeface="Arial" pitchFamily="34" charset="0"/>
                <a:ea typeface="宋体" pitchFamily="2" charset="-122"/>
              </a:rPr>
              <a:t>没有一种算法处处有效</a:t>
            </a:r>
            <a:r>
              <a:rPr kumimoji="1" lang="zh-CN" altLang="en-US" sz="2400" b="1" dirty="0" smtClean="0">
                <a:latin typeface="Arial" pitchFamily="34" charset="0"/>
                <a:ea typeface="宋体" pitchFamily="2" charset="-122"/>
              </a:rPr>
              <a:t>，而且各种算法在计算过程中往往都会出现某些问题。因此，为用计算机解决实际问题，除正确提出数学问题（数学模型）外，必须针对具体问题选择或改造适当的算法，清楚计算过程中可能发生的问题。</a:t>
            </a:r>
          </a:p>
          <a:p>
            <a:pPr marL="0" indent="0" eaLnBrk="1" fontAlgn="auto" hangingPunct="1">
              <a:spcAft>
                <a:spcPts val="0"/>
              </a:spcAft>
              <a:buClr>
                <a:srgbClr val="FFFF00"/>
              </a:buClr>
              <a:buSzPct val="80000"/>
              <a:buFont typeface="Wingdings" pitchFamily="2" charset="2"/>
              <a:buNone/>
              <a:defRPr/>
            </a:pPr>
            <a:r>
              <a:rPr kumimoji="1" lang="zh-CN" altLang="en-US" sz="2400" b="1" dirty="0" smtClean="0">
                <a:latin typeface="Arial" pitchFamily="34" charset="0"/>
                <a:ea typeface="宋体" pitchFamily="2" charset="-122"/>
              </a:rPr>
              <a:t>      了解算法的设计原理，充分熟悉算法的运算过程，知道算法的长处和短处；</a:t>
            </a:r>
          </a:p>
          <a:p>
            <a:pPr marL="0" indent="0" eaLnBrk="1" fontAlgn="auto" hangingPunct="1">
              <a:spcAft>
                <a:spcPts val="0"/>
              </a:spcAft>
              <a:buClr>
                <a:srgbClr val="FFFF00"/>
              </a:buClr>
              <a:buSzPct val="80000"/>
              <a:buFont typeface="Wingdings" pitchFamily="2" charset="2"/>
              <a:buNone/>
              <a:defRPr/>
            </a:pPr>
            <a:r>
              <a:rPr kumimoji="1" lang="zh-CN" altLang="en-US" sz="2400" b="1" dirty="0" smtClean="0">
                <a:latin typeface="Arial" pitchFamily="34" charset="0"/>
                <a:ea typeface="宋体" pitchFamily="2" charset="-122"/>
              </a:rPr>
              <a:t>       分析算法的优劣，特别是算法的稳定性、收敛性和误差估计，需要较多的数学推导，只需知道结论。</a:t>
            </a:r>
          </a:p>
        </p:txBody>
      </p:sp>
      <p:sp>
        <p:nvSpPr>
          <p:cNvPr id="72707"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11796BF-1C4D-4C1D-A798-C65CCDA728A4}"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270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D304C51-4A5F-4BBE-9D9C-EB2D044CC3B2}" type="slidenum">
              <a:rPr lang="zh-CN" altLang="en-US" sz="1200">
                <a:solidFill>
                  <a:srgbClr val="000000"/>
                </a:solidFill>
              </a:rPr>
              <a:pPr eaLnBrk="1" hangingPunct="1"/>
              <a:t>16</a:t>
            </a:fld>
            <a:endParaRPr lang="en-US" altLang="zh-CN" sz="1200">
              <a:solidFill>
                <a:srgbClr val="000000"/>
              </a:solidFill>
            </a:endParaRPr>
          </a:p>
        </p:txBody>
      </p:sp>
      <p:sp>
        <p:nvSpPr>
          <p:cNvPr id="63496" name="Rectangle 6"/>
          <p:cNvSpPr>
            <a:spLocks noChangeArrowheads="1"/>
          </p:cNvSpPr>
          <p:nvPr/>
        </p:nvSpPr>
        <p:spPr bwMode="auto">
          <a:xfrm>
            <a:off x="714375" y="50911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数学模型</a:t>
            </a:r>
          </a:p>
        </p:txBody>
      </p:sp>
      <p:sp>
        <p:nvSpPr>
          <p:cNvPr id="63497" name="Rectangle 7"/>
          <p:cNvSpPr>
            <a:spLocks noChangeArrowheads="1"/>
          </p:cNvSpPr>
          <p:nvPr/>
        </p:nvSpPr>
        <p:spPr bwMode="auto">
          <a:xfrm>
            <a:off x="2085975" y="48625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简化</a:t>
            </a:r>
          </a:p>
        </p:txBody>
      </p:sp>
      <p:sp>
        <p:nvSpPr>
          <p:cNvPr id="63498" name="Rectangle 8"/>
          <p:cNvSpPr>
            <a:spLocks noChangeArrowheads="1"/>
          </p:cNvSpPr>
          <p:nvPr/>
        </p:nvSpPr>
        <p:spPr bwMode="auto">
          <a:xfrm>
            <a:off x="2952750" y="4881563"/>
            <a:ext cx="152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算术运算</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逻辑运算</a:t>
            </a:r>
          </a:p>
        </p:txBody>
      </p:sp>
      <p:sp>
        <p:nvSpPr>
          <p:cNvPr id="63499" name="Rectangle 9"/>
          <p:cNvSpPr>
            <a:spLocks noChangeArrowheads="1"/>
          </p:cNvSpPr>
          <p:nvPr/>
        </p:nvSpPr>
        <p:spPr bwMode="auto">
          <a:xfrm>
            <a:off x="4295775" y="47863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a:t>
            </a:r>
          </a:p>
        </p:txBody>
      </p:sp>
      <p:sp>
        <p:nvSpPr>
          <p:cNvPr id="63500" name="Rectangle 10"/>
          <p:cNvSpPr>
            <a:spLocks noChangeArrowheads="1"/>
          </p:cNvSpPr>
          <p:nvPr/>
        </p:nvSpPr>
        <p:spPr bwMode="auto">
          <a:xfrm>
            <a:off x="5286375" y="50911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数值解</a:t>
            </a:r>
          </a:p>
        </p:txBody>
      </p:sp>
      <p:sp>
        <p:nvSpPr>
          <p:cNvPr id="63501" name="Rectangle 11"/>
          <p:cNvSpPr>
            <a:spLocks noChangeArrowheads="1"/>
          </p:cNvSpPr>
          <p:nvPr/>
        </p:nvSpPr>
        <p:spPr bwMode="auto">
          <a:xfrm>
            <a:off x="6505575" y="4786313"/>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分析</a:t>
            </a:r>
          </a:p>
        </p:txBody>
      </p:sp>
      <p:sp>
        <p:nvSpPr>
          <p:cNvPr id="63502" name="Rectangle 12"/>
          <p:cNvSpPr>
            <a:spLocks noChangeArrowheads="1"/>
          </p:cNvSpPr>
          <p:nvPr/>
        </p:nvSpPr>
        <p:spPr bwMode="auto">
          <a:xfrm>
            <a:off x="7343775" y="4862513"/>
            <a:ext cx="114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收敛性</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稳定性</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误差</a:t>
            </a:r>
          </a:p>
        </p:txBody>
      </p:sp>
      <p:sp>
        <p:nvSpPr>
          <p:cNvPr id="63503" name="AutoShape 13"/>
          <p:cNvSpPr>
            <a:spLocks noChangeArrowheads="1"/>
          </p:cNvSpPr>
          <p:nvPr/>
        </p:nvSpPr>
        <p:spPr bwMode="auto">
          <a:xfrm>
            <a:off x="2085975" y="5319713"/>
            <a:ext cx="838200" cy="104775"/>
          </a:xfrm>
          <a:prstGeom prst="rightArrow">
            <a:avLst>
              <a:gd name="adj1" fmla="val 50000"/>
              <a:gd name="adj2" fmla="val 2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3504" name="AutoShape 14"/>
          <p:cNvSpPr>
            <a:spLocks noChangeArrowheads="1"/>
          </p:cNvSpPr>
          <p:nvPr/>
        </p:nvSpPr>
        <p:spPr bwMode="auto">
          <a:xfrm>
            <a:off x="4371975" y="5319713"/>
            <a:ext cx="838200" cy="104775"/>
          </a:xfrm>
          <a:prstGeom prst="rightArrow">
            <a:avLst>
              <a:gd name="adj1" fmla="val 50000"/>
              <a:gd name="adj2" fmla="val 2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3505" name="AutoShape 15"/>
          <p:cNvSpPr>
            <a:spLocks noChangeArrowheads="1"/>
          </p:cNvSpPr>
          <p:nvPr/>
        </p:nvSpPr>
        <p:spPr bwMode="auto">
          <a:xfrm>
            <a:off x="6505575" y="5319713"/>
            <a:ext cx="838200" cy="104775"/>
          </a:xfrm>
          <a:prstGeom prst="rightArrow">
            <a:avLst>
              <a:gd name="adj1" fmla="val 50000"/>
              <a:gd name="adj2" fmla="val 2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72719"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2720"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idx="1"/>
          </p:nvPr>
        </p:nvSpPr>
        <p:spPr>
          <a:xfrm>
            <a:off x="457200" y="1500188"/>
            <a:ext cx="8229600" cy="4625975"/>
          </a:xfrm>
        </p:spPr>
        <p:txBody>
          <a:bodyPr/>
          <a:lstStyle/>
          <a:p>
            <a:pPr eaLnBrk="1" hangingPunct="1"/>
            <a:r>
              <a:rPr lang="zh-CN" altLang="en-US" sz="2400" b="1" smtClean="0">
                <a:latin typeface="宋体" panose="02010600030101010101" pitchFamily="2" charset="-122"/>
                <a:ea typeface="宋体" panose="02010600030101010101" pitchFamily="2" charset="-122"/>
              </a:rPr>
              <a:t>面向计算机，要根据计算机特点提供实际可行的有效算法，如加、减、乘、除和逻辑运算；</a:t>
            </a:r>
            <a:endParaRPr lang="en-US" altLang="zh-CN" sz="2400" b="1" smtClean="0">
              <a:latin typeface="宋体" panose="02010600030101010101" pitchFamily="2" charset="-122"/>
              <a:ea typeface="宋体" panose="02010600030101010101" pitchFamily="2" charset="-122"/>
            </a:endParaRPr>
          </a:p>
          <a:p>
            <a:pPr eaLnBrk="1" hangingPunct="1"/>
            <a:r>
              <a:rPr lang="zh-CN" altLang="en-US" sz="2400" b="1" smtClean="0">
                <a:latin typeface="宋体" panose="02010600030101010101" pitchFamily="2" charset="-122"/>
                <a:ea typeface="宋体" panose="02010600030101010101" pitchFamily="2" charset="-122"/>
              </a:rPr>
              <a:t>有可靠的理论分析，能任意逼近并达到精度要求，对近似算法要保证收敛性和数值稳定性，还要对误差进行分析。这都建立在相应数学理论的基础上；</a:t>
            </a:r>
          </a:p>
          <a:p>
            <a:pPr eaLnBrk="1" hangingPunct="1"/>
            <a:r>
              <a:rPr lang="zh-CN" altLang="en-US" sz="2400" b="1" smtClean="0">
                <a:latin typeface="宋体" panose="02010600030101010101" pitchFamily="2" charset="-122"/>
                <a:ea typeface="宋体" panose="02010600030101010101" pitchFamily="2" charset="-122"/>
              </a:rPr>
              <a:t>节省时间、节省存储量；</a:t>
            </a:r>
          </a:p>
          <a:p>
            <a:pPr eaLnBrk="1" hangingPunct="1"/>
            <a:r>
              <a:rPr lang="zh-CN" altLang="en-US" sz="2400" b="1" smtClean="0">
                <a:latin typeface="宋体" panose="02010600030101010101" pitchFamily="2" charset="-122"/>
                <a:ea typeface="宋体" panose="02010600030101010101" pitchFamily="2" charset="-122"/>
              </a:rPr>
              <a:t>要有数值实验，即任何一个算法除了从理论上要满足上述三点外，还要通过数值试验证明是行之有效的。</a:t>
            </a:r>
          </a:p>
        </p:txBody>
      </p:sp>
      <p:sp>
        <p:nvSpPr>
          <p:cNvPr id="73731" name="日期占位符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B8BA929-7457-4E34-B751-2C1F2AF278EC}"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37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E00A631-CB80-4B35-9962-DA382EC31045}" type="slidenum">
              <a:rPr lang="zh-CN" altLang="en-US" sz="1200">
                <a:solidFill>
                  <a:srgbClr val="000000"/>
                </a:solidFill>
              </a:rPr>
              <a:pPr eaLnBrk="1" hangingPunct="1"/>
              <a:t>17</a:t>
            </a:fld>
            <a:endParaRPr lang="en-US" altLang="zh-CN" sz="1200">
              <a:solidFill>
                <a:srgbClr val="000000"/>
              </a:solidFill>
            </a:endParaRPr>
          </a:p>
        </p:txBody>
      </p:sp>
      <p:sp>
        <p:nvSpPr>
          <p:cNvPr id="73733"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3734"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矩形 14"/>
          <p:cNvSpPr>
            <a:spLocks noChangeArrowheads="1"/>
          </p:cNvSpPr>
          <p:nvPr/>
        </p:nvSpPr>
        <p:spPr bwMode="auto">
          <a:xfrm>
            <a:off x="649288" y="620713"/>
            <a:ext cx="3055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计算方法的特点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471352C-4511-4A1B-948D-7CBBD8E718AF}"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615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AF60DB-8367-4BE8-9BB3-9547B2FFBD9B}" type="slidenum">
              <a:rPr lang="zh-CN" altLang="en-US" sz="1200">
                <a:solidFill>
                  <a:srgbClr val="000000"/>
                </a:solidFill>
              </a:rPr>
              <a:pPr eaLnBrk="1" hangingPunct="1"/>
              <a:t>18</a:t>
            </a:fld>
            <a:endParaRPr lang="en-US" altLang="zh-CN" sz="1200">
              <a:solidFill>
                <a:srgbClr val="000000"/>
              </a:solidFill>
            </a:endParaRPr>
          </a:p>
        </p:txBody>
      </p:sp>
      <p:sp>
        <p:nvSpPr>
          <p:cNvPr id="4" name="Rectangle 4"/>
          <p:cNvSpPr>
            <a:spLocks noGrp="1" noChangeArrowheads="1"/>
          </p:cNvSpPr>
          <p:nvPr>
            <p:ph type="title"/>
          </p:nvPr>
        </p:nvSpPr>
        <p:spPr>
          <a:xfrm>
            <a:off x="827584" y="591344"/>
            <a:ext cx="6912247" cy="533400"/>
          </a:xfrm>
        </p:spPr>
        <p:txBody>
          <a:bodyPr>
            <a:noAutofit/>
          </a:bodyPr>
          <a:lstStyle/>
          <a:p>
            <a:pPr marL="54864" eaLnBrk="1" fontAlgn="auto" hangingPunct="1">
              <a:spcAft>
                <a:spcPts val="0"/>
              </a:spcAft>
              <a:defRPr/>
            </a:pPr>
            <a:r>
              <a:rPr kumimoji="1" lang="zh-CN" altLang="en-GB" sz="3200" b="1" dirty="0" smtClean="0">
                <a:solidFill>
                  <a:schemeClr val="bg1"/>
                </a:solidFill>
                <a:latin typeface="微软雅黑" pitchFamily="34" charset="-122"/>
                <a:ea typeface="微软雅黑" pitchFamily="34" charset="-122"/>
                <a:cs typeface="+mn-cs"/>
              </a:rPr>
              <a:t>1.2  计算机中的数系与运算特点</a:t>
            </a:r>
            <a:endParaRPr kumimoji="1" lang="en-US" altLang="zh-CN" sz="3200" b="1" dirty="0" smtClean="0">
              <a:solidFill>
                <a:schemeClr val="bg1"/>
              </a:solidFill>
              <a:latin typeface="微软雅黑" pitchFamily="34" charset="-122"/>
              <a:ea typeface="微软雅黑" pitchFamily="34" charset="-122"/>
              <a:cs typeface="+mn-cs"/>
            </a:endParaRPr>
          </a:p>
        </p:txBody>
      </p:sp>
      <p:sp>
        <p:nvSpPr>
          <p:cNvPr id="6153" name="Rectangle 5"/>
          <p:cNvSpPr>
            <a:spLocks noChangeArrowheads="1"/>
          </p:cNvSpPr>
          <p:nvPr/>
        </p:nvSpPr>
        <p:spPr bwMode="auto">
          <a:xfrm>
            <a:off x="971550" y="2133600"/>
            <a:ext cx="617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在计算机中，任一实数</a:t>
            </a:r>
            <a:r>
              <a:rPr lang="en-GB" altLang="zh-CN" b="1" i="1"/>
              <a:t>x</a:t>
            </a:r>
            <a:r>
              <a:rPr lang="zh-CN" altLang="en-GB" b="1"/>
              <a:t>可</a:t>
            </a:r>
            <a:r>
              <a:rPr lang="zh-CN" altLang="en-GB" b="1">
                <a:latin typeface="Arial" panose="020B0604020202020204" pitchFamily="34" charset="0"/>
              </a:rPr>
              <a:t>表示成</a:t>
            </a:r>
            <a:endParaRPr lang="zh-CN" altLang="en-US" b="1">
              <a:latin typeface="Arial" panose="020B0604020202020204" pitchFamily="34" charset="0"/>
            </a:endParaRPr>
          </a:p>
        </p:txBody>
      </p:sp>
      <p:grpSp>
        <p:nvGrpSpPr>
          <p:cNvPr id="2" name="Group 12"/>
          <p:cNvGrpSpPr>
            <a:grpSpLocks/>
          </p:cNvGrpSpPr>
          <p:nvPr/>
        </p:nvGrpSpPr>
        <p:grpSpPr bwMode="auto">
          <a:xfrm>
            <a:off x="900113" y="2565400"/>
            <a:ext cx="7678737" cy="1423988"/>
            <a:chOff x="567" y="1253"/>
            <a:chExt cx="4837" cy="897"/>
          </a:xfrm>
        </p:grpSpPr>
        <p:graphicFrame>
          <p:nvGraphicFramePr>
            <p:cNvPr id="6148" name="Object 6"/>
            <p:cNvGraphicFramePr>
              <a:graphicFrameLocks noChangeAspect="1"/>
            </p:cNvGraphicFramePr>
            <p:nvPr/>
          </p:nvGraphicFramePr>
          <p:xfrm>
            <a:off x="567" y="1253"/>
            <a:ext cx="3311" cy="498"/>
          </p:xfrm>
          <a:graphic>
            <a:graphicData uri="http://schemas.openxmlformats.org/presentationml/2006/ole">
              <mc:AlternateContent xmlns:mc="http://schemas.openxmlformats.org/markup-compatibility/2006">
                <mc:Choice xmlns:v="urn:schemas-microsoft-com:vml" Requires="v">
                  <p:oleObj spid="_x0000_s6286" name="Equation" r:id="rId3" imgW="1320480" imgH="241200" progId="">
                    <p:embed/>
                  </p:oleObj>
                </mc:Choice>
                <mc:Fallback>
                  <p:oleObj name="Equation" r:id="rId3" imgW="1320480" imgH="24120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67" y="1253"/>
                          <a:ext cx="3311"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 name="Text Box 7"/>
            <p:cNvSpPr txBox="1">
              <a:spLocks noChangeArrowheads="1"/>
            </p:cNvSpPr>
            <p:nvPr/>
          </p:nvSpPr>
          <p:spPr bwMode="auto">
            <a:xfrm>
              <a:off x="567" y="1797"/>
              <a:ext cx="6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其中</a:t>
              </a:r>
            </a:p>
          </p:txBody>
        </p:sp>
        <p:graphicFrame>
          <p:nvGraphicFramePr>
            <p:cNvPr id="6149" name="Object 8"/>
            <p:cNvGraphicFramePr>
              <a:graphicFrameLocks noChangeAspect="1"/>
            </p:cNvGraphicFramePr>
            <p:nvPr/>
          </p:nvGraphicFramePr>
          <p:xfrm>
            <a:off x="1170" y="1755"/>
            <a:ext cx="3402" cy="395"/>
          </p:xfrm>
          <a:graphic>
            <a:graphicData uri="http://schemas.openxmlformats.org/presentationml/2006/ole">
              <mc:AlternateContent xmlns:mc="http://schemas.openxmlformats.org/markup-compatibility/2006">
                <mc:Choice xmlns:v="urn:schemas-microsoft-com:vml" Requires="v">
                  <p:oleObj spid="_x0000_s6287" name="Equation" r:id="rId5" imgW="1968480" imgH="228600" progId="">
                    <p:embed/>
                  </p:oleObj>
                </mc:Choice>
                <mc:Fallback>
                  <p:oleObj name="Equation" r:id="rId5" imgW="1968480" imgH="228600" progId="">
                    <p:embed/>
                    <p:pic>
                      <p:nvPicPr>
                        <p:cNvPr id="0" name="Object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70" y="1755"/>
                          <a:ext cx="3402"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5" name="Text Box 11"/>
            <p:cNvSpPr txBox="1">
              <a:spLocks noChangeArrowheads="1"/>
            </p:cNvSpPr>
            <p:nvPr/>
          </p:nvSpPr>
          <p:spPr bwMode="auto">
            <a:xfrm>
              <a:off x="4422" y="1797"/>
              <a:ext cx="9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a:t>
              </a:r>
              <a:r>
                <a:rPr lang="en-US" altLang="zh-CN" b="1" i="1"/>
                <a:t>c</a:t>
              </a:r>
              <a:r>
                <a:rPr lang="zh-CN" altLang="en-US" b="1">
                  <a:latin typeface="Arial" panose="020B0604020202020204" pitchFamily="34" charset="0"/>
                </a:rPr>
                <a:t>为整数</a:t>
              </a:r>
            </a:p>
          </p:txBody>
        </p:sp>
      </p:grpSp>
      <p:sp>
        <p:nvSpPr>
          <p:cNvPr id="59405" name="Text Box 13"/>
          <p:cNvSpPr txBox="1">
            <a:spLocks noChangeArrowheads="1"/>
          </p:cNvSpPr>
          <p:nvPr/>
        </p:nvSpPr>
        <p:spPr bwMode="auto">
          <a:xfrm>
            <a:off x="6588125" y="263683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十进制浮点数</a:t>
            </a:r>
          </a:p>
        </p:txBody>
      </p:sp>
      <p:sp>
        <p:nvSpPr>
          <p:cNvPr id="59406" name="Text Box 14"/>
          <p:cNvSpPr txBox="1">
            <a:spLocks noChangeArrowheads="1"/>
          </p:cNvSpPr>
          <p:nvPr/>
        </p:nvSpPr>
        <p:spPr bwMode="auto">
          <a:xfrm>
            <a:off x="900113" y="4076700"/>
            <a:ext cx="415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一般地，可定义</a:t>
            </a:r>
            <a:r>
              <a:rPr lang="en-US" altLang="zh-CN" b="1">
                <a:latin typeface="Arial" panose="020B0604020202020204" pitchFamily="34" charset="0"/>
              </a:rPr>
              <a:t>β</a:t>
            </a:r>
            <a:r>
              <a:rPr lang="zh-CN" altLang="en-US" b="1">
                <a:latin typeface="Arial" panose="020B0604020202020204" pitchFamily="34" charset="0"/>
              </a:rPr>
              <a:t>进制浮点数</a:t>
            </a:r>
          </a:p>
        </p:txBody>
      </p:sp>
      <p:grpSp>
        <p:nvGrpSpPr>
          <p:cNvPr id="3" name="Group 20"/>
          <p:cNvGrpSpPr>
            <a:grpSpLocks/>
          </p:cNvGrpSpPr>
          <p:nvPr/>
        </p:nvGrpSpPr>
        <p:grpSpPr bwMode="auto">
          <a:xfrm>
            <a:off x="857250" y="4652963"/>
            <a:ext cx="6899275" cy="1419225"/>
            <a:chOff x="540" y="2568"/>
            <a:chExt cx="4346" cy="894"/>
          </a:xfrm>
        </p:grpSpPr>
        <p:graphicFrame>
          <p:nvGraphicFramePr>
            <p:cNvPr id="6146" name="Object 16"/>
            <p:cNvGraphicFramePr>
              <a:graphicFrameLocks noChangeAspect="1"/>
            </p:cNvGraphicFramePr>
            <p:nvPr/>
          </p:nvGraphicFramePr>
          <p:xfrm>
            <a:off x="659" y="2568"/>
            <a:ext cx="3216" cy="498"/>
          </p:xfrm>
          <a:graphic>
            <a:graphicData uri="http://schemas.openxmlformats.org/presentationml/2006/ole">
              <mc:AlternateContent xmlns:mc="http://schemas.openxmlformats.org/markup-compatibility/2006">
                <mc:Choice xmlns:v="urn:schemas-microsoft-com:vml" Requires="v">
                  <p:oleObj spid="_x0000_s6288" name="Equation" r:id="rId7" imgW="1282680" imgH="241200" progId="">
                    <p:embed/>
                  </p:oleObj>
                </mc:Choice>
                <mc:Fallback>
                  <p:oleObj name="Equation" r:id="rId7" imgW="1282680" imgH="241200" progId="">
                    <p:embed/>
                    <p:pic>
                      <p:nvPicPr>
                        <p:cNvPr id="0" name="Object 1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59" y="2568"/>
                          <a:ext cx="3216"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3" name="Text Box 17"/>
            <p:cNvSpPr txBox="1">
              <a:spLocks noChangeArrowheads="1"/>
            </p:cNvSpPr>
            <p:nvPr/>
          </p:nvSpPr>
          <p:spPr bwMode="auto">
            <a:xfrm>
              <a:off x="540" y="3112"/>
              <a:ext cx="5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其中</a:t>
              </a:r>
            </a:p>
          </p:txBody>
        </p:sp>
        <p:graphicFrame>
          <p:nvGraphicFramePr>
            <p:cNvPr id="6147" name="Object 18"/>
            <p:cNvGraphicFramePr>
              <a:graphicFrameLocks noChangeAspect="1"/>
            </p:cNvGraphicFramePr>
            <p:nvPr/>
          </p:nvGraphicFramePr>
          <p:xfrm>
            <a:off x="1111" y="3067"/>
            <a:ext cx="3775" cy="395"/>
          </p:xfrm>
          <a:graphic>
            <a:graphicData uri="http://schemas.openxmlformats.org/presentationml/2006/ole">
              <mc:AlternateContent xmlns:mc="http://schemas.openxmlformats.org/markup-compatibility/2006">
                <mc:Choice xmlns:v="urn:schemas-microsoft-com:vml" Requires="v">
                  <p:oleObj spid="_x0000_s6289" name="Equation" r:id="rId9" imgW="2184120" imgH="228600" progId="">
                    <p:embed/>
                  </p:oleObj>
                </mc:Choice>
                <mc:Fallback>
                  <p:oleObj name="Equation" r:id="rId9" imgW="2184120" imgH="228600" progId="">
                    <p:embed/>
                    <p:pic>
                      <p:nvPicPr>
                        <p:cNvPr id="0" name="Object 18"/>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111" y="3067"/>
                          <a:ext cx="3775"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58" name="组合 38"/>
          <p:cNvGrpSpPr>
            <a:grpSpLocks/>
          </p:cNvGrpSpPr>
          <p:nvPr/>
        </p:nvGrpSpPr>
        <p:grpSpPr bwMode="auto">
          <a:xfrm>
            <a:off x="611188" y="1484313"/>
            <a:ext cx="4752975" cy="514350"/>
            <a:chOff x="611560" y="1643050"/>
            <a:chExt cx="7318026" cy="571504"/>
          </a:xfrm>
        </p:grpSpPr>
        <p:grpSp>
          <p:nvGrpSpPr>
            <p:cNvPr id="6159" name="组合 36"/>
            <p:cNvGrpSpPr>
              <a:grpSpLocks/>
            </p:cNvGrpSpPr>
            <p:nvPr/>
          </p:nvGrpSpPr>
          <p:grpSpPr bwMode="auto">
            <a:xfrm>
              <a:off x="611560" y="1643050"/>
              <a:ext cx="7261730" cy="571504"/>
              <a:chOff x="611560" y="1643050"/>
              <a:chExt cx="7261730" cy="571504"/>
            </a:xfrm>
          </p:grpSpPr>
          <p:cxnSp>
            <p:nvCxnSpPr>
              <p:cNvPr id="22" name="直接连接符 21"/>
              <p:cNvCxnSpPr/>
              <p:nvPr/>
            </p:nvCxnSpPr>
            <p:spPr>
              <a:xfrm flipV="1">
                <a:off x="1357050" y="2173984"/>
                <a:ext cx="6516319"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11560" y="1643050"/>
                <a:ext cx="1151232"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1.2.1</a:t>
                </a:r>
                <a:endParaRPr lang="zh-CN" altLang="en-US" sz="2000" i="1" dirty="0">
                  <a:solidFill>
                    <a:schemeClr val="accent1"/>
                  </a:solidFill>
                  <a:latin typeface="Bernard MT Condensed" pitchFamily="18" charset="0"/>
                </a:endParaRPr>
              </a:p>
            </p:txBody>
          </p:sp>
        </p:grpSp>
        <p:sp>
          <p:nvSpPr>
            <p:cNvPr id="6160" name="TextBox 20"/>
            <p:cNvSpPr txBox="1">
              <a:spLocks noChangeArrowheads="1"/>
            </p:cNvSpPr>
            <p:nvPr/>
          </p:nvSpPr>
          <p:spPr bwMode="auto">
            <a:xfrm>
              <a:off x="3161781" y="1658816"/>
              <a:ext cx="4767805"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计算机的数系</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日期占位符 1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92B8C40-51DF-497E-9187-6AEB57387B1E}"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1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4AE034C-DBB3-4D69-853C-157756FD4087}" type="slidenum">
              <a:rPr lang="zh-CN" altLang="en-US" sz="1200">
                <a:solidFill>
                  <a:srgbClr val="000000"/>
                </a:solidFill>
              </a:rPr>
              <a:pPr eaLnBrk="1" hangingPunct="1"/>
              <a:t>19</a:t>
            </a:fld>
            <a:endParaRPr lang="en-US" altLang="zh-CN" sz="1200">
              <a:solidFill>
                <a:srgbClr val="000000"/>
              </a:solidFill>
            </a:endParaRPr>
          </a:p>
        </p:txBody>
      </p:sp>
      <p:sp>
        <p:nvSpPr>
          <p:cNvPr id="7175"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Text Box 6"/>
          <p:cNvSpPr txBox="1">
            <a:spLocks noChangeArrowheads="1"/>
          </p:cNvSpPr>
          <p:nvPr/>
        </p:nvSpPr>
        <p:spPr bwMode="auto">
          <a:xfrm>
            <a:off x="971550" y="836613"/>
            <a:ext cx="7918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在计算机中，由于机器本身的限制，一般实数被表示为：</a:t>
            </a:r>
          </a:p>
        </p:txBody>
      </p:sp>
      <p:grpSp>
        <p:nvGrpSpPr>
          <p:cNvPr id="2" name="Group 7"/>
          <p:cNvGrpSpPr>
            <a:grpSpLocks/>
          </p:cNvGrpSpPr>
          <p:nvPr/>
        </p:nvGrpSpPr>
        <p:grpSpPr bwMode="auto">
          <a:xfrm>
            <a:off x="1116013" y="2349500"/>
            <a:ext cx="6962775" cy="1419225"/>
            <a:chOff x="500" y="2568"/>
            <a:chExt cx="4386" cy="894"/>
          </a:xfrm>
        </p:grpSpPr>
        <p:graphicFrame>
          <p:nvGraphicFramePr>
            <p:cNvPr id="7171" name="Object 8"/>
            <p:cNvGraphicFramePr>
              <a:graphicFrameLocks noChangeAspect="1"/>
            </p:cNvGraphicFramePr>
            <p:nvPr/>
          </p:nvGraphicFramePr>
          <p:xfrm>
            <a:off x="500" y="2568"/>
            <a:ext cx="3534" cy="498"/>
          </p:xfrm>
          <a:graphic>
            <a:graphicData uri="http://schemas.openxmlformats.org/presentationml/2006/ole">
              <mc:AlternateContent xmlns:mc="http://schemas.openxmlformats.org/markup-compatibility/2006">
                <mc:Choice xmlns:v="urn:schemas-microsoft-com:vml" Requires="v">
                  <p:oleObj spid="_x0000_s7282" name="Equation" r:id="rId4" imgW="1409400" imgH="241200" progId="">
                    <p:embed/>
                  </p:oleObj>
                </mc:Choice>
                <mc:Fallback>
                  <p:oleObj name="Equation" r:id="rId4" imgW="1409400" imgH="241200" progId="">
                    <p:embed/>
                    <p:pic>
                      <p:nvPicPr>
                        <p:cNvPr id="0" name="Object 8"/>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500" y="2568"/>
                          <a:ext cx="3534"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8" name="Text Box 9"/>
            <p:cNvSpPr txBox="1">
              <a:spLocks noChangeArrowheads="1"/>
            </p:cNvSpPr>
            <p:nvPr/>
          </p:nvSpPr>
          <p:spPr bwMode="auto">
            <a:xfrm>
              <a:off x="517" y="3112"/>
              <a:ext cx="595" cy="288"/>
            </a:xfrm>
            <a:prstGeom prst="rect">
              <a:avLst/>
            </a:prstGeom>
            <a:solidFill>
              <a:srgbClr val="FFFF99"/>
            </a:solidFill>
            <a:ln w="9525">
              <a:solidFill>
                <a:srgbClr val="FFFF00"/>
              </a:solid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其中</a:t>
              </a:r>
            </a:p>
          </p:txBody>
        </p:sp>
        <p:graphicFrame>
          <p:nvGraphicFramePr>
            <p:cNvPr id="7172" name="Object 10"/>
            <p:cNvGraphicFramePr>
              <a:graphicFrameLocks noChangeAspect="1"/>
            </p:cNvGraphicFramePr>
            <p:nvPr/>
          </p:nvGraphicFramePr>
          <p:xfrm>
            <a:off x="1111" y="3067"/>
            <a:ext cx="3775" cy="395"/>
          </p:xfrm>
          <a:graphic>
            <a:graphicData uri="http://schemas.openxmlformats.org/presentationml/2006/ole">
              <mc:AlternateContent xmlns:mc="http://schemas.openxmlformats.org/markup-compatibility/2006">
                <mc:Choice xmlns:v="urn:schemas-microsoft-com:vml" Requires="v">
                  <p:oleObj spid="_x0000_s7283" name="Equation" r:id="rId6" imgW="2184120" imgH="228600" progId="">
                    <p:embed/>
                  </p:oleObj>
                </mc:Choice>
                <mc:Fallback>
                  <p:oleObj name="Equation" r:id="rId6" imgW="2184120" imgH="228600" progId="">
                    <p:embed/>
                    <p:pic>
                      <p:nvPicPr>
                        <p:cNvPr id="0" name="Object 10"/>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111" y="3067"/>
                          <a:ext cx="3775"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427" name="AutoShape 11"/>
          <p:cNvSpPr>
            <a:spLocks noChangeArrowheads="1"/>
          </p:cNvSpPr>
          <p:nvPr/>
        </p:nvSpPr>
        <p:spPr bwMode="auto">
          <a:xfrm>
            <a:off x="6516688" y="1341438"/>
            <a:ext cx="2376487" cy="1368425"/>
          </a:xfrm>
          <a:prstGeom prst="wedgeEllipseCallout">
            <a:avLst>
              <a:gd name="adj1" fmla="val 5380"/>
              <a:gd name="adj2" fmla="val 91417"/>
            </a:avLst>
          </a:prstGeom>
          <a:ln>
            <a:headEnd/>
            <a:tailEnd/>
          </a:ln>
        </p:spPr>
        <p:style>
          <a:lnRef idx="3">
            <a:schemeClr val="lt1"/>
          </a:lnRef>
          <a:fillRef idx="1">
            <a:schemeClr val="accent6"/>
          </a:fillRef>
          <a:effectRef idx="1">
            <a:schemeClr val="accent6"/>
          </a:effectRef>
          <a:fontRef idx="minor">
            <a:schemeClr val="lt1"/>
          </a:fontRef>
        </p:style>
        <p:txBody>
          <a:bodyPr/>
          <a:lstStyle/>
          <a:p>
            <a:pPr algn="ctr">
              <a:spcBef>
                <a:spcPct val="20000"/>
              </a:spcBef>
              <a:buClr>
                <a:srgbClr val="FFFF00"/>
              </a:buClr>
              <a:buSzPct val="80000"/>
              <a:buFont typeface="Wingdings" pitchFamily="2" charset="2"/>
              <a:buNone/>
              <a:defRPr/>
            </a:pPr>
            <a:r>
              <a:rPr lang="zh-CN" altLang="en-US" b="1" dirty="0">
                <a:latin typeface="Arial" charset="0"/>
              </a:rPr>
              <a:t>正整数，计算机的字长</a:t>
            </a:r>
          </a:p>
        </p:txBody>
      </p:sp>
      <p:sp>
        <p:nvSpPr>
          <p:cNvPr id="60428" name="AutoShape 12"/>
          <p:cNvSpPr>
            <a:spLocks noChangeArrowheads="1"/>
          </p:cNvSpPr>
          <p:nvPr/>
        </p:nvSpPr>
        <p:spPr bwMode="auto">
          <a:xfrm>
            <a:off x="592930" y="1412875"/>
            <a:ext cx="1655763" cy="792163"/>
          </a:xfrm>
          <a:prstGeom prst="wedgeEllipseCallout">
            <a:avLst>
              <a:gd name="adj1" fmla="val 86671"/>
              <a:gd name="adj2" fmla="val 77255"/>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pPr algn="ctr">
              <a:spcBef>
                <a:spcPct val="20000"/>
              </a:spcBef>
              <a:buClr>
                <a:srgbClr val="FFFF00"/>
              </a:buClr>
              <a:buSzPct val="80000"/>
              <a:buFont typeface="Wingdings" pitchFamily="2" charset="2"/>
              <a:buNone/>
              <a:defRPr/>
            </a:pPr>
            <a:r>
              <a:rPr lang="zh-CN" altLang="en-US" b="1" dirty="0">
                <a:latin typeface="Arial" charset="0"/>
              </a:rPr>
              <a:t>阶码</a:t>
            </a:r>
          </a:p>
        </p:txBody>
      </p:sp>
      <p:grpSp>
        <p:nvGrpSpPr>
          <p:cNvPr id="3" name="Group 23"/>
          <p:cNvGrpSpPr>
            <a:grpSpLocks/>
          </p:cNvGrpSpPr>
          <p:nvPr/>
        </p:nvGrpSpPr>
        <p:grpSpPr bwMode="auto">
          <a:xfrm>
            <a:off x="1619250" y="3933825"/>
            <a:ext cx="7081838" cy="554038"/>
            <a:chOff x="1020" y="2478"/>
            <a:chExt cx="4461" cy="349"/>
          </a:xfrm>
        </p:grpSpPr>
        <p:sp>
          <p:nvSpPr>
            <p:cNvPr id="7186" name="Text Box 14"/>
            <p:cNvSpPr txBox="1">
              <a:spLocks noChangeArrowheads="1"/>
            </p:cNvSpPr>
            <p:nvPr/>
          </p:nvSpPr>
          <p:spPr bwMode="auto">
            <a:xfrm>
              <a:off x="1020" y="2478"/>
              <a:ext cx="12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c </a:t>
              </a:r>
              <a:r>
                <a:rPr lang="zh-CN" altLang="en-US" b="1"/>
                <a:t>为整数</a:t>
              </a:r>
              <a:r>
                <a:rPr lang="zh-CN" altLang="en-US" b="1">
                  <a:latin typeface="Arial" panose="020B0604020202020204" pitchFamily="34" charset="0"/>
                </a:rPr>
                <a:t>满足</a:t>
              </a:r>
            </a:p>
          </p:txBody>
        </p:sp>
        <p:graphicFrame>
          <p:nvGraphicFramePr>
            <p:cNvPr id="7170" name="Object 15"/>
            <p:cNvGraphicFramePr>
              <a:graphicFrameLocks noChangeAspect="1"/>
            </p:cNvGraphicFramePr>
            <p:nvPr/>
          </p:nvGraphicFramePr>
          <p:xfrm>
            <a:off x="2200" y="2478"/>
            <a:ext cx="1637" cy="349"/>
          </p:xfrm>
          <a:graphic>
            <a:graphicData uri="http://schemas.openxmlformats.org/presentationml/2006/ole">
              <mc:AlternateContent xmlns:mc="http://schemas.openxmlformats.org/markup-compatibility/2006">
                <mc:Choice xmlns:v="urn:schemas-microsoft-com:vml" Requires="v">
                  <p:oleObj spid="_x0000_s7284" name="Equation" r:id="rId8" imgW="660240" imgH="203040" progId="">
                    <p:embed/>
                  </p:oleObj>
                </mc:Choice>
                <mc:Fallback>
                  <p:oleObj name="Equation" r:id="rId8" imgW="660240" imgH="203040" progId="">
                    <p:embed/>
                    <p:pic>
                      <p:nvPicPr>
                        <p:cNvPr id="0" name="Object 1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200" y="2478"/>
                          <a:ext cx="1637"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7" name="Text Box 18"/>
            <p:cNvSpPr txBox="1">
              <a:spLocks noChangeArrowheads="1"/>
            </p:cNvSpPr>
            <p:nvPr/>
          </p:nvSpPr>
          <p:spPr bwMode="auto">
            <a:xfrm>
              <a:off x="3742" y="2478"/>
              <a:ext cx="17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L</a:t>
              </a:r>
              <a:r>
                <a:rPr lang="zh-CN" altLang="en-US" b="1">
                  <a:latin typeface="Arial" panose="020B0604020202020204" pitchFamily="34" charset="0"/>
                </a:rPr>
                <a:t>和</a:t>
              </a:r>
              <a:r>
                <a:rPr lang="en-US" altLang="zh-CN" b="1" i="1"/>
                <a:t>U</a:t>
              </a:r>
              <a:r>
                <a:rPr lang="zh-CN" altLang="en-US" b="1">
                  <a:latin typeface="Arial" panose="020B0604020202020204" pitchFamily="34" charset="0"/>
                </a:rPr>
                <a:t>为固定整数。</a:t>
              </a:r>
            </a:p>
          </p:txBody>
        </p:sp>
      </p:grpSp>
      <p:sp>
        <p:nvSpPr>
          <p:cNvPr id="60436" name="Text Box 20"/>
          <p:cNvSpPr txBox="1">
            <a:spLocks noChangeArrowheads="1"/>
          </p:cNvSpPr>
          <p:nvPr/>
        </p:nvSpPr>
        <p:spPr bwMode="auto">
          <a:xfrm>
            <a:off x="1908175" y="4581525"/>
            <a:ext cx="5338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对不同的计算机，</a:t>
            </a:r>
            <a:r>
              <a:rPr lang="en-US" altLang="zh-CN" b="1" i="1">
                <a:latin typeface="Arial" panose="020B0604020202020204" pitchFamily="34" charset="0"/>
              </a:rPr>
              <a:t>t</a:t>
            </a:r>
            <a:r>
              <a:rPr lang="zh-CN" altLang="en-US" b="1">
                <a:latin typeface="Arial" panose="020B0604020202020204" pitchFamily="34" charset="0"/>
              </a:rPr>
              <a:t>，</a:t>
            </a:r>
            <a:r>
              <a:rPr lang="en-US" altLang="zh-CN" b="1" i="1">
                <a:latin typeface="Arial" panose="020B0604020202020204" pitchFamily="34" charset="0"/>
              </a:rPr>
              <a:t>L</a:t>
            </a:r>
            <a:r>
              <a:rPr lang="zh-CN" altLang="en-US" b="1">
                <a:latin typeface="Arial" panose="020B0604020202020204" pitchFamily="34" charset="0"/>
              </a:rPr>
              <a:t>和</a:t>
            </a:r>
            <a:r>
              <a:rPr lang="en-US" altLang="zh-CN" b="1" i="1">
                <a:latin typeface="Arial" panose="020B0604020202020204" pitchFamily="34" charset="0"/>
              </a:rPr>
              <a:t>U</a:t>
            </a:r>
            <a:r>
              <a:rPr lang="zh-CN" altLang="en-US" b="1">
                <a:latin typeface="Arial" panose="020B0604020202020204" pitchFamily="34" charset="0"/>
              </a:rPr>
              <a:t>是不同的。</a:t>
            </a:r>
          </a:p>
        </p:txBody>
      </p:sp>
      <p:sp>
        <p:nvSpPr>
          <p:cNvPr id="60438" name="AutoShape 22"/>
          <p:cNvSpPr>
            <a:spLocks/>
          </p:cNvSpPr>
          <p:nvPr/>
        </p:nvSpPr>
        <p:spPr bwMode="auto">
          <a:xfrm>
            <a:off x="2071688" y="5286375"/>
            <a:ext cx="2663825" cy="609600"/>
          </a:xfrm>
          <a:prstGeom prst="borderCallout2">
            <a:avLst>
              <a:gd name="adj1" fmla="val 18750"/>
              <a:gd name="adj2" fmla="val -2861"/>
              <a:gd name="adj3" fmla="val 18750"/>
              <a:gd name="adj4" fmla="val -20440"/>
              <a:gd name="adj5" fmla="val -383074"/>
              <a:gd name="adj6" fmla="val -25926"/>
            </a:avLst>
          </a:prstGeom>
          <a:ln>
            <a:headEnd/>
            <a:tailEnd/>
          </a:ln>
        </p:spPr>
        <p:style>
          <a:lnRef idx="0">
            <a:schemeClr val="accent4"/>
          </a:lnRef>
          <a:fillRef idx="3">
            <a:schemeClr val="accent4"/>
          </a:fillRef>
          <a:effectRef idx="3">
            <a:schemeClr val="accent4"/>
          </a:effectRef>
          <a:fontRef idx="minor">
            <a:schemeClr val="lt1"/>
          </a:fontRef>
        </p:style>
        <p:txBody>
          <a:bodyPr/>
          <a:lstStyle/>
          <a:p>
            <a:pPr marL="342900" indent="-342900" algn="ctr">
              <a:spcBef>
                <a:spcPct val="20000"/>
              </a:spcBef>
              <a:buClr>
                <a:srgbClr val="FFFF00"/>
              </a:buClr>
              <a:buSzPct val="80000"/>
              <a:buFont typeface="Wingdings" pitchFamily="2" charset="2"/>
              <a:buNone/>
              <a:defRPr/>
            </a:pPr>
            <a:r>
              <a:rPr lang="en-US" altLang="zh-CN" b="1" dirty="0">
                <a:latin typeface="Arial" charset="0"/>
              </a:rPr>
              <a:t>t</a:t>
            </a:r>
            <a:r>
              <a:rPr lang="zh-CN" altLang="en-US" b="1" dirty="0">
                <a:latin typeface="Arial" charset="0"/>
              </a:rPr>
              <a:t>位</a:t>
            </a:r>
            <a:r>
              <a:rPr lang="en-US" altLang="zh-CN" b="1" dirty="0">
                <a:latin typeface="Arial" charset="0"/>
              </a:rPr>
              <a:t>β</a:t>
            </a:r>
            <a:r>
              <a:rPr lang="zh-CN" altLang="en-US" b="1" dirty="0">
                <a:latin typeface="Arial" charset="0"/>
              </a:rPr>
              <a:t>进制浮点数</a:t>
            </a:r>
          </a:p>
        </p:txBody>
      </p:sp>
      <p:sp>
        <p:nvSpPr>
          <p:cNvPr id="60440" name="AutoShape 24"/>
          <p:cNvSpPr>
            <a:spLocks noChangeArrowheads="1"/>
          </p:cNvSpPr>
          <p:nvPr/>
        </p:nvSpPr>
        <p:spPr bwMode="auto">
          <a:xfrm>
            <a:off x="3143250" y="1500188"/>
            <a:ext cx="1584325" cy="647700"/>
          </a:xfrm>
          <a:prstGeom prst="wedgeEllipseCallout">
            <a:avLst>
              <a:gd name="adj1" fmla="val 53606"/>
              <a:gd name="adj2" fmla="val 123773"/>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spcBef>
                <a:spcPct val="20000"/>
              </a:spcBef>
              <a:buClr>
                <a:srgbClr val="FFFF00"/>
              </a:buClr>
              <a:buSzPct val="80000"/>
              <a:buFont typeface="Wingdings" pitchFamily="2" charset="2"/>
              <a:buNone/>
              <a:defRPr/>
            </a:pPr>
            <a:r>
              <a:rPr lang="zh-CN" altLang="en-US" b="1">
                <a:latin typeface="Arial" charset="0"/>
              </a:rPr>
              <a:t>尾数</a:t>
            </a:r>
          </a:p>
        </p:txBody>
      </p:sp>
      <p:sp>
        <p:nvSpPr>
          <p:cNvPr id="7184" name="Rectangle 9"/>
          <p:cNvSpPr>
            <a:spLocks noChangeArrowheads="1"/>
          </p:cNvSpPr>
          <p:nvPr/>
        </p:nvSpPr>
        <p:spPr bwMode="auto">
          <a:xfrm>
            <a:off x="5975350" y="469900"/>
            <a:ext cx="311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          1.2.1</a:t>
            </a:r>
            <a:r>
              <a:rPr lang="zh-CN" altLang="en-US" sz="1800" b="1">
                <a:latin typeface="Arial" panose="020B0604020202020204" pitchFamily="34" charset="0"/>
              </a:rPr>
              <a:t>计算机的数系</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185" name="Line 10"/>
          <p:cNvSpPr>
            <a:spLocks noChangeShapeType="1"/>
          </p:cNvSpPr>
          <p:nvPr/>
        </p:nvSpPr>
        <p:spPr bwMode="auto">
          <a:xfrm flipV="1">
            <a:off x="6732588" y="830263"/>
            <a:ext cx="2411412"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F94169D-BA27-4C37-A87C-B00BBCF63E7E}"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645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FCACCDF-2D27-420C-AB12-ED81D7F6A8BE}" type="slidenum">
              <a:rPr lang="zh-CN" altLang="en-US" sz="1200">
                <a:solidFill>
                  <a:srgbClr val="000000"/>
                </a:solidFill>
              </a:rPr>
              <a:pPr eaLnBrk="1" hangingPunct="1"/>
              <a:t>2</a:t>
            </a:fld>
            <a:endParaRPr lang="en-US" altLang="zh-CN" sz="1200">
              <a:solidFill>
                <a:srgbClr val="000000"/>
              </a:solidFill>
            </a:endParaRPr>
          </a:p>
        </p:txBody>
      </p:sp>
      <p:sp>
        <p:nvSpPr>
          <p:cNvPr id="10" name="标题 9"/>
          <p:cNvSpPr>
            <a:spLocks noGrp="1"/>
          </p:cNvSpPr>
          <p:nvPr>
            <p:ph type="title"/>
          </p:nvPr>
        </p:nvSpPr>
        <p:spPr/>
        <p:txBody>
          <a:bodyPr/>
          <a:lstStyle/>
          <a:p>
            <a:pPr eaLnBrk="1" fontAlgn="auto" hangingPunct="1">
              <a:spcAft>
                <a:spcPts val="0"/>
              </a:spcAft>
              <a:defRPr/>
            </a:pPr>
            <a:r>
              <a:rPr lang="zh-CN" altLang="en-US" dirty="0" smtClean="0"/>
              <a:t>课程教材</a:t>
            </a:r>
            <a:endParaRPr lang="zh-CN" altLang="en-US" dirty="0"/>
          </a:p>
        </p:txBody>
      </p:sp>
      <p:sp>
        <p:nvSpPr>
          <p:cNvPr id="11" name="内容占位符 10"/>
          <p:cNvSpPr>
            <a:spLocks noGrp="1"/>
          </p:cNvSpPr>
          <p:nvPr>
            <p:ph idx="1"/>
          </p:nvPr>
        </p:nvSpPr>
        <p:spPr>
          <a:xfrm>
            <a:off x="395288" y="1628775"/>
            <a:ext cx="8229600" cy="4625975"/>
          </a:xfrm>
        </p:spPr>
        <p:txBody>
          <a:bodyPr rtlCol="0">
            <a:normAutofit fontScale="55000" lnSpcReduction="20000"/>
          </a:bodyPr>
          <a:lstStyle/>
          <a:p>
            <a:pPr eaLnBrk="1" hangingPunct="1">
              <a:spcBef>
                <a:spcPct val="0"/>
              </a:spcBef>
              <a:buFont typeface="Wingdings" pitchFamily="2" charset="2"/>
              <a:buNone/>
              <a:defRPr/>
            </a:pPr>
            <a:r>
              <a:rPr kumimoji="1" lang="zh-CN" altLang="en-US" sz="5800" b="1" dirty="0" smtClean="0">
                <a:solidFill>
                  <a:schemeClr val="accent1"/>
                </a:solidFill>
                <a:latin typeface="微软雅黑" pitchFamily="34" charset="-122"/>
                <a:ea typeface="微软雅黑" pitchFamily="34" charset="-122"/>
              </a:rPr>
              <a:t>计算方法</a:t>
            </a:r>
            <a:endParaRPr kumimoji="1" lang="en-US" altLang="zh-CN" sz="5800" b="1" dirty="0" smtClean="0">
              <a:solidFill>
                <a:schemeClr val="accent1"/>
              </a:solidFill>
              <a:latin typeface="微软雅黑" pitchFamily="34" charset="-122"/>
              <a:ea typeface="微软雅黑" pitchFamily="34" charset="-122"/>
            </a:endParaRPr>
          </a:p>
          <a:p>
            <a:pPr eaLnBrk="1" hangingPunct="1">
              <a:spcBef>
                <a:spcPct val="0"/>
              </a:spcBef>
              <a:buFont typeface="Wingdings" pitchFamily="2" charset="2"/>
              <a:buNone/>
              <a:defRPr/>
            </a:pPr>
            <a:r>
              <a:rPr kumimoji="1" lang="zh-CN" altLang="en-US" sz="5800" b="1" dirty="0" smtClean="0">
                <a:solidFill>
                  <a:schemeClr val="accent1"/>
                </a:solidFill>
                <a:latin typeface="微软雅黑" pitchFamily="34" charset="-122"/>
                <a:ea typeface="微软雅黑" pitchFamily="34" charset="-122"/>
              </a:rPr>
              <a:t>主编：易大义</a:t>
            </a:r>
          </a:p>
          <a:p>
            <a:pPr eaLnBrk="1" hangingPunct="1">
              <a:spcBef>
                <a:spcPct val="0"/>
              </a:spcBef>
              <a:buFont typeface="Wingdings" pitchFamily="2" charset="2"/>
              <a:buNone/>
              <a:defRPr/>
            </a:pPr>
            <a:r>
              <a:rPr kumimoji="1" lang="zh-CN" altLang="en-US" sz="5800" b="1" dirty="0" smtClean="0">
                <a:solidFill>
                  <a:schemeClr val="accent1"/>
                </a:solidFill>
                <a:latin typeface="微软雅黑" pitchFamily="34" charset="-122"/>
                <a:ea typeface="微软雅黑" pitchFamily="34" charset="-122"/>
              </a:rPr>
              <a:t>出版社：浙江大学出版社</a:t>
            </a:r>
            <a:endParaRPr kumimoji="1" lang="en-US" altLang="zh-CN" sz="5800" b="1" dirty="0" smtClean="0">
              <a:solidFill>
                <a:schemeClr val="accent1"/>
              </a:solidFill>
              <a:latin typeface="微软雅黑" pitchFamily="34" charset="-122"/>
              <a:ea typeface="微软雅黑" pitchFamily="34" charset="-122"/>
            </a:endParaRPr>
          </a:p>
          <a:p>
            <a:pPr eaLnBrk="1" hangingPunct="1">
              <a:spcBef>
                <a:spcPct val="0"/>
              </a:spcBef>
              <a:buFont typeface="Wingdings 2" panose="05020102010507070707" pitchFamily="18" charset="2"/>
              <a:buNone/>
              <a:defRPr/>
            </a:pPr>
            <a:endParaRPr kumimoji="1" lang="en-US" altLang="zh-CN" sz="5800" b="1" dirty="0" smtClean="0">
              <a:solidFill>
                <a:schemeClr val="accent1"/>
              </a:solidFill>
              <a:latin typeface="微软雅黑" pitchFamily="34" charset="-122"/>
              <a:ea typeface="微软雅黑" pitchFamily="34" charset="-122"/>
            </a:endParaRPr>
          </a:p>
          <a:p>
            <a:pPr eaLnBrk="1" fontAlgn="auto" hangingPunct="1">
              <a:spcAft>
                <a:spcPts val="0"/>
              </a:spcAft>
              <a:buFont typeface="Wingdings 2" panose="05020102010507070707" pitchFamily="18" charset="2"/>
              <a:buNone/>
              <a:defRPr/>
            </a:pPr>
            <a:endParaRPr lang="en-US" altLang="zh-CN" sz="4000" b="1" dirty="0" smtClean="0"/>
          </a:p>
          <a:p>
            <a:pPr eaLnBrk="1" fontAlgn="auto" hangingPunct="1">
              <a:spcAft>
                <a:spcPts val="0"/>
              </a:spcAft>
              <a:defRPr/>
            </a:pPr>
            <a:r>
              <a:rPr lang="zh-CN" altLang="zh-CN" sz="4000" b="1" dirty="0" smtClean="0"/>
              <a:t>推荐教材或主要参考书： </a:t>
            </a:r>
            <a:endParaRPr lang="zh-CN" altLang="zh-CN" sz="4000" dirty="0" smtClean="0"/>
          </a:p>
          <a:p>
            <a:pPr eaLnBrk="1" fontAlgn="auto" hangingPunct="1">
              <a:spcAft>
                <a:spcPts val="0"/>
              </a:spcAft>
              <a:defRPr/>
            </a:pPr>
            <a:r>
              <a:rPr lang="zh-CN" altLang="zh-CN" sz="4000" dirty="0" smtClean="0"/>
              <a:t>《数值</a:t>
            </a:r>
            <a:r>
              <a:rPr lang="zh-CN" altLang="en-US" sz="4000" dirty="0" smtClean="0"/>
              <a:t>分析</a:t>
            </a:r>
            <a:r>
              <a:rPr lang="zh-CN" altLang="zh-CN" sz="4000" dirty="0" smtClean="0"/>
              <a:t>》</a:t>
            </a:r>
            <a:r>
              <a:rPr lang="en-US" altLang="zh-CN" sz="4000" dirty="0" smtClean="0"/>
              <a:t>          Richard </a:t>
            </a:r>
            <a:r>
              <a:rPr lang="en-US" altLang="zh-CN" sz="4000" dirty="0" err="1" smtClean="0"/>
              <a:t>L.Burden</a:t>
            </a:r>
            <a:r>
              <a:rPr lang="en-US" altLang="zh-CN" sz="4000" dirty="0" smtClean="0"/>
              <a:t>            Thomson Learning</a:t>
            </a:r>
            <a:endParaRPr lang="zh-CN" altLang="zh-CN" sz="4000" dirty="0" smtClean="0"/>
          </a:p>
          <a:p>
            <a:pPr eaLnBrk="1" fontAlgn="auto" hangingPunct="1">
              <a:spcAft>
                <a:spcPts val="0"/>
              </a:spcAft>
              <a:defRPr/>
            </a:pPr>
            <a:r>
              <a:rPr lang="zh-CN" altLang="zh-CN" sz="4000" dirty="0" smtClean="0"/>
              <a:t>《数值</a:t>
            </a:r>
            <a:r>
              <a:rPr lang="zh-CN" altLang="en-US" sz="4000" dirty="0" smtClean="0"/>
              <a:t>分析</a:t>
            </a:r>
            <a:r>
              <a:rPr lang="zh-CN" altLang="zh-CN" sz="4000" dirty="0" smtClean="0"/>
              <a:t>》</a:t>
            </a:r>
            <a:r>
              <a:rPr lang="zh-CN" altLang="en-US" sz="4000" dirty="0" smtClean="0"/>
              <a:t>英文版</a:t>
            </a:r>
            <a:r>
              <a:rPr lang="en-US" altLang="zh-CN" sz="4000" dirty="0" smtClean="0"/>
              <a:t>	  John </a:t>
            </a:r>
            <a:r>
              <a:rPr lang="en-US" altLang="zh-CN" sz="4000" dirty="0" err="1" smtClean="0"/>
              <a:t>H.Mathews</a:t>
            </a:r>
            <a:r>
              <a:rPr lang="en-US" altLang="zh-CN" sz="4000" dirty="0" smtClean="0"/>
              <a:t>     </a:t>
            </a:r>
            <a:r>
              <a:rPr lang="zh-CN" altLang="en-US" sz="4000" dirty="0" smtClean="0"/>
              <a:t>电子工业出版社</a:t>
            </a:r>
            <a:endParaRPr lang="zh-CN" altLang="zh-CN" sz="4000" dirty="0" smtClean="0"/>
          </a:p>
          <a:p>
            <a:pPr eaLnBrk="1" fontAlgn="auto" hangingPunct="1">
              <a:spcAft>
                <a:spcPts val="0"/>
              </a:spcAft>
              <a:defRPr/>
            </a:pPr>
            <a:r>
              <a:rPr lang="zh-CN" altLang="zh-CN" sz="4000" dirty="0" smtClean="0"/>
              <a:t>《</a:t>
            </a:r>
            <a:r>
              <a:rPr lang="en-US" altLang="zh-CN" sz="4000" dirty="0" smtClean="0"/>
              <a:t>MATLAB </a:t>
            </a:r>
            <a:r>
              <a:rPr lang="zh-CN" altLang="en-US" sz="4000" dirty="0" smtClean="0"/>
              <a:t>数值分析与应用</a:t>
            </a:r>
            <a:r>
              <a:rPr lang="zh-CN" altLang="zh-CN" sz="4000" dirty="0" smtClean="0"/>
              <a:t>》 </a:t>
            </a:r>
            <a:r>
              <a:rPr lang="zh-CN" altLang="en-US" sz="4000" dirty="0" smtClean="0"/>
              <a:t>张德丰</a:t>
            </a:r>
            <a:r>
              <a:rPr lang="zh-CN" altLang="zh-CN" sz="4000" dirty="0" smtClean="0"/>
              <a:t> </a:t>
            </a:r>
            <a:r>
              <a:rPr lang="en-US" altLang="zh-CN" sz="4000" dirty="0" smtClean="0"/>
              <a:t>           </a:t>
            </a:r>
            <a:r>
              <a:rPr lang="zh-CN" altLang="en-US" sz="4000" dirty="0" smtClean="0"/>
              <a:t>国防</a:t>
            </a:r>
            <a:r>
              <a:rPr lang="zh-CN" altLang="zh-CN" sz="4000" dirty="0" smtClean="0"/>
              <a:t>工业出版社</a:t>
            </a:r>
            <a:endParaRPr lang="en-US" altLang="zh-CN" sz="4000" dirty="0" smtClean="0"/>
          </a:p>
          <a:p>
            <a:pPr eaLnBrk="1" fontAlgn="auto" hangingPunct="1">
              <a:spcAft>
                <a:spcPts val="0"/>
              </a:spcAft>
              <a:defRPr/>
            </a:pPr>
            <a:r>
              <a:rPr lang="zh-CN" altLang="zh-CN" sz="4000" dirty="0" smtClean="0"/>
              <a:t>《</a:t>
            </a:r>
            <a:r>
              <a:rPr lang="zh-CN" altLang="en-US" sz="4000" dirty="0" smtClean="0"/>
              <a:t>工程数值方法</a:t>
            </a:r>
            <a:r>
              <a:rPr lang="zh-CN" altLang="zh-CN" sz="4000" dirty="0" smtClean="0"/>
              <a:t>》</a:t>
            </a:r>
            <a:r>
              <a:rPr lang="en-US" altLang="zh-CN" sz="4000" dirty="0" smtClean="0"/>
              <a:t> Steven </a:t>
            </a:r>
            <a:r>
              <a:rPr lang="en-US" altLang="zh-CN" sz="4000" dirty="0" err="1" smtClean="0"/>
              <a:t>C.Chapra</a:t>
            </a:r>
            <a:r>
              <a:rPr lang="en-US" altLang="zh-CN" sz="4000" dirty="0" smtClean="0"/>
              <a:t>          Mc </a:t>
            </a:r>
            <a:r>
              <a:rPr lang="en-US" altLang="zh-CN" sz="4000" dirty="0" err="1" smtClean="0"/>
              <a:t>Graw</a:t>
            </a:r>
            <a:r>
              <a:rPr lang="en-US" altLang="zh-CN" sz="4000" dirty="0" smtClean="0"/>
              <a:t> Hill</a:t>
            </a:r>
          </a:p>
          <a:p>
            <a:pPr eaLnBrk="1" fontAlgn="auto" hangingPunct="1">
              <a:spcAft>
                <a:spcPts val="0"/>
              </a:spcAft>
              <a:buFont typeface="Wingdings 2" panose="05020102010507070707" pitchFamily="18" charset="2"/>
              <a:buNone/>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45EC139-D501-44E3-8783-A52E8ABDBFCA}"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819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F1B372-B6F0-4CBD-B881-EFF6477681E5}" type="slidenum">
              <a:rPr lang="zh-CN" altLang="en-US" sz="1200">
                <a:solidFill>
                  <a:srgbClr val="000000"/>
                </a:solidFill>
              </a:rPr>
              <a:pPr eaLnBrk="1" hangingPunct="1"/>
              <a:t>20</a:t>
            </a:fld>
            <a:endParaRPr lang="en-US" altLang="zh-CN" sz="1200">
              <a:solidFill>
                <a:srgbClr val="000000"/>
              </a:solidFill>
            </a:endParaRPr>
          </a:p>
        </p:txBody>
      </p:sp>
      <p:graphicFrame>
        <p:nvGraphicFramePr>
          <p:cNvPr id="8194" name="Object 15"/>
          <p:cNvGraphicFramePr>
            <a:graphicFrameLocks noGrp="1" noChangeAspect="1"/>
          </p:cNvGraphicFramePr>
          <p:nvPr>
            <p:ph idx="4294967295"/>
          </p:nvPr>
        </p:nvGraphicFramePr>
        <p:xfrm>
          <a:off x="1258888" y="2071688"/>
          <a:ext cx="6697662" cy="919162"/>
        </p:xfrm>
        <a:graphic>
          <a:graphicData uri="http://schemas.openxmlformats.org/presentationml/2006/ole">
            <mc:AlternateContent xmlns:mc="http://schemas.openxmlformats.org/markup-compatibility/2006">
              <mc:Choice xmlns:v="urn:schemas-microsoft-com:vml" Requires="v">
                <p:oleObj spid="_x0000_s8268" name="Equation" r:id="rId3" imgW="3327120" imgH="457200" progId="">
                  <p:embed/>
                </p:oleObj>
              </mc:Choice>
              <mc:Fallback>
                <p:oleObj name="Equation" r:id="rId3" imgW="3327120" imgH="457200" progId="">
                  <p:embed/>
                  <p:pic>
                    <p:nvPicPr>
                      <p:cNvPr id="0" name="Object 1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58888" y="2071688"/>
                        <a:ext cx="6697662" cy="919162"/>
                      </a:xfrm>
                      <a:prstGeom prst="rect">
                        <a:avLst/>
                      </a:prstGeom>
                    </p:spPr>
                  </p:pic>
                </p:oleObj>
              </mc:Fallback>
            </mc:AlternateContent>
          </a:graphicData>
        </a:graphic>
      </p:graphicFrame>
      <p:sp>
        <p:nvSpPr>
          <p:cNvPr id="8198"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 name="Text Box 14"/>
          <p:cNvSpPr txBox="1">
            <a:spLocks noChangeArrowheads="1"/>
          </p:cNvSpPr>
          <p:nvPr/>
        </p:nvSpPr>
        <p:spPr bwMode="auto">
          <a:xfrm>
            <a:off x="827088" y="1557338"/>
            <a:ext cx="3000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这样一些数的全体</a:t>
            </a:r>
          </a:p>
        </p:txBody>
      </p:sp>
      <p:grpSp>
        <p:nvGrpSpPr>
          <p:cNvPr id="2" name="Group 19"/>
          <p:cNvGrpSpPr>
            <a:grpSpLocks/>
          </p:cNvGrpSpPr>
          <p:nvPr/>
        </p:nvGrpSpPr>
        <p:grpSpPr bwMode="auto">
          <a:xfrm>
            <a:off x="4787900" y="2565400"/>
            <a:ext cx="2416175" cy="461963"/>
            <a:chOff x="3016" y="1298"/>
            <a:chExt cx="1182" cy="291"/>
          </a:xfrm>
        </p:grpSpPr>
        <p:sp>
          <p:nvSpPr>
            <p:cNvPr id="3" name="AutoShape 17"/>
            <p:cNvSpPr>
              <a:spLocks noChangeArrowheads="1"/>
            </p:cNvSpPr>
            <p:nvPr/>
          </p:nvSpPr>
          <p:spPr bwMode="auto">
            <a:xfrm>
              <a:off x="3016" y="1359"/>
              <a:ext cx="499" cy="121"/>
            </a:xfrm>
            <a:prstGeom prst="rightArrow">
              <a:avLst>
                <a:gd name="adj1" fmla="val 50000"/>
                <a:gd name="adj2" fmla="val 271196"/>
              </a:avLst>
            </a:prstGeom>
            <a:solidFill>
              <a:srgbClr val="0070C0"/>
            </a:solidFill>
            <a:ln w="9525">
              <a:solidFill>
                <a:schemeClr val="accent6">
                  <a:lumMod val="75000"/>
                </a:schemeClr>
              </a:solidFill>
              <a:miter lim="800000"/>
              <a:headEnd/>
              <a:tailEnd/>
            </a:ln>
          </p:spPr>
          <p:txBody>
            <a:bodyPr wrap="none" anchor="ctr"/>
            <a:lstStyle/>
            <a:p>
              <a:pPr>
                <a:spcBef>
                  <a:spcPct val="20000"/>
                </a:spcBef>
                <a:buClr>
                  <a:srgbClr val="FFFF00"/>
                </a:buClr>
                <a:buSzPct val="80000"/>
                <a:buFont typeface="Wingdings" pitchFamily="2" charset="2"/>
                <a:buNone/>
                <a:defRPr/>
              </a:pPr>
              <a:endParaRPr lang="zh-CN" altLang="en-US">
                <a:latin typeface="宋体" pitchFamily="2" charset="-122"/>
              </a:endParaRPr>
            </a:p>
          </p:txBody>
        </p:sp>
        <p:sp>
          <p:nvSpPr>
            <p:cNvPr id="8207" name="Text Box 18"/>
            <p:cNvSpPr txBox="1">
              <a:spLocks noChangeArrowheads="1"/>
            </p:cNvSpPr>
            <p:nvPr/>
          </p:nvSpPr>
          <p:spPr bwMode="auto">
            <a:xfrm>
              <a:off x="3502" y="1298"/>
              <a:ext cx="6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rgbClr val="0070C0"/>
                  </a:solidFill>
                  <a:latin typeface="宋体" panose="02010600030101010101" pitchFamily="2" charset="-122"/>
                </a:rPr>
                <a:t>机器数系</a:t>
              </a:r>
            </a:p>
          </p:txBody>
        </p:sp>
      </p:grpSp>
      <p:sp>
        <p:nvSpPr>
          <p:cNvPr id="8201" name="Text Box 20"/>
          <p:cNvSpPr txBox="1">
            <a:spLocks noChangeArrowheads="1"/>
          </p:cNvSpPr>
          <p:nvPr/>
        </p:nvSpPr>
        <p:spPr bwMode="auto">
          <a:xfrm>
            <a:off x="900113" y="3038475"/>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它是计算机进行实数运算所用的数系，一般</a:t>
            </a:r>
            <a:r>
              <a:rPr lang="en-US" altLang="zh-CN" b="1">
                <a:latin typeface="Arial" panose="020B0604020202020204" pitchFamily="34" charset="0"/>
              </a:rPr>
              <a:t>β</a:t>
            </a:r>
            <a:r>
              <a:rPr lang="zh-CN" altLang="en-US" b="1">
                <a:latin typeface="Arial" panose="020B0604020202020204" pitchFamily="34" charset="0"/>
              </a:rPr>
              <a:t>取</a:t>
            </a:r>
            <a:r>
              <a:rPr lang="en-US" altLang="zh-CN" b="1">
                <a:latin typeface="Arial" panose="020B0604020202020204" pitchFamily="34" charset="0"/>
              </a:rPr>
              <a:t>2</a:t>
            </a:r>
            <a:r>
              <a:rPr lang="zh-CN" altLang="en-US" b="1">
                <a:latin typeface="Arial" panose="020B0604020202020204" pitchFamily="34" charset="0"/>
              </a:rPr>
              <a:t>，</a:t>
            </a:r>
            <a:r>
              <a:rPr lang="en-US" altLang="zh-CN" b="1">
                <a:latin typeface="Arial" panose="020B0604020202020204" pitchFamily="34" charset="0"/>
              </a:rPr>
              <a:t>8</a:t>
            </a:r>
            <a:r>
              <a:rPr lang="zh-CN" altLang="en-US" b="1">
                <a:latin typeface="Arial" panose="020B0604020202020204" pitchFamily="34" charset="0"/>
              </a:rPr>
              <a:t>，</a:t>
            </a:r>
            <a:r>
              <a:rPr lang="en-US" altLang="zh-CN" b="1">
                <a:latin typeface="Arial" panose="020B0604020202020204" pitchFamily="34" charset="0"/>
              </a:rPr>
              <a:t>10</a:t>
            </a:r>
            <a:r>
              <a:rPr lang="zh-CN" altLang="en-US" b="1">
                <a:latin typeface="Arial" panose="020B0604020202020204" pitchFamily="34" charset="0"/>
              </a:rPr>
              <a:t>和</a:t>
            </a:r>
            <a:r>
              <a:rPr lang="en-US" altLang="zh-CN" b="1">
                <a:latin typeface="Arial" panose="020B0604020202020204" pitchFamily="34" charset="0"/>
              </a:rPr>
              <a:t>16</a:t>
            </a:r>
            <a:r>
              <a:rPr lang="zh-CN" altLang="en-US" b="1">
                <a:latin typeface="Arial" panose="020B0604020202020204" pitchFamily="34" charset="0"/>
              </a:rPr>
              <a:t>。</a:t>
            </a:r>
          </a:p>
        </p:txBody>
      </p:sp>
      <p:sp>
        <p:nvSpPr>
          <p:cNvPr id="61461" name="Text Box 21"/>
          <p:cNvSpPr txBox="1">
            <a:spLocks noChangeArrowheads="1"/>
          </p:cNvSpPr>
          <p:nvPr/>
        </p:nvSpPr>
        <p:spPr bwMode="auto">
          <a:xfrm>
            <a:off x="1042988" y="3943350"/>
            <a:ext cx="7272337"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   机器数系</a:t>
            </a:r>
            <a:r>
              <a:rPr lang="en-US" altLang="zh-CN" b="1" i="1">
                <a:latin typeface="宋体" panose="02010600030101010101" pitchFamily="2" charset="-122"/>
              </a:rPr>
              <a:t>F</a:t>
            </a:r>
            <a:r>
              <a:rPr lang="zh-CN" altLang="en-US" b="1">
                <a:latin typeface="宋体" panose="02010600030101010101" pitchFamily="2" charset="-122"/>
              </a:rPr>
              <a:t>是一个离散的有限集合，分布也不均匀。</a:t>
            </a:r>
          </a:p>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在</a:t>
            </a:r>
            <a:r>
              <a:rPr lang="en-US" altLang="zh-CN" b="1" i="1">
                <a:latin typeface="宋体" panose="02010600030101010101" pitchFamily="2" charset="-122"/>
              </a:rPr>
              <a:t>F</a:t>
            </a:r>
            <a:r>
              <a:rPr lang="zh-CN" altLang="en-US" b="1">
                <a:latin typeface="宋体" panose="02010600030101010101" pitchFamily="2" charset="-122"/>
              </a:rPr>
              <a:t>中有一个最大正数</a:t>
            </a:r>
            <a:r>
              <a:rPr lang="en-US" altLang="zh-CN" b="1" i="1">
                <a:latin typeface="宋体" panose="02010600030101010101" pitchFamily="2" charset="-122"/>
              </a:rPr>
              <a:t>M</a:t>
            </a:r>
            <a:r>
              <a:rPr lang="zh-CN" altLang="en-US" b="1">
                <a:latin typeface="宋体" panose="02010600030101010101" pitchFamily="2" charset="-122"/>
              </a:rPr>
              <a:t>和最小正数</a:t>
            </a:r>
            <a:r>
              <a:rPr lang="en-US" altLang="zh-CN" b="1" i="1">
                <a:latin typeface="宋体" panose="02010600030101010101" pitchFamily="2" charset="-122"/>
              </a:rPr>
              <a:t>m</a:t>
            </a:r>
            <a:r>
              <a:rPr lang="zh-CN" altLang="en-US" b="1">
                <a:latin typeface="宋体" panose="02010600030101010101" pitchFamily="2" charset="-122"/>
              </a:rPr>
              <a:t>。</a:t>
            </a:r>
          </a:p>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如数系</a:t>
            </a:r>
            <a:r>
              <a:rPr lang="en-US" altLang="zh-CN" b="1" i="1">
                <a:latin typeface="宋体" panose="02010600030101010101" pitchFamily="2" charset="-122"/>
              </a:rPr>
              <a:t>F</a:t>
            </a:r>
            <a:r>
              <a:rPr lang="zh-CN" altLang="en-US" b="1">
                <a:latin typeface="宋体" panose="02010600030101010101" pitchFamily="2" charset="-122"/>
              </a:rPr>
              <a:t>（</a:t>
            </a:r>
            <a:r>
              <a:rPr lang="en-US" altLang="zh-CN" b="1">
                <a:latin typeface="宋体" panose="02010600030101010101" pitchFamily="2" charset="-122"/>
              </a:rPr>
              <a:t>10</a:t>
            </a:r>
            <a:r>
              <a:rPr lang="zh-CN" altLang="en-US" b="1">
                <a:latin typeface="宋体" panose="02010600030101010101" pitchFamily="2" charset="-122"/>
              </a:rPr>
              <a:t>，</a:t>
            </a:r>
            <a:r>
              <a:rPr lang="en-US" altLang="zh-CN" b="1">
                <a:latin typeface="宋体" panose="02010600030101010101" pitchFamily="2" charset="-122"/>
              </a:rPr>
              <a:t>4</a:t>
            </a:r>
            <a:r>
              <a:rPr lang="zh-CN" altLang="en-US" b="1">
                <a:latin typeface="宋体" panose="02010600030101010101" pitchFamily="2" charset="-122"/>
              </a:rPr>
              <a:t>，</a:t>
            </a:r>
            <a:r>
              <a:rPr lang="en-US" altLang="zh-CN" b="1">
                <a:latin typeface="宋体" panose="02010600030101010101" pitchFamily="2" charset="-122"/>
              </a:rPr>
              <a:t>-99</a:t>
            </a:r>
            <a:r>
              <a:rPr lang="zh-CN" altLang="en-US" b="1">
                <a:latin typeface="宋体" panose="02010600030101010101" pitchFamily="2" charset="-122"/>
              </a:rPr>
              <a:t>，</a:t>
            </a:r>
            <a:r>
              <a:rPr lang="en-US" altLang="zh-CN" b="1">
                <a:latin typeface="宋体" panose="02010600030101010101" pitchFamily="2" charset="-122"/>
              </a:rPr>
              <a:t>99</a:t>
            </a:r>
            <a:r>
              <a:rPr lang="zh-CN" altLang="en-US" b="1">
                <a:latin typeface="宋体" panose="02010600030101010101" pitchFamily="2" charset="-122"/>
              </a:rPr>
              <a:t>）中</a:t>
            </a:r>
          </a:p>
        </p:txBody>
      </p:sp>
      <p:graphicFrame>
        <p:nvGraphicFramePr>
          <p:cNvPr id="61465" name="Object 25"/>
          <p:cNvGraphicFramePr>
            <a:graphicFrameLocks noChangeAspect="1"/>
          </p:cNvGraphicFramePr>
          <p:nvPr/>
        </p:nvGraphicFramePr>
        <p:xfrm>
          <a:off x="1979613" y="5311775"/>
          <a:ext cx="2917825" cy="1141413"/>
        </p:xfrm>
        <a:graphic>
          <a:graphicData uri="http://schemas.openxmlformats.org/presentationml/2006/ole">
            <mc:AlternateContent xmlns:mc="http://schemas.openxmlformats.org/markup-compatibility/2006">
              <mc:Choice xmlns:v="urn:schemas-microsoft-com:vml" Requires="v">
                <p:oleObj spid="_x0000_s8269" name="Equation" r:id="rId5" imgW="1168200" imgH="457200" progId="">
                  <p:embed/>
                </p:oleObj>
              </mc:Choice>
              <mc:Fallback>
                <p:oleObj name="Equation" r:id="rId5" imgW="1168200" imgH="457200" progId="">
                  <p:embed/>
                  <p:pic>
                    <p:nvPicPr>
                      <p:cNvPr id="0" name="Object 2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979613" y="5311775"/>
                        <a:ext cx="291782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3"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Rectangle 9"/>
          <p:cNvSpPr>
            <a:spLocks noChangeArrowheads="1"/>
          </p:cNvSpPr>
          <p:nvPr/>
        </p:nvSpPr>
        <p:spPr bwMode="auto">
          <a:xfrm>
            <a:off x="5975350" y="469900"/>
            <a:ext cx="311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          1.2.1</a:t>
            </a:r>
            <a:r>
              <a:rPr lang="zh-CN" altLang="en-US" sz="1800" b="1">
                <a:latin typeface="Arial" panose="020B0604020202020204" pitchFamily="34" charset="0"/>
              </a:rPr>
              <a:t>计算机的数系</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8205" name="Line 10"/>
          <p:cNvSpPr>
            <a:spLocks noChangeShapeType="1"/>
          </p:cNvSpPr>
          <p:nvPr/>
        </p:nvSpPr>
        <p:spPr bwMode="auto">
          <a:xfrm flipV="1">
            <a:off x="6732588" y="830263"/>
            <a:ext cx="2411412"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E9DC61-CC97-4550-9DDA-64C6D08F303B}"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475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5069526-7D9A-496C-8E77-6E465B28488A}" type="slidenum">
              <a:rPr lang="zh-CN" altLang="en-US" sz="1200">
                <a:solidFill>
                  <a:srgbClr val="000000"/>
                </a:solidFill>
              </a:rPr>
              <a:pPr eaLnBrk="1" hangingPunct="1"/>
              <a:t>21</a:t>
            </a:fld>
            <a:endParaRPr lang="en-US" altLang="zh-CN" sz="1200">
              <a:solidFill>
                <a:srgbClr val="000000"/>
              </a:solidFill>
            </a:endParaRPr>
          </a:p>
        </p:txBody>
      </p:sp>
      <p:sp>
        <p:nvSpPr>
          <p:cNvPr id="20495" name="Rectangle 15"/>
          <p:cNvSpPr>
            <a:spLocks noChangeArrowheads="1"/>
          </p:cNvSpPr>
          <p:nvPr/>
        </p:nvSpPr>
        <p:spPr bwMode="auto">
          <a:xfrm>
            <a:off x="928688" y="1714500"/>
            <a:ext cx="7921625" cy="3024188"/>
          </a:xfrm>
          <a:prstGeom prst="rect">
            <a:avLst/>
          </a:prstGeom>
          <a:noFill/>
          <a:ln w="9525">
            <a:noFill/>
            <a:miter lim="800000"/>
            <a:headEnd/>
            <a:tailEnd/>
          </a:ln>
        </p:spPr>
        <p:txBody>
          <a:bodyPr/>
          <a:lstStyle/>
          <a:p>
            <a:pPr>
              <a:spcBef>
                <a:spcPct val="20000"/>
              </a:spcBef>
              <a:buClr>
                <a:srgbClr val="FFFF00"/>
              </a:buClr>
              <a:buSzPct val="80000"/>
              <a:buFont typeface="Wingdings" pitchFamily="2" charset="2"/>
              <a:buNone/>
              <a:defRPr/>
            </a:pPr>
            <a:r>
              <a:rPr lang="zh-CN" altLang="en-US" dirty="0">
                <a:latin typeface="Arial" charset="0"/>
              </a:rPr>
              <a:t>       </a:t>
            </a:r>
            <a:r>
              <a:rPr lang="zh-CN" altLang="en-US" b="1" dirty="0">
                <a:latin typeface="Arial" charset="0"/>
              </a:rPr>
              <a:t>计算机</a:t>
            </a:r>
            <a:r>
              <a:rPr lang="zh-CN" altLang="en-GB" b="1" dirty="0">
                <a:latin typeface="Arial" charset="0"/>
              </a:rPr>
              <a:t>存储或运算的数</a:t>
            </a:r>
            <a:r>
              <a:rPr lang="zh-CN" altLang="en-GB" b="1" dirty="0">
                <a:solidFill>
                  <a:srgbClr val="FF0000"/>
                </a:solidFill>
                <a:latin typeface="Arial" charset="0"/>
              </a:rPr>
              <a:t>不能过大或过小</a:t>
            </a:r>
            <a:r>
              <a:rPr lang="zh-CN" altLang="en-GB" b="1" dirty="0">
                <a:solidFill>
                  <a:schemeClr val="accent3">
                    <a:lumMod val="50000"/>
                  </a:schemeClr>
                </a:solidFill>
                <a:latin typeface="Arial" charset="0"/>
              </a:rPr>
              <a:t>。</a:t>
            </a:r>
            <a:endParaRPr lang="en-US" altLang="zh-CN" b="1" dirty="0">
              <a:solidFill>
                <a:schemeClr val="accent3">
                  <a:lumMod val="50000"/>
                </a:schemeClr>
              </a:solidFill>
              <a:latin typeface="Arial" charset="0"/>
            </a:endParaRPr>
          </a:p>
          <a:p>
            <a:pPr>
              <a:spcBef>
                <a:spcPct val="20000"/>
              </a:spcBef>
              <a:buClr>
                <a:srgbClr val="FFFF00"/>
              </a:buClr>
              <a:buSzPct val="80000"/>
              <a:buFont typeface="Wingdings" pitchFamily="2" charset="2"/>
              <a:buNone/>
              <a:defRPr/>
            </a:pPr>
            <a:endParaRPr lang="zh-CN" altLang="en-GB" b="1" dirty="0">
              <a:solidFill>
                <a:schemeClr val="accent3">
                  <a:lumMod val="50000"/>
                </a:schemeClr>
              </a:solidFill>
              <a:latin typeface="Arial" charset="0"/>
            </a:endParaRPr>
          </a:p>
          <a:p>
            <a:pPr>
              <a:spcBef>
                <a:spcPct val="20000"/>
              </a:spcBef>
              <a:buClr>
                <a:srgbClr val="FFFF00"/>
              </a:buClr>
              <a:buSzPct val="80000"/>
              <a:buFont typeface="Wingdings" pitchFamily="2" charset="2"/>
              <a:buNone/>
              <a:defRPr/>
            </a:pPr>
            <a:r>
              <a:rPr lang="zh-CN" altLang="en-GB" b="1" dirty="0">
                <a:solidFill>
                  <a:schemeClr val="folHlink"/>
                </a:solidFill>
                <a:latin typeface="Arial" charset="0"/>
              </a:rPr>
              <a:t>       </a:t>
            </a:r>
            <a:r>
              <a:rPr lang="zh-CN" altLang="en-GB" b="1" dirty="0">
                <a:latin typeface="Arial" charset="0"/>
              </a:rPr>
              <a:t>若一个非零实数的绝对值大于</a:t>
            </a:r>
            <a:r>
              <a:rPr lang="en-GB" altLang="zh-CN" b="1" i="1" dirty="0"/>
              <a:t>M</a:t>
            </a:r>
            <a:r>
              <a:rPr lang="zh-CN" altLang="en-GB" b="1" dirty="0">
                <a:latin typeface="Arial" charset="0"/>
              </a:rPr>
              <a:t>，则计算机产生上溢错误；若绝对值小于</a:t>
            </a:r>
            <a:r>
              <a:rPr lang="en-GB" altLang="zh-CN" b="1" i="1" dirty="0"/>
              <a:t>m</a:t>
            </a:r>
            <a:r>
              <a:rPr lang="zh-CN" altLang="en-GB" b="1" dirty="0">
                <a:latin typeface="Arial" charset="0"/>
              </a:rPr>
              <a:t>，则计算机产生下溢错误。</a:t>
            </a:r>
            <a:endParaRPr lang="en-US" altLang="zh-CN" b="1" dirty="0">
              <a:latin typeface="Arial" charset="0"/>
            </a:endParaRPr>
          </a:p>
          <a:p>
            <a:pPr>
              <a:spcBef>
                <a:spcPct val="20000"/>
              </a:spcBef>
              <a:buClr>
                <a:srgbClr val="FFFF00"/>
              </a:buClr>
              <a:buSzPct val="80000"/>
              <a:buFont typeface="Wingdings" pitchFamily="2" charset="2"/>
              <a:buNone/>
              <a:defRPr/>
            </a:pPr>
            <a:endParaRPr lang="zh-CN" altLang="en-GB" b="1" dirty="0">
              <a:latin typeface="Arial" charset="0"/>
            </a:endParaRPr>
          </a:p>
          <a:p>
            <a:pPr>
              <a:spcBef>
                <a:spcPct val="20000"/>
              </a:spcBef>
              <a:buClr>
                <a:srgbClr val="FFFF00"/>
              </a:buClr>
              <a:buSzPct val="80000"/>
              <a:buFont typeface="Wingdings" pitchFamily="2" charset="2"/>
              <a:buNone/>
              <a:defRPr/>
            </a:pPr>
            <a:r>
              <a:rPr lang="zh-CN" altLang="en-GB" b="1" dirty="0">
                <a:solidFill>
                  <a:srgbClr val="FF0000"/>
                </a:solidFill>
                <a:latin typeface="Arial" charset="0"/>
              </a:rPr>
              <a:t>      上溢时，计算机中断程序处理，下溢时，计算机将此数用零表示继续执行程序。</a:t>
            </a:r>
            <a:endParaRPr lang="en-US" altLang="zh-CN" b="1" dirty="0">
              <a:solidFill>
                <a:srgbClr val="FF0000"/>
              </a:solidFill>
              <a:latin typeface="Arial" charset="0"/>
            </a:endParaRPr>
          </a:p>
          <a:p>
            <a:pPr>
              <a:spcBef>
                <a:spcPct val="20000"/>
              </a:spcBef>
              <a:buClr>
                <a:srgbClr val="FFFF00"/>
              </a:buClr>
              <a:buSzPct val="80000"/>
              <a:buFont typeface="Wingdings" pitchFamily="2" charset="2"/>
              <a:buNone/>
              <a:defRPr/>
            </a:pPr>
            <a:endParaRPr lang="zh-CN" altLang="en-GB" b="1" dirty="0">
              <a:latin typeface="Arial" charset="0"/>
            </a:endParaRPr>
          </a:p>
          <a:p>
            <a:pPr>
              <a:spcBef>
                <a:spcPct val="20000"/>
              </a:spcBef>
              <a:buClr>
                <a:srgbClr val="FFFF00"/>
              </a:buClr>
              <a:buSzPct val="80000"/>
              <a:buFont typeface="Wingdings" pitchFamily="2" charset="2"/>
              <a:buNone/>
              <a:defRPr/>
            </a:pPr>
            <a:r>
              <a:rPr lang="zh-CN" altLang="en-GB" b="1" dirty="0">
                <a:latin typeface="Arial" charset="0"/>
              </a:rPr>
              <a:t>      无论是上溢还是下溢，都称为溢出错误。</a:t>
            </a:r>
            <a:endParaRPr lang="zh-CN" altLang="en-US" b="1" dirty="0">
              <a:latin typeface="Arial" charset="0"/>
            </a:endParaRPr>
          </a:p>
        </p:txBody>
      </p:sp>
      <p:sp>
        <p:nvSpPr>
          <p:cNvPr id="74757"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8" name="Rectangle 9"/>
          <p:cNvSpPr>
            <a:spLocks noChangeArrowheads="1"/>
          </p:cNvSpPr>
          <p:nvPr/>
        </p:nvSpPr>
        <p:spPr bwMode="auto">
          <a:xfrm>
            <a:off x="5975350" y="469900"/>
            <a:ext cx="311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          1.2.1</a:t>
            </a:r>
            <a:r>
              <a:rPr lang="zh-CN" altLang="en-US" sz="1800" b="1">
                <a:latin typeface="Arial" panose="020B0604020202020204" pitchFamily="34" charset="0"/>
              </a:rPr>
              <a:t>计算机的数系</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4759" name="Line 10"/>
          <p:cNvSpPr>
            <a:spLocks noChangeShapeType="1"/>
          </p:cNvSpPr>
          <p:nvPr/>
        </p:nvSpPr>
        <p:spPr bwMode="auto">
          <a:xfrm flipV="1">
            <a:off x="6732588" y="830263"/>
            <a:ext cx="2411412"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F8D98DF-4783-4077-AA22-4C65462447BD}"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92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197CC92-9E73-408C-9F41-55151AC12370}" type="slidenum">
              <a:rPr lang="zh-CN" altLang="en-US" sz="1200">
                <a:solidFill>
                  <a:srgbClr val="000000"/>
                </a:solidFill>
              </a:rPr>
              <a:pPr eaLnBrk="1" hangingPunct="1"/>
              <a:t>22</a:t>
            </a:fld>
            <a:endParaRPr lang="en-US" altLang="zh-CN" sz="1200">
              <a:solidFill>
                <a:srgbClr val="000000"/>
              </a:solidFill>
            </a:endParaRPr>
          </a:p>
        </p:txBody>
      </p:sp>
      <p:sp>
        <p:nvSpPr>
          <p:cNvPr id="9224" name="Text Box 7"/>
          <p:cNvSpPr txBox="1">
            <a:spLocks noChangeArrowheads="1"/>
          </p:cNvSpPr>
          <p:nvPr/>
        </p:nvSpPr>
        <p:spPr bwMode="auto">
          <a:xfrm>
            <a:off x="571500" y="1500188"/>
            <a:ext cx="6370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chemeClr val="accent1"/>
                </a:solidFill>
                <a:latin typeface="Arial" panose="020B0604020202020204" pitchFamily="34" charset="0"/>
              </a:rPr>
              <a:t>问题</a:t>
            </a:r>
            <a:r>
              <a:rPr lang="zh-CN" altLang="en-US">
                <a:solidFill>
                  <a:schemeClr val="accent1"/>
                </a:solidFill>
                <a:latin typeface="Arial" panose="020B0604020202020204" pitchFamily="34" charset="0"/>
              </a:rPr>
              <a:t>：</a:t>
            </a:r>
            <a:r>
              <a:rPr lang="zh-CN" altLang="en-US" b="1">
                <a:solidFill>
                  <a:schemeClr val="accent1"/>
                </a:solidFill>
                <a:latin typeface="Arial" panose="020B0604020202020204" pitchFamily="34" charset="0"/>
              </a:rPr>
              <a:t>计算机是怎样接收与处理一般实数的？</a:t>
            </a:r>
          </a:p>
        </p:txBody>
      </p:sp>
      <p:grpSp>
        <p:nvGrpSpPr>
          <p:cNvPr id="2" name="Group 19"/>
          <p:cNvGrpSpPr>
            <a:grpSpLocks/>
          </p:cNvGrpSpPr>
          <p:nvPr/>
        </p:nvGrpSpPr>
        <p:grpSpPr bwMode="auto">
          <a:xfrm>
            <a:off x="571500" y="1928813"/>
            <a:ext cx="8128000" cy="2049462"/>
            <a:chOff x="521" y="1162"/>
            <a:chExt cx="5049" cy="1344"/>
          </a:xfrm>
        </p:grpSpPr>
        <p:sp>
          <p:nvSpPr>
            <p:cNvPr id="9236" name="Text Box 8"/>
            <p:cNvSpPr txBox="1">
              <a:spLocks noChangeArrowheads="1"/>
            </p:cNvSpPr>
            <p:nvPr/>
          </p:nvSpPr>
          <p:spPr bwMode="auto">
            <a:xfrm>
              <a:off x="521" y="1162"/>
              <a:ext cx="4627"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设非零实数</a:t>
              </a:r>
              <a:r>
                <a:rPr lang="en-US" altLang="zh-CN" b="1" i="1"/>
                <a:t>x</a:t>
              </a:r>
              <a:r>
                <a:rPr lang="zh-CN" altLang="en-US" b="1">
                  <a:latin typeface="Arial" panose="020B0604020202020204" pitchFamily="34" charset="0"/>
                </a:rPr>
                <a:t>是计算机接收的数，则计算机对其的处理方法是：</a:t>
              </a:r>
            </a:p>
            <a:p>
              <a:pPr eaLnBrk="1" hangingPunct="1">
                <a:spcBef>
                  <a:spcPct val="20000"/>
                </a:spcBef>
                <a:buClr>
                  <a:srgbClr val="FFFF00"/>
                </a:buClr>
                <a:buSzPct val="80000"/>
                <a:buFont typeface="Wingdings" panose="05000000000000000000" pitchFamily="2" charset="2"/>
                <a:buNone/>
              </a:pPr>
              <a:r>
                <a:rPr lang="en-US" altLang="zh-CN" b="1">
                  <a:latin typeface="Arial" panose="020B0604020202020204" pitchFamily="34" charset="0"/>
                </a:rPr>
                <a:t>1</a:t>
              </a:r>
              <a:r>
                <a:rPr lang="zh-CN" altLang="en-US" b="1">
                  <a:latin typeface="Arial" panose="020B0604020202020204" pitchFamily="34" charset="0"/>
                </a:rPr>
                <a:t>）若</a:t>
              </a:r>
              <a:endParaRPr lang="en-US" altLang="zh-CN" b="1">
                <a:latin typeface="Arial" panose="020B0604020202020204" pitchFamily="34" charset="0"/>
              </a:endParaRPr>
            </a:p>
          </p:txBody>
        </p:sp>
        <p:graphicFrame>
          <p:nvGraphicFramePr>
            <p:cNvPr id="9218" name="Object 9"/>
            <p:cNvGraphicFramePr>
              <a:graphicFrameLocks noChangeAspect="1"/>
            </p:cNvGraphicFramePr>
            <p:nvPr/>
          </p:nvGraphicFramePr>
          <p:xfrm>
            <a:off x="1474" y="1671"/>
            <a:ext cx="1361" cy="262"/>
          </p:xfrm>
          <a:graphic>
            <a:graphicData uri="http://schemas.openxmlformats.org/presentationml/2006/ole">
              <mc:AlternateContent xmlns:mc="http://schemas.openxmlformats.org/markup-compatibility/2006">
                <mc:Choice xmlns:v="urn:schemas-microsoft-com:vml" Requires="v">
                  <p:oleObj spid="_x0000_s9362" name="Equation" r:id="rId3" imgW="1054080" imgH="203040" progId="">
                    <p:embed/>
                  </p:oleObj>
                </mc:Choice>
                <mc:Fallback>
                  <p:oleObj name="Equation" r:id="rId3" imgW="1054080" imgH="203040" progId="">
                    <p:embed/>
                    <p:pic>
                      <p:nvPicPr>
                        <p:cNvPr id="0" name="Object 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474" y="1671"/>
                          <a:ext cx="1361"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7" name="Text Box 11"/>
            <p:cNvSpPr txBox="1">
              <a:spLocks noChangeArrowheads="1"/>
            </p:cNvSpPr>
            <p:nvPr/>
          </p:nvSpPr>
          <p:spPr bwMode="auto">
            <a:xfrm>
              <a:off x="2880" y="1661"/>
              <a:ext cx="11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则原样接收</a:t>
              </a:r>
              <a:r>
                <a:rPr lang="en-US" altLang="zh-CN" b="1" i="1"/>
                <a:t>x</a:t>
              </a:r>
            </a:p>
          </p:txBody>
        </p:sp>
        <p:sp>
          <p:nvSpPr>
            <p:cNvPr id="9238" name="Text Box 12"/>
            <p:cNvSpPr txBox="1">
              <a:spLocks noChangeArrowheads="1"/>
            </p:cNvSpPr>
            <p:nvPr/>
          </p:nvSpPr>
          <p:spPr bwMode="auto">
            <a:xfrm>
              <a:off x="839" y="1933"/>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a:latin typeface="Arial" panose="020B0604020202020204" pitchFamily="34" charset="0"/>
                </a:rPr>
                <a:t>2</a:t>
              </a:r>
              <a:r>
                <a:rPr lang="zh-CN" altLang="en-US" b="1">
                  <a:latin typeface="Arial" panose="020B0604020202020204" pitchFamily="34" charset="0"/>
                </a:rPr>
                <a:t>）若</a:t>
              </a:r>
            </a:p>
          </p:txBody>
        </p:sp>
        <p:graphicFrame>
          <p:nvGraphicFramePr>
            <p:cNvPr id="9219" name="Object 13"/>
            <p:cNvGraphicFramePr>
              <a:graphicFrameLocks noChangeAspect="1"/>
            </p:cNvGraphicFramePr>
            <p:nvPr/>
          </p:nvGraphicFramePr>
          <p:xfrm>
            <a:off x="1474" y="1933"/>
            <a:ext cx="1361" cy="262"/>
          </p:xfrm>
          <a:graphic>
            <a:graphicData uri="http://schemas.openxmlformats.org/presentationml/2006/ole">
              <mc:AlternateContent xmlns:mc="http://schemas.openxmlformats.org/markup-compatibility/2006">
                <mc:Choice xmlns:v="urn:schemas-microsoft-com:vml" Requires="v">
                  <p:oleObj spid="_x0000_s9363" name="Equation" r:id="rId5" imgW="1054080" imgH="203040" progId="">
                    <p:embed/>
                  </p:oleObj>
                </mc:Choice>
                <mc:Fallback>
                  <p:oleObj name="Equation" r:id="rId5" imgW="1054080" imgH="203040" progId="">
                    <p:embed/>
                    <p:pic>
                      <p:nvPicPr>
                        <p:cNvPr id="0" name="Object 13"/>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474" y="1933"/>
                          <a:ext cx="1361"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9" name="Text Box 14"/>
            <p:cNvSpPr txBox="1">
              <a:spLocks noChangeArrowheads="1"/>
            </p:cNvSpPr>
            <p:nvPr/>
          </p:nvSpPr>
          <p:spPr bwMode="auto">
            <a:xfrm>
              <a:off x="2789"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但</a:t>
              </a:r>
            </a:p>
          </p:txBody>
        </p:sp>
        <p:graphicFrame>
          <p:nvGraphicFramePr>
            <p:cNvPr id="9220" name="Object 15"/>
            <p:cNvGraphicFramePr>
              <a:graphicFrameLocks noChangeAspect="1"/>
            </p:cNvGraphicFramePr>
            <p:nvPr/>
          </p:nvGraphicFramePr>
          <p:xfrm>
            <a:off x="3061" y="1888"/>
            <a:ext cx="1000" cy="328"/>
          </p:xfrm>
          <a:graphic>
            <a:graphicData uri="http://schemas.openxmlformats.org/presentationml/2006/ole">
              <mc:AlternateContent xmlns:mc="http://schemas.openxmlformats.org/markup-compatibility/2006">
                <mc:Choice xmlns:v="urn:schemas-microsoft-com:vml" Requires="v">
                  <p:oleObj spid="_x0000_s9364" name="Equation" r:id="rId7" imgW="774360" imgH="253800" progId="">
                    <p:embed/>
                  </p:oleObj>
                </mc:Choice>
                <mc:Fallback>
                  <p:oleObj name="Equation" r:id="rId7" imgW="774360" imgH="253800" progId="">
                    <p:embed/>
                    <p:pic>
                      <p:nvPicPr>
                        <p:cNvPr id="0" name="Object 15"/>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061" y="1888"/>
                          <a:ext cx="1000"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0" name="Text Box 16"/>
            <p:cNvSpPr txBox="1">
              <a:spLocks noChangeArrowheads="1"/>
            </p:cNvSpPr>
            <p:nvPr/>
          </p:nvSpPr>
          <p:spPr bwMode="auto">
            <a:xfrm>
              <a:off x="4105" y="184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则用</a:t>
              </a:r>
            </a:p>
          </p:txBody>
        </p:sp>
        <p:graphicFrame>
          <p:nvGraphicFramePr>
            <p:cNvPr id="9221" name="Object 17"/>
            <p:cNvGraphicFramePr>
              <a:graphicFrameLocks noChangeAspect="1"/>
            </p:cNvGraphicFramePr>
            <p:nvPr/>
          </p:nvGraphicFramePr>
          <p:xfrm>
            <a:off x="4537" y="1888"/>
            <a:ext cx="1033" cy="262"/>
          </p:xfrm>
          <a:graphic>
            <a:graphicData uri="http://schemas.openxmlformats.org/presentationml/2006/ole">
              <mc:AlternateContent xmlns:mc="http://schemas.openxmlformats.org/markup-compatibility/2006">
                <mc:Choice xmlns:v="urn:schemas-microsoft-com:vml" Requires="v">
                  <p:oleObj spid="_x0000_s9365" name="Equation" r:id="rId9" imgW="799920" imgH="203040" progId="">
                    <p:embed/>
                  </p:oleObj>
                </mc:Choice>
                <mc:Fallback>
                  <p:oleObj name="Equation" r:id="rId9" imgW="799920" imgH="203040" progId="">
                    <p:embed/>
                    <p:pic>
                      <p:nvPicPr>
                        <p:cNvPr id="0" name="Object 1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4537" y="1888"/>
                          <a:ext cx="1033"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Text Box 18"/>
            <p:cNvSpPr txBox="1">
              <a:spLocks noChangeArrowheads="1"/>
            </p:cNvSpPr>
            <p:nvPr/>
          </p:nvSpPr>
          <p:spPr bwMode="auto">
            <a:xfrm>
              <a:off x="554" y="2218"/>
              <a:ext cx="4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中最接近</a:t>
              </a:r>
              <a:r>
                <a:rPr lang="en-US" altLang="zh-CN" b="1" i="1"/>
                <a:t>x</a:t>
              </a:r>
              <a:r>
                <a:rPr lang="zh-CN" altLang="en-US" b="1">
                  <a:latin typeface="Arial" panose="020B0604020202020204" pitchFamily="34" charset="0"/>
                </a:rPr>
                <a:t>的数</a:t>
              </a:r>
              <a:r>
                <a:rPr lang="en-US" altLang="zh-CN" b="1" i="1"/>
                <a:t>fl</a:t>
              </a:r>
              <a:r>
                <a:rPr lang="en-US" altLang="zh-CN" b="1">
                  <a:latin typeface="Arial" panose="020B0604020202020204" pitchFamily="34" charset="0"/>
                </a:rPr>
                <a:t>(</a:t>
              </a:r>
              <a:r>
                <a:rPr lang="en-US" altLang="zh-CN" b="1" i="1"/>
                <a:t>x</a:t>
              </a:r>
              <a:r>
                <a:rPr lang="en-US" altLang="zh-CN" b="1">
                  <a:latin typeface="Arial" panose="020B0604020202020204" pitchFamily="34" charset="0"/>
                </a:rPr>
                <a:t>)</a:t>
              </a:r>
              <a:r>
                <a:rPr lang="zh-CN" altLang="en-US" b="1">
                  <a:latin typeface="Arial" panose="020B0604020202020204" pitchFamily="34" charset="0"/>
                </a:rPr>
                <a:t>表示并记录</a:t>
              </a:r>
              <a:r>
                <a:rPr lang="en-US" altLang="zh-CN" b="1" i="1"/>
                <a:t>x</a:t>
              </a:r>
              <a:r>
                <a:rPr lang="zh-CN" altLang="en-US" b="1">
                  <a:latin typeface="Arial" panose="020B0604020202020204" pitchFamily="34" charset="0"/>
                </a:rPr>
                <a:t>，以便后面处理。</a:t>
              </a:r>
            </a:p>
          </p:txBody>
        </p:sp>
      </p:grpSp>
      <p:grpSp>
        <p:nvGrpSpPr>
          <p:cNvPr id="3" name="Group 22"/>
          <p:cNvGrpSpPr>
            <a:grpSpLocks/>
          </p:cNvGrpSpPr>
          <p:nvPr/>
        </p:nvGrpSpPr>
        <p:grpSpPr bwMode="auto">
          <a:xfrm>
            <a:off x="7308850" y="3476625"/>
            <a:ext cx="1762125" cy="457200"/>
            <a:chOff x="4604" y="2190"/>
            <a:chExt cx="1110" cy="288"/>
          </a:xfrm>
        </p:grpSpPr>
        <p:sp>
          <p:nvSpPr>
            <p:cNvPr id="9234" name="AutoShape 20"/>
            <p:cNvSpPr>
              <a:spLocks noChangeArrowheads="1"/>
            </p:cNvSpPr>
            <p:nvPr/>
          </p:nvSpPr>
          <p:spPr bwMode="auto">
            <a:xfrm>
              <a:off x="4604" y="2341"/>
              <a:ext cx="272" cy="45"/>
            </a:xfrm>
            <a:prstGeom prst="rightArrow">
              <a:avLst>
                <a:gd name="adj1" fmla="val 50000"/>
                <a:gd name="adj2" fmla="val 151111"/>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9235" name="Text Box 21"/>
            <p:cNvSpPr txBox="1">
              <a:spLocks noChangeArrowheads="1"/>
            </p:cNvSpPr>
            <p:nvPr/>
          </p:nvSpPr>
          <p:spPr bwMode="auto">
            <a:xfrm>
              <a:off x="4830" y="219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四舍五入</a:t>
              </a:r>
            </a:p>
          </p:txBody>
        </p:sp>
      </p:grpSp>
      <p:sp>
        <p:nvSpPr>
          <p:cNvPr id="64535" name="Text Box 23"/>
          <p:cNvSpPr txBox="1">
            <a:spLocks noChangeArrowheads="1"/>
          </p:cNvSpPr>
          <p:nvPr/>
        </p:nvSpPr>
        <p:spPr bwMode="auto">
          <a:xfrm>
            <a:off x="568325" y="4286250"/>
            <a:ext cx="7675563" cy="17176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indent="441325">
              <a:spcBef>
                <a:spcPct val="20000"/>
              </a:spcBef>
              <a:buClr>
                <a:srgbClr val="FFFF00"/>
              </a:buClr>
              <a:buSzPct val="80000"/>
              <a:buFont typeface="Wingdings" pitchFamily="2" charset="2"/>
              <a:buNone/>
              <a:defRPr/>
            </a:pPr>
            <a:r>
              <a:rPr lang="zh-CN" altLang="en-US" dirty="0">
                <a:latin typeface="Arial" charset="0"/>
              </a:rPr>
              <a:t> </a:t>
            </a:r>
            <a:r>
              <a:rPr lang="zh-CN" altLang="en-US" b="1" dirty="0">
                <a:latin typeface="Arial" charset="0"/>
              </a:rPr>
              <a:t>计算机对接收到的数只能做加减乘除四则运算，其运算方式是：</a:t>
            </a:r>
          </a:p>
          <a:p>
            <a:pPr indent="441325">
              <a:spcBef>
                <a:spcPct val="20000"/>
              </a:spcBef>
              <a:buClr>
                <a:srgbClr val="FFFF00"/>
              </a:buClr>
              <a:buSzPct val="80000"/>
              <a:buFont typeface="Wingdings" pitchFamily="2" charset="2"/>
              <a:buNone/>
              <a:defRPr/>
            </a:pPr>
            <a:r>
              <a:rPr lang="zh-CN" altLang="en-US" b="1" dirty="0">
                <a:latin typeface="Arial" charset="0"/>
              </a:rPr>
              <a:t> </a:t>
            </a:r>
            <a:r>
              <a:rPr lang="en-US" altLang="zh-CN" b="1" dirty="0">
                <a:latin typeface="Arial" charset="0"/>
              </a:rPr>
              <a:t>1</a:t>
            </a:r>
            <a:r>
              <a:rPr lang="zh-CN" altLang="en-US" b="1" dirty="0">
                <a:latin typeface="Arial" charset="0"/>
              </a:rPr>
              <a:t>）加减法：</a:t>
            </a:r>
            <a:r>
              <a:rPr lang="zh-CN" altLang="en-US" b="1" dirty="0">
                <a:solidFill>
                  <a:schemeClr val="accent3">
                    <a:lumMod val="50000"/>
                  </a:schemeClr>
                </a:solidFill>
                <a:latin typeface="Arial" charset="0"/>
              </a:rPr>
              <a:t>先向上对阶，后运算，再舍入。</a:t>
            </a:r>
          </a:p>
          <a:p>
            <a:pPr indent="441325">
              <a:spcBef>
                <a:spcPct val="20000"/>
              </a:spcBef>
              <a:buClr>
                <a:srgbClr val="FFFF00"/>
              </a:buClr>
              <a:buSzPct val="80000"/>
              <a:buFont typeface="Wingdings" pitchFamily="2" charset="2"/>
              <a:buNone/>
              <a:defRPr/>
            </a:pPr>
            <a:r>
              <a:rPr lang="zh-CN" altLang="en-US" b="1" dirty="0">
                <a:latin typeface="Arial" charset="0"/>
              </a:rPr>
              <a:t> </a:t>
            </a:r>
            <a:r>
              <a:rPr lang="en-US" altLang="zh-CN" b="1" dirty="0">
                <a:latin typeface="Arial" charset="0"/>
              </a:rPr>
              <a:t>2</a:t>
            </a:r>
            <a:r>
              <a:rPr lang="zh-CN" altLang="en-US" b="1" dirty="0">
                <a:latin typeface="Arial" charset="0"/>
              </a:rPr>
              <a:t>）乘除法：</a:t>
            </a:r>
            <a:r>
              <a:rPr lang="zh-CN" altLang="en-US" b="1" dirty="0">
                <a:solidFill>
                  <a:schemeClr val="accent3">
                    <a:lumMod val="50000"/>
                  </a:schemeClr>
                </a:solidFill>
                <a:latin typeface="Arial" charset="0"/>
              </a:rPr>
              <a:t>先运算，再舍入。</a:t>
            </a:r>
          </a:p>
        </p:txBody>
      </p:sp>
      <p:sp>
        <p:nvSpPr>
          <p:cNvPr id="9228"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9" name="组合 38"/>
          <p:cNvGrpSpPr>
            <a:grpSpLocks/>
          </p:cNvGrpSpPr>
          <p:nvPr/>
        </p:nvGrpSpPr>
        <p:grpSpPr bwMode="auto">
          <a:xfrm>
            <a:off x="611188" y="682625"/>
            <a:ext cx="4824412" cy="514350"/>
            <a:chOff x="500681" y="1643050"/>
            <a:chExt cx="7428905" cy="571504"/>
          </a:xfrm>
        </p:grpSpPr>
        <p:grpSp>
          <p:nvGrpSpPr>
            <p:cNvPr id="9230" name="组合 36"/>
            <p:cNvGrpSpPr>
              <a:grpSpLocks/>
            </p:cNvGrpSpPr>
            <p:nvPr/>
          </p:nvGrpSpPr>
          <p:grpSpPr bwMode="auto">
            <a:xfrm>
              <a:off x="500681" y="1643050"/>
              <a:ext cx="7372609" cy="571504"/>
              <a:chOff x="500681" y="1643050"/>
              <a:chExt cx="7372609" cy="571504"/>
            </a:xfrm>
          </p:grpSpPr>
          <p:cxnSp>
            <p:nvCxnSpPr>
              <p:cNvPr id="28" name="直接连接符 27"/>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1.2.2</a:t>
                </a:r>
                <a:endParaRPr lang="zh-CN" altLang="en-US" sz="2000" i="1" dirty="0">
                  <a:solidFill>
                    <a:schemeClr val="accent1"/>
                  </a:solidFill>
                  <a:latin typeface="Bernard MT Condensed" pitchFamily="18" charset="0"/>
                </a:endParaRPr>
              </a:p>
            </p:txBody>
          </p:sp>
        </p:grpSp>
        <p:sp>
          <p:nvSpPr>
            <p:cNvPr id="9231" name="TextBox 26"/>
            <p:cNvSpPr txBox="1">
              <a:spLocks noChangeArrowheads="1"/>
            </p:cNvSpPr>
            <p:nvPr/>
          </p:nvSpPr>
          <p:spPr bwMode="auto">
            <a:xfrm>
              <a:off x="1831231" y="1658816"/>
              <a:ext cx="6098355"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计算机对数的接受与处理</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日期占位符 1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C3FDE8B-3EA4-42B3-97CE-760C9C21CF26}"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02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D18E8E1-B3CC-4789-92C4-731A02E36BD2}" type="slidenum">
              <a:rPr lang="zh-CN" altLang="en-US" sz="1200">
                <a:solidFill>
                  <a:srgbClr val="000000"/>
                </a:solidFill>
              </a:rPr>
              <a:pPr eaLnBrk="1" hangingPunct="1"/>
              <a:t>23</a:t>
            </a:fld>
            <a:endParaRPr lang="en-US" altLang="zh-CN" sz="1200">
              <a:solidFill>
                <a:srgbClr val="000000"/>
              </a:solidFill>
            </a:endParaRPr>
          </a:p>
        </p:txBody>
      </p:sp>
      <p:sp>
        <p:nvSpPr>
          <p:cNvPr id="10247" name="Rectangle 7"/>
          <p:cNvSpPr>
            <a:spLocks noChangeArrowheads="1"/>
          </p:cNvSpPr>
          <p:nvPr/>
        </p:nvSpPr>
        <p:spPr bwMode="auto">
          <a:xfrm>
            <a:off x="971550" y="404813"/>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如数系</a:t>
            </a:r>
            <a:r>
              <a:rPr lang="en-US" altLang="zh-CN" b="1" i="1">
                <a:latin typeface="Arial" panose="020B0604020202020204" pitchFamily="34" charset="0"/>
              </a:rPr>
              <a:t>F</a:t>
            </a:r>
            <a:r>
              <a:rPr lang="zh-CN" altLang="en-US">
                <a:latin typeface="Arial" panose="020B0604020202020204" pitchFamily="34" charset="0"/>
              </a:rPr>
              <a:t>（</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4</a:t>
            </a:r>
            <a:r>
              <a:rPr lang="zh-CN" altLang="en-US">
                <a:latin typeface="Arial" panose="020B0604020202020204" pitchFamily="34" charset="0"/>
              </a:rPr>
              <a:t>，</a:t>
            </a:r>
            <a:r>
              <a:rPr lang="en-US" altLang="zh-CN">
                <a:latin typeface="Arial" panose="020B0604020202020204" pitchFamily="34" charset="0"/>
              </a:rPr>
              <a:t>-90</a:t>
            </a:r>
            <a:r>
              <a:rPr lang="zh-CN" altLang="en-US">
                <a:latin typeface="Arial" panose="020B0604020202020204" pitchFamily="34" charset="0"/>
              </a:rPr>
              <a:t>，</a:t>
            </a:r>
            <a:r>
              <a:rPr lang="en-US" altLang="zh-CN">
                <a:latin typeface="Arial" panose="020B0604020202020204" pitchFamily="34" charset="0"/>
              </a:rPr>
              <a:t>90</a:t>
            </a:r>
            <a:r>
              <a:rPr lang="zh-CN" altLang="en-US">
                <a:latin typeface="Arial" panose="020B0604020202020204" pitchFamily="34" charset="0"/>
              </a:rPr>
              <a:t>）</a:t>
            </a:r>
          </a:p>
        </p:txBody>
      </p:sp>
      <p:graphicFrame>
        <p:nvGraphicFramePr>
          <p:cNvPr id="10242" name="Object 8"/>
          <p:cNvGraphicFramePr>
            <a:graphicFrameLocks noChangeAspect="1"/>
          </p:cNvGraphicFramePr>
          <p:nvPr/>
        </p:nvGraphicFramePr>
        <p:xfrm>
          <a:off x="1187450" y="836613"/>
          <a:ext cx="6264275" cy="574675"/>
        </p:xfrm>
        <a:graphic>
          <a:graphicData uri="http://schemas.openxmlformats.org/presentationml/2006/ole">
            <mc:AlternateContent xmlns:mc="http://schemas.openxmlformats.org/markup-compatibility/2006">
              <mc:Choice xmlns:v="urn:schemas-microsoft-com:vml" Requires="v">
                <p:oleObj spid="_x0000_s10351" name="Equation" r:id="rId3" imgW="2628720" imgH="241200" progId="">
                  <p:embed/>
                </p:oleObj>
              </mc:Choice>
              <mc:Fallback>
                <p:oleObj name="Equation" r:id="rId3" imgW="2628720" imgH="2412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187450" y="836613"/>
                        <a:ext cx="62642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9"/>
          <p:cNvSpPr txBox="1">
            <a:spLocks noChangeArrowheads="1"/>
          </p:cNvSpPr>
          <p:nvPr/>
        </p:nvSpPr>
        <p:spPr bwMode="auto">
          <a:xfrm>
            <a:off x="1042988" y="14128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是计算机接收到的两个实数，则有</a:t>
            </a:r>
            <a:endParaRPr lang="en-US" altLang="zh-CN" b="1">
              <a:latin typeface="Arial" panose="020B0604020202020204" pitchFamily="34" charset="0"/>
            </a:endParaRPr>
          </a:p>
        </p:txBody>
      </p:sp>
      <p:grpSp>
        <p:nvGrpSpPr>
          <p:cNvPr id="2" name="Group 14"/>
          <p:cNvGrpSpPr>
            <a:grpSpLocks/>
          </p:cNvGrpSpPr>
          <p:nvPr/>
        </p:nvGrpSpPr>
        <p:grpSpPr bwMode="auto">
          <a:xfrm>
            <a:off x="971550" y="1773238"/>
            <a:ext cx="7127875" cy="2257425"/>
            <a:chOff x="612" y="1480"/>
            <a:chExt cx="4490" cy="1422"/>
          </a:xfrm>
        </p:grpSpPr>
        <p:graphicFrame>
          <p:nvGraphicFramePr>
            <p:cNvPr id="10244" name="Object 10"/>
            <p:cNvGraphicFramePr>
              <a:graphicFrameLocks noChangeAspect="1"/>
            </p:cNvGraphicFramePr>
            <p:nvPr/>
          </p:nvGraphicFramePr>
          <p:xfrm>
            <a:off x="612" y="1480"/>
            <a:ext cx="4490" cy="1405"/>
          </p:xfrm>
          <a:graphic>
            <a:graphicData uri="http://schemas.openxmlformats.org/presentationml/2006/ole">
              <mc:AlternateContent xmlns:mc="http://schemas.openxmlformats.org/markup-compatibility/2006">
                <mc:Choice xmlns:v="urn:schemas-microsoft-com:vml" Requires="v">
                  <p:oleObj spid="_x0000_s10352" name="Equation" r:id="rId5" imgW="2882880" imgH="939600" progId="">
                    <p:embed/>
                  </p:oleObj>
                </mc:Choice>
                <mc:Fallback>
                  <p:oleObj name="Equation" r:id="rId5" imgW="2882880" imgH="939600" progId="">
                    <p:embed/>
                    <p:pic>
                      <p:nvPicPr>
                        <p:cNvPr id="0" name="Object 10"/>
                        <p:cNvPicPr>
                          <a:picLocks noChangeAspect="1" noChangeArrowheads="1"/>
                        </p:cNvPicPr>
                        <p:nvPr/>
                      </p:nvPicPr>
                      <p:blipFill>
                        <a:blip r:embed="rId6">
                          <a:lum bright="-98000"/>
                          <a:extLst>
                            <a:ext uri="{28A0092B-C50C-407E-A947-70E740481C1C}">
                              <a14:useLocalDpi xmlns:a14="http://schemas.microsoft.com/office/drawing/2010/main" val="0"/>
                            </a:ext>
                          </a:extLst>
                        </a:blip>
                        <a:srcRect/>
                        <a:stretch>
                          <a:fillRect/>
                        </a:stretch>
                      </p:blipFill>
                      <p:spPr bwMode="auto">
                        <a:xfrm>
                          <a:off x="612" y="1480"/>
                          <a:ext cx="4490" cy="1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Text Box 11"/>
            <p:cNvSpPr txBox="1">
              <a:spLocks noChangeArrowheads="1"/>
            </p:cNvSpPr>
            <p:nvPr/>
          </p:nvSpPr>
          <p:spPr bwMode="auto">
            <a:xfrm>
              <a:off x="1111" y="184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对阶</a:t>
              </a:r>
            </a:p>
          </p:txBody>
        </p:sp>
        <p:sp>
          <p:nvSpPr>
            <p:cNvPr id="10256" name="Text Box 12"/>
            <p:cNvSpPr txBox="1">
              <a:spLocks noChangeArrowheads="1"/>
            </p:cNvSpPr>
            <p:nvPr/>
          </p:nvSpPr>
          <p:spPr bwMode="auto">
            <a:xfrm>
              <a:off x="1111" y="220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运算</a:t>
              </a:r>
            </a:p>
          </p:txBody>
        </p:sp>
        <p:sp>
          <p:nvSpPr>
            <p:cNvPr id="10257" name="Text Box 13"/>
            <p:cNvSpPr txBox="1">
              <a:spLocks noChangeArrowheads="1"/>
            </p:cNvSpPr>
            <p:nvPr/>
          </p:nvSpPr>
          <p:spPr bwMode="auto">
            <a:xfrm>
              <a:off x="1111" y="261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舍入</a:t>
              </a:r>
            </a:p>
          </p:txBody>
        </p:sp>
      </p:grpSp>
      <p:grpSp>
        <p:nvGrpSpPr>
          <p:cNvPr id="3" name="Group 19"/>
          <p:cNvGrpSpPr>
            <a:grpSpLocks/>
          </p:cNvGrpSpPr>
          <p:nvPr/>
        </p:nvGrpSpPr>
        <p:grpSpPr bwMode="auto">
          <a:xfrm>
            <a:off x="971550" y="3933825"/>
            <a:ext cx="6053138" cy="1681163"/>
            <a:chOff x="793" y="2704"/>
            <a:chExt cx="3813" cy="1059"/>
          </a:xfrm>
        </p:grpSpPr>
        <p:graphicFrame>
          <p:nvGraphicFramePr>
            <p:cNvPr id="10243" name="Object 15"/>
            <p:cNvGraphicFramePr>
              <a:graphicFrameLocks noChangeAspect="1"/>
            </p:cNvGraphicFramePr>
            <p:nvPr/>
          </p:nvGraphicFramePr>
          <p:xfrm>
            <a:off x="793" y="2704"/>
            <a:ext cx="3813" cy="1048"/>
          </p:xfrm>
          <a:graphic>
            <a:graphicData uri="http://schemas.openxmlformats.org/presentationml/2006/ole">
              <mc:AlternateContent xmlns:mc="http://schemas.openxmlformats.org/markup-compatibility/2006">
                <mc:Choice xmlns:v="urn:schemas-microsoft-com:vml" Requires="v">
                  <p:oleObj spid="_x0000_s10353" name="Equation" r:id="rId7" imgW="2539800" imgH="698400" progId="">
                    <p:embed/>
                  </p:oleObj>
                </mc:Choice>
                <mc:Fallback>
                  <p:oleObj name="Equation" r:id="rId7" imgW="2539800" imgH="698400" progId="">
                    <p:embed/>
                    <p:pic>
                      <p:nvPicPr>
                        <p:cNvPr id="0" name="Object 15"/>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93" y="2704"/>
                          <a:ext cx="3813" cy="1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3" name="Text Box 16"/>
            <p:cNvSpPr txBox="1">
              <a:spLocks noChangeArrowheads="1"/>
            </p:cNvSpPr>
            <p:nvPr/>
          </p:nvSpPr>
          <p:spPr bwMode="auto">
            <a:xfrm>
              <a:off x="1066" y="311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运算</a:t>
              </a:r>
            </a:p>
          </p:txBody>
        </p:sp>
        <p:sp>
          <p:nvSpPr>
            <p:cNvPr id="10254" name="Text Box 17"/>
            <p:cNvSpPr txBox="1">
              <a:spLocks noChangeArrowheads="1"/>
            </p:cNvSpPr>
            <p:nvPr/>
          </p:nvSpPr>
          <p:spPr bwMode="auto">
            <a:xfrm>
              <a:off x="1066" y="347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舍入</a:t>
              </a:r>
            </a:p>
          </p:txBody>
        </p:sp>
      </p:grpSp>
      <p:sp>
        <p:nvSpPr>
          <p:cNvPr id="65554" name="Text Box 18"/>
          <p:cNvSpPr txBox="1">
            <a:spLocks noChangeArrowheads="1"/>
          </p:cNvSpPr>
          <p:nvPr/>
        </p:nvSpPr>
        <p:spPr bwMode="auto">
          <a:xfrm>
            <a:off x="755650" y="5670550"/>
            <a:ext cx="8137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solidFill>
                  <a:srgbClr val="FF0000"/>
                </a:solidFill>
                <a:latin typeface="Arial" panose="020B0604020202020204" pitchFamily="34" charset="0"/>
              </a:rPr>
              <a:t>计算机接收和处理实数的上述特点，往往使得数学上完美的公式在计算机编程计算时，却得不到正确的结果。</a:t>
            </a:r>
          </a:p>
        </p:txBody>
      </p:sp>
      <p:sp>
        <p:nvSpPr>
          <p:cNvPr id="10252"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128B6B-7A3D-4894-A5EC-E2B3EF4359B2}"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57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98C876-1266-406A-8038-F17B8C5E2205}" type="slidenum">
              <a:rPr lang="zh-CN" altLang="en-US" sz="1200">
                <a:solidFill>
                  <a:srgbClr val="000000"/>
                </a:solidFill>
              </a:rPr>
              <a:pPr eaLnBrk="1" hangingPunct="1"/>
              <a:t>24</a:t>
            </a:fld>
            <a:endParaRPr lang="en-US" altLang="zh-CN" sz="1200">
              <a:solidFill>
                <a:srgbClr val="000000"/>
              </a:solidFill>
            </a:endParaRPr>
          </a:p>
        </p:txBody>
      </p:sp>
      <p:sp>
        <p:nvSpPr>
          <p:cNvPr id="75783" name="Text Box 7"/>
          <p:cNvSpPr txBox="1">
            <a:spLocks noChangeArrowheads="1"/>
          </p:cNvSpPr>
          <p:nvPr/>
        </p:nvSpPr>
        <p:spPr bwMode="auto">
          <a:xfrm>
            <a:off x="642938" y="1643063"/>
            <a:ext cx="8281987"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在计算机的数系</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a:t>
            </a:r>
            <a:r>
              <a:rPr lang="en-US" altLang="zh-CN" b="1"/>
              <a:t>)</a:t>
            </a:r>
            <a:r>
              <a:rPr lang="zh-CN" altLang="en-US" b="1"/>
              <a:t>中，把尾数第一位</a:t>
            </a:r>
            <a:r>
              <a:rPr lang="en-US" altLang="zh-CN" b="1" i="1"/>
              <a:t>a</a:t>
            </a:r>
            <a:r>
              <a:rPr lang="en-US" altLang="zh-CN" b="1" baseline="-25000"/>
              <a:t>1</a:t>
            </a:r>
            <a:r>
              <a:rPr lang="en-US" altLang="zh-CN" b="1"/>
              <a:t>≠0</a:t>
            </a:r>
            <a:r>
              <a:rPr lang="zh-CN" altLang="en-US" b="1"/>
              <a:t>的数称为规格化的浮点数。</a:t>
            </a:r>
          </a:p>
          <a:p>
            <a:pPr eaLnBrk="1" hangingPunct="1">
              <a:spcBef>
                <a:spcPct val="20000"/>
              </a:spcBef>
              <a:buClr>
                <a:srgbClr val="FFFF00"/>
              </a:buClr>
              <a:buSzPct val="80000"/>
              <a:buFont typeface="Wingdings" panose="05000000000000000000" pitchFamily="2" charset="2"/>
              <a:buNone/>
            </a:pPr>
            <a:r>
              <a:rPr lang="zh-CN" altLang="en-US" b="1"/>
              <a:t>用规格化的浮点数表示一个实数，具有形式唯一和精度高的特点，</a:t>
            </a:r>
          </a:p>
          <a:p>
            <a:pPr eaLnBrk="1" hangingPunct="1">
              <a:spcBef>
                <a:spcPct val="20000"/>
              </a:spcBef>
              <a:buClr>
                <a:srgbClr val="FFFF00"/>
              </a:buClr>
              <a:buSzPct val="80000"/>
              <a:buFont typeface="Wingdings" panose="05000000000000000000" pitchFamily="2" charset="2"/>
              <a:buNone/>
            </a:pPr>
            <a:r>
              <a:rPr lang="zh-CN" altLang="en-US" b="1"/>
              <a:t>但并不是</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a:t>
            </a:r>
            <a:r>
              <a:rPr lang="en-US" altLang="zh-CN" b="1"/>
              <a:t>)</a:t>
            </a:r>
            <a:r>
              <a:rPr lang="zh-CN" altLang="en-US" b="1"/>
              <a:t>中每一个数都可以用规格化浮点数表示。</a:t>
            </a:r>
          </a:p>
          <a:p>
            <a:pPr eaLnBrk="1" hangingPunct="1">
              <a:spcBef>
                <a:spcPct val="20000"/>
              </a:spcBef>
              <a:buClr>
                <a:srgbClr val="FFFF00"/>
              </a:buClr>
              <a:buSzPct val="80000"/>
              <a:buFont typeface="Wingdings" panose="05000000000000000000" pitchFamily="2" charset="2"/>
              <a:buNone/>
            </a:pPr>
            <a:r>
              <a:rPr lang="zh-CN" altLang="en-US" b="1"/>
              <a:t>例如数</a:t>
            </a:r>
            <a:r>
              <a:rPr lang="en-US" altLang="zh-CN" b="1"/>
              <a:t>0.00…1×</a:t>
            </a:r>
            <a:r>
              <a:rPr lang="en-US" altLang="zh-CN" b="1" i="1"/>
              <a:t>β</a:t>
            </a:r>
            <a:r>
              <a:rPr lang="en-US" altLang="zh-CN" b="1" i="1" baseline="30000"/>
              <a:t>L</a:t>
            </a:r>
            <a:r>
              <a:rPr lang="zh-CN" altLang="en-US" b="1"/>
              <a:t>，就不能表示为规格化浮点数。</a:t>
            </a:r>
          </a:p>
        </p:txBody>
      </p:sp>
      <p:sp>
        <p:nvSpPr>
          <p:cNvPr id="75781" name="Line 5"/>
          <p:cNvSpPr>
            <a:spLocks noChangeShapeType="1"/>
          </p:cNvSpPr>
          <p:nvPr/>
        </p:nvSpPr>
        <p:spPr bwMode="auto">
          <a:xfrm>
            <a:off x="5292725" y="333375"/>
            <a:ext cx="38512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Rectangle 9"/>
          <p:cNvSpPr>
            <a:spLocks noChangeArrowheads="1"/>
          </p:cNvSpPr>
          <p:nvPr/>
        </p:nvSpPr>
        <p:spPr bwMode="auto">
          <a:xfrm>
            <a:off x="5580063" y="469900"/>
            <a:ext cx="3705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1.2.2</a:t>
            </a:r>
            <a:r>
              <a:rPr lang="zh-CN" altLang="en-US" sz="1800" b="1">
                <a:latin typeface="Arial" panose="020B0604020202020204" pitchFamily="34" charset="0"/>
              </a:rPr>
              <a:t>计算机对数的接收与处理</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5784" name="Line 10"/>
          <p:cNvSpPr>
            <a:spLocks noChangeShapeType="1"/>
          </p:cNvSpPr>
          <p:nvPr/>
        </p:nvSpPr>
        <p:spPr bwMode="auto">
          <a:xfrm flipV="1">
            <a:off x="5651500" y="830263"/>
            <a:ext cx="3492500"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684213" y="2060575"/>
            <a:ext cx="7848600" cy="4594225"/>
          </a:xfrm>
        </p:spPr>
        <p:txBody>
          <a:bodyPr/>
          <a:lstStyle/>
          <a:p>
            <a:pPr marL="0" indent="0" eaLnBrk="1" hangingPunct="1">
              <a:buFont typeface="Wingdings" panose="05000000000000000000" pitchFamily="2" charset="2"/>
              <a:buNone/>
            </a:pPr>
            <a:r>
              <a:rPr lang="zh-CN" altLang="en-US" sz="2400" b="1" dirty="0" smtClean="0">
                <a:solidFill>
                  <a:schemeClr val="folHlink"/>
                </a:solidFill>
                <a:latin typeface="宋体" panose="02010600030101010101" pitchFamily="2" charset="-122"/>
                <a:ea typeface="宋体" panose="02010600030101010101" pitchFamily="2" charset="-122"/>
              </a:rPr>
              <a:t>误差：</a:t>
            </a:r>
            <a:r>
              <a:rPr lang="zh-CN" altLang="en-US" sz="2400" b="1" dirty="0" smtClean="0">
                <a:latin typeface="宋体" panose="02010600030101010101" pitchFamily="2" charset="-122"/>
                <a:ea typeface="宋体" panose="02010600030101010101" pitchFamily="2" charset="-122"/>
              </a:rPr>
              <a:t>科学和工程计算中的数通常都是近似的。</a:t>
            </a:r>
            <a:r>
              <a:rPr lang="zh-CN" altLang="en-US" sz="2400" b="1" dirty="0" smtClean="0">
                <a:solidFill>
                  <a:srgbClr val="FF0000"/>
                </a:solidFill>
                <a:latin typeface="宋体" panose="02010600030101010101" pitchFamily="2" charset="-122"/>
                <a:ea typeface="宋体" panose="02010600030101010101" pitchFamily="2" charset="-122"/>
              </a:rPr>
              <a:t>近似值与真正值之差称为误差。</a:t>
            </a:r>
          </a:p>
          <a:p>
            <a:pPr marL="0" indent="0" eaLnBrk="1" hangingPunct="1">
              <a:buFont typeface="Wingdings" panose="05000000000000000000" pitchFamily="2" charset="2"/>
              <a:buNone/>
            </a:pPr>
            <a:r>
              <a:rPr lang="zh-CN" altLang="en-US" sz="2400" b="1" dirty="0" smtClean="0">
                <a:solidFill>
                  <a:schemeClr val="folHlink"/>
                </a:solidFill>
                <a:latin typeface="宋体" panose="02010600030101010101" pitchFamily="2" charset="-122"/>
                <a:ea typeface="宋体" panose="02010600030101010101" pitchFamily="2" charset="-122"/>
              </a:rPr>
              <a:t>过失误差（疏忽误差）：</a:t>
            </a:r>
            <a:r>
              <a:rPr lang="zh-CN" altLang="en-US" sz="2400" b="1" dirty="0" smtClean="0">
                <a:latin typeface="宋体" panose="02010600030101010101" pitchFamily="2" charset="-122"/>
                <a:ea typeface="宋体" panose="02010600030101010101" pitchFamily="2" charset="-122"/>
              </a:rPr>
              <a:t>由于算题者在工作中的粗心大意而产生的，例如笔误将886误写成868，以及误用公式等。它完全是人为造成的，只要工作中仔细、谨慎，是完全可以避免的，本课程不予讨论。</a:t>
            </a:r>
            <a:endParaRPr lang="en-US" altLang="zh-CN" sz="2400" b="1" dirty="0" smtClean="0">
              <a:latin typeface="宋体" panose="02010600030101010101" pitchFamily="2" charset="-122"/>
              <a:ea typeface="宋体" panose="02010600030101010101" pitchFamily="2" charset="-122"/>
            </a:endParaRPr>
          </a:p>
          <a:p>
            <a:pPr marL="0" indent="0" eaLnBrk="1" hangingPunct="1">
              <a:buFont typeface="Wingdings" panose="05000000000000000000" pitchFamily="2" charset="2"/>
              <a:buNone/>
            </a:pPr>
            <a:r>
              <a:rPr lang="zh-CN" altLang="en-US" sz="2400" b="1" dirty="0" smtClean="0">
                <a:solidFill>
                  <a:schemeClr val="folHlink"/>
                </a:solidFill>
                <a:latin typeface="宋体" panose="02010600030101010101" pitchFamily="2" charset="-122"/>
                <a:ea typeface="宋体" panose="02010600030101010101" pitchFamily="2" charset="-122"/>
              </a:rPr>
              <a:t>非过失误差：</a:t>
            </a:r>
            <a:r>
              <a:rPr lang="zh-CN" altLang="en-US" sz="2400" b="1" dirty="0" smtClean="0">
                <a:latin typeface="宋体" panose="02010600030101010101" pitchFamily="2" charset="-122"/>
                <a:ea typeface="宋体" panose="02010600030101010101" pitchFamily="2" charset="-122"/>
              </a:rPr>
              <a:t>在数值计算中往往无法避免。包括：</a:t>
            </a:r>
            <a:r>
              <a:rPr lang="zh-CN" altLang="en-US" sz="2400" b="1" dirty="0" smtClean="0">
                <a:solidFill>
                  <a:srgbClr val="FF0000"/>
                </a:solidFill>
                <a:latin typeface="宋体" panose="02010600030101010101" pitchFamily="2" charset="-122"/>
                <a:ea typeface="宋体" panose="02010600030101010101" pitchFamily="2" charset="-122"/>
              </a:rPr>
              <a:t>模型误差、观测误差、截断误差和舍入误差。</a:t>
            </a:r>
            <a:r>
              <a:rPr lang="zh-CN" altLang="en-US" sz="2400" b="1" dirty="0" smtClean="0">
                <a:latin typeface="宋体" panose="02010600030101010101" pitchFamily="2" charset="-122"/>
                <a:ea typeface="宋体" panose="02010600030101010101" pitchFamily="2" charset="-122"/>
              </a:rPr>
              <a:t>对这类误差应该设法降低其数值，尤其要控制住经过多次运算后误差的积累，以确保计算结果的精度。</a:t>
            </a:r>
          </a:p>
        </p:txBody>
      </p:sp>
      <p:sp>
        <p:nvSpPr>
          <p:cNvPr id="76803" name="日期占位符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81AF97A-EA48-4685-94D9-C8855AEE2207}"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680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2150AFF-0F6F-4B89-BA46-1054A388D978}" type="slidenum">
              <a:rPr lang="zh-CN" altLang="en-US" sz="1200">
                <a:solidFill>
                  <a:srgbClr val="000000"/>
                </a:solidFill>
              </a:rPr>
              <a:pPr eaLnBrk="1" hangingPunct="1"/>
              <a:t>25</a:t>
            </a:fld>
            <a:endParaRPr lang="en-US" altLang="zh-CN" sz="1200">
              <a:solidFill>
                <a:srgbClr val="000000"/>
              </a:solidFill>
            </a:endParaRPr>
          </a:p>
        </p:txBody>
      </p:sp>
      <p:sp>
        <p:nvSpPr>
          <p:cNvPr id="73730" name="Rectangle 2"/>
          <p:cNvSpPr>
            <a:spLocks noGrp="1" noChangeArrowheads="1"/>
          </p:cNvSpPr>
          <p:nvPr>
            <p:ph type="title"/>
          </p:nvPr>
        </p:nvSpPr>
        <p:spPr>
          <a:xfrm>
            <a:off x="755576" y="476672"/>
            <a:ext cx="7772400" cy="609600"/>
          </a:xfrm>
        </p:spPr>
        <p:txBody>
          <a:bodyPr/>
          <a:lstStyle/>
          <a:p>
            <a:pPr marL="54864" eaLnBrk="1" fontAlgn="auto" hangingPunct="1">
              <a:spcAft>
                <a:spcPts val="0"/>
              </a:spcAft>
              <a:defRPr/>
            </a:pPr>
            <a:r>
              <a:rPr kumimoji="1" lang="zh-CN" altLang="en-US" sz="3200" b="1" dirty="0" smtClean="0">
                <a:solidFill>
                  <a:schemeClr val="bg1"/>
                </a:solidFill>
                <a:latin typeface="微软雅黑" pitchFamily="34" charset="-122"/>
                <a:ea typeface="微软雅黑" pitchFamily="34" charset="-122"/>
                <a:cs typeface="+mn-cs"/>
              </a:rPr>
              <a:t>1</a:t>
            </a:r>
            <a:r>
              <a:rPr kumimoji="1" lang="zh-CN" altLang="en-GB" sz="3200" b="1" dirty="0" smtClean="0">
                <a:solidFill>
                  <a:schemeClr val="bg1"/>
                </a:solidFill>
                <a:latin typeface="微软雅黑" pitchFamily="34" charset="-122"/>
                <a:ea typeface="微软雅黑" pitchFamily="34" charset="-122"/>
                <a:cs typeface="+mn-cs"/>
              </a:rPr>
              <a:t>.</a:t>
            </a:r>
            <a:r>
              <a:rPr kumimoji="1" lang="en-GB" altLang="zh-CN" sz="3200" b="1" dirty="0" smtClean="0">
                <a:solidFill>
                  <a:schemeClr val="bg1"/>
                </a:solidFill>
                <a:latin typeface="微软雅黑" pitchFamily="34" charset="-122"/>
                <a:ea typeface="微软雅黑" pitchFamily="34" charset="-122"/>
                <a:cs typeface="+mn-cs"/>
              </a:rPr>
              <a:t>3  </a:t>
            </a:r>
            <a:r>
              <a:rPr kumimoji="1" lang="zh-CN" altLang="en-GB" sz="3200" b="1" dirty="0" smtClean="0">
                <a:solidFill>
                  <a:schemeClr val="bg1"/>
                </a:solidFill>
                <a:latin typeface="微软雅黑" pitchFamily="34" charset="-122"/>
                <a:ea typeface="微软雅黑" pitchFamily="34" charset="-122"/>
                <a:cs typeface="+mn-cs"/>
              </a:rPr>
              <a:t>数值计算的误差</a:t>
            </a:r>
            <a:endParaRPr kumimoji="1" lang="en-US" altLang="zh-CN" sz="3200" b="1" dirty="0" smtClean="0">
              <a:solidFill>
                <a:schemeClr val="bg1"/>
              </a:solidFill>
              <a:latin typeface="微软雅黑" pitchFamily="34" charset="-122"/>
              <a:ea typeface="微软雅黑" pitchFamily="34" charset="-122"/>
              <a:cs typeface="+mn-cs"/>
            </a:endParaRPr>
          </a:p>
        </p:txBody>
      </p:sp>
      <p:sp>
        <p:nvSpPr>
          <p:cNvPr id="67590" name="Text Box 4"/>
          <p:cNvSpPr txBox="1">
            <a:spLocks noChangeArrowheads="1"/>
          </p:cNvSpPr>
          <p:nvPr/>
        </p:nvSpPr>
        <p:spPr bwMode="auto">
          <a:xfrm>
            <a:off x="5940152" y="260648"/>
            <a:ext cx="2555776" cy="163121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indent="533400">
              <a:spcBef>
                <a:spcPct val="20000"/>
              </a:spcBef>
              <a:buClr>
                <a:srgbClr val="FFFF00"/>
              </a:buClr>
              <a:buSzPct val="80000"/>
              <a:buFont typeface="Wingdings" pitchFamily="2" charset="2"/>
              <a:buNone/>
              <a:defRPr/>
            </a:pP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在研究算法时，必须注重误差分析，否则，一个合理的算法也可能得出错误的结果</a:t>
            </a:r>
          </a:p>
        </p:txBody>
      </p:sp>
      <p:grpSp>
        <p:nvGrpSpPr>
          <p:cNvPr id="76807" name="组合 38"/>
          <p:cNvGrpSpPr>
            <a:grpSpLocks/>
          </p:cNvGrpSpPr>
          <p:nvPr/>
        </p:nvGrpSpPr>
        <p:grpSpPr bwMode="auto">
          <a:xfrm>
            <a:off x="468313" y="1484313"/>
            <a:ext cx="4464050" cy="514350"/>
            <a:chOff x="611560" y="1643050"/>
            <a:chExt cx="7261730" cy="571504"/>
          </a:xfrm>
        </p:grpSpPr>
        <p:grpSp>
          <p:nvGrpSpPr>
            <p:cNvPr id="76808" name="组合 36"/>
            <p:cNvGrpSpPr>
              <a:grpSpLocks/>
            </p:cNvGrpSpPr>
            <p:nvPr/>
          </p:nvGrpSpPr>
          <p:grpSpPr bwMode="auto">
            <a:xfrm>
              <a:off x="611560" y="1643050"/>
              <a:ext cx="7261730" cy="571504"/>
              <a:chOff x="611560" y="1643050"/>
              <a:chExt cx="7261730" cy="571504"/>
            </a:xfrm>
          </p:grpSpPr>
          <p:cxnSp>
            <p:nvCxnSpPr>
              <p:cNvPr id="11" name="直接连接符 10"/>
              <p:cNvCxnSpPr/>
              <p:nvPr/>
            </p:nvCxnSpPr>
            <p:spPr>
              <a:xfrm flipV="1">
                <a:off x="1357875" y="2173984"/>
                <a:ext cx="6515415"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11560" y="1643050"/>
                <a:ext cx="115175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1.3.1</a:t>
                </a:r>
                <a:endParaRPr lang="zh-CN" altLang="en-US" sz="2000" i="1" dirty="0">
                  <a:solidFill>
                    <a:schemeClr val="accent1"/>
                  </a:solidFill>
                  <a:latin typeface="Bernard MT Condensed" pitchFamily="18" charset="0"/>
                </a:endParaRPr>
              </a:p>
            </p:txBody>
          </p:sp>
        </p:grpSp>
        <p:sp>
          <p:nvSpPr>
            <p:cNvPr id="76809" name="TextBox 9"/>
            <p:cNvSpPr txBox="1">
              <a:spLocks noChangeArrowheads="1"/>
            </p:cNvSpPr>
            <p:nvPr/>
          </p:nvSpPr>
          <p:spPr bwMode="auto">
            <a:xfrm>
              <a:off x="3161780" y="1658816"/>
              <a:ext cx="3332899"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误差的来源</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8" name="Rectangle 3"/>
          <p:cNvSpPr>
            <a:spLocks noGrp="1" noChangeArrowheads="1"/>
          </p:cNvSpPr>
          <p:nvPr>
            <p:ph idx="1"/>
          </p:nvPr>
        </p:nvSpPr>
        <p:spPr>
          <a:xfrm>
            <a:off x="179388" y="1336675"/>
            <a:ext cx="8713787" cy="1371600"/>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例：近似值带来的误差和算法的选择对计算结果的精度所产生的巨大影响。</a:t>
            </a:r>
          </a:p>
        </p:txBody>
      </p:sp>
      <p:sp>
        <p:nvSpPr>
          <p:cNvPr id="11279" name="日期占位符 2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2FFE55-4322-43F0-98FB-17AF6988945B}"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12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F911588-5F53-4729-B867-7C6D13BBDA4D}" type="slidenum">
              <a:rPr lang="zh-CN" altLang="en-US" sz="1200">
                <a:solidFill>
                  <a:srgbClr val="000000"/>
                </a:solidFill>
              </a:rPr>
              <a:pPr eaLnBrk="1" hangingPunct="1"/>
              <a:t>26</a:t>
            </a:fld>
            <a:endParaRPr lang="en-US" altLang="zh-CN" sz="1200">
              <a:solidFill>
                <a:srgbClr val="000000"/>
              </a:solidFill>
            </a:endParaRPr>
          </a:p>
        </p:txBody>
      </p:sp>
      <p:graphicFrame>
        <p:nvGraphicFramePr>
          <p:cNvPr id="11266" name="Object 6"/>
          <p:cNvGraphicFramePr>
            <a:graphicFrameLocks noChangeAspect="1"/>
          </p:cNvGraphicFramePr>
          <p:nvPr/>
        </p:nvGraphicFramePr>
        <p:xfrm>
          <a:off x="827088" y="2033588"/>
          <a:ext cx="1905000" cy="914400"/>
        </p:xfrm>
        <a:graphic>
          <a:graphicData uri="http://schemas.openxmlformats.org/presentationml/2006/ole">
            <mc:AlternateContent xmlns:mc="http://schemas.openxmlformats.org/markup-compatibility/2006">
              <mc:Choice xmlns:v="urn:schemas-microsoft-com:vml" Requires="v">
                <p:oleObj spid="_x0000_s11640" name="公式" r:id="rId4" imgW="634680" imgH="304560" progId="Equation.3">
                  <p:embed/>
                </p:oleObj>
              </mc:Choice>
              <mc:Fallback>
                <p:oleObj name="公式" r:id="rId4" imgW="634680" imgH="304560" progId="Equation.3">
                  <p:embed/>
                  <p:pic>
                    <p:nvPicPr>
                      <p:cNvPr id="0" name="Object 6"/>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827088" y="2033588"/>
                        <a:ext cx="1905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7"/>
          <p:cNvGraphicFramePr>
            <a:graphicFrameLocks noChangeAspect="1"/>
          </p:cNvGraphicFramePr>
          <p:nvPr/>
        </p:nvGraphicFramePr>
        <p:xfrm>
          <a:off x="704850" y="3108325"/>
          <a:ext cx="2209800" cy="2971800"/>
        </p:xfrm>
        <a:graphic>
          <a:graphicData uri="http://schemas.openxmlformats.org/presentationml/2006/ole">
            <mc:AlternateContent xmlns:mc="http://schemas.openxmlformats.org/markup-compatibility/2006">
              <mc:Choice xmlns:v="urn:schemas-microsoft-com:vml" Requires="v">
                <p:oleObj spid="_x0000_s11641" name="Equation" r:id="rId6" imgW="901440" imgH="1091880" progId="Equation.3">
                  <p:embed/>
                </p:oleObj>
              </mc:Choice>
              <mc:Fallback>
                <p:oleObj name="Equation" r:id="rId6" imgW="901440" imgH="1091880" progId="Equation.3">
                  <p:embed/>
                  <p:pic>
                    <p:nvPicPr>
                      <p:cNvPr id="0" name="Object 7"/>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704850" y="3108325"/>
                        <a:ext cx="2209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8"/>
          <p:cNvGraphicFramePr>
            <a:graphicFrameLocks noChangeAspect="1"/>
          </p:cNvGraphicFramePr>
          <p:nvPr/>
        </p:nvGraphicFramePr>
        <p:xfrm>
          <a:off x="3143250" y="2422525"/>
          <a:ext cx="2076450" cy="476250"/>
        </p:xfrm>
        <a:graphic>
          <a:graphicData uri="http://schemas.openxmlformats.org/presentationml/2006/ole">
            <mc:AlternateContent xmlns:mc="http://schemas.openxmlformats.org/markup-compatibility/2006">
              <mc:Choice xmlns:v="urn:schemas-microsoft-com:vml" Requires="v">
                <p:oleObj spid="_x0000_s11642" name="Equation" r:id="rId8" imgW="952200" imgH="215640" progId="Equation.3">
                  <p:embed/>
                </p:oleObj>
              </mc:Choice>
              <mc:Fallback>
                <p:oleObj name="Equation" r:id="rId8" imgW="952200" imgH="215640" progId="Equation.3">
                  <p:embed/>
                  <p:pic>
                    <p:nvPicPr>
                      <p:cNvPr id="0" name="Object 8"/>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3143250" y="2422525"/>
                        <a:ext cx="2076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9"/>
          <p:cNvGraphicFramePr>
            <a:graphicFrameLocks noChangeAspect="1"/>
          </p:cNvGraphicFramePr>
          <p:nvPr/>
        </p:nvGraphicFramePr>
        <p:xfrm>
          <a:off x="5829300" y="2422525"/>
          <a:ext cx="3105150" cy="419100"/>
        </p:xfrm>
        <a:graphic>
          <a:graphicData uri="http://schemas.openxmlformats.org/presentationml/2006/ole">
            <mc:AlternateContent xmlns:mc="http://schemas.openxmlformats.org/markup-compatibility/2006">
              <mc:Choice xmlns:v="urn:schemas-microsoft-com:vml" Requires="v">
                <p:oleObj spid="_x0000_s11643" name="Equation" r:id="rId10" imgW="1460160" imgH="215640" progId="Equation.3">
                  <p:embed/>
                </p:oleObj>
              </mc:Choice>
              <mc:Fallback>
                <p:oleObj name="Equation" r:id="rId10" imgW="1460160" imgH="215640" progId="Equation.3">
                  <p:embed/>
                  <p:pic>
                    <p:nvPicPr>
                      <p:cNvPr id="0" name="Object 9"/>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5829300" y="2422525"/>
                        <a:ext cx="31051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3143250" y="3157538"/>
            <a:ext cx="2609850" cy="2892425"/>
            <a:chOff x="2112" y="2047"/>
            <a:chExt cx="1644" cy="1822"/>
          </a:xfrm>
        </p:grpSpPr>
        <p:graphicFrame>
          <p:nvGraphicFramePr>
            <p:cNvPr id="11274" name="Object 11"/>
            <p:cNvGraphicFramePr>
              <a:graphicFrameLocks noChangeAspect="1"/>
            </p:cNvGraphicFramePr>
            <p:nvPr/>
          </p:nvGraphicFramePr>
          <p:xfrm>
            <a:off x="2112" y="2047"/>
            <a:ext cx="1500" cy="335"/>
          </p:xfrm>
          <a:graphic>
            <a:graphicData uri="http://schemas.openxmlformats.org/presentationml/2006/ole">
              <mc:AlternateContent xmlns:mc="http://schemas.openxmlformats.org/markup-compatibility/2006">
                <mc:Choice xmlns:v="urn:schemas-microsoft-com:vml" Requires="v">
                  <p:oleObj spid="_x0000_s11644" name="Equation" r:id="rId12" imgW="1091880" imgH="241200" progId="Equation.3">
                    <p:embed/>
                  </p:oleObj>
                </mc:Choice>
                <mc:Fallback>
                  <p:oleObj name="Equation" r:id="rId12" imgW="1091880" imgH="241200" progId="Equation.3">
                    <p:embed/>
                    <p:pic>
                      <p:nvPicPr>
                        <p:cNvPr id="0" name="Object 11"/>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2112" y="2047"/>
                          <a:ext cx="150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5" name="Object 12"/>
            <p:cNvGraphicFramePr>
              <a:graphicFrameLocks noChangeAspect="1"/>
            </p:cNvGraphicFramePr>
            <p:nvPr/>
          </p:nvGraphicFramePr>
          <p:xfrm>
            <a:off x="2849" y="2644"/>
            <a:ext cx="122" cy="230"/>
          </p:xfrm>
          <a:graphic>
            <a:graphicData uri="http://schemas.openxmlformats.org/presentationml/2006/ole">
              <mc:AlternateContent xmlns:mc="http://schemas.openxmlformats.org/markup-compatibility/2006">
                <mc:Choice xmlns:v="urn:schemas-microsoft-com:vml" Requires="v">
                  <p:oleObj spid="_x0000_s11645" name="Equation" r:id="rId14" imgW="88560" imgH="164880" progId="Equation.3">
                    <p:embed/>
                  </p:oleObj>
                </mc:Choice>
                <mc:Fallback>
                  <p:oleObj name="Equation" r:id="rId14" imgW="88560" imgH="164880" progId="Equation.3">
                    <p:embed/>
                    <p:pic>
                      <p:nvPicPr>
                        <p:cNvPr id="0" name="Object 12"/>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849" y="2644"/>
                          <a:ext cx="122"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3"/>
            <p:cNvGraphicFramePr>
              <a:graphicFrameLocks noChangeAspect="1"/>
            </p:cNvGraphicFramePr>
            <p:nvPr/>
          </p:nvGraphicFramePr>
          <p:xfrm>
            <a:off x="2116" y="3024"/>
            <a:ext cx="1640" cy="335"/>
          </p:xfrm>
          <a:graphic>
            <a:graphicData uri="http://schemas.openxmlformats.org/presentationml/2006/ole">
              <mc:AlternateContent xmlns:mc="http://schemas.openxmlformats.org/markup-compatibility/2006">
                <mc:Choice xmlns:v="urn:schemas-microsoft-com:vml" Requires="v">
                  <p:oleObj spid="_x0000_s11646" name="Equation" r:id="rId16" imgW="1193760" imgH="241200" progId="Equation.3">
                    <p:embed/>
                  </p:oleObj>
                </mc:Choice>
                <mc:Fallback>
                  <p:oleObj name="Equation" r:id="rId16" imgW="1193760" imgH="241200" progId="Equation.3">
                    <p:embed/>
                    <p:pic>
                      <p:nvPicPr>
                        <p:cNvPr id="0" name="Object 13"/>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2116" y="3024"/>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7" name="Object 14"/>
            <p:cNvGraphicFramePr>
              <a:graphicFrameLocks noChangeAspect="1"/>
            </p:cNvGraphicFramePr>
            <p:nvPr/>
          </p:nvGraphicFramePr>
          <p:xfrm>
            <a:off x="2160" y="3552"/>
            <a:ext cx="1483" cy="317"/>
          </p:xfrm>
          <a:graphic>
            <a:graphicData uri="http://schemas.openxmlformats.org/presentationml/2006/ole">
              <mc:AlternateContent xmlns:mc="http://schemas.openxmlformats.org/markup-compatibility/2006">
                <mc:Choice xmlns:v="urn:schemas-microsoft-com:vml" Requires="v">
                  <p:oleObj spid="_x0000_s11647" name="Equation" r:id="rId18" imgW="1079280" imgH="228600" progId="Equation.3">
                    <p:embed/>
                  </p:oleObj>
                </mc:Choice>
                <mc:Fallback>
                  <p:oleObj name="Equation" r:id="rId18" imgW="1079280" imgH="228600" progId="Equation.3">
                    <p:embed/>
                    <p:pic>
                      <p:nvPicPr>
                        <p:cNvPr id="0" name="Object 14"/>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2160" y="3552"/>
                          <a:ext cx="1483"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8"/>
          <p:cNvGrpSpPr>
            <a:grpSpLocks/>
          </p:cNvGrpSpPr>
          <p:nvPr/>
        </p:nvGrpSpPr>
        <p:grpSpPr bwMode="auto">
          <a:xfrm>
            <a:off x="5810250" y="3184525"/>
            <a:ext cx="2846388" cy="2803525"/>
            <a:chOff x="3792" y="2064"/>
            <a:chExt cx="1793" cy="1766"/>
          </a:xfrm>
        </p:grpSpPr>
        <p:graphicFrame>
          <p:nvGraphicFramePr>
            <p:cNvPr id="11270" name="Object 16"/>
            <p:cNvGraphicFramePr>
              <a:graphicFrameLocks noChangeAspect="1"/>
            </p:cNvGraphicFramePr>
            <p:nvPr/>
          </p:nvGraphicFramePr>
          <p:xfrm>
            <a:off x="3792" y="2064"/>
            <a:ext cx="1640" cy="335"/>
          </p:xfrm>
          <a:graphic>
            <a:graphicData uri="http://schemas.openxmlformats.org/presentationml/2006/ole">
              <mc:AlternateContent xmlns:mc="http://schemas.openxmlformats.org/markup-compatibility/2006">
                <mc:Choice xmlns:v="urn:schemas-microsoft-com:vml" Requires="v">
                  <p:oleObj spid="_x0000_s11648" name="Equation" r:id="rId20" imgW="1193760" imgH="241200" progId="Equation.3">
                    <p:embed/>
                  </p:oleObj>
                </mc:Choice>
                <mc:Fallback>
                  <p:oleObj name="Equation" r:id="rId20" imgW="1193760" imgH="241200" progId="Equation.3">
                    <p:embed/>
                    <p:pic>
                      <p:nvPicPr>
                        <p:cNvPr id="0" name="Object 16"/>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3792" y="2064"/>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17"/>
            <p:cNvGraphicFramePr>
              <a:graphicFrameLocks noChangeAspect="1"/>
            </p:cNvGraphicFramePr>
            <p:nvPr/>
          </p:nvGraphicFramePr>
          <p:xfrm>
            <a:off x="3888" y="2601"/>
            <a:ext cx="1640" cy="317"/>
          </p:xfrm>
          <a:graphic>
            <a:graphicData uri="http://schemas.openxmlformats.org/presentationml/2006/ole">
              <mc:AlternateContent xmlns:mc="http://schemas.openxmlformats.org/markup-compatibility/2006">
                <mc:Choice xmlns:v="urn:schemas-microsoft-com:vml" Requires="v">
                  <p:oleObj spid="_x0000_s11649" name="Equation" r:id="rId22" imgW="1193760" imgH="228600" progId="Equation.3">
                    <p:embed/>
                  </p:oleObj>
                </mc:Choice>
                <mc:Fallback>
                  <p:oleObj name="Equation" r:id="rId22" imgW="1193760" imgH="228600" progId="Equation.3">
                    <p:embed/>
                    <p:pic>
                      <p:nvPicPr>
                        <p:cNvPr id="0" name="Object 17"/>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3888" y="2601"/>
                          <a:ext cx="1640"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18"/>
            <p:cNvGraphicFramePr>
              <a:graphicFrameLocks noChangeAspect="1"/>
            </p:cNvGraphicFramePr>
            <p:nvPr/>
          </p:nvGraphicFramePr>
          <p:xfrm>
            <a:off x="3928" y="3024"/>
            <a:ext cx="1657" cy="335"/>
          </p:xfrm>
          <a:graphic>
            <a:graphicData uri="http://schemas.openxmlformats.org/presentationml/2006/ole">
              <mc:AlternateContent xmlns:mc="http://schemas.openxmlformats.org/markup-compatibility/2006">
                <mc:Choice xmlns:v="urn:schemas-microsoft-com:vml" Requires="v">
                  <p:oleObj spid="_x0000_s11650" name="Equation" r:id="rId24" imgW="1206360" imgH="241200" progId="Equation.3">
                    <p:embed/>
                  </p:oleObj>
                </mc:Choice>
                <mc:Fallback>
                  <p:oleObj name="Equation" r:id="rId24" imgW="1206360" imgH="241200" progId="Equation.3">
                    <p:embed/>
                    <p:pic>
                      <p:nvPicPr>
                        <p:cNvPr id="0" name="Object 18"/>
                        <p:cNvPicPr>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3928" y="3024"/>
                          <a:ext cx="1657"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19"/>
            <p:cNvGraphicFramePr>
              <a:graphicFrameLocks noChangeAspect="1"/>
            </p:cNvGraphicFramePr>
            <p:nvPr/>
          </p:nvGraphicFramePr>
          <p:xfrm>
            <a:off x="3980" y="3513"/>
            <a:ext cx="1552" cy="317"/>
          </p:xfrm>
          <a:graphic>
            <a:graphicData uri="http://schemas.openxmlformats.org/presentationml/2006/ole">
              <mc:AlternateContent xmlns:mc="http://schemas.openxmlformats.org/markup-compatibility/2006">
                <mc:Choice xmlns:v="urn:schemas-microsoft-com:vml" Requires="v">
                  <p:oleObj spid="_x0000_s11651" name="Equation" r:id="rId26" imgW="1130040" imgH="228600" progId="Equation.3">
                    <p:embed/>
                  </p:oleObj>
                </mc:Choice>
                <mc:Fallback>
                  <p:oleObj name="Equation" r:id="rId26" imgW="1130040" imgH="228600" progId="Equation.3">
                    <p:embed/>
                    <p:pic>
                      <p:nvPicPr>
                        <p:cNvPr id="0" name="Object 19"/>
                        <p:cNvPicPr>
                          <a:picLocks noChangeAspect="1" noChangeArrowheads="1"/>
                        </p:cNvPicPr>
                        <p:nvPr/>
                      </p:nvPicPr>
                      <p:blipFill>
                        <a:blip r:embed="rId27">
                          <a:lum bright="-100000"/>
                          <a:extLst>
                            <a:ext uri="{28A0092B-C50C-407E-A947-70E740481C1C}">
                              <a14:useLocalDpi xmlns:a14="http://schemas.microsoft.com/office/drawing/2010/main" val="0"/>
                            </a:ext>
                          </a:extLst>
                        </a:blip>
                        <a:srcRect/>
                        <a:stretch>
                          <a:fillRect/>
                        </a:stretch>
                      </p:blipFill>
                      <p:spPr bwMode="auto">
                        <a:xfrm>
                          <a:off x="3980" y="3513"/>
                          <a:ext cx="155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83" name="Line 20"/>
          <p:cNvSpPr>
            <a:spLocks noChangeShapeType="1"/>
          </p:cNvSpPr>
          <p:nvPr/>
        </p:nvSpPr>
        <p:spPr bwMode="auto">
          <a:xfrm>
            <a:off x="2990850" y="2346325"/>
            <a:ext cx="0" cy="396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1"/>
          <p:cNvSpPr>
            <a:spLocks noChangeShapeType="1"/>
          </p:cNvSpPr>
          <p:nvPr/>
        </p:nvSpPr>
        <p:spPr bwMode="auto">
          <a:xfrm>
            <a:off x="5810250" y="2346325"/>
            <a:ext cx="0" cy="396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22"/>
          <p:cNvSpPr>
            <a:spLocks noChangeShapeType="1"/>
          </p:cNvSpPr>
          <p:nvPr/>
        </p:nvSpPr>
        <p:spPr bwMode="auto">
          <a:xfrm>
            <a:off x="781050" y="38703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23"/>
          <p:cNvSpPr>
            <a:spLocks noChangeShapeType="1"/>
          </p:cNvSpPr>
          <p:nvPr/>
        </p:nvSpPr>
        <p:spPr bwMode="auto">
          <a:xfrm>
            <a:off x="781050" y="31083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24"/>
          <p:cNvSpPr>
            <a:spLocks noChangeShapeType="1"/>
          </p:cNvSpPr>
          <p:nvPr/>
        </p:nvSpPr>
        <p:spPr bwMode="auto">
          <a:xfrm>
            <a:off x="781050" y="45561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25"/>
          <p:cNvSpPr>
            <a:spLocks noChangeShapeType="1"/>
          </p:cNvSpPr>
          <p:nvPr/>
        </p:nvSpPr>
        <p:spPr bwMode="auto">
          <a:xfrm>
            <a:off x="781050" y="53943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1291"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642938" y="1628775"/>
            <a:ext cx="7772400" cy="4751388"/>
          </a:xfrm>
        </p:spPr>
        <p:txBody>
          <a:bodyPr/>
          <a:lstStyle/>
          <a:p>
            <a:pPr eaLnBrk="1" hangingPunct="1">
              <a:lnSpc>
                <a:spcPct val="90000"/>
              </a:lnSpc>
              <a:buFont typeface="Wingdings 2" panose="05020102010507070707" pitchFamily="18" charset="2"/>
              <a:buNone/>
            </a:pPr>
            <a:r>
              <a:rPr lang="zh-CN" altLang="en-US" sz="2400" b="1" smtClean="0"/>
              <a:t>           </a:t>
            </a:r>
            <a:r>
              <a:rPr lang="zh-CN" altLang="en-US" sz="2400" b="1" smtClean="0">
                <a:latin typeface="宋体" panose="02010600030101010101" pitchFamily="2" charset="-122"/>
                <a:ea typeface="宋体" panose="02010600030101010101" pitchFamily="2" charset="-122"/>
              </a:rPr>
              <a:t>用数值计算的方法来解决工程实际和科学技术中的具体技术问题时，首先必须将具体问题抽象为数学问题，例如各种微分方程、积分方程、代数方程</a:t>
            </a:r>
            <a:r>
              <a:rPr lang="zh-CN" altLang="en-GB" sz="2400" b="1" smtClean="0">
                <a:latin typeface="宋体" panose="02010600030101010101" pitchFamily="2" charset="-122"/>
                <a:ea typeface="宋体" panose="02010600030101010101" pitchFamily="2" charset="-122"/>
              </a:rPr>
              <a:t>……</a:t>
            </a:r>
          </a:p>
          <a:p>
            <a:pPr eaLnBrk="1" hangingPunct="1">
              <a:lnSpc>
                <a:spcPct val="9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从实际问题提炼出数学问题时</a:t>
            </a:r>
            <a:r>
              <a:rPr lang="zh-CN" altLang="en-GB" sz="2400" b="1" smtClean="0">
                <a:latin typeface="宋体" panose="02010600030101010101" pitchFamily="2" charset="-122"/>
                <a:ea typeface="宋体" panose="02010600030101010101" pitchFamily="2" charset="-122"/>
              </a:rPr>
              <a:t>，欲将复杂的物理现象抽象，归结为数学模型，总是在一定条件下抓住主要因素，</a:t>
            </a:r>
            <a:r>
              <a:rPr lang="zh-CN" altLang="en-US" sz="2400" b="1" smtClean="0">
                <a:latin typeface="宋体" panose="02010600030101010101" pitchFamily="2" charset="-122"/>
                <a:ea typeface="宋体" panose="02010600030101010101" pitchFamily="2" charset="-122"/>
              </a:rPr>
              <a:t>忽略许多次要因素的影响，而对问题作某些必要的简化。</a:t>
            </a:r>
          </a:p>
          <a:p>
            <a:pPr eaLnBrk="1" hangingPunct="1">
              <a:lnSpc>
                <a:spcPct val="9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这样建立起来的数学模型实际上必定只是所研究的复杂客观现象的一种近似的理想化了的数学描述，与实际问题之间总存在误差。</a:t>
            </a:r>
          </a:p>
          <a:p>
            <a:pPr eaLnBrk="1" hangingPunct="1">
              <a:lnSpc>
                <a:spcPct val="9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因而即使数学问题能求出准确解，也与实际问题的真正解不同。</a:t>
            </a:r>
          </a:p>
        </p:txBody>
      </p:sp>
      <p:sp>
        <p:nvSpPr>
          <p:cNvPr id="77827"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031939E-4AAC-4D6C-ABF9-E64115103A8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782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0240E5E-22F0-4405-B742-C73133A2A854}" type="slidenum">
              <a:rPr lang="zh-CN" altLang="en-US" sz="1200">
                <a:solidFill>
                  <a:srgbClr val="000000"/>
                </a:solidFill>
              </a:rPr>
              <a:pPr eaLnBrk="1" hangingPunct="1"/>
              <a:t>27</a:t>
            </a:fld>
            <a:endParaRPr lang="en-US" altLang="zh-CN" sz="1200">
              <a:solidFill>
                <a:srgbClr val="000000"/>
              </a:solidFill>
            </a:endParaRPr>
          </a:p>
        </p:txBody>
      </p:sp>
      <p:sp>
        <p:nvSpPr>
          <p:cNvPr id="77829"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7830"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矩形 10"/>
          <p:cNvSpPr>
            <a:spLocks noChangeArrowheads="1"/>
          </p:cNvSpPr>
          <p:nvPr/>
        </p:nvSpPr>
        <p:spPr bwMode="auto">
          <a:xfrm>
            <a:off x="395288" y="549275"/>
            <a:ext cx="428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模型误差（描述误差）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857250" y="1858963"/>
            <a:ext cx="7772400" cy="2362200"/>
          </a:xfrm>
        </p:spPr>
        <p:txBody>
          <a:bodyPr/>
          <a:lstStyle/>
          <a:p>
            <a:pPr eaLnBrk="1" hangingPunct="1">
              <a:buFont typeface="Wingdings" panose="05000000000000000000" pitchFamily="2" charset="2"/>
              <a:buNone/>
            </a:pPr>
            <a:r>
              <a:rPr lang="zh-CN" altLang="en-GB" sz="2400" smtClean="0"/>
              <a:t>           </a:t>
            </a:r>
            <a:endParaRPr lang="en-US" altLang="zh-CN" sz="2400" smtClean="0"/>
          </a:p>
          <a:p>
            <a:pPr eaLnBrk="1" hangingPunct="1">
              <a:buFont typeface="Wingdings" panose="05000000000000000000" pitchFamily="2" charset="2"/>
              <a:buNone/>
            </a:pPr>
            <a:r>
              <a:rPr lang="zh-CN" altLang="en-US" sz="2400" b="1" smtClean="0"/>
              <a:t>      </a:t>
            </a:r>
            <a:r>
              <a:rPr lang="zh-CN" altLang="en-GB" sz="2400" b="1" smtClean="0">
                <a:latin typeface="宋体" panose="02010600030101010101" pitchFamily="2" charset="-122"/>
                <a:ea typeface="宋体" panose="02010600030101010101" pitchFamily="2" charset="-122"/>
              </a:rPr>
              <a:t>在建模和具体运算过程中所用到的一些初始数据往往都是通过人们实际观察、测量得来的，由于受到所用观测仪器、设备精度的限制，这些测得的数据都只能是近似的，即存在着误差。</a:t>
            </a:r>
          </a:p>
        </p:txBody>
      </p:sp>
      <p:sp>
        <p:nvSpPr>
          <p:cNvPr id="78851"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6A53CB-FB60-46DA-AAB9-AEC10351E33F}"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88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20C74B-122C-4D6B-8F89-15BE173B47EB}" type="slidenum">
              <a:rPr lang="zh-CN" altLang="en-US" sz="1200">
                <a:solidFill>
                  <a:srgbClr val="000000"/>
                </a:solidFill>
              </a:rPr>
              <a:pPr eaLnBrk="1" hangingPunct="1"/>
              <a:t>28</a:t>
            </a:fld>
            <a:endParaRPr lang="en-US" altLang="zh-CN" sz="1200">
              <a:solidFill>
                <a:srgbClr val="000000"/>
              </a:solidFill>
            </a:endParaRPr>
          </a:p>
        </p:txBody>
      </p:sp>
      <p:sp>
        <p:nvSpPr>
          <p:cNvPr id="78853"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8854"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5" name="矩形 10"/>
          <p:cNvSpPr>
            <a:spLocks noChangeArrowheads="1"/>
          </p:cNvSpPr>
          <p:nvPr/>
        </p:nvSpPr>
        <p:spPr bwMode="auto">
          <a:xfrm>
            <a:off x="611188" y="468313"/>
            <a:ext cx="5962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观测误差 </a:t>
            </a:r>
            <a:r>
              <a:rPr lang="en-US" altLang="zh-CN" sz="3200" b="1">
                <a:solidFill>
                  <a:schemeClr val="accent1"/>
                </a:solidFill>
                <a:latin typeface="微软雅黑" panose="020B0503020204020204" pitchFamily="34" charset="-122"/>
                <a:ea typeface="微软雅黑" panose="020B0503020204020204" pitchFamily="34" charset="-122"/>
              </a:rPr>
              <a:t>(</a:t>
            </a:r>
            <a:r>
              <a:rPr lang="zh-CN" altLang="en-US" sz="3200" b="1">
                <a:solidFill>
                  <a:schemeClr val="accent1"/>
                </a:solidFill>
                <a:latin typeface="微软雅黑" panose="020B0503020204020204" pitchFamily="34" charset="-122"/>
                <a:ea typeface="微软雅黑" panose="020B0503020204020204" pitchFamily="34" charset="-122"/>
              </a:rPr>
              <a:t>数据误差、参量误差</a:t>
            </a:r>
            <a:r>
              <a:rPr lang="en-US" altLang="zh-CN" sz="3200" b="1">
                <a:solidFill>
                  <a:schemeClr val="accent1"/>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27088" y="1447800"/>
            <a:ext cx="7772400" cy="3276600"/>
          </a:xfrm>
        </p:spPr>
        <p:txBody>
          <a:bodyPr/>
          <a:lstStyle/>
          <a:p>
            <a:pPr marL="0" indent="0" eaLnBrk="1" hangingPunct="1">
              <a:lnSpc>
                <a:spcPct val="80000"/>
              </a:lnSpc>
              <a:buFont typeface="Wingdings" panose="05000000000000000000" pitchFamily="2" charset="2"/>
              <a:buNone/>
            </a:pPr>
            <a:endParaRPr lang="zh-CN" altLang="en-GB" sz="2400" b="1" smtClean="0"/>
          </a:p>
          <a:p>
            <a:pPr marL="0" indent="0" eaLnBrk="1" hangingPunct="1">
              <a:lnSpc>
                <a:spcPct val="80000"/>
              </a:lnSpc>
              <a:buFont typeface="Wingdings" panose="05000000000000000000" pitchFamily="2" charset="2"/>
              <a:buNone/>
            </a:pPr>
            <a:r>
              <a:rPr lang="zh-CN" altLang="en-GB" sz="2400" b="1" smtClean="0"/>
              <a:t>    </a:t>
            </a:r>
            <a:r>
              <a:rPr lang="zh-CN" altLang="en-GB" sz="2400" b="1" smtClean="0">
                <a:latin typeface="宋体" panose="02010600030101010101" pitchFamily="2" charset="-122"/>
                <a:ea typeface="宋体" panose="02010600030101010101" pitchFamily="2" charset="-122"/>
              </a:rPr>
              <a:t>在不少数值运算中常遇到超越计算，如微分、积分和无穷级数求和等，它们需用极限或无穷过程来求得。</a:t>
            </a:r>
          </a:p>
          <a:p>
            <a:pPr marL="0" indent="0" eaLnBrk="1" hangingPunct="1">
              <a:lnSpc>
                <a:spcPct val="80000"/>
              </a:lnSpc>
              <a:buFont typeface="Wingdings" panose="05000000000000000000" pitchFamily="2" charset="2"/>
              <a:buNone/>
            </a:pPr>
            <a:r>
              <a:rPr lang="zh-CN" altLang="en-GB" sz="2400" b="1" smtClean="0">
                <a:latin typeface="宋体" panose="02010600030101010101" pitchFamily="2" charset="-122"/>
                <a:ea typeface="宋体" panose="02010600030101010101" pitchFamily="2" charset="-122"/>
              </a:rPr>
              <a:t>    然而计算机却只能完成有限次算术运算和逻辑运算，因此需将解题过程化为一系列有限的算术运算和逻辑运算。</a:t>
            </a:r>
          </a:p>
          <a:p>
            <a:pPr marL="0" indent="0" eaLnBrk="1" hangingPunct="1">
              <a:lnSpc>
                <a:spcPct val="80000"/>
              </a:lnSpc>
              <a:buFont typeface="Wingdings" panose="05000000000000000000" pitchFamily="2" charset="2"/>
              <a:buNone/>
            </a:pPr>
            <a:r>
              <a:rPr lang="zh-CN" altLang="en-GB" sz="2400" b="1" smtClean="0">
                <a:latin typeface="宋体" panose="02010600030101010101" pitchFamily="2" charset="-122"/>
                <a:ea typeface="宋体" panose="02010600030101010101" pitchFamily="2" charset="-122"/>
              </a:rPr>
              <a:t>    这样就要对某种无穷过程进行“截断”，即仅保留无穷过程的前段有限序列而舍弃它的后段。</a:t>
            </a:r>
          </a:p>
          <a:p>
            <a:pPr marL="0" indent="0" eaLnBrk="1" hangingPunct="1">
              <a:lnSpc>
                <a:spcPct val="8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例：</a:t>
            </a:r>
            <a:endParaRPr lang="zh-CN" altLang="en-US" b="1" smtClean="0">
              <a:latin typeface="宋体" panose="02010600030101010101" pitchFamily="2" charset="-122"/>
              <a:ea typeface="宋体" panose="02010600030101010101" pitchFamily="2" charset="-122"/>
            </a:endParaRPr>
          </a:p>
        </p:txBody>
      </p:sp>
      <p:sp>
        <p:nvSpPr>
          <p:cNvPr id="12292"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F48FE6B-BE73-4262-99AA-5B366908D323}"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22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4C9EF9-ACE9-44E5-AA3C-AE142CDF7A9A}" type="slidenum">
              <a:rPr lang="zh-CN" altLang="en-US" sz="1200">
                <a:solidFill>
                  <a:srgbClr val="000000"/>
                </a:solidFill>
              </a:rPr>
              <a:pPr eaLnBrk="1" hangingPunct="1"/>
              <a:t>29</a:t>
            </a:fld>
            <a:endParaRPr lang="en-US" altLang="zh-CN" sz="1200">
              <a:solidFill>
                <a:srgbClr val="000000"/>
              </a:solidFill>
            </a:endParaRPr>
          </a:p>
        </p:txBody>
      </p:sp>
      <p:graphicFrame>
        <p:nvGraphicFramePr>
          <p:cNvPr id="12290" name="Object 6"/>
          <p:cNvGraphicFramePr>
            <a:graphicFrameLocks noChangeAspect="1"/>
          </p:cNvGraphicFramePr>
          <p:nvPr/>
        </p:nvGraphicFramePr>
        <p:xfrm>
          <a:off x="1979613" y="4465638"/>
          <a:ext cx="6288087" cy="1316037"/>
        </p:xfrm>
        <a:graphic>
          <a:graphicData uri="http://schemas.openxmlformats.org/presentationml/2006/ole">
            <mc:AlternateContent xmlns:mc="http://schemas.openxmlformats.org/markup-compatibility/2006">
              <mc:Choice xmlns:v="urn:schemas-microsoft-com:vml" Requires="v">
                <p:oleObj spid="_x0000_s12326" name="公式" r:id="rId3" imgW="1790640" imgH="583920" progId="Equation.3">
                  <p:embed/>
                </p:oleObj>
              </mc:Choice>
              <mc:Fallback>
                <p:oleObj name="公式" r:id="rId3" imgW="1790640" imgH="5839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465638"/>
                        <a:ext cx="6288087" cy="1316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2295"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 name="矩形 12"/>
          <p:cNvSpPr>
            <a:spLocks noChangeArrowheads="1"/>
          </p:cNvSpPr>
          <p:nvPr/>
        </p:nvSpPr>
        <p:spPr bwMode="auto">
          <a:xfrm>
            <a:off x="611188" y="468313"/>
            <a:ext cx="3789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截断误差</a:t>
            </a:r>
            <a:r>
              <a:rPr lang="en-US" altLang="zh-CN" sz="3200" b="1">
                <a:solidFill>
                  <a:schemeClr val="accent1"/>
                </a:solidFill>
                <a:latin typeface="微软雅黑" panose="020B0503020204020204" pitchFamily="34" charset="-122"/>
                <a:ea typeface="微软雅黑" panose="020B0503020204020204" pitchFamily="34" charset="-122"/>
              </a:rPr>
              <a:t>(</a:t>
            </a:r>
            <a:r>
              <a:rPr lang="zh-CN" altLang="en-US" sz="3200" b="1">
                <a:solidFill>
                  <a:schemeClr val="accent1"/>
                </a:solidFill>
                <a:latin typeface="微软雅黑" panose="020B0503020204020204" pitchFamily="34" charset="-122"/>
                <a:ea typeface="微软雅黑" panose="020B0503020204020204" pitchFamily="34" charset="-122"/>
              </a:rPr>
              <a:t>方法误差</a:t>
            </a:r>
            <a:r>
              <a:rPr lang="en-US" altLang="zh-CN" sz="3200" b="1">
                <a:solidFill>
                  <a:schemeClr val="accent1"/>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F90D2EE-B7E5-46B2-B330-63A7D168AF9E}"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655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D0CDAA-D1AA-489A-9FD8-A5B4E010FC5E}" type="slidenum">
              <a:rPr lang="zh-CN" altLang="en-US" sz="1200">
                <a:solidFill>
                  <a:srgbClr val="000000"/>
                </a:solidFill>
              </a:rPr>
              <a:pPr eaLnBrk="1" hangingPunct="1"/>
              <a:t>3</a:t>
            </a:fld>
            <a:endParaRPr lang="en-US" altLang="zh-CN" sz="1200">
              <a:solidFill>
                <a:srgbClr val="000000"/>
              </a:solidFill>
            </a:endParaRPr>
          </a:p>
        </p:txBody>
      </p:sp>
      <p:sp>
        <p:nvSpPr>
          <p:cNvPr id="10" name="标题 9"/>
          <p:cNvSpPr>
            <a:spLocks noGrp="1"/>
          </p:cNvSpPr>
          <p:nvPr>
            <p:ph type="title"/>
          </p:nvPr>
        </p:nvSpPr>
        <p:spPr/>
        <p:txBody>
          <a:bodyPr/>
          <a:lstStyle/>
          <a:p>
            <a:pPr eaLnBrk="1" fontAlgn="auto" hangingPunct="1">
              <a:spcAft>
                <a:spcPts val="0"/>
              </a:spcAft>
              <a:defRPr/>
            </a:pPr>
            <a:r>
              <a:rPr lang="zh-CN" altLang="en-US" dirty="0" smtClean="0"/>
              <a:t>网络资源</a:t>
            </a:r>
            <a:endParaRPr lang="zh-CN" altLang="en-US" dirty="0"/>
          </a:p>
        </p:txBody>
      </p:sp>
      <p:sp>
        <p:nvSpPr>
          <p:cNvPr id="11" name="内容占位符 10"/>
          <p:cNvSpPr>
            <a:spLocks noGrp="1"/>
          </p:cNvSpPr>
          <p:nvPr>
            <p:ph idx="1"/>
          </p:nvPr>
        </p:nvSpPr>
        <p:spPr>
          <a:xfrm>
            <a:off x="395288" y="1628775"/>
            <a:ext cx="8229600" cy="4625975"/>
          </a:xfrm>
        </p:spPr>
        <p:txBody>
          <a:bodyPr rtlCol="0">
            <a:normAutofit fontScale="62500" lnSpcReduction="20000"/>
          </a:bodyPr>
          <a:lstStyle/>
          <a:p>
            <a:pPr eaLnBrk="1" fontAlgn="auto" hangingPunct="1">
              <a:spcAft>
                <a:spcPts val="0"/>
              </a:spcAft>
              <a:defRPr/>
            </a:pPr>
            <a:r>
              <a:rPr lang="en-US" altLang="zh-CN" sz="5100" dirty="0" smtClean="0"/>
              <a:t>Online Course Material</a:t>
            </a:r>
          </a:p>
          <a:p>
            <a:pPr eaLnBrk="1" fontAlgn="auto" hangingPunct="1">
              <a:spcAft>
                <a:spcPts val="0"/>
              </a:spcAft>
              <a:buFont typeface="Wingdings" pitchFamily="2" charset="2"/>
              <a:buChar char="Ø"/>
              <a:defRPr/>
            </a:pPr>
            <a:r>
              <a:rPr lang="en-US" altLang="zh-CN" i="1" dirty="0" smtClean="0"/>
              <a:t>Numerical Methods, Stuart </a:t>
            </a:r>
            <a:r>
              <a:rPr lang="en-US" altLang="zh-CN" i="1" dirty="0" err="1" smtClean="0"/>
              <a:t>Dalziel</a:t>
            </a:r>
            <a:r>
              <a:rPr lang="en-US" altLang="zh-CN" i="1" dirty="0" smtClean="0"/>
              <a:t> University of Cambridge</a:t>
            </a:r>
          </a:p>
          <a:p>
            <a:pPr eaLnBrk="1" fontAlgn="auto" hangingPunct="1">
              <a:spcAft>
                <a:spcPts val="0"/>
              </a:spcAft>
              <a:buFont typeface="Wingdings" pitchFamily="2" charset="2"/>
              <a:buChar char="Ø"/>
              <a:defRPr/>
            </a:pPr>
            <a:r>
              <a:rPr lang="en-US" altLang="zh-CN" i="1" dirty="0" smtClean="0"/>
              <a:t>Lectures on Numerical Analysis, Dennis </a:t>
            </a:r>
            <a:r>
              <a:rPr lang="en-US" altLang="zh-CN" i="1" dirty="0" err="1" smtClean="0"/>
              <a:t>Deturck</a:t>
            </a:r>
            <a:r>
              <a:rPr lang="en-US" altLang="zh-CN" i="1" dirty="0" smtClean="0"/>
              <a:t> and Herbert S. </a:t>
            </a:r>
            <a:r>
              <a:rPr lang="en-US" altLang="zh-CN" i="1" dirty="0" err="1" smtClean="0"/>
              <a:t>Wilf</a:t>
            </a:r>
            <a:r>
              <a:rPr lang="en-US" altLang="zh-CN" i="1" dirty="0" smtClean="0"/>
              <a:t> University of Pennsylvania</a:t>
            </a:r>
          </a:p>
          <a:p>
            <a:pPr eaLnBrk="1" fontAlgn="auto" hangingPunct="1">
              <a:spcAft>
                <a:spcPts val="0"/>
              </a:spcAft>
              <a:buFont typeface="Wingdings" pitchFamily="2" charset="2"/>
              <a:buChar char="Ø"/>
              <a:defRPr/>
            </a:pPr>
            <a:r>
              <a:rPr lang="en-US" altLang="zh-CN" i="1" dirty="0" smtClean="0"/>
              <a:t>Numerical methods, John D. Fenton University of Karlsruhe</a:t>
            </a:r>
          </a:p>
          <a:p>
            <a:pPr eaLnBrk="1" fontAlgn="auto" hangingPunct="1">
              <a:spcAft>
                <a:spcPts val="0"/>
              </a:spcAft>
              <a:buFont typeface="Wingdings" pitchFamily="2" charset="2"/>
              <a:buChar char="Ø"/>
              <a:defRPr/>
            </a:pPr>
            <a:r>
              <a:rPr lang="en-US" altLang="zh-CN" i="1" dirty="0" smtClean="0"/>
              <a:t>Numerical Methods for Science, Technology, Engineering and Mathematics, </a:t>
            </a:r>
            <a:r>
              <a:rPr lang="en-US" altLang="zh-CN" i="1" dirty="0" err="1" smtClean="0"/>
              <a:t>Autar</a:t>
            </a:r>
            <a:r>
              <a:rPr lang="en-US" altLang="zh-CN" i="1" dirty="0" smtClean="0"/>
              <a:t> Kaw University of South Florida</a:t>
            </a:r>
          </a:p>
          <a:p>
            <a:pPr eaLnBrk="1" fontAlgn="auto" hangingPunct="1">
              <a:spcAft>
                <a:spcPts val="0"/>
              </a:spcAft>
              <a:buFont typeface="Wingdings" pitchFamily="2" charset="2"/>
              <a:buChar char="Ø"/>
              <a:defRPr/>
            </a:pPr>
            <a:r>
              <a:rPr lang="en-US" altLang="zh-CN" i="1" dirty="0" smtClean="0"/>
              <a:t>Numerical Analysis Project, John H. Mathews California State University, Fullerton</a:t>
            </a:r>
          </a:p>
          <a:p>
            <a:pPr eaLnBrk="1" fontAlgn="auto" hangingPunct="1">
              <a:spcAft>
                <a:spcPts val="0"/>
              </a:spcAft>
              <a:buFont typeface="Wingdings" pitchFamily="2" charset="2"/>
              <a:buChar char="Ø"/>
              <a:defRPr/>
            </a:pPr>
            <a:r>
              <a:rPr lang="en-US" altLang="zh-CN" i="1" dirty="0" smtClean="0"/>
              <a:t>Numerical Methods - Online Course, Aaron </a:t>
            </a:r>
            <a:r>
              <a:rPr lang="en-US" altLang="zh-CN" i="1" dirty="0" err="1" smtClean="0"/>
              <a:t>Naiman</a:t>
            </a:r>
            <a:r>
              <a:rPr lang="en-US" altLang="zh-CN" i="1" dirty="0" smtClean="0"/>
              <a:t> Jerusalem College of Technology</a:t>
            </a:r>
          </a:p>
          <a:p>
            <a:pPr eaLnBrk="1" fontAlgn="auto" hangingPunct="1">
              <a:spcAft>
                <a:spcPts val="0"/>
              </a:spcAft>
              <a:buFont typeface="Wingdings" pitchFamily="2" charset="2"/>
              <a:buChar char="Ø"/>
              <a:defRPr/>
            </a:pPr>
            <a:r>
              <a:rPr lang="en-US" altLang="zh-CN" i="1" dirty="0" smtClean="0"/>
              <a:t>Numerical Methods for Physicists, Anthony O’Hare Oxford University</a:t>
            </a:r>
          </a:p>
          <a:p>
            <a:pPr eaLnBrk="1" fontAlgn="auto" hangingPunct="1">
              <a:spcAft>
                <a:spcPts val="0"/>
              </a:spcAft>
              <a:buFont typeface="Wingdings" pitchFamily="2" charset="2"/>
              <a:buChar char="Ø"/>
              <a:defRPr/>
            </a:pPr>
            <a:r>
              <a:rPr lang="en-US" altLang="zh-CN" i="1" dirty="0" smtClean="0"/>
              <a:t>Lectures in Numerical Analysis, R. </a:t>
            </a:r>
            <a:r>
              <a:rPr lang="en-US" altLang="zh-CN" i="1" dirty="0" err="1" smtClean="0"/>
              <a:t>Radok</a:t>
            </a:r>
            <a:r>
              <a:rPr lang="en-US" altLang="zh-CN" i="1" dirty="0" smtClean="0"/>
              <a:t> </a:t>
            </a:r>
            <a:r>
              <a:rPr lang="en-US" altLang="zh-CN" i="1" dirty="0" err="1" smtClean="0"/>
              <a:t>Mahidol</a:t>
            </a:r>
            <a:r>
              <a:rPr lang="en-US" altLang="zh-CN" i="1" dirty="0" smtClean="0"/>
              <a:t> University</a:t>
            </a:r>
          </a:p>
          <a:p>
            <a:pPr eaLnBrk="1" fontAlgn="auto" hangingPunct="1">
              <a:spcAft>
                <a:spcPts val="0"/>
              </a:spcAft>
              <a:buFont typeface="Wingdings" pitchFamily="2" charset="2"/>
              <a:buChar char="Ø"/>
              <a:defRPr/>
            </a:pPr>
            <a:r>
              <a:rPr lang="en-US" altLang="zh-CN" i="1" dirty="0" smtClean="0"/>
              <a:t>Introduction to Numerical Analysis for Engineering, </a:t>
            </a:r>
            <a:r>
              <a:rPr lang="en-US" altLang="zh-CN" i="1" dirty="0" err="1" smtClean="0"/>
              <a:t>Henrik</a:t>
            </a:r>
            <a:r>
              <a:rPr lang="en-US" altLang="zh-CN" i="1" dirty="0" smtClean="0"/>
              <a:t> Schmidt Massachusetts Institute of Technology</a:t>
            </a:r>
          </a:p>
          <a:p>
            <a:pPr eaLnBrk="1" fontAlgn="auto" hangingPunct="1">
              <a:spcAft>
                <a:spcPts val="0"/>
              </a:spcAft>
              <a:buFont typeface="Wingdings 2" panose="05020102010507070707" pitchFamily="18" charset="2"/>
              <a:buNone/>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日期占位符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5587593-ECB0-4B0F-9B76-D72C5961ED9F}"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33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758D4C-54DF-43CE-9FDE-FD47B2B38741}" type="slidenum">
              <a:rPr lang="zh-CN" altLang="en-US" sz="1200">
                <a:solidFill>
                  <a:srgbClr val="000000"/>
                </a:solidFill>
              </a:rPr>
              <a:pPr eaLnBrk="1" hangingPunct="1"/>
              <a:t>30</a:t>
            </a:fld>
            <a:endParaRPr lang="en-US" altLang="zh-CN" sz="1200">
              <a:solidFill>
                <a:srgbClr val="000000"/>
              </a:solidFill>
            </a:endParaRPr>
          </a:p>
        </p:txBody>
      </p:sp>
      <p:graphicFrame>
        <p:nvGraphicFramePr>
          <p:cNvPr id="13314" name="Object 4"/>
          <p:cNvGraphicFramePr>
            <a:graphicFrameLocks noChangeAspect="1"/>
          </p:cNvGraphicFramePr>
          <p:nvPr/>
        </p:nvGraphicFramePr>
        <p:xfrm>
          <a:off x="1214438" y="1785938"/>
          <a:ext cx="5618162" cy="1127125"/>
        </p:xfrm>
        <a:graphic>
          <a:graphicData uri="http://schemas.openxmlformats.org/presentationml/2006/ole">
            <mc:AlternateContent xmlns:mc="http://schemas.openxmlformats.org/markup-compatibility/2006">
              <mc:Choice xmlns:v="urn:schemas-microsoft-com:vml" Requires="v">
                <p:oleObj spid="_x0000_s13379" name="Equation" r:id="rId3" imgW="1663560" imgH="419040" progId="">
                  <p:embed/>
                </p:oleObj>
              </mc:Choice>
              <mc:Fallback>
                <p:oleObj name="Equation" r:id="rId3" imgW="1663560" imgH="419040" progId="">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14438" y="1785938"/>
                        <a:ext cx="5618162"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9"/>
          <p:cNvGraphicFramePr>
            <a:graphicFrameLocks noChangeAspect="1"/>
          </p:cNvGraphicFramePr>
          <p:nvPr/>
        </p:nvGraphicFramePr>
        <p:xfrm>
          <a:off x="1143000" y="3643313"/>
          <a:ext cx="5618163" cy="1127125"/>
        </p:xfrm>
        <a:graphic>
          <a:graphicData uri="http://schemas.openxmlformats.org/presentationml/2006/ole">
            <mc:AlternateContent xmlns:mc="http://schemas.openxmlformats.org/markup-compatibility/2006">
              <mc:Choice xmlns:v="urn:schemas-microsoft-com:vml" Requires="v">
                <p:oleObj spid="_x0000_s13380" name="Equation" r:id="rId5" imgW="1663560" imgH="419040" progId="">
                  <p:embed/>
                </p:oleObj>
              </mc:Choice>
              <mc:Fallback>
                <p:oleObj name="Equation" r:id="rId5" imgW="1663560" imgH="419040" progId="">
                  <p:embed/>
                  <p:pic>
                    <p:nvPicPr>
                      <p:cNvPr id="0" name="Object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43000" y="3643313"/>
                        <a:ext cx="5618163"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Text Box 10"/>
          <p:cNvSpPr txBox="1">
            <a:spLocks noChangeArrowheads="1"/>
          </p:cNvSpPr>
          <p:nvPr/>
        </p:nvSpPr>
        <p:spPr bwMode="auto">
          <a:xfrm>
            <a:off x="1071563" y="3071813"/>
            <a:ext cx="416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计算机只能截取有限项求出：</a:t>
            </a:r>
          </a:p>
        </p:txBody>
      </p:sp>
      <p:sp>
        <p:nvSpPr>
          <p:cNvPr id="13319"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3320"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785813" y="1555750"/>
            <a:ext cx="7848600" cy="1512888"/>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在数值计算过程中还会用到一些无穷小数，例如无理数和有理数中某些分数化出的无限循环小数，如</a:t>
            </a:r>
          </a:p>
        </p:txBody>
      </p:sp>
      <p:sp>
        <p:nvSpPr>
          <p:cNvPr id="14340" name="日期占位符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4A05E36-1B25-4D23-9108-F8CFCE9B965A}"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43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B5B963D-910B-41EC-8C6F-11064453D339}" type="slidenum">
              <a:rPr lang="zh-CN" altLang="en-US" sz="1200">
                <a:solidFill>
                  <a:srgbClr val="000000"/>
                </a:solidFill>
              </a:rPr>
              <a:pPr eaLnBrk="1" hangingPunct="1"/>
              <a:t>31</a:t>
            </a:fld>
            <a:endParaRPr lang="en-US" altLang="zh-CN" sz="1200">
              <a:solidFill>
                <a:srgbClr val="000000"/>
              </a:solidFill>
            </a:endParaRPr>
          </a:p>
        </p:txBody>
      </p:sp>
      <p:graphicFrame>
        <p:nvGraphicFramePr>
          <p:cNvPr id="14338" name="Object 6"/>
          <p:cNvGraphicFramePr>
            <a:graphicFrameLocks noChangeAspect="1"/>
          </p:cNvGraphicFramePr>
          <p:nvPr/>
        </p:nvGraphicFramePr>
        <p:xfrm>
          <a:off x="1214438" y="2357438"/>
          <a:ext cx="6381750" cy="973137"/>
        </p:xfrm>
        <a:graphic>
          <a:graphicData uri="http://schemas.openxmlformats.org/presentationml/2006/ole">
            <mc:AlternateContent xmlns:mc="http://schemas.openxmlformats.org/markup-compatibility/2006">
              <mc:Choice xmlns:v="urn:schemas-microsoft-com:vml" Requires="v">
                <p:oleObj spid="_x0000_s14377" name="Equation" r:id="rId3" imgW="2425680" imgH="482400" progId="">
                  <p:embed/>
                </p:oleObj>
              </mc:Choice>
              <mc:Fallback>
                <p:oleObj name="Equation" r:id="rId3" imgW="2425680" imgH="48240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14438" y="2357438"/>
                        <a:ext cx="6381750"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9" name="Rectangle 9"/>
          <p:cNvSpPr>
            <a:spLocks noChangeArrowheads="1"/>
          </p:cNvSpPr>
          <p:nvPr/>
        </p:nvSpPr>
        <p:spPr bwMode="auto">
          <a:xfrm>
            <a:off x="928688" y="3286125"/>
            <a:ext cx="792003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计算机数系</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a:t>
            </a:r>
            <a:r>
              <a:rPr lang="en-US" altLang="zh-CN" b="1"/>
              <a:t>)</a:t>
            </a:r>
            <a:r>
              <a:rPr lang="zh-CN" altLang="en-US" b="1">
                <a:latin typeface="Arial" panose="020B0604020202020204" pitchFamily="34" charset="0"/>
              </a:rPr>
              <a:t>受机器字长的限制，是离散的有限集，只能对有限的数进行运算。</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这时就需要把数据按四舍五入成一定位数的近似的有理数来代替。产生舍入误差。</a:t>
            </a:r>
          </a:p>
        </p:txBody>
      </p:sp>
      <p:sp>
        <p:nvSpPr>
          <p:cNvPr id="30733" name="Rectangle 13"/>
          <p:cNvSpPr>
            <a:spLocks noChangeArrowheads="1"/>
          </p:cNvSpPr>
          <p:nvPr/>
        </p:nvSpPr>
        <p:spPr bwMode="auto">
          <a:xfrm>
            <a:off x="900113" y="4941888"/>
            <a:ext cx="785018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每一步的舍入误差是微不足道的，但在计算机上经过千百万次运算后所积累起来的总误差不容忽视，有时可能会大得惊人，甚至</a:t>
            </a:r>
            <a:r>
              <a:rPr lang="zh-CN" altLang="en-US" b="1"/>
              <a:t>“</a:t>
            </a:r>
            <a:r>
              <a:rPr lang="zh-CN" altLang="en-US" b="1">
                <a:latin typeface="Arial" panose="020B0604020202020204" pitchFamily="34" charset="0"/>
              </a:rPr>
              <a:t>淹没</a:t>
            </a:r>
            <a:r>
              <a:rPr lang="zh-CN" altLang="en-US" b="1"/>
              <a:t>”</a:t>
            </a:r>
            <a:r>
              <a:rPr lang="zh-CN" altLang="en-US" b="1">
                <a:latin typeface="Arial" panose="020B0604020202020204" pitchFamily="34" charset="0"/>
              </a:rPr>
              <a:t>真值，使计算结果失去意义。</a:t>
            </a:r>
          </a:p>
        </p:txBody>
      </p:sp>
      <p:sp>
        <p:nvSpPr>
          <p:cNvPr id="14344" name="矩形 13"/>
          <p:cNvSpPr>
            <a:spLocks noChangeArrowheads="1"/>
          </p:cNvSpPr>
          <p:nvPr/>
        </p:nvSpPr>
        <p:spPr bwMode="auto">
          <a:xfrm>
            <a:off x="611188" y="468313"/>
            <a:ext cx="3910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舍入误差 </a:t>
            </a:r>
            <a:r>
              <a:rPr lang="en-US" altLang="zh-CN" sz="3200" b="1">
                <a:solidFill>
                  <a:schemeClr val="accent1"/>
                </a:solidFill>
                <a:latin typeface="微软雅黑" panose="020B0503020204020204" pitchFamily="34" charset="-122"/>
                <a:ea typeface="微软雅黑" panose="020B0503020204020204" pitchFamily="34" charset="-122"/>
              </a:rPr>
              <a:t>(</a:t>
            </a:r>
            <a:r>
              <a:rPr lang="zh-CN" altLang="en-US" sz="3200" b="1">
                <a:solidFill>
                  <a:schemeClr val="accent1"/>
                </a:solidFill>
                <a:latin typeface="微软雅黑" panose="020B0503020204020204" pitchFamily="34" charset="-122"/>
                <a:ea typeface="微软雅黑" panose="020B0503020204020204" pitchFamily="34" charset="-122"/>
              </a:rPr>
              <a:t>计算误差</a:t>
            </a:r>
            <a:r>
              <a:rPr lang="en-US" altLang="zh-CN" sz="3200" b="1">
                <a:solidFill>
                  <a:schemeClr val="accent1"/>
                </a:solidFill>
                <a:latin typeface="微软雅黑" panose="020B0503020204020204" pitchFamily="34" charset="-122"/>
                <a:ea typeface="微软雅黑" panose="020B0503020204020204" pitchFamily="34" charset="-122"/>
              </a:rPr>
              <a:t>)</a:t>
            </a:r>
          </a:p>
        </p:txBody>
      </p:sp>
      <p:sp>
        <p:nvSpPr>
          <p:cNvPr id="14345"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4346"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7631C95-098B-4868-8275-C12F5384674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798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146DE20-24CA-427E-B7F6-1B6F2FFE9021}" type="slidenum">
              <a:rPr lang="zh-CN" altLang="en-US" sz="1200">
                <a:solidFill>
                  <a:srgbClr val="000000"/>
                </a:solidFill>
              </a:rPr>
              <a:pPr eaLnBrk="1" hangingPunct="1"/>
              <a:t>32</a:t>
            </a:fld>
            <a:endParaRPr lang="en-US" altLang="zh-CN" sz="1200">
              <a:solidFill>
                <a:srgbClr val="000000"/>
              </a:solidFill>
            </a:endParaRPr>
          </a:p>
        </p:txBody>
      </p:sp>
      <p:sp>
        <p:nvSpPr>
          <p:cNvPr id="79876" name="Rectangle 8"/>
          <p:cNvSpPr>
            <a:spLocks noChangeArrowheads="1"/>
          </p:cNvSpPr>
          <p:nvPr/>
        </p:nvSpPr>
        <p:spPr bwMode="auto">
          <a:xfrm>
            <a:off x="1042988" y="1628775"/>
            <a:ext cx="78501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数学模型一旦建立，进入具体计算时所要考虑和分析的就是截断误差和舍入误差。而模型误差和观测误差不是计算工作者所能独立解决的。本课程介绍算法时，将对其截断误差和舍入误差作适当的介绍。</a:t>
            </a:r>
          </a:p>
        </p:txBody>
      </p:sp>
      <p:sp>
        <p:nvSpPr>
          <p:cNvPr id="79877"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9878"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C4AE0E-B4B9-4A3D-AEB6-3BA7DFAB988F}"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8089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77933F-C713-43FB-A70F-820BFB54A2F2}" type="slidenum">
              <a:rPr lang="zh-CN" altLang="en-US" sz="1200">
                <a:solidFill>
                  <a:srgbClr val="000000"/>
                </a:solidFill>
              </a:rPr>
              <a:pPr eaLnBrk="1" hangingPunct="1"/>
              <a:t>33</a:t>
            </a:fld>
            <a:endParaRPr lang="en-US" altLang="zh-CN" sz="1200">
              <a:solidFill>
                <a:srgbClr val="000000"/>
              </a:solidFill>
            </a:endParaRPr>
          </a:p>
        </p:txBody>
      </p:sp>
      <p:sp>
        <p:nvSpPr>
          <p:cNvPr id="80900" name="Text Box 6"/>
          <p:cNvSpPr txBox="1">
            <a:spLocks noChangeArrowheads="1"/>
          </p:cNvSpPr>
          <p:nvPr/>
        </p:nvSpPr>
        <p:spPr bwMode="auto">
          <a:xfrm>
            <a:off x="827088" y="2101850"/>
            <a:ext cx="750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在数值计算中，误差虽然不可避免，但人们总是希望计算结果能足够准确。</a:t>
            </a:r>
          </a:p>
        </p:txBody>
      </p:sp>
      <p:sp>
        <p:nvSpPr>
          <p:cNvPr id="71686" name="AutoShape 7"/>
          <p:cNvSpPr>
            <a:spLocks noChangeArrowheads="1"/>
          </p:cNvSpPr>
          <p:nvPr/>
        </p:nvSpPr>
        <p:spPr bwMode="auto">
          <a:xfrm>
            <a:off x="4500563" y="2678113"/>
            <a:ext cx="576262" cy="71437"/>
          </a:xfrm>
          <a:prstGeom prst="rightArrow">
            <a:avLst>
              <a:gd name="adj1" fmla="val 50000"/>
              <a:gd name="adj2" fmla="val 201668"/>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71687" name="Text Box 8"/>
          <p:cNvSpPr txBox="1">
            <a:spLocks noChangeArrowheads="1"/>
          </p:cNvSpPr>
          <p:nvPr/>
        </p:nvSpPr>
        <p:spPr bwMode="auto">
          <a:xfrm>
            <a:off x="5076825" y="24622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rgbClr val="0070C0"/>
                </a:solidFill>
                <a:latin typeface="Arial" panose="020B0604020202020204" pitchFamily="34" charset="0"/>
              </a:rPr>
              <a:t>误差估计</a:t>
            </a:r>
          </a:p>
        </p:txBody>
      </p:sp>
      <p:sp>
        <p:nvSpPr>
          <p:cNvPr id="80903" name="Text Box 9"/>
          <p:cNvSpPr txBox="1">
            <a:spLocks noChangeArrowheads="1"/>
          </p:cNvSpPr>
          <p:nvPr/>
        </p:nvSpPr>
        <p:spPr bwMode="auto">
          <a:xfrm>
            <a:off x="971550" y="3038475"/>
            <a:ext cx="7561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为了从不同的侧面表示近似数的精确程度，通常运用绝对误差、相对误差和有效数字的概念。</a:t>
            </a:r>
            <a:endParaRPr lang="en-US" altLang="zh-CN" b="1">
              <a:latin typeface="Arial" panose="020B0604020202020204" pitchFamily="34" charset="0"/>
            </a:endParaRPr>
          </a:p>
        </p:txBody>
      </p:sp>
      <p:grpSp>
        <p:nvGrpSpPr>
          <p:cNvPr id="80904" name="组合 38"/>
          <p:cNvGrpSpPr>
            <a:grpSpLocks/>
          </p:cNvGrpSpPr>
          <p:nvPr/>
        </p:nvGrpSpPr>
        <p:grpSpPr bwMode="auto">
          <a:xfrm>
            <a:off x="611188" y="682625"/>
            <a:ext cx="4824412" cy="514350"/>
            <a:chOff x="500681" y="1643050"/>
            <a:chExt cx="7428905" cy="571504"/>
          </a:xfrm>
        </p:grpSpPr>
        <p:grpSp>
          <p:nvGrpSpPr>
            <p:cNvPr id="80905" name="组合 36"/>
            <p:cNvGrpSpPr>
              <a:grpSpLocks/>
            </p:cNvGrpSpPr>
            <p:nvPr/>
          </p:nvGrpSpPr>
          <p:grpSpPr bwMode="auto">
            <a:xfrm>
              <a:off x="500681" y="1643050"/>
              <a:ext cx="7372609" cy="571504"/>
              <a:chOff x="500681" y="1643050"/>
              <a:chExt cx="7372609" cy="571504"/>
            </a:xfrm>
          </p:grpSpPr>
          <p:cxnSp>
            <p:nvCxnSpPr>
              <p:cNvPr id="13" name="直接连接符 12"/>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1.3.2</a:t>
                </a:r>
                <a:endParaRPr lang="zh-CN" altLang="en-US" sz="2000" i="1" dirty="0">
                  <a:solidFill>
                    <a:schemeClr val="accent1"/>
                  </a:solidFill>
                  <a:latin typeface="Bernard MT Condensed" pitchFamily="18" charset="0"/>
                </a:endParaRPr>
              </a:p>
            </p:txBody>
          </p:sp>
        </p:grpSp>
        <p:sp>
          <p:nvSpPr>
            <p:cNvPr id="80906" name="TextBox 11"/>
            <p:cNvSpPr txBox="1">
              <a:spLocks noChangeArrowheads="1"/>
            </p:cNvSpPr>
            <p:nvPr/>
          </p:nvSpPr>
          <p:spPr bwMode="auto">
            <a:xfrm>
              <a:off x="1831231" y="1658818"/>
              <a:ext cx="6098355" cy="44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绝对误差、相对误差与准确数字</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日期占位符 1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8AAD9EF-89EB-43F1-84F5-B1A69E5F754F}"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53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EFE2D2-F738-4135-8FC8-0119186D5949}" type="slidenum">
              <a:rPr lang="zh-CN" altLang="en-US" sz="1200">
                <a:solidFill>
                  <a:srgbClr val="000000"/>
                </a:solidFill>
              </a:rPr>
              <a:pPr eaLnBrk="1" hangingPunct="1"/>
              <a:t>34</a:t>
            </a:fld>
            <a:endParaRPr lang="en-US" altLang="zh-CN" sz="1200">
              <a:solidFill>
                <a:srgbClr val="000000"/>
              </a:solidFill>
            </a:endParaRPr>
          </a:p>
        </p:txBody>
      </p:sp>
      <p:sp>
        <p:nvSpPr>
          <p:cNvPr id="1039" name="Rectangle 15"/>
          <p:cNvSpPr>
            <a:spLocks noChangeArrowheads="1"/>
          </p:cNvSpPr>
          <p:nvPr/>
        </p:nvSpPr>
        <p:spPr bwMode="auto">
          <a:xfrm>
            <a:off x="928688" y="3000375"/>
            <a:ext cx="78851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dirty="0"/>
              <a:t>        </a:t>
            </a:r>
            <a:r>
              <a:rPr lang="zh-CN" altLang="en-GB" b="1" dirty="0"/>
              <a:t>准确值</a:t>
            </a:r>
            <a:r>
              <a:rPr lang="en-GB" altLang="zh-CN" sz="3200" b="1" i="1" dirty="0"/>
              <a:t>x*</a:t>
            </a:r>
            <a:r>
              <a:rPr lang="zh-CN" altLang="en-GB" b="1" dirty="0"/>
              <a:t>一般无法知道，绝对误差</a:t>
            </a:r>
            <a:r>
              <a:rPr lang="en-GB" altLang="zh-CN" b="1" i="1" dirty="0"/>
              <a:t>e</a:t>
            </a:r>
            <a:r>
              <a:rPr lang="zh-CN" altLang="en-GB" b="1" dirty="0"/>
              <a:t>自然也无法知道。但一般可以根据测量工具或计算过程，设法估计出此绝对误差的取值范围，即误差绝对值的一个上界</a:t>
            </a:r>
            <a:r>
              <a:rPr lang="en-US" altLang="zh-CN" sz="2800" b="1" dirty="0">
                <a:latin typeface="Arial" panose="020B0604020202020204" pitchFamily="34" charset="0"/>
              </a:rPr>
              <a:t>ε</a:t>
            </a:r>
            <a:r>
              <a:rPr lang="zh-CN" altLang="en-US" sz="2800" b="1" dirty="0">
                <a:latin typeface="Arial" panose="020B0604020202020204" pitchFamily="34" charset="0"/>
              </a:rPr>
              <a:t>。</a:t>
            </a:r>
            <a:endParaRPr lang="zh-CN" altLang="en-US" b="1" dirty="0">
              <a:latin typeface="Arial" panose="020B0604020202020204" pitchFamily="34" charset="0"/>
            </a:endParaRPr>
          </a:p>
        </p:txBody>
      </p:sp>
      <p:sp>
        <p:nvSpPr>
          <p:cNvPr id="15367" name="Rectangle 51"/>
          <p:cNvSpPr>
            <a:spLocks noChangeArrowheads="1"/>
          </p:cNvSpPr>
          <p:nvPr/>
        </p:nvSpPr>
        <p:spPr bwMode="auto">
          <a:xfrm>
            <a:off x="1000125" y="785813"/>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latin typeface="Arial" panose="020B0604020202020204" pitchFamily="34" charset="0"/>
            </a:endParaRPr>
          </a:p>
        </p:txBody>
      </p:sp>
      <p:sp>
        <p:nvSpPr>
          <p:cNvPr id="15368"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Rectangle 6"/>
          <p:cNvSpPr>
            <a:spLocks noChangeArrowheads="1"/>
          </p:cNvSpPr>
          <p:nvPr/>
        </p:nvSpPr>
        <p:spPr bwMode="auto">
          <a:xfrm>
            <a:off x="928688" y="1500188"/>
            <a:ext cx="72263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sz="3200" dirty="0">
                <a:latin typeface="Arial" panose="020B0604020202020204" pitchFamily="34" charset="0"/>
              </a:rPr>
              <a:t> </a:t>
            </a:r>
            <a:r>
              <a:rPr lang="zh-CN" altLang="en-US" b="1" dirty="0">
                <a:latin typeface="Arial" panose="020B0604020202020204" pitchFamily="34" charset="0"/>
              </a:rPr>
              <a:t>定义</a:t>
            </a:r>
            <a:r>
              <a:rPr lang="en-US" altLang="zh-CN" b="1" dirty="0">
                <a:latin typeface="Arial" panose="020B0604020202020204" pitchFamily="34" charset="0"/>
              </a:rPr>
              <a:t>1.1  </a:t>
            </a:r>
            <a:r>
              <a:rPr lang="zh-CN" altLang="en-US" b="1" dirty="0">
                <a:latin typeface="Arial" panose="020B0604020202020204" pitchFamily="34" charset="0"/>
              </a:rPr>
              <a:t>设</a:t>
            </a:r>
            <a:r>
              <a:rPr lang="en-GB" altLang="zh-CN" sz="3200" b="1" i="1" dirty="0"/>
              <a:t>x*</a:t>
            </a:r>
            <a:r>
              <a:rPr lang="zh-CN" altLang="en-US" b="1" dirty="0">
                <a:latin typeface="Arial" panose="020B0604020202020204" pitchFamily="34" charset="0"/>
              </a:rPr>
              <a:t>是准确值， </a:t>
            </a:r>
            <a:r>
              <a:rPr lang="en-GB" altLang="zh-CN" sz="3200" b="1" i="1" dirty="0"/>
              <a:t>x</a:t>
            </a:r>
            <a:r>
              <a:rPr lang="zh-CN" altLang="en-GB" b="1" dirty="0">
                <a:latin typeface="Arial" panose="020B0604020202020204" pitchFamily="34" charset="0"/>
              </a:rPr>
              <a:t>是</a:t>
            </a:r>
            <a:r>
              <a:rPr lang="en-GB" altLang="zh-CN" sz="3200" b="1" i="1" dirty="0"/>
              <a:t>x*</a:t>
            </a:r>
            <a:r>
              <a:rPr lang="zh-CN" altLang="en-GB" b="1" dirty="0">
                <a:latin typeface="Arial" panose="020B0604020202020204" pitchFamily="34" charset="0"/>
              </a:rPr>
              <a:t>的一个近似</a:t>
            </a:r>
            <a:r>
              <a:rPr lang="zh-CN" altLang="en-US" b="1" dirty="0">
                <a:latin typeface="Arial" panose="020B0604020202020204" pitchFamily="34" charset="0"/>
              </a:rPr>
              <a:t>值，称</a:t>
            </a:r>
            <a:endParaRPr lang="en-US" altLang="zh-CN" b="1" dirty="0">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endParaRPr lang="en-US" altLang="zh-CN" b="1" dirty="0">
              <a:latin typeface="Arial" panose="020B0604020202020204" pitchFamily="34" charset="0"/>
            </a:endParaRPr>
          </a:p>
          <a:p>
            <a:pPr eaLnBrk="1" hangingPunct="1">
              <a:spcBef>
                <a:spcPct val="20000"/>
              </a:spcBef>
              <a:buClr>
                <a:srgbClr val="FFFF00"/>
              </a:buClr>
              <a:buSzPct val="80000"/>
            </a:pPr>
            <a:r>
              <a:rPr lang="zh-CN" altLang="en-GB" b="1" dirty="0">
                <a:latin typeface="Arial" panose="020B0604020202020204" pitchFamily="34" charset="0"/>
              </a:rPr>
              <a:t>为</a:t>
            </a:r>
            <a:r>
              <a:rPr lang="zh-CN" altLang="en-GB" b="1" dirty="0"/>
              <a:t>近似</a:t>
            </a:r>
            <a:r>
              <a:rPr lang="zh-CN" altLang="en-US" b="1" dirty="0">
                <a:latin typeface="Arial" panose="020B0604020202020204" pitchFamily="34" charset="0"/>
              </a:rPr>
              <a:t>值</a:t>
            </a:r>
            <a:r>
              <a:rPr lang="en-GB" altLang="zh-CN" sz="3200" b="1" i="1" dirty="0"/>
              <a:t>x</a:t>
            </a:r>
            <a:r>
              <a:rPr lang="zh-CN" altLang="en-GB" b="1" dirty="0">
                <a:latin typeface="Arial" panose="020B0604020202020204" pitchFamily="34" charset="0"/>
              </a:rPr>
              <a:t>的绝对误差，简称误差</a:t>
            </a:r>
            <a:r>
              <a:rPr lang="zh-CN" altLang="en-GB" b="1" dirty="0" smtClean="0">
                <a:latin typeface="Arial" panose="020B0604020202020204" pitchFamily="34" charset="0"/>
              </a:rPr>
              <a:t>。</a:t>
            </a:r>
            <a:r>
              <a:rPr lang="zh-CN" altLang="en-US" sz="1600" b="1" dirty="0" smtClean="0">
                <a:solidFill>
                  <a:srgbClr val="FF0000"/>
                </a:solidFill>
                <a:latin typeface="Arial" panose="020B0604020202020204" pitchFamily="34" charset="0"/>
              </a:rPr>
              <a:t>（注意与书本上的差异）</a:t>
            </a:r>
            <a:endParaRPr lang="zh-CN" altLang="en-US" b="1" dirty="0">
              <a:solidFill>
                <a:srgbClr val="FF0000"/>
              </a:solidFill>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endParaRPr lang="en-US" altLang="zh-CN" b="1" dirty="0">
              <a:latin typeface="Arial" panose="020B0604020202020204" pitchFamily="34" charset="0"/>
            </a:endParaRPr>
          </a:p>
        </p:txBody>
      </p:sp>
      <p:graphicFrame>
        <p:nvGraphicFramePr>
          <p:cNvPr id="15362" name="Object 58"/>
          <p:cNvGraphicFramePr>
            <a:graphicFrameLocks noChangeAspect="1"/>
          </p:cNvGraphicFramePr>
          <p:nvPr/>
        </p:nvGraphicFramePr>
        <p:xfrm>
          <a:off x="3779838" y="1989138"/>
          <a:ext cx="2233612" cy="649287"/>
        </p:xfrm>
        <a:graphic>
          <a:graphicData uri="http://schemas.openxmlformats.org/presentationml/2006/ole">
            <mc:AlternateContent xmlns:mc="http://schemas.openxmlformats.org/markup-compatibility/2006">
              <mc:Choice xmlns:v="urn:schemas-microsoft-com:vml" Requires="v">
                <p:oleObj spid="_x0000_s15438" name="Equation" r:id="rId3" imgW="622080" imgH="177480" progId="">
                  <p:embed/>
                </p:oleObj>
              </mc:Choice>
              <mc:Fallback>
                <p:oleObj name="Equation" r:id="rId3" imgW="622080" imgH="177480" progId="">
                  <p:embed/>
                  <p:pic>
                    <p:nvPicPr>
                      <p:cNvPr id="0" name="Object 5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779838" y="1989138"/>
                        <a:ext cx="2233612"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6"/>
          <p:cNvGrpSpPr>
            <a:grpSpLocks/>
          </p:cNvGrpSpPr>
          <p:nvPr/>
        </p:nvGrpSpPr>
        <p:grpSpPr bwMode="auto">
          <a:xfrm>
            <a:off x="971550" y="4292600"/>
            <a:ext cx="6624638" cy="2305050"/>
            <a:chOff x="612" y="2704"/>
            <a:chExt cx="4173" cy="1452"/>
          </a:xfrm>
        </p:grpSpPr>
        <p:sp>
          <p:nvSpPr>
            <p:cNvPr id="15376" name="Rectangle 62"/>
            <p:cNvSpPr>
              <a:spLocks noChangeArrowheads="1"/>
            </p:cNvSpPr>
            <p:nvPr/>
          </p:nvSpPr>
          <p:spPr bwMode="auto">
            <a:xfrm>
              <a:off x="612" y="2704"/>
              <a:ext cx="30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sz="3200">
                  <a:latin typeface="Arial" panose="020B0604020202020204" pitchFamily="34" charset="0"/>
                </a:rPr>
                <a:t> </a:t>
              </a:r>
              <a:r>
                <a:rPr lang="zh-CN" altLang="en-US" b="1">
                  <a:latin typeface="Arial" panose="020B0604020202020204" pitchFamily="34" charset="0"/>
                </a:rPr>
                <a:t>定义</a:t>
              </a:r>
              <a:r>
                <a:rPr lang="en-US" altLang="zh-CN" b="1">
                  <a:latin typeface="Arial" panose="020B0604020202020204" pitchFamily="34" charset="0"/>
                </a:rPr>
                <a:t>1.2  </a:t>
              </a:r>
              <a:r>
                <a:rPr lang="zh-CN" altLang="en-US">
                  <a:latin typeface="Arial" panose="020B0604020202020204" pitchFamily="34" charset="0"/>
                </a:rPr>
                <a:t>设存在</a:t>
              </a:r>
              <a:r>
                <a:rPr lang="zh-CN" altLang="en-GB">
                  <a:latin typeface="Arial" panose="020B0604020202020204" pitchFamily="34" charset="0"/>
                </a:rPr>
                <a:t>一个正数</a:t>
              </a:r>
              <a:r>
                <a:rPr lang="en-US" altLang="zh-CN">
                  <a:latin typeface="Arial" panose="020B0604020202020204" pitchFamily="34" charset="0"/>
                </a:rPr>
                <a:t>ε</a:t>
              </a:r>
              <a:r>
                <a:rPr lang="zh-CN" altLang="en-US">
                  <a:latin typeface="Arial" panose="020B0604020202020204" pitchFamily="34" charset="0"/>
                </a:rPr>
                <a:t>，使</a:t>
              </a:r>
              <a:endParaRPr lang="en-US" altLang="zh-CN">
                <a:latin typeface="Arial" panose="020B0604020202020204" pitchFamily="34" charset="0"/>
              </a:endParaRPr>
            </a:p>
          </p:txBody>
        </p:sp>
        <p:graphicFrame>
          <p:nvGraphicFramePr>
            <p:cNvPr id="15363" name="Object 63"/>
            <p:cNvGraphicFramePr>
              <a:graphicFrameLocks noChangeAspect="1"/>
            </p:cNvGraphicFramePr>
            <p:nvPr/>
          </p:nvGraphicFramePr>
          <p:xfrm>
            <a:off x="1746" y="2976"/>
            <a:ext cx="2211" cy="574"/>
          </p:xfrm>
          <a:graphic>
            <a:graphicData uri="http://schemas.openxmlformats.org/presentationml/2006/ole">
              <mc:AlternateContent xmlns:mc="http://schemas.openxmlformats.org/markup-compatibility/2006">
                <mc:Choice xmlns:v="urn:schemas-microsoft-com:vml" Requires="v">
                  <p:oleObj spid="_x0000_s15439" name="Equation" r:id="rId5" imgW="977760" imgH="253800" progId="">
                    <p:embed/>
                  </p:oleObj>
                </mc:Choice>
                <mc:Fallback>
                  <p:oleObj name="Equation" r:id="rId5" imgW="977760" imgH="253800" progId="">
                    <p:embed/>
                    <p:pic>
                      <p:nvPicPr>
                        <p:cNvPr id="0" name="Object 63"/>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746" y="2976"/>
                          <a:ext cx="2211" cy="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7" name="Rectangle 65"/>
            <p:cNvSpPr>
              <a:spLocks noChangeArrowheads="1"/>
            </p:cNvSpPr>
            <p:nvPr/>
          </p:nvSpPr>
          <p:spPr bwMode="auto">
            <a:xfrm>
              <a:off x="657" y="3566"/>
              <a:ext cx="4128"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称</a:t>
              </a:r>
              <a:r>
                <a:rPr lang="en-US" altLang="zh-CN" b="1">
                  <a:latin typeface="Arial" panose="020B0604020202020204" pitchFamily="34" charset="0"/>
                </a:rPr>
                <a:t>ε</a:t>
              </a:r>
              <a:r>
                <a:rPr lang="zh-CN" altLang="en-US" b="1">
                  <a:latin typeface="Arial" panose="020B0604020202020204" pitchFamily="34" charset="0"/>
                </a:rPr>
                <a:t>是近似数</a:t>
              </a:r>
              <a:r>
                <a:rPr lang="en-US" altLang="zh-CN" b="1" i="1"/>
                <a:t>x</a:t>
              </a:r>
              <a:r>
                <a:rPr lang="zh-CN" altLang="en-US" b="1"/>
                <a:t>的</a:t>
              </a:r>
              <a:r>
                <a:rPr lang="zh-CN" altLang="en-US" b="1">
                  <a:latin typeface="Arial" panose="020B0604020202020204" pitchFamily="34" charset="0"/>
                </a:rPr>
                <a:t>绝对误差限（绝对误差界），</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简称误差限、精度</a:t>
              </a:r>
            </a:p>
          </p:txBody>
        </p:sp>
      </p:grpSp>
      <p:sp>
        <p:nvSpPr>
          <p:cNvPr id="15371"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5372"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矩形 13"/>
          <p:cNvSpPr>
            <a:spLocks noChangeArrowheads="1"/>
          </p:cNvSpPr>
          <p:nvPr/>
        </p:nvSpPr>
        <p:spPr bwMode="auto">
          <a:xfrm>
            <a:off x="611188" y="468313"/>
            <a:ext cx="428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绝对误差和绝对误差限</a:t>
            </a:r>
          </a:p>
        </p:txBody>
      </p:sp>
      <p:sp>
        <p:nvSpPr>
          <p:cNvPr id="24" name="圆角矩形 23"/>
          <p:cNvSpPr/>
          <p:nvPr/>
        </p:nvSpPr>
        <p:spPr>
          <a:xfrm>
            <a:off x="971550" y="1557338"/>
            <a:ext cx="7056438" cy="1511300"/>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圆角矩形 24"/>
          <p:cNvSpPr/>
          <p:nvPr/>
        </p:nvSpPr>
        <p:spPr>
          <a:xfrm>
            <a:off x="971550" y="4437063"/>
            <a:ext cx="7056438" cy="2087562"/>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70E41C-750A-4251-A8A5-BC57B9ECF03D}"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63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DA0268E-550E-4EE1-8315-7526CFFFE804}" type="slidenum">
              <a:rPr lang="zh-CN" altLang="en-US" sz="1200">
                <a:solidFill>
                  <a:srgbClr val="000000"/>
                </a:solidFill>
              </a:rPr>
              <a:pPr eaLnBrk="1" hangingPunct="1"/>
              <a:t>35</a:t>
            </a:fld>
            <a:endParaRPr lang="en-US" altLang="zh-CN" sz="1200">
              <a:solidFill>
                <a:srgbClr val="000000"/>
              </a:solidFill>
            </a:endParaRPr>
          </a:p>
        </p:txBody>
      </p:sp>
      <p:sp>
        <p:nvSpPr>
          <p:cNvPr id="16391" name="Rectangle 12"/>
          <p:cNvSpPr>
            <a:spLocks noChangeArrowheads="1"/>
          </p:cNvSpPr>
          <p:nvPr/>
        </p:nvSpPr>
        <p:spPr bwMode="auto">
          <a:xfrm>
            <a:off x="6591300" y="257016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latin typeface="Arial" panose="020B0604020202020204" pitchFamily="34" charset="0"/>
            </a:endParaRPr>
          </a:p>
        </p:txBody>
      </p:sp>
      <p:graphicFrame>
        <p:nvGraphicFramePr>
          <p:cNvPr id="72726" name="Object 22"/>
          <p:cNvGraphicFramePr>
            <a:graphicFrameLocks noChangeAspect="1"/>
          </p:cNvGraphicFramePr>
          <p:nvPr/>
        </p:nvGraphicFramePr>
        <p:xfrm>
          <a:off x="4714875" y="1500188"/>
          <a:ext cx="3760788" cy="533400"/>
        </p:xfrm>
        <a:graphic>
          <a:graphicData uri="http://schemas.openxmlformats.org/presentationml/2006/ole">
            <mc:AlternateContent xmlns:mc="http://schemas.openxmlformats.org/markup-compatibility/2006">
              <mc:Choice xmlns:v="urn:schemas-microsoft-com:vml" Requires="v">
                <p:oleObj spid="_x0000_s16491" name="Equation" r:id="rId3" imgW="1079280" imgH="177480" progId="">
                  <p:embed/>
                </p:oleObj>
              </mc:Choice>
              <mc:Fallback>
                <p:oleObj name="Equation" r:id="rId3" imgW="1079280" imgH="177480" progId="">
                  <p:embed/>
                  <p:pic>
                    <p:nvPicPr>
                      <p:cNvPr id="0" name="Object 2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714875" y="1500188"/>
                        <a:ext cx="37607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7" name="Rectangle 23"/>
          <p:cNvSpPr>
            <a:spLocks noChangeArrowheads="1"/>
          </p:cNvSpPr>
          <p:nvPr/>
        </p:nvSpPr>
        <p:spPr bwMode="auto">
          <a:xfrm>
            <a:off x="6443663" y="2076450"/>
            <a:ext cx="8651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常用</a:t>
            </a:r>
          </a:p>
        </p:txBody>
      </p:sp>
      <p:graphicFrame>
        <p:nvGraphicFramePr>
          <p:cNvPr id="72728" name="Object 24"/>
          <p:cNvGraphicFramePr>
            <a:graphicFrameLocks noChangeAspect="1"/>
          </p:cNvGraphicFramePr>
          <p:nvPr/>
        </p:nvGraphicFramePr>
        <p:xfrm>
          <a:off x="827088" y="2708275"/>
          <a:ext cx="1944687" cy="477838"/>
        </p:xfrm>
        <a:graphic>
          <a:graphicData uri="http://schemas.openxmlformats.org/presentationml/2006/ole">
            <mc:AlternateContent xmlns:mc="http://schemas.openxmlformats.org/markup-compatibility/2006">
              <mc:Choice xmlns:v="urn:schemas-microsoft-com:vml" Requires="v">
                <p:oleObj spid="_x0000_s16492" name="Equation" r:id="rId5" imgW="634680" imgH="177480" progId="">
                  <p:embed/>
                </p:oleObj>
              </mc:Choice>
              <mc:Fallback>
                <p:oleObj name="Equation" r:id="rId5" imgW="634680" imgH="177480" progId="">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708275"/>
                        <a:ext cx="1944687"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9" name="Rectangle 25"/>
          <p:cNvSpPr>
            <a:spLocks noChangeArrowheads="1"/>
          </p:cNvSpPr>
          <p:nvPr/>
        </p:nvSpPr>
        <p:spPr bwMode="auto">
          <a:xfrm>
            <a:off x="755650" y="2076450"/>
            <a:ext cx="72009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表明准确值</a:t>
            </a:r>
            <a:r>
              <a:rPr lang="en-GB" altLang="zh-CN" b="1" i="1"/>
              <a:t>x*</a:t>
            </a:r>
            <a:r>
              <a:rPr lang="zh-CN" altLang="en-GB" b="1"/>
              <a:t>必落在区间</a:t>
            </a:r>
            <a:r>
              <a:rPr lang="en-GB" altLang="zh-CN" b="1"/>
              <a:t>[</a:t>
            </a:r>
            <a:r>
              <a:rPr lang="en-GB" altLang="zh-CN" b="1" i="1"/>
              <a:t>x </a:t>
            </a:r>
            <a:r>
              <a:rPr lang="en-GB" altLang="zh-CN" b="1"/>
              <a:t>-</a:t>
            </a:r>
            <a:r>
              <a:rPr lang="en-GB" altLang="zh-CN" b="1" i="1"/>
              <a:t>ε</a:t>
            </a:r>
            <a:r>
              <a:rPr lang="en-GB" altLang="zh-CN" b="1"/>
              <a:t>, </a:t>
            </a:r>
            <a:r>
              <a:rPr lang="en-GB" altLang="zh-CN" b="1" i="1"/>
              <a:t>x </a:t>
            </a:r>
            <a:r>
              <a:rPr lang="en-GB" altLang="zh-CN" b="1"/>
              <a:t>+</a:t>
            </a:r>
            <a:r>
              <a:rPr lang="en-GB" altLang="zh-CN" b="1" i="1"/>
              <a:t>ε</a:t>
            </a:r>
            <a:r>
              <a:rPr lang="en-GB" altLang="zh-CN" b="1"/>
              <a:t>]</a:t>
            </a:r>
            <a:r>
              <a:rPr lang="zh-CN" altLang="en-GB" b="1"/>
              <a:t>上，</a:t>
            </a:r>
            <a:endParaRPr lang="zh-CN" altLang="en-US" b="1">
              <a:latin typeface="Arial" panose="020B0604020202020204" pitchFamily="34" charset="0"/>
            </a:endParaRPr>
          </a:p>
        </p:txBody>
      </p:sp>
      <p:sp>
        <p:nvSpPr>
          <p:cNvPr id="16394" name="Line 34"/>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Rectangle 38"/>
          <p:cNvSpPr>
            <a:spLocks noChangeArrowheads="1"/>
          </p:cNvSpPr>
          <p:nvPr/>
        </p:nvSpPr>
        <p:spPr bwMode="auto">
          <a:xfrm>
            <a:off x="755650" y="1500188"/>
            <a:ext cx="4464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若近似数</a:t>
            </a:r>
            <a:r>
              <a:rPr lang="en-US" altLang="zh-CN" b="1" i="1"/>
              <a:t>x</a:t>
            </a:r>
            <a:r>
              <a:rPr lang="zh-CN" altLang="en-US" b="1"/>
              <a:t>的</a:t>
            </a:r>
            <a:r>
              <a:rPr lang="zh-CN" altLang="en-US" b="1">
                <a:latin typeface="Arial" panose="020B0604020202020204" pitchFamily="34" charset="0"/>
              </a:rPr>
              <a:t>误差限为</a:t>
            </a:r>
            <a:r>
              <a:rPr lang="en-US" altLang="zh-CN" b="1">
                <a:latin typeface="Arial" panose="020B0604020202020204" pitchFamily="34" charset="0"/>
              </a:rPr>
              <a:t>ε</a:t>
            </a:r>
            <a:r>
              <a:rPr lang="zh-CN" altLang="en-US" b="1">
                <a:latin typeface="Arial" panose="020B0604020202020204" pitchFamily="34" charset="0"/>
              </a:rPr>
              <a:t>，则</a:t>
            </a:r>
          </a:p>
        </p:txBody>
      </p:sp>
      <p:sp>
        <p:nvSpPr>
          <p:cNvPr id="72743" name="Rectangle 39"/>
          <p:cNvSpPr>
            <a:spLocks noChangeArrowheads="1"/>
          </p:cNvSpPr>
          <p:nvPr/>
        </p:nvSpPr>
        <p:spPr bwMode="auto">
          <a:xfrm>
            <a:off x="2916238" y="2724150"/>
            <a:ext cx="62277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表示近似值</a:t>
            </a:r>
            <a:r>
              <a:rPr lang="en-US" altLang="zh-CN" b="1" i="1"/>
              <a:t>x</a:t>
            </a:r>
            <a:r>
              <a:rPr lang="zh-CN" altLang="en-US" b="1">
                <a:latin typeface="Arial" panose="020B0604020202020204" pitchFamily="34" charset="0"/>
              </a:rPr>
              <a:t>的精度或准确值</a:t>
            </a:r>
            <a:r>
              <a:rPr lang="en-US" altLang="zh-CN" b="1" i="1"/>
              <a:t>x*</a:t>
            </a:r>
            <a:r>
              <a:rPr lang="zh-CN" altLang="en-US" b="1">
                <a:latin typeface="Arial" panose="020B0604020202020204" pitchFamily="34" charset="0"/>
              </a:rPr>
              <a:t>所在的范围。</a:t>
            </a:r>
          </a:p>
        </p:txBody>
      </p:sp>
      <p:sp>
        <p:nvSpPr>
          <p:cNvPr id="72745" name="Rectangle 41"/>
          <p:cNvSpPr>
            <a:spLocks noChangeArrowheads="1"/>
          </p:cNvSpPr>
          <p:nvPr/>
        </p:nvSpPr>
        <p:spPr bwMode="auto">
          <a:xfrm>
            <a:off x="785813" y="3286125"/>
            <a:ext cx="79930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8900" indent="-88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例如，用具有毫米刻度的米尺测量不超过</a:t>
            </a:r>
            <a:r>
              <a:rPr lang="en-US" altLang="zh-CN" b="1"/>
              <a:t>1</a:t>
            </a:r>
            <a:r>
              <a:rPr lang="en-US" altLang="zh-CN" b="1" i="1"/>
              <a:t>m</a:t>
            </a:r>
            <a:r>
              <a:rPr lang="zh-CN" altLang="en-US" b="1">
                <a:latin typeface="Arial" panose="020B0604020202020204" pitchFamily="34" charset="0"/>
              </a:rPr>
              <a:t>的某个物体的长度</a:t>
            </a:r>
            <a:r>
              <a:rPr lang="en-GB" altLang="zh-CN" b="1" i="1"/>
              <a:t>l* </a:t>
            </a:r>
            <a:r>
              <a:rPr lang="zh-CN" altLang="en-GB" b="1"/>
              <a:t>时</a:t>
            </a:r>
            <a:r>
              <a:rPr lang="zh-CN" altLang="en-GB" b="1">
                <a:latin typeface="Arial" panose="020B0604020202020204" pitchFamily="34" charset="0"/>
              </a:rPr>
              <a:t>。</a:t>
            </a:r>
          </a:p>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        读数方法如下：如果长度</a:t>
            </a:r>
            <a:r>
              <a:rPr lang="en-GB" altLang="zh-CN" b="1" i="1"/>
              <a:t>l*</a:t>
            </a:r>
            <a:r>
              <a:rPr lang="zh-CN" altLang="en-GB" b="1">
                <a:latin typeface="Arial" panose="020B0604020202020204" pitchFamily="34" charset="0"/>
              </a:rPr>
              <a:t>接近于毫米刻度</a:t>
            </a:r>
            <a:r>
              <a:rPr lang="en-GB" altLang="zh-CN" b="1" i="1"/>
              <a:t>l</a:t>
            </a:r>
            <a:r>
              <a:rPr lang="zh-CN" altLang="en-GB" b="1">
                <a:latin typeface="Arial" panose="020B0604020202020204" pitchFamily="34" charset="0"/>
              </a:rPr>
              <a:t> ，就读出那个刻度数 </a:t>
            </a:r>
            <a:r>
              <a:rPr lang="en-GB" altLang="zh-CN" b="1" i="1"/>
              <a:t>l </a:t>
            </a:r>
            <a:r>
              <a:rPr lang="zh-CN" altLang="en-GB" b="1">
                <a:latin typeface="Arial" panose="020B0604020202020204" pitchFamily="34" charset="0"/>
              </a:rPr>
              <a:t>作为长度</a:t>
            </a:r>
            <a:r>
              <a:rPr lang="en-GB" altLang="zh-CN" b="1" i="1"/>
              <a:t>l* </a:t>
            </a:r>
            <a:r>
              <a:rPr lang="zh-CN" altLang="en-GB" b="1">
                <a:latin typeface="Arial" panose="020B0604020202020204" pitchFamily="34" charset="0"/>
              </a:rPr>
              <a:t>的近似值。</a:t>
            </a:r>
          </a:p>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        这个近似值的绝对误差不会超过半个毫米，即测量长度的精度为</a:t>
            </a:r>
            <a:r>
              <a:rPr lang="en-GB" altLang="zh-CN" b="1">
                <a:latin typeface="Arial" panose="020B0604020202020204" pitchFamily="34" charset="0"/>
              </a:rPr>
              <a:t>0.5mm</a:t>
            </a:r>
            <a:r>
              <a:rPr lang="zh-CN" altLang="en-GB" b="1">
                <a:latin typeface="Arial" panose="020B0604020202020204" pitchFamily="34" charset="0"/>
              </a:rPr>
              <a:t>。即：</a:t>
            </a:r>
            <a:r>
              <a:rPr lang="zh-CN" altLang="en-GB">
                <a:latin typeface="Arial" panose="020B0604020202020204" pitchFamily="34" charset="0"/>
              </a:rPr>
              <a:t>                                      </a:t>
            </a:r>
            <a:endParaRPr lang="zh-CN" altLang="en-US">
              <a:latin typeface="Arial" panose="020B0604020202020204" pitchFamily="34" charset="0"/>
            </a:endParaRPr>
          </a:p>
        </p:txBody>
      </p:sp>
      <p:graphicFrame>
        <p:nvGraphicFramePr>
          <p:cNvPr id="72748" name="Object 44"/>
          <p:cNvGraphicFramePr>
            <a:graphicFrameLocks noChangeAspect="1"/>
          </p:cNvGraphicFramePr>
          <p:nvPr/>
        </p:nvGraphicFramePr>
        <p:xfrm>
          <a:off x="2500313" y="5643563"/>
          <a:ext cx="3949700" cy="495300"/>
        </p:xfrm>
        <a:graphic>
          <a:graphicData uri="http://schemas.openxmlformats.org/presentationml/2006/ole">
            <mc:AlternateContent xmlns:mc="http://schemas.openxmlformats.org/markup-compatibility/2006">
              <mc:Choice xmlns:v="urn:schemas-microsoft-com:vml" Requires="v">
                <p:oleObj spid="_x0000_s16493" name="Equation" r:id="rId7" imgW="1218960" imgH="253800" progId="">
                  <p:embed/>
                </p:oleObj>
              </mc:Choice>
              <mc:Fallback>
                <p:oleObj name="Equation" r:id="rId7" imgW="1218960" imgH="253800" progId="">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5643563"/>
                        <a:ext cx="39497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8"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6400"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DAC377-B42B-48AD-A1BD-F38882D292E3}"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74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9F5498-0828-4CDE-9D43-9B8D88B6C51B}" type="slidenum">
              <a:rPr lang="zh-CN" altLang="en-US" sz="1200">
                <a:solidFill>
                  <a:srgbClr val="000000"/>
                </a:solidFill>
              </a:rPr>
              <a:pPr eaLnBrk="1" hangingPunct="1"/>
              <a:t>36</a:t>
            </a:fld>
            <a:endParaRPr lang="en-US" altLang="zh-CN" sz="1200">
              <a:solidFill>
                <a:srgbClr val="000000"/>
              </a:solidFill>
            </a:endParaRPr>
          </a:p>
        </p:txBody>
      </p:sp>
      <p:sp>
        <p:nvSpPr>
          <p:cNvPr id="17415" name="Rectangle 22"/>
          <p:cNvSpPr>
            <a:spLocks noChangeArrowheads="1"/>
          </p:cNvSpPr>
          <p:nvPr/>
        </p:nvSpPr>
        <p:spPr bwMode="auto">
          <a:xfrm>
            <a:off x="1071563" y="1428750"/>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如果读出的长度是513</a:t>
            </a:r>
            <a:r>
              <a:rPr lang="en-GB" altLang="zh-CN" b="1" i="1"/>
              <a:t>mm</a:t>
            </a:r>
            <a:r>
              <a:rPr lang="en-GB" altLang="zh-CN" b="1">
                <a:latin typeface="Arial" panose="020B0604020202020204" pitchFamily="34" charset="0"/>
              </a:rPr>
              <a:t>，</a:t>
            </a:r>
            <a:r>
              <a:rPr lang="zh-CN" altLang="en-GB" b="1">
                <a:latin typeface="Arial" panose="020B0604020202020204" pitchFamily="34" charset="0"/>
              </a:rPr>
              <a:t>则</a:t>
            </a:r>
            <a:endParaRPr lang="zh-CN" altLang="en-US" b="1">
              <a:latin typeface="Arial" panose="020B0604020202020204" pitchFamily="34" charset="0"/>
            </a:endParaRPr>
          </a:p>
        </p:txBody>
      </p:sp>
      <p:graphicFrame>
        <p:nvGraphicFramePr>
          <p:cNvPr id="17410" name="Object 23"/>
          <p:cNvGraphicFramePr>
            <a:graphicFrameLocks noChangeAspect="1"/>
          </p:cNvGraphicFramePr>
          <p:nvPr/>
        </p:nvGraphicFramePr>
        <p:xfrm>
          <a:off x="2268538" y="1989138"/>
          <a:ext cx="3024187" cy="517525"/>
        </p:xfrm>
        <a:graphic>
          <a:graphicData uri="http://schemas.openxmlformats.org/presentationml/2006/ole">
            <mc:AlternateContent xmlns:mc="http://schemas.openxmlformats.org/markup-compatibility/2006">
              <mc:Choice xmlns:v="urn:schemas-microsoft-com:vml" Requires="v">
                <p:oleObj spid="_x0000_s17503" name="Equation" r:id="rId3" imgW="1117440" imgH="253800" progId="">
                  <p:embed/>
                </p:oleObj>
              </mc:Choice>
              <mc:Fallback>
                <p:oleObj name="Equation" r:id="rId3" imgW="1117440" imgH="253800" progId="">
                  <p:embed/>
                  <p:pic>
                    <p:nvPicPr>
                      <p:cNvPr id="0" name="Object 2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268538" y="1989138"/>
                        <a:ext cx="3024187"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24"/>
          <p:cNvSpPr>
            <a:spLocks noChangeArrowheads="1"/>
          </p:cNvSpPr>
          <p:nvPr/>
        </p:nvSpPr>
        <p:spPr bwMode="auto">
          <a:xfrm>
            <a:off x="1042988" y="2630488"/>
            <a:ext cx="935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得：</a:t>
            </a:r>
            <a:endParaRPr lang="zh-CN" altLang="en-US" b="1">
              <a:latin typeface="Arial" panose="020B0604020202020204" pitchFamily="34" charset="0"/>
            </a:endParaRPr>
          </a:p>
        </p:txBody>
      </p:sp>
      <p:graphicFrame>
        <p:nvGraphicFramePr>
          <p:cNvPr id="17411" name="Object 25"/>
          <p:cNvGraphicFramePr>
            <a:graphicFrameLocks noChangeAspect="1"/>
          </p:cNvGraphicFramePr>
          <p:nvPr>
            <p:extLst>
              <p:ext uri="{D42A27DB-BD31-4B8C-83A1-F6EECF244321}">
                <p14:modId xmlns:p14="http://schemas.microsoft.com/office/powerpoint/2010/main" val="2077575314"/>
              </p:ext>
            </p:extLst>
          </p:nvPr>
        </p:nvGraphicFramePr>
        <p:xfrm>
          <a:off x="2124075" y="2630488"/>
          <a:ext cx="4751388" cy="528637"/>
        </p:xfrm>
        <a:graphic>
          <a:graphicData uri="http://schemas.openxmlformats.org/presentationml/2006/ole">
            <mc:AlternateContent xmlns:mc="http://schemas.openxmlformats.org/markup-compatibility/2006">
              <mc:Choice xmlns:v="urn:schemas-microsoft-com:vml" Requires="v">
                <p:oleObj spid="_x0000_s17504" name="Equation" r:id="rId5" imgW="1460160" imgH="203040" progId="Equation.DSMT4">
                  <p:embed/>
                </p:oleObj>
              </mc:Choice>
              <mc:Fallback>
                <p:oleObj name="Equation" r:id="rId5" imgW="1460160" imgH="203040" progId="Equation.DSMT4">
                  <p:embed/>
                  <p:pic>
                    <p:nvPicPr>
                      <p:cNvPr id="0" name="Object 25"/>
                      <p:cNvPicPr>
                        <a:picLocks noChangeAspect="1" noChangeArrowheads="1"/>
                      </p:cNvPicPr>
                      <p:nvPr/>
                    </p:nvPicPr>
                    <p:blipFill>
                      <a:blip r:embed="rId6"/>
                      <a:srcRect/>
                      <a:stretch>
                        <a:fillRect/>
                      </a:stretch>
                    </p:blipFill>
                    <p:spPr bwMode="auto">
                      <a:xfrm>
                        <a:off x="2124075" y="2630488"/>
                        <a:ext cx="4751388"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26"/>
          <p:cNvSpPr>
            <a:spLocks noChangeArrowheads="1"/>
          </p:cNvSpPr>
          <p:nvPr/>
        </p:nvSpPr>
        <p:spPr bwMode="auto">
          <a:xfrm>
            <a:off x="1042988" y="3351213"/>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即</a:t>
            </a:r>
            <a:r>
              <a:rPr lang="en-GB" altLang="zh-CN" b="1" i="1"/>
              <a:t>l*</a:t>
            </a:r>
            <a:r>
              <a:rPr lang="zh-CN" altLang="en-GB" b="1">
                <a:latin typeface="Arial" panose="020B0604020202020204" pitchFamily="34" charset="0"/>
              </a:rPr>
              <a:t>在</a:t>
            </a:r>
            <a:r>
              <a:rPr lang="zh-CN" altLang="en-GB" b="1"/>
              <a:t>[512.5,513.5]</a:t>
            </a:r>
            <a:r>
              <a:rPr lang="zh-CN" altLang="en-GB" b="1">
                <a:latin typeface="Arial" panose="020B0604020202020204" pitchFamily="34" charset="0"/>
              </a:rPr>
              <a:t>毫米区间内。</a:t>
            </a:r>
            <a:endParaRPr lang="zh-CN" altLang="en-US" b="1">
              <a:latin typeface="Arial" panose="020B0604020202020204" pitchFamily="34" charset="0"/>
            </a:endParaRPr>
          </a:p>
        </p:txBody>
      </p:sp>
      <p:sp>
        <p:nvSpPr>
          <p:cNvPr id="17419" name="Line 35"/>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7422"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18625F-292C-4994-813B-5B5A4E024B6D}"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84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27760C-FCD1-4139-AA9C-63748698A5A2}" type="slidenum">
              <a:rPr lang="zh-CN" altLang="en-US" sz="1200">
                <a:solidFill>
                  <a:srgbClr val="000000"/>
                </a:solidFill>
              </a:rPr>
              <a:pPr eaLnBrk="1" hangingPunct="1"/>
              <a:t>37</a:t>
            </a:fld>
            <a:endParaRPr lang="en-US" altLang="zh-CN" sz="1200">
              <a:solidFill>
                <a:srgbClr val="000000"/>
              </a:solidFill>
            </a:endParaRPr>
          </a:p>
        </p:txBody>
      </p:sp>
      <p:sp>
        <p:nvSpPr>
          <p:cNvPr id="18439" name="Rectangle 1039"/>
          <p:cNvSpPr>
            <a:spLocks noChangeArrowheads="1"/>
          </p:cNvSpPr>
          <p:nvPr/>
        </p:nvSpPr>
        <p:spPr bwMode="auto">
          <a:xfrm>
            <a:off x="827088" y="69215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latin typeface="Arial" panose="020B0604020202020204" pitchFamily="34" charset="0"/>
            </a:endParaRPr>
          </a:p>
        </p:txBody>
      </p:sp>
      <p:sp>
        <p:nvSpPr>
          <p:cNvPr id="18440" name="Rectangle 1040"/>
          <p:cNvSpPr>
            <a:spLocks noChangeArrowheads="1"/>
          </p:cNvSpPr>
          <p:nvPr/>
        </p:nvSpPr>
        <p:spPr bwMode="auto">
          <a:xfrm>
            <a:off x="1187450" y="1485900"/>
            <a:ext cx="72009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用绝对误差还不能完全评价近似值的精确度。</a:t>
            </a:r>
            <a:endParaRPr lang="zh-CN" altLang="en-US" b="1">
              <a:latin typeface="Arial" panose="020B0604020202020204" pitchFamily="34" charset="0"/>
            </a:endParaRPr>
          </a:p>
        </p:txBody>
      </p:sp>
      <p:graphicFrame>
        <p:nvGraphicFramePr>
          <p:cNvPr id="32785" name="Object 1041"/>
          <p:cNvGraphicFramePr>
            <a:graphicFrameLocks noChangeAspect="1"/>
          </p:cNvGraphicFramePr>
          <p:nvPr/>
        </p:nvGraphicFramePr>
        <p:xfrm>
          <a:off x="1331913" y="1933575"/>
          <a:ext cx="5040312" cy="387350"/>
        </p:xfrm>
        <a:graphic>
          <a:graphicData uri="http://schemas.openxmlformats.org/presentationml/2006/ole">
            <mc:AlternateContent xmlns:mc="http://schemas.openxmlformats.org/markup-compatibility/2006">
              <mc:Choice xmlns:v="urn:schemas-microsoft-com:vml" Requires="v">
                <p:oleObj spid="_x0000_s18543" name="公式" r:id="rId3" imgW="2120760" imgH="215640" progId="Equation.3">
                  <p:embed/>
                </p:oleObj>
              </mc:Choice>
              <mc:Fallback>
                <p:oleObj name="公式" r:id="rId3" imgW="2120760" imgH="215640" progId="Equation.3">
                  <p:embed/>
                  <p:pic>
                    <p:nvPicPr>
                      <p:cNvPr id="0" name="Object 104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31913" y="1933575"/>
                        <a:ext cx="504031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6" name="Rectangle 1042"/>
          <p:cNvSpPr>
            <a:spLocks noChangeArrowheads="1"/>
          </p:cNvSpPr>
          <p:nvPr/>
        </p:nvSpPr>
        <p:spPr bwMode="auto">
          <a:xfrm>
            <a:off x="827088" y="2852738"/>
            <a:ext cx="7632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latin typeface="Arial" panose="020B0604020202020204" pitchFamily="34" charset="0"/>
              </a:rPr>
              <a:t>       </a:t>
            </a:r>
            <a:r>
              <a:rPr lang="zh-CN" altLang="en-GB" b="1">
                <a:latin typeface="Arial" panose="020B0604020202020204" pitchFamily="34" charset="0"/>
              </a:rPr>
              <a:t>要评价一个近似值的精确度，除了要看其绝对误差的大小外，还需考虑该量本身的大小。即</a:t>
            </a:r>
            <a:r>
              <a:rPr lang="zh-CN" altLang="en-US" b="1">
                <a:latin typeface="Arial" panose="020B0604020202020204" pitchFamily="34" charset="0"/>
              </a:rPr>
              <a:t>相对误差。</a:t>
            </a:r>
            <a:endParaRPr lang="en-US" altLang="zh-CN" b="1">
              <a:latin typeface="Arial" panose="020B0604020202020204" pitchFamily="34" charset="0"/>
            </a:endParaRPr>
          </a:p>
        </p:txBody>
      </p:sp>
      <p:graphicFrame>
        <p:nvGraphicFramePr>
          <p:cNvPr id="32787" name="Object 1043"/>
          <p:cNvGraphicFramePr>
            <a:graphicFrameLocks noChangeAspect="1"/>
          </p:cNvGraphicFramePr>
          <p:nvPr/>
        </p:nvGraphicFramePr>
        <p:xfrm>
          <a:off x="1331913" y="5445125"/>
          <a:ext cx="4535487" cy="506413"/>
        </p:xfrm>
        <a:graphic>
          <a:graphicData uri="http://schemas.openxmlformats.org/presentationml/2006/ole">
            <mc:AlternateContent xmlns:mc="http://schemas.openxmlformats.org/markup-compatibility/2006">
              <mc:Choice xmlns:v="urn:schemas-microsoft-com:vml" Requires="v">
                <p:oleObj spid="_x0000_s18544" name="Equation" r:id="rId5" imgW="1815840" imgH="253800" progId="">
                  <p:embed/>
                </p:oleObj>
              </mc:Choice>
              <mc:Fallback>
                <p:oleObj name="Equation" r:id="rId5" imgW="1815840" imgH="253800" progId="">
                  <p:embed/>
                  <p:pic>
                    <p:nvPicPr>
                      <p:cNvPr id="0" name="Object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5445125"/>
                        <a:ext cx="453548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2" name="Text Box 1048"/>
          <p:cNvSpPr txBox="1">
            <a:spLocks noChangeArrowheads="1"/>
          </p:cNvSpPr>
          <p:nvPr/>
        </p:nvSpPr>
        <p:spPr bwMode="auto">
          <a:xfrm>
            <a:off x="1403350" y="2420938"/>
            <a:ext cx="6939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2000" b="1" i="1" dirty="0"/>
              <a:t>l</a:t>
            </a:r>
            <a:r>
              <a:rPr lang="en-US" altLang="zh-CN" sz="2000" b="1" baseline="-25000" dirty="0"/>
              <a:t>1</a:t>
            </a:r>
            <a:r>
              <a:rPr lang="zh-CN" altLang="en-US" sz="2000" b="1" dirty="0">
                <a:latin typeface="Arial" panose="020B0604020202020204" pitchFamily="34" charset="0"/>
              </a:rPr>
              <a:t>和</a:t>
            </a:r>
            <a:r>
              <a:rPr lang="en-US" altLang="zh-CN" sz="2000" b="1" i="1" dirty="0"/>
              <a:t>l</a:t>
            </a:r>
            <a:r>
              <a:rPr lang="en-US" altLang="zh-CN" sz="2000" b="1" baseline="-25000" dirty="0"/>
              <a:t>2</a:t>
            </a:r>
            <a:r>
              <a:rPr lang="zh-CN" altLang="en-US" sz="2000" b="1" dirty="0">
                <a:latin typeface="Arial" panose="020B0604020202020204" pitchFamily="34" charset="0"/>
              </a:rPr>
              <a:t>的</a:t>
            </a:r>
            <a:r>
              <a:rPr lang="zh-CN" altLang="en-US" sz="2000" b="1" dirty="0" smtClean="0">
                <a:latin typeface="Arial" panose="020B0604020202020204" pitchFamily="34" charset="0"/>
              </a:rPr>
              <a:t>绝对误差限都是</a:t>
            </a:r>
            <a:r>
              <a:rPr lang="en-US" altLang="zh-CN" sz="2000" b="1" dirty="0">
                <a:latin typeface="Arial" panose="020B0604020202020204" pitchFamily="34" charset="0"/>
              </a:rPr>
              <a:t>1</a:t>
            </a:r>
            <a:r>
              <a:rPr lang="en-US" altLang="zh-CN" sz="2000" b="1" i="1" dirty="0"/>
              <a:t>cm</a:t>
            </a:r>
            <a:r>
              <a:rPr lang="zh-CN" altLang="en-US" sz="2000" b="1" dirty="0">
                <a:latin typeface="Arial" panose="020B0604020202020204" pitchFamily="34" charset="0"/>
              </a:rPr>
              <a:t>，但显然</a:t>
            </a:r>
            <a:r>
              <a:rPr lang="en-US" altLang="zh-CN" sz="2000" b="1" i="1" dirty="0"/>
              <a:t>l</a:t>
            </a:r>
            <a:r>
              <a:rPr lang="en-US" altLang="zh-CN" sz="2000" b="1" baseline="-25000" dirty="0"/>
              <a:t>1</a:t>
            </a:r>
            <a:r>
              <a:rPr lang="zh-CN" altLang="en-US" sz="2000" b="1" dirty="0">
                <a:latin typeface="Arial" panose="020B0604020202020204" pitchFamily="34" charset="0"/>
              </a:rPr>
              <a:t>的近似程度</a:t>
            </a:r>
            <a:r>
              <a:rPr lang="en-US" altLang="zh-CN" sz="2000" b="1" i="1" dirty="0"/>
              <a:t>l</a:t>
            </a:r>
            <a:r>
              <a:rPr lang="en-US" altLang="zh-CN" sz="2000" b="1" baseline="-25000" dirty="0"/>
              <a:t>2</a:t>
            </a:r>
            <a:r>
              <a:rPr lang="zh-CN" altLang="en-US" sz="2000" b="1" dirty="0">
                <a:latin typeface="Arial" panose="020B0604020202020204" pitchFamily="34" charset="0"/>
              </a:rPr>
              <a:t>比好。</a:t>
            </a:r>
            <a:endParaRPr lang="en-US" altLang="zh-CN" sz="2000" b="1" dirty="0">
              <a:latin typeface="Arial" panose="020B0604020202020204" pitchFamily="34" charset="0"/>
            </a:endParaRPr>
          </a:p>
        </p:txBody>
      </p:sp>
      <p:grpSp>
        <p:nvGrpSpPr>
          <p:cNvPr id="21" name="Group 1055"/>
          <p:cNvGrpSpPr>
            <a:grpSpLocks/>
          </p:cNvGrpSpPr>
          <p:nvPr/>
        </p:nvGrpSpPr>
        <p:grpSpPr bwMode="auto">
          <a:xfrm>
            <a:off x="571500" y="3643313"/>
            <a:ext cx="7793038" cy="720725"/>
            <a:chOff x="521" y="2251"/>
            <a:chExt cx="4993" cy="520"/>
          </a:xfrm>
          <a:noFill/>
        </p:grpSpPr>
        <p:graphicFrame>
          <p:nvGraphicFramePr>
            <p:cNvPr id="18436" name="Object 1030"/>
            <p:cNvGraphicFramePr>
              <a:graphicFrameLocks noChangeAspect="1"/>
            </p:cNvGraphicFramePr>
            <p:nvPr/>
          </p:nvGraphicFramePr>
          <p:xfrm>
            <a:off x="1519" y="2251"/>
            <a:ext cx="1700" cy="520"/>
          </p:xfrm>
          <a:graphic>
            <a:graphicData uri="http://schemas.openxmlformats.org/presentationml/2006/ole">
              <mc:AlternateContent xmlns:mc="http://schemas.openxmlformats.org/markup-compatibility/2006">
                <mc:Choice xmlns:v="urn:schemas-microsoft-com:vml" Requires="v">
                  <p:oleObj spid="_x0000_s18545" name="Equation" r:id="rId7" imgW="1028520" imgH="393480" progId="">
                    <p:embed/>
                  </p:oleObj>
                </mc:Choice>
                <mc:Fallback>
                  <p:oleObj name="Equation" r:id="rId7" imgW="1028520" imgH="393480" progId="">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2251"/>
                          <a:ext cx="170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5" name="Rectangle 1029"/>
            <p:cNvSpPr>
              <a:spLocks noChangeArrowheads="1"/>
            </p:cNvSpPr>
            <p:nvPr/>
          </p:nvSpPr>
          <p:spPr bwMode="auto">
            <a:xfrm>
              <a:off x="521" y="2387"/>
              <a:ext cx="1224" cy="301"/>
            </a:xfrm>
            <a:prstGeom prst="rect">
              <a:avLst/>
            </a:prstGeom>
            <a:grpFill/>
            <a:ln>
              <a:noFill/>
              <a:headEnd/>
              <a:tailEnd/>
            </a:ln>
          </p:spPr>
          <p:style>
            <a:lnRef idx="1">
              <a:schemeClr val="dk1"/>
            </a:lnRef>
            <a:fillRef idx="3">
              <a:schemeClr val="dk1"/>
            </a:fillRef>
            <a:effectRef idx="2">
              <a:schemeClr val="dk1"/>
            </a:effectRef>
            <a:fontRef idx="minor">
              <a:schemeClr val="lt1"/>
            </a:fontRef>
          </p:style>
          <p:txBody>
            <a:bodyPr/>
            <a:lstStyle/>
            <a:p>
              <a:pPr marL="342900" indent="-342900">
                <a:spcBef>
                  <a:spcPct val="20000"/>
                </a:spcBef>
                <a:buClr>
                  <a:srgbClr val="FFFF00"/>
                </a:buClr>
                <a:buSzPct val="80000"/>
                <a:buFont typeface="Wingdings" pitchFamily="2" charset="2"/>
                <a:buNone/>
                <a:defRPr/>
              </a:pPr>
              <a:r>
                <a:rPr lang="zh-CN" altLang="en-US" b="1" dirty="0">
                  <a:solidFill>
                    <a:schemeClr val="tx1"/>
                  </a:solidFill>
                  <a:latin typeface="Arial" charset="0"/>
                </a:rPr>
                <a:t>定义</a:t>
              </a:r>
              <a:r>
                <a:rPr lang="en-US" altLang="zh-CN" b="1" dirty="0">
                  <a:solidFill>
                    <a:schemeClr val="tx1"/>
                  </a:solidFill>
                  <a:latin typeface="Arial" charset="0"/>
                </a:rPr>
                <a:t>1.3  </a:t>
              </a:r>
              <a:r>
                <a:rPr lang="zh-CN" altLang="en-US" b="1" dirty="0">
                  <a:solidFill>
                    <a:schemeClr val="tx1"/>
                  </a:solidFill>
                  <a:latin typeface="Arial" charset="0"/>
                </a:rPr>
                <a:t>称</a:t>
              </a:r>
              <a:endParaRPr lang="zh-CN" altLang="en-US" dirty="0">
                <a:solidFill>
                  <a:schemeClr val="tx1"/>
                </a:solidFill>
                <a:latin typeface="Arial" charset="0"/>
              </a:endParaRPr>
            </a:p>
          </p:txBody>
        </p:sp>
        <p:sp>
          <p:nvSpPr>
            <p:cNvPr id="18456" name="Rectangle 1049"/>
            <p:cNvSpPr>
              <a:spLocks noChangeArrowheads="1"/>
            </p:cNvSpPr>
            <p:nvPr/>
          </p:nvSpPr>
          <p:spPr bwMode="auto">
            <a:xfrm>
              <a:off x="3315" y="2356"/>
              <a:ext cx="2199" cy="333"/>
            </a:xfrm>
            <a:prstGeom prst="rect">
              <a:avLst/>
            </a:prstGeom>
            <a:grpFill/>
            <a:ln>
              <a:noFill/>
              <a:headEnd/>
              <a:tailEnd/>
            </a:ln>
          </p:spPr>
          <p:style>
            <a:lnRef idx="1">
              <a:schemeClr val="dk1"/>
            </a:lnRef>
            <a:fillRef idx="3">
              <a:schemeClr val="dk1"/>
            </a:fillRef>
            <a:effectRef idx="2">
              <a:schemeClr val="dk1"/>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b="1" dirty="0">
                  <a:solidFill>
                    <a:schemeClr val="tx1"/>
                  </a:solidFill>
                  <a:latin typeface="Arial" charset="0"/>
                </a:rPr>
                <a:t>为近似值</a:t>
              </a:r>
              <a:r>
                <a:rPr lang="en-US" altLang="zh-CN" b="1" i="1" dirty="0">
                  <a:solidFill>
                    <a:schemeClr val="tx1"/>
                  </a:solidFill>
                </a:rPr>
                <a:t>x</a:t>
              </a:r>
              <a:r>
                <a:rPr lang="zh-CN" altLang="en-US" b="1" dirty="0">
                  <a:solidFill>
                    <a:schemeClr val="tx1"/>
                  </a:solidFill>
                  <a:latin typeface="Arial" charset="0"/>
                </a:rPr>
                <a:t>的相对误差。</a:t>
              </a:r>
            </a:p>
          </p:txBody>
        </p:sp>
      </p:grpSp>
      <p:sp>
        <p:nvSpPr>
          <p:cNvPr id="32795" name="Rectangle 1051"/>
          <p:cNvSpPr>
            <a:spLocks noChangeArrowheads="1"/>
          </p:cNvSpPr>
          <p:nvPr/>
        </p:nvSpPr>
        <p:spPr bwMode="auto">
          <a:xfrm>
            <a:off x="755650" y="4622800"/>
            <a:ext cx="792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相对误差是一个无量纲量，通常用百分数表示，相对误差的绝对值越小，近似程度越高。如</a:t>
            </a:r>
            <a:r>
              <a:rPr lang="en-US" altLang="zh-CN" b="1">
                <a:latin typeface="Arial" panose="020B0604020202020204" pitchFamily="34" charset="0"/>
              </a:rPr>
              <a:t>:</a:t>
            </a:r>
          </a:p>
        </p:txBody>
      </p:sp>
      <p:sp>
        <p:nvSpPr>
          <p:cNvPr id="32798" name="Rectangle 1054"/>
          <p:cNvSpPr>
            <a:spLocks noChangeArrowheads="1"/>
          </p:cNvSpPr>
          <p:nvPr/>
        </p:nvSpPr>
        <p:spPr bwMode="auto">
          <a:xfrm>
            <a:off x="1322388" y="5949950"/>
            <a:ext cx="375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所以</a:t>
            </a:r>
            <a:r>
              <a:rPr lang="en-US" altLang="zh-CN" b="1" i="1"/>
              <a:t>l</a:t>
            </a:r>
            <a:r>
              <a:rPr lang="en-US" altLang="zh-CN" b="1" baseline="-25000"/>
              <a:t>1</a:t>
            </a:r>
            <a:r>
              <a:rPr lang="zh-CN" altLang="en-US" b="1">
                <a:latin typeface="Arial" panose="020B0604020202020204" pitchFamily="34" charset="0"/>
              </a:rPr>
              <a:t>的近似程度 </a:t>
            </a:r>
            <a:r>
              <a:rPr lang="en-US" altLang="zh-CN" b="1" i="1"/>
              <a:t>l</a:t>
            </a:r>
            <a:r>
              <a:rPr lang="en-US" altLang="zh-CN" b="1" baseline="-25000"/>
              <a:t>2 </a:t>
            </a:r>
            <a:r>
              <a:rPr lang="zh-CN" altLang="en-US" b="1">
                <a:latin typeface="Arial" panose="020B0604020202020204" pitchFamily="34" charset="0"/>
              </a:rPr>
              <a:t>比好。</a:t>
            </a:r>
          </a:p>
        </p:txBody>
      </p:sp>
      <p:sp>
        <p:nvSpPr>
          <p:cNvPr id="18446"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8448"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矩形 10"/>
          <p:cNvSpPr>
            <a:spLocks noChangeArrowheads="1"/>
          </p:cNvSpPr>
          <p:nvPr/>
        </p:nvSpPr>
        <p:spPr bwMode="auto">
          <a:xfrm>
            <a:off x="395288" y="476250"/>
            <a:ext cx="430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相对误差和相对误差限</a:t>
            </a:r>
          </a:p>
        </p:txBody>
      </p:sp>
      <p:sp>
        <p:nvSpPr>
          <p:cNvPr id="27" name="圆角矩形 26"/>
          <p:cNvSpPr/>
          <p:nvPr/>
        </p:nvSpPr>
        <p:spPr>
          <a:xfrm>
            <a:off x="611188" y="3645520"/>
            <a:ext cx="7705725" cy="863600"/>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827088" y="2492375"/>
            <a:ext cx="7345362" cy="2160588"/>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61"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E27AB46-6067-452D-B538-A430DE7A695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194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6CE16E-6472-47F3-B1D2-9793E5EF8382}" type="slidenum">
              <a:rPr lang="zh-CN" altLang="en-US" sz="1200"/>
              <a:pPr eaLnBrk="1" hangingPunct="1"/>
              <a:t>38</a:t>
            </a:fld>
            <a:endParaRPr lang="en-US" altLang="zh-CN" sz="1200"/>
          </a:p>
        </p:txBody>
      </p:sp>
      <p:sp>
        <p:nvSpPr>
          <p:cNvPr id="19463" name="Line 13"/>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Rectangle 14"/>
          <p:cNvSpPr>
            <a:spLocks noChangeArrowheads="1"/>
          </p:cNvSpPr>
          <p:nvPr/>
        </p:nvSpPr>
        <p:spPr bwMode="auto">
          <a:xfrm>
            <a:off x="785813" y="1428750"/>
            <a:ext cx="78851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t>        </a:t>
            </a:r>
            <a:r>
              <a:rPr lang="zh-CN" altLang="en-GB" b="1"/>
              <a:t>同样，由于准确值</a:t>
            </a:r>
            <a:r>
              <a:rPr lang="en-GB" altLang="zh-CN" sz="3200" b="1" i="1"/>
              <a:t>x*</a:t>
            </a:r>
            <a:r>
              <a:rPr lang="zh-CN" altLang="en-GB" b="1"/>
              <a:t>一般无法知道，不能定出相对误差</a:t>
            </a:r>
            <a:r>
              <a:rPr lang="en-GB" altLang="zh-CN" b="1" i="1"/>
              <a:t>e</a:t>
            </a:r>
            <a:r>
              <a:rPr lang="en-GB" altLang="zh-CN" b="1" i="1" baseline="-25000"/>
              <a:t>r</a:t>
            </a:r>
            <a:r>
              <a:rPr lang="zh-CN" altLang="en-GB" b="1"/>
              <a:t>的准确值，而只能估计它的大小范围。</a:t>
            </a:r>
            <a:endParaRPr lang="zh-CN" altLang="en-US" b="1">
              <a:latin typeface="Arial" panose="020B0604020202020204" pitchFamily="34" charset="0"/>
            </a:endParaRPr>
          </a:p>
        </p:txBody>
      </p:sp>
      <p:grpSp>
        <p:nvGrpSpPr>
          <p:cNvPr id="2" name="Group 20"/>
          <p:cNvGrpSpPr>
            <a:grpSpLocks/>
          </p:cNvGrpSpPr>
          <p:nvPr/>
        </p:nvGrpSpPr>
        <p:grpSpPr bwMode="auto">
          <a:xfrm>
            <a:off x="785813" y="2365375"/>
            <a:ext cx="7124700" cy="2349500"/>
            <a:chOff x="521" y="1026"/>
            <a:chExt cx="4488" cy="1542"/>
          </a:xfrm>
        </p:grpSpPr>
        <p:sp>
          <p:nvSpPr>
            <p:cNvPr id="19470" name="Rectangle 16"/>
            <p:cNvSpPr>
              <a:spLocks noChangeArrowheads="1"/>
            </p:cNvSpPr>
            <p:nvPr/>
          </p:nvSpPr>
          <p:spPr bwMode="auto">
            <a:xfrm>
              <a:off x="521" y="1026"/>
              <a:ext cx="331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sz="3200">
                  <a:latin typeface="Arial" panose="020B0604020202020204" pitchFamily="34" charset="0"/>
                </a:rPr>
                <a:t> </a:t>
              </a:r>
              <a:r>
                <a:rPr lang="zh-CN" altLang="en-US" b="1">
                  <a:latin typeface="Arial" panose="020B0604020202020204" pitchFamily="34" charset="0"/>
                </a:rPr>
                <a:t>定义</a:t>
              </a:r>
              <a:r>
                <a:rPr lang="en-US" altLang="zh-CN" b="1">
                  <a:latin typeface="Arial" panose="020B0604020202020204" pitchFamily="34" charset="0"/>
                </a:rPr>
                <a:t>1.4  </a:t>
              </a:r>
              <a:r>
                <a:rPr lang="zh-CN" altLang="en-US" b="1">
                  <a:latin typeface="Arial" panose="020B0604020202020204" pitchFamily="34" charset="0"/>
                </a:rPr>
                <a:t>如果存在</a:t>
              </a:r>
              <a:r>
                <a:rPr lang="zh-CN" altLang="en-GB" b="1">
                  <a:latin typeface="Arial" panose="020B0604020202020204" pitchFamily="34" charset="0"/>
                </a:rPr>
                <a:t>一个正数</a:t>
              </a:r>
              <a:r>
                <a:rPr lang="en-US" altLang="zh-CN" b="1" i="1"/>
                <a:t>ε</a:t>
              </a:r>
              <a:r>
                <a:rPr lang="en-US" altLang="zh-CN" b="1" baseline="-25000">
                  <a:latin typeface="Arial" panose="020B0604020202020204" pitchFamily="34" charset="0"/>
                </a:rPr>
                <a:t>r</a:t>
              </a:r>
              <a:r>
                <a:rPr lang="zh-CN" altLang="en-US" b="1">
                  <a:latin typeface="Arial" panose="020B0604020202020204" pitchFamily="34" charset="0"/>
                </a:rPr>
                <a:t>，使</a:t>
              </a:r>
              <a:endParaRPr lang="en-US" altLang="zh-CN" b="1">
                <a:latin typeface="Arial" panose="020B0604020202020204" pitchFamily="34" charset="0"/>
              </a:endParaRPr>
            </a:p>
          </p:txBody>
        </p:sp>
        <p:grpSp>
          <p:nvGrpSpPr>
            <p:cNvPr id="19471" name="Group 19"/>
            <p:cNvGrpSpPr>
              <a:grpSpLocks/>
            </p:cNvGrpSpPr>
            <p:nvPr/>
          </p:nvGrpSpPr>
          <p:grpSpPr bwMode="auto">
            <a:xfrm>
              <a:off x="567" y="1434"/>
              <a:ext cx="4442" cy="1134"/>
              <a:chOff x="567" y="1434"/>
              <a:chExt cx="4442" cy="1134"/>
            </a:xfrm>
          </p:grpSpPr>
          <p:graphicFrame>
            <p:nvGraphicFramePr>
              <p:cNvPr id="19459" name="Object 17"/>
              <p:cNvGraphicFramePr>
                <a:graphicFrameLocks noChangeAspect="1"/>
              </p:cNvGraphicFramePr>
              <p:nvPr/>
            </p:nvGraphicFramePr>
            <p:xfrm>
              <a:off x="1111" y="1434"/>
              <a:ext cx="3550" cy="751"/>
            </p:xfrm>
            <a:graphic>
              <a:graphicData uri="http://schemas.openxmlformats.org/presentationml/2006/ole">
                <mc:AlternateContent xmlns:mc="http://schemas.openxmlformats.org/markup-compatibility/2006">
                  <mc:Choice xmlns:v="urn:schemas-microsoft-com:vml" Requires="v">
                    <p:oleObj spid="_x0000_s19533" name="Equation" r:id="rId3" imgW="1498320" imgH="431640" progId="">
                      <p:embed/>
                    </p:oleObj>
                  </mc:Choice>
                  <mc:Fallback>
                    <p:oleObj name="Equation" r:id="rId3" imgW="1498320" imgH="431640" progId="">
                      <p:embed/>
                      <p:pic>
                        <p:nvPicPr>
                          <p:cNvPr id="0" name="Object 1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111" y="1434"/>
                            <a:ext cx="3550" cy="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2" name="Rectangle 18"/>
              <p:cNvSpPr>
                <a:spLocks noChangeArrowheads="1"/>
              </p:cNvSpPr>
              <p:nvPr/>
            </p:nvSpPr>
            <p:spPr bwMode="auto">
              <a:xfrm>
                <a:off x="567" y="2251"/>
                <a:ext cx="44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则称正数</a:t>
                </a:r>
                <a:r>
                  <a:rPr lang="en-US" altLang="zh-CN" b="1" i="1"/>
                  <a:t>ε</a:t>
                </a:r>
                <a:r>
                  <a:rPr lang="en-US" altLang="zh-CN" b="1" baseline="-25000">
                    <a:latin typeface="Arial" panose="020B0604020202020204" pitchFamily="34" charset="0"/>
                  </a:rPr>
                  <a:t>r</a:t>
                </a:r>
                <a:r>
                  <a:rPr lang="zh-CN" altLang="en-US" b="1">
                    <a:latin typeface="Arial" panose="020B0604020202020204" pitchFamily="34" charset="0"/>
                  </a:rPr>
                  <a:t> 为近似数</a:t>
                </a:r>
                <a:r>
                  <a:rPr lang="en-US" altLang="zh-CN" b="1" i="1"/>
                  <a:t>x</a:t>
                </a:r>
                <a:r>
                  <a:rPr lang="zh-CN" altLang="en-US" b="1"/>
                  <a:t>的相</a:t>
                </a:r>
                <a:r>
                  <a:rPr lang="zh-CN" altLang="en-US" b="1">
                    <a:latin typeface="Arial" panose="020B0604020202020204" pitchFamily="34" charset="0"/>
                  </a:rPr>
                  <a:t>对误差限。</a:t>
                </a:r>
              </a:p>
            </p:txBody>
          </p:sp>
        </p:grpSp>
      </p:grpSp>
      <p:sp>
        <p:nvSpPr>
          <p:cNvPr id="73749" name="Text Box 21"/>
          <p:cNvSpPr txBox="1">
            <a:spLocks noChangeArrowheads="1"/>
          </p:cNvSpPr>
          <p:nvPr/>
        </p:nvSpPr>
        <p:spPr bwMode="auto">
          <a:xfrm>
            <a:off x="785813" y="4786313"/>
            <a:ext cx="8101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相对误差限不如绝对误差限容易得到，在实际计算中常借助绝对误差限来求之，并取分母中的准确值</a:t>
            </a:r>
            <a:r>
              <a:rPr lang="en-US" altLang="zh-CN" b="1" i="1" dirty="0"/>
              <a:t>x</a:t>
            </a:r>
            <a:r>
              <a:rPr lang="en-US" altLang="zh-CN" b="1" dirty="0"/>
              <a:t>*</a:t>
            </a:r>
            <a:r>
              <a:rPr lang="zh-CN" altLang="en-US" b="1" dirty="0">
                <a:latin typeface="Arial" panose="020B0604020202020204" pitchFamily="34" charset="0"/>
              </a:rPr>
              <a:t>为近似值</a:t>
            </a:r>
            <a:r>
              <a:rPr lang="en-US" altLang="zh-CN" b="1" i="1" dirty="0"/>
              <a:t>x</a:t>
            </a:r>
            <a:r>
              <a:rPr lang="zh-CN" altLang="en-US" b="1" dirty="0">
                <a:latin typeface="Arial" panose="020B0604020202020204" pitchFamily="34" charset="0"/>
              </a:rPr>
              <a:t>，即取</a:t>
            </a:r>
          </a:p>
        </p:txBody>
      </p:sp>
      <p:graphicFrame>
        <p:nvGraphicFramePr>
          <p:cNvPr id="73750" name="Object 22"/>
          <p:cNvGraphicFramePr>
            <a:graphicFrameLocks noChangeAspect="1"/>
          </p:cNvGraphicFramePr>
          <p:nvPr/>
        </p:nvGraphicFramePr>
        <p:xfrm>
          <a:off x="3571875" y="5500688"/>
          <a:ext cx="1366838" cy="1055687"/>
        </p:xfrm>
        <a:graphic>
          <a:graphicData uri="http://schemas.openxmlformats.org/presentationml/2006/ole">
            <mc:AlternateContent xmlns:mc="http://schemas.openxmlformats.org/markup-compatibility/2006">
              <mc:Choice xmlns:v="urn:schemas-microsoft-com:vml" Requires="v">
                <p:oleObj spid="_x0000_s19534" name="Equation" r:id="rId5" imgW="482400" imgH="444240" progId="">
                  <p:embed/>
                </p:oleObj>
              </mc:Choice>
              <mc:Fallback>
                <p:oleObj name="Equation" r:id="rId5" imgW="482400" imgH="444240" progId="">
                  <p:embed/>
                  <p:pic>
                    <p:nvPicPr>
                      <p:cNvPr id="0" name="Object 22"/>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71875" y="5500688"/>
                        <a:ext cx="1366838"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7"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9469"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10AA9D-99C0-4AC0-9196-7D5E00B59ECB}"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04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BCDB513-6EDB-43BA-A850-BD67B75922D6}" type="slidenum">
              <a:rPr lang="zh-CN" altLang="en-US" sz="1200">
                <a:solidFill>
                  <a:srgbClr val="000000"/>
                </a:solidFill>
              </a:rPr>
              <a:pPr eaLnBrk="1" hangingPunct="1"/>
              <a:t>39</a:t>
            </a:fld>
            <a:endParaRPr lang="en-US" altLang="zh-CN" sz="1200">
              <a:solidFill>
                <a:srgbClr val="000000"/>
              </a:solidFill>
            </a:endParaRPr>
          </a:p>
        </p:txBody>
      </p:sp>
      <p:sp>
        <p:nvSpPr>
          <p:cNvPr id="20487" name="Line 36"/>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9" name="Text Box 37"/>
          <p:cNvSpPr txBox="1">
            <a:spLocks noChangeArrowheads="1"/>
          </p:cNvSpPr>
          <p:nvPr/>
        </p:nvSpPr>
        <p:spPr bwMode="auto">
          <a:xfrm>
            <a:off x="1000125" y="1428750"/>
            <a:ext cx="54721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一种近似数的表示方法，</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既能表示其大小，又能表示其精确程度</a:t>
            </a:r>
          </a:p>
        </p:txBody>
      </p:sp>
      <p:sp>
        <p:nvSpPr>
          <p:cNvPr id="13350" name="Text Box 38"/>
          <p:cNvSpPr txBox="1">
            <a:spLocks noChangeArrowheads="1"/>
          </p:cNvSpPr>
          <p:nvPr/>
        </p:nvSpPr>
        <p:spPr bwMode="auto">
          <a:xfrm>
            <a:off x="900113" y="2205038"/>
            <a:ext cx="7705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在计算中常按四舍五入原则得到数</a:t>
            </a:r>
            <a:r>
              <a:rPr lang="en-US" altLang="zh-CN" b="1">
                <a:latin typeface="Arial" panose="020B0604020202020204" pitchFamily="34" charset="0"/>
              </a:rPr>
              <a:t>x*</a:t>
            </a:r>
            <a:r>
              <a:rPr lang="zh-CN" altLang="en-US" b="1">
                <a:latin typeface="Arial" panose="020B0604020202020204" pitchFamily="34" charset="0"/>
              </a:rPr>
              <a:t>的前几位近似值</a:t>
            </a:r>
            <a:r>
              <a:rPr lang="en-US" altLang="zh-CN" b="1" i="1"/>
              <a:t>x</a:t>
            </a:r>
            <a:r>
              <a:rPr lang="zh-CN" altLang="en-US" b="1">
                <a:latin typeface="Arial" panose="020B0604020202020204" pitchFamily="34" charset="0"/>
              </a:rPr>
              <a:t>，例如设</a:t>
            </a:r>
          </a:p>
        </p:txBody>
      </p:sp>
      <p:graphicFrame>
        <p:nvGraphicFramePr>
          <p:cNvPr id="13353" name="Object 41"/>
          <p:cNvGraphicFramePr>
            <a:graphicFrameLocks noChangeAspect="1"/>
          </p:cNvGraphicFramePr>
          <p:nvPr/>
        </p:nvGraphicFramePr>
        <p:xfrm>
          <a:off x="2484438" y="2924175"/>
          <a:ext cx="4370387" cy="433388"/>
        </p:xfrm>
        <a:graphic>
          <a:graphicData uri="http://schemas.openxmlformats.org/presentationml/2006/ole">
            <mc:AlternateContent xmlns:mc="http://schemas.openxmlformats.org/markup-compatibility/2006">
              <mc:Choice xmlns:v="urn:schemas-microsoft-com:vml" Requires="v">
                <p:oleObj spid="_x0000_s20591" name="Equation" r:id="rId3" imgW="1434960" imgH="177480" progId="">
                  <p:embed/>
                </p:oleObj>
              </mc:Choice>
              <mc:Fallback>
                <p:oleObj name="Equation" r:id="rId3" imgW="1434960" imgH="177480" progId="">
                  <p:embed/>
                  <p:pic>
                    <p:nvPicPr>
                      <p:cNvPr id="0" name="Object 4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484438" y="2924175"/>
                        <a:ext cx="437038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54" name="Text Box 42"/>
          <p:cNvSpPr txBox="1">
            <a:spLocks noChangeArrowheads="1"/>
          </p:cNvSpPr>
          <p:nvPr/>
        </p:nvSpPr>
        <p:spPr bwMode="auto">
          <a:xfrm>
            <a:off x="827088" y="3429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经四舍五入，</a:t>
            </a:r>
          </a:p>
        </p:txBody>
      </p:sp>
      <p:grpSp>
        <p:nvGrpSpPr>
          <p:cNvPr id="2" name="Group 50"/>
          <p:cNvGrpSpPr>
            <a:grpSpLocks/>
          </p:cNvGrpSpPr>
          <p:nvPr/>
        </p:nvGrpSpPr>
        <p:grpSpPr bwMode="auto">
          <a:xfrm>
            <a:off x="1042988" y="3979863"/>
            <a:ext cx="4241800" cy="1033462"/>
            <a:chOff x="657" y="2507"/>
            <a:chExt cx="2672" cy="651"/>
          </a:xfrm>
        </p:grpSpPr>
        <p:graphicFrame>
          <p:nvGraphicFramePr>
            <p:cNvPr id="20484" name="Object 43"/>
            <p:cNvGraphicFramePr>
              <a:graphicFrameLocks noChangeAspect="1"/>
            </p:cNvGraphicFramePr>
            <p:nvPr>
              <p:extLst>
                <p:ext uri="{D42A27DB-BD31-4B8C-83A1-F6EECF244321}">
                  <p14:modId xmlns:p14="http://schemas.microsoft.com/office/powerpoint/2010/main" val="1006383830"/>
                </p:ext>
              </p:extLst>
            </p:nvPr>
          </p:nvGraphicFramePr>
          <p:xfrm>
            <a:off x="2218" y="2523"/>
            <a:ext cx="1111" cy="635"/>
          </p:xfrm>
          <a:graphic>
            <a:graphicData uri="http://schemas.openxmlformats.org/presentationml/2006/ole">
              <mc:AlternateContent xmlns:mc="http://schemas.openxmlformats.org/markup-compatibility/2006">
                <mc:Choice xmlns:v="urn:schemas-microsoft-com:vml" Requires="v">
                  <p:oleObj spid="_x0000_s20592" name="Equation" r:id="rId5" imgW="838080" imgH="431640" progId="Equation.DSMT4">
                    <p:embed/>
                  </p:oleObj>
                </mc:Choice>
                <mc:Fallback>
                  <p:oleObj name="Equation" r:id="rId5" imgW="838080" imgH="431640" progId="Equation.DSMT4">
                    <p:embed/>
                    <p:pic>
                      <p:nvPicPr>
                        <p:cNvPr id="0" name="Object 43"/>
                        <p:cNvPicPr>
                          <a:picLocks noChangeAspect="1" noChangeArrowheads="1"/>
                        </p:cNvPicPr>
                        <p:nvPr/>
                      </p:nvPicPr>
                      <p:blipFill>
                        <a:blip r:embed="rId6"/>
                        <a:srcRect/>
                        <a:stretch>
                          <a:fillRect/>
                        </a:stretch>
                      </p:blipFill>
                      <p:spPr bwMode="auto">
                        <a:xfrm>
                          <a:off x="2218" y="2523"/>
                          <a:ext cx="1111" cy="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9" name="Text Box 44"/>
            <p:cNvSpPr txBox="1">
              <a:spLocks noChangeArrowheads="1"/>
            </p:cNvSpPr>
            <p:nvPr/>
          </p:nvSpPr>
          <p:spPr bwMode="auto">
            <a:xfrm>
              <a:off x="657" y="250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若取三位得</a:t>
              </a:r>
            </a:p>
          </p:txBody>
        </p:sp>
        <p:sp>
          <p:nvSpPr>
            <p:cNvPr id="20500" name="Text Box 45"/>
            <p:cNvSpPr txBox="1">
              <a:spLocks noChangeArrowheads="1"/>
            </p:cNvSpPr>
            <p:nvPr/>
          </p:nvSpPr>
          <p:spPr bwMode="auto">
            <a:xfrm>
              <a:off x="657" y="284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若取五位得</a:t>
              </a:r>
            </a:p>
          </p:txBody>
        </p:sp>
      </p:grpSp>
      <p:sp>
        <p:nvSpPr>
          <p:cNvPr id="13358" name="Text Box 46"/>
          <p:cNvSpPr txBox="1">
            <a:spLocks noChangeArrowheads="1"/>
          </p:cNvSpPr>
          <p:nvPr/>
        </p:nvSpPr>
        <p:spPr bwMode="auto">
          <a:xfrm>
            <a:off x="1000125" y="5072063"/>
            <a:ext cx="6681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它们的绝对误差限都不超过</a:t>
            </a:r>
            <a:r>
              <a:rPr lang="zh-CN" altLang="en-US" b="1" dirty="0" smtClean="0">
                <a:latin typeface="Arial" panose="020B0604020202020204" pitchFamily="34" charset="0"/>
              </a:rPr>
              <a:t>末位的</a:t>
            </a:r>
            <a:r>
              <a:rPr lang="zh-CN" altLang="en-US" b="1" dirty="0">
                <a:latin typeface="Arial" panose="020B0604020202020204" pitchFamily="34" charset="0"/>
              </a:rPr>
              <a:t>半个单位，即</a:t>
            </a:r>
          </a:p>
        </p:txBody>
      </p:sp>
      <p:graphicFrame>
        <p:nvGraphicFramePr>
          <p:cNvPr id="13359" name="Object 47"/>
          <p:cNvGraphicFramePr>
            <a:graphicFrameLocks noChangeAspect="1"/>
          </p:cNvGraphicFramePr>
          <p:nvPr/>
        </p:nvGraphicFramePr>
        <p:xfrm>
          <a:off x="900113" y="5516563"/>
          <a:ext cx="7632700" cy="619125"/>
        </p:xfrm>
        <a:graphic>
          <a:graphicData uri="http://schemas.openxmlformats.org/presentationml/2006/ole">
            <mc:AlternateContent xmlns:mc="http://schemas.openxmlformats.org/markup-compatibility/2006">
              <mc:Choice xmlns:v="urn:schemas-microsoft-com:vml" Requires="v">
                <p:oleObj spid="_x0000_s20593" name="Equation" r:id="rId7" imgW="2501640" imgH="253800" progId="">
                  <p:embed/>
                </p:oleObj>
              </mc:Choice>
              <mc:Fallback>
                <p:oleObj name="Equation" r:id="rId7" imgW="2501640" imgH="253800" progId="">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5516563"/>
                        <a:ext cx="76327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51"/>
          <p:cNvGrpSpPr>
            <a:grpSpLocks/>
          </p:cNvGrpSpPr>
          <p:nvPr/>
        </p:nvGrpSpPr>
        <p:grpSpPr bwMode="auto">
          <a:xfrm>
            <a:off x="4356100" y="6165850"/>
            <a:ext cx="2949575" cy="457200"/>
            <a:chOff x="2744" y="3884"/>
            <a:chExt cx="1858" cy="288"/>
          </a:xfrm>
        </p:grpSpPr>
        <p:sp>
          <p:nvSpPr>
            <p:cNvPr id="20497" name="Text Box 48"/>
            <p:cNvSpPr txBox="1">
              <a:spLocks noChangeArrowheads="1"/>
            </p:cNvSpPr>
            <p:nvPr/>
          </p:nvSpPr>
          <p:spPr bwMode="auto">
            <a:xfrm>
              <a:off x="3334" y="3884"/>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准确到了末位</a:t>
              </a:r>
            </a:p>
          </p:txBody>
        </p:sp>
        <p:sp>
          <p:nvSpPr>
            <p:cNvPr id="20498" name="AutoShape 49"/>
            <p:cNvSpPr>
              <a:spLocks noChangeArrowheads="1"/>
            </p:cNvSpPr>
            <p:nvPr/>
          </p:nvSpPr>
          <p:spPr bwMode="auto">
            <a:xfrm>
              <a:off x="2744" y="4020"/>
              <a:ext cx="615" cy="96"/>
            </a:xfrm>
            <a:prstGeom prst="rightArrow">
              <a:avLst>
                <a:gd name="adj1" fmla="val 50000"/>
                <a:gd name="adj2" fmla="val 160156"/>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grpSp>
      <p:sp>
        <p:nvSpPr>
          <p:cNvPr id="20494"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0495"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矩形 10"/>
          <p:cNvSpPr>
            <a:spLocks noChangeArrowheads="1"/>
          </p:cNvSpPr>
          <p:nvPr/>
        </p:nvSpPr>
        <p:spPr bwMode="auto">
          <a:xfrm>
            <a:off x="179388" y="755650"/>
            <a:ext cx="5019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有 效 数 字（准 确 数 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07A2289-A37A-4E29-9744-9EA1099F14AB}" type="datetime13">
              <a:rPr lang="zh-CN" altLang="en-US" sz="1200" smtClean="0">
                <a:solidFill>
                  <a:srgbClr val="000000"/>
                </a:solidFill>
              </a:rPr>
              <a:pPr eaLnBrk="1" hangingPunct="1"/>
              <a:t>下午2时42分12秒</a:t>
            </a:fld>
            <a:endParaRPr lang="en-US" altLang="zh-CN" sz="1200" smtClean="0">
              <a:solidFill>
                <a:srgbClr val="000000"/>
              </a:solidFill>
            </a:endParaRPr>
          </a:p>
        </p:txBody>
      </p:sp>
      <p:sp>
        <p:nvSpPr>
          <p:cNvPr id="665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4DD5DFE-247D-4C19-BB0D-B53903619AD8}" type="slidenum">
              <a:rPr lang="zh-CN" altLang="en-US" sz="1200">
                <a:solidFill>
                  <a:srgbClr val="000000"/>
                </a:solidFill>
              </a:rPr>
              <a:pPr eaLnBrk="1" hangingPunct="1"/>
              <a:t>4</a:t>
            </a:fld>
            <a:endParaRPr lang="en-US" altLang="zh-CN" sz="1200">
              <a:solidFill>
                <a:srgbClr val="000000"/>
              </a:solidFill>
            </a:endParaRPr>
          </a:p>
        </p:txBody>
      </p:sp>
      <p:sp>
        <p:nvSpPr>
          <p:cNvPr id="66565" name="矩形 7"/>
          <p:cNvSpPr>
            <a:spLocks noChangeArrowheads="1"/>
          </p:cNvSpPr>
          <p:nvPr/>
        </p:nvSpPr>
        <p:spPr bwMode="auto">
          <a:xfrm>
            <a:off x="395288" y="1557338"/>
            <a:ext cx="8208962"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chemeClr val="accent1"/>
                </a:solidFill>
                <a:latin typeface="微软雅黑" panose="020B0503020204020204" pitchFamily="34" charset="-122"/>
                <a:ea typeface="微软雅黑" panose="020B0503020204020204" pitchFamily="34" charset="-122"/>
              </a:rPr>
              <a:t>课件下载</a:t>
            </a:r>
            <a:r>
              <a:rPr lang="en-US" altLang="zh-CN" sz="3200" b="1" dirty="0" smtClean="0">
                <a:solidFill>
                  <a:schemeClr val="accent1"/>
                </a:solidFill>
                <a:latin typeface="微软雅黑" panose="020B0503020204020204" pitchFamily="34" charset="-122"/>
                <a:ea typeface="微软雅黑" panose="020B0503020204020204" pitchFamily="34" charset="-122"/>
              </a:rPr>
              <a:t>:</a:t>
            </a:r>
          </a:p>
          <a:p>
            <a:pPr eaLnBrk="1" hangingPunct="1"/>
            <a:endParaRPr lang="en-US" altLang="zh-CN" sz="3200" b="1" dirty="0">
              <a:solidFill>
                <a:schemeClr val="accent1"/>
              </a:solidFill>
              <a:latin typeface="微软雅黑" panose="020B0503020204020204" pitchFamily="34" charset="-122"/>
              <a:ea typeface="微软雅黑" panose="020B0503020204020204" pitchFamily="34" charset="-122"/>
            </a:endParaRPr>
          </a:p>
          <a:p>
            <a:pPr eaLnBrk="1" hangingPunct="1"/>
            <a:r>
              <a:rPr lang="en-US" altLang="zh-CN" sz="6000" dirty="0"/>
              <a:t>https://pan.zju.edu.cn/share/2da251540a22f05943f635283e</a:t>
            </a:r>
            <a:r>
              <a:rPr lang="en-US" altLang="zh-CN" sz="6000" dirty="0" smtClean="0">
                <a:solidFill>
                  <a:srgbClr val="000000"/>
                </a:solidFill>
              </a:rPr>
              <a:t> </a:t>
            </a:r>
            <a:endParaRPr lang="zh-CN" altLang="en-US" sz="60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D188B59-E60C-4C4B-8A53-8A5160678A1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15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24E97C3-2FC2-4F80-A535-7CEE8C2032DF}" type="slidenum">
              <a:rPr lang="zh-CN" altLang="en-US" sz="1200">
                <a:solidFill>
                  <a:srgbClr val="000000"/>
                </a:solidFill>
              </a:rPr>
              <a:pPr eaLnBrk="1" hangingPunct="1"/>
              <a:t>40</a:t>
            </a:fld>
            <a:endParaRPr lang="en-US" altLang="zh-CN" sz="1200">
              <a:solidFill>
                <a:srgbClr val="000000"/>
              </a:solidFill>
            </a:endParaRPr>
          </a:p>
        </p:txBody>
      </p:sp>
      <p:grpSp>
        <p:nvGrpSpPr>
          <p:cNvPr id="21512" name="Group 33"/>
          <p:cNvGrpSpPr>
            <a:grpSpLocks/>
          </p:cNvGrpSpPr>
          <p:nvPr/>
        </p:nvGrpSpPr>
        <p:grpSpPr bwMode="auto">
          <a:xfrm>
            <a:off x="857250" y="1428750"/>
            <a:ext cx="7691438" cy="2808288"/>
            <a:chOff x="612" y="346"/>
            <a:chExt cx="4845" cy="1769"/>
          </a:xfrm>
        </p:grpSpPr>
        <p:sp>
          <p:nvSpPr>
            <p:cNvPr id="21521" name="Rectangle 5"/>
            <p:cNvSpPr>
              <a:spLocks noChangeArrowheads="1"/>
            </p:cNvSpPr>
            <p:nvPr/>
          </p:nvSpPr>
          <p:spPr bwMode="auto">
            <a:xfrm>
              <a:off x="612" y="436"/>
              <a:ext cx="167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定义</a:t>
              </a:r>
              <a:r>
                <a:rPr lang="en-US" altLang="zh-CN" b="1">
                  <a:latin typeface="Arial" panose="020B0604020202020204" pitchFamily="34" charset="0"/>
                </a:rPr>
                <a:t>1.5 </a:t>
              </a:r>
              <a:r>
                <a:rPr lang="zh-CN" altLang="en-US" b="1">
                  <a:latin typeface="Arial" panose="020B0604020202020204" pitchFamily="34" charset="0"/>
                </a:rPr>
                <a:t>设近似数</a:t>
              </a:r>
            </a:p>
          </p:txBody>
        </p:sp>
        <p:sp>
          <p:nvSpPr>
            <p:cNvPr id="21522" name="Rectangle 9"/>
            <p:cNvSpPr>
              <a:spLocks noChangeArrowheads="1"/>
            </p:cNvSpPr>
            <p:nvPr/>
          </p:nvSpPr>
          <p:spPr bwMode="auto">
            <a:xfrm>
              <a:off x="703" y="799"/>
              <a:ext cx="5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其中</a:t>
              </a:r>
              <a:endParaRPr lang="zh-CN" altLang="en-US" b="1">
                <a:latin typeface="Arial" panose="020B0604020202020204" pitchFamily="34" charset="0"/>
              </a:endParaRPr>
            </a:p>
          </p:txBody>
        </p:sp>
        <p:sp>
          <p:nvSpPr>
            <p:cNvPr id="21523" name="Rectangle 10"/>
            <p:cNvSpPr>
              <a:spLocks noChangeArrowheads="1"/>
            </p:cNvSpPr>
            <p:nvPr/>
          </p:nvSpPr>
          <p:spPr bwMode="auto">
            <a:xfrm>
              <a:off x="657" y="1616"/>
              <a:ext cx="480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      则称近似值</a:t>
              </a:r>
              <a:r>
                <a:rPr lang="en-GB" altLang="zh-CN" b="1" i="1"/>
                <a:t>x</a:t>
              </a:r>
              <a:r>
                <a:rPr lang="zh-CN" altLang="en-GB" b="1">
                  <a:latin typeface="Arial" panose="020B0604020202020204" pitchFamily="34" charset="0"/>
                </a:rPr>
                <a:t>有</a:t>
              </a:r>
              <a:r>
                <a:rPr lang="en-GB" altLang="zh-CN" b="1" i="1"/>
                <a:t>n</a:t>
              </a:r>
              <a:r>
                <a:rPr lang="zh-CN" altLang="en-GB" b="1"/>
                <a:t>位</a:t>
              </a:r>
              <a:r>
                <a:rPr lang="zh-CN" altLang="en-GB" b="1">
                  <a:latin typeface="Arial" panose="020B0604020202020204" pitchFamily="34" charset="0"/>
                </a:rPr>
                <a:t>有效数字，其中</a:t>
              </a:r>
              <a:r>
                <a:rPr lang="en-GB" altLang="zh-CN" b="1" i="1"/>
                <a:t>a</a:t>
              </a:r>
              <a:r>
                <a:rPr lang="en-GB" altLang="zh-CN" b="1" baseline="-25000"/>
                <a:t>1</a:t>
              </a:r>
              <a:r>
                <a:rPr lang="en-GB" altLang="zh-CN" b="1">
                  <a:latin typeface="Arial" panose="020B0604020202020204" pitchFamily="34" charset="0"/>
                </a:rPr>
                <a:t>, </a:t>
              </a:r>
              <a:r>
                <a:rPr lang="en-GB" altLang="zh-CN" b="1" i="1"/>
                <a:t>a</a:t>
              </a:r>
              <a:r>
                <a:rPr lang="en-GB" altLang="zh-CN" b="1" baseline="-25000"/>
                <a:t>2</a:t>
              </a:r>
              <a:r>
                <a:rPr lang="zh-CN" altLang="en-GB" b="1">
                  <a:latin typeface="Arial" panose="020B0604020202020204" pitchFamily="34" charset="0"/>
                </a:rPr>
                <a:t> </a:t>
              </a:r>
              <a:r>
                <a:rPr lang="en-GB" altLang="zh-CN" b="1">
                  <a:latin typeface="Arial" panose="020B0604020202020204" pitchFamily="34" charset="0"/>
                </a:rPr>
                <a:t>, … , </a:t>
              </a:r>
              <a:r>
                <a:rPr lang="en-GB" altLang="zh-CN" b="1" i="1"/>
                <a:t>a</a:t>
              </a:r>
              <a:r>
                <a:rPr lang="en-GB" altLang="zh-CN" b="1" i="1" baseline="-25000"/>
                <a:t>n</a:t>
              </a:r>
              <a:r>
                <a:rPr lang="zh-CN" altLang="en-GB" b="1">
                  <a:latin typeface="Arial" panose="020B0604020202020204" pitchFamily="34" charset="0"/>
                </a:rPr>
                <a:t>都是</a:t>
              </a:r>
              <a:r>
                <a:rPr lang="en-GB" altLang="zh-CN" b="1" i="1"/>
                <a:t>x</a:t>
              </a:r>
              <a:r>
                <a:rPr lang="zh-CN" altLang="en-GB" b="1">
                  <a:latin typeface="Arial" panose="020B0604020202020204" pitchFamily="34" charset="0"/>
                </a:rPr>
                <a:t>的有效数字，也称</a:t>
              </a:r>
              <a:r>
                <a:rPr lang="en-GB" altLang="zh-CN" b="1" i="1"/>
                <a:t>x</a:t>
              </a:r>
              <a:r>
                <a:rPr lang="zh-CN" altLang="en-GB" b="1">
                  <a:latin typeface="Arial" panose="020B0604020202020204" pitchFamily="34" charset="0"/>
                </a:rPr>
                <a:t>为有</a:t>
              </a:r>
              <a:r>
                <a:rPr lang="en-GB" altLang="zh-CN" b="1" i="1"/>
                <a:t>n</a:t>
              </a:r>
              <a:r>
                <a:rPr lang="zh-CN" altLang="en-GB" b="1"/>
                <a:t>位</a:t>
              </a:r>
              <a:r>
                <a:rPr lang="zh-CN" altLang="en-GB" b="1">
                  <a:latin typeface="Arial" panose="020B0604020202020204" pitchFamily="34" charset="0"/>
                </a:rPr>
                <a:t>有效数字的近似值。</a:t>
              </a:r>
              <a:endParaRPr lang="zh-CN" altLang="en-US" b="1">
                <a:latin typeface="Arial" panose="020B0604020202020204" pitchFamily="34" charset="0"/>
              </a:endParaRPr>
            </a:p>
          </p:txBody>
        </p:sp>
        <p:graphicFrame>
          <p:nvGraphicFramePr>
            <p:cNvPr id="21507" name="Object 25"/>
            <p:cNvGraphicFramePr>
              <a:graphicFrameLocks noChangeAspect="1"/>
            </p:cNvGraphicFramePr>
            <p:nvPr/>
          </p:nvGraphicFramePr>
          <p:xfrm>
            <a:off x="2200" y="346"/>
            <a:ext cx="2401" cy="426"/>
          </p:xfrm>
          <a:graphic>
            <a:graphicData uri="http://schemas.openxmlformats.org/presentationml/2006/ole">
              <mc:AlternateContent xmlns:mc="http://schemas.openxmlformats.org/markup-compatibility/2006">
                <mc:Choice xmlns:v="urn:schemas-microsoft-com:vml" Requires="v">
                  <p:oleObj spid="_x0000_s21645" name="Equation" r:id="rId4" imgW="1396800" imgH="241200" progId="">
                    <p:embed/>
                  </p:oleObj>
                </mc:Choice>
                <mc:Fallback>
                  <p:oleObj name="Equation" r:id="rId4" imgW="1396800" imgH="241200" progId="">
                    <p:embed/>
                    <p:pic>
                      <p:nvPicPr>
                        <p:cNvPr id="0" name="Object 25"/>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200" y="346"/>
                          <a:ext cx="2401"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29"/>
            <p:cNvGraphicFramePr>
              <a:graphicFrameLocks noChangeAspect="1"/>
            </p:cNvGraphicFramePr>
            <p:nvPr/>
          </p:nvGraphicFramePr>
          <p:xfrm>
            <a:off x="1247" y="754"/>
            <a:ext cx="4126" cy="395"/>
          </p:xfrm>
          <a:graphic>
            <a:graphicData uri="http://schemas.openxmlformats.org/presentationml/2006/ole">
              <mc:AlternateContent xmlns:mc="http://schemas.openxmlformats.org/markup-compatibility/2006">
                <mc:Choice xmlns:v="urn:schemas-microsoft-com:vml" Requires="v">
                  <p:oleObj spid="_x0000_s21646" name="Equation" r:id="rId6" imgW="2387520" imgH="228600" progId="">
                    <p:embed/>
                  </p:oleObj>
                </mc:Choice>
                <mc:Fallback>
                  <p:oleObj name="Equation" r:id="rId6" imgW="2387520" imgH="228600" progId="">
                    <p:embed/>
                    <p:pic>
                      <p:nvPicPr>
                        <p:cNvPr id="0" name="Object 29"/>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247" y="754"/>
                          <a:ext cx="4126"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4" name="Rectangle 31"/>
            <p:cNvSpPr>
              <a:spLocks noChangeArrowheads="1"/>
            </p:cNvSpPr>
            <p:nvPr/>
          </p:nvSpPr>
          <p:spPr bwMode="auto">
            <a:xfrm>
              <a:off x="703" y="1071"/>
              <a:ext cx="145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GB" altLang="zh-CN" b="1" i="1"/>
                <a:t>m</a:t>
              </a:r>
              <a:r>
                <a:rPr lang="zh-CN" altLang="en-GB" b="1">
                  <a:latin typeface="Arial" panose="020B0604020202020204" pitchFamily="34" charset="0"/>
                </a:rPr>
                <a:t>为整数，如果</a:t>
              </a:r>
              <a:endParaRPr lang="zh-CN" altLang="en-US" b="1">
                <a:latin typeface="Arial" panose="020B0604020202020204" pitchFamily="34" charset="0"/>
              </a:endParaRPr>
            </a:p>
          </p:txBody>
        </p:sp>
        <p:graphicFrame>
          <p:nvGraphicFramePr>
            <p:cNvPr id="21509" name="Object 32"/>
            <p:cNvGraphicFramePr>
              <a:graphicFrameLocks noChangeAspect="1"/>
            </p:cNvGraphicFramePr>
            <p:nvPr/>
          </p:nvGraphicFramePr>
          <p:xfrm>
            <a:off x="2154" y="1117"/>
            <a:ext cx="2445" cy="448"/>
          </p:xfrm>
          <a:graphic>
            <a:graphicData uri="http://schemas.openxmlformats.org/presentationml/2006/ole">
              <mc:AlternateContent xmlns:mc="http://schemas.openxmlformats.org/markup-compatibility/2006">
                <mc:Choice xmlns:v="urn:schemas-microsoft-com:vml" Requires="v">
                  <p:oleObj spid="_x0000_s21647" name="Equation" r:id="rId8" imgW="1422360" imgH="253800" progId="">
                    <p:embed/>
                  </p:oleObj>
                </mc:Choice>
                <mc:Fallback>
                  <p:oleObj name="Equation" r:id="rId8" imgW="1422360" imgH="253800" progId="">
                    <p:embed/>
                    <p:pic>
                      <p:nvPicPr>
                        <p:cNvPr id="0" name="Object 3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154" y="1117"/>
                          <a:ext cx="2445"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39"/>
          <p:cNvGrpSpPr>
            <a:grpSpLocks/>
          </p:cNvGrpSpPr>
          <p:nvPr/>
        </p:nvGrpSpPr>
        <p:grpSpPr bwMode="auto">
          <a:xfrm>
            <a:off x="2857500" y="4429125"/>
            <a:ext cx="3606800" cy="1033463"/>
            <a:chOff x="1837" y="2251"/>
            <a:chExt cx="2272" cy="651"/>
          </a:xfrm>
        </p:grpSpPr>
        <p:graphicFrame>
          <p:nvGraphicFramePr>
            <p:cNvPr id="21506" name="Object 35"/>
            <p:cNvGraphicFramePr>
              <a:graphicFrameLocks noChangeAspect="1"/>
            </p:cNvGraphicFramePr>
            <p:nvPr/>
          </p:nvGraphicFramePr>
          <p:xfrm>
            <a:off x="1837" y="2296"/>
            <a:ext cx="927" cy="598"/>
          </p:xfrm>
          <a:graphic>
            <a:graphicData uri="http://schemas.openxmlformats.org/presentationml/2006/ole">
              <mc:AlternateContent xmlns:mc="http://schemas.openxmlformats.org/markup-compatibility/2006">
                <mc:Choice xmlns:v="urn:schemas-microsoft-com:vml" Requires="v">
                  <p:oleObj spid="_x0000_s21648" name="Equation" r:id="rId10" imgW="698400" imgH="406080" progId="">
                    <p:embed/>
                  </p:oleObj>
                </mc:Choice>
                <mc:Fallback>
                  <p:oleObj name="Equation" r:id="rId10" imgW="698400" imgH="406080" progId="">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7" y="2296"/>
                          <a:ext cx="927" cy="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9" name="Text Box 36"/>
            <p:cNvSpPr txBox="1">
              <a:spLocks noChangeArrowheads="1"/>
            </p:cNvSpPr>
            <p:nvPr/>
          </p:nvSpPr>
          <p:spPr bwMode="auto">
            <a:xfrm>
              <a:off x="2789" y="2251"/>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三位有效数字</a:t>
              </a:r>
              <a:endParaRPr lang="en-US" altLang="zh-CN" b="1">
                <a:latin typeface="Arial" panose="020B0604020202020204" pitchFamily="34" charset="0"/>
              </a:endParaRPr>
            </a:p>
          </p:txBody>
        </p:sp>
        <p:sp>
          <p:nvSpPr>
            <p:cNvPr id="21520" name="Text Box 38"/>
            <p:cNvSpPr txBox="1">
              <a:spLocks noChangeArrowheads="1"/>
            </p:cNvSpPr>
            <p:nvPr/>
          </p:nvSpPr>
          <p:spPr bwMode="auto">
            <a:xfrm>
              <a:off x="2835" y="2614"/>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五位有效数字</a:t>
              </a:r>
              <a:endParaRPr lang="en-US" altLang="zh-CN" b="1">
                <a:latin typeface="Arial" panose="020B0604020202020204" pitchFamily="34" charset="0"/>
              </a:endParaRPr>
            </a:p>
          </p:txBody>
        </p:sp>
      </p:grpSp>
      <p:sp>
        <p:nvSpPr>
          <p:cNvPr id="74792" name="Text Box 40"/>
          <p:cNvSpPr txBox="1">
            <a:spLocks noChangeArrowheads="1"/>
          </p:cNvSpPr>
          <p:nvPr/>
        </p:nvSpPr>
        <p:spPr bwMode="auto">
          <a:xfrm>
            <a:off x="1489075" y="5583238"/>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有效数字越多，绝对误差越小。</a:t>
            </a:r>
          </a:p>
        </p:txBody>
      </p:sp>
      <p:sp>
        <p:nvSpPr>
          <p:cNvPr id="21515" name="AutoShape 41">
            <a:hlinkClick r:id="" action="ppaction://hlinkshowjump?jump=previousslide" highlightClick="1"/>
          </p:cNvPr>
          <p:cNvSpPr>
            <a:spLocks noChangeArrowheads="1"/>
          </p:cNvSpPr>
          <p:nvPr/>
        </p:nvSpPr>
        <p:spPr bwMode="auto">
          <a:xfrm>
            <a:off x="7885113" y="6308725"/>
            <a:ext cx="466725" cy="549275"/>
          </a:xfrm>
          <a:prstGeom prst="actionButtonBackPrevious">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1516"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1517"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圆角矩形 23"/>
          <p:cNvSpPr/>
          <p:nvPr/>
        </p:nvSpPr>
        <p:spPr>
          <a:xfrm>
            <a:off x="827088" y="1484313"/>
            <a:ext cx="7561262" cy="2808287"/>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792">
                                            <p:txEl>
                                              <p:pRg st="0" end="0"/>
                                            </p:txEl>
                                          </p:spTgt>
                                        </p:tgtEl>
                                        <p:attrNameLst>
                                          <p:attrName>style.visibility</p:attrName>
                                        </p:attrNameLst>
                                      </p:cBhvr>
                                      <p:to>
                                        <p:strVal val="visible"/>
                                      </p:to>
                                    </p:set>
                                    <p:animEffect transition="in" filter="box(in)">
                                      <p:cBhvr>
                                        <p:cTn id="7" dur="500"/>
                                        <p:tgtEl>
                                          <p:spTgt spid="747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日期占位符 2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38DD56-F27C-4911-AAA4-06AD8D3F8E34}"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25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D60786-A3DF-4F1C-958D-1DD53FA494B0}" type="slidenum">
              <a:rPr lang="zh-CN" altLang="en-US" sz="1200">
                <a:solidFill>
                  <a:srgbClr val="000000"/>
                </a:solidFill>
              </a:rPr>
              <a:pPr eaLnBrk="1" hangingPunct="1"/>
              <a:t>41</a:t>
            </a:fld>
            <a:endParaRPr lang="en-US" altLang="zh-CN" sz="1200">
              <a:solidFill>
                <a:srgbClr val="000000"/>
              </a:solidFill>
            </a:endParaRPr>
          </a:p>
        </p:txBody>
      </p:sp>
      <p:sp>
        <p:nvSpPr>
          <p:cNvPr id="22538" name="Rectangle 23"/>
          <p:cNvSpPr>
            <a:spLocks noChangeArrowheads="1"/>
          </p:cNvSpPr>
          <p:nvPr/>
        </p:nvSpPr>
        <p:spPr bwMode="auto">
          <a:xfrm>
            <a:off x="785813" y="857250"/>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en-US" altLang="zh-CN" b="1">
              <a:latin typeface="Arial" panose="020B0604020202020204" pitchFamily="34" charset="0"/>
            </a:endParaRPr>
          </a:p>
        </p:txBody>
      </p:sp>
      <p:sp>
        <p:nvSpPr>
          <p:cNvPr id="22539" name="Line 2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1"/>
          <p:cNvGrpSpPr>
            <a:grpSpLocks/>
          </p:cNvGrpSpPr>
          <p:nvPr/>
        </p:nvGrpSpPr>
        <p:grpSpPr bwMode="auto">
          <a:xfrm>
            <a:off x="539750" y="1500188"/>
            <a:ext cx="8240713" cy="1573212"/>
            <a:chOff x="476" y="630"/>
            <a:chExt cx="5191" cy="991"/>
          </a:xfrm>
        </p:grpSpPr>
        <p:sp>
          <p:nvSpPr>
            <p:cNvPr id="22550" name="Rectangle 38"/>
            <p:cNvSpPr>
              <a:spLocks noChangeArrowheads="1"/>
            </p:cNvSpPr>
            <p:nvPr/>
          </p:nvSpPr>
          <p:spPr bwMode="auto">
            <a:xfrm>
              <a:off x="476" y="709"/>
              <a:ext cx="167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定理</a:t>
              </a:r>
              <a:r>
                <a:rPr lang="en-US" altLang="zh-CN" b="1">
                  <a:latin typeface="Arial" panose="020B0604020202020204" pitchFamily="34" charset="0"/>
                </a:rPr>
                <a:t>1.1 </a:t>
              </a:r>
              <a:r>
                <a:rPr lang="zh-CN" altLang="en-US" b="1">
                  <a:latin typeface="Arial" panose="020B0604020202020204" pitchFamily="34" charset="0"/>
                </a:rPr>
                <a:t>设近似数</a:t>
              </a:r>
            </a:p>
          </p:txBody>
        </p:sp>
        <p:graphicFrame>
          <p:nvGraphicFramePr>
            <p:cNvPr id="22534" name="Object 41"/>
            <p:cNvGraphicFramePr>
              <a:graphicFrameLocks noChangeAspect="1"/>
            </p:cNvGraphicFramePr>
            <p:nvPr/>
          </p:nvGraphicFramePr>
          <p:xfrm>
            <a:off x="1935" y="630"/>
            <a:ext cx="2401" cy="426"/>
          </p:xfrm>
          <a:graphic>
            <a:graphicData uri="http://schemas.openxmlformats.org/presentationml/2006/ole">
              <mc:AlternateContent xmlns:mc="http://schemas.openxmlformats.org/markup-compatibility/2006">
                <mc:Choice xmlns:v="urn:schemas-microsoft-com:vml" Requires="v">
                  <p:oleObj spid="_x0000_s22733" name="Equation" r:id="rId3" imgW="1396800" imgH="241200" progId="">
                    <p:embed/>
                  </p:oleObj>
                </mc:Choice>
                <mc:Fallback>
                  <p:oleObj name="Equation" r:id="rId3" imgW="1396800" imgH="241200" progId="">
                    <p:embed/>
                    <p:pic>
                      <p:nvPicPr>
                        <p:cNvPr id="0" name="Object 4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935" y="630"/>
                          <a:ext cx="2401"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51" name="Rectangle 43"/>
            <p:cNvSpPr>
              <a:spLocks noChangeArrowheads="1"/>
            </p:cNvSpPr>
            <p:nvPr/>
          </p:nvSpPr>
          <p:spPr bwMode="auto">
            <a:xfrm>
              <a:off x="567" y="1071"/>
              <a:ext cx="204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则其相对误差限为</a:t>
              </a:r>
              <a:endParaRPr lang="zh-CN" altLang="en-US" b="1">
                <a:latin typeface="Arial" panose="020B0604020202020204" pitchFamily="34" charset="0"/>
              </a:endParaRPr>
            </a:p>
          </p:txBody>
        </p:sp>
        <p:graphicFrame>
          <p:nvGraphicFramePr>
            <p:cNvPr id="22535" name="Object 44"/>
            <p:cNvGraphicFramePr>
              <a:graphicFrameLocks noChangeAspect="1"/>
            </p:cNvGraphicFramePr>
            <p:nvPr/>
          </p:nvGraphicFramePr>
          <p:xfrm>
            <a:off x="2381" y="1029"/>
            <a:ext cx="1523" cy="592"/>
          </p:xfrm>
          <a:graphic>
            <a:graphicData uri="http://schemas.openxmlformats.org/presentationml/2006/ole">
              <mc:AlternateContent xmlns:mc="http://schemas.openxmlformats.org/markup-compatibility/2006">
                <mc:Choice xmlns:v="urn:schemas-microsoft-com:vml" Requires="v">
                  <p:oleObj spid="_x0000_s22734" name="Equation" r:id="rId5" imgW="1002960" imgH="431640" progId="">
                    <p:embed/>
                  </p:oleObj>
                </mc:Choice>
                <mc:Fallback>
                  <p:oleObj name="Equation" r:id="rId5" imgW="1002960" imgH="431640" progId="">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 y="1029"/>
                          <a:ext cx="1523"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52" name="Rectangle 45"/>
            <p:cNvSpPr>
              <a:spLocks noChangeArrowheads="1"/>
            </p:cNvSpPr>
            <p:nvPr/>
          </p:nvSpPr>
          <p:spPr bwMode="auto">
            <a:xfrm>
              <a:off x="4286" y="738"/>
              <a:ext cx="1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有</a:t>
              </a:r>
              <a:r>
                <a:rPr lang="en-GB" altLang="zh-CN" b="1" i="1"/>
                <a:t>n</a:t>
              </a:r>
              <a:r>
                <a:rPr lang="zh-CN" altLang="en-GB" b="1">
                  <a:latin typeface="Arial" panose="020B0604020202020204" pitchFamily="34" charset="0"/>
                </a:rPr>
                <a:t>位有效数字</a:t>
              </a:r>
              <a:endParaRPr lang="zh-CN" altLang="en-US" b="1">
                <a:latin typeface="Arial" panose="020B0604020202020204" pitchFamily="34" charset="0"/>
              </a:endParaRPr>
            </a:p>
          </p:txBody>
        </p:sp>
      </p:grpSp>
      <p:sp>
        <p:nvSpPr>
          <p:cNvPr id="15407" name="Rectangle 47"/>
          <p:cNvSpPr>
            <a:spLocks noChangeArrowheads="1"/>
          </p:cNvSpPr>
          <p:nvPr/>
        </p:nvSpPr>
        <p:spPr bwMode="auto">
          <a:xfrm>
            <a:off x="971550" y="3284538"/>
            <a:ext cx="357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证：由</a:t>
            </a:r>
            <a:r>
              <a:rPr lang="en-GB" altLang="zh-CN" b="1" i="1"/>
              <a:t>x</a:t>
            </a:r>
            <a:r>
              <a:rPr lang="zh-CN" altLang="en-GB" b="1">
                <a:latin typeface="Arial" panose="020B0604020202020204" pitchFamily="34" charset="0"/>
              </a:rPr>
              <a:t>有</a:t>
            </a:r>
            <a:r>
              <a:rPr lang="en-GB" altLang="zh-CN" b="1" i="1"/>
              <a:t>n</a:t>
            </a:r>
            <a:r>
              <a:rPr lang="zh-CN" altLang="en-GB" b="1">
                <a:latin typeface="Arial" panose="020B0604020202020204" pitchFamily="34" charset="0"/>
              </a:rPr>
              <a:t>位有效数字知</a:t>
            </a:r>
            <a:endParaRPr lang="zh-CN" altLang="en-US" b="1">
              <a:latin typeface="Arial" panose="020B0604020202020204" pitchFamily="34" charset="0"/>
            </a:endParaRPr>
          </a:p>
        </p:txBody>
      </p:sp>
      <p:graphicFrame>
        <p:nvGraphicFramePr>
          <p:cNvPr id="15415" name="Object 55"/>
          <p:cNvGraphicFramePr>
            <a:graphicFrameLocks noChangeAspect="1"/>
          </p:cNvGraphicFramePr>
          <p:nvPr/>
        </p:nvGraphicFramePr>
        <p:xfrm>
          <a:off x="4500563" y="3141663"/>
          <a:ext cx="3881437" cy="711200"/>
        </p:xfrm>
        <a:graphic>
          <a:graphicData uri="http://schemas.openxmlformats.org/presentationml/2006/ole">
            <mc:AlternateContent xmlns:mc="http://schemas.openxmlformats.org/markup-compatibility/2006">
              <mc:Choice xmlns:v="urn:schemas-microsoft-com:vml" Requires="v">
                <p:oleObj spid="_x0000_s22735" name="Equation" r:id="rId7" imgW="1422360" imgH="253800" progId="">
                  <p:embed/>
                </p:oleObj>
              </mc:Choice>
              <mc:Fallback>
                <p:oleObj name="Equation" r:id="rId7" imgW="1422360" imgH="253800" progId="">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141663"/>
                        <a:ext cx="388143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6" name="Object 56"/>
          <p:cNvGraphicFramePr>
            <a:graphicFrameLocks noChangeAspect="1"/>
          </p:cNvGraphicFramePr>
          <p:nvPr/>
        </p:nvGraphicFramePr>
        <p:xfrm>
          <a:off x="1547813" y="3789363"/>
          <a:ext cx="3473450" cy="639762"/>
        </p:xfrm>
        <a:graphic>
          <a:graphicData uri="http://schemas.openxmlformats.org/presentationml/2006/ole">
            <mc:AlternateContent xmlns:mc="http://schemas.openxmlformats.org/markup-compatibility/2006">
              <mc:Choice xmlns:v="urn:schemas-microsoft-com:vml" Requires="v">
                <p:oleObj spid="_x0000_s22736" name="Equation" r:id="rId9" imgW="1434960" imgH="253800" progId="">
                  <p:embed/>
                </p:oleObj>
              </mc:Choice>
              <mc:Fallback>
                <p:oleObj name="Equation" r:id="rId9" imgW="1434960" imgH="253800" progId="">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789363"/>
                        <a:ext cx="347345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7" name="Object 57"/>
          <p:cNvGraphicFramePr>
            <a:graphicFrameLocks noChangeAspect="1"/>
          </p:cNvGraphicFramePr>
          <p:nvPr/>
        </p:nvGraphicFramePr>
        <p:xfrm>
          <a:off x="1116013" y="4437063"/>
          <a:ext cx="6378575" cy="1127125"/>
        </p:xfrm>
        <a:graphic>
          <a:graphicData uri="http://schemas.openxmlformats.org/presentationml/2006/ole">
            <mc:AlternateContent xmlns:mc="http://schemas.openxmlformats.org/markup-compatibility/2006">
              <mc:Choice xmlns:v="urn:schemas-microsoft-com:vml" Requires="v">
                <p:oleObj spid="_x0000_s22737" name="Equation" r:id="rId11" imgW="2336760" imgH="457200" progId="">
                  <p:embed/>
                </p:oleObj>
              </mc:Choice>
              <mc:Fallback>
                <p:oleObj name="Equation" r:id="rId11" imgW="2336760" imgH="457200" progId="">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4437063"/>
                        <a:ext cx="6378575"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18" name="Rectangle 58"/>
          <p:cNvSpPr>
            <a:spLocks noChangeArrowheads="1"/>
          </p:cNvSpPr>
          <p:nvPr/>
        </p:nvSpPr>
        <p:spPr bwMode="auto">
          <a:xfrm>
            <a:off x="1042988" y="602138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即相对误差限</a:t>
            </a:r>
            <a:endParaRPr lang="zh-CN" altLang="en-US" b="1">
              <a:latin typeface="Arial" panose="020B0604020202020204" pitchFamily="34" charset="0"/>
            </a:endParaRPr>
          </a:p>
        </p:txBody>
      </p:sp>
      <p:graphicFrame>
        <p:nvGraphicFramePr>
          <p:cNvPr id="15419" name="Object 59"/>
          <p:cNvGraphicFramePr>
            <a:graphicFrameLocks noChangeAspect="1"/>
          </p:cNvGraphicFramePr>
          <p:nvPr/>
        </p:nvGraphicFramePr>
        <p:xfrm>
          <a:off x="3132138" y="5794375"/>
          <a:ext cx="2738437" cy="1063625"/>
        </p:xfrm>
        <a:graphic>
          <a:graphicData uri="http://schemas.openxmlformats.org/presentationml/2006/ole">
            <mc:AlternateContent xmlns:mc="http://schemas.openxmlformats.org/markup-compatibility/2006">
              <mc:Choice xmlns:v="urn:schemas-microsoft-com:vml" Requires="v">
                <p:oleObj spid="_x0000_s22738" name="Equation" r:id="rId13" imgW="1002960" imgH="431640" progId="">
                  <p:embed/>
                </p:oleObj>
              </mc:Choice>
              <mc:Fallback>
                <p:oleObj name="Equation" r:id="rId13" imgW="1002960" imgH="431640" progId="">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5794375"/>
                        <a:ext cx="27384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20" name="Text Box 60"/>
          <p:cNvSpPr txBox="1">
            <a:spLocks noChangeArrowheads="1"/>
          </p:cNvSpPr>
          <p:nvPr/>
        </p:nvSpPr>
        <p:spPr bwMode="auto">
          <a:xfrm>
            <a:off x="6516688" y="6021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证毕。</a:t>
            </a:r>
          </a:p>
        </p:txBody>
      </p:sp>
      <p:sp>
        <p:nvSpPr>
          <p:cNvPr id="22544" name="AutoShape 62">
            <a:hlinkClick r:id="" action="ppaction://hlinkshowjump?jump=previousslide" highlightClick="1"/>
          </p:cNvPr>
          <p:cNvSpPr>
            <a:spLocks noChangeArrowheads="1"/>
          </p:cNvSpPr>
          <p:nvPr/>
        </p:nvSpPr>
        <p:spPr bwMode="auto">
          <a:xfrm>
            <a:off x="7885113" y="6308725"/>
            <a:ext cx="466725" cy="549275"/>
          </a:xfrm>
          <a:prstGeom prst="actionButtonBackPrevious">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2545"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2547"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矩形 10"/>
          <p:cNvSpPr>
            <a:spLocks noChangeArrowheads="1"/>
          </p:cNvSpPr>
          <p:nvPr/>
        </p:nvSpPr>
        <p:spPr bwMode="auto">
          <a:xfrm>
            <a:off x="179388" y="755650"/>
            <a:ext cx="5129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有效数字与相对误差的关系</a:t>
            </a:r>
          </a:p>
        </p:txBody>
      </p:sp>
      <p:sp>
        <p:nvSpPr>
          <p:cNvPr id="27" name="圆角矩形 26"/>
          <p:cNvSpPr/>
          <p:nvPr/>
        </p:nvSpPr>
        <p:spPr>
          <a:xfrm>
            <a:off x="611188" y="1557338"/>
            <a:ext cx="8281987" cy="1511300"/>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07"/>
                                        </p:tgtEl>
                                        <p:attrNameLst>
                                          <p:attrName>style.visibility</p:attrName>
                                        </p:attrNameLst>
                                      </p:cBhvr>
                                      <p:to>
                                        <p:strVal val="visible"/>
                                      </p:to>
                                    </p:set>
                                    <p:animEffect transition="in" filter="box(in)">
                                      <p:cBhvr>
                                        <p:cTn id="7" dur="500"/>
                                        <p:tgtEl>
                                          <p:spTgt spid="15407"/>
                                        </p:tgtEl>
                                      </p:cBhvr>
                                    </p:animEffect>
                                  </p:childTnLst>
                                </p:cTn>
                              </p:par>
                            </p:childTnLst>
                          </p:cTn>
                        </p:par>
                        <p:par>
                          <p:cTn id="8" fill="hold" nodeType="with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5415"/>
                                        </p:tgtEl>
                                        <p:attrNameLst>
                                          <p:attrName>style.visibility</p:attrName>
                                        </p:attrNameLst>
                                      </p:cBhvr>
                                      <p:to>
                                        <p:strVal val="visible"/>
                                      </p:to>
                                    </p:set>
                                    <p:animEffect transition="in" filter="box(in)">
                                      <p:cBhvr>
                                        <p:cTn id="11" dur="500"/>
                                        <p:tgtEl>
                                          <p:spTgt spid="15415"/>
                                        </p:tgtEl>
                                      </p:cBhvr>
                                    </p:animEffect>
                                  </p:childTnLst>
                                </p:cTn>
                              </p:par>
                            </p:childTnLst>
                          </p:cTn>
                        </p:par>
                        <p:par>
                          <p:cTn id="12" fill="hold" nodeType="with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5416"/>
                                        </p:tgtEl>
                                        <p:attrNameLst>
                                          <p:attrName>style.visibility</p:attrName>
                                        </p:attrNameLst>
                                      </p:cBhvr>
                                      <p:to>
                                        <p:strVal val="visible"/>
                                      </p:to>
                                    </p:set>
                                    <p:animEffect transition="in" filter="box(in)">
                                      <p:cBhvr>
                                        <p:cTn id="15" dur="500"/>
                                        <p:tgtEl>
                                          <p:spTgt spid="15416"/>
                                        </p:tgtEl>
                                      </p:cBhvr>
                                    </p:animEffect>
                                  </p:childTnLst>
                                </p:cTn>
                              </p:par>
                            </p:childTnLst>
                          </p:cTn>
                        </p:par>
                        <p:par>
                          <p:cTn id="16" fill="hold" nodeType="with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15417"/>
                                        </p:tgtEl>
                                        <p:attrNameLst>
                                          <p:attrName>style.visibility</p:attrName>
                                        </p:attrNameLst>
                                      </p:cBhvr>
                                      <p:to>
                                        <p:strVal val="visible"/>
                                      </p:to>
                                    </p:set>
                                    <p:animEffect transition="in" filter="box(in)">
                                      <p:cBhvr>
                                        <p:cTn id="19" dur="500"/>
                                        <p:tgtEl>
                                          <p:spTgt spid="15417"/>
                                        </p:tgtEl>
                                      </p:cBhvr>
                                    </p:animEffect>
                                  </p:childTnLst>
                                </p:cTn>
                              </p:par>
                            </p:childTnLst>
                          </p:cTn>
                        </p:par>
                        <p:par>
                          <p:cTn id="20" fill="hold" nodeType="with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5418"/>
                                        </p:tgtEl>
                                        <p:attrNameLst>
                                          <p:attrName>style.visibility</p:attrName>
                                        </p:attrNameLst>
                                      </p:cBhvr>
                                      <p:to>
                                        <p:strVal val="visible"/>
                                      </p:to>
                                    </p:set>
                                    <p:animEffect transition="in" filter="box(in)">
                                      <p:cBhvr>
                                        <p:cTn id="23" dur="500"/>
                                        <p:tgtEl>
                                          <p:spTgt spid="15418"/>
                                        </p:tgtEl>
                                      </p:cBhvr>
                                    </p:animEffect>
                                  </p:childTnLst>
                                </p:cTn>
                              </p:par>
                            </p:childTnLst>
                          </p:cTn>
                        </p:par>
                        <p:par>
                          <p:cTn id="24" fill="hold" nodeType="withGroup">
                            <p:stCondLst>
                              <p:cond delay="2500"/>
                            </p:stCondLst>
                            <p:childTnLst>
                              <p:par>
                                <p:cTn id="25" presetID="4" presetClass="entr" presetSubtype="16" fill="hold" nodeType="afterEffect">
                                  <p:stCondLst>
                                    <p:cond delay="0"/>
                                  </p:stCondLst>
                                  <p:childTnLst>
                                    <p:set>
                                      <p:cBhvr>
                                        <p:cTn id="26" dur="1" fill="hold">
                                          <p:stCondLst>
                                            <p:cond delay="0"/>
                                          </p:stCondLst>
                                        </p:cTn>
                                        <p:tgtEl>
                                          <p:spTgt spid="15419"/>
                                        </p:tgtEl>
                                        <p:attrNameLst>
                                          <p:attrName>style.visibility</p:attrName>
                                        </p:attrNameLst>
                                      </p:cBhvr>
                                      <p:to>
                                        <p:strVal val="visible"/>
                                      </p:to>
                                    </p:set>
                                    <p:animEffect transition="in" filter="box(in)">
                                      <p:cBhvr>
                                        <p:cTn id="27" dur="500"/>
                                        <p:tgtEl>
                                          <p:spTgt spid="15419"/>
                                        </p:tgtEl>
                                      </p:cBhvr>
                                    </p:animEffect>
                                  </p:childTnLst>
                                </p:cTn>
                              </p:par>
                            </p:childTnLst>
                          </p:cTn>
                        </p:par>
                        <p:par>
                          <p:cTn id="28" fill="hold" nodeType="withGroup">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15420"/>
                                        </p:tgtEl>
                                        <p:attrNameLst>
                                          <p:attrName>style.visibility</p:attrName>
                                        </p:attrNameLst>
                                      </p:cBhvr>
                                      <p:to>
                                        <p:strVal val="visible"/>
                                      </p:to>
                                    </p:set>
                                    <p:animEffect transition="in" filter="box(in)">
                                      <p:cBhvr>
                                        <p:cTn id="31" dur="500"/>
                                        <p:tgtEl>
                                          <p:spTgt spid="15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7" grpId="0"/>
      <p:bldP spid="15418" grpId="0"/>
      <p:bldP spid="154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8A7FE5C-E4D5-4C3F-91E1-E341B1813EB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35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B878789-FE1B-44FE-BBE5-772A93A79DF9}" type="slidenum">
              <a:rPr lang="zh-CN" altLang="en-US" sz="1200">
                <a:solidFill>
                  <a:srgbClr val="000000"/>
                </a:solidFill>
              </a:rPr>
              <a:pPr eaLnBrk="1" hangingPunct="1"/>
              <a:t>42</a:t>
            </a:fld>
            <a:endParaRPr lang="en-US" altLang="zh-CN" sz="1200">
              <a:solidFill>
                <a:srgbClr val="000000"/>
              </a:solidFill>
            </a:endParaRPr>
          </a:p>
        </p:txBody>
      </p:sp>
      <p:grpSp>
        <p:nvGrpSpPr>
          <p:cNvPr id="23561" name="组合 20"/>
          <p:cNvGrpSpPr>
            <a:grpSpLocks/>
          </p:cNvGrpSpPr>
          <p:nvPr/>
        </p:nvGrpSpPr>
        <p:grpSpPr bwMode="auto">
          <a:xfrm>
            <a:off x="539750" y="1573213"/>
            <a:ext cx="8210550" cy="1639887"/>
            <a:chOff x="611188" y="692150"/>
            <a:chExt cx="8210550" cy="1639888"/>
          </a:xfrm>
        </p:grpSpPr>
        <p:sp>
          <p:nvSpPr>
            <p:cNvPr id="23569" name="Rectangle 22"/>
            <p:cNvSpPr>
              <a:spLocks noChangeArrowheads="1"/>
            </p:cNvSpPr>
            <p:nvPr/>
          </p:nvSpPr>
          <p:spPr bwMode="auto">
            <a:xfrm>
              <a:off x="611188" y="836613"/>
              <a:ext cx="26638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定理</a:t>
              </a:r>
              <a:r>
                <a:rPr lang="en-US" altLang="zh-CN" b="1">
                  <a:latin typeface="Arial" panose="020B0604020202020204" pitchFamily="34" charset="0"/>
                </a:rPr>
                <a:t>1.2 </a:t>
              </a:r>
              <a:r>
                <a:rPr lang="zh-CN" altLang="en-US" b="1">
                  <a:latin typeface="Arial" panose="020B0604020202020204" pitchFamily="34" charset="0"/>
                </a:rPr>
                <a:t>设近似数</a:t>
              </a:r>
            </a:p>
          </p:txBody>
        </p:sp>
        <p:graphicFrame>
          <p:nvGraphicFramePr>
            <p:cNvPr id="23557" name="Object 23"/>
            <p:cNvGraphicFramePr>
              <a:graphicFrameLocks noChangeAspect="1"/>
            </p:cNvGraphicFramePr>
            <p:nvPr/>
          </p:nvGraphicFramePr>
          <p:xfrm>
            <a:off x="3059113" y="692150"/>
            <a:ext cx="3673475" cy="676275"/>
          </p:xfrm>
          <a:graphic>
            <a:graphicData uri="http://schemas.openxmlformats.org/presentationml/2006/ole">
              <mc:AlternateContent xmlns:mc="http://schemas.openxmlformats.org/markup-compatibility/2006">
                <mc:Choice xmlns:v="urn:schemas-microsoft-com:vml" Requires="v">
                  <p:oleObj spid="_x0000_s23722" name="Equation" r:id="rId3" imgW="1346040" imgH="241200" progId="">
                    <p:embed/>
                  </p:oleObj>
                </mc:Choice>
                <mc:Fallback>
                  <p:oleObj name="Equation" r:id="rId3" imgW="1346040" imgH="241200" progId="">
                    <p:embed/>
                    <p:pic>
                      <p:nvPicPr>
                        <p:cNvPr id="0" name="Object 2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059113" y="692150"/>
                          <a:ext cx="36734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0" name="Rectangle 24"/>
            <p:cNvSpPr>
              <a:spLocks noChangeArrowheads="1"/>
            </p:cNvSpPr>
            <p:nvPr/>
          </p:nvSpPr>
          <p:spPr bwMode="auto">
            <a:xfrm>
              <a:off x="6659563" y="836613"/>
              <a:ext cx="20526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的相对误差限</a:t>
              </a:r>
              <a:endParaRPr lang="zh-CN" altLang="en-US" b="1">
                <a:latin typeface="Arial" panose="020B0604020202020204" pitchFamily="34" charset="0"/>
              </a:endParaRPr>
            </a:p>
          </p:txBody>
        </p:sp>
        <p:graphicFrame>
          <p:nvGraphicFramePr>
            <p:cNvPr id="23558" name="Object 25"/>
            <p:cNvGraphicFramePr>
              <a:graphicFrameLocks noChangeAspect="1"/>
            </p:cNvGraphicFramePr>
            <p:nvPr/>
          </p:nvGraphicFramePr>
          <p:xfrm>
            <a:off x="900113" y="1268413"/>
            <a:ext cx="3536950" cy="1063625"/>
          </p:xfrm>
          <a:graphic>
            <a:graphicData uri="http://schemas.openxmlformats.org/presentationml/2006/ole">
              <mc:AlternateContent xmlns:mc="http://schemas.openxmlformats.org/markup-compatibility/2006">
                <mc:Choice xmlns:v="urn:schemas-microsoft-com:vml" Requires="v">
                  <p:oleObj spid="_x0000_s23723" name="Equation" r:id="rId5" imgW="1295280" imgH="431640" progId="">
                    <p:embed/>
                  </p:oleObj>
                </mc:Choice>
                <mc:Fallback>
                  <p:oleObj name="Equation" r:id="rId5" imgW="1295280" imgH="431640" progId="">
                    <p:embed/>
                    <p:pic>
                      <p:nvPicPr>
                        <p:cNvPr id="0" name="Object 2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00113" y="1268413"/>
                          <a:ext cx="353695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1" name="Rectangle 27"/>
            <p:cNvSpPr>
              <a:spLocks noChangeArrowheads="1"/>
            </p:cNvSpPr>
            <p:nvPr/>
          </p:nvSpPr>
          <p:spPr bwMode="auto">
            <a:xfrm>
              <a:off x="4716463" y="1557338"/>
              <a:ext cx="4105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则它至少有</a:t>
              </a:r>
              <a:r>
                <a:rPr lang="en-GB" altLang="zh-CN" b="1" i="1"/>
                <a:t>n</a:t>
              </a:r>
              <a:r>
                <a:rPr lang="zh-CN" altLang="en-GB" b="1"/>
                <a:t>位有效数字。</a:t>
              </a:r>
              <a:endParaRPr lang="zh-CN" altLang="en-US" b="1">
                <a:latin typeface="Arial" panose="020B0604020202020204" pitchFamily="34" charset="0"/>
              </a:endParaRPr>
            </a:p>
          </p:txBody>
        </p:sp>
      </p:grpSp>
      <p:grpSp>
        <p:nvGrpSpPr>
          <p:cNvPr id="3" name="Group 33"/>
          <p:cNvGrpSpPr>
            <a:grpSpLocks/>
          </p:cNvGrpSpPr>
          <p:nvPr/>
        </p:nvGrpSpPr>
        <p:grpSpPr bwMode="auto">
          <a:xfrm>
            <a:off x="827088" y="3257550"/>
            <a:ext cx="6697662" cy="603250"/>
            <a:chOff x="521" y="1616"/>
            <a:chExt cx="4403" cy="403"/>
          </a:xfrm>
        </p:grpSpPr>
        <p:sp>
          <p:nvSpPr>
            <p:cNvPr id="23568" name="Rectangle 28"/>
            <p:cNvSpPr>
              <a:spLocks noChangeArrowheads="1"/>
            </p:cNvSpPr>
            <p:nvPr/>
          </p:nvSpPr>
          <p:spPr bwMode="auto">
            <a:xfrm>
              <a:off x="521" y="16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证：由于</a:t>
              </a:r>
              <a:endParaRPr lang="en-US" altLang="zh-CN" b="1">
                <a:latin typeface="Arial" panose="020B0604020202020204" pitchFamily="34" charset="0"/>
              </a:endParaRPr>
            </a:p>
          </p:txBody>
        </p:sp>
        <p:graphicFrame>
          <p:nvGraphicFramePr>
            <p:cNvPr id="23555" name="Object 29"/>
            <p:cNvGraphicFramePr>
              <a:graphicFrameLocks noChangeAspect="1"/>
            </p:cNvGraphicFramePr>
            <p:nvPr/>
          </p:nvGraphicFramePr>
          <p:xfrm>
            <a:off x="1383" y="1616"/>
            <a:ext cx="1088" cy="369"/>
          </p:xfrm>
          <a:graphic>
            <a:graphicData uri="http://schemas.openxmlformats.org/presentationml/2006/ole">
              <mc:AlternateContent xmlns:mc="http://schemas.openxmlformats.org/markup-compatibility/2006">
                <mc:Choice xmlns:v="urn:schemas-microsoft-com:vml" Requires="v">
                  <p:oleObj spid="_x0000_s23724" name="Equation" r:id="rId7" imgW="749160" imgH="253800" progId="">
                    <p:embed/>
                  </p:oleObj>
                </mc:Choice>
                <mc:Fallback>
                  <p:oleObj name="Equation" r:id="rId7" imgW="749160" imgH="253800" progId="">
                    <p:embed/>
                    <p:pic>
                      <p:nvPicPr>
                        <p:cNvPr id="0" name="Object 2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383" y="1616"/>
                          <a:ext cx="1088"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30"/>
            <p:cNvGraphicFramePr>
              <a:graphicFrameLocks noChangeAspect="1"/>
            </p:cNvGraphicFramePr>
            <p:nvPr/>
          </p:nvGraphicFramePr>
          <p:xfrm>
            <a:off x="2562" y="1616"/>
            <a:ext cx="2362" cy="403"/>
          </p:xfrm>
          <a:graphic>
            <a:graphicData uri="http://schemas.openxmlformats.org/presentationml/2006/ole">
              <mc:AlternateContent xmlns:mc="http://schemas.openxmlformats.org/markup-compatibility/2006">
                <mc:Choice xmlns:v="urn:schemas-microsoft-com:vml" Requires="v">
                  <p:oleObj spid="_x0000_s23725" name="Equation" r:id="rId9" imgW="1549080" imgH="253800" progId="">
                    <p:embed/>
                  </p:oleObj>
                </mc:Choice>
                <mc:Fallback>
                  <p:oleObj name="Equation" r:id="rId9" imgW="1549080" imgH="253800" progId="">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2" y="1616"/>
                          <a:ext cx="2362"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6831" name="Object 31"/>
          <p:cNvGraphicFramePr>
            <a:graphicFrameLocks noChangeAspect="1"/>
          </p:cNvGraphicFramePr>
          <p:nvPr/>
        </p:nvGraphicFramePr>
        <p:xfrm>
          <a:off x="900113" y="4049713"/>
          <a:ext cx="7272337" cy="984250"/>
        </p:xfrm>
        <a:graphic>
          <a:graphicData uri="http://schemas.openxmlformats.org/presentationml/2006/ole">
            <mc:AlternateContent xmlns:mc="http://schemas.openxmlformats.org/markup-compatibility/2006">
              <mc:Choice xmlns:v="urn:schemas-microsoft-com:vml" Requires="v">
                <p:oleObj spid="_x0000_s23726" name="Equation" r:id="rId11" imgW="2882880" imgH="431640" progId="">
                  <p:embed/>
                </p:oleObj>
              </mc:Choice>
              <mc:Fallback>
                <p:oleObj name="Equation" r:id="rId11" imgW="2882880" imgH="431640" progId="">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4049713"/>
                        <a:ext cx="727233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32" name="Rectangle 32"/>
          <p:cNvSpPr>
            <a:spLocks noChangeArrowheads="1"/>
          </p:cNvSpPr>
          <p:nvPr/>
        </p:nvSpPr>
        <p:spPr bwMode="auto">
          <a:xfrm>
            <a:off x="900113" y="5229225"/>
            <a:ext cx="56880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因此，</a:t>
            </a:r>
            <a:r>
              <a:rPr lang="en-GB" altLang="zh-CN" b="1" i="1"/>
              <a:t>x </a:t>
            </a:r>
            <a:r>
              <a:rPr lang="zh-CN" altLang="en-GB" b="1"/>
              <a:t>至少有</a:t>
            </a:r>
            <a:r>
              <a:rPr lang="en-GB" altLang="zh-CN" b="1" i="1"/>
              <a:t>n</a:t>
            </a:r>
            <a:r>
              <a:rPr lang="zh-CN" altLang="en-GB" b="1"/>
              <a:t>位有效数字。证毕。</a:t>
            </a:r>
            <a:endParaRPr lang="en-US" altLang="zh-CN" b="1">
              <a:latin typeface="Arial" panose="020B0604020202020204" pitchFamily="34" charset="0"/>
            </a:endParaRPr>
          </a:p>
        </p:txBody>
      </p:sp>
      <p:sp>
        <p:nvSpPr>
          <p:cNvPr id="23564"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3566"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圆角矩形 21"/>
          <p:cNvSpPr/>
          <p:nvPr/>
        </p:nvSpPr>
        <p:spPr>
          <a:xfrm>
            <a:off x="468313" y="1628775"/>
            <a:ext cx="8207375" cy="1512888"/>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nodeType="with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76831"/>
                                        </p:tgtEl>
                                        <p:attrNameLst>
                                          <p:attrName>style.visibility</p:attrName>
                                        </p:attrNameLst>
                                      </p:cBhvr>
                                      <p:to>
                                        <p:strVal val="visible"/>
                                      </p:to>
                                    </p:set>
                                    <p:animEffect transition="in" filter="box(in)">
                                      <p:cBhvr>
                                        <p:cTn id="11" dur="500"/>
                                        <p:tgtEl>
                                          <p:spTgt spid="76831"/>
                                        </p:tgtEl>
                                      </p:cBhvr>
                                    </p:animEffect>
                                  </p:childTnLst>
                                </p:cTn>
                              </p:par>
                            </p:childTnLst>
                          </p:cTn>
                        </p:par>
                        <p:par>
                          <p:cTn id="12" fill="hold" nodeType="with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76832"/>
                                        </p:tgtEl>
                                        <p:attrNameLst>
                                          <p:attrName>style.visibility</p:attrName>
                                        </p:attrNameLst>
                                      </p:cBhvr>
                                      <p:to>
                                        <p:strVal val="visible"/>
                                      </p:to>
                                    </p:set>
                                    <p:animEffect transition="in" filter="box(in)">
                                      <p:cBhvr>
                                        <p:cTn id="15" dur="500"/>
                                        <p:tgtEl>
                                          <p:spTgt spid="76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7" name="日期占位符 2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209C500-1D00-411E-96B4-A2A3A9B8E4AD}"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45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B8F3142-ABB0-40BD-992C-C79F5886B3F4}" type="slidenum">
              <a:rPr lang="zh-CN" altLang="en-US" sz="1200">
                <a:solidFill>
                  <a:srgbClr val="000000"/>
                </a:solidFill>
              </a:rPr>
              <a:pPr eaLnBrk="1" hangingPunct="1"/>
              <a:t>43</a:t>
            </a:fld>
            <a:endParaRPr lang="en-US" altLang="zh-CN" sz="1200">
              <a:solidFill>
                <a:srgbClr val="000000"/>
              </a:solidFill>
            </a:endParaRPr>
          </a:p>
        </p:txBody>
      </p:sp>
      <p:sp>
        <p:nvSpPr>
          <p:cNvPr id="24589" name="Line 6"/>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0" name="Group 9"/>
          <p:cNvGrpSpPr>
            <a:grpSpLocks/>
          </p:cNvGrpSpPr>
          <p:nvPr/>
        </p:nvGrpSpPr>
        <p:grpSpPr bwMode="auto">
          <a:xfrm>
            <a:off x="252413" y="1484313"/>
            <a:ext cx="8496300" cy="936625"/>
            <a:chOff x="210" y="527"/>
            <a:chExt cx="5165" cy="590"/>
          </a:xfrm>
        </p:grpSpPr>
        <p:sp>
          <p:nvSpPr>
            <p:cNvPr id="24601" name="Rectangle 7"/>
            <p:cNvSpPr>
              <a:spLocks noChangeArrowheads="1"/>
            </p:cNvSpPr>
            <p:nvPr/>
          </p:nvSpPr>
          <p:spPr bwMode="auto">
            <a:xfrm>
              <a:off x="210" y="527"/>
              <a:ext cx="5165" cy="590"/>
            </a:xfrm>
            <a:prstGeom prst="rect">
              <a:avLst/>
            </a:prstGeom>
            <a:noFill/>
            <a:ln w="9525">
              <a:noFill/>
              <a:miter lim="800000"/>
              <a:headEnd/>
              <a:tailEnd/>
            </a:ln>
          </p:spPr>
          <p:txBody>
            <a:bodyPr/>
            <a:lstStyle/>
            <a:p>
              <a:pPr>
                <a:spcBef>
                  <a:spcPct val="20000"/>
                </a:spcBef>
                <a:buClr>
                  <a:srgbClr val="FFFF00"/>
                </a:buClr>
                <a:buSzPct val="80000"/>
                <a:buFont typeface="Wingdings" pitchFamily="2" charset="2"/>
                <a:buNone/>
                <a:defRPr/>
              </a:pPr>
              <a:r>
                <a:rPr lang="zh-CN" altLang="en-US" b="1" dirty="0">
                  <a:latin typeface="+mn-ea"/>
                  <a:ea typeface="+mn-ea"/>
                </a:rPr>
                <a:t>例</a:t>
              </a:r>
              <a:r>
                <a:rPr lang="en-US" altLang="zh-CN" b="1" dirty="0">
                  <a:latin typeface="+mn-ea"/>
                  <a:ea typeface="+mn-ea"/>
                </a:rPr>
                <a:t>1.4 </a:t>
              </a:r>
              <a:r>
                <a:rPr lang="zh-CN" altLang="en-US" b="1" dirty="0">
                  <a:latin typeface="+mn-ea"/>
                  <a:ea typeface="+mn-ea"/>
                </a:rPr>
                <a:t>要使      的近似值的相对误差限小于</a:t>
              </a:r>
              <a:r>
                <a:rPr lang="en-US" altLang="zh-CN" b="1" dirty="0">
                  <a:latin typeface="+mn-ea"/>
                  <a:ea typeface="+mn-ea"/>
                </a:rPr>
                <a:t>0.1%</a:t>
              </a:r>
              <a:r>
                <a:rPr lang="zh-CN" altLang="en-US" b="1" dirty="0">
                  <a:latin typeface="+mn-ea"/>
                  <a:ea typeface="+mn-ea"/>
                </a:rPr>
                <a:t>，要取几位有效数字？</a:t>
              </a:r>
            </a:p>
          </p:txBody>
        </p:sp>
        <p:graphicFrame>
          <p:nvGraphicFramePr>
            <p:cNvPr id="24586" name="Object 8"/>
            <p:cNvGraphicFramePr>
              <a:graphicFrameLocks noChangeAspect="1"/>
            </p:cNvGraphicFramePr>
            <p:nvPr/>
          </p:nvGraphicFramePr>
          <p:xfrm>
            <a:off x="1338" y="572"/>
            <a:ext cx="317" cy="227"/>
          </p:xfrm>
          <a:graphic>
            <a:graphicData uri="http://schemas.openxmlformats.org/presentationml/2006/ole">
              <mc:AlternateContent xmlns:mc="http://schemas.openxmlformats.org/markup-compatibility/2006">
                <mc:Choice xmlns:v="urn:schemas-microsoft-com:vml" Requires="v">
                  <p:oleObj spid="_x0000_s24872" name="Equation" r:id="rId3" imgW="317160" imgH="228600" progId="">
                    <p:embed/>
                  </p:oleObj>
                </mc:Choice>
                <mc:Fallback>
                  <p:oleObj name="Equation" r:id="rId3" imgW="317160" imgH="2286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38" y="572"/>
                          <a:ext cx="31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1" name="Group 11"/>
          <p:cNvGrpSpPr>
            <a:grpSpLocks/>
          </p:cNvGrpSpPr>
          <p:nvPr/>
        </p:nvGrpSpPr>
        <p:grpSpPr bwMode="auto">
          <a:xfrm>
            <a:off x="323850" y="4941888"/>
            <a:ext cx="8351838" cy="1511300"/>
            <a:chOff x="287" y="663"/>
            <a:chExt cx="5236" cy="1069"/>
          </a:xfrm>
        </p:grpSpPr>
        <p:sp>
          <p:nvSpPr>
            <p:cNvPr id="2" name="Rectangle 12"/>
            <p:cNvSpPr>
              <a:spLocks noChangeArrowheads="1"/>
            </p:cNvSpPr>
            <p:nvPr/>
          </p:nvSpPr>
          <p:spPr bwMode="auto">
            <a:xfrm>
              <a:off x="287" y="709"/>
              <a:ext cx="5236" cy="102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spcBef>
                  <a:spcPct val="20000"/>
                </a:spcBef>
                <a:buClr>
                  <a:srgbClr val="FFFF00"/>
                </a:buClr>
                <a:buSzPct val="80000"/>
                <a:defRPr/>
              </a:pPr>
              <a:r>
                <a:rPr lang="zh-CN" altLang="en-US" b="1" dirty="0">
                  <a:solidFill>
                    <a:schemeClr val="tx1"/>
                  </a:solidFill>
                  <a:latin typeface="Arial" pitchFamily="34" charset="0"/>
                </a:rPr>
                <a:t>定理</a:t>
              </a:r>
              <a:r>
                <a:rPr lang="en-US" altLang="zh-CN" b="1" dirty="0">
                  <a:solidFill>
                    <a:schemeClr val="tx1"/>
                  </a:solidFill>
                  <a:latin typeface="Arial" pitchFamily="34" charset="0"/>
                </a:rPr>
                <a:t>1.1 </a:t>
              </a:r>
              <a:r>
                <a:rPr lang="zh-CN" altLang="en-US" b="1" dirty="0">
                  <a:solidFill>
                    <a:schemeClr val="tx1"/>
                  </a:solidFill>
                  <a:latin typeface="Arial" pitchFamily="34" charset="0"/>
                </a:rPr>
                <a:t>设近似数                                             </a:t>
              </a:r>
              <a:r>
                <a:rPr lang="zh-CN" altLang="en-GB" b="1" dirty="0">
                  <a:solidFill>
                    <a:schemeClr val="tx1"/>
                  </a:solidFill>
                  <a:latin typeface="Arial" pitchFamily="34" charset="0"/>
                </a:rPr>
                <a:t>有</a:t>
              </a:r>
              <a:r>
                <a:rPr lang="en-GB" altLang="zh-CN" b="1" i="1" dirty="0">
                  <a:solidFill>
                    <a:schemeClr val="tx1"/>
                  </a:solidFill>
                </a:rPr>
                <a:t>n</a:t>
              </a:r>
              <a:r>
                <a:rPr lang="zh-CN" altLang="en-GB" b="1" dirty="0">
                  <a:solidFill>
                    <a:schemeClr val="tx1"/>
                  </a:solidFill>
                  <a:latin typeface="Arial" pitchFamily="34" charset="0"/>
                </a:rPr>
                <a:t>位有效数字</a:t>
              </a:r>
              <a:endParaRPr lang="en-US" altLang="zh-CN" b="1" dirty="0">
                <a:solidFill>
                  <a:schemeClr val="tx1"/>
                </a:solidFill>
                <a:latin typeface="Arial" pitchFamily="34" charset="0"/>
              </a:endParaRPr>
            </a:p>
            <a:p>
              <a:pPr marL="342900" indent="-342900">
                <a:spcBef>
                  <a:spcPct val="20000"/>
                </a:spcBef>
                <a:buClr>
                  <a:srgbClr val="FFFF00"/>
                </a:buClr>
                <a:buSzPct val="80000"/>
                <a:defRPr/>
              </a:pPr>
              <a:r>
                <a:rPr lang="zh-CN" altLang="en-GB" b="1" dirty="0">
                  <a:solidFill>
                    <a:schemeClr val="tx1"/>
                  </a:solidFill>
                </a:rPr>
                <a:t>则其相对误差限为</a:t>
              </a:r>
              <a:endParaRPr lang="zh-CN" altLang="en-US" b="1" dirty="0">
                <a:solidFill>
                  <a:schemeClr val="tx1"/>
                </a:solidFill>
                <a:latin typeface="Arial" pitchFamily="34" charset="0"/>
              </a:endParaRPr>
            </a:p>
            <a:p>
              <a:pPr marL="342900" indent="-342900">
                <a:spcBef>
                  <a:spcPct val="20000"/>
                </a:spcBef>
                <a:buClr>
                  <a:srgbClr val="FFFF00"/>
                </a:buClr>
                <a:buSzPct val="80000"/>
                <a:defRPr/>
              </a:pPr>
              <a:endParaRPr lang="zh-CN" altLang="en-US" b="1" dirty="0">
                <a:solidFill>
                  <a:schemeClr val="tx1"/>
                </a:solidFill>
                <a:latin typeface="Arial" pitchFamily="34" charset="0"/>
              </a:endParaRPr>
            </a:p>
            <a:p>
              <a:pPr marL="342900" indent="-342900">
                <a:spcBef>
                  <a:spcPct val="20000"/>
                </a:spcBef>
                <a:buClr>
                  <a:srgbClr val="FFFF00"/>
                </a:buClr>
                <a:buSzPct val="80000"/>
                <a:buFont typeface="Wingdings" pitchFamily="2" charset="2"/>
                <a:buNone/>
                <a:defRPr/>
              </a:pPr>
              <a:r>
                <a:rPr lang="zh-CN" altLang="en-US" b="1" dirty="0">
                  <a:solidFill>
                    <a:schemeClr val="tx1"/>
                  </a:solidFill>
                  <a:latin typeface="Arial" pitchFamily="34" charset="0"/>
                </a:rPr>
                <a:t>        </a:t>
              </a:r>
            </a:p>
          </p:txBody>
        </p:sp>
        <p:graphicFrame>
          <p:nvGraphicFramePr>
            <p:cNvPr id="24584" name="Object 13"/>
            <p:cNvGraphicFramePr>
              <a:graphicFrameLocks noChangeAspect="1"/>
            </p:cNvGraphicFramePr>
            <p:nvPr/>
          </p:nvGraphicFramePr>
          <p:xfrm>
            <a:off x="1823" y="663"/>
            <a:ext cx="2301" cy="401"/>
          </p:xfrm>
          <a:graphic>
            <a:graphicData uri="http://schemas.openxmlformats.org/presentationml/2006/ole">
              <mc:AlternateContent xmlns:mc="http://schemas.openxmlformats.org/markup-compatibility/2006">
                <mc:Choice xmlns:v="urn:schemas-microsoft-com:vml" Requires="v">
                  <p:oleObj spid="_x0000_s24873" name="Equation" r:id="rId5" imgW="1396800" imgH="241200" progId="">
                    <p:embed/>
                  </p:oleObj>
                </mc:Choice>
                <mc:Fallback>
                  <p:oleObj name="Equation" r:id="rId5" imgW="1396800" imgH="241200"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 y="663"/>
                          <a:ext cx="2301"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15"/>
            <p:cNvGraphicFramePr>
              <a:graphicFrameLocks noChangeAspect="1"/>
            </p:cNvGraphicFramePr>
            <p:nvPr/>
          </p:nvGraphicFramePr>
          <p:xfrm>
            <a:off x="2138" y="1070"/>
            <a:ext cx="1365" cy="531"/>
          </p:xfrm>
          <a:graphic>
            <a:graphicData uri="http://schemas.openxmlformats.org/presentationml/2006/ole">
              <mc:AlternateContent xmlns:mc="http://schemas.openxmlformats.org/markup-compatibility/2006">
                <mc:Choice xmlns:v="urn:schemas-microsoft-com:vml" Requires="v">
                  <p:oleObj spid="_x0000_s24874" name="Equation" r:id="rId7" imgW="1002960" imgH="431640" progId="">
                    <p:embed/>
                  </p:oleObj>
                </mc:Choice>
                <mc:Fallback>
                  <p:oleObj name="Equation" r:id="rId7" imgW="1002960" imgH="431640" progId="">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8" y="1070"/>
                          <a:ext cx="1365" cy="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2" name="组合 27"/>
          <p:cNvGrpSpPr>
            <a:grpSpLocks/>
          </p:cNvGrpSpPr>
          <p:nvPr/>
        </p:nvGrpSpPr>
        <p:grpSpPr bwMode="auto">
          <a:xfrm>
            <a:off x="684213" y="2060848"/>
            <a:ext cx="7489825" cy="1797050"/>
            <a:chOff x="1042988" y="1412875"/>
            <a:chExt cx="8421255" cy="2301102"/>
          </a:xfrm>
        </p:grpSpPr>
        <p:sp>
          <p:nvSpPr>
            <p:cNvPr id="24598" name="Text Box 10"/>
            <p:cNvSpPr txBox="1">
              <a:spLocks noChangeArrowheads="1"/>
            </p:cNvSpPr>
            <p:nvPr/>
          </p:nvSpPr>
          <p:spPr bwMode="auto">
            <a:xfrm>
              <a:off x="1042988" y="1700213"/>
              <a:ext cx="492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解  设取</a:t>
              </a:r>
              <a:r>
                <a:rPr lang="en-US" altLang="zh-CN" b="1" i="1" dirty="0"/>
                <a:t>n</a:t>
              </a:r>
              <a:r>
                <a:rPr lang="zh-CN" altLang="en-US" b="1" dirty="0">
                  <a:latin typeface="Arial" panose="020B0604020202020204" pitchFamily="34" charset="0"/>
                </a:rPr>
                <a:t>位有效数字，由定理</a:t>
              </a:r>
              <a:r>
                <a:rPr lang="en-US" altLang="zh-CN" b="1" dirty="0">
                  <a:latin typeface="Arial" panose="020B0604020202020204" pitchFamily="34" charset="0"/>
                </a:rPr>
                <a:t>1.1</a:t>
              </a:r>
              <a:r>
                <a:rPr lang="zh-CN" altLang="en-US" b="1" dirty="0">
                  <a:latin typeface="Arial" panose="020B0604020202020204" pitchFamily="34" charset="0"/>
                </a:rPr>
                <a:t>知</a:t>
              </a:r>
            </a:p>
          </p:txBody>
        </p:sp>
        <p:graphicFrame>
          <p:nvGraphicFramePr>
            <p:cNvPr id="77848" name="Object 24"/>
            <p:cNvGraphicFramePr>
              <a:graphicFrameLocks noChangeAspect="1"/>
            </p:cNvGraphicFramePr>
            <p:nvPr/>
          </p:nvGraphicFramePr>
          <p:xfrm>
            <a:off x="6725805" y="1412875"/>
            <a:ext cx="2738438" cy="1063625"/>
          </p:xfrm>
          <a:graphic>
            <a:graphicData uri="http://schemas.openxmlformats.org/presentationml/2006/ole">
              <mc:AlternateContent xmlns:mc="http://schemas.openxmlformats.org/markup-compatibility/2006">
                <mc:Choice xmlns:v="urn:schemas-microsoft-com:vml" Requires="v">
                  <p:oleObj spid="_x0000_s24875" name="Equation" r:id="rId9" imgW="1002960" imgH="431640" progId="">
                    <p:embed/>
                  </p:oleObj>
                </mc:Choice>
                <mc:Fallback>
                  <p:oleObj name="Equation" r:id="rId9" imgW="1002960" imgH="431640" progId="">
                    <p:embed/>
                    <p:pic>
                      <p:nvPicPr>
                        <p:cNvPr id="0" name="Object 24"/>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6725805" y="1412875"/>
                          <a:ext cx="273843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51" name="Object 27"/>
            <p:cNvGraphicFramePr>
              <a:graphicFrameLocks noChangeAspect="1"/>
            </p:cNvGraphicFramePr>
            <p:nvPr/>
          </p:nvGraphicFramePr>
          <p:xfrm>
            <a:off x="1116013" y="2434009"/>
            <a:ext cx="4922837" cy="625475"/>
          </p:xfrm>
          <a:graphic>
            <a:graphicData uri="http://schemas.openxmlformats.org/presentationml/2006/ole">
              <mc:AlternateContent xmlns:mc="http://schemas.openxmlformats.org/markup-compatibility/2006">
                <mc:Choice xmlns:v="urn:schemas-microsoft-com:vml" Requires="v">
                  <p:oleObj spid="_x0000_s24876" name="Equation" r:id="rId11" imgW="1803240" imgH="253800" progId="">
                    <p:embed/>
                  </p:oleObj>
                </mc:Choice>
                <mc:Fallback>
                  <p:oleObj name="Equation" r:id="rId11" imgW="1803240" imgH="253800" progId="">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2434009"/>
                          <a:ext cx="492283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9" name="Text Box 28"/>
            <p:cNvSpPr txBox="1">
              <a:spLocks noChangeArrowheads="1"/>
            </p:cNvSpPr>
            <p:nvPr/>
          </p:nvSpPr>
          <p:spPr bwMode="auto">
            <a:xfrm>
              <a:off x="6460863" y="2423098"/>
              <a:ext cx="1708150"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依题意应使</a:t>
              </a:r>
            </a:p>
          </p:txBody>
        </p:sp>
        <p:graphicFrame>
          <p:nvGraphicFramePr>
            <p:cNvPr id="77853" name="Object 29"/>
            <p:cNvGraphicFramePr>
              <a:graphicFrameLocks noChangeAspect="1"/>
            </p:cNvGraphicFramePr>
            <p:nvPr/>
          </p:nvGraphicFramePr>
          <p:xfrm>
            <a:off x="1116013" y="2852936"/>
            <a:ext cx="3167955" cy="861041"/>
          </p:xfrm>
          <a:graphic>
            <a:graphicData uri="http://schemas.openxmlformats.org/presentationml/2006/ole">
              <mc:AlternateContent xmlns:mc="http://schemas.openxmlformats.org/markup-compatibility/2006">
                <mc:Choice xmlns:v="urn:schemas-microsoft-com:vml" Requires="v">
                  <p:oleObj spid="_x0000_s24877" name="Equation" r:id="rId13" imgW="1307880" imgH="393480" progId="">
                    <p:embed/>
                  </p:oleObj>
                </mc:Choice>
                <mc:Fallback>
                  <p:oleObj name="Equation" r:id="rId13" imgW="1307880" imgH="393480" progId="">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2852936"/>
                          <a:ext cx="3167955" cy="861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54" name="Object 30"/>
            <p:cNvGraphicFramePr>
              <a:graphicFrameLocks noChangeAspect="1"/>
            </p:cNvGraphicFramePr>
            <p:nvPr/>
          </p:nvGraphicFramePr>
          <p:xfrm>
            <a:off x="4526178" y="2996952"/>
            <a:ext cx="3222625" cy="561974"/>
          </p:xfrm>
          <a:graphic>
            <a:graphicData uri="http://schemas.openxmlformats.org/presentationml/2006/ole">
              <mc:AlternateContent xmlns:mc="http://schemas.openxmlformats.org/markup-compatibility/2006">
                <mc:Choice xmlns:v="urn:schemas-microsoft-com:vml" Requires="v">
                  <p:oleObj spid="_x0000_s24878" name="Equation" r:id="rId15" imgW="1180800" imgH="228600" progId="">
                    <p:embed/>
                  </p:oleObj>
                </mc:Choice>
                <mc:Fallback>
                  <p:oleObj name="Equation" r:id="rId15" imgW="1180800" imgH="228600" progId="">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6178" y="2996952"/>
                          <a:ext cx="3222625" cy="5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35"/>
          <p:cNvGrpSpPr>
            <a:grpSpLocks/>
          </p:cNvGrpSpPr>
          <p:nvPr/>
        </p:nvGrpSpPr>
        <p:grpSpPr bwMode="auto">
          <a:xfrm>
            <a:off x="755650" y="3883025"/>
            <a:ext cx="8029575" cy="841375"/>
            <a:chOff x="567" y="2341"/>
            <a:chExt cx="5058" cy="530"/>
          </a:xfrm>
        </p:grpSpPr>
        <p:sp>
          <p:nvSpPr>
            <p:cNvPr id="24597" name="Text Box 31"/>
            <p:cNvSpPr txBox="1">
              <a:spLocks noChangeArrowheads="1"/>
            </p:cNvSpPr>
            <p:nvPr/>
          </p:nvSpPr>
          <p:spPr bwMode="auto">
            <a:xfrm>
              <a:off x="567" y="2353"/>
              <a:ext cx="505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故只要取</a:t>
              </a:r>
              <a:r>
                <a:rPr lang="en-US" altLang="zh-CN" b="1">
                  <a:latin typeface="Arial" panose="020B0604020202020204" pitchFamily="34" charset="0"/>
                </a:rPr>
                <a:t>n=4</a:t>
              </a:r>
              <a:r>
                <a:rPr lang="zh-CN" altLang="en-US" b="1">
                  <a:latin typeface="Arial" panose="020B0604020202020204" pitchFamily="34" charset="0"/>
                </a:rPr>
                <a:t>，即只要对         的近似值取</a:t>
              </a:r>
              <a:r>
                <a:rPr lang="en-US" altLang="zh-CN" b="1">
                  <a:latin typeface="Arial" panose="020B0604020202020204" pitchFamily="34" charset="0"/>
                </a:rPr>
                <a:t>4</a:t>
              </a:r>
              <a:r>
                <a:rPr lang="zh-CN" altLang="en-US" b="1">
                  <a:latin typeface="Arial" panose="020B0604020202020204" pitchFamily="34" charset="0"/>
                </a:rPr>
                <a:t>位有效数字，其相对误差限小于</a:t>
              </a:r>
              <a:r>
                <a:rPr lang="en-US" altLang="zh-CN" b="1">
                  <a:latin typeface="Arial" panose="020B0604020202020204" pitchFamily="34" charset="0"/>
                </a:rPr>
                <a:t>0.1%</a:t>
              </a:r>
              <a:r>
                <a:rPr lang="zh-CN" altLang="en-US" b="1">
                  <a:latin typeface="Arial" panose="020B0604020202020204" pitchFamily="34" charset="0"/>
                </a:rPr>
                <a:t>。</a:t>
              </a:r>
            </a:p>
          </p:txBody>
        </p:sp>
        <p:graphicFrame>
          <p:nvGraphicFramePr>
            <p:cNvPr id="24579" name="Object 32"/>
            <p:cNvGraphicFramePr>
              <a:graphicFrameLocks noChangeAspect="1"/>
            </p:cNvGraphicFramePr>
            <p:nvPr/>
          </p:nvGraphicFramePr>
          <p:xfrm>
            <a:off x="2665" y="2341"/>
            <a:ext cx="455" cy="309"/>
          </p:xfrm>
          <a:graphic>
            <a:graphicData uri="http://schemas.openxmlformats.org/presentationml/2006/ole">
              <mc:AlternateContent xmlns:mc="http://schemas.openxmlformats.org/markup-compatibility/2006">
                <mc:Choice xmlns:v="urn:schemas-microsoft-com:vml" Requires="v">
                  <p:oleObj spid="_x0000_s24879" name="Equation" r:id="rId17" imgW="317160" imgH="228600" progId="">
                    <p:embed/>
                  </p:oleObj>
                </mc:Choice>
                <mc:Fallback>
                  <p:oleObj name="Equation" r:id="rId17" imgW="317160" imgH="228600" progId="">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5" y="2341"/>
                          <a:ext cx="455"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7858" name="Object 34"/>
          <p:cNvGraphicFramePr>
            <a:graphicFrameLocks noChangeAspect="1"/>
          </p:cNvGraphicFramePr>
          <p:nvPr/>
        </p:nvGraphicFramePr>
        <p:xfrm>
          <a:off x="4500563" y="4306888"/>
          <a:ext cx="1849437" cy="490537"/>
        </p:xfrm>
        <a:graphic>
          <a:graphicData uri="http://schemas.openxmlformats.org/presentationml/2006/ole">
            <mc:AlternateContent xmlns:mc="http://schemas.openxmlformats.org/markup-compatibility/2006">
              <mc:Choice xmlns:v="urn:schemas-microsoft-com:vml" Requires="v">
                <p:oleObj spid="_x0000_s24880" name="Equation" r:id="rId19" imgW="812520" imgH="228600" progId="">
                  <p:embed/>
                </p:oleObj>
              </mc:Choice>
              <mc:Fallback>
                <p:oleObj name="Equation" r:id="rId19" imgW="812520" imgH="228600" progId="">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00563" y="4306888"/>
                        <a:ext cx="1849437"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4"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4596"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4592"/>
                                        </p:tgtEl>
                                        <p:attrNameLst>
                                          <p:attrName>style.visibility</p:attrName>
                                        </p:attrNameLst>
                                      </p:cBhvr>
                                      <p:to>
                                        <p:strVal val="visible"/>
                                      </p:to>
                                    </p:set>
                                    <p:animEffect transition="in" filter="circle(in)">
                                      <p:cBhvr>
                                        <p:cTn id="7" dur="500"/>
                                        <p:tgtEl>
                                          <p:spTgt spid="2459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par>
                          <p:cTn id="12" fill="hold" nodeType="with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77858"/>
                                        </p:tgtEl>
                                        <p:attrNameLst>
                                          <p:attrName>style.visibility</p:attrName>
                                        </p:attrNameLst>
                                      </p:cBhvr>
                                      <p:to>
                                        <p:strVal val="visible"/>
                                      </p:to>
                                    </p:set>
                                    <p:animEffect transition="in" filter="box(in)">
                                      <p:cBhvr>
                                        <p:cTn id="15" dur="500"/>
                                        <p:tgtEl>
                                          <p:spTgt spid="77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日期占位符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10DCDF8-3A1D-498E-9B80-48903302CB0D}"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56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95C08E7-8832-47F6-86F4-E0FD49924A61}" type="slidenum">
              <a:rPr lang="zh-CN" altLang="en-US" sz="1200">
                <a:solidFill>
                  <a:srgbClr val="000000"/>
                </a:solidFill>
              </a:rPr>
              <a:pPr eaLnBrk="1" hangingPunct="1"/>
              <a:t>44</a:t>
            </a:fld>
            <a:endParaRPr lang="en-US" altLang="zh-CN" sz="1200">
              <a:solidFill>
                <a:srgbClr val="000000"/>
              </a:solidFill>
            </a:endParaRPr>
          </a:p>
        </p:txBody>
      </p:sp>
      <p:sp>
        <p:nvSpPr>
          <p:cNvPr id="25608" name="Text Box 6"/>
          <p:cNvSpPr txBox="1">
            <a:spLocks noChangeArrowheads="1"/>
          </p:cNvSpPr>
          <p:nvPr/>
        </p:nvSpPr>
        <p:spPr bwMode="auto">
          <a:xfrm>
            <a:off x="-323850" y="1676400"/>
            <a:ext cx="594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设计算机的数系为</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 </a:t>
            </a:r>
            <a:r>
              <a:rPr lang="en-US" altLang="zh-CN" b="1"/>
              <a:t>)</a:t>
            </a:r>
            <a:r>
              <a:rPr lang="zh-CN" altLang="en-US" b="1"/>
              <a:t>，某数</a:t>
            </a:r>
          </a:p>
        </p:txBody>
      </p:sp>
      <p:graphicFrame>
        <p:nvGraphicFramePr>
          <p:cNvPr id="25602" name="Object 8"/>
          <p:cNvGraphicFramePr>
            <a:graphicFrameLocks noChangeAspect="1"/>
          </p:cNvGraphicFramePr>
          <p:nvPr/>
        </p:nvGraphicFramePr>
        <p:xfrm>
          <a:off x="1692275" y="2133600"/>
          <a:ext cx="4824413" cy="601663"/>
        </p:xfrm>
        <a:graphic>
          <a:graphicData uri="http://schemas.openxmlformats.org/presentationml/2006/ole">
            <mc:AlternateContent xmlns:mc="http://schemas.openxmlformats.org/markup-compatibility/2006">
              <mc:Choice xmlns:v="urn:schemas-microsoft-com:vml" Requires="v">
                <p:oleObj spid="_x0000_s25737" name="Equation" r:id="rId3" imgW="1447560" imgH="241200" progId="">
                  <p:embed/>
                </p:oleObj>
              </mc:Choice>
              <mc:Fallback>
                <p:oleObj name="Equation" r:id="rId3" imgW="1447560" imgH="2412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692275" y="2133600"/>
                        <a:ext cx="4824413"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Text Box 9"/>
          <p:cNvSpPr txBox="1">
            <a:spLocks noChangeArrowheads="1"/>
          </p:cNvSpPr>
          <p:nvPr/>
        </p:nvSpPr>
        <p:spPr bwMode="auto">
          <a:xfrm>
            <a:off x="1258888" y="2971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其中</a:t>
            </a:r>
          </a:p>
        </p:txBody>
      </p:sp>
      <p:graphicFrame>
        <p:nvGraphicFramePr>
          <p:cNvPr id="25603" name="Object 10"/>
          <p:cNvGraphicFramePr>
            <a:graphicFrameLocks noChangeAspect="1"/>
          </p:cNvGraphicFramePr>
          <p:nvPr/>
        </p:nvGraphicFramePr>
        <p:xfrm>
          <a:off x="2051050" y="2941638"/>
          <a:ext cx="4465638" cy="487362"/>
        </p:xfrm>
        <a:graphic>
          <a:graphicData uri="http://schemas.openxmlformats.org/presentationml/2006/ole">
            <mc:AlternateContent xmlns:mc="http://schemas.openxmlformats.org/markup-compatibility/2006">
              <mc:Choice xmlns:v="urn:schemas-microsoft-com:vml" Requires="v">
                <p:oleObj spid="_x0000_s25738" name="Equation" r:id="rId5" imgW="2095200" imgH="228600" progId="">
                  <p:embed/>
                </p:oleObj>
              </mc:Choice>
              <mc:Fallback>
                <p:oleObj name="Equation" r:id="rId5" imgW="2095200" imgH="228600" progId="">
                  <p:embed/>
                  <p:pic>
                    <p:nvPicPr>
                      <p:cNvPr id="0" name="Object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051050" y="2941638"/>
                        <a:ext cx="4465638"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11"/>
          <p:cNvGraphicFramePr>
            <a:graphicFrameLocks noChangeAspect="1"/>
          </p:cNvGraphicFramePr>
          <p:nvPr/>
        </p:nvGraphicFramePr>
        <p:xfrm>
          <a:off x="1476375" y="3487738"/>
          <a:ext cx="5040313" cy="588962"/>
        </p:xfrm>
        <a:graphic>
          <a:graphicData uri="http://schemas.openxmlformats.org/presentationml/2006/ole">
            <mc:AlternateContent xmlns:mc="http://schemas.openxmlformats.org/markup-compatibility/2006">
              <mc:Choice xmlns:v="urn:schemas-microsoft-com:vml" Requires="v">
                <p:oleObj spid="_x0000_s25739" name="Equation" r:id="rId7" imgW="2171520" imgH="253800" progId="">
                  <p:embed/>
                </p:oleObj>
              </mc:Choice>
              <mc:Fallback>
                <p:oleObj name="Equation" r:id="rId7" imgW="2171520" imgH="253800" progId="">
                  <p:embed/>
                  <p:pic>
                    <p:nvPicPr>
                      <p:cNvPr id="0" name="Object 11"/>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476375" y="3487738"/>
                        <a:ext cx="504031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Text Box 12"/>
          <p:cNvSpPr txBox="1">
            <a:spLocks noChangeArrowheads="1"/>
          </p:cNvSpPr>
          <p:nvPr/>
        </p:nvSpPr>
        <p:spPr bwMode="auto">
          <a:xfrm>
            <a:off x="1042988" y="4051300"/>
            <a:ext cx="6488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m</a:t>
            </a:r>
            <a:r>
              <a:rPr lang="zh-CN" altLang="en-US" b="1">
                <a:latin typeface="Arial" panose="020B0604020202020204" pitchFamily="34" charset="0"/>
              </a:rPr>
              <a:t>及</a:t>
            </a:r>
            <a:r>
              <a:rPr lang="en-US" altLang="zh-CN" b="1" i="1"/>
              <a:t>M</a:t>
            </a:r>
            <a:r>
              <a:rPr lang="zh-CN" altLang="en-US">
                <a:latin typeface="Arial" panose="020B0604020202020204" pitchFamily="34" charset="0"/>
              </a:rPr>
              <a:t>是</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 </a:t>
            </a:r>
            <a:r>
              <a:rPr lang="en-US" altLang="zh-CN" b="1"/>
              <a:t>)</a:t>
            </a:r>
            <a:r>
              <a:rPr lang="zh-CN" altLang="en-US" b="1"/>
              <a:t>中的最小正数和最大正数。</a:t>
            </a:r>
          </a:p>
        </p:txBody>
      </p:sp>
      <p:sp>
        <p:nvSpPr>
          <p:cNvPr id="78861" name="Text Box 13"/>
          <p:cNvSpPr txBox="1">
            <a:spLocks noChangeArrowheads="1"/>
          </p:cNvSpPr>
          <p:nvPr/>
        </p:nvSpPr>
        <p:spPr bwMode="auto">
          <a:xfrm>
            <a:off x="1116013" y="4700588"/>
            <a:ext cx="554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t>计算机经舍入处理后以数 </a:t>
            </a:r>
            <a:r>
              <a:rPr lang="en-US" altLang="zh-CN" b="1" i="1" dirty="0"/>
              <a:t>f l</a:t>
            </a:r>
            <a:r>
              <a:rPr lang="en-US" altLang="zh-CN" b="1" dirty="0"/>
              <a:t> (</a:t>
            </a:r>
            <a:r>
              <a:rPr lang="en-US" altLang="zh-CN" b="1" i="1" dirty="0"/>
              <a:t>x</a:t>
            </a:r>
            <a:r>
              <a:rPr lang="en-US" altLang="zh-CN" b="1" dirty="0"/>
              <a:t>)</a:t>
            </a:r>
            <a:r>
              <a:rPr lang="zh-CN" altLang="en-US" b="1" dirty="0"/>
              <a:t>接收，即</a:t>
            </a:r>
          </a:p>
        </p:txBody>
      </p:sp>
      <p:graphicFrame>
        <p:nvGraphicFramePr>
          <p:cNvPr id="78862" name="Object 14"/>
          <p:cNvGraphicFramePr>
            <a:graphicFrameLocks noChangeAspect="1"/>
          </p:cNvGraphicFramePr>
          <p:nvPr/>
        </p:nvGraphicFramePr>
        <p:xfrm>
          <a:off x="2700338" y="5235575"/>
          <a:ext cx="2808287" cy="496888"/>
        </p:xfrm>
        <a:graphic>
          <a:graphicData uri="http://schemas.openxmlformats.org/presentationml/2006/ole">
            <mc:AlternateContent xmlns:mc="http://schemas.openxmlformats.org/markup-compatibility/2006">
              <mc:Choice xmlns:v="urn:schemas-microsoft-com:vml" Requires="v">
                <p:oleObj spid="_x0000_s25740" name="Equation" r:id="rId9" imgW="965160" imgH="228600" progId="">
                  <p:embed/>
                </p:oleObj>
              </mc:Choice>
              <mc:Fallback>
                <p:oleObj name="Equation" r:id="rId9" imgW="965160" imgH="228600" progId="">
                  <p:embed/>
                  <p:pic>
                    <p:nvPicPr>
                      <p:cNvPr id="0" name="Object 14"/>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700338" y="5235575"/>
                        <a:ext cx="2808287"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612" name="组合 38"/>
          <p:cNvGrpSpPr>
            <a:grpSpLocks/>
          </p:cNvGrpSpPr>
          <p:nvPr/>
        </p:nvGrpSpPr>
        <p:grpSpPr bwMode="auto">
          <a:xfrm>
            <a:off x="611188" y="466725"/>
            <a:ext cx="4824412" cy="514350"/>
            <a:chOff x="500681" y="1643050"/>
            <a:chExt cx="7428905" cy="571504"/>
          </a:xfrm>
        </p:grpSpPr>
        <p:grpSp>
          <p:nvGrpSpPr>
            <p:cNvPr id="25613" name="组合 36"/>
            <p:cNvGrpSpPr>
              <a:grpSpLocks/>
            </p:cNvGrpSpPr>
            <p:nvPr/>
          </p:nvGrpSpPr>
          <p:grpSpPr bwMode="auto">
            <a:xfrm>
              <a:off x="500681" y="1643050"/>
              <a:ext cx="7372609" cy="571504"/>
              <a:chOff x="500681" y="1643050"/>
              <a:chExt cx="7372609" cy="571504"/>
            </a:xfrm>
          </p:grpSpPr>
          <p:cxnSp>
            <p:nvCxnSpPr>
              <p:cNvPr id="16" name="直接连接符 15"/>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1.3.3</a:t>
                </a:r>
                <a:endParaRPr lang="zh-CN" altLang="en-US" sz="2000" i="1" dirty="0">
                  <a:solidFill>
                    <a:schemeClr val="accent1"/>
                  </a:solidFill>
                  <a:latin typeface="Bernard MT Condensed" pitchFamily="18" charset="0"/>
                </a:endParaRPr>
              </a:p>
            </p:txBody>
          </p:sp>
        </p:grpSp>
        <p:sp>
          <p:nvSpPr>
            <p:cNvPr id="25614" name="TextBox 26"/>
            <p:cNvSpPr txBox="1">
              <a:spLocks noChangeArrowheads="1"/>
            </p:cNvSpPr>
            <p:nvPr/>
          </p:nvSpPr>
          <p:spPr bwMode="auto">
            <a:xfrm>
              <a:off x="1831231" y="1658816"/>
              <a:ext cx="6098355"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计算机的舍入误差</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58189FD-420F-4B49-9FFE-5DACA622DC84}"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663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9F13F6-9494-4BE5-9E16-F06BA468E6A6}" type="slidenum">
              <a:rPr lang="zh-CN" altLang="en-US" sz="1200">
                <a:solidFill>
                  <a:srgbClr val="000000"/>
                </a:solidFill>
              </a:rPr>
              <a:pPr eaLnBrk="1" hangingPunct="1"/>
              <a:t>45</a:t>
            </a:fld>
            <a:endParaRPr lang="en-US" altLang="zh-CN" sz="1200">
              <a:solidFill>
                <a:srgbClr val="000000"/>
              </a:solidFill>
            </a:endParaRPr>
          </a:p>
        </p:txBody>
      </p:sp>
      <p:graphicFrame>
        <p:nvGraphicFramePr>
          <p:cNvPr id="26626" name="Object 7"/>
          <p:cNvGraphicFramePr>
            <a:graphicFrameLocks noChangeAspect="1"/>
          </p:cNvGraphicFramePr>
          <p:nvPr/>
        </p:nvGraphicFramePr>
        <p:xfrm>
          <a:off x="1954213" y="1595438"/>
          <a:ext cx="3841750" cy="681037"/>
        </p:xfrm>
        <a:graphic>
          <a:graphicData uri="http://schemas.openxmlformats.org/presentationml/2006/ole">
            <mc:AlternateContent xmlns:mc="http://schemas.openxmlformats.org/markup-compatibility/2006">
              <mc:Choice xmlns:v="urn:schemas-microsoft-com:vml" Requires="v">
                <p:oleObj spid="_x0000_s26756" name="Equation" r:id="rId3" imgW="965160" imgH="228600" progId="">
                  <p:embed/>
                </p:oleObj>
              </mc:Choice>
              <mc:Fallback>
                <p:oleObj name="Equation" r:id="rId3" imgW="965160" imgH="22860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954213" y="1595438"/>
                        <a:ext cx="3841750"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8"/>
          <p:cNvGraphicFramePr>
            <a:graphicFrameLocks noChangeAspect="1"/>
          </p:cNvGraphicFramePr>
          <p:nvPr/>
        </p:nvGraphicFramePr>
        <p:xfrm>
          <a:off x="1116013" y="2286000"/>
          <a:ext cx="5472112" cy="1143000"/>
        </p:xfrm>
        <a:graphic>
          <a:graphicData uri="http://schemas.openxmlformats.org/presentationml/2006/ole">
            <mc:AlternateContent xmlns:mc="http://schemas.openxmlformats.org/markup-compatibility/2006">
              <mc:Choice xmlns:v="urn:schemas-microsoft-com:vml" Requires="v">
                <p:oleObj spid="_x0000_s26757" name="Equation" r:id="rId5" imgW="2692080" imgH="507960" progId="">
                  <p:embed/>
                </p:oleObj>
              </mc:Choice>
              <mc:Fallback>
                <p:oleObj name="Equation" r:id="rId5" imgW="2692080" imgH="507960" progId="">
                  <p:embed/>
                  <p:pic>
                    <p:nvPicPr>
                      <p:cNvPr id="0" name="Object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16013" y="2286000"/>
                        <a:ext cx="54721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1" name="Text Box 9"/>
          <p:cNvSpPr txBox="1">
            <a:spLocks noChangeArrowheads="1"/>
          </p:cNvSpPr>
          <p:nvPr/>
        </p:nvSpPr>
        <p:spPr bwMode="auto">
          <a:xfrm>
            <a:off x="1116013" y="35004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因此计算机对</a:t>
            </a:r>
            <a:r>
              <a:rPr lang="en-US" altLang="zh-CN" b="1" i="1"/>
              <a:t>x</a:t>
            </a:r>
            <a:r>
              <a:rPr lang="zh-CN" altLang="en-US" b="1"/>
              <a:t>的舍入绝对误差满足</a:t>
            </a:r>
          </a:p>
        </p:txBody>
      </p:sp>
      <p:graphicFrame>
        <p:nvGraphicFramePr>
          <p:cNvPr id="79882" name="Object 10"/>
          <p:cNvGraphicFramePr>
            <a:graphicFrameLocks noChangeAspect="1"/>
          </p:cNvGraphicFramePr>
          <p:nvPr/>
        </p:nvGraphicFramePr>
        <p:xfrm>
          <a:off x="1476375" y="4076700"/>
          <a:ext cx="5616575" cy="657225"/>
        </p:xfrm>
        <a:graphic>
          <a:graphicData uri="http://schemas.openxmlformats.org/presentationml/2006/ole">
            <mc:AlternateContent xmlns:mc="http://schemas.openxmlformats.org/markup-compatibility/2006">
              <mc:Choice xmlns:v="urn:schemas-microsoft-com:vml" Requires="v">
                <p:oleObj spid="_x0000_s26758" name="Equation" r:id="rId7" imgW="1625400" imgH="253800" progId="">
                  <p:embed/>
                </p:oleObj>
              </mc:Choice>
              <mc:Fallback>
                <p:oleObj name="Equation" r:id="rId7" imgW="1625400" imgH="253800" progId="">
                  <p:embed/>
                  <p:pic>
                    <p:nvPicPr>
                      <p:cNvPr id="0" name="Object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476375" y="4076700"/>
                        <a:ext cx="56165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3" name="Text Box 11"/>
          <p:cNvSpPr txBox="1">
            <a:spLocks noChangeArrowheads="1"/>
          </p:cNvSpPr>
          <p:nvPr/>
        </p:nvSpPr>
        <p:spPr bwMode="auto">
          <a:xfrm>
            <a:off x="1042988" y="4848225"/>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舍入相对误差满足</a:t>
            </a:r>
          </a:p>
        </p:txBody>
      </p:sp>
      <p:graphicFrame>
        <p:nvGraphicFramePr>
          <p:cNvPr id="79884" name="Object 12"/>
          <p:cNvGraphicFramePr>
            <a:graphicFrameLocks noChangeAspect="1"/>
          </p:cNvGraphicFramePr>
          <p:nvPr/>
        </p:nvGraphicFramePr>
        <p:xfrm>
          <a:off x="1108075" y="5300663"/>
          <a:ext cx="7064375" cy="911225"/>
        </p:xfrm>
        <a:graphic>
          <a:graphicData uri="http://schemas.openxmlformats.org/presentationml/2006/ole">
            <mc:AlternateContent xmlns:mc="http://schemas.openxmlformats.org/markup-compatibility/2006">
              <mc:Choice xmlns:v="urn:schemas-microsoft-com:vml" Requires="v">
                <p:oleObj spid="_x0000_s26759" name="Equation" r:id="rId9" imgW="2425680" imgH="469800" progId="">
                  <p:embed/>
                </p:oleObj>
              </mc:Choice>
              <mc:Fallback>
                <p:oleObj name="Equation" r:id="rId9" imgW="2425680" imgH="469800" progId="">
                  <p:embed/>
                  <p:pic>
                    <p:nvPicPr>
                      <p:cNvPr id="0" name="Object 12"/>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108075" y="5300663"/>
                        <a:ext cx="7064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9"/>
          <p:cNvSpPr>
            <a:spLocks noChangeArrowheads="1"/>
          </p:cNvSpPr>
          <p:nvPr/>
        </p:nvSpPr>
        <p:spPr bwMode="auto">
          <a:xfrm>
            <a:off x="6172200" y="469900"/>
            <a:ext cx="3008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1.3.3</a:t>
            </a:r>
            <a:r>
              <a:rPr lang="zh-CN" altLang="en-US" sz="1800" b="1">
                <a:latin typeface="Arial" panose="020B0604020202020204" pitchFamily="34" charset="0"/>
              </a:rPr>
              <a:t>计算机的舍入误差</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6635" name="Line 10"/>
          <p:cNvSpPr>
            <a:spLocks noChangeShapeType="1"/>
          </p:cNvSpPr>
          <p:nvPr/>
        </p:nvSpPr>
        <p:spPr bwMode="auto">
          <a:xfrm flipV="1">
            <a:off x="6227763" y="836613"/>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201C36-7475-4FD7-83C8-1B9ACA0390B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76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C2AC704-AADE-4E97-84F7-0B96C6BD3FED}" type="slidenum">
              <a:rPr lang="zh-CN" altLang="en-US" sz="1200">
                <a:solidFill>
                  <a:srgbClr val="000000"/>
                </a:solidFill>
              </a:rPr>
              <a:pPr eaLnBrk="1" hangingPunct="1"/>
              <a:t>46</a:t>
            </a:fld>
            <a:endParaRPr lang="en-US" altLang="zh-CN" sz="1200">
              <a:solidFill>
                <a:srgbClr val="000000"/>
              </a:solidFill>
            </a:endParaRPr>
          </a:p>
        </p:txBody>
      </p:sp>
      <p:graphicFrame>
        <p:nvGraphicFramePr>
          <p:cNvPr id="27650" name="Object 8"/>
          <p:cNvGraphicFramePr>
            <a:graphicFrameLocks noChangeAspect="1"/>
          </p:cNvGraphicFramePr>
          <p:nvPr/>
        </p:nvGraphicFramePr>
        <p:xfrm>
          <a:off x="1042988" y="1741488"/>
          <a:ext cx="7496175" cy="966787"/>
        </p:xfrm>
        <a:graphic>
          <a:graphicData uri="http://schemas.openxmlformats.org/presentationml/2006/ole">
            <mc:AlternateContent xmlns:mc="http://schemas.openxmlformats.org/markup-compatibility/2006">
              <mc:Choice xmlns:v="urn:schemas-microsoft-com:vml" Requires="v">
                <p:oleObj spid="_x0000_s27722" name="Equation" r:id="rId3" imgW="2425680" imgH="469800" progId="">
                  <p:embed/>
                </p:oleObj>
              </mc:Choice>
              <mc:Fallback>
                <p:oleObj name="Equation" r:id="rId3" imgW="2425680" imgH="4698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42988" y="1741488"/>
                        <a:ext cx="7496175"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4" name="Text Box 9"/>
          <p:cNvSpPr txBox="1">
            <a:spLocks noChangeArrowheads="1"/>
          </p:cNvSpPr>
          <p:nvPr/>
        </p:nvSpPr>
        <p:spPr bwMode="auto">
          <a:xfrm>
            <a:off x="1042988" y="2670175"/>
            <a:ext cx="76342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计算机对任何实数的舍入相对误差限与实数本身无关，只与计算机字长 </a:t>
            </a:r>
            <a:r>
              <a:rPr lang="en-US" altLang="zh-CN" b="1"/>
              <a:t>t </a:t>
            </a:r>
            <a:r>
              <a:rPr lang="zh-CN" altLang="en-US" b="1"/>
              <a:t>有关，因此通常定义数</a:t>
            </a:r>
          </a:p>
        </p:txBody>
      </p:sp>
      <p:graphicFrame>
        <p:nvGraphicFramePr>
          <p:cNvPr id="27651" name="Object 10"/>
          <p:cNvGraphicFramePr>
            <a:graphicFrameLocks noChangeAspect="1"/>
          </p:cNvGraphicFramePr>
          <p:nvPr/>
        </p:nvGraphicFramePr>
        <p:xfrm>
          <a:off x="1187450" y="3606800"/>
          <a:ext cx="2903538" cy="471488"/>
        </p:xfrm>
        <a:graphic>
          <a:graphicData uri="http://schemas.openxmlformats.org/presentationml/2006/ole">
            <mc:AlternateContent xmlns:mc="http://schemas.openxmlformats.org/markup-compatibility/2006">
              <mc:Choice xmlns:v="urn:schemas-microsoft-com:vml" Requires="v">
                <p:oleObj spid="_x0000_s27723" name="Equation" r:id="rId5" imgW="939600" imgH="228600" progId="">
                  <p:embed/>
                </p:oleObj>
              </mc:Choice>
              <mc:Fallback>
                <p:oleObj name="Equation" r:id="rId5" imgW="939600" imgH="228600" progId="">
                  <p:embed/>
                  <p:pic>
                    <p:nvPicPr>
                      <p:cNvPr id="0" name="Object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87450" y="3606800"/>
                        <a:ext cx="290353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a:grpSpLocks/>
          </p:cNvGrpSpPr>
          <p:nvPr/>
        </p:nvGrpSpPr>
        <p:grpSpPr bwMode="auto">
          <a:xfrm>
            <a:off x="4356100" y="3678238"/>
            <a:ext cx="3030538" cy="457200"/>
            <a:chOff x="2744" y="1933"/>
            <a:chExt cx="1909" cy="288"/>
          </a:xfrm>
        </p:grpSpPr>
        <p:sp>
          <p:nvSpPr>
            <p:cNvPr id="27660" name="AutoShape 11"/>
            <p:cNvSpPr>
              <a:spLocks noChangeArrowheads="1"/>
            </p:cNvSpPr>
            <p:nvPr/>
          </p:nvSpPr>
          <p:spPr bwMode="auto">
            <a:xfrm>
              <a:off x="2744" y="2024"/>
              <a:ext cx="499" cy="136"/>
            </a:xfrm>
            <a:prstGeom prst="rightArrow">
              <a:avLst>
                <a:gd name="adj1" fmla="val 50000"/>
                <a:gd name="adj2" fmla="val 91728"/>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7662" name="Text Box 12"/>
            <p:cNvSpPr txBox="1">
              <a:spLocks noChangeArrowheads="1"/>
            </p:cNvSpPr>
            <p:nvPr/>
          </p:nvSpPr>
          <p:spPr bwMode="auto">
            <a:xfrm>
              <a:off x="3379" y="1933"/>
              <a:ext cx="1274" cy="28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b="1" dirty="0">
                  <a:latin typeface="Arial" charset="0"/>
                </a:rPr>
                <a:t>计算机的精度</a:t>
              </a:r>
            </a:p>
          </p:txBody>
        </p:sp>
      </p:grpSp>
      <p:sp>
        <p:nvSpPr>
          <p:cNvPr id="27656" name="Text Box 14"/>
          <p:cNvSpPr txBox="1">
            <a:spLocks noChangeArrowheads="1"/>
          </p:cNvSpPr>
          <p:nvPr/>
        </p:nvSpPr>
        <p:spPr bwMode="auto">
          <a:xfrm>
            <a:off x="971550" y="4325938"/>
            <a:ext cx="7488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给定一台计算机后，其舍入误差的精度也就给定了。</a:t>
            </a:r>
            <a:endParaRPr lang="en-US" altLang="zh-CN" b="1">
              <a:latin typeface="Arial" panose="020B0604020202020204" pitchFamily="34" charset="0"/>
            </a:endParaRPr>
          </a:p>
        </p:txBody>
      </p:sp>
      <p:sp>
        <p:nvSpPr>
          <p:cNvPr id="27657" name="Text Box 15"/>
          <p:cNvSpPr txBox="1">
            <a:spLocks noChangeArrowheads="1"/>
          </p:cNvSpPr>
          <p:nvPr/>
        </p:nvSpPr>
        <p:spPr bwMode="auto">
          <a:xfrm>
            <a:off x="971550" y="4975225"/>
            <a:ext cx="74882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计算机的精度只与字长有关，计算机字长</a:t>
            </a:r>
            <a:r>
              <a:rPr lang="en-US" altLang="zh-CN" b="1" i="1">
                <a:latin typeface="Arial" panose="020B0604020202020204" pitchFamily="34" charset="0"/>
              </a:rPr>
              <a:t>t </a:t>
            </a:r>
            <a:r>
              <a:rPr lang="zh-CN" altLang="en-US" b="1">
                <a:latin typeface="Arial" panose="020B0604020202020204" pitchFamily="34" charset="0"/>
              </a:rPr>
              <a:t>越大，其精度越高。</a:t>
            </a:r>
            <a:endParaRPr lang="en-US" altLang="zh-CN" b="1">
              <a:latin typeface="Arial" panose="020B0604020202020204" pitchFamily="34" charset="0"/>
            </a:endParaRPr>
          </a:p>
        </p:txBody>
      </p:sp>
      <p:sp>
        <p:nvSpPr>
          <p:cNvPr id="27658" name="Rectangle 9"/>
          <p:cNvSpPr>
            <a:spLocks noChangeArrowheads="1"/>
          </p:cNvSpPr>
          <p:nvPr/>
        </p:nvSpPr>
        <p:spPr bwMode="auto">
          <a:xfrm>
            <a:off x="6172200" y="469900"/>
            <a:ext cx="3008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1.3.3</a:t>
            </a:r>
            <a:r>
              <a:rPr lang="zh-CN" altLang="en-US" sz="1800" b="1">
                <a:latin typeface="Arial" panose="020B0604020202020204" pitchFamily="34" charset="0"/>
              </a:rPr>
              <a:t>计算机的舍入误差</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7659" name="Line 10"/>
          <p:cNvSpPr>
            <a:spLocks noChangeShapeType="1"/>
          </p:cNvSpPr>
          <p:nvPr/>
        </p:nvSpPr>
        <p:spPr bwMode="auto">
          <a:xfrm flipV="1">
            <a:off x="6227763" y="836613"/>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785813" y="1500188"/>
            <a:ext cx="7758112" cy="481012"/>
          </a:xfrm>
        </p:spPr>
        <p:txBody>
          <a:bodyPr/>
          <a:lstStyle/>
          <a:p>
            <a:pPr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任何数学问题的解</a:t>
            </a:r>
            <a:r>
              <a:rPr lang="en-GB" altLang="zh-CN" sz="2400" b="1" i="1" smtClean="0">
                <a:latin typeface="宋体" panose="02010600030101010101" pitchFamily="2" charset="-122"/>
                <a:ea typeface="宋体" panose="02010600030101010101" pitchFamily="2" charset="-122"/>
              </a:rPr>
              <a:t>y</a:t>
            </a:r>
            <a:r>
              <a:rPr lang="zh-CN" altLang="en-GB" sz="2400" b="1" smtClean="0">
                <a:latin typeface="宋体" panose="02010600030101010101" pitchFamily="2" charset="-122"/>
                <a:ea typeface="宋体" panose="02010600030101010101" pitchFamily="2" charset="-122"/>
              </a:rPr>
              <a:t>总与某些参量</a:t>
            </a:r>
            <a:r>
              <a:rPr lang="en-GB" altLang="zh-CN" sz="2400" b="1" i="1" smtClean="0">
                <a:latin typeface="宋体" panose="02010600030101010101" pitchFamily="2" charset="-122"/>
                <a:ea typeface="宋体" panose="02010600030101010101" pitchFamily="2" charset="-122"/>
              </a:rPr>
              <a:t>x*</a:t>
            </a:r>
            <a:r>
              <a:rPr lang="en-GB" altLang="zh-CN" sz="2400" b="1" baseline="-25000" smtClean="0">
                <a:latin typeface="宋体" panose="02010600030101010101" pitchFamily="2" charset="-122"/>
                <a:ea typeface="宋体" panose="02010600030101010101" pitchFamily="2" charset="-122"/>
              </a:rPr>
              <a:t>1</a:t>
            </a:r>
            <a:r>
              <a:rPr lang="en-GB" altLang="zh-CN" sz="2400" b="1" smtClean="0">
                <a:latin typeface="宋体" panose="02010600030101010101" pitchFamily="2" charset="-122"/>
                <a:ea typeface="宋体" panose="02010600030101010101" pitchFamily="2" charset="-122"/>
              </a:rPr>
              <a:t>, </a:t>
            </a:r>
            <a:r>
              <a:rPr lang="en-GB" altLang="zh-CN" sz="2400" b="1" i="1" smtClean="0">
                <a:latin typeface="宋体" panose="02010600030101010101" pitchFamily="2" charset="-122"/>
                <a:ea typeface="宋体" panose="02010600030101010101" pitchFamily="2" charset="-122"/>
              </a:rPr>
              <a:t>x*</a:t>
            </a:r>
            <a:r>
              <a:rPr lang="en-GB" altLang="zh-CN" sz="2400" b="1" baseline="-25000" smtClean="0">
                <a:latin typeface="宋体" panose="02010600030101010101" pitchFamily="2" charset="-122"/>
                <a:ea typeface="宋体" panose="02010600030101010101" pitchFamily="2" charset="-122"/>
              </a:rPr>
              <a:t>2</a:t>
            </a:r>
            <a:r>
              <a:rPr lang="en-GB" altLang="zh-CN" sz="2400" b="1" smtClean="0">
                <a:latin typeface="宋体" panose="02010600030101010101" pitchFamily="2" charset="-122"/>
                <a:ea typeface="宋体" panose="02010600030101010101" pitchFamily="2" charset="-122"/>
              </a:rPr>
              <a:t> ,…, </a:t>
            </a:r>
            <a:r>
              <a:rPr lang="en-GB" altLang="zh-CN" sz="2400" b="1" i="1" smtClean="0">
                <a:latin typeface="宋体" panose="02010600030101010101" pitchFamily="2" charset="-122"/>
                <a:ea typeface="宋体" panose="02010600030101010101" pitchFamily="2" charset="-122"/>
              </a:rPr>
              <a:t>x*</a:t>
            </a:r>
            <a:r>
              <a:rPr lang="en-GB" altLang="zh-CN" sz="2400" b="1" i="1" baseline="-25000" smtClean="0">
                <a:latin typeface="宋体" panose="02010600030101010101" pitchFamily="2" charset="-122"/>
                <a:ea typeface="宋体" panose="02010600030101010101" pitchFamily="2" charset="-122"/>
              </a:rPr>
              <a:t>n</a:t>
            </a:r>
            <a:r>
              <a:rPr lang="zh-CN" altLang="en-GB" sz="2400" b="1" smtClean="0">
                <a:latin typeface="宋体" panose="02010600030101010101" pitchFamily="2" charset="-122"/>
                <a:ea typeface="宋体" panose="02010600030101010101" pitchFamily="2" charset="-122"/>
              </a:rPr>
              <a:t>有关：</a:t>
            </a:r>
            <a:endParaRPr lang="zh-CN" altLang="en-US" sz="2400" b="1" smtClean="0">
              <a:latin typeface="宋体" panose="02010600030101010101" pitchFamily="2" charset="-122"/>
              <a:ea typeface="宋体" panose="02010600030101010101" pitchFamily="2" charset="-122"/>
            </a:endParaRPr>
          </a:p>
        </p:txBody>
      </p:sp>
      <p:sp>
        <p:nvSpPr>
          <p:cNvPr id="28678"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19232C-5851-46A5-84B4-7876E3107A46}"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86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C277071-45C6-4823-8B7B-24E772D55D88}" type="slidenum">
              <a:rPr lang="zh-CN" altLang="en-US" sz="1200">
                <a:solidFill>
                  <a:srgbClr val="000000"/>
                </a:solidFill>
              </a:rPr>
              <a:pPr eaLnBrk="1" hangingPunct="1"/>
              <a:t>47</a:t>
            </a:fld>
            <a:endParaRPr lang="en-US" altLang="zh-CN" sz="1200">
              <a:solidFill>
                <a:srgbClr val="000000"/>
              </a:solidFill>
            </a:endParaRPr>
          </a:p>
        </p:txBody>
      </p:sp>
      <p:graphicFrame>
        <p:nvGraphicFramePr>
          <p:cNvPr id="28674" name="Object 4"/>
          <p:cNvGraphicFramePr>
            <a:graphicFrameLocks noChangeAspect="1"/>
          </p:cNvGraphicFramePr>
          <p:nvPr/>
        </p:nvGraphicFramePr>
        <p:xfrm>
          <a:off x="2000250" y="2000250"/>
          <a:ext cx="3651250" cy="450850"/>
        </p:xfrm>
        <a:graphic>
          <a:graphicData uri="http://schemas.openxmlformats.org/presentationml/2006/ole">
            <mc:AlternateContent xmlns:mc="http://schemas.openxmlformats.org/markup-compatibility/2006">
              <mc:Choice xmlns:v="urn:schemas-microsoft-com:vml" Requires="v">
                <p:oleObj spid="_x0000_s28775" name="Equation" r:id="rId3" imgW="1523880" imgH="228600" progId="">
                  <p:embed/>
                </p:oleObj>
              </mc:Choice>
              <mc:Fallback>
                <p:oleObj name="Equation" r:id="rId3" imgW="1523880" imgH="228600" progId="">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000250" y="2000250"/>
                        <a:ext cx="36512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0" name="Rectangle 5"/>
          <p:cNvSpPr>
            <a:spLocks noChangeArrowheads="1"/>
          </p:cNvSpPr>
          <p:nvPr/>
        </p:nvSpPr>
        <p:spPr bwMode="auto">
          <a:xfrm>
            <a:off x="857250" y="2571750"/>
            <a:ext cx="7186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参量的值（即数据）若有误差，解也一定有误差。</a:t>
            </a:r>
            <a:endParaRPr lang="zh-CN" altLang="en-US" b="1">
              <a:latin typeface="Arial" panose="020B0604020202020204" pitchFamily="34" charset="0"/>
            </a:endParaRPr>
          </a:p>
        </p:txBody>
      </p:sp>
      <p:sp>
        <p:nvSpPr>
          <p:cNvPr id="28681" name="Rectangle 6"/>
          <p:cNvSpPr>
            <a:spLocks noChangeArrowheads="1"/>
          </p:cNvSpPr>
          <p:nvPr/>
        </p:nvSpPr>
        <p:spPr bwMode="auto">
          <a:xfrm>
            <a:off x="857250" y="3071813"/>
            <a:ext cx="80724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设</a:t>
            </a:r>
            <a:r>
              <a:rPr lang="en-GB" altLang="zh-CN" b="1" i="1"/>
              <a:t>x*</a:t>
            </a:r>
            <a:r>
              <a:rPr lang="en-GB" altLang="zh-CN" b="1" baseline="-25000">
                <a:latin typeface="Arial" panose="020B0604020202020204" pitchFamily="34" charset="0"/>
              </a:rPr>
              <a:t>1</a:t>
            </a:r>
            <a:r>
              <a:rPr lang="en-GB" altLang="zh-CN" b="1">
                <a:latin typeface="Arial" panose="020B0604020202020204" pitchFamily="34" charset="0"/>
              </a:rPr>
              <a:t>, </a:t>
            </a:r>
            <a:r>
              <a:rPr lang="en-GB" altLang="zh-CN" b="1" i="1"/>
              <a:t>x*</a:t>
            </a:r>
            <a:r>
              <a:rPr lang="en-GB" altLang="zh-CN" b="1" baseline="-25000">
                <a:latin typeface="Arial" panose="020B0604020202020204" pitchFamily="34" charset="0"/>
              </a:rPr>
              <a:t>2</a:t>
            </a:r>
            <a:r>
              <a:rPr lang="en-GB" altLang="zh-CN" b="1">
                <a:latin typeface="Arial" panose="020B0604020202020204" pitchFamily="34" charset="0"/>
              </a:rPr>
              <a:t> ,</a:t>
            </a:r>
            <a:r>
              <a:rPr lang="en-GB" altLang="zh-CN" b="1"/>
              <a:t>…</a:t>
            </a:r>
            <a:r>
              <a:rPr lang="en-GB" altLang="zh-CN" b="1">
                <a:latin typeface="Arial" panose="020B0604020202020204" pitchFamily="34" charset="0"/>
              </a:rPr>
              <a:t>, </a:t>
            </a:r>
            <a:r>
              <a:rPr lang="en-GB" altLang="zh-CN" b="1" i="1"/>
              <a:t>x*</a:t>
            </a:r>
            <a:r>
              <a:rPr lang="en-GB" altLang="zh-CN" b="1" i="1" baseline="-25000"/>
              <a:t>n</a:t>
            </a:r>
            <a:r>
              <a:rPr lang="zh-CN" altLang="en-GB" b="1">
                <a:latin typeface="Arial" panose="020B0604020202020204" pitchFamily="34" charset="0"/>
              </a:rPr>
              <a:t>的近似值为</a:t>
            </a:r>
            <a:r>
              <a:rPr lang="en-GB" altLang="zh-CN" b="1" i="1"/>
              <a:t>x</a:t>
            </a:r>
            <a:r>
              <a:rPr lang="en-GB" altLang="zh-CN" b="1" baseline="-25000">
                <a:latin typeface="Arial" panose="020B0604020202020204" pitchFamily="34" charset="0"/>
              </a:rPr>
              <a:t>1</a:t>
            </a:r>
            <a:r>
              <a:rPr lang="en-GB" altLang="zh-CN" b="1">
                <a:latin typeface="Arial" panose="020B0604020202020204" pitchFamily="34" charset="0"/>
              </a:rPr>
              <a:t>, </a:t>
            </a:r>
            <a:r>
              <a:rPr lang="en-GB" altLang="zh-CN" b="1" i="1"/>
              <a:t>x</a:t>
            </a:r>
            <a:r>
              <a:rPr lang="en-GB" altLang="zh-CN" b="1" baseline="-25000">
                <a:latin typeface="Arial" panose="020B0604020202020204" pitchFamily="34" charset="0"/>
              </a:rPr>
              <a:t>2</a:t>
            </a:r>
            <a:r>
              <a:rPr lang="en-GB" altLang="zh-CN" b="1">
                <a:latin typeface="Arial" panose="020B0604020202020204" pitchFamily="34" charset="0"/>
              </a:rPr>
              <a:t> ,</a:t>
            </a:r>
            <a:r>
              <a:rPr lang="en-GB" altLang="zh-CN" b="1"/>
              <a:t>…</a:t>
            </a:r>
            <a:r>
              <a:rPr lang="en-GB" altLang="zh-CN" b="1">
                <a:latin typeface="Arial" panose="020B0604020202020204" pitchFamily="34" charset="0"/>
              </a:rPr>
              <a:t>, </a:t>
            </a:r>
            <a:r>
              <a:rPr lang="en-GB" altLang="zh-CN" b="1" i="1"/>
              <a:t>x</a:t>
            </a:r>
            <a:r>
              <a:rPr lang="en-GB" altLang="zh-CN" b="1" i="1" baseline="-25000"/>
              <a:t>n</a:t>
            </a:r>
            <a:r>
              <a:rPr lang="zh-CN" altLang="en-GB" b="1">
                <a:latin typeface="Arial" panose="020B0604020202020204" pitchFamily="34" charset="0"/>
              </a:rPr>
              <a:t> ，相应的解为</a:t>
            </a:r>
            <a:r>
              <a:rPr lang="en-GB" altLang="zh-CN" b="1" i="1"/>
              <a:t>y</a:t>
            </a:r>
          </a:p>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则近似解 </a:t>
            </a:r>
            <a:r>
              <a:rPr lang="en-GB" altLang="zh-CN" b="1" i="1"/>
              <a:t>y </a:t>
            </a:r>
            <a:r>
              <a:rPr lang="zh-CN" altLang="en-GB" b="1">
                <a:latin typeface="Arial" panose="020B0604020202020204" pitchFamily="34" charset="0"/>
              </a:rPr>
              <a:t>的绝对误差</a:t>
            </a:r>
            <a:endParaRPr lang="zh-CN" altLang="en-US" b="1">
              <a:latin typeface="Arial" panose="020B0604020202020204" pitchFamily="34" charset="0"/>
            </a:endParaRPr>
          </a:p>
        </p:txBody>
      </p:sp>
      <p:graphicFrame>
        <p:nvGraphicFramePr>
          <p:cNvPr id="28675" name="Object 11"/>
          <p:cNvGraphicFramePr>
            <a:graphicFrameLocks noChangeAspect="1"/>
          </p:cNvGraphicFramePr>
          <p:nvPr/>
        </p:nvGraphicFramePr>
        <p:xfrm>
          <a:off x="1647825" y="3933825"/>
          <a:ext cx="5516563" cy="1004888"/>
        </p:xfrm>
        <a:graphic>
          <a:graphicData uri="http://schemas.openxmlformats.org/presentationml/2006/ole">
            <mc:AlternateContent xmlns:mc="http://schemas.openxmlformats.org/markup-compatibility/2006">
              <mc:Choice xmlns:v="urn:schemas-microsoft-com:vml" Requires="v">
                <p:oleObj spid="_x0000_s28776" name="Equation" r:id="rId5" imgW="2641320" imgH="431640" progId="">
                  <p:embed/>
                </p:oleObj>
              </mc:Choice>
              <mc:Fallback>
                <p:oleObj name="Equation" r:id="rId5" imgW="2641320" imgH="43164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7825" y="3933825"/>
                        <a:ext cx="5516563"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2" name="Rectangle 12"/>
          <p:cNvSpPr>
            <a:spLocks noChangeArrowheads="1"/>
          </p:cNvSpPr>
          <p:nvPr/>
        </p:nvSpPr>
        <p:spPr bwMode="auto">
          <a:xfrm>
            <a:off x="827088" y="5157788"/>
            <a:ext cx="1800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相对误差：</a:t>
            </a:r>
            <a:endParaRPr lang="zh-CN" altLang="en-US" b="1">
              <a:latin typeface="Arial" panose="020B0604020202020204" pitchFamily="34" charset="0"/>
            </a:endParaRPr>
          </a:p>
        </p:txBody>
      </p:sp>
      <p:graphicFrame>
        <p:nvGraphicFramePr>
          <p:cNvPr id="28676" name="Object 13"/>
          <p:cNvGraphicFramePr>
            <a:graphicFrameLocks noChangeAspect="1"/>
          </p:cNvGraphicFramePr>
          <p:nvPr/>
        </p:nvGraphicFramePr>
        <p:xfrm>
          <a:off x="1258888" y="5805488"/>
          <a:ext cx="6675437" cy="503237"/>
        </p:xfrm>
        <a:graphic>
          <a:graphicData uri="http://schemas.openxmlformats.org/presentationml/2006/ole">
            <mc:AlternateContent xmlns:mc="http://schemas.openxmlformats.org/markup-compatibility/2006">
              <mc:Choice xmlns:v="urn:schemas-microsoft-com:vml" Requires="v">
                <p:oleObj spid="_x0000_s28777" name="Equation" r:id="rId7" imgW="2692080" imgH="228600" progId="">
                  <p:embed/>
                </p:oleObj>
              </mc:Choice>
              <mc:Fallback>
                <p:oleObj name="Equation" r:id="rId7" imgW="2692080" imgH="228600" progId="">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805488"/>
                        <a:ext cx="667543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683" name="组合 38"/>
          <p:cNvGrpSpPr>
            <a:grpSpLocks/>
          </p:cNvGrpSpPr>
          <p:nvPr/>
        </p:nvGrpSpPr>
        <p:grpSpPr bwMode="auto">
          <a:xfrm>
            <a:off x="611188" y="466725"/>
            <a:ext cx="4824412" cy="514350"/>
            <a:chOff x="500681" y="1643050"/>
            <a:chExt cx="7428905" cy="571504"/>
          </a:xfrm>
        </p:grpSpPr>
        <p:grpSp>
          <p:nvGrpSpPr>
            <p:cNvPr id="28684" name="组合 36"/>
            <p:cNvGrpSpPr>
              <a:grpSpLocks/>
            </p:cNvGrpSpPr>
            <p:nvPr/>
          </p:nvGrpSpPr>
          <p:grpSpPr bwMode="auto">
            <a:xfrm>
              <a:off x="500681" y="1643050"/>
              <a:ext cx="7372609" cy="571504"/>
              <a:chOff x="500681" y="1643050"/>
              <a:chExt cx="7372609" cy="571504"/>
            </a:xfrm>
          </p:grpSpPr>
          <p:cxnSp>
            <p:nvCxnSpPr>
              <p:cNvPr id="15" name="直接连接符 14"/>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1.3.4</a:t>
                </a:r>
                <a:endParaRPr lang="zh-CN" altLang="en-US" sz="2000" i="1" dirty="0">
                  <a:solidFill>
                    <a:schemeClr val="accent1"/>
                  </a:solidFill>
                  <a:latin typeface="Bernard MT Condensed" pitchFamily="18" charset="0"/>
                </a:endParaRPr>
              </a:p>
            </p:txBody>
          </p:sp>
        </p:grpSp>
        <p:sp>
          <p:nvSpPr>
            <p:cNvPr id="28685" name="TextBox 26"/>
            <p:cNvSpPr txBox="1">
              <a:spLocks noChangeArrowheads="1"/>
            </p:cNvSpPr>
            <p:nvPr/>
          </p:nvSpPr>
          <p:spPr bwMode="auto">
            <a:xfrm>
              <a:off x="1831231" y="1658815"/>
              <a:ext cx="6098355" cy="44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误差的传播</a:t>
              </a:r>
              <a:endParaRPr lang="en-US" altLang="zh-CN" sz="2000" b="1">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Grp="1" noChangeAspect="1"/>
          </p:cNvGraphicFramePr>
          <p:nvPr>
            <p:ph idx="1"/>
          </p:nvPr>
        </p:nvGraphicFramePr>
        <p:xfrm>
          <a:off x="2617788" y="3381375"/>
          <a:ext cx="5338762" cy="1487488"/>
        </p:xfrm>
        <a:graphic>
          <a:graphicData uri="http://schemas.openxmlformats.org/presentationml/2006/ole">
            <mc:AlternateContent xmlns:mc="http://schemas.openxmlformats.org/markup-compatibility/2006">
              <mc:Choice xmlns:v="urn:schemas-microsoft-com:vml" Requires="v">
                <p:oleObj spid="_x0000_s29823" name="Equation" r:id="rId3" imgW="3098520" imgH="863280" progId="">
                  <p:embed/>
                </p:oleObj>
              </mc:Choice>
              <mc:Fallback>
                <p:oleObj name="Equation" r:id="rId3" imgW="3098520" imgH="8632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788" y="3381375"/>
                        <a:ext cx="5338762" cy="1487488"/>
                      </a:xfrm>
                      <a:prstGeom prst="rect">
                        <a:avLst/>
                      </a:prstGeom>
                    </p:spPr>
                  </p:pic>
                </p:oleObj>
              </mc:Fallback>
            </mc:AlternateContent>
          </a:graphicData>
        </a:graphic>
      </p:graphicFrame>
      <p:sp>
        <p:nvSpPr>
          <p:cNvPr id="29702" name="日期占位符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0A0494-0716-4861-83B7-CBA837E7BFB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2970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D7EB740-6D9A-4DC9-A629-5106B90B507A}" type="slidenum">
              <a:rPr lang="zh-CN" altLang="en-US" sz="1200">
                <a:solidFill>
                  <a:srgbClr val="000000"/>
                </a:solidFill>
              </a:rPr>
              <a:pPr eaLnBrk="1" hangingPunct="1"/>
              <a:t>48</a:t>
            </a:fld>
            <a:endParaRPr lang="en-US" altLang="zh-CN" sz="1200">
              <a:solidFill>
                <a:srgbClr val="000000"/>
              </a:solidFill>
            </a:endParaRPr>
          </a:p>
        </p:txBody>
      </p:sp>
      <p:sp>
        <p:nvSpPr>
          <p:cNvPr id="29704" name="Rectangle 20"/>
          <p:cNvSpPr>
            <a:spLocks noChangeArrowheads="1"/>
          </p:cNvSpPr>
          <p:nvPr/>
        </p:nvSpPr>
        <p:spPr bwMode="auto">
          <a:xfrm>
            <a:off x="928688" y="1571625"/>
            <a:ext cx="75612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当数据误差较小时，由于函数增量近似等于其微分，得误差估计式</a:t>
            </a:r>
            <a:endParaRPr lang="zh-CN" altLang="en-US" b="1">
              <a:latin typeface="Arial" panose="020B0604020202020204" pitchFamily="34" charset="0"/>
            </a:endParaRPr>
          </a:p>
        </p:txBody>
      </p:sp>
      <p:graphicFrame>
        <p:nvGraphicFramePr>
          <p:cNvPr id="29699" name="Object 21"/>
          <p:cNvGraphicFramePr>
            <a:graphicFrameLocks noChangeAspect="1"/>
          </p:cNvGraphicFramePr>
          <p:nvPr/>
        </p:nvGraphicFramePr>
        <p:xfrm>
          <a:off x="2987675" y="4868863"/>
          <a:ext cx="3581400" cy="565150"/>
        </p:xfrm>
        <a:graphic>
          <a:graphicData uri="http://schemas.openxmlformats.org/presentationml/2006/ole">
            <mc:AlternateContent xmlns:mc="http://schemas.openxmlformats.org/markup-compatibility/2006">
              <mc:Choice xmlns:v="urn:schemas-microsoft-com:vml" Requires="v">
                <p:oleObj spid="_x0000_s29824" name="Equation" r:id="rId5" imgW="1193760" imgH="228600" progId="Equation.3">
                  <p:embed/>
                </p:oleObj>
              </mc:Choice>
              <mc:Fallback>
                <p:oleObj name="Equation" r:id="rId5" imgW="119376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868863"/>
                        <a:ext cx="35814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23"/>
          <p:cNvGraphicFramePr>
            <a:graphicFrameLocks noChangeAspect="1"/>
          </p:cNvGraphicFramePr>
          <p:nvPr/>
        </p:nvGraphicFramePr>
        <p:xfrm>
          <a:off x="571500" y="2500313"/>
          <a:ext cx="3659188" cy="666750"/>
        </p:xfrm>
        <a:graphic>
          <a:graphicData uri="http://schemas.openxmlformats.org/presentationml/2006/ole">
            <mc:AlternateContent xmlns:mc="http://schemas.openxmlformats.org/markup-compatibility/2006">
              <mc:Choice xmlns:v="urn:schemas-microsoft-com:vml" Requires="v">
                <p:oleObj spid="_x0000_s29825" name="Equation" r:id="rId7" imgW="1244520" imgH="228600" progId="">
                  <p:embed/>
                </p:oleObj>
              </mc:Choice>
              <mc:Fallback>
                <p:oleObj name="Equation" r:id="rId7" imgW="1244520" imgH="228600" progId="">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 y="2500313"/>
                        <a:ext cx="3659188"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24"/>
          <p:cNvGraphicFramePr>
            <a:graphicFrameLocks noChangeAspect="1"/>
          </p:cNvGraphicFramePr>
          <p:nvPr/>
        </p:nvGraphicFramePr>
        <p:xfrm>
          <a:off x="4643438" y="2571750"/>
          <a:ext cx="4192587" cy="592138"/>
        </p:xfrm>
        <a:graphic>
          <a:graphicData uri="http://schemas.openxmlformats.org/presentationml/2006/ole">
            <mc:AlternateContent xmlns:mc="http://schemas.openxmlformats.org/markup-compatibility/2006">
              <mc:Choice xmlns:v="urn:schemas-microsoft-com:vml" Requires="v">
                <p:oleObj spid="_x0000_s29826" name="Equation" r:id="rId9" imgW="1130040" imgH="203040" progId="">
                  <p:embed/>
                </p:oleObj>
              </mc:Choice>
              <mc:Fallback>
                <p:oleObj name="Equation" r:id="rId9" imgW="1130040" imgH="203040" progId="">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571750"/>
                        <a:ext cx="4192587"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5"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9706"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2"/>
          <p:cNvGraphicFramePr>
            <a:graphicFrameLocks noGrp="1" noChangeAspect="1"/>
          </p:cNvGraphicFramePr>
          <p:nvPr>
            <p:ph idx="1"/>
          </p:nvPr>
        </p:nvGraphicFramePr>
        <p:xfrm>
          <a:off x="2170113" y="1439863"/>
          <a:ext cx="5281612" cy="2565400"/>
        </p:xfrm>
        <a:graphic>
          <a:graphicData uri="http://schemas.openxmlformats.org/presentationml/2006/ole">
            <mc:AlternateContent xmlns:mc="http://schemas.openxmlformats.org/markup-compatibility/2006">
              <mc:Choice xmlns:v="urn:schemas-microsoft-com:vml" Requires="v">
                <p:oleObj spid="_x0000_s30796" name="Equation" r:id="rId3" imgW="1777680" imgH="863280" progId="">
                  <p:embed/>
                </p:oleObj>
              </mc:Choice>
              <mc:Fallback>
                <p:oleObj name="Equation" r:id="rId3" imgW="1777680" imgH="863280" progId="">
                  <p:embed/>
                  <p:pic>
                    <p:nvPicPr>
                      <p:cNvPr id="0" name="Object 1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170113" y="1439863"/>
                        <a:ext cx="5281612" cy="2565400"/>
                      </a:xfrm>
                      <a:prstGeom prst="rect">
                        <a:avLst/>
                      </a:prstGeom>
                    </p:spPr>
                  </p:pic>
                </p:oleObj>
              </mc:Fallback>
            </mc:AlternateContent>
          </a:graphicData>
        </a:graphic>
      </p:graphicFrame>
      <p:sp>
        <p:nvSpPr>
          <p:cNvPr id="30724"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72D9258-8751-484F-8AE8-AA3983F6D340}"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307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994AC77-1BDE-499F-8C81-462685CF43A9}" type="slidenum">
              <a:rPr lang="zh-CN" altLang="en-US" sz="1200">
                <a:solidFill>
                  <a:srgbClr val="000000"/>
                </a:solidFill>
              </a:rPr>
              <a:pPr eaLnBrk="1" hangingPunct="1"/>
              <a:t>49</a:t>
            </a:fld>
            <a:endParaRPr lang="en-US" altLang="zh-CN" sz="1200">
              <a:solidFill>
                <a:srgbClr val="000000"/>
              </a:solidFill>
            </a:endParaRPr>
          </a:p>
        </p:txBody>
      </p:sp>
      <p:graphicFrame>
        <p:nvGraphicFramePr>
          <p:cNvPr id="30723" name="Object 7"/>
          <p:cNvGraphicFramePr>
            <a:graphicFrameLocks noChangeAspect="1"/>
          </p:cNvGraphicFramePr>
          <p:nvPr/>
        </p:nvGraphicFramePr>
        <p:xfrm>
          <a:off x="2857500" y="4214813"/>
          <a:ext cx="2057400" cy="822325"/>
        </p:xfrm>
        <a:graphic>
          <a:graphicData uri="http://schemas.openxmlformats.org/presentationml/2006/ole">
            <mc:AlternateContent xmlns:mc="http://schemas.openxmlformats.org/markup-compatibility/2006">
              <mc:Choice xmlns:v="urn:schemas-microsoft-com:vml" Requires="v">
                <p:oleObj spid="_x0000_s30797" name="公式" r:id="rId5" imgW="596880" imgH="304560" progId="Equation.3">
                  <p:embed/>
                </p:oleObj>
              </mc:Choice>
              <mc:Fallback>
                <p:oleObj name="公式" r:id="rId5" imgW="596880" imgH="3045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4214813"/>
                        <a:ext cx="20574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6" name="Rectangle 8"/>
          <p:cNvSpPr>
            <a:spLocks noChangeArrowheads="1"/>
          </p:cNvSpPr>
          <p:nvPr/>
        </p:nvSpPr>
        <p:spPr bwMode="auto">
          <a:xfrm>
            <a:off x="857250" y="4357688"/>
            <a:ext cx="20161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b="1">
                <a:latin typeface="宋体" panose="02010600030101010101" pitchFamily="2" charset="-122"/>
              </a:rPr>
              <a:t>系数绝对值：</a:t>
            </a:r>
            <a:endParaRPr lang="zh-CN" altLang="en-US" b="1">
              <a:latin typeface="宋体" panose="02010600030101010101" pitchFamily="2" charset="-122"/>
            </a:endParaRPr>
          </a:p>
        </p:txBody>
      </p:sp>
      <p:sp>
        <p:nvSpPr>
          <p:cNvPr id="30727" name="Rectangle 9"/>
          <p:cNvSpPr>
            <a:spLocks noChangeArrowheads="1"/>
          </p:cNvSpPr>
          <p:nvPr/>
        </p:nvSpPr>
        <p:spPr bwMode="auto">
          <a:xfrm>
            <a:off x="900113" y="4581525"/>
            <a:ext cx="792003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b="1">
                <a:latin typeface="宋体" panose="02010600030101010101" pitchFamily="2" charset="-122"/>
              </a:rPr>
              <a:t>表示解的误差相对参量</a:t>
            </a:r>
            <a:r>
              <a:rPr lang="en-GB" altLang="zh-CN" b="1" i="1"/>
              <a:t>x</a:t>
            </a:r>
            <a:r>
              <a:rPr lang="en-GB" altLang="zh-CN" b="1" i="1" baseline="-25000"/>
              <a:t>i</a:t>
            </a:r>
            <a:r>
              <a:rPr lang="zh-CN" altLang="en-GB" b="1">
                <a:latin typeface="宋体" panose="02010600030101010101" pitchFamily="2" charset="-122"/>
              </a:rPr>
              <a:t>的误差的放大或缩小</a:t>
            </a:r>
            <a:r>
              <a:rPr lang="zh-CN" altLang="en-GB" b="1"/>
              <a:t>“</a:t>
            </a:r>
            <a:r>
              <a:rPr lang="zh-CN" altLang="en-GB" b="1">
                <a:latin typeface="宋体" panose="02010600030101010101" pitchFamily="2" charset="-122"/>
              </a:rPr>
              <a:t>倍数</a:t>
            </a:r>
            <a:r>
              <a:rPr lang="zh-CN" altLang="en-GB" b="1"/>
              <a:t>”</a:t>
            </a:r>
            <a:r>
              <a:rPr lang="zh-CN" altLang="en-GB" b="1">
                <a:latin typeface="宋体" panose="02010600030101010101" pitchFamily="2" charset="-122"/>
              </a:rPr>
              <a:t>。</a:t>
            </a:r>
          </a:p>
          <a:p>
            <a:pPr eaLnBrk="1" hangingPunct="1"/>
            <a:r>
              <a:rPr lang="zh-CN" altLang="en-GB" b="1">
                <a:latin typeface="宋体" panose="02010600030101010101" pitchFamily="2" charset="-122"/>
              </a:rPr>
              <a:t>它们的值如果很大，则</a:t>
            </a:r>
            <a:r>
              <a:rPr lang="en-GB" altLang="zh-CN" b="1" i="1"/>
              <a:t>x</a:t>
            </a:r>
            <a:r>
              <a:rPr lang="en-GB" altLang="zh-CN" b="1" i="1" baseline="-25000"/>
              <a:t>i</a:t>
            </a:r>
            <a:r>
              <a:rPr lang="zh-CN" altLang="en-GB" b="1">
                <a:latin typeface="宋体" panose="02010600030101010101" pitchFamily="2" charset="-122"/>
              </a:rPr>
              <a:t>的小误差可能导致解</a:t>
            </a:r>
            <a:r>
              <a:rPr lang="en-GB" altLang="zh-CN" b="1" i="1"/>
              <a:t>y</a:t>
            </a:r>
            <a:r>
              <a:rPr lang="zh-CN" altLang="en-GB" b="1">
                <a:latin typeface="宋体" panose="02010600030101010101" pitchFamily="2" charset="-122"/>
              </a:rPr>
              <a:t>很大的误差。</a:t>
            </a:r>
            <a:endParaRPr lang="en-US" altLang="zh-CN" b="1">
              <a:latin typeface="宋体" panose="02010600030101010101" pitchFamily="2" charset="-122"/>
            </a:endParaRPr>
          </a:p>
        </p:txBody>
      </p:sp>
      <p:sp>
        <p:nvSpPr>
          <p:cNvPr id="30728" name="Rectangle 10"/>
          <p:cNvSpPr>
            <a:spLocks noChangeArrowheads="1"/>
          </p:cNvSpPr>
          <p:nvPr/>
        </p:nvSpPr>
        <p:spPr bwMode="auto">
          <a:xfrm>
            <a:off x="4857750" y="4429125"/>
            <a:ext cx="335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zh-CN" altLang="en-US" b="1">
                <a:latin typeface="宋体" panose="02010600030101010101" pitchFamily="2" charset="-122"/>
              </a:rPr>
              <a:t>求</a:t>
            </a:r>
            <a:r>
              <a:rPr lang="en-GB" altLang="zh-CN" b="1" i="1"/>
              <a:t>y</a:t>
            </a:r>
            <a:r>
              <a:rPr lang="zh-CN" altLang="en-GB" b="1">
                <a:latin typeface="宋体" panose="02010600030101010101" pitchFamily="2" charset="-122"/>
              </a:rPr>
              <a:t>问题的条件数</a:t>
            </a:r>
            <a:endParaRPr lang="zh-CN" altLang="en-US" b="1">
              <a:latin typeface="宋体" panose="02010600030101010101" pitchFamily="2" charset="-122"/>
            </a:endParaRPr>
          </a:p>
        </p:txBody>
      </p:sp>
      <p:sp>
        <p:nvSpPr>
          <p:cNvPr id="81931" name="Rectangle 11"/>
          <p:cNvSpPr>
            <a:spLocks noChangeArrowheads="1"/>
          </p:cNvSpPr>
          <p:nvPr/>
        </p:nvSpPr>
        <p:spPr bwMode="auto">
          <a:xfrm>
            <a:off x="1042988" y="5927725"/>
            <a:ext cx="7488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latin typeface="宋体" panose="02010600030101010101" pitchFamily="2" charset="-122"/>
              </a:rPr>
              <a:t>条件数很大的问题称为坏条件问题或病态问题。</a:t>
            </a:r>
            <a:endParaRPr lang="zh-CN" altLang="en-US">
              <a:latin typeface="宋体" panose="02010600030101010101" pitchFamily="2" charset="-122"/>
            </a:endParaRPr>
          </a:p>
        </p:txBody>
      </p:sp>
      <p:sp>
        <p:nvSpPr>
          <p:cNvPr id="30730"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0731"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p:cNvSpPr/>
          <p:nvPr/>
        </p:nvSpPr>
        <p:spPr>
          <a:xfrm>
            <a:off x="755576" y="3861048"/>
            <a:ext cx="2016224" cy="36004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dirty="0"/>
              <a:t>绝对误差系数</a:t>
            </a:r>
          </a:p>
        </p:txBody>
      </p:sp>
      <p:sp>
        <p:nvSpPr>
          <p:cNvPr id="13" name="矩形 12"/>
          <p:cNvSpPr/>
          <p:nvPr/>
        </p:nvSpPr>
        <p:spPr>
          <a:xfrm>
            <a:off x="4932040" y="3861048"/>
            <a:ext cx="2304256" cy="36004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dirty="0"/>
              <a:t>相对误差系数</a:t>
            </a:r>
          </a:p>
        </p:txBody>
      </p:sp>
      <p:cxnSp>
        <p:nvCxnSpPr>
          <p:cNvPr id="15" name="直接箭头连接符 14"/>
          <p:cNvCxnSpPr/>
          <p:nvPr/>
        </p:nvCxnSpPr>
        <p:spPr>
          <a:xfrm>
            <a:off x="2843213" y="4076700"/>
            <a:ext cx="288925" cy="215900"/>
          </a:xfrm>
          <a:prstGeom prst="straightConnector1">
            <a:avLst/>
          </a:prstGeom>
          <a:ln w="50800" cmpd="sng">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572000" y="4005263"/>
            <a:ext cx="287338" cy="28733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844824"/>
            <a:ext cx="8892480" cy="5013176"/>
          </a:xfrm>
        </p:spPr>
        <p:txBody>
          <a:bodyPr/>
          <a:lstStyle/>
          <a:p>
            <a:r>
              <a:rPr lang="zh-CN" altLang="en-US" dirty="0" smtClean="0"/>
              <a:t>作业：</a:t>
            </a:r>
            <a:r>
              <a:rPr lang="en-US" altLang="zh-CN" dirty="0" smtClean="0"/>
              <a:t>20</a:t>
            </a:r>
            <a:r>
              <a:rPr lang="zh-CN" altLang="en-US" dirty="0" smtClean="0"/>
              <a:t>分</a:t>
            </a:r>
            <a:r>
              <a:rPr lang="en-US" altLang="zh-CN" dirty="0" smtClean="0"/>
              <a:t>		</a:t>
            </a:r>
          </a:p>
          <a:p>
            <a:pPr lvl="1"/>
            <a:r>
              <a:rPr lang="zh-CN" altLang="en-US" sz="2000" b="1" dirty="0" smtClean="0"/>
              <a:t>交</a:t>
            </a:r>
            <a:r>
              <a:rPr lang="en-US" altLang="zh-CN" sz="2000" b="1" smtClean="0"/>
              <a:t>4-5</a:t>
            </a:r>
            <a:r>
              <a:rPr lang="zh-CN" altLang="en-US" sz="2000" b="1" smtClean="0"/>
              <a:t>回</a:t>
            </a:r>
            <a:r>
              <a:rPr lang="zh-CN" altLang="en-US" sz="2000" b="1" dirty="0" smtClean="0"/>
              <a:t>作业；</a:t>
            </a:r>
            <a:r>
              <a:rPr lang="zh-CN" altLang="en-US" sz="2000" b="1" dirty="0" smtClean="0">
                <a:solidFill>
                  <a:srgbClr val="FF0000"/>
                </a:solidFill>
              </a:rPr>
              <a:t>务必写清姓名和学号；清晰且工整！</a:t>
            </a:r>
            <a:endParaRPr lang="en-US" altLang="zh-CN" sz="2000" b="1" dirty="0" smtClean="0">
              <a:solidFill>
                <a:srgbClr val="FF0000"/>
              </a:solidFill>
            </a:endParaRPr>
          </a:p>
          <a:p>
            <a:r>
              <a:rPr lang="zh-CN" altLang="en-US" dirty="0" smtClean="0"/>
              <a:t>上机：</a:t>
            </a:r>
            <a:r>
              <a:rPr lang="en-US" altLang="zh-CN" dirty="0" smtClean="0"/>
              <a:t>20</a:t>
            </a:r>
            <a:r>
              <a:rPr lang="zh-CN" altLang="en-US" dirty="0" smtClean="0"/>
              <a:t>分</a:t>
            </a:r>
            <a:r>
              <a:rPr lang="en-US" altLang="zh-CN" dirty="0" smtClean="0"/>
              <a:t>		</a:t>
            </a:r>
          </a:p>
          <a:p>
            <a:pPr lvl="1"/>
            <a:r>
              <a:rPr lang="en-US" altLang="zh-CN" sz="2000" b="1" dirty="0" smtClean="0"/>
              <a:t>6</a:t>
            </a:r>
            <a:r>
              <a:rPr lang="zh-CN" altLang="en-US" sz="2000" b="1" dirty="0" smtClean="0"/>
              <a:t>次上机，交</a:t>
            </a:r>
            <a:r>
              <a:rPr lang="en-US" altLang="zh-CN" sz="2000" b="1" dirty="0" smtClean="0"/>
              <a:t>3</a:t>
            </a:r>
            <a:r>
              <a:rPr lang="zh-CN" altLang="en-US" sz="2000" b="1" dirty="0" smtClean="0"/>
              <a:t>回</a:t>
            </a:r>
            <a:r>
              <a:rPr lang="zh-CN" altLang="en-US" sz="2000" b="1" dirty="0" smtClean="0">
                <a:solidFill>
                  <a:srgbClr val="FF0000"/>
                </a:solidFill>
              </a:rPr>
              <a:t>包含报告与源代码的压缩文件包</a:t>
            </a:r>
            <a:r>
              <a:rPr lang="zh-CN" altLang="en-US" sz="2000" b="1" dirty="0" smtClean="0">
                <a:solidFill>
                  <a:srgbClr val="FF0000"/>
                </a:solidFill>
              </a:rPr>
              <a:t>；</a:t>
            </a:r>
            <a:endParaRPr lang="en-US" altLang="zh-CN" sz="2000" b="1" dirty="0" smtClean="0">
              <a:solidFill>
                <a:srgbClr val="FF0000"/>
              </a:solidFill>
            </a:endParaRPr>
          </a:p>
          <a:p>
            <a:pPr lvl="1"/>
            <a:r>
              <a:rPr lang="zh-CN" altLang="en-US" sz="2000" b="1" dirty="0" smtClean="0">
                <a:solidFill>
                  <a:srgbClr val="FF0000"/>
                </a:solidFill>
              </a:rPr>
              <a:t>交纸质版报告</a:t>
            </a:r>
            <a:endParaRPr lang="en-US" altLang="zh-CN" sz="2000" b="1" dirty="0" smtClean="0">
              <a:solidFill>
                <a:srgbClr val="FF0000"/>
              </a:solidFill>
            </a:endParaRPr>
          </a:p>
          <a:p>
            <a:r>
              <a:rPr lang="zh-CN" altLang="en-US" dirty="0" smtClean="0"/>
              <a:t>期末</a:t>
            </a:r>
            <a:r>
              <a:rPr lang="zh-CN" altLang="en-US" dirty="0" smtClean="0"/>
              <a:t>考试：</a:t>
            </a:r>
            <a:r>
              <a:rPr lang="en-US" altLang="zh-CN" dirty="0" smtClean="0"/>
              <a:t>60</a:t>
            </a:r>
            <a:r>
              <a:rPr lang="zh-CN" altLang="en-US" dirty="0" smtClean="0"/>
              <a:t>分</a:t>
            </a:r>
            <a:endParaRPr lang="en-US" altLang="zh-CN" dirty="0" smtClean="0"/>
          </a:p>
          <a:p>
            <a:pPr lvl="1"/>
            <a:r>
              <a:rPr lang="zh-CN" altLang="en-US" sz="2000" dirty="0"/>
              <a:t>填空、简答、计算。</a:t>
            </a:r>
            <a:endParaRPr lang="en-US" altLang="zh-CN" sz="2000" dirty="0"/>
          </a:p>
          <a:p>
            <a:r>
              <a:rPr lang="en-US" altLang="zh-CN" dirty="0" smtClean="0">
                <a:solidFill>
                  <a:srgbClr val="FF0000"/>
                </a:solidFill>
              </a:rPr>
              <a:t>Bonus</a:t>
            </a:r>
            <a:r>
              <a:rPr lang="zh-CN" altLang="en-US" dirty="0" smtClean="0">
                <a:solidFill>
                  <a:srgbClr val="FF0000"/>
                </a:solidFill>
              </a:rPr>
              <a:t>：</a:t>
            </a:r>
            <a:r>
              <a:rPr lang="en-US" altLang="zh-CN" dirty="0" smtClean="0">
                <a:solidFill>
                  <a:srgbClr val="FF0000"/>
                </a:solidFill>
              </a:rPr>
              <a:t>5</a:t>
            </a:r>
            <a:r>
              <a:rPr lang="zh-CN" altLang="en-US" dirty="0" smtClean="0">
                <a:solidFill>
                  <a:srgbClr val="FF0000"/>
                </a:solidFill>
              </a:rPr>
              <a:t>分 </a:t>
            </a:r>
            <a:endParaRPr lang="en-US" altLang="zh-CN" dirty="0" smtClean="0">
              <a:solidFill>
                <a:srgbClr val="FF0000"/>
              </a:solidFill>
            </a:endParaRPr>
          </a:p>
          <a:p>
            <a:pPr lvl="1"/>
            <a:r>
              <a:rPr lang="zh-CN" altLang="en-US" sz="2400" dirty="0" smtClean="0">
                <a:solidFill>
                  <a:srgbClr val="FF0000"/>
                </a:solidFill>
              </a:rPr>
              <a:t>视课堂参与度而定，每次</a:t>
            </a:r>
            <a:r>
              <a:rPr lang="en-US" altLang="zh-CN" sz="2400" dirty="0" smtClean="0">
                <a:solidFill>
                  <a:srgbClr val="FF0000"/>
                </a:solidFill>
              </a:rPr>
              <a:t>0.5</a:t>
            </a:r>
            <a:r>
              <a:rPr lang="zh-CN" altLang="en-US" sz="2400" dirty="0" smtClean="0">
                <a:solidFill>
                  <a:srgbClr val="FF0000"/>
                </a:solidFill>
              </a:rPr>
              <a:t>或</a:t>
            </a:r>
            <a:r>
              <a:rPr lang="en-US" altLang="zh-CN" sz="2400" dirty="0" smtClean="0">
                <a:solidFill>
                  <a:srgbClr val="FF0000"/>
                </a:solidFill>
              </a:rPr>
              <a:t>1</a:t>
            </a:r>
            <a:r>
              <a:rPr lang="zh-CN" altLang="en-US" sz="2400" dirty="0" smtClean="0">
                <a:solidFill>
                  <a:srgbClr val="FF0000"/>
                </a:solidFill>
              </a:rPr>
              <a:t>分</a:t>
            </a:r>
            <a:endParaRPr lang="en-US" altLang="zh-CN" sz="2400" dirty="0" smtClean="0">
              <a:solidFill>
                <a:srgbClr val="FF0000"/>
              </a:solidFill>
            </a:endParaRP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考核标准</a:t>
            </a:r>
            <a:endParaRPr lang="zh-CN" altLang="en-US" dirty="0"/>
          </a:p>
        </p:txBody>
      </p:sp>
      <p:sp>
        <p:nvSpPr>
          <p:cNvPr id="4" name="日期占位符 3"/>
          <p:cNvSpPr>
            <a:spLocks noGrp="1"/>
          </p:cNvSpPr>
          <p:nvPr>
            <p:ph type="dt" sz="half" idx="10"/>
          </p:nvPr>
        </p:nvSpPr>
        <p:spPr/>
        <p:txBody>
          <a:bodyPr/>
          <a:lstStyle/>
          <a:p>
            <a:pPr>
              <a:defRPr/>
            </a:pPr>
            <a:fld id="{627D7B71-17C3-4F59-889A-5F71CBFB0F80}" type="datetime13">
              <a:rPr lang="zh-CN" altLang="en-US" smtClean="0"/>
              <a:pPr>
                <a:defRPr/>
              </a:pPr>
              <a:t>下午2时37分21秒</a:t>
            </a:fld>
            <a:endParaRPr lang="en-US" altLang="zh-CN"/>
          </a:p>
        </p:txBody>
      </p:sp>
      <p:sp>
        <p:nvSpPr>
          <p:cNvPr id="5" name="灯片编号占位符 4"/>
          <p:cNvSpPr>
            <a:spLocks noGrp="1"/>
          </p:cNvSpPr>
          <p:nvPr>
            <p:ph type="sldNum" sz="quarter" idx="12"/>
          </p:nvPr>
        </p:nvSpPr>
        <p:spPr/>
        <p:txBody>
          <a:bodyPr/>
          <a:lstStyle/>
          <a:p>
            <a:fld id="{8C73E14E-C8CA-419A-919C-78EFE7EC8678}" type="slidenum">
              <a:rPr lang="zh-CN" altLang="en-US" smtClean="0"/>
              <a:pPr/>
              <a:t>5</a:t>
            </a:fld>
            <a:endParaRPr lang="en-US" altLang="zh-CN"/>
          </a:p>
        </p:txBody>
      </p:sp>
    </p:spTree>
    <p:extLst>
      <p:ext uri="{BB962C8B-B14F-4D97-AF65-F5344CB8AC3E}">
        <p14:creationId xmlns:p14="http://schemas.microsoft.com/office/powerpoint/2010/main" val="4222224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0173E6C-F1F3-4BF3-BBEE-FAA11F896C9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3175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9AA1AF-80FA-4058-BD0F-6352B46EE937}" type="slidenum">
              <a:rPr lang="zh-CN" altLang="en-US" sz="1200">
                <a:solidFill>
                  <a:srgbClr val="000000"/>
                </a:solidFill>
              </a:rPr>
              <a:pPr eaLnBrk="1" hangingPunct="1"/>
              <a:t>50</a:t>
            </a:fld>
            <a:endParaRPr lang="en-US" altLang="zh-CN" sz="1200">
              <a:solidFill>
                <a:srgbClr val="000000"/>
              </a:solidFill>
            </a:endParaRPr>
          </a:p>
        </p:txBody>
      </p:sp>
      <p:sp>
        <p:nvSpPr>
          <p:cNvPr id="31756" name="Rectangle 1028"/>
          <p:cNvSpPr>
            <a:spLocks noChangeArrowheads="1"/>
          </p:cNvSpPr>
          <p:nvPr/>
        </p:nvSpPr>
        <p:spPr bwMode="auto">
          <a:xfrm>
            <a:off x="755650" y="260350"/>
            <a:ext cx="7620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例</a:t>
            </a:r>
            <a:r>
              <a:rPr lang="zh-CN" altLang="en-US">
                <a:latin typeface="宋体" panose="02010600030101010101" pitchFamily="2" charset="-122"/>
              </a:rPr>
              <a:t>：用电表测得一个电阻两端的电压和流过的电流范围分别为           （伏特）和            （安培），求这个电阻的阻值</a:t>
            </a:r>
            <a:r>
              <a:rPr lang="en-GB" altLang="zh-CN">
                <a:latin typeface="宋体" panose="02010600030101010101" pitchFamily="2" charset="-122"/>
              </a:rPr>
              <a:t>R，</a:t>
            </a:r>
            <a:r>
              <a:rPr lang="zh-CN" altLang="en-GB">
                <a:latin typeface="宋体" panose="02010600030101010101" pitchFamily="2" charset="-122"/>
              </a:rPr>
              <a:t>并估计其绝对误差和相对误差。   </a:t>
            </a:r>
            <a:endParaRPr lang="zh-CN" altLang="en-US">
              <a:latin typeface="宋体" panose="02010600030101010101" pitchFamily="2" charset="-122"/>
            </a:endParaRPr>
          </a:p>
        </p:txBody>
      </p:sp>
      <p:graphicFrame>
        <p:nvGraphicFramePr>
          <p:cNvPr id="31746" name="Object 1029"/>
          <p:cNvGraphicFramePr>
            <a:graphicFrameLocks noChangeAspect="1"/>
          </p:cNvGraphicFramePr>
          <p:nvPr/>
        </p:nvGraphicFramePr>
        <p:xfrm>
          <a:off x="1862138" y="692150"/>
          <a:ext cx="1795462" cy="381000"/>
        </p:xfrm>
        <a:graphic>
          <a:graphicData uri="http://schemas.openxmlformats.org/presentationml/2006/ole">
            <mc:AlternateContent xmlns:mc="http://schemas.openxmlformats.org/markup-compatibility/2006">
              <mc:Choice xmlns:v="urn:schemas-microsoft-com:vml" Requires="v">
                <p:oleObj spid="_x0000_s32001" name="Equation" r:id="rId3" imgW="736560" imgH="177480" progId="Equation.3">
                  <p:embed/>
                </p:oleObj>
              </mc:Choice>
              <mc:Fallback>
                <p:oleObj name="Equation" r:id="rId3" imgW="736560" imgH="177480" progId="Equation.3">
                  <p:embed/>
                  <p:pic>
                    <p:nvPicPr>
                      <p:cNvPr id="0" name="Object 102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862138" y="692150"/>
                        <a:ext cx="179546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1030"/>
          <p:cNvGraphicFramePr>
            <a:graphicFrameLocks noChangeAspect="1"/>
          </p:cNvGraphicFramePr>
          <p:nvPr/>
        </p:nvGraphicFramePr>
        <p:xfrm>
          <a:off x="5105400" y="620713"/>
          <a:ext cx="1763713" cy="381000"/>
        </p:xfrm>
        <a:graphic>
          <a:graphicData uri="http://schemas.openxmlformats.org/presentationml/2006/ole">
            <mc:AlternateContent xmlns:mc="http://schemas.openxmlformats.org/markup-compatibility/2006">
              <mc:Choice xmlns:v="urn:schemas-microsoft-com:vml" Requires="v">
                <p:oleObj spid="_x0000_s32002" name="Equation" r:id="rId5" imgW="723600" imgH="177480" progId="Equation.3">
                  <p:embed/>
                </p:oleObj>
              </mc:Choice>
              <mc:Fallback>
                <p:oleObj name="Equation" r:id="rId5" imgW="723600" imgH="177480"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620713"/>
                        <a:ext cx="17637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1035"/>
          <p:cNvGraphicFramePr>
            <a:graphicFrameLocks noChangeAspect="1"/>
          </p:cNvGraphicFramePr>
          <p:nvPr/>
        </p:nvGraphicFramePr>
        <p:xfrm>
          <a:off x="2428875" y="5500688"/>
          <a:ext cx="4249738" cy="860425"/>
        </p:xfrm>
        <a:graphic>
          <a:graphicData uri="http://schemas.openxmlformats.org/presentationml/2006/ole">
            <mc:AlternateContent xmlns:mc="http://schemas.openxmlformats.org/markup-compatibility/2006">
              <mc:Choice xmlns:v="urn:schemas-microsoft-com:vml" Requires="v">
                <p:oleObj spid="_x0000_s32003" name="Equation" r:id="rId7" imgW="1574640" imgH="431640" progId="Equation.DSMT4">
                  <p:embed/>
                </p:oleObj>
              </mc:Choice>
              <mc:Fallback>
                <p:oleObj name="Equation" r:id="rId7" imgW="1574640" imgH="431640" progId="Equation.DSMT4">
                  <p:embed/>
                  <p:pic>
                    <p:nvPicPr>
                      <p:cNvPr id="0" name="Object 10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875" y="5500688"/>
                        <a:ext cx="4249738" cy="860425"/>
                      </a:xfrm>
                      <a:prstGeom prst="rect">
                        <a:avLst/>
                      </a:prstGeom>
                      <a:solidFill>
                        <a:schemeClr val="accent1"/>
                      </a:solidFill>
                    </p:spPr>
                  </p:pic>
                </p:oleObj>
              </mc:Fallback>
            </mc:AlternateContent>
          </a:graphicData>
        </a:graphic>
      </p:graphicFrame>
      <p:sp>
        <p:nvSpPr>
          <p:cNvPr id="35850" name="Rectangle 1034"/>
          <p:cNvSpPr>
            <a:spLocks noChangeArrowheads="1"/>
          </p:cNvSpPr>
          <p:nvPr/>
        </p:nvSpPr>
        <p:spPr bwMode="auto">
          <a:xfrm>
            <a:off x="857250" y="2643188"/>
            <a:ext cx="267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t>R</a:t>
            </a:r>
            <a:r>
              <a:rPr lang="zh-CN" altLang="en-US">
                <a:latin typeface="宋体" panose="02010600030101010101" pitchFamily="2" charset="-122"/>
              </a:rPr>
              <a:t>的绝对误差：</a:t>
            </a:r>
          </a:p>
        </p:txBody>
      </p:sp>
      <p:graphicFrame>
        <p:nvGraphicFramePr>
          <p:cNvPr id="35853" name="Object 1037"/>
          <p:cNvGraphicFramePr>
            <a:graphicFrameLocks noChangeAspect="1"/>
          </p:cNvGraphicFramePr>
          <p:nvPr/>
        </p:nvGraphicFramePr>
        <p:xfrm>
          <a:off x="928688" y="3000375"/>
          <a:ext cx="7796212" cy="769938"/>
        </p:xfrm>
        <a:graphic>
          <a:graphicData uri="http://schemas.openxmlformats.org/presentationml/2006/ole">
            <mc:AlternateContent xmlns:mc="http://schemas.openxmlformats.org/markup-compatibility/2006">
              <mc:Choice xmlns:v="urn:schemas-microsoft-com:vml" Requires="v">
                <p:oleObj spid="_x0000_s32004" name="Equation" r:id="rId9" imgW="3200400" imgH="419040" progId="">
                  <p:embed/>
                </p:oleObj>
              </mc:Choice>
              <mc:Fallback>
                <p:oleObj name="Equation" r:id="rId9" imgW="3200400" imgH="419040" progId="">
                  <p:embed/>
                  <p:pic>
                    <p:nvPicPr>
                      <p:cNvPr id="0" name="Object 1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88" y="3000375"/>
                        <a:ext cx="779621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5" name="Object 1039"/>
          <p:cNvGraphicFramePr>
            <a:graphicFrameLocks noChangeAspect="1"/>
          </p:cNvGraphicFramePr>
          <p:nvPr/>
        </p:nvGraphicFramePr>
        <p:xfrm>
          <a:off x="752475" y="3643313"/>
          <a:ext cx="8391525" cy="839787"/>
        </p:xfrm>
        <a:graphic>
          <a:graphicData uri="http://schemas.openxmlformats.org/presentationml/2006/ole">
            <mc:AlternateContent xmlns:mc="http://schemas.openxmlformats.org/markup-compatibility/2006">
              <mc:Choice xmlns:v="urn:schemas-microsoft-com:vml" Requires="v">
                <p:oleObj spid="_x0000_s32005" name="Equation" r:id="rId11" imgW="3784320" imgH="457200" progId="">
                  <p:embed/>
                </p:oleObj>
              </mc:Choice>
              <mc:Fallback>
                <p:oleObj name="Equation" r:id="rId11" imgW="3784320" imgH="457200" progId="">
                  <p:embed/>
                  <p:pic>
                    <p:nvPicPr>
                      <p:cNvPr id="0" name="Object 10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475" y="3643313"/>
                        <a:ext cx="839152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0" name="Object 1044"/>
          <p:cNvGraphicFramePr>
            <a:graphicFrameLocks noChangeAspect="1"/>
          </p:cNvGraphicFramePr>
          <p:nvPr/>
        </p:nvGraphicFramePr>
        <p:xfrm>
          <a:off x="3000375" y="4643438"/>
          <a:ext cx="3217863" cy="723900"/>
        </p:xfrm>
        <a:graphic>
          <a:graphicData uri="http://schemas.openxmlformats.org/presentationml/2006/ole">
            <mc:AlternateContent xmlns:mc="http://schemas.openxmlformats.org/markup-compatibility/2006">
              <mc:Choice xmlns:v="urn:schemas-microsoft-com:vml" Requires="v">
                <p:oleObj spid="_x0000_s32006" name="Equation" r:id="rId13" imgW="1320480" imgH="393480" progId="">
                  <p:embed/>
                </p:oleObj>
              </mc:Choice>
              <mc:Fallback>
                <p:oleObj name="Equation" r:id="rId13" imgW="1320480" imgH="393480" progId="">
                  <p:embed/>
                  <p:pic>
                    <p:nvPicPr>
                      <p:cNvPr id="0" name="Object 10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0375" y="4643438"/>
                        <a:ext cx="321786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54"/>
          <p:cNvGrpSpPr>
            <a:grpSpLocks/>
          </p:cNvGrpSpPr>
          <p:nvPr/>
        </p:nvGrpSpPr>
        <p:grpSpPr bwMode="auto">
          <a:xfrm>
            <a:off x="1500188" y="1714500"/>
            <a:ext cx="5905500" cy="990600"/>
            <a:chOff x="583" y="1171"/>
            <a:chExt cx="3720" cy="624"/>
          </a:xfrm>
        </p:grpSpPr>
        <p:sp>
          <p:nvSpPr>
            <p:cNvPr id="31760" name="Rectangle 1047"/>
            <p:cNvSpPr>
              <a:spLocks noChangeArrowheads="1"/>
            </p:cNvSpPr>
            <p:nvPr/>
          </p:nvSpPr>
          <p:spPr bwMode="auto">
            <a:xfrm>
              <a:off x="583" y="1171"/>
              <a:ext cx="37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GB" b="1">
                  <a:latin typeface="宋体" panose="02010600030101010101" pitchFamily="2" charset="-122"/>
                </a:rPr>
                <a:t>解</a:t>
              </a:r>
              <a:r>
                <a:rPr lang="zh-CN" altLang="en-GB">
                  <a:latin typeface="宋体" panose="02010600030101010101" pitchFamily="2" charset="-122"/>
                </a:rPr>
                <a:t> 由欧姆定律，有</a:t>
              </a:r>
            </a:p>
            <a:p>
              <a:pPr eaLnBrk="1" hangingPunct="1">
                <a:lnSpc>
                  <a:spcPct val="125000"/>
                </a:lnSpc>
              </a:pPr>
              <a:r>
                <a:rPr lang="zh-CN" altLang="en-US">
                  <a:latin typeface="宋体" panose="02010600030101010101" pitchFamily="2" charset="-122"/>
                </a:rPr>
                <a:t>可求出</a:t>
              </a:r>
              <a:r>
                <a:rPr lang="en-GB" altLang="zh-CN" b="1" i="1"/>
                <a:t>R</a:t>
              </a:r>
              <a:r>
                <a:rPr lang="en-GB" altLang="zh-CN" baseline="30000">
                  <a:latin typeface="宋体" panose="02010600030101010101" pitchFamily="2" charset="-122"/>
                </a:rPr>
                <a:t>*</a:t>
              </a:r>
              <a:r>
                <a:rPr lang="zh-CN" altLang="en-GB">
                  <a:latin typeface="宋体" panose="02010600030101010101" pitchFamily="2" charset="-122"/>
                </a:rPr>
                <a:t>的近似值             （欧姆）   </a:t>
              </a:r>
              <a:endParaRPr lang="zh-CN" altLang="en-US">
                <a:latin typeface="宋体" panose="02010600030101010101" pitchFamily="2" charset="-122"/>
              </a:endParaRPr>
            </a:p>
          </p:txBody>
        </p:sp>
        <p:graphicFrame>
          <p:nvGraphicFramePr>
            <p:cNvPr id="31752" name="Object 1048"/>
            <p:cNvGraphicFramePr>
              <a:graphicFrameLocks noChangeAspect="1"/>
            </p:cNvGraphicFramePr>
            <p:nvPr/>
          </p:nvGraphicFramePr>
          <p:xfrm>
            <a:off x="2293" y="1171"/>
            <a:ext cx="877" cy="265"/>
          </p:xfrm>
          <a:graphic>
            <a:graphicData uri="http://schemas.openxmlformats.org/presentationml/2006/ole">
              <mc:AlternateContent xmlns:mc="http://schemas.openxmlformats.org/markup-compatibility/2006">
                <mc:Choice xmlns:v="urn:schemas-microsoft-com:vml" Requires="v">
                  <p:oleObj spid="_x0000_s32007" name="Equation" r:id="rId15" imgW="571320" imgH="177480" progId="">
                    <p:embed/>
                  </p:oleObj>
                </mc:Choice>
                <mc:Fallback>
                  <p:oleObj name="Equation" r:id="rId15" imgW="571320" imgH="177480" progId="">
                    <p:embed/>
                    <p:pic>
                      <p:nvPicPr>
                        <p:cNvPr id="0" name="Object 10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3" y="1171"/>
                          <a:ext cx="877"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3" name="Object 1049"/>
            <p:cNvGraphicFramePr>
              <a:graphicFrameLocks noChangeAspect="1"/>
            </p:cNvGraphicFramePr>
            <p:nvPr/>
          </p:nvGraphicFramePr>
          <p:xfrm>
            <a:off x="2203" y="1486"/>
            <a:ext cx="1169" cy="309"/>
          </p:xfrm>
          <a:graphic>
            <a:graphicData uri="http://schemas.openxmlformats.org/presentationml/2006/ole">
              <mc:AlternateContent xmlns:mc="http://schemas.openxmlformats.org/markup-compatibility/2006">
                <mc:Choice xmlns:v="urn:schemas-microsoft-com:vml" Requires="v">
                  <p:oleObj spid="_x0000_s32008" name="Equation" r:id="rId17" imgW="761760" imgH="228600" progId="">
                    <p:embed/>
                  </p:oleObj>
                </mc:Choice>
                <mc:Fallback>
                  <p:oleObj name="Equation" r:id="rId17" imgW="761760" imgH="228600" progId="">
                    <p:embed/>
                    <p:pic>
                      <p:nvPicPr>
                        <p:cNvPr id="0" name="Object 10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3" y="1486"/>
                          <a:ext cx="1169"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71" name="Rectangle 1055"/>
          <p:cNvSpPr>
            <a:spLocks noChangeArrowheads="1"/>
          </p:cNvSpPr>
          <p:nvPr/>
        </p:nvSpPr>
        <p:spPr bwMode="auto">
          <a:xfrm>
            <a:off x="714375" y="4500563"/>
            <a:ext cx="267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t>R</a:t>
            </a:r>
            <a:r>
              <a:rPr lang="zh-CN" altLang="en-US">
                <a:latin typeface="宋体" panose="02010600030101010101" pitchFamily="2" charset="-122"/>
              </a:rPr>
              <a:t>的相对误差：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with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5850"/>
                                        </p:tgtEl>
                                        <p:attrNameLst>
                                          <p:attrName>style.visibility</p:attrName>
                                        </p:attrNameLst>
                                      </p:cBhvr>
                                      <p:to>
                                        <p:strVal val="visible"/>
                                      </p:to>
                                    </p:set>
                                    <p:animEffect transition="in" filter="box(in)">
                                      <p:cBhvr>
                                        <p:cTn id="11" dur="500"/>
                                        <p:tgtEl>
                                          <p:spTgt spid="35850"/>
                                        </p:tgtEl>
                                      </p:cBhvr>
                                    </p:animEffect>
                                  </p:childTnLst>
                                </p:cTn>
                              </p:par>
                            </p:childTnLst>
                          </p:cTn>
                        </p:par>
                        <p:par>
                          <p:cTn id="12" fill="hold" nodeType="with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35853"/>
                                        </p:tgtEl>
                                        <p:attrNameLst>
                                          <p:attrName>style.visibility</p:attrName>
                                        </p:attrNameLst>
                                      </p:cBhvr>
                                      <p:to>
                                        <p:strVal val="visible"/>
                                      </p:to>
                                    </p:set>
                                    <p:animEffect transition="in" filter="box(in)">
                                      <p:cBhvr>
                                        <p:cTn id="15" dur="500"/>
                                        <p:tgtEl>
                                          <p:spTgt spid="35853"/>
                                        </p:tgtEl>
                                      </p:cBhvr>
                                    </p:animEffect>
                                  </p:childTnLst>
                                </p:cTn>
                              </p:par>
                            </p:childTnLst>
                          </p:cTn>
                        </p:par>
                        <p:par>
                          <p:cTn id="16" fill="hold" nodeType="withGroup">
                            <p:stCondLst>
                              <p:cond delay="1500"/>
                            </p:stCondLst>
                            <p:childTnLst>
                              <p:par>
                                <p:cTn id="17" presetID="16" presetClass="entr" presetSubtype="37" fill="hold" nodeType="afterEffect">
                                  <p:stCondLst>
                                    <p:cond delay="0"/>
                                  </p:stCondLst>
                                  <p:childTnLst>
                                    <p:set>
                                      <p:cBhvr>
                                        <p:cTn id="18" dur="1" fill="hold">
                                          <p:stCondLst>
                                            <p:cond delay="0"/>
                                          </p:stCondLst>
                                        </p:cTn>
                                        <p:tgtEl>
                                          <p:spTgt spid="35855"/>
                                        </p:tgtEl>
                                        <p:attrNameLst>
                                          <p:attrName>style.visibility</p:attrName>
                                        </p:attrNameLst>
                                      </p:cBhvr>
                                      <p:to>
                                        <p:strVal val="visible"/>
                                      </p:to>
                                    </p:set>
                                    <p:animEffect transition="in" filter="barn(outVertical)">
                                      <p:cBhvr>
                                        <p:cTn id="19" dur="500"/>
                                        <p:tgtEl>
                                          <p:spTgt spid="35855"/>
                                        </p:tgtEl>
                                      </p:cBhvr>
                                    </p:animEffect>
                                  </p:childTnLst>
                                </p:cTn>
                              </p:par>
                            </p:childTnLst>
                          </p:cTn>
                        </p:par>
                        <p:par>
                          <p:cTn id="20" fill="hold" nodeType="with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35871"/>
                                        </p:tgtEl>
                                        <p:attrNameLst>
                                          <p:attrName>style.visibility</p:attrName>
                                        </p:attrNameLst>
                                      </p:cBhvr>
                                      <p:to>
                                        <p:strVal val="visible"/>
                                      </p:to>
                                    </p:set>
                                    <p:animEffect transition="in" filter="box(in)">
                                      <p:cBhvr>
                                        <p:cTn id="23" dur="500"/>
                                        <p:tgtEl>
                                          <p:spTgt spid="35871"/>
                                        </p:tgtEl>
                                      </p:cBhvr>
                                    </p:animEffect>
                                  </p:childTnLst>
                                </p:cTn>
                              </p:par>
                            </p:childTnLst>
                          </p:cTn>
                        </p:par>
                        <p:par>
                          <p:cTn id="24" fill="hold" nodeType="withGroup">
                            <p:stCondLst>
                              <p:cond delay="2500"/>
                            </p:stCondLst>
                            <p:childTnLst>
                              <p:par>
                                <p:cTn id="25" presetID="4" presetClass="entr" presetSubtype="16" fill="hold" nodeType="afterEffect">
                                  <p:stCondLst>
                                    <p:cond delay="0"/>
                                  </p:stCondLst>
                                  <p:childTnLst>
                                    <p:set>
                                      <p:cBhvr>
                                        <p:cTn id="26" dur="1" fill="hold">
                                          <p:stCondLst>
                                            <p:cond delay="0"/>
                                          </p:stCondLst>
                                        </p:cTn>
                                        <p:tgtEl>
                                          <p:spTgt spid="35860"/>
                                        </p:tgtEl>
                                        <p:attrNameLst>
                                          <p:attrName>style.visibility</p:attrName>
                                        </p:attrNameLst>
                                      </p:cBhvr>
                                      <p:to>
                                        <p:strVal val="visible"/>
                                      </p:to>
                                    </p:set>
                                    <p:animEffect transition="in" filter="box(in)">
                                      <p:cBhvr>
                                        <p:cTn id="27" dur="500"/>
                                        <p:tgtEl>
                                          <p:spTgt spid="3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0" grpId="0"/>
      <p:bldP spid="3587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68ECB46-8D28-4D33-9623-F165396686B9}"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327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532658-3503-4BA4-B5C1-CF5FF2193C97}" type="slidenum">
              <a:rPr lang="zh-CN" altLang="en-US" sz="1200">
                <a:solidFill>
                  <a:srgbClr val="000000"/>
                </a:solidFill>
              </a:rPr>
              <a:pPr eaLnBrk="1" hangingPunct="1"/>
              <a:t>51</a:t>
            </a:fld>
            <a:endParaRPr lang="en-US" altLang="zh-CN" sz="1200">
              <a:solidFill>
                <a:srgbClr val="000000"/>
              </a:solidFill>
            </a:endParaRPr>
          </a:p>
        </p:txBody>
      </p:sp>
      <p:sp>
        <p:nvSpPr>
          <p:cNvPr id="32775" name="Rectangle 4"/>
          <p:cNvSpPr>
            <a:spLocks noChangeArrowheads="1"/>
          </p:cNvSpPr>
          <p:nvPr/>
        </p:nvSpPr>
        <p:spPr bwMode="auto">
          <a:xfrm>
            <a:off x="395288" y="333375"/>
            <a:ext cx="5400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误差在运算中的传播</a:t>
            </a:r>
          </a:p>
          <a:p>
            <a:pPr eaLnBrk="1" hangingPunct="1"/>
            <a:r>
              <a:rPr lang="zh-CN" altLang="en-US" sz="3200" b="1">
                <a:solidFill>
                  <a:schemeClr val="accent1"/>
                </a:solidFill>
                <a:latin typeface="微软雅黑" panose="020B0503020204020204" pitchFamily="34" charset="-122"/>
                <a:ea typeface="微软雅黑" panose="020B0503020204020204" pitchFamily="34" charset="-122"/>
              </a:rPr>
              <a:t>1）加、减运算</a:t>
            </a:r>
          </a:p>
        </p:txBody>
      </p:sp>
      <p:graphicFrame>
        <p:nvGraphicFramePr>
          <p:cNvPr id="32770" name="Object 0"/>
          <p:cNvGraphicFramePr>
            <a:graphicFrameLocks noChangeAspect="1"/>
          </p:cNvGraphicFramePr>
          <p:nvPr/>
        </p:nvGraphicFramePr>
        <p:xfrm>
          <a:off x="714375" y="5286375"/>
          <a:ext cx="8034338" cy="890588"/>
        </p:xfrm>
        <a:graphic>
          <a:graphicData uri="http://schemas.openxmlformats.org/presentationml/2006/ole">
            <mc:AlternateContent xmlns:mc="http://schemas.openxmlformats.org/markup-compatibility/2006">
              <mc:Choice xmlns:v="urn:schemas-microsoft-com:vml" Requires="v">
                <p:oleObj spid="_x0000_s32870" name="Equation" r:id="rId3" imgW="3340080" imgH="431640" progId="Equation.DSMT4">
                  <p:embed/>
                </p:oleObj>
              </mc:Choice>
              <mc:Fallback>
                <p:oleObj name="Equation" r:id="rId3" imgW="3340080" imgH="43164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5286375"/>
                        <a:ext cx="8034338" cy="890588"/>
                      </a:xfrm>
                      <a:prstGeom prst="rect">
                        <a:avLst/>
                      </a:prstGeom>
                      <a:solidFill>
                        <a:schemeClr val="accent1"/>
                      </a:solidFill>
                    </p:spPr>
                  </p:pic>
                </p:oleObj>
              </mc:Fallback>
            </mc:AlternateContent>
          </a:graphicData>
        </a:graphic>
      </p:graphicFrame>
      <p:graphicFrame>
        <p:nvGraphicFramePr>
          <p:cNvPr id="96257" name="Object 1"/>
          <p:cNvGraphicFramePr>
            <a:graphicFrameLocks noChangeAspect="1"/>
          </p:cNvGraphicFramePr>
          <p:nvPr/>
        </p:nvGraphicFramePr>
        <p:xfrm>
          <a:off x="900113" y="1484313"/>
          <a:ext cx="6375400" cy="847725"/>
        </p:xfrm>
        <a:graphic>
          <a:graphicData uri="http://schemas.openxmlformats.org/presentationml/2006/ole">
            <mc:AlternateContent xmlns:mc="http://schemas.openxmlformats.org/markup-compatibility/2006">
              <mc:Choice xmlns:v="urn:schemas-microsoft-com:vml" Requires="v">
                <p:oleObj spid="_x0000_s32871" name="Equation" r:id="rId5" imgW="2717640" imgH="571320" progId="">
                  <p:embed/>
                </p:oleObj>
              </mc:Choice>
              <mc:Fallback>
                <p:oleObj name="Equation" r:id="rId5" imgW="2717640" imgH="571320" progId="">
                  <p:embed/>
                  <p:pic>
                    <p:nvPicPr>
                      <p:cNvPr id="0" name="Object 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00113" y="1484313"/>
                        <a:ext cx="63754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642938" y="2357438"/>
            <a:ext cx="8153400" cy="533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b"/>
          <a:lstStyle/>
          <a:p>
            <a:pPr>
              <a:defRPr/>
            </a:pPr>
            <a:r>
              <a:rPr lang="zh-CN" altLang="en-US" b="1" dirty="0">
                <a:latin typeface="宋体" charset="-122"/>
              </a:rPr>
              <a:t>近似值之和的绝对误差等于各近似值的绝对误差的代数和。</a:t>
            </a:r>
          </a:p>
        </p:txBody>
      </p:sp>
      <p:sp>
        <p:nvSpPr>
          <p:cNvPr id="34824" name="Rectangle 8"/>
          <p:cNvSpPr>
            <a:spLocks noChangeArrowheads="1"/>
          </p:cNvSpPr>
          <p:nvPr/>
        </p:nvSpPr>
        <p:spPr bwMode="auto">
          <a:xfrm>
            <a:off x="642938" y="2928938"/>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两数</a:t>
            </a:r>
            <a:r>
              <a:rPr lang="en-GB" altLang="zh-CN" i="1"/>
              <a:t>x</a:t>
            </a:r>
            <a:r>
              <a:rPr lang="en-GB" altLang="zh-CN" i="1" baseline="-25000"/>
              <a:t>1</a:t>
            </a:r>
            <a:r>
              <a:rPr lang="zh-CN" altLang="en-GB">
                <a:latin typeface="宋体" panose="02010600030101010101" pitchFamily="2" charset="-122"/>
              </a:rPr>
              <a:t>和</a:t>
            </a:r>
            <a:r>
              <a:rPr lang="en-GB" altLang="zh-CN" i="1"/>
              <a:t>x</a:t>
            </a:r>
            <a:r>
              <a:rPr lang="en-GB" altLang="zh-CN" i="1" baseline="-25000"/>
              <a:t>2</a:t>
            </a:r>
            <a:r>
              <a:rPr lang="zh-CN" altLang="en-GB">
                <a:latin typeface="宋体" panose="02010600030101010101" pitchFamily="2" charset="-122"/>
              </a:rPr>
              <a:t>相减时，有</a:t>
            </a:r>
            <a:endParaRPr lang="zh-CN" altLang="en-US">
              <a:latin typeface="宋体" panose="02010600030101010101" pitchFamily="2" charset="-122"/>
            </a:endParaRPr>
          </a:p>
        </p:txBody>
      </p:sp>
      <p:graphicFrame>
        <p:nvGraphicFramePr>
          <p:cNvPr id="96258" name="Object 2"/>
          <p:cNvGraphicFramePr>
            <a:graphicFrameLocks noChangeAspect="1"/>
          </p:cNvGraphicFramePr>
          <p:nvPr/>
        </p:nvGraphicFramePr>
        <p:xfrm>
          <a:off x="831850" y="3286125"/>
          <a:ext cx="7637463" cy="1727200"/>
        </p:xfrm>
        <a:graphic>
          <a:graphicData uri="http://schemas.openxmlformats.org/presentationml/2006/ole">
            <mc:AlternateContent xmlns:mc="http://schemas.openxmlformats.org/markup-compatibility/2006">
              <mc:Choice xmlns:v="urn:schemas-microsoft-com:vml" Requires="v">
                <p:oleObj spid="_x0000_s32872" name="Equation" r:id="rId7" imgW="2755800" imgH="939600" progId="">
                  <p:embed/>
                </p:oleObj>
              </mc:Choice>
              <mc:Fallback>
                <p:oleObj name="Equation" r:id="rId7" imgW="2755800" imgH="939600"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3286125"/>
                        <a:ext cx="7637463"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8"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2779"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914400" y="3271838"/>
            <a:ext cx="7848600" cy="804862"/>
          </a:xfrm>
        </p:spPr>
        <p:txBody>
          <a:bodyPr/>
          <a:lstStyle/>
          <a:p>
            <a:pPr marL="0" indent="0" eaLnBrk="1" hangingPunct="1">
              <a:lnSpc>
                <a:spcPct val="90000"/>
              </a:lnSpc>
              <a:buFont typeface="Wingdings" panose="05000000000000000000" pitchFamily="2" charset="2"/>
              <a:buNone/>
            </a:pPr>
            <a:r>
              <a:rPr lang="zh-CN" altLang="en-US" sz="2400" smtClean="0"/>
              <a:t>    </a:t>
            </a:r>
            <a:r>
              <a:rPr lang="zh-CN" altLang="en-US" sz="2400" b="1" smtClean="0">
                <a:latin typeface="宋体" panose="02010600030101010101" pitchFamily="2" charset="-122"/>
                <a:ea typeface="宋体" panose="02010600030101010101" pitchFamily="2" charset="-122"/>
              </a:rPr>
              <a:t>近似值之积的相对误差等于相乘各因子的相对误差的代数和。当乘数的绝对值很大时，乘积的绝对误差会很大。</a:t>
            </a:r>
            <a:endParaRPr lang="en-US" altLang="zh-CN" sz="2400" b="1" smtClean="0">
              <a:latin typeface="宋体" panose="02010600030101010101" pitchFamily="2" charset="-122"/>
              <a:ea typeface="宋体" panose="02010600030101010101" pitchFamily="2" charset="-122"/>
            </a:endParaRPr>
          </a:p>
          <a:p>
            <a:pPr marL="0" indent="0" eaLnBrk="1" hangingPunct="1">
              <a:lnSpc>
                <a:spcPct val="90000"/>
              </a:lnSpc>
              <a:buFont typeface="Wingdings" panose="05000000000000000000" pitchFamily="2" charset="2"/>
              <a:buNone/>
            </a:pPr>
            <a:endParaRPr lang="zh-CN" altLang="en-US" sz="2400" b="1" smtClean="0">
              <a:solidFill>
                <a:srgbClr val="FF0000"/>
              </a:solidFill>
              <a:latin typeface="宋体" panose="02010600030101010101" pitchFamily="2" charset="-122"/>
              <a:ea typeface="宋体" panose="02010600030101010101" pitchFamily="2" charset="-122"/>
            </a:endParaRPr>
          </a:p>
        </p:txBody>
      </p:sp>
      <p:sp>
        <p:nvSpPr>
          <p:cNvPr id="33799" name="日期占位符 1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3E1A455-01FF-4F5E-9E2D-F939670B3078}"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3380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FD4E54-F0CB-4D56-95E4-5462F8BDDB08}" type="slidenum">
              <a:rPr lang="zh-CN" altLang="en-US" sz="1200">
                <a:solidFill>
                  <a:srgbClr val="000000"/>
                </a:solidFill>
              </a:rPr>
              <a:pPr eaLnBrk="1" hangingPunct="1"/>
              <a:t>52</a:t>
            </a:fld>
            <a:endParaRPr lang="en-US" altLang="zh-CN" sz="1200">
              <a:solidFill>
                <a:srgbClr val="000000"/>
              </a:solidFill>
            </a:endParaRPr>
          </a:p>
        </p:txBody>
      </p:sp>
      <p:grpSp>
        <p:nvGrpSpPr>
          <p:cNvPr id="2" name="Group 19"/>
          <p:cNvGrpSpPr>
            <a:grpSpLocks/>
          </p:cNvGrpSpPr>
          <p:nvPr/>
        </p:nvGrpSpPr>
        <p:grpSpPr bwMode="auto">
          <a:xfrm>
            <a:off x="857250" y="4508500"/>
            <a:ext cx="7772400" cy="1160463"/>
            <a:chOff x="864" y="2965"/>
            <a:chExt cx="4896" cy="731"/>
          </a:xfrm>
        </p:grpSpPr>
        <p:graphicFrame>
          <p:nvGraphicFramePr>
            <p:cNvPr id="33797" name="Object 7"/>
            <p:cNvGraphicFramePr>
              <a:graphicFrameLocks noChangeAspect="1"/>
            </p:cNvGraphicFramePr>
            <p:nvPr/>
          </p:nvGraphicFramePr>
          <p:xfrm>
            <a:off x="876" y="2965"/>
            <a:ext cx="2464" cy="320"/>
          </p:xfrm>
          <a:graphic>
            <a:graphicData uri="http://schemas.openxmlformats.org/presentationml/2006/ole">
              <mc:AlternateContent xmlns:mc="http://schemas.openxmlformats.org/markup-compatibility/2006">
                <mc:Choice xmlns:v="urn:schemas-microsoft-com:vml" Requires="v">
                  <p:oleObj spid="_x0000_s33929" name="Equation" r:id="rId3" imgW="1587240" imgH="228600" progId="">
                    <p:embed/>
                  </p:oleObj>
                </mc:Choice>
                <mc:Fallback>
                  <p:oleObj name="Equation" r:id="rId3" imgW="1587240" imgH="2286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 y="2965"/>
                          <a:ext cx="246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6" name="Rectangle 9"/>
            <p:cNvSpPr>
              <a:spLocks noChangeArrowheads="1"/>
            </p:cNvSpPr>
            <p:nvPr/>
          </p:nvSpPr>
          <p:spPr bwMode="auto">
            <a:xfrm>
              <a:off x="864" y="3360"/>
              <a:ext cx="12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若</a:t>
              </a:r>
              <a:r>
                <a:rPr lang="en-GB" altLang="zh-CN" i="1"/>
                <a:t>x</a:t>
              </a:r>
              <a:r>
                <a:rPr lang="en-GB" altLang="zh-CN" baseline="-25000">
                  <a:latin typeface="Arial" panose="020B0604020202020204" pitchFamily="34" charset="0"/>
                </a:rPr>
                <a:t>1</a:t>
              </a:r>
              <a:r>
                <a:rPr lang="zh-CN" altLang="en-GB">
                  <a:latin typeface="Arial" panose="020B0604020202020204" pitchFamily="34" charset="0"/>
                </a:rPr>
                <a:t>或</a:t>
              </a:r>
              <a:r>
                <a:rPr lang="en-GB" altLang="zh-CN" i="1"/>
                <a:t>x</a:t>
              </a:r>
              <a:r>
                <a:rPr lang="en-GB" altLang="zh-CN" baseline="-25000">
                  <a:latin typeface="Arial" panose="020B0604020202020204" pitchFamily="34" charset="0"/>
                </a:rPr>
                <a:t>2</a:t>
              </a:r>
              <a:r>
                <a:rPr lang="zh-CN" altLang="en-GB">
                  <a:latin typeface="Arial" panose="020B0604020202020204" pitchFamily="34" charset="0"/>
                </a:rPr>
                <a:t>很大</a:t>
              </a:r>
              <a:endParaRPr lang="zh-CN" altLang="en-US">
                <a:latin typeface="Arial" panose="020B0604020202020204" pitchFamily="34" charset="0"/>
              </a:endParaRPr>
            </a:p>
          </p:txBody>
        </p:sp>
        <p:sp>
          <p:nvSpPr>
            <p:cNvPr id="33807" name="Rectangle 11"/>
            <p:cNvSpPr>
              <a:spLocks noChangeArrowheads="1"/>
            </p:cNvSpPr>
            <p:nvPr/>
          </p:nvSpPr>
          <p:spPr bwMode="auto">
            <a:xfrm>
              <a:off x="3120" y="3360"/>
              <a:ext cx="26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计算结果的绝对误差可能很大</a:t>
              </a:r>
            </a:p>
          </p:txBody>
        </p:sp>
        <p:sp>
          <p:nvSpPr>
            <p:cNvPr id="33808" name="AutoShape 12"/>
            <p:cNvSpPr>
              <a:spLocks noChangeArrowheads="1"/>
            </p:cNvSpPr>
            <p:nvPr/>
          </p:nvSpPr>
          <p:spPr bwMode="auto">
            <a:xfrm>
              <a:off x="2256" y="3456"/>
              <a:ext cx="528" cy="192"/>
            </a:xfrm>
            <a:prstGeom prst="rightArrow">
              <a:avLst>
                <a:gd name="adj1" fmla="val 50000"/>
                <a:gd name="adj2" fmla="val 68750"/>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grpSp>
      <p:sp>
        <p:nvSpPr>
          <p:cNvPr id="33802" name="Rectangle 13"/>
          <p:cNvSpPr>
            <a:spLocks noChangeArrowheads="1"/>
          </p:cNvSpPr>
          <p:nvPr/>
        </p:nvSpPr>
        <p:spPr bwMode="auto">
          <a:xfrm>
            <a:off x="762000" y="609600"/>
            <a:ext cx="330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2）乘法运算</a:t>
            </a:r>
          </a:p>
        </p:txBody>
      </p:sp>
      <p:graphicFrame>
        <p:nvGraphicFramePr>
          <p:cNvPr id="33794" name="Object 16"/>
          <p:cNvGraphicFramePr>
            <a:graphicFrameLocks noChangeAspect="1"/>
          </p:cNvGraphicFramePr>
          <p:nvPr/>
        </p:nvGraphicFramePr>
        <p:xfrm>
          <a:off x="2268538" y="1493838"/>
          <a:ext cx="3932237" cy="1071562"/>
        </p:xfrm>
        <a:graphic>
          <a:graphicData uri="http://schemas.openxmlformats.org/presentationml/2006/ole">
            <mc:AlternateContent xmlns:mc="http://schemas.openxmlformats.org/markup-compatibility/2006">
              <mc:Choice xmlns:v="urn:schemas-microsoft-com:vml" Requires="v">
                <p:oleObj spid="_x0000_s33930" name="Equation" r:id="rId5" imgW="1688760" imgH="545760" progId="">
                  <p:embed/>
                </p:oleObj>
              </mc:Choice>
              <mc:Fallback>
                <p:oleObj name="Equation" r:id="rId5" imgW="1688760" imgH="545760" progId="">
                  <p:embed/>
                  <p:pic>
                    <p:nvPicPr>
                      <p:cNvPr id="0" name="Object 1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268538" y="1493838"/>
                        <a:ext cx="3932237"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17"/>
          <p:cNvGraphicFramePr>
            <a:graphicFrameLocks noChangeAspect="1"/>
          </p:cNvGraphicFramePr>
          <p:nvPr/>
        </p:nvGraphicFramePr>
        <p:xfrm>
          <a:off x="2357438" y="2276475"/>
          <a:ext cx="3222625" cy="909638"/>
        </p:xfrm>
        <a:graphic>
          <a:graphicData uri="http://schemas.openxmlformats.org/presentationml/2006/ole">
            <mc:AlternateContent xmlns:mc="http://schemas.openxmlformats.org/markup-compatibility/2006">
              <mc:Choice xmlns:v="urn:schemas-microsoft-com:vml" Requires="v">
                <p:oleObj spid="_x0000_s33931" name="Equation" r:id="rId7" imgW="1358640" imgH="431640" progId="">
                  <p:embed/>
                </p:oleObj>
              </mc:Choice>
              <mc:Fallback>
                <p:oleObj name="Equation" r:id="rId7" imgW="1358640" imgH="431640" progId="">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2276475"/>
                        <a:ext cx="3222625"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Rectangle 18"/>
          <p:cNvSpPr>
            <a:spLocks noChangeArrowheads="1"/>
          </p:cNvSpPr>
          <p:nvPr/>
        </p:nvSpPr>
        <p:spPr bwMode="auto">
          <a:xfrm>
            <a:off x="1242392" y="4128120"/>
            <a:ext cx="6858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a:lnSpc>
                <a:spcPct val="90000"/>
              </a:lnSpc>
              <a:spcBef>
                <a:spcPct val="20000"/>
              </a:spcBef>
              <a:buClr>
                <a:srgbClr val="FFFF00"/>
              </a:buClr>
              <a:buSzPct val="80000"/>
              <a:buFont typeface="Wingdings" pitchFamily="2" charset="2"/>
              <a:buNone/>
              <a:defRPr/>
            </a:pPr>
            <a:r>
              <a:rPr lang="zh-CN" altLang="en-US" b="1" dirty="0">
                <a:solidFill>
                  <a:schemeClr val="bg1"/>
                </a:solidFill>
                <a:latin typeface="Arial" charset="0"/>
              </a:rPr>
              <a:t>       尽量避免用绝对值很大的数作乘数。</a:t>
            </a:r>
          </a:p>
        </p:txBody>
      </p:sp>
      <p:graphicFrame>
        <p:nvGraphicFramePr>
          <p:cNvPr id="33796" name="Object 24"/>
          <p:cNvGraphicFramePr>
            <a:graphicFrameLocks noChangeAspect="1"/>
          </p:cNvGraphicFramePr>
          <p:nvPr/>
        </p:nvGraphicFramePr>
        <p:xfrm>
          <a:off x="571500" y="5641975"/>
          <a:ext cx="7961313" cy="882650"/>
        </p:xfrm>
        <a:graphic>
          <a:graphicData uri="http://schemas.openxmlformats.org/presentationml/2006/ole">
            <mc:AlternateContent xmlns:mc="http://schemas.openxmlformats.org/markup-compatibility/2006">
              <mc:Choice xmlns:v="urn:schemas-microsoft-com:vml" Requires="v">
                <p:oleObj spid="_x0000_s33932" name="Equation" r:id="rId9" imgW="3340080" imgH="431640" progId="Equation.DSMT4">
                  <p:embed/>
                </p:oleObj>
              </mc:Choice>
              <mc:Fallback>
                <p:oleObj name="Equation" r:id="rId9" imgW="3340080" imgH="43164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 y="5641975"/>
                        <a:ext cx="7961313" cy="882650"/>
                      </a:xfrm>
                      <a:prstGeom prst="rect">
                        <a:avLst/>
                      </a:prstGeom>
                      <a:solidFill>
                        <a:schemeClr val="accent1"/>
                      </a:solidFill>
                    </p:spPr>
                  </p:pic>
                </p:oleObj>
              </mc:Fallback>
            </mc:AlternateContent>
          </a:graphicData>
        </a:graphic>
      </p:graphicFrame>
      <p:sp>
        <p:nvSpPr>
          <p:cNvPr id="33804"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380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日期占位符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89FA91-826A-490A-A34E-8F83C0314AA8}"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348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99424EC-94F5-4089-95C1-6E8A5C38BEC9}" type="slidenum">
              <a:rPr lang="zh-CN" altLang="en-US" sz="1200">
                <a:solidFill>
                  <a:srgbClr val="000000"/>
                </a:solidFill>
              </a:rPr>
              <a:pPr eaLnBrk="1" hangingPunct="1"/>
              <a:t>53</a:t>
            </a:fld>
            <a:endParaRPr lang="en-US" altLang="zh-CN" sz="1200">
              <a:solidFill>
                <a:srgbClr val="000000"/>
              </a:solidFill>
            </a:endParaRPr>
          </a:p>
        </p:txBody>
      </p:sp>
      <p:sp>
        <p:nvSpPr>
          <p:cNvPr id="34823" name="Rectangle 5"/>
          <p:cNvSpPr>
            <a:spLocks noChangeArrowheads="1"/>
          </p:cNvSpPr>
          <p:nvPr/>
        </p:nvSpPr>
        <p:spPr bwMode="auto">
          <a:xfrm>
            <a:off x="762000" y="609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宋体" panose="02010600030101010101" pitchFamily="2" charset="-122"/>
            </a:endParaRPr>
          </a:p>
        </p:txBody>
      </p:sp>
      <p:graphicFrame>
        <p:nvGraphicFramePr>
          <p:cNvPr id="34818" name="Object 6"/>
          <p:cNvGraphicFramePr>
            <a:graphicFrameLocks noChangeAspect="1"/>
          </p:cNvGraphicFramePr>
          <p:nvPr/>
        </p:nvGraphicFramePr>
        <p:xfrm>
          <a:off x="1042988" y="1592263"/>
          <a:ext cx="6408737" cy="828675"/>
        </p:xfrm>
        <a:graphic>
          <a:graphicData uri="http://schemas.openxmlformats.org/presentationml/2006/ole">
            <mc:AlternateContent xmlns:mc="http://schemas.openxmlformats.org/markup-compatibility/2006">
              <mc:Choice xmlns:v="urn:schemas-microsoft-com:vml" Requires="v">
                <p:oleObj spid="_x0000_s34919" name="Equation" r:id="rId3" imgW="2705040" imgH="431640" progId="">
                  <p:embed/>
                </p:oleObj>
              </mc:Choice>
              <mc:Fallback>
                <p:oleObj name="Equation" r:id="rId3" imgW="2705040" imgH="43164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42988" y="1592263"/>
                        <a:ext cx="6408737"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7"/>
          <p:cNvGraphicFramePr>
            <a:graphicFrameLocks noChangeAspect="1"/>
          </p:cNvGraphicFramePr>
          <p:nvPr/>
        </p:nvGraphicFramePr>
        <p:xfrm>
          <a:off x="1187450" y="2471738"/>
          <a:ext cx="3240088" cy="812800"/>
        </p:xfrm>
        <a:graphic>
          <a:graphicData uri="http://schemas.openxmlformats.org/presentationml/2006/ole">
            <mc:AlternateContent xmlns:mc="http://schemas.openxmlformats.org/markup-compatibility/2006">
              <mc:Choice xmlns:v="urn:schemas-microsoft-com:vml" Requires="v">
                <p:oleObj spid="_x0000_s34920" name="Equation" r:id="rId5" imgW="1485720" imgH="482400" progId="">
                  <p:embed/>
                </p:oleObj>
              </mc:Choice>
              <mc:Fallback>
                <p:oleObj name="Equation" r:id="rId5" imgW="1485720" imgH="4824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471738"/>
                        <a:ext cx="324008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8"/>
          <p:cNvSpPr>
            <a:spLocks noChangeArrowheads="1"/>
          </p:cNvSpPr>
          <p:nvPr/>
        </p:nvSpPr>
        <p:spPr bwMode="auto">
          <a:xfrm>
            <a:off x="914400" y="3276600"/>
            <a:ext cx="7848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两近似值之商的相对误差等于被除数的相对误差与除数的相对误差之差。</a:t>
            </a:r>
          </a:p>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当除数的绝对值很小，接近于零时，商的绝对误差可能会很大，甚至造成计算机的“溢出”错误。</a:t>
            </a:r>
            <a:endParaRPr lang="en-US" altLang="zh-CN" b="1">
              <a:latin typeface="Arial" panose="020B0604020202020204" pitchFamily="34" charset="0"/>
            </a:endParaRPr>
          </a:p>
        </p:txBody>
      </p:sp>
      <p:graphicFrame>
        <p:nvGraphicFramePr>
          <p:cNvPr id="34820" name="Object 11"/>
          <p:cNvGraphicFramePr>
            <a:graphicFrameLocks noChangeAspect="1"/>
          </p:cNvGraphicFramePr>
          <p:nvPr/>
        </p:nvGraphicFramePr>
        <p:xfrm>
          <a:off x="714375" y="5538788"/>
          <a:ext cx="8243888" cy="914400"/>
        </p:xfrm>
        <a:graphic>
          <a:graphicData uri="http://schemas.openxmlformats.org/presentationml/2006/ole">
            <mc:AlternateContent xmlns:mc="http://schemas.openxmlformats.org/markup-compatibility/2006">
              <mc:Choice xmlns:v="urn:schemas-microsoft-com:vml" Requires="v">
                <p:oleObj spid="_x0000_s34921" name="Equation" r:id="rId7" imgW="3340080" imgH="431640" progId="">
                  <p:embed/>
                </p:oleObj>
              </mc:Choice>
              <mc:Fallback>
                <p:oleObj name="Equation" r:id="rId7" imgW="3340080" imgH="4316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5538788"/>
                        <a:ext cx="8243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4826"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Rectangle 13"/>
          <p:cNvSpPr>
            <a:spLocks noChangeArrowheads="1"/>
          </p:cNvSpPr>
          <p:nvPr/>
        </p:nvSpPr>
        <p:spPr bwMode="auto">
          <a:xfrm>
            <a:off x="611188" y="668338"/>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accent1"/>
                </a:solidFill>
                <a:latin typeface="微软雅黑" panose="020B0503020204020204" pitchFamily="34" charset="-122"/>
                <a:ea typeface="微软雅黑" panose="020B0503020204020204" pitchFamily="34" charset="-122"/>
              </a:rPr>
              <a:t>3</a:t>
            </a:r>
            <a:r>
              <a:rPr lang="zh-CN" altLang="en-US" sz="3200" b="1">
                <a:solidFill>
                  <a:schemeClr val="accent1"/>
                </a:solidFill>
                <a:latin typeface="微软雅黑" panose="020B0503020204020204" pitchFamily="34" charset="-122"/>
                <a:ea typeface="微软雅黑" panose="020B0503020204020204" pitchFamily="34" charset="-122"/>
              </a:rPr>
              <a:t>）除法运算  </a:t>
            </a:r>
          </a:p>
        </p:txBody>
      </p:sp>
      <p:sp>
        <p:nvSpPr>
          <p:cNvPr id="16" name="矩形 15"/>
          <p:cNvSpPr/>
          <p:nvPr/>
        </p:nvSpPr>
        <p:spPr>
          <a:xfrm>
            <a:off x="1403648" y="4948484"/>
            <a:ext cx="6264696" cy="424732"/>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p>
            <a:pPr>
              <a:lnSpc>
                <a:spcPct val="90000"/>
              </a:lnSpc>
              <a:spcBef>
                <a:spcPct val="20000"/>
              </a:spcBef>
              <a:buClr>
                <a:srgbClr val="FFFF00"/>
              </a:buClr>
              <a:buSzPct val="80000"/>
              <a:buFont typeface="Wingdings" pitchFamily="2" charset="2"/>
              <a:buNone/>
              <a:defRPr/>
            </a:pPr>
            <a:r>
              <a:rPr lang="zh-CN" altLang="en-US" b="1" dirty="0">
                <a:latin typeface="Arial" charset="0"/>
              </a:rPr>
              <a:t>应当尽量避免用接近于零的数作除数。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E8094F2-00F5-4D00-9ACD-CFDA8B0263A0}" type="datetime13">
              <a:rPr lang="zh-CN" altLang="en-US" sz="1200" smtClean="0">
                <a:solidFill>
                  <a:srgbClr val="000000"/>
                </a:solidFill>
              </a:rPr>
              <a:pPr eaLnBrk="1" hangingPunct="1"/>
              <a:t>下午2时37分22秒</a:t>
            </a:fld>
            <a:endParaRPr lang="en-US" altLang="zh-CN" sz="1200" smtClean="0">
              <a:solidFill>
                <a:srgbClr val="000000"/>
              </a:solidFill>
            </a:endParaRPr>
          </a:p>
        </p:txBody>
      </p:sp>
      <p:sp>
        <p:nvSpPr>
          <p:cNvPr id="358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49A809-880C-47D7-A987-53533EFC4FF4}" type="slidenum">
              <a:rPr lang="zh-CN" altLang="en-US" sz="1200">
                <a:solidFill>
                  <a:srgbClr val="000000"/>
                </a:solidFill>
              </a:rPr>
              <a:pPr eaLnBrk="1" hangingPunct="1"/>
              <a:t>54</a:t>
            </a:fld>
            <a:endParaRPr lang="en-US" altLang="zh-CN" sz="1200">
              <a:solidFill>
                <a:srgbClr val="000000"/>
              </a:solidFill>
            </a:endParaRPr>
          </a:p>
        </p:txBody>
      </p:sp>
      <p:graphicFrame>
        <p:nvGraphicFramePr>
          <p:cNvPr id="35842" name="Object 1024"/>
          <p:cNvGraphicFramePr>
            <a:graphicFrameLocks noChangeAspect="1"/>
          </p:cNvGraphicFramePr>
          <p:nvPr/>
        </p:nvGraphicFramePr>
        <p:xfrm>
          <a:off x="900113" y="1501775"/>
          <a:ext cx="3736975" cy="641350"/>
        </p:xfrm>
        <a:graphic>
          <a:graphicData uri="http://schemas.openxmlformats.org/presentationml/2006/ole">
            <mc:AlternateContent xmlns:mc="http://schemas.openxmlformats.org/markup-compatibility/2006">
              <mc:Choice xmlns:v="urn:schemas-microsoft-com:vml" Requires="v">
                <p:oleObj spid="_x0000_s36004" name="Equation" r:id="rId3" imgW="1257120" imgH="279360" progId="">
                  <p:embed/>
                </p:oleObj>
              </mc:Choice>
              <mc:Fallback>
                <p:oleObj name="Equation" r:id="rId3" imgW="1257120" imgH="279360" progId="">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01775"/>
                        <a:ext cx="373697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1025"/>
          <p:cNvGraphicFramePr>
            <a:graphicFrameLocks noChangeAspect="1"/>
          </p:cNvGraphicFramePr>
          <p:nvPr/>
        </p:nvGraphicFramePr>
        <p:xfrm>
          <a:off x="900113" y="2162175"/>
          <a:ext cx="3019425" cy="642938"/>
        </p:xfrm>
        <a:graphic>
          <a:graphicData uri="http://schemas.openxmlformats.org/presentationml/2006/ole">
            <mc:AlternateContent xmlns:mc="http://schemas.openxmlformats.org/markup-compatibility/2006">
              <mc:Choice xmlns:v="urn:schemas-microsoft-com:vml" Requires="v">
                <p:oleObj spid="_x0000_s36005" name="Equation" r:id="rId5" imgW="1015920" imgH="279360" progId="">
                  <p:embed/>
                </p:oleObj>
              </mc:Choice>
              <mc:Fallback>
                <p:oleObj name="Equation" r:id="rId5" imgW="1015920" imgH="279360" progId="">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162175"/>
                        <a:ext cx="30194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5" name="Rectangle 9"/>
          <p:cNvSpPr>
            <a:spLocks noChangeArrowheads="1"/>
          </p:cNvSpPr>
          <p:nvPr/>
        </p:nvSpPr>
        <p:spPr bwMode="auto">
          <a:xfrm>
            <a:off x="1042988" y="2925763"/>
            <a:ext cx="74676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乘方运算将使计算结果的相对误差增大为原值的</a:t>
            </a:r>
            <a:r>
              <a:rPr lang="en-US" altLang="zh-CN" b="1" i="1">
                <a:latin typeface="宋体" panose="02010600030101010101" pitchFamily="2" charset="-122"/>
              </a:rPr>
              <a:t>p</a:t>
            </a:r>
            <a:r>
              <a:rPr lang="zh-CN" altLang="en-US" b="1">
                <a:latin typeface="宋体" panose="02010600030101010101" pitchFamily="2" charset="-122"/>
              </a:rPr>
              <a:t>倍，降低了精度；</a:t>
            </a:r>
          </a:p>
          <a:p>
            <a:pPr eaLnBrk="1" hangingPunct="1"/>
            <a:r>
              <a:rPr lang="zh-CN" altLang="en-US" b="1">
                <a:latin typeface="宋体" panose="02010600030101010101" pitchFamily="2" charset="-122"/>
              </a:rPr>
              <a:t>开方运算则使结果的相对误差缩小为原值的1/</a:t>
            </a:r>
            <a:r>
              <a:rPr lang="en-US" altLang="zh-CN" b="1">
                <a:latin typeface="宋体" panose="02010600030101010101" pitchFamily="2" charset="-122"/>
              </a:rPr>
              <a:t>q(q</a:t>
            </a:r>
            <a:r>
              <a:rPr lang="zh-CN" altLang="en-US" b="1">
                <a:latin typeface="宋体" panose="02010600030101010101" pitchFamily="2" charset="-122"/>
              </a:rPr>
              <a:t>为开方次数)，精度得到提高。</a:t>
            </a:r>
          </a:p>
        </p:txBody>
      </p:sp>
      <p:sp>
        <p:nvSpPr>
          <p:cNvPr id="39946" name="Rectangle 10"/>
          <p:cNvSpPr>
            <a:spLocks noChangeArrowheads="1"/>
          </p:cNvSpPr>
          <p:nvPr/>
        </p:nvSpPr>
        <p:spPr bwMode="auto">
          <a:xfrm>
            <a:off x="714375" y="4500563"/>
            <a:ext cx="7848600" cy="838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a:lnSpc>
                <a:spcPct val="90000"/>
              </a:lnSpc>
              <a:spcBef>
                <a:spcPct val="20000"/>
              </a:spcBef>
              <a:buClr>
                <a:srgbClr val="FFFF00"/>
              </a:buClr>
              <a:buSzPct val="80000"/>
              <a:buFont typeface="Wingdings" pitchFamily="2" charset="2"/>
              <a:buNone/>
              <a:defRPr/>
            </a:pPr>
            <a:r>
              <a:rPr lang="zh-CN" altLang="en-US" dirty="0">
                <a:latin typeface="Arial" charset="0"/>
              </a:rPr>
              <a:t>       </a:t>
            </a:r>
            <a:r>
              <a:rPr lang="zh-CN" altLang="en-US" b="1" dirty="0">
                <a:latin typeface="Arial" charset="0"/>
              </a:rPr>
              <a:t>大小相近的同号数相减，乘数的绝对值很大，以及除数接近于零等，在数值计算中都应设法避免。</a:t>
            </a:r>
          </a:p>
        </p:txBody>
      </p:sp>
      <p:graphicFrame>
        <p:nvGraphicFramePr>
          <p:cNvPr id="35844" name="Object 1026"/>
          <p:cNvGraphicFramePr>
            <a:graphicFrameLocks noChangeAspect="1"/>
          </p:cNvGraphicFramePr>
          <p:nvPr/>
        </p:nvGraphicFramePr>
        <p:xfrm>
          <a:off x="4932363" y="1430338"/>
          <a:ext cx="3887787" cy="700087"/>
        </p:xfrm>
        <a:graphic>
          <a:graphicData uri="http://schemas.openxmlformats.org/presentationml/2006/ole">
            <mc:AlternateContent xmlns:mc="http://schemas.openxmlformats.org/markup-compatibility/2006">
              <mc:Choice xmlns:v="urn:schemas-microsoft-com:vml" Requires="v">
                <p:oleObj spid="_x0000_s36006" name="Equation" r:id="rId7" imgW="1307880" imgH="304560" progId="">
                  <p:embed/>
                </p:oleObj>
              </mc:Choice>
              <mc:Fallback>
                <p:oleObj name="Equation" r:id="rId7" imgW="1307880" imgH="304560" progId="">
                  <p:embed/>
                  <p:pic>
                    <p:nvPicPr>
                      <p:cNvPr id="0" name="Object 102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932363" y="1430338"/>
                        <a:ext cx="3887787"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027"/>
          <p:cNvGraphicFramePr>
            <a:graphicFrameLocks noChangeAspect="1"/>
          </p:cNvGraphicFramePr>
          <p:nvPr/>
        </p:nvGraphicFramePr>
        <p:xfrm>
          <a:off x="5032375" y="2209800"/>
          <a:ext cx="3170238" cy="642938"/>
        </p:xfrm>
        <a:graphic>
          <a:graphicData uri="http://schemas.openxmlformats.org/presentationml/2006/ole">
            <mc:AlternateContent xmlns:mc="http://schemas.openxmlformats.org/markup-compatibility/2006">
              <mc:Choice xmlns:v="urn:schemas-microsoft-com:vml" Requires="v">
                <p:oleObj spid="_x0000_s36007" name="Equation" r:id="rId9" imgW="1066680" imgH="279360" progId="">
                  <p:embed/>
                </p:oleObj>
              </mc:Choice>
              <mc:Fallback>
                <p:oleObj name="Equation" r:id="rId9" imgW="1066680" imgH="279360" progId="">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2375" y="2209800"/>
                        <a:ext cx="3170238"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1028"/>
          <p:cNvGraphicFramePr>
            <a:graphicFrameLocks noChangeAspect="1"/>
          </p:cNvGraphicFramePr>
          <p:nvPr/>
        </p:nvGraphicFramePr>
        <p:xfrm>
          <a:off x="571500" y="5394325"/>
          <a:ext cx="8243888" cy="914400"/>
        </p:xfrm>
        <a:graphic>
          <a:graphicData uri="http://schemas.openxmlformats.org/presentationml/2006/ole">
            <mc:AlternateContent xmlns:mc="http://schemas.openxmlformats.org/markup-compatibility/2006">
              <mc:Choice xmlns:v="urn:schemas-microsoft-com:vml" Requires="v">
                <p:oleObj spid="_x0000_s36008" name="Equation" r:id="rId11" imgW="3340080" imgH="431640" progId="">
                  <p:embed/>
                </p:oleObj>
              </mc:Choice>
              <mc:Fallback>
                <p:oleObj name="Equation" r:id="rId11" imgW="3340080" imgH="431640" progId="">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 y="5394325"/>
                        <a:ext cx="8243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5852"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Rectangle 13"/>
          <p:cNvSpPr>
            <a:spLocks noChangeArrowheads="1"/>
          </p:cNvSpPr>
          <p:nvPr/>
        </p:nvSpPr>
        <p:spPr bwMode="auto">
          <a:xfrm>
            <a:off x="611188" y="549275"/>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accent1"/>
                </a:solidFill>
                <a:latin typeface="微软雅黑" panose="020B0503020204020204" pitchFamily="34" charset="-122"/>
                <a:ea typeface="微软雅黑" panose="020B0503020204020204" pitchFamily="34" charset="-122"/>
              </a:rPr>
              <a:t>4</a:t>
            </a:r>
            <a:r>
              <a:rPr lang="zh-CN" altLang="en-US" sz="3200" b="1">
                <a:solidFill>
                  <a:schemeClr val="accent1"/>
                </a:solidFill>
                <a:latin typeface="微软雅黑" panose="020B0503020204020204" pitchFamily="34" charset="-122"/>
                <a:ea typeface="微软雅黑" panose="020B0503020204020204" pitchFamily="34" charset="-122"/>
              </a:rPr>
              <a:t>）乘方及开方运算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8" name="日期占位符 2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3D2488-8919-44EF-8E2B-7B338BAB3281}"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3687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86D0397-D68D-4783-8D94-6196D07F0F34}" type="slidenum">
              <a:rPr lang="zh-CN" altLang="en-US" sz="1200">
                <a:solidFill>
                  <a:srgbClr val="000000"/>
                </a:solidFill>
              </a:rPr>
              <a:pPr eaLnBrk="1" hangingPunct="1"/>
              <a:t>55</a:t>
            </a:fld>
            <a:endParaRPr lang="en-US" altLang="zh-CN" sz="1200">
              <a:solidFill>
                <a:srgbClr val="000000"/>
              </a:solidFill>
            </a:endParaRPr>
          </a:p>
        </p:txBody>
      </p:sp>
      <p:graphicFrame>
        <p:nvGraphicFramePr>
          <p:cNvPr id="36866" name="Object 1024"/>
          <p:cNvGraphicFramePr>
            <a:graphicFrameLocks noChangeAspect="1"/>
          </p:cNvGraphicFramePr>
          <p:nvPr/>
        </p:nvGraphicFramePr>
        <p:xfrm>
          <a:off x="5867400" y="981075"/>
          <a:ext cx="3105150" cy="419100"/>
        </p:xfrm>
        <a:graphic>
          <a:graphicData uri="http://schemas.openxmlformats.org/presentationml/2006/ole">
            <mc:AlternateContent xmlns:mc="http://schemas.openxmlformats.org/markup-compatibility/2006">
              <mc:Choice xmlns:v="urn:schemas-microsoft-com:vml" Requires="v">
                <p:oleObj spid="_x0000_s37236" name="Equation" r:id="rId3" imgW="1460160" imgH="215640" progId="Equation.3">
                  <p:embed/>
                </p:oleObj>
              </mc:Choice>
              <mc:Fallback>
                <p:oleObj name="Equation" r:id="rId3" imgW="1460160" imgH="2156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981075"/>
                        <a:ext cx="31051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80" name="Group 1046"/>
          <p:cNvGrpSpPr>
            <a:grpSpLocks/>
          </p:cNvGrpSpPr>
          <p:nvPr/>
        </p:nvGrpSpPr>
        <p:grpSpPr bwMode="auto">
          <a:xfrm>
            <a:off x="468313" y="692150"/>
            <a:ext cx="8256587" cy="4191000"/>
            <a:chOff x="384" y="288"/>
            <a:chExt cx="5201" cy="2640"/>
          </a:xfrm>
        </p:grpSpPr>
        <p:graphicFrame>
          <p:nvGraphicFramePr>
            <p:cNvPr id="36867" name="Object 1025"/>
            <p:cNvGraphicFramePr>
              <a:graphicFrameLocks noChangeAspect="1"/>
            </p:cNvGraphicFramePr>
            <p:nvPr/>
          </p:nvGraphicFramePr>
          <p:xfrm>
            <a:off x="672" y="288"/>
            <a:ext cx="1200" cy="576"/>
          </p:xfrm>
          <a:graphic>
            <a:graphicData uri="http://schemas.openxmlformats.org/presentationml/2006/ole">
              <mc:AlternateContent xmlns:mc="http://schemas.openxmlformats.org/markup-compatibility/2006">
                <mc:Choice xmlns:v="urn:schemas-microsoft-com:vml" Requires="v">
                  <p:oleObj spid="_x0000_s37237" name="公式" r:id="rId5" imgW="634680" imgH="304560" progId="Equation.3">
                    <p:embed/>
                  </p:oleObj>
                </mc:Choice>
                <mc:Fallback>
                  <p:oleObj name="公式" r:id="rId5" imgW="634680" imgH="30456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88"/>
                          <a:ext cx="1200"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1026"/>
            <p:cNvGraphicFramePr>
              <a:graphicFrameLocks noChangeAspect="1"/>
            </p:cNvGraphicFramePr>
            <p:nvPr/>
          </p:nvGraphicFramePr>
          <p:xfrm>
            <a:off x="384" y="912"/>
            <a:ext cx="1584" cy="1872"/>
          </p:xfrm>
          <a:graphic>
            <a:graphicData uri="http://schemas.openxmlformats.org/presentationml/2006/ole">
              <mc:AlternateContent xmlns:mc="http://schemas.openxmlformats.org/markup-compatibility/2006">
                <mc:Choice xmlns:v="urn:schemas-microsoft-com:vml" Requires="v">
                  <p:oleObj spid="_x0000_s37238" name="Equation" r:id="rId7" imgW="1143000" imgH="1091880" progId="Equation.3">
                    <p:embed/>
                  </p:oleObj>
                </mc:Choice>
                <mc:Fallback>
                  <p:oleObj name="Equation" r:id="rId7" imgW="1143000" imgH="10918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912"/>
                          <a:ext cx="1584" cy="1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1027"/>
            <p:cNvGraphicFramePr>
              <a:graphicFrameLocks noChangeAspect="1"/>
            </p:cNvGraphicFramePr>
            <p:nvPr/>
          </p:nvGraphicFramePr>
          <p:xfrm>
            <a:off x="2112" y="480"/>
            <a:ext cx="1308" cy="300"/>
          </p:xfrm>
          <a:graphic>
            <a:graphicData uri="http://schemas.openxmlformats.org/presentationml/2006/ole">
              <mc:AlternateContent xmlns:mc="http://schemas.openxmlformats.org/markup-compatibility/2006">
                <mc:Choice xmlns:v="urn:schemas-microsoft-com:vml" Requires="v">
                  <p:oleObj spid="_x0000_s37239" name="Equation" r:id="rId9" imgW="952200" imgH="215640" progId="Equation.3">
                    <p:embed/>
                  </p:oleObj>
                </mc:Choice>
                <mc:Fallback>
                  <p:oleObj name="Equation" r:id="rId9" imgW="952200" imgH="21564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2" y="480"/>
                          <a:ext cx="1308"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1028"/>
            <p:cNvGraphicFramePr>
              <a:graphicFrameLocks noChangeAspect="1"/>
            </p:cNvGraphicFramePr>
            <p:nvPr/>
          </p:nvGraphicFramePr>
          <p:xfrm>
            <a:off x="2112" y="943"/>
            <a:ext cx="1500" cy="335"/>
          </p:xfrm>
          <a:graphic>
            <a:graphicData uri="http://schemas.openxmlformats.org/presentationml/2006/ole">
              <mc:AlternateContent xmlns:mc="http://schemas.openxmlformats.org/markup-compatibility/2006">
                <mc:Choice xmlns:v="urn:schemas-microsoft-com:vml" Requires="v">
                  <p:oleObj spid="_x0000_s37240" name="Equation" r:id="rId11" imgW="1091880" imgH="241200" progId="Equation.3">
                    <p:embed/>
                  </p:oleObj>
                </mc:Choice>
                <mc:Fallback>
                  <p:oleObj name="Equation" r:id="rId11" imgW="1091880" imgH="2412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943"/>
                          <a:ext cx="150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1029"/>
            <p:cNvGraphicFramePr>
              <a:graphicFrameLocks noChangeAspect="1"/>
            </p:cNvGraphicFramePr>
            <p:nvPr/>
          </p:nvGraphicFramePr>
          <p:xfrm>
            <a:off x="2849" y="1540"/>
            <a:ext cx="122" cy="230"/>
          </p:xfrm>
          <a:graphic>
            <a:graphicData uri="http://schemas.openxmlformats.org/presentationml/2006/ole">
              <mc:AlternateContent xmlns:mc="http://schemas.openxmlformats.org/markup-compatibility/2006">
                <mc:Choice xmlns:v="urn:schemas-microsoft-com:vml" Requires="v">
                  <p:oleObj spid="_x0000_s37241" name="Equation" r:id="rId13" imgW="88560" imgH="164880" progId="Equation.3">
                    <p:embed/>
                  </p:oleObj>
                </mc:Choice>
                <mc:Fallback>
                  <p:oleObj name="Equation" r:id="rId13" imgW="88560" imgH="16488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9" y="1540"/>
                          <a:ext cx="122"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1030"/>
            <p:cNvGraphicFramePr>
              <a:graphicFrameLocks noChangeAspect="1"/>
            </p:cNvGraphicFramePr>
            <p:nvPr/>
          </p:nvGraphicFramePr>
          <p:xfrm>
            <a:off x="2116" y="1920"/>
            <a:ext cx="1640" cy="335"/>
          </p:xfrm>
          <a:graphic>
            <a:graphicData uri="http://schemas.openxmlformats.org/presentationml/2006/ole">
              <mc:AlternateContent xmlns:mc="http://schemas.openxmlformats.org/markup-compatibility/2006">
                <mc:Choice xmlns:v="urn:schemas-microsoft-com:vml" Requires="v">
                  <p:oleObj spid="_x0000_s37242" name="Equation" r:id="rId15" imgW="1193760" imgH="241200" progId="Equation.3">
                    <p:embed/>
                  </p:oleObj>
                </mc:Choice>
                <mc:Fallback>
                  <p:oleObj name="Equation" r:id="rId15" imgW="1193760" imgH="241200" progId="Equation.3">
                    <p:embed/>
                    <p:pic>
                      <p:nvPicPr>
                        <p:cNvPr id="0" name="Object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6" y="1920"/>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1031"/>
            <p:cNvGraphicFramePr>
              <a:graphicFrameLocks noChangeAspect="1"/>
            </p:cNvGraphicFramePr>
            <p:nvPr/>
          </p:nvGraphicFramePr>
          <p:xfrm>
            <a:off x="2160" y="2448"/>
            <a:ext cx="1483" cy="317"/>
          </p:xfrm>
          <a:graphic>
            <a:graphicData uri="http://schemas.openxmlformats.org/presentationml/2006/ole">
              <mc:AlternateContent xmlns:mc="http://schemas.openxmlformats.org/markup-compatibility/2006">
                <mc:Choice xmlns:v="urn:schemas-microsoft-com:vml" Requires="v">
                  <p:oleObj spid="_x0000_s37243" name="Equation" r:id="rId17" imgW="1079280" imgH="228600" progId="Equation.3">
                    <p:embed/>
                  </p:oleObj>
                </mc:Choice>
                <mc:Fallback>
                  <p:oleObj name="Equation" r:id="rId17" imgW="1079280" imgH="228600" progId="Equation.3">
                    <p:embed/>
                    <p:pic>
                      <p:nvPicPr>
                        <p:cNvPr id="0" name="Object 10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0" y="2448"/>
                          <a:ext cx="1483"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1032"/>
            <p:cNvGraphicFramePr>
              <a:graphicFrameLocks noChangeAspect="1"/>
            </p:cNvGraphicFramePr>
            <p:nvPr/>
          </p:nvGraphicFramePr>
          <p:xfrm>
            <a:off x="3792" y="960"/>
            <a:ext cx="1640" cy="335"/>
          </p:xfrm>
          <a:graphic>
            <a:graphicData uri="http://schemas.openxmlformats.org/presentationml/2006/ole">
              <mc:AlternateContent xmlns:mc="http://schemas.openxmlformats.org/markup-compatibility/2006">
                <mc:Choice xmlns:v="urn:schemas-microsoft-com:vml" Requires="v">
                  <p:oleObj spid="_x0000_s37244" name="Equation" r:id="rId19" imgW="1193760" imgH="241200" progId="Equation.3">
                    <p:embed/>
                  </p:oleObj>
                </mc:Choice>
                <mc:Fallback>
                  <p:oleObj name="Equation" r:id="rId19" imgW="1193760" imgH="241200" progId="Equation.3">
                    <p:embed/>
                    <p:pic>
                      <p:nvPicPr>
                        <p:cNvPr id="0" name="Object 10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92" y="960"/>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5" name="Object 1033"/>
            <p:cNvGraphicFramePr>
              <a:graphicFrameLocks noChangeAspect="1"/>
            </p:cNvGraphicFramePr>
            <p:nvPr/>
          </p:nvGraphicFramePr>
          <p:xfrm>
            <a:off x="3888" y="1497"/>
            <a:ext cx="1640" cy="317"/>
          </p:xfrm>
          <a:graphic>
            <a:graphicData uri="http://schemas.openxmlformats.org/presentationml/2006/ole">
              <mc:AlternateContent xmlns:mc="http://schemas.openxmlformats.org/markup-compatibility/2006">
                <mc:Choice xmlns:v="urn:schemas-microsoft-com:vml" Requires="v">
                  <p:oleObj spid="_x0000_s37245" name="Equation" r:id="rId21" imgW="1193760" imgH="228600" progId="Equation.3">
                    <p:embed/>
                  </p:oleObj>
                </mc:Choice>
                <mc:Fallback>
                  <p:oleObj name="Equation" r:id="rId21" imgW="1193760" imgH="228600" progId="Equation.3">
                    <p:embed/>
                    <p:pic>
                      <p:nvPicPr>
                        <p:cNvPr id="0" name="Object 10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8" y="1497"/>
                          <a:ext cx="1640"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1034"/>
            <p:cNvGraphicFramePr>
              <a:graphicFrameLocks noChangeAspect="1"/>
            </p:cNvGraphicFramePr>
            <p:nvPr/>
          </p:nvGraphicFramePr>
          <p:xfrm>
            <a:off x="3928" y="1920"/>
            <a:ext cx="1657" cy="335"/>
          </p:xfrm>
          <a:graphic>
            <a:graphicData uri="http://schemas.openxmlformats.org/presentationml/2006/ole">
              <mc:AlternateContent xmlns:mc="http://schemas.openxmlformats.org/markup-compatibility/2006">
                <mc:Choice xmlns:v="urn:schemas-microsoft-com:vml" Requires="v">
                  <p:oleObj spid="_x0000_s37246" name="Equation" r:id="rId23" imgW="1206360" imgH="241200" progId="Equation.3">
                    <p:embed/>
                  </p:oleObj>
                </mc:Choice>
                <mc:Fallback>
                  <p:oleObj name="Equation" r:id="rId23" imgW="1206360" imgH="241200" progId="Equation.3">
                    <p:embed/>
                    <p:pic>
                      <p:nvPicPr>
                        <p:cNvPr id="0" name="Object 10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8" y="1920"/>
                          <a:ext cx="1657"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7" name="Object 1035"/>
            <p:cNvGraphicFramePr>
              <a:graphicFrameLocks noChangeAspect="1"/>
            </p:cNvGraphicFramePr>
            <p:nvPr/>
          </p:nvGraphicFramePr>
          <p:xfrm>
            <a:off x="3980" y="2409"/>
            <a:ext cx="1552" cy="317"/>
          </p:xfrm>
          <a:graphic>
            <a:graphicData uri="http://schemas.openxmlformats.org/presentationml/2006/ole">
              <mc:AlternateContent xmlns:mc="http://schemas.openxmlformats.org/markup-compatibility/2006">
                <mc:Choice xmlns:v="urn:schemas-microsoft-com:vml" Requires="v">
                  <p:oleObj spid="_x0000_s37247" name="Equation" r:id="rId25" imgW="1130040" imgH="228600" progId="Equation.3">
                    <p:embed/>
                  </p:oleObj>
                </mc:Choice>
                <mc:Fallback>
                  <p:oleObj name="Equation" r:id="rId25" imgW="1130040" imgH="228600" progId="Equation.3">
                    <p:embed/>
                    <p:pic>
                      <p:nvPicPr>
                        <p:cNvPr id="0" name="Object 1035"/>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3980" y="2409"/>
                          <a:ext cx="155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2" name="Line 1039"/>
            <p:cNvSpPr>
              <a:spLocks noChangeShapeType="1"/>
            </p:cNvSpPr>
            <p:nvPr/>
          </p:nvSpPr>
          <p:spPr bwMode="auto">
            <a:xfrm>
              <a:off x="2016" y="432"/>
              <a:ext cx="0" cy="2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1040"/>
            <p:cNvSpPr>
              <a:spLocks noChangeShapeType="1"/>
            </p:cNvSpPr>
            <p:nvPr/>
          </p:nvSpPr>
          <p:spPr bwMode="auto">
            <a:xfrm>
              <a:off x="3792" y="432"/>
              <a:ext cx="0" cy="2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1041"/>
            <p:cNvSpPr>
              <a:spLocks noChangeShapeType="1"/>
            </p:cNvSpPr>
            <p:nvPr/>
          </p:nvSpPr>
          <p:spPr bwMode="auto">
            <a:xfrm>
              <a:off x="624" y="1392"/>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1042"/>
            <p:cNvSpPr>
              <a:spLocks noChangeShapeType="1"/>
            </p:cNvSpPr>
            <p:nvPr/>
          </p:nvSpPr>
          <p:spPr bwMode="auto">
            <a:xfrm>
              <a:off x="624" y="912"/>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1043"/>
            <p:cNvSpPr>
              <a:spLocks noChangeShapeType="1"/>
            </p:cNvSpPr>
            <p:nvPr/>
          </p:nvSpPr>
          <p:spPr bwMode="auto">
            <a:xfrm>
              <a:off x="624" y="1824"/>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1044"/>
            <p:cNvSpPr>
              <a:spLocks noChangeShapeType="1"/>
            </p:cNvSpPr>
            <p:nvPr/>
          </p:nvSpPr>
          <p:spPr bwMode="auto">
            <a:xfrm>
              <a:off x="624" y="2352"/>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1" name="Rectangle 1045"/>
          <p:cNvSpPr>
            <a:spLocks noChangeArrowheads="1"/>
          </p:cNvSpPr>
          <p:nvPr/>
        </p:nvSpPr>
        <p:spPr bwMode="auto">
          <a:xfrm>
            <a:off x="827088" y="5013325"/>
            <a:ext cx="7848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第一、第二种算法都是相近数相减，使计算结果的有效数字位数显著减少。近似值的</a:t>
            </a:r>
            <a:r>
              <a:rPr lang="en-US" altLang="zh-CN" b="1">
                <a:latin typeface="Arial" panose="020B0604020202020204" pitchFamily="34" charset="0"/>
              </a:rPr>
              <a:t>P</a:t>
            </a:r>
            <a:r>
              <a:rPr lang="zh-CN" altLang="en-US" b="1">
                <a:latin typeface="Arial" panose="020B0604020202020204" pitchFamily="34" charset="0"/>
              </a:rPr>
              <a:t>次乘方的相对误差是该近似值本身的相对误差的</a:t>
            </a:r>
            <a:r>
              <a:rPr lang="en-US" altLang="zh-CN" b="1">
                <a:latin typeface="Arial" panose="020B0604020202020204" pitchFamily="34" charset="0"/>
              </a:rPr>
              <a:t>p</a:t>
            </a:r>
            <a:r>
              <a:rPr lang="zh-CN" altLang="en-US" b="1">
                <a:latin typeface="Arial" panose="020B0604020202020204" pitchFamily="34" charset="0"/>
              </a:rPr>
              <a:t>倍。第四种方法误差最小。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AF32913-0077-4C79-97D1-C530E7C2FA65}"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819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6216BE-AE4A-42F9-A3C6-4192E30456FF}" type="slidenum">
              <a:rPr lang="zh-CN" altLang="en-US" sz="1200">
                <a:solidFill>
                  <a:srgbClr val="000000"/>
                </a:solidFill>
              </a:rPr>
              <a:pPr eaLnBrk="1" hangingPunct="1"/>
              <a:t>56</a:t>
            </a:fld>
            <a:endParaRPr lang="en-US" altLang="zh-CN" sz="1200">
              <a:solidFill>
                <a:srgbClr val="000000"/>
              </a:solidFill>
            </a:endParaRPr>
          </a:p>
        </p:txBody>
      </p:sp>
      <p:sp>
        <p:nvSpPr>
          <p:cNvPr id="23629" name="Text Box 1101"/>
          <p:cNvSpPr txBox="1">
            <a:spLocks noChangeArrowheads="1"/>
          </p:cNvSpPr>
          <p:nvPr/>
        </p:nvSpPr>
        <p:spPr bwMode="auto">
          <a:xfrm>
            <a:off x="642938" y="1571625"/>
            <a:ext cx="7858125"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        算法：不仅仅是单纯的数学公式，是对一些已知数据按某种规定的顺序进行有限次四则运算，求出所关心的未知量的整个计算步骤。</a:t>
            </a:r>
          </a:p>
          <a:p>
            <a:pPr eaLnBrk="1" hangingPunct="1">
              <a:spcBef>
                <a:spcPct val="20000"/>
              </a:spcBef>
              <a:buClr>
                <a:srgbClr val="FFFF00"/>
              </a:buClr>
              <a:buSzPct val="80000"/>
              <a:buFont typeface="Wingdings" panose="05000000000000000000" pitchFamily="2" charset="2"/>
              <a:buNone/>
            </a:pPr>
            <a:r>
              <a:rPr lang="en-US" altLang="zh-CN" b="1"/>
              <a:t>        </a:t>
            </a:r>
            <a:r>
              <a:rPr lang="zh-CN" altLang="en-US" b="1"/>
              <a:t>解决一个计算问题往往有多种算法，用不同算法计算的结果其精度往往大不相同。</a:t>
            </a:r>
          </a:p>
          <a:p>
            <a:pPr eaLnBrk="1" hangingPunct="1">
              <a:spcBef>
                <a:spcPct val="20000"/>
              </a:spcBef>
              <a:buClr>
                <a:srgbClr val="FFFF00"/>
              </a:buClr>
              <a:buSzPct val="80000"/>
              <a:buFont typeface="Wingdings" panose="05000000000000000000" pitchFamily="2" charset="2"/>
              <a:buNone/>
            </a:pPr>
            <a:r>
              <a:rPr lang="zh-CN" altLang="en-US" b="1"/>
              <a:t>        初始数据的误差或计算中的舍入误差在计算过程中的传播，因算法不同而异。</a:t>
            </a:r>
          </a:p>
          <a:p>
            <a:pPr eaLnBrk="1" hangingPunct="1">
              <a:spcBef>
                <a:spcPct val="20000"/>
              </a:spcBef>
              <a:buClr>
                <a:srgbClr val="FFFF00"/>
              </a:buClr>
              <a:buSzPct val="80000"/>
              <a:buFont typeface="Wingdings" panose="05000000000000000000" pitchFamily="2" charset="2"/>
              <a:buNone/>
            </a:pPr>
            <a:r>
              <a:rPr lang="zh-CN" altLang="en-US" b="1"/>
              <a:t>        一个算法如果输入数据有误差，而在计算过程中舍入误差不增长，则称此算法是数值稳定的，否则称此算法为不稳定的。</a:t>
            </a:r>
          </a:p>
          <a:p>
            <a:pPr eaLnBrk="1" hangingPunct="1">
              <a:spcBef>
                <a:spcPct val="20000"/>
              </a:spcBef>
              <a:buClr>
                <a:srgbClr val="FFFF00"/>
              </a:buClr>
              <a:buSzPct val="80000"/>
              <a:buFont typeface="Wingdings" panose="05000000000000000000" pitchFamily="2" charset="2"/>
              <a:buNone/>
            </a:pPr>
            <a:r>
              <a:rPr lang="zh-CN" altLang="en-US" b="1"/>
              <a:t>         构造数值稳定的算法。</a:t>
            </a:r>
          </a:p>
        </p:txBody>
      </p:sp>
      <p:sp>
        <p:nvSpPr>
          <p:cNvPr id="6" name="Rectangle 4"/>
          <p:cNvSpPr txBox="1">
            <a:spLocks noChangeArrowheads="1"/>
          </p:cNvSpPr>
          <p:nvPr/>
        </p:nvSpPr>
        <p:spPr>
          <a:xfrm>
            <a:off x="827584" y="476672"/>
            <a:ext cx="6912247" cy="533400"/>
          </a:xfrm>
          <a:prstGeom prst="rect">
            <a:avLst/>
          </a:prstGeom>
        </p:spPr>
        <p:txBody>
          <a:bodyPr anchor="ctr"/>
          <a:lstStyle/>
          <a:p>
            <a:pPr marL="54864" fontAlgn="auto">
              <a:spcAft>
                <a:spcPts val="0"/>
              </a:spcAft>
              <a:defRPr/>
            </a:pPr>
            <a:r>
              <a:rPr lang="en-US" altLang="zh-CN" sz="3200" b="1" dirty="0">
                <a:solidFill>
                  <a:schemeClr val="bg1"/>
                </a:solidFill>
                <a:effectLst>
                  <a:glow rad="101600">
                    <a:schemeClr val="tx2"/>
                  </a:glow>
                </a:effectLst>
                <a:latin typeface="微软雅黑" pitchFamily="34" charset="-122"/>
                <a:ea typeface="微软雅黑" pitchFamily="34" charset="-122"/>
              </a:rPr>
              <a:t>1.4  </a:t>
            </a:r>
            <a:r>
              <a:rPr lang="zh-CN" altLang="en-US" sz="3200" b="1" dirty="0">
                <a:solidFill>
                  <a:schemeClr val="bg1"/>
                </a:solidFill>
                <a:effectLst>
                  <a:glow rad="101600">
                    <a:schemeClr val="tx2"/>
                  </a:glow>
                </a:effectLst>
                <a:latin typeface="微软雅黑" pitchFamily="34" charset="-122"/>
                <a:ea typeface="微软雅黑" pitchFamily="34" charset="-122"/>
              </a:rPr>
              <a:t>算法的稳定性</a:t>
            </a:r>
            <a:endParaRPr lang="en-US" altLang="zh-CN" sz="3200" b="1" dirty="0">
              <a:solidFill>
                <a:schemeClr val="bg1"/>
              </a:solidFill>
              <a:effectLst>
                <a:glow rad="101600">
                  <a:schemeClr val="tx2"/>
                </a:glow>
              </a:effectLst>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3CE96D8-26C3-4235-B93D-C2BEABFBBB35}"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378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E2AD578-1E8E-4270-8A5D-94EBEC907BAC}" type="slidenum">
              <a:rPr lang="zh-CN" altLang="en-US" sz="1200">
                <a:solidFill>
                  <a:srgbClr val="000000"/>
                </a:solidFill>
              </a:rPr>
              <a:pPr eaLnBrk="1" hangingPunct="1"/>
              <a:t>57</a:t>
            </a:fld>
            <a:endParaRPr lang="en-US" altLang="zh-CN" sz="1200">
              <a:solidFill>
                <a:srgbClr val="000000"/>
              </a:solidFill>
            </a:endParaRPr>
          </a:p>
        </p:txBody>
      </p:sp>
      <p:sp>
        <p:nvSpPr>
          <p:cNvPr id="83977" name="Text Box 9"/>
          <p:cNvSpPr txBox="1">
            <a:spLocks noChangeArrowheads="1"/>
          </p:cNvSpPr>
          <p:nvPr/>
        </p:nvSpPr>
        <p:spPr bwMode="auto">
          <a:xfrm>
            <a:off x="1000125" y="1785938"/>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1</a:t>
            </a:r>
            <a:r>
              <a:rPr lang="zh-CN" altLang="en-US" b="1"/>
              <a:t>）要防止大数“吃掉”小数</a:t>
            </a:r>
          </a:p>
        </p:txBody>
      </p:sp>
      <p:sp>
        <p:nvSpPr>
          <p:cNvPr id="83978" name="Rectangle 10"/>
          <p:cNvSpPr>
            <a:spLocks noChangeArrowheads="1"/>
          </p:cNvSpPr>
          <p:nvPr/>
        </p:nvSpPr>
        <p:spPr bwMode="auto">
          <a:xfrm>
            <a:off x="1019175" y="2268538"/>
            <a:ext cx="511333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在数值运算中：</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参加运算的数有时数量级相差很大，</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计算机字长有限，</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如不注意运算次序</a:t>
            </a:r>
          </a:p>
        </p:txBody>
      </p:sp>
      <p:grpSp>
        <p:nvGrpSpPr>
          <p:cNvPr id="2" name="Group 18"/>
          <p:cNvGrpSpPr>
            <a:grpSpLocks/>
          </p:cNvGrpSpPr>
          <p:nvPr/>
        </p:nvGrpSpPr>
        <p:grpSpPr bwMode="auto">
          <a:xfrm>
            <a:off x="6000750" y="2071688"/>
            <a:ext cx="2801938" cy="822325"/>
            <a:chOff x="3742" y="1116"/>
            <a:chExt cx="1765" cy="518"/>
          </a:xfrm>
        </p:grpSpPr>
        <p:sp>
          <p:nvSpPr>
            <p:cNvPr id="37904" name="AutoShape 11"/>
            <p:cNvSpPr>
              <a:spLocks noChangeArrowheads="1"/>
            </p:cNvSpPr>
            <p:nvPr/>
          </p:nvSpPr>
          <p:spPr bwMode="auto">
            <a:xfrm>
              <a:off x="3742" y="1298"/>
              <a:ext cx="499" cy="136"/>
            </a:xfrm>
            <a:prstGeom prst="rightArrow">
              <a:avLst>
                <a:gd name="adj1" fmla="val 50000"/>
                <a:gd name="adj2" fmla="val 9172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7905" name="Text Box 12"/>
            <p:cNvSpPr txBox="1">
              <a:spLocks noChangeArrowheads="1"/>
            </p:cNvSpPr>
            <p:nvPr/>
          </p:nvSpPr>
          <p:spPr bwMode="auto">
            <a:xfrm>
              <a:off x="4282" y="1116"/>
              <a:ext cx="1225" cy="5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spcBef>
                  <a:spcPct val="20000"/>
                </a:spcBef>
                <a:buClr>
                  <a:srgbClr val="FFFF00"/>
                </a:buClr>
                <a:buSzPct val="80000"/>
                <a:buFont typeface="Wingdings" pitchFamily="2" charset="2"/>
                <a:buNone/>
                <a:defRPr/>
              </a:pPr>
              <a:r>
                <a:rPr lang="zh-CN" altLang="en-US" b="1" dirty="0"/>
                <a:t>大数“吃掉”小数的现象</a:t>
              </a:r>
            </a:p>
          </p:txBody>
        </p:sp>
      </p:grpSp>
      <p:grpSp>
        <p:nvGrpSpPr>
          <p:cNvPr id="3" name="Group 19"/>
          <p:cNvGrpSpPr>
            <a:grpSpLocks/>
          </p:cNvGrpSpPr>
          <p:nvPr/>
        </p:nvGrpSpPr>
        <p:grpSpPr bwMode="auto">
          <a:xfrm>
            <a:off x="5786438" y="3286125"/>
            <a:ext cx="3095625" cy="822325"/>
            <a:chOff x="3651" y="1797"/>
            <a:chExt cx="1950" cy="518"/>
          </a:xfrm>
        </p:grpSpPr>
        <p:sp>
          <p:nvSpPr>
            <p:cNvPr id="37902" name="AutoShape 13"/>
            <p:cNvSpPr>
              <a:spLocks noChangeArrowheads="1"/>
            </p:cNvSpPr>
            <p:nvPr/>
          </p:nvSpPr>
          <p:spPr bwMode="auto">
            <a:xfrm>
              <a:off x="3651" y="1979"/>
              <a:ext cx="615" cy="124"/>
            </a:xfrm>
            <a:prstGeom prst="rightArrow">
              <a:avLst>
                <a:gd name="adj1" fmla="val 50000"/>
                <a:gd name="adj2" fmla="val 1239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7903" name="Text Box 14"/>
            <p:cNvSpPr txBox="1">
              <a:spLocks noChangeArrowheads="1"/>
            </p:cNvSpPr>
            <p:nvPr/>
          </p:nvSpPr>
          <p:spPr bwMode="auto">
            <a:xfrm>
              <a:off x="4377" y="1797"/>
              <a:ext cx="1224" cy="5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spcBef>
                  <a:spcPct val="20000"/>
                </a:spcBef>
                <a:buClr>
                  <a:srgbClr val="FFFF00"/>
                </a:buClr>
                <a:buSzPct val="80000"/>
                <a:buFont typeface="Wingdings" pitchFamily="2" charset="2"/>
                <a:buNone/>
                <a:defRPr/>
              </a:pPr>
              <a:r>
                <a:rPr lang="zh-CN" altLang="en-US" b="1" dirty="0"/>
                <a:t>影响计算结果的可靠性</a:t>
              </a:r>
            </a:p>
          </p:txBody>
        </p:sp>
      </p:grpSp>
      <p:sp>
        <p:nvSpPr>
          <p:cNvPr id="83983" name="Rectangle 15"/>
          <p:cNvSpPr>
            <a:spLocks noChangeArrowheads="1"/>
          </p:cNvSpPr>
          <p:nvPr/>
        </p:nvSpPr>
        <p:spPr bwMode="auto">
          <a:xfrm>
            <a:off x="1071563" y="4214813"/>
            <a:ext cx="670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例：在4位十进制计算机上，两数相加：</a:t>
            </a:r>
          </a:p>
        </p:txBody>
      </p:sp>
      <p:graphicFrame>
        <p:nvGraphicFramePr>
          <p:cNvPr id="83984" name="Object 16"/>
          <p:cNvGraphicFramePr>
            <a:graphicFrameLocks noChangeAspect="1"/>
          </p:cNvGraphicFramePr>
          <p:nvPr/>
        </p:nvGraphicFramePr>
        <p:xfrm>
          <a:off x="1000125" y="4643438"/>
          <a:ext cx="7812088" cy="931862"/>
        </p:xfrm>
        <a:graphic>
          <a:graphicData uri="http://schemas.openxmlformats.org/presentationml/2006/ole">
            <mc:AlternateContent xmlns:mc="http://schemas.openxmlformats.org/markup-compatibility/2006">
              <mc:Choice xmlns:v="urn:schemas-microsoft-com:vml" Requires="v">
                <p:oleObj spid="_x0000_s37936" name="Equation" r:id="rId3" imgW="3759120" imgH="457200" progId="">
                  <p:embed/>
                </p:oleObj>
              </mc:Choice>
              <mc:Fallback>
                <p:oleObj name="Equation" r:id="rId3" imgW="3759120" imgH="457200" progId="">
                  <p:embed/>
                  <p:pic>
                    <p:nvPicPr>
                      <p:cNvPr id="0" name="Object 1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00125" y="4643438"/>
                        <a:ext cx="781208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5" name="Rectangle 17"/>
          <p:cNvSpPr>
            <a:spLocks noChangeArrowheads="1"/>
          </p:cNvSpPr>
          <p:nvPr/>
        </p:nvSpPr>
        <p:spPr bwMode="auto">
          <a:xfrm>
            <a:off x="4572000" y="5589588"/>
            <a:ext cx="4343400" cy="7620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spcBef>
                <a:spcPct val="20000"/>
              </a:spcBef>
              <a:buClr>
                <a:srgbClr val="FFFF00"/>
              </a:buClr>
              <a:buSzPct val="80000"/>
              <a:buFont typeface="Wingdings" pitchFamily="2" charset="2"/>
              <a:buNone/>
              <a:defRPr/>
            </a:pPr>
            <a:r>
              <a:rPr lang="zh-CN" altLang="en-US" b="1" dirty="0">
                <a:solidFill>
                  <a:schemeClr val="bg1"/>
                </a:solidFill>
                <a:latin typeface="Arial" charset="0"/>
              </a:rPr>
              <a:t>小数被大数“吃掉”，小数对和数不起作用，和数产生误差。</a:t>
            </a:r>
            <a:endParaRPr lang="en-US" altLang="zh-CN" b="1" dirty="0">
              <a:solidFill>
                <a:schemeClr val="bg1"/>
              </a:solidFill>
              <a:latin typeface="Arial" charset="0"/>
            </a:endParaRPr>
          </a:p>
        </p:txBody>
      </p:sp>
      <p:sp>
        <p:nvSpPr>
          <p:cNvPr id="37899"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7900"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矩形 10"/>
          <p:cNvSpPr>
            <a:spLocks noChangeArrowheads="1"/>
          </p:cNvSpPr>
          <p:nvPr/>
        </p:nvSpPr>
        <p:spPr bwMode="auto">
          <a:xfrm>
            <a:off x="520700" y="611188"/>
            <a:ext cx="4699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算法数值稳定的几个原则</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3"/>
          <p:cNvSpPr>
            <a:spLocks noGrp="1" noChangeArrowheads="1"/>
          </p:cNvSpPr>
          <p:nvPr>
            <p:ph idx="1"/>
          </p:nvPr>
        </p:nvSpPr>
        <p:spPr>
          <a:xfrm>
            <a:off x="250825" y="857250"/>
            <a:ext cx="8450263" cy="1295400"/>
          </a:xfrm>
        </p:spPr>
        <p:txBody>
          <a:bodyPr rtlCol="0">
            <a:normAutofit fontScale="92500"/>
          </a:bodyPr>
          <a:lstStyle/>
          <a:p>
            <a:pPr marL="0" indent="0" eaLnBrk="1" fontAlgn="auto" hangingPunct="1">
              <a:spcBef>
                <a:spcPts val="0"/>
              </a:spcBef>
              <a:spcAft>
                <a:spcPts val="0"/>
              </a:spcAft>
              <a:buFont typeface="Wingdings 2" panose="05020102010507070707" pitchFamily="18" charset="2"/>
              <a:buNone/>
              <a:defRPr/>
            </a:pPr>
            <a:r>
              <a:rPr lang="zh-CN" altLang="en-US" sz="2400" b="1" dirty="0" smtClean="0">
                <a:latin typeface="宋体" pitchFamily="2" charset="-122"/>
                <a:ea typeface="宋体" pitchFamily="2" charset="-122"/>
              </a:rPr>
              <a:t>为减少舍入误差，实际计算时需注意运算顺序，避免大数吃掉小数</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marL="0" indent="0" eaLnBrk="1" fontAlgn="auto" hangingPunct="1">
              <a:spcBef>
                <a:spcPts val="0"/>
              </a:spcBef>
              <a:spcAft>
                <a:spcPts val="0"/>
              </a:spcAft>
              <a:buFont typeface="Wingdings 2" panose="05020102010507070707" pitchFamily="18" charset="2"/>
              <a:buNone/>
              <a:defRPr/>
            </a:pPr>
            <a:endParaRPr lang="zh-CN" altLang="en-US" sz="2400" dirty="0" smtClean="0">
              <a:latin typeface="宋体" pitchFamily="2" charset="-122"/>
              <a:ea typeface="宋体" pitchFamily="2" charset="-122"/>
            </a:endParaRPr>
          </a:p>
          <a:p>
            <a:pPr marL="0" indent="0" eaLnBrk="1" fontAlgn="auto" hangingPunct="1">
              <a:spcBef>
                <a:spcPts val="0"/>
              </a:spcBef>
              <a:spcAft>
                <a:spcPts val="0"/>
              </a:spcAft>
              <a:buFont typeface="Wingdings" pitchFamily="2" charset="2"/>
              <a:buNone/>
              <a:defRPr/>
            </a:pPr>
            <a:r>
              <a:rPr lang="zh-CN" altLang="en-US" sz="2400" b="1" dirty="0" smtClean="0">
                <a:solidFill>
                  <a:schemeClr val="accent1"/>
                </a:solidFill>
                <a:latin typeface="宋体" pitchFamily="2" charset="-122"/>
                <a:ea typeface="宋体" pitchFamily="2" charset="-122"/>
              </a:rPr>
              <a:t>例：                             </a:t>
            </a:r>
            <a:r>
              <a:rPr lang="zh-CN" altLang="en-US" sz="2400" b="1" dirty="0" smtClean="0">
                <a:solidFill>
                  <a:schemeClr val="accent1"/>
                </a:solidFill>
              </a:rPr>
              <a:t>真值：</a:t>
            </a:r>
            <a:r>
              <a:rPr lang="zh-CN" altLang="en-US" sz="2400" b="1" dirty="0" smtClean="0">
                <a:solidFill>
                  <a:schemeClr val="accent1"/>
                </a:solidFill>
                <a:latin typeface="Times New Roman" pitchFamily="18" charset="0"/>
              </a:rPr>
              <a:t>34</a:t>
            </a:r>
            <a:r>
              <a:rPr lang="zh-CN" altLang="en-GB" sz="2400" b="1" dirty="0" smtClean="0">
                <a:solidFill>
                  <a:schemeClr val="accent1"/>
                </a:solidFill>
                <a:latin typeface="Times New Roman" pitchFamily="18" charset="0"/>
              </a:rPr>
              <a:t>.5612</a:t>
            </a:r>
            <a:endParaRPr lang="zh-CN" altLang="en-US" sz="2400" b="1" dirty="0" smtClean="0">
              <a:solidFill>
                <a:schemeClr val="accent1"/>
              </a:solidFill>
              <a:latin typeface="Times New Roman" pitchFamily="18" charset="0"/>
            </a:endParaRPr>
          </a:p>
        </p:txBody>
      </p:sp>
      <p:sp>
        <p:nvSpPr>
          <p:cNvPr id="3"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7E408B-E63F-4CD7-80D7-373E85B82192}"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3892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70C3629-0BFD-4A57-A0E4-2C744E5AFF8F}" type="slidenum">
              <a:rPr lang="zh-CN" altLang="en-US" sz="1200">
                <a:solidFill>
                  <a:srgbClr val="000000"/>
                </a:solidFill>
              </a:rPr>
              <a:pPr eaLnBrk="1" hangingPunct="1"/>
              <a:t>58</a:t>
            </a:fld>
            <a:endParaRPr lang="en-US" altLang="zh-CN" sz="1200">
              <a:solidFill>
                <a:srgbClr val="000000"/>
              </a:solidFill>
            </a:endParaRPr>
          </a:p>
        </p:txBody>
      </p:sp>
      <p:graphicFrame>
        <p:nvGraphicFramePr>
          <p:cNvPr id="38914" name="Object 7"/>
          <p:cNvGraphicFramePr>
            <a:graphicFrameLocks noChangeAspect="1"/>
          </p:cNvGraphicFramePr>
          <p:nvPr/>
        </p:nvGraphicFramePr>
        <p:xfrm>
          <a:off x="1331913" y="1557338"/>
          <a:ext cx="2817812" cy="325437"/>
        </p:xfrm>
        <a:graphic>
          <a:graphicData uri="http://schemas.openxmlformats.org/presentationml/2006/ole">
            <mc:AlternateContent xmlns:mc="http://schemas.openxmlformats.org/markup-compatibility/2006">
              <mc:Choice xmlns:v="urn:schemas-microsoft-com:vml" Requires="v">
                <p:oleObj spid="_x0000_s39051" name="Equation" r:id="rId3" imgW="1422360" imgH="177480" progId="Equation.3">
                  <p:embed/>
                </p:oleObj>
              </mc:Choice>
              <mc:Fallback>
                <p:oleObj name="Equation" r:id="rId3" imgW="1422360" imgH="177480" progId="Equation.3">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31913" y="1557338"/>
                        <a:ext cx="2817812"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9"/>
          <p:cNvSpPr>
            <a:spLocks noChangeArrowheads="1"/>
          </p:cNvSpPr>
          <p:nvPr/>
        </p:nvSpPr>
        <p:spPr bwMode="auto">
          <a:xfrm>
            <a:off x="611188" y="1989138"/>
            <a:ext cx="21605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先加前两数：</a:t>
            </a:r>
          </a:p>
        </p:txBody>
      </p:sp>
      <p:graphicFrame>
        <p:nvGraphicFramePr>
          <p:cNvPr id="22538" name="Object 10"/>
          <p:cNvGraphicFramePr>
            <a:graphicFrameLocks noChangeAspect="1"/>
          </p:cNvGraphicFramePr>
          <p:nvPr/>
        </p:nvGraphicFramePr>
        <p:xfrm>
          <a:off x="2436813" y="2093913"/>
          <a:ext cx="6311900" cy="373062"/>
        </p:xfrm>
        <a:graphic>
          <a:graphicData uri="http://schemas.openxmlformats.org/presentationml/2006/ole">
            <mc:AlternateContent xmlns:mc="http://schemas.openxmlformats.org/markup-compatibility/2006">
              <mc:Choice xmlns:v="urn:schemas-microsoft-com:vml" Requires="v">
                <p:oleObj spid="_x0000_s39052" name="Equation" r:id="rId5" imgW="3060360" imgH="203040" progId="Equation.3">
                  <p:embed/>
                </p:oleObj>
              </mc:Choice>
              <mc:Fallback>
                <p:oleObj name="Equation" r:id="rId5" imgW="306036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6813" y="2093913"/>
                        <a:ext cx="6311900"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9" name="Rectangle 11"/>
          <p:cNvSpPr>
            <a:spLocks noChangeArrowheads="1"/>
          </p:cNvSpPr>
          <p:nvPr/>
        </p:nvSpPr>
        <p:spPr bwMode="auto">
          <a:xfrm>
            <a:off x="611188" y="2446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先加后两数：</a:t>
            </a:r>
          </a:p>
        </p:txBody>
      </p:sp>
      <p:graphicFrame>
        <p:nvGraphicFramePr>
          <p:cNvPr id="22540" name="Object 12"/>
          <p:cNvGraphicFramePr>
            <a:graphicFrameLocks noChangeAspect="1"/>
          </p:cNvGraphicFramePr>
          <p:nvPr/>
        </p:nvGraphicFramePr>
        <p:xfrm>
          <a:off x="2500313" y="2500313"/>
          <a:ext cx="6129337" cy="373062"/>
        </p:xfrm>
        <a:graphic>
          <a:graphicData uri="http://schemas.openxmlformats.org/presentationml/2006/ole">
            <mc:AlternateContent xmlns:mc="http://schemas.openxmlformats.org/markup-compatibility/2006">
              <mc:Choice xmlns:v="urn:schemas-microsoft-com:vml" Requires="v">
                <p:oleObj spid="_x0000_s39053" name="Equation" r:id="rId7" imgW="2971800" imgH="203040" progId="Equation.3">
                  <p:embed/>
                </p:oleObj>
              </mc:Choice>
              <mc:Fallback>
                <p:oleObj name="Equation" r:id="rId7" imgW="2971800" imgH="2030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2500313"/>
                        <a:ext cx="6129337"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2" name="Rectangle 14"/>
          <p:cNvSpPr>
            <a:spLocks noChangeArrowheads="1"/>
          </p:cNvSpPr>
          <p:nvPr/>
        </p:nvSpPr>
        <p:spPr bwMode="auto">
          <a:xfrm>
            <a:off x="928688" y="3000375"/>
            <a:ext cx="662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solidFill>
                  <a:schemeClr val="tx2"/>
                </a:solidFill>
                <a:latin typeface="Arial" panose="020B0604020202020204" pitchFamily="34" charset="0"/>
              </a:rPr>
              <a:t>结论：若干数相加，最好先加绝对值较小的数。</a:t>
            </a:r>
            <a:endParaRPr lang="zh-CN" altLang="en-US" b="1">
              <a:solidFill>
                <a:schemeClr val="tx2"/>
              </a:solidFill>
              <a:latin typeface="Arial" panose="020B0604020202020204" pitchFamily="34" charset="0"/>
            </a:endParaRPr>
          </a:p>
        </p:txBody>
      </p:sp>
      <p:sp>
        <p:nvSpPr>
          <p:cNvPr id="22557" name="Text Box 29"/>
          <p:cNvSpPr txBox="1">
            <a:spLocks noChangeArrowheads="1"/>
          </p:cNvSpPr>
          <p:nvPr/>
        </p:nvSpPr>
        <p:spPr bwMode="auto">
          <a:xfrm>
            <a:off x="684213" y="3573463"/>
            <a:ext cx="845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solidFill>
                  <a:schemeClr val="accent1"/>
                </a:solidFill>
                <a:hlinkClick r:id="rId9" action="ppaction://hlinksldjump"/>
              </a:rPr>
              <a:t>例</a:t>
            </a:r>
            <a:r>
              <a:rPr lang="en-US" altLang="zh-CN">
                <a:solidFill>
                  <a:schemeClr val="accent1"/>
                </a:solidFill>
                <a:hlinkClick r:id="rId9" action="ppaction://hlinksldjump"/>
              </a:rPr>
              <a:t>1.2 </a:t>
            </a:r>
            <a:r>
              <a:rPr lang="zh-CN" altLang="en-US">
                <a:solidFill>
                  <a:schemeClr val="accent1"/>
                </a:solidFill>
              </a:rPr>
              <a:t>中计算的</a:t>
            </a:r>
            <a:r>
              <a:rPr lang="en-US" altLang="zh-CN" i="1">
                <a:solidFill>
                  <a:schemeClr val="accent1"/>
                </a:solidFill>
              </a:rPr>
              <a:t>x</a:t>
            </a:r>
            <a:r>
              <a:rPr lang="en-US" altLang="zh-CN" baseline="-25000">
                <a:solidFill>
                  <a:schemeClr val="accent1"/>
                </a:solidFill>
              </a:rPr>
              <a:t>2</a:t>
            </a:r>
            <a:r>
              <a:rPr lang="zh-CN" altLang="en-US">
                <a:solidFill>
                  <a:schemeClr val="accent1"/>
                </a:solidFill>
              </a:rPr>
              <a:t>严重失真，也是由</a:t>
            </a:r>
            <a:r>
              <a:rPr lang="zh-CN" altLang="zh-CN">
                <a:solidFill>
                  <a:schemeClr val="accent1"/>
                </a:solidFill>
              </a:rPr>
              <a:t>大数“吃掉”小数</a:t>
            </a:r>
            <a:r>
              <a:rPr lang="zh-CN" altLang="en-US">
                <a:solidFill>
                  <a:schemeClr val="accent1"/>
                </a:solidFill>
              </a:rPr>
              <a:t>造成的。</a:t>
            </a:r>
            <a:endParaRPr lang="en-US" altLang="zh-CN">
              <a:solidFill>
                <a:schemeClr val="accent1"/>
              </a:solidFill>
            </a:endParaRPr>
          </a:p>
        </p:txBody>
      </p:sp>
      <p:graphicFrame>
        <p:nvGraphicFramePr>
          <p:cNvPr id="22558" name="Object 30"/>
          <p:cNvGraphicFramePr>
            <a:graphicFrameLocks noChangeAspect="1"/>
          </p:cNvGraphicFramePr>
          <p:nvPr/>
        </p:nvGraphicFramePr>
        <p:xfrm>
          <a:off x="1835150" y="4149725"/>
          <a:ext cx="4654550" cy="836613"/>
        </p:xfrm>
        <a:graphic>
          <a:graphicData uri="http://schemas.openxmlformats.org/presentationml/2006/ole">
            <mc:AlternateContent xmlns:mc="http://schemas.openxmlformats.org/markup-compatibility/2006">
              <mc:Choice xmlns:v="urn:schemas-microsoft-com:vml" Requires="v">
                <p:oleObj spid="_x0000_s39054" name="Equation" r:id="rId10" imgW="2349360" imgH="457200" progId="">
                  <p:embed/>
                </p:oleObj>
              </mc:Choice>
              <mc:Fallback>
                <p:oleObj name="Equation" r:id="rId10" imgW="2349360" imgH="457200" progId="">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4149725"/>
                        <a:ext cx="465455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59" name="Text Box 31"/>
          <p:cNvSpPr txBox="1">
            <a:spLocks noChangeArrowheads="1"/>
          </p:cNvSpPr>
          <p:nvPr/>
        </p:nvSpPr>
        <p:spPr bwMode="auto">
          <a:xfrm>
            <a:off x="755650" y="4941888"/>
            <a:ext cx="83883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        在字长为</a:t>
            </a:r>
            <a:r>
              <a:rPr lang="en-US" altLang="zh-CN"/>
              <a:t>8</a:t>
            </a:r>
            <a:r>
              <a:rPr lang="zh-CN" altLang="en-US"/>
              <a:t>的计算机上计算时，由于加减运算是先对阶，后运算，</a:t>
            </a:r>
          </a:p>
          <a:p>
            <a:pPr eaLnBrk="1" hangingPunct="1">
              <a:spcBef>
                <a:spcPct val="20000"/>
              </a:spcBef>
              <a:buClr>
                <a:srgbClr val="FFFF00"/>
              </a:buClr>
              <a:buSzPct val="80000"/>
              <a:buFont typeface="Wingdings" panose="05000000000000000000" pitchFamily="2" charset="2"/>
              <a:buNone/>
            </a:pPr>
            <a:r>
              <a:rPr lang="zh-CN" altLang="en-US"/>
              <a:t>故实际计算时</a:t>
            </a:r>
            <a:r>
              <a:rPr lang="en-US" altLang="zh-CN"/>
              <a:t>10</a:t>
            </a:r>
            <a:r>
              <a:rPr lang="en-US" altLang="zh-CN" baseline="30000"/>
              <a:t>9 </a:t>
            </a:r>
            <a:r>
              <a:rPr lang="en-US" altLang="zh-CN"/>
              <a:t>“</a:t>
            </a:r>
            <a:r>
              <a:rPr lang="zh-CN" altLang="en-US"/>
              <a:t>吃掉”了</a:t>
            </a:r>
            <a:r>
              <a:rPr lang="en-US" altLang="zh-CN"/>
              <a:t>4</a:t>
            </a:r>
            <a:r>
              <a:rPr lang="zh-CN" altLang="en-US"/>
              <a:t>，</a:t>
            </a:r>
            <a:r>
              <a:rPr lang="en-US" altLang="zh-CN"/>
              <a:t>( 10</a:t>
            </a:r>
            <a:r>
              <a:rPr lang="en-US" altLang="zh-CN" baseline="30000"/>
              <a:t>9</a:t>
            </a:r>
            <a:r>
              <a:rPr lang="zh-CN" altLang="en-US"/>
              <a:t> </a:t>
            </a:r>
            <a:r>
              <a:rPr lang="en-US" altLang="zh-CN"/>
              <a:t>+4)</a:t>
            </a:r>
            <a:r>
              <a:rPr lang="en-US" altLang="zh-CN" baseline="30000"/>
              <a:t>2</a:t>
            </a:r>
            <a:r>
              <a:rPr lang="zh-CN" altLang="en-US"/>
              <a:t>又“吃掉”了</a:t>
            </a:r>
            <a:r>
              <a:rPr lang="en-US" altLang="zh-CN"/>
              <a:t>16× 10</a:t>
            </a:r>
            <a:r>
              <a:rPr lang="en-US" altLang="zh-CN" baseline="30000"/>
              <a:t>9</a:t>
            </a:r>
            <a:r>
              <a:rPr lang="en-US" altLang="zh-CN"/>
              <a:t> </a:t>
            </a:r>
            <a:r>
              <a:rPr lang="zh-CN" altLang="en-US"/>
              <a:t>，</a:t>
            </a:r>
          </a:p>
        </p:txBody>
      </p:sp>
      <p:grpSp>
        <p:nvGrpSpPr>
          <p:cNvPr id="2" name="Group 34"/>
          <p:cNvGrpSpPr>
            <a:grpSpLocks/>
          </p:cNvGrpSpPr>
          <p:nvPr/>
        </p:nvGrpSpPr>
        <p:grpSpPr bwMode="auto">
          <a:xfrm>
            <a:off x="1571625" y="6072188"/>
            <a:ext cx="3001963" cy="457200"/>
            <a:chOff x="657" y="3929"/>
            <a:chExt cx="1891" cy="288"/>
          </a:xfrm>
        </p:grpSpPr>
        <p:sp>
          <p:nvSpPr>
            <p:cNvPr id="38929" name="AutoShape 32"/>
            <p:cNvSpPr>
              <a:spLocks noChangeArrowheads="1"/>
            </p:cNvSpPr>
            <p:nvPr/>
          </p:nvSpPr>
          <p:spPr bwMode="auto">
            <a:xfrm>
              <a:off x="657" y="4020"/>
              <a:ext cx="615" cy="170"/>
            </a:xfrm>
            <a:prstGeom prst="rightArrow">
              <a:avLst>
                <a:gd name="adj1" fmla="val 50000"/>
                <a:gd name="adj2" fmla="val 9044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8930" name="Text Box 33"/>
            <p:cNvSpPr txBox="1">
              <a:spLocks noChangeArrowheads="1"/>
            </p:cNvSpPr>
            <p:nvPr/>
          </p:nvSpPr>
          <p:spPr bwMode="auto">
            <a:xfrm>
              <a:off x="1280" y="3929"/>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计算结果为：</a:t>
              </a:r>
            </a:p>
          </p:txBody>
        </p:sp>
      </p:grpSp>
      <p:sp>
        <p:nvSpPr>
          <p:cNvPr id="38927"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8928"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日期占位符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84ECEF-8E9B-4043-A701-01B5C67B5D71}"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399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5209C83-DA66-4D08-9423-DE3589DF67E3}" type="slidenum">
              <a:rPr lang="zh-CN" altLang="en-US" sz="1200" b="1">
                <a:solidFill>
                  <a:srgbClr val="000000"/>
                </a:solidFill>
              </a:rPr>
              <a:pPr eaLnBrk="1" hangingPunct="1"/>
              <a:t>59</a:t>
            </a:fld>
            <a:endParaRPr lang="en-US" altLang="zh-CN" sz="1200" b="1">
              <a:solidFill>
                <a:srgbClr val="000000"/>
              </a:solidFill>
            </a:endParaRPr>
          </a:p>
        </p:txBody>
      </p:sp>
      <p:graphicFrame>
        <p:nvGraphicFramePr>
          <p:cNvPr id="39938" name="Object 7"/>
          <p:cNvGraphicFramePr>
            <a:graphicFrameLocks noChangeAspect="1"/>
          </p:cNvGraphicFramePr>
          <p:nvPr/>
        </p:nvGraphicFramePr>
        <p:xfrm>
          <a:off x="642938" y="981075"/>
          <a:ext cx="8075612" cy="1533525"/>
        </p:xfrm>
        <a:graphic>
          <a:graphicData uri="http://schemas.openxmlformats.org/presentationml/2006/ole">
            <mc:AlternateContent xmlns:mc="http://schemas.openxmlformats.org/markup-compatibility/2006">
              <mc:Choice xmlns:v="urn:schemas-microsoft-com:vml" Requires="v">
                <p:oleObj spid="_x0000_s40037" name="Equation" r:id="rId3" imgW="4076640" imgH="838080" progId="">
                  <p:embed/>
                </p:oleObj>
              </mc:Choice>
              <mc:Fallback>
                <p:oleObj name="Equation" r:id="rId3" imgW="4076640" imgH="83808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642938" y="981075"/>
                        <a:ext cx="8075612"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4" name="Text Box 8"/>
          <p:cNvSpPr txBox="1">
            <a:spLocks noChangeArrowheads="1"/>
          </p:cNvSpPr>
          <p:nvPr/>
        </p:nvSpPr>
        <p:spPr bwMode="auto">
          <a:xfrm>
            <a:off x="920750" y="2852738"/>
            <a:ext cx="6937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为了改善</a:t>
            </a:r>
            <a:r>
              <a:rPr lang="en-US" altLang="zh-CN" b="1" i="1"/>
              <a:t>x</a:t>
            </a:r>
            <a:r>
              <a:rPr lang="en-US" altLang="zh-CN" b="1" baseline="-25000"/>
              <a:t>2</a:t>
            </a:r>
            <a:r>
              <a:rPr lang="zh-CN" altLang="en-US" b="1"/>
              <a:t>的计算效果，可以用根与系数的关系式</a:t>
            </a:r>
          </a:p>
          <a:p>
            <a:pPr eaLnBrk="1" hangingPunct="1">
              <a:spcBef>
                <a:spcPct val="20000"/>
              </a:spcBef>
              <a:buClr>
                <a:srgbClr val="FFFF00"/>
              </a:buClr>
              <a:buSzPct val="80000"/>
              <a:buFont typeface="Wingdings" panose="05000000000000000000" pitchFamily="2" charset="2"/>
              <a:buNone/>
            </a:pPr>
            <a:r>
              <a:rPr lang="en-US" altLang="zh-CN" b="1" i="1"/>
              <a:t>x</a:t>
            </a:r>
            <a:r>
              <a:rPr lang="en-US" altLang="zh-CN" b="1" baseline="-25000"/>
              <a:t>1</a:t>
            </a:r>
            <a:r>
              <a:rPr lang="zh-CN" altLang="en-US" b="1"/>
              <a:t> </a:t>
            </a:r>
            <a:r>
              <a:rPr lang="en-US" altLang="zh-CN" b="1" i="1"/>
              <a:t>x</a:t>
            </a:r>
            <a:r>
              <a:rPr lang="en-US" altLang="zh-CN" b="1" baseline="-25000"/>
              <a:t>2</a:t>
            </a:r>
            <a:r>
              <a:rPr lang="zh-CN" altLang="en-US" b="1"/>
              <a:t> </a:t>
            </a:r>
            <a:r>
              <a:rPr lang="en-US" altLang="zh-CN" b="1"/>
              <a:t>=4×10</a:t>
            </a:r>
            <a:r>
              <a:rPr lang="en-US" altLang="zh-CN" b="1" baseline="30000"/>
              <a:t>9</a:t>
            </a:r>
            <a:r>
              <a:rPr lang="zh-CN" altLang="en-US" b="1"/>
              <a:t>，得</a:t>
            </a:r>
          </a:p>
        </p:txBody>
      </p:sp>
      <p:graphicFrame>
        <p:nvGraphicFramePr>
          <p:cNvPr id="86025" name="Object 9"/>
          <p:cNvGraphicFramePr>
            <a:graphicFrameLocks noChangeAspect="1"/>
          </p:cNvGraphicFramePr>
          <p:nvPr/>
        </p:nvGraphicFramePr>
        <p:xfrm>
          <a:off x="3460750" y="3716338"/>
          <a:ext cx="2390775" cy="836612"/>
        </p:xfrm>
        <a:graphic>
          <a:graphicData uri="http://schemas.openxmlformats.org/presentationml/2006/ole">
            <mc:AlternateContent xmlns:mc="http://schemas.openxmlformats.org/markup-compatibility/2006">
              <mc:Choice xmlns:v="urn:schemas-microsoft-com:vml" Requires="v">
                <p:oleObj spid="_x0000_s40038" name="Equation" r:id="rId5" imgW="1206360" imgH="457200" progId="">
                  <p:embed/>
                </p:oleObj>
              </mc:Choice>
              <mc:Fallback>
                <p:oleObj name="Equation" r:id="rId5" imgW="1206360" imgH="4572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0750" y="3716338"/>
                        <a:ext cx="2390775"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7" name="Object 11"/>
          <p:cNvGraphicFramePr>
            <a:graphicFrameLocks noChangeAspect="1"/>
          </p:cNvGraphicFramePr>
          <p:nvPr/>
        </p:nvGraphicFramePr>
        <p:xfrm>
          <a:off x="1660525" y="5065713"/>
          <a:ext cx="5534025" cy="766762"/>
        </p:xfrm>
        <a:graphic>
          <a:graphicData uri="http://schemas.openxmlformats.org/presentationml/2006/ole">
            <mc:AlternateContent xmlns:mc="http://schemas.openxmlformats.org/markup-compatibility/2006">
              <mc:Choice xmlns:v="urn:schemas-microsoft-com:vml" Requires="v">
                <p:oleObj spid="_x0000_s40039" name="Equation" r:id="rId7" imgW="2793960" imgH="419040" progId="">
                  <p:embed/>
                </p:oleObj>
              </mc:Choice>
              <mc:Fallback>
                <p:oleObj name="Equation" r:id="rId7" imgW="2793960" imgH="4190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0525" y="5065713"/>
                        <a:ext cx="5534025"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1373188" y="6073775"/>
            <a:ext cx="2411412" cy="461963"/>
            <a:chOff x="657" y="3929"/>
            <a:chExt cx="1519" cy="291"/>
          </a:xfrm>
        </p:grpSpPr>
        <p:sp>
          <p:nvSpPr>
            <p:cNvPr id="39945" name="AutoShape 13"/>
            <p:cNvSpPr>
              <a:spLocks noChangeArrowheads="1"/>
            </p:cNvSpPr>
            <p:nvPr/>
          </p:nvSpPr>
          <p:spPr bwMode="auto">
            <a:xfrm>
              <a:off x="657" y="4020"/>
              <a:ext cx="615" cy="170"/>
            </a:xfrm>
            <a:prstGeom prst="rightArrow">
              <a:avLst>
                <a:gd name="adj1" fmla="val 50000"/>
                <a:gd name="adj2" fmla="val 90441"/>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p>
          </p:txBody>
        </p:sp>
        <p:sp>
          <p:nvSpPr>
            <p:cNvPr id="39948" name="Text Box 14"/>
            <p:cNvSpPr txBox="1">
              <a:spLocks noChangeArrowheads="1"/>
            </p:cNvSpPr>
            <p:nvPr/>
          </p:nvSpPr>
          <p:spPr bwMode="auto">
            <a:xfrm>
              <a:off x="1280" y="3929"/>
              <a:ext cx="896" cy="291"/>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b="1" dirty="0"/>
                <a:t>精确值。</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6B5466-5CD5-4CD7-A0F1-B4E9BC26E493}"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675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6599504-6F08-4BD1-8802-49485FD5C586}" type="slidenum">
              <a:rPr lang="zh-CN" altLang="en-US" sz="1200">
                <a:solidFill>
                  <a:srgbClr val="000000"/>
                </a:solidFill>
              </a:rPr>
              <a:pPr eaLnBrk="1" hangingPunct="1"/>
              <a:t>6</a:t>
            </a:fld>
            <a:endParaRPr lang="en-US" altLang="zh-CN" sz="1200">
              <a:solidFill>
                <a:srgbClr val="000000"/>
              </a:solidFill>
            </a:endParaRPr>
          </a:p>
        </p:txBody>
      </p:sp>
      <p:sp>
        <p:nvSpPr>
          <p:cNvPr id="39" name="标题 38"/>
          <p:cNvSpPr>
            <a:spLocks noGrp="1"/>
          </p:cNvSpPr>
          <p:nvPr>
            <p:ph type="title"/>
          </p:nvPr>
        </p:nvSpPr>
        <p:spPr/>
        <p:txBody>
          <a:bodyPr/>
          <a:lstStyle/>
          <a:p>
            <a:pPr eaLnBrk="1" fontAlgn="auto" hangingPunct="1">
              <a:spcAft>
                <a:spcPts val="0"/>
              </a:spcAft>
              <a:defRPr/>
            </a:pPr>
            <a:r>
              <a:rPr lang="zh-CN" altLang="en-US" dirty="0" smtClean="0"/>
              <a:t>课程内容</a:t>
            </a:r>
            <a:endParaRPr lang="zh-CN" altLang="en-US" dirty="0"/>
          </a:p>
        </p:txBody>
      </p:sp>
      <p:grpSp>
        <p:nvGrpSpPr>
          <p:cNvPr id="67589" name="组合 38"/>
          <p:cNvGrpSpPr>
            <a:grpSpLocks/>
          </p:cNvGrpSpPr>
          <p:nvPr/>
        </p:nvGrpSpPr>
        <p:grpSpPr bwMode="auto">
          <a:xfrm>
            <a:off x="928688" y="1643063"/>
            <a:ext cx="6956425" cy="571500"/>
            <a:chOff x="928662" y="1643050"/>
            <a:chExt cx="6955729" cy="571504"/>
          </a:xfrm>
        </p:grpSpPr>
        <p:grpSp>
          <p:nvGrpSpPr>
            <p:cNvPr id="67615" name="组合 36"/>
            <p:cNvGrpSpPr>
              <a:grpSpLocks/>
            </p:cNvGrpSpPr>
            <p:nvPr/>
          </p:nvGrpSpPr>
          <p:grpSpPr bwMode="auto">
            <a:xfrm>
              <a:off x="928662" y="1643050"/>
              <a:ext cx="6944628" cy="571504"/>
              <a:chOff x="928662" y="1643050"/>
              <a:chExt cx="6944628" cy="571504"/>
            </a:xfrm>
          </p:grpSpPr>
          <p:cxnSp>
            <p:nvCxnSpPr>
              <p:cNvPr id="10" name="直接连接符 9"/>
              <p:cNvCxnSpPr/>
              <p:nvPr/>
            </p:nvCxnSpPr>
            <p:spPr>
              <a:xfrm flipV="1">
                <a:off x="1357244" y="2174866"/>
                <a:ext cx="6516035"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8662" y="1643050"/>
                <a:ext cx="571443"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1</a:t>
                </a:r>
                <a:endParaRPr lang="zh-CN" altLang="en-US" sz="3200" i="1">
                  <a:solidFill>
                    <a:schemeClr val="accent1"/>
                  </a:solidFill>
                  <a:latin typeface="Bernard MT Condensed" pitchFamily="18" charset="0"/>
                </a:endParaRPr>
              </a:p>
            </p:txBody>
          </p:sp>
        </p:grpSp>
        <p:sp>
          <p:nvSpPr>
            <p:cNvPr id="67616" name="TextBox 8"/>
            <p:cNvSpPr txBox="1">
              <a:spLocks noChangeArrowheads="1"/>
            </p:cNvSpPr>
            <p:nvPr/>
          </p:nvSpPr>
          <p:spPr bwMode="auto">
            <a:xfrm>
              <a:off x="1643042" y="1658816"/>
              <a:ext cx="6241349"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绪论（误差</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en-US" altLang="zh-CN" b="1" dirty="0">
                  <a:solidFill>
                    <a:schemeClr val="accent1"/>
                  </a:solidFill>
                  <a:latin typeface="微软雅黑" panose="020B0503020204020204" pitchFamily="34" charset="-122"/>
                  <a:ea typeface="微软雅黑" panose="020B0503020204020204" pitchFamily="34" charset="-122"/>
                </a:rPr>
                <a:t>	</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en-US" altLang="zh-CN" sz="1600" b="1" dirty="0" smtClean="0">
                  <a:solidFill>
                    <a:schemeClr val="accent1"/>
                  </a:solidFill>
                  <a:latin typeface="微软雅黑" panose="020B0503020204020204" pitchFamily="34" charset="-122"/>
                  <a:ea typeface="微软雅黑" panose="020B0503020204020204" pitchFamily="34" charset="-122"/>
                </a:rPr>
                <a:t>1</a:t>
              </a:r>
              <a:r>
                <a:rPr lang="zh-CN" altLang="en-US" sz="1600" b="1" dirty="0" smtClean="0">
                  <a:solidFill>
                    <a:schemeClr val="accent1"/>
                  </a:solidFill>
                  <a:latin typeface="微软雅黑" panose="020B0503020204020204" pitchFamily="34" charset="-122"/>
                  <a:ea typeface="微软雅黑" panose="020B0503020204020204" pitchFamily="34" charset="-122"/>
                </a:rPr>
                <a:t>次课 </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grpSp>
        <p:nvGrpSpPr>
          <p:cNvPr id="67590" name="组合 39"/>
          <p:cNvGrpSpPr>
            <a:grpSpLocks/>
          </p:cNvGrpSpPr>
          <p:nvPr/>
        </p:nvGrpSpPr>
        <p:grpSpPr bwMode="auto">
          <a:xfrm>
            <a:off x="928688" y="2420938"/>
            <a:ext cx="7000875" cy="571500"/>
            <a:chOff x="928662" y="1643050"/>
            <a:chExt cx="7000924" cy="571504"/>
          </a:xfrm>
        </p:grpSpPr>
        <p:grpSp>
          <p:nvGrpSpPr>
            <p:cNvPr id="67611" name="组合 36"/>
            <p:cNvGrpSpPr>
              <a:grpSpLocks/>
            </p:cNvGrpSpPr>
            <p:nvPr/>
          </p:nvGrpSpPr>
          <p:grpSpPr bwMode="auto">
            <a:xfrm>
              <a:off x="928662" y="1643050"/>
              <a:ext cx="6944628" cy="571504"/>
              <a:chOff x="928662" y="1643050"/>
              <a:chExt cx="6944628" cy="571504"/>
            </a:xfrm>
          </p:grpSpPr>
          <p:cxnSp>
            <p:nvCxnSpPr>
              <p:cNvPr id="15" name="直接连接符 14"/>
              <p:cNvCxnSpPr/>
              <p:nvPr/>
            </p:nvCxnSpPr>
            <p:spPr>
              <a:xfrm flipV="1">
                <a:off x="1357290" y="2174866"/>
                <a:ext cx="6516733"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2</a:t>
                </a:r>
                <a:endParaRPr lang="zh-CN" altLang="en-US" sz="3200" i="1">
                  <a:solidFill>
                    <a:schemeClr val="accent1"/>
                  </a:solidFill>
                  <a:latin typeface="Bernard MT Condensed" pitchFamily="18" charset="0"/>
                </a:endParaRPr>
              </a:p>
            </p:txBody>
          </p:sp>
        </p:grpSp>
        <p:sp>
          <p:nvSpPr>
            <p:cNvPr id="67612" name="TextBox 13"/>
            <p:cNvSpPr txBox="1">
              <a:spLocks noChangeArrowheads="1"/>
            </p:cNvSpPr>
            <p:nvPr/>
          </p:nvSpPr>
          <p:spPr bwMode="auto">
            <a:xfrm>
              <a:off x="1643042" y="1658816"/>
              <a:ext cx="6286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非线性方程</a:t>
              </a:r>
              <a:r>
                <a:rPr lang="zh-CN" altLang="en-US" b="1" dirty="0" smtClean="0">
                  <a:solidFill>
                    <a:schemeClr val="accent1"/>
                  </a:solidFill>
                  <a:latin typeface="微软雅黑" panose="020B0503020204020204" pitchFamily="34" charset="-122"/>
                  <a:ea typeface="微软雅黑" panose="020B0503020204020204" pitchFamily="34" charset="-122"/>
                </a:rPr>
                <a:t>求解</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en-US" altLang="zh-CN" sz="1600" b="1" dirty="0" smtClean="0">
                  <a:solidFill>
                    <a:schemeClr val="accent1"/>
                  </a:solidFill>
                  <a:latin typeface="微软雅黑" panose="020B0503020204020204" pitchFamily="34" charset="-122"/>
                  <a:ea typeface="微软雅黑" panose="020B0503020204020204" pitchFamily="34" charset="-122"/>
                </a:rPr>
                <a:t>2</a:t>
              </a:r>
              <a:r>
                <a:rPr lang="zh-CN" altLang="en-US" sz="1600" b="1" dirty="0" smtClean="0">
                  <a:solidFill>
                    <a:schemeClr val="accent1"/>
                  </a:solidFill>
                  <a:latin typeface="微软雅黑" panose="020B0503020204020204" pitchFamily="34" charset="-122"/>
                  <a:ea typeface="微软雅黑" panose="020B0503020204020204" pitchFamily="34" charset="-122"/>
                </a:rPr>
                <a:t>次课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67591" name="组合 44"/>
          <p:cNvGrpSpPr>
            <a:grpSpLocks/>
          </p:cNvGrpSpPr>
          <p:nvPr/>
        </p:nvGrpSpPr>
        <p:grpSpPr bwMode="auto">
          <a:xfrm>
            <a:off x="928688" y="3141663"/>
            <a:ext cx="7000875" cy="571500"/>
            <a:chOff x="928662" y="1643050"/>
            <a:chExt cx="7000924" cy="571504"/>
          </a:xfrm>
        </p:grpSpPr>
        <p:grpSp>
          <p:nvGrpSpPr>
            <p:cNvPr id="67607" name="组合 36"/>
            <p:cNvGrpSpPr>
              <a:grpSpLocks/>
            </p:cNvGrpSpPr>
            <p:nvPr/>
          </p:nvGrpSpPr>
          <p:grpSpPr bwMode="auto">
            <a:xfrm>
              <a:off x="928662" y="1643050"/>
              <a:ext cx="6944628" cy="571504"/>
              <a:chOff x="928662" y="1643050"/>
              <a:chExt cx="6944628" cy="571504"/>
            </a:xfrm>
          </p:grpSpPr>
          <p:cxnSp>
            <p:nvCxnSpPr>
              <p:cNvPr id="20" name="直接连接符 19"/>
              <p:cNvCxnSpPr/>
              <p:nvPr/>
            </p:nvCxnSpPr>
            <p:spPr>
              <a:xfrm flipV="1">
                <a:off x="1357290" y="2174866"/>
                <a:ext cx="6516733"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3</a:t>
                </a:r>
                <a:endParaRPr lang="zh-CN" altLang="en-US" sz="3200" i="1">
                  <a:solidFill>
                    <a:schemeClr val="accent1"/>
                  </a:solidFill>
                  <a:latin typeface="Bernard MT Condensed" pitchFamily="18" charset="0"/>
                </a:endParaRPr>
              </a:p>
            </p:txBody>
          </p:sp>
        </p:grpSp>
        <p:sp>
          <p:nvSpPr>
            <p:cNvPr id="67608" name="TextBox 18"/>
            <p:cNvSpPr txBox="1">
              <a:spLocks noChangeArrowheads="1"/>
            </p:cNvSpPr>
            <p:nvPr/>
          </p:nvSpPr>
          <p:spPr bwMode="auto">
            <a:xfrm>
              <a:off x="1643042" y="1658816"/>
              <a:ext cx="6286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线性方程组</a:t>
              </a:r>
              <a:r>
                <a:rPr lang="zh-CN" altLang="en-US" b="1" dirty="0" smtClean="0">
                  <a:solidFill>
                    <a:schemeClr val="accent1"/>
                  </a:solidFill>
                  <a:latin typeface="微软雅黑" panose="020B0503020204020204" pitchFamily="34" charset="-122"/>
                  <a:ea typeface="微软雅黑" panose="020B0503020204020204" pitchFamily="34" charset="-122"/>
                </a:rPr>
                <a:t>求解</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en-US" altLang="zh-CN" sz="1600" b="1" dirty="0" smtClean="0">
                  <a:solidFill>
                    <a:schemeClr val="accent1"/>
                  </a:solidFill>
                  <a:latin typeface="微软雅黑" panose="020B0503020204020204" pitchFamily="34" charset="-122"/>
                  <a:ea typeface="微软雅黑" panose="020B0503020204020204" pitchFamily="34" charset="-122"/>
                </a:rPr>
                <a:t>4</a:t>
              </a:r>
              <a:r>
                <a:rPr lang="zh-CN" altLang="en-US" sz="1600" b="1" dirty="0" smtClean="0">
                  <a:solidFill>
                    <a:schemeClr val="accent1"/>
                  </a:solidFill>
                  <a:latin typeface="微软雅黑" panose="020B0503020204020204" pitchFamily="34" charset="-122"/>
                  <a:ea typeface="微软雅黑" panose="020B0503020204020204" pitchFamily="34" charset="-122"/>
                </a:rPr>
                <a:t>次课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67592" name="组合 49"/>
          <p:cNvGrpSpPr>
            <a:grpSpLocks/>
          </p:cNvGrpSpPr>
          <p:nvPr/>
        </p:nvGrpSpPr>
        <p:grpSpPr bwMode="auto">
          <a:xfrm>
            <a:off x="928688" y="3860800"/>
            <a:ext cx="7000875" cy="571500"/>
            <a:chOff x="928662" y="1643050"/>
            <a:chExt cx="7000924" cy="571504"/>
          </a:xfrm>
        </p:grpSpPr>
        <p:grpSp>
          <p:nvGrpSpPr>
            <p:cNvPr id="67603" name="组合 36"/>
            <p:cNvGrpSpPr>
              <a:grpSpLocks/>
            </p:cNvGrpSpPr>
            <p:nvPr/>
          </p:nvGrpSpPr>
          <p:grpSpPr bwMode="auto">
            <a:xfrm>
              <a:off x="928662" y="1643050"/>
              <a:ext cx="6944628" cy="571504"/>
              <a:chOff x="928662" y="1643050"/>
              <a:chExt cx="6944628" cy="571504"/>
            </a:xfrm>
          </p:grpSpPr>
          <p:cxnSp>
            <p:nvCxnSpPr>
              <p:cNvPr id="25" name="直接连接符 24"/>
              <p:cNvCxnSpPr/>
              <p:nvPr/>
            </p:nvCxnSpPr>
            <p:spPr>
              <a:xfrm flipV="1">
                <a:off x="1357290" y="2174867"/>
                <a:ext cx="6516733" cy="14287"/>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4</a:t>
                </a:r>
                <a:endParaRPr lang="zh-CN" altLang="en-US" sz="3200" i="1">
                  <a:solidFill>
                    <a:schemeClr val="accent1"/>
                  </a:solidFill>
                  <a:latin typeface="Bernard MT Condensed" pitchFamily="18" charset="0"/>
                </a:endParaRPr>
              </a:p>
            </p:txBody>
          </p:sp>
        </p:grpSp>
        <p:sp>
          <p:nvSpPr>
            <p:cNvPr id="67604" name="TextBox 23"/>
            <p:cNvSpPr txBox="1">
              <a:spLocks noChangeArrowheads="1"/>
            </p:cNvSpPr>
            <p:nvPr/>
          </p:nvSpPr>
          <p:spPr bwMode="auto">
            <a:xfrm>
              <a:off x="1643042" y="1658816"/>
              <a:ext cx="6286544"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拟合</a:t>
              </a:r>
              <a:r>
                <a:rPr lang="zh-CN" altLang="en-US" b="1" dirty="0" smtClean="0">
                  <a:solidFill>
                    <a:schemeClr val="accent1"/>
                  </a:solidFill>
                  <a:latin typeface="微软雅黑" panose="020B0503020204020204" pitchFamily="34" charset="-122"/>
                  <a:ea typeface="微软雅黑" panose="020B0503020204020204" pitchFamily="34" charset="-122"/>
                </a:rPr>
                <a:t>插值</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en-US" altLang="zh-CN" sz="1600" b="1" dirty="0" smtClean="0">
                  <a:solidFill>
                    <a:schemeClr val="accent1"/>
                  </a:solidFill>
                  <a:latin typeface="微软雅黑" panose="020B0503020204020204" pitchFamily="34" charset="-122"/>
                  <a:ea typeface="微软雅黑" panose="020B0503020204020204" pitchFamily="34" charset="-122"/>
                </a:rPr>
                <a:t>3</a:t>
              </a:r>
              <a:r>
                <a:rPr lang="zh-CN" altLang="en-US" sz="1600" b="1" dirty="0" smtClean="0">
                  <a:solidFill>
                    <a:schemeClr val="accent1"/>
                  </a:solidFill>
                  <a:latin typeface="微软雅黑" panose="020B0503020204020204" pitchFamily="34" charset="-122"/>
                  <a:ea typeface="微软雅黑" panose="020B0503020204020204" pitchFamily="34" charset="-122"/>
                </a:rPr>
                <a:t>次课</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grpSp>
        <p:nvGrpSpPr>
          <p:cNvPr id="67593" name="组合 49"/>
          <p:cNvGrpSpPr>
            <a:grpSpLocks/>
          </p:cNvGrpSpPr>
          <p:nvPr/>
        </p:nvGrpSpPr>
        <p:grpSpPr bwMode="auto">
          <a:xfrm>
            <a:off x="955675" y="4586288"/>
            <a:ext cx="7000875" cy="571500"/>
            <a:chOff x="928662" y="1643050"/>
            <a:chExt cx="7000924" cy="571504"/>
          </a:xfrm>
        </p:grpSpPr>
        <p:grpSp>
          <p:nvGrpSpPr>
            <p:cNvPr id="67599" name="组合 36"/>
            <p:cNvGrpSpPr>
              <a:grpSpLocks/>
            </p:cNvGrpSpPr>
            <p:nvPr/>
          </p:nvGrpSpPr>
          <p:grpSpPr bwMode="auto">
            <a:xfrm>
              <a:off x="928662" y="1643050"/>
              <a:ext cx="6944628" cy="571504"/>
              <a:chOff x="928662" y="1643050"/>
              <a:chExt cx="6944628" cy="571504"/>
            </a:xfrm>
          </p:grpSpPr>
          <p:cxnSp>
            <p:nvCxnSpPr>
              <p:cNvPr id="30" name="直接连接符 29"/>
              <p:cNvCxnSpPr/>
              <p:nvPr/>
            </p:nvCxnSpPr>
            <p:spPr>
              <a:xfrm flipV="1">
                <a:off x="1357290" y="2174866"/>
                <a:ext cx="6516734"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dirty="0">
                    <a:solidFill>
                      <a:schemeClr val="accent1"/>
                    </a:solidFill>
                    <a:latin typeface="Bernard MT Condensed" pitchFamily="18" charset="0"/>
                  </a:rPr>
                  <a:t>5</a:t>
                </a:r>
                <a:endParaRPr lang="zh-CN" altLang="en-US" sz="3200" i="1" dirty="0">
                  <a:solidFill>
                    <a:schemeClr val="accent1"/>
                  </a:solidFill>
                  <a:latin typeface="Bernard MT Condensed" pitchFamily="18" charset="0"/>
                </a:endParaRPr>
              </a:p>
            </p:txBody>
          </p:sp>
        </p:grpSp>
        <p:sp>
          <p:nvSpPr>
            <p:cNvPr id="67600" name="TextBox 28"/>
            <p:cNvSpPr txBox="1">
              <a:spLocks noChangeArrowheads="1"/>
            </p:cNvSpPr>
            <p:nvPr/>
          </p:nvSpPr>
          <p:spPr bwMode="auto">
            <a:xfrm>
              <a:off x="1643042" y="1658816"/>
              <a:ext cx="6286544"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数值积分与</a:t>
              </a:r>
              <a:r>
                <a:rPr lang="zh-CN" altLang="en-US" b="1" dirty="0" smtClean="0">
                  <a:solidFill>
                    <a:schemeClr val="accent1"/>
                  </a:solidFill>
                  <a:latin typeface="微软雅黑" panose="020B0503020204020204" pitchFamily="34" charset="-122"/>
                  <a:ea typeface="微软雅黑" panose="020B0503020204020204" pitchFamily="34" charset="-122"/>
                </a:rPr>
                <a:t>微分</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en-US" altLang="zh-CN" sz="1600" b="1" dirty="0" smtClean="0">
                  <a:solidFill>
                    <a:schemeClr val="accent1"/>
                  </a:solidFill>
                  <a:latin typeface="微软雅黑" panose="020B0503020204020204" pitchFamily="34" charset="-122"/>
                  <a:ea typeface="微软雅黑" panose="020B0503020204020204" pitchFamily="34" charset="-122"/>
                </a:rPr>
                <a:t>2</a:t>
              </a:r>
              <a:r>
                <a:rPr lang="zh-CN" altLang="en-US" sz="1600" b="1" dirty="0" smtClean="0">
                  <a:solidFill>
                    <a:schemeClr val="accent1"/>
                  </a:solidFill>
                  <a:latin typeface="微软雅黑" panose="020B0503020204020204" pitchFamily="34" charset="-122"/>
                  <a:ea typeface="微软雅黑" panose="020B0503020204020204" pitchFamily="34" charset="-122"/>
                </a:rPr>
                <a:t>次课</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grpSp>
        <p:nvGrpSpPr>
          <p:cNvPr id="67594" name="组合 49"/>
          <p:cNvGrpSpPr>
            <a:grpSpLocks/>
          </p:cNvGrpSpPr>
          <p:nvPr/>
        </p:nvGrpSpPr>
        <p:grpSpPr bwMode="auto">
          <a:xfrm>
            <a:off x="955675" y="5300663"/>
            <a:ext cx="7793038" cy="571500"/>
            <a:chOff x="928662" y="1643050"/>
            <a:chExt cx="7792844" cy="571504"/>
          </a:xfrm>
        </p:grpSpPr>
        <p:grpSp>
          <p:nvGrpSpPr>
            <p:cNvPr id="67595" name="组合 36"/>
            <p:cNvGrpSpPr>
              <a:grpSpLocks/>
            </p:cNvGrpSpPr>
            <p:nvPr/>
          </p:nvGrpSpPr>
          <p:grpSpPr bwMode="auto">
            <a:xfrm>
              <a:off x="928662" y="1643050"/>
              <a:ext cx="6944628" cy="571504"/>
              <a:chOff x="928662" y="1643050"/>
              <a:chExt cx="6944628" cy="571504"/>
            </a:xfrm>
          </p:grpSpPr>
          <p:cxnSp>
            <p:nvCxnSpPr>
              <p:cNvPr id="35" name="直接连接符 34"/>
              <p:cNvCxnSpPr/>
              <p:nvPr/>
            </p:nvCxnSpPr>
            <p:spPr>
              <a:xfrm flipV="1">
                <a:off x="1357276" y="2174866"/>
                <a:ext cx="6516526"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28662" y="1643050"/>
                <a:ext cx="571486"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dirty="0">
                    <a:solidFill>
                      <a:schemeClr val="accent1"/>
                    </a:solidFill>
                    <a:latin typeface="Bernard MT Condensed" pitchFamily="18" charset="0"/>
                  </a:rPr>
                  <a:t>6</a:t>
                </a:r>
                <a:endParaRPr lang="zh-CN" altLang="en-US" sz="3200" i="1" dirty="0">
                  <a:solidFill>
                    <a:schemeClr val="accent1"/>
                  </a:solidFill>
                  <a:latin typeface="Bernard MT Condensed" pitchFamily="18" charset="0"/>
                </a:endParaRPr>
              </a:p>
            </p:txBody>
          </p:sp>
        </p:grpSp>
        <p:sp>
          <p:nvSpPr>
            <p:cNvPr id="67596" name="TextBox 33"/>
            <p:cNvSpPr txBox="1">
              <a:spLocks noChangeArrowheads="1"/>
            </p:cNvSpPr>
            <p:nvPr/>
          </p:nvSpPr>
          <p:spPr bwMode="auto">
            <a:xfrm>
              <a:off x="1643042" y="1658816"/>
              <a:ext cx="7078464"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微分方程数值</a:t>
              </a:r>
              <a:r>
                <a:rPr lang="zh-CN" altLang="en-US" b="1" dirty="0" smtClean="0">
                  <a:solidFill>
                    <a:schemeClr val="accent1"/>
                  </a:solidFill>
                  <a:latin typeface="微软雅黑" panose="020B0503020204020204" pitchFamily="34" charset="-122"/>
                  <a:ea typeface="微软雅黑" panose="020B0503020204020204" pitchFamily="34" charset="-122"/>
                </a:rPr>
                <a:t>解法</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en-US" altLang="zh-CN" sz="1600" b="1" dirty="0" smtClean="0">
                  <a:solidFill>
                    <a:schemeClr val="accent1"/>
                  </a:solidFill>
                  <a:latin typeface="微软雅黑" panose="020B0503020204020204" pitchFamily="34" charset="-122"/>
                  <a:ea typeface="微软雅黑" panose="020B0503020204020204" pitchFamily="34" charset="-122"/>
                </a:rPr>
                <a:t>3</a:t>
              </a:r>
              <a:r>
                <a:rPr lang="zh-CN" altLang="en-US" sz="1600" b="1" dirty="0" smtClean="0">
                  <a:solidFill>
                    <a:schemeClr val="accent1"/>
                  </a:solidFill>
                  <a:latin typeface="微软雅黑" panose="020B0503020204020204" pitchFamily="34" charset="-122"/>
                  <a:ea typeface="微软雅黑" panose="020B0503020204020204" pitchFamily="34" charset="-122"/>
                </a:rPr>
                <a:t>次课</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Rectangle 23"/>
          <p:cNvSpPr>
            <a:spLocks noGrp="1" noChangeArrowheads="1"/>
          </p:cNvSpPr>
          <p:nvPr>
            <p:ph idx="1"/>
          </p:nvPr>
        </p:nvSpPr>
        <p:spPr>
          <a:xfrm>
            <a:off x="1000125" y="1428750"/>
            <a:ext cx="7772400" cy="1143000"/>
          </a:xfrm>
        </p:spPr>
        <p:txBody>
          <a:bodyPr/>
          <a:lstStyle/>
          <a:p>
            <a:pPr marL="0" indent="0" eaLnBrk="1" hangingPunct="1">
              <a:lnSpc>
                <a:spcPct val="90000"/>
              </a:lnSpc>
              <a:buFont typeface="Wingdings" panose="05000000000000000000" pitchFamily="2" charset="2"/>
              <a:buNone/>
            </a:pPr>
            <a:r>
              <a:rPr lang="zh-CN" altLang="en-US" sz="2400" smtClean="0"/>
              <a:t>    </a:t>
            </a:r>
            <a:r>
              <a:rPr lang="zh-CN" altLang="en-US" sz="2400" smtClean="0">
                <a:latin typeface="宋体" panose="02010600030101010101" pitchFamily="2" charset="-122"/>
                <a:ea typeface="宋体" panose="02010600030101010101" pitchFamily="2" charset="-122"/>
              </a:rPr>
              <a:t>计算机计算过程中，原始数据可能有误差，每次运算又可能产生舍入误差，误差积累起来，很可能淹没真正解，使计算结果根本不可靠。</a:t>
            </a:r>
          </a:p>
        </p:txBody>
      </p:sp>
      <p:sp>
        <p:nvSpPr>
          <p:cNvPr id="40970" name="日期占位符 2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57815F5-8A90-40A8-98E8-848C976E164F}"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09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D1E440-D6B1-4B59-B954-5F819E80C155}" type="slidenum">
              <a:rPr lang="zh-CN" altLang="en-US" sz="1200">
                <a:solidFill>
                  <a:srgbClr val="000000"/>
                </a:solidFill>
              </a:rPr>
              <a:pPr eaLnBrk="1" hangingPunct="1"/>
              <a:t>60</a:t>
            </a:fld>
            <a:endParaRPr lang="en-US" altLang="zh-CN" sz="1200">
              <a:solidFill>
                <a:srgbClr val="000000"/>
              </a:solidFill>
            </a:endParaRPr>
          </a:p>
        </p:txBody>
      </p:sp>
      <p:graphicFrame>
        <p:nvGraphicFramePr>
          <p:cNvPr id="82968" name="Object 24"/>
          <p:cNvGraphicFramePr>
            <a:graphicFrameLocks noChangeAspect="1"/>
          </p:cNvGraphicFramePr>
          <p:nvPr/>
        </p:nvGraphicFramePr>
        <p:xfrm>
          <a:off x="1143000" y="2786063"/>
          <a:ext cx="4040188" cy="604837"/>
        </p:xfrm>
        <a:graphic>
          <a:graphicData uri="http://schemas.openxmlformats.org/presentationml/2006/ole">
            <mc:AlternateContent xmlns:mc="http://schemas.openxmlformats.org/markup-compatibility/2006">
              <mc:Choice xmlns:v="urn:schemas-microsoft-com:vml" Requires="v">
                <p:oleObj spid="_x0000_s41196" name="Equation" r:id="rId3" imgW="1993680" imgH="330120" progId="Equation.3">
                  <p:embed/>
                </p:oleObj>
              </mc:Choice>
              <mc:Fallback>
                <p:oleObj name="Equation" r:id="rId3" imgW="1993680" imgH="330120" progId="Equation.3">
                  <p:embed/>
                  <p:pic>
                    <p:nvPicPr>
                      <p:cNvPr id="0" name="Object 2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143000" y="2786063"/>
                        <a:ext cx="4040188"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5"/>
          <p:cNvGrpSpPr>
            <a:grpSpLocks/>
          </p:cNvGrpSpPr>
          <p:nvPr/>
        </p:nvGrpSpPr>
        <p:grpSpPr bwMode="auto">
          <a:xfrm>
            <a:off x="5357813" y="2786063"/>
            <a:ext cx="3117850" cy="533400"/>
            <a:chOff x="3456" y="1536"/>
            <a:chExt cx="1755" cy="336"/>
          </a:xfrm>
        </p:grpSpPr>
        <p:sp>
          <p:nvSpPr>
            <p:cNvPr id="40985" name="Rectangle 26"/>
            <p:cNvSpPr>
              <a:spLocks noChangeArrowheads="1"/>
            </p:cNvSpPr>
            <p:nvPr/>
          </p:nvSpPr>
          <p:spPr bwMode="auto">
            <a:xfrm>
              <a:off x="3456" y="1536"/>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递推关系：</a:t>
              </a:r>
            </a:p>
          </p:txBody>
        </p:sp>
        <p:graphicFrame>
          <p:nvGraphicFramePr>
            <p:cNvPr id="40968" name="Object 27"/>
            <p:cNvGraphicFramePr>
              <a:graphicFrameLocks noChangeAspect="1"/>
            </p:cNvGraphicFramePr>
            <p:nvPr/>
          </p:nvGraphicFramePr>
          <p:xfrm>
            <a:off x="4320" y="1584"/>
            <a:ext cx="891" cy="264"/>
          </p:xfrm>
          <a:graphic>
            <a:graphicData uri="http://schemas.openxmlformats.org/presentationml/2006/ole">
              <mc:AlternateContent xmlns:mc="http://schemas.openxmlformats.org/markup-compatibility/2006">
                <mc:Choice xmlns:v="urn:schemas-microsoft-com:vml" Requires="v">
                  <p:oleObj spid="_x0000_s41197" name="Equation" r:id="rId5" imgW="698400" imgH="228600" progId="Equation.3">
                    <p:embed/>
                  </p:oleObj>
                </mc:Choice>
                <mc:Fallback>
                  <p:oleObj name="Equation" r:id="rId5" imgW="698400" imgH="2286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1584"/>
                          <a:ext cx="891"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2972" name="Object 28"/>
          <p:cNvGraphicFramePr>
            <a:graphicFrameLocks noChangeAspect="1"/>
          </p:cNvGraphicFramePr>
          <p:nvPr/>
        </p:nvGraphicFramePr>
        <p:xfrm>
          <a:off x="1000125" y="3357563"/>
          <a:ext cx="7456488" cy="720725"/>
        </p:xfrm>
        <a:graphic>
          <a:graphicData uri="http://schemas.openxmlformats.org/presentationml/2006/ole">
            <mc:AlternateContent xmlns:mc="http://schemas.openxmlformats.org/markup-compatibility/2006">
              <mc:Choice xmlns:v="urn:schemas-microsoft-com:vml" Requires="v">
                <p:oleObj spid="_x0000_s41198" name="Equation" r:id="rId7" imgW="3682800" imgH="393480" progId="">
                  <p:embed/>
                </p:oleObj>
              </mc:Choice>
              <mc:Fallback>
                <p:oleObj name="Equation" r:id="rId7" imgW="3682800" imgH="393480" progId="">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3357563"/>
                        <a:ext cx="745648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9"/>
          <p:cNvGrpSpPr>
            <a:grpSpLocks/>
          </p:cNvGrpSpPr>
          <p:nvPr/>
        </p:nvGrpSpPr>
        <p:grpSpPr bwMode="auto">
          <a:xfrm>
            <a:off x="928688" y="4071938"/>
            <a:ext cx="7962900" cy="552450"/>
            <a:chOff x="729" y="2424"/>
            <a:chExt cx="5016" cy="348"/>
          </a:xfrm>
        </p:grpSpPr>
        <p:sp>
          <p:nvSpPr>
            <p:cNvPr id="40984" name="Rectangle 30"/>
            <p:cNvSpPr>
              <a:spLocks noChangeArrowheads="1"/>
            </p:cNvSpPr>
            <p:nvPr/>
          </p:nvSpPr>
          <p:spPr bwMode="auto">
            <a:xfrm>
              <a:off x="729" y="2436"/>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算法一：令</a:t>
              </a:r>
              <a:r>
                <a:rPr lang="zh-CN" altLang="en-GB">
                  <a:latin typeface="Arial" panose="020B0604020202020204" pitchFamily="34" charset="0"/>
                </a:rPr>
                <a:t>                            ，再算</a:t>
              </a:r>
              <a:endParaRPr lang="en-US" altLang="zh-CN">
                <a:latin typeface="Arial" panose="020B0604020202020204" pitchFamily="34" charset="0"/>
              </a:endParaRPr>
            </a:p>
          </p:txBody>
        </p:sp>
        <p:graphicFrame>
          <p:nvGraphicFramePr>
            <p:cNvPr id="40966" name="Object 31"/>
            <p:cNvGraphicFramePr>
              <a:graphicFrameLocks noChangeAspect="1"/>
            </p:cNvGraphicFramePr>
            <p:nvPr/>
          </p:nvGraphicFramePr>
          <p:xfrm>
            <a:off x="1809" y="2424"/>
            <a:ext cx="1571" cy="278"/>
          </p:xfrm>
          <a:graphic>
            <a:graphicData uri="http://schemas.openxmlformats.org/presentationml/2006/ole">
              <mc:AlternateContent xmlns:mc="http://schemas.openxmlformats.org/markup-compatibility/2006">
                <mc:Choice xmlns:v="urn:schemas-microsoft-com:vml" Requires="v">
                  <p:oleObj spid="_x0000_s41199" name="Equation" r:id="rId9" imgW="1231560" imgH="241200" progId="Equation.3">
                    <p:embed/>
                  </p:oleObj>
                </mc:Choice>
                <mc:Fallback>
                  <p:oleObj name="Equation" r:id="rId9" imgW="1231560" imgH="2412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9" y="2424"/>
                          <a:ext cx="1571"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7" name="Object 32"/>
            <p:cNvGraphicFramePr>
              <a:graphicFrameLocks noChangeAspect="1"/>
            </p:cNvGraphicFramePr>
            <p:nvPr/>
          </p:nvGraphicFramePr>
          <p:xfrm>
            <a:off x="3834" y="2469"/>
            <a:ext cx="1911" cy="264"/>
          </p:xfrm>
          <a:graphic>
            <a:graphicData uri="http://schemas.openxmlformats.org/presentationml/2006/ole">
              <mc:AlternateContent xmlns:mc="http://schemas.openxmlformats.org/markup-compatibility/2006">
                <mc:Choice xmlns:v="urn:schemas-microsoft-com:vml" Requires="v">
                  <p:oleObj spid="_x0000_s41200" name="Equation" r:id="rId11" imgW="1498320" imgH="228600" progId="Equation.3">
                    <p:embed/>
                  </p:oleObj>
                </mc:Choice>
                <mc:Fallback>
                  <p:oleObj name="Equation" r:id="rId11" imgW="1498320" imgH="2286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4" y="2469"/>
                          <a:ext cx="1911"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3"/>
          <p:cNvGrpSpPr>
            <a:grpSpLocks/>
          </p:cNvGrpSpPr>
          <p:nvPr/>
        </p:nvGrpSpPr>
        <p:grpSpPr bwMode="auto">
          <a:xfrm>
            <a:off x="1000125" y="4500563"/>
            <a:ext cx="7315200" cy="533400"/>
            <a:chOff x="666" y="2742"/>
            <a:chExt cx="4608" cy="336"/>
          </a:xfrm>
        </p:grpSpPr>
        <p:sp>
          <p:nvSpPr>
            <p:cNvPr id="40983" name="Rectangle 34"/>
            <p:cNvSpPr>
              <a:spLocks noChangeArrowheads="1"/>
            </p:cNvSpPr>
            <p:nvPr/>
          </p:nvSpPr>
          <p:spPr bwMode="auto">
            <a:xfrm>
              <a:off x="666" y="2742"/>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算法二：令</a:t>
              </a:r>
              <a:r>
                <a:rPr lang="zh-CN" altLang="en-GB">
                  <a:latin typeface="Arial" panose="020B0604020202020204" pitchFamily="34" charset="0"/>
                </a:rPr>
                <a:t>           ，再算</a:t>
              </a:r>
              <a:endParaRPr lang="en-US" altLang="zh-CN">
                <a:latin typeface="Arial" panose="020B0604020202020204" pitchFamily="34" charset="0"/>
              </a:endParaRPr>
            </a:p>
          </p:txBody>
        </p:sp>
        <p:graphicFrame>
          <p:nvGraphicFramePr>
            <p:cNvPr id="40964" name="Object 35"/>
            <p:cNvGraphicFramePr>
              <a:graphicFrameLocks noChangeAspect="1"/>
            </p:cNvGraphicFramePr>
            <p:nvPr/>
          </p:nvGraphicFramePr>
          <p:xfrm>
            <a:off x="1701" y="2787"/>
            <a:ext cx="551" cy="249"/>
          </p:xfrm>
          <a:graphic>
            <a:graphicData uri="http://schemas.openxmlformats.org/presentationml/2006/ole">
              <mc:AlternateContent xmlns:mc="http://schemas.openxmlformats.org/markup-compatibility/2006">
                <mc:Choice xmlns:v="urn:schemas-microsoft-com:vml" Requires="v">
                  <p:oleObj spid="_x0000_s41201" name="Equation" r:id="rId13" imgW="431640" imgH="215640" progId="Equation.3">
                    <p:embed/>
                  </p:oleObj>
                </mc:Choice>
                <mc:Fallback>
                  <p:oleObj name="Equation" r:id="rId13" imgW="431640" imgH="21564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1" y="2787"/>
                          <a:ext cx="551"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36"/>
            <p:cNvGraphicFramePr>
              <a:graphicFrameLocks noChangeAspect="1"/>
            </p:cNvGraphicFramePr>
            <p:nvPr/>
          </p:nvGraphicFramePr>
          <p:xfrm>
            <a:off x="2871" y="2787"/>
            <a:ext cx="2299" cy="264"/>
          </p:xfrm>
          <a:graphic>
            <a:graphicData uri="http://schemas.openxmlformats.org/presentationml/2006/ole">
              <mc:AlternateContent xmlns:mc="http://schemas.openxmlformats.org/markup-compatibility/2006">
                <mc:Choice xmlns:v="urn:schemas-microsoft-com:vml" Requires="v">
                  <p:oleObj spid="_x0000_s41202" name="Equation" r:id="rId15" imgW="1803240" imgH="228600" progId="Equation.3">
                    <p:embed/>
                  </p:oleObj>
                </mc:Choice>
                <mc:Fallback>
                  <p:oleObj name="Equation" r:id="rId15" imgW="1803240" imgH="22860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1" y="2787"/>
                          <a:ext cx="2299"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981" name="Rectangle 37"/>
          <p:cNvSpPr>
            <a:spLocks noChangeArrowheads="1"/>
          </p:cNvSpPr>
          <p:nvPr/>
        </p:nvSpPr>
        <p:spPr bwMode="auto">
          <a:xfrm>
            <a:off x="838200" y="5005388"/>
            <a:ext cx="4343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算法一结果：</a:t>
            </a:r>
            <a:endParaRPr lang="zh-CN" altLang="en-GB">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GB"/>
              <a:t>0.6321, 0.3679, 0.2642, 0.2074</a:t>
            </a:r>
          </a:p>
          <a:p>
            <a:pPr eaLnBrk="1" hangingPunct="1">
              <a:spcBef>
                <a:spcPct val="20000"/>
              </a:spcBef>
              <a:buClr>
                <a:srgbClr val="FFFF00"/>
              </a:buClr>
              <a:buSzPct val="80000"/>
              <a:buFont typeface="Wingdings" panose="05000000000000000000" pitchFamily="2" charset="2"/>
              <a:buNone/>
            </a:pPr>
            <a:r>
              <a:rPr lang="zh-CN" altLang="en-GB"/>
              <a:t>0.1704, 0.1480, 0.1120, </a:t>
            </a:r>
            <a:r>
              <a:rPr lang="zh-CN" altLang="en-GB">
                <a:solidFill>
                  <a:schemeClr val="folHlink"/>
                </a:solidFill>
              </a:rPr>
              <a:t>0.2160</a:t>
            </a:r>
            <a:endParaRPr lang="zh-CN" altLang="en-US">
              <a:solidFill>
                <a:schemeClr val="folHlink"/>
              </a:solidFill>
            </a:endParaRPr>
          </a:p>
        </p:txBody>
      </p:sp>
      <p:grpSp>
        <p:nvGrpSpPr>
          <p:cNvPr id="5" name="Group 38"/>
          <p:cNvGrpSpPr>
            <a:grpSpLocks/>
          </p:cNvGrpSpPr>
          <p:nvPr/>
        </p:nvGrpSpPr>
        <p:grpSpPr bwMode="auto">
          <a:xfrm>
            <a:off x="4829175" y="5005388"/>
            <a:ext cx="4314825" cy="1447800"/>
            <a:chOff x="3042" y="3024"/>
            <a:chExt cx="2718" cy="912"/>
          </a:xfrm>
        </p:grpSpPr>
        <p:sp>
          <p:nvSpPr>
            <p:cNvPr id="40981" name="Rectangle 39"/>
            <p:cNvSpPr>
              <a:spLocks noChangeArrowheads="1"/>
            </p:cNvSpPr>
            <p:nvPr/>
          </p:nvSpPr>
          <p:spPr bwMode="auto">
            <a:xfrm>
              <a:off x="3120" y="3024"/>
              <a:ext cx="264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算法二</a:t>
              </a:r>
              <a:r>
                <a:rPr lang="en-GB" altLang="zh-CN">
                  <a:latin typeface="Arial" panose="020B0604020202020204" pitchFamily="34" charset="0"/>
                </a:rPr>
                <a:t> </a:t>
              </a:r>
              <a:r>
                <a:rPr lang="zh-CN" altLang="en-US">
                  <a:latin typeface="Arial" panose="020B0604020202020204" pitchFamily="34" charset="0"/>
                </a:rPr>
                <a:t>结果：</a:t>
              </a:r>
              <a:endParaRPr lang="zh-CN" altLang="en-GB">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GB"/>
                <a:t>0.6321, 0.3679, 0.2642, 0.2073</a:t>
              </a:r>
            </a:p>
            <a:p>
              <a:pPr eaLnBrk="1" hangingPunct="1">
                <a:spcBef>
                  <a:spcPct val="20000"/>
                </a:spcBef>
                <a:buClr>
                  <a:srgbClr val="FFFF00"/>
                </a:buClr>
                <a:buSzPct val="80000"/>
                <a:buFont typeface="Wingdings" panose="05000000000000000000" pitchFamily="2" charset="2"/>
                <a:buNone/>
              </a:pPr>
              <a:r>
                <a:rPr lang="zh-CN" altLang="en-GB"/>
                <a:t>0.1709, 0.1455, 0.1268, 0.1124</a:t>
              </a:r>
              <a:endParaRPr lang="zh-CN" altLang="en-US"/>
            </a:p>
          </p:txBody>
        </p:sp>
        <p:sp>
          <p:nvSpPr>
            <p:cNvPr id="40982" name="Line 40"/>
            <p:cNvSpPr>
              <a:spLocks noChangeShapeType="1"/>
            </p:cNvSpPr>
            <p:nvPr/>
          </p:nvSpPr>
          <p:spPr bwMode="auto">
            <a:xfrm>
              <a:off x="3042" y="3072"/>
              <a:ext cx="0" cy="864"/>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985" name="Rectangle 41"/>
          <p:cNvSpPr>
            <a:spLocks noChangeArrowheads="1"/>
          </p:cNvSpPr>
          <p:nvPr/>
        </p:nvSpPr>
        <p:spPr bwMode="auto">
          <a:xfrm>
            <a:off x="928688" y="2428875"/>
            <a:ext cx="5597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例如要在4位计算机上计算8个积分。</a:t>
            </a:r>
          </a:p>
        </p:txBody>
      </p:sp>
      <p:sp>
        <p:nvSpPr>
          <p:cNvPr id="40978" name="Text Box 45"/>
          <p:cNvSpPr txBox="1">
            <a:spLocks noChangeArrowheads="1"/>
          </p:cNvSpPr>
          <p:nvPr/>
        </p:nvSpPr>
        <p:spPr bwMode="auto">
          <a:xfrm>
            <a:off x="857250" y="857250"/>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2</a:t>
            </a:r>
            <a:r>
              <a:rPr lang="zh-CN" altLang="en-US" b="1"/>
              <a:t>）要控制舍入误差的积累和传播</a:t>
            </a:r>
          </a:p>
        </p:txBody>
      </p:sp>
      <p:sp>
        <p:nvSpPr>
          <p:cNvPr id="40979"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0980"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3"/>
          <p:cNvSpPr>
            <a:spLocks noGrp="1" noChangeArrowheads="1"/>
          </p:cNvSpPr>
          <p:nvPr>
            <p:ph idx="1"/>
          </p:nvPr>
        </p:nvSpPr>
        <p:spPr>
          <a:xfrm>
            <a:off x="785813" y="1500188"/>
            <a:ext cx="7772400" cy="2514600"/>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可靠的算法，各步误差不应对计算结果产生过大影响，即具有稳定性。</a:t>
            </a:r>
          </a:p>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研究稳定性，应当考察每步误差的影响；为简单，通常只考虑一步（如运算开始时）误差的影响。</a:t>
            </a:r>
          </a:p>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将算法稳定性的研究，转化为初始数据误差对算法影响的分析。</a:t>
            </a:r>
          </a:p>
        </p:txBody>
      </p:sp>
      <p:sp>
        <p:nvSpPr>
          <p:cNvPr id="41991"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0298F0-3AE8-4170-8E1D-46B13248E829}"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19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EE78D3-FB49-4749-8020-7BFDD833554F}" type="slidenum">
              <a:rPr lang="zh-CN" altLang="en-US" sz="1200">
                <a:solidFill>
                  <a:srgbClr val="000000"/>
                </a:solidFill>
              </a:rPr>
              <a:pPr eaLnBrk="1" hangingPunct="1"/>
              <a:t>61</a:t>
            </a:fld>
            <a:endParaRPr lang="en-US" altLang="zh-CN" sz="1200">
              <a:solidFill>
                <a:srgbClr val="000000"/>
              </a:solidFill>
            </a:endParaRPr>
          </a:p>
        </p:txBody>
      </p:sp>
      <p:grpSp>
        <p:nvGrpSpPr>
          <p:cNvPr id="2" name="Group 14"/>
          <p:cNvGrpSpPr>
            <a:grpSpLocks/>
          </p:cNvGrpSpPr>
          <p:nvPr/>
        </p:nvGrpSpPr>
        <p:grpSpPr bwMode="auto">
          <a:xfrm>
            <a:off x="1071563" y="4008586"/>
            <a:ext cx="7034212" cy="2444750"/>
            <a:chOff x="576" y="2204"/>
            <a:chExt cx="4431" cy="1540"/>
          </a:xfrm>
        </p:grpSpPr>
        <p:sp>
          <p:nvSpPr>
            <p:cNvPr id="41996" name="Rectangle 6"/>
            <p:cNvSpPr>
              <a:spLocks noChangeArrowheads="1"/>
            </p:cNvSpPr>
            <p:nvPr/>
          </p:nvSpPr>
          <p:spPr bwMode="auto">
            <a:xfrm>
              <a:off x="576" y="2208"/>
              <a:ext cx="4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对算法一：</a:t>
              </a:r>
              <a:r>
                <a:rPr lang="zh-CN" altLang="en-GB">
                  <a:latin typeface="Arial" panose="020B0604020202020204" pitchFamily="34" charset="0"/>
                </a:rPr>
                <a:t>设           有误差，此后计算无误差，则 </a:t>
              </a:r>
              <a:endParaRPr lang="en-US" altLang="zh-CN">
                <a:latin typeface="Arial" panose="020B0604020202020204" pitchFamily="34" charset="0"/>
              </a:endParaRPr>
            </a:p>
          </p:txBody>
        </p:sp>
        <p:graphicFrame>
          <p:nvGraphicFramePr>
            <p:cNvPr id="41986" name="Object 0"/>
            <p:cNvGraphicFramePr>
              <a:graphicFrameLocks noChangeAspect="1"/>
            </p:cNvGraphicFramePr>
            <p:nvPr/>
          </p:nvGraphicFramePr>
          <p:xfrm>
            <a:off x="1806" y="2204"/>
            <a:ext cx="567" cy="278"/>
          </p:xfrm>
          <a:graphic>
            <a:graphicData uri="http://schemas.openxmlformats.org/presentationml/2006/ole">
              <mc:AlternateContent xmlns:mc="http://schemas.openxmlformats.org/markup-compatibility/2006">
                <mc:Choice xmlns:v="urn:schemas-microsoft-com:vml" Requires="v">
                  <p:oleObj spid="_x0000_s42119" name="Equation" r:id="rId3" imgW="444240" imgH="241200" progId="">
                    <p:embed/>
                  </p:oleObj>
                </mc:Choice>
                <mc:Fallback>
                  <p:oleObj name="Equation" r:id="rId3" imgW="444240" imgH="241200" progId="">
                    <p:embed/>
                    <p:pic>
                      <p:nvPicPr>
                        <p:cNvPr id="0" name="Object 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806" y="2204"/>
                          <a:ext cx="567"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1"/>
            <p:cNvGraphicFramePr>
              <a:graphicFrameLocks noChangeAspect="1"/>
            </p:cNvGraphicFramePr>
            <p:nvPr/>
          </p:nvGraphicFramePr>
          <p:xfrm>
            <a:off x="1511" y="2496"/>
            <a:ext cx="2527" cy="586"/>
          </p:xfrm>
          <a:graphic>
            <a:graphicData uri="http://schemas.openxmlformats.org/presentationml/2006/ole">
              <mc:AlternateContent xmlns:mc="http://schemas.openxmlformats.org/markup-compatibility/2006">
                <mc:Choice xmlns:v="urn:schemas-microsoft-com:vml" Requires="v">
                  <p:oleObj spid="_x0000_s42120" name="Equation" r:id="rId5" imgW="1981080" imgH="507960" progId="">
                    <p:embed/>
                  </p:oleObj>
                </mc:Choice>
                <mc:Fallback>
                  <p:oleObj name="Equation" r:id="rId5" imgW="1981080" imgH="50796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 y="2496"/>
                          <a:ext cx="2527" cy="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Rectangle 9"/>
            <p:cNvSpPr>
              <a:spLocks noChangeArrowheads="1"/>
            </p:cNvSpPr>
            <p:nvPr/>
          </p:nvSpPr>
          <p:spPr bwMode="auto">
            <a:xfrm>
              <a:off x="576" y="307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两式相减得</a:t>
              </a:r>
              <a:endParaRPr lang="en-US" altLang="zh-CN">
                <a:latin typeface="Arial" panose="020B0604020202020204" pitchFamily="34" charset="0"/>
              </a:endParaRPr>
            </a:p>
          </p:txBody>
        </p:sp>
        <p:graphicFrame>
          <p:nvGraphicFramePr>
            <p:cNvPr id="41988" name="Object 2"/>
            <p:cNvGraphicFramePr>
              <a:graphicFrameLocks noChangeAspect="1"/>
            </p:cNvGraphicFramePr>
            <p:nvPr/>
          </p:nvGraphicFramePr>
          <p:xfrm>
            <a:off x="1768" y="3079"/>
            <a:ext cx="3239" cy="279"/>
          </p:xfrm>
          <a:graphic>
            <a:graphicData uri="http://schemas.openxmlformats.org/presentationml/2006/ole">
              <mc:AlternateContent xmlns:mc="http://schemas.openxmlformats.org/markup-compatibility/2006">
                <mc:Choice xmlns:v="urn:schemas-microsoft-com:vml" Requires="v">
                  <p:oleObj spid="_x0000_s42121" name="Equation" r:id="rId7" imgW="2539800" imgH="241200" progId="">
                    <p:embed/>
                  </p:oleObj>
                </mc:Choice>
                <mc:Fallback>
                  <p:oleObj name="Equation" r:id="rId7" imgW="2539800" imgH="241200"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8" y="3079"/>
                          <a:ext cx="323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8" name="Rectangle 11"/>
            <p:cNvSpPr>
              <a:spLocks noChangeArrowheads="1"/>
            </p:cNvSpPr>
            <p:nvPr/>
          </p:nvSpPr>
          <p:spPr bwMode="auto">
            <a:xfrm>
              <a:off x="576" y="3456"/>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由此递推，得</a:t>
              </a:r>
              <a:endParaRPr lang="en-US" altLang="zh-CN">
                <a:latin typeface="Arial" panose="020B0604020202020204" pitchFamily="34" charset="0"/>
              </a:endParaRPr>
            </a:p>
          </p:txBody>
        </p:sp>
        <p:graphicFrame>
          <p:nvGraphicFramePr>
            <p:cNvPr id="41989" name="Object 3"/>
            <p:cNvGraphicFramePr>
              <a:graphicFrameLocks noChangeAspect="1"/>
            </p:cNvGraphicFramePr>
            <p:nvPr/>
          </p:nvGraphicFramePr>
          <p:xfrm>
            <a:off x="1864" y="3463"/>
            <a:ext cx="3142" cy="278"/>
          </p:xfrm>
          <a:graphic>
            <a:graphicData uri="http://schemas.openxmlformats.org/presentationml/2006/ole">
              <mc:AlternateContent xmlns:mc="http://schemas.openxmlformats.org/markup-compatibility/2006">
                <mc:Choice xmlns:v="urn:schemas-microsoft-com:vml" Requires="v">
                  <p:oleObj spid="_x0000_s42122" name="Equation" r:id="rId9" imgW="2463480" imgH="241200" progId="">
                    <p:embed/>
                  </p:oleObj>
                </mc:Choice>
                <mc:Fallback>
                  <p:oleObj name="Equation" r:id="rId9" imgW="2463480" imgH="241200" progId="">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4" y="3463"/>
                          <a:ext cx="3142"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994"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199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日期占位符 1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C9B9D4-906F-4939-8834-BED14D7F9E24}"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30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DAC112D-E336-4834-B740-5226D0EC513E}" type="slidenum">
              <a:rPr lang="zh-CN" altLang="en-US" sz="1200">
                <a:solidFill>
                  <a:srgbClr val="000000"/>
                </a:solidFill>
              </a:rPr>
              <a:pPr eaLnBrk="1" hangingPunct="1"/>
              <a:t>62</a:t>
            </a:fld>
            <a:endParaRPr lang="en-US" altLang="zh-CN" sz="1200">
              <a:solidFill>
                <a:srgbClr val="000000"/>
              </a:solidFill>
            </a:endParaRPr>
          </a:p>
        </p:txBody>
      </p:sp>
      <p:sp>
        <p:nvSpPr>
          <p:cNvPr id="43018" name="Rectangle 5"/>
          <p:cNvSpPr>
            <a:spLocks noChangeArrowheads="1"/>
          </p:cNvSpPr>
          <p:nvPr/>
        </p:nvSpPr>
        <p:spPr bwMode="auto">
          <a:xfrm>
            <a:off x="1143000" y="142875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对算法二：</a:t>
            </a:r>
            <a:r>
              <a:rPr lang="zh-CN" altLang="en-GB">
                <a:latin typeface="Arial" panose="020B0604020202020204" pitchFamily="34" charset="0"/>
              </a:rPr>
              <a:t>设           有误差，此后计算无误差，则 </a:t>
            </a:r>
            <a:endParaRPr lang="en-US" altLang="zh-CN">
              <a:latin typeface="Arial" panose="020B0604020202020204" pitchFamily="34" charset="0"/>
            </a:endParaRPr>
          </a:p>
        </p:txBody>
      </p:sp>
      <p:graphicFrame>
        <p:nvGraphicFramePr>
          <p:cNvPr id="43010" name="Object 0"/>
          <p:cNvGraphicFramePr>
            <a:graphicFrameLocks noChangeAspect="1"/>
          </p:cNvGraphicFramePr>
          <p:nvPr/>
        </p:nvGraphicFramePr>
        <p:xfrm>
          <a:off x="3143250" y="1428750"/>
          <a:ext cx="900113" cy="381000"/>
        </p:xfrm>
        <a:graphic>
          <a:graphicData uri="http://schemas.openxmlformats.org/presentationml/2006/ole">
            <mc:AlternateContent xmlns:mc="http://schemas.openxmlformats.org/markup-compatibility/2006">
              <mc:Choice xmlns:v="urn:schemas-microsoft-com:vml" Requires="v">
                <p:oleObj spid="_x0000_s43208" name="Equation" r:id="rId3" imgW="444240" imgH="241200" progId="">
                  <p:embed/>
                </p:oleObj>
              </mc:Choice>
              <mc:Fallback>
                <p:oleObj name="Equation" r:id="rId3" imgW="444240" imgH="241200" progId="">
                  <p:embed/>
                  <p:pic>
                    <p:nvPicPr>
                      <p:cNvPr id="0" name="Object 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143250" y="1428750"/>
                        <a:ext cx="9001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1"/>
          <p:cNvGraphicFramePr>
            <a:graphicFrameLocks noChangeAspect="1"/>
          </p:cNvGraphicFramePr>
          <p:nvPr/>
        </p:nvGraphicFramePr>
        <p:xfrm>
          <a:off x="2497138" y="1831975"/>
          <a:ext cx="4424362" cy="930275"/>
        </p:xfrm>
        <a:graphic>
          <a:graphicData uri="http://schemas.openxmlformats.org/presentationml/2006/ole">
            <mc:AlternateContent xmlns:mc="http://schemas.openxmlformats.org/markup-compatibility/2006">
              <mc:Choice xmlns:v="urn:schemas-microsoft-com:vml" Requires="v">
                <p:oleObj spid="_x0000_s43209" name="Equation" r:id="rId5" imgW="2184120" imgH="507960" progId="">
                  <p:embed/>
                </p:oleObj>
              </mc:Choice>
              <mc:Fallback>
                <p:oleObj name="Equation" r:id="rId5" imgW="2184120" imgH="50796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7138" y="1831975"/>
                        <a:ext cx="442436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8"/>
          <p:cNvSpPr>
            <a:spLocks noChangeArrowheads="1"/>
          </p:cNvSpPr>
          <p:nvPr/>
        </p:nvSpPr>
        <p:spPr bwMode="auto">
          <a:xfrm>
            <a:off x="1219200" y="27463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两式相减得</a:t>
            </a:r>
            <a:endParaRPr lang="en-US" altLang="zh-CN">
              <a:latin typeface="Arial" panose="020B0604020202020204" pitchFamily="34" charset="0"/>
            </a:endParaRPr>
          </a:p>
        </p:txBody>
      </p:sp>
      <p:graphicFrame>
        <p:nvGraphicFramePr>
          <p:cNvPr id="43012" name="Object 2"/>
          <p:cNvGraphicFramePr>
            <a:graphicFrameLocks noChangeAspect="1"/>
          </p:cNvGraphicFramePr>
          <p:nvPr/>
        </p:nvGraphicFramePr>
        <p:xfrm>
          <a:off x="3136900" y="2757488"/>
          <a:ext cx="5089525" cy="442912"/>
        </p:xfrm>
        <a:graphic>
          <a:graphicData uri="http://schemas.openxmlformats.org/presentationml/2006/ole">
            <mc:AlternateContent xmlns:mc="http://schemas.openxmlformats.org/markup-compatibility/2006">
              <mc:Choice xmlns:v="urn:schemas-microsoft-com:vml" Requires="v">
                <p:oleObj spid="_x0000_s43210" name="Equation" r:id="rId7" imgW="2514600" imgH="241200" progId="">
                  <p:embed/>
                </p:oleObj>
              </mc:Choice>
              <mc:Fallback>
                <p:oleObj name="Equation" r:id="rId7" imgW="2514600" imgH="241200"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757488"/>
                        <a:ext cx="50895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0" name="Rectangle 10"/>
          <p:cNvSpPr>
            <a:spLocks noChangeArrowheads="1"/>
          </p:cNvSpPr>
          <p:nvPr/>
        </p:nvSpPr>
        <p:spPr bwMode="auto">
          <a:xfrm>
            <a:off x="1219200" y="335597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由此递推，得</a:t>
            </a:r>
            <a:endParaRPr lang="en-US" altLang="zh-CN">
              <a:latin typeface="Arial" panose="020B0604020202020204" pitchFamily="34" charset="0"/>
            </a:endParaRPr>
          </a:p>
        </p:txBody>
      </p:sp>
      <p:graphicFrame>
        <p:nvGraphicFramePr>
          <p:cNvPr id="43013" name="Object 3"/>
          <p:cNvGraphicFramePr>
            <a:graphicFrameLocks noChangeAspect="1"/>
          </p:cNvGraphicFramePr>
          <p:nvPr/>
        </p:nvGraphicFramePr>
        <p:xfrm>
          <a:off x="3187700" y="3367088"/>
          <a:ext cx="5143500" cy="441325"/>
        </p:xfrm>
        <a:graphic>
          <a:graphicData uri="http://schemas.openxmlformats.org/presentationml/2006/ole">
            <mc:AlternateContent xmlns:mc="http://schemas.openxmlformats.org/markup-compatibility/2006">
              <mc:Choice xmlns:v="urn:schemas-microsoft-com:vml" Requires="v">
                <p:oleObj spid="_x0000_s43211" name="Equation" r:id="rId9" imgW="2539800" imgH="241200" progId="">
                  <p:embed/>
                </p:oleObj>
              </mc:Choice>
              <mc:Fallback>
                <p:oleObj name="Equation" r:id="rId9" imgW="2539800" imgH="241200" progId="">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7700" y="3367088"/>
                        <a:ext cx="51435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
          <p:cNvGrpSpPr>
            <a:grpSpLocks/>
          </p:cNvGrpSpPr>
          <p:nvPr/>
        </p:nvGrpSpPr>
        <p:grpSpPr bwMode="auto">
          <a:xfrm>
            <a:off x="1143000" y="4000500"/>
            <a:ext cx="6750050" cy="495300"/>
            <a:chOff x="703" y="2432"/>
            <a:chExt cx="4252" cy="312"/>
          </a:xfrm>
        </p:grpSpPr>
        <p:sp>
          <p:nvSpPr>
            <p:cNvPr id="43026" name="Text Box 15"/>
            <p:cNvSpPr txBox="1">
              <a:spLocks noChangeArrowheads="1"/>
            </p:cNvSpPr>
            <p:nvPr/>
          </p:nvSpPr>
          <p:spPr bwMode="auto">
            <a:xfrm>
              <a:off x="703" y="2432"/>
              <a:ext cx="7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chemeClr val="accent1"/>
                  </a:solidFill>
                  <a:hlinkClick r:id="rId11" action="ppaction://hlinksldjump"/>
                </a:rPr>
                <a:t>例</a:t>
              </a:r>
              <a:r>
                <a:rPr lang="en-US" altLang="zh-CN" b="1">
                  <a:solidFill>
                    <a:schemeClr val="accent1"/>
                  </a:solidFill>
                  <a:hlinkClick r:id="rId11" action="ppaction://hlinksldjump"/>
                </a:rPr>
                <a:t>1.3 </a:t>
              </a:r>
              <a:r>
                <a:rPr lang="zh-CN" altLang="en-US" b="1">
                  <a:solidFill>
                    <a:schemeClr val="accent1"/>
                  </a:solidFill>
                </a:rPr>
                <a:t>用</a:t>
              </a:r>
            </a:p>
          </p:txBody>
        </p:sp>
        <p:graphicFrame>
          <p:nvGraphicFramePr>
            <p:cNvPr id="43015" name="Object 5"/>
            <p:cNvGraphicFramePr>
              <a:graphicFrameLocks noChangeAspect="1"/>
            </p:cNvGraphicFramePr>
            <p:nvPr/>
          </p:nvGraphicFramePr>
          <p:xfrm>
            <a:off x="1474" y="2432"/>
            <a:ext cx="3089" cy="312"/>
          </p:xfrm>
          <a:graphic>
            <a:graphicData uri="http://schemas.openxmlformats.org/presentationml/2006/ole">
              <mc:AlternateContent xmlns:mc="http://schemas.openxmlformats.org/markup-compatibility/2006">
                <mc:Choice xmlns:v="urn:schemas-microsoft-com:vml" Requires="v">
                  <p:oleObj spid="_x0000_s43212" name="Equation" r:id="rId12" imgW="1752480" imgH="228600" progId="">
                    <p:embed/>
                  </p:oleObj>
                </mc:Choice>
                <mc:Fallback>
                  <p:oleObj name="Equation" r:id="rId12" imgW="1752480" imgH="228600" progId="">
                    <p:embed/>
                    <p:pic>
                      <p:nvPicPr>
                        <p:cNvPr id="0" name="Object 5"/>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1474" y="2432"/>
                          <a:ext cx="3089"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7" name="Text Box 17"/>
            <p:cNvSpPr txBox="1">
              <a:spLocks noChangeArrowheads="1"/>
            </p:cNvSpPr>
            <p:nvPr/>
          </p:nvSpPr>
          <p:spPr bwMode="auto">
            <a:xfrm>
              <a:off x="4455" y="24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solidFill>
                    <a:schemeClr val="accent1"/>
                  </a:solidFill>
                </a:rPr>
                <a:t>计算</a:t>
              </a:r>
            </a:p>
          </p:txBody>
        </p:sp>
      </p:grpSp>
      <p:sp>
        <p:nvSpPr>
          <p:cNvPr id="25618" name="Text Box 18"/>
          <p:cNvSpPr txBox="1">
            <a:spLocks noChangeArrowheads="1"/>
          </p:cNvSpPr>
          <p:nvPr/>
        </p:nvSpPr>
        <p:spPr bwMode="auto">
          <a:xfrm>
            <a:off x="1143000" y="4643438"/>
            <a:ext cx="7292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I</a:t>
            </a:r>
            <a:r>
              <a:rPr lang="en-US" altLang="zh-CN" b="1" baseline="-25000"/>
              <a:t>0</a:t>
            </a:r>
            <a:r>
              <a:rPr lang="zh-CN" altLang="en-US"/>
              <a:t>的舍入误差在计算过程中迅速传播，每次扩大</a:t>
            </a:r>
            <a:r>
              <a:rPr lang="en-US" altLang="zh-CN"/>
              <a:t>5</a:t>
            </a:r>
            <a:r>
              <a:rPr lang="zh-CN" altLang="en-US"/>
              <a:t>倍，致使</a:t>
            </a:r>
            <a:r>
              <a:rPr lang="en-US" altLang="zh-CN" b="1" i="1"/>
              <a:t>I</a:t>
            </a:r>
            <a:r>
              <a:rPr lang="en-US" altLang="zh-CN" b="1" baseline="-25000"/>
              <a:t>12</a:t>
            </a:r>
            <a:r>
              <a:rPr lang="zh-CN" altLang="en-US"/>
              <a:t>严重失真</a:t>
            </a:r>
          </a:p>
        </p:txBody>
      </p:sp>
      <p:sp>
        <p:nvSpPr>
          <p:cNvPr id="25620" name="Text Box 20"/>
          <p:cNvSpPr txBox="1">
            <a:spLocks noChangeArrowheads="1"/>
          </p:cNvSpPr>
          <p:nvPr/>
        </p:nvSpPr>
        <p:spPr bwMode="auto">
          <a:xfrm>
            <a:off x="827088" y="544512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变换计算公式：</a:t>
            </a:r>
          </a:p>
        </p:txBody>
      </p:sp>
      <p:graphicFrame>
        <p:nvGraphicFramePr>
          <p:cNvPr id="100356" name="Object 4"/>
          <p:cNvGraphicFramePr>
            <a:graphicFrameLocks noChangeAspect="1"/>
          </p:cNvGraphicFramePr>
          <p:nvPr/>
        </p:nvGraphicFramePr>
        <p:xfrm>
          <a:off x="2987675" y="5445125"/>
          <a:ext cx="5867400" cy="625475"/>
        </p:xfrm>
        <a:graphic>
          <a:graphicData uri="http://schemas.openxmlformats.org/presentationml/2006/ole">
            <mc:AlternateContent xmlns:mc="http://schemas.openxmlformats.org/markup-compatibility/2006">
              <mc:Choice xmlns:v="urn:schemas-microsoft-com:vml" Requires="v">
                <p:oleObj spid="_x0000_s43213" name="Equation" r:id="rId14" imgW="2323800" imgH="228600" progId="">
                  <p:embed/>
                </p:oleObj>
              </mc:Choice>
              <mc:Fallback>
                <p:oleObj name="Equation" r:id="rId14" imgW="2323800" imgH="228600" progId="">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7675" y="5445125"/>
                        <a:ext cx="586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4"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302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857250" y="4214813"/>
            <a:ext cx="7772400" cy="1320800"/>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取充分大的</a:t>
            </a:r>
            <a:r>
              <a:rPr lang="en-US" altLang="zh-CN" sz="2400" b="1" i="1" smtClean="0">
                <a:latin typeface="宋体" panose="02010600030101010101" pitchFamily="2" charset="-122"/>
                <a:ea typeface="宋体" panose="02010600030101010101" pitchFamily="2" charset="-122"/>
              </a:rPr>
              <a:t>m</a:t>
            </a:r>
            <a:r>
              <a:rPr lang="zh-CN" altLang="en-US" sz="2400" b="1" smtClean="0">
                <a:latin typeface="宋体" panose="02010600030101010101" pitchFamily="2" charset="-122"/>
                <a:ea typeface="宋体" panose="02010600030101010101" pitchFamily="2" charset="-122"/>
              </a:rPr>
              <a:t>对应的</a:t>
            </a:r>
            <a:r>
              <a:rPr lang="en-US" altLang="zh-CN" sz="2400" b="1" i="1" smtClean="0">
                <a:latin typeface="宋体" panose="02010600030101010101" pitchFamily="2" charset="-122"/>
                <a:ea typeface="宋体" panose="02010600030101010101" pitchFamily="2" charset="-122"/>
              </a:rPr>
              <a:t>I</a:t>
            </a:r>
            <a:r>
              <a:rPr lang="en-US" altLang="zh-CN" sz="2400" b="1" i="1" baseline="-25000" smtClean="0">
                <a:latin typeface="宋体" panose="02010600030101010101" pitchFamily="2" charset="-122"/>
                <a:ea typeface="宋体" panose="02010600030101010101" pitchFamily="2" charset="-122"/>
              </a:rPr>
              <a:t>m</a:t>
            </a:r>
            <a:r>
              <a:rPr lang="zh-CN" altLang="en-US" sz="2400" b="1" smtClean="0">
                <a:latin typeface="宋体" panose="02010600030101010101" pitchFamily="2" charset="-122"/>
                <a:ea typeface="宋体" panose="02010600030101010101" pitchFamily="2" charset="-122"/>
              </a:rPr>
              <a:t>的一个估计值作为计算初值，在逐步算出</a:t>
            </a:r>
            <a:r>
              <a:rPr lang="en-US" altLang="zh-CN" sz="2400" b="1" i="1" smtClean="0">
                <a:latin typeface="宋体" panose="02010600030101010101" pitchFamily="2" charset="-122"/>
                <a:ea typeface="宋体" panose="02010600030101010101" pitchFamily="2" charset="-122"/>
              </a:rPr>
              <a:t>I</a:t>
            </a:r>
            <a:r>
              <a:rPr lang="en-US" altLang="zh-CN" sz="2400" b="1" i="1" baseline="-25000" smtClean="0">
                <a:latin typeface="宋体" panose="02010600030101010101" pitchFamily="2" charset="-122"/>
                <a:ea typeface="宋体" panose="02010600030101010101" pitchFamily="2" charset="-122"/>
              </a:rPr>
              <a:t>m</a:t>
            </a:r>
            <a:r>
              <a:rPr lang="en-US" altLang="zh-CN" sz="2400" b="1" baseline="-25000" smtClean="0">
                <a:latin typeface="宋体" panose="02010600030101010101" pitchFamily="2" charset="-122"/>
                <a:ea typeface="宋体" panose="02010600030101010101" pitchFamily="2" charset="-122"/>
              </a:rPr>
              <a:t>-1</a:t>
            </a:r>
            <a:r>
              <a:rPr lang="zh-CN" altLang="en-US" sz="2400" b="1" smtClean="0">
                <a:latin typeface="宋体" panose="02010600030101010101" pitchFamily="2" charset="-122"/>
                <a:ea typeface="宋体" panose="02010600030101010101" pitchFamily="2" charset="-122"/>
              </a:rPr>
              <a:t>，</a:t>
            </a:r>
            <a:r>
              <a:rPr lang="en-US" altLang="zh-CN" sz="2400" b="1" i="1" smtClean="0">
                <a:latin typeface="宋体" panose="02010600030101010101" pitchFamily="2" charset="-122"/>
                <a:ea typeface="宋体" panose="02010600030101010101" pitchFamily="2" charset="-122"/>
              </a:rPr>
              <a:t>I</a:t>
            </a:r>
            <a:r>
              <a:rPr lang="en-US" altLang="zh-CN" sz="2400" b="1" i="1" baseline="-25000" smtClean="0">
                <a:latin typeface="宋体" panose="02010600030101010101" pitchFamily="2" charset="-122"/>
                <a:ea typeface="宋体" panose="02010600030101010101" pitchFamily="2" charset="-122"/>
              </a:rPr>
              <a:t>m</a:t>
            </a:r>
            <a:r>
              <a:rPr lang="en-US" altLang="zh-CN" sz="2400" b="1" baseline="-25000" smtClean="0">
                <a:latin typeface="宋体" panose="02010600030101010101" pitchFamily="2" charset="-122"/>
                <a:ea typeface="宋体" panose="02010600030101010101" pitchFamily="2" charset="-122"/>
              </a:rPr>
              <a:t>-2</a:t>
            </a:r>
            <a:r>
              <a:rPr lang="zh-CN" altLang="en-US" sz="2400" b="1" smtClean="0">
                <a:latin typeface="宋体" panose="02010600030101010101" pitchFamily="2" charset="-122"/>
                <a:ea typeface="宋体" panose="02010600030101010101" pitchFamily="2" charset="-122"/>
              </a:rPr>
              <a:t> ，</a:t>
            </a:r>
            <a:r>
              <a:rPr lang="en-US" altLang="zh-CN" sz="2400" b="1" smtClean="0">
                <a:latin typeface="宋体" panose="02010600030101010101" pitchFamily="2" charset="-122"/>
                <a:ea typeface="宋体" panose="02010600030101010101" pitchFamily="2" charset="-122"/>
              </a:rPr>
              <a:t>…</a:t>
            </a:r>
            <a:r>
              <a:rPr lang="zh-CN" altLang="en-US" sz="2400" b="1" smtClean="0">
                <a:latin typeface="宋体" panose="02010600030101010101" pitchFamily="2" charset="-122"/>
                <a:ea typeface="宋体" panose="02010600030101010101" pitchFamily="2" charset="-122"/>
              </a:rPr>
              <a:t>，</a:t>
            </a:r>
            <a:r>
              <a:rPr lang="en-US" altLang="zh-CN" sz="2400" b="1" i="1" smtClean="0">
                <a:latin typeface="宋体" panose="02010600030101010101" pitchFamily="2" charset="-122"/>
                <a:ea typeface="宋体" panose="02010600030101010101" pitchFamily="2" charset="-122"/>
              </a:rPr>
              <a:t>I</a:t>
            </a:r>
            <a:r>
              <a:rPr lang="en-US" altLang="zh-CN" sz="2400" b="1" baseline="-25000" smtClean="0">
                <a:latin typeface="宋体" panose="02010600030101010101" pitchFamily="2" charset="-122"/>
                <a:ea typeface="宋体" panose="02010600030101010101" pitchFamily="2" charset="-122"/>
              </a:rPr>
              <a:t>1</a:t>
            </a:r>
            <a:r>
              <a:rPr lang="zh-CN" altLang="en-US" sz="2400" b="1" smtClean="0">
                <a:latin typeface="宋体" panose="02010600030101010101" pitchFamily="2" charset="-122"/>
                <a:ea typeface="宋体" panose="02010600030101010101" pitchFamily="2" charset="-122"/>
              </a:rPr>
              <a:t>。</a:t>
            </a:r>
          </a:p>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可使计算的误差不增加</a:t>
            </a:r>
          </a:p>
        </p:txBody>
      </p:sp>
      <p:sp>
        <p:nvSpPr>
          <p:cNvPr id="44036"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71F8FF9-9843-4740-A94D-693B3A5E6F93}"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40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C0C52E-9046-4865-87EB-04FFAC739783}" type="slidenum">
              <a:rPr lang="zh-CN" altLang="en-US" sz="1200">
                <a:solidFill>
                  <a:srgbClr val="000000"/>
                </a:solidFill>
              </a:rPr>
              <a:pPr eaLnBrk="1" hangingPunct="1"/>
              <a:t>63</a:t>
            </a:fld>
            <a:endParaRPr lang="en-US" altLang="zh-CN" sz="1200">
              <a:solidFill>
                <a:srgbClr val="000000"/>
              </a:solidFill>
            </a:endParaRPr>
          </a:p>
        </p:txBody>
      </p:sp>
      <p:graphicFrame>
        <p:nvGraphicFramePr>
          <p:cNvPr id="44034" name="Object 4"/>
          <p:cNvGraphicFramePr>
            <a:graphicFrameLocks noChangeAspect="1"/>
          </p:cNvGraphicFramePr>
          <p:nvPr/>
        </p:nvGraphicFramePr>
        <p:xfrm>
          <a:off x="1071563" y="2000250"/>
          <a:ext cx="5867400" cy="625475"/>
        </p:xfrm>
        <a:graphic>
          <a:graphicData uri="http://schemas.openxmlformats.org/presentationml/2006/ole">
            <mc:AlternateContent xmlns:mc="http://schemas.openxmlformats.org/markup-compatibility/2006">
              <mc:Choice xmlns:v="urn:schemas-microsoft-com:vml" Requires="v">
                <p:oleObj spid="_x0000_s44071" name="Equation" r:id="rId3" imgW="2323800" imgH="228600" progId="">
                  <p:embed/>
                </p:oleObj>
              </mc:Choice>
              <mc:Fallback>
                <p:oleObj name="Equation" r:id="rId3" imgW="2323800" imgH="228600" progId="">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71563" y="2000250"/>
                        <a:ext cx="586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8" name="AutoShape 8"/>
          <p:cNvSpPr>
            <a:spLocks noChangeArrowheads="1"/>
          </p:cNvSpPr>
          <p:nvPr/>
        </p:nvSpPr>
        <p:spPr bwMode="auto">
          <a:xfrm>
            <a:off x="4167188" y="2936875"/>
            <a:ext cx="3097212" cy="609600"/>
          </a:xfrm>
          <a:prstGeom prst="wedgeRoundRectCallout">
            <a:avLst>
              <a:gd name="adj1" fmla="val -104944"/>
              <a:gd name="adj2" fmla="val -98699"/>
              <a:gd name="adj3" fmla="val 16667"/>
            </a:avLst>
          </a:prstGeom>
          <a:solidFill>
            <a:srgbClr val="00B0F0"/>
          </a:solidFill>
          <a:ln w="9525">
            <a:solidFill>
              <a:srgbClr val="00B0F0"/>
            </a:solid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b="1">
                <a:solidFill>
                  <a:schemeClr val="bg2"/>
                </a:solidFill>
              </a:rPr>
              <a:t>数值稳定的算法</a:t>
            </a:r>
          </a:p>
        </p:txBody>
      </p:sp>
      <p:sp>
        <p:nvSpPr>
          <p:cNvPr id="44039"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4040"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369FC7C-ACC9-44A6-AD9B-3799D2722639}"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50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A0CC7EB-1D6D-4CA0-8FE4-E07E163F6743}" type="slidenum">
              <a:rPr lang="zh-CN" altLang="en-US" sz="1200">
                <a:solidFill>
                  <a:srgbClr val="000000"/>
                </a:solidFill>
              </a:rPr>
              <a:pPr eaLnBrk="1" hangingPunct="1"/>
              <a:t>64</a:t>
            </a:fld>
            <a:endParaRPr lang="en-US" altLang="zh-CN" sz="1200">
              <a:solidFill>
                <a:srgbClr val="000000"/>
              </a:solidFill>
            </a:endParaRPr>
          </a:p>
        </p:txBody>
      </p:sp>
      <p:sp>
        <p:nvSpPr>
          <p:cNvPr id="45062" name="Text Box 7"/>
          <p:cNvSpPr txBox="1">
            <a:spLocks noChangeArrowheads="1"/>
          </p:cNvSpPr>
          <p:nvPr/>
        </p:nvSpPr>
        <p:spPr bwMode="auto">
          <a:xfrm>
            <a:off x="857250" y="928688"/>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3</a:t>
            </a:r>
            <a:r>
              <a:rPr lang="zh-CN" altLang="en-US" b="1"/>
              <a:t>）要避免两个相近的数相减</a:t>
            </a:r>
          </a:p>
        </p:txBody>
      </p:sp>
      <p:sp>
        <p:nvSpPr>
          <p:cNvPr id="45063" name="Text Box 8"/>
          <p:cNvSpPr txBox="1">
            <a:spLocks noChangeArrowheads="1"/>
          </p:cNvSpPr>
          <p:nvPr/>
        </p:nvSpPr>
        <p:spPr bwMode="auto">
          <a:xfrm>
            <a:off x="1071563" y="1571625"/>
            <a:ext cx="7148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两个相近的数相减会引起有效数字的严重损失，导致相对误差增大。</a:t>
            </a:r>
          </a:p>
        </p:txBody>
      </p:sp>
      <p:graphicFrame>
        <p:nvGraphicFramePr>
          <p:cNvPr id="88073" name="Object 9"/>
          <p:cNvGraphicFramePr>
            <a:graphicFrameLocks noChangeAspect="1"/>
          </p:cNvGraphicFramePr>
          <p:nvPr/>
        </p:nvGraphicFramePr>
        <p:xfrm>
          <a:off x="1042988" y="2924175"/>
          <a:ext cx="7200900" cy="1223963"/>
        </p:xfrm>
        <a:graphic>
          <a:graphicData uri="http://schemas.openxmlformats.org/presentationml/2006/ole">
            <mc:AlternateContent xmlns:mc="http://schemas.openxmlformats.org/markup-compatibility/2006">
              <mc:Choice xmlns:v="urn:schemas-microsoft-com:vml" Requires="v">
                <p:oleObj spid="_x0000_s45130" name="Equation" r:id="rId3" imgW="3073320" imgH="482400" progId="">
                  <p:embed/>
                </p:oleObj>
              </mc:Choice>
              <mc:Fallback>
                <p:oleObj name="Equation" r:id="rId3" imgW="3073320" imgH="4824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924175"/>
                        <a:ext cx="7200900"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8"/>
          <p:cNvGrpSpPr>
            <a:grpSpLocks/>
          </p:cNvGrpSpPr>
          <p:nvPr/>
        </p:nvGrpSpPr>
        <p:grpSpPr bwMode="auto">
          <a:xfrm>
            <a:off x="965200" y="2314575"/>
            <a:ext cx="7234238" cy="565150"/>
            <a:chOff x="608" y="1458"/>
            <a:chExt cx="4557" cy="356"/>
          </a:xfrm>
        </p:grpSpPr>
        <p:sp>
          <p:nvSpPr>
            <p:cNvPr id="45068" name="Rectangle 15"/>
            <p:cNvSpPr>
              <a:spLocks noChangeArrowheads="1"/>
            </p:cNvSpPr>
            <p:nvPr/>
          </p:nvSpPr>
          <p:spPr bwMode="auto">
            <a:xfrm>
              <a:off x="608" y="14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latin typeface="Arial" panose="020B0604020202020204" pitchFamily="34" charset="0"/>
                </a:rPr>
                <a:t>当</a:t>
              </a:r>
              <a:endParaRPr lang="zh-CN" altLang="en-US">
                <a:latin typeface="Arial" panose="020B0604020202020204" pitchFamily="34" charset="0"/>
              </a:endParaRPr>
            </a:p>
          </p:txBody>
        </p:sp>
        <p:graphicFrame>
          <p:nvGraphicFramePr>
            <p:cNvPr id="45059" name="Object 16"/>
            <p:cNvGraphicFramePr>
              <a:graphicFrameLocks noChangeAspect="1"/>
            </p:cNvGraphicFramePr>
            <p:nvPr/>
          </p:nvGraphicFramePr>
          <p:xfrm>
            <a:off x="851" y="1458"/>
            <a:ext cx="768" cy="356"/>
          </p:xfrm>
          <a:graphic>
            <a:graphicData uri="http://schemas.openxmlformats.org/presentationml/2006/ole">
              <mc:AlternateContent xmlns:mc="http://schemas.openxmlformats.org/markup-compatibility/2006">
                <mc:Choice xmlns:v="urn:schemas-microsoft-com:vml" Requires="v">
                  <p:oleObj spid="_x0000_s45131" name="Equation" r:id="rId5" imgW="444240" imgH="228600" progId="">
                    <p:embed/>
                  </p:oleObj>
                </mc:Choice>
                <mc:Fallback>
                  <p:oleObj name="Equation" r:id="rId5" imgW="444240" imgH="228600" progId="">
                    <p:embed/>
                    <p:pic>
                      <p:nvPicPr>
                        <p:cNvPr id="0" name="Object 1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851" y="1458"/>
                          <a:ext cx="768"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9" name="Rectangle 17"/>
            <p:cNvSpPr>
              <a:spLocks noChangeArrowheads="1"/>
            </p:cNvSpPr>
            <p:nvPr/>
          </p:nvSpPr>
          <p:spPr bwMode="auto">
            <a:xfrm>
              <a:off x="1565" y="1480"/>
              <a:ext cx="3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,即大小接近的两个同号近似值相减时,</a:t>
              </a:r>
              <a:endParaRPr lang="zh-CN" altLang="en-US" b="1">
                <a:latin typeface="Arial" panose="020B0604020202020204" pitchFamily="34" charset="0"/>
              </a:endParaRPr>
            </a:p>
          </p:txBody>
        </p:sp>
      </p:grpSp>
      <p:sp>
        <p:nvSpPr>
          <p:cNvPr id="88083" name="Rectangle 19"/>
          <p:cNvSpPr>
            <a:spLocks noChangeArrowheads="1"/>
          </p:cNvSpPr>
          <p:nvPr/>
        </p:nvSpPr>
        <p:spPr bwMode="auto">
          <a:xfrm>
            <a:off x="1042988" y="4365625"/>
            <a:ext cx="64817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计算结果的有效数字严重丢失,计算精度很低。</a:t>
            </a:r>
            <a:endParaRPr lang="en-US" altLang="zh-CN" b="1">
              <a:latin typeface="Arial" panose="020B0604020202020204" pitchFamily="34" charset="0"/>
            </a:endParaRPr>
          </a:p>
        </p:txBody>
      </p:sp>
      <p:sp>
        <p:nvSpPr>
          <p:cNvPr id="45066"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5067"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714375" y="2100263"/>
            <a:ext cx="1828800" cy="457200"/>
          </a:xfrm>
        </p:spPr>
        <p:txBody>
          <a:bodyPr/>
          <a:lstStyle/>
          <a:p>
            <a:pPr marL="0" indent="0" eaLnBrk="1" hangingPunct="1">
              <a:buFont typeface="Wingdings" panose="05000000000000000000" pitchFamily="2" charset="2"/>
              <a:buNone/>
            </a:pPr>
            <a:r>
              <a:rPr lang="zh-CN" altLang="en-GB" sz="2400" b="1" smtClean="0">
                <a:latin typeface="宋体" panose="02010600030101010101" pitchFamily="2" charset="-122"/>
                <a:ea typeface="宋体" panose="02010600030101010101" pitchFamily="2" charset="-122"/>
              </a:rPr>
              <a:t>例：当</a:t>
            </a:r>
            <a:r>
              <a:rPr lang="en-GB" altLang="zh-CN" sz="2400" b="1" i="1" smtClean="0">
                <a:latin typeface="Times New Roman" panose="02020603050405020304" pitchFamily="18" charset="0"/>
              </a:rPr>
              <a:t>x</a:t>
            </a:r>
            <a:r>
              <a:rPr lang="en-GB" altLang="zh-CN" sz="2400" b="1" smtClean="0"/>
              <a:t>&gt;&gt;1</a:t>
            </a:r>
            <a:endParaRPr lang="en-US" altLang="zh-CN" sz="2400" b="1" smtClean="0"/>
          </a:p>
        </p:txBody>
      </p:sp>
      <p:sp>
        <p:nvSpPr>
          <p:cNvPr id="46087"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01A05A-7C28-4DC1-B7B5-01EFBB9BA094}"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60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18455A6-0391-42E3-BAAF-6503C03DA0E9}" type="slidenum">
              <a:rPr lang="zh-CN" altLang="en-US" sz="1200">
                <a:solidFill>
                  <a:srgbClr val="000000"/>
                </a:solidFill>
              </a:rPr>
              <a:pPr eaLnBrk="1" hangingPunct="1"/>
              <a:t>65</a:t>
            </a:fld>
            <a:endParaRPr lang="en-US" altLang="zh-CN" sz="1200">
              <a:solidFill>
                <a:srgbClr val="000000"/>
              </a:solidFill>
            </a:endParaRPr>
          </a:p>
        </p:txBody>
      </p:sp>
      <p:graphicFrame>
        <p:nvGraphicFramePr>
          <p:cNvPr id="18438" name="Object 6"/>
          <p:cNvGraphicFramePr>
            <a:graphicFrameLocks noChangeAspect="1"/>
          </p:cNvGraphicFramePr>
          <p:nvPr/>
        </p:nvGraphicFramePr>
        <p:xfrm>
          <a:off x="708025" y="2817813"/>
          <a:ext cx="7804150" cy="617537"/>
        </p:xfrm>
        <a:graphic>
          <a:graphicData uri="http://schemas.openxmlformats.org/presentationml/2006/ole">
            <mc:AlternateContent xmlns:mc="http://schemas.openxmlformats.org/markup-compatibility/2006">
              <mc:Choice xmlns:v="urn:schemas-microsoft-com:vml" Requires="v">
                <p:oleObj spid="_x0000_s46215" name="Equation" r:id="rId3" imgW="3149280" imgH="228600" progId="">
                  <p:embed/>
                </p:oleObj>
              </mc:Choice>
              <mc:Fallback>
                <p:oleObj name="Equation" r:id="rId3" imgW="3149280" imgH="22860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708025" y="2817813"/>
                        <a:ext cx="7804150"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8"/>
          <p:cNvGrpSpPr>
            <a:grpSpLocks/>
          </p:cNvGrpSpPr>
          <p:nvPr/>
        </p:nvGrpSpPr>
        <p:grpSpPr bwMode="auto">
          <a:xfrm>
            <a:off x="708025" y="3683000"/>
            <a:ext cx="7842250" cy="755650"/>
            <a:chOff x="480" y="2256"/>
            <a:chExt cx="4336" cy="476"/>
          </a:xfrm>
        </p:grpSpPr>
        <p:sp>
          <p:nvSpPr>
            <p:cNvPr id="46094" name="Rectangle 8"/>
            <p:cNvSpPr>
              <a:spLocks noChangeArrowheads="1"/>
            </p:cNvSpPr>
            <p:nvPr/>
          </p:nvSpPr>
          <p:spPr bwMode="auto">
            <a:xfrm>
              <a:off x="480" y="2304"/>
              <a:ext cx="1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采用计算公式：</a:t>
              </a:r>
              <a:endParaRPr lang="zh-CN" altLang="en-US" b="1">
                <a:latin typeface="Arial" panose="020B0604020202020204" pitchFamily="34" charset="0"/>
              </a:endParaRPr>
            </a:p>
          </p:txBody>
        </p:sp>
        <p:graphicFrame>
          <p:nvGraphicFramePr>
            <p:cNvPr id="46085" name="Object 9"/>
            <p:cNvGraphicFramePr>
              <a:graphicFrameLocks noChangeAspect="1"/>
            </p:cNvGraphicFramePr>
            <p:nvPr/>
          </p:nvGraphicFramePr>
          <p:xfrm>
            <a:off x="1872" y="2256"/>
            <a:ext cx="2944" cy="476"/>
          </p:xfrm>
          <a:graphic>
            <a:graphicData uri="http://schemas.openxmlformats.org/presentationml/2006/ole">
              <mc:AlternateContent xmlns:mc="http://schemas.openxmlformats.org/markup-compatibility/2006">
                <mc:Choice xmlns:v="urn:schemas-microsoft-com:vml" Requires="v">
                  <p:oleObj spid="_x0000_s46216" name="公式" r:id="rId5" imgW="1904760" imgH="279360" progId="Equation.3">
                    <p:embed/>
                  </p:oleObj>
                </mc:Choice>
                <mc:Fallback>
                  <p:oleObj name="公式" r:id="rId5" imgW="1904760" imgH="2793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2256"/>
                          <a:ext cx="2944" cy="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090" name="Rectangle 16"/>
          <p:cNvSpPr>
            <a:spLocks noChangeArrowheads="1"/>
          </p:cNvSpPr>
          <p:nvPr/>
        </p:nvSpPr>
        <p:spPr bwMode="auto">
          <a:xfrm>
            <a:off x="790575" y="16637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b="1">
              <a:latin typeface="宋体" panose="02010600030101010101" pitchFamily="2" charset="-122"/>
            </a:endParaRPr>
          </a:p>
        </p:txBody>
      </p:sp>
      <p:sp>
        <p:nvSpPr>
          <p:cNvPr id="46091" name="Rectangle 24"/>
          <p:cNvSpPr>
            <a:spLocks noChangeArrowheads="1"/>
          </p:cNvSpPr>
          <p:nvPr/>
        </p:nvSpPr>
        <p:spPr bwMode="auto">
          <a:xfrm>
            <a:off x="714375" y="1643063"/>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通过变换计算公式,尽量避开相近数的相减</a:t>
            </a:r>
            <a:endParaRPr lang="en-US" altLang="zh-CN" b="1">
              <a:latin typeface="Arial" panose="020B0604020202020204" pitchFamily="34" charset="0"/>
            </a:endParaRPr>
          </a:p>
        </p:txBody>
      </p:sp>
      <p:graphicFrame>
        <p:nvGraphicFramePr>
          <p:cNvPr id="18467" name="Object 35"/>
          <p:cNvGraphicFramePr>
            <a:graphicFrameLocks noChangeAspect="1"/>
          </p:cNvGraphicFramePr>
          <p:nvPr/>
        </p:nvGraphicFramePr>
        <p:xfrm>
          <a:off x="1500188" y="4762500"/>
          <a:ext cx="1855787" cy="617538"/>
        </p:xfrm>
        <a:graphic>
          <a:graphicData uri="http://schemas.openxmlformats.org/presentationml/2006/ole">
            <mc:AlternateContent xmlns:mc="http://schemas.openxmlformats.org/markup-compatibility/2006">
              <mc:Choice xmlns:v="urn:schemas-microsoft-com:vml" Requires="v">
                <p:oleObj spid="_x0000_s46217" name="Equation" r:id="rId7" imgW="749160" imgH="228600" progId="">
                  <p:embed/>
                </p:oleObj>
              </mc:Choice>
              <mc:Fallback>
                <p:oleObj name="Equation" r:id="rId7" imgW="749160" imgH="228600" progId="">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4762500"/>
                        <a:ext cx="1855787"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8" name="Object 36"/>
          <p:cNvGraphicFramePr>
            <a:graphicFrameLocks noChangeAspect="1"/>
          </p:cNvGraphicFramePr>
          <p:nvPr/>
        </p:nvGraphicFramePr>
        <p:xfrm>
          <a:off x="3516313" y="4546600"/>
          <a:ext cx="2233612" cy="1131888"/>
        </p:xfrm>
        <a:graphic>
          <a:graphicData uri="http://schemas.openxmlformats.org/presentationml/2006/ole">
            <mc:AlternateContent xmlns:mc="http://schemas.openxmlformats.org/markup-compatibility/2006">
              <mc:Choice xmlns:v="urn:schemas-microsoft-com:vml" Requires="v">
                <p:oleObj spid="_x0000_s46218" name="Equation" r:id="rId9" imgW="901440" imgH="419040" progId="">
                  <p:embed/>
                </p:oleObj>
              </mc:Choice>
              <mc:Fallback>
                <p:oleObj name="Equation" r:id="rId9" imgW="901440" imgH="419040" progId="">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6313" y="4546600"/>
                        <a:ext cx="2233612"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6093"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日期占位符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1693259-3FA9-4CEB-AA38-C86ADDFD364D}"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71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7DDB48F-82CE-4F3E-A1E7-DA8723F70FF5}" type="slidenum">
              <a:rPr lang="zh-CN" altLang="en-US" sz="1200">
                <a:solidFill>
                  <a:srgbClr val="000000"/>
                </a:solidFill>
              </a:rPr>
              <a:pPr eaLnBrk="1" hangingPunct="1"/>
              <a:t>66</a:t>
            </a:fld>
            <a:endParaRPr lang="en-US" altLang="zh-CN" sz="1200">
              <a:solidFill>
                <a:srgbClr val="000000"/>
              </a:solidFill>
            </a:endParaRPr>
          </a:p>
        </p:txBody>
      </p:sp>
      <p:sp>
        <p:nvSpPr>
          <p:cNvPr id="47111" name="Line 6"/>
          <p:cNvSpPr>
            <a:spLocks noChangeShapeType="1"/>
          </p:cNvSpPr>
          <p:nvPr/>
        </p:nvSpPr>
        <p:spPr bwMode="auto">
          <a:xfrm>
            <a:off x="6632575" y="1327150"/>
            <a:ext cx="2511425"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12" name="Group 7"/>
          <p:cNvGrpSpPr>
            <a:grpSpLocks/>
          </p:cNvGrpSpPr>
          <p:nvPr/>
        </p:nvGrpSpPr>
        <p:grpSpPr bwMode="auto">
          <a:xfrm>
            <a:off x="847725" y="1785938"/>
            <a:ext cx="6981825" cy="681037"/>
            <a:chOff x="687" y="2544"/>
            <a:chExt cx="3605" cy="429"/>
          </a:xfrm>
        </p:grpSpPr>
        <p:sp>
          <p:nvSpPr>
            <p:cNvPr id="47117" name="Rectangle 8"/>
            <p:cNvSpPr>
              <a:spLocks noChangeArrowheads="1"/>
            </p:cNvSpPr>
            <p:nvPr/>
          </p:nvSpPr>
          <p:spPr bwMode="auto">
            <a:xfrm>
              <a:off x="687" y="2589"/>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二次方程：</a:t>
              </a:r>
              <a:endParaRPr lang="zh-CN" altLang="en-US" b="1">
                <a:latin typeface="Arial" panose="020B0604020202020204" pitchFamily="34" charset="0"/>
              </a:endParaRPr>
            </a:p>
          </p:txBody>
        </p:sp>
        <p:graphicFrame>
          <p:nvGraphicFramePr>
            <p:cNvPr id="47108" name="Object 9"/>
            <p:cNvGraphicFramePr>
              <a:graphicFrameLocks noChangeAspect="1"/>
            </p:cNvGraphicFramePr>
            <p:nvPr/>
          </p:nvGraphicFramePr>
          <p:xfrm>
            <a:off x="1584" y="2544"/>
            <a:ext cx="2708" cy="389"/>
          </p:xfrm>
          <a:graphic>
            <a:graphicData uri="http://schemas.openxmlformats.org/presentationml/2006/ole">
              <mc:AlternateContent xmlns:mc="http://schemas.openxmlformats.org/markup-compatibility/2006">
                <mc:Choice xmlns:v="urn:schemas-microsoft-com:vml" Requires="v">
                  <p:oleObj spid="_x0000_s47208" name="公式" r:id="rId3" imgW="1752480" imgH="228600" progId="Equation.3">
                    <p:embed/>
                  </p:oleObj>
                </mc:Choice>
                <mc:Fallback>
                  <p:oleObj name="公式" r:id="rId3" imgW="1752480" imgH="228600" progId="Equation.3">
                    <p:embed/>
                    <p:pic>
                      <p:nvPicPr>
                        <p:cNvPr id="0" name="Object 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584" y="2544"/>
                          <a:ext cx="2708"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9098" name="Object 10"/>
          <p:cNvGraphicFramePr>
            <a:graphicFrameLocks noChangeAspect="1"/>
          </p:cNvGraphicFramePr>
          <p:nvPr/>
        </p:nvGraphicFramePr>
        <p:xfrm>
          <a:off x="1008063" y="2508250"/>
          <a:ext cx="7508875" cy="720725"/>
        </p:xfrm>
        <a:graphic>
          <a:graphicData uri="http://schemas.openxmlformats.org/presentationml/2006/ole">
            <mc:AlternateContent xmlns:mc="http://schemas.openxmlformats.org/markup-compatibility/2006">
              <mc:Choice xmlns:v="urn:schemas-microsoft-com:vml" Requires="v">
                <p:oleObj spid="_x0000_s47209" name="公式" r:id="rId5" imgW="3251160" imgH="266400" progId="Equation.3">
                  <p:embed/>
                </p:oleObj>
              </mc:Choice>
              <mc:Fallback>
                <p:oleObj name="公式" r:id="rId5" imgW="3251160" imgH="266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2508250"/>
                        <a:ext cx="75088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703263" y="3533775"/>
            <a:ext cx="7145337" cy="1327150"/>
            <a:chOff x="432" y="3003"/>
            <a:chExt cx="4501" cy="836"/>
          </a:xfrm>
        </p:grpSpPr>
        <p:sp>
          <p:nvSpPr>
            <p:cNvPr id="47116" name="Rectangle 12"/>
            <p:cNvSpPr>
              <a:spLocks noChangeArrowheads="1"/>
            </p:cNvSpPr>
            <p:nvPr/>
          </p:nvSpPr>
          <p:spPr bwMode="auto">
            <a:xfrm>
              <a:off x="432" y="3003"/>
              <a:ext cx="16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采用计算公式：</a:t>
              </a:r>
              <a:endParaRPr lang="zh-CN" altLang="en-US" b="1">
                <a:latin typeface="Arial" panose="020B0604020202020204" pitchFamily="34" charset="0"/>
              </a:endParaRPr>
            </a:p>
          </p:txBody>
        </p:sp>
        <p:graphicFrame>
          <p:nvGraphicFramePr>
            <p:cNvPr id="47107" name="Object 13"/>
            <p:cNvGraphicFramePr>
              <a:graphicFrameLocks noChangeAspect="1"/>
            </p:cNvGraphicFramePr>
            <p:nvPr/>
          </p:nvGraphicFramePr>
          <p:xfrm>
            <a:off x="930" y="3385"/>
            <a:ext cx="4003" cy="454"/>
          </p:xfrm>
          <a:graphic>
            <a:graphicData uri="http://schemas.openxmlformats.org/presentationml/2006/ole">
              <mc:AlternateContent xmlns:mc="http://schemas.openxmlformats.org/markup-compatibility/2006">
                <mc:Choice xmlns:v="urn:schemas-microsoft-com:vml" Requires="v">
                  <p:oleObj spid="_x0000_s47210" name="Equation" r:id="rId7" imgW="2692080" imgH="266400" progId="Equation.3">
                    <p:embed/>
                  </p:oleObj>
                </mc:Choice>
                <mc:Fallback>
                  <p:oleObj name="Equation" r:id="rId7" imgW="2692080" imgH="2664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3385"/>
                          <a:ext cx="4003"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14"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711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日期占位符 1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B6C01D7-C8D2-4B7C-998D-862C455CACAB}"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81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FE3333E-B710-4794-B131-BCB0CF857C52}" type="slidenum">
              <a:rPr lang="zh-CN" altLang="en-US" sz="1200">
                <a:solidFill>
                  <a:srgbClr val="000000"/>
                </a:solidFill>
              </a:rPr>
              <a:pPr eaLnBrk="1" hangingPunct="1"/>
              <a:t>67</a:t>
            </a:fld>
            <a:endParaRPr lang="en-US" altLang="zh-CN" sz="1200">
              <a:solidFill>
                <a:srgbClr val="000000"/>
              </a:solidFill>
            </a:endParaRPr>
          </a:p>
        </p:txBody>
      </p:sp>
      <p:sp>
        <p:nvSpPr>
          <p:cNvPr id="48137" name="Text Box 7"/>
          <p:cNvSpPr txBox="1">
            <a:spLocks noChangeArrowheads="1"/>
          </p:cNvSpPr>
          <p:nvPr/>
        </p:nvSpPr>
        <p:spPr bwMode="auto">
          <a:xfrm>
            <a:off x="714375" y="928688"/>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4</a:t>
            </a:r>
            <a:r>
              <a:rPr lang="zh-CN" altLang="en-US" b="1"/>
              <a:t>）要避免绝对值很小的数作除数</a:t>
            </a:r>
          </a:p>
        </p:txBody>
      </p:sp>
      <p:sp>
        <p:nvSpPr>
          <p:cNvPr id="90120" name="Text Box 8"/>
          <p:cNvSpPr txBox="1">
            <a:spLocks noChangeArrowheads="1"/>
          </p:cNvSpPr>
          <p:nvPr/>
        </p:nvSpPr>
        <p:spPr bwMode="auto">
          <a:xfrm>
            <a:off x="928688" y="1500188"/>
            <a:ext cx="784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绝对值很小的数作除数，也会直接影响计算结果的精度。</a:t>
            </a:r>
          </a:p>
        </p:txBody>
      </p:sp>
      <p:graphicFrame>
        <p:nvGraphicFramePr>
          <p:cNvPr id="90121" name="Object 9"/>
          <p:cNvGraphicFramePr>
            <a:graphicFrameLocks noChangeAspect="1"/>
          </p:cNvGraphicFramePr>
          <p:nvPr/>
        </p:nvGraphicFramePr>
        <p:xfrm>
          <a:off x="1042988" y="1916113"/>
          <a:ext cx="6743700" cy="871537"/>
        </p:xfrm>
        <a:graphic>
          <a:graphicData uri="http://schemas.openxmlformats.org/presentationml/2006/ole">
            <mc:AlternateContent xmlns:mc="http://schemas.openxmlformats.org/markup-compatibility/2006">
              <mc:Choice xmlns:v="urn:schemas-microsoft-com:vml" Requires="v">
                <p:oleObj spid="_x0000_s48294" name="Equation" r:id="rId3" imgW="2705040" imgH="431640" progId="">
                  <p:embed/>
                </p:oleObj>
              </mc:Choice>
              <mc:Fallback>
                <p:oleObj name="Equation" r:id="rId3" imgW="2705040" imgH="431640" progId="">
                  <p:embed/>
                  <p:pic>
                    <p:nvPicPr>
                      <p:cNvPr id="0" name="Object 9"/>
                      <p:cNvPicPr>
                        <a:picLocks noChangeAspect="1" noChangeArrowheads="1"/>
                      </p:cNvPicPr>
                      <p:nvPr/>
                    </p:nvPicPr>
                    <p:blipFill>
                      <a:blip r:embed="rId4">
                        <a:lum bright="-86000"/>
                        <a:extLst>
                          <a:ext uri="{28A0092B-C50C-407E-A947-70E740481C1C}">
                            <a14:useLocalDpi xmlns:a14="http://schemas.microsoft.com/office/drawing/2010/main" val="0"/>
                          </a:ext>
                        </a:extLst>
                      </a:blip>
                      <a:srcRect/>
                      <a:stretch>
                        <a:fillRect/>
                      </a:stretch>
                    </p:blipFill>
                    <p:spPr bwMode="auto">
                      <a:xfrm>
                        <a:off x="1042988" y="1916113"/>
                        <a:ext cx="6743700"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2" name="Object 10"/>
          <p:cNvGraphicFramePr>
            <a:graphicFrameLocks noChangeAspect="1"/>
          </p:cNvGraphicFramePr>
          <p:nvPr/>
        </p:nvGraphicFramePr>
        <p:xfrm>
          <a:off x="1112838" y="3184525"/>
          <a:ext cx="1878012" cy="595313"/>
        </p:xfrm>
        <a:graphic>
          <a:graphicData uri="http://schemas.openxmlformats.org/presentationml/2006/ole">
            <mc:AlternateContent xmlns:mc="http://schemas.openxmlformats.org/markup-compatibility/2006">
              <mc:Choice xmlns:v="urn:schemas-microsoft-com:vml" Requires="v">
                <p:oleObj spid="_x0000_s48295" name="Equation" r:id="rId5" imgW="799920" imgH="253800" progId="">
                  <p:embed/>
                </p:oleObj>
              </mc:Choice>
              <mc:Fallback>
                <p:oleObj name="Equation" r:id="rId5" imgW="799920" imgH="253800" progId="">
                  <p:embed/>
                  <p:pic>
                    <p:nvPicPr>
                      <p:cNvPr id="0" name="Object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12838" y="3184525"/>
                        <a:ext cx="1878012"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3" name="Object 11"/>
          <p:cNvGraphicFramePr>
            <a:graphicFrameLocks noChangeAspect="1"/>
          </p:cNvGraphicFramePr>
          <p:nvPr/>
        </p:nvGraphicFramePr>
        <p:xfrm>
          <a:off x="3132138" y="2924175"/>
          <a:ext cx="1758950" cy="1131888"/>
        </p:xfrm>
        <a:graphic>
          <a:graphicData uri="http://schemas.openxmlformats.org/presentationml/2006/ole">
            <mc:AlternateContent xmlns:mc="http://schemas.openxmlformats.org/markup-compatibility/2006">
              <mc:Choice xmlns:v="urn:schemas-microsoft-com:vml" Requires="v">
                <p:oleObj spid="_x0000_s48296" name="Equation" r:id="rId7" imgW="749160" imgH="482400" progId="">
                  <p:embed/>
                </p:oleObj>
              </mc:Choice>
              <mc:Fallback>
                <p:oleObj name="Equation" r:id="rId7" imgW="749160" imgH="482400" progId="">
                  <p:embed/>
                  <p:pic>
                    <p:nvPicPr>
                      <p:cNvPr id="0" name="Object 11"/>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132138" y="2924175"/>
                        <a:ext cx="1758950"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4" name="Rectangle 12"/>
          <p:cNvSpPr>
            <a:spLocks noChangeArrowheads="1"/>
          </p:cNvSpPr>
          <p:nvPr/>
        </p:nvSpPr>
        <p:spPr bwMode="auto">
          <a:xfrm>
            <a:off x="1042988" y="4221163"/>
            <a:ext cx="504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latin typeface="Arial" panose="020B0604020202020204" pitchFamily="34" charset="0"/>
              </a:rPr>
              <a:t>通过变换计算</a:t>
            </a:r>
            <a:r>
              <a:rPr lang="zh-CN" altLang="en-GB" b="1">
                <a:latin typeface="Arial" panose="020B0604020202020204" pitchFamily="34" charset="0"/>
              </a:rPr>
              <a:t>公式</a:t>
            </a:r>
            <a:r>
              <a:rPr lang="zh-CN" altLang="en-GB">
                <a:latin typeface="Arial" panose="020B0604020202020204" pitchFamily="34" charset="0"/>
              </a:rPr>
              <a:t>,尽量避开小除数</a:t>
            </a:r>
            <a:endParaRPr lang="en-US" altLang="zh-CN">
              <a:latin typeface="Arial" panose="020B0604020202020204" pitchFamily="34" charset="0"/>
            </a:endParaRPr>
          </a:p>
        </p:txBody>
      </p:sp>
      <p:graphicFrame>
        <p:nvGraphicFramePr>
          <p:cNvPr id="90125" name="Object 13"/>
          <p:cNvGraphicFramePr>
            <a:graphicFrameLocks noChangeAspect="1"/>
          </p:cNvGraphicFramePr>
          <p:nvPr/>
        </p:nvGraphicFramePr>
        <p:xfrm>
          <a:off x="1116013" y="4797425"/>
          <a:ext cx="4319587" cy="996950"/>
        </p:xfrm>
        <a:graphic>
          <a:graphicData uri="http://schemas.openxmlformats.org/presentationml/2006/ole">
            <mc:AlternateContent xmlns:mc="http://schemas.openxmlformats.org/markup-compatibility/2006">
              <mc:Choice xmlns:v="urn:schemas-microsoft-com:vml" Requires="v">
                <p:oleObj spid="_x0000_s48297" name="Equation" r:id="rId9" imgW="1701720" imgH="393480" progId="">
                  <p:embed/>
                </p:oleObj>
              </mc:Choice>
              <mc:Fallback>
                <p:oleObj name="Equation" r:id="rId9" imgW="1701720" imgH="393480" progId="">
                  <p:embed/>
                  <p:pic>
                    <p:nvPicPr>
                      <p:cNvPr id="0" name="Object 1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116013" y="4797425"/>
                        <a:ext cx="4319587"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6" name="AutoShape 14"/>
          <p:cNvSpPr>
            <a:spLocks noChangeArrowheads="1"/>
          </p:cNvSpPr>
          <p:nvPr/>
        </p:nvSpPr>
        <p:spPr bwMode="auto">
          <a:xfrm>
            <a:off x="6011863" y="5516563"/>
            <a:ext cx="1295400" cy="647700"/>
          </a:xfrm>
          <a:prstGeom prst="wedgeRoundRectCallout">
            <a:avLst>
              <a:gd name="adj1" fmla="val -111644"/>
              <a:gd name="adj2" fmla="val -34315"/>
              <a:gd name="adj3" fmla="val 1666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a:solidFill>
                  <a:schemeClr val="bg2"/>
                </a:solidFill>
              </a:rPr>
              <a:t>小除数</a:t>
            </a:r>
          </a:p>
        </p:txBody>
      </p:sp>
      <p:sp>
        <p:nvSpPr>
          <p:cNvPr id="90127" name="AutoShape 15"/>
          <p:cNvSpPr>
            <a:spLocks noChangeArrowheads="1"/>
          </p:cNvSpPr>
          <p:nvPr/>
        </p:nvSpPr>
        <p:spPr bwMode="auto">
          <a:xfrm>
            <a:off x="6156325" y="4365625"/>
            <a:ext cx="1944688" cy="647700"/>
          </a:xfrm>
          <a:prstGeom prst="wedgeRoundRectCallout">
            <a:avLst>
              <a:gd name="adj1" fmla="val -87551"/>
              <a:gd name="adj2" fmla="val 58333"/>
              <a:gd name="adj3" fmla="val 1666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a:solidFill>
                  <a:schemeClr val="bg2"/>
                </a:solidFill>
              </a:rPr>
              <a:t>相近数相减</a:t>
            </a:r>
          </a:p>
        </p:txBody>
      </p:sp>
      <p:graphicFrame>
        <p:nvGraphicFramePr>
          <p:cNvPr id="90128" name="Object 16"/>
          <p:cNvGraphicFramePr>
            <a:graphicFrameLocks noChangeAspect="1"/>
          </p:cNvGraphicFramePr>
          <p:nvPr/>
        </p:nvGraphicFramePr>
        <p:xfrm>
          <a:off x="1476375" y="5805488"/>
          <a:ext cx="3448050" cy="996950"/>
        </p:xfrm>
        <a:graphic>
          <a:graphicData uri="http://schemas.openxmlformats.org/presentationml/2006/ole">
            <mc:AlternateContent xmlns:mc="http://schemas.openxmlformats.org/markup-compatibility/2006">
              <mc:Choice xmlns:v="urn:schemas-microsoft-com:vml" Requires="v">
                <p:oleObj spid="_x0000_s48298" name="Equation" r:id="rId11" imgW="1358640" imgH="393480" progId="">
                  <p:embed/>
                </p:oleObj>
              </mc:Choice>
              <mc:Fallback>
                <p:oleObj name="Equation" r:id="rId11" imgW="1358640" imgH="393480" progId="">
                  <p:embed/>
                  <p:pic>
                    <p:nvPicPr>
                      <p:cNvPr id="0" name="Object 1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476375" y="5805488"/>
                        <a:ext cx="344805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2" name="Rectangle 9"/>
          <p:cNvSpPr>
            <a:spLocks noChangeArrowheads="1"/>
          </p:cNvSpPr>
          <p:nvPr/>
        </p:nvSpPr>
        <p:spPr bwMode="auto">
          <a:xfrm>
            <a:off x="6934200" y="47625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8143" name="Line 10"/>
          <p:cNvSpPr>
            <a:spLocks noChangeShapeType="1"/>
          </p:cNvSpPr>
          <p:nvPr/>
        </p:nvSpPr>
        <p:spPr bwMode="auto">
          <a:xfrm flipV="1">
            <a:off x="7019925" y="84296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日期占位符 1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BD72313-A34D-4B75-8A2A-DC858DA945A0}"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491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CA55BAB-E6F2-494B-B5E3-AFD75C3D4993}" type="slidenum">
              <a:rPr lang="zh-CN" altLang="en-US" sz="1200">
                <a:solidFill>
                  <a:srgbClr val="000000"/>
                </a:solidFill>
              </a:rPr>
              <a:pPr eaLnBrk="1" hangingPunct="1"/>
              <a:t>68</a:t>
            </a:fld>
            <a:endParaRPr lang="en-US" altLang="zh-CN" sz="1200">
              <a:solidFill>
                <a:srgbClr val="000000"/>
              </a:solidFill>
            </a:endParaRPr>
          </a:p>
        </p:txBody>
      </p:sp>
      <p:sp>
        <p:nvSpPr>
          <p:cNvPr id="84996" name="Rectangle 4"/>
          <p:cNvSpPr>
            <a:spLocks noChangeArrowheads="1"/>
          </p:cNvSpPr>
          <p:nvPr/>
        </p:nvSpPr>
        <p:spPr bwMode="auto">
          <a:xfrm>
            <a:off x="785813" y="1500188"/>
            <a:ext cx="7848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为减少舍入误差，也为节省计算机时间，实际计算时应当设法减少运算次数。</a:t>
            </a:r>
          </a:p>
          <a:p>
            <a:pPr eaLnBrk="1" hangingPunct="1">
              <a:spcBef>
                <a:spcPct val="20000"/>
              </a:spcBef>
              <a:buClr>
                <a:srgbClr val="FFFF00"/>
              </a:buClr>
              <a:buSzPct val="80000"/>
              <a:buFont typeface="Wingdings" panose="05000000000000000000" pitchFamily="2" charset="2"/>
              <a:buNone/>
            </a:pPr>
            <a:r>
              <a:rPr lang="zh-CN" altLang="en-US" b="1">
                <a:solidFill>
                  <a:schemeClr val="accent1"/>
                </a:solidFill>
              </a:rPr>
              <a:t>例计算多项式：</a:t>
            </a:r>
          </a:p>
        </p:txBody>
      </p:sp>
      <p:graphicFrame>
        <p:nvGraphicFramePr>
          <p:cNvPr id="84997" name="Object 5"/>
          <p:cNvGraphicFramePr>
            <a:graphicFrameLocks noChangeAspect="1"/>
          </p:cNvGraphicFramePr>
          <p:nvPr/>
        </p:nvGraphicFramePr>
        <p:xfrm>
          <a:off x="2000250" y="2857500"/>
          <a:ext cx="5327650" cy="581025"/>
        </p:xfrm>
        <a:graphic>
          <a:graphicData uri="http://schemas.openxmlformats.org/presentationml/2006/ole">
            <mc:AlternateContent xmlns:mc="http://schemas.openxmlformats.org/markup-compatibility/2006">
              <mc:Choice xmlns:v="urn:schemas-microsoft-com:vml" Requires="v">
                <p:oleObj spid="_x0000_s49259" name="Equation" r:id="rId3" imgW="2044440" imgH="241200" progId="">
                  <p:embed/>
                </p:oleObj>
              </mc:Choice>
              <mc:Fallback>
                <p:oleObj name="Equation" r:id="rId3" imgW="2044440" imgH="241200" progId="">
                  <p:embed/>
                  <p:pic>
                    <p:nvPicPr>
                      <p:cNvPr id="0" name="Object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000250" y="2857500"/>
                        <a:ext cx="53276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15"/>
          <p:cNvSpPr txBox="1">
            <a:spLocks noChangeArrowheads="1"/>
          </p:cNvSpPr>
          <p:nvPr/>
        </p:nvSpPr>
        <p:spPr bwMode="auto">
          <a:xfrm>
            <a:off x="827088" y="620713"/>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5</a:t>
            </a:r>
            <a:r>
              <a:rPr lang="zh-CN" altLang="en-US" b="1"/>
              <a:t>）减少运算次数，避免误差积累</a:t>
            </a:r>
          </a:p>
        </p:txBody>
      </p:sp>
      <p:sp>
        <p:nvSpPr>
          <p:cNvPr id="85009" name="Text Box 17"/>
          <p:cNvSpPr txBox="1">
            <a:spLocks noChangeArrowheads="1"/>
          </p:cNvSpPr>
          <p:nvPr/>
        </p:nvSpPr>
        <p:spPr bwMode="auto">
          <a:xfrm>
            <a:off x="857250" y="328612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可用两种方法进行：</a:t>
            </a:r>
          </a:p>
        </p:txBody>
      </p:sp>
      <p:sp>
        <p:nvSpPr>
          <p:cNvPr id="49162" name="Text Box 18"/>
          <p:cNvSpPr txBox="1">
            <a:spLocks noChangeArrowheads="1"/>
          </p:cNvSpPr>
          <p:nvPr/>
        </p:nvSpPr>
        <p:spPr bwMode="auto">
          <a:xfrm>
            <a:off x="1023938" y="32845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p>
        </p:txBody>
      </p:sp>
      <p:sp>
        <p:nvSpPr>
          <p:cNvPr id="85011" name="Text Box 19"/>
          <p:cNvSpPr txBox="1">
            <a:spLocks noChangeArrowheads="1"/>
          </p:cNvSpPr>
          <p:nvPr/>
        </p:nvSpPr>
        <p:spPr bwMode="auto">
          <a:xfrm>
            <a:off x="857250" y="37147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算法一：</a:t>
            </a:r>
          </a:p>
        </p:txBody>
      </p:sp>
      <p:graphicFrame>
        <p:nvGraphicFramePr>
          <p:cNvPr id="49155" name="Object 20"/>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49260" name="Equation" r:id="rId5" imgW="914400" imgH="198720" progId="">
                  <p:embed/>
                </p:oleObj>
              </mc:Choice>
              <mc:Fallback>
                <p:oleObj name="Equation" r:id="rId5" imgW="914400" imgH="198720" progId="">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13" name="Object 21"/>
          <p:cNvGraphicFramePr>
            <a:graphicFrameLocks noChangeAspect="1"/>
          </p:cNvGraphicFramePr>
          <p:nvPr/>
        </p:nvGraphicFramePr>
        <p:xfrm>
          <a:off x="1071563" y="4071938"/>
          <a:ext cx="4957762" cy="2586037"/>
        </p:xfrm>
        <a:graphic>
          <a:graphicData uri="http://schemas.openxmlformats.org/presentationml/2006/ole">
            <mc:AlternateContent xmlns:mc="http://schemas.openxmlformats.org/markup-compatibility/2006">
              <mc:Choice xmlns:v="urn:schemas-microsoft-com:vml" Requires="v">
                <p:oleObj spid="_x0000_s49261" name="Equation" r:id="rId7" imgW="2070000" imgH="1168200" progId="">
                  <p:embed/>
                </p:oleObj>
              </mc:Choice>
              <mc:Fallback>
                <p:oleObj name="Equation" r:id="rId7" imgW="2070000" imgH="1168200" progId="">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4071938"/>
                        <a:ext cx="4957762" cy="2586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6588125" y="4941888"/>
            <a:ext cx="2181225" cy="822325"/>
            <a:chOff x="4150" y="3113"/>
            <a:chExt cx="1374" cy="518"/>
          </a:xfrm>
        </p:grpSpPr>
        <p:sp>
          <p:nvSpPr>
            <p:cNvPr id="49167" name="AutoShape 22"/>
            <p:cNvSpPr>
              <a:spLocks noChangeArrowheads="1"/>
            </p:cNvSpPr>
            <p:nvPr/>
          </p:nvSpPr>
          <p:spPr bwMode="auto">
            <a:xfrm>
              <a:off x="4150" y="3203"/>
              <a:ext cx="454" cy="171"/>
            </a:xfrm>
            <a:prstGeom prst="rightArrow">
              <a:avLst>
                <a:gd name="adj1" fmla="val 50000"/>
                <a:gd name="adj2" fmla="val 6637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49168" name="Text Box 23"/>
            <p:cNvSpPr txBox="1">
              <a:spLocks noChangeArrowheads="1"/>
            </p:cNvSpPr>
            <p:nvPr/>
          </p:nvSpPr>
          <p:spPr bwMode="auto">
            <a:xfrm>
              <a:off x="4604" y="3113"/>
              <a:ext cx="9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共需</a:t>
              </a:r>
              <a:r>
                <a:rPr lang="en-US" altLang="zh-CN"/>
                <a:t>2n</a:t>
              </a:r>
              <a:r>
                <a:rPr lang="zh-CN" altLang="en-US"/>
                <a:t>次乘法</a:t>
              </a:r>
            </a:p>
          </p:txBody>
        </p:sp>
      </p:grpSp>
      <p:sp>
        <p:nvSpPr>
          <p:cNvPr id="49165"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9166"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CD7ED32-2BA2-41BE-84C2-652C4A512511}"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501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8D98EC-B660-4D12-9089-ED5EA5EEDECB}" type="slidenum">
              <a:rPr lang="zh-CN" altLang="en-US" sz="1200">
                <a:solidFill>
                  <a:srgbClr val="000000"/>
                </a:solidFill>
              </a:rPr>
              <a:pPr eaLnBrk="1" hangingPunct="1"/>
              <a:t>69</a:t>
            </a:fld>
            <a:endParaRPr lang="en-US" altLang="zh-CN" sz="1200">
              <a:solidFill>
                <a:srgbClr val="000000"/>
              </a:solidFill>
            </a:endParaRPr>
          </a:p>
        </p:txBody>
      </p:sp>
      <p:sp>
        <p:nvSpPr>
          <p:cNvPr id="91140" name="Rectangle 4"/>
          <p:cNvSpPr>
            <a:spLocks noChangeArrowheads="1"/>
          </p:cNvSpPr>
          <p:nvPr/>
        </p:nvSpPr>
        <p:spPr bwMode="auto">
          <a:xfrm>
            <a:off x="914400" y="5149850"/>
            <a:ext cx="609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直接计算需：4+3+2+1=10次乘法和4次加法</a:t>
            </a:r>
          </a:p>
        </p:txBody>
      </p:sp>
      <p:grpSp>
        <p:nvGrpSpPr>
          <p:cNvPr id="2" name="Group 5"/>
          <p:cNvGrpSpPr>
            <a:grpSpLocks/>
          </p:cNvGrpSpPr>
          <p:nvPr/>
        </p:nvGrpSpPr>
        <p:grpSpPr bwMode="auto">
          <a:xfrm>
            <a:off x="928688" y="5572125"/>
            <a:ext cx="7867650" cy="533400"/>
            <a:chOff x="576" y="3360"/>
            <a:chExt cx="4956" cy="336"/>
          </a:xfrm>
        </p:grpSpPr>
        <p:sp>
          <p:nvSpPr>
            <p:cNvPr id="50194" name="Rectangle 6"/>
            <p:cNvSpPr>
              <a:spLocks noChangeArrowheads="1"/>
            </p:cNvSpPr>
            <p:nvPr/>
          </p:nvSpPr>
          <p:spPr bwMode="auto">
            <a:xfrm>
              <a:off x="576" y="3360"/>
              <a:ext cx="38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秦九韶</a:t>
              </a:r>
              <a:r>
                <a:rPr lang="zh-CN" altLang="en-US">
                  <a:latin typeface="Arial" panose="020B0604020202020204" pitchFamily="34" charset="0"/>
                </a:rPr>
                <a:t>算法：</a:t>
              </a:r>
            </a:p>
          </p:txBody>
        </p:sp>
        <p:graphicFrame>
          <p:nvGraphicFramePr>
            <p:cNvPr id="50181" name="Object 7"/>
            <p:cNvGraphicFramePr>
              <a:graphicFrameLocks noChangeAspect="1"/>
            </p:cNvGraphicFramePr>
            <p:nvPr/>
          </p:nvGraphicFramePr>
          <p:xfrm>
            <a:off x="1728" y="3414"/>
            <a:ext cx="3804" cy="234"/>
          </p:xfrm>
          <a:graphic>
            <a:graphicData uri="http://schemas.openxmlformats.org/presentationml/2006/ole">
              <mc:AlternateContent xmlns:mc="http://schemas.openxmlformats.org/markup-compatibility/2006">
                <mc:Choice xmlns:v="urn:schemas-microsoft-com:vml" Requires="v">
                  <p:oleObj spid="_x0000_s50319" name="Equation" r:id="rId3" imgW="3047760" imgH="203040" progId="Equation.3">
                    <p:embed/>
                  </p:oleObj>
                </mc:Choice>
                <mc:Fallback>
                  <p:oleObj name="Equation" r:id="rId3" imgW="304776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3414"/>
                          <a:ext cx="3804"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44" name="Rectangle 8"/>
          <p:cNvSpPr>
            <a:spLocks noChangeArrowheads="1"/>
          </p:cNvSpPr>
          <p:nvPr/>
        </p:nvSpPr>
        <p:spPr bwMode="auto">
          <a:xfrm>
            <a:off x="990600" y="606425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只需：4次乘法和4次加法</a:t>
            </a:r>
          </a:p>
        </p:txBody>
      </p:sp>
      <p:graphicFrame>
        <p:nvGraphicFramePr>
          <p:cNvPr id="91145" name="Object 9"/>
          <p:cNvGraphicFramePr>
            <a:graphicFrameLocks noChangeAspect="1"/>
          </p:cNvGraphicFramePr>
          <p:nvPr/>
        </p:nvGraphicFramePr>
        <p:xfrm>
          <a:off x="2627313" y="4565650"/>
          <a:ext cx="5811837" cy="371475"/>
        </p:xfrm>
        <a:graphic>
          <a:graphicData uri="http://schemas.openxmlformats.org/presentationml/2006/ole">
            <mc:AlternateContent xmlns:mc="http://schemas.openxmlformats.org/markup-compatibility/2006">
              <mc:Choice xmlns:v="urn:schemas-microsoft-com:vml" Requires="v">
                <p:oleObj spid="_x0000_s50320" name="公式" r:id="rId5" imgW="2933640" imgH="203040" progId="Equation.3">
                  <p:embed/>
                </p:oleObj>
              </mc:Choice>
              <mc:Fallback>
                <p:oleObj name="公式" r:id="rId5" imgW="293364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565650"/>
                        <a:ext cx="581183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7" name="Text Box 10"/>
          <p:cNvSpPr txBox="1">
            <a:spLocks noChangeArrowheads="1"/>
          </p:cNvSpPr>
          <p:nvPr/>
        </p:nvSpPr>
        <p:spPr bwMode="auto">
          <a:xfrm>
            <a:off x="900113" y="692150"/>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t>算法二：</a:t>
            </a:r>
            <a:r>
              <a:rPr lang="zh-CN" altLang="en-US" b="1" dirty="0">
                <a:latin typeface="Arial" panose="020B0604020202020204" pitchFamily="34" charset="0"/>
              </a:rPr>
              <a:t>秦九韶算法</a:t>
            </a:r>
          </a:p>
        </p:txBody>
      </p:sp>
      <p:graphicFrame>
        <p:nvGraphicFramePr>
          <p:cNvPr id="91150" name="Object 14"/>
          <p:cNvGraphicFramePr>
            <a:graphicFrameLocks noChangeAspect="1"/>
          </p:cNvGraphicFramePr>
          <p:nvPr/>
        </p:nvGraphicFramePr>
        <p:xfrm>
          <a:off x="857250" y="1500188"/>
          <a:ext cx="7677150" cy="550862"/>
        </p:xfrm>
        <a:graphic>
          <a:graphicData uri="http://schemas.openxmlformats.org/presentationml/2006/ole">
            <mc:AlternateContent xmlns:mc="http://schemas.openxmlformats.org/markup-compatibility/2006">
              <mc:Choice xmlns:v="urn:schemas-microsoft-com:vml" Requires="v">
                <p:oleObj spid="_x0000_s50321" name="Equation" r:id="rId7" imgW="2946240" imgH="228600" progId="">
                  <p:embed/>
                </p:oleObj>
              </mc:Choice>
              <mc:Fallback>
                <p:oleObj name="Equation" r:id="rId7" imgW="2946240" imgH="228600" progId="">
                  <p:embed/>
                  <p:pic>
                    <p:nvPicPr>
                      <p:cNvPr id="0" name="Object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857250" y="1500188"/>
                        <a:ext cx="76771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51" name="Object 15"/>
          <p:cNvGraphicFramePr>
            <a:graphicFrameLocks noChangeAspect="1"/>
          </p:cNvGraphicFramePr>
          <p:nvPr/>
        </p:nvGraphicFramePr>
        <p:xfrm>
          <a:off x="857250" y="2143125"/>
          <a:ext cx="7248525" cy="1682750"/>
        </p:xfrm>
        <a:graphic>
          <a:graphicData uri="http://schemas.openxmlformats.org/presentationml/2006/ole">
            <mc:AlternateContent xmlns:mc="http://schemas.openxmlformats.org/markup-compatibility/2006">
              <mc:Choice xmlns:v="urn:schemas-microsoft-com:vml" Requires="v">
                <p:oleObj spid="_x0000_s50322" name="Equation" r:id="rId9" imgW="2781000" imgH="698400" progId="">
                  <p:embed/>
                </p:oleObj>
              </mc:Choice>
              <mc:Fallback>
                <p:oleObj name="Equation" r:id="rId9" imgW="2781000" imgH="69840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7250" y="2143125"/>
                        <a:ext cx="7248525" cy="168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6"/>
          <p:cNvGrpSpPr>
            <a:grpSpLocks/>
          </p:cNvGrpSpPr>
          <p:nvPr/>
        </p:nvGrpSpPr>
        <p:grpSpPr bwMode="auto">
          <a:xfrm>
            <a:off x="1214439" y="3929068"/>
            <a:ext cx="4796847" cy="461963"/>
            <a:chOff x="4150" y="3113"/>
            <a:chExt cx="2128" cy="291"/>
          </a:xfrm>
        </p:grpSpPr>
        <p:sp>
          <p:nvSpPr>
            <p:cNvPr id="50192" name="AutoShape 17"/>
            <p:cNvSpPr>
              <a:spLocks noChangeArrowheads="1"/>
            </p:cNvSpPr>
            <p:nvPr/>
          </p:nvSpPr>
          <p:spPr bwMode="auto">
            <a:xfrm>
              <a:off x="4150" y="3203"/>
              <a:ext cx="454" cy="171"/>
            </a:xfrm>
            <a:prstGeom prst="rightArrow">
              <a:avLst>
                <a:gd name="adj1" fmla="val 50000"/>
                <a:gd name="adj2" fmla="val 6637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p>
          </p:txBody>
        </p:sp>
        <p:sp>
          <p:nvSpPr>
            <p:cNvPr id="50193" name="Text Box 18"/>
            <p:cNvSpPr txBox="1">
              <a:spLocks noChangeArrowheads="1"/>
            </p:cNvSpPr>
            <p:nvPr/>
          </p:nvSpPr>
          <p:spPr bwMode="auto">
            <a:xfrm>
              <a:off x="4604" y="3113"/>
              <a:ext cx="16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t>共需</a:t>
              </a:r>
              <a:r>
                <a:rPr lang="en-US" altLang="zh-CN" b="1" dirty="0"/>
                <a:t>n</a:t>
              </a:r>
              <a:r>
                <a:rPr lang="zh-CN" altLang="en-US" b="1" dirty="0"/>
                <a:t>次</a:t>
              </a:r>
              <a:r>
                <a:rPr lang="zh-CN" altLang="en-US" b="1" dirty="0" smtClean="0"/>
                <a:t>乘法和</a:t>
              </a:r>
              <a:r>
                <a:rPr lang="en-US" altLang="zh-CN" b="1" dirty="0" smtClean="0"/>
                <a:t>n</a:t>
              </a:r>
              <a:r>
                <a:rPr lang="zh-CN" altLang="en-US" b="1" dirty="0" smtClean="0"/>
                <a:t>次加法</a:t>
              </a:r>
              <a:endParaRPr lang="zh-CN" altLang="en-US" b="1" dirty="0"/>
            </a:p>
          </p:txBody>
        </p:sp>
      </p:grpSp>
      <p:sp>
        <p:nvSpPr>
          <p:cNvPr id="91155" name="Text Box 19"/>
          <p:cNvSpPr txBox="1">
            <a:spLocks noChangeArrowheads="1"/>
          </p:cNvSpPr>
          <p:nvPr/>
        </p:nvSpPr>
        <p:spPr bwMode="auto">
          <a:xfrm>
            <a:off x="1023938" y="450850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多项式：</a:t>
            </a:r>
          </a:p>
        </p:txBody>
      </p:sp>
      <p:sp>
        <p:nvSpPr>
          <p:cNvPr id="50190"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50191"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矩形 23"/>
          <p:cNvSpPr/>
          <p:nvPr/>
        </p:nvSpPr>
        <p:spPr>
          <a:xfrm>
            <a:off x="900113" y="3789363"/>
            <a:ext cx="7416800" cy="431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611" name="日期占位符 2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936414A-F0C7-4319-9C30-1CD17421898D}"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686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A5A2C88-F023-4059-A1A9-F28CA31FB44C}" type="slidenum">
              <a:rPr lang="zh-CN" altLang="en-US" sz="1200">
                <a:solidFill>
                  <a:srgbClr val="000000"/>
                </a:solidFill>
              </a:rPr>
              <a:pPr eaLnBrk="1" hangingPunct="1"/>
              <a:t>7</a:t>
            </a:fld>
            <a:endParaRPr lang="en-US" altLang="zh-CN" sz="1200">
              <a:solidFill>
                <a:srgbClr val="000000"/>
              </a:solidFill>
            </a:endParaRPr>
          </a:p>
        </p:txBody>
      </p:sp>
      <p:sp>
        <p:nvSpPr>
          <p:cNvPr id="68613" name="Rectangle 5"/>
          <p:cNvSpPr>
            <a:spLocks noChangeArrowheads="1"/>
          </p:cNvSpPr>
          <p:nvPr/>
        </p:nvSpPr>
        <p:spPr bwMode="auto">
          <a:xfrm>
            <a:off x="928688" y="142875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GB" sz="3200" dirty="0">
                <a:latin typeface="Arial" panose="020B0604020202020204" pitchFamily="34" charset="0"/>
              </a:rPr>
              <a:t>     </a:t>
            </a:r>
            <a:r>
              <a:rPr lang="zh-CN" altLang="en-US" b="1" dirty="0">
                <a:latin typeface="Arial" panose="020B0604020202020204" pitchFamily="34" charset="0"/>
              </a:rPr>
              <a:t>数值计算</a:t>
            </a:r>
            <a:r>
              <a:rPr lang="zh-CN" altLang="en-US" dirty="0">
                <a:latin typeface="Arial" panose="020B0604020202020204" pitchFamily="34" charset="0"/>
              </a:rPr>
              <a:t>：</a:t>
            </a:r>
            <a:r>
              <a:rPr lang="zh-CN" altLang="en-US" b="1" dirty="0">
                <a:latin typeface="Arial" panose="020B0604020202020204" pitchFamily="34" charset="0"/>
              </a:rPr>
              <a:t>研究怎样利用算盘、算尺、计算器、</a:t>
            </a:r>
            <a:r>
              <a:rPr lang="zh-CN" altLang="en-US" b="1" dirty="0">
                <a:solidFill>
                  <a:srgbClr val="FF0000"/>
                </a:solidFill>
                <a:latin typeface="Arial" panose="020B0604020202020204" pitchFamily="34" charset="0"/>
              </a:rPr>
              <a:t>计算机</a:t>
            </a:r>
            <a:r>
              <a:rPr lang="zh-CN" altLang="en-US" b="1" dirty="0">
                <a:latin typeface="Arial" panose="020B0604020202020204" pitchFamily="34" charset="0"/>
              </a:rPr>
              <a:t>等工具，来求出</a:t>
            </a:r>
            <a:r>
              <a:rPr lang="zh-CN" altLang="en-US" b="1" dirty="0">
                <a:solidFill>
                  <a:srgbClr val="FF0000"/>
                </a:solidFill>
                <a:latin typeface="Arial" panose="020B0604020202020204" pitchFamily="34" charset="0"/>
              </a:rPr>
              <a:t>数学问题的数值解答</a:t>
            </a:r>
            <a:r>
              <a:rPr lang="zh-CN" altLang="en-US" b="1" dirty="0">
                <a:latin typeface="Arial" panose="020B0604020202020204" pitchFamily="34" charset="0"/>
              </a:rPr>
              <a:t>的学问。</a:t>
            </a:r>
          </a:p>
        </p:txBody>
      </p:sp>
      <p:sp>
        <p:nvSpPr>
          <p:cNvPr id="68614" name="Rectangle 12"/>
          <p:cNvSpPr>
            <a:spLocks noChangeArrowheads="1"/>
          </p:cNvSpPr>
          <p:nvPr/>
        </p:nvSpPr>
        <p:spPr bwMode="auto">
          <a:xfrm>
            <a:off x="1428750" y="2357438"/>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本课程介绍计算机上常用的数值计算方法。</a:t>
            </a:r>
          </a:p>
        </p:txBody>
      </p:sp>
      <p:sp>
        <p:nvSpPr>
          <p:cNvPr id="68615" name="Rectangle 13"/>
          <p:cNvSpPr>
            <a:spLocks noChangeArrowheads="1"/>
          </p:cNvSpPr>
          <p:nvPr/>
        </p:nvSpPr>
        <p:spPr bwMode="auto">
          <a:xfrm>
            <a:off x="1500188" y="2857500"/>
            <a:ext cx="607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计算机解决科学计算问题时经历的几个过程</a:t>
            </a:r>
            <a:r>
              <a:rPr lang="en-US" altLang="zh-CN" b="1" dirty="0">
                <a:latin typeface="Arial" panose="020B0604020202020204" pitchFamily="34" charset="0"/>
              </a:rPr>
              <a:t>:</a:t>
            </a:r>
          </a:p>
        </p:txBody>
      </p:sp>
      <p:sp>
        <p:nvSpPr>
          <p:cNvPr id="68616" name="Rectangle 14"/>
          <p:cNvSpPr>
            <a:spLocks noChangeArrowheads="1"/>
          </p:cNvSpPr>
          <p:nvPr/>
        </p:nvSpPr>
        <p:spPr bwMode="auto">
          <a:xfrm>
            <a:off x="6572250" y="335756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（应用数学）</a:t>
            </a:r>
          </a:p>
        </p:txBody>
      </p:sp>
      <p:sp>
        <p:nvSpPr>
          <p:cNvPr id="68617" name="Rectangle 15"/>
          <p:cNvSpPr>
            <a:spLocks noChangeArrowheads="1"/>
          </p:cNvSpPr>
          <p:nvPr/>
        </p:nvSpPr>
        <p:spPr bwMode="auto">
          <a:xfrm>
            <a:off x="6443663" y="3860800"/>
            <a:ext cx="20129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（计算数学）</a:t>
            </a:r>
          </a:p>
        </p:txBody>
      </p:sp>
      <p:grpSp>
        <p:nvGrpSpPr>
          <p:cNvPr id="68618" name="Group 20"/>
          <p:cNvGrpSpPr>
            <a:grpSpLocks/>
          </p:cNvGrpSpPr>
          <p:nvPr/>
        </p:nvGrpSpPr>
        <p:grpSpPr bwMode="auto">
          <a:xfrm>
            <a:off x="857250" y="3429000"/>
            <a:ext cx="5389563" cy="1716088"/>
            <a:chOff x="528" y="1979"/>
            <a:chExt cx="3395" cy="1081"/>
          </a:xfrm>
        </p:grpSpPr>
        <p:sp>
          <p:nvSpPr>
            <p:cNvPr id="68625" name="Rectangle 4"/>
            <p:cNvSpPr>
              <a:spLocks noChangeArrowheads="1"/>
            </p:cNvSpPr>
            <p:nvPr/>
          </p:nvSpPr>
          <p:spPr bwMode="auto">
            <a:xfrm>
              <a:off x="528" y="1979"/>
              <a:ext cx="339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提出实际问题</a:t>
              </a:r>
              <a:r>
                <a:rPr lang="zh-CN" altLang="en-US" dirty="0">
                  <a:latin typeface="Arial" panose="020B0604020202020204" pitchFamily="34" charset="0"/>
                </a:rPr>
                <a:t>       </a:t>
              </a:r>
              <a:r>
                <a:rPr lang="zh-CN" altLang="en-US" b="1" dirty="0">
                  <a:latin typeface="Arial" panose="020B0604020202020204" pitchFamily="34" charset="0"/>
                </a:rPr>
                <a:t>建立数学模型</a:t>
              </a:r>
            </a:p>
            <a:p>
              <a:pPr eaLnBrk="1" hangingPunct="1">
                <a:lnSpc>
                  <a:spcPct val="90000"/>
                </a:lnSpc>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选用数值计算方法</a:t>
              </a:r>
              <a:r>
                <a:rPr lang="zh-CN" altLang="en-US" dirty="0">
                  <a:latin typeface="Arial" panose="020B0604020202020204" pitchFamily="34" charset="0"/>
                </a:rPr>
                <a:t>      </a:t>
              </a:r>
              <a:r>
                <a:rPr lang="zh-CN" altLang="en-US" b="1" dirty="0">
                  <a:latin typeface="Arial" panose="020B0604020202020204" pitchFamily="34" charset="0"/>
                </a:rPr>
                <a:t>程序设计</a:t>
              </a:r>
              <a:r>
                <a:rPr lang="zh-CN" altLang="en-US" dirty="0">
                  <a:latin typeface="Arial" panose="020B0604020202020204" pitchFamily="34" charset="0"/>
                </a:rPr>
                <a:t>     </a:t>
              </a:r>
            </a:p>
            <a:p>
              <a:pPr eaLnBrk="1" hangingPunct="1">
                <a:lnSpc>
                  <a:spcPct val="90000"/>
                </a:lnSpc>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上机计算求出数值结果</a:t>
              </a:r>
            </a:p>
          </p:txBody>
        </p:sp>
        <p:grpSp>
          <p:nvGrpSpPr>
            <p:cNvPr id="68626" name="Group 19"/>
            <p:cNvGrpSpPr>
              <a:grpSpLocks/>
            </p:cNvGrpSpPr>
            <p:nvPr/>
          </p:nvGrpSpPr>
          <p:grpSpPr bwMode="auto">
            <a:xfrm>
              <a:off x="612" y="2069"/>
              <a:ext cx="3106" cy="991"/>
              <a:chOff x="612" y="2069"/>
              <a:chExt cx="3106" cy="991"/>
            </a:xfrm>
          </p:grpSpPr>
          <p:sp>
            <p:nvSpPr>
              <p:cNvPr id="68627" name="AutoShape 6"/>
              <p:cNvSpPr>
                <a:spLocks noChangeArrowheads="1"/>
              </p:cNvSpPr>
              <p:nvPr/>
            </p:nvSpPr>
            <p:spPr bwMode="auto">
              <a:xfrm>
                <a:off x="1746" y="2069"/>
                <a:ext cx="384" cy="96"/>
              </a:xfrm>
              <a:prstGeom prst="rightArrow">
                <a:avLst>
                  <a:gd name="adj1" fmla="val 50000"/>
                  <a:gd name="adj2" fmla="val 1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28" name="AutoShape 7"/>
              <p:cNvSpPr>
                <a:spLocks noChangeArrowheads="1"/>
              </p:cNvSpPr>
              <p:nvPr/>
            </p:nvSpPr>
            <p:spPr bwMode="auto">
              <a:xfrm>
                <a:off x="2109" y="2296"/>
                <a:ext cx="336" cy="96"/>
              </a:xfrm>
              <a:prstGeom prst="rightArrow">
                <a:avLst>
                  <a:gd name="adj1" fmla="val 50000"/>
                  <a:gd name="adj2" fmla="val 87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29" name="AutoShape 8"/>
              <p:cNvSpPr>
                <a:spLocks noChangeArrowheads="1"/>
              </p:cNvSpPr>
              <p:nvPr/>
            </p:nvSpPr>
            <p:spPr bwMode="auto">
              <a:xfrm>
                <a:off x="3263" y="2297"/>
                <a:ext cx="240" cy="96"/>
              </a:xfrm>
              <a:prstGeom prst="rightArrow">
                <a:avLst>
                  <a:gd name="adj1" fmla="val 50000"/>
                  <a:gd name="adj2" fmla="val 62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30" name="AutoShape 9"/>
              <p:cNvSpPr>
                <a:spLocks noChangeArrowheads="1"/>
              </p:cNvSpPr>
              <p:nvPr/>
            </p:nvSpPr>
            <p:spPr bwMode="auto">
              <a:xfrm>
                <a:off x="3334" y="2069"/>
                <a:ext cx="384" cy="96"/>
              </a:xfrm>
              <a:prstGeom prst="rightArrow">
                <a:avLst>
                  <a:gd name="adj1" fmla="val 50000"/>
                  <a:gd name="adj2" fmla="val 1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31" name="AutoShape 16"/>
              <p:cNvSpPr>
                <a:spLocks noChangeArrowheads="1"/>
              </p:cNvSpPr>
              <p:nvPr/>
            </p:nvSpPr>
            <p:spPr bwMode="auto">
              <a:xfrm>
                <a:off x="612" y="2886"/>
                <a:ext cx="384" cy="96"/>
              </a:xfrm>
              <a:prstGeom prst="rightArrow">
                <a:avLst>
                  <a:gd name="adj1" fmla="val 50000"/>
                  <a:gd name="adj2" fmla="val 1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 name="Rectangle 18"/>
              <p:cNvSpPr>
                <a:spLocks noChangeArrowheads="1"/>
              </p:cNvSpPr>
              <p:nvPr/>
            </p:nvSpPr>
            <p:spPr bwMode="auto">
              <a:xfrm>
                <a:off x="1066" y="2795"/>
                <a:ext cx="2228" cy="26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marL="342900" indent="-342900">
                  <a:lnSpc>
                    <a:spcPct val="90000"/>
                  </a:lnSpc>
                  <a:spcBef>
                    <a:spcPct val="20000"/>
                  </a:spcBef>
                  <a:buClr>
                    <a:srgbClr val="FFFF00"/>
                  </a:buClr>
                  <a:buSzPct val="80000"/>
                  <a:buFont typeface="Wingdings" pitchFamily="2" charset="2"/>
                  <a:buNone/>
                  <a:defRPr/>
                </a:pPr>
                <a:r>
                  <a:rPr lang="zh-CN" altLang="en-US" b="1" dirty="0">
                    <a:latin typeface="Arial" charset="0"/>
                  </a:rPr>
                  <a:t>对数值结果进行分析解释</a:t>
                </a:r>
              </a:p>
            </p:txBody>
          </p:sp>
        </p:grpSp>
      </p:grpSp>
      <p:grpSp>
        <p:nvGrpSpPr>
          <p:cNvPr id="68619" name="Group 23"/>
          <p:cNvGrpSpPr>
            <a:grpSpLocks/>
          </p:cNvGrpSpPr>
          <p:nvPr/>
        </p:nvGrpSpPr>
        <p:grpSpPr bwMode="auto">
          <a:xfrm>
            <a:off x="5743575" y="3716338"/>
            <a:ext cx="1114425" cy="1223962"/>
            <a:chOff x="3606" y="2160"/>
            <a:chExt cx="680" cy="771"/>
          </a:xfrm>
        </p:grpSpPr>
        <p:sp>
          <p:nvSpPr>
            <p:cNvPr id="68623" name="Line 21"/>
            <p:cNvSpPr>
              <a:spLocks noChangeShapeType="1"/>
            </p:cNvSpPr>
            <p:nvPr/>
          </p:nvSpPr>
          <p:spPr bwMode="auto">
            <a:xfrm flipH="1">
              <a:off x="3606" y="2160"/>
              <a:ext cx="680"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4" name="Line 22"/>
            <p:cNvSpPr>
              <a:spLocks noChangeShapeType="1"/>
            </p:cNvSpPr>
            <p:nvPr/>
          </p:nvSpPr>
          <p:spPr bwMode="auto">
            <a:xfrm flipH="1">
              <a:off x="3606" y="2659"/>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20" name="Text Box 24"/>
          <p:cNvSpPr txBox="1">
            <a:spLocks noChangeArrowheads="1"/>
          </p:cNvSpPr>
          <p:nvPr/>
        </p:nvSpPr>
        <p:spPr bwMode="auto">
          <a:xfrm>
            <a:off x="928688" y="5214938"/>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数值计算的研究对象：求解各种数学问题的数值方法的设计、分析；有关的数学理论和软件实现。</a:t>
            </a:r>
            <a:endParaRPr lang="en-US" altLang="zh-CN" b="1">
              <a:latin typeface="Arial" panose="020B0604020202020204" pitchFamily="34" charset="0"/>
            </a:endParaRPr>
          </a:p>
        </p:txBody>
      </p:sp>
      <p:sp>
        <p:nvSpPr>
          <p:cNvPr id="68621"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endParaRPr lang="en-US" altLang="zh-CN" sz="1800" b="1">
              <a:latin typeface="Arial" panose="020B0604020202020204" pitchFamily="34" charset="0"/>
            </a:endParaRPr>
          </a:p>
        </p:txBody>
      </p:sp>
      <p:sp>
        <p:nvSpPr>
          <p:cNvPr id="68622"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8267DD-C8ED-4ECB-BC10-F41F8B564E96}"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829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955101-0BCB-4E66-A40A-9582831BAC2D}" type="slidenum">
              <a:rPr lang="zh-CN" altLang="en-US" sz="1200">
                <a:solidFill>
                  <a:srgbClr val="000000"/>
                </a:solidFill>
              </a:rPr>
              <a:pPr eaLnBrk="1" hangingPunct="1"/>
              <a:t>70</a:t>
            </a:fld>
            <a:endParaRPr lang="en-US" altLang="zh-CN" sz="1200">
              <a:solidFill>
                <a:srgbClr val="000000"/>
              </a:solidFill>
            </a:endParaRPr>
          </a:p>
        </p:txBody>
      </p:sp>
      <p:sp>
        <p:nvSpPr>
          <p:cNvPr id="82948" name="Text Box 7"/>
          <p:cNvSpPr txBox="1">
            <a:spLocks noChangeArrowheads="1"/>
          </p:cNvSpPr>
          <p:nvPr/>
        </p:nvSpPr>
        <p:spPr bwMode="auto">
          <a:xfrm>
            <a:off x="857250" y="1571625"/>
            <a:ext cx="7777163"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除了以上若干原则外，在编程时也应该注意误差的传播，以免出错。例如：</a:t>
            </a:r>
          </a:p>
          <a:p>
            <a:pPr eaLnBrk="1" hangingPunct="1">
              <a:spcBef>
                <a:spcPct val="20000"/>
              </a:spcBef>
              <a:buClr>
                <a:srgbClr val="FFFF00"/>
              </a:buClr>
              <a:buSzPct val="80000"/>
              <a:buFont typeface="Wingdings" panose="05000000000000000000" pitchFamily="2" charset="2"/>
              <a:buNone/>
            </a:pPr>
            <a:r>
              <a:rPr lang="en-US" altLang="zh-CN" b="1"/>
              <a:t>1</a:t>
            </a:r>
            <a:r>
              <a:rPr lang="zh-CN" altLang="en-US" b="1"/>
              <a:t>）</a:t>
            </a:r>
            <a:r>
              <a:rPr lang="en-US" altLang="zh-CN" b="1"/>
              <a:t>If  A=0 Then Goto B Else Goto C</a:t>
            </a:r>
            <a:r>
              <a:rPr lang="zh-CN" altLang="en-US" b="1"/>
              <a:t>；</a:t>
            </a:r>
          </a:p>
          <a:p>
            <a:pPr eaLnBrk="1" hangingPunct="1">
              <a:spcBef>
                <a:spcPct val="20000"/>
              </a:spcBef>
              <a:buClr>
                <a:srgbClr val="FFFF00"/>
              </a:buClr>
              <a:buSzPct val="80000"/>
              <a:buFont typeface="Wingdings" panose="05000000000000000000" pitchFamily="2" charset="2"/>
              <a:buNone/>
            </a:pPr>
            <a:r>
              <a:rPr lang="en-US" altLang="zh-CN" b="1"/>
              <a:t>2</a:t>
            </a:r>
            <a:r>
              <a:rPr lang="zh-CN" altLang="en-US" b="1"/>
              <a:t>）</a:t>
            </a:r>
            <a:r>
              <a:rPr lang="en-US" altLang="zh-CN" b="1"/>
              <a:t>If  |A|≤10</a:t>
            </a:r>
            <a:r>
              <a:rPr lang="en-US" altLang="zh-CN" b="1" baseline="30000"/>
              <a:t>-12</a:t>
            </a:r>
            <a:r>
              <a:rPr lang="en-US" altLang="zh-CN" b="1"/>
              <a:t> Then Goto B Else Goto C</a:t>
            </a:r>
            <a:r>
              <a:rPr lang="zh-CN" altLang="en-US" b="1"/>
              <a:t>；</a:t>
            </a:r>
            <a:endParaRPr lang="en-US" altLang="zh-CN" b="1"/>
          </a:p>
        </p:txBody>
      </p:sp>
      <p:sp>
        <p:nvSpPr>
          <p:cNvPr id="82949" name="Text Box 8"/>
          <p:cNvSpPr txBox="1">
            <a:spLocks noChangeArrowheads="1"/>
          </p:cNvSpPr>
          <p:nvPr/>
        </p:nvSpPr>
        <p:spPr bwMode="auto">
          <a:xfrm>
            <a:off x="857250" y="3392488"/>
            <a:ext cx="7559675"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t>如果单元</a:t>
            </a:r>
            <a:r>
              <a:rPr lang="en-US" altLang="zh-CN" b="1" dirty="0"/>
              <a:t>A</a:t>
            </a:r>
            <a:r>
              <a:rPr lang="zh-CN" altLang="en-US" b="1" dirty="0"/>
              <a:t>中的结果是由前面运算结果得到的，按准确的结果应有</a:t>
            </a:r>
            <a:r>
              <a:rPr lang="en-US" altLang="zh-CN" b="1" dirty="0"/>
              <a:t>A=0</a:t>
            </a:r>
            <a:r>
              <a:rPr lang="zh-CN" altLang="en-US" b="1" dirty="0"/>
              <a:t>，</a:t>
            </a:r>
          </a:p>
          <a:p>
            <a:pPr eaLnBrk="1" hangingPunct="1">
              <a:spcBef>
                <a:spcPct val="20000"/>
              </a:spcBef>
              <a:buClr>
                <a:srgbClr val="FFFF00"/>
              </a:buClr>
              <a:buSzPct val="80000"/>
              <a:buFont typeface="Wingdings" panose="05000000000000000000" pitchFamily="2" charset="2"/>
              <a:buNone/>
            </a:pPr>
            <a:r>
              <a:rPr lang="zh-CN" altLang="en-US" b="1" dirty="0"/>
              <a:t>而由于误差的影响，实际上</a:t>
            </a:r>
            <a:r>
              <a:rPr lang="en-US" altLang="zh-CN" b="1" dirty="0"/>
              <a:t>A≠0</a:t>
            </a:r>
            <a:r>
              <a:rPr lang="zh-CN" altLang="en-US" b="1" dirty="0"/>
              <a:t>但</a:t>
            </a:r>
            <a:r>
              <a:rPr lang="en-US" altLang="zh-CN" b="1" dirty="0"/>
              <a:t>|A|</a:t>
            </a:r>
            <a:r>
              <a:rPr lang="zh-CN" altLang="en-US" b="1" dirty="0"/>
              <a:t>很小，</a:t>
            </a:r>
          </a:p>
          <a:p>
            <a:pPr eaLnBrk="1" hangingPunct="1">
              <a:spcBef>
                <a:spcPct val="20000"/>
              </a:spcBef>
              <a:buClr>
                <a:srgbClr val="FFFF00"/>
              </a:buClr>
              <a:buSzPct val="80000"/>
              <a:buFont typeface="Wingdings" panose="05000000000000000000" pitchFamily="2" charset="2"/>
              <a:buNone/>
            </a:pPr>
            <a:r>
              <a:rPr lang="zh-CN" altLang="en-US" b="1" dirty="0"/>
              <a:t>因此按语句</a:t>
            </a:r>
            <a:r>
              <a:rPr lang="en-US" altLang="zh-CN" b="1" dirty="0"/>
              <a:t>1</a:t>
            </a:r>
            <a:r>
              <a:rPr lang="zh-CN" altLang="en-US" b="1" dirty="0"/>
              <a:t>）原来要执行</a:t>
            </a:r>
            <a:r>
              <a:rPr lang="en-US" altLang="zh-CN" b="1" dirty="0"/>
              <a:t>B</a:t>
            </a:r>
            <a:r>
              <a:rPr lang="zh-CN" altLang="en-US" b="1" dirty="0"/>
              <a:t>，但去选择了</a:t>
            </a:r>
            <a:r>
              <a:rPr lang="en-US" altLang="zh-CN" b="1" dirty="0"/>
              <a:t>C</a:t>
            </a:r>
            <a:r>
              <a:rPr lang="zh-CN" altLang="en-US" b="1" dirty="0"/>
              <a:t>；</a:t>
            </a:r>
          </a:p>
          <a:p>
            <a:pPr eaLnBrk="1" hangingPunct="1">
              <a:spcBef>
                <a:spcPct val="20000"/>
              </a:spcBef>
              <a:buClr>
                <a:srgbClr val="FFFF00"/>
              </a:buClr>
              <a:buSzPct val="80000"/>
              <a:buFont typeface="Wingdings" panose="05000000000000000000" pitchFamily="2" charset="2"/>
              <a:buNone/>
            </a:pPr>
            <a:r>
              <a:rPr lang="zh-CN" altLang="en-US" b="1" dirty="0"/>
              <a:t>而按语句</a:t>
            </a:r>
            <a:r>
              <a:rPr lang="en-US" altLang="zh-CN" b="1" dirty="0"/>
              <a:t>2</a:t>
            </a:r>
            <a:r>
              <a:rPr lang="zh-CN" altLang="en-US" b="1" dirty="0"/>
              <a:t>）就不会出问题。</a:t>
            </a:r>
          </a:p>
          <a:p>
            <a:pPr eaLnBrk="1" hangingPunct="1">
              <a:spcBef>
                <a:spcPct val="20000"/>
              </a:spcBef>
              <a:buClr>
                <a:srgbClr val="FFFF00"/>
              </a:buClr>
              <a:buSzPct val="80000"/>
              <a:buFont typeface="Wingdings" panose="05000000000000000000" pitchFamily="2" charset="2"/>
              <a:buNone/>
            </a:pPr>
            <a:r>
              <a:rPr lang="zh-CN" altLang="en-US" b="1" dirty="0">
                <a:solidFill>
                  <a:srgbClr val="FF0000"/>
                </a:solidFill>
              </a:rPr>
              <a:t>故在编制程序时，切忌用“等号”作为条件语句中的条件，以免误差的影响使程序失真。</a:t>
            </a:r>
            <a:endParaRPr lang="en-US" altLang="zh-CN" b="1" dirty="0">
              <a:solidFill>
                <a:srgbClr val="FF0000"/>
              </a:solidFill>
            </a:endParaRPr>
          </a:p>
        </p:txBody>
      </p:sp>
      <p:sp>
        <p:nvSpPr>
          <p:cNvPr id="82950"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82951"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785813" y="1576388"/>
            <a:ext cx="7772400" cy="1708150"/>
          </a:xfrm>
        </p:spPr>
        <p:txBody>
          <a:bodyPr/>
          <a:lstStyle/>
          <a:p>
            <a:pPr marL="0" indent="0" eaLnBrk="1" hangingPunct="1">
              <a:buFont typeface="Wingdings" panose="05000000000000000000" pitchFamily="2" charset="2"/>
              <a:buNone/>
            </a:pPr>
            <a:r>
              <a:rPr lang="zh-CN" altLang="en-US" sz="2400" dirty="0" smtClean="0">
                <a:latin typeface="宋体" panose="02010600030101010101" pitchFamily="2" charset="-122"/>
                <a:ea typeface="宋体" panose="02010600030101010101" pitchFamily="2" charset="-122"/>
              </a:rPr>
              <a:t>  减少运算次数，避免相近数相减，避免小除数、大乘数和“溢出”，注意运算顺序（如若干数相加时先加绝对值较小的数，避免大数吃小数），防止误差影响扩大（采用稳定算法）。</a:t>
            </a:r>
          </a:p>
          <a:p>
            <a:pPr marL="0" indent="0" eaLnBrk="1" hangingPunct="1">
              <a:buFont typeface="Wingdings" panose="05000000000000000000" pitchFamily="2" charset="2"/>
              <a:buNone/>
            </a:pPr>
            <a:r>
              <a:rPr lang="zh-CN" altLang="en-US" dirty="0" smtClean="0"/>
              <a:t>      </a:t>
            </a:r>
          </a:p>
        </p:txBody>
      </p:sp>
      <p:sp>
        <p:nvSpPr>
          <p:cNvPr id="83971" name="日期占位符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3E6DB7D-5337-4DC0-B153-A0F5401BD703}"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8397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84BCAA-1353-43B7-AC43-ADB2896894DF}" type="slidenum">
              <a:rPr lang="zh-CN" altLang="en-US" sz="1200">
                <a:solidFill>
                  <a:srgbClr val="000000"/>
                </a:solidFill>
              </a:rPr>
              <a:pPr eaLnBrk="1" hangingPunct="1"/>
              <a:t>71</a:t>
            </a:fld>
            <a:endParaRPr lang="en-US" altLang="zh-CN" sz="1200">
              <a:solidFill>
                <a:srgbClr val="000000"/>
              </a:solidFill>
            </a:endParaRPr>
          </a:p>
        </p:txBody>
      </p:sp>
      <p:sp>
        <p:nvSpPr>
          <p:cNvPr id="83973" name="Text Box 4"/>
          <p:cNvSpPr txBox="1">
            <a:spLocks noChangeArrowheads="1"/>
          </p:cNvSpPr>
          <p:nvPr/>
        </p:nvSpPr>
        <p:spPr bwMode="auto">
          <a:xfrm>
            <a:off x="1619672" y="3645024"/>
            <a:ext cx="5014913" cy="4619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dirty="0"/>
              <a:t>作业</a:t>
            </a:r>
            <a:r>
              <a:rPr lang="en-US" altLang="zh-CN" dirty="0"/>
              <a:t>:</a:t>
            </a:r>
            <a:r>
              <a:rPr lang="zh-CN" altLang="en-US" dirty="0"/>
              <a:t>习题一</a:t>
            </a:r>
            <a:r>
              <a:rPr lang="en-US" altLang="zh-CN" dirty="0"/>
              <a:t>(p26)</a:t>
            </a:r>
            <a:r>
              <a:rPr lang="zh-CN" altLang="en-US" dirty="0"/>
              <a:t>第</a:t>
            </a:r>
            <a:r>
              <a:rPr lang="en-US" altLang="zh-CN" dirty="0"/>
              <a:t>1</a:t>
            </a:r>
            <a:r>
              <a:rPr lang="zh-CN" altLang="en-US" dirty="0"/>
              <a:t>题</a:t>
            </a:r>
            <a:r>
              <a:rPr lang="en-US" altLang="zh-CN" dirty="0"/>
              <a:t>,</a:t>
            </a:r>
            <a:r>
              <a:rPr lang="zh-CN" altLang="en-US" dirty="0"/>
              <a:t>第</a:t>
            </a:r>
            <a:r>
              <a:rPr lang="en-US" altLang="zh-CN" dirty="0"/>
              <a:t>2</a:t>
            </a:r>
            <a:r>
              <a:rPr lang="zh-CN" altLang="en-US" dirty="0"/>
              <a:t>题</a:t>
            </a:r>
            <a:r>
              <a:rPr lang="en-US" altLang="zh-CN" dirty="0"/>
              <a:t>, </a:t>
            </a:r>
            <a:r>
              <a:rPr lang="zh-CN" altLang="en-US" dirty="0"/>
              <a:t>第</a:t>
            </a:r>
            <a:r>
              <a:rPr lang="en-US" altLang="zh-CN" dirty="0"/>
              <a:t>9</a:t>
            </a:r>
            <a:r>
              <a:rPr lang="zh-CN" altLang="en-US" dirty="0"/>
              <a:t>题</a:t>
            </a:r>
          </a:p>
        </p:txBody>
      </p:sp>
      <p:sp>
        <p:nvSpPr>
          <p:cNvPr id="83975" name="矩形 10"/>
          <p:cNvSpPr>
            <a:spLocks noChangeArrowheads="1"/>
          </p:cNvSpPr>
          <p:nvPr/>
        </p:nvSpPr>
        <p:spPr bwMode="auto">
          <a:xfrm>
            <a:off x="179388" y="755650"/>
            <a:ext cx="3878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减少计算误差的措施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928688" y="1643063"/>
            <a:ext cx="7772400" cy="3514725"/>
          </a:xfrm>
        </p:spPr>
        <p:txBody>
          <a:bodyPr/>
          <a:lstStyle/>
          <a:p>
            <a:pPr marL="0" indent="0" eaLnBrk="1" hangingPunct="1">
              <a:buFont typeface="Wingdings" panose="05000000000000000000" pitchFamily="2" charset="2"/>
              <a:buNone/>
            </a:pPr>
            <a:r>
              <a:rPr lang="zh-CN" altLang="en-US" sz="2400" dirty="0" smtClean="0"/>
              <a:t>      </a:t>
            </a:r>
            <a:r>
              <a:rPr lang="zh-CN" altLang="en-US" sz="2400" b="1" dirty="0" smtClean="0">
                <a:latin typeface="宋体" panose="02010600030101010101" pitchFamily="2" charset="-122"/>
                <a:ea typeface="宋体" panose="02010600030101010101" pitchFamily="2" charset="-122"/>
              </a:rPr>
              <a:t>本章阐明了误差理论的基本概念，误差在近似值运算中的传播规律及其估算方法，以及数值稳定性的概念。</a:t>
            </a:r>
          </a:p>
          <a:p>
            <a:pPr marL="0" indent="0" eaLnBrk="1" hangingPunct="1">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按照误差产生的来源不同，有“过失误差”和“非过失误差”之分。后者又可分为“模型误差”、“观测误差”、“截断误差”和“舍入误差”等。</a:t>
            </a:r>
          </a:p>
          <a:p>
            <a:pPr marL="0" indent="0" eaLnBrk="1" hangingPunct="1">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误差的表示法有两种：绝对误差和相对误差。</a:t>
            </a:r>
          </a:p>
          <a:p>
            <a:pPr marL="0" indent="0" eaLnBrk="1" hangingPunct="1">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计算机中进行的都是有限位数的运算，因此有效数字的概念是重要的，它与误差之间有着密切的关联。</a:t>
            </a:r>
          </a:p>
          <a:p>
            <a:pPr marL="0" indent="0" eaLnBrk="1" hangingPunct="1">
              <a:buFont typeface="Wingdings" panose="05000000000000000000" pitchFamily="2" charset="2"/>
              <a:buNone/>
            </a:pPr>
            <a:r>
              <a:rPr lang="zh-CN" altLang="en-US" sz="2400" dirty="0" smtClean="0"/>
              <a:t>       </a:t>
            </a:r>
          </a:p>
          <a:p>
            <a:pPr marL="0" indent="0" eaLnBrk="1" hangingPunct="1">
              <a:buFont typeface="Wingdings" panose="05000000000000000000" pitchFamily="2" charset="2"/>
              <a:buNone/>
            </a:pPr>
            <a:endParaRPr lang="zh-CN" altLang="en-US" sz="2400" dirty="0" smtClean="0"/>
          </a:p>
        </p:txBody>
      </p:sp>
      <p:sp>
        <p:nvSpPr>
          <p:cNvPr id="84995"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ECE40CC-D79E-4592-BA25-522AA50B810B}" type="datetime13">
              <a:rPr lang="zh-CN" altLang="en-US" sz="1200" smtClean="0">
                <a:solidFill>
                  <a:srgbClr val="000000"/>
                </a:solidFill>
              </a:rPr>
              <a:pPr eaLnBrk="1" hangingPunct="1"/>
              <a:t>下午2时37分23秒</a:t>
            </a:fld>
            <a:endParaRPr lang="en-US" altLang="zh-CN" sz="1200" smtClean="0">
              <a:solidFill>
                <a:srgbClr val="000000"/>
              </a:solidFill>
            </a:endParaRPr>
          </a:p>
        </p:txBody>
      </p:sp>
      <p:sp>
        <p:nvSpPr>
          <p:cNvPr id="849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0C58078-C04B-402B-9AF9-0FA907EC51F2}" type="slidenum">
              <a:rPr lang="zh-CN" altLang="en-US" sz="1200">
                <a:solidFill>
                  <a:srgbClr val="000000"/>
                </a:solidFill>
              </a:rPr>
              <a:pPr eaLnBrk="1" hangingPunct="1"/>
              <a:t>72</a:t>
            </a:fld>
            <a:endParaRPr lang="en-US" altLang="zh-CN" sz="1200">
              <a:solidFill>
                <a:srgbClr val="000000"/>
              </a:solidFill>
            </a:endParaRPr>
          </a:p>
        </p:txBody>
      </p:sp>
      <p:sp>
        <p:nvSpPr>
          <p:cNvPr id="71682" name="Rectangle 2"/>
          <p:cNvSpPr>
            <a:spLocks noGrp="1" noChangeArrowheads="1"/>
          </p:cNvSpPr>
          <p:nvPr>
            <p:ph type="title"/>
          </p:nvPr>
        </p:nvSpPr>
        <p:spPr>
          <a:xfrm>
            <a:off x="3962400" y="366936"/>
            <a:ext cx="1524000" cy="685800"/>
          </a:xfrm>
        </p:spPr>
        <p:txBody>
          <a:bodyPr>
            <a:normAutofit fontScale="90000"/>
          </a:bodyPr>
          <a:lstStyle/>
          <a:p>
            <a:pPr marL="54864" eaLnBrk="1" fontAlgn="auto" hangingPunct="1">
              <a:spcAft>
                <a:spcPts val="0"/>
              </a:spcAft>
              <a:defRPr/>
            </a:pPr>
            <a:r>
              <a:rPr lang="zh-CN" altLang="en-US" dirty="0" smtClean="0">
                <a:solidFill>
                  <a:schemeClr val="tx2">
                    <a:tint val="100000"/>
                    <a:shade val="90000"/>
                    <a:satMod val="250000"/>
                    <a:alpha val="100000"/>
                  </a:schemeClr>
                </a:solidFill>
              </a:rPr>
              <a:t>小结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841625" y="2792413"/>
            <a:ext cx="3460750" cy="708025"/>
          </a:xfrm>
          <a:prstGeom prst="rect">
            <a:avLst/>
          </a:prstGeom>
          <a:noFill/>
        </p:spPr>
        <p:txBody>
          <a:bodyPr>
            <a:spAutoFit/>
          </a:bodyPr>
          <a:lstStyle/>
          <a:p>
            <a:pPr algn="ctr">
              <a:defRPr/>
            </a:pPr>
            <a:r>
              <a:rPr lang="en-US" altLang="zh-CN" sz="4000" b="1"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THANK YOU</a:t>
            </a:r>
            <a:endParaRPr lang="zh-CN" altLang="en-US" sz="4000" b="1"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p:txBody>
      </p:sp>
      <p:grpSp>
        <p:nvGrpSpPr>
          <p:cNvPr id="86019" name="组合 27"/>
          <p:cNvGrpSpPr>
            <a:grpSpLocks/>
          </p:cNvGrpSpPr>
          <p:nvPr/>
        </p:nvGrpSpPr>
        <p:grpSpPr bwMode="auto">
          <a:xfrm>
            <a:off x="0" y="2927350"/>
            <a:ext cx="2808288" cy="430213"/>
            <a:chOff x="-32" y="2928934"/>
            <a:chExt cx="1692000" cy="429752"/>
          </a:xfrm>
        </p:grpSpPr>
        <p:sp>
          <p:nvSpPr>
            <p:cNvPr id="30" name="矩形 29"/>
            <p:cNvSpPr/>
            <p:nvPr/>
          </p:nvSpPr>
          <p:spPr>
            <a:xfrm>
              <a:off x="-32" y="292893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p:cNvSpPr/>
            <p:nvPr/>
          </p:nvSpPr>
          <p:spPr>
            <a:xfrm>
              <a:off x="-32" y="307165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32" y="321437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6020" name="组合 28"/>
          <p:cNvGrpSpPr>
            <a:grpSpLocks/>
          </p:cNvGrpSpPr>
          <p:nvPr/>
        </p:nvGrpSpPr>
        <p:grpSpPr bwMode="auto">
          <a:xfrm>
            <a:off x="6357938" y="2927350"/>
            <a:ext cx="2808287" cy="430213"/>
            <a:chOff x="7452032" y="1863858"/>
            <a:chExt cx="1692000" cy="429752"/>
          </a:xfrm>
        </p:grpSpPr>
        <p:sp>
          <p:nvSpPr>
            <p:cNvPr id="34" name="矩形 33"/>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69634" name="Rectangle 4"/>
          <p:cNvSpPr>
            <a:spLocks noGrp="1" noChangeArrowheads="1"/>
          </p:cNvSpPr>
          <p:nvPr>
            <p:ph idx="1"/>
          </p:nvPr>
        </p:nvSpPr>
        <p:spPr>
          <a:xfrm>
            <a:off x="1000125" y="1571625"/>
            <a:ext cx="7772400" cy="1944688"/>
          </a:xfrm>
        </p:spPr>
        <p:txBody>
          <a:bodyPr/>
          <a:lstStyle/>
          <a:p>
            <a:pPr marL="0" indent="0" eaLnBrk="1" hangingPunct="1">
              <a:buFont typeface="Wingdings 2" panose="05020102010507070707" pitchFamily="18" charset="2"/>
              <a:buNone/>
            </a:pPr>
            <a:r>
              <a:rPr kumimoji="1" lang="zh-CN" altLang="en-US" sz="2400" b="1" dirty="0" smtClean="0">
                <a:latin typeface="Arial" panose="020B0604020202020204" pitchFamily="34" charset="0"/>
                <a:ea typeface="宋体" panose="02010600030101010101" pitchFamily="2" charset="-122"/>
              </a:rPr>
              <a:t>       </a:t>
            </a:r>
            <a:r>
              <a:rPr kumimoji="1" lang="zh-CN" altLang="en-US" sz="2400" b="1" dirty="0" smtClean="0">
                <a:solidFill>
                  <a:srgbClr val="FF0000"/>
                </a:solidFill>
                <a:latin typeface="Arial" panose="020B0604020202020204" pitchFamily="34" charset="0"/>
                <a:ea typeface="宋体" panose="02010600030101010101" pitchFamily="2" charset="-122"/>
              </a:rPr>
              <a:t>计算机实质上只会做加减乘除等算术运算和一些逻辑运算。</a:t>
            </a:r>
            <a:r>
              <a:rPr kumimoji="1" lang="zh-CN" altLang="en-US" sz="2400" b="1" dirty="0" smtClean="0">
                <a:latin typeface="Arial" panose="020B0604020202020204" pitchFamily="34" charset="0"/>
                <a:ea typeface="宋体" panose="02010600030101010101" pitchFamily="2" charset="-122"/>
              </a:rPr>
              <a:t>由这些基本运算及运算顺序的规定构成的完整的解题步骤，称为算法。它可用框图、算法语言、数学语言或自然语言描述。用计算机算法语言描述的算法称为计算机程序。</a:t>
            </a:r>
          </a:p>
        </p:txBody>
      </p:sp>
      <p:sp>
        <p:nvSpPr>
          <p:cNvPr id="69635"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E0C30A-90D8-4427-A389-592E6CCDB4A7}"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696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9E86BC-D27B-4DFC-B28D-AE39F6AF1B63}" type="slidenum">
              <a:rPr lang="zh-CN" altLang="en-US" sz="1200">
                <a:solidFill>
                  <a:srgbClr val="000000"/>
                </a:solidFill>
              </a:rPr>
              <a:pPr eaLnBrk="1" hangingPunct="1"/>
              <a:t>8</a:t>
            </a:fld>
            <a:endParaRPr lang="en-US" altLang="zh-CN" sz="1200">
              <a:solidFill>
                <a:srgbClr val="000000"/>
              </a:solidFill>
            </a:endParaRPr>
          </a:p>
        </p:txBody>
      </p:sp>
      <p:sp>
        <p:nvSpPr>
          <p:cNvPr id="69637"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69638"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Text Box 12"/>
          <p:cNvSpPr txBox="1">
            <a:spLocks noChangeArrowheads="1"/>
          </p:cNvSpPr>
          <p:nvPr/>
        </p:nvSpPr>
        <p:spPr bwMode="auto">
          <a:xfrm>
            <a:off x="1000125" y="3643313"/>
            <a:ext cx="75819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数值计算是用计算机进行数学计算的，而计算机的运算速度高，可以承担各种计算工作。因此，</a:t>
            </a:r>
            <a:r>
              <a:rPr lang="zh-CN" altLang="en-US" b="1" dirty="0">
                <a:solidFill>
                  <a:srgbClr val="FF0000"/>
                </a:solidFill>
                <a:latin typeface="Arial" panose="020B0604020202020204" pitchFamily="34" charset="0"/>
              </a:rPr>
              <a:t>很多人甚至为数不少的一些科研人员，常常认为只要把涉及到的一些数学公式，用一种计算机语言正确编程，计算机就一定能给出正确的结果。</a:t>
            </a:r>
          </a:p>
        </p:txBody>
      </p:sp>
      <p:sp>
        <p:nvSpPr>
          <p:cNvPr id="69640" name="矩形 8"/>
          <p:cNvSpPr>
            <a:spLocks noChangeArrowheads="1"/>
          </p:cNvSpPr>
          <p:nvPr/>
        </p:nvSpPr>
        <p:spPr bwMode="auto">
          <a:xfrm>
            <a:off x="395288" y="549275"/>
            <a:ext cx="305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数值计算的任务</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
          <p:cNvGraphicFramePr>
            <a:graphicFrameLocks noGrp="1" noChangeAspect="1"/>
          </p:cNvGraphicFramePr>
          <p:nvPr>
            <p:ph sz="half" idx="1"/>
          </p:nvPr>
        </p:nvGraphicFramePr>
        <p:xfrm>
          <a:off x="1835150" y="2276475"/>
          <a:ext cx="4916488" cy="2474913"/>
        </p:xfrm>
        <a:graphic>
          <a:graphicData uri="http://schemas.openxmlformats.org/presentationml/2006/ole">
            <mc:AlternateContent xmlns:mc="http://schemas.openxmlformats.org/markup-compatibility/2006">
              <mc:Choice xmlns:v="urn:schemas-microsoft-com:vml" Requires="v">
                <p:oleObj spid="_x0000_s1063" name="公式" r:id="rId3" imgW="1866600" imgH="939600" progId="Equation.3">
                  <p:embed/>
                </p:oleObj>
              </mc:Choice>
              <mc:Fallback>
                <p:oleObj name="公式" r:id="rId3" imgW="1866600" imgH="939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276475"/>
                        <a:ext cx="4916488" cy="24749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27"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08FBC23-844A-4069-9879-B071158281A3}" type="datetime13">
              <a:rPr lang="zh-CN" altLang="en-US" sz="1200" smtClean="0">
                <a:solidFill>
                  <a:srgbClr val="000000"/>
                </a:solidFill>
              </a:rPr>
              <a:pPr eaLnBrk="1" hangingPunct="1"/>
              <a:t>下午2时37分21秒</a:t>
            </a:fld>
            <a:endParaRPr lang="en-US" altLang="zh-CN" sz="1200" smtClean="0">
              <a:solidFill>
                <a:srgbClr val="000000"/>
              </a:solidFill>
            </a:endParaRPr>
          </a:p>
        </p:txBody>
      </p:sp>
      <p:sp>
        <p:nvSpPr>
          <p:cNvPr id="102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2524C1C-35BE-4599-97E2-309CE16BB4B4}" type="slidenum">
              <a:rPr lang="zh-CN" altLang="en-US" sz="1200">
                <a:solidFill>
                  <a:srgbClr val="000000"/>
                </a:solidFill>
              </a:rPr>
              <a:pPr eaLnBrk="1" hangingPunct="1"/>
              <a:t>9</a:t>
            </a:fld>
            <a:endParaRPr lang="en-US" altLang="zh-CN" sz="1200">
              <a:solidFill>
                <a:srgbClr val="000000"/>
              </a:solidFill>
            </a:endParaRPr>
          </a:p>
        </p:txBody>
      </p:sp>
      <p:sp>
        <p:nvSpPr>
          <p:cNvPr id="1029" name="Text Box 6"/>
          <p:cNvSpPr txBox="1">
            <a:spLocks noChangeArrowheads="1"/>
          </p:cNvSpPr>
          <p:nvPr/>
        </p:nvSpPr>
        <p:spPr bwMode="auto">
          <a:xfrm>
            <a:off x="468313" y="1700213"/>
            <a:ext cx="328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例</a:t>
            </a:r>
            <a:r>
              <a:rPr lang="en-US" altLang="zh-CN" b="1">
                <a:latin typeface="宋体" panose="02010600030101010101" pitchFamily="2" charset="-122"/>
              </a:rPr>
              <a:t>1.1 </a:t>
            </a:r>
            <a:r>
              <a:rPr lang="zh-CN" altLang="en-US" b="1">
                <a:latin typeface="宋体" panose="02010600030101010101" pitchFamily="2" charset="-122"/>
              </a:rPr>
              <a:t>求解线性方程组</a:t>
            </a:r>
          </a:p>
        </p:txBody>
      </p:sp>
      <p:sp>
        <p:nvSpPr>
          <p:cNvPr id="1030"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031"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p:cNvSpPr>
            <a:spLocks noChangeArrowheads="1"/>
          </p:cNvSpPr>
          <p:nvPr/>
        </p:nvSpPr>
        <p:spPr bwMode="auto">
          <a:xfrm>
            <a:off x="2124075" y="5229225"/>
            <a:ext cx="5219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B0F0"/>
                </a:solidFill>
                <a:latin typeface="Arial" panose="020B0604020202020204" pitchFamily="34" charset="0"/>
              </a:rPr>
              <a:t>克莱姆（</a:t>
            </a:r>
            <a:r>
              <a:rPr lang="en-US" altLang="zh-CN" b="1">
                <a:solidFill>
                  <a:srgbClr val="00B0F0"/>
                </a:solidFill>
                <a:latin typeface="Arial" panose="020B0604020202020204" pitchFamily="34" charset="0"/>
              </a:rPr>
              <a:t>Cramer）</a:t>
            </a:r>
            <a:r>
              <a:rPr lang="zh-CN" altLang="en-US" b="1">
                <a:solidFill>
                  <a:srgbClr val="00B0F0"/>
                </a:solidFill>
                <a:latin typeface="Arial" panose="020B0604020202020204" pitchFamily="34" charset="0"/>
              </a:rPr>
              <a:t>法则 求解</a:t>
            </a:r>
            <a:endParaRPr lang="en-US" altLang="zh-CN" b="1">
              <a:solidFill>
                <a:srgbClr val="00B0F0"/>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nels">
      <a:fillStyleLst>
        <a:solidFill>
          <a:schemeClr val="phClr"/>
        </a:solidFill>
        <a:gradFill rotWithShape="1">
          <a:gsLst>
            <a:gs pos="0">
              <a:schemeClr val="phClr">
                <a:tint val="90000"/>
                <a:shade val="100000"/>
                <a:satMod val="150000"/>
              </a:schemeClr>
            </a:gs>
            <a:gs pos="35000">
              <a:schemeClr val="phClr">
                <a:tint val="90000"/>
                <a:alpha val="85000"/>
                <a:satMod val="150000"/>
              </a:schemeClr>
            </a:gs>
            <a:gs pos="100000">
              <a:schemeClr val="phClr">
                <a:tint val="80000"/>
                <a:alpha val="75000"/>
                <a:satMod val="150000"/>
              </a:schemeClr>
            </a:gs>
          </a:gsLst>
          <a:lin ang="16200000" scaled="1"/>
        </a:gradFill>
        <a:gradFill rotWithShape="1">
          <a:gsLst>
            <a:gs pos="0">
              <a:schemeClr val="phClr">
                <a:shade val="60000"/>
                <a:satMod val="135000"/>
              </a:schemeClr>
            </a:gs>
            <a:gs pos="80000">
              <a:schemeClr val="phClr">
                <a:shade val="90000"/>
                <a:satMod val="135000"/>
              </a:schemeClr>
            </a:gs>
            <a:gs pos="100000">
              <a:schemeClr val="phClr">
                <a:tint val="90000"/>
                <a:shade val="100000"/>
                <a:satMod val="135000"/>
              </a:schemeClr>
            </a:gs>
          </a:gsLst>
          <a:lin ang="16200000" scaled="0"/>
        </a:gradFill>
      </a:fillStyleLst>
      <a:lnStyleLst>
        <a:ln w="6350" cap="flat" cmpd="sng" algn="ctr">
          <a:solidFill>
            <a:schemeClr val="phClr">
              <a:shade val="95000"/>
              <a:alpha val="80000"/>
              <a:satMod val="105000"/>
            </a:schemeClr>
          </a:solidFill>
          <a:prstDash val="solid"/>
        </a:ln>
        <a:ln w="12700" cap="flat" cmpd="sng" algn="ctr">
          <a:solidFill>
            <a:schemeClr val="phClr">
              <a:alpha val="70000"/>
            </a:schemeClr>
          </a:solidFill>
          <a:prstDash val="solid"/>
        </a:ln>
        <a:ln w="19050" cap="flat" cmpd="sng" algn="ctr">
          <a:solidFill>
            <a:schemeClr val="phClr">
              <a:alpha val="60000"/>
            </a:schemeClr>
          </a:solidFill>
          <a:prstDash val="solid"/>
        </a:ln>
      </a:lnStyleLst>
      <a:effectStyleLst>
        <a:effectStyle>
          <a:effectLst/>
        </a:effectStyle>
        <a:effectStyle>
          <a:effectLst>
            <a:outerShdw blurRad="101600" sx="101000" sy="101000" rotWithShape="0">
              <a:srgbClr val="FFFFFF">
                <a:alpha val="25000"/>
              </a:srgbClr>
            </a:outerShdw>
          </a:effectLst>
        </a:effectStyle>
        <a:effectStyle>
          <a:effectLst>
            <a:outerShdw blurRad="101600" sx="101000" sy="101000" rotWithShape="0">
              <a:srgbClr val="FFFFFF">
                <a:alpha val="25000"/>
              </a:srgbClr>
            </a:outerShdw>
            <a:reflection blurRad="12700" stA="35000" endPos="40000" dist="50800" dir="5400000" sy="-100000" rotWithShape="0"/>
          </a:effectLst>
          <a:scene3d>
            <a:camera prst="orthographicFront">
              <a:rot lat="0" lon="0" rev="0"/>
            </a:camera>
            <a:lightRig rig="twoPt" dir="t">
              <a:rot lat="0" lon="0" rev="4200000"/>
            </a:lightRig>
          </a:scene3d>
          <a:sp3d prstMaterial="softEdge">
            <a:bevelT w="63500" h="25400"/>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4220</TotalTime>
  <Words>5320</Words>
  <Application>Microsoft Office PowerPoint</Application>
  <PresentationFormat>全屏显示(4:3)</PresentationFormat>
  <Paragraphs>636</Paragraphs>
  <Slides>73</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6" baseType="lpstr">
      <vt:lpstr>맑은 고딕</vt:lpstr>
      <vt:lpstr>黑体</vt:lpstr>
      <vt:lpstr>宋体</vt:lpstr>
      <vt:lpstr>微软雅黑</vt:lpstr>
      <vt:lpstr>Arial</vt:lpstr>
      <vt:lpstr>Bernard MT Condensed</vt:lpstr>
      <vt:lpstr>Gill Sans MT</vt:lpstr>
      <vt:lpstr>Times New Roman</vt:lpstr>
      <vt:lpstr>Wingdings</vt:lpstr>
      <vt:lpstr>Wingdings 2</vt:lpstr>
      <vt:lpstr>奇秀山川</vt:lpstr>
      <vt:lpstr>公式</vt:lpstr>
      <vt:lpstr>Equation</vt:lpstr>
      <vt:lpstr>PowerPoint 演示文稿</vt:lpstr>
      <vt:lpstr>课程教材</vt:lpstr>
      <vt:lpstr>网络资源</vt:lpstr>
      <vt:lpstr>PowerPoint 演示文稿</vt:lpstr>
      <vt:lpstr>考核标准</vt:lpstr>
      <vt:lpstr>课程内容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计算机中的数系与运算特点</vt:lpstr>
      <vt:lpstr>PowerPoint 演示文稿</vt:lpstr>
      <vt:lpstr>PowerPoint 演示文稿</vt:lpstr>
      <vt:lpstr>PowerPoint 演示文稿</vt:lpstr>
      <vt:lpstr>PowerPoint 演示文稿</vt:lpstr>
      <vt:lpstr>PowerPoint 演示文稿</vt:lpstr>
      <vt:lpstr>PowerPoint 演示文稿</vt:lpstr>
      <vt:lpstr>1.3  数值计算的误差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dc:creator>
  <cp:lastModifiedBy>ASUS</cp:lastModifiedBy>
  <cp:revision>331</cp:revision>
  <dcterms:created xsi:type="dcterms:W3CDTF">1601-01-01T00:00:00Z</dcterms:created>
  <dcterms:modified xsi:type="dcterms:W3CDTF">2019-02-27T08:43:15Z</dcterms:modified>
</cp:coreProperties>
</file>