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110"/>
  </p:notesMasterIdLst>
  <p:sldIdLst>
    <p:sldId id="379" r:id="rId2"/>
    <p:sldId id="257" r:id="rId3"/>
    <p:sldId id="294" r:id="rId4"/>
    <p:sldId id="295" r:id="rId5"/>
    <p:sldId id="258" r:id="rId6"/>
    <p:sldId id="376" r:id="rId7"/>
    <p:sldId id="377" r:id="rId8"/>
    <p:sldId id="375" r:id="rId9"/>
    <p:sldId id="296" r:id="rId10"/>
    <p:sldId id="259" r:id="rId11"/>
    <p:sldId id="297" r:id="rId12"/>
    <p:sldId id="260" r:id="rId13"/>
    <p:sldId id="298" r:id="rId14"/>
    <p:sldId id="261" r:id="rId15"/>
    <p:sldId id="262" r:id="rId16"/>
    <p:sldId id="299" r:id="rId17"/>
    <p:sldId id="300" r:id="rId18"/>
    <p:sldId id="301" r:id="rId19"/>
    <p:sldId id="264" r:id="rId20"/>
    <p:sldId id="265" r:id="rId21"/>
    <p:sldId id="266" r:id="rId22"/>
    <p:sldId id="302" r:id="rId23"/>
    <p:sldId id="303" r:id="rId24"/>
    <p:sldId id="267" r:id="rId25"/>
    <p:sldId id="270" r:id="rId26"/>
    <p:sldId id="271" r:id="rId27"/>
    <p:sldId id="304" r:id="rId28"/>
    <p:sldId id="305" r:id="rId29"/>
    <p:sldId id="272" r:id="rId30"/>
    <p:sldId id="306" r:id="rId31"/>
    <p:sldId id="273" r:id="rId32"/>
    <p:sldId id="275" r:id="rId33"/>
    <p:sldId id="276" r:id="rId34"/>
    <p:sldId id="307" r:id="rId35"/>
    <p:sldId id="308" r:id="rId36"/>
    <p:sldId id="277" r:id="rId37"/>
    <p:sldId id="309" r:id="rId38"/>
    <p:sldId id="278" r:id="rId39"/>
    <p:sldId id="283" r:id="rId40"/>
    <p:sldId id="310" r:id="rId41"/>
    <p:sldId id="284" r:id="rId42"/>
    <p:sldId id="285" r:id="rId43"/>
    <p:sldId id="286" r:id="rId44"/>
    <p:sldId id="287" r:id="rId45"/>
    <p:sldId id="288" r:id="rId46"/>
    <p:sldId id="289" r:id="rId47"/>
    <p:sldId id="290" r:id="rId48"/>
    <p:sldId id="291" r:id="rId49"/>
    <p:sldId id="380"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8" r:id="rId109"/>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C"/>
    <a:srgbClr val="0000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7" autoAdjust="0"/>
    <p:restoredTop sz="81682" autoAdjust="0"/>
  </p:normalViewPr>
  <p:slideViewPr>
    <p:cSldViewPr>
      <p:cViewPr varScale="1">
        <p:scale>
          <a:sx n="75" d="100"/>
          <a:sy n="75" d="100"/>
        </p:scale>
        <p:origin x="1488"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9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wmf"/><Relationship Id="rId1" Type="http://schemas.openxmlformats.org/officeDocument/2006/relationships/image" Target="../media/image59.emf"/><Relationship Id="rId4" Type="http://schemas.openxmlformats.org/officeDocument/2006/relationships/image" Target="../media/image4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42.emf"/><Relationship Id="rId4"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44.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emf"/><Relationship Id="rId1" Type="http://schemas.openxmlformats.org/officeDocument/2006/relationships/image" Target="../media/image7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8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wmf"/><Relationship Id="rId4"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e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1.wmf"/><Relationship Id="rId1" Type="http://schemas.openxmlformats.org/officeDocument/2006/relationships/image" Target="../media/image134.wmf"/><Relationship Id="rId4" Type="http://schemas.openxmlformats.org/officeDocument/2006/relationships/image" Target="../media/image13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0.wmf"/><Relationship Id="rId1" Type="http://schemas.openxmlformats.org/officeDocument/2006/relationships/image" Target="../media/image136.wmf"/><Relationship Id="rId4" Type="http://schemas.openxmlformats.org/officeDocument/2006/relationships/image" Target="../media/image144.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2.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2.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5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29.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60.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58.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67.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8.wmf"/><Relationship Id="rId1" Type="http://schemas.openxmlformats.org/officeDocument/2006/relationships/image" Target="../media/image150.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70.wmf"/><Relationship Id="rId1" Type="http://schemas.openxmlformats.org/officeDocument/2006/relationships/image" Target="../media/image16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91.wmf"/><Relationship Id="rId1" Type="http://schemas.openxmlformats.org/officeDocument/2006/relationships/image" Target="../media/image190.wmf"/><Relationship Id="rId4" Type="http://schemas.openxmlformats.org/officeDocument/2006/relationships/image" Target="../media/image192.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29.wmf"/><Relationship Id="rId1" Type="http://schemas.openxmlformats.org/officeDocument/2006/relationships/image" Target="../media/image126.wmf"/><Relationship Id="rId4" Type="http://schemas.openxmlformats.org/officeDocument/2006/relationships/image" Target="../media/image194.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96.wmf"/><Relationship Id="rId1" Type="http://schemas.openxmlformats.org/officeDocument/2006/relationships/image" Target="../media/image195.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20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FC5641-7BC5-45B9-931A-E88A3206651E}" type="slidenum">
              <a:rPr lang="zh-CN" altLang="en-US"/>
              <a:pPr/>
              <a:t>‹#›</a:t>
            </a:fld>
            <a:endParaRPr lang="en-US" altLang="zh-CN"/>
          </a:p>
        </p:txBody>
      </p:sp>
    </p:spTree>
    <p:extLst>
      <p:ext uri="{BB962C8B-B14F-4D97-AF65-F5344CB8AC3E}">
        <p14:creationId xmlns:p14="http://schemas.microsoft.com/office/powerpoint/2010/main" val="3086094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6E58C847-F9BB-4938-BAE4-4573F08A2D70}" type="slidenum">
              <a:rPr lang="zh-CN" altLang="en-US"/>
              <a:pPr/>
              <a:t>‹#›</a:t>
            </a:fld>
            <a:endParaRPr lang="en-US" altLang="zh-CN"/>
          </a:p>
        </p:txBody>
      </p:sp>
    </p:spTree>
    <p:extLst>
      <p:ext uri="{BB962C8B-B14F-4D97-AF65-F5344CB8AC3E}">
        <p14:creationId xmlns:p14="http://schemas.microsoft.com/office/powerpoint/2010/main" val="2342906864"/>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DD74319D-8390-415B-86DC-58E82D88B39E}" type="slidenum">
              <a:rPr lang="zh-CN" altLang="en-US"/>
              <a:pPr/>
              <a:t>‹#›</a:t>
            </a:fld>
            <a:endParaRPr lang="en-US" altLang="zh-CN"/>
          </a:p>
        </p:txBody>
      </p:sp>
    </p:spTree>
    <p:extLst>
      <p:ext uri="{BB962C8B-B14F-4D97-AF65-F5344CB8AC3E}">
        <p14:creationId xmlns:p14="http://schemas.microsoft.com/office/powerpoint/2010/main" val="1340337507"/>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7F6B3D2-D210-4BFB-97F8-9BA48A197149}" type="slidenum">
              <a:rPr lang="zh-CN" altLang="en-US"/>
              <a:pPr/>
              <a:t>‹#›</a:t>
            </a:fld>
            <a:endParaRPr lang="en-US" altLang="zh-CN"/>
          </a:p>
        </p:txBody>
      </p:sp>
    </p:spTree>
    <p:extLst>
      <p:ext uri="{BB962C8B-B14F-4D97-AF65-F5344CB8AC3E}">
        <p14:creationId xmlns:p14="http://schemas.microsoft.com/office/powerpoint/2010/main" val="28139420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173163" y="6265863"/>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E5945D34-ECDB-4A8C-A739-B8FB5997192E}" type="slidenum">
              <a:rPr lang="zh-CN" altLang="en-US"/>
              <a:pPr/>
              <a:t>‹#›</a:t>
            </a:fld>
            <a:endParaRPr lang="en-US" altLang="zh-CN"/>
          </a:p>
        </p:txBody>
      </p:sp>
    </p:spTree>
    <p:extLst>
      <p:ext uri="{BB962C8B-B14F-4D97-AF65-F5344CB8AC3E}">
        <p14:creationId xmlns:p14="http://schemas.microsoft.com/office/powerpoint/2010/main" val="1092334282"/>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9" name="Title 18"/>
          <p:cNvSpPr>
            <a:spLocks noGrp="1"/>
          </p:cNvSpPr>
          <p:nvPr>
            <p:ph type="title"/>
          </p:nvPr>
        </p:nvSpPr>
        <p:spPr/>
        <p:txBody>
          <a:bodyPr/>
          <a:lstStyle/>
          <a:p>
            <a:r>
              <a:rPr lang="zh-CN" altLang="en-US"/>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D96C74F6-724A-441A-A795-26F5D51750A3}" type="slidenum">
              <a:rPr lang="zh-CN" altLang="en-US"/>
              <a:pPr/>
              <a:t>‹#›</a:t>
            </a:fld>
            <a:endParaRPr lang="en-US" altLang="zh-CN"/>
          </a:p>
        </p:txBody>
      </p:sp>
    </p:spTree>
    <p:extLst>
      <p:ext uri="{BB962C8B-B14F-4D97-AF65-F5344CB8AC3E}">
        <p14:creationId xmlns:p14="http://schemas.microsoft.com/office/powerpoint/2010/main" val="189484111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5427105C-D889-44E0-92CF-D4DBF66D1081}" type="slidenum">
              <a:rPr lang="zh-CN" altLang="en-US"/>
              <a:pPr/>
              <a:t>‹#›</a:t>
            </a:fld>
            <a:endParaRPr lang="en-US" altLang="zh-CN"/>
          </a:p>
        </p:txBody>
      </p:sp>
    </p:spTree>
    <p:extLst>
      <p:ext uri="{BB962C8B-B14F-4D97-AF65-F5344CB8AC3E}">
        <p14:creationId xmlns:p14="http://schemas.microsoft.com/office/powerpoint/2010/main" val="234862596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Title 13"/>
          <p:cNvSpPr>
            <a:spLocks noGrp="1"/>
          </p:cNvSpPr>
          <p:nvPr>
            <p:ph type="title"/>
          </p:nvPr>
        </p:nvSpPr>
        <p:spPr/>
        <p:txBody>
          <a:bodyPr/>
          <a:lstStyle/>
          <a:p>
            <a:r>
              <a:rPr lang="zh-CN" altLang="en-US"/>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E8B2BEE7-4E5F-4217-B752-B4CCE40E8052}" type="slidenum">
              <a:rPr lang="zh-CN" altLang="en-US"/>
              <a:pPr/>
              <a:t>‹#›</a:t>
            </a:fld>
            <a:endParaRPr lang="en-US" altLang="zh-CN"/>
          </a:p>
        </p:txBody>
      </p:sp>
    </p:spTree>
    <p:extLst>
      <p:ext uri="{BB962C8B-B14F-4D97-AF65-F5344CB8AC3E}">
        <p14:creationId xmlns:p14="http://schemas.microsoft.com/office/powerpoint/2010/main" val="334277223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Title 15"/>
          <p:cNvSpPr>
            <a:spLocks noGrp="1"/>
          </p:cNvSpPr>
          <p:nvPr>
            <p:ph type="title"/>
          </p:nvPr>
        </p:nvSpPr>
        <p:spPr/>
        <p:txBody>
          <a:bodyPr/>
          <a:lstStyle/>
          <a:p>
            <a:r>
              <a:rPr lang="zh-CN" altLang="en-US"/>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EC29D444-DDE8-408D-A926-279A8297956A}" type="slidenum">
              <a:rPr lang="zh-CN" altLang="en-US"/>
              <a:pPr/>
              <a:t>‹#›</a:t>
            </a:fld>
            <a:endParaRPr lang="en-US" altLang="zh-CN"/>
          </a:p>
        </p:txBody>
      </p:sp>
    </p:spTree>
    <p:extLst>
      <p:ext uri="{BB962C8B-B14F-4D97-AF65-F5344CB8AC3E}">
        <p14:creationId xmlns:p14="http://schemas.microsoft.com/office/powerpoint/2010/main" val="361464702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DB5BF3D0-3666-4853-85E5-316B7ABEC930}" type="slidenum">
              <a:rPr lang="zh-CN" altLang="en-US"/>
              <a:pPr/>
              <a:t>‹#›</a:t>
            </a:fld>
            <a:endParaRPr lang="en-US" altLang="zh-CN"/>
          </a:p>
        </p:txBody>
      </p:sp>
    </p:spTree>
    <p:extLst>
      <p:ext uri="{BB962C8B-B14F-4D97-AF65-F5344CB8AC3E}">
        <p14:creationId xmlns:p14="http://schemas.microsoft.com/office/powerpoint/2010/main" val="1216241585"/>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DB50DA1C-FEB6-41B2-99CD-99D3473469C6}" type="slidenum">
              <a:rPr lang="zh-CN" altLang="en-US"/>
              <a:pPr/>
              <a:t>‹#›</a:t>
            </a:fld>
            <a:endParaRPr lang="en-US" altLang="zh-CN"/>
          </a:p>
        </p:txBody>
      </p:sp>
    </p:spTree>
    <p:extLst>
      <p:ext uri="{BB962C8B-B14F-4D97-AF65-F5344CB8AC3E}">
        <p14:creationId xmlns:p14="http://schemas.microsoft.com/office/powerpoint/2010/main" val="3023390049"/>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973BDFF-1531-4BE0-816F-7FFA93BDCCD6}" type="slidenum">
              <a:rPr lang="zh-CN" altLang="en-US"/>
              <a:pPr/>
              <a:t>‹#›</a:t>
            </a:fld>
            <a:endParaRPr lang="en-US" altLang="zh-CN"/>
          </a:p>
        </p:txBody>
      </p:sp>
    </p:spTree>
    <p:extLst>
      <p:ext uri="{BB962C8B-B14F-4D97-AF65-F5344CB8AC3E}">
        <p14:creationId xmlns:p14="http://schemas.microsoft.com/office/powerpoint/2010/main" val="167303277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551D1185-02E4-452E-A182-785EBDEF7204}" type="slidenum">
              <a:rPr lang="zh-CN" altLang="en-US"/>
              <a:pPr/>
              <a:t>‹#›</a:t>
            </a:fld>
            <a:endParaRPr lang="en-US" altLang="zh-CN"/>
          </a:p>
        </p:txBody>
      </p:sp>
    </p:spTree>
    <p:extLst>
      <p:ext uri="{BB962C8B-B14F-4D97-AF65-F5344CB8AC3E}">
        <p14:creationId xmlns:p14="http://schemas.microsoft.com/office/powerpoint/2010/main" val="77394511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626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4A505FB1-58EF-40AA-A2A6-1AA7D46215B2}" type="slidenum">
              <a:rPr lang="zh-CN" altLang="en-US"/>
              <a:pPr/>
              <a:t>‹#›</a:t>
            </a:fld>
            <a:endParaRPr lang="en-US" altLang="zh-CN" sz="1400"/>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Lst>
  <p:transition>
    <p:blinds dir="vert"/>
  </p:transition>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defRPr>
      </a:lvl2pPr>
      <a:lvl3pPr algn="l" rtl="0" eaLnBrk="0" fontAlgn="base" hangingPunct="0">
        <a:spcBef>
          <a:spcPct val="0"/>
        </a:spcBef>
        <a:spcAft>
          <a:spcPct val="0"/>
        </a:spcAft>
        <a:defRPr sz="4400">
          <a:solidFill>
            <a:srgbClr val="FFFFFF"/>
          </a:solidFill>
          <a:latin typeface="Gill Sans MT" pitchFamily="34" charset="0"/>
        </a:defRPr>
      </a:lvl3pPr>
      <a:lvl4pPr algn="l" rtl="0" eaLnBrk="0" fontAlgn="base" hangingPunct="0">
        <a:spcBef>
          <a:spcPct val="0"/>
        </a:spcBef>
        <a:spcAft>
          <a:spcPct val="0"/>
        </a:spcAft>
        <a:defRPr sz="4400">
          <a:solidFill>
            <a:srgbClr val="FFFFFF"/>
          </a:solidFill>
          <a:latin typeface="Gill Sans MT" pitchFamily="34" charset="0"/>
        </a:defRPr>
      </a:lvl4pPr>
      <a:lvl5pPr algn="l" rtl="0" eaLnBrk="0" fontAlgn="base" hangingPunct="0">
        <a:spcBef>
          <a:spcPct val="0"/>
        </a:spcBef>
        <a:spcAft>
          <a:spcPct val="0"/>
        </a:spcAft>
        <a:defRPr sz="4400">
          <a:solidFill>
            <a:srgbClr val="FFFFFF"/>
          </a:solidFill>
          <a:latin typeface="Gill Sans M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064A2"/>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4BACC6"/>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79646"/>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6.xml"/><Relationship Id="rId1" Type="http://schemas.openxmlformats.org/officeDocument/2006/relationships/vmlDrawing" Target="../drawings/vmlDrawing86.vml"/><Relationship Id="rId4" Type="http://schemas.openxmlformats.org/officeDocument/2006/relationships/image" Target="../media/image125.wmf"/></Relationships>
</file>

<file path=ppt/slides/_rels/slide101.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129.wmf"/><Relationship Id="rId5" Type="http://schemas.openxmlformats.org/officeDocument/2006/relationships/oleObject" Target="../embeddings/oleObject219.bin"/><Relationship Id="rId10" Type="http://schemas.openxmlformats.org/officeDocument/2006/relationships/image" Target="../media/image194.wmf"/><Relationship Id="rId4" Type="http://schemas.openxmlformats.org/officeDocument/2006/relationships/image" Target="../media/image126.wmf"/><Relationship Id="rId9" Type="http://schemas.openxmlformats.org/officeDocument/2006/relationships/oleObject" Target="../embeddings/oleObject221.bin"/></Relationships>
</file>

<file path=ppt/slides/_rels/slide102.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196.wmf"/><Relationship Id="rId5" Type="http://schemas.openxmlformats.org/officeDocument/2006/relationships/oleObject" Target="../embeddings/oleObject223.bin"/><Relationship Id="rId4" Type="http://schemas.openxmlformats.org/officeDocument/2006/relationships/image" Target="../media/image195.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198.wmf"/><Relationship Id="rId5" Type="http://schemas.openxmlformats.org/officeDocument/2006/relationships/oleObject" Target="../embeddings/oleObject226.bin"/><Relationship Id="rId4" Type="http://schemas.openxmlformats.org/officeDocument/2006/relationships/image" Target="../media/image197.wmf"/></Relationships>
</file>

<file path=ppt/slides/_rels/slide104.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wmf"/><Relationship Id="rId1" Type="http://schemas.openxmlformats.org/officeDocument/2006/relationships/vmlDrawing" Target="../drawings/vmlDrawing90.vml"/><Relationship Id="rId6" Type="http://schemas.openxmlformats.org/officeDocument/2006/relationships/image" Target="../media/image200.w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30.bin"/><Relationship Id="rId14" Type="http://schemas.openxmlformats.org/officeDocument/2006/relationships/image" Target="../media/image204.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207.wmf"/><Relationship Id="rId5" Type="http://schemas.openxmlformats.org/officeDocument/2006/relationships/oleObject" Target="../embeddings/oleObject235.bin"/><Relationship Id="rId4" Type="http://schemas.openxmlformats.org/officeDocument/2006/relationships/image" Target="../media/image206.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92.vml"/><Relationship Id="rId5" Type="http://schemas.openxmlformats.org/officeDocument/2006/relationships/slide" Target="slide63.xml"/><Relationship Id="rId4" Type="http://schemas.openxmlformats.org/officeDocument/2006/relationships/image" Target="../media/image208.wmf"/></Relationships>
</file>

<file path=ppt/slides/_rels/slide107.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slide" Target="slide52.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emf"/><Relationship Id="rId3" Type="http://schemas.openxmlformats.org/officeDocument/2006/relationships/slideLayout" Target="../slideLayouts/slideLayout7.xml"/><Relationship Id="rId7" Type="http://schemas.openxmlformats.org/officeDocument/2006/relationships/image" Target="../media/image15.emf"/><Relationship Id="rId12" Type="http://schemas.openxmlformats.org/officeDocument/2006/relationships/oleObject" Target="../embeddings/oleObject15.bin"/><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emf"/><Relationship Id="rId1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8.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oleObject" Target="../embeddings/oleObject27.bin"/><Relationship Id="rId4" Type="http://schemas.openxmlformats.org/officeDocument/2006/relationships/image" Target="../media/image29.emf"/><Relationship Id="rId9" Type="http://schemas.openxmlformats.org/officeDocument/2006/relationships/slide" Target="slide2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30.bin"/><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5.emf"/><Relationship Id="rId5" Type="http://schemas.openxmlformats.org/officeDocument/2006/relationships/oleObject" Target="../embeddings/oleObject32.bin"/><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4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3.emf"/><Relationship Id="rId5" Type="http://schemas.openxmlformats.org/officeDocument/2006/relationships/oleObject" Target="../embeddings/oleObject41.bin"/><Relationship Id="rId4" Type="http://schemas.openxmlformats.org/officeDocument/2006/relationships/image" Target="../media/image42.emf"/></Relationships>
</file>

<file path=ppt/slides/_rels/slide26.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6.bin"/><Relationship Id="rId3" Type="http://schemas.openxmlformats.org/officeDocument/2006/relationships/slideLayout" Target="../slideLayouts/slideLayout7.xml"/><Relationship Id="rId7" Type="http://schemas.openxmlformats.org/officeDocument/2006/relationships/oleObject" Target="../embeddings/oleObject43.bin"/><Relationship Id="rId12" Type="http://schemas.openxmlformats.org/officeDocument/2006/relationships/image" Target="../media/image47.emf"/><Relationship Id="rId2" Type="http://schemas.openxmlformats.org/officeDocument/2006/relationships/tags" Target="../tags/tag11.xml"/><Relationship Id="rId1" Type="http://schemas.openxmlformats.org/officeDocument/2006/relationships/vmlDrawing" Target="../drawings/vmlDrawing21.vml"/><Relationship Id="rId6" Type="http://schemas.openxmlformats.org/officeDocument/2006/relationships/slide" Target="slide19.xml"/><Relationship Id="rId11" Type="http://schemas.openxmlformats.org/officeDocument/2006/relationships/oleObject" Target="../embeddings/oleObject45.bin"/><Relationship Id="rId5" Type="http://schemas.openxmlformats.org/officeDocument/2006/relationships/image" Target="../media/image44.emf"/><Relationship Id="rId10" Type="http://schemas.openxmlformats.org/officeDocument/2006/relationships/image" Target="../media/image46.emf"/><Relationship Id="rId4" Type="http://schemas.openxmlformats.org/officeDocument/2006/relationships/oleObject" Target="../embeddings/oleObject42.bin"/><Relationship Id="rId9" Type="http://schemas.openxmlformats.org/officeDocument/2006/relationships/oleObject" Target="../embeddings/oleObject44.bin"/><Relationship Id="rId14" Type="http://schemas.openxmlformats.org/officeDocument/2006/relationships/image" Target="../media/image4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53.jpe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0.emf"/><Relationship Id="rId11" Type="http://schemas.openxmlformats.org/officeDocument/2006/relationships/image" Target="../media/image52.wmf"/><Relationship Id="rId5" Type="http://schemas.openxmlformats.org/officeDocument/2006/relationships/oleObject" Target="../embeddings/oleObject48.bin"/><Relationship Id="rId10" Type="http://schemas.openxmlformats.org/officeDocument/2006/relationships/oleObject" Target="../embeddings/oleObject50.bin"/><Relationship Id="rId4" Type="http://schemas.openxmlformats.org/officeDocument/2006/relationships/image" Target="../media/image49.emf"/><Relationship Id="rId9"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42.emf"/><Relationship Id="rId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slideLayout" Target="../slideLayouts/slideLayout2.xml"/><Relationship Id="rId7" Type="http://schemas.openxmlformats.org/officeDocument/2006/relationships/image" Target="../media/image56.emf"/><Relationship Id="rId2" Type="http://schemas.openxmlformats.org/officeDocument/2006/relationships/tags" Target="../tags/tag12.xml"/><Relationship Id="rId1" Type="http://schemas.openxmlformats.org/officeDocument/2006/relationships/vmlDrawing" Target="../drawings/vmlDrawing25.vml"/><Relationship Id="rId6" Type="http://schemas.openxmlformats.org/officeDocument/2006/relationships/oleObject" Target="../embeddings/oleObject54.bin"/><Relationship Id="rId11" Type="http://schemas.openxmlformats.org/officeDocument/2006/relationships/image" Target="../media/image58.emf"/><Relationship Id="rId5" Type="http://schemas.openxmlformats.org/officeDocument/2006/relationships/image" Target="../media/image55.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7.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slideLayout" Target="../slideLayouts/slideLayout7.xml"/><Relationship Id="rId7" Type="http://schemas.openxmlformats.org/officeDocument/2006/relationships/image" Target="../media/image60.wmf"/><Relationship Id="rId2" Type="http://schemas.openxmlformats.org/officeDocument/2006/relationships/tags" Target="../tags/tag13.xml"/><Relationship Id="rId1" Type="http://schemas.openxmlformats.org/officeDocument/2006/relationships/vmlDrawing" Target="../drawings/vmlDrawing26.vml"/><Relationship Id="rId6" Type="http://schemas.openxmlformats.org/officeDocument/2006/relationships/oleObject" Target="../embeddings/oleObject58.bin"/><Relationship Id="rId11" Type="http://schemas.openxmlformats.org/officeDocument/2006/relationships/image" Target="../media/image44.emf"/><Relationship Id="rId5" Type="http://schemas.openxmlformats.org/officeDocument/2006/relationships/image" Target="../media/image59.e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61.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vmlDrawing" Target="../drawings/vmlDrawing27.vml"/><Relationship Id="rId6" Type="http://schemas.openxmlformats.org/officeDocument/2006/relationships/image" Target="../media/image62.emf"/><Relationship Id="rId5" Type="http://schemas.openxmlformats.org/officeDocument/2006/relationships/oleObject" Target="../embeddings/oleObject61.bin"/><Relationship Id="rId4" Type="http://schemas.openxmlformats.org/officeDocument/2006/relationships/slide" Target="slide50.xml"/></Relationships>
</file>

<file path=ppt/slides/_rels/slide3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4.emf"/><Relationship Id="rId5" Type="http://schemas.openxmlformats.org/officeDocument/2006/relationships/oleObject" Target="../embeddings/oleObject63.bin"/><Relationship Id="rId4" Type="http://schemas.openxmlformats.org/officeDocument/2006/relationships/image" Target="../media/image63.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42.emf"/><Relationship Id="rId3" Type="http://schemas.openxmlformats.org/officeDocument/2006/relationships/slideLayout" Target="../slideLayouts/slideLayout2.xml"/><Relationship Id="rId7" Type="http://schemas.openxmlformats.org/officeDocument/2006/relationships/image" Target="../media/image67.emf"/><Relationship Id="rId12" Type="http://schemas.openxmlformats.org/officeDocument/2006/relationships/oleObject" Target="../embeddings/oleObject69.bin"/><Relationship Id="rId2" Type="http://schemas.openxmlformats.org/officeDocument/2006/relationships/tags" Target="../tags/tag15.xml"/><Relationship Id="rId1" Type="http://schemas.openxmlformats.org/officeDocument/2006/relationships/vmlDrawing" Target="../drawings/vmlDrawing29.vml"/><Relationship Id="rId6" Type="http://schemas.openxmlformats.org/officeDocument/2006/relationships/oleObject" Target="../embeddings/oleObject66.bin"/><Relationship Id="rId11" Type="http://schemas.openxmlformats.org/officeDocument/2006/relationships/image" Target="../media/image69.wmf"/><Relationship Id="rId5" Type="http://schemas.openxmlformats.org/officeDocument/2006/relationships/image" Target="../media/image66.e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8.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slideLayout" Target="../slideLayouts/slideLayout7.xml"/><Relationship Id="rId7" Type="http://schemas.openxmlformats.org/officeDocument/2006/relationships/image" Target="../media/image71.emf"/><Relationship Id="rId2" Type="http://schemas.openxmlformats.org/officeDocument/2006/relationships/tags" Target="../tags/tag16.xml"/><Relationship Id="rId1" Type="http://schemas.openxmlformats.org/officeDocument/2006/relationships/vmlDrawing" Target="../drawings/vmlDrawing30.vml"/><Relationship Id="rId6" Type="http://schemas.openxmlformats.org/officeDocument/2006/relationships/oleObject" Target="../embeddings/oleObject71.bin"/><Relationship Id="rId11" Type="http://schemas.openxmlformats.org/officeDocument/2006/relationships/image" Target="../media/image44.emf"/><Relationship Id="rId5" Type="http://schemas.openxmlformats.org/officeDocument/2006/relationships/image" Target="../media/image70.e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2.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slideLayout" Target="../slideLayouts/slideLayout7.xml"/><Relationship Id="rId7" Type="http://schemas.openxmlformats.org/officeDocument/2006/relationships/image" Target="../media/image74.emf"/><Relationship Id="rId2" Type="http://schemas.openxmlformats.org/officeDocument/2006/relationships/tags" Target="../tags/tag17.xml"/><Relationship Id="rId1" Type="http://schemas.openxmlformats.org/officeDocument/2006/relationships/vmlDrawing" Target="../drawings/vmlDrawing31.vml"/><Relationship Id="rId6" Type="http://schemas.openxmlformats.org/officeDocument/2006/relationships/oleObject" Target="../embeddings/oleObject75.bin"/><Relationship Id="rId5" Type="http://schemas.openxmlformats.org/officeDocument/2006/relationships/image" Target="../media/image73.emf"/><Relationship Id="rId4" Type="http://schemas.openxmlformats.org/officeDocument/2006/relationships/oleObject" Target="../embeddings/oleObject74.bin"/><Relationship Id="rId9" Type="http://schemas.openxmlformats.org/officeDocument/2006/relationships/image" Target="../media/image7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7.emf"/><Relationship Id="rId2" Type="http://schemas.openxmlformats.org/officeDocument/2006/relationships/tags" Target="../tags/tag19.xml"/><Relationship Id="rId1" Type="http://schemas.openxmlformats.org/officeDocument/2006/relationships/vmlDrawing" Target="../drawings/vmlDrawing32.vml"/><Relationship Id="rId6" Type="http://schemas.openxmlformats.org/officeDocument/2006/relationships/oleObject" Target="../embeddings/oleObject78.bin"/><Relationship Id="rId5" Type="http://schemas.openxmlformats.org/officeDocument/2006/relationships/image" Target="../media/image76.emf"/><Relationship Id="rId4"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78.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78.emf"/><Relationship Id="rId3" Type="http://schemas.openxmlformats.org/officeDocument/2006/relationships/slideLayout" Target="../slideLayouts/slideLayout7.xml"/><Relationship Id="rId7" Type="http://schemas.openxmlformats.org/officeDocument/2006/relationships/image" Target="../media/image80.emf"/><Relationship Id="rId12" Type="http://schemas.openxmlformats.org/officeDocument/2006/relationships/oleObject" Target="../embeddings/oleObject84.bin"/><Relationship Id="rId2" Type="http://schemas.openxmlformats.org/officeDocument/2006/relationships/tags" Target="../tags/tag20.xml"/><Relationship Id="rId1" Type="http://schemas.openxmlformats.org/officeDocument/2006/relationships/vmlDrawing" Target="../drawings/vmlDrawing34.vml"/><Relationship Id="rId6" Type="http://schemas.openxmlformats.org/officeDocument/2006/relationships/oleObject" Target="../embeddings/oleObject81.bin"/><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83.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slideLayout" Target="../slideLayouts/slideLayout7.xml"/><Relationship Id="rId7" Type="http://schemas.openxmlformats.org/officeDocument/2006/relationships/image" Target="../media/image85.emf"/><Relationship Id="rId2" Type="http://schemas.openxmlformats.org/officeDocument/2006/relationships/tags" Target="../tags/tag21.xml"/><Relationship Id="rId1" Type="http://schemas.openxmlformats.org/officeDocument/2006/relationships/vmlDrawing" Target="../drawings/vmlDrawing36.vml"/><Relationship Id="rId6" Type="http://schemas.openxmlformats.org/officeDocument/2006/relationships/oleObject" Target="../embeddings/oleObject87.bin"/><Relationship Id="rId5" Type="http://schemas.openxmlformats.org/officeDocument/2006/relationships/image" Target="../media/image84.emf"/><Relationship Id="rId4" Type="http://schemas.openxmlformats.org/officeDocument/2006/relationships/oleObject" Target="../embeddings/oleObject86.bin"/><Relationship Id="rId9" Type="http://schemas.openxmlformats.org/officeDocument/2006/relationships/image" Target="../media/image86.emf"/></Relationships>
</file>

<file path=ppt/slides/_rels/slide45.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88.emf"/><Relationship Id="rId5" Type="http://schemas.openxmlformats.org/officeDocument/2006/relationships/oleObject" Target="../embeddings/oleObject90.bin"/><Relationship Id="rId4" Type="http://schemas.openxmlformats.org/officeDocument/2006/relationships/image" Target="../media/image8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90.emf"/></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7" Type="http://schemas.openxmlformats.org/officeDocument/2006/relationships/image" Target="../media/image92.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94.bin"/><Relationship Id="rId5" Type="http://schemas.openxmlformats.org/officeDocument/2006/relationships/image" Target="../media/image91.emf"/><Relationship Id="rId4" Type="http://schemas.openxmlformats.org/officeDocument/2006/relationships/oleObject" Target="../embeddings/oleObject93.bin"/></Relationships>
</file>

<file path=ppt/slides/_rels/slide48.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 Target="slide107.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96.bin"/><Relationship Id="rId5" Type="http://schemas.openxmlformats.org/officeDocument/2006/relationships/image" Target="../media/image93.wmf"/><Relationship Id="rId4" Type="http://schemas.openxmlformats.org/officeDocument/2006/relationships/oleObject" Target="../embeddings/oleObject95.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9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6.wmf"/></Relationships>
</file>

<file path=ppt/slides/_rels/slide5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98.e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00.wmf"/><Relationship Id="rId4" Type="http://schemas.openxmlformats.org/officeDocument/2006/relationships/image" Target="../media/image97.emf"/><Relationship Id="rId9" Type="http://schemas.openxmlformats.org/officeDocument/2006/relationships/oleObject" Target="../embeddings/oleObject102.bin"/></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3.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7.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0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09.emf"/><Relationship Id="rId5" Type="http://schemas.openxmlformats.org/officeDocument/2006/relationships/oleObject" Target="../embeddings/oleObject111.bin"/><Relationship Id="rId4" Type="http://schemas.openxmlformats.org/officeDocument/2006/relationships/image" Target="../media/image10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11.wmf"/><Relationship Id="rId5" Type="http://schemas.openxmlformats.org/officeDocument/2006/relationships/oleObject" Target="../embeddings/oleObject113.bin"/><Relationship Id="rId4" Type="http://schemas.openxmlformats.org/officeDocument/2006/relationships/image" Target="../media/image11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13.wmf"/><Relationship Id="rId5" Type="http://schemas.openxmlformats.org/officeDocument/2006/relationships/oleObject" Target="../embeddings/oleObject115.bin"/><Relationship Id="rId4" Type="http://schemas.openxmlformats.org/officeDocument/2006/relationships/image" Target="../media/image112.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14.wmf"/></Relationships>
</file>

<file path=ppt/slides/_rels/slide6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16.wmf"/><Relationship Id="rId5" Type="http://schemas.openxmlformats.org/officeDocument/2006/relationships/oleObject" Target="../embeddings/oleObject118.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20.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19.wmf"/><Relationship Id="rId5" Type="http://schemas.openxmlformats.org/officeDocument/2006/relationships/oleObject" Target="../embeddings/oleObject122.bin"/><Relationship Id="rId4" Type="http://schemas.openxmlformats.org/officeDocument/2006/relationships/image" Target="../media/image113.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slide" Target="slide106.xml"/><Relationship Id="rId7"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24.bin"/><Relationship Id="rId5" Type="http://schemas.openxmlformats.org/officeDocument/2006/relationships/image" Target="../media/image120.wmf"/><Relationship Id="rId4" Type="http://schemas.openxmlformats.org/officeDocument/2006/relationships/oleObject" Target="../embeddings/oleObject123.bin"/><Relationship Id="rId9" Type="http://schemas.openxmlformats.org/officeDocument/2006/relationships/image" Target="../media/image12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24.wmf"/><Relationship Id="rId5" Type="http://schemas.openxmlformats.org/officeDocument/2006/relationships/oleObject" Target="../embeddings/oleObject127.bin"/><Relationship Id="rId4" Type="http://schemas.openxmlformats.org/officeDocument/2006/relationships/image" Target="../media/image12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26.wmf"/><Relationship Id="rId5" Type="http://schemas.openxmlformats.org/officeDocument/2006/relationships/oleObject" Target="../embeddings/oleObject129.bin"/><Relationship Id="rId4" Type="http://schemas.openxmlformats.org/officeDocument/2006/relationships/image" Target="../media/image125.wmf"/></Relationships>
</file>

<file path=ppt/slides/_rels/slide66.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28.wmf"/><Relationship Id="rId5" Type="http://schemas.openxmlformats.org/officeDocument/2006/relationships/oleObject" Target="../embeddings/oleObject131.bin"/><Relationship Id="rId4" Type="http://schemas.openxmlformats.org/officeDocument/2006/relationships/image" Target="../media/image127.wmf"/></Relationships>
</file>

<file path=ppt/slides/_rels/slide67.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31.wmf"/><Relationship Id="rId5" Type="http://schemas.openxmlformats.org/officeDocument/2006/relationships/oleObject" Target="../embeddings/oleObject134.bin"/><Relationship Id="rId4" Type="http://schemas.openxmlformats.org/officeDocument/2006/relationships/image" Target="../media/image13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32.wmf"/><Relationship Id="rId5" Type="http://schemas.openxmlformats.org/officeDocument/2006/relationships/oleObject" Target="../embeddings/oleObject137.bin"/><Relationship Id="rId4" Type="http://schemas.openxmlformats.org/officeDocument/2006/relationships/image" Target="../media/image133.wmf"/></Relationships>
</file>

<file path=ppt/slides/_rels/slide69.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31.wmf"/><Relationship Id="rId5" Type="http://schemas.openxmlformats.org/officeDocument/2006/relationships/oleObject" Target="../embeddings/oleObject139.bin"/><Relationship Id="rId10" Type="http://schemas.openxmlformats.org/officeDocument/2006/relationships/image" Target="../media/image136.wmf"/><Relationship Id="rId4" Type="http://schemas.openxmlformats.org/officeDocument/2006/relationships/image" Target="../media/image134.wmf"/><Relationship Id="rId9" Type="http://schemas.openxmlformats.org/officeDocument/2006/relationships/oleObject" Target="../embeddings/oleObject14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37.wmf"/><Relationship Id="rId5" Type="http://schemas.openxmlformats.org/officeDocument/2006/relationships/oleObject" Target="../embeddings/oleObject143.bin"/><Relationship Id="rId4" Type="http://schemas.openxmlformats.org/officeDocument/2006/relationships/image" Target="../media/image13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40.wmf"/><Relationship Id="rId5" Type="http://schemas.openxmlformats.org/officeDocument/2006/relationships/oleObject" Target="../embeddings/oleObject146.bin"/><Relationship Id="rId4" Type="http://schemas.openxmlformats.org/officeDocument/2006/relationships/image" Target="../media/image139.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142.wmf"/><Relationship Id="rId5" Type="http://schemas.openxmlformats.org/officeDocument/2006/relationships/oleObject" Target="../embeddings/oleObject148.bin"/><Relationship Id="rId4" Type="http://schemas.openxmlformats.org/officeDocument/2006/relationships/image" Target="../media/image141.wmf"/></Relationships>
</file>

<file path=ppt/slides/_rels/slide73.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40.wmf"/><Relationship Id="rId5" Type="http://schemas.openxmlformats.org/officeDocument/2006/relationships/oleObject" Target="../embeddings/oleObject150.bin"/><Relationship Id="rId10" Type="http://schemas.openxmlformats.org/officeDocument/2006/relationships/image" Target="../media/image144.wmf"/><Relationship Id="rId4" Type="http://schemas.openxmlformats.org/officeDocument/2006/relationships/image" Target="../media/image136.wmf"/><Relationship Id="rId9" Type="http://schemas.openxmlformats.org/officeDocument/2006/relationships/oleObject" Target="../embeddings/oleObject152.bin"/></Relationships>
</file>

<file path=ppt/slides/_rels/slide74.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49.wmf"/><Relationship Id="rId2" Type="http://schemas.openxmlformats.org/officeDocument/2006/relationships/slideLayout" Target="../slideLayouts/slideLayout12.xml"/><Relationship Id="rId1" Type="http://schemas.openxmlformats.org/officeDocument/2006/relationships/vmlDrawing" Target="../drawings/vmlDrawing63.vml"/><Relationship Id="rId6" Type="http://schemas.openxmlformats.org/officeDocument/2006/relationships/image" Target="../media/image146.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6.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51.wmf"/><Relationship Id="rId5" Type="http://schemas.openxmlformats.org/officeDocument/2006/relationships/oleObject" Target="../embeddings/oleObject159.bin"/><Relationship Id="rId4" Type="http://schemas.openxmlformats.org/officeDocument/2006/relationships/image" Target="../media/image150.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53.wmf"/><Relationship Id="rId5" Type="http://schemas.openxmlformats.org/officeDocument/2006/relationships/oleObject" Target="../embeddings/oleObject161.bin"/><Relationship Id="rId4" Type="http://schemas.openxmlformats.org/officeDocument/2006/relationships/image" Target="../media/image152.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54.wmf"/><Relationship Id="rId5" Type="http://schemas.openxmlformats.org/officeDocument/2006/relationships/oleObject" Target="../embeddings/oleObject163.bin"/><Relationship Id="rId4" Type="http://schemas.openxmlformats.org/officeDocument/2006/relationships/image" Target="../media/image152.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55.wmf"/><Relationship Id="rId5" Type="http://schemas.openxmlformats.org/officeDocument/2006/relationships/oleObject" Target="../embeddings/oleObject165.bin"/><Relationship Id="rId4" Type="http://schemas.openxmlformats.org/officeDocument/2006/relationships/image" Target="../media/image152.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image" Target="../media/image156.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45.wmf"/><Relationship Id="rId5" Type="http://schemas.openxmlformats.org/officeDocument/2006/relationships/oleObject" Target="../embeddings/oleObject168.bin"/><Relationship Id="rId4" Type="http://schemas.openxmlformats.org/officeDocument/2006/relationships/image" Target="../media/image157.wmf"/></Relationships>
</file>

<file path=ppt/slides/_rels/slide82.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59.wmf"/><Relationship Id="rId5" Type="http://schemas.openxmlformats.org/officeDocument/2006/relationships/oleObject" Target="../embeddings/oleObject170.bin"/><Relationship Id="rId10" Type="http://schemas.openxmlformats.org/officeDocument/2006/relationships/image" Target="../media/image129.wmf"/><Relationship Id="rId4" Type="http://schemas.openxmlformats.org/officeDocument/2006/relationships/image" Target="../media/image158.wmf"/><Relationship Id="rId9" Type="http://schemas.openxmlformats.org/officeDocument/2006/relationships/oleObject" Target="../embeddings/oleObject172.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58.wmf"/><Relationship Id="rId5" Type="http://schemas.openxmlformats.org/officeDocument/2006/relationships/oleObject" Target="../embeddings/oleObject174.bin"/><Relationship Id="rId4" Type="http://schemas.openxmlformats.org/officeDocument/2006/relationships/image" Target="../media/image160.wmf"/></Relationships>
</file>

<file path=ppt/slides/_rels/slide84.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61.wmf"/><Relationship Id="rId5" Type="http://schemas.openxmlformats.org/officeDocument/2006/relationships/oleObject" Target="../embeddings/oleObject176.bin"/><Relationship Id="rId4" Type="http://schemas.openxmlformats.org/officeDocument/2006/relationships/image" Target="../media/image158.wmf"/></Relationships>
</file>

<file path=ppt/slides/_rels/slide8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64.wmf"/><Relationship Id="rId5" Type="http://schemas.openxmlformats.org/officeDocument/2006/relationships/oleObject" Target="../embeddings/oleObject179.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81.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image" Target="../media/image151.wmf"/><Relationship Id="rId5" Type="http://schemas.openxmlformats.org/officeDocument/2006/relationships/oleObject" Target="../embeddings/oleObject183.bin"/><Relationship Id="rId4" Type="http://schemas.openxmlformats.org/officeDocument/2006/relationships/image" Target="../media/image15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153.wmf"/><Relationship Id="rId5" Type="http://schemas.openxmlformats.org/officeDocument/2006/relationships/oleObject" Target="../embeddings/oleObject185.bin"/><Relationship Id="rId4" Type="http://schemas.openxmlformats.org/officeDocument/2006/relationships/image" Target="../media/image167.wmf"/></Relationships>
</file>

<file path=ppt/slides/_rels/slide88.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168.wmf"/><Relationship Id="rId5" Type="http://schemas.openxmlformats.org/officeDocument/2006/relationships/oleObject" Target="../embeddings/oleObject187.bin"/><Relationship Id="rId4" Type="http://schemas.openxmlformats.org/officeDocument/2006/relationships/image" Target="../media/image150.wmf"/></Relationships>
</file>

<file path=ppt/slides/_rels/slide89.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170.wmf"/><Relationship Id="rId5" Type="http://schemas.openxmlformats.org/officeDocument/2006/relationships/oleObject" Target="../embeddings/oleObject190.bin"/><Relationship Id="rId4" Type="http://schemas.openxmlformats.org/officeDocument/2006/relationships/image" Target="../media/image169.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172.wmf"/><Relationship Id="rId5" Type="http://schemas.openxmlformats.org/officeDocument/2006/relationships/oleObject" Target="../embeddings/oleObject193.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95.bin"/></Relationships>
</file>

<file path=ppt/slides/_rels/slide91.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175.wmf"/><Relationship Id="rId5" Type="http://schemas.openxmlformats.org/officeDocument/2006/relationships/oleObject" Target="../embeddings/oleObject197.bin"/><Relationship Id="rId4" Type="http://schemas.openxmlformats.org/officeDocument/2006/relationships/image" Target="../media/image174.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178.wmf"/><Relationship Id="rId5" Type="http://schemas.openxmlformats.org/officeDocument/2006/relationships/oleObject" Target="../embeddings/oleObject200.bin"/><Relationship Id="rId4" Type="http://schemas.openxmlformats.org/officeDocument/2006/relationships/image" Target="../media/image177.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180.wmf"/><Relationship Id="rId5" Type="http://schemas.openxmlformats.org/officeDocument/2006/relationships/oleObject" Target="../embeddings/oleObject202.bin"/><Relationship Id="rId4" Type="http://schemas.openxmlformats.org/officeDocument/2006/relationships/image" Target="../media/image179.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182.wmf"/><Relationship Id="rId5" Type="http://schemas.openxmlformats.org/officeDocument/2006/relationships/oleObject" Target="../embeddings/oleObject204.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206.bin"/></Relationships>
</file>

<file path=ppt/slides/_rels/slide97.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image" Target="../media/image186.wmf"/><Relationship Id="rId5" Type="http://schemas.openxmlformats.org/officeDocument/2006/relationships/oleObject" Target="../embeddings/oleObject208.bin"/><Relationship Id="rId4" Type="http://schemas.openxmlformats.org/officeDocument/2006/relationships/image" Target="../media/image185.wmf"/></Relationships>
</file>

<file path=ppt/slides/_rels/slide98.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188.wmf"/><Relationship Id="rId5" Type="http://schemas.openxmlformats.org/officeDocument/2006/relationships/oleObject" Target="../embeddings/oleObject211.bin"/><Relationship Id="rId4" Type="http://schemas.openxmlformats.org/officeDocument/2006/relationships/image" Target="../media/image187.wmf"/></Relationships>
</file>

<file path=ppt/slides/_rels/slide99.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191.wmf"/><Relationship Id="rId5" Type="http://schemas.openxmlformats.org/officeDocument/2006/relationships/oleObject" Target="../embeddings/oleObject214.bin"/><Relationship Id="rId10" Type="http://schemas.openxmlformats.org/officeDocument/2006/relationships/image" Target="../media/image192.wmf"/><Relationship Id="rId4" Type="http://schemas.openxmlformats.org/officeDocument/2006/relationships/image" Target="../media/image190.wmf"/><Relationship Id="rId9" Type="http://schemas.openxmlformats.org/officeDocument/2006/relationships/oleObject" Target="../embeddings/oleObject2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B4144C-DBDB-4265-9009-0B1E7F85071F}" type="datetime13">
              <a:rPr lang="zh-CN" altLang="en-US" sz="1200" smtClean="0">
                <a:solidFill>
                  <a:srgbClr val="000000"/>
                </a:solidFill>
              </a:rPr>
              <a:pPr eaLnBrk="1" hangingPunct="1"/>
              <a:t>下午8时1分25秒</a:t>
            </a:fld>
            <a:endParaRPr lang="en-US" altLang="zh-CN" sz="1200">
              <a:solidFill>
                <a:srgbClr val="000000"/>
              </a:solidFill>
            </a:endParaRPr>
          </a:p>
        </p:txBody>
      </p:sp>
      <p:sp>
        <p:nvSpPr>
          <p:cNvPr id="10957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B8C91D-3D2C-4E80-AD21-52FA29F272A4}" type="slidenum">
              <a:rPr lang="zh-CN" altLang="en-US" sz="1200">
                <a:solidFill>
                  <a:srgbClr val="000000"/>
                </a:solidFill>
              </a:rPr>
              <a:pPr eaLnBrk="1" hangingPunct="1"/>
              <a:t>1</a:t>
            </a:fld>
            <a:endParaRPr lang="en-US" altLang="zh-CN" sz="1200">
              <a:solidFill>
                <a:srgbClr val="000000"/>
              </a:solidFill>
            </a:endParaRPr>
          </a:p>
        </p:txBody>
      </p:sp>
      <p:sp>
        <p:nvSpPr>
          <p:cNvPr id="109572"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4B937D5-9725-4B11-A6C2-EEBDD49EDD9F}" type="datetime13">
              <a:rPr lang="zh-CN" altLang="en-US" sz="1200">
                <a:solidFill>
                  <a:srgbClr val="000000"/>
                </a:solidFill>
              </a:rPr>
              <a:pPr algn="r" eaLnBrk="1" hangingPunct="1"/>
              <a:t>下午8时1分25秒</a:t>
            </a:fld>
            <a:endParaRPr lang="en-US" altLang="zh-CN" sz="1200">
              <a:solidFill>
                <a:srgbClr val="000000"/>
              </a:solidFill>
            </a:endParaRPr>
          </a:p>
        </p:txBody>
      </p:sp>
      <p:sp>
        <p:nvSpPr>
          <p:cNvPr id="109573"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C50977-9D15-4F5F-86BA-96343539B743}"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1323439"/>
          </a:xfrm>
          <a:prstGeom prst="rect">
            <a:avLst/>
          </a:prstGeom>
          <a:noFill/>
        </p:spPr>
        <p:txBody>
          <a:bodyPr>
            <a:spAutoFit/>
          </a:bodyPr>
          <a:lstStyle/>
          <a:p>
            <a:pPr algn="ctr">
              <a:defRPr/>
            </a:pPr>
            <a:r>
              <a:rPr lang="zh-CN" altLang="en-US"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线性方程组</a:t>
            </a:r>
            <a:endParaRPr lang="en-US" altLang="zh-CN"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a:p>
            <a:pPr algn="ctr">
              <a:defRPr/>
            </a:pPr>
            <a:endParaRPr lang="en-US" altLang="zh-CN"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grpSp>
        <p:nvGrpSpPr>
          <p:cNvPr id="109575"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9576"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9577" name="组合 28"/>
          <p:cNvGrpSpPr>
            <a:grpSpLocks/>
          </p:cNvGrpSpPr>
          <p:nvPr/>
        </p:nvGrpSpPr>
        <p:grpSpPr bwMode="auto">
          <a:xfrm>
            <a:off x="0" y="457200"/>
            <a:ext cx="9096375" cy="400050"/>
            <a:chOff x="-32" y="457122"/>
            <a:chExt cx="10423467" cy="400170"/>
          </a:xfrm>
        </p:grpSpPr>
        <p:cxnSp>
          <p:nvCxnSpPr>
            <p:cNvPr id="19" name="直接连接符 18"/>
            <p:cNvCxnSpPr/>
            <p:nvPr/>
          </p:nvCxnSpPr>
          <p:spPr>
            <a:xfrm flipV="1">
              <a:off x="8786241" y="673087"/>
              <a:ext cx="1637194" cy="19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9580" name="组合 27"/>
            <p:cNvGrpSpPr>
              <a:grpSpLocks/>
            </p:cNvGrpSpPr>
            <p:nvPr/>
          </p:nvGrpSpPr>
          <p:grpSpPr bwMode="auto">
            <a:xfrm>
              <a:off x="-32" y="457122"/>
              <a:ext cx="8786274" cy="400170"/>
              <a:chOff x="-32" y="457122"/>
              <a:chExt cx="8786274" cy="400170"/>
            </a:xfrm>
          </p:grpSpPr>
          <p:cxnSp>
            <p:nvCxnSpPr>
              <p:cNvPr id="21" name="直接连接符 20"/>
              <p:cNvCxnSpPr>
                <a:endCxn id="22" idx="1"/>
              </p:cNvCxnSpPr>
              <p:nvPr/>
            </p:nvCxnSpPr>
            <p:spPr>
              <a:xfrm flipV="1">
                <a:off x="-32" y="657207"/>
                <a:ext cx="7054486" cy="1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7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第三章</a:t>
                </a:r>
              </a:p>
            </p:txBody>
          </p:sp>
          <p:cxnSp>
            <p:nvCxnSpPr>
              <p:cNvPr id="23" name="直接连接符 22"/>
              <p:cNvCxnSpPr/>
              <p:nvPr/>
            </p:nvCxnSpPr>
            <p:spPr>
              <a:xfrm rot="5400000">
                <a:off x="6892480" y="652444"/>
                <a:ext cx="32394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59" y="637242"/>
                <a:ext cx="323947"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45" y="651534"/>
                <a:ext cx="323947"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876" y="638151"/>
                <a:ext cx="323947"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109578" name="矩形 26"/>
          <p:cNvSpPr>
            <a:spLocks noChangeArrowheads="1"/>
          </p:cNvSpPr>
          <p:nvPr/>
        </p:nvSpPr>
        <p:spPr bwMode="auto">
          <a:xfrm>
            <a:off x="1042988" y="1341438"/>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r>
              <a:rPr lang="en-US" altLang="zh-CN" sz="4000"/>
            </a:br>
            <a:br>
              <a:rPr lang="en-US" altLang="zh-CN" sz="4000"/>
            </a:b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5CB42B-3E81-4B1D-BFCC-96C0B8B110ED}" type="slidenum">
              <a:rPr lang="zh-CN" altLang="en-US" sz="1200">
                <a:solidFill>
                  <a:srgbClr val="000000"/>
                </a:solidFill>
              </a:rPr>
              <a:pPr eaLnBrk="1" hangingPunct="1"/>
              <a:t>10</a:t>
            </a:fld>
            <a:endParaRPr lang="en-US" altLang="zh-CN" sz="1200">
              <a:solidFill>
                <a:srgbClr val="000000"/>
              </a:solidFill>
            </a:endParaRPr>
          </a:p>
        </p:txBody>
      </p:sp>
      <p:grpSp>
        <p:nvGrpSpPr>
          <p:cNvPr id="6149" name="Group 15"/>
          <p:cNvGrpSpPr>
            <a:grpSpLocks/>
          </p:cNvGrpSpPr>
          <p:nvPr/>
        </p:nvGrpSpPr>
        <p:grpSpPr bwMode="auto">
          <a:xfrm>
            <a:off x="528638" y="928688"/>
            <a:ext cx="8075612" cy="2133600"/>
            <a:chOff x="288" y="624"/>
            <a:chExt cx="5087" cy="1344"/>
          </a:xfrm>
        </p:grpSpPr>
        <p:graphicFrame>
          <p:nvGraphicFramePr>
            <p:cNvPr id="6146" name="Object 4"/>
            <p:cNvGraphicFramePr>
              <a:graphicFrameLocks noChangeAspect="1"/>
            </p:cNvGraphicFramePr>
            <p:nvPr/>
          </p:nvGraphicFramePr>
          <p:xfrm>
            <a:off x="288" y="624"/>
            <a:ext cx="1828" cy="939"/>
          </p:xfrm>
          <a:graphic>
            <a:graphicData uri="http://schemas.openxmlformats.org/presentationml/2006/ole">
              <mc:AlternateContent xmlns:mc="http://schemas.openxmlformats.org/markup-compatibility/2006">
                <mc:Choice xmlns:v="urn:schemas-microsoft-com:vml" Requires="v">
                  <p:oleObj spid="_x0000_s6198" name="Equation" r:id="rId3" imgW="1371600" imgH="711000" progId="Equation.3">
                    <p:embed/>
                  </p:oleObj>
                </mc:Choice>
                <mc:Fallback>
                  <p:oleObj name="Equation" r:id="rId3" imgW="137160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624"/>
                          <a:ext cx="1828" cy="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AutoShape 5"/>
            <p:cNvSpPr>
              <a:spLocks noChangeArrowheads="1"/>
            </p:cNvSpPr>
            <p:nvPr/>
          </p:nvSpPr>
          <p:spPr bwMode="auto">
            <a:xfrm>
              <a:off x="2256" y="960"/>
              <a:ext cx="480" cy="240"/>
            </a:xfrm>
            <a:prstGeom prst="rightArrow">
              <a:avLst>
                <a:gd name="adj1" fmla="val 50000"/>
                <a:gd name="adj2" fmla="val 50000"/>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7" name="Object 6"/>
            <p:cNvGraphicFramePr>
              <a:graphicFrameLocks noChangeAspect="1"/>
            </p:cNvGraphicFramePr>
            <p:nvPr/>
          </p:nvGraphicFramePr>
          <p:xfrm>
            <a:off x="2809" y="660"/>
            <a:ext cx="2566" cy="864"/>
          </p:xfrm>
          <a:graphic>
            <a:graphicData uri="http://schemas.openxmlformats.org/presentationml/2006/ole">
              <mc:AlternateContent xmlns:mc="http://schemas.openxmlformats.org/markup-compatibility/2006">
                <mc:Choice xmlns:v="urn:schemas-microsoft-com:vml" Requires="v">
                  <p:oleObj spid="_x0000_s6199" name="Equation" r:id="rId5" imgW="2298600" imgH="711000" progId="">
                    <p:embed/>
                  </p:oleObj>
                </mc:Choice>
                <mc:Fallback>
                  <p:oleObj name="Equation" r:id="rId5" imgW="229860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 y="660"/>
                          <a:ext cx="2566"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8"/>
            <p:cNvSpPr>
              <a:spLocks noChangeArrowheads="1"/>
            </p:cNvSpPr>
            <p:nvPr/>
          </p:nvSpPr>
          <p:spPr bwMode="auto">
            <a:xfrm>
              <a:off x="336" y="1680"/>
              <a:ext cx="40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其中方程（</a:t>
              </a:r>
              <a:r>
                <a:rPr lang="en-US" altLang="zh-CN" dirty="0"/>
                <a:t>4</a:t>
              </a:r>
              <a:r>
                <a:rPr lang="zh-CN" altLang="en-US" dirty="0">
                  <a:latin typeface="宋体" panose="02010600030101010101" pitchFamily="2" charset="-122"/>
                </a:rPr>
                <a:t>），（</a:t>
              </a:r>
              <a:r>
                <a:rPr lang="en-US" altLang="zh-CN" dirty="0"/>
                <a:t>5</a:t>
              </a:r>
              <a:r>
                <a:rPr lang="zh-CN" altLang="en-US" dirty="0">
                  <a:latin typeface="宋体" panose="02010600030101010101" pitchFamily="2" charset="-122"/>
                </a:rPr>
                <a:t>）已</a:t>
              </a:r>
              <a:r>
                <a:rPr lang="zh-CN" altLang="en-US" dirty="0">
                  <a:solidFill>
                    <a:srgbClr val="FF0000"/>
                  </a:solidFill>
                  <a:latin typeface="宋体" panose="02010600030101010101" pitchFamily="2" charset="-122"/>
                </a:rPr>
                <a:t>消去了未知数</a:t>
              </a:r>
              <a:r>
                <a:rPr lang="en-US" altLang="zh-CN" i="1" dirty="0">
                  <a:solidFill>
                    <a:srgbClr val="FF0000"/>
                  </a:solidFill>
                </a:rPr>
                <a:t>x</a:t>
              </a:r>
              <a:r>
                <a:rPr lang="en-US" altLang="zh-CN" baseline="-30000" dirty="0">
                  <a:solidFill>
                    <a:srgbClr val="FF0000"/>
                  </a:solidFill>
                </a:rPr>
                <a:t>1</a:t>
              </a:r>
              <a:r>
                <a:rPr lang="en-US" altLang="zh-CN" dirty="0">
                  <a:latin typeface="宋体" panose="02010600030101010101" pitchFamily="2" charset="-122"/>
                </a:rPr>
                <a:t>。</a:t>
              </a:r>
              <a:r>
                <a:rPr lang="en-US" altLang="zh-CN" dirty="0"/>
                <a:t> </a:t>
              </a:r>
            </a:p>
          </p:txBody>
        </p:sp>
      </p:grpSp>
      <p:sp>
        <p:nvSpPr>
          <p:cNvPr id="10249" name="Rectangle 9"/>
          <p:cNvSpPr>
            <a:spLocks noChangeArrowheads="1"/>
          </p:cNvSpPr>
          <p:nvPr/>
        </p:nvSpPr>
        <p:spPr bwMode="auto">
          <a:xfrm>
            <a:off x="457200" y="3278188"/>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b="1" dirty="0"/>
              <a:t>第2步：将方程（</a:t>
            </a:r>
            <a:r>
              <a:rPr lang="en-US" altLang="zh-CN" b="1" dirty="0"/>
              <a:t>4</a:t>
            </a:r>
            <a:r>
              <a:rPr lang="zh-CN" altLang="en-US" b="1" dirty="0"/>
              <a:t>）乘上2加到方程（</a:t>
            </a:r>
            <a:r>
              <a:rPr lang="en-US" altLang="zh-CN" b="1" dirty="0"/>
              <a:t>5</a:t>
            </a:r>
            <a:r>
              <a:rPr lang="zh-CN" altLang="en-US" b="1" dirty="0"/>
              <a:t>），</a:t>
            </a:r>
            <a:r>
              <a:rPr lang="zh-CN" altLang="en-US" b="1" dirty="0">
                <a:solidFill>
                  <a:srgbClr val="FF0000"/>
                </a:solidFill>
              </a:rPr>
              <a:t>消去（5）式中未知数</a:t>
            </a:r>
            <a:r>
              <a:rPr lang="en-US" altLang="zh-CN" b="1" i="1" dirty="0">
                <a:solidFill>
                  <a:srgbClr val="FF0000"/>
                </a:solidFill>
              </a:rPr>
              <a:t>x</a:t>
            </a:r>
            <a:r>
              <a:rPr lang="en-US" altLang="zh-CN" b="1" baseline="-30000" dirty="0">
                <a:solidFill>
                  <a:srgbClr val="FF0000"/>
                </a:solidFill>
              </a:rPr>
              <a:t>2</a:t>
            </a:r>
            <a:r>
              <a:rPr lang="en-US" altLang="zh-CN" b="1" dirty="0"/>
              <a:t>，</a:t>
            </a:r>
            <a:r>
              <a:rPr lang="zh-CN" altLang="en-US" b="1" dirty="0"/>
              <a:t>得到与原方程组等价的三角形方程组</a:t>
            </a:r>
          </a:p>
        </p:txBody>
      </p:sp>
      <p:grpSp>
        <p:nvGrpSpPr>
          <p:cNvPr id="6151" name="Group 16"/>
          <p:cNvGrpSpPr>
            <a:grpSpLocks/>
          </p:cNvGrpSpPr>
          <p:nvPr/>
        </p:nvGrpSpPr>
        <p:grpSpPr bwMode="auto">
          <a:xfrm>
            <a:off x="5292725" y="38100"/>
            <a:ext cx="3784600" cy="366713"/>
            <a:chOff x="3196" y="46"/>
            <a:chExt cx="2384" cy="231"/>
          </a:xfrm>
        </p:grpSpPr>
        <p:sp>
          <p:nvSpPr>
            <p:cNvPr id="6152" name="Rectangle 17"/>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6153" name="Line 18"/>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ChangeArrowheads="1"/>
          </p:cNvSpPr>
          <p:nvPr/>
        </p:nvSpPr>
        <p:spPr bwMode="auto">
          <a:xfrm>
            <a:off x="468313" y="476250"/>
            <a:ext cx="2952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a:solidFill>
                  <a:srgbClr val="000000"/>
                </a:solidFill>
              </a:rPr>
              <a:t>3.4.2  </a:t>
            </a:r>
            <a:r>
              <a:rPr lang="zh-CN" altLang="en-GB">
                <a:solidFill>
                  <a:srgbClr val="000000"/>
                </a:solidFill>
              </a:rPr>
              <a:t>改进平方根法</a:t>
            </a:r>
            <a:endParaRPr lang="zh-CN" altLang="en-US">
              <a:solidFill>
                <a:srgbClr val="000000"/>
              </a:solidFill>
            </a:endParaRPr>
          </a:p>
        </p:txBody>
      </p:sp>
      <p:sp>
        <p:nvSpPr>
          <p:cNvPr id="89092" name="Rectangle 3"/>
          <p:cNvSpPr>
            <a:spLocks noChangeArrowheads="1"/>
          </p:cNvSpPr>
          <p:nvPr/>
        </p:nvSpPr>
        <p:spPr bwMode="auto">
          <a:xfrm>
            <a:off x="539750" y="1503363"/>
            <a:ext cx="8054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改进平方根法适于求解系数矩阵</a:t>
            </a:r>
            <a:r>
              <a:rPr lang="en-GB" altLang="zh-CN" b="1">
                <a:solidFill>
                  <a:srgbClr val="000000"/>
                </a:solidFill>
              </a:rPr>
              <a:t>A</a:t>
            </a:r>
            <a:r>
              <a:rPr lang="zh-CN" altLang="en-GB">
                <a:solidFill>
                  <a:srgbClr val="000000"/>
                </a:solidFill>
              </a:rPr>
              <a:t>对称的方程组</a:t>
            </a:r>
            <a:r>
              <a:rPr lang="en-GB" altLang="zh-CN" b="1">
                <a:solidFill>
                  <a:srgbClr val="000000"/>
                </a:solidFill>
              </a:rPr>
              <a:t>A</a:t>
            </a:r>
            <a:r>
              <a:rPr lang="en-GB" altLang="zh-CN" b="1" i="1">
                <a:solidFill>
                  <a:srgbClr val="000000"/>
                </a:solidFill>
              </a:rPr>
              <a:t>x</a:t>
            </a:r>
            <a:r>
              <a:rPr lang="en-GB" altLang="zh-CN" b="1">
                <a:solidFill>
                  <a:srgbClr val="000000"/>
                </a:solidFill>
              </a:rPr>
              <a:t>=b</a:t>
            </a:r>
            <a:r>
              <a:rPr lang="en-GB" altLang="zh-CN">
                <a:solidFill>
                  <a:srgbClr val="000000"/>
                </a:solidFill>
              </a:rPr>
              <a:t>。</a:t>
            </a:r>
            <a:endParaRPr lang="zh-CN" altLang="en-US">
              <a:solidFill>
                <a:srgbClr val="000000"/>
              </a:solidFill>
            </a:endParaRPr>
          </a:p>
        </p:txBody>
      </p:sp>
      <p:sp>
        <p:nvSpPr>
          <p:cNvPr id="89093" name="Rectangle 4"/>
          <p:cNvSpPr>
            <a:spLocks noChangeArrowheads="1"/>
          </p:cNvSpPr>
          <p:nvPr/>
        </p:nvSpPr>
        <p:spPr bwMode="auto">
          <a:xfrm>
            <a:off x="539750" y="2151063"/>
            <a:ext cx="647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若</a:t>
            </a:r>
            <a:r>
              <a:rPr lang="en-US" altLang="zh-CN" b="1">
                <a:solidFill>
                  <a:srgbClr val="000000"/>
                </a:solidFill>
              </a:rPr>
              <a:t>A</a:t>
            </a:r>
            <a:r>
              <a:rPr lang="zh-CN" altLang="en-US">
                <a:solidFill>
                  <a:srgbClr val="000000"/>
                </a:solidFill>
              </a:rPr>
              <a:t>对称</a:t>
            </a:r>
            <a:r>
              <a:rPr lang="zh-CN" altLang="en-US" b="1">
                <a:solidFill>
                  <a:srgbClr val="000000"/>
                </a:solidFill>
              </a:rPr>
              <a:t>，</a:t>
            </a:r>
            <a:r>
              <a:rPr lang="zh-CN" altLang="en-US">
                <a:solidFill>
                  <a:srgbClr val="000000"/>
                </a:solidFill>
                <a:latin typeface="宋体" panose="02010600030101010101" pitchFamily="2" charset="-122"/>
              </a:rPr>
              <a:t>所有顺序主子式均大于零</a:t>
            </a:r>
            <a:r>
              <a:rPr lang="en-US" altLang="zh-CN">
                <a:solidFill>
                  <a:srgbClr val="000000"/>
                </a:solidFill>
              </a:rPr>
              <a:t>A</a:t>
            </a:r>
            <a:r>
              <a:rPr lang="zh-CN" altLang="en-US">
                <a:solidFill>
                  <a:srgbClr val="000000"/>
                </a:solidFill>
              </a:rPr>
              <a:t>可分解成</a:t>
            </a:r>
          </a:p>
        </p:txBody>
      </p:sp>
      <p:graphicFrame>
        <p:nvGraphicFramePr>
          <p:cNvPr id="89090" name="Object 5"/>
          <p:cNvGraphicFramePr>
            <a:graphicFrameLocks noChangeAspect="1"/>
          </p:cNvGraphicFramePr>
          <p:nvPr/>
        </p:nvGraphicFramePr>
        <p:xfrm>
          <a:off x="1403350" y="2871788"/>
          <a:ext cx="5903913" cy="2141537"/>
        </p:xfrm>
        <a:graphic>
          <a:graphicData uri="http://schemas.openxmlformats.org/presentationml/2006/ole">
            <mc:AlternateContent xmlns:mc="http://schemas.openxmlformats.org/markup-compatibility/2006">
              <mc:Choice xmlns:v="urn:schemas-microsoft-com:vml" Requires="v">
                <p:oleObj spid="_x0000_s89114" name="Equation" r:id="rId3" imgW="2590560" imgH="939600" progId="">
                  <p:embed/>
                </p:oleObj>
              </mc:Choice>
              <mc:Fallback>
                <p:oleObj name="Equation" r:id="rId3" imgW="2590560" imgH="939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71788"/>
                        <a:ext cx="5903913"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8" name="Group 2"/>
          <p:cNvGrpSpPr>
            <a:grpSpLocks/>
          </p:cNvGrpSpPr>
          <p:nvPr/>
        </p:nvGrpSpPr>
        <p:grpSpPr bwMode="auto">
          <a:xfrm>
            <a:off x="6011863" y="0"/>
            <a:ext cx="3095625" cy="577850"/>
            <a:chOff x="295" y="300"/>
            <a:chExt cx="1950" cy="336"/>
          </a:xfrm>
        </p:grpSpPr>
        <p:sp>
          <p:nvSpPr>
            <p:cNvPr id="90120"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0121"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90114" name="Object 5"/>
          <p:cNvGraphicFramePr>
            <a:graphicFrameLocks noChangeAspect="1"/>
          </p:cNvGraphicFramePr>
          <p:nvPr/>
        </p:nvGraphicFramePr>
        <p:xfrm>
          <a:off x="2987675" y="981075"/>
          <a:ext cx="3108325" cy="538163"/>
        </p:xfrm>
        <a:graphic>
          <a:graphicData uri="http://schemas.openxmlformats.org/presentationml/2006/ole">
            <mc:AlternateContent xmlns:mc="http://schemas.openxmlformats.org/markup-compatibility/2006">
              <mc:Choice xmlns:v="urn:schemas-microsoft-com:vml" Requires="v">
                <p:oleObj spid="_x0000_s90202" name="Equation" r:id="rId3" imgW="1396800" imgH="241200" progId="">
                  <p:embed/>
                </p:oleObj>
              </mc:Choice>
              <mc:Fallback>
                <p:oleObj name="Equation" r:id="rId3" imgW="1396800" imgH="241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981075"/>
                        <a:ext cx="31083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6"/>
          <p:cNvGraphicFramePr>
            <a:graphicFrameLocks noChangeAspect="1"/>
          </p:cNvGraphicFramePr>
          <p:nvPr/>
        </p:nvGraphicFramePr>
        <p:xfrm>
          <a:off x="2987675" y="1412875"/>
          <a:ext cx="3527425" cy="1008063"/>
        </p:xfrm>
        <a:graphic>
          <a:graphicData uri="http://schemas.openxmlformats.org/presentationml/2006/ole">
            <mc:AlternateContent xmlns:mc="http://schemas.openxmlformats.org/markup-compatibility/2006">
              <mc:Choice xmlns:v="urn:schemas-microsoft-com:vml" Requires="v">
                <p:oleObj spid="_x0000_s90203" name="Equation" r:id="rId5" imgW="1320480" imgH="431640" progId="">
                  <p:embed/>
                </p:oleObj>
              </mc:Choice>
              <mc:Fallback>
                <p:oleObj name="Equation" r:id="rId5" imgW="1320480" imgH="4316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412875"/>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Text Box 7"/>
          <p:cNvSpPr txBox="1">
            <a:spLocks noChangeArrowheads="1"/>
          </p:cNvSpPr>
          <p:nvPr/>
        </p:nvSpPr>
        <p:spPr bwMode="auto">
          <a:xfrm>
            <a:off x="539750" y="765175"/>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由</a:t>
            </a:r>
            <a:r>
              <a:rPr lang="en-US" altLang="zh-CN" i="1">
                <a:solidFill>
                  <a:srgbClr val="000000"/>
                </a:solidFill>
              </a:rPr>
              <a:t>LU</a:t>
            </a:r>
            <a:r>
              <a:rPr lang="zh-CN" altLang="en-US">
                <a:solidFill>
                  <a:srgbClr val="000000"/>
                </a:solidFill>
              </a:rPr>
              <a:t>的分解公式</a:t>
            </a:r>
          </a:p>
        </p:txBody>
      </p:sp>
      <p:graphicFrame>
        <p:nvGraphicFramePr>
          <p:cNvPr id="90116" name="Object 8"/>
          <p:cNvGraphicFramePr>
            <a:graphicFrameLocks noChangeAspect="1"/>
          </p:cNvGraphicFramePr>
          <p:nvPr/>
        </p:nvGraphicFramePr>
        <p:xfrm>
          <a:off x="539750" y="2565400"/>
          <a:ext cx="6840538" cy="592138"/>
        </p:xfrm>
        <a:graphic>
          <a:graphicData uri="http://schemas.openxmlformats.org/presentationml/2006/ole">
            <mc:AlternateContent xmlns:mc="http://schemas.openxmlformats.org/markup-compatibility/2006">
              <mc:Choice xmlns:v="urn:schemas-microsoft-com:vml" Requires="v">
                <p:oleObj spid="_x0000_s90204" name="Equation" r:id="rId7" imgW="1917360" imgH="241200" progId="">
                  <p:embed/>
                </p:oleObj>
              </mc:Choice>
              <mc:Fallback>
                <p:oleObj name="Equation" r:id="rId7" imgW="1917360" imgH="2412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565400"/>
                        <a:ext cx="6840538"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9"/>
          <p:cNvGraphicFramePr>
            <a:graphicFrameLocks noChangeAspect="1"/>
          </p:cNvGraphicFramePr>
          <p:nvPr/>
        </p:nvGraphicFramePr>
        <p:xfrm>
          <a:off x="684213" y="3357563"/>
          <a:ext cx="3600450" cy="1525587"/>
        </p:xfrm>
        <a:graphic>
          <a:graphicData uri="http://schemas.openxmlformats.org/presentationml/2006/ole">
            <mc:AlternateContent xmlns:mc="http://schemas.openxmlformats.org/markup-compatibility/2006">
              <mc:Choice xmlns:v="urn:schemas-microsoft-com:vml" Requires="v">
                <p:oleObj spid="_x0000_s90205" name="Equation" r:id="rId9" imgW="1180800" imgH="660240" progId="">
                  <p:embed/>
                </p:oleObj>
              </mc:Choice>
              <mc:Fallback>
                <p:oleObj name="Equation" r:id="rId9" imgW="1180800" imgH="66024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357563"/>
                        <a:ext cx="3600450" cy="152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1" name="Group 2"/>
          <p:cNvGrpSpPr>
            <a:grpSpLocks/>
          </p:cNvGrpSpPr>
          <p:nvPr/>
        </p:nvGrpSpPr>
        <p:grpSpPr bwMode="auto">
          <a:xfrm>
            <a:off x="6048375" y="-101600"/>
            <a:ext cx="3095625" cy="577850"/>
            <a:chOff x="295" y="300"/>
            <a:chExt cx="1950" cy="336"/>
          </a:xfrm>
        </p:grpSpPr>
        <p:sp>
          <p:nvSpPr>
            <p:cNvPr id="91145"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1146"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42" name="Text Box 5"/>
          <p:cNvSpPr txBox="1">
            <a:spLocks noChangeArrowheads="1"/>
          </p:cNvSpPr>
          <p:nvPr/>
        </p:nvSpPr>
        <p:spPr bwMode="auto">
          <a:xfrm>
            <a:off x="250825" y="476250"/>
            <a:ext cx="690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若已求得第</a:t>
            </a:r>
            <a:r>
              <a:rPr lang="en-US" altLang="zh-CN">
                <a:solidFill>
                  <a:srgbClr val="000000"/>
                </a:solidFill>
              </a:rPr>
              <a:t>1</a:t>
            </a:r>
            <a:r>
              <a:rPr lang="zh-CN" altLang="en-US">
                <a:solidFill>
                  <a:srgbClr val="000000"/>
                </a:solidFill>
              </a:rPr>
              <a:t>步至第</a:t>
            </a:r>
            <a:r>
              <a:rPr lang="en-US" altLang="zh-CN" i="1">
                <a:solidFill>
                  <a:srgbClr val="000000"/>
                </a:solidFill>
              </a:rPr>
              <a:t>k</a:t>
            </a:r>
            <a:r>
              <a:rPr lang="en-US" altLang="zh-CN">
                <a:solidFill>
                  <a:srgbClr val="000000"/>
                </a:solidFill>
              </a:rPr>
              <a:t>-1</a:t>
            </a:r>
            <a:r>
              <a:rPr lang="zh-CN" altLang="en-US">
                <a:solidFill>
                  <a:srgbClr val="000000"/>
                </a:solidFill>
              </a:rPr>
              <a:t>的</a:t>
            </a:r>
            <a:r>
              <a:rPr lang="en-US" altLang="zh-CN" i="1">
                <a:solidFill>
                  <a:srgbClr val="000000"/>
                </a:solidFill>
              </a:rPr>
              <a:t>L</a:t>
            </a:r>
            <a:r>
              <a:rPr lang="zh-CN" altLang="en-US">
                <a:solidFill>
                  <a:srgbClr val="000000"/>
                </a:solidFill>
              </a:rPr>
              <a:t>和</a:t>
            </a:r>
            <a:r>
              <a:rPr lang="en-US" altLang="zh-CN" i="1">
                <a:solidFill>
                  <a:srgbClr val="000000"/>
                </a:solidFill>
              </a:rPr>
              <a:t>U</a:t>
            </a:r>
            <a:r>
              <a:rPr lang="zh-CN" altLang="en-US">
                <a:solidFill>
                  <a:srgbClr val="000000"/>
                </a:solidFill>
              </a:rPr>
              <a:t>的元素有如下关系：</a:t>
            </a:r>
          </a:p>
        </p:txBody>
      </p:sp>
      <p:graphicFrame>
        <p:nvGraphicFramePr>
          <p:cNvPr id="91138" name="Object 6"/>
          <p:cNvGraphicFramePr>
            <a:graphicFrameLocks noChangeAspect="1"/>
          </p:cNvGraphicFramePr>
          <p:nvPr/>
        </p:nvGraphicFramePr>
        <p:xfrm>
          <a:off x="1042988" y="836613"/>
          <a:ext cx="5834062" cy="1147762"/>
        </p:xfrm>
        <a:graphic>
          <a:graphicData uri="http://schemas.openxmlformats.org/presentationml/2006/ole">
            <mc:AlternateContent xmlns:mc="http://schemas.openxmlformats.org/markup-compatibility/2006">
              <mc:Choice xmlns:v="urn:schemas-microsoft-com:vml" Requires="v">
                <p:oleObj spid="_x0000_s91207" name="Equation" r:id="rId3" imgW="2387520" imgH="469800" progId="">
                  <p:embed/>
                </p:oleObj>
              </mc:Choice>
              <mc:Fallback>
                <p:oleObj name="Equation" r:id="rId3" imgW="2387520" imgH="469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836613"/>
                        <a:ext cx="5834062"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3" name="Text Box 7"/>
          <p:cNvSpPr txBox="1">
            <a:spLocks noChangeArrowheads="1"/>
          </p:cNvSpPr>
          <p:nvPr/>
        </p:nvSpPr>
        <p:spPr bwMode="auto">
          <a:xfrm>
            <a:off x="323850" y="206057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latin typeface="楷体_GB2312" pitchFamily="49" charset="-122"/>
                <a:ea typeface="楷体_GB2312" pitchFamily="49" charset="-122"/>
              </a:rPr>
              <a:t>对于第</a:t>
            </a:r>
            <a:r>
              <a:rPr lang="en-US" altLang="zh-CN" b="1" i="1">
                <a:solidFill>
                  <a:srgbClr val="000000"/>
                </a:solidFill>
                <a:ea typeface="楷体_GB2312" pitchFamily="49" charset="-122"/>
              </a:rPr>
              <a:t>k</a:t>
            </a:r>
            <a:r>
              <a:rPr lang="zh-CN" altLang="en-US" b="1">
                <a:solidFill>
                  <a:srgbClr val="000000"/>
                </a:solidFill>
                <a:latin typeface="楷体_GB2312" pitchFamily="49" charset="-122"/>
                <a:ea typeface="楷体_GB2312" pitchFamily="49" charset="-122"/>
              </a:rPr>
              <a:t>步，根据</a:t>
            </a:r>
          </a:p>
        </p:txBody>
      </p:sp>
      <p:graphicFrame>
        <p:nvGraphicFramePr>
          <p:cNvPr id="91139" name="Object 8"/>
          <p:cNvGraphicFramePr>
            <a:graphicFrameLocks noChangeAspect="1"/>
          </p:cNvGraphicFramePr>
          <p:nvPr/>
        </p:nvGraphicFramePr>
        <p:xfrm>
          <a:off x="577850" y="4687888"/>
          <a:ext cx="7745413" cy="1941512"/>
        </p:xfrm>
        <a:graphic>
          <a:graphicData uri="http://schemas.openxmlformats.org/presentationml/2006/ole">
            <mc:AlternateContent xmlns:mc="http://schemas.openxmlformats.org/markup-compatibility/2006">
              <mc:Choice xmlns:v="urn:schemas-microsoft-com:vml" Requires="v">
                <p:oleObj spid="_x0000_s91208" name="Equation" r:id="rId5" imgW="3911400" imgH="914400" progId="Equation.DSMT4">
                  <p:embed/>
                </p:oleObj>
              </mc:Choice>
              <mc:Fallback>
                <p:oleObj name="Equation" r:id="rId5" imgW="3911400" imgH="914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 y="4687888"/>
                        <a:ext cx="7745413" cy="194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AutoShape 9"/>
          <p:cNvSpPr>
            <a:spLocks noChangeArrowheads="1"/>
          </p:cNvSpPr>
          <p:nvPr/>
        </p:nvSpPr>
        <p:spPr bwMode="auto">
          <a:xfrm>
            <a:off x="250825" y="4581525"/>
            <a:ext cx="976313" cy="269875"/>
          </a:xfrm>
          <a:prstGeom prst="rightArrow">
            <a:avLst>
              <a:gd name="adj1" fmla="val 50000"/>
              <a:gd name="adj2" fmla="val 90441"/>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40" name="Object 10"/>
          <p:cNvGraphicFramePr>
            <a:graphicFrameLocks noChangeAspect="1"/>
          </p:cNvGraphicFramePr>
          <p:nvPr/>
        </p:nvGraphicFramePr>
        <p:xfrm>
          <a:off x="304800" y="2590800"/>
          <a:ext cx="8412163" cy="1887538"/>
        </p:xfrm>
        <a:graphic>
          <a:graphicData uri="http://schemas.openxmlformats.org/presentationml/2006/ole">
            <mc:AlternateContent xmlns:mc="http://schemas.openxmlformats.org/markup-compatibility/2006">
              <mc:Choice xmlns:v="urn:schemas-microsoft-com:vml" Requires="v">
                <p:oleObj spid="_x0000_s91209" name="Equation" r:id="rId7" imgW="4076640" imgH="888840" progId="">
                  <p:embed/>
                </p:oleObj>
              </mc:Choice>
              <mc:Fallback>
                <p:oleObj name="Equation" r:id="rId7" imgW="4076640" imgH="8888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590800"/>
                        <a:ext cx="8412163"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4" name="Group 2"/>
          <p:cNvGrpSpPr>
            <a:grpSpLocks/>
          </p:cNvGrpSpPr>
          <p:nvPr/>
        </p:nvGrpSpPr>
        <p:grpSpPr bwMode="auto">
          <a:xfrm>
            <a:off x="6048375" y="-101600"/>
            <a:ext cx="3095625" cy="577850"/>
            <a:chOff x="295" y="300"/>
            <a:chExt cx="1950" cy="336"/>
          </a:xfrm>
        </p:grpSpPr>
        <p:sp>
          <p:nvSpPr>
            <p:cNvPr id="92168"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2169"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2165" name="Text Box 5"/>
          <p:cNvSpPr txBox="1">
            <a:spLocks noChangeArrowheads="1"/>
          </p:cNvSpPr>
          <p:nvPr/>
        </p:nvSpPr>
        <p:spPr bwMode="auto">
          <a:xfrm>
            <a:off x="303213" y="69215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由此得</a:t>
            </a:r>
          </a:p>
        </p:txBody>
      </p:sp>
      <p:graphicFrame>
        <p:nvGraphicFramePr>
          <p:cNvPr id="92162" name="Object 6"/>
          <p:cNvGraphicFramePr>
            <a:graphicFrameLocks noChangeAspect="1"/>
          </p:cNvGraphicFramePr>
          <p:nvPr/>
        </p:nvGraphicFramePr>
        <p:xfrm>
          <a:off x="1403350" y="692150"/>
          <a:ext cx="5903913" cy="854075"/>
        </p:xfrm>
        <a:graphic>
          <a:graphicData uri="http://schemas.openxmlformats.org/presentationml/2006/ole">
            <mc:AlternateContent xmlns:mc="http://schemas.openxmlformats.org/markup-compatibility/2006">
              <mc:Choice xmlns:v="urn:schemas-microsoft-com:vml" Requires="v">
                <p:oleObj spid="_x0000_s92210" name="Equation" r:id="rId3" imgW="2768400" imgH="431640" progId="">
                  <p:embed/>
                </p:oleObj>
              </mc:Choice>
              <mc:Fallback>
                <p:oleObj name="Equation" r:id="rId3" imgW="2768400" imgH="431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692150"/>
                        <a:ext cx="590391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6" name="Text Box 7"/>
          <p:cNvSpPr txBox="1">
            <a:spLocks noChangeArrowheads="1"/>
          </p:cNvSpPr>
          <p:nvPr/>
        </p:nvSpPr>
        <p:spPr bwMode="auto">
          <a:xfrm>
            <a:off x="447675" y="1649413"/>
            <a:ext cx="8012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latin typeface="楷体_GB2312" pitchFamily="49" charset="-122"/>
                <a:ea typeface="楷体_GB2312" pitchFamily="49" charset="-122"/>
              </a:rPr>
              <a:t>这样计算</a:t>
            </a:r>
            <a:r>
              <a:rPr lang="en-US" altLang="zh-CN" b="1">
                <a:solidFill>
                  <a:srgbClr val="000000"/>
                </a:solidFill>
                <a:latin typeface="楷体_GB2312" pitchFamily="49" charset="-122"/>
                <a:ea typeface="楷体_GB2312" pitchFamily="49" charset="-122"/>
              </a:rPr>
              <a:t>L</a:t>
            </a:r>
            <a:r>
              <a:rPr lang="zh-CN" altLang="en-US" b="1">
                <a:solidFill>
                  <a:srgbClr val="000000"/>
                </a:solidFill>
                <a:latin typeface="楷体_GB2312" pitchFamily="49" charset="-122"/>
                <a:ea typeface="楷体_GB2312" pitchFamily="49" charset="-122"/>
              </a:rPr>
              <a:t>的元素可以节省工作量。这种方法称为改进平方跟法或乔累斯基</a:t>
            </a:r>
            <a:r>
              <a:rPr lang="zh-CN" altLang="en-US" b="1">
                <a:solidFill>
                  <a:srgbClr val="000000"/>
                </a:solidFill>
                <a:ea typeface="楷体_GB2312" pitchFamily="49" charset="-122"/>
              </a:rPr>
              <a:t>（</a:t>
            </a:r>
            <a:r>
              <a:rPr lang="en-US" altLang="zh-CN" b="1">
                <a:solidFill>
                  <a:srgbClr val="000000"/>
                </a:solidFill>
                <a:ea typeface="楷体_GB2312" pitchFamily="49" charset="-122"/>
              </a:rPr>
              <a:t>Cholesky</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分解法。</a:t>
            </a:r>
          </a:p>
        </p:txBody>
      </p:sp>
      <p:sp>
        <p:nvSpPr>
          <p:cNvPr id="92167" name="Text Box 8"/>
          <p:cNvSpPr txBox="1">
            <a:spLocks noChangeArrowheads="1"/>
          </p:cNvSpPr>
          <p:nvPr/>
        </p:nvSpPr>
        <p:spPr bwMode="auto">
          <a:xfrm>
            <a:off x="395288" y="2636838"/>
            <a:ext cx="544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例</a:t>
            </a:r>
            <a:r>
              <a:rPr lang="en-US" altLang="zh-CN">
                <a:solidFill>
                  <a:srgbClr val="000000"/>
                </a:solidFill>
              </a:rPr>
              <a:t>3.6 </a:t>
            </a:r>
            <a:r>
              <a:rPr lang="zh-CN" altLang="en-US">
                <a:solidFill>
                  <a:srgbClr val="000000"/>
                </a:solidFill>
              </a:rPr>
              <a:t>用改进的</a:t>
            </a:r>
            <a:r>
              <a:rPr lang="en-US" altLang="zh-CN">
                <a:solidFill>
                  <a:srgbClr val="000000"/>
                </a:solidFill>
              </a:rPr>
              <a:t>Cholesky</a:t>
            </a:r>
            <a:r>
              <a:rPr lang="zh-CN" altLang="en-US">
                <a:solidFill>
                  <a:srgbClr val="000000"/>
                </a:solidFill>
              </a:rPr>
              <a:t>分解法解方程组</a:t>
            </a:r>
          </a:p>
        </p:txBody>
      </p:sp>
      <p:graphicFrame>
        <p:nvGraphicFramePr>
          <p:cNvPr id="92163" name="Object 9"/>
          <p:cNvGraphicFramePr>
            <a:graphicFrameLocks noChangeAspect="1"/>
          </p:cNvGraphicFramePr>
          <p:nvPr/>
        </p:nvGraphicFramePr>
        <p:xfrm>
          <a:off x="2771775" y="3141663"/>
          <a:ext cx="3024188" cy="1660525"/>
        </p:xfrm>
        <a:graphic>
          <a:graphicData uri="http://schemas.openxmlformats.org/presentationml/2006/ole">
            <mc:AlternateContent xmlns:mc="http://schemas.openxmlformats.org/markup-compatibility/2006">
              <mc:Choice xmlns:v="urn:schemas-microsoft-com:vml" Requires="v">
                <p:oleObj spid="_x0000_s92211" name="Equation" r:id="rId5" imgW="1295280" imgH="711000" progId="">
                  <p:embed/>
                </p:oleObj>
              </mc:Choice>
              <mc:Fallback>
                <p:oleObj name="Equation" r:id="rId5" imgW="1295280" imgH="7110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141663"/>
                        <a:ext cx="3024188" cy="166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93" name="Group 2"/>
          <p:cNvGrpSpPr>
            <a:grpSpLocks/>
          </p:cNvGrpSpPr>
          <p:nvPr/>
        </p:nvGrpSpPr>
        <p:grpSpPr bwMode="auto">
          <a:xfrm>
            <a:off x="6048375" y="-101600"/>
            <a:ext cx="3095625" cy="577850"/>
            <a:chOff x="295" y="300"/>
            <a:chExt cx="1950" cy="336"/>
          </a:xfrm>
        </p:grpSpPr>
        <p:sp>
          <p:nvSpPr>
            <p:cNvPr id="93194"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3195"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93186" name="Object 5"/>
          <p:cNvGraphicFramePr>
            <a:graphicFrameLocks noChangeAspect="1"/>
          </p:cNvGraphicFramePr>
          <p:nvPr/>
        </p:nvGraphicFramePr>
        <p:xfrm>
          <a:off x="684213" y="765175"/>
          <a:ext cx="7416800" cy="1924050"/>
        </p:xfrm>
        <a:graphic>
          <a:graphicData uri="http://schemas.openxmlformats.org/presentationml/2006/ole">
            <mc:AlternateContent xmlns:mc="http://schemas.openxmlformats.org/markup-compatibility/2006">
              <mc:Choice xmlns:v="urn:schemas-microsoft-com:vml" Requires="v">
                <p:oleObj spid="_x0000_s93336" name="Equation" r:id="rId3" imgW="2743200" imgH="711000" progId="">
                  <p:embed/>
                </p:oleObj>
              </mc:Choice>
              <mc:Fallback>
                <p:oleObj name="Equation" r:id="rId3" imgW="2743200" imgH="7110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765175"/>
                        <a:ext cx="7416800"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7" name="Object 6"/>
          <p:cNvGraphicFramePr>
            <a:graphicFrameLocks noChangeAspect="1"/>
          </p:cNvGraphicFramePr>
          <p:nvPr/>
        </p:nvGraphicFramePr>
        <p:xfrm>
          <a:off x="323850" y="2852738"/>
          <a:ext cx="8139113" cy="1924050"/>
        </p:xfrm>
        <a:graphic>
          <a:graphicData uri="http://schemas.openxmlformats.org/presentationml/2006/ole">
            <mc:AlternateContent xmlns:mc="http://schemas.openxmlformats.org/markup-compatibility/2006">
              <mc:Choice xmlns:v="urn:schemas-microsoft-com:vml" Requires="v">
                <p:oleObj spid="_x0000_s93337" name="Equation" r:id="rId5" imgW="3009600" imgH="711000" progId="">
                  <p:embed/>
                </p:oleObj>
              </mc:Choice>
              <mc:Fallback>
                <p:oleObj name="Equation" r:id="rId5" imgW="300960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852738"/>
                        <a:ext cx="8139113"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7"/>
          <p:cNvGraphicFramePr>
            <a:graphicFrameLocks noChangeAspect="1"/>
          </p:cNvGraphicFramePr>
          <p:nvPr/>
        </p:nvGraphicFramePr>
        <p:xfrm>
          <a:off x="395288" y="4797425"/>
          <a:ext cx="2663825" cy="771525"/>
        </p:xfrm>
        <a:graphic>
          <a:graphicData uri="http://schemas.openxmlformats.org/presentationml/2006/ole">
            <mc:AlternateContent xmlns:mc="http://schemas.openxmlformats.org/markup-compatibility/2006">
              <mc:Choice xmlns:v="urn:schemas-microsoft-com:vml" Requires="v">
                <p:oleObj spid="_x0000_s93338" name="Equation" r:id="rId7" imgW="965160" imgH="279360" progId="">
                  <p:embed/>
                </p:oleObj>
              </mc:Choice>
              <mc:Fallback>
                <p:oleObj name="Equation" r:id="rId7" imgW="965160" imgH="27936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797425"/>
                        <a:ext cx="26638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9" name="Object 8"/>
          <p:cNvGraphicFramePr>
            <a:graphicFrameLocks noChangeAspect="1"/>
          </p:cNvGraphicFramePr>
          <p:nvPr/>
        </p:nvGraphicFramePr>
        <p:xfrm>
          <a:off x="3492500" y="4941888"/>
          <a:ext cx="2519363" cy="473075"/>
        </p:xfrm>
        <a:graphic>
          <a:graphicData uri="http://schemas.openxmlformats.org/presentationml/2006/ole">
            <mc:AlternateContent xmlns:mc="http://schemas.openxmlformats.org/markup-compatibility/2006">
              <mc:Choice xmlns:v="urn:schemas-microsoft-com:vml" Requires="v">
                <p:oleObj spid="_x0000_s93339" name="Equation" r:id="rId9" imgW="1218960" imgH="228600" progId="">
                  <p:embed/>
                </p:oleObj>
              </mc:Choice>
              <mc:Fallback>
                <p:oleObj name="Equation" r:id="rId9" imgW="1218960" imgH="2286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4941888"/>
                        <a:ext cx="25193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0" name="Object 9"/>
          <p:cNvGraphicFramePr>
            <a:graphicFrameLocks noChangeAspect="1"/>
          </p:cNvGraphicFramePr>
          <p:nvPr/>
        </p:nvGraphicFramePr>
        <p:xfrm>
          <a:off x="6372225" y="4868863"/>
          <a:ext cx="2151063" cy="473075"/>
        </p:xfrm>
        <a:graphic>
          <a:graphicData uri="http://schemas.openxmlformats.org/presentationml/2006/ole">
            <mc:AlternateContent xmlns:mc="http://schemas.openxmlformats.org/markup-compatibility/2006">
              <mc:Choice xmlns:v="urn:schemas-microsoft-com:vml" Requires="v">
                <p:oleObj spid="_x0000_s93340" name="Equation" r:id="rId11" imgW="1041120" imgH="228600" progId="">
                  <p:embed/>
                </p:oleObj>
              </mc:Choice>
              <mc:Fallback>
                <p:oleObj name="Equation" r:id="rId11" imgW="1041120" imgH="22860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25" y="4868863"/>
                        <a:ext cx="21510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1" name="Object 10"/>
          <p:cNvGraphicFramePr>
            <a:graphicFrameLocks noChangeAspect="1"/>
          </p:cNvGraphicFramePr>
          <p:nvPr/>
        </p:nvGraphicFramePr>
        <p:xfrm>
          <a:off x="468313" y="5805488"/>
          <a:ext cx="2360612" cy="473075"/>
        </p:xfrm>
        <a:graphic>
          <a:graphicData uri="http://schemas.openxmlformats.org/presentationml/2006/ole">
            <mc:AlternateContent xmlns:mc="http://schemas.openxmlformats.org/markup-compatibility/2006">
              <mc:Choice xmlns:v="urn:schemas-microsoft-com:vml" Requires="v">
                <p:oleObj spid="_x0000_s93341" name="Equation" r:id="rId13" imgW="1143000" imgH="228600" progId="">
                  <p:embed/>
                </p:oleObj>
              </mc:Choice>
              <mc:Fallback>
                <p:oleObj name="Equation" r:id="rId13" imgW="1143000" imgH="228600"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805488"/>
                        <a:ext cx="236061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2" name="Object 11"/>
          <p:cNvGraphicFramePr>
            <a:graphicFrameLocks noChangeAspect="1"/>
          </p:cNvGraphicFramePr>
          <p:nvPr/>
        </p:nvGraphicFramePr>
        <p:xfrm>
          <a:off x="3492500" y="5589588"/>
          <a:ext cx="1944688" cy="958850"/>
        </p:xfrm>
        <a:graphic>
          <a:graphicData uri="http://schemas.openxmlformats.org/presentationml/2006/ole">
            <mc:AlternateContent xmlns:mc="http://schemas.openxmlformats.org/markup-compatibility/2006">
              <mc:Choice xmlns:v="urn:schemas-microsoft-com:vml" Requires="v">
                <p:oleObj spid="_x0000_s93342" name="Equation" r:id="rId15" imgW="876240" imgH="431640" progId="">
                  <p:embed/>
                </p:oleObj>
              </mc:Choice>
              <mc:Fallback>
                <p:oleObj name="Equation" r:id="rId15" imgW="876240" imgH="4316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00" y="5589588"/>
                        <a:ext cx="1944688"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2" name="Group 2"/>
          <p:cNvGrpSpPr>
            <a:grpSpLocks/>
          </p:cNvGrpSpPr>
          <p:nvPr/>
        </p:nvGrpSpPr>
        <p:grpSpPr bwMode="auto">
          <a:xfrm>
            <a:off x="6048375" y="-101600"/>
            <a:ext cx="3095625" cy="577850"/>
            <a:chOff x="295" y="300"/>
            <a:chExt cx="1950" cy="336"/>
          </a:xfrm>
        </p:grpSpPr>
        <p:sp>
          <p:nvSpPr>
            <p:cNvPr id="94215"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4216"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4213" name="Text Box 5"/>
          <p:cNvSpPr txBox="1">
            <a:spLocks noChangeArrowheads="1"/>
          </p:cNvSpPr>
          <p:nvPr/>
        </p:nvSpPr>
        <p:spPr bwMode="auto">
          <a:xfrm>
            <a:off x="1214438" y="1643063"/>
            <a:ext cx="392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等价的三角形方程组</a:t>
            </a:r>
            <a:r>
              <a:rPr lang="en-US" altLang="zh-CN" b="1" i="1">
                <a:solidFill>
                  <a:srgbClr val="000000"/>
                </a:solidFill>
              </a:rPr>
              <a:t>Ux</a:t>
            </a:r>
            <a:r>
              <a:rPr lang="en-US" altLang="zh-CN" b="1">
                <a:solidFill>
                  <a:srgbClr val="000000"/>
                </a:solidFill>
              </a:rPr>
              <a:t>=</a:t>
            </a:r>
            <a:r>
              <a:rPr lang="en-US" altLang="zh-CN" b="1" i="1">
                <a:solidFill>
                  <a:srgbClr val="000000"/>
                </a:solidFill>
              </a:rPr>
              <a:t>y</a:t>
            </a:r>
            <a:r>
              <a:rPr lang="zh-CN" altLang="en-US" b="1">
                <a:solidFill>
                  <a:srgbClr val="000000"/>
                </a:solidFill>
                <a:ea typeface="楷体_GB2312" pitchFamily="49" charset="-122"/>
              </a:rPr>
              <a:t>为</a:t>
            </a:r>
          </a:p>
        </p:txBody>
      </p:sp>
      <p:graphicFrame>
        <p:nvGraphicFramePr>
          <p:cNvPr id="94210" name="Object 6"/>
          <p:cNvGraphicFramePr>
            <a:graphicFrameLocks noChangeAspect="1"/>
          </p:cNvGraphicFramePr>
          <p:nvPr/>
        </p:nvGraphicFramePr>
        <p:xfrm>
          <a:off x="3446463" y="2127250"/>
          <a:ext cx="3262312" cy="1719263"/>
        </p:xfrm>
        <a:graphic>
          <a:graphicData uri="http://schemas.openxmlformats.org/presentationml/2006/ole">
            <mc:AlternateContent xmlns:mc="http://schemas.openxmlformats.org/markup-compatibility/2006">
              <mc:Choice xmlns:v="urn:schemas-microsoft-com:vml" Requires="v">
                <p:oleObj spid="_x0000_s94257" name="Equation" r:id="rId3" imgW="1396800" imgH="736560" progId="">
                  <p:embed/>
                </p:oleObj>
              </mc:Choice>
              <mc:Fallback>
                <p:oleObj name="Equation" r:id="rId3" imgW="1396800" imgH="7365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2127250"/>
                        <a:ext cx="3262312" cy="171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4" name="Text Box 7"/>
          <p:cNvSpPr txBox="1">
            <a:spLocks noChangeArrowheads="1"/>
          </p:cNvSpPr>
          <p:nvPr/>
        </p:nvSpPr>
        <p:spPr bwMode="auto">
          <a:xfrm>
            <a:off x="1214438" y="39782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回代求解，得</a:t>
            </a:r>
          </a:p>
        </p:txBody>
      </p:sp>
      <p:graphicFrame>
        <p:nvGraphicFramePr>
          <p:cNvPr id="94211" name="Object 8"/>
          <p:cNvGraphicFramePr>
            <a:graphicFrameLocks noChangeAspect="1"/>
          </p:cNvGraphicFramePr>
          <p:nvPr/>
        </p:nvGraphicFramePr>
        <p:xfrm>
          <a:off x="3230563" y="4143375"/>
          <a:ext cx="3744912" cy="725488"/>
        </p:xfrm>
        <a:graphic>
          <a:graphicData uri="http://schemas.openxmlformats.org/presentationml/2006/ole">
            <mc:AlternateContent xmlns:mc="http://schemas.openxmlformats.org/markup-compatibility/2006">
              <mc:Choice xmlns:v="urn:schemas-microsoft-com:vml" Requires="v">
                <p:oleObj spid="_x0000_s94258" name="Equation" r:id="rId5" imgW="1180800" imgH="228600" progId="">
                  <p:embed/>
                </p:oleObj>
              </mc:Choice>
              <mc:Fallback>
                <p:oleObj name="Equation" r:id="rId5" imgW="118080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0563" y="4143375"/>
                        <a:ext cx="3744912"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1E52DA-1723-451A-8B99-10211426372A}" type="slidenum">
              <a:rPr lang="zh-CN" altLang="en-US" sz="1200">
                <a:solidFill>
                  <a:srgbClr val="000000"/>
                </a:solidFill>
              </a:rPr>
              <a:pPr eaLnBrk="1" hangingPunct="1"/>
              <a:t>106</a:t>
            </a:fld>
            <a:endParaRPr lang="en-US" altLang="zh-CN" sz="1200">
              <a:solidFill>
                <a:srgbClr val="000000"/>
              </a:solidFill>
            </a:endParaRPr>
          </a:p>
        </p:txBody>
      </p:sp>
      <p:graphicFrame>
        <p:nvGraphicFramePr>
          <p:cNvPr id="95234" name="Object 2"/>
          <p:cNvGraphicFramePr>
            <a:graphicFrameLocks noChangeAspect="1"/>
          </p:cNvGraphicFramePr>
          <p:nvPr/>
        </p:nvGraphicFramePr>
        <p:xfrm>
          <a:off x="1905000" y="838200"/>
          <a:ext cx="4038600" cy="2705100"/>
        </p:xfrm>
        <a:graphic>
          <a:graphicData uri="http://schemas.openxmlformats.org/presentationml/2006/ole">
            <mc:AlternateContent xmlns:mc="http://schemas.openxmlformats.org/markup-compatibility/2006">
              <mc:Choice xmlns:v="urn:schemas-microsoft-com:vml" Requires="v">
                <p:oleObj spid="_x0000_s95257" name="Equation" r:id="rId3" imgW="1409400" imgH="1143000" progId="Equation.3">
                  <p:embed/>
                </p:oleObj>
              </mc:Choice>
              <mc:Fallback>
                <p:oleObj name="Equation" r:id="rId3" imgW="1409400" imgH="1143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0"/>
                        <a:ext cx="4038600"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6" name="AutoShape 3">
            <a:hlinkClick r:id="rId5" action="ppaction://hlinksldjump" highlightClick="1"/>
          </p:cNvPr>
          <p:cNvSpPr>
            <a:spLocks noChangeArrowheads="1"/>
          </p:cNvSpPr>
          <p:nvPr/>
        </p:nvSpPr>
        <p:spPr bwMode="auto">
          <a:xfrm>
            <a:off x="8482013" y="6272213"/>
            <a:ext cx="661987" cy="585787"/>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D11385-A2B0-4141-BA84-9B922EABBCE4}" type="slidenum">
              <a:rPr lang="zh-CN" altLang="en-US" sz="1200">
                <a:solidFill>
                  <a:srgbClr val="000000"/>
                </a:solidFill>
              </a:rPr>
              <a:pPr eaLnBrk="1" hangingPunct="1"/>
              <a:t>107</a:t>
            </a:fld>
            <a:endParaRPr lang="en-US" altLang="zh-CN" sz="1200">
              <a:solidFill>
                <a:srgbClr val="000000"/>
              </a:solidFill>
            </a:endParaRPr>
          </a:p>
        </p:txBody>
      </p:sp>
      <p:sp>
        <p:nvSpPr>
          <p:cNvPr id="123907" name="Rectangle 2"/>
          <p:cNvSpPr>
            <a:spLocks noChangeArrowheads="1"/>
          </p:cNvSpPr>
          <p:nvPr/>
        </p:nvSpPr>
        <p:spPr bwMode="auto">
          <a:xfrm>
            <a:off x="1143000" y="762000"/>
            <a:ext cx="7620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下列三种变换称为矩阵</a:t>
            </a:r>
            <a:r>
              <a:rPr lang="en-GB" altLang="zh-CN"/>
              <a:t>A</a:t>
            </a:r>
            <a:r>
              <a:rPr lang="zh-CN" altLang="en-GB"/>
              <a:t>的初等行（列）变换，简称</a:t>
            </a:r>
            <a:r>
              <a:rPr lang="zh-CN" altLang="en-GB" b="1"/>
              <a:t>初等变换</a:t>
            </a:r>
            <a:r>
              <a:rPr lang="zh-CN" altLang="en-GB"/>
              <a:t>：</a:t>
            </a:r>
          </a:p>
          <a:p>
            <a:pPr eaLnBrk="1" hangingPunct="1"/>
            <a:r>
              <a:rPr lang="zh-CN" altLang="en-GB"/>
              <a:t>（1）用一个非零实数乘</a:t>
            </a:r>
            <a:r>
              <a:rPr lang="en-GB" altLang="zh-CN"/>
              <a:t>A</a:t>
            </a:r>
            <a:r>
              <a:rPr lang="zh-CN" altLang="en-GB"/>
              <a:t>的某一行（列）；</a:t>
            </a:r>
          </a:p>
          <a:p>
            <a:pPr eaLnBrk="1" hangingPunct="1"/>
            <a:r>
              <a:rPr lang="zh-CN" altLang="en-GB"/>
              <a:t>（2）互换</a:t>
            </a:r>
            <a:r>
              <a:rPr lang="en-GB" altLang="zh-CN"/>
              <a:t>A</a:t>
            </a:r>
            <a:r>
              <a:rPr lang="zh-CN" altLang="en-GB"/>
              <a:t>的某两行（列）；</a:t>
            </a:r>
            <a:endParaRPr lang="en-GB" altLang="zh-CN"/>
          </a:p>
          <a:p>
            <a:pPr eaLnBrk="1" hangingPunct="1"/>
            <a:r>
              <a:rPr lang="zh-CN" altLang="en-GB"/>
              <a:t>（3）把</a:t>
            </a:r>
            <a:r>
              <a:rPr lang="en-GB" altLang="zh-CN"/>
              <a:t>A</a:t>
            </a:r>
            <a:r>
              <a:rPr lang="zh-CN" altLang="en-GB"/>
              <a:t>的某一行（列）的倍数加到另一行（列）上去。</a:t>
            </a:r>
            <a:endParaRPr lang="zh-CN" altLang="en-US"/>
          </a:p>
        </p:txBody>
      </p:sp>
      <p:sp>
        <p:nvSpPr>
          <p:cNvPr id="123908" name="Rectangle 3"/>
          <p:cNvSpPr>
            <a:spLocks noChangeArrowheads="1"/>
          </p:cNvSpPr>
          <p:nvPr/>
        </p:nvSpPr>
        <p:spPr bwMode="auto">
          <a:xfrm>
            <a:off x="1187450" y="3284538"/>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初等矩阵：由单位矩阵</a:t>
            </a:r>
            <a:r>
              <a:rPr lang="en-GB" altLang="zh-CN">
                <a:solidFill>
                  <a:srgbClr val="0000CC"/>
                </a:solidFill>
              </a:rPr>
              <a:t>I</a:t>
            </a:r>
            <a:r>
              <a:rPr lang="zh-CN" altLang="en-GB"/>
              <a:t>经过一次初等变换得到的矩阵称为初等矩阵。</a:t>
            </a:r>
            <a:endParaRPr lang="zh-CN" altLang="en-US"/>
          </a:p>
        </p:txBody>
      </p:sp>
      <p:sp>
        <p:nvSpPr>
          <p:cNvPr id="123909" name="AutoShape 4">
            <a:hlinkClick r:id="rId2" action="ppaction://hlinksldjump" highlightClick="1"/>
          </p:cNvPr>
          <p:cNvSpPr>
            <a:spLocks noChangeArrowheads="1"/>
          </p:cNvSpPr>
          <p:nvPr/>
        </p:nvSpPr>
        <p:spPr bwMode="auto">
          <a:xfrm>
            <a:off x="8710613" y="6348413"/>
            <a:ext cx="433387" cy="509587"/>
          </a:xfrm>
          <a:prstGeom prst="actionButtonBackPrevious">
            <a:avLst/>
          </a:prstGeom>
          <a:solidFill>
            <a:schemeClr val="accent1">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B72967-ED62-4419-92DC-13D0ED930FDB}" type="slidenum">
              <a:rPr lang="zh-CN" altLang="en-US" sz="1200">
                <a:solidFill>
                  <a:srgbClr val="000000"/>
                </a:solidFill>
              </a:rPr>
              <a:pPr eaLnBrk="1" hangingPunct="1"/>
              <a:t>108</a:t>
            </a:fld>
            <a:endParaRPr lang="en-US" altLang="zh-CN" sz="1200">
              <a:solidFill>
                <a:srgbClr val="000000"/>
              </a:solidFill>
            </a:endParaRPr>
          </a:p>
        </p:txBody>
      </p:sp>
      <p:sp>
        <p:nvSpPr>
          <p:cNvPr id="124931" name="Rectangle 2"/>
          <p:cNvSpPr>
            <a:spLocks noChangeArrowheads="1"/>
          </p:cNvSpPr>
          <p:nvPr/>
        </p:nvSpPr>
        <p:spPr bwMode="auto">
          <a:xfrm>
            <a:off x="1143000" y="762000"/>
            <a:ext cx="7620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作业：</a:t>
            </a:r>
            <a:endParaRPr lang="en-US" altLang="zh-CN" dirty="0"/>
          </a:p>
          <a:p>
            <a:pPr eaLnBrk="1" hangingPunct="1"/>
            <a:endParaRPr lang="en-US" altLang="zh-CN" dirty="0"/>
          </a:p>
          <a:p>
            <a:pPr eaLnBrk="1" hangingPunct="1"/>
            <a:r>
              <a:rPr lang="en-US" altLang="zh-CN" dirty="0"/>
              <a:t>P227</a:t>
            </a:r>
            <a:r>
              <a:rPr lang="zh-CN" altLang="en-US" dirty="0"/>
              <a:t>   </a:t>
            </a:r>
            <a:r>
              <a:rPr lang="en-US" altLang="zh-CN" dirty="0"/>
              <a:t>3,</a:t>
            </a:r>
            <a:r>
              <a:rPr lang="zh-CN" altLang="en-US" dirty="0"/>
              <a:t> </a:t>
            </a:r>
            <a:r>
              <a:rPr lang="en-US" altLang="zh-CN" dirty="0"/>
              <a:t>6,</a:t>
            </a:r>
            <a:r>
              <a:rPr lang="zh-CN" altLang="en-US" dirty="0"/>
              <a:t> </a:t>
            </a:r>
            <a:r>
              <a:rPr lang="en-US" altLang="zh-CN" dirty="0"/>
              <a:t>7</a:t>
            </a:r>
          </a:p>
          <a:p>
            <a:pPr eaLnBrk="1" hangingPunct="1"/>
            <a:endParaRPr lang="en-US" altLang="zh-CN" dirty="0"/>
          </a:p>
          <a:p>
            <a:pPr eaLnBrk="1" hangingPunct="1"/>
            <a:endParaRPr lang="en-US" altLang="zh-CN" dirty="0"/>
          </a:p>
          <a:p>
            <a:pPr eaLnBrk="1" hangingPunct="1"/>
            <a:r>
              <a:rPr lang="zh-CN" altLang="en-US" dirty="0"/>
              <a:t>上机作业</a:t>
            </a:r>
            <a:r>
              <a:rPr lang="en-US" altLang="zh-CN" dirty="0"/>
              <a:t>1:</a:t>
            </a:r>
          </a:p>
          <a:p>
            <a:pPr eaLnBrk="1" hangingPunct="1"/>
            <a:r>
              <a:rPr lang="zh-CN" altLang="en-US" dirty="0"/>
              <a:t>列主元高斯消去法和列主元三角分解法解线性方程组程序实现</a:t>
            </a:r>
            <a:r>
              <a:rPr lang="en-US" altLang="zh-CN" dirty="0"/>
              <a:t>p227</a:t>
            </a:r>
            <a:r>
              <a:rPr lang="zh-CN" altLang="en-US" dirty="0"/>
              <a:t>  第</a:t>
            </a:r>
            <a:r>
              <a:rPr lang="en-US" altLang="zh-CN" dirty="0"/>
              <a:t>3</a:t>
            </a:r>
            <a:r>
              <a:rPr lang="zh-CN" altLang="en-US" dirty="0"/>
              <a:t>题。</a:t>
            </a:r>
            <a:endParaRPr lang="en-US" altLang="zh-CN" dirty="0"/>
          </a:p>
          <a:p>
            <a:pPr eaLnBrk="1" hangingPunct="1"/>
            <a:endParaRPr lang="en-US" altLang="zh-CN" dirty="0"/>
          </a:p>
          <a:p>
            <a:pPr eaLnBrk="1" hangingPunct="1"/>
            <a:r>
              <a:rPr lang="zh-CN" altLang="en-US" dirty="0"/>
              <a:t>要求</a:t>
            </a:r>
            <a:r>
              <a:rPr lang="en-US" altLang="zh-CN" dirty="0"/>
              <a:t>:</a:t>
            </a:r>
            <a:r>
              <a:rPr lang="zh-CN" altLang="en-US" dirty="0"/>
              <a:t> 给出</a:t>
            </a:r>
            <a:r>
              <a:rPr lang="en-US" altLang="zh-CN" dirty="0" err="1"/>
              <a:t>matlab</a:t>
            </a:r>
            <a:r>
              <a:rPr lang="en-US" altLang="zh-CN" dirty="0"/>
              <a:t> </a:t>
            </a:r>
            <a:r>
              <a:rPr lang="zh-CN" altLang="en-US" dirty="0"/>
              <a:t>程序，程序流程图，以及方程解结果（电子版）</a:t>
            </a:r>
            <a:endParaRPr lang="en-US" altLang="zh-CN" dirty="0"/>
          </a:p>
          <a:p>
            <a:pPr eaLnBrk="1" hangingPunct="1"/>
            <a:r>
              <a:rPr lang="zh-CN" altLang="en-US" dirty="0"/>
              <a:t> </a:t>
            </a:r>
          </a:p>
        </p:txBody>
      </p:sp>
      <p:sp>
        <p:nvSpPr>
          <p:cNvPr id="124932" name="AutoShape 4">
            <a:hlinkClick r:id="rId2" action="ppaction://hlinksldjump" highlightClick="1"/>
          </p:cNvPr>
          <p:cNvSpPr>
            <a:spLocks noChangeArrowheads="1"/>
          </p:cNvSpPr>
          <p:nvPr/>
        </p:nvSpPr>
        <p:spPr bwMode="auto">
          <a:xfrm>
            <a:off x="8710613" y="6348413"/>
            <a:ext cx="433387" cy="509587"/>
          </a:xfrm>
          <a:prstGeom prst="actionButtonBackPrevious">
            <a:avLst/>
          </a:prstGeom>
          <a:solidFill>
            <a:schemeClr val="accent1">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B9B5E6-4909-4628-A926-90086FE8DD34}" type="slidenum">
              <a:rPr lang="zh-CN" altLang="en-US" sz="1200">
                <a:solidFill>
                  <a:srgbClr val="000000"/>
                </a:solidFill>
              </a:rPr>
              <a:pPr eaLnBrk="1" hangingPunct="1"/>
              <a:t>11</a:t>
            </a:fld>
            <a:endParaRPr lang="en-US" altLang="zh-CN" sz="1200">
              <a:solidFill>
                <a:srgbClr val="000000"/>
              </a:solidFill>
            </a:endParaRPr>
          </a:p>
        </p:txBody>
      </p:sp>
      <p:grpSp>
        <p:nvGrpSpPr>
          <p:cNvPr id="7172" name="Group 4"/>
          <p:cNvGrpSpPr>
            <a:grpSpLocks/>
          </p:cNvGrpSpPr>
          <p:nvPr/>
        </p:nvGrpSpPr>
        <p:grpSpPr bwMode="auto">
          <a:xfrm>
            <a:off x="5292725" y="38100"/>
            <a:ext cx="3784600" cy="366713"/>
            <a:chOff x="3196" y="46"/>
            <a:chExt cx="2384" cy="231"/>
          </a:xfrm>
        </p:grpSpPr>
        <p:sp>
          <p:nvSpPr>
            <p:cNvPr id="7176" name="Rectangle 5"/>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7177" name="Line 6"/>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170" name="Object 7"/>
          <p:cNvGraphicFramePr>
            <a:graphicFrameLocks noChangeAspect="1"/>
          </p:cNvGraphicFramePr>
          <p:nvPr/>
        </p:nvGraphicFramePr>
        <p:xfrm>
          <a:off x="2143125" y="1692275"/>
          <a:ext cx="3987800" cy="1295400"/>
        </p:xfrm>
        <a:graphic>
          <a:graphicData uri="http://schemas.openxmlformats.org/presentationml/2006/ole">
            <mc:AlternateContent xmlns:mc="http://schemas.openxmlformats.org/markup-compatibility/2006">
              <mc:Choice xmlns:v="urn:schemas-microsoft-com:vml" Requires="v">
                <p:oleObj spid="_x0000_s7199" name="Equation" r:id="rId4" imgW="2070000" imgH="711000" progId="">
                  <p:embed/>
                </p:oleObj>
              </mc:Choice>
              <mc:Fallback>
                <p:oleObj name="Equation" r:id="rId4" imgW="2070000" imgH="711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1692275"/>
                        <a:ext cx="3987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Rectangle 8"/>
          <p:cNvSpPr>
            <a:spLocks noChangeArrowheads="1"/>
          </p:cNvSpPr>
          <p:nvPr/>
        </p:nvSpPr>
        <p:spPr bwMode="auto">
          <a:xfrm>
            <a:off x="500063" y="304958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最后由上述方程组，用</a:t>
            </a:r>
            <a:r>
              <a:rPr lang="zh-CN" altLang="en-US" dirty="0">
                <a:solidFill>
                  <a:srgbClr val="FF0000"/>
                </a:solidFill>
                <a:latin typeface="宋体" panose="02010600030101010101" pitchFamily="2" charset="-122"/>
              </a:rPr>
              <a:t>回代</a:t>
            </a:r>
            <a:r>
              <a:rPr lang="zh-CN" altLang="en-US" dirty="0">
                <a:latin typeface="宋体" panose="02010600030101010101" pitchFamily="2" charset="-122"/>
              </a:rPr>
              <a:t>的方法，即可求得原方程组的解。</a:t>
            </a:r>
            <a:r>
              <a:rPr lang="zh-CN" altLang="en-US" sz="1100" dirty="0"/>
              <a:t> </a:t>
            </a:r>
            <a:endParaRPr lang="zh-CN" altLang="en-US" dirty="0"/>
          </a:p>
        </p:txBody>
      </p:sp>
      <p:sp>
        <p:nvSpPr>
          <p:cNvPr id="49161" name="Rectangle 9"/>
          <p:cNvSpPr>
            <a:spLocks noChangeArrowheads="1"/>
          </p:cNvSpPr>
          <p:nvPr/>
        </p:nvSpPr>
        <p:spPr bwMode="auto">
          <a:xfrm>
            <a:off x="2700338" y="36925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r>
              <a:rPr lang="en-US" altLang="zh-CN" baseline="-30000"/>
              <a:t>3</a:t>
            </a:r>
            <a:r>
              <a:rPr lang="en-US" altLang="zh-CN"/>
              <a:t>=0</a:t>
            </a:r>
            <a:r>
              <a:rPr lang="en-US" altLang="zh-CN">
                <a:latin typeface="宋体" panose="02010600030101010101" pitchFamily="2" charset="-122"/>
              </a:rPr>
              <a:t>，</a:t>
            </a:r>
            <a:r>
              <a:rPr lang="en-US" altLang="zh-CN" i="1"/>
              <a:t>x</a:t>
            </a:r>
            <a:r>
              <a:rPr lang="en-US" altLang="zh-CN" baseline="-30000"/>
              <a:t>2</a:t>
            </a:r>
            <a:r>
              <a:rPr lang="en-US" altLang="zh-CN"/>
              <a:t>=1</a:t>
            </a:r>
            <a:r>
              <a:rPr lang="en-US" altLang="zh-CN">
                <a:latin typeface="宋体" panose="02010600030101010101" pitchFamily="2" charset="-122"/>
              </a:rPr>
              <a:t>，</a:t>
            </a:r>
            <a:r>
              <a:rPr lang="en-US" altLang="zh-CN" i="1"/>
              <a:t>x</a:t>
            </a:r>
            <a:r>
              <a:rPr lang="en-US" altLang="zh-CN" baseline="-30000"/>
              <a:t>1</a:t>
            </a:r>
            <a:r>
              <a:rPr lang="en-US" altLang="zh-CN"/>
              <a:t>=-1/2 </a:t>
            </a:r>
          </a:p>
        </p:txBody>
      </p:sp>
      <p:sp>
        <p:nvSpPr>
          <p:cNvPr id="49162" name="Rectangle 10"/>
          <p:cNvSpPr>
            <a:spLocks noChangeArrowheads="1"/>
          </p:cNvSpPr>
          <p:nvPr/>
        </p:nvSpPr>
        <p:spPr bwMode="auto">
          <a:xfrm>
            <a:off x="468313" y="4484688"/>
            <a:ext cx="6372257" cy="46166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b="1" dirty="0"/>
              <a:t>这种求解过程，称为</a:t>
            </a:r>
            <a:r>
              <a:rPr lang="zh-CN" altLang="en-US" b="1" dirty="0">
                <a:solidFill>
                  <a:srgbClr val="FF0000"/>
                </a:solidFill>
              </a:rPr>
              <a:t>具有回代的高斯消去法</a:t>
            </a:r>
            <a:r>
              <a:rPr lang="zh-CN" altLang="en-US" b="1" dirty="0"/>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FE4F53-9BC1-4049-A7FC-53C58D2B3823}" type="slidenum">
              <a:rPr lang="zh-CN" altLang="en-US" sz="1200">
                <a:solidFill>
                  <a:srgbClr val="000000"/>
                </a:solidFill>
              </a:rPr>
              <a:pPr eaLnBrk="1" hangingPunct="1"/>
              <a:t>12</a:t>
            </a:fld>
            <a:endParaRPr lang="en-US" altLang="zh-CN" sz="1200">
              <a:solidFill>
                <a:srgbClr val="000000"/>
              </a:solidFill>
            </a:endParaRPr>
          </a:p>
        </p:txBody>
      </p:sp>
      <mc:AlternateContent xmlns:mc="http://schemas.openxmlformats.org/markup-compatibility/2006">
        <mc:Choice xmlns:a14="http://schemas.microsoft.com/office/drawing/2010/main" Requires="a14">
          <p:sp>
            <p:nvSpPr>
              <p:cNvPr id="11268" name="Object 4"/>
              <p:cNvSpPr txBox="1"/>
              <p:nvPr/>
            </p:nvSpPr>
            <p:spPr bwMode="auto">
              <a:xfrm>
                <a:off x="642938" y="2071688"/>
                <a:ext cx="7010400" cy="3733800"/>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𝐀</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𝐛</m:t>
                      </m:r>
                      <m:r>
                        <a:rPr lang="zh-CN" altLang="en-US" i="1" smtClean="0">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5"/>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3</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4</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1/2</m:t>
                                </m:r>
                              </m:e>
                            </m:mr>
                            <m:mr>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3</m:t>
                                </m:r>
                              </m:e>
                              <m:e>
                                <m:r>
                                  <a:rPr lang="zh-CN" altLang="en-US" i="1">
                                    <a:solidFill>
                                      <a:srgbClr val="000000"/>
                                    </a:solidFill>
                                    <a:latin typeface="Cambria Math" panose="02040503050406030204" pitchFamily="18" charset="0"/>
                                  </a:rPr>
                                  <m:t>9</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5/2</m:t>
                                </m:r>
                              </m:e>
                            </m:mr>
                          </m:m>
                        </m:e>
                      </m:d>
                      <m:limLow>
                        <m:limLowPr>
                          <m:ctrlPr>
                            <a:rPr lang="zh-CN" altLang="en-US" i="1">
                              <a:solidFill>
                                <a:srgbClr val="000000"/>
                              </a:solidFill>
                              <a:latin typeface="Cambria Math" panose="02040503050406030204" pitchFamily="18" charset="0"/>
                            </a:rPr>
                          </m:ctrlPr>
                        </m:limLowPr>
                        <m:e>
                          <m:r>
                            <a:rPr lang="zh-CN" altLang="en-US" i="1">
                              <a:solidFill>
                                <a:srgbClr val="000000"/>
                              </a:solidFill>
                              <a:latin typeface="Cambria Math" panose="02040503050406030204" pitchFamily="18" charset="0"/>
                            </a:rPr>
                            <m:t>1</m:t>
                          </m:r>
                        </m:e>
                        <m:lim>
                          <m:r>
                            <a:rPr lang="zh-CN" altLang="en-US" i="1">
                              <a:solidFill>
                                <a:srgbClr val="000000"/>
                              </a:solidFill>
                              <a:latin typeface="Cambria Math" panose="02040503050406030204" pitchFamily="18" charset="0"/>
                            </a:rPr>
                            <m:t>→</m:t>
                          </m:r>
                        </m:lim>
                      </m:limLow>
                      <m:d>
                        <m:dPr>
                          <m:begChr m:val="["/>
                          <m:endChr m:val="]"/>
                          <m:ctrlPr>
                            <a:rPr lang="zh-CN" altLang="en-US" i="1">
                              <a:solidFill>
                                <a:srgbClr val="000000"/>
                              </a:solidFill>
                              <a:latin typeface="Cambria Math" panose="02040503050406030204" pitchFamily="18" charset="0"/>
                            </a:rPr>
                          </m:ctrlPr>
                        </m:dPr>
                        <m:e>
                          <m:m>
                            <m:mPr>
                              <m:plcHide m:val="on"/>
                              <m:mcs>
                                <m:mc>
                                  <m:mcPr>
                                    <m:count m:val="5"/>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8</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2</m:t>
                                </m:r>
                              </m:e>
                            </m:mr>
                          </m:m>
                        </m:e>
                      </m:d>
                    </m:oMath>
                  </m:oMathPara>
                </a14:m>
                <a:endParaRPr lang="en-US" altLang="zh-CN" i="1" dirty="0">
                  <a:solidFill>
                    <a:srgbClr val="000000"/>
                  </a:solidFill>
                  <a:latin typeface="Cambria Math" panose="02040503050406030204" pitchFamily="18" charset="0"/>
                </a:endParaRPr>
              </a:p>
              <a:p>
                <a:pPr/>
                <a:endParaRPr lang="en-US" altLang="zh-CN" i="1" dirty="0">
                  <a:solidFill>
                    <a:srgbClr val="000000"/>
                  </a:solidFill>
                  <a:latin typeface="Cambria Math" panose="02040503050406030204" pitchFamily="18" charset="0"/>
                </a:endParaRPr>
              </a:p>
              <a:p>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limLow>
                        <m:limLowPr>
                          <m:ctrlPr>
                            <a:rPr lang="zh-CN" altLang="en-US" i="1">
                              <a:solidFill>
                                <a:srgbClr val="000000"/>
                              </a:solidFill>
                              <a:latin typeface="Cambria Math" panose="02040503050406030204" pitchFamily="18" charset="0"/>
                            </a:rPr>
                          </m:ctrlPr>
                        </m:limLowPr>
                        <m:e>
                          <m:r>
                            <a:rPr lang="zh-CN" altLang="en-US" i="1">
                              <a:solidFill>
                                <a:srgbClr val="000000"/>
                              </a:solidFill>
                              <a:latin typeface="Cambria Math" panose="02040503050406030204" pitchFamily="18" charset="0"/>
                            </a:rPr>
                            <m:t>2</m:t>
                          </m:r>
                        </m:e>
                        <m:lim>
                          <m:r>
                            <a:rPr lang="zh-CN" altLang="en-US" i="1">
                              <a:solidFill>
                                <a:srgbClr val="000000"/>
                              </a:solidFill>
                              <a:latin typeface="Cambria Math" panose="02040503050406030204" pitchFamily="18" charset="0"/>
                            </a:rPr>
                            <m:t>→</m:t>
                          </m:r>
                        </m:lim>
                      </m:limLow>
                      <m:d>
                        <m:dPr>
                          <m:begChr m:val="["/>
                          <m:endChr m:val="]"/>
                          <m:ctrlPr>
                            <a:rPr lang="zh-CN" altLang="en-US" i="1">
                              <a:solidFill>
                                <a:srgbClr val="000000"/>
                              </a:solidFill>
                              <a:latin typeface="Cambria Math" panose="02040503050406030204" pitchFamily="18" charset="0"/>
                            </a:rPr>
                          </m:ctrlPr>
                        </m:dPr>
                        <m:e>
                          <m:m>
                            <m:mPr>
                              <m:plcHide m:val="on"/>
                              <m:mcs>
                                <m:mc>
                                  <m:mcPr>
                                    <m:count m:val="5"/>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2</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0</m:t>
                                </m:r>
                              </m:e>
                            </m:mr>
                          </m:m>
                        </m:e>
                      </m:d>
                    </m:oMath>
                  </m:oMathPara>
                </a14:m>
                <a:endParaRPr lang="zh-CN" altLang="en-US" dirty="0"/>
              </a:p>
            </p:txBody>
          </p:sp>
        </mc:Choice>
        <mc:Fallback>
          <p:sp>
            <p:nvSpPr>
              <p:cNvPr id="11268" name="Object 4"/>
              <p:cNvSpPr txBox="1">
                <a:spLocks noRot="1" noChangeAspect="1" noMove="1" noResize="1" noEditPoints="1" noAdjustHandles="1" noChangeArrowheads="1" noChangeShapeType="1" noTextEdit="1"/>
              </p:cNvSpPr>
              <p:nvPr/>
            </p:nvSpPr>
            <p:spPr bwMode="auto">
              <a:xfrm>
                <a:off x="642938" y="2071688"/>
                <a:ext cx="7010400" cy="3733800"/>
              </a:xfrm>
              <a:prstGeom prst="rect">
                <a:avLst/>
              </a:prstGeom>
              <a:blipFill>
                <a:blip r:embed="rId4"/>
                <a:stretch>
                  <a:fillRect/>
                </a:stretch>
              </a:blipFill>
              <a:extLst/>
            </p:spPr>
            <p:txBody>
              <a:bodyPr/>
              <a:lstStyle/>
              <a:p>
                <a:r>
                  <a:rPr lang="zh-CN" altLang="en-US">
                    <a:noFill/>
                  </a:rPr>
                  <a:t> </a:t>
                </a:r>
              </a:p>
            </p:txBody>
          </p:sp>
        </mc:Fallback>
      </mc:AlternateContent>
      <p:graphicFrame>
        <p:nvGraphicFramePr>
          <p:cNvPr id="11270" name="Object 6"/>
          <p:cNvGraphicFramePr>
            <a:graphicFrameLocks noChangeAspect="1"/>
          </p:cNvGraphicFramePr>
          <p:nvPr/>
        </p:nvGraphicFramePr>
        <p:xfrm>
          <a:off x="5072063" y="4143375"/>
          <a:ext cx="2982912" cy="1490663"/>
        </p:xfrm>
        <a:graphic>
          <a:graphicData uri="http://schemas.openxmlformats.org/presentationml/2006/ole">
            <mc:AlternateContent xmlns:mc="http://schemas.openxmlformats.org/markup-compatibility/2006">
              <mc:Choice xmlns:v="urn:schemas-microsoft-com:vml" Requires="v">
                <p:oleObj spid="_x0000_s8243" name="Equation" r:id="rId5" imgW="1409400" imgH="711000" progId="Equation.3">
                  <p:embed/>
                </p:oleObj>
              </mc:Choice>
              <mc:Fallback>
                <p:oleObj name="Equation" r:id="rId5" imgW="140940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063" y="4143375"/>
                        <a:ext cx="2982912"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7"/>
          <p:cNvSpPr>
            <a:spLocks noChangeArrowheads="1"/>
          </p:cNvSpPr>
          <p:nvPr/>
        </p:nvSpPr>
        <p:spPr bwMode="auto">
          <a:xfrm>
            <a:off x="395288" y="620713"/>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latin typeface="宋体" panose="02010600030101010101" pitchFamily="2" charset="-122"/>
              </a:rPr>
              <a:t>用高斯消去法解方程组的基本思想是</a:t>
            </a:r>
            <a:r>
              <a:rPr lang="zh-CN" altLang="en-US" b="1">
                <a:solidFill>
                  <a:srgbClr val="FF0000"/>
                </a:solidFill>
                <a:latin typeface="宋体" panose="02010600030101010101" pitchFamily="2" charset="-122"/>
              </a:rPr>
              <a:t>用矩阵</a:t>
            </a:r>
            <a:r>
              <a:rPr lang="zh-CN" altLang="en-US" b="1">
                <a:solidFill>
                  <a:srgbClr val="FF0000"/>
                </a:solidFill>
                <a:latin typeface="宋体" panose="02010600030101010101" pitchFamily="2" charset="-122"/>
                <a:hlinkClick r:id="rId7" action="ppaction://hlinksldjump"/>
              </a:rPr>
              <a:t>行的初等</a:t>
            </a:r>
            <a:r>
              <a:rPr lang="zh-CN" altLang="en-US" b="1">
                <a:solidFill>
                  <a:srgbClr val="FF0000"/>
                </a:solidFill>
                <a:latin typeface="宋体" panose="02010600030101010101" pitchFamily="2" charset="-122"/>
              </a:rPr>
              <a:t>变换将系数矩阵</a:t>
            </a:r>
            <a:r>
              <a:rPr lang="en-US" altLang="zh-CN" b="1">
                <a:solidFill>
                  <a:srgbClr val="FF0000"/>
                </a:solidFill>
              </a:rPr>
              <a:t>A</a:t>
            </a:r>
            <a:r>
              <a:rPr lang="zh-CN" altLang="en-US" b="1">
                <a:solidFill>
                  <a:srgbClr val="FF0000"/>
                </a:solidFill>
                <a:latin typeface="宋体" panose="02010600030101010101" pitchFamily="2" charset="-122"/>
              </a:rPr>
              <a:t>约化为具有简单形式的矩阵</a:t>
            </a:r>
            <a:r>
              <a:rPr lang="zh-CN" altLang="en-US" b="1">
                <a:latin typeface="宋体" panose="02010600030101010101" pitchFamily="2" charset="-122"/>
              </a:rPr>
              <a:t>（如：上三角阵），</a:t>
            </a:r>
          </a:p>
          <a:p>
            <a:r>
              <a:rPr lang="zh-CN" altLang="en-US" b="1">
                <a:latin typeface="宋体" panose="02010600030101010101" pitchFamily="2" charset="-122"/>
              </a:rPr>
              <a:t>而三角形方程组是很容易解的</a:t>
            </a:r>
            <a:r>
              <a:rPr lang="en-US" altLang="zh-CN" b="1"/>
              <a:t>——</a:t>
            </a:r>
            <a:r>
              <a:rPr lang="zh-CN" altLang="en-US" b="1">
                <a:latin typeface="宋体" panose="02010600030101010101" pitchFamily="2" charset="-122"/>
              </a:rPr>
              <a:t>（回代）</a:t>
            </a:r>
            <a:endParaRPr lang="zh-CN" altLang="en-US" b="1"/>
          </a:p>
        </p:txBody>
      </p:sp>
      <p:grpSp>
        <p:nvGrpSpPr>
          <p:cNvPr id="8199" name="Group 12"/>
          <p:cNvGrpSpPr>
            <a:grpSpLocks/>
          </p:cNvGrpSpPr>
          <p:nvPr/>
        </p:nvGrpSpPr>
        <p:grpSpPr bwMode="auto">
          <a:xfrm>
            <a:off x="5292725" y="38100"/>
            <a:ext cx="3784600" cy="366713"/>
            <a:chOff x="3196" y="46"/>
            <a:chExt cx="2384" cy="231"/>
          </a:xfrm>
        </p:grpSpPr>
        <p:sp>
          <p:nvSpPr>
            <p:cNvPr id="8201" name="Rectangle 13"/>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8202" name="Line 14"/>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1279" name="Text Box 15"/>
          <p:cNvSpPr txBox="1">
            <a:spLocks noChangeArrowheads="1"/>
          </p:cNvSpPr>
          <p:nvPr/>
        </p:nvSpPr>
        <p:spPr bwMode="auto">
          <a:xfrm>
            <a:off x="251520" y="206084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增广矩阵</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37FA02-BC2C-4014-89C3-E1C3F82FC691}" type="slidenum">
              <a:rPr lang="zh-CN" altLang="en-US" sz="1200">
                <a:solidFill>
                  <a:srgbClr val="000000"/>
                </a:solidFill>
              </a:rPr>
              <a:pPr eaLnBrk="1" hangingPunct="1"/>
              <a:t>13</a:t>
            </a:fld>
            <a:endParaRPr lang="en-US" altLang="zh-CN" sz="1200">
              <a:solidFill>
                <a:srgbClr val="000000"/>
              </a:solidFill>
            </a:endParaRPr>
          </a:p>
        </p:txBody>
      </p:sp>
      <p:sp>
        <p:nvSpPr>
          <p:cNvPr id="9220" name="Text Box 7"/>
          <p:cNvSpPr txBox="1">
            <a:spLocks noChangeArrowheads="1"/>
          </p:cNvSpPr>
          <p:nvPr/>
        </p:nvSpPr>
        <p:spPr bwMode="auto">
          <a:xfrm>
            <a:off x="468313" y="549275"/>
            <a:ext cx="7940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        通常把这种按照先消元，再回代两个步骤求解线性方程组的方法称为</a:t>
            </a:r>
            <a:r>
              <a:rPr lang="zh-CN" altLang="en-US" b="1">
                <a:solidFill>
                  <a:srgbClr val="FF0000"/>
                </a:solidFill>
              </a:rPr>
              <a:t>高斯（</a:t>
            </a:r>
            <a:r>
              <a:rPr lang="en-US" altLang="zh-CN" b="1">
                <a:solidFill>
                  <a:srgbClr val="FF0000"/>
                </a:solidFill>
              </a:rPr>
              <a:t>Gauss)</a:t>
            </a:r>
            <a:r>
              <a:rPr lang="zh-CN" altLang="en-US" b="1">
                <a:solidFill>
                  <a:srgbClr val="FF0000"/>
                </a:solidFill>
              </a:rPr>
              <a:t>消去法。</a:t>
            </a:r>
          </a:p>
        </p:txBody>
      </p:sp>
      <p:sp>
        <p:nvSpPr>
          <p:cNvPr id="9221" name="Rectangle 8"/>
          <p:cNvSpPr>
            <a:spLocks noChangeArrowheads="1"/>
          </p:cNvSpPr>
          <p:nvPr/>
        </p:nvSpPr>
        <p:spPr bwMode="auto">
          <a:xfrm>
            <a:off x="468313" y="1577975"/>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3.2.2  </a:t>
            </a:r>
            <a:r>
              <a:rPr lang="zh-CN" altLang="en-US" b="1"/>
              <a:t>高斯消去法的算法构造</a:t>
            </a:r>
            <a:endParaRPr lang="en-US" altLang="zh-CN" b="1"/>
          </a:p>
        </p:txBody>
      </p:sp>
      <p:sp>
        <p:nvSpPr>
          <p:cNvPr id="9222" name="Rectangle 9"/>
          <p:cNvSpPr>
            <a:spLocks noChangeArrowheads="1"/>
          </p:cNvSpPr>
          <p:nvPr/>
        </p:nvSpPr>
        <p:spPr bwMode="auto">
          <a:xfrm>
            <a:off x="684213" y="220503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设有</a:t>
            </a:r>
            <a:r>
              <a:rPr lang="en-US" altLang="zh-CN"/>
              <a:t>n</a:t>
            </a:r>
            <a:r>
              <a:rPr lang="zh-CN" altLang="en-US">
                <a:latin typeface="宋体" panose="02010600030101010101" pitchFamily="2" charset="-122"/>
              </a:rPr>
              <a:t>个未知数的线性方程组</a:t>
            </a:r>
            <a:r>
              <a:rPr lang="zh-CN" altLang="en-US"/>
              <a:t> </a:t>
            </a:r>
          </a:p>
        </p:txBody>
      </p:sp>
      <p:graphicFrame>
        <p:nvGraphicFramePr>
          <p:cNvPr id="9218" name="Object 10"/>
          <p:cNvGraphicFramePr>
            <a:graphicFrameLocks noChangeAspect="1"/>
          </p:cNvGraphicFramePr>
          <p:nvPr/>
        </p:nvGraphicFramePr>
        <p:xfrm>
          <a:off x="1258888" y="2781300"/>
          <a:ext cx="4419600" cy="1905000"/>
        </p:xfrm>
        <a:graphic>
          <a:graphicData uri="http://schemas.openxmlformats.org/presentationml/2006/ole">
            <mc:AlternateContent xmlns:mc="http://schemas.openxmlformats.org/markup-compatibility/2006">
              <mc:Choice xmlns:v="urn:schemas-microsoft-com:vml" Requires="v">
                <p:oleObj spid="_x0000_s9244" r:id="rId3" imgW="1968500" imgH="939800" progId="Equation.3">
                  <p:embed/>
                </p:oleObj>
              </mc:Choice>
              <mc:Fallback>
                <p:oleObj r:id="rId3" imgW="1968500" imgH="939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81300"/>
                        <a:ext cx="44196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11"/>
          <p:cNvSpPr>
            <a:spLocks noChangeArrowheads="1"/>
          </p:cNvSpPr>
          <p:nvPr/>
        </p:nvSpPr>
        <p:spPr bwMode="auto">
          <a:xfrm>
            <a:off x="6084888" y="3357563"/>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3.1)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FC5C09-3956-4783-B6FC-AD1FDCB7E334}" type="slidenum">
              <a:rPr lang="zh-CN" altLang="en-US" sz="1200">
                <a:solidFill>
                  <a:srgbClr val="000000"/>
                </a:solidFill>
              </a:rPr>
              <a:pPr eaLnBrk="1" hangingPunct="1"/>
              <a:t>14</a:t>
            </a:fld>
            <a:endParaRPr lang="en-US" altLang="zh-CN" sz="1200">
              <a:solidFill>
                <a:srgbClr val="000000"/>
              </a:solidFill>
            </a:endParaRPr>
          </a:p>
        </p:txBody>
      </p:sp>
      <p:sp>
        <p:nvSpPr>
          <p:cNvPr id="10249" name="Rectangle 6"/>
          <p:cNvSpPr>
            <a:spLocks noChangeArrowheads="1"/>
          </p:cNvSpPr>
          <p:nvPr/>
        </p:nvSpPr>
        <p:spPr bwMode="auto">
          <a:xfrm>
            <a:off x="35861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0" name="Rectangle 10"/>
          <p:cNvSpPr>
            <a:spLocks noChangeArrowheads="1"/>
          </p:cNvSpPr>
          <p:nvPr/>
        </p:nvSpPr>
        <p:spPr bwMode="auto">
          <a:xfrm>
            <a:off x="37719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1" name="Rectangle 12"/>
          <p:cNvSpPr>
            <a:spLocks noChangeArrowheads="1"/>
          </p:cNvSpPr>
          <p:nvPr/>
        </p:nvSpPr>
        <p:spPr bwMode="auto">
          <a:xfrm>
            <a:off x="42862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2" name="Rectangle 14"/>
          <p:cNvSpPr>
            <a:spLocks noChangeArrowheads="1"/>
          </p:cNvSpPr>
          <p:nvPr/>
        </p:nvSpPr>
        <p:spPr bwMode="auto">
          <a:xfrm>
            <a:off x="429101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253" name="Group 27"/>
          <p:cNvGrpSpPr>
            <a:grpSpLocks/>
          </p:cNvGrpSpPr>
          <p:nvPr/>
        </p:nvGrpSpPr>
        <p:grpSpPr bwMode="auto">
          <a:xfrm>
            <a:off x="611188" y="692150"/>
            <a:ext cx="7772400" cy="1905000"/>
            <a:chOff x="144" y="2103"/>
            <a:chExt cx="4896" cy="1200"/>
          </a:xfrm>
        </p:grpSpPr>
        <p:sp>
          <p:nvSpPr>
            <p:cNvPr id="10262" name="Rectangle 8"/>
            <p:cNvSpPr>
              <a:spLocks noChangeArrowheads="1"/>
            </p:cNvSpPr>
            <p:nvPr/>
          </p:nvSpPr>
          <p:spPr bwMode="auto">
            <a:xfrm>
              <a:off x="144" y="216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引进记号</a:t>
              </a:r>
              <a:r>
                <a:rPr lang="zh-CN" altLang="en-US" sz="1100"/>
                <a:t> </a:t>
              </a:r>
              <a:endParaRPr lang="zh-CN" altLang="en-US"/>
            </a:p>
          </p:txBody>
        </p:sp>
        <p:graphicFrame>
          <p:nvGraphicFramePr>
            <p:cNvPr id="10245" name="Object 3"/>
            <p:cNvGraphicFramePr>
              <a:graphicFrameLocks noChangeAspect="1"/>
            </p:cNvGraphicFramePr>
            <p:nvPr/>
          </p:nvGraphicFramePr>
          <p:xfrm>
            <a:off x="1104" y="2208"/>
            <a:ext cx="1872" cy="960"/>
          </p:xfrm>
          <a:graphic>
            <a:graphicData uri="http://schemas.openxmlformats.org/presentationml/2006/ole">
              <mc:AlternateContent xmlns:mc="http://schemas.openxmlformats.org/markup-compatibility/2006">
                <mc:Choice xmlns:v="urn:schemas-microsoft-com:vml" Requires="v">
                  <p:oleObj spid="_x0000_s10389" r:id="rId4" imgW="1600200" imgH="939800" progId="Equation.3">
                    <p:embed/>
                  </p:oleObj>
                </mc:Choice>
                <mc:Fallback>
                  <p:oleObj r:id="rId4" imgW="1600200" imgH="93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208"/>
                          <a:ext cx="1872" cy="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4"/>
            <p:cNvGraphicFramePr>
              <a:graphicFrameLocks noChangeAspect="1"/>
            </p:cNvGraphicFramePr>
            <p:nvPr/>
          </p:nvGraphicFramePr>
          <p:xfrm>
            <a:off x="3264" y="2103"/>
            <a:ext cx="816" cy="1200"/>
          </p:xfrm>
          <a:graphic>
            <a:graphicData uri="http://schemas.openxmlformats.org/presentationml/2006/ole">
              <mc:AlternateContent xmlns:mc="http://schemas.openxmlformats.org/markup-compatibility/2006">
                <mc:Choice xmlns:v="urn:schemas-microsoft-com:vml" Requires="v">
                  <p:oleObj spid="_x0000_s10390" r:id="rId6" imgW="571252" imgH="939392" progId="Equation.3">
                    <p:embed/>
                  </p:oleObj>
                </mc:Choice>
                <mc:Fallback>
                  <p:oleObj r:id="rId6" imgW="571252" imgH="93939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2103"/>
                          <a:ext cx="816" cy="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5"/>
            <p:cNvGraphicFramePr>
              <a:graphicFrameLocks noChangeAspect="1"/>
            </p:cNvGraphicFramePr>
            <p:nvPr/>
          </p:nvGraphicFramePr>
          <p:xfrm>
            <a:off x="4368" y="2208"/>
            <a:ext cx="672" cy="1008"/>
          </p:xfrm>
          <a:graphic>
            <a:graphicData uri="http://schemas.openxmlformats.org/presentationml/2006/ole">
              <mc:AlternateContent xmlns:mc="http://schemas.openxmlformats.org/markup-compatibility/2006">
                <mc:Choice xmlns:v="urn:schemas-microsoft-com:vml" Requires="v">
                  <p:oleObj spid="_x0000_s10391" r:id="rId8" imgW="558800" imgH="939800" progId="Equation.3">
                    <p:embed/>
                  </p:oleObj>
                </mc:Choice>
                <mc:Fallback>
                  <p:oleObj r:id="rId8" imgW="558800" imgH="939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208"/>
                          <a:ext cx="672" cy="1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6"/>
          <p:cNvGrpSpPr>
            <a:grpSpLocks/>
          </p:cNvGrpSpPr>
          <p:nvPr/>
        </p:nvGrpSpPr>
        <p:grpSpPr bwMode="auto">
          <a:xfrm>
            <a:off x="684213" y="2852738"/>
            <a:ext cx="6096000" cy="500062"/>
            <a:chOff x="192" y="549"/>
            <a:chExt cx="3840" cy="315"/>
          </a:xfrm>
        </p:grpSpPr>
        <p:graphicFrame>
          <p:nvGraphicFramePr>
            <p:cNvPr id="10244" name="Object 2"/>
            <p:cNvGraphicFramePr>
              <a:graphicFrameLocks noChangeAspect="1"/>
            </p:cNvGraphicFramePr>
            <p:nvPr/>
          </p:nvGraphicFramePr>
          <p:xfrm>
            <a:off x="2400" y="549"/>
            <a:ext cx="816" cy="304"/>
          </p:xfrm>
          <a:graphic>
            <a:graphicData uri="http://schemas.openxmlformats.org/presentationml/2006/ole">
              <mc:AlternateContent xmlns:mc="http://schemas.openxmlformats.org/markup-compatibility/2006">
                <mc:Choice xmlns:v="urn:schemas-microsoft-com:vml" Requires="v">
                  <p:oleObj spid="_x0000_s10392" r:id="rId10" imgW="482181" imgH="177646" progId="Equation.3">
                    <p:embed/>
                  </p:oleObj>
                </mc:Choice>
                <mc:Fallback>
                  <p:oleObj r:id="rId10" imgW="482181" imgH="177646"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549"/>
                          <a:ext cx="81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Rectangle 18"/>
            <p:cNvSpPr>
              <a:spLocks noChangeArrowheads="1"/>
            </p:cNvSpPr>
            <p:nvPr/>
          </p:nvSpPr>
          <p:spPr bwMode="auto">
            <a:xfrm>
              <a:off x="192" y="576"/>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a:t>
              </a:r>
              <a:r>
                <a:rPr lang="en-US" altLang="zh-CN"/>
                <a:t>3.1)</a:t>
              </a:r>
              <a:r>
                <a:rPr lang="zh-CN" altLang="en-US"/>
                <a:t>可用矩阵形式表示</a:t>
              </a:r>
            </a:p>
          </p:txBody>
        </p:sp>
        <p:sp>
          <p:nvSpPr>
            <p:cNvPr id="10261" name="Rectangle 19"/>
            <p:cNvSpPr>
              <a:spLocks noChangeArrowheads="1"/>
            </p:cNvSpPr>
            <p:nvPr/>
          </p:nvSpPr>
          <p:spPr bwMode="auto">
            <a:xfrm>
              <a:off x="3408" y="57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000"/>
                <a:t> </a:t>
              </a:r>
              <a:r>
                <a:rPr lang="zh-CN" altLang="en-US"/>
                <a:t>(</a:t>
              </a:r>
              <a:r>
                <a:rPr lang="en-US" altLang="zh-CN"/>
                <a:t>3.2) </a:t>
              </a:r>
            </a:p>
          </p:txBody>
        </p:sp>
      </p:grpSp>
      <p:grpSp>
        <p:nvGrpSpPr>
          <p:cNvPr id="4" name="Group 31"/>
          <p:cNvGrpSpPr>
            <a:grpSpLocks/>
          </p:cNvGrpSpPr>
          <p:nvPr/>
        </p:nvGrpSpPr>
        <p:grpSpPr bwMode="auto">
          <a:xfrm>
            <a:off x="682625" y="3532188"/>
            <a:ext cx="6194425" cy="1552575"/>
            <a:chOff x="21" y="2205"/>
            <a:chExt cx="3902" cy="978"/>
          </a:xfrm>
        </p:grpSpPr>
        <p:sp>
          <p:nvSpPr>
            <p:cNvPr id="10259" name="Rectangle 21"/>
            <p:cNvSpPr>
              <a:spLocks noChangeArrowheads="1"/>
            </p:cNvSpPr>
            <p:nvPr/>
          </p:nvSpPr>
          <p:spPr bwMode="auto">
            <a:xfrm>
              <a:off x="21" y="2205"/>
              <a:ext cx="390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为了讨论方便，记                  ，                  </a:t>
              </a:r>
            </a:p>
            <a:p>
              <a:pPr eaLnBrk="1" hangingPunct="1"/>
              <a:endParaRPr lang="zh-CN" altLang="en-US"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r>
                <a:rPr lang="zh-CN" altLang="en-US" dirty="0">
                  <a:latin typeface="宋体" panose="02010600030101010101" pitchFamily="2" charset="-122"/>
                </a:rPr>
                <a:t>假设</a:t>
              </a:r>
              <a:r>
                <a:rPr lang="en-US" altLang="zh-CN" b="1" dirty="0"/>
                <a:t>A</a:t>
              </a:r>
              <a:r>
                <a:rPr lang="zh-CN" altLang="en-US" dirty="0">
                  <a:latin typeface="宋体" panose="02010600030101010101" pitchFamily="2" charset="-122"/>
                </a:rPr>
                <a:t>为非奇异矩阵（即设</a:t>
              </a:r>
              <a:r>
                <a:rPr lang="en-US" altLang="zh-CN" dirty="0" err="1"/>
                <a:t>det</a:t>
              </a:r>
              <a:r>
                <a:rPr lang="en-US" altLang="zh-CN" dirty="0"/>
                <a:t>(</a:t>
              </a:r>
              <a:r>
                <a:rPr lang="en-US" altLang="zh-CN" b="1" dirty="0"/>
                <a:t>A</a:t>
              </a:r>
              <a:r>
                <a:rPr lang="en-US" altLang="zh-CN" dirty="0"/>
                <a:t>)</a:t>
              </a:r>
              <a:r>
                <a:rPr lang="en-US" altLang="zh-CN" dirty="0">
                  <a:latin typeface="宋体" panose="02010600030101010101" pitchFamily="2" charset="-122"/>
                </a:rPr>
                <a:t>≠</a:t>
              </a:r>
              <a:r>
                <a:rPr lang="en-US" altLang="zh-CN" dirty="0"/>
                <a:t>0</a:t>
              </a:r>
              <a:r>
                <a:rPr lang="en-US" altLang="zh-CN" dirty="0">
                  <a:latin typeface="宋体" panose="02010600030101010101" pitchFamily="2" charset="-122"/>
                </a:rPr>
                <a:t>）。</a:t>
              </a:r>
              <a:r>
                <a:rPr lang="en-US" altLang="zh-CN" dirty="0"/>
                <a:t> </a:t>
              </a:r>
            </a:p>
          </p:txBody>
        </p:sp>
        <p:graphicFrame>
          <p:nvGraphicFramePr>
            <p:cNvPr id="10242" name="Object 0"/>
            <p:cNvGraphicFramePr>
              <a:graphicFrameLocks noChangeAspect="1"/>
            </p:cNvGraphicFramePr>
            <p:nvPr/>
          </p:nvGraphicFramePr>
          <p:xfrm>
            <a:off x="1653" y="2209"/>
            <a:ext cx="1680" cy="311"/>
          </p:xfrm>
          <a:graphic>
            <a:graphicData uri="http://schemas.openxmlformats.org/presentationml/2006/ole">
              <mc:AlternateContent xmlns:mc="http://schemas.openxmlformats.org/markup-compatibility/2006">
                <mc:Choice xmlns:v="urn:schemas-microsoft-com:vml" Requires="v">
                  <p:oleObj spid="_x0000_s10393" name="Equation" r:id="rId12" imgW="1168200" imgH="253800" progId="Equation.3">
                    <p:embed/>
                  </p:oleObj>
                </mc:Choice>
                <mc:Fallback>
                  <p:oleObj name="Equation" r:id="rId12" imgW="1168200" imgH="253800" progId="Equation.3">
                    <p:embed/>
                    <p:pic>
                      <p:nvPicPr>
                        <p:cNvPr id="0" name="Object 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3" y="2209"/>
                          <a:ext cx="168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
            <p:cNvGraphicFramePr>
              <a:graphicFrameLocks noChangeAspect="1"/>
            </p:cNvGraphicFramePr>
            <p:nvPr/>
          </p:nvGraphicFramePr>
          <p:xfrm>
            <a:off x="1701" y="2614"/>
            <a:ext cx="1776" cy="267"/>
          </p:xfrm>
          <a:graphic>
            <a:graphicData uri="http://schemas.openxmlformats.org/presentationml/2006/ole">
              <mc:AlternateContent xmlns:mc="http://schemas.openxmlformats.org/markup-compatibility/2006">
                <mc:Choice xmlns:v="urn:schemas-microsoft-com:vml" Requires="v">
                  <p:oleObj spid="_x0000_s10394" r:id="rId14" imgW="1459866" imgH="241195" progId="Equation.3">
                    <p:embed/>
                  </p:oleObj>
                </mc:Choice>
                <mc:Fallback>
                  <p:oleObj r:id="rId14" imgW="1459866" imgH="241195" progId="Equation.3">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1" y="2614"/>
                          <a:ext cx="1776"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56" name="Group 30"/>
          <p:cNvGrpSpPr>
            <a:grpSpLocks/>
          </p:cNvGrpSpPr>
          <p:nvPr/>
        </p:nvGrpSpPr>
        <p:grpSpPr bwMode="auto">
          <a:xfrm>
            <a:off x="5435600" y="44450"/>
            <a:ext cx="3727450" cy="366713"/>
            <a:chOff x="1927" y="664"/>
            <a:chExt cx="2348" cy="231"/>
          </a:xfrm>
        </p:grpSpPr>
        <p:sp>
          <p:nvSpPr>
            <p:cNvPr id="10257" name="Rectangle 2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0258" name="Line 2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83180C-371F-4895-8BB0-E206E80102CA}" type="slidenum">
              <a:rPr lang="zh-CN" altLang="en-US" sz="1200">
                <a:solidFill>
                  <a:srgbClr val="000000"/>
                </a:solidFill>
              </a:rPr>
              <a:pPr eaLnBrk="1" hangingPunct="1"/>
              <a:t>15</a:t>
            </a:fld>
            <a:endParaRPr lang="en-US" altLang="zh-CN" sz="1200">
              <a:solidFill>
                <a:srgbClr val="000000"/>
              </a:solidFill>
            </a:endParaRPr>
          </a:p>
        </p:txBody>
      </p:sp>
      <p:sp>
        <p:nvSpPr>
          <p:cNvPr id="11271" name="Rectangle 14"/>
          <p:cNvSpPr>
            <a:spLocks noChangeArrowheads="1"/>
          </p:cNvSpPr>
          <p:nvPr/>
        </p:nvSpPr>
        <p:spPr bwMode="auto">
          <a:xfrm>
            <a:off x="250825" y="981075"/>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第1步</a:t>
            </a:r>
            <a:r>
              <a:rPr lang="zh-CN" altLang="en-US"/>
              <a:t> （</a:t>
            </a:r>
            <a:r>
              <a:rPr lang="en-US" altLang="zh-CN"/>
              <a:t>k=1）：</a:t>
            </a:r>
            <a:r>
              <a:rPr lang="zh-CN" altLang="en-US" b="1"/>
              <a:t>设               计算乘数</a:t>
            </a:r>
            <a:r>
              <a:rPr lang="zh-CN" altLang="en-US"/>
              <a:t>：          </a:t>
            </a:r>
          </a:p>
        </p:txBody>
      </p:sp>
      <p:graphicFrame>
        <p:nvGraphicFramePr>
          <p:cNvPr id="11266" name="Object 13"/>
          <p:cNvGraphicFramePr>
            <a:graphicFrameLocks noChangeAspect="1"/>
          </p:cNvGraphicFramePr>
          <p:nvPr/>
        </p:nvGraphicFramePr>
        <p:xfrm>
          <a:off x="2916238" y="981075"/>
          <a:ext cx="1066800" cy="468313"/>
        </p:xfrm>
        <a:graphic>
          <a:graphicData uri="http://schemas.openxmlformats.org/presentationml/2006/ole">
            <mc:AlternateContent xmlns:mc="http://schemas.openxmlformats.org/markup-compatibility/2006">
              <mc:Choice xmlns:v="urn:schemas-microsoft-com:vml" Requires="v">
                <p:oleObj spid="_x0000_s11370" r:id="rId3" imgW="495085" imgH="228501" progId="Equation.3">
                  <p:embed/>
                </p:oleObj>
              </mc:Choice>
              <mc:Fallback>
                <p:oleObj r:id="rId3" imgW="495085" imgH="228501"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981075"/>
                        <a:ext cx="1066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12"/>
          <p:cNvGraphicFramePr>
            <a:graphicFrameLocks noChangeAspect="1"/>
          </p:cNvGraphicFramePr>
          <p:nvPr/>
        </p:nvGraphicFramePr>
        <p:xfrm>
          <a:off x="5570538" y="590550"/>
          <a:ext cx="3233737" cy="1162050"/>
        </p:xfrm>
        <a:graphic>
          <a:graphicData uri="http://schemas.openxmlformats.org/presentationml/2006/ole">
            <mc:AlternateContent xmlns:mc="http://schemas.openxmlformats.org/markup-compatibility/2006">
              <mc:Choice xmlns:v="urn:schemas-microsoft-com:vml" Requires="v">
                <p:oleObj spid="_x0000_s11371" name="Equation" r:id="rId5" imgW="1485720" imgH="457200" progId="">
                  <p:embed/>
                </p:oleObj>
              </mc:Choice>
              <mc:Fallback>
                <p:oleObj name="Equation" r:id="rId5" imgW="1485720" imgH="4572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0538" y="590550"/>
                        <a:ext cx="3233737"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19"/>
          <p:cNvSpPr>
            <a:spLocks noChangeArrowheads="1"/>
          </p:cNvSpPr>
          <p:nvPr/>
        </p:nvSpPr>
        <p:spPr bwMode="auto">
          <a:xfrm>
            <a:off x="34718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21"/>
          <p:cNvSpPr>
            <a:spLocks noChangeArrowheads="1"/>
          </p:cNvSpPr>
          <p:nvPr/>
        </p:nvSpPr>
        <p:spPr bwMode="auto">
          <a:xfrm>
            <a:off x="214313" y="1731963"/>
            <a:ext cx="86868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b="1" dirty="0">
                <a:solidFill>
                  <a:srgbClr val="FF0000"/>
                </a:solidFill>
              </a:rPr>
              <a:t>用</a:t>
            </a:r>
            <a:r>
              <a:rPr lang="en-US" altLang="zh-CN" b="1" i="1" dirty="0">
                <a:solidFill>
                  <a:srgbClr val="FF0000"/>
                </a:solidFill>
              </a:rPr>
              <a:t>m</a:t>
            </a:r>
            <a:r>
              <a:rPr lang="en-US" altLang="zh-CN" b="1" i="1" baseline="-30000" dirty="0">
                <a:solidFill>
                  <a:srgbClr val="FF0000"/>
                </a:solidFill>
              </a:rPr>
              <a:t>i</a:t>
            </a:r>
            <a:r>
              <a:rPr lang="en-US" altLang="zh-CN" b="1" baseline="-30000" dirty="0">
                <a:solidFill>
                  <a:srgbClr val="FF0000"/>
                </a:solidFill>
              </a:rPr>
              <a:t>1</a:t>
            </a:r>
            <a:r>
              <a:rPr lang="zh-CN" altLang="en-US" b="1" dirty="0">
                <a:solidFill>
                  <a:srgbClr val="FF0000"/>
                </a:solidFill>
              </a:rPr>
              <a:t>乘上第一个方程，加到第</a:t>
            </a:r>
            <a:r>
              <a:rPr lang="en-US" altLang="zh-CN" b="1" dirty="0" err="1">
                <a:solidFill>
                  <a:srgbClr val="FF0000"/>
                </a:solidFill>
              </a:rPr>
              <a:t>i</a:t>
            </a:r>
            <a:r>
              <a:rPr lang="zh-CN" altLang="en-US" b="1" dirty="0">
                <a:solidFill>
                  <a:srgbClr val="FF0000"/>
                </a:solidFill>
              </a:rPr>
              <a:t>个方程上去（</a:t>
            </a:r>
            <a:r>
              <a:rPr lang="en-US" altLang="zh-CN" b="1" dirty="0" err="1">
                <a:solidFill>
                  <a:srgbClr val="FF0000"/>
                </a:solidFill>
              </a:rPr>
              <a:t>i</a:t>
            </a:r>
            <a:r>
              <a:rPr lang="en-US" altLang="zh-CN" b="1" dirty="0">
                <a:solidFill>
                  <a:srgbClr val="FF0000"/>
                </a:solidFill>
              </a:rPr>
              <a:t>=2，…，n）</a:t>
            </a:r>
          </a:p>
          <a:p>
            <a:pPr algn="just" eaLnBrk="1" hangingPunct="1">
              <a:lnSpc>
                <a:spcPct val="130000"/>
              </a:lnSpc>
            </a:pPr>
            <a:r>
              <a:rPr lang="en-US" altLang="zh-CN" b="1" dirty="0"/>
              <a:t>（</a:t>
            </a:r>
            <a:r>
              <a:rPr lang="zh-CN" altLang="en-US" b="1" dirty="0"/>
              <a:t>即施行行的初等变换</a:t>
            </a:r>
            <a:r>
              <a:rPr lang="en-US" altLang="zh-CN" b="1" dirty="0"/>
              <a:t>R</a:t>
            </a:r>
            <a:r>
              <a:rPr lang="en-US" altLang="zh-CN" b="1" baseline="-30000" dirty="0"/>
              <a:t>i</a:t>
            </a:r>
            <a:r>
              <a:rPr lang="en-US" altLang="zh-CN" b="1" dirty="0"/>
              <a:t>←R</a:t>
            </a:r>
            <a:r>
              <a:rPr lang="en-US" altLang="zh-CN" b="1" baseline="-30000" dirty="0"/>
              <a:t>i</a:t>
            </a:r>
            <a:r>
              <a:rPr lang="en-US" altLang="zh-CN" b="1" dirty="0"/>
              <a:t>+m</a:t>
            </a:r>
            <a:r>
              <a:rPr lang="en-US" altLang="zh-CN" b="1" baseline="-30000" dirty="0"/>
              <a:t>i1</a:t>
            </a:r>
            <a:r>
              <a:rPr lang="en-US" altLang="zh-CN" b="1" dirty="0"/>
              <a:t>*R</a:t>
            </a:r>
            <a:r>
              <a:rPr lang="en-US" altLang="zh-CN" b="1" baseline="-30000" dirty="0"/>
              <a:t>1</a:t>
            </a:r>
            <a:r>
              <a:rPr lang="en-US" altLang="zh-CN" b="1" dirty="0"/>
              <a:t>，i=2，…，n），</a:t>
            </a:r>
          </a:p>
          <a:p>
            <a:pPr algn="just" eaLnBrk="1" hangingPunct="1">
              <a:lnSpc>
                <a:spcPct val="130000"/>
              </a:lnSpc>
            </a:pPr>
            <a:r>
              <a:rPr lang="zh-CN" altLang="en-US" b="1" dirty="0">
                <a:solidFill>
                  <a:srgbClr val="FF0000"/>
                </a:solidFill>
              </a:rPr>
              <a:t>消去第2 个方程～第</a:t>
            </a:r>
            <a:r>
              <a:rPr lang="en-US" altLang="zh-CN" b="1" dirty="0">
                <a:solidFill>
                  <a:srgbClr val="FF0000"/>
                </a:solidFill>
              </a:rPr>
              <a:t>n</a:t>
            </a:r>
            <a:r>
              <a:rPr lang="zh-CN" altLang="en-US" b="1" dirty="0">
                <a:solidFill>
                  <a:srgbClr val="FF0000"/>
                </a:solidFill>
              </a:rPr>
              <a:t>个方程的未知数</a:t>
            </a:r>
            <a:r>
              <a:rPr lang="en-US" altLang="zh-CN" b="1" i="1" dirty="0">
                <a:solidFill>
                  <a:srgbClr val="FF0000"/>
                </a:solidFill>
              </a:rPr>
              <a:t>x</a:t>
            </a:r>
            <a:r>
              <a:rPr lang="en-US" altLang="zh-CN" b="1" baseline="-30000" dirty="0">
                <a:solidFill>
                  <a:srgbClr val="FF0000"/>
                </a:solidFill>
              </a:rPr>
              <a:t>1</a:t>
            </a:r>
            <a:r>
              <a:rPr lang="en-US" altLang="zh-CN" b="1" dirty="0"/>
              <a:t>，</a:t>
            </a:r>
            <a:r>
              <a:rPr lang="zh-CN" altLang="en-US" b="1" dirty="0"/>
              <a:t>得到等价方程组</a:t>
            </a:r>
          </a:p>
        </p:txBody>
      </p:sp>
      <p:graphicFrame>
        <p:nvGraphicFramePr>
          <p:cNvPr id="11268" name="Object 17"/>
          <p:cNvGraphicFramePr>
            <a:graphicFrameLocks noChangeAspect="1"/>
          </p:cNvGraphicFramePr>
          <p:nvPr/>
        </p:nvGraphicFramePr>
        <p:xfrm>
          <a:off x="0" y="3382963"/>
          <a:ext cx="3200400" cy="2133600"/>
        </p:xfrm>
        <a:graphic>
          <a:graphicData uri="http://schemas.openxmlformats.org/presentationml/2006/ole">
            <mc:AlternateContent xmlns:mc="http://schemas.openxmlformats.org/markup-compatibility/2006">
              <mc:Choice xmlns:v="urn:schemas-microsoft-com:vml" Requires="v">
                <p:oleObj spid="_x0000_s11372" r:id="rId7" imgW="1968500" imgH="939800" progId="Equation.3">
                  <p:embed/>
                </p:oleObj>
              </mc:Choice>
              <mc:Fallback>
                <p:oleObj r:id="rId7" imgW="1968500" imgH="9398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382963"/>
                        <a:ext cx="32004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18"/>
          <p:cNvGraphicFramePr>
            <a:graphicFrameLocks noChangeAspect="1"/>
          </p:cNvGraphicFramePr>
          <p:nvPr/>
        </p:nvGraphicFramePr>
        <p:xfrm>
          <a:off x="3886200" y="3535363"/>
          <a:ext cx="4191000" cy="1905000"/>
        </p:xfrm>
        <a:graphic>
          <a:graphicData uri="http://schemas.openxmlformats.org/presentationml/2006/ole">
            <mc:AlternateContent xmlns:mc="http://schemas.openxmlformats.org/markup-compatibility/2006">
              <mc:Choice xmlns:v="urn:schemas-microsoft-com:vml" Requires="v">
                <p:oleObj spid="_x0000_s11373" r:id="rId9" imgW="2197100" imgH="939800" progId="Equation.3">
                  <p:embed/>
                </p:oleObj>
              </mc:Choice>
              <mc:Fallback>
                <p:oleObj r:id="rId9" imgW="2197100" imgH="9398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535363"/>
                        <a:ext cx="4191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AutoShape 20"/>
          <p:cNvSpPr>
            <a:spLocks noChangeArrowheads="1"/>
          </p:cNvSpPr>
          <p:nvPr/>
        </p:nvSpPr>
        <p:spPr bwMode="auto">
          <a:xfrm>
            <a:off x="3352800" y="4297363"/>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5" name="Rectangle 24"/>
          <p:cNvSpPr>
            <a:spLocks noChangeArrowheads="1"/>
          </p:cNvSpPr>
          <p:nvPr/>
        </p:nvSpPr>
        <p:spPr bwMode="auto">
          <a:xfrm>
            <a:off x="8077200" y="42973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p>
        </p:txBody>
      </p:sp>
      <p:sp>
        <p:nvSpPr>
          <p:cNvPr id="11276" name="Rectangle 29"/>
          <p:cNvSpPr>
            <a:spLocks noChangeArrowheads="1"/>
          </p:cNvSpPr>
          <p:nvPr/>
        </p:nvSpPr>
        <p:spPr bwMode="auto">
          <a:xfrm>
            <a:off x="4657725" y="4040188"/>
            <a:ext cx="1752600" cy="1371600"/>
          </a:xfrm>
          <a:prstGeom prst="rect">
            <a:avLst/>
          </a:prstGeom>
          <a:noFill/>
          <a:ln w="12700" cap="rnd">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7" name="Rectangle 35"/>
          <p:cNvSpPr>
            <a:spLocks noChangeArrowheads="1"/>
          </p:cNvSpPr>
          <p:nvPr/>
        </p:nvSpPr>
        <p:spPr bwMode="auto">
          <a:xfrm>
            <a:off x="337185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278" name="Group 39"/>
          <p:cNvGrpSpPr>
            <a:grpSpLocks/>
          </p:cNvGrpSpPr>
          <p:nvPr/>
        </p:nvGrpSpPr>
        <p:grpSpPr bwMode="auto">
          <a:xfrm>
            <a:off x="5435600" y="44450"/>
            <a:ext cx="3727450" cy="366713"/>
            <a:chOff x="1927" y="664"/>
            <a:chExt cx="2348" cy="231"/>
          </a:xfrm>
        </p:grpSpPr>
        <p:sp>
          <p:nvSpPr>
            <p:cNvPr id="11280" name="Rectangle 4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1281" name="Line 4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Text Box 42"/>
          <p:cNvSpPr txBox="1">
            <a:spLocks noChangeArrowheads="1"/>
          </p:cNvSpPr>
          <p:nvPr/>
        </p:nvSpPr>
        <p:spPr bwMode="auto">
          <a:xfrm>
            <a:off x="539750" y="404813"/>
            <a:ext cx="1999265" cy="461665"/>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altLang="zh-CN" b="1" dirty="0">
                <a:solidFill>
                  <a:srgbClr val="FF0000"/>
                </a:solidFill>
              </a:rPr>
              <a:t>(1)  </a:t>
            </a:r>
            <a:r>
              <a:rPr lang="zh-CN" altLang="en-US" b="1" dirty="0">
                <a:solidFill>
                  <a:srgbClr val="FF0000"/>
                </a:solidFill>
              </a:rPr>
              <a:t>消元过程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45F21B-9A80-4449-993C-AE9668900432}" type="slidenum">
              <a:rPr lang="zh-CN" altLang="en-US" sz="1200">
                <a:solidFill>
                  <a:srgbClr val="000000"/>
                </a:solidFill>
              </a:rPr>
              <a:pPr eaLnBrk="1" hangingPunct="1"/>
              <a:t>16</a:t>
            </a:fld>
            <a:endParaRPr lang="en-US" altLang="zh-CN" sz="1200">
              <a:solidFill>
                <a:srgbClr val="000000"/>
              </a:solidFill>
            </a:endParaRPr>
          </a:p>
        </p:txBody>
      </p:sp>
      <p:sp>
        <p:nvSpPr>
          <p:cNvPr id="12293" name="Rectangle 4"/>
          <p:cNvSpPr>
            <a:spLocks noChangeArrowheads="1"/>
          </p:cNvSpPr>
          <p:nvPr/>
        </p:nvSpPr>
        <p:spPr bwMode="auto">
          <a:xfrm>
            <a:off x="357188" y="4429125"/>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记为</a:t>
            </a:r>
            <a:r>
              <a:rPr lang="zh-CN" altLang="en-GB"/>
              <a:t>: </a:t>
            </a:r>
            <a:r>
              <a:rPr lang="en-US" altLang="zh-CN" b="1"/>
              <a:t>A</a:t>
            </a:r>
            <a:r>
              <a:rPr lang="en-US" altLang="zh-CN" baseline="30000"/>
              <a:t>(2)</a:t>
            </a:r>
            <a:r>
              <a:rPr lang="en-US" altLang="zh-CN" b="1"/>
              <a:t>x</a:t>
            </a:r>
            <a:r>
              <a:rPr lang="en-US" altLang="zh-CN"/>
              <a:t>=</a:t>
            </a:r>
            <a:r>
              <a:rPr lang="en-US" altLang="zh-CN" b="1"/>
              <a:t>b</a:t>
            </a:r>
            <a:r>
              <a:rPr lang="en-US" altLang="zh-CN" baseline="30000"/>
              <a:t>(2)</a:t>
            </a:r>
            <a:r>
              <a:rPr lang="en-GB" altLang="zh-CN" baseline="30000"/>
              <a:t> </a:t>
            </a:r>
            <a:r>
              <a:rPr lang="zh-CN" altLang="en-US">
                <a:latin typeface="宋体" panose="02010600030101010101" pitchFamily="2" charset="-122"/>
              </a:rPr>
              <a:t>；其中</a:t>
            </a:r>
            <a:endParaRPr lang="zh-CN" altLang="en-US"/>
          </a:p>
        </p:txBody>
      </p:sp>
      <p:graphicFrame>
        <p:nvGraphicFramePr>
          <p:cNvPr id="12290" name="Object 5"/>
          <p:cNvGraphicFramePr>
            <a:graphicFrameLocks noChangeAspect="1"/>
          </p:cNvGraphicFramePr>
          <p:nvPr/>
        </p:nvGraphicFramePr>
        <p:xfrm>
          <a:off x="1908175" y="4797425"/>
          <a:ext cx="5472113" cy="1184275"/>
        </p:xfrm>
        <a:graphic>
          <a:graphicData uri="http://schemas.openxmlformats.org/presentationml/2006/ole">
            <mc:AlternateContent xmlns:mc="http://schemas.openxmlformats.org/markup-compatibility/2006">
              <mc:Choice xmlns:v="urn:schemas-microsoft-com:vml" Requires="v">
                <p:oleObj spid="_x0000_s12337" name="Equation" r:id="rId3" imgW="2387520" imgH="507960" progId="">
                  <p:embed/>
                </p:oleObj>
              </mc:Choice>
              <mc:Fallback>
                <p:oleObj name="Equation" r:id="rId3" imgW="2387520" imgH="5079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797425"/>
                        <a:ext cx="5472113"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6"/>
          <p:cNvGraphicFramePr>
            <a:graphicFrameLocks noChangeAspect="1"/>
          </p:cNvGraphicFramePr>
          <p:nvPr/>
        </p:nvGraphicFramePr>
        <p:xfrm>
          <a:off x="714375" y="1501775"/>
          <a:ext cx="7242175" cy="2790825"/>
        </p:xfrm>
        <a:graphic>
          <a:graphicData uri="http://schemas.openxmlformats.org/presentationml/2006/ole">
            <mc:AlternateContent xmlns:mc="http://schemas.openxmlformats.org/markup-compatibility/2006">
              <mc:Choice xmlns:v="urn:schemas-microsoft-com:vml" Requires="v">
                <p:oleObj spid="_x0000_s12338" name="Equation" r:id="rId5" imgW="2768400" imgH="990360" progId="">
                  <p:embed/>
                </p:oleObj>
              </mc:Choice>
              <mc:Fallback>
                <p:oleObj name="Equation" r:id="rId5" imgW="2768400" imgH="990360" progId="">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14375" y="1501775"/>
                        <a:ext cx="7242175"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4" name="Group 7"/>
          <p:cNvGrpSpPr>
            <a:grpSpLocks/>
          </p:cNvGrpSpPr>
          <p:nvPr/>
        </p:nvGrpSpPr>
        <p:grpSpPr bwMode="auto">
          <a:xfrm>
            <a:off x="5435600" y="44450"/>
            <a:ext cx="3727450" cy="366713"/>
            <a:chOff x="1927" y="664"/>
            <a:chExt cx="2348" cy="231"/>
          </a:xfrm>
        </p:grpSpPr>
        <p:sp>
          <p:nvSpPr>
            <p:cNvPr id="12295" name="Rectangle 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2296" name="Line 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C0D58D-334F-4140-A83C-0023F45F1317}" type="slidenum">
              <a:rPr lang="zh-CN" altLang="en-US" sz="1200">
                <a:solidFill>
                  <a:srgbClr val="000000"/>
                </a:solidFill>
              </a:rPr>
              <a:pPr eaLnBrk="1" hangingPunct="1"/>
              <a:t>17</a:t>
            </a:fld>
            <a:endParaRPr lang="en-US" altLang="zh-CN" sz="1200">
              <a:solidFill>
                <a:srgbClr val="000000"/>
              </a:solidFill>
            </a:endParaRPr>
          </a:p>
        </p:txBody>
      </p:sp>
      <p:grpSp>
        <p:nvGrpSpPr>
          <p:cNvPr id="13316" name="Group 4"/>
          <p:cNvGrpSpPr>
            <a:grpSpLocks/>
          </p:cNvGrpSpPr>
          <p:nvPr/>
        </p:nvGrpSpPr>
        <p:grpSpPr bwMode="auto">
          <a:xfrm>
            <a:off x="5435600" y="44450"/>
            <a:ext cx="3727450" cy="366713"/>
            <a:chOff x="1927" y="664"/>
            <a:chExt cx="2348" cy="231"/>
          </a:xfrm>
        </p:grpSpPr>
        <p:sp>
          <p:nvSpPr>
            <p:cNvPr id="13319"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3320"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7" name="Rectangle 7"/>
          <p:cNvSpPr>
            <a:spLocks noChangeArrowheads="1"/>
          </p:cNvSpPr>
          <p:nvPr/>
        </p:nvSpPr>
        <p:spPr bwMode="auto">
          <a:xfrm>
            <a:off x="250825" y="549275"/>
            <a:ext cx="8713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第</a:t>
            </a:r>
            <a:r>
              <a:rPr lang="en-US" altLang="zh-CN" b="1"/>
              <a:t>2</a:t>
            </a:r>
            <a:r>
              <a:rPr lang="zh-CN" altLang="en-US" b="1"/>
              <a:t>步 （</a:t>
            </a:r>
            <a:r>
              <a:rPr lang="en-US" altLang="zh-CN" b="1"/>
              <a:t>k=2）：</a:t>
            </a:r>
            <a:r>
              <a:rPr lang="zh-CN" altLang="en-US" b="1"/>
              <a:t>对线性方程组</a:t>
            </a:r>
            <a:r>
              <a:rPr lang="en-US" altLang="zh-CN" b="1"/>
              <a:t>(3.3)</a:t>
            </a:r>
            <a:r>
              <a:rPr lang="zh-CN" altLang="en-US" b="1"/>
              <a:t>中的第</a:t>
            </a:r>
            <a:r>
              <a:rPr lang="en-US" altLang="zh-CN" b="1"/>
              <a:t>2</a:t>
            </a:r>
            <a:r>
              <a:rPr lang="zh-CN" altLang="en-US" b="1"/>
              <a:t>，</a:t>
            </a:r>
            <a:r>
              <a:rPr lang="en-US" altLang="zh-CN" b="1"/>
              <a:t>3</a:t>
            </a:r>
            <a:r>
              <a:rPr lang="zh-CN" altLang="en-US" b="1"/>
              <a:t>，</a:t>
            </a:r>
            <a:r>
              <a:rPr lang="en-US" altLang="zh-CN" b="1"/>
              <a:t>…</a:t>
            </a:r>
            <a:r>
              <a:rPr lang="zh-CN" altLang="en-US" b="1"/>
              <a:t>，</a:t>
            </a:r>
            <a:r>
              <a:rPr lang="en-US" altLang="zh-CN" b="1" i="1"/>
              <a:t>n</a:t>
            </a:r>
            <a:r>
              <a:rPr lang="zh-CN" altLang="en-US" b="1"/>
              <a:t>个方程组成的</a:t>
            </a:r>
            <a:r>
              <a:rPr lang="en-US" altLang="zh-CN" b="1" i="1"/>
              <a:t>n</a:t>
            </a:r>
            <a:r>
              <a:rPr lang="en-US" altLang="zh-CN" b="1"/>
              <a:t>-1</a:t>
            </a:r>
            <a:r>
              <a:rPr lang="zh-CN" altLang="en-US" b="1"/>
              <a:t>元方程组</a:t>
            </a:r>
          </a:p>
        </p:txBody>
      </p:sp>
      <p:graphicFrame>
        <p:nvGraphicFramePr>
          <p:cNvPr id="13314" name="Object 8"/>
          <p:cNvGraphicFramePr>
            <a:graphicFrameLocks noChangeAspect="1"/>
          </p:cNvGraphicFramePr>
          <p:nvPr/>
        </p:nvGraphicFramePr>
        <p:xfrm>
          <a:off x="1506538" y="1412875"/>
          <a:ext cx="6056312" cy="3011488"/>
        </p:xfrm>
        <a:graphic>
          <a:graphicData uri="http://schemas.openxmlformats.org/presentationml/2006/ole">
            <mc:AlternateContent xmlns:mc="http://schemas.openxmlformats.org/markup-compatibility/2006">
              <mc:Choice xmlns:v="urn:schemas-microsoft-com:vml" Requires="v">
                <p:oleObj spid="_x0000_s13342" name="Equation" r:id="rId3" imgW="2145960" imgH="990360" progId="">
                  <p:embed/>
                </p:oleObj>
              </mc:Choice>
              <mc:Fallback>
                <p:oleObj name="Equation" r:id="rId3" imgW="2145960" imgH="99036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506538" y="1412875"/>
                        <a:ext cx="6056312" cy="301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9"/>
          <p:cNvSpPr txBox="1">
            <a:spLocks noChangeArrowheads="1"/>
          </p:cNvSpPr>
          <p:nvPr/>
        </p:nvSpPr>
        <p:spPr bwMode="auto">
          <a:xfrm>
            <a:off x="592138" y="4673600"/>
            <a:ext cx="79640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做类似于第</a:t>
            </a:r>
            <a:r>
              <a:rPr lang="en-US" altLang="zh-CN" dirty="0">
                <a:solidFill>
                  <a:srgbClr val="FF0000"/>
                </a:solidFill>
              </a:rPr>
              <a:t>1</a:t>
            </a:r>
            <a:r>
              <a:rPr lang="zh-CN" altLang="en-US" dirty="0">
                <a:solidFill>
                  <a:srgbClr val="FF0000"/>
                </a:solidFill>
              </a:rPr>
              <a:t>步的处理，消去除第一个方程之外的变元</a:t>
            </a:r>
            <a:r>
              <a:rPr lang="en-US" altLang="zh-CN" i="1" dirty="0">
                <a:solidFill>
                  <a:srgbClr val="FF0000"/>
                </a:solidFill>
              </a:rPr>
              <a:t>x</a:t>
            </a:r>
            <a:r>
              <a:rPr lang="en-US" altLang="zh-CN" baseline="-25000" dirty="0">
                <a:solidFill>
                  <a:srgbClr val="FF0000"/>
                </a:solidFill>
              </a:rPr>
              <a:t>2</a:t>
            </a:r>
            <a:r>
              <a:rPr lang="zh-CN" altLang="en-US" dirty="0"/>
              <a:t>，</a:t>
            </a:r>
          </a:p>
          <a:p>
            <a:pPr eaLnBrk="1" hangingPunct="1"/>
            <a:r>
              <a:rPr lang="zh-CN" altLang="en-US" dirty="0"/>
              <a:t>得到第</a:t>
            </a:r>
            <a:r>
              <a:rPr lang="en-US" altLang="zh-CN" dirty="0"/>
              <a:t>2</a:t>
            </a:r>
            <a:r>
              <a:rPr lang="zh-CN" altLang="en-US" dirty="0"/>
              <a:t>步消元后的线性方程组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385768-C794-47F9-9081-38452AEE4F10}" type="slidenum">
              <a:rPr lang="zh-CN" altLang="en-US" sz="1200">
                <a:solidFill>
                  <a:srgbClr val="000000"/>
                </a:solidFill>
              </a:rPr>
              <a:pPr eaLnBrk="1" hangingPunct="1"/>
              <a:t>18</a:t>
            </a:fld>
            <a:endParaRPr lang="en-US" altLang="zh-CN" sz="1200">
              <a:solidFill>
                <a:srgbClr val="000000"/>
              </a:solidFill>
            </a:endParaRPr>
          </a:p>
        </p:txBody>
      </p:sp>
      <p:graphicFrame>
        <p:nvGraphicFramePr>
          <p:cNvPr id="14338" name="Object 4"/>
          <p:cNvGraphicFramePr>
            <a:graphicFrameLocks noChangeAspect="1"/>
          </p:cNvGraphicFramePr>
          <p:nvPr/>
        </p:nvGraphicFramePr>
        <p:xfrm>
          <a:off x="571500" y="571500"/>
          <a:ext cx="8208963" cy="3651250"/>
        </p:xfrm>
        <a:graphic>
          <a:graphicData uri="http://schemas.openxmlformats.org/presentationml/2006/ole">
            <mc:AlternateContent xmlns:mc="http://schemas.openxmlformats.org/markup-compatibility/2006">
              <mc:Choice xmlns:v="urn:schemas-microsoft-com:vml" Requires="v">
                <p:oleObj spid="_x0000_s14382" name="Equation" r:id="rId3" imgW="2565360" imgH="1295280" progId="Equation.DSMT4">
                  <p:embed/>
                </p:oleObj>
              </mc:Choice>
              <mc:Fallback>
                <p:oleObj name="Equation" r:id="rId3" imgW="2565360" imgH="1295280" progId="Equation.DSMT4">
                  <p:embed/>
                  <p:pic>
                    <p:nvPicPr>
                      <p:cNvPr id="0" name="Object 4"/>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571500" y="571500"/>
                        <a:ext cx="8208963" cy="365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5"/>
          <p:cNvSpPr txBox="1">
            <a:spLocks noChangeArrowheads="1"/>
          </p:cNvSpPr>
          <p:nvPr/>
        </p:nvSpPr>
        <p:spPr bwMode="auto">
          <a:xfrm>
            <a:off x="395288" y="44370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式中</a:t>
            </a:r>
          </a:p>
        </p:txBody>
      </p:sp>
      <p:graphicFrame>
        <p:nvGraphicFramePr>
          <p:cNvPr id="14339" name="Object 6"/>
          <p:cNvGraphicFramePr>
            <a:graphicFrameLocks noChangeAspect="1"/>
          </p:cNvGraphicFramePr>
          <p:nvPr/>
        </p:nvGraphicFramePr>
        <p:xfrm>
          <a:off x="1571625" y="4429125"/>
          <a:ext cx="6624638" cy="1878013"/>
        </p:xfrm>
        <a:graphic>
          <a:graphicData uri="http://schemas.openxmlformats.org/presentationml/2006/ole">
            <mc:AlternateContent xmlns:mc="http://schemas.openxmlformats.org/markup-compatibility/2006">
              <mc:Choice xmlns:v="urn:schemas-microsoft-com:vml" Requires="v">
                <p:oleObj spid="_x0000_s14383" name="Equation" r:id="rId5" imgW="2628720" imgH="812520" progId="">
                  <p:embed/>
                </p:oleObj>
              </mc:Choice>
              <mc:Fallback>
                <p:oleObj name="Equation" r:id="rId5" imgW="2628720" imgH="812520" progId="">
                  <p:embed/>
                  <p:pic>
                    <p:nvPicPr>
                      <p:cNvPr id="0" name="Object 6"/>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1571625" y="4429125"/>
                        <a:ext cx="6624638" cy="187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229E54-3109-435D-9F08-EB9FC7C3450A}" type="slidenum">
              <a:rPr lang="zh-CN" altLang="en-US" sz="1200">
                <a:solidFill>
                  <a:srgbClr val="000000"/>
                </a:solidFill>
              </a:rPr>
              <a:pPr eaLnBrk="1" hangingPunct="1"/>
              <a:t>19</a:t>
            </a:fld>
            <a:endParaRPr lang="en-US" altLang="zh-CN" sz="1200">
              <a:solidFill>
                <a:srgbClr val="000000"/>
              </a:solidFill>
            </a:endParaRPr>
          </a:p>
        </p:txBody>
      </p:sp>
      <p:sp>
        <p:nvSpPr>
          <p:cNvPr id="15366" name="Rectangle 4"/>
          <p:cNvSpPr>
            <a:spLocks noChangeArrowheads="1"/>
          </p:cNvSpPr>
          <p:nvPr/>
        </p:nvSpPr>
        <p:spPr bwMode="auto">
          <a:xfrm>
            <a:off x="304800" y="762000"/>
            <a:ext cx="8458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第</a:t>
            </a:r>
            <a:r>
              <a:rPr lang="en-US" altLang="zh-CN"/>
              <a:t>k</a:t>
            </a:r>
            <a:r>
              <a:rPr lang="zh-CN" altLang="en-US"/>
              <a:t>步：（</a:t>
            </a:r>
            <a:r>
              <a:rPr lang="en-US" altLang="zh-CN"/>
              <a:t>k=1，2，…，n-1）</a:t>
            </a:r>
            <a:r>
              <a:rPr lang="zh-CN" altLang="en-US"/>
              <a:t>继续上述消去过程，设第1步～第</a:t>
            </a:r>
            <a:r>
              <a:rPr lang="en-US" altLang="zh-CN"/>
              <a:t>k-1</a:t>
            </a:r>
            <a:r>
              <a:rPr lang="zh-CN" altLang="en-US"/>
              <a:t>步计算已经完成，得到与原方程组等价的方程组</a:t>
            </a:r>
          </a:p>
        </p:txBody>
      </p:sp>
      <p:sp>
        <p:nvSpPr>
          <p:cNvPr id="15367" name="Rectangle 6"/>
          <p:cNvSpPr>
            <a:spLocks noChangeArrowheads="1"/>
          </p:cNvSpPr>
          <p:nvPr/>
        </p:nvSpPr>
        <p:spPr bwMode="auto">
          <a:xfrm>
            <a:off x="314325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62" name="Object 5"/>
          <p:cNvGraphicFramePr>
            <a:graphicFrameLocks noChangeAspect="1"/>
          </p:cNvGraphicFramePr>
          <p:nvPr/>
        </p:nvGraphicFramePr>
        <p:xfrm>
          <a:off x="960438" y="1676400"/>
          <a:ext cx="5183187" cy="2757488"/>
        </p:xfrm>
        <a:graphic>
          <a:graphicData uri="http://schemas.openxmlformats.org/presentationml/2006/ole">
            <mc:AlternateContent xmlns:mc="http://schemas.openxmlformats.org/markup-compatibility/2006">
              <mc:Choice xmlns:v="urn:schemas-microsoft-com:vml" Requires="v">
                <p:oleObj spid="_x0000_s15438" name="Equation" r:id="rId3" imgW="2806560" imgH="1396800" progId="">
                  <p:embed/>
                </p:oleObj>
              </mc:Choice>
              <mc:Fallback>
                <p:oleObj name="Equation" r:id="rId3" imgW="280656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676400"/>
                        <a:ext cx="5183187" cy="275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8"/>
          <p:cNvSpPr>
            <a:spLocks noChangeArrowheads="1"/>
          </p:cNvSpPr>
          <p:nvPr/>
        </p:nvSpPr>
        <p:spPr bwMode="auto">
          <a:xfrm>
            <a:off x="2819400" y="2971800"/>
            <a:ext cx="1676400" cy="1447800"/>
          </a:xfrm>
          <a:prstGeom prst="rect">
            <a:avLst/>
          </a:prstGeom>
          <a:noFill/>
          <a:ln w="12700" cap="rnd">
            <a:solidFill>
              <a:schemeClr val="tx2"/>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2"/>
              </a:solidFill>
            </a:endParaRPr>
          </a:p>
        </p:txBody>
      </p:sp>
      <p:sp>
        <p:nvSpPr>
          <p:cNvPr id="15369" name="Rectangle 11"/>
          <p:cNvSpPr>
            <a:spLocks noChangeArrowheads="1"/>
          </p:cNvSpPr>
          <p:nvPr/>
        </p:nvSpPr>
        <p:spPr bwMode="auto">
          <a:xfrm>
            <a:off x="533400" y="4648200"/>
            <a:ext cx="8153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记为</a:t>
            </a:r>
            <a:r>
              <a:rPr lang="en-US" altLang="zh-CN" b="1" dirty="0"/>
              <a:t>A</a:t>
            </a:r>
            <a:r>
              <a:rPr lang="en-US" altLang="zh-CN" baseline="30000" dirty="0"/>
              <a:t>(k)</a:t>
            </a:r>
            <a:r>
              <a:rPr lang="en-US" altLang="zh-CN" b="1" dirty="0"/>
              <a:t>x</a:t>
            </a:r>
            <a:r>
              <a:rPr lang="en-US" altLang="zh-CN" dirty="0"/>
              <a:t>=</a:t>
            </a:r>
            <a:r>
              <a:rPr lang="en-US" altLang="zh-CN" b="1" dirty="0"/>
              <a:t>b</a:t>
            </a:r>
            <a:r>
              <a:rPr lang="en-US" altLang="zh-CN" baseline="30000" dirty="0"/>
              <a:t>(k)</a:t>
            </a:r>
            <a:r>
              <a:rPr lang="en-US" altLang="zh-CN" dirty="0"/>
              <a:t>；</a:t>
            </a:r>
            <a:r>
              <a:rPr lang="zh-CN" altLang="en-US" dirty="0">
                <a:solidFill>
                  <a:srgbClr val="FF0000"/>
                </a:solidFill>
              </a:rPr>
              <a:t>现进行第</a:t>
            </a:r>
            <a:r>
              <a:rPr lang="en-US" altLang="zh-CN" dirty="0">
                <a:solidFill>
                  <a:srgbClr val="FF0000"/>
                </a:solidFill>
              </a:rPr>
              <a:t>k</a:t>
            </a:r>
            <a:r>
              <a:rPr lang="zh-CN" altLang="en-US" dirty="0">
                <a:solidFill>
                  <a:srgbClr val="FF0000"/>
                </a:solidFill>
              </a:rPr>
              <a:t>步消元计算</a:t>
            </a:r>
            <a:r>
              <a:rPr lang="zh-CN" altLang="en-US" dirty="0"/>
              <a:t>，设             ，计算乘数</a:t>
            </a:r>
          </a:p>
          <a:p>
            <a:endParaRPr lang="zh-CN" altLang="en-US" dirty="0"/>
          </a:p>
        </p:txBody>
      </p:sp>
      <p:graphicFrame>
        <p:nvGraphicFramePr>
          <p:cNvPr id="15363" name="Object 10"/>
          <p:cNvGraphicFramePr>
            <a:graphicFrameLocks noChangeAspect="1"/>
          </p:cNvGraphicFramePr>
          <p:nvPr/>
        </p:nvGraphicFramePr>
        <p:xfrm>
          <a:off x="6157913" y="4619625"/>
          <a:ext cx="990600" cy="450850"/>
        </p:xfrm>
        <a:graphic>
          <a:graphicData uri="http://schemas.openxmlformats.org/presentationml/2006/ole">
            <mc:AlternateContent xmlns:mc="http://schemas.openxmlformats.org/markup-compatibility/2006">
              <mc:Choice xmlns:v="urn:schemas-microsoft-com:vml" Requires="v">
                <p:oleObj spid="_x0000_s15439" r:id="rId5" imgW="520474" imgH="241195" progId="Equation.3">
                  <p:embed/>
                </p:oleObj>
              </mc:Choice>
              <mc:Fallback>
                <p:oleObj r:id="rId5" imgW="520474" imgH="241195"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913" y="4619625"/>
                        <a:ext cx="9906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9"/>
          <p:cNvGraphicFramePr>
            <a:graphicFrameLocks noChangeAspect="1"/>
          </p:cNvGraphicFramePr>
          <p:nvPr/>
        </p:nvGraphicFramePr>
        <p:xfrm>
          <a:off x="179388" y="5229225"/>
          <a:ext cx="2984500" cy="881063"/>
        </p:xfrm>
        <a:graphic>
          <a:graphicData uri="http://schemas.openxmlformats.org/presentationml/2006/ole">
            <mc:AlternateContent xmlns:mc="http://schemas.openxmlformats.org/markup-compatibility/2006">
              <mc:Choice xmlns:v="urn:schemas-microsoft-com:vml" Requires="v">
                <p:oleObj spid="_x0000_s15440" name="Equation" r:id="rId7" imgW="1714320" imgH="457200" progId="">
                  <p:embed/>
                </p:oleObj>
              </mc:Choice>
              <mc:Fallback>
                <p:oleObj name="Equation" r:id="rId7" imgW="171432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229225"/>
                        <a:ext cx="29845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0" name="Rectangle 12"/>
          <p:cNvSpPr>
            <a:spLocks noChangeArrowheads="1"/>
          </p:cNvSpPr>
          <p:nvPr/>
        </p:nvSpPr>
        <p:spPr bwMode="auto">
          <a:xfrm>
            <a:off x="3224213" y="5133975"/>
            <a:ext cx="579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宋体" panose="02010600030101010101" pitchFamily="2" charset="-122"/>
              </a:rPr>
              <a:t>用（</a:t>
            </a:r>
            <a:r>
              <a:rPr lang="en-US" altLang="zh-CN" b="1" dirty="0" err="1">
                <a:solidFill>
                  <a:srgbClr val="FF0000"/>
                </a:solidFill>
              </a:rPr>
              <a:t>m</a:t>
            </a:r>
            <a:r>
              <a:rPr lang="en-US" altLang="zh-CN" b="1" baseline="-30000" dirty="0" err="1">
                <a:solidFill>
                  <a:srgbClr val="FF0000"/>
                </a:solidFill>
              </a:rPr>
              <a:t>ik</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乘上式的第</a:t>
            </a:r>
            <a:r>
              <a:rPr lang="en-US" altLang="zh-CN" b="1" i="1" dirty="0">
                <a:solidFill>
                  <a:srgbClr val="FF0000"/>
                </a:solidFill>
              </a:rPr>
              <a:t>k</a:t>
            </a:r>
            <a:r>
              <a:rPr lang="zh-CN" altLang="en-US" b="1" dirty="0">
                <a:solidFill>
                  <a:srgbClr val="FF0000"/>
                </a:solidFill>
                <a:latin typeface="宋体" panose="02010600030101010101" pitchFamily="2" charset="-122"/>
              </a:rPr>
              <a:t>个方程加到第</a:t>
            </a:r>
            <a:r>
              <a:rPr lang="en-US" altLang="zh-CN" b="1" i="1" dirty="0" err="1">
                <a:solidFill>
                  <a:srgbClr val="FF0000"/>
                </a:solidFill>
              </a:rPr>
              <a:t>i</a:t>
            </a:r>
            <a:r>
              <a:rPr lang="zh-CN" altLang="en-US" b="1" dirty="0">
                <a:solidFill>
                  <a:srgbClr val="FF0000"/>
                </a:solidFill>
                <a:latin typeface="宋体" panose="02010600030101010101" pitchFamily="2" charset="-122"/>
              </a:rPr>
              <a:t>个方程（</a:t>
            </a:r>
            <a:r>
              <a:rPr lang="en-US" altLang="zh-CN" b="1" i="1" dirty="0" err="1">
                <a:solidFill>
                  <a:srgbClr val="FF0000"/>
                </a:solidFill>
              </a:rPr>
              <a:t>i</a:t>
            </a:r>
            <a:r>
              <a:rPr lang="en-US" altLang="zh-CN" b="1" dirty="0">
                <a:solidFill>
                  <a:srgbClr val="FF0000"/>
                </a:solidFill>
              </a:rPr>
              <a:t>=</a:t>
            </a:r>
            <a:r>
              <a:rPr lang="en-US" altLang="zh-CN" b="1" i="1" dirty="0">
                <a:solidFill>
                  <a:srgbClr val="FF0000"/>
                </a:solidFill>
              </a:rPr>
              <a:t>k</a:t>
            </a:r>
            <a:r>
              <a:rPr lang="en-US" altLang="zh-CN" b="1" dirty="0">
                <a:solidFill>
                  <a:srgbClr val="FF0000"/>
                </a:solidFill>
              </a:rPr>
              <a:t>+1</a:t>
            </a:r>
            <a:r>
              <a:rPr lang="en-US" altLang="zh-CN" b="1" dirty="0">
                <a:solidFill>
                  <a:srgbClr val="FF0000"/>
                </a:solidFill>
                <a:latin typeface="宋体" panose="02010600030101010101" pitchFamily="2" charset="-122"/>
              </a:rPr>
              <a:t>，</a:t>
            </a:r>
            <a:r>
              <a:rPr lang="en-US" altLang="zh-CN" b="1" dirty="0">
                <a:solidFill>
                  <a:srgbClr val="FF0000"/>
                </a:solidFill>
              </a:rPr>
              <a:t>…</a:t>
            </a:r>
            <a:r>
              <a:rPr lang="en-US" altLang="zh-CN" b="1" dirty="0">
                <a:solidFill>
                  <a:srgbClr val="FF0000"/>
                </a:solidFill>
                <a:latin typeface="宋体" panose="02010600030101010101" pitchFamily="2" charset="-122"/>
              </a:rPr>
              <a:t>，</a:t>
            </a:r>
            <a:r>
              <a:rPr lang="en-US" altLang="zh-CN" b="1" i="1" dirty="0">
                <a:solidFill>
                  <a:srgbClr val="FF0000"/>
                </a:solidFill>
              </a:rPr>
              <a:t>n</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消去第</a:t>
            </a:r>
            <a:r>
              <a:rPr lang="en-US" altLang="zh-CN" b="1" i="1" dirty="0" err="1">
                <a:solidFill>
                  <a:srgbClr val="FF0000"/>
                </a:solidFill>
              </a:rPr>
              <a:t>i</a:t>
            </a:r>
            <a:r>
              <a:rPr lang="zh-CN" altLang="en-US" b="1" dirty="0">
                <a:solidFill>
                  <a:srgbClr val="FF0000"/>
                </a:solidFill>
                <a:latin typeface="宋体" panose="02010600030101010101" pitchFamily="2" charset="-122"/>
              </a:rPr>
              <a:t>个方程（</a:t>
            </a:r>
            <a:r>
              <a:rPr lang="en-US" altLang="zh-CN" b="1" dirty="0" err="1">
                <a:solidFill>
                  <a:srgbClr val="FF0000"/>
                </a:solidFill>
              </a:rPr>
              <a:t>i</a:t>
            </a:r>
            <a:r>
              <a:rPr lang="en-US" altLang="zh-CN" b="1" dirty="0">
                <a:solidFill>
                  <a:srgbClr val="FF0000"/>
                </a:solidFill>
              </a:rPr>
              <a:t>=k+1</a:t>
            </a:r>
            <a:r>
              <a:rPr lang="en-US" altLang="zh-CN" b="1" dirty="0">
                <a:solidFill>
                  <a:srgbClr val="FF0000"/>
                </a:solidFill>
                <a:latin typeface="宋体" panose="02010600030101010101" pitchFamily="2" charset="-122"/>
              </a:rPr>
              <a:t>，</a:t>
            </a:r>
            <a:r>
              <a:rPr lang="en-US" altLang="zh-CN" b="1" dirty="0">
                <a:solidFill>
                  <a:srgbClr val="FF0000"/>
                </a:solidFill>
              </a:rPr>
              <a:t>…</a:t>
            </a:r>
            <a:r>
              <a:rPr lang="en-US" altLang="zh-CN" b="1" dirty="0">
                <a:solidFill>
                  <a:srgbClr val="FF0000"/>
                </a:solidFill>
                <a:latin typeface="宋体" panose="02010600030101010101" pitchFamily="2" charset="-122"/>
              </a:rPr>
              <a:t>，</a:t>
            </a:r>
            <a:r>
              <a:rPr lang="en-US" altLang="zh-CN" b="1" dirty="0">
                <a:solidFill>
                  <a:srgbClr val="FF0000"/>
                </a:solidFill>
              </a:rPr>
              <a:t>n</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的未知数</a:t>
            </a:r>
            <a:r>
              <a:rPr lang="en-US" altLang="zh-CN" b="1" i="1" dirty="0" err="1">
                <a:solidFill>
                  <a:srgbClr val="FF0000"/>
                </a:solidFill>
              </a:rPr>
              <a:t>x</a:t>
            </a:r>
            <a:r>
              <a:rPr lang="en-US" altLang="zh-CN" b="1" i="1" baseline="-30000" dirty="0" err="1">
                <a:solidFill>
                  <a:srgbClr val="FF0000"/>
                </a:solidFill>
              </a:rPr>
              <a:t>k</a:t>
            </a:r>
            <a:r>
              <a:rPr lang="en-US" altLang="zh-CN" b="1" dirty="0">
                <a:solidFill>
                  <a:srgbClr val="FF0000"/>
                </a:solidFill>
                <a:latin typeface="宋体" panose="02010600030101010101" pitchFamily="2" charset="-122"/>
              </a:rPr>
              <a:t>，</a:t>
            </a:r>
            <a:r>
              <a:rPr lang="zh-CN" altLang="en-US" b="1" dirty="0">
                <a:latin typeface="宋体" panose="02010600030101010101" pitchFamily="2" charset="-122"/>
              </a:rPr>
              <a:t>得到与原方程组等价的方程组</a:t>
            </a:r>
            <a:r>
              <a:rPr lang="zh-CN" altLang="en-US" b="1" dirty="0"/>
              <a:t> </a:t>
            </a:r>
          </a:p>
        </p:txBody>
      </p:sp>
      <p:sp>
        <p:nvSpPr>
          <p:cNvPr id="15371" name="AutoShape 16">
            <a:hlinkClick r:id="rId9" action="ppaction://hlinksldjump" highlightClick="1"/>
          </p:cNvPr>
          <p:cNvSpPr>
            <a:spLocks noChangeArrowheads="1"/>
          </p:cNvSpPr>
          <p:nvPr/>
        </p:nvSpPr>
        <p:spPr bwMode="auto">
          <a:xfrm>
            <a:off x="8610600" y="6400800"/>
            <a:ext cx="533400" cy="457200"/>
          </a:xfrm>
          <a:prstGeom prst="actionButtonForwardNex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372" name="Group 17"/>
          <p:cNvGrpSpPr>
            <a:grpSpLocks/>
          </p:cNvGrpSpPr>
          <p:nvPr/>
        </p:nvGrpSpPr>
        <p:grpSpPr bwMode="auto">
          <a:xfrm>
            <a:off x="5435600" y="44450"/>
            <a:ext cx="3727450" cy="366713"/>
            <a:chOff x="1927" y="664"/>
            <a:chExt cx="2348" cy="231"/>
          </a:xfrm>
        </p:grpSpPr>
        <p:sp>
          <p:nvSpPr>
            <p:cNvPr id="15373" name="Rectangle 1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5374" name="Line 1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C50BCB-955E-4839-AC5B-D0F7D90FE94C}" type="slidenum">
              <a:rPr lang="zh-CN" altLang="en-US" sz="1200">
                <a:solidFill>
                  <a:srgbClr val="000000"/>
                </a:solidFill>
              </a:rPr>
              <a:pPr eaLnBrk="1" hangingPunct="1"/>
              <a:t>2</a:t>
            </a:fld>
            <a:endParaRPr lang="en-US" altLang="zh-CN" sz="1200">
              <a:solidFill>
                <a:srgbClr val="000000"/>
              </a:solidFill>
            </a:endParaRPr>
          </a:p>
        </p:txBody>
      </p:sp>
      <p:sp>
        <p:nvSpPr>
          <p:cNvPr id="1026" name="Rectangle 2"/>
          <p:cNvSpPr>
            <a:spLocks noChangeArrowheads="1"/>
          </p:cNvSpPr>
          <p:nvPr/>
        </p:nvSpPr>
        <p:spPr bwMode="auto">
          <a:xfrm>
            <a:off x="179388" y="3429000"/>
            <a:ext cx="89646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       </a:t>
            </a:r>
            <a:r>
              <a:rPr lang="zh-CN" altLang="en-US" b="1" dirty="0">
                <a:latin typeface="楷体_GB2312" pitchFamily="49" charset="-122"/>
                <a:ea typeface="楷体_GB2312" pitchFamily="49" charset="-122"/>
              </a:rPr>
              <a:t>在</a:t>
            </a:r>
            <a:r>
              <a:rPr lang="zh-CN" altLang="en-US" b="1" dirty="0">
                <a:solidFill>
                  <a:srgbClr val="FF0000"/>
                </a:solidFill>
                <a:latin typeface="楷体_GB2312" pitchFamily="49" charset="-122"/>
                <a:ea typeface="楷体_GB2312" pitchFamily="49" charset="-122"/>
              </a:rPr>
              <a:t>自然科学和工程技术中很多问题的解决常常归结为解线性       代数方程组</a:t>
            </a:r>
            <a:r>
              <a:rPr lang="zh-CN" altLang="en-US" b="1" dirty="0">
                <a:latin typeface="楷体_GB2312" pitchFamily="49" charset="-122"/>
                <a:ea typeface="楷体_GB2312" pitchFamily="49" charset="-122"/>
              </a:rPr>
              <a:t>。</a:t>
            </a:r>
          </a:p>
          <a:p>
            <a:pPr eaLnBrk="1" hangingPunct="1"/>
            <a:r>
              <a:rPr lang="zh-CN" altLang="en-US" b="1" dirty="0">
                <a:latin typeface="楷体_GB2312" pitchFamily="49" charset="-122"/>
                <a:ea typeface="楷体_GB2312" pitchFamily="49" charset="-122"/>
              </a:rPr>
              <a:t>这些方程组的系数矩阵大致分为两种，</a:t>
            </a:r>
          </a:p>
          <a:p>
            <a:pPr eaLnBrk="1" hangingPunct="1"/>
            <a:r>
              <a:rPr lang="zh-CN" altLang="en-US" b="1" dirty="0">
                <a:latin typeface="楷体_GB2312" pitchFamily="49" charset="-122"/>
                <a:ea typeface="楷体_GB2312" pitchFamily="49" charset="-122"/>
              </a:rPr>
              <a:t>    一种是</a:t>
            </a:r>
            <a:r>
              <a:rPr lang="zh-CN" altLang="en-US" b="1" dirty="0">
                <a:solidFill>
                  <a:srgbClr val="FF0000"/>
                </a:solidFill>
                <a:latin typeface="楷体_GB2312" pitchFamily="49" charset="-122"/>
                <a:ea typeface="楷体_GB2312" pitchFamily="49" charset="-122"/>
              </a:rPr>
              <a:t>低阶稠密矩阵</a:t>
            </a:r>
            <a:r>
              <a:rPr lang="zh-CN" altLang="en-US" b="1" dirty="0">
                <a:latin typeface="楷体_GB2312" pitchFamily="49" charset="-122"/>
                <a:ea typeface="楷体_GB2312" pitchFamily="49" charset="-122"/>
              </a:rPr>
              <a:t>（例如，阶数大约为</a:t>
            </a:r>
            <a:r>
              <a:rPr lang="zh-CN" altLang="en-US" b="1" dirty="0">
                <a:ea typeface="楷体_GB2312" pitchFamily="49" charset="-122"/>
              </a:rPr>
              <a:t>≤150</a:t>
            </a:r>
            <a:r>
              <a:rPr lang="zh-CN" altLang="en-US" b="1" dirty="0">
                <a:latin typeface="楷体_GB2312" pitchFamily="49" charset="-122"/>
                <a:ea typeface="楷体_GB2312" pitchFamily="49" charset="-122"/>
              </a:rPr>
              <a:t>），</a:t>
            </a:r>
          </a:p>
          <a:p>
            <a:pPr eaLnBrk="1" hangingPunct="1"/>
            <a:r>
              <a:rPr lang="zh-CN" altLang="en-US" b="1" dirty="0">
                <a:latin typeface="楷体_GB2312" pitchFamily="49" charset="-122"/>
                <a:ea typeface="楷体_GB2312" pitchFamily="49" charset="-122"/>
              </a:rPr>
              <a:t>    另一种是</a:t>
            </a:r>
            <a:r>
              <a:rPr lang="zh-CN" altLang="en-US" b="1" dirty="0">
                <a:solidFill>
                  <a:srgbClr val="FF0000"/>
                </a:solidFill>
                <a:latin typeface="楷体_GB2312" pitchFamily="49" charset="-122"/>
                <a:ea typeface="楷体_GB2312" pitchFamily="49" charset="-122"/>
              </a:rPr>
              <a:t>大型稀疏矩阵</a:t>
            </a:r>
            <a:r>
              <a:rPr lang="zh-CN" altLang="en-US" b="1" dirty="0">
                <a:latin typeface="楷体_GB2312" pitchFamily="49" charset="-122"/>
                <a:ea typeface="楷体_GB2312" pitchFamily="49" charset="-122"/>
              </a:rPr>
              <a:t>（即矩阵阶数高且零元素较多）。 </a:t>
            </a:r>
          </a:p>
        </p:txBody>
      </p:sp>
      <p:sp>
        <p:nvSpPr>
          <p:cNvPr id="1029" name="Rectangle 3"/>
          <p:cNvSpPr>
            <a:spLocks noChangeArrowheads="1"/>
          </p:cNvSpPr>
          <p:nvPr/>
        </p:nvSpPr>
        <p:spPr bwMode="auto">
          <a:xfrm>
            <a:off x="533400" y="3048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3</a:t>
            </a:r>
            <a:r>
              <a:rPr lang="en-GB" altLang="zh-CN" sz="2800" b="1" dirty="0">
                <a:solidFill>
                  <a:srgbClr val="FF0000"/>
                </a:solidFill>
              </a:rPr>
              <a:t>.1 </a:t>
            </a:r>
            <a:r>
              <a:rPr lang="zh-CN" altLang="en-GB" sz="2800" b="1" dirty="0">
                <a:solidFill>
                  <a:srgbClr val="FF0000"/>
                </a:solidFill>
              </a:rPr>
              <a:t>引例及问题综述</a:t>
            </a:r>
            <a:endParaRPr lang="en-US" altLang="zh-CN" sz="2800" b="1" dirty="0">
              <a:solidFill>
                <a:srgbClr val="FF0000"/>
              </a:solidFill>
            </a:endParaRPr>
          </a:p>
        </p:txBody>
      </p:sp>
      <p:sp>
        <p:nvSpPr>
          <p:cNvPr id="1030" name="Text Box 5"/>
          <p:cNvSpPr txBox="1">
            <a:spLocks noChangeArrowheads="1"/>
          </p:cNvSpPr>
          <p:nvPr/>
        </p:nvSpPr>
        <p:spPr bwMode="auto">
          <a:xfrm>
            <a:off x="611188" y="981075"/>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3.1.1 </a:t>
            </a:r>
            <a:r>
              <a:rPr lang="zh-CN" altLang="en-US" b="1"/>
              <a:t>引例</a:t>
            </a:r>
          </a:p>
        </p:txBody>
      </p:sp>
      <p:sp>
        <p:nvSpPr>
          <p:cNvPr id="1031" name="Text Box 6"/>
          <p:cNvSpPr txBox="1">
            <a:spLocks noChangeArrowheads="1"/>
          </p:cNvSpPr>
          <p:nvPr/>
        </p:nvSpPr>
        <p:spPr bwMode="auto">
          <a:xfrm>
            <a:off x="357188" y="1500188"/>
            <a:ext cx="3778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引例</a:t>
            </a:r>
            <a:r>
              <a:rPr lang="en-US" altLang="zh-CN" b="1" dirty="0"/>
              <a:t>1 </a:t>
            </a:r>
            <a:r>
              <a:rPr lang="zh-CN" altLang="en-US" b="1" dirty="0">
                <a:solidFill>
                  <a:srgbClr val="FF0000"/>
                </a:solidFill>
              </a:rPr>
              <a:t>电路问题</a:t>
            </a:r>
            <a:r>
              <a:rPr lang="zh-CN" altLang="en-US" b="1" dirty="0"/>
              <a:t>（电网络</a:t>
            </a:r>
            <a:endParaRPr lang="en-US" altLang="zh-CN" b="1" dirty="0"/>
          </a:p>
          <a:p>
            <a:pPr eaLnBrk="1" hangingPunct="1"/>
            <a:r>
              <a:rPr lang="en-US" altLang="zh-CN" sz="2000" b="1" dirty="0">
                <a:solidFill>
                  <a:srgbClr val="FF0000"/>
                </a:solidFill>
              </a:rPr>
              <a:t>KCL</a:t>
            </a:r>
            <a:r>
              <a:rPr lang="zh-CN" altLang="en-US" sz="2000" b="1" dirty="0">
                <a:solidFill>
                  <a:srgbClr val="FF0000"/>
                </a:solidFill>
              </a:rPr>
              <a:t>、</a:t>
            </a:r>
            <a:r>
              <a:rPr lang="en-US" altLang="zh-CN" sz="2000" b="1" dirty="0">
                <a:solidFill>
                  <a:srgbClr val="FF0000"/>
                </a:solidFill>
              </a:rPr>
              <a:t>KVL</a:t>
            </a:r>
            <a:r>
              <a:rPr lang="zh-CN" altLang="en-US" sz="2000" b="1" dirty="0">
                <a:solidFill>
                  <a:srgbClr val="FF0000"/>
                </a:solidFill>
              </a:rPr>
              <a:t>、回路电流法等等</a:t>
            </a:r>
            <a:r>
              <a:rPr lang="en-US" altLang="zh-CN" b="1" dirty="0"/>
              <a:t>)</a:t>
            </a:r>
          </a:p>
          <a:p>
            <a:pPr eaLnBrk="1" hangingPunct="1"/>
            <a:endParaRPr lang="zh-CN" altLang="en-US" b="1" dirty="0"/>
          </a:p>
        </p:txBody>
      </p:sp>
      <p:sp>
        <p:nvSpPr>
          <p:cNvPr id="1032" name="Text Box 8"/>
          <p:cNvSpPr txBox="1">
            <a:spLocks noChangeArrowheads="1"/>
          </p:cNvSpPr>
          <p:nvPr/>
        </p:nvSpPr>
        <p:spPr bwMode="auto">
          <a:xfrm>
            <a:off x="684213" y="263683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3.1.2 </a:t>
            </a:r>
            <a:r>
              <a:rPr lang="zh-CN" altLang="en-GB" b="1"/>
              <a:t>问题综述</a:t>
            </a:r>
            <a:endParaRPr lang="zh-CN" altLang="en-US" b="1"/>
          </a:p>
        </p:txBody>
      </p:sp>
      <p:graphicFrame>
        <p:nvGraphicFramePr>
          <p:cNvPr id="2" name="Object 4"/>
          <p:cNvGraphicFramePr>
            <a:graphicFrameLocks noChangeAspect="1"/>
          </p:cNvGraphicFramePr>
          <p:nvPr/>
        </p:nvGraphicFramePr>
        <p:xfrm>
          <a:off x="3929063" y="857250"/>
          <a:ext cx="5041900" cy="1990725"/>
        </p:xfrm>
        <a:graphic>
          <a:graphicData uri="http://schemas.openxmlformats.org/presentationml/2006/ole">
            <mc:AlternateContent xmlns:mc="http://schemas.openxmlformats.org/markup-compatibility/2006">
              <mc:Choice xmlns:v="urn:schemas-microsoft-com:vml" Requires="v">
                <p:oleObj spid="_x0000_s1053" name="公式" r:id="rId4" imgW="1409400" imgH="711000" progId="Equation.3">
                  <p:embed/>
                </p:oleObj>
              </mc:Choice>
              <mc:Fallback>
                <p:oleObj name="公式" r:id="rId4" imgW="140940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857250"/>
                        <a:ext cx="5041900" cy="199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AFCC4B-0B32-4BEA-9341-11B76E2C1511}" type="slidenum">
              <a:rPr lang="zh-CN" altLang="en-US" sz="1200">
                <a:solidFill>
                  <a:srgbClr val="000000"/>
                </a:solidFill>
              </a:rPr>
              <a:pPr eaLnBrk="1" hangingPunct="1"/>
              <a:t>20</a:t>
            </a:fld>
            <a:endParaRPr lang="en-US" altLang="zh-CN" sz="1200">
              <a:solidFill>
                <a:srgbClr val="000000"/>
              </a:solidFill>
            </a:endParaRPr>
          </a:p>
        </p:txBody>
      </p:sp>
      <p:graphicFrame>
        <p:nvGraphicFramePr>
          <p:cNvPr id="16386" name="Object 0"/>
          <p:cNvGraphicFramePr>
            <a:graphicFrameLocks noChangeAspect="1"/>
          </p:cNvGraphicFramePr>
          <p:nvPr/>
        </p:nvGraphicFramePr>
        <p:xfrm>
          <a:off x="857250" y="571500"/>
          <a:ext cx="7102475" cy="3443288"/>
        </p:xfrm>
        <a:graphic>
          <a:graphicData uri="http://schemas.openxmlformats.org/presentationml/2006/ole">
            <mc:AlternateContent xmlns:mc="http://schemas.openxmlformats.org/markup-compatibility/2006">
              <mc:Choice xmlns:v="urn:schemas-microsoft-com:vml" Requires="v">
                <p:oleObj spid="_x0000_s16434" name="Equation" r:id="rId3" imgW="3555720" imgH="1650960" progId="">
                  <p:embed/>
                </p:oleObj>
              </mc:Choice>
              <mc:Fallback>
                <p:oleObj name="Equation" r:id="rId3" imgW="3555720" imgH="165096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571500"/>
                        <a:ext cx="7102475" cy="344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Rectangle 7"/>
          <p:cNvSpPr>
            <a:spLocks noChangeArrowheads="1"/>
          </p:cNvSpPr>
          <p:nvPr/>
        </p:nvSpPr>
        <p:spPr bwMode="auto">
          <a:xfrm>
            <a:off x="228600" y="41910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简记为</a:t>
            </a:r>
            <a:r>
              <a:rPr lang="en-US" altLang="zh-CN" b="1"/>
              <a:t>A</a:t>
            </a:r>
            <a:r>
              <a:rPr lang="en-US" altLang="zh-CN" baseline="30000"/>
              <a:t>(</a:t>
            </a:r>
            <a:r>
              <a:rPr lang="en-US" altLang="zh-CN" i="1" baseline="30000"/>
              <a:t>k</a:t>
            </a:r>
            <a:r>
              <a:rPr lang="en-US" altLang="zh-CN" baseline="30000"/>
              <a:t>＋1)</a:t>
            </a:r>
            <a:r>
              <a:rPr lang="en-US" altLang="zh-CN" b="1"/>
              <a:t>x</a:t>
            </a:r>
            <a:r>
              <a:rPr lang="en-US" altLang="zh-CN"/>
              <a:t>=</a:t>
            </a:r>
            <a:r>
              <a:rPr lang="en-US" altLang="zh-CN" b="1"/>
              <a:t>b</a:t>
            </a:r>
            <a:r>
              <a:rPr lang="en-US" altLang="zh-CN" baseline="30000"/>
              <a:t>(</a:t>
            </a:r>
            <a:r>
              <a:rPr lang="en-US" altLang="zh-CN" i="1" baseline="30000"/>
              <a:t>k</a:t>
            </a:r>
            <a:r>
              <a:rPr lang="en-US" altLang="zh-CN" baseline="30000"/>
              <a:t>＋1)</a:t>
            </a:r>
            <a:r>
              <a:rPr lang="en-US" altLang="zh-CN"/>
              <a:t>；</a:t>
            </a:r>
            <a:r>
              <a:rPr lang="zh-CN" altLang="en-US"/>
              <a:t>其中</a:t>
            </a:r>
            <a:r>
              <a:rPr lang="en-US" altLang="zh-CN" b="1"/>
              <a:t>A</a:t>
            </a:r>
            <a:r>
              <a:rPr lang="en-US" altLang="zh-CN" baseline="30000"/>
              <a:t>(k＋1)</a:t>
            </a:r>
            <a:r>
              <a:rPr lang="en-US" altLang="zh-CN"/>
              <a:t>，</a:t>
            </a:r>
            <a:r>
              <a:rPr lang="en-US" altLang="zh-CN" b="1"/>
              <a:t>b</a:t>
            </a:r>
            <a:r>
              <a:rPr lang="en-US" altLang="zh-CN" baseline="30000"/>
              <a:t>(k＋1)</a:t>
            </a:r>
            <a:r>
              <a:rPr lang="zh-CN" altLang="en-US"/>
              <a:t>元素计算公式为：</a:t>
            </a:r>
          </a:p>
        </p:txBody>
      </p:sp>
      <p:sp>
        <p:nvSpPr>
          <p:cNvPr id="16390" name="Rectangle 9"/>
          <p:cNvSpPr>
            <a:spLocks noChangeArrowheads="1"/>
          </p:cNvSpPr>
          <p:nvPr/>
        </p:nvSpPr>
        <p:spPr bwMode="auto">
          <a:xfrm>
            <a:off x="32194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87" name="Object 1"/>
          <p:cNvGraphicFramePr>
            <a:graphicFrameLocks noChangeAspect="1"/>
          </p:cNvGraphicFramePr>
          <p:nvPr/>
        </p:nvGraphicFramePr>
        <p:xfrm>
          <a:off x="1643063" y="4643438"/>
          <a:ext cx="5784850" cy="1981200"/>
        </p:xfrm>
        <a:graphic>
          <a:graphicData uri="http://schemas.openxmlformats.org/presentationml/2006/ole">
            <mc:AlternateContent xmlns:mc="http://schemas.openxmlformats.org/markup-compatibility/2006">
              <mc:Choice xmlns:v="urn:schemas-microsoft-com:vml" Requires="v">
                <p:oleObj spid="_x0000_s16435" name="Equation" r:id="rId5" imgW="2666880" imgH="939600" progId="">
                  <p:embed/>
                </p:oleObj>
              </mc:Choice>
              <mc:Fallback>
                <p:oleObj name="Equation" r:id="rId5" imgW="2666880" imgH="93960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4643438"/>
                        <a:ext cx="578485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1" name="Group 14"/>
          <p:cNvGrpSpPr>
            <a:grpSpLocks/>
          </p:cNvGrpSpPr>
          <p:nvPr/>
        </p:nvGrpSpPr>
        <p:grpSpPr bwMode="auto">
          <a:xfrm>
            <a:off x="5435600" y="44450"/>
            <a:ext cx="3727450" cy="366713"/>
            <a:chOff x="1927" y="664"/>
            <a:chExt cx="2348" cy="231"/>
          </a:xfrm>
        </p:grpSpPr>
        <p:sp>
          <p:nvSpPr>
            <p:cNvPr id="16392" name="Rectangle 1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6393" name="Line 1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F9A6ACA-9F9A-4193-A321-5E1422C38935}" type="slidenum">
              <a:rPr lang="zh-CN" altLang="en-US" sz="1200">
                <a:solidFill>
                  <a:srgbClr val="000000"/>
                </a:solidFill>
              </a:rPr>
              <a:pPr eaLnBrk="1" hangingPunct="1"/>
              <a:t>21</a:t>
            </a:fld>
            <a:endParaRPr lang="en-US" altLang="zh-CN" sz="1200">
              <a:solidFill>
                <a:srgbClr val="000000"/>
              </a:solidFill>
            </a:endParaRPr>
          </a:p>
        </p:txBody>
      </p:sp>
      <p:grpSp>
        <p:nvGrpSpPr>
          <p:cNvPr id="17414" name="Group 7"/>
          <p:cNvGrpSpPr>
            <a:grpSpLocks/>
          </p:cNvGrpSpPr>
          <p:nvPr/>
        </p:nvGrpSpPr>
        <p:grpSpPr bwMode="auto">
          <a:xfrm>
            <a:off x="0" y="641350"/>
            <a:ext cx="9144000" cy="1200150"/>
            <a:chOff x="0" y="576"/>
            <a:chExt cx="5760" cy="756"/>
          </a:xfrm>
        </p:grpSpPr>
        <p:sp>
          <p:nvSpPr>
            <p:cNvPr id="17420" name="Rectangle 5"/>
            <p:cNvSpPr>
              <a:spLocks noChangeArrowheads="1"/>
            </p:cNvSpPr>
            <p:nvPr/>
          </p:nvSpPr>
          <p:spPr bwMode="auto">
            <a:xfrm>
              <a:off x="0" y="576"/>
              <a:ext cx="576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最后，</a:t>
              </a:r>
              <a:r>
                <a:rPr lang="zh-CN" altLang="en-US" dirty="0">
                  <a:solidFill>
                    <a:srgbClr val="FF0000"/>
                  </a:solidFill>
                  <a:latin typeface="宋体" panose="02010600030101010101" pitchFamily="2" charset="-122"/>
                </a:rPr>
                <a:t>重复上述约化过程</a:t>
              </a:r>
              <a:r>
                <a:rPr lang="zh-CN" altLang="en-US" dirty="0">
                  <a:latin typeface="宋体" panose="02010600030101010101" pitchFamily="2" charset="-122"/>
                </a:rPr>
                <a:t>，即</a:t>
              </a:r>
              <a:r>
                <a:rPr lang="en-US" altLang="zh-CN" dirty="0"/>
                <a:t>k=1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a:t>n-1</a:t>
              </a:r>
              <a:r>
                <a:rPr lang="zh-CN" altLang="en-US" dirty="0">
                  <a:latin typeface="宋体" panose="02010600030101010101" pitchFamily="2" charset="-122"/>
                </a:rPr>
                <a:t>且设      （</a:t>
              </a:r>
              <a:r>
                <a:rPr lang="en-US" altLang="zh-CN" dirty="0"/>
                <a:t>k=1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a:t>n-1</a:t>
              </a:r>
              <a:r>
                <a:rPr lang="en-US" altLang="zh-CN" dirty="0">
                  <a:latin typeface="宋体" panose="02010600030101010101" pitchFamily="2" charset="-122"/>
                </a:rPr>
                <a:t>）</a:t>
              </a:r>
              <a:r>
                <a:rPr lang="zh-CN" altLang="en-US" dirty="0">
                  <a:solidFill>
                    <a:srgbClr val="FF0000"/>
                  </a:solidFill>
                  <a:latin typeface="宋体" panose="02010600030101010101" pitchFamily="2" charset="-122"/>
                </a:rPr>
                <a:t>共完成</a:t>
              </a:r>
              <a:r>
                <a:rPr lang="en-US" altLang="zh-CN" dirty="0">
                  <a:solidFill>
                    <a:srgbClr val="FF0000"/>
                  </a:solidFill>
                </a:rPr>
                <a:t>n-1</a:t>
              </a:r>
              <a:r>
                <a:rPr lang="zh-CN" altLang="en-US" dirty="0">
                  <a:solidFill>
                    <a:srgbClr val="FF0000"/>
                  </a:solidFill>
                  <a:latin typeface="宋体" panose="02010600030101010101" pitchFamily="2" charset="-122"/>
                </a:rPr>
                <a:t>步消元计算</a:t>
              </a:r>
              <a:r>
                <a:rPr lang="zh-CN" altLang="en-US" dirty="0">
                  <a:latin typeface="宋体" panose="02010600030101010101" pitchFamily="2" charset="-122"/>
                </a:rPr>
                <a:t>，得到与原方程组（</a:t>
              </a:r>
              <a:r>
                <a:rPr lang="en-US" altLang="zh-CN" dirty="0"/>
                <a:t>3.1</a:t>
              </a:r>
              <a:r>
                <a:rPr lang="zh-CN" altLang="en-US" dirty="0">
                  <a:latin typeface="宋体" panose="02010600030101010101" pitchFamily="2" charset="-122"/>
                </a:rPr>
                <a:t>）等价的三角形方程组</a:t>
              </a:r>
              <a:r>
                <a:rPr lang="zh-CN" altLang="en-US" dirty="0"/>
                <a:t> </a:t>
              </a:r>
            </a:p>
          </p:txBody>
        </p:sp>
        <p:graphicFrame>
          <p:nvGraphicFramePr>
            <p:cNvPr id="17412" name="Object 4"/>
            <p:cNvGraphicFramePr>
              <a:graphicFrameLocks noChangeAspect="1"/>
            </p:cNvGraphicFramePr>
            <p:nvPr/>
          </p:nvGraphicFramePr>
          <p:xfrm>
            <a:off x="4560" y="576"/>
            <a:ext cx="624" cy="284"/>
          </p:xfrm>
          <a:graphic>
            <a:graphicData uri="http://schemas.openxmlformats.org/presentationml/2006/ole">
              <mc:AlternateContent xmlns:mc="http://schemas.openxmlformats.org/markup-compatibility/2006">
                <mc:Choice xmlns:v="urn:schemas-microsoft-com:vml" Requires="v">
                  <p:oleObj spid="_x0000_s17484" r:id="rId3" imgW="520474" imgH="241195" progId="Equation.3">
                    <p:embed/>
                  </p:oleObj>
                </mc:Choice>
                <mc:Fallback>
                  <p:oleObj r:id="rId3" imgW="520474"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576"/>
                          <a:ext cx="624"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410" name="Object 8"/>
          <p:cNvGraphicFramePr>
            <a:graphicFrameLocks noChangeAspect="1"/>
          </p:cNvGraphicFramePr>
          <p:nvPr/>
        </p:nvGraphicFramePr>
        <p:xfrm>
          <a:off x="0" y="2276475"/>
          <a:ext cx="3429000" cy="1968500"/>
        </p:xfrm>
        <a:graphic>
          <a:graphicData uri="http://schemas.openxmlformats.org/presentationml/2006/ole">
            <mc:AlternateContent xmlns:mc="http://schemas.openxmlformats.org/markup-compatibility/2006">
              <mc:Choice xmlns:v="urn:schemas-microsoft-com:vml" Requires="v">
                <p:oleObj spid="_x0000_s17485" r:id="rId5" imgW="1968500" imgH="939800" progId="Equation.3">
                  <p:embed/>
                </p:oleObj>
              </mc:Choice>
              <mc:Fallback>
                <p:oleObj r:id="rId5" imgW="1968500" imgH="93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76475"/>
                        <a:ext cx="3429000"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AutoShape 10"/>
          <p:cNvSpPr>
            <a:spLocks noChangeArrowheads="1"/>
          </p:cNvSpPr>
          <p:nvPr/>
        </p:nvSpPr>
        <p:spPr bwMode="auto">
          <a:xfrm>
            <a:off x="3708400" y="2997200"/>
            <a:ext cx="457200" cy="333375"/>
          </a:xfrm>
          <a:prstGeom prst="rightArrow">
            <a:avLst>
              <a:gd name="adj1" fmla="val 50000"/>
              <a:gd name="adj2" fmla="val 34286"/>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6" name="Rectangle 12"/>
          <p:cNvSpPr>
            <a:spLocks noChangeArrowheads="1"/>
          </p:cNvSpPr>
          <p:nvPr/>
        </p:nvSpPr>
        <p:spPr bwMode="auto">
          <a:xfrm>
            <a:off x="34671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11" name="Object 11"/>
          <p:cNvGraphicFramePr>
            <a:graphicFrameLocks noChangeAspect="1"/>
          </p:cNvGraphicFramePr>
          <p:nvPr/>
        </p:nvGraphicFramePr>
        <p:xfrm>
          <a:off x="4284663" y="2276475"/>
          <a:ext cx="4114800" cy="1905000"/>
        </p:xfrm>
        <a:graphic>
          <a:graphicData uri="http://schemas.openxmlformats.org/presentationml/2006/ole">
            <mc:AlternateContent xmlns:mc="http://schemas.openxmlformats.org/markup-compatibility/2006">
              <mc:Choice xmlns:v="urn:schemas-microsoft-com:vml" Requires="v">
                <p:oleObj spid="_x0000_s17486" r:id="rId7" imgW="2209800" imgH="939800" progId="Equation.3">
                  <p:embed/>
                </p:oleObj>
              </mc:Choice>
              <mc:Fallback>
                <p:oleObj r:id="rId7" imgW="2209800" imgH="939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276475"/>
                        <a:ext cx="41148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417" name="Group 22"/>
          <p:cNvGrpSpPr>
            <a:grpSpLocks/>
          </p:cNvGrpSpPr>
          <p:nvPr/>
        </p:nvGrpSpPr>
        <p:grpSpPr bwMode="auto">
          <a:xfrm>
            <a:off x="5435600" y="44450"/>
            <a:ext cx="3727450" cy="366713"/>
            <a:chOff x="1927" y="664"/>
            <a:chExt cx="2348" cy="231"/>
          </a:xfrm>
        </p:grpSpPr>
        <p:sp>
          <p:nvSpPr>
            <p:cNvPr id="17418" name="Rectangle 23"/>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7419" name="Line 24"/>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75B731-5A3A-4553-B639-7481A301A4FB}" type="slidenum">
              <a:rPr lang="zh-CN" altLang="en-US" sz="1200">
                <a:solidFill>
                  <a:srgbClr val="000000"/>
                </a:solidFill>
              </a:rPr>
              <a:pPr eaLnBrk="1" hangingPunct="1"/>
              <a:t>22</a:t>
            </a:fld>
            <a:endParaRPr lang="en-US" altLang="zh-CN" sz="1200">
              <a:solidFill>
                <a:srgbClr val="000000"/>
              </a:solidFill>
            </a:endParaRPr>
          </a:p>
        </p:txBody>
      </p:sp>
      <p:graphicFrame>
        <p:nvGraphicFramePr>
          <p:cNvPr id="18434" name="Object 8"/>
          <p:cNvGraphicFramePr>
            <a:graphicFrameLocks noChangeAspect="1"/>
          </p:cNvGraphicFramePr>
          <p:nvPr/>
        </p:nvGraphicFramePr>
        <p:xfrm>
          <a:off x="357188" y="714375"/>
          <a:ext cx="8575675" cy="3651250"/>
        </p:xfrm>
        <a:graphic>
          <a:graphicData uri="http://schemas.openxmlformats.org/presentationml/2006/ole">
            <mc:AlternateContent xmlns:mc="http://schemas.openxmlformats.org/markup-compatibility/2006">
              <mc:Choice xmlns:v="urn:schemas-microsoft-com:vml" Requires="v">
                <p:oleObj spid="_x0000_s18484" name="Equation" r:id="rId3" imgW="3619440" imgH="1295280" progId="">
                  <p:embed/>
                </p:oleObj>
              </mc:Choice>
              <mc:Fallback>
                <p:oleObj name="Equation" r:id="rId3" imgW="3619440" imgH="129528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357188" y="714375"/>
                        <a:ext cx="8575675" cy="365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37" name="Group 9"/>
          <p:cNvGrpSpPr>
            <a:grpSpLocks/>
          </p:cNvGrpSpPr>
          <p:nvPr/>
        </p:nvGrpSpPr>
        <p:grpSpPr bwMode="auto">
          <a:xfrm>
            <a:off x="5435600" y="44450"/>
            <a:ext cx="3727450" cy="366713"/>
            <a:chOff x="1927" y="664"/>
            <a:chExt cx="2348" cy="231"/>
          </a:xfrm>
        </p:grpSpPr>
        <p:sp>
          <p:nvSpPr>
            <p:cNvPr id="18440" name="Rectangle 1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8441" name="Line 1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8" name="Text Box 12"/>
          <p:cNvSpPr txBox="1">
            <a:spLocks noChangeArrowheads="1"/>
          </p:cNvSpPr>
          <p:nvPr/>
        </p:nvSpPr>
        <p:spPr bwMode="auto">
          <a:xfrm>
            <a:off x="250825" y="4868863"/>
            <a:ext cx="696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a:t>1</a:t>
            </a:r>
            <a:r>
              <a:rPr lang="zh-CN" altLang="en-US"/>
              <a:t>步  在方程（</a:t>
            </a:r>
            <a:r>
              <a:rPr lang="en-US" altLang="zh-CN"/>
              <a:t>3.4</a:t>
            </a:r>
            <a:r>
              <a:rPr lang="zh-CN" altLang="en-US"/>
              <a:t>）的最后一个方程中解出</a:t>
            </a:r>
            <a:r>
              <a:rPr lang="en-US" altLang="zh-CN" i="1"/>
              <a:t>x</a:t>
            </a:r>
            <a:r>
              <a:rPr lang="en-US" altLang="zh-CN" i="1" baseline="-25000"/>
              <a:t>n</a:t>
            </a:r>
            <a:r>
              <a:rPr lang="zh-CN" altLang="en-US"/>
              <a:t>，得</a:t>
            </a:r>
          </a:p>
        </p:txBody>
      </p:sp>
      <p:graphicFrame>
        <p:nvGraphicFramePr>
          <p:cNvPr id="18435" name="Object 13"/>
          <p:cNvGraphicFramePr>
            <a:graphicFrameLocks noChangeAspect="1"/>
          </p:cNvGraphicFramePr>
          <p:nvPr/>
        </p:nvGraphicFramePr>
        <p:xfrm>
          <a:off x="3419475" y="5157788"/>
          <a:ext cx="1728788" cy="1382712"/>
        </p:xfrm>
        <a:graphic>
          <a:graphicData uri="http://schemas.openxmlformats.org/presentationml/2006/ole">
            <mc:AlternateContent xmlns:mc="http://schemas.openxmlformats.org/markup-compatibility/2006">
              <mc:Choice xmlns:v="urn:schemas-microsoft-com:vml" Requires="v">
                <p:oleObj spid="_x0000_s18485" name="Equation" r:id="rId5" imgW="571320" imgH="457200" progId="">
                  <p:embed/>
                </p:oleObj>
              </mc:Choice>
              <mc:Fallback>
                <p:oleObj name="Equation" r:id="rId5" imgW="571320" imgH="457200" progId="">
                  <p:embed/>
                  <p:pic>
                    <p:nvPicPr>
                      <p:cNvPr id="0" name="Object 13"/>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3419475" y="5157788"/>
                        <a:ext cx="1728788"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395288" y="4437063"/>
            <a:ext cx="2185987" cy="46196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zh-CN" altLang="en-US" dirty="0">
                <a:solidFill>
                  <a:srgbClr val="FF0000"/>
                </a:solidFill>
              </a:rPr>
              <a:t>（</a:t>
            </a:r>
            <a:r>
              <a:rPr lang="en-US" altLang="zh-CN" dirty="0">
                <a:solidFill>
                  <a:srgbClr val="FF0000"/>
                </a:solidFill>
              </a:rPr>
              <a:t>2</a:t>
            </a:r>
            <a:r>
              <a:rPr lang="zh-CN" altLang="en-US" dirty="0">
                <a:solidFill>
                  <a:srgbClr val="FF0000"/>
                </a:solidFill>
              </a:rPr>
              <a:t>）回代过程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726D9F-B949-4ED2-B0AA-C4B32F632DE7}" type="slidenum">
              <a:rPr lang="zh-CN" altLang="en-US" sz="1200">
                <a:solidFill>
                  <a:srgbClr val="000000"/>
                </a:solidFill>
              </a:rPr>
              <a:pPr eaLnBrk="1" hangingPunct="1"/>
              <a:t>23</a:t>
            </a:fld>
            <a:endParaRPr lang="en-US" altLang="zh-CN" sz="1200">
              <a:solidFill>
                <a:srgbClr val="000000"/>
              </a:solidFill>
            </a:endParaRPr>
          </a:p>
        </p:txBody>
      </p:sp>
      <p:grpSp>
        <p:nvGrpSpPr>
          <p:cNvPr id="19461" name="Group 4"/>
          <p:cNvGrpSpPr>
            <a:grpSpLocks/>
          </p:cNvGrpSpPr>
          <p:nvPr/>
        </p:nvGrpSpPr>
        <p:grpSpPr bwMode="auto">
          <a:xfrm>
            <a:off x="5435600" y="44450"/>
            <a:ext cx="3727450" cy="366713"/>
            <a:chOff x="1927" y="664"/>
            <a:chExt cx="2348" cy="231"/>
          </a:xfrm>
        </p:grpSpPr>
        <p:sp>
          <p:nvSpPr>
            <p:cNvPr id="19465"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9466"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9462" name="Rectangle 8"/>
          <p:cNvSpPr>
            <a:spLocks noChangeArrowheads="1"/>
          </p:cNvSpPr>
          <p:nvPr/>
        </p:nvSpPr>
        <p:spPr bwMode="auto">
          <a:xfrm>
            <a:off x="250825" y="3860800"/>
            <a:ext cx="727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第</a:t>
            </a:r>
            <a:r>
              <a:rPr lang="en-US" altLang="zh-CN"/>
              <a:t>3</a:t>
            </a:r>
            <a:r>
              <a:rPr lang="zh-CN" altLang="en-US"/>
              <a:t>步   依次继续下去，一般可得</a:t>
            </a:r>
            <a:r>
              <a:rPr lang="en-US" altLang="zh-CN" i="1"/>
              <a:t>x</a:t>
            </a:r>
            <a:r>
              <a:rPr lang="en-US" altLang="zh-CN" i="1" baseline="-25000"/>
              <a:t>k</a:t>
            </a:r>
            <a:r>
              <a:rPr lang="zh-CN" altLang="en-US"/>
              <a:t>的计算公式</a:t>
            </a:r>
          </a:p>
        </p:txBody>
      </p:sp>
      <p:graphicFrame>
        <p:nvGraphicFramePr>
          <p:cNvPr id="19458" name="Object 9"/>
          <p:cNvGraphicFramePr>
            <a:graphicFrameLocks noChangeAspect="1"/>
          </p:cNvGraphicFramePr>
          <p:nvPr/>
        </p:nvGraphicFramePr>
        <p:xfrm>
          <a:off x="1692275" y="4365625"/>
          <a:ext cx="5543550" cy="1584325"/>
        </p:xfrm>
        <a:graphic>
          <a:graphicData uri="http://schemas.openxmlformats.org/presentationml/2006/ole">
            <mc:AlternateContent xmlns:mc="http://schemas.openxmlformats.org/markup-compatibility/2006">
              <mc:Choice xmlns:v="urn:schemas-microsoft-com:vml" Requires="v">
                <p:oleObj spid="_x0000_s19507" name="Equation" r:id="rId3" imgW="2641320" imgH="660240" progId="">
                  <p:embed/>
                </p:oleObj>
              </mc:Choice>
              <mc:Fallback>
                <p:oleObj name="Equation" r:id="rId3" imgW="2641320" imgH="66024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365625"/>
                        <a:ext cx="554355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Rectangle 11"/>
          <p:cNvSpPr>
            <a:spLocks noChangeArrowheads="1"/>
          </p:cNvSpPr>
          <p:nvPr/>
        </p:nvSpPr>
        <p:spPr bwMode="auto">
          <a:xfrm>
            <a:off x="250825" y="765175"/>
            <a:ext cx="852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a:t>2</a:t>
            </a:r>
            <a:r>
              <a:rPr lang="zh-CN" altLang="en-US"/>
              <a:t>步  将</a:t>
            </a:r>
            <a:r>
              <a:rPr lang="en-US" altLang="zh-CN" i="1"/>
              <a:t>x</a:t>
            </a:r>
            <a:r>
              <a:rPr lang="en-US" altLang="zh-CN" i="1" baseline="-25000"/>
              <a:t>n</a:t>
            </a:r>
            <a:r>
              <a:rPr lang="zh-CN" altLang="en-US"/>
              <a:t>的值代入式（</a:t>
            </a:r>
            <a:r>
              <a:rPr lang="en-US" altLang="zh-CN"/>
              <a:t>3.4</a:t>
            </a:r>
            <a:r>
              <a:rPr lang="zh-CN" altLang="en-US"/>
              <a:t>）的倒数第二个方程，解出</a:t>
            </a:r>
            <a:r>
              <a:rPr lang="en-US" altLang="zh-CN" i="1"/>
              <a:t>x</a:t>
            </a:r>
            <a:r>
              <a:rPr lang="en-US" altLang="zh-CN" i="1" baseline="-25000"/>
              <a:t>n</a:t>
            </a:r>
            <a:r>
              <a:rPr lang="en-US" altLang="zh-CN" baseline="-25000"/>
              <a:t>-1</a:t>
            </a:r>
            <a:r>
              <a:rPr lang="zh-CN" altLang="en-US"/>
              <a:t>，得</a:t>
            </a:r>
          </a:p>
        </p:txBody>
      </p:sp>
      <p:graphicFrame>
        <p:nvGraphicFramePr>
          <p:cNvPr id="19459" name="Object 12"/>
          <p:cNvGraphicFramePr>
            <a:graphicFrameLocks noChangeAspect="1"/>
          </p:cNvGraphicFramePr>
          <p:nvPr/>
        </p:nvGraphicFramePr>
        <p:xfrm>
          <a:off x="1258888" y="1484313"/>
          <a:ext cx="5184775" cy="2247900"/>
        </p:xfrm>
        <a:graphic>
          <a:graphicData uri="http://schemas.openxmlformats.org/presentationml/2006/ole">
            <mc:AlternateContent xmlns:mc="http://schemas.openxmlformats.org/markup-compatibility/2006">
              <mc:Choice xmlns:v="urn:schemas-microsoft-com:vml" Requires="v">
                <p:oleObj spid="_x0000_s19508" name="Equation" r:id="rId5" imgW="1726920" imgH="749160" progId="">
                  <p:embed/>
                </p:oleObj>
              </mc:Choice>
              <mc:Fallback>
                <p:oleObj name="Equation" r:id="rId5" imgW="1726920" imgH="749160" progId="">
                  <p:embed/>
                  <p:pic>
                    <p:nvPicPr>
                      <p:cNvPr id="0" name="Object 12"/>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1258888" y="1484313"/>
                        <a:ext cx="51847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13"/>
          <p:cNvSpPr txBox="1">
            <a:spLocks noChangeArrowheads="1"/>
          </p:cNvSpPr>
          <p:nvPr/>
        </p:nvSpPr>
        <p:spPr bwMode="auto">
          <a:xfrm>
            <a:off x="900113" y="6237288"/>
            <a:ext cx="643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k</a:t>
            </a:r>
            <a:r>
              <a:rPr lang="en-US" altLang="zh-CN"/>
              <a:t>=1</a:t>
            </a:r>
            <a:r>
              <a:rPr lang="zh-CN" altLang="en-US"/>
              <a:t>时，就完成了回代过程，得到所求的解。</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78F494C-0E81-4877-8BB7-1403A4DFE1ED}" type="slidenum">
              <a:rPr lang="zh-CN" altLang="en-US" sz="1200">
                <a:solidFill>
                  <a:srgbClr val="000000"/>
                </a:solidFill>
              </a:rPr>
              <a:pPr eaLnBrk="1" hangingPunct="1"/>
              <a:t>24</a:t>
            </a:fld>
            <a:endParaRPr lang="en-US" altLang="zh-CN" sz="1200">
              <a:solidFill>
                <a:srgbClr val="000000"/>
              </a:solidFill>
            </a:endParaRPr>
          </a:p>
        </p:txBody>
      </p:sp>
      <p:sp>
        <p:nvSpPr>
          <p:cNvPr id="20485" name="Rectangle 5"/>
          <p:cNvSpPr>
            <a:spLocks noChangeArrowheads="1"/>
          </p:cNvSpPr>
          <p:nvPr/>
        </p:nvSpPr>
        <p:spPr bwMode="auto">
          <a:xfrm>
            <a:off x="0" y="6921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        </a:t>
            </a:r>
            <a:r>
              <a:rPr lang="zh-CN" altLang="en-US" b="1" dirty="0">
                <a:solidFill>
                  <a:srgbClr val="FF0000"/>
                </a:solidFill>
              </a:rPr>
              <a:t>将（</a:t>
            </a:r>
            <a:r>
              <a:rPr lang="en-US" altLang="zh-CN" b="1" dirty="0">
                <a:solidFill>
                  <a:srgbClr val="FF0000"/>
                </a:solidFill>
              </a:rPr>
              <a:t>3.1)</a:t>
            </a:r>
            <a:r>
              <a:rPr lang="zh-CN" altLang="en-US" b="1" dirty="0">
                <a:solidFill>
                  <a:srgbClr val="FF0000"/>
                </a:solidFill>
              </a:rPr>
              <a:t>约化为</a:t>
            </a:r>
            <a:r>
              <a:rPr lang="en-US" altLang="zh-CN" b="1" dirty="0">
                <a:solidFill>
                  <a:srgbClr val="FF0000"/>
                </a:solidFill>
              </a:rPr>
              <a:t>(3.4)</a:t>
            </a:r>
            <a:r>
              <a:rPr lang="zh-CN" altLang="en-US" b="1" dirty="0">
                <a:solidFill>
                  <a:srgbClr val="FF0000"/>
                </a:solidFill>
              </a:rPr>
              <a:t>的过程称为消元过程，</a:t>
            </a:r>
          </a:p>
          <a:p>
            <a:pPr algn="just" eaLnBrk="1" hangingPunct="1"/>
            <a:r>
              <a:rPr lang="zh-CN" altLang="en-US" b="1" dirty="0">
                <a:solidFill>
                  <a:srgbClr val="FF0000"/>
                </a:solidFill>
              </a:rPr>
              <a:t>     （</a:t>
            </a:r>
            <a:r>
              <a:rPr lang="en-US" altLang="zh-CN" b="1" dirty="0">
                <a:solidFill>
                  <a:srgbClr val="FF0000"/>
                </a:solidFill>
              </a:rPr>
              <a:t>3.4</a:t>
            </a:r>
            <a:r>
              <a:rPr lang="zh-CN" altLang="en-US" b="1" dirty="0">
                <a:solidFill>
                  <a:srgbClr val="FF0000"/>
                </a:solidFill>
              </a:rPr>
              <a:t>）的求解过程称为回代过程，</a:t>
            </a:r>
          </a:p>
          <a:p>
            <a:pPr algn="just" eaLnBrk="1" hangingPunct="1"/>
            <a:r>
              <a:rPr lang="zh-CN" altLang="en-US" b="1" dirty="0">
                <a:solidFill>
                  <a:srgbClr val="FF0000"/>
                </a:solidFill>
              </a:rPr>
              <a:t>由消元过程和回代过程求解线性方程组的方法称为高斯消去法。</a:t>
            </a:r>
          </a:p>
        </p:txBody>
      </p:sp>
      <p:graphicFrame>
        <p:nvGraphicFramePr>
          <p:cNvPr id="20482" name="Object 15"/>
          <p:cNvGraphicFramePr>
            <a:graphicFrameLocks noChangeAspect="1"/>
          </p:cNvGraphicFramePr>
          <p:nvPr/>
        </p:nvGraphicFramePr>
        <p:xfrm>
          <a:off x="468313" y="2133600"/>
          <a:ext cx="5389562" cy="1905000"/>
        </p:xfrm>
        <a:graphic>
          <a:graphicData uri="http://schemas.openxmlformats.org/presentationml/2006/ole">
            <mc:AlternateContent xmlns:mc="http://schemas.openxmlformats.org/markup-compatibility/2006">
              <mc:Choice xmlns:v="urn:schemas-microsoft-com:vml" Requires="v">
                <p:oleObj spid="_x0000_s20531" name="Equation" r:id="rId3" imgW="2400120" imgH="939600" progId="">
                  <p:embed/>
                </p:oleObj>
              </mc:Choice>
              <mc:Fallback>
                <p:oleObj name="Equation" r:id="rId3" imgW="2400120" imgH="93960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5389562"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6"/>
          <p:cNvGraphicFramePr>
            <a:graphicFrameLocks noChangeAspect="1"/>
          </p:cNvGraphicFramePr>
          <p:nvPr/>
        </p:nvGraphicFramePr>
        <p:xfrm>
          <a:off x="323850" y="4221163"/>
          <a:ext cx="8575675" cy="2427287"/>
        </p:xfrm>
        <a:graphic>
          <a:graphicData uri="http://schemas.openxmlformats.org/presentationml/2006/ole">
            <mc:AlternateContent xmlns:mc="http://schemas.openxmlformats.org/markup-compatibility/2006">
              <mc:Choice xmlns:v="urn:schemas-microsoft-com:vml" Requires="v">
                <p:oleObj spid="_x0000_s20532" name="Equation" r:id="rId5" imgW="3619440" imgH="1295280" progId="">
                  <p:embed/>
                </p:oleObj>
              </mc:Choice>
              <mc:Fallback>
                <p:oleObj name="Equation" r:id="rId5" imgW="3619440" imgH="1295280" progId="">
                  <p:embed/>
                  <p:pic>
                    <p:nvPicPr>
                      <p:cNvPr id="0" name="Object 16"/>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323850" y="4221163"/>
                        <a:ext cx="8575675" cy="242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486" name="Group 17"/>
          <p:cNvGrpSpPr>
            <a:grpSpLocks/>
          </p:cNvGrpSpPr>
          <p:nvPr/>
        </p:nvGrpSpPr>
        <p:grpSpPr bwMode="auto">
          <a:xfrm>
            <a:off x="5435600" y="44450"/>
            <a:ext cx="3727450" cy="366713"/>
            <a:chOff x="1927" y="664"/>
            <a:chExt cx="2348" cy="231"/>
          </a:xfrm>
        </p:grpSpPr>
        <p:sp>
          <p:nvSpPr>
            <p:cNvPr id="20487" name="Rectangle 1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0488" name="Line 1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4D5C74-39FF-4D67-8D80-CA1CAFA047DE}" type="slidenum">
              <a:rPr lang="zh-CN" altLang="en-US" sz="1200">
                <a:solidFill>
                  <a:srgbClr val="000000"/>
                </a:solidFill>
              </a:rPr>
              <a:pPr eaLnBrk="1" hangingPunct="1"/>
              <a:t>25</a:t>
            </a:fld>
            <a:endParaRPr lang="en-US" altLang="zh-CN" sz="1200">
              <a:solidFill>
                <a:srgbClr val="000000"/>
              </a:solidFill>
            </a:endParaRPr>
          </a:p>
        </p:txBody>
      </p:sp>
      <p:sp>
        <p:nvSpPr>
          <p:cNvPr id="21509" name="Rectangle 8"/>
          <p:cNvSpPr>
            <a:spLocks noChangeArrowheads="1"/>
          </p:cNvSpPr>
          <p:nvPr/>
        </p:nvSpPr>
        <p:spPr bwMode="auto">
          <a:xfrm>
            <a:off x="755650" y="27813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①   </a:t>
            </a:r>
            <a:r>
              <a:rPr lang="zh-CN" altLang="en-US"/>
              <a:t>消元计算</a:t>
            </a:r>
            <a:r>
              <a:rPr lang="zh-CN" altLang="en-GB"/>
              <a:t> </a:t>
            </a:r>
            <a:endParaRPr lang="en-US" altLang="zh-CN"/>
          </a:p>
        </p:txBody>
      </p:sp>
      <p:graphicFrame>
        <p:nvGraphicFramePr>
          <p:cNvPr id="21506" name="Object 0"/>
          <p:cNvGraphicFramePr>
            <a:graphicFrameLocks noChangeAspect="1"/>
          </p:cNvGraphicFramePr>
          <p:nvPr/>
        </p:nvGraphicFramePr>
        <p:xfrm>
          <a:off x="1547813" y="3500438"/>
          <a:ext cx="5708650" cy="2135187"/>
        </p:xfrm>
        <a:graphic>
          <a:graphicData uri="http://schemas.openxmlformats.org/presentationml/2006/ole">
            <mc:AlternateContent xmlns:mc="http://schemas.openxmlformats.org/markup-compatibility/2006">
              <mc:Choice xmlns:v="urn:schemas-microsoft-com:vml" Requires="v">
                <p:oleObj spid="_x0000_s21560" name="Equation" r:id="rId3" imgW="2666880" imgH="990360" progId="">
                  <p:embed/>
                </p:oleObj>
              </mc:Choice>
              <mc:Fallback>
                <p:oleObj name="Equation" r:id="rId3" imgW="2666880" imgH="99036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500438"/>
                        <a:ext cx="5708650" cy="213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14"/>
          <p:cNvSpPr>
            <a:spLocks noChangeArrowheads="1"/>
          </p:cNvSpPr>
          <p:nvPr/>
        </p:nvSpPr>
        <p:spPr bwMode="auto">
          <a:xfrm>
            <a:off x="2843213" y="27813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dirty="0"/>
              <a:t>k</a:t>
            </a:r>
            <a:r>
              <a:rPr lang="en-US" altLang="zh-CN" dirty="0"/>
              <a:t>=1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i="1" dirty="0"/>
              <a:t>n</a:t>
            </a:r>
            <a:r>
              <a:rPr lang="en-US" altLang="zh-CN" dirty="0"/>
              <a:t>-1 </a:t>
            </a:r>
          </a:p>
        </p:txBody>
      </p:sp>
      <p:grpSp>
        <p:nvGrpSpPr>
          <p:cNvPr id="21511" name="Group 19"/>
          <p:cNvGrpSpPr>
            <a:grpSpLocks/>
          </p:cNvGrpSpPr>
          <p:nvPr/>
        </p:nvGrpSpPr>
        <p:grpSpPr bwMode="auto">
          <a:xfrm>
            <a:off x="5435600" y="44450"/>
            <a:ext cx="3727450" cy="366713"/>
            <a:chOff x="1927" y="664"/>
            <a:chExt cx="2348" cy="231"/>
          </a:xfrm>
        </p:grpSpPr>
        <p:sp>
          <p:nvSpPr>
            <p:cNvPr id="21516" name="Rectangle 2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1517" name="Line 2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2" name="AutoShape 22" descr="白色大理石"/>
          <p:cNvSpPr>
            <a:spLocks noChangeArrowheads="1"/>
          </p:cNvSpPr>
          <p:nvPr/>
        </p:nvSpPr>
        <p:spPr bwMode="auto">
          <a:xfrm>
            <a:off x="0" y="620713"/>
            <a:ext cx="1366838" cy="609600"/>
          </a:xfrm>
          <a:prstGeom prst="bevel">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kumimoji="0" lang="zh-CN" altLang="en-US" sz="2800" b="1" dirty="0">
                <a:solidFill>
                  <a:srgbClr val="00000C"/>
                </a:solidFill>
                <a:ea typeface="楷体_GB2312" pitchFamily="49" charset="-122"/>
              </a:rPr>
              <a:t>定理</a:t>
            </a:r>
            <a:r>
              <a:rPr kumimoji="0" lang="en-US" altLang="zh-CN" sz="2800" b="1" dirty="0">
                <a:solidFill>
                  <a:srgbClr val="00000C"/>
                </a:solidFill>
                <a:ea typeface="楷体_GB2312" pitchFamily="49" charset="-122"/>
              </a:rPr>
              <a:t>3.1</a:t>
            </a:r>
          </a:p>
        </p:txBody>
      </p:sp>
      <p:sp>
        <p:nvSpPr>
          <p:cNvPr id="21513" name="Rectangle 23"/>
          <p:cNvSpPr>
            <a:spLocks noChangeArrowheads="1"/>
          </p:cNvSpPr>
          <p:nvPr/>
        </p:nvSpPr>
        <p:spPr bwMode="auto">
          <a:xfrm>
            <a:off x="1331913" y="692150"/>
            <a:ext cx="7585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设线性方程组</a:t>
            </a:r>
            <a:r>
              <a:rPr lang="en-US" altLang="zh-CN" b="1" i="1"/>
              <a:t>Ax</a:t>
            </a:r>
            <a:r>
              <a:rPr lang="en-US" altLang="zh-CN" b="1"/>
              <a:t>=</a:t>
            </a:r>
            <a:r>
              <a:rPr lang="en-US" altLang="zh-CN" b="1" i="1"/>
              <a:t>b</a:t>
            </a:r>
            <a:r>
              <a:rPr lang="zh-CN" altLang="en-US"/>
              <a:t>，其中</a:t>
            </a:r>
            <a:r>
              <a:rPr lang="en-US" altLang="zh-CN" b="1"/>
              <a:t>A</a:t>
            </a:r>
            <a:r>
              <a:rPr lang="en-US" altLang="zh-CN"/>
              <a:t>∈</a:t>
            </a:r>
            <a:r>
              <a:rPr lang="en-US" altLang="zh-CN" b="1"/>
              <a:t>R</a:t>
            </a:r>
            <a:r>
              <a:rPr lang="en-US" altLang="zh-CN" baseline="-25000"/>
              <a:t>n×n</a:t>
            </a:r>
            <a:r>
              <a:rPr lang="en-US" altLang="zh-CN"/>
              <a:t>(</a:t>
            </a:r>
            <a:r>
              <a:rPr lang="en-US" altLang="zh-CN" b="1"/>
              <a:t>R</a:t>
            </a:r>
            <a:r>
              <a:rPr lang="en-US" altLang="zh-CN" baseline="-25000"/>
              <a:t>n×n</a:t>
            </a:r>
            <a:r>
              <a:rPr lang="zh-CN" altLang="en-US"/>
              <a:t>表示</a:t>
            </a:r>
            <a:r>
              <a:rPr lang="en-US" altLang="zh-CN" i="1"/>
              <a:t>n</a:t>
            </a:r>
            <a:r>
              <a:rPr lang="zh-CN" altLang="en-US"/>
              <a:t>阶方阵的集合）。</a:t>
            </a:r>
          </a:p>
        </p:txBody>
      </p:sp>
      <p:grpSp>
        <p:nvGrpSpPr>
          <p:cNvPr id="21514" name="Group 26"/>
          <p:cNvGrpSpPr>
            <a:grpSpLocks/>
          </p:cNvGrpSpPr>
          <p:nvPr/>
        </p:nvGrpSpPr>
        <p:grpSpPr bwMode="auto">
          <a:xfrm>
            <a:off x="755650" y="1700213"/>
            <a:ext cx="7759700" cy="842962"/>
            <a:chOff x="872" y="890"/>
            <a:chExt cx="4888" cy="531"/>
          </a:xfrm>
        </p:grpSpPr>
        <p:sp>
          <p:nvSpPr>
            <p:cNvPr id="21515" name="Text Box 24"/>
            <p:cNvSpPr txBox="1">
              <a:spLocks noChangeArrowheads="1"/>
            </p:cNvSpPr>
            <p:nvPr/>
          </p:nvSpPr>
          <p:spPr bwMode="auto">
            <a:xfrm>
              <a:off x="872" y="903"/>
              <a:ext cx="4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1</a:t>
              </a:r>
              <a:r>
                <a:rPr lang="zh-CN" altLang="en-US"/>
                <a:t>）如果                                             则可通过高斯消去法将</a:t>
              </a:r>
              <a:r>
                <a:rPr lang="en-US" altLang="zh-CN" b="1" i="1"/>
                <a:t>Ax</a:t>
              </a:r>
              <a:r>
                <a:rPr lang="en-US" altLang="zh-CN" b="1"/>
                <a:t>=</a:t>
              </a:r>
              <a:r>
                <a:rPr lang="en-US" altLang="zh-CN" b="1" i="1"/>
                <a:t>b</a:t>
              </a:r>
              <a:r>
                <a:rPr lang="zh-CN" altLang="en-US"/>
                <a:t>化为等价的上三角方程组，且有计算公式：</a:t>
              </a:r>
            </a:p>
          </p:txBody>
        </p:sp>
        <p:graphicFrame>
          <p:nvGraphicFramePr>
            <p:cNvPr id="21507" name="Object 1"/>
            <p:cNvGraphicFramePr>
              <a:graphicFrameLocks noChangeAspect="1"/>
            </p:cNvGraphicFramePr>
            <p:nvPr/>
          </p:nvGraphicFramePr>
          <p:xfrm>
            <a:off x="1973" y="890"/>
            <a:ext cx="1905" cy="310"/>
          </p:xfrm>
          <a:graphic>
            <a:graphicData uri="http://schemas.openxmlformats.org/presentationml/2006/ole">
              <mc:AlternateContent xmlns:mc="http://schemas.openxmlformats.org/markup-compatibility/2006">
                <mc:Choice xmlns:v="urn:schemas-microsoft-com:vml" Requires="v">
                  <p:oleObj spid="_x0000_s21561" name="Equation" r:id="rId5" imgW="1346040" imgH="241200" progId="">
                    <p:embed/>
                  </p:oleObj>
                </mc:Choice>
                <mc:Fallback>
                  <p:oleObj name="Equation" r:id="rId5" imgW="1346040" imgH="24120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890"/>
                          <a:ext cx="190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D0DFB9E-61C9-4F26-8BD4-357715D54FB1}" type="slidenum">
              <a:rPr lang="zh-CN" altLang="en-US" sz="1200">
                <a:solidFill>
                  <a:srgbClr val="000000"/>
                </a:solidFill>
              </a:rPr>
              <a:pPr eaLnBrk="1" hangingPunct="1"/>
              <a:t>26</a:t>
            </a:fld>
            <a:endParaRPr lang="en-US" altLang="zh-CN" sz="1200">
              <a:solidFill>
                <a:srgbClr val="000000"/>
              </a:solidFill>
            </a:endParaRPr>
          </a:p>
        </p:txBody>
      </p:sp>
      <p:graphicFrame>
        <p:nvGraphicFramePr>
          <p:cNvPr id="22530" name="Object 4"/>
          <p:cNvGraphicFramePr>
            <a:graphicFrameLocks noChangeAspect="1"/>
          </p:cNvGraphicFramePr>
          <p:nvPr/>
        </p:nvGraphicFramePr>
        <p:xfrm>
          <a:off x="1917700" y="1404938"/>
          <a:ext cx="4548188" cy="1992312"/>
        </p:xfrm>
        <a:graphic>
          <a:graphicData uri="http://schemas.openxmlformats.org/presentationml/2006/ole">
            <mc:AlternateContent xmlns:mc="http://schemas.openxmlformats.org/markup-compatibility/2006">
              <mc:Choice xmlns:v="urn:schemas-microsoft-com:vml" Requires="v">
                <p:oleObj spid="_x0000_s22652" name="Equation" r:id="rId4" imgW="2705040" imgH="1168200" progId="">
                  <p:embed/>
                </p:oleObj>
              </mc:Choice>
              <mc:Fallback>
                <p:oleObj name="Equation" r:id="rId4" imgW="2705040" imgH="1168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1404938"/>
                        <a:ext cx="4548188" cy="199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6"/>
          <p:cNvSpPr>
            <a:spLocks noChangeArrowheads="1"/>
          </p:cNvSpPr>
          <p:nvPr/>
        </p:nvSpPr>
        <p:spPr bwMode="auto">
          <a:xfrm>
            <a:off x="539750" y="6921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GB" altLang="zh-CN"/>
              <a:t>②   </a:t>
            </a:r>
            <a:r>
              <a:rPr lang="zh-CN" altLang="en-GB"/>
              <a:t>回代</a:t>
            </a:r>
            <a:r>
              <a:rPr lang="zh-CN" altLang="en-US"/>
              <a:t>计算</a:t>
            </a:r>
            <a:r>
              <a:rPr lang="zh-CN" altLang="en-GB"/>
              <a:t> </a:t>
            </a:r>
            <a:endParaRPr lang="en-US" altLang="zh-CN"/>
          </a:p>
        </p:txBody>
      </p:sp>
      <p:grpSp>
        <p:nvGrpSpPr>
          <p:cNvPr id="2" name="Group 20"/>
          <p:cNvGrpSpPr>
            <a:grpSpLocks/>
          </p:cNvGrpSpPr>
          <p:nvPr/>
        </p:nvGrpSpPr>
        <p:grpSpPr bwMode="auto">
          <a:xfrm>
            <a:off x="152400" y="3733800"/>
            <a:ext cx="8763000" cy="2327275"/>
            <a:chOff x="96" y="2352"/>
            <a:chExt cx="5520" cy="1466"/>
          </a:xfrm>
        </p:grpSpPr>
        <p:sp>
          <p:nvSpPr>
            <p:cNvPr id="22541" name="Rectangle 11"/>
            <p:cNvSpPr>
              <a:spLocks noChangeArrowheads="1"/>
            </p:cNvSpPr>
            <p:nvPr/>
          </p:nvSpPr>
          <p:spPr bwMode="auto">
            <a:xfrm>
              <a:off x="96" y="2364"/>
              <a:ext cx="5520"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如果</a:t>
              </a:r>
              <a:r>
                <a:rPr lang="en-US" altLang="zh-CN" b="1" dirty="0"/>
                <a:t>A</a:t>
              </a:r>
              <a:r>
                <a:rPr lang="zh-CN" altLang="en-US" b="1" dirty="0">
                  <a:latin typeface="宋体" panose="02010600030101010101" pitchFamily="2" charset="-122"/>
                </a:rPr>
                <a:t>为非奇异矩阵时，可能有某       ，则在</a:t>
              </a:r>
              <a:r>
                <a:rPr lang="zh-CN" altLang="en-US" b="1" dirty="0">
                  <a:latin typeface="宋体" panose="02010600030101010101" pitchFamily="2" charset="-122"/>
                  <a:hlinkClick r:id="rId6" action="ppaction://hlinksldjump"/>
                </a:rPr>
                <a:t>第</a:t>
              </a:r>
              <a:r>
                <a:rPr lang="en-US" altLang="zh-CN" b="1" dirty="0">
                  <a:hlinkClick r:id="rId6" action="ppaction://hlinksldjump"/>
                </a:rPr>
                <a:t>k</a:t>
              </a:r>
              <a:r>
                <a:rPr lang="zh-CN" altLang="en-US" b="1" dirty="0">
                  <a:latin typeface="宋体" panose="02010600030101010101" pitchFamily="2" charset="-122"/>
                  <a:hlinkClick r:id="rId6" action="ppaction://hlinksldjump"/>
                </a:rPr>
                <a:t>列</a:t>
              </a:r>
              <a:r>
                <a:rPr lang="zh-CN" altLang="en-US" b="1" dirty="0">
                  <a:latin typeface="宋体" panose="02010600030101010101" pitchFamily="2" charset="-122"/>
                </a:rPr>
                <a:t>存在有元素                     ，</a:t>
              </a:r>
            </a:p>
            <a:p>
              <a:pPr eaLnBrk="1" hangingPunct="1"/>
              <a:r>
                <a:rPr lang="zh-CN" altLang="en-US" b="1" dirty="0">
                  <a:latin typeface="宋体" panose="02010600030101010101" pitchFamily="2" charset="-122"/>
                </a:rPr>
                <a:t>于是可能</a:t>
              </a:r>
              <a:r>
                <a:rPr lang="zh-CN" altLang="en-US" b="1" dirty="0">
                  <a:solidFill>
                    <a:srgbClr val="FF0000"/>
                  </a:solidFill>
                  <a:latin typeface="宋体" panose="02010600030101010101" pitchFamily="2" charset="-122"/>
                </a:rPr>
                <a:t>通过交换（</a:t>
              </a:r>
              <a:r>
                <a:rPr lang="en-US" altLang="zh-CN" b="1" dirty="0" err="1">
                  <a:solidFill>
                    <a:srgbClr val="FF0000"/>
                  </a:solidFill>
                </a:rPr>
                <a:t>A</a:t>
              </a:r>
              <a:r>
                <a:rPr lang="en-US" altLang="zh-CN" b="1" dirty="0" err="1">
                  <a:solidFill>
                    <a:srgbClr val="FF0000"/>
                  </a:solidFill>
                  <a:latin typeface="宋体" panose="02010600030101010101" pitchFamily="2" charset="-122"/>
                </a:rPr>
                <a:t>，</a:t>
              </a:r>
              <a:r>
                <a:rPr lang="en-US" altLang="zh-CN" b="1" dirty="0" err="1">
                  <a:solidFill>
                    <a:srgbClr val="FF0000"/>
                  </a:solidFill>
                </a:rPr>
                <a:t>b</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的第</a:t>
              </a:r>
              <a:r>
                <a:rPr lang="en-US" altLang="zh-CN" b="1" i="1" dirty="0">
                  <a:solidFill>
                    <a:srgbClr val="FF0000"/>
                  </a:solidFill>
                </a:rPr>
                <a:t>k</a:t>
              </a:r>
              <a:r>
                <a:rPr lang="zh-CN" altLang="en-US" b="1" dirty="0">
                  <a:solidFill>
                    <a:srgbClr val="FF0000"/>
                  </a:solidFill>
                  <a:latin typeface="宋体" panose="02010600030101010101" pitchFamily="2" charset="-122"/>
                </a:rPr>
                <a:t>行和第</a:t>
              </a:r>
              <a:r>
                <a:rPr lang="en-US" altLang="zh-CN" b="1" i="1" dirty="0" err="1">
                  <a:solidFill>
                    <a:srgbClr val="FF0000"/>
                  </a:solidFill>
                </a:rPr>
                <a:t>i</a:t>
              </a:r>
              <a:r>
                <a:rPr lang="en-US" altLang="zh-CN" b="1" i="1" baseline="-30000" dirty="0" err="1">
                  <a:solidFill>
                    <a:srgbClr val="FF0000"/>
                  </a:solidFill>
                </a:rPr>
                <a:t>k</a:t>
              </a:r>
              <a:r>
                <a:rPr lang="zh-CN" altLang="en-US" b="1" dirty="0">
                  <a:solidFill>
                    <a:srgbClr val="FF0000"/>
                  </a:solidFill>
                  <a:latin typeface="宋体" panose="02010600030101010101" pitchFamily="2" charset="-122"/>
                </a:rPr>
                <a:t>行元素</a:t>
              </a:r>
              <a:r>
                <a:rPr lang="zh-CN" altLang="en-US" b="1" dirty="0">
                  <a:latin typeface="宋体" panose="02010600030101010101" pitchFamily="2" charset="-122"/>
                </a:rPr>
                <a:t>，将     调到（</a:t>
              </a:r>
              <a:r>
                <a:rPr lang="en-US" altLang="zh-CN" b="1" i="1" dirty="0" err="1"/>
                <a:t>k</a:t>
              </a:r>
              <a:r>
                <a:rPr lang="en-US" altLang="zh-CN" b="1" dirty="0" err="1">
                  <a:latin typeface="宋体" panose="02010600030101010101" pitchFamily="2" charset="-122"/>
                </a:rPr>
                <a:t>，</a:t>
              </a:r>
              <a:r>
                <a:rPr lang="en-US" altLang="zh-CN" b="1" i="1" dirty="0" err="1"/>
                <a:t>k</a:t>
              </a:r>
              <a:r>
                <a:rPr lang="en-US" altLang="zh-CN" b="1" dirty="0">
                  <a:latin typeface="宋体" panose="02010600030101010101" pitchFamily="2" charset="-122"/>
                </a:rPr>
                <a:t>）</a:t>
              </a:r>
              <a:r>
                <a:rPr lang="zh-CN" altLang="en-US" b="1" dirty="0">
                  <a:latin typeface="宋体" panose="02010600030101010101" pitchFamily="2" charset="-122"/>
                </a:rPr>
                <a:t>位置，然后再进行消元计算。</a:t>
              </a:r>
            </a:p>
            <a:p>
              <a:pPr eaLnBrk="1" hangingPunct="1"/>
              <a:r>
                <a:rPr lang="zh-CN" altLang="en-US" b="1" dirty="0">
                  <a:latin typeface="宋体" panose="02010600030101010101" pitchFamily="2" charset="-122"/>
                </a:rPr>
                <a:t>于是，在</a:t>
              </a:r>
              <a:r>
                <a:rPr lang="en-US" altLang="zh-CN" b="1" dirty="0"/>
                <a:t>A</a:t>
              </a:r>
              <a:r>
                <a:rPr lang="zh-CN" altLang="en-US" b="1" dirty="0">
                  <a:latin typeface="宋体" panose="02010600030101010101" pitchFamily="2" charset="-122"/>
                </a:rPr>
                <a:t>为非奇异矩阵时，只要引进行交换，则高斯消去法可将       化为上三角方程组，且通过回代即可求得方程组解。</a:t>
              </a:r>
              <a:r>
                <a:rPr lang="zh-CN" altLang="en-US" dirty="0"/>
                <a:t> </a:t>
              </a:r>
            </a:p>
          </p:txBody>
        </p:sp>
        <p:graphicFrame>
          <p:nvGraphicFramePr>
            <p:cNvPr id="22531" name="Object 10"/>
            <p:cNvGraphicFramePr>
              <a:graphicFrameLocks noChangeAspect="1"/>
            </p:cNvGraphicFramePr>
            <p:nvPr/>
          </p:nvGraphicFramePr>
          <p:xfrm>
            <a:off x="3471" y="2352"/>
            <a:ext cx="726" cy="297"/>
          </p:xfrm>
          <a:graphic>
            <a:graphicData uri="http://schemas.openxmlformats.org/presentationml/2006/ole">
              <mc:AlternateContent xmlns:mc="http://schemas.openxmlformats.org/markup-compatibility/2006">
                <mc:Choice xmlns:v="urn:schemas-microsoft-com:vml" Requires="v">
                  <p:oleObj spid="_x0000_s22653" r:id="rId7" imgW="520474" imgH="241195" progId="Equation.3">
                    <p:embed/>
                  </p:oleObj>
                </mc:Choice>
                <mc:Fallback>
                  <p:oleObj r:id="rId7" imgW="520474" imgH="24119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1" y="2352"/>
                          <a:ext cx="726"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9"/>
            <p:cNvGraphicFramePr>
              <a:graphicFrameLocks noChangeAspect="1"/>
            </p:cNvGraphicFramePr>
            <p:nvPr/>
          </p:nvGraphicFramePr>
          <p:xfrm>
            <a:off x="1008" y="2621"/>
            <a:ext cx="1920" cy="271"/>
          </p:xfrm>
          <a:graphic>
            <a:graphicData uri="http://schemas.openxmlformats.org/presentationml/2006/ole">
              <mc:AlternateContent xmlns:mc="http://schemas.openxmlformats.org/markup-compatibility/2006">
                <mc:Choice xmlns:v="urn:schemas-microsoft-com:vml" Requires="v">
                  <p:oleObj spid="_x0000_s22654" r:id="rId9" imgW="1409088" imgH="253890" progId="Equation.3">
                    <p:embed/>
                  </p:oleObj>
                </mc:Choice>
                <mc:Fallback>
                  <p:oleObj r:id="rId9" imgW="1409088" imgH="25389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2621"/>
                          <a:ext cx="1920"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8"/>
            <p:cNvGraphicFramePr>
              <a:graphicFrameLocks noChangeAspect="1"/>
            </p:cNvGraphicFramePr>
            <p:nvPr/>
          </p:nvGraphicFramePr>
          <p:xfrm>
            <a:off x="4694" y="2831"/>
            <a:ext cx="432" cy="288"/>
          </p:xfrm>
          <a:graphic>
            <a:graphicData uri="http://schemas.openxmlformats.org/presentationml/2006/ole">
              <mc:AlternateContent xmlns:mc="http://schemas.openxmlformats.org/markup-compatibility/2006">
                <mc:Choice xmlns:v="urn:schemas-microsoft-com:vml" Requires="v">
                  <p:oleObj spid="_x0000_s22655" r:id="rId11" imgW="253780" imgH="253780" progId="Equation.3">
                    <p:embed/>
                  </p:oleObj>
                </mc:Choice>
                <mc:Fallback>
                  <p:oleObj r:id="rId11" imgW="253780" imgH="2537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4" y="2831"/>
                          <a:ext cx="43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7"/>
            <p:cNvGraphicFramePr>
              <a:graphicFrameLocks noChangeAspect="1"/>
            </p:cNvGraphicFramePr>
            <p:nvPr/>
          </p:nvGraphicFramePr>
          <p:xfrm>
            <a:off x="385" y="3521"/>
            <a:ext cx="608" cy="232"/>
          </p:xfrm>
          <a:graphic>
            <a:graphicData uri="http://schemas.openxmlformats.org/presentationml/2006/ole">
              <mc:AlternateContent xmlns:mc="http://schemas.openxmlformats.org/markup-compatibility/2006">
                <mc:Choice xmlns:v="urn:schemas-microsoft-com:vml" Requires="v">
                  <p:oleObj spid="_x0000_s22656" name="Equation" r:id="rId13" imgW="469800" imgH="177480" progId="">
                    <p:embed/>
                  </p:oleObj>
                </mc:Choice>
                <mc:Fallback>
                  <p:oleObj name="Equation" r:id="rId13" imgW="469800" imgH="177480" progId="">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3521"/>
                          <a:ext cx="6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38" name="Group 21"/>
          <p:cNvGrpSpPr>
            <a:grpSpLocks/>
          </p:cNvGrpSpPr>
          <p:nvPr/>
        </p:nvGrpSpPr>
        <p:grpSpPr bwMode="auto">
          <a:xfrm>
            <a:off x="5435600" y="44450"/>
            <a:ext cx="3727450" cy="366713"/>
            <a:chOff x="1927" y="664"/>
            <a:chExt cx="2348" cy="231"/>
          </a:xfrm>
        </p:grpSpPr>
        <p:sp>
          <p:nvSpPr>
            <p:cNvPr id="22539" name="Rectangle 22"/>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2540" name="Line 23"/>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 name="文本框 2"/>
          <p:cNvSpPr txBox="1"/>
          <p:nvPr/>
        </p:nvSpPr>
        <p:spPr>
          <a:xfrm>
            <a:off x="6662738" y="5914221"/>
            <a:ext cx="2500312" cy="954107"/>
          </a:xfrm>
          <a:prstGeom prst="rect">
            <a:avLst/>
          </a:prstGeom>
          <a:noFill/>
        </p:spPr>
        <p:txBody>
          <a:bodyPr wrap="square" rtlCol="0">
            <a:spAutoFit/>
          </a:bodyPr>
          <a:lstStyle/>
          <a:p>
            <a:r>
              <a:rPr lang="zh-CN" altLang="en-US" sz="2800" b="1" dirty="0">
                <a:solidFill>
                  <a:srgbClr val="FF0000"/>
                </a:solidFill>
              </a:rPr>
              <a:t>有零怎么办？</a:t>
            </a:r>
            <a:endParaRPr lang="en-US" altLang="zh-CN" sz="2800" b="1" dirty="0">
              <a:solidFill>
                <a:srgbClr val="FF0000"/>
              </a:solidFill>
            </a:endParaRPr>
          </a:p>
          <a:p>
            <a:r>
              <a:rPr lang="zh-CN" altLang="en-US" sz="2800" b="1" dirty="0">
                <a:solidFill>
                  <a:srgbClr val="FF0000"/>
                </a:solidFill>
              </a:rPr>
              <a:t>换掉继续算！</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2E694A-983D-4F1C-8F73-88D65C6EAF1B}" type="slidenum">
              <a:rPr lang="zh-CN" altLang="en-US" sz="1200">
                <a:solidFill>
                  <a:srgbClr val="000000"/>
                </a:solidFill>
              </a:rPr>
              <a:pPr eaLnBrk="1" hangingPunct="1"/>
              <a:t>27</a:t>
            </a:fld>
            <a:endParaRPr lang="en-US" altLang="zh-CN" sz="1200">
              <a:solidFill>
                <a:srgbClr val="000000"/>
              </a:solidFill>
            </a:endParaRPr>
          </a:p>
        </p:txBody>
      </p:sp>
      <p:sp>
        <p:nvSpPr>
          <p:cNvPr id="23559" name="Text Box 8"/>
          <p:cNvSpPr txBox="1">
            <a:spLocks noChangeArrowheads="1"/>
          </p:cNvSpPr>
          <p:nvPr/>
        </p:nvSpPr>
        <p:spPr bwMode="auto">
          <a:xfrm>
            <a:off x="684213" y="981075"/>
            <a:ext cx="775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高斯消去法要求</a:t>
            </a:r>
          </a:p>
        </p:txBody>
      </p:sp>
      <p:graphicFrame>
        <p:nvGraphicFramePr>
          <p:cNvPr id="23554" name="Object 9"/>
          <p:cNvGraphicFramePr>
            <a:graphicFrameLocks noChangeAspect="1"/>
          </p:cNvGraphicFramePr>
          <p:nvPr/>
        </p:nvGraphicFramePr>
        <p:xfrm>
          <a:off x="2916238" y="981075"/>
          <a:ext cx="3024187" cy="492125"/>
        </p:xfrm>
        <a:graphic>
          <a:graphicData uri="http://schemas.openxmlformats.org/presentationml/2006/ole">
            <mc:AlternateContent xmlns:mc="http://schemas.openxmlformats.org/markup-compatibility/2006">
              <mc:Choice xmlns:v="urn:schemas-microsoft-com:vml" Requires="v">
                <p:oleObj spid="_x0000_s23652" name="Equation" r:id="rId3" imgW="1346040" imgH="241200" progId="">
                  <p:embed/>
                </p:oleObj>
              </mc:Choice>
              <mc:Fallback>
                <p:oleObj name="Equation" r:id="rId3" imgW="1346040" imgH="2412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981075"/>
                        <a:ext cx="3024187"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AutoShape 10"/>
          <p:cNvSpPr>
            <a:spLocks noChangeArrowheads="1"/>
          </p:cNvSpPr>
          <p:nvPr/>
        </p:nvSpPr>
        <p:spPr bwMode="auto">
          <a:xfrm>
            <a:off x="3348038" y="1700213"/>
            <a:ext cx="3313112" cy="609600"/>
          </a:xfrm>
          <a:prstGeom prst="wedgeRoundRectCallout">
            <a:avLst>
              <a:gd name="adj1" fmla="val -53593"/>
              <a:gd name="adj2" fmla="val -91148"/>
              <a:gd name="adj3" fmla="val 16667"/>
            </a:avLst>
          </a:prstGeom>
          <a:solidFill>
            <a:schemeClr val="accent1"/>
          </a:solidFill>
          <a:ln w="12700" cap="sq">
            <a:solidFill>
              <a:schemeClr val="tx1"/>
            </a:solidFill>
            <a:miter lim="800000"/>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rgbClr val="00000C"/>
                </a:solidFill>
              </a:rPr>
              <a:t>第</a:t>
            </a:r>
            <a:r>
              <a:rPr lang="en-US" altLang="zh-CN" dirty="0">
                <a:solidFill>
                  <a:srgbClr val="00000C"/>
                </a:solidFill>
              </a:rPr>
              <a:t>k</a:t>
            </a:r>
            <a:r>
              <a:rPr lang="zh-CN" altLang="en-US" dirty="0">
                <a:solidFill>
                  <a:srgbClr val="00000C"/>
                </a:solidFill>
              </a:rPr>
              <a:t>步消元的主元素</a:t>
            </a:r>
          </a:p>
        </p:txBody>
      </p:sp>
      <p:grpSp>
        <p:nvGrpSpPr>
          <p:cNvPr id="23561" name="Group 11"/>
          <p:cNvGrpSpPr>
            <a:grpSpLocks/>
          </p:cNvGrpSpPr>
          <p:nvPr/>
        </p:nvGrpSpPr>
        <p:grpSpPr bwMode="auto">
          <a:xfrm>
            <a:off x="5435600" y="44450"/>
            <a:ext cx="3727450" cy="366713"/>
            <a:chOff x="1927" y="664"/>
            <a:chExt cx="2348" cy="231"/>
          </a:xfrm>
        </p:grpSpPr>
        <p:sp>
          <p:nvSpPr>
            <p:cNvPr id="23566" name="Rectangle 12"/>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3567" name="Line 13"/>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7"/>
          <p:cNvGrpSpPr>
            <a:grpSpLocks/>
          </p:cNvGrpSpPr>
          <p:nvPr/>
        </p:nvGrpSpPr>
        <p:grpSpPr bwMode="auto">
          <a:xfrm>
            <a:off x="395288" y="2349500"/>
            <a:ext cx="7215187" cy="492125"/>
            <a:chOff x="463" y="1706"/>
            <a:chExt cx="4545" cy="310"/>
          </a:xfrm>
        </p:grpSpPr>
        <p:sp>
          <p:nvSpPr>
            <p:cNvPr id="23565" name="Text Box 14"/>
            <p:cNvSpPr txBox="1">
              <a:spLocks noChangeArrowheads="1"/>
            </p:cNvSpPr>
            <p:nvPr/>
          </p:nvSpPr>
          <p:spPr bwMode="auto">
            <a:xfrm>
              <a:off x="463" y="1719"/>
              <a:ext cx="4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判断主元素</a:t>
              </a:r>
              <a:r>
                <a:rPr lang="zh-CN" altLang="en-US"/>
                <a:t>                                        </a:t>
              </a:r>
              <a:r>
                <a:rPr lang="zh-CN" altLang="en-US" b="1"/>
                <a:t>的一个充要条件：</a:t>
              </a:r>
            </a:p>
          </p:txBody>
        </p:sp>
        <p:graphicFrame>
          <p:nvGraphicFramePr>
            <p:cNvPr id="23557" name="Object 15"/>
            <p:cNvGraphicFramePr>
              <a:graphicFrameLocks noChangeAspect="1"/>
            </p:cNvGraphicFramePr>
            <p:nvPr/>
          </p:nvGraphicFramePr>
          <p:xfrm>
            <a:off x="1474" y="1706"/>
            <a:ext cx="1905" cy="310"/>
          </p:xfrm>
          <a:graphic>
            <a:graphicData uri="http://schemas.openxmlformats.org/presentationml/2006/ole">
              <mc:AlternateContent xmlns:mc="http://schemas.openxmlformats.org/markup-compatibility/2006">
                <mc:Choice xmlns:v="urn:schemas-microsoft-com:vml" Requires="v">
                  <p:oleObj spid="_x0000_s23653" name="Equation" r:id="rId5" imgW="1346040" imgH="241200" progId="">
                    <p:embed/>
                  </p:oleObj>
                </mc:Choice>
                <mc:Fallback>
                  <p:oleObj name="Equation" r:id="rId5" imgW="1346040" imgH="241200"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1706"/>
                          <a:ext cx="190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36" name="AutoShape 16" descr="白色大理石"/>
          <p:cNvSpPr>
            <a:spLocks noChangeArrowheads="1"/>
          </p:cNvSpPr>
          <p:nvPr/>
        </p:nvSpPr>
        <p:spPr bwMode="auto">
          <a:xfrm>
            <a:off x="0" y="2924175"/>
            <a:ext cx="1366838" cy="609600"/>
          </a:xfrm>
          <a:prstGeom prst="bevel">
            <a:avLst>
              <a:gd name="adj" fmla="val 12500"/>
            </a:avLst>
          </a:pr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800" b="1">
                <a:solidFill>
                  <a:srgbClr val="00000C"/>
                </a:solidFill>
                <a:ea typeface="楷体_GB2312" pitchFamily="49" charset="-122"/>
              </a:rPr>
              <a:t>定理</a:t>
            </a:r>
            <a:r>
              <a:rPr kumimoji="0" lang="en-US" altLang="zh-CN" sz="2800" b="1">
                <a:solidFill>
                  <a:srgbClr val="00000C"/>
                </a:solidFill>
                <a:ea typeface="楷体_GB2312" pitchFamily="49" charset="-122"/>
              </a:rPr>
              <a:t>3.2</a:t>
            </a:r>
          </a:p>
        </p:txBody>
      </p:sp>
      <p:sp>
        <p:nvSpPr>
          <p:cNvPr id="56339" name="Text Box 19"/>
          <p:cNvSpPr txBox="1">
            <a:spLocks noChangeArrowheads="1"/>
          </p:cNvSpPr>
          <p:nvPr/>
        </p:nvSpPr>
        <p:spPr bwMode="auto">
          <a:xfrm>
            <a:off x="1547813" y="2997200"/>
            <a:ext cx="73372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对矩阵</a:t>
            </a:r>
            <a:r>
              <a:rPr lang="en-US" altLang="zh-CN" b="1" i="1" dirty="0"/>
              <a:t>A</a:t>
            </a:r>
            <a:r>
              <a:rPr lang="en-US" altLang="zh-CN" b="1" dirty="0"/>
              <a:t>=(</a:t>
            </a:r>
            <a:r>
              <a:rPr lang="en-US" altLang="zh-CN" b="1" i="1" dirty="0" err="1"/>
              <a:t>a</a:t>
            </a:r>
            <a:r>
              <a:rPr lang="en-US" altLang="zh-CN" b="1" i="1" baseline="-25000" dirty="0" err="1"/>
              <a:t>ij</a:t>
            </a:r>
            <a:r>
              <a:rPr lang="en-US" altLang="zh-CN" b="1" dirty="0"/>
              <a:t>)</a:t>
            </a:r>
            <a:r>
              <a:rPr lang="en-US" altLang="zh-CN" b="1" i="1" baseline="-25000" dirty="0" err="1"/>
              <a:t>n</a:t>
            </a:r>
            <a:r>
              <a:rPr lang="en-US" altLang="zh-CN" b="1" baseline="-25000" dirty="0" err="1"/>
              <a:t>×</a:t>
            </a:r>
            <a:r>
              <a:rPr lang="en-US" altLang="zh-CN" b="1" i="1" baseline="-25000" dirty="0" err="1"/>
              <a:t>n</a:t>
            </a:r>
            <a:r>
              <a:rPr lang="zh-CN" altLang="en-US" b="1" dirty="0"/>
              <a:t>消元时，主元素                                    </a:t>
            </a:r>
          </a:p>
          <a:p>
            <a:pPr eaLnBrk="1" hangingPunct="1"/>
            <a:r>
              <a:rPr lang="zh-CN" altLang="en-US" b="1" dirty="0"/>
              <a:t>的一个充要条件是矩阵的</a:t>
            </a:r>
            <a:r>
              <a:rPr lang="zh-CN" altLang="en-US" b="1" dirty="0">
                <a:solidFill>
                  <a:srgbClr val="FF0000"/>
                </a:solidFill>
              </a:rPr>
              <a:t>各阶顺序主子式</a:t>
            </a:r>
          </a:p>
        </p:txBody>
      </p:sp>
      <p:graphicFrame>
        <p:nvGraphicFramePr>
          <p:cNvPr id="56340" name="Object 20"/>
          <p:cNvGraphicFramePr>
            <a:graphicFrameLocks noChangeAspect="1"/>
          </p:cNvGraphicFramePr>
          <p:nvPr/>
        </p:nvGraphicFramePr>
        <p:xfrm>
          <a:off x="5940425" y="2997200"/>
          <a:ext cx="3024188" cy="492125"/>
        </p:xfrm>
        <a:graphic>
          <a:graphicData uri="http://schemas.openxmlformats.org/presentationml/2006/ole">
            <mc:AlternateContent xmlns:mc="http://schemas.openxmlformats.org/markup-compatibility/2006">
              <mc:Choice xmlns:v="urn:schemas-microsoft-com:vml" Requires="v">
                <p:oleObj spid="_x0000_s23654" name="Equation" r:id="rId8" imgW="1346040" imgH="241200" progId="">
                  <p:embed/>
                </p:oleObj>
              </mc:Choice>
              <mc:Fallback>
                <p:oleObj name="Equation" r:id="rId8" imgW="1346040" imgH="241200" progId="">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2997200"/>
                        <a:ext cx="30241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1" name="Object 21"/>
          <p:cNvGraphicFramePr>
            <a:graphicFrameLocks noChangeAspect="1"/>
          </p:cNvGraphicFramePr>
          <p:nvPr/>
        </p:nvGraphicFramePr>
        <p:xfrm>
          <a:off x="2484438" y="4076700"/>
          <a:ext cx="3887787" cy="601663"/>
        </p:xfrm>
        <a:graphic>
          <a:graphicData uri="http://schemas.openxmlformats.org/presentationml/2006/ole">
            <mc:AlternateContent xmlns:mc="http://schemas.openxmlformats.org/markup-compatibility/2006">
              <mc:Choice xmlns:v="urn:schemas-microsoft-com:vml" Requires="v">
                <p:oleObj spid="_x0000_s23655" name="Equation" r:id="rId10" imgW="1193760" imgH="228600" progId="">
                  <p:embed/>
                </p:oleObj>
              </mc:Choice>
              <mc:Fallback>
                <p:oleObj name="Equation" r:id="rId10" imgW="1193760" imgH="228600" progId="">
                  <p:embed/>
                  <p:pic>
                    <p:nvPicPr>
                      <p:cNvPr id="0" name="Object 21"/>
                      <p:cNvPicPr>
                        <a:picLocks noChangeAspect="1" noChangeArrowheads="1"/>
                      </p:cNvPicPr>
                      <p:nvPr/>
                    </p:nvPicPr>
                    <p:blipFill>
                      <a:blip r:embed="rId11">
                        <a:lum bright="-100000" contrast="-100000"/>
                        <a:extLst>
                          <a:ext uri="{28A0092B-C50C-407E-A947-70E740481C1C}">
                            <a14:useLocalDpi xmlns:a14="http://schemas.microsoft.com/office/drawing/2010/main" val="0"/>
                          </a:ext>
                        </a:extLst>
                      </a:blip>
                      <a:srcRect/>
                      <a:stretch>
                        <a:fillRect/>
                      </a:stretch>
                    </p:blipFill>
                    <p:spPr bwMode="auto">
                      <a:xfrm>
                        <a:off x="2484438" y="4076700"/>
                        <a:ext cx="3887787"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234C8D-699E-4946-A116-0AD030771CA5}" type="slidenum">
              <a:rPr lang="zh-CN" altLang="en-US" sz="1200">
                <a:solidFill>
                  <a:srgbClr val="000000"/>
                </a:solidFill>
              </a:rPr>
              <a:pPr eaLnBrk="1" hangingPunct="1"/>
              <a:t>28</a:t>
            </a:fld>
            <a:endParaRPr lang="en-US" altLang="zh-CN" sz="1200">
              <a:solidFill>
                <a:srgbClr val="000000"/>
              </a:solidFill>
            </a:endParaRPr>
          </a:p>
        </p:txBody>
      </p:sp>
      <p:grpSp>
        <p:nvGrpSpPr>
          <p:cNvPr id="24580" name="Group 4"/>
          <p:cNvGrpSpPr>
            <a:grpSpLocks/>
          </p:cNvGrpSpPr>
          <p:nvPr/>
        </p:nvGrpSpPr>
        <p:grpSpPr bwMode="auto">
          <a:xfrm>
            <a:off x="5435600" y="44450"/>
            <a:ext cx="3727450" cy="366713"/>
            <a:chOff x="1927" y="664"/>
            <a:chExt cx="2348" cy="231"/>
          </a:xfrm>
        </p:grpSpPr>
        <p:sp>
          <p:nvSpPr>
            <p:cNvPr id="24582"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4583"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4581" name="Text Box 7"/>
          <p:cNvSpPr txBox="1">
            <a:spLocks noChangeArrowheads="1"/>
          </p:cNvSpPr>
          <p:nvPr/>
        </p:nvSpPr>
        <p:spPr bwMode="auto">
          <a:xfrm>
            <a:off x="592138" y="98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即</a:t>
            </a:r>
          </a:p>
        </p:txBody>
      </p:sp>
      <p:graphicFrame>
        <p:nvGraphicFramePr>
          <p:cNvPr id="24578" name="Object 8"/>
          <p:cNvGraphicFramePr>
            <a:graphicFrameLocks noChangeAspect="1"/>
          </p:cNvGraphicFramePr>
          <p:nvPr/>
        </p:nvGraphicFramePr>
        <p:xfrm>
          <a:off x="1258888" y="1628775"/>
          <a:ext cx="6854825" cy="2873375"/>
        </p:xfrm>
        <a:graphic>
          <a:graphicData uri="http://schemas.openxmlformats.org/presentationml/2006/ole">
            <mc:AlternateContent xmlns:mc="http://schemas.openxmlformats.org/markup-compatibility/2006">
              <mc:Choice xmlns:v="urn:schemas-microsoft-com:vml" Requires="v">
                <p:oleObj spid="_x0000_s24604" name="Equation" r:id="rId3" imgW="2476440" imgH="939600" progId="">
                  <p:embed/>
                </p:oleObj>
              </mc:Choice>
              <mc:Fallback>
                <p:oleObj name="Equation" r:id="rId3" imgW="2476440" imgH="93960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258888" y="1628775"/>
                        <a:ext cx="6854825" cy="287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CB82328-EF0F-45D1-AA6C-0227F9DE3A3F}" type="slidenum">
              <a:rPr lang="zh-CN" altLang="en-US" sz="1200">
                <a:solidFill>
                  <a:srgbClr val="000000"/>
                </a:solidFill>
              </a:rPr>
              <a:pPr eaLnBrk="1" hangingPunct="1"/>
              <a:t>29</a:t>
            </a:fld>
            <a:endParaRPr lang="en-US" altLang="zh-CN" sz="1200">
              <a:solidFill>
                <a:srgbClr val="000000"/>
              </a:solidFill>
            </a:endParaRPr>
          </a:p>
        </p:txBody>
      </p:sp>
      <p:sp>
        <p:nvSpPr>
          <p:cNvPr id="25605" name="Rectangle 4"/>
          <p:cNvSpPr>
            <a:spLocks noChangeArrowheads="1"/>
          </p:cNvSpPr>
          <p:nvPr/>
        </p:nvSpPr>
        <p:spPr bwMode="auto">
          <a:xfrm>
            <a:off x="500063" y="428625"/>
            <a:ext cx="528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3200" b="1">
                <a:solidFill>
                  <a:schemeClr val="accent1"/>
                </a:solidFill>
                <a:latin typeface="宋体" panose="02010600030101010101" pitchFamily="2" charset="-122"/>
              </a:rPr>
              <a:t>3.2.3 </a:t>
            </a:r>
            <a:r>
              <a:rPr lang="zh-CN" altLang="en-US" sz="3200" b="1">
                <a:solidFill>
                  <a:schemeClr val="accent1"/>
                </a:solidFill>
                <a:latin typeface="宋体" panose="02010600030101010101" pitchFamily="2" charset="-122"/>
              </a:rPr>
              <a:t>高斯消去法算法分析</a:t>
            </a:r>
            <a:r>
              <a:rPr lang="zh-CN" altLang="en-US" sz="3200" b="1"/>
              <a:t> </a:t>
            </a:r>
          </a:p>
        </p:txBody>
      </p:sp>
      <p:sp>
        <p:nvSpPr>
          <p:cNvPr id="23557" name="Rectangle 5"/>
          <p:cNvSpPr>
            <a:spLocks noChangeArrowheads="1"/>
          </p:cNvSpPr>
          <p:nvPr/>
        </p:nvSpPr>
        <p:spPr bwMode="auto">
          <a:xfrm>
            <a:off x="285750" y="1643063"/>
            <a:ext cx="8458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a:latin typeface="宋体" panose="02010600030101010101" pitchFamily="2" charset="-122"/>
              </a:rPr>
              <a:t>消元过程的计算量</a:t>
            </a:r>
            <a:r>
              <a:rPr lang="zh-CN" altLang="en-US">
                <a:latin typeface="宋体" panose="02010600030101010101" pitchFamily="2" charset="-122"/>
              </a:rPr>
              <a:t>，</a:t>
            </a:r>
            <a:r>
              <a:rPr lang="zh-CN" altLang="en-US" b="1">
                <a:latin typeface="宋体" panose="02010600030101010101" pitchFamily="2" charset="-122"/>
              </a:rPr>
              <a:t>高斯消去法消去过程分</a:t>
            </a:r>
            <a:r>
              <a:rPr lang="en-GB" altLang="zh-CN" b="1" i="1"/>
              <a:t>n</a:t>
            </a:r>
            <a:r>
              <a:rPr lang="en-GB" altLang="zh-CN" b="1">
                <a:latin typeface="宋体" panose="02010600030101010101" pitchFamily="2" charset="-122"/>
              </a:rPr>
              <a:t>-1</a:t>
            </a:r>
            <a:r>
              <a:rPr lang="zh-CN" altLang="en-GB" b="1">
                <a:latin typeface="宋体" panose="02010600030101010101" pitchFamily="2" charset="-122"/>
              </a:rPr>
              <a:t>步</a:t>
            </a:r>
            <a:r>
              <a:rPr lang="zh-CN" altLang="en-US" sz="1100" b="1"/>
              <a:t> </a:t>
            </a:r>
          </a:p>
          <a:p>
            <a:pPr eaLnBrk="1" hangingPunct="1">
              <a:lnSpc>
                <a:spcPct val="125000"/>
              </a:lnSpc>
            </a:pPr>
            <a:r>
              <a:rPr lang="zh-CN" altLang="en-US" b="1"/>
              <a:t>第</a:t>
            </a:r>
            <a:r>
              <a:rPr lang="en-GB" altLang="zh-CN" b="1" i="1"/>
              <a:t>k</a:t>
            </a:r>
            <a:r>
              <a:rPr lang="zh-CN" altLang="en-GB" b="1"/>
              <a:t>步的计算工作量为：</a:t>
            </a:r>
          </a:p>
          <a:p>
            <a:pPr eaLnBrk="1" hangingPunct="1">
              <a:lnSpc>
                <a:spcPct val="125000"/>
              </a:lnSpc>
            </a:pPr>
            <a:r>
              <a:rPr lang="zh-CN" altLang="en-US" b="1"/>
              <a:t>1）计算乘数：需要作（</a:t>
            </a:r>
            <a:r>
              <a:rPr lang="en-US" altLang="zh-CN" b="1" i="1"/>
              <a:t>n</a:t>
            </a:r>
            <a:r>
              <a:rPr lang="en-US" altLang="zh-CN" b="1"/>
              <a:t>-</a:t>
            </a:r>
            <a:r>
              <a:rPr lang="en-US" altLang="zh-CN" b="1" i="1"/>
              <a:t>k</a:t>
            </a:r>
            <a:r>
              <a:rPr lang="en-US" altLang="zh-CN" b="1"/>
              <a:t>）</a:t>
            </a:r>
            <a:r>
              <a:rPr lang="zh-CN" altLang="en-US" b="1"/>
              <a:t>次除法运算；</a:t>
            </a:r>
          </a:p>
          <a:p>
            <a:pPr eaLnBrk="1" hangingPunct="1">
              <a:lnSpc>
                <a:spcPct val="125000"/>
              </a:lnSpc>
            </a:pPr>
            <a:r>
              <a:rPr lang="zh-CN" altLang="en-US" b="1"/>
              <a:t>2）</a:t>
            </a:r>
            <a:r>
              <a:rPr lang="zh-CN" altLang="en-US" b="1">
                <a:hlinkClick r:id="rId3" action="ppaction://hlinksldjump"/>
              </a:rPr>
              <a:t>消元</a:t>
            </a:r>
            <a:r>
              <a:rPr lang="zh-CN" altLang="en-US" b="1"/>
              <a:t>：需作(</a:t>
            </a:r>
            <a:r>
              <a:rPr lang="en-US" altLang="zh-CN" b="1" i="1"/>
              <a:t>n</a:t>
            </a:r>
            <a:r>
              <a:rPr lang="en-US" altLang="zh-CN" b="1"/>
              <a:t>-</a:t>
            </a:r>
            <a:r>
              <a:rPr lang="en-US" altLang="zh-CN" b="1" i="1"/>
              <a:t>k</a:t>
            </a:r>
            <a:r>
              <a:rPr lang="en-US" altLang="zh-CN" b="1"/>
              <a:t>)</a:t>
            </a:r>
            <a:r>
              <a:rPr lang="en-US" altLang="zh-CN" b="1" baseline="30000"/>
              <a:t>2</a:t>
            </a:r>
            <a:r>
              <a:rPr lang="zh-CN" altLang="en-US" b="1"/>
              <a:t>次乘法运算，和(</a:t>
            </a:r>
            <a:r>
              <a:rPr lang="en-US" altLang="zh-CN" b="1"/>
              <a:t>n-k)</a:t>
            </a:r>
            <a:r>
              <a:rPr lang="en-US" altLang="zh-CN" b="1" baseline="30000"/>
              <a:t>2</a:t>
            </a:r>
            <a:r>
              <a:rPr lang="zh-CN" altLang="en-US" b="1"/>
              <a:t>次加减法运算；</a:t>
            </a:r>
          </a:p>
          <a:p>
            <a:pPr algn="just">
              <a:lnSpc>
                <a:spcPct val="125000"/>
              </a:lnSpc>
            </a:pPr>
            <a:r>
              <a:rPr lang="zh-CN" altLang="en-US" b="1"/>
              <a:t>3）</a:t>
            </a:r>
            <a:r>
              <a:rPr lang="zh-CN" altLang="en-US" b="1">
                <a:hlinkClick r:id="rId3" action="ppaction://hlinksldjump"/>
              </a:rPr>
              <a:t>计算</a:t>
            </a:r>
            <a:r>
              <a:rPr lang="en-US" altLang="zh-CN" b="1">
                <a:hlinkClick r:id="rId3" action="ppaction://hlinksldjump"/>
              </a:rPr>
              <a:t>b(k)</a:t>
            </a:r>
            <a:r>
              <a:rPr lang="en-US" altLang="zh-CN" b="1"/>
              <a:t>：</a:t>
            </a:r>
            <a:r>
              <a:rPr lang="zh-CN" altLang="en-US" b="1"/>
              <a:t>需作（</a:t>
            </a:r>
            <a:r>
              <a:rPr lang="en-US" altLang="zh-CN" b="1" i="1"/>
              <a:t>n</a:t>
            </a:r>
            <a:r>
              <a:rPr lang="en-US" altLang="zh-CN" b="1"/>
              <a:t>-</a:t>
            </a:r>
            <a:r>
              <a:rPr lang="en-US" altLang="zh-CN" b="1" i="1"/>
              <a:t>k</a:t>
            </a:r>
            <a:r>
              <a:rPr lang="en-US" altLang="zh-CN" b="1"/>
              <a:t>）</a:t>
            </a:r>
            <a:r>
              <a:rPr lang="zh-CN" altLang="en-US" b="1"/>
              <a:t>次乘法运算和(</a:t>
            </a:r>
            <a:r>
              <a:rPr lang="en-US" altLang="zh-CN" b="1"/>
              <a:t>n-k)</a:t>
            </a:r>
            <a:r>
              <a:rPr lang="zh-CN" altLang="en-US" b="1"/>
              <a:t>次加减法运算；</a:t>
            </a:r>
          </a:p>
        </p:txBody>
      </p:sp>
      <p:sp>
        <p:nvSpPr>
          <p:cNvPr id="25609" name="Text Box 21"/>
          <p:cNvSpPr txBox="1">
            <a:spLocks noChangeArrowheads="1"/>
          </p:cNvSpPr>
          <p:nvPr/>
        </p:nvSpPr>
        <p:spPr bwMode="auto">
          <a:xfrm>
            <a:off x="357188" y="1000125"/>
            <a:ext cx="370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a:t>
            </a:r>
            <a:r>
              <a:rPr lang="en-US" altLang="zh-CN" b="1"/>
              <a:t>1</a:t>
            </a:r>
            <a:r>
              <a:rPr lang="zh-CN" altLang="en-US" b="1"/>
              <a:t>）高斯消去法的计算量</a:t>
            </a:r>
          </a:p>
        </p:txBody>
      </p:sp>
      <p:sp>
        <p:nvSpPr>
          <p:cNvPr id="6" name="Line 11"/>
          <p:cNvSpPr>
            <a:spLocks noChangeShapeType="1"/>
          </p:cNvSpPr>
          <p:nvPr/>
        </p:nvSpPr>
        <p:spPr bwMode="auto">
          <a:xfrm>
            <a:off x="0" y="4191000"/>
            <a:ext cx="914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 name="Object 0"/>
          <p:cNvGraphicFramePr>
            <a:graphicFrameLocks noChangeAspect="1"/>
          </p:cNvGraphicFramePr>
          <p:nvPr>
            <p:extLst>
              <p:ext uri="{D42A27DB-BD31-4B8C-83A1-F6EECF244321}">
                <p14:modId xmlns:p14="http://schemas.microsoft.com/office/powerpoint/2010/main" val="2607063214"/>
              </p:ext>
            </p:extLst>
          </p:nvPr>
        </p:nvGraphicFramePr>
        <p:xfrm>
          <a:off x="1547813" y="4329073"/>
          <a:ext cx="5708650" cy="2135187"/>
        </p:xfrm>
        <a:graphic>
          <a:graphicData uri="http://schemas.openxmlformats.org/presentationml/2006/ole">
            <mc:AlternateContent xmlns:mc="http://schemas.openxmlformats.org/markup-compatibility/2006">
              <mc:Choice xmlns:v="urn:schemas-microsoft-com:vml" Requires="v">
                <p:oleObj spid="_x0000_s96266" name="Equation" r:id="rId4" imgW="2666880" imgH="990360" progId="">
                  <p:embed/>
                </p:oleObj>
              </mc:Choice>
              <mc:Fallback>
                <p:oleObj name="Equation" r:id="rId4" imgW="2666880" imgH="990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329073"/>
                        <a:ext cx="5708650" cy="213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326B73-9AD1-4374-9382-CAD7D19977BB}" type="slidenum">
              <a:rPr lang="zh-CN" altLang="en-US" sz="1200">
                <a:solidFill>
                  <a:srgbClr val="000000"/>
                </a:solidFill>
              </a:rPr>
              <a:pPr eaLnBrk="1" hangingPunct="1"/>
              <a:t>3</a:t>
            </a:fld>
            <a:endParaRPr lang="en-US" altLang="zh-CN" sz="1200">
              <a:solidFill>
                <a:srgbClr val="000000"/>
              </a:solidFill>
            </a:endParaRPr>
          </a:p>
        </p:txBody>
      </p:sp>
      <p:sp>
        <p:nvSpPr>
          <p:cNvPr id="46084" name="Rectangle 4"/>
          <p:cNvSpPr>
            <a:spLocks noChangeArrowheads="1"/>
          </p:cNvSpPr>
          <p:nvPr/>
        </p:nvSpPr>
        <p:spPr bwMode="auto">
          <a:xfrm>
            <a:off x="395288" y="1412875"/>
            <a:ext cx="8458200" cy="44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b="1" dirty="0">
                <a:solidFill>
                  <a:srgbClr val="FF0000"/>
                </a:solidFill>
                <a:cs typeface="Times New Roman" panose="02020603050405020304" pitchFamily="18" charset="0"/>
              </a:rPr>
              <a:t> </a:t>
            </a:r>
            <a:r>
              <a:rPr lang="zh-CN" altLang="en-US" b="1" dirty="0">
                <a:solidFill>
                  <a:srgbClr val="FF0000"/>
                </a:solidFill>
              </a:rPr>
              <a:t>直接法</a:t>
            </a:r>
            <a:r>
              <a:rPr lang="zh-CN" altLang="en-US" dirty="0">
                <a:solidFill>
                  <a:srgbClr val="FF0000"/>
                </a:solidFill>
              </a:rPr>
              <a:t> </a:t>
            </a:r>
            <a:r>
              <a:rPr lang="zh-CN" altLang="en-US" b="1" dirty="0">
                <a:solidFill>
                  <a:srgbClr val="FF0000"/>
                </a:solidFill>
              </a:rPr>
              <a:t>就是经过有限步算术运算，可求得方程组精确解的方法</a:t>
            </a:r>
            <a:r>
              <a:rPr lang="zh-CN" altLang="en-US" b="1" dirty="0"/>
              <a:t>（若计算过程中没有</a:t>
            </a:r>
            <a:r>
              <a:rPr lang="zh-CN" altLang="en-US" b="1" dirty="0">
                <a:solidFill>
                  <a:srgbClr val="0000FF"/>
                </a:solidFill>
              </a:rPr>
              <a:t>舍入误差</a:t>
            </a:r>
            <a:r>
              <a:rPr lang="zh-CN" altLang="en-US" b="1" dirty="0"/>
              <a:t>）。</a:t>
            </a:r>
          </a:p>
          <a:p>
            <a:pPr algn="just" eaLnBrk="1" hangingPunct="1">
              <a:lnSpc>
                <a:spcPct val="150000"/>
              </a:lnSpc>
            </a:pPr>
            <a:r>
              <a:rPr lang="zh-CN" altLang="en-US" b="1" dirty="0"/>
              <a:t>但实际计算中由于舍入误差的存在和影响，这种方法也只能求得线性方程组的</a:t>
            </a:r>
            <a:r>
              <a:rPr lang="zh-CN" altLang="en-US" b="1" dirty="0">
                <a:solidFill>
                  <a:srgbClr val="0000FF"/>
                </a:solidFill>
              </a:rPr>
              <a:t>近似解</a:t>
            </a:r>
            <a:r>
              <a:rPr lang="zh-CN" altLang="en-US" b="1" dirty="0"/>
              <a:t>。</a:t>
            </a:r>
          </a:p>
          <a:p>
            <a:pPr algn="just" eaLnBrk="1" hangingPunct="1">
              <a:lnSpc>
                <a:spcPct val="150000"/>
              </a:lnSpc>
            </a:pPr>
            <a:r>
              <a:rPr lang="zh-CN" altLang="en-US" b="1" dirty="0"/>
              <a:t>这类算法中最基本的</a:t>
            </a:r>
            <a:r>
              <a:rPr lang="zh-CN" altLang="en-US" b="1" dirty="0">
                <a:solidFill>
                  <a:srgbClr val="FF0000"/>
                </a:solidFill>
              </a:rPr>
              <a:t>高斯消去法及其某些变形</a:t>
            </a:r>
            <a:r>
              <a:rPr lang="zh-CN" altLang="en-US" b="1" dirty="0"/>
              <a:t>。</a:t>
            </a:r>
          </a:p>
          <a:p>
            <a:pPr algn="just" eaLnBrk="1" hangingPunct="1">
              <a:lnSpc>
                <a:spcPct val="150000"/>
              </a:lnSpc>
            </a:pPr>
            <a:r>
              <a:rPr lang="zh-CN" altLang="en-US" b="1" dirty="0"/>
              <a:t>这类方法是解低阶稠密矩阵方程组的有效方法，</a:t>
            </a:r>
          </a:p>
          <a:p>
            <a:pPr algn="just" eaLnBrk="1" hangingPunct="1">
              <a:lnSpc>
                <a:spcPct val="150000"/>
              </a:lnSpc>
            </a:pPr>
            <a:r>
              <a:rPr lang="zh-CN" altLang="en-US" b="1" dirty="0"/>
              <a:t>近十几年来直接法在求解某些大型稀疏矩阵方程组方面取得了较大进展。</a:t>
            </a:r>
            <a:endParaRPr lang="zh-CN" altLang="en-US" dirty="0"/>
          </a:p>
        </p:txBody>
      </p:sp>
      <p:sp>
        <p:nvSpPr>
          <p:cNvPr id="111620" name="Text Box 5"/>
          <p:cNvSpPr txBox="1">
            <a:spLocks noChangeArrowheads="1"/>
          </p:cNvSpPr>
          <p:nvPr/>
        </p:nvSpPr>
        <p:spPr bwMode="auto">
          <a:xfrm>
            <a:off x="323850" y="765175"/>
            <a:ext cx="7610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线性方程组的数值解法一般分为</a:t>
            </a:r>
            <a:r>
              <a:rPr lang="zh-CN" altLang="en-US" b="1" dirty="0">
                <a:solidFill>
                  <a:srgbClr val="C00000"/>
                </a:solidFill>
              </a:rPr>
              <a:t>直接法</a:t>
            </a:r>
            <a:r>
              <a:rPr lang="zh-CN" altLang="en-US" b="1" dirty="0"/>
              <a:t>和</a:t>
            </a:r>
            <a:r>
              <a:rPr lang="zh-CN" altLang="en-US" b="1" dirty="0">
                <a:solidFill>
                  <a:srgbClr val="C00000"/>
                </a:solidFill>
              </a:rPr>
              <a:t>迭代法</a:t>
            </a:r>
            <a:r>
              <a:rPr lang="zh-CN" altLang="en-US" b="1" dirty="0"/>
              <a:t>两类。</a:t>
            </a:r>
            <a:endParaRPr lang="en-US" altLang="zh-CN"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灯片编号占位符 5"/>
          <p:cNvSpPr>
            <a:spLocks noGrp="1"/>
          </p:cNvSpPr>
          <p:nvPr>
            <p:ph type="sldNum" sz="quarter" idx="12"/>
          </p:nvPr>
        </p:nvSpPr>
        <p:spPr bwMode="auto">
          <a:xfrm>
            <a:off x="8553450" y="6457950"/>
            <a:ext cx="46355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9CD8DA3-A592-4FD0-AE8D-15BC748182F3}" type="slidenum">
              <a:rPr lang="zh-CN" altLang="en-US" sz="1200">
                <a:solidFill>
                  <a:srgbClr val="000000"/>
                </a:solidFill>
              </a:rPr>
              <a:pPr eaLnBrk="1" hangingPunct="1"/>
              <a:t>30</a:t>
            </a:fld>
            <a:endParaRPr lang="en-US" altLang="zh-CN" sz="1200">
              <a:solidFill>
                <a:srgbClr val="000000"/>
              </a:solidFill>
            </a:endParaRPr>
          </a:p>
        </p:txBody>
      </p:sp>
      <p:grpSp>
        <p:nvGrpSpPr>
          <p:cNvPr id="26631" name="Group 4"/>
          <p:cNvGrpSpPr>
            <a:grpSpLocks/>
          </p:cNvGrpSpPr>
          <p:nvPr/>
        </p:nvGrpSpPr>
        <p:grpSpPr bwMode="auto">
          <a:xfrm>
            <a:off x="142875" y="1857375"/>
            <a:ext cx="8763000" cy="1971675"/>
            <a:chOff x="144" y="1584"/>
            <a:chExt cx="5520" cy="1242"/>
          </a:xfrm>
        </p:grpSpPr>
        <p:grpSp>
          <p:nvGrpSpPr>
            <p:cNvPr id="26636" name="Group 5"/>
            <p:cNvGrpSpPr>
              <a:grpSpLocks/>
            </p:cNvGrpSpPr>
            <p:nvPr/>
          </p:nvGrpSpPr>
          <p:grpSpPr bwMode="auto">
            <a:xfrm>
              <a:off x="192" y="1872"/>
              <a:ext cx="5472" cy="954"/>
              <a:chOff x="192" y="1872"/>
              <a:chExt cx="5472" cy="954"/>
            </a:xfrm>
          </p:grpSpPr>
          <p:graphicFrame>
            <p:nvGraphicFramePr>
              <p:cNvPr id="26628" name="Object 6"/>
              <p:cNvGraphicFramePr>
                <a:graphicFrameLocks noChangeAspect="1"/>
              </p:cNvGraphicFramePr>
              <p:nvPr/>
            </p:nvGraphicFramePr>
            <p:xfrm>
              <a:off x="204" y="1872"/>
              <a:ext cx="4199" cy="445"/>
            </p:xfrm>
            <a:graphic>
              <a:graphicData uri="http://schemas.openxmlformats.org/presentationml/2006/ole">
                <mc:AlternateContent xmlns:mc="http://schemas.openxmlformats.org/markup-compatibility/2006">
                  <mc:Choice xmlns:v="urn:schemas-microsoft-com:vml" Requires="v">
                    <p:oleObj spid="_x0000_s26720" name="Equation" r:id="rId4" imgW="4406760" imgH="431640" progId="Equation.3">
                      <p:embed/>
                    </p:oleObj>
                  </mc:Choice>
                  <mc:Fallback>
                    <p:oleObj name="Equation" r:id="rId4" imgW="440676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1872"/>
                            <a:ext cx="4199"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7"/>
              <p:cNvGraphicFramePr>
                <a:graphicFrameLocks noChangeAspect="1"/>
              </p:cNvGraphicFramePr>
              <p:nvPr/>
            </p:nvGraphicFramePr>
            <p:xfrm>
              <a:off x="192" y="2352"/>
              <a:ext cx="3504" cy="474"/>
            </p:xfrm>
            <a:graphic>
              <a:graphicData uri="http://schemas.openxmlformats.org/presentationml/2006/ole">
                <mc:AlternateContent xmlns:mc="http://schemas.openxmlformats.org/markup-compatibility/2006">
                  <mc:Choice xmlns:v="urn:schemas-microsoft-com:vml" Requires="v">
                    <p:oleObj spid="_x0000_s26721" r:id="rId6" imgW="3175000" imgH="431800" progId="Equation.3">
                      <p:embed/>
                    </p:oleObj>
                  </mc:Choice>
                  <mc:Fallback>
                    <p:oleObj r:id="rId6" imgW="31750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2352"/>
                            <a:ext cx="3504"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8" name="Rectangle 8"/>
              <p:cNvSpPr>
                <a:spLocks noChangeArrowheads="1"/>
              </p:cNvSpPr>
              <p:nvPr/>
            </p:nvSpPr>
            <p:spPr bwMode="auto">
              <a:xfrm>
                <a:off x="4560" y="196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乘除法运算</a:t>
                </a:r>
              </a:p>
            </p:txBody>
          </p:sp>
          <p:sp>
            <p:nvSpPr>
              <p:cNvPr id="26639" name="Rectangle 9"/>
              <p:cNvSpPr>
                <a:spLocks noChangeArrowheads="1"/>
              </p:cNvSpPr>
              <p:nvPr/>
            </p:nvSpPr>
            <p:spPr bwMode="auto">
              <a:xfrm>
                <a:off x="4560" y="240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加减法运算</a:t>
                </a:r>
              </a:p>
            </p:txBody>
          </p:sp>
        </p:grpSp>
        <p:sp>
          <p:nvSpPr>
            <p:cNvPr id="26637" name="Rectangle 10"/>
            <p:cNvSpPr>
              <a:spLocks noChangeArrowheads="1"/>
            </p:cNvSpPr>
            <p:nvPr/>
          </p:nvSpPr>
          <p:spPr bwMode="auto">
            <a:xfrm>
              <a:off x="144" y="1584"/>
              <a:ext cx="5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于是完成全部消元计算共需要作</a:t>
              </a:r>
            </a:p>
          </p:txBody>
        </p:sp>
      </p:grpSp>
      <p:graphicFrame>
        <p:nvGraphicFramePr>
          <p:cNvPr id="58379" name="Object 11"/>
          <p:cNvGraphicFramePr>
            <a:graphicFrameLocks noChangeAspect="1"/>
          </p:cNvGraphicFramePr>
          <p:nvPr/>
        </p:nvGraphicFramePr>
        <p:xfrm>
          <a:off x="2009775" y="4491038"/>
          <a:ext cx="3048000" cy="742950"/>
        </p:xfrm>
        <a:graphic>
          <a:graphicData uri="http://schemas.openxmlformats.org/presentationml/2006/ole">
            <mc:AlternateContent xmlns:mc="http://schemas.openxmlformats.org/markup-compatibility/2006">
              <mc:Choice xmlns:v="urn:schemas-microsoft-com:vml" Requires="v">
                <p:oleObj spid="_x0000_s26722" r:id="rId8" imgW="1054100" imgH="431800" progId="Equation.3">
                  <p:embed/>
                </p:oleObj>
              </mc:Choice>
              <mc:Fallback>
                <p:oleObj r:id="rId8" imgW="1054100" imgH="4318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4491038"/>
                        <a:ext cx="30480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0" name="Object 12"/>
          <p:cNvGraphicFramePr>
            <a:graphicFrameLocks noChangeAspect="1"/>
          </p:cNvGraphicFramePr>
          <p:nvPr/>
        </p:nvGraphicFramePr>
        <p:xfrm>
          <a:off x="5286375" y="4429125"/>
          <a:ext cx="3352800" cy="762000"/>
        </p:xfrm>
        <a:graphic>
          <a:graphicData uri="http://schemas.openxmlformats.org/presentationml/2006/ole">
            <mc:AlternateContent xmlns:mc="http://schemas.openxmlformats.org/markup-compatibility/2006">
              <mc:Choice xmlns:v="urn:schemas-microsoft-com:vml" Requires="v">
                <p:oleObj spid="_x0000_s26723" r:id="rId10" imgW="1981200" imgH="431800" progId="Equation.3">
                  <p:embed/>
                </p:oleObj>
              </mc:Choice>
              <mc:Fallback>
                <p:oleObj r:id="rId10" imgW="19812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375" y="4429125"/>
                        <a:ext cx="3352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1" name="Rectangle 13"/>
          <p:cNvSpPr>
            <a:spLocks noChangeArrowheads="1"/>
          </p:cNvSpPr>
          <p:nvPr/>
        </p:nvSpPr>
        <p:spPr bwMode="auto">
          <a:xfrm>
            <a:off x="495300" y="46386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求和公式</a:t>
            </a:r>
          </a:p>
        </p:txBody>
      </p:sp>
      <p:grpSp>
        <p:nvGrpSpPr>
          <p:cNvPr id="26633" name="Group 49"/>
          <p:cNvGrpSpPr>
            <a:grpSpLocks/>
          </p:cNvGrpSpPr>
          <p:nvPr/>
        </p:nvGrpSpPr>
        <p:grpSpPr bwMode="auto">
          <a:xfrm>
            <a:off x="5616575" y="0"/>
            <a:ext cx="3527425" cy="366713"/>
            <a:chOff x="1663" y="2065"/>
            <a:chExt cx="2222" cy="231"/>
          </a:xfrm>
        </p:grpSpPr>
        <p:sp>
          <p:nvSpPr>
            <p:cNvPr id="26634" name="Rectangle 47"/>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6635" name="Line 48"/>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6" name="Line 11"/>
          <p:cNvSpPr>
            <a:spLocks noChangeShapeType="1"/>
          </p:cNvSpPr>
          <p:nvPr/>
        </p:nvSpPr>
        <p:spPr bwMode="auto">
          <a:xfrm>
            <a:off x="0" y="4191000"/>
            <a:ext cx="914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64BD3F3-BA39-4A75-BC7B-22AD365727C9}" type="slidenum">
              <a:rPr lang="zh-CN" altLang="en-US" sz="1200">
                <a:solidFill>
                  <a:srgbClr val="000000"/>
                </a:solidFill>
              </a:rPr>
              <a:pPr eaLnBrk="1" hangingPunct="1"/>
              <a:t>31</a:t>
            </a:fld>
            <a:endParaRPr lang="en-US" altLang="zh-CN" sz="1200">
              <a:solidFill>
                <a:srgbClr val="000000"/>
              </a:solidFill>
            </a:endParaRPr>
          </a:p>
        </p:txBody>
      </p:sp>
      <p:sp>
        <p:nvSpPr>
          <p:cNvPr id="27655" name="Rectangle 7"/>
          <p:cNvSpPr>
            <a:spLocks noChangeArrowheads="1"/>
          </p:cNvSpPr>
          <p:nvPr/>
        </p:nvSpPr>
        <p:spPr bwMode="auto">
          <a:xfrm>
            <a:off x="228600" y="638175"/>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（2）回代计算：</a:t>
            </a:r>
          </a:p>
          <a:p>
            <a:pPr algn="just" eaLnBrk="1" hangingPunct="1"/>
            <a:r>
              <a:rPr lang="zh-CN" altLang="en-US"/>
              <a:t>        共需要作 </a:t>
            </a:r>
            <a:r>
              <a:rPr lang="en-US" altLang="zh-CN"/>
              <a:t>n(n+1)/2 </a:t>
            </a:r>
            <a:r>
              <a:rPr lang="zh-CN" altLang="en-US"/>
              <a:t>乘除法运算</a:t>
            </a:r>
          </a:p>
          <a:p>
            <a:pPr algn="just" eaLnBrk="1" hangingPunct="1"/>
            <a:r>
              <a:rPr lang="en-US" altLang="zh-CN"/>
              <a:t>                        n(n-1)/2 </a:t>
            </a:r>
            <a:r>
              <a:rPr lang="zh-CN" altLang="en-US"/>
              <a:t>加减法运算        </a:t>
            </a:r>
          </a:p>
        </p:txBody>
      </p:sp>
      <p:grpSp>
        <p:nvGrpSpPr>
          <p:cNvPr id="2" name="Group 17"/>
          <p:cNvGrpSpPr>
            <a:grpSpLocks/>
          </p:cNvGrpSpPr>
          <p:nvPr/>
        </p:nvGrpSpPr>
        <p:grpSpPr bwMode="auto">
          <a:xfrm>
            <a:off x="228600" y="1828800"/>
            <a:ext cx="8839200" cy="2133600"/>
            <a:chOff x="144" y="1152"/>
            <a:chExt cx="5568" cy="1344"/>
          </a:xfrm>
        </p:grpSpPr>
        <p:sp>
          <p:nvSpPr>
            <p:cNvPr id="27661" name="Rectangle 15"/>
            <p:cNvSpPr>
              <a:spLocks noChangeArrowheads="1"/>
            </p:cNvSpPr>
            <p:nvPr/>
          </p:nvSpPr>
          <p:spPr bwMode="auto">
            <a:xfrm>
              <a:off x="144" y="1152"/>
              <a:ext cx="54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marL="285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于是，用高斯消去法解         （其中</a:t>
              </a:r>
              <a:r>
                <a:rPr lang="en-US" altLang="zh-CN" b="1"/>
                <a:t>A</a:t>
              </a:r>
              <a:r>
                <a:rPr lang="en-US" altLang="zh-CN"/>
                <a:t>∈</a:t>
              </a:r>
              <a:r>
                <a:rPr lang="en-US" altLang="zh-CN" b="1"/>
                <a:t>R</a:t>
              </a:r>
              <a:r>
                <a:rPr lang="en-US" altLang="zh-CN" baseline="30000"/>
                <a:t>n×n</a:t>
              </a:r>
              <a:r>
                <a:rPr lang="en-US" altLang="zh-CN"/>
                <a:t>）</a:t>
              </a:r>
              <a:r>
                <a:rPr lang="zh-CN" altLang="en-US"/>
                <a:t>的计算量为共需作    </a:t>
              </a:r>
            </a:p>
          </p:txBody>
        </p:sp>
        <p:graphicFrame>
          <p:nvGraphicFramePr>
            <p:cNvPr id="27651" name="Object 1"/>
            <p:cNvGraphicFramePr>
              <a:graphicFrameLocks noChangeAspect="1"/>
            </p:cNvGraphicFramePr>
            <p:nvPr/>
          </p:nvGraphicFramePr>
          <p:xfrm>
            <a:off x="2352" y="1192"/>
            <a:ext cx="576" cy="200"/>
          </p:xfrm>
          <a:graphic>
            <a:graphicData uri="http://schemas.openxmlformats.org/presentationml/2006/ole">
              <mc:AlternateContent xmlns:mc="http://schemas.openxmlformats.org/markup-compatibility/2006">
                <mc:Choice xmlns:v="urn:schemas-microsoft-com:vml" Requires="v">
                  <p:oleObj spid="_x0000_s27739" r:id="rId4" imgW="482181" imgH="177646" progId="Equation.3">
                    <p:embed/>
                  </p:oleObj>
                </mc:Choice>
                <mc:Fallback>
                  <p:oleObj r:id="rId4" imgW="482181" imgH="1776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192"/>
                          <a:ext cx="576"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2"/>
            <p:cNvGraphicFramePr>
              <a:graphicFrameLocks noChangeAspect="1"/>
            </p:cNvGraphicFramePr>
            <p:nvPr>
              <p:extLst>
                <p:ext uri="{D42A27DB-BD31-4B8C-83A1-F6EECF244321}">
                  <p14:modId xmlns:p14="http://schemas.microsoft.com/office/powerpoint/2010/main" val="840895144"/>
                </p:ext>
              </p:extLst>
            </p:nvPr>
          </p:nvGraphicFramePr>
          <p:xfrm>
            <a:off x="511" y="1599"/>
            <a:ext cx="3872" cy="432"/>
          </p:xfrm>
          <a:graphic>
            <a:graphicData uri="http://schemas.openxmlformats.org/presentationml/2006/ole">
              <mc:AlternateContent xmlns:mc="http://schemas.openxmlformats.org/markup-compatibility/2006">
                <mc:Choice xmlns:v="urn:schemas-microsoft-com:vml" Requires="v">
                  <p:oleObj spid="_x0000_s27740" name="Equation" r:id="rId6" imgW="4000320" imgH="419040" progId="Equation.DSMT4">
                    <p:embed/>
                  </p:oleObj>
                </mc:Choice>
                <mc:Fallback>
                  <p:oleObj name="Equation" r:id="rId6" imgW="4000320" imgH="419040" progId="Equation.DSMT4">
                    <p:embed/>
                    <p:pic>
                      <p:nvPicPr>
                        <p:cNvPr id="0" name="Object 2"/>
                        <p:cNvPicPr>
                          <a:picLocks noChangeAspect="1" noChangeArrowheads="1"/>
                        </p:cNvPicPr>
                        <p:nvPr/>
                      </p:nvPicPr>
                      <p:blipFill>
                        <a:blip r:embed="rId7"/>
                        <a:srcRect/>
                        <a:stretch>
                          <a:fillRect/>
                        </a:stretch>
                      </p:blipFill>
                      <p:spPr bwMode="auto">
                        <a:xfrm>
                          <a:off x="511" y="1599"/>
                          <a:ext cx="387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3"/>
            <p:cNvGraphicFramePr>
              <a:graphicFrameLocks noChangeAspect="1"/>
            </p:cNvGraphicFramePr>
            <p:nvPr/>
          </p:nvGraphicFramePr>
          <p:xfrm>
            <a:off x="384" y="2112"/>
            <a:ext cx="3792" cy="384"/>
          </p:xfrm>
          <a:graphic>
            <a:graphicData uri="http://schemas.openxmlformats.org/presentationml/2006/ole">
              <mc:AlternateContent xmlns:mc="http://schemas.openxmlformats.org/markup-compatibility/2006">
                <mc:Choice xmlns:v="urn:schemas-microsoft-com:vml" Requires="v">
                  <p:oleObj spid="_x0000_s27741" r:id="rId8" imgW="3708400" imgH="393700" progId="Equation.3">
                    <p:embed/>
                  </p:oleObj>
                </mc:Choice>
                <mc:Fallback>
                  <p:oleObj r:id="rId8" imgW="3708400" imgH="3937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2112"/>
                          <a:ext cx="379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Rectangle 9"/>
            <p:cNvSpPr>
              <a:spLocks noChangeArrowheads="1"/>
            </p:cNvSpPr>
            <p:nvPr/>
          </p:nvSpPr>
          <p:spPr bwMode="auto">
            <a:xfrm>
              <a:off x="4602" y="16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乘除法运算</a:t>
              </a:r>
            </a:p>
          </p:txBody>
        </p:sp>
        <p:sp>
          <p:nvSpPr>
            <p:cNvPr id="27663" name="Rectangle 10"/>
            <p:cNvSpPr>
              <a:spLocks noChangeArrowheads="1"/>
            </p:cNvSpPr>
            <p:nvPr/>
          </p:nvSpPr>
          <p:spPr bwMode="auto">
            <a:xfrm>
              <a:off x="4608" y="206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加减法运算</a:t>
              </a:r>
            </a:p>
          </p:txBody>
        </p:sp>
      </p:grpSp>
      <p:sp>
        <p:nvSpPr>
          <p:cNvPr id="27657" name="Line 11"/>
          <p:cNvSpPr>
            <a:spLocks noChangeShapeType="1"/>
          </p:cNvSpPr>
          <p:nvPr/>
        </p:nvSpPr>
        <p:spPr bwMode="auto">
          <a:xfrm>
            <a:off x="0" y="4191000"/>
            <a:ext cx="914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7658" name="Group 18"/>
          <p:cNvGrpSpPr>
            <a:grpSpLocks/>
          </p:cNvGrpSpPr>
          <p:nvPr/>
        </p:nvGrpSpPr>
        <p:grpSpPr bwMode="auto">
          <a:xfrm>
            <a:off x="5616575" y="0"/>
            <a:ext cx="3527425" cy="366713"/>
            <a:chOff x="1663" y="2065"/>
            <a:chExt cx="2222" cy="231"/>
          </a:xfrm>
        </p:grpSpPr>
        <p:sp>
          <p:nvSpPr>
            <p:cNvPr id="27659" name="Rectangle 19"/>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7660" name="Line 20"/>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5" name="Object 4"/>
          <p:cNvGraphicFramePr>
            <a:graphicFrameLocks noChangeAspect="1"/>
          </p:cNvGraphicFramePr>
          <p:nvPr>
            <p:extLst>
              <p:ext uri="{D42A27DB-BD31-4B8C-83A1-F6EECF244321}">
                <p14:modId xmlns:p14="http://schemas.microsoft.com/office/powerpoint/2010/main" val="4241811628"/>
              </p:ext>
            </p:extLst>
          </p:nvPr>
        </p:nvGraphicFramePr>
        <p:xfrm>
          <a:off x="228600" y="4429245"/>
          <a:ext cx="4548188" cy="1992312"/>
        </p:xfrm>
        <a:graphic>
          <a:graphicData uri="http://schemas.openxmlformats.org/presentationml/2006/ole">
            <mc:AlternateContent xmlns:mc="http://schemas.openxmlformats.org/markup-compatibility/2006">
              <mc:Choice xmlns:v="urn:schemas-microsoft-com:vml" Requires="v">
                <p:oleObj spid="_x0000_s27742" name="Equation" r:id="rId10" imgW="2705040" imgH="1168200" progId="">
                  <p:embed/>
                </p:oleObj>
              </mc:Choice>
              <mc:Fallback>
                <p:oleObj name="Equation" r:id="rId10" imgW="2705040" imgH="1168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4429245"/>
                        <a:ext cx="4548188" cy="199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5688161" y="4970461"/>
            <a:ext cx="3254077" cy="1643527"/>
          </a:xfrm>
          <a:prstGeom prst="rect">
            <a:avLst/>
          </a:prstGeom>
        </p:spPr>
        <p:txBody>
          <a:bodyPr wrap="square">
            <a:spAutoFit/>
          </a:body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当</a:t>
            </a:r>
            <a:r>
              <a:rPr lang="en-US" altLang="zh-CN" b="1" dirty="0">
                <a:latin typeface="Arial" panose="020B0604020202020204" pitchFamily="34" charset="0"/>
              </a:rPr>
              <a:t>n</a:t>
            </a:r>
            <a:r>
              <a:rPr lang="zh-CN" altLang="en-US" b="1" dirty="0">
                <a:latin typeface="Arial" panose="020B0604020202020204" pitchFamily="34" charset="0"/>
              </a:rPr>
              <a:t>较大时，计算量相当惊人。</a:t>
            </a:r>
            <a:endParaRPr lang="en-US" altLang="zh-CN"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如：</a:t>
            </a:r>
            <a:r>
              <a:rPr lang="en-US" altLang="zh-CN" b="1" i="1" dirty="0"/>
              <a:t>n</a:t>
            </a:r>
            <a:r>
              <a:rPr lang="en-US" altLang="zh-CN" b="1" dirty="0">
                <a:latin typeface="Arial" panose="020B0604020202020204" pitchFamily="34" charset="0"/>
              </a:rPr>
              <a:t>=20</a:t>
            </a:r>
            <a:r>
              <a:rPr lang="zh-CN" altLang="en-US" b="1" dirty="0">
                <a:latin typeface="Arial" panose="020B0604020202020204" pitchFamily="34" charset="0"/>
              </a:rPr>
              <a:t>时， </a:t>
            </a:r>
            <a:r>
              <a:rPr lang="en-US" altLang="zh-CN" b="1" dirty="0">
                <a:latin typeface="Arial" panose="020B0604020202020204" pitchFamily="34" charset="0"/>
              </a:rPr>
              <a:t>(n+1)n!(n-1)≈9.7*10</a:t>
            </a:r>
            <a:r>
              <a:rPr lang="en-US" altLang="zh-CN" b="1" baseline="30000" dirty="0">
                <a:latin typeface="Arial" panose="020B0604020202020204" pitchFamily="34" charset="0"/>
              </a:rPr>
              <a:t>20</a:t>
            </a:r>
            <a:endParaRPr lang="zh-CN" altLang="en-US" b="1" baseline="30000" dirty="0">
              <a:latin typeface="Arial" panose="020B0604020202020204" pitchFamily="34" charset="0"/>
            </a:endParaRPr>
          </a:p>
        </p:txBody>
      </p:sp>
      <p:sp>
        <p:nvSpPr>
          <p:cNvPr id="17" name="矩形 16"/>
          <p:cNvSpPr>
            <a:spLocks noChangeArrowheads="1"/>
          </p:cNvSpPr>
          <p:nvPr/>
        </p:nvSpPr>
        <p:spPr bwMode="auto">
          <a:xfrm>
            <a:off x="5676900" y="4209595"/>
            <a:ext cx="29300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B0F0"/>
                </a:solidFill>
                <a:latin typeface="Arial" panose="020B0604020202020204" pitchFamily="34" charset="0"/>
              </a:rPr>
              <a:t>克莱姆（</a:t>
            </a:r>
            <a:r>
              <a:rPr lang="en-US" altLang="zh-CN" b="1" dirty="0">
                <a:solidFill>
                  <a:srgbClr val="00B0F0"/>
                </a:solidFill>
                <a:latin typeface="Arial" panose="020B0604020202020204" pitchFamily="34" charset="0"/>
              </a:rPr>
              <a:t>Cramer）</a:t>
            </a:r>
            <a:r>
              <a:rPr lang="zh-CN" altLang="en-US" b="1" dirty="0">
                <a:solidFill>
                  <a:srgbClr val="00B0F0"/>
                </a:solidFill>
                <a:latin typeface="Arial" panose="020B0604020202020204" pitchFamily="34" charset="0"/>
              </a:rPr>
              <a:t>法则 求解</a:t>
            </a:r>
            <a:endParaRPr lang="en-US" altLang="zh-CN" b="1" dirty="0">
              <a:solidFill>
                <a:srgbClr val="00B0F0"/>
              </a:solidFill>
              <a:latin typeface="Arial" panose="020B0604020202020204" pitchFamily="34" charset="0"/>
            </a:endParaRPr>
          </a:p>
        </p:txBody>
      </p:sp>
      <p:cxnSp>
        <p:nvCxnSpPr>
          <p:cNvPr id="5" name="直接连接符 4"/>
          <p:cNvCxnSpPr/>
          <p:nvPr/>
        </p:nvCxnSpPr>
        <p:spPr>
          <a:xfrm>
            <a:off x="5076056" y="4191000"/>
            <a:ext cx="0" cy="2667000"/>
          </a:xfrm>
          <a:prstGeom prst="line">
            <a:avLst/>
          </a:prstGeom>
          <a:ln>
            <a:solidFill>
              <a:srgbClr val="00000C"/>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A758E9-2927-4A3F-875D-CE723462C4B4}" type="slidenum">
              <a:rPr lang="zh-CN" altLang="en-US" sz="1200">
                <a:solidFill>
                  <a:srgbClr val="000000"/>
                </a:solidFill>
              </a:rPr>
              <a:pPr eaLnBrk="1" hangingPunct="1"/>
              <a:t>32</a:t>
            </a:fld>
            <a:endParaRPr lang="en-US" altLang="zh-CN" sz="1200">
              <a:solidFill>
                <a:srgbClr val="000000"/>
              </a:solidFill>
            </a:endParaRPr>
          </a:p>
        </p:txBody>
      </p:sp>
      <p:grpSp>
        <p:nvGrpSpPr>
          <p:cNvPr id="2" name="Group 11"/>
          <p:cNvGrpSpPr>
            <a:grpSpLocks/>
          </p:cNvGrpSpPr>
          <p:nvPr/>
        </p:nvGrpSpPr>
        <p:grpSpPr bwMode="auto">
          <a:xfrm>
            <a:off x="250825" y="1484313"/>
            <a:ext cx="8534400" cy="4524375"/>
            <a:chOff x="158" y="935"/>
            <a:chExt cx="5376" cy="2850"/>
          </a:xfrm>
        </p:grpSpPr>
        <p:sp>
          <p:nvSpPr>
            <p:cNvPr id="28682" name="Rectangle 5"/>
            <p:cNvSpPr>
              <a:spLocks noChangeArrowheads="1"/>
            </p:cNvSpPr>
            <p:nvPr/>
          </p:nvSpPr>
          <p:spPr bwMode="auto">
            <a:xfrm>
              <a:off x="158" y="935"/>
              <a:ext cx="5376"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在计算机上用高斯消去法解低阶稠密矩阵线性方程组时要注意几点：</a:t>
              </a:r>
            </a:p>
            <a:p>
              <a:pPr algn="just"/>
              <a:r>
                <a:rPr lang="zh-CN" altLang="en-US" b="1" dirty="0"/>
                <a:t>    （1）要用一个</a:t>
              </a:r>
              <a:r>
                <a:rPr lang="zh-CN" altLang="en-US" b="1" dirty="0">
                  <a:solidFill>
                    <a:srgbClr val="FF0000"/>
                  </a:solidFill>
                </a:rPr>
                <a:t>二维数组</a:t>
              </a:r>
              <a:r>
                <a:rPr lang="en-US" altLang="zh-CN" b="1" dirty="0">
                  <a:solidFill>
                    <a:srgbClr val="FF0000"/>
                  </a:solidFill>
                </a:rPr>
                <a:t>A(</a:t>
              </a:r>
              <a:r>
                <a:rPr lang="en-US" altLang="zh-CN" b="1" dirty="0" err="1">
                  <a:solidFill>
                    <a:srgbClr val="FF0000"/>
                  </a:solidFill>
                </a:rPr>
                <a:t>n,n</a:t>
              </a:r>
              <a:r>
                <a:rPr lang="en-US" altLang="zh-CN" b="1" dirty="0">
                  <a:solidFill>
                    <a:srgbClr val="FF0000"/>
                  </a:solidFill>
                </a:rPr>
                <a:t>)</a:t>
              </a:r>
              <a:r>
                <a:rPr lang="zh-CN" altLang="en-US" b="1" dirty="0">
                  <a:solidFill>
                    <a:srgbClr val="FF0000"/>
                  </a:solidFill>
                </a:rPr>
                <a:t>存放系数矩阵</a:t>
              </a:r>
              <a:r>
                <a:rPr lang="en-US" altLang="zh-CN" b="1" dirty="0">
                  <a:solidFill>
                    <a:srgbClr val="FF0000"/>
                  </a:solidFill>
                </a:rPr>
                <a:t>A</a:t>
              </a:r>
              <a:r>
                <a:rPr lang="zh-CN" altLang="en-US" b="1" dirty="0">
                  <a:solidFill>
                    <a:srgbClr val="FF0000"/>
                  </a:solidFill>
                </a:rPr>
                <a:t>的元素</a:t>
              </a:r>
              <a:r>
                <a:rPr lang="zh-CN" altLang="en-US" b="1" dirty="0"/>
                <a:t>，用</a:t>
              </a:r>
              <a:r>
                <a:rPr lang="zh-CN" altLang="en-US" b="1" dirty="0">
                  <a:solidFill>
                    <a:srgbClr val="FF0000"/>
                  </a:solidFill>
                </a:rPr>
                <a:t>一维数组</a:t>
              </a:r>
              <a:r>
                <a:rPr lang="en-US" altLang="zh-CN" b="1" dirty="0">
                  <a:solidFill>
                    <a:srgbClr val="FF0000"/>
                  </a:solidFill>
                </a:rPr>
                <a:t>b(n)</a:t>
              </a:r>
              <a:r>
                <a:rPr lang="zh-CN" altLang="en-US" b="1" dirty="0">
                  <a:solidFill>
                    <a:srgbClr val="FF0000"/>
                  </a:solidFill>
                </a:rPr>
                <a:t>存放常数项</a:t>
              </a:r>
              <a:r>
                <a:rPr lang="en-US" altLang="zh-CN" b="1" dirty="0">
                  <a:solidFill>
                    <a:srgbClr val="FF0000"/>
                  </a:solidFill>
                </a:rPr>
                <a:t>b</a:t>
              </a:r>
              <a:r>
                <a:rPr lang="zh-CN" altLang="en-US" b="1" dirty="0">
                  <a:solidFill>
                    <a:srgbClr val="FF0000"/>
                  </a:solidFill>
                </a:rPr>
                <a:t>分量</a:t>
              </a:r>
              <a:r>
                <a:rPr lang="zh-CN" altLang="en-US" b="1" dirty="0"/>
                <a:t>。</a:t>
              </a:r>
            </a:p>
            <a:p>
              <a:pPr algn="just"/>
              <a:r>
                <a:rPr lang="zh-CN" altLang="en-US" b="1" dirty="0"/>
                <a:t>    （2）需要输入的数据： </a:t>
              </a:r>
              <a:r>
                <a:rPr lang="en-US" altLang="zh-CN" b="1" dirty="0"/>
                <a:t>A</a:t>
              </a:r>
              <a:r>
                <a:rPr lang="zh-CN" altLang="en-US" b="1" dirty="0"/>
                <a:t> ，</a:t>
              </a:r>
              <a:r>
                <a:rPr lang="en-US" altLang="zh-CN" b="1" dirty="0"/>
                <a:t>b。</a:t>
              </a:r>
            </a:p>
            <a:p>
              <a:pPr algn="just"/>
              <a:r>
                <a:rPr lang="en-US" altLang="zh-CN" b="1" dirty="0"/>
                <a:t>    （3）</a:t>
              </a:r>
              <a:r>
                <a:rPr lang="zh-CN" altLang="en-US" b="1" dirty="0"/>
                <a:t>约化的中间结果</a:t>
              </a:r>
              <a:r>
                <a:rPr lang="en-US" altLang="zh-CN" b="1" dirty="0">
                  <a:solidFill>
                    <a:srgbClr val="FF0000"/>
                  </a:solidFill>
                </a:rPr>
                <a:t>A</a:t>
              </a:r>
              <a:r>
                <a:rPr lang="en-US" altLang="zh-CN" b="1" baseline="30000" dirty="0">
                  <a:solidFill>
                    <a:srgbClr val="FF0000"/>
                  </a:solidFill>
                </a:rPr>
                <a:t>(k)</a:t>
              </a:r>
              <a:r>
                <a:rPr lang="zh-CN" altLang="en-US" b="1" dirty="0">
                  <a:solidFill>
                    <a:srgbClr val="FF0000"/>
                  </a:solidFill>
                </a:rPr>
                <a:t>元素冲掉</a:t>
              </a:r>
              <a:r>
                <a:rPr lang="en-US" altLang="zh-CN" b="1" dirty="0">
                  <a:solidFill>
                    <a:srgbClr val="FF0000"/>
                  </a:solidFill>
                </a:rPr>
                <a:t>A</a:t>
              </a:r>
              <a:r>
                <a:rPr lang="zh-CN" altLang="en-US" b="1" dirty="0">
                  <a:solidFill>
                    <a:srgbClr val="FF0000"/>
                  </a:solidFill>
                </a:rPr>
                <a:t>元素</a:t>
              </a:r>
              <a:r>
                <a:rPr lang="zh-CN" altLang="en-US" b="1" dirty="0"/>
                <a:t>，</a:t>
              </a:r>
              <a:r>
                <a:rPr lang="en-US" altLang="zh-CN" b="1" dirty="0">
                  <a:solidFill>
                    <a:srgbClr val="FF0000"/>
                  </a:solidFill>
                </a:rPr>
                <a:t>b</a:t>
              </a:r>
              <a:r>
                <a:rPr lang="en-US" altLang="zh-CN" b="1" baseline="30000" dirty="0">
                  <a:solidFill>
                    <a:srgbClr val="FF0000"/>
                  </a:solidFill>
                </a:rPr>
                <a:t>(k)</a:t>
              </a:r>
              <a:r>
                <a:rPr lang="zh-CN" altLang="en-US" b="1" dirty="0">
                  <a:solidFill>
                    <a:srgbClr val="FF0000"/>
                  </a:solidFill>
                </a:rPr>
                <a:t>冲掉</a:t>
              </a:r>
              <a:r>
                <a:rPr lang="en-US" altLang="zh-CN" b="1" dirty="0">
                  <a:solidFill>
                    <a:srgbClr val="FF0000"/>
                  </a:solidFill>
                </a:rPr>
                <a:t>b</a:t>
              </a:r>
              <a:r>
                <a:rPr lang="en-US" altLang="zh-CN" b="1" dirty="0"/>
                <a:t>，</a:t>
              </a:r>
              <a:r>
                <a:rPr lang="zh-CN" altLang="en-US" b="1" dirty="0">
                  <a:solidFill>
                    <a:srgbClr val="FF0000"/>
                  </a:solidFill>
                </a:rPr>
                <a:t>乘数</a:t>
              </a:r>
              <a:r>
                <a:rPr lang="en-US" altLang="zh-CN" b="1" dirty="0" err="1">
                  <a:solidFill>
                    <a:srgbClr val="FF0000"/>
                  </a:solidFill>
                  <a:hlinkClick r:id="rId4" action="ppaction://hlinksldjump"/>
                </a:rPr>
                <a:t>m</a:t>
              </a:r>
              <a:r>
                <a:rPr lang="en-US" altLang="zh-CN" b="1" baseline="-30000" dirty="0" err="1">
                  <a:solidFill>
                    <a:srgbClr val="FF0000"/>
                  </a:solidFill>
                  <a:hlinkClick r:id="rId4" action="ppaction://hlinksldjump"/>
                </a:rPr>
                <a:t>ik</a:t>
              </a:r>
              <a:r>
                <a:rPr lang="zh-CN" altLang="en-US" b="1" dirty="0">
                  <a:solidFill>
                    <a:srgbClr val="FF0000"/>
                  </a:solidFill>
                </a:rPr>
                <a:t>冲掉</a:t>
              </a:r>
              <a:r>
                <a:rPr lang="en-US" altLang="zh-CN" b="1" i="1" dirty="0" err="1">
                  <a:solidFill>
                    <a:srgbClr val="FF0000"/>
                  </a:solidFill>
                </a:rPr>
                <a:t>a</a:t>
              </a:r>
              <a:r>
                <a:rPr lang="en-US" altLang="zh-CN" b="1" baseline="-30000" dirty="0" err="1">
                  <a:solidFill>
                    <a:srgbClr val="FF0000"/>
                  </a:solidFill>
                </a:rPr>
                <a:t>ik</a:t>
              </a:r>
              <a:r>
                <a:rPr lang="en-US" altLang="zh-CN" b="1" dirty="0"/>
                <a:t>。</a:t>
              </a:r>
              <a:r>
                <a:rPr lang="zh-CN" altLang="en-US" b="1" dirty="0"/>
                <a:t>例如，计算</a:t>
              </a:r>
            </a:p>
            <a:p>
              <a:pPr algn="just"/>
              <a:r>
                <a:rPr lang="zh-CN" altLang="en-US" b="1" dirty="0"/>
                <a:t>（</a:t>
              </a:r>
              <a:r>
                <a:rPr lang="en-US" altLang="zh-CN" b="1" dirty="0" err="1"/>
                <a:t>a）A</a:t>
              </a:r>
              <a:r>
                <a:rPr lang="en-US" altLang="zh-CN" b="1" dirty="0"/>
                <a:t>(</a:t>
              </a:r>
              <a:r>
                <a:rPr lang="en-US" altLang="zh-CN" b="1" dirty="0" err="1"/>
                <a:t>i,k</a:t>
              </a:r>
              <a:r>
                <a:rPr lang="en-US" altLang="zh-CN" b="1" dirty="0"/>
                <a:t>)←A(</a:t>
              </a:r>
              <a:r>
                <a:rPr lang="en-US" altLang="zh-CN" b="1" dirty="0" err="1"/>
                <a:t>i,k</a:t>
              </a:r>
              <a:r>
                <a:rPr lang="en-US" altLang="zh-CN" b="1" dirty="0"/>
                <a:t>)/ A(</a:t>
              </a:r>
              <a:r>
                <a:rPr lang="en-US" altLang="zh-CN" b="1" dirty="0" err="1"/>
                <a:t>k,k</a:t>
              </a:r>
              <a:r>
                <a:rPr lang="en-US" altLang="zh-CN" b="1" dirty="0"/>
                <a:t>)，（</a:t>
              </a:r>
              <a:r>
                <a:rPr lang="en-US" altLang="zh-CN" b="1" dirty="0" err="1"/>
                <a:t>i</a:t>
              </a:r>
              <a:r>
                <a:rPr lang="en-US" altLang="zh-CN" b="1" dirty="0"/>
                <a:t>=k+1，…，n）；</a:t>
              </a:r>
            </a:p>
            <a:p>
              <a:pPr algn="just"/>
              <a:r>
                <a:rPr lang="en-US" altLang="zh-CN" b="1" dirty="0"/>
                <a:t>（</a:t>
              </a:r>
              <a:r>
                <a:rPr lang="en-US" altLang="zh-CN" b="1" dirty="0" err="1"/>
                <a:t>b）A</a:t>
              </a:r>
              <a:r>
                <a:rPr lang="en-US" altLang="zh-CN" b="1" dirty="0"/>
                <a:t>(</a:t>
              </a:r>
              <a:r>
                <a:rPr lang="en-US" altLang="zh-CN" b="1" dirty="0" err="1"/>
                <a:t>i,j</a:t>
              </a:r>
              <a:r>
                <a:rPr lang="en-US" altLang="zh-CN" b="1" dirty="0"/>
                <a:t>)←A(</a:t>
              </a:r>
              <a:r>
                <a:rPr lang="en-US" altLang="zh-CN" b="1" dirty="0" err="1"/>
                <a:t>i,j</a:t>
              </a:r>
              <a:r>
                <a:rPr lang="en-US" altLang="zh-CN" b="1" dirty="0"/>
                <a:t>)-A(</a:t>
              </a:r>
              <a:r>
                <a:rPr lang="en-US" altLang="zh-CN" b="1" dirty="0" err="1"/>
                <a:t>i,k</a:t>
              </a:r>
              <a:r>
                <a:rPr lang="en-US" altLang="zh-CN" b="1" dirty="0"/>
                <a:t>)*A(</a:t>
              </a:r>
              <a:r>
                <a:rPr lang="en-US" altLang="zh-CN" b="1" dirty="0" err="1"/>
                <a:t>k,j</a:t>
              </a:r>
              <a:r>
                <a:rPr lang="en-US" altLang="zh-CN" b="1" dirty="0"/>
                <a:t>)，</a:t>
              </a:r>
              <a:r>
                <a:rPr lang="en-GB" altLang="zh-CN" b="1" dirty="0"/>
                <a:t>(</a:t>
              </a:r>
              <a:r>
                <a:rPr lang="en-US" altLang="zh-CN" b="1" dirty="0" err="1"/>
                <a:t>i</a:t>
              </a:r>
              <a:r>
                <a:rPr lang="en-US" altLang="zh-CN" b="1" dirty="0"/>
                <a:t>=k+1</a:t>
              </a:r>
              <a:r>
                <a:rPr lang="en-GB" altLang="zh-CN" b="1" dirty="0"/>
                <a:t>,</a:t>
              </a:r>
              <a:r>
                <a:rPr lang="en-US" altLang="zh-CN" b="1" dirty="0"/>
                <a:t>…</a:t>
              </a:r>
              <a:r>
                <a:rPr lang="en-GB" altLang="zh-CN" b="1" dirty="0"/>
                <a:t>,</a:t>
              </a:r>
              <a:r>
                <a:rPr lang="en-US" altLang="zh-CN" b="1" dirty="0" err="1"/>
                <a:t>n；j</a:t>
              </a:r>
              <a:r>
                <a:rPr lang="en-US" altLang="zh-CN" b="1" dirty="0"/>
                <a:t>=k+1</a:t>
              </a:r>
              <a:r>
                <a:rPr lang="en-GB" altLang="zh-CN" b="1" dirty="0"/>
                <a:t>,</a:t>
              </a:r>
              <a:r>
                <a:rPr lang="en-US" altLang="zh-CN" b="1" dirty="0"/>
                <a:t>…</a:t>
              </a:r>
              <a:r>
                <a:rPr lang="en-GB" altLang="zh-CN" b="1" dirty="0"/>
                <a:t>,</a:t>
              </a:r>
              <a:r>
                <a:rPr lang="en-US" altLang="zh-CN" b="1" dirty="0"/>
                <a:t>n）</a:t>
              </a:r>
              <a:r>
                <a:rPr lang="en-GB" altLang="zh-CN" b="1" dirty="0"/>
                <a:t>;</a:t>
              </a:r>
              <a:endParaRPr lang="en-US" altLang="zh-CN" b="1" dirty="0"/>
            </a:p>
            <a:p>
              <a:pPr algn="just"/>
              <a:r>
                <a:rPr lang="en-US" altLang="zh-CN" b="1" dirty="0"/>
                <a:t>（c）</a:t>
              </a:r>
              <a:r>
                <a:rPr lang="en-US" altLang="zh-CN" b="1" dirty="0">
                  <a:cs typeface="Times New Roman" panose="02020603050405020304" pitchFamily="18" charset="0"/>
                </a:rPr>
                <a:t> </a:t>
              </a:r>
              <a:r>
                <a:rPr lang="en-US" altLang="zh-CN" b="1" dirty="0"/>
                <a:t>b(</a:t>
              </a:r>
              <a:r>
                <a:rPr lang="en-US" altLang="zh-CN" b="1" dirty="0" err="1"/>
                <a:t>i</a:t>
              </a:r>
              <a:r>
                <a:rPr lang="en-US" altLang="zh-CN" b="1" dirty="0"/>
                <a:t>)←b(</a:t>
              </a:r>
              <a:r>
                <a:rPr lang="en-US" altLang="zh-CN" b="1" dirty="0" err="1"/>
                <a:t>i</a:t>
              </a:r>
              <a:r>
                <a:rPr lang="en-US" altLang="zh-CN" b="1" dirty="0"/>
                <a:t>)-A(</a:t>
              </a:r>
              <a:r>
                <a:rPr lang="en-US" altLang="zh-CN" b="1" dirty="0" err="1"/>
                <a:t>i,k</a:t>
              </a:r>
              <a:r>
                <a:rPr lang="en-US" altLang="zh-CN" b="1" dirty="0"/>
                <a:t>)* b(k)，（</a:t>
              </a:r>
              <a:r>
                <a:rPr lang="en-US" altLang="zh-CN" b="1" dirty="0" err="1"/>
                <a:t>i</a:t>
              </a:r>
              <a:r>
                <a:rPr lang="en-US" altLang="zh-CN" b="1" dirty="0"/>
                <a:t>=k+1，…，n）。</a:t>
              </a:r>
            </a:p>
            <a:p>
              <a:pPr algn="just"/>
              <a:r>
                <a:rPr lang="en-US" altLang="zh-CN" b="1" dirty="0"/>
                <a:t>    （4）</a:t>
              </a:r>
              <a:r>
                <a:rPr lang="zh-CN" altLang="en-US" b="1" dirty="0"/>
                <a:t>在高斯消去法中一般要引进行交换。</a:t>
              </a:r>
            </a:p>
            <a:p>
              <a:r>
                <a:rPr lang="zh-CN" altLang="en-US" b="1" dirty="0">
                  <a:latin typeface="宋体" panose="02010600030101010101" pitchFamily="2" charset="-122"/>
                </a:rPr>
                <a:t>如果不存在</a:t>
              </a:r>
              <a:r>
                <a:rPr lang="en-US" altLang="zh-CN" b="1" i="1" dirty="0" err="1"/>
                <a:t>i</a:t>
              </a:r>
              <a:r>
                <a:rPr lang="en-US" altLang="zh-CN" b="1" i="1" baseline="-30000" dirty="0" err="1"/>
                <a:t>k</a:t>
              </a:r>
              <a:r>
                <a:rPr lang="en-US" altLang="zh-CN" b="1" dirty="0">
                  <a:latin typeface="宋体" panose="02010600030101010101" pitchFamily="2" charset="-122"/>
                </a:rPr>
                <a:t>，</a:t>
              </a:r>
              <a:r>
                <a:rPr lang="zh-CN" altLang="en-US" b="1" dirty="0">
                  <a:latin typeface="宋体" panose="02010600030101010101" pitchFamily="2" charset="-122"/>
                </a:rPr>
                <a:t>使</a:t>
              </a:r>
              <a:r>
                <a:rPr lang="zh-CN" altLang="en-GB" b="1" dirty="0">
                  <a:latin typeface="宋体" panose="02010600030101010101" pitchFamily="2" charset="-122"/>
                </a:rPr>
                <a:t>       </a:t>
              </a:r>
              <a:r>
                <a:rPr lang="zh-CN" altLang="en-US" b="1" dirty="0">
                  <a:latin typeface="宋体" panose="02010600030101010101" pitchFamily="2" charset="-122"/>
                </a:rPr>
                <a:t>，要输出方程没有唯一解的信息。</a:t>
              </a:r>
              <a:r>
                <a:rPr lang="zh-CN" altLang="en-US" b="1" dirty="0"/>
                <a:t> </a:t>
              </a:r>
            </a:p>
          </p:txBody>
        </p:sp>
        <p:graphicFrame>
          <p:nvGraphicFramePr>
            <p:cNvPr id="28674" name="Object 4"/>
            <p:cNvGraphicFramePr>
              <a:graphicFrameLocks noChangeAspect="1"/>
            </p:cNvGraphicFramePr>
            <p:nvPr/>
          </p:nvGraphicFramePr>
          <p:xfrm>
            <a:off x="1728" y="3475"/>
            <a:ext cx="576" cy="283"/>
          </p:xfrm>
          <a:graphic>
            <a:graphicData uri="http://schemas.openxmlformats.org/presentationml/2006/ole">
              <mc:AlternateContent xmlns:mc="http://schemas.openxmlformats.org/markup-compatibility/2006">
                <mc:Choice xmlns:v="urn:schemas-microsoft-com:vml" Requires="v">
                  <p:oleObj spid="_x0000_s28704" r:id="rId5" imgW="520474" imgH="253890" progId="Equation.3">
                    <p:embed/>
                  </p:oleObj>
                </mc:Choice>
                <mc:Fallback>
                  <p:oleObj r:id="rId5" imgW="520474"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3475"/>
                          <a:ext cx="57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677" name="Group 6"/>
          <p:cNvGrpSpPr>
            <a:grpSpLocks/>
          </p:cNvGrpSpPr>
          <p:nvPr/>
        </p:nvGrpSpPr>
        <p:grpSpPr bwMode="auto">
          <a:xfrm>
            <a:off x="5616575" y="0"/>
            <a:ext cx="3527425" cy="366713"/>
            <a:chOff x="1663" y="2065"/>
            <a:chExt cx="2222" cy="231"/>
          </a:xfrm>
        </p:grpSpPr>
        <p:sp>
          <p:nvSpPr>
            <p:cNvPr id="28680" name="Rectangle 7"/>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8681" name="Line 8"/>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8678" name="Text Box 9"/>
          <p:cNvSpPr txBox="1">
            <a:spLocks noChangeArrowheads="1"/>
          </p:cNvSpPr>
          <p:nvPr/>
        </p:nvSpPr>
        <p:spPr bwMode="auto">
          <a:xfrm>
            <a:off x="231775" y="568325"/>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2</a:t>
            </a:r>
            <a:r>
              <a:rPr lang="zh-CN" altLang="en-US"/>
              <a:t>）</a:t>
            </a:r>
          </a:p>
        </p:txBody>
      </p:sp>
      <p:sp>
        <p:nvSpPr>
          <p:cNvPr id="28679" name="Rectangle 10"/>
          <p:cNvSpPr>
            <a:spLocks noChangeArrowheads="1"/>
          </p:cNvSpPr>
          <p:nvPr/>
        </p:nvSpPr>
        <p:spPr bwMode="auto">
          <a:xfrm>
            <a:off x="971550" y="54927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高斯消去法的矩阵解释</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9A4E95-C2B3-4216-A0F1-2D63CADD4AFB}" type="slidenum">
              <a:rPr lang="zh-CN" altLang="en-US" sz="1200">
                <a:solidFill>
                  <a:srgbClr val="000000"/>
                </a:solidFill>
              </a:rPr>
              <a:pPr eaLnBrk="1" hangingPunct="1"/>
              <a:t>33</a:t>
            </a:fld>
            <a:endParaRPr lang="en-US" altLang="zh-CN" sz="1200">
              <a:solidFill>
                <a:srgbClr val="000000"/>
              </a:solidFill>
            </a:endParaRPr>
          </a:p>
        </p:txBody>
      </p:sp>
      <p:sp>
        <p:nvSpPr>
          <p:cNvPr id="29702" name="Rectangle 2"/>
          <p:cNvSpPr>
            <a:spLocks noChangeArrowheads="1"/>
          </p:cNvSpPr>
          <p:nvPr/>
        </p:nvSpPr>
        <p:spPr bwMode="auto">
          <a:xfrm>
            <a:off x="250825" y="90805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solidFill>
                  <a:schemeClr val="accent1"/>
                </a:solidFill>
                <a:latin typeface="宋体" panose="02010600030101010101" pitchFamily="2" charset="-122"/>
              </a:rPr>
              <a:t>3.2.4 </a:t>
            </a:r>
            <a:r>
              <a:rPr lang="zh-CN" altLang="en-GB" b="1">
                <a:solidFill>
                  <a:schemeClr val="accent1"/>
                </a:solidFill>
                <a:latin typeface="宋体" panose="02010600030101010101" pitchFamily="2" charset="-122"/>
              </a:rPr>
              <a:t>列主元</a:t>
            </a:r>
            <a:r>
              <a:rPr lang="zh-CN" altLang="en-US" b="1">
                <a:solidFill>
                  <a:schemeClr val="accent1"/>
                </a:solidFill>
                <a:latin typeface="宋体" panose="02010600030101010101" pitchFamily="2" charset="-122"/>
              </a:rPr>
              <a:t>高斯消去法</a:t>
            </a:r>
            <a:r>
              <a:rPr lang="zh-CN" altLang="en-US" sz="1100" b="1"/>
              <a:t> </a:t>
            </a:r>
            <a:endParaRPr lang="zh-CN" altLang="en-US" b="1"/>
          </a:p>
        </p:txBody>
      </p:sp>
      <p:sp>
        <p:nvSpPr>
          <p:cNvPr id="29703" name="Rectangle 7"/>
          <p:cNvSpPr>
            <a:spLocks noChangeArrowheads="1"/>
          </p:cNvSpPr>
          <p:nvPr/>
        </p:nvSpPr>
        <p:spPr bwMode="auto">
          <a:xfrm>
            <a:off x="250825" y="2060575"/>
            <a:ext cx="83915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dirty="0">
                <a:latin typeface="宋体" panose="02010600030101010101" pitchFamily="2" charset="-122"/>
              </a:rPr>
              <a:t>    用高斯消去法解</a:t>
            </a:r>
            <a:r>
              <a:rPr lang="en-US" altLang="zh-CN" b="1" dirty="0"/>
              <a:t>Ax=b</a:t>
            </a:r>
            <a:r>
              <a:rPr lang="zh-CN" altLang="en-US" b="1" dirty="0">
                <a:latin typeface="宋体" panose="02010600030101010101" pitchFamily="2" charset="-122"/>
              </a:rPr>
              <a:t>时，其中设</a:t>
            </a:r>
            <a:r>
              <a:rPr lang="en-US" altLang="zh-CN" b="1" dirty="0"/>
              <a:t>A</a:t>
            </a:r>
            <a:r>
              <a:rPr lang="zh-CN" altLang="en-US" b="1" dirty="0">
                <a:latin typeface="宋体" panose="02010600030101010101" pitchFamily="2" charset="-122"/>
              </a:rPr>
              <a:t>为非奇异矩阵，</a:t>
            </a:r>
            <a:r>
              <a:rPr lang="zh-CN" altLang="en-US" b="1" dirty="0">
                <a:solidFill>
                  <a:srgbClr val="FF0000"/>
                </a:solidFill>
                <a:latin typeface="宋体" panose="02010600030101010101" pitchFamily="2" charset="-122"/>
              </a:rPr>
              <a:t>可能出现       情况</a:t>
            </a:r>
            <a:r>
              <a:rPr lang="zh-CN" altLang="en-US" b="1" dirty="0">
                <a:latin typeface="宋体" panose="02010600030101010101" pitchFamily="2" charset="-122"/>
              </a:rPr>
              <a:t>，这时必须进行带行交换的高斯消去法。</a:t>
            </a:r>
          </a:p>
          <a:p>
            <a:pPr eaLnBrk="1" hangingPunct="1">
              <a:lnSpc>
                <a:spcPct val="125000"/>
              </a:lnSpc>
            </a:pPr>
            <a:r>
              <a:rPr lang="zh-CN" altLang="en-US" b="1" dirty="0">
                <a:latin typeface="宋体" panose="02010600030101010101" pitchFamily="2" charset="-122"/>
              </a:rPr>
              <a:t>    但</a:t>
            </a:r>
            <a:r>
              <a:rPr lang="zh-CN" altLang="en-US" b="1" dirty="0">
                <a:solidFill>
                  <a:srgbClr val="FF0000"/>
                </a:solidFill>
                <a:latin typeface="宋体" panose="02010600030101010101" pitchFamily="2" charset="-122"/>
              </a:rPr>
              <a:t>在实际计算中即使       但其绝对值很小时</a:t>
            </a:r>
            <a:r>
              <a:rPr lang="zh-CN" altLang="en-US" b="1" dirty="0">
                <a:latin typeface="宋体" panose="02010600030101010101" pitchFamily="2" charset="-122"/>
              </a:rPr>
              <a:t>，用    作除数，会导致中间结果矩阵</a:t>
            </a:r>
            <a:r>
              <a:rPr lang="en-US" altLang="zh-CN" b="1" dirty="0"/>
              <a:t>A</a:t>
            </a:r>
            <a:r>
              <a:rPr lang="en-US" altLang="zh-CN" b="1" baseline="30000" dirty="0"/>
              <a:t>(k)</a:t>
            </a:r>
            <a:r>
              <a:rPr lang="zh-CN" altLang="en-US" b="1" dirty="0">
                <a:latin typeface="宋体" panose="02010600030101010101" pitchFamily="2" charset="-122"/>
              </a:rPr>
              <a:t>元素数量级严重增长和舍入误差的扩散，使得最后的计算结果不可靠。</a:t>
            </a:r>
            <a:r>
              <a:rPr lang="zh-CN" altLang="en-US" b="1" dirty="0"/>
              <a:t> </a:t>
            </a:r>
          </a:p>
        </p:txBody>
      </p:sp>
      <p:graphicFrame>
        <p:nvGraphicFramePr>
          <p:cNvPr id="29698" name="Object 0"/>
          <p:cNvGraphicFramePr>
            <a:graphicFrameLocks noChangeAspect="1"/>
          </p:cNvGraphicFramePr>
          <p:nvPr/>
        </p:nvGraphicFramePr>
        <p:xfrm>
          <a:off x="971550" y="2636838"/>
          <a:ext cx="990600" cy="450850"/>
        </p:xfrm>
        <a:graphic>
          <a:graphicData uri="http://schemas.openxmlformats.org/presentationml/2006/ole">
            <mc:AlternateContent xmlns:mc="http://schemas.openxmlformats.org/markup-compatibility/2006">
              <mc:Choice xmlns:v="urn:schemas-microsoft-com:vml" Requires="v">
                <p:oleObj spid="_x0000_s29767" r:id="rId3" imgW="520474" imgH="241195" progId="Equation.3">
                  <p:embed/>
                </p:oleObj>
              </mc:Choice>
              <mc:Fallback>
                <p:oleObj r:id="rId3" imgW="520474" imgH="241195"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9906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
          <p:cNvGraphicFramePr>
            <a:graphicFrameLocks noChangeAspect="1"/>
          </p:cNvGraphicFramePr>
          <p:nvPr/>
        </p:nvGraphicFramePr>
        <p:xfrm>
          <a:off x="3779838" y="3084513"/>
          <a:ext cx="914400" cy="415925"/>
        </p:xfrm>
        <a:graphic>
          <a:graphicData uri="http://schemas.openxmlformats.org/presentationml/2006/ole">
            <mc:AlternateContent xmlns:mc="http://schemas.openxmlformats.org/markup-compatibility/2006">
              <mc:Choice xmlns:v="urn:schemas-microsoft-com:vml" Requires="v">
                <p:oleObj spid="_x0000_s29768" r:id="rId5" imgW="520474" imgH="241195" progId="Equation.3">
                  <p:embed/>
                </p:oleObj>
              </mc:Choice>
              <mc:Fallback>
                <p:oleObj r:id="rId5" imgW="520474" imgH="24119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084513"/>
                        <a:ext cx="9144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2"/>
          <p:cNvGraphicFramePr>
            <a:graphicFrameLocks noChangeAspect="1"/>
          </p:cNvGraphicFramePr>
          <p:nvPr/>
        </p:nvGraphicFramePr>
        <p:xfrm>
          <a:off x="7812088" y="3141663"/>
          <a:ext cx="533400" cy="423862"/>
        </p:xfrm>
        <a:graphic>
          <a:graphicData uri="http://schemas.openxmlformats.org/presentationml/2006/ole">
            <mc:AlternateContent xmlns:mc="http://schemas.openxmlformats.org/markup-compatibility/2006">
              <mc:Choice xmlns:v="urn:schemas-microsoft-com:vml" Requires="v">
                <p:oleObj spid="_x0000_s29769" r:id="rId7" imgW="253890" imgH="241195" progId="Equation.3">
                  <p:embed/>
                </p:oleObj>
              </mc:Choice>
              <mc:Fallback>
                <p:oleObj r:id="rId7" imgW="253890" imgH="24119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3141663"/>
                        <a:ext cx="5334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105D85-E2C3-4288-8C5D-FC6F499A8D70}" type="slidenum">
              <a:rPr lang="zh-CN" altLang="en-US" sz="1200">
                <a:solidFill>
                  <a:srgbClr val="000000"/>
                </a:solidFill>
              </a:rPr>
              <a:pPr eaLnBrk="1" hangingPunct="1"/>
              <a:t>34</a:t>
            </a:fld>
            <a:endParaRPr lang="en-US" altLang="zh-CN" sz="1200">
              <a:solidFill>
                <a:srgbClr val="000000"/>
              </a:solidFill>
            </a:endParaRPr>
          </a:p>
        </p:txBody>
      </p:sp>
      <p:grpSp>
        <p:nvGrpSpPr>
          <p:cNvPr id="30727" name="Group 4"/>
          <p:cNvGrpSpPr>
            <a:grpSpLocks/>
          </p:cNvGrpSpPr>
          <p:nvPr/>
        </p:nvGrpSpPr>
        <p:grpSpPr bwMode="auto">
          <a:xfrm>
            <a:off x="428625" y="500063"/>
            <a:ext cx="4833938" cy="914400"/>
            <a:chOff x="71" y="1745"/>
            <a:chExt cx="3045" cy="576"/>
          </a:xfrm>
        </p:grpSpPr>
        <p:sp>
          <p:nvSpPr>
            <p:cNvPr id="30733" name="Rectangle 5"/>
            <p:cNvSpPr>
              <a:spLocks noChangeArrowheads="1"/>
            </p:cNvSpPr>
            <p:nvPr/>
          </p:nvSpPr>
          <p:spPr bwMode="auto">
            <a:xfrm>
              <a:off x="71" y="1835"/>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例</a:t>
              </a:r>
              <a:r>
                <a:rPr lang="en-US" altLang="zh-CN"/>
                <a:t>3.2 </a:t>
              </a:r>
              <a:r>
                <a:rPr lang="zh-CN" altLang="en-US"/>
                <a:t>设有方程组</a:t>
              </a:r>
              <a:endParaRPr lang="en-US" altLang="zh-CN"/>
            </a:p>
          </p:txBody>
        </p:sp>
        <p:graphicFrame>
          <p:nvGraphicFramePr>
            <p:cNvPr id="30725" name="Object 6"/>
            <p:cNvGraphicFramePr>
              <a:graphicFrameLocks noChangeAspect="1"/>
            </p:cNvGraphicFramePr>
            <p:nvPr/>
          </p:nvGraphicFramePr>
          <p:xfrm>
            <a:off x="1736" y="1745"/>
            <a:ext cx="1380" cy="576"/>
          </p:xfrm>
          <a:graphic>
            <a:graphicData uri="http://schemas.openxmlformats.org/presentationml/2006/ole">
              <mc:AlternateContent xmlns:mc="http://schemas.openxmlformats.org/markup-compatibility/2006">
                <mc:Choice xmlns:v="urn:schemas-microsoft-com:vml" Requires="v">
                  <p:oleObj spid="_x0000_s30845" name="Equation" r:id="rId4" imgW="1130040" imgH="482400" progId="Equation.3">
                    <p:embed/>
                  </p:oleObj>
                </mc:Choice>
                <mc:Fallback>
                  <p:oleObj name="Equation" r:id="rId4" imgW="113004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 y="1745"/>
                          <a:ext cx="1380"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399" name="Rectangle 7"/>
          <p:cNvSpPr>
            <a:spLocks noChangeArrowheads="1"/>
          </p:cNvSpPr>
          <p:nvPr/>
        </p:nvSpPr>
        <p:spPr bwMode="auto">
          <a:xfrm>
            <a:off x="785813" y="1571625"/>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t>解</a:t>
            </a:r>
            <a:endParaRPr lang="en-US" altLang="zh-CN"/>
          </a:p>
        </p:txBody>
      </p:sp>
      <p:sp>
        <p:nvSpPr>
          <p:cNvPr id="59401" name="Rectangle 9"/>
          <p:cNvSpPr>
            <a:spLocks noChangeArrowheads="1"/>
          </p:cNvSpPr>
          <p:nvPr/>
        </p:nvSpPr>
        <p:spPr bwMode="auto">
          <a:xfrm>
            <a:off x="0" y="206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[方法1] 用高斯消去法求解（用具有舍入的</a:t>
            </a:r>
            <a:r>
              <a:rPr lang="en-US" altLang="zh-CN"/>
              <a:t>4</a:t>
            </a:r>
            <a:r>
              <a:rPr lang="zh-CN" altLang="en-US"/>
              <a:t>位浮点数进行运算）。</a:t>
            </a:r>
          </a:p>
        </p:txBody>
      </p:sp>
      <p:graphicFrame>
        <p:nvGraphicFramePr>
          <p:cNvPr id="59402" name="Object 10"/>
          <p:cNvGraphicFramePr>
            <a:graphicFrameLocks noChangeAspect="1"/>
          </p:cNvGraphicFramePr>
          <p:nvPr>
            <p:extLst>
              <p:ext uri="{D42A27DB-BD31-4B8C-83A1-F6EECF244321}">
                <p14:modId xmlns:p14="http://schemas.microsoft.com/office/powerpoint/2010/main" val="3295232567"/>
              </p:ext>
            </p:extLst>
          </p:nvPr>
        </p:nvGraphicFramePr>
        <p:xfrm>
          <a:off x="468313" y="2564904"/>
          <a:ext cx="7683500" cy="1046163"/>
        </p:xfrm>
        <a:graphic>
          <a:graphicData uri="http://schemas.openxmlformats.org/presentationml/2006/ole">
            <mc:AlternateContent xmlns:mc="http://schemas.openxmlformats.org/markup-compatibility/2006">
              <mc:Choice xmlns:v="urn:schemas-microsoft-com:vml" Requires="v">
                <p:oleObj spid="_x0000_s30846" name="Equation" r:id="rId6" imgW="3352680" imgH="482400" progId="">
                  <p:embed/>
                </p:oleObj>
              </mc:Choice>
              <mc:Fallback>
                <p:oleObj name="Equation" r:id="rId6" imgW="3352680" imgH="482400" progId="">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564904"/>
                        <a:ext cx="76835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30" name="Group 18"/>
          <p:cNvGrpSpPr>
            <a:grpSpLocks/>
          </p:cNvGrpSpPr>
          <p:nvPr/>
        </p:nvGrpSpPr>
        <p:grpSpPr bwMode="auto">
          <a:xfrm>
            <a:off x="5651500" y="0"/>
            <a:ext cx="3446463" cy="366713"/>
            <a:chOff x="3560" y="0"/>
            <a:chExt cx="2171" cy="231"/>
          </a:xfrm>
        </p:grpSpPr>
        <p:sp>
          <p:nvSpPr>
            <p:cNvPr id="30731" name="Rectangle 16"/>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0732" name="Line 17"/>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9412" name="Object 20"/>
          <p:cNvGraphicFramePr>
            <a:graphicFrameLocks noChangeAspect="1"/>
          </p:cNvGraphicFramePr>
          <p:nvPr>
            <p:extLst>
              <p:ext uri="{D42A27DB-BD31-4B8C-83A1-F6EECF244321}">
                <p14:modId xmlns:p14="http://schemas.microsoft.com/office/powerpoint/2010/main" val="68604279"/>
              </p:ext>
            </p:extLst>
          </p:nvPr>
        </p:nvGraphicFramePr>
        <p:xfrm>
          <a:off x="684213" y="3499321"/>
          <a:ext cx="3168650" cy="908050"/>
        </p:xfrm>
        <a:graphic>
          <a:graphicData uri="http://schemas.openxmlformats.org/presentationml/2006/ole">
            <mc:AlternateContent xmlns:mc="http://schemas.openxmlformats.org/markup-compatibility/2006">
              <mc:Choice xmlns:v="urn:schemas-microsoft-com:vml" Requires="v">
                <p:oleObj spid="_x0000_s30847" name="Equation" r:id="rId8" imgW="1143000" imgH="431640" progId="">
                  <p:embed/>
                </p:oleObj>
              </mc:Choice>
              <mc:Fallback>
                <p:oleObj name="Equation" r:id="rId8" imgW="1143000" imgH="431640" progId="">
                  <p:embed/>
                  <p:pic>
                    <p:nvPicPr>
                      <p:cNvPr id="0" name="Object 20"/>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684213" y="3499321"/>
                        <a:ext cx="31686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3" name="Object 21"/>
          <p:cNvGraphicFramePr>
            <a:graphicFrameLocks noChangeAspect="1"/>
          </p:cNvGraphicFramePr>
          <p:nvPr>
            <p:extLst>
              <p:ext uri="{D42A27DB-BD31-4B8C-83A1-F6EECF244321}">
                <p14:modId xmlns:p14="http://schemas.microsoft.com/office/powerpoint/2010/main" val="2661356053"/>
              </p:ext>
            </p:extLst>
          </p:nvPr>
        </p:nvGraphicFramePr>
        <p:xfrm>
          <a:off x="655638" y="4283075"/>
          <a:ext cx="6092825" cy="1809750"/>
        </p:xfrm>
        <a:graphic>
          <a:graphicData uri="http://schemas.openxmlformats.org/presentationml/2006/ole">
            <mc:AlternateContent xmlns:mc="http://schemas.openxmlformats.org/markup-compatibility/2006">
              <mc:Choice xmlns:v="urn:schemas-microsoft-com:vml" Requires="v">
                <p:oleObj spid="_x0000_s30848" name="Equation" r:id="rId10" imgW="2869920" imgH="736560" progId="Equation.DSMT4">
                  <p:embed/>
                </p:oleObj>
              </mc:Choice>
              <mc:Fallback>
                <p:oleObj name="Equation" r:id="rId10" imgW="2869920" imgH="736560" progId="Equation.DSMT4">
                  <p:embed/>
                  <p:pic>
                    <p:nvPicPr>
                      <p:cNvPr id="0" name="Object 21"/>
                      <p:cNvPicPr>
                        <a:picLocks noChangeAspect="1" noChangeArrowheads="1"/>
                      </p:cNvPicPr>
                      <p:nvPr/>
                    </p:nvPicPr>
                    <p:blipFill>
                      <a:blip r:embed="rId11">
                        <a:lum bright="-100000" contrast="-100000"/>
                      </a:blip>
                      <a:srcRect/>
                      <a:stretch>
                        <a:fillRect/>
                      </a:stretch>
                    </p:blipFill>
                    <p:spPr bwMode="auto">
                      <a:xfrm>
                        <a:off x="655638" y="4283075"/>
                        <a:ext cx="6092825" cy="180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0"/>
          <p:cNvGraphicFramePr>
            <a:graphicFrameLocks noChangeAspect="1"/>
          </p:cNvGraphicFramePr>
          <p:nvPr>
            <p:extLst>
              <p:ext uri="{D42A27DB-BD31-4B8C-83A1-F6EECF244321}">
                <p14:modId xmlns:p14="http://schemas.microsoft.com/office/powerpoint/2010/main" val="727856913"/>
              </p:ext>
            </p:extLst>
          </p:nvPr>
        </p:nvGraphicFramePr>
        <p:xfrm>
          <a:off x="5868144" y="5627462"/>
          <a:ext cx="3168352" cy="1185048"/>
        </p:xfrm>
        <a:graphic>
          <a:graphicData uri="http://schemas.openxmlformats.org/presentationml/2006/ole">
            <mc:AlternateContent xmlns:mc="http://schemas.openxmlformats.org/markup-compatibility/2006">
              <mc:Choice xmlns:v="urn:schemas-microsoft-com:vml" Requires="v">
                <p:oleObj spid="_x0000_s30849" name="Equation" r:id="rId12" imgW="2666880" imgH="990360" progId="">
                  <p:embed/>
                </p:oleObj>
              </mc:Choice>
              <mc:Fallback>
                <p:oleObj name="Equation" r:id="rId12" imgW="2666880" imgH="990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8144" y="5627462"/>
                        <a:ext cx="3168352" cy="1185048"/>
                      </a:xfrm>
                      <a:prstGeom prst="rect">
                        <a:avLst/>
                      </a:prstGeom>
                      <a:noFill/>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randombar(horizontal)">
                                      <p:cBhvr>
                                        <p:cTn id="7" dur="500"/>
                                        <p:tgtEl>
                                          <p:spTgt spid="30726"/>
                                        </p:tgtEl>
                                      </p:cBhvr>
                                    </p:animEffect>
                                  </p:childTnLst>
                                </p:cTn>
                              </p:par>
                              <p:par>
                                <p:cTn id="8" presetID="14" presetClass="entr" presetSubtype="10" fill="hold" nodeType="withEffect">
                                  <p:stCondLst>
                                    <p:cond delay="0"/>
                                  </p:stCondLst>
                                  <p:childTnLst>
                                    <p:set>
                                      <p:cBhvr>
                                        <p:cTn id="9" dur="1" fill="hold">
                                          <p:stCondLst>
                                            <p:cond delay="0"/>
                                          </p:stCondLst>
                                        </p:cTn>
                                        <p:tgtEl>
                                          <p:spTgt spid="59402"/>
                                        </p:tgtEl>
                                        <p:attrNameLst>
                                          <p:attrName>style.visibility</p:attrName>
                                        </p:attrNameLst>
                                      </p:cBhvr>
                                      <p:to>
                                        <p:strVal val="visible"/>
                                      </p:to>
                                    </p:set>
                                    <p:animEffect transition="in" filter="randombar(horizontal)">
                                      <p:cBhvr>
                                        <p:cTn id="10" dur="500"/>
                                        <p:tgtEl>
                                          <p:spTgt spid="59402"/>
                                        </p:tgtEl>
                                      </p:cBhvr>
                                    </p:animEffect>
                                  </p:childTnLst>
                                </p:cTn>
                              </p:par>
                              <p:par>
                                <p:cTn id="11" presetID="14" presetClass="entr" presetSubtype="10" fill="hold" nodeType="withEffect">
                                  <p:stCondLst>
                                    <p:cond delay="0"/>
                                  </p:stCondLst>
                                  <p:childTnLst>
                                    <p:set>
                                      <p:cBhvr>
                                        <p:cTn id="12" dur="1" fill="hold">
                                          <p:stCondLst>
                                            <p:cond delay="0"/>
                                          </p:stCondLst>
                                        </p:cTn>
                                        <p:tgtEl>
                                          <p:spTgt spid="59412"/>
                                        </p:tgtEl>
                                        <p:attrNameLst>
                                          <p:attrName>style.visibility</p:attrName>
                                        </p:attrNameLst>
                                      </p:cBhvr>
                                      <p:to>
                                        <p:strVal val="visible"/>
                                      </p:to>
                                    </p:set>
                                    <p:animEffect transition="in" filter="randombar(horizontal)">
                                      <p:cBhvr>
                                        <p:cTn id="13" dur="500"/>
                                        <p:tgtEl>
                                          <p:spTgt spid="59412"/>
                                        </p:tgtEl>
                                      </p:cBhvr>
                                    </p:animEffect>
                                  </p:childTnLst>
                                </p:cTn>
                              </p:par>
                              <p:par>
                                <p:cTn id="14" presetID="14" presetClass="entr" presetSubtype="10" fill="hold" nodeType="withEffect">
                                  <p:stCondLst>
                                    <p:cond delay="0"/>
                                  </p:stCondLst>
                                  <p:childTnLst>
                                    <p:set>
                                      <p:cBhvr>
                                        <p:cTn id="15" dur="1" fill="hold">
                                          <p:stCondLst>
                                            <p:cond delay="0"/>
                                          </p:stCondLst>
                                        </p:cTn>
                                        <p:tgtEl>
                                          <p:spTgt spid="59413"/>
                                        </p:tgtEl>
                                        <p:attrNameLst>
                                          <p:attrName>style.visibility</p:attrName>
                                        </p:attrNameLst>
                                      </p:cBhvr>
                                      <p:to>
                                        <p:strVal val="visible"/>
                                      </p:to>
                                    </p:set>
                                    <p:animEffect transition="in" filter="randombar(horizontal)">
                                      <p:cBhvr>
                                        <p:cTn id="16" dur="500"/>
                                        <p:tgtEl>
                                          <p:spTgt spid="59413"/>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A2BF5D-3B97-46A7-B6BB-1ACB492ABBF6}" type="slidenum">
              <a:rPr lang="zh-CN" altLang="en-US" sz="1200">
                <a:solidFill>
                  <a:srgbClr val="000000"/>
                </a:solidFill>
              </a:rPr>
              <a:pPr eaLnBrk="1" hangingPunct="1"/>
              <a:t>35</a:t>
            </a:fld>
            <a:endParaRPr lang="en-US" altLang="zh-CN" sz="1200">
              <a:solidFill>
                <a:srgbClr val="000000"/>
              </a:solidFill>
            </a:endParaRPr>
          </a:p>
        </p:txBody>
      </p:sp>
      <p:graphicFrame>
        <p:nvGraphicFramePr>
          <p:cNvPr id="60420" name="Object 4"/>
          <p:cNvGraphicFramePr>
            <a:graphicFrameLocks noGrp="1" noChangeAspect="1"/>
          </p:cNvGraphicFramePr>
          <p:nvPr>
            <p:ph type="title" idx="4294967295"/>
            <p:extLst>
              <p:ext uri="{D42A27DB-BD31-4B8C-83A1-F6EECF244321}">
                <p14:modId xmlns:p14="http://schemas.microsoft.com/office/powerpoint/2010/main" val="339877918"/>
              </p:ext>
            </p:extLst>
          </p:nvPr>
        </p:nvGraphicFramePr>
        <p:xfrm>
          <a:off x="184302" y="2360987"/>
          <a:ext cx="5326024" cy="839788"/>
        </p:xfrm>
        <a:graphic>
          <a:graphicData uri="http://schemas.openxmlformats.org/presentationml/2006/ole">
            <mc:AlternateContent xmlns:mc="http://schemas.openxmlformats.org/markup-compatibility/2006">
              <mc:Choice xmlns:v="urn:schemas-microsoft-com:vml" Requires="v">
                <p:oleObj spid="_x0000_s31838" name="Equation" r:id="rId4" imgW="3060360" imgH="482400" progId="">
                  <p:embed/>
                </p:oleObj>
              </mc:Choice>
              <mc:Fallback>
                <p:oleObj name="Equation" r:id="rId4" imgW="3060360" imgH="4824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302" y="2360987"/>
                        <a:ext cx="5326024" cy="839788"/>
                      </a:xfrm>
                      <a:prstGeom prst="rect">
                        <a:avLst/>
                      </a:prstGeom>
                      <a:noFill/>
                      <a:extLst/>
                    </p:spPr>
                  </p:pic>
                </p:oleObj>
              </mc:Fallback>
            </mc:AlternateContent>
          </a:graphicData>
        </a:graphic>
      </p:graphicFrame>
      <p:sp>
        <p:nvSpPr>
          <p:cNvPr id="60421" name="Rectangle 5"/>
          <p:cNvSpPr>
            <a:spLocks noChangeArrowheads="1"/>
          </p:cNvSpPr>
          <p:nvPr/>
        </p:nvSpPr>
        <p:spPr bwMode="auto">
          <a:xfrm>
            <a:off x="395288" y="3500438"/>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回代，求得解</a:t>
            </a:r>
            <a:r>
              <a:rPr lang="en-US" altLang="zh-CN" i="1"/>
              <a:t>x</a:t>
            </a:r>
            <a:r>
              <a:rPr lang="en-US" altLang="zh-CN" baseline="-30000"/>
              <a:t>2</a:t>
            </a:r>
            <a:r>
              <a:rPr lang="en-US" altLang="zh-CN"/>
              <a:t>=1.000</a:t>
            </a:r>
            <a:r>
              <a:rPr lang="en-US" altLang="zh-CN">
                <a:latin typeface="宋体" panose="02010600030101010101" pitchFamily="2" charset="-122"/>
              </a:rPr>
              <a:t>，</a:t>
            </a:r>
            <a:r>
              <a:rPr lang="en-US" altLang="zh-CN" i="1"/>
              <a:t>x</a:t>
            </a:r>
            <a:r>
              <a:rPr lang="en-US" altLang="zh-CN" baseline="-30000"/>
              <a:t>1</a:t>
            </a:r>
            <a:r>
              <a:rPr lang="en-US" altLang="zh-CN"/>
              <a:t>=0.000</a:t>
            </a:r>
          </a:p>
        </p:txBody>
      </p:sp>
      <p:graphicFrame>
        <p:nvGraphicFramePr>
          <p:cNvPr id="31747" name="Object 7"/>
          <p:cNvGraphicFramePr>
            <a:graphicFrameLocks noChangeAspect="1"/>
          </p:cNvGraphicFramePr>
          <p:nvPr/>
        </p:nvGraphicFramePr>
        <p:xfrm>
          <a:off x="571500" y="928688"/>
          <a:ext cx="7683500" cy="1046162"/>
        </p:xfrm>
        <a:graphic>
          <a:graphicData uri="http://schemas.openxmlformats.org/presentationml/2006/ole">
            <mc:AlternateContent xmlns:mc="http://schemas.openxmlformats.org/markup-compatibility/2006">
              <mc:Choice xmlns:v="urn:schemas-microsoft-com:vml" Requires="v">
                <p:oleObj spid="_x0000_s31839" name="Equation" r:id="rId6" imgW="3352680" imgH="482400" progId="">
                  <p:embed/>
                </p:oleObj>
              </mc:Choice>
              <mc:Fallback>
                <p:oleObj name="Equation" r:id="rId6" imgW="3352680" imgH="4824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928688"/>
                        <a:ext cx="76835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nvGraphicFramePr>
        <p:xfrm>
          <a:off x="2700338" y="4221163"/>
          <a:ext cx="2808287" cy="1171575"/>
        </p:xfrm>
        <a:graphic>
          <a:graphicData uri="http://schemas.openxmlformats.org/presentationml/2006/ole">
            <mc:AlternateContent xmlns:mc="http://schemas.openxmlformats.org/markup-compatibility/2006">
              <mc:Choice xmlns:v="urn:schemas-microsoft-com:vml" Requires="v">
                <p:oleObj spid="_x0000_s31840" name="Equation" r:id="rId8" imgW="1130040" imgH="482400" progId="Equation.3">
                  <p:embed/>
                </p:oleObj>
              </mc:Choice>
              <mc:Fallback>
                <p:oleObj name="Equation" r:id="rId8" imgW="1130040" imgH="4824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221163"/>
                        <a:ext cx="2808287"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Text Box 11"/>
          <p:cNvSpPr txBox="1">
            <a:spLocks noChangeArrowheads="1"/>
          </p:cNvSpPr>
          <p:nvPr/>
        </p:nvSpPr>
        <p:spPr bwMode="auto">
          <a:xfrm>
            <a:off x="395288" y="45085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不满足原方程：</a:t>
            </a:r>
          </a:p>
        </p:txBody>
      </p:sp>
      <p:sp>
        <p:nvSpPr>
          <p:cNvPr id="60428" name="AutoShape 12"/>
          <p:cNvSpPr>
            <a:spLocks noChangeArrowheads="1"/>
          </p:cNvSpPr>
          <p:nvPr/>
        </p:nvSpPr>
        <p:spPr bwMode="auto">
          <a:xfrm>
            <a:off x="5867400" y="4797425"/>
            <a:ext cx="976313" cy="269875"/>
          </a:xfrm>
          <a:prstGeom prst="rightArrow">
            <a:avLst>
              <a:gd name="adj1" fmla="val 50000"/>
              <a:gd name="adj2" fmla="val 90441"/>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9" name="Text Box 13"/>
          <p:cNvSpPr txBox="1">
            <a:spLocks noChangeArrowheads="1"/>
          </p:cNvSpPr>
          <p:nvPr/>
        </p:nvSpPr>
        <p:spPr bwMode="auto">
          <a:xfrm>
            <a:off x="6877050" y="46529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错误</a:t>
            </a:r>
          </a:p>
        </p:txBody>
      </p:sp>
      <p:grpSp>
        <p:nvGrpSpPr>
          <p:cNvPr id="31755" name="Group 14"/>
          <p:cNvGrpSpPr>
            <a:grpSpLocks/>
          </p:cNvGrpSpPr>
          <p:nvPr/>
        </p:nvGrpSpPr>
        <p:grpSpPr bwMode="auto">
          <a:xfrm>
            <a:off x="5651500" y="0"/>
            <a:ext cx="3446463" cy="366713"/>
            <a:chOff x="3560" y="0"/>
            <a:chExt cx="2171" cy="231"/>
          </a:xfrm>
        </p:grpSpPr>
        <p:sp>
          <p:nvSpPr>
            <p:cNvPr id="31756" name="Rectangle 1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1757" name="Line 1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 name="Object 4"/>
          <p:cNvGraphicFramePr>
            <a:graphicFrameLocks noChangeAspect="1"/>
          </p:cNvGraphicFramePr>
          <p:nvPr>
            <p:extLst>
              <p:ext uri="{D42A27DB-BD31-4B8C-83A1-F6EECF244321}">
                <p14:modId xmlns:p14="http://schemas.microsoft.com/office/powerpoint/2010/main" val="4109121180"/>
              </p:ext>
            </p:extLst>
          </p:nvPr>
        </p:nvGraphicFramePr>
        <p:xfrm>
          <a:off x="5748635" y="2048918"/>
          <a:ext cx="3144540" cy="1377451"/>
        </p:xfrm>
        <a:graphic>
          <a:graphicData uri="http://schemas.openxmlformats.org/presentationml/2006/ole">
            <mc:AlternateContent xmlns:mc="http://schemas.openxmlformats.org/markup-compatibility/2006">
              <mc:Choice xmlns:v="urn:schemas-microsoft-com:vml" Requires="v">
                <p:oleObj spid="_x0000_s31841" name="Equation" r:id="rId10" imgW="2705040" imgH="1168200" progId="">
                  <p:embed/>
                </p:oleObj>
              </mc:Choice>
              <mc:Fallback>
                <p:oleObj name="Equation" r:id="rId10" imgW="2705040" imgH="1168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48635" y="2048918"/>
                        <a:ext cx="3144540" cy="1377451"/>
                      </a:xfrm>
                      <a:prstGeom prst="rect">
                        <a:avLst/>
                      </a:prstGeom>
                      <a:noFill/>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41AD13-67C2-449C-84EF-8D772634ED2A}" type="slidenum">
              <a:rPr lang="zh-CN" altLang="en-US" sz="1200">
                <a:solidFill>
                  <a:srgbClr val="000000"/>
                </a:solidFill>
              </a:rPr>
              <a:pPr eaLnBrk="1" hangingPunct="1"/>
              <a:t>36</a:t>
            </a:fld>
            <a:endParaRPr lang="en-US" altLang="zh-CN" sz="1200">
              <a:solidFill>
                <a:srgbClr val="000000"/>
              </a:solidFill>
            </a:endParaRPr>
          </a:p>
        </p:txBody>
      </p:sp>
      <p:sp>
        <p:nvSpPr>
          <p:cNvPr id="32774" name="Rectangle 5"/>
          <p:cNvSpPr>
            <a:spLocks noChangeArrowheads="1"/>
          </p:cNvSpPr>
          <p:nvPr/>
        </p:nvSpPr>
        <p:spPr bwMode="auto">
          <a:xfrm>
            <a:off x="0" y="68580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zh-CN" altLang="en-US" b="1" dirty="0">
                <a:latin typeface="宋体" panose="02010600030101010101" pitchFamily="2" charset="-122"/>
              </a:rPr>
              <a:t>方法</a:t>
            </a:r>
            <a:r>
              <a:rPr lang="zh-CN" altLang="en-US" b="1" dirty="0"/>
              <a:t>2] </a:t>
            </a:r>
            <a:r>
              <a:rPr lang="zh-CN" altLang="en-US" b="1" dirty="0">
                <a:latin typeface="宋体" panose="02010600030101010101" pitchFamily="2" charset="-122"/>
              </a:rPr>
              <a:t>用具有行交换的高斯消去法（</a:t>
            </a:r>
            <a:r>
              <a:rPr lang="zh-CN" altLang="en-US" b="1" dirty="0">
                <a:solidFill>
                  <a:srgbClr val="FF0000"/>
                </a:solidFill>
                <a:latin typeface="宋体" panose="02010600030101010101" pitchFamily="2" charset="-122"/>
              </a:rPr>
              <a:t>避免小主元</a:t>
            </a:r>
            <a:r>
              <a:rPr lang="zh-CN" altLang="en-US" b="1" dirty="0">
                <a:latin typeface="宋体" panose="02010600030101010101" pitchFamily="2" charset="-122"/>
              </a:rPr>
              <a:t>）。</a:t>
            </a:r>
            <a:r>
              <a:rPr lang="zh-CN" altLang="en-US" sz="1100" b="1" dirty="0"/>
              <a:t> </a:t>
            </a:r>
            <a:endParaRPr lang="zh-CN" altLang="en-US" b="1" dirty="0"/>
          </a:p>
        </p:txBody>
      </p:sp>
      <p:sp>
        <p:nvSpPr>
          <p:cNvPr id="32775" name="Rectangle 8"/>
          <p:cNvSpPr>
            <a:spLocks noChangeArrowheads="1"/>
          </p:cNvSpPr>
          <p:nvPr/>
        </p:nvSpPr>
        <p:spPr bwMode="auto">
          <a:xfrm>
            <a:off x="250825" y="2997200"/>
            <a:ext cx="1258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m</a:t>
            </a:r>
            <a:r>
              <a:rPr lang="en-US" altLang="zh-CN" sz="2000" baseline="-30000"/>
              <a:t>21</a:t>
            </a:r>
            <a:r>
              <a:rPr lang="en-US" altLang="zh-CN" sz="2000"/>
              <a:t>=-10</a:t>
            </a:r>
            <a:r>
              <a:rPr lang="en-US" altLang="zh-CN" sz="2000" baseline="30000"/>
              <a:t>-4</a:t>
            </a:r>
          </a:p>
        </p:txBody>
      </p:sp>
      <p:graphicFrame>
        <p:nvGraphicFramePr>
          <p:cNvPr id="32770" name="Object 7"/>
          <p:cNvGraphicFramePr>
            <a:graphicFrameLocks noChangeAspect="1"/>
          </p:cNvGraphicFramePr>
          <p:nvPr/>
        </p:nvGraphicFramePr>
        <p:xfrm>
          <a:off x="0" y="1196975"/>
          <a:ext cx="8104188" cy="1217613"/>
        </p:xfrm>
        <a:graphic>
          <a:graphicData uri="http://schemas.openxmlformats.org/presentationml/2006/ole">
            <mc:AlternateContent xmlns:mc="http://schemas.openxmlformats.org/markup-compatibility/2006">
              <mc:Choice xmlns:v="urn:schemas-microsoft-com:vml" Requires="v">
                <p:oleObj spid="_x0000_s32850" name="Equation" r:id="rId4" imgW="3479760" imgH="482400" progId="">
                  <p:embed/>
                </p:oleObj>
              </mc:Choice>
              <mc:Fallback>
                <p:oleObj name="Equation" r:id="rId4" imgW="3479760" imgH="4824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975"/>
                        <a:ext cx="8104188"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6"/>
          <p:cNvGraphicFramePr>
            <a:graphicFrameLocks noChangeAspect="1"/>
          </p:cNvGraphicFramePr>
          <p:nvPr/>
        </p:nvGraphicFramePr>
        <p:xfrm>
          <a:off x="1790700" y="2420938"/>
          <a:ext cx="5416550" cy="1046162"/>
        </p:xfrm>
        <a:graphic>
          <a:graphicData uri="http://schemas.openxmlformats.org/presentationml/2006/ole">
            <mc:AlternateContent xmlns:mc="http://schemas.openxmlformats.org/markup-compatibility/2006">
              <mc:Choice xmlns:v="urn:schemas-microsoft-com:vml" Requires="v">
                <p:oleObj spid="_x0000_s32851" name="Equation" r:id="rId6" imgW="2793960" imgH="482400" progId="">
                  <p:embed/>
                </p:oleObj>
              </mc:Choice>
              <mc:Fallback>
                <p:oleObj name="Equation" r:id="rId6" imgW="2793960" imgH="48240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420938"/>
                        <a:ext cx="54165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AutoShape 9"/>
          <p:cNvSpPr>
            <a:spLocks noChangeArrowheads="1"/>
          </p:cNvSpPr>
          <p:nvPr/>
        </p:nvSpPr>
        <p:spPr bwMode="auto">
          <a:xfrm>
            <a:off x="250825" y="2708275"/>
            <a:ext cx="1143000" cy="333375"/>
          </a:xfrm>
          <a:prstGeom prst="rightArrow">
            <a:avLst>
              <a:gd name="adj1" fmla="val 50000"/>
              <a:gd name="adj2" fmla="val 85714"/>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7" name="Rectangle 10"/>
          <p:cNvSpPr>
            <a:spLocks noChangeArrowheads="1"/>
          </p:cNvSpPr>
          <p:nvPr/>
        </p:nvSpPr>
        <p:spPr bwMode="auto">
          <a:xfrm>
            <a:off x="755650" y="3716338"/>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r>
              <a:rPr lang="en-US" altLang="zh-CN" baseline="-30000"/>
              <a:t>2</a:t>
            </a:r>
            <a:r>
              <a:rPr lang="en-US" altLang="zh-CN"/>
              <a:t>=1.00</a:t>
            </a:r>
            <a:r>
              <a:rPr lang="en-US" altLang="zh-CN">
                <a:latin typeface="宋体" panose="02010600030101010101" pitchFamily="2" charset="-122"/>
              </a:rPr>
              <a:t>，</a:t>
            </a:r>
            <a:r>
              <a:rPr lang="en-US" altLang="zh-CN" i="1"/>
              <a:t>x</a:t>
            </a:r>
            <a:r>
              <a:rPr lang="en-US" altLang="zh-CN" baseline="-30000"/>
              <a:t>1</a:t>
            </a:r>
            <a:r>
              <a:rPr lang="en-US" altLang="zh-CN"/>
              <a:t>=1.00</a:t>
            </a:r>
            <a:r>
              <a:rPr lang="en-US" altLang="zh-CN" sz="1100"/>
              <a:t> </a:t>
            </a:r>
            <a:endParaRPr lang="en-US" altLang="zh-CN"/>
          </a:p>
        </p:txBody>
      </p:sp>
      <p:sp>
        <p:nvSpPr>
          <p:cNvPr id="28684" name="Rectangle 12"/>
          <p:cNvSpPr>
            <a:spLocks noChangeArrowheads="1"/>
          </p:cNvSpPr>
          <p:nvPr/>
        </p:nvSpPr>
        <p:spPr bwMode="auto">
          <a:xfrm>
            <a:off x="357188" y="428625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a:t>
            </a:r>
            <a:r>
              <a:rPr lang="zh-CN" altLang="en-US" b="1" dirty="0">
                <a:latin typeface="楷体_GB2312" pitchFamily="49" charset="-122"/>
                <a:ea typeface="楷体_GB2312" pitchFamily="49" charset="-122"/>
              </a:rPr>
              <a:t>方法1计算失败的原因，是用了一个</a:t>
            </a:r>
            <a:r>
              <a:rPr lang="zh-CN" altLang="en-US" b="1" dirty="0">
                <a:solidFill>
                  <a:srgbClr val="FF0000"/>
                </a:solidFill>
                <a:latin typeface="楷体_GB2312" pitchFamily="49" charset="-122"/>
                <a:ea typeface="楷体_GB2312" pitchFamily="49" charset="-122"/>
              </a:rPr>
              <a:t>绝对值很小的数作除数</a:t>
            </a:r>
            <a:r>
              <a:rPr lang="zh-CN" altLang="en-US" b="1" dirty="0">
                <a:latin typeface="楷体_GB2312" pitchFamily="49" charset="-122"/>
                <a:ea typeface="楷体_GB2312" pitchFamily="49" charset="-122"/>
              </a:rPr>
              <a:t>，乘数很大，引起</a:t>
            </a:r>
            <a:r>
              <a:rPr lang="zh-CN" altLang="en-US" b="1" dirty="0">
                <a:solidFill>
                  <a:srgbClr val="FF0000"/>
                </a:solidFill>
                <a:latin typeface="楷体_GB2312" pitchFamily="49" charset="-122"/>
                <a:ea typeface="楷体_GB2312" pitchFamily="49" charset="-122"/>
              </a:rPr>
              <a:t>约化中间结果数量很严重增长</a:t>
            </a:r>
            <a:r>
              <a:rPr lang="zh-CN" altLang="en-US" b="1" dirty="0">
                <a:latin typeface="楷体_GB2312" pitchFamily="49" charset="-122"/>
                <a:ea typeface="楷体_GB2312" pitchFamily="49" charset="-122"/>
              </a:rPr>
              <a:t>，再舍入就使得计算结果不可靠了。</a:t>
            </a:r>
            <a:r>
              <a:rPr lang="zh-CN" altLang="en-US" dirty="0"/>
              <a:t> </a:t>
            </a:r>
          </a:p>
        </p:txBody>
      </p:sp>
      <p:graphicFrame>
        <p:nvGraphicFramePr>
          <p:cNvPr id="32772" name="Object 14"/>
          <p:cNvGraphicFramePr>
            <a:graphicFrameLocks noChangeAspect="1"/>
          </p:cNvGraphicFramePr>
          <p:nvPr/>
        </p:nvGraphicFramePr>
        <p:xfrm>
          <a:off x="971550" y="5916613"/>
          <a:ext cx="3311525" cy="941387"/>
        </p:xfrm>
        <a:graphic>
          <a:graphicData uri="http://schemas.openxmlformats.org/presentationml/2006/ole">
            <mc:AlternateContent xmlns:mc="http://schemas.openxmlformats.org/markup-compatibility/2006">
              <mc:Choice xmlns:v="urn:schemas-microsoft-com:vml" Requires="v">
                <p:oleObj spid="_x0000_s32852" name="Equation" r:id="rId8" imgW="1384200" imgH="393480" progId="">
                  <p:embed/>
                </p:oleObj>
              </mc:Choice>
              <mc:Fallback>
                <p:oleObj name="Equation" r:id="rId8" imgW="1384200" imgH="393480" progId="">
                  <p:embed/>
                  <p:pic>
                    <p:nvPicPr>
                      <p:cNvPr id="0" name="Object 14"/>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971550" y="5916613"/>
                        <a:ext cx="33115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9" name="Rectangle 15"/>
          <p:cNvSpPr>
            <a:spLocks noChangeArrowheads="1"/>
          </p:cNvSpPr>
          <p:nvPr/>
        </p:nvSpPr>
        <p:spPr bwMode="auto">
          <a:xfrm>
            <a:off x="142875" y="55006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精确解为</a:t>
            </a:r>
          </a:p>
        </p:txBody>
      </p:sp>
      <p:sp>
        <p:nvSpPr>
          <p:cNvPr id="32780" name="Rectangle 16"/>
          <p:cNvSpPr>
            <a:spLocks noChangeArrowheads="1"/>
          </p:cNvSpPr>
          <p:nvPr/>
        </p:nvSpPr>
        <p:spPr bwMode="auto">
          <a:xfrm>
            <a:off x="4572000" y="6400800"/>
            <a:ext cx="439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或 </a:t>
            </a:r>
            <a:r>
              <a:rPr lang="en-US" altLang="zh-CN" i="1"/>
              <a:t>x</a:t>
            </a:r>
            <a:r>
              <a:rPr lang="en-US" altLang="zh-CN"/>
              <a:t>*=(0.9998999，1.00010001)</a:t>
            </a:r>
            <a:r>
              <a:rPr lang="en-US" altLang="zh-CN" baseline="30000"/>
              <a:t>T</a:t>
            </a:r>
            <a:endParaRPr lang="zh-CN" altLang="en-US"/>
          </a:p>
        </p:txBody>
      </p:sp>
      <p:grpSp>
        <p:nvGrpSpPr>
          <p:cNvPr id="32781" name="Group 17"/>
          <p:cNvGrpSpPr>
            <a:grpSpLocks/>
          </p:cNvGrpSpPr>
          <p:nvPr/>
        </p:nvGrpSpPr>
        <p:grpSpPr bwMode="auto">
          <a:xfrm>
            <a:off x="5651500" y="0"/>
            <a:ext cx="3446463" cy="366713"/>
            <a:chOff x="3560" y="0"/>
            <a:chExt cx="2171" cy="231"/>
          </a:xfrm>
        </p:grpSpPr>
        <p:sp>
          <p:nvSpPr>
            <p:cNvPr id="32782" name="Rectangle 18"/>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2783" name="Line 19"/>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3" name="直接连接符 2"/>
          <p:cNvCxnSpPr/>
          <p:nvPr/>
        </p:nvCxnSpPr>
        <p:spPr>
          <a:xfrm>
            <a:off x="0" y="5486579"/>
            <a:ext cx="9144000" cy="0"/>
          </a:xfrm>
          <a:prstGeom prst="line">
            <a:avLst/>
          </a:prstGeom>
          <a:ln>
            <a:solidFill>
              <a:srgbClr val="00000C"/>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randombar(horizontal)">
                                      <p:cBhvr>
                                        <p:cTn id="7" dur="500"/>
                                        <p:tgtEl>
                                          <p:spTgt spid="32775"/>
                                        </p:tgtEl>
                                      </p:cBhvr>
                                    </p:animEffect>
                                  </p:childTnLst>
                                </p:cTn>
                              </p:par>
                              <p:par>
                                <p:cTn id="8" presetID="14" presetClass="entr" presetSubtype="10" fill="hold"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randombar(horizontal)">
                                      <p:cBhvr>
                                        <p:cTn id="10" dur="500"/>
                                        <p:tgtEl>
                                          <p:spTgt spid="32770"/>
                                        </p:tgtEl>
                                      </p:cBhvr>
                                    </p:animEffect>
                                  </p:childTnLst>
                                </p:cTn>
                              </p:par>
                              <p:par>
                                <p:cTn id="11" presetID="14" presetClass="entr" presetSubtype="10" fill="hold" nodeType="withEffect">
                                  <p:stCondLst>
                                    <p:cond delay="0"/>
                                  </p:stCondLst>
                                  <p:childTnLst>
                                    <p:set>
                                      <p:cBhvr>
                                        <p:cTn id="12" dur="1" fill="hold">
                                          <p:stCondLst>
                                            <p:cond delay="0"/>
                                          </p:stCondLst>
                                        </p:cTn>
                                        <p:tgtEl>
                                          <p:spTgt spid="32771"/>
                                        </p:tgtEl>
                                        <p:attrNameLst>
                                          <p:attrName>style.visibility</p:attrName>
                                        </p:attrNameLst>
                                      </p:cBhvr>
                                      <p:to>
                                        <p:strVal val="visible"/>
                                      </p:to>
                                    </p:set>
                                    <p:animEffect transition="in" filter="randombar(horizontal)">
                                      <p:cBhvr>
                                        <p:cTn id="13" dur="500"/>
                                        <p:tgtEl>
                                          <p:spTgt spid="3277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2776"/>
                                        </p:tgtEl>
                                        <p:attrNameLst>
                                          <p:attrName>style.visibility</p:attrName>
                                        </p:attrNameLst>
                                      </p:cBhvr>
                                      <p:to>
                                        <p:strVal val="visible"/>
                                      </p:to>
                                    </p:set>
                                    <p:animEffect transition="in" filter="randombar(horizontal)">
                                      <p:cBhvr>
                                        <p:cTn id="16" dur="500"/>
                                        <p:tgtEl>
                                          <p:spTgt spid="3277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2777"/>
                                        </p:tgtEl>
                                        <p:attrNameLst>
                                          <p:attrName>style.visibility</p:attrName>
                                        </p:attrNameLst>
                                      </p:cBhvr>
                                      <p:to>
                                        <p:strVal val="visible"/>
                                      </p:to>
                                    </p:set>
                                    <p:animEffect transition="in" filter="randombar(horizontal)">
                                      <p:cBhvr>
                                        <p:cTn id="19" dur="500"/>
                                        <p:tgtEl>
                                          <p:spTgt spid="3277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4"/>
                                        </p:tgtEl>
                                        <p:attrNameLst>
                                          <p:attrName>style.visibility</p:attrName>
                                        </p:attrNameLst>
                                      </p:cBhvr>
                                      <p:to>
                                        <p:strVal val="visible"/>
                                      </p:to>
                                    </p:set>
                                    <p:animEffect transition="in" filter="randombar(horizontal)">
                                      <p:cBhvr>
                                        <p:cTn id="22" dur="500"/>
                                        <p:tgtEl>
                                          <p:spTgt spid="28684"/>
                                        </p:tgtEl>
                                      </p:cBhvr>
                                    </p:animEffect>
                                  </p:childTnLst>
                                </p:cTn>
                              </p:par>
                              <p:par>
                                <p:cTn id="23" presetID="14" presetClass="entr" presetSubtype="1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animEffect transition="in" filter="randombar(horizontal)">
                                      <p:cBhvr>
                                        <p:cTn id="25" dur="500"/>
                                        <p:tgtEl>
                                          <p:spTgt spid="3277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2779"/>
                                        </p:tgtEl>
                                        <p:attrNameLst>
                                          <p:attrName>style.visibility</p:attrName>
                                        </p:attrNameLst>
                                      </p:cBhvr>
                                      <p:to>
                                        <p:strVal val="visible"/>
                                      </p:to>
                                    </p:set>
                                    <p:animEffect transition="in" filter="randombar(horizontal)">
                                      <p:cBhvr>
                                        <p:cTn id="28" dur="500"/>
                                        <p:tgtEl>
                                          <p:spTgt spid="3277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2780"/>
                                        </p:tgtEl>
                                        <p:attrNameLst>
                                          <p:attrName>style.visibility</p:attrName>
                                        </p:attrNameLst>
                                      </p:cBhvr>
                                      <p:to>
                                        <p:strVal val="visible"/>
                                      </p:to>
                                    </p:set>
                                    <p:animEffect transition="in" filter="randombar(horizontal)">
                                      <p:cBhvr>
                                        <p:cTn id="31" dur="500"/>
                                        <p:tgtEl>
                                          <p:spTgt spid="3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776" grpId="0" animBg="1"/>
      <p:bldP spid="32777" grpId="0"/>
      <p:bldP spid="28684" grpId="0"/>
      <p:bldP spid="32779" grpId="0"/>
      <p:bldP spid="327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714375" y="1500188"/>
            <a:ext cx="7772400" cy="4824412"/>
          </a:xfrm>
        </p:spPr>
        <p:txBody>
          <a:bodyPr/>
          <a:lstStyle/>
          <a:p>
            <a:pPr eaLnBrk="1" hangingPunct="1">
              <a:lnSpc>
                <a:spcPct val="125000"/>
              </a:lnSpc>
            </a:pPr>
            <a:r>
              <a:rPr lang="zh-CN" altLang="en-US" sz="2400" b="1" dirty="0">
                <a:solidFill>
                  <a:srgbClr val="FF0000"/>
                </a:solidFill>
              </a:rPr>
              <a:t>对同一个数值问题，用不同的计算方法，得到的结果的精度大不一样</a:t>
            </a:r>
            <a:r>
              <a:rPr lang="zh-CN" altLang="en-US" sz="2400" b="1" dirty="0"/>
              <a:t>。</a:t>
            </a:r>
          </a:p>
          <a:p>
            <a:pPr eaLnBrk="1" hangingPunct="1">
              <a:lnSpc>
                <a:spcPct val="125000"/>
              </a:lnSpc>
            </a:pPr>
            <a:r>
              <a:rPr lang="zh-CN" altLang="en-US" sz="2400" b="1" dirty="0"/>
              <a:t>一个计算方法，如果用此方法的计算过程中舍入误差得到控制，对计算结果影响较小，称</a:t>
            </a:r>
            <a:r>
              <a:rPr lang="zh-CN" altLang="en-US" sz="2400" b="1" dirty="0">
                <a:solidFill>
                  <a:srgbClr val="FF0000"/>
                </a:solidFill>
              </a:rPr>
              <a:t>此方法为数值稳定</a:t>
            </a:r>
            <a:r>
              <a:rPr lang="zh-CN" altLang="en-US" sz="2400" b="1" dirty="0"/>
              <a:t>的；否则，如果用此计算方法的计算过程中舍入误差增长迅速，计算结果受舍入误差影响较大称</a:t>
            </a:r>
            <a:r>
              <a:rPr lang="zh-CN" altLang="en-US" sz="2400" b="1" dirty="0">
                <a:solidFill>
                  <a:srgbClr val="FF0000"/>
                </a:solidFill>
              </a:rPr>
              <a:t>此方法为数值不稳定</a:t>
            </a:r>
            <a:r>
              <a:rPr lang="zh-CN" altLang="en-US" sz="2400" b="1" dirty="0"/>
              <a:t>。</a:t>
            </a:r>
          </a:p>
          <a:p>
            <a:pPr eaLnBrk="1" hangingPunct="1">
              <a:lnSpc>
                <a:spcPct val="125000"/>
              </a:lnSpc>
            </a:pPr>
            <a:r>
              <a:rPr lang="zh-CN" altLang="en-US" sz="2400" b="1" dirty="0">
                <a:solidFill>
                  <a:srgbClr val="FF0000"/>
                </a:solidFill>
              </a:rPr>
              <a:t>应选择和使用数值稳定的计算方法</a:t>
            </a:r>
            <a:r>
              <a:rPr lang="zh-CN" altLang="en-US" sz="2400" b="1" dirty="0"/>
              <a:t>，否则，如果使用数值不稳定的计算方法去解数值计算问题，就可能导致计算失败。</a:t>
            </a:r>
          </a:p>
        </p:txBody>
      </p:sp>
      <p:sp>
        <p:nvSpPr>
          <p:cNvPr id="1157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5EC4F1E-F73E-42A4-A6F3-884605CDABCA}" type="slidenum">
              <a:rPr lang="zh-CN" altLang="en-US" sz="1200">
                <a:solidFill>
                  <a:srgbClr val="000000"/>
                </a:solidFill>
              </a:rPr>
              <a:pPr eaLnBrk="1" hangingPunct="1"/>
              <a:t>37</a:t>
            </a:fld>
            <a:endParaRPr lang="en-US" altLang="zh-CN" sz="1200">
              <a:solidFill>
                <a:srgbClr val="000000"/>
              </a:solidFill>
            </a:endParaRPr>
          </a:p>
        </p:txBody>
      </p:sp>
      <p:grpSp>
        <p:nvGrpSpPr>
          <p:cNvPr id="115716" name="Group 4"/>
          <p:cNvGrpSpPr>
            <a:grpSpLocks/>
          </p:cNvGrpSpPr>
          <p:nvPr/>
        </p:nvGrpSpPr>
        <p:grpSpPr bwMode="auto">
          <a:xfrm>
            <a:off x="5651500" y="0"/>
            <a:ext cx="3446463" cy="366713"/>
            <a:chOff x="3560" y="0"/>
            <a:chExt cx="2171" cy="231"/>
          </a:xfrm>
        </p:grpSpPr>
        <p:sp>
          <p:nvSpPr>
            <p:cNvPr id="115717" name="Rectangle 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5718" name="Line 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D87324-16BB-4452-8C25-6E3460E0CEF2}" type="slidenum">
              <a:rPr lang="zh-CN" altLang="en-US" sz="1200">
                <a:solidFill>
                  <a:srgbClr val="000000"/>
                </a:solidFill>
              </a:rPr>
              <a:pPr eaLnBrk="1" hangingPunct="1"/>
              <a:t>38</a:t>
            </a:fld>
            <a:endParaRPr lang="en-US" altLang="zh-CN" sz="1200">
              <a:solidFill>
                <a:srgbClr val="000000"/>
              </a:solidFill>
            </a:endParaRPr>
          </a:p>
        </p:txBody>
      </p:sp>
      <p:sp>
        <p:nvSpPr>
          <p:cNvPr id="29701" name="Rectangle 5"/>
          <p:cNvSpPr>
            <a:spLocks noChangeArrowheads="1"/>
          </p:cNvSpPr>
          <p:nvPr/>
        </p:nvSpPr>
        <p:spPr bwMode="auto">
          <a:xfrm>
            <a:off x="611188" y="1125538"/>
            <a:ext cx="784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buFontTx/>
              <a:buChar char="•"/>
            </a:pPr>
            <a:r>
              <a:rPr lang="zh-CN" altLang="en-US" dirty="0"/>
              <a:t>      </a:t>
            </a:r>
            <a:r>
              <a:rPr lang="zh-CN" altLang="en-US" b="1" dirty="0"/>
              <a:t>在采用高斯消去法解方程组时，小主元可能导致计算失败，故在</a:t>
            </a:r>
            <a:r>
              <a:rPr lang="zh-CN" altLang="en-US" b="1" dirty="0">
                <a:solidFill>
                  <a:srgbClr val="FF0000"/>
                </a:solidFill>
              </a:rPr>
              <a:t>消去法中应避免采用绝对值很小的主元素</a:t>
            </a:r>
            <a:r>
              <a:rPr lang="zh-CN" altLang="en-US" b="1" dirty="0"/>
              <a:t>。</a:t>
            </a:r>
          </a:p>
          <a:p>
            <a:pPr algn="just" eaLnBrk="1" hangingPunct="1">
              <a:lnSpc>
                <a:spcPct val="125000"/>
              </a:lnSpc>
              <a:buFontTx/>
              <a:buChar char="•"/>
            </a:pPr>
            <a:r>
              <a:rPr lang="zh-CN" altLang="en-US" b="1" dirty="0"/>
              <a:t>      对一般矩阵方程组，需要引进</a:t>
            </a:r>
            <a:r>
              <a:rPr lang="zh-CN" altLang="en-US" b="1" dirty="0">
                <a:solidFill>
                  <a:srgbClr val="FF0000"/>
                </a:solidFill>
              </a:rPr>
              <a:t>选主元的技巧</a:t>
            </a:r>
            <a:r>
              <a:rPr lang="zh-CN" altLang="en-US" b="1" dirty="0"/>
              <a:t>，即在高斯消去法的每一步应该</a:t>
            </a:r>
            <a:r>
              <a:rPr lang="zh-CN" altLang="en-US" b="1" dirty="0">
                <a:solidFill>
                  <a:srgbClr val="FF0000"/>
                </a:solidFill>
              </a:rPr>
              <a:t>选取系数矩阵或消元后的低阶矩阵中绝对值最大的元素作为主元素</a:t>
            </a:r>
            <a:r>
              <a:rPr lang="zh-CN" altLang="en-US" b="1" dirty="0"/>
              <a:t>，保持乘数|</a:t>
            </a:r>
            <a:r>
              <a:rPr lang="en-US" altLang="zh-CN" b="1" i="1" dirty="0" err="1"/>
              <a:t>m</a:t>
            </a:r>
            <a:r>
              <a:rPr lang="en-US" altLang="zh-CN" b="1" i="1" baseline="-30000" dirty="0" err="1"/>
              <a:t>ik</a:t>
            </a:r>
            <a:r>
              <a:rPr lang="en-US" altLang="zh-CN" b="1" dirty="0"/>
              <a:t>|≤1，</a:t>
            </a:r>
            <a:r>
              <a:rPr lang="zh-CN" altLang="en-US" b="1" dirty="0"/>
              <a:t>以便减少计算过程中舍入误差对计算解的影响。</a:t>
            </a:r>
          </a:p>
        </p:txBody>
      </p:sp>
      <p:grpSp>
        <p:nvGrpSpPr>
          <p:cNvPr id="116740" name="Group 7"/>
          <p:cNvGrpSpPr>
            <a:grpSpLocks/>
          </p:cNvGrpSpPr>
          <p:nvPr/>
        </p:nvGrpSpPr>
        <p:grpSpPr bwMode="auto">
          <a:xfrm>
            <a:off x="5651500" y="0"/>
            <a:ext cx="3446463" cy="366713"/>
            <a:chOff x="3560" y="0"/>
            <a:chExt cx="2171" cy="231"/>
          </a:xfrm>
        </p:grpSpPr>
        <p:sp>
          <p:nvSpPr>
            <p:cNvPr id="116741" name="Rectangle 8"/>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6742" name="Line 9"/>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4CD61E-2882-47F5-9C70-6797F7C89FCC}" type="slidenum">
              <a:rPr lang="zh-CN" altLang="en-US" sz="1200">
                <a:solidFill>
                  <a:srgbClr val="000000"/>
                </a:solidFill>
              </a:rPr>
              <a:pPr eaLnBrk="1" hangingPunct="1"/>
              <a:t>39</a:t>
            </a:fld>
            <a:endParaRPr lang="en-US" altLang="zh-CN" sz="1200">
              <a:solidFill>
                <a:srgbClr val="000000"/>
              </a:solidFill>
            </a:endParaRPr>
          </a:p>
        </p:txBody>
      </p:sp>
      <p:sp>
        <p:nvSpPr>
          <p:cNvPr id="117763" name="Rectangle 5"/>
          <p:cNvSpPr>
            <a:spLocks noChangeArrowheads="1"/>
          </p:cNvSpPr>
          <p:nvPr/>
        </p:nvSpPr>
        <p:spPr bwMode="auto">
          <a:xfrm>
            <a:off x="250825" y="981075"/>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solidFill>
                  <a:schemeClr val="accent1"/>
                </a:solidFill>
                <a:latin typeface="宋体" panose="02010600030101010101" pitchFamily="2" charset="-122"/>
              </a:rPr>
              <a:t>列主元消去法</a:t>
            </a:r>
            <a:endParaRPr lang="zh-CN" altLang="en-US" b="1"/>
          </a:p>
        </p:txBody>
      </p:sp>
      <p:sp>
        <p:nvSpPr>
          <p:cNvPr id="117764" name="Rectangle 6"/>
          <p:cNvSpPr>
            <a:spLocks noChangeArrowheads="1"/>
          </p:cNvSpPr>
          <p:nvPr/>
        </p:nvSpPr>
        <p:spPr bwMode="auto">
          <a:xfrm>
            <a:off x="533400" y="1828800"/>
            <a:ext cx="80010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    </a:t>
            </a:r>
            <a:r>
              <a:rPr lang="zh-CN" altLang="en-US" b="1" dirty="0">
                <a:solidFill>
                  <a:srgbClr val="FF0000"/>
                </a:solidFill>
                <a:latin typeface="宋体" panose="02010600030101010101" pitchFamily="2" charset="-122"/>
              </a:rPr>
              <a:t>完全主元素消去法</a:t>
            </a:r>
            <a:r>
              <a:rPr lang="zh-CN" altLang="en-US" b="1" dirty="0">
                <a:latin typeface="宋体" panose="02010600030101010101" pitchFamily="2" charset="-122"/>
              </a:rPr>
              <a:t>是解低阶稠密矩阵方程组的有效方法，但完全主元素消去法在</a:t>
            </a:r>
            <a:r>
              <a:rPr lang="zh-CN" altLang="en-US" b="1" dirty="0">
                <a:solidFill>
                  <a:srgbClr val="FF0000"/>
                </a:solidFill>
                <a:latin typeface="宋体" panose="02010600030101010101" pitchFamily="2" charset="-122"/>
              </a:rPr>
              <a:t>选取主元时要花费一定的计算机时间</a:t>
            </a:r>
            <a:r>
              <a:rPr lang="zh-CN" altLang="en-US" b="1" dirty="0">
                <a:latin typeface="宋体" panose="02010600030101010101" pitchFamily="2" charset="-122"/>
              </a:rPr>
              <a:t>。（</a:t>
            </a:r>
            <a:r>
              <a:rPr lang="zh-CN" altLang="en-US" b="1" dirty="0">
                <a:solidFill>
                  <a:srgbClr val="FF0000"/>
                </a:solidFill>
                <a:latin typeface="宋体" panose="02010600030101010101" pitchFamily="2" charset="-122"/>
              </a:rPr>
              <a:t>而且交换了未知数的位置</a:t>
            </a:r>
            <a:r>
              <a:rPr lang="zh-CN" altLang="en-US" b="1" dirty="0">
                <a:latin typeface="宋体" panose="02010600030101010101" pitchFamily="2" charset="-122"/>
              </a:rPr>
              <a:t>）</a:t>
            </a:r>
          </a:p>
          <a:p>
            <a:pPr eaLnBrk="1" hangingPunct="1"/>
            <a:r>
              <a:rPr lang="zh-CN" altLang="en-US" b="1" dirty="0">
                <a:latin typeface="宋体" panose="02010600030101010101" pitchFamily="2" charset="-122"/>
              </a:rPr>
              <a:t>    现介绍一种在实际计算中常用的部分选主元（即列主元）消去法。</a:t>
            </a:r>
            <a:r>
              <a:rPr lang="zh-CN" altLang="en-US" sz="3200" b="1" dirty="0">
                <a:solidFill>
                  <a:srgbClr val="FF0000"/>
                </a:solidFill>
                <a:latin typeface="宋体" panose="02010600030101010101" pitchFamily="2" charset="-122"/>
              </a:rPr>
              <a:t>列</a:t>
            </a:r>
            <a:r>
              <a:rPr lang="zh-CN" altLang="en-US" b="1" dirty="0">
                <a:solidFill>
                  <a:srgbClr val="FF0000"/>
                </a:solidFill>
                <a:latin typeface="宋体" panose="02010600030101010101" pitchFamily="2" charset="-122"/>
              </a:rPr>
              <a:t>主元消去法即是每次选主元时，仅依次按</a:t>
            </a:r>
            <a:r>
              <a:rPr lang="zh-CN" altLang="en-US" sz="3200" b="1" dirty="0">
                <a:solidFill>
                  <a:srgbClr val="FF0000"/>
                </a:solidFill>
                <a:latin typeface="宋体" panose="02010600030101010101" pitchFamily="2" charset="-122"/>
              </a:rPr>
              <a:t>列</a:t>
            </a:r>
            <a:r>
              <a:rPr lang="zh-CN" altLang="en-US" b="1" dirty="0">
                <a:solidFill>
                  <a:srgbClr val="FF0000"/>
                </a:solidFill>
                <a:latin typeface="宋体" panose="02010600030101010101" pitchFamily="2" charset="-122"/>
              </a:rPr>
              <a:t>选取绝对值最大的元素作为主元素</a:t>
            </a:r>
            <a:r>
              <a:rPr lang="zh-CN" altLang="en-US" b="1" dirty="0">
                <a:latin typeface="宋体" panose="02010600030101010101" pitchFamily="2" charset="-122"/>
              </a:rPr>
              <a:t>，且仅交换两行，再进行消元计算。</a:t>
            </a:r>
            <a:r>
              <a:rPr lang="zh-CN" altLang="en-US" sz="1100" b="1" dirty="0"/>
              <a:t> </a:t>
            </a:r>
            <a:endParaRPr lang="zh-CN" altLang="en-US" b="1" dirty="0"/>
          </a:p>
        </p:txBody>
      </p:sp>
      <p:grpSp>
        <p:nvGrpSpPr>
          <p:cNvPr id="117765" name="Group 8"/>
          <p:cNvGrpSpPr>
            <a:grpSpLocks/>
          </p:cNvGrpSpPr>
          <p:nvPr/>
        </p:nvGrpSpPr>
        <p:grpSpPr bwMode="auto">
          <a:xfrm>
            <a:off x="5651500" y="0"/>
            <a:ext cx="3446463" cy="366713"/>
            <a:chOff x="3560" y="0"/>
            <a:chExt cx="2171" cy="231"/>
          </a:xfrm>
        </p:grpSpPr>
        <p:sp>
          <p:nvSpPr>
            <p:cNvPr id="117766" name="Rectangle 9"/>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7767" name="Line 10"/>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C91F3C-1A50-4A59-9A23-04C272C28978}" type="slidenum">
              <a:rPr lang="zh-CN" altLang="en-US" sz="1200">
                <a:solidFill>
                  <a:srgbClr val="000000"/>
                </a:solidFill>
              </a:rPr>
              <a:pPr eaLnBrk="1" hangingPunct="1"/>
              <a:t>4</a:t>
            </a:fld>
            <a:endParaRPr lang="en-US" altLang="zh-CN" sz="1200">
              <a:solidFill>
                <a:srgbClr val="000000"/>
              </a:solidFill>
            </a:endParaRPr>
          </a:p>
        </p:txBody>
      </p:sp>
      <p:sp>
        <p:nvSpPr>
          <p:cNvPr id="47109" name="Rectangle 5"/>
          <p:cNvSpPr>
            <a:spLocks noChangeArrowheads="1"/>
          </p:cNvSpPr>
          <p:nvPr/>
        </p:nvSpPr>
        <p:spPr bwMode="auto">
          <a:xfrm>
            <a:off x="571500" y="928688"/>
            <a:ext cx="80645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迭代法</a:t>
            </a:r>
            <a:r>
              <a:rPr lang="zh-CN" altLang="en-US" sz="2800" b="1" dirty="0">
                <a:solidFill>
                  <a:srgbClr val="FF0000"/>
                </a:solidFill>
              </a:rPr>
              <a:t> </a:t>
            </a:r>
            <a:endParaRPr lang="en-US" altLang="zh-CN" sz="2800" b="1" dirty="0">
              <a:solidFill>
                <a:srgbClr val="FF0000"/>
              </a:solidFill>
            </a:endParaRPr>
          </a:p>
          <a:p>
            <a:pPr eaLnBrk="1" hangingPunct="1"/>
            <a:r>
              <a:rPr lang="zh-CN" altLang="en-US" b="1" dirty="0">
                <a:solidFill>
                  <a:srgbClr val="FF0000"/>
                </a:solidFill>
              </a:rPr>
              <a:t>             </a:t>
            </a:r>
            <a:r>
              <a:rPr lang="zh-CN" altLang="en-US" b="1" dirty="0"/>
              <a:t>基本思想与</a:t>
            </a:r>
            <a:r>
              <a:rPr lang="zh-CN" altLang="en-US" b="1" dirty="0">
                <a:solidFill>
                  <a:srgbClr val="FF0000"/>
                </a:solidFill>
              </a:rPr>
              <a:t>解一元非线性方程的迭代法类似</a:t>
            </a:r>
            <a:r>
              <a:rPr lang="zh-CN" altLang="en-US" b="1" dirty="0"/>
              <a:t>。</a:t>
            </a:r>
          </a:p>
          <a:p>
            <a:pPr eaLnBrk="1" hangingPunct="1"/>
            <a:r>
              <a:rPr lang="zh-CN" altLang="en-US" b="1" dirty="0"/>
              <a:t>             从任意给定的</a:t>
            </a:r>
            <a:r>
              <a:rPr lang="zh-CN" altLang="en-US" b="1" dirty="0">
                <a:solidFill>
                  <a:srgbClr val="FF0000"/>
                </a:solidFill>
              </a:rPr>
              <a:t>初始近似解向量</a:t>
            </a:r>
            <a:r>
              <a:rPr lang="zh-CN" altLang="en-US" b="1" dirty="0"/>
              <a:t>出发，按照某种方法逐步生成</a:t>
            </a:r>
            <a:r>
              <a:rPr lang="zh-CN" altLang="en-US" b="1" dirty="0">
                <a:solidFill>
                  <a:srgbClr val="FF0000"/>
                </a:solidFill>
              </a:rPr>
              <a:t>近似解序列</a:t>
            </a:r>
            <a:r>
              <a:rPr lang="zh-CN" altLang="en-US" b="1" dirty="0"/>
              <a:t>，使解序列的</a:t>
            </a:r>
            <a:r>
              <a:rPr lang="zh-CN" altLang="en-US" b="1" dirty="0">
                <a:solidFill>
                  <a:srgbClr val="FF0000"/>
                </a:solidFill>
              </a:rPr>
              <a:t>极限</a:t>
            </a:r>
            <a:r>
              <a:rPr lang="zh-CN" altLang="en-US" b="1" dirty="0"/>
              <a:t>为方程组的</a:t>
            </a:r>
            <a:r>
              <a:rPr lang="zh-CN" altLang="en-US" b="1" dirty="0">
                <a:solidFill>
                  <a:srgbClr val="FF0000"/>
                </a:solidFill>
              </a:rPr>
              <a:t>解</a:t>
            </a:r>
            <a:r>
              <a:rPr lang="zh-CN" altLang="en-US" b="1" dirty="0"/>
              <a:t>。</a:t>
            </a:r>
          </a:p>
          <a:p>
            <a:pPr eaLnBrk="1" hangingPunct="1"/>
            <a:r>
              <a:rPr lang="zh-CN" altLang="en-US" b="1" dirty="0">
                <a:latin typeface="宋体" panose="02010600030101010101" pitchFamily="2" charset="-122"/>
              </a:rPr>
              <a:t>      迭代法就是用某种极限过程去</a:t>
            </a:r>
            <a:r>
              <a:rPr lang="zh-CN" altLang="en-US" b="1" dirty="0">
                <a:solidFill>
                  <a:srgbClr val="FF0000"/>
                </a:solidFill>
                <a:latin typeface="宋体" panose="02010600030101010101" pitchFamily="2" charset="-122"/>
              </a:rPr>
              <a:t>逐步逼近</a:t>
            </a:r>
            <a:r>
              <a:rPr lang="zh-CN" altLang="en-US" b="1" dirty="0">
                <a:latin typeface="宋体" panose="02010600030101010101" pitchFamily="2" charset="-122"/>
              </a:rPr>
              <a:t>线性方程组精确解的方法。</a:t>
            </a:r>
          </a:p>
          <a:p>
            <a:pPr eaLnBrk="1" hangingPunct="1"/>
            <a:r>
              <a:rPr lang="zh-CN" altLang="en-US" b="1" dirty="0">
                <a:latin typeface="宋体" panose="02010600030101010101" pitchFamily="2" charset="-122"/>
              </a:rPr>
              <a:t>      可以用有限步运算算出具有指定精确度的近似解。</a:t>
            </a:r>
          </a:p>
          <a:p>
            <a:pPr eaLnBrk="1" hangingPunct="1"/>
            <a:r>
              <a:rPr lang="zh-CN" altLang="en-US" b="1" dirty="0">
                <a:latin typeface="宋体" panose="02010600030101010101" pitchFamily="2" charset="-122"/>
              </a:rPr>
              <a:t>     迭代法主要有：</a:t>
            </a:r>
            <a:r>
              <a:rPr lang="zh-CN" altLang="en-US" b="1" dirty="0">
                <a:solidFill>
                  <a:srgbClr val="FF0000"/>
                </a:solidFill>
                <a:latin typeface="宋体" panose="02010600030101010101" pitchFamily="2" charset="-122"/>
              </a:rPr>
              <a:t>雅可比（</a:t>
            </a:r>
            <a:r>
              <a:rPr lang="en-US" altLang="zh-CN" b="1" dirty="0">
                <a:solidFill>
                  <a:srgbClr val="FF0000"/>
                </a:solidFill>
                <a:latin typeface="宋体" panose="02010600030101010101" pitchFamily="2" charset="-122"/>
              </a:rPr>
              <a:t>Jacobi)</a:t>
            </a:r>
            <a:r>
              <a:rPr lang="zh-CN" altLang="en-US" b="1" dirty="0">
                <a:solidFill>
                  <a:srgbClr val="FF0000"/>
                </a:solidFill>
                <a:latin typeface="宋体" panose="02010600030101010101" pitchFamily="2" charset="-122"/>
              </a:rPr>
              <a:t>迭代法、高斯</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赛德尔（</a:t>
            </a:r>
            <a:r>
              <a:rPr lang="en-US" altLang="zh-CN" b="1" dirty="0">
                <a:solidFill>
                  <a:srgbClr val="FF0000"/>
                </a:solidFill>
                <a:latin typeface="宋体" panose="02010600030101010101" pitchFamily="2" charset="-122"/>
              </a:rPr>
              <a:t>Gauss-Seidel)</a:t>
            </a:r>
            <a:r>
              <a:rPr lang="zh-CN" altLang="en-US" b="1" dirty="0">
                <a:solidFill>
                  <a:srgbClr val="FF0000"/>
                </a:solidFill>
                <a:latin typeface="宋体" panose="02010600030101010101" pitchFamily="2" charset="-122"/>
              </a:rPr>
              <a:t>迭代法</a:t>
            </a:r>
            <a:r>
              <a:rPr lang="zh-CN" altLang="en-US" b="1" dirty="0">
                <a:latin typeface="宋体" panose="02010600030101010101" pitchFamily="2" charset="-122"/>
              </a:rPr>
              <a:t>。 </a:t>
            </a:r>
          </a:p>
          <a:p>
            <a:pPr eaLnBrk="1" hangingPunct="1"/>
            <a:r>
              <a:rPr lang="zh-CN" altLang="en-US" b="1" dirty="0">
                <a:latin typeface="宋体" panose="02010600030101010101" pitchFamily="2" charset="-122"/>
              </a:rPr>
              <a:t>      迭代法具有需要计算机的存贮单元较少、程序设计简单、原始系数矩阵在计算过程中始终不变等优点，</a:t>
            </a:r>
          </a:p>
          <a:p>
            <a:pPr eaLnBrk="1" hangingPunct="1"/>
            <a:r>
              <a:rPr lang="zh-CN" altLang="en-US" b="1" dirty="0">
                <a:latin typeface="宋体" panose="02010600030101010101" pitchFamily="2" charset="-122"/>
              </a:rPr>
              <a:t>      但存在收敛性及收敛速度问题。</a:t>
            </a:r>
          </a:p>
          <a:p>
            <a:pPr eaLnBrk="1" hangingPunct="1"/>
            <a:r>
              <a:rPr lang="zh-CN" altLang="en-US" b="1" dirty="0">
                <a:latin typeface="宋体" panose="02010600030101010101" pitchFamily="2" charset="-122"/>
              </a:rPr>
              <a:t>      迭代法是解</a:t>
            </a:r>
            <a:r>
              <a:rPr lang="zh-CN" altLang="en-US" b="1" dirty="0">
                <a:solidFill>
                  <a:srgbClr val="FF0000"/>
                </a:solidFill>
                <a:latin typeface="宋体" panose="02010600030101010101" pitchFamily="2" charset="-122"/>
              </a:rPr>
              <a:t>大型稀疏矩阵方程组</a:t>
            </a:r>
            <a:r>
              <a:rPr lang="zh-CN" altLang="en-US" b="1" dirty="0">
                <a:latin typeface="宋体" panose="02010600030101010101" pitchFamily="2" charset="-122"/>
              </a:rPr>
              <a:t>（尤其是由微分方程离散后得到的大型方程组）的重要方法。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0D372CC-9B4D-4847-AB81-7EE55963A88A}" type="slidenum">
              <a:rPr lang="zh-CN" altLang="en-US" sz="1200">
                <a:solidFill>
                  <a:srgbClr val="000000"/>
                </a:solidFill>
              </a:rPr>
              <a:pPr eaLnBrk="1" hangingPunct="1"/>
              <a:t>40</a:t>
            </a:fld>
            <a:endParaRPr lang="en-US" altLang="zh-CN" sz="1200">
              <a:solidFill>
                <a:srgbClr val="000000"/>
              </a:solidFill>
            </a:endParaRPr>
          </a:p>
        </p:txBody>
      </p:sp>
      <p:grpSp>
        <p:nvGrpSpPr>
          <p:cNvPr id="33797" name="Group 4"/>
          <p:cNvGrpSpPr>
            <a:grpSpLocks/>
          </p:cNvGrpSpPr>
          <p:nvPr/>
        </p:nvGrpSpPr>
        <p:grpSpPr bwMode="auto">
          <a:xfrm>
            <a:off x="5651500" y="0"/>
            <a:ext cx="3446463" cy="366713"/>
            <a:chOff x="3560" y="0"/>
            <a:chExt cx="2171" cy="231"/>
          </a:xfrm>
        </p:grpSpPr>
        <p:sp>
          <p:nvSpPr>
            <p:cNvPr id="33801" name="Rectangle 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3802" name="Line 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3798" name="Rectangle 7"/>
          <p:cNvSpPr>
            <a:spLocks noChangeArrowheads="1"/>
          </p:cNvSpPr>
          <p:nvPr/>
        </p:nvSpPr>
        <p:spPr bwMode="auto">
          <a:xfrm>
            <a:off x="141288" y="69215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     </a:t>
            </a:r>
            <a:r>
              <a:rPr lang="zh-CN" altLang="en-US" b="1"/>
              <a:t>设有线性方程组</a:t>
            </a:r>
            <a:r>
              <a:rPr lang="en-US" altLang="zh-CN" b="1"/>
              <a:t>A</a:t>
            </a:r>
            <a:r>
              <a:rPr lang="en-US" altLang="zh-CN" b="1" i="1"/>
              <a:t>x</a:t>
            </a:r>
            <a:r>
              <a:rPr lang="en-US" altLang="zh-CN" b="1"/>
              <a:t>=b，</a:t>
            </a:r>
            <a:r>
              <a:rPr lang="zh-CN" altLang="en-US" b="1"/>
              <a:t>其中设</a:t>
            </a:r>
            <a:r>
              <a:rPr lang="en-US" altLang="zh-CN" b="1"/>
              <a:t>A</a:t>
            </a:r>
            <a:r>
              <a:rPr lang="zh-CN" altLang="en-US" b="1"/>
              <a:t>为非奇异矩阵。方程组的增广矩阵为</a:t>
            </a:r>
          </a:p>
        </p:txBody>
      </p:sp>
      <p:graphicFrame>
        <p:nvGraphicFramePr>
          <p:cNvPr id="33794" name="Object 8"/>
          <p:cNvGraphicFramePr>
            <a:graphicFrameLocks noChangeAspect="1"/>
          </p:cNvGraphicFramePr>
          <p:nvPr/>
        </p:nvGraphicFramePr>
        <p:xfrm>
          <a:off x="2185988" y="1252538"/>
          <a:ext cx="4246562" cy="2551112"/>
        </p:xfrm>
        <a:graphic>
          <a:graphicData uri="http://schemas.openxmlformats.org/presentationml/2006/ole">
            <mc:AlternateContent xmlns:mc="http://schemas.openxmlformats.org/markup-compatibility/2006">
              <mc:Choice xmlns:v="urn:schemas-microsoft-com:vml" Requires="v">
                <p:oleObj spid="_x0000_s33845" name="Equation" r:id="rId4" imgW="2501640" imgH="1396800" progId="">
                  <p:embed/>
                </p:oleObj>
              </mc:Choice>
              <mc:Fallback>
                <p:oleObj name="Equation" r:id="rId4" imgW="2501640" imgH="139680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1252538"/>
                        <a:ext cx="4246562" cy="255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Rectangle 10"/>
          <p:cNvSpPr>
            <a:spLocks noChangeArrowheads="1"/>
          </p:cNvSpPr>
          <p:nvPr/>
        </p:nvSpPr>
        <p:spPr bwMode="auto">
          <a:xfrm>
            <a:off x="539750" y="5300663"/>
            <a:ext cx="5867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宋体" panose="02010600030101010101" pitchFamily="2" charset="-122"/>
              </a:rPr>
              <a:t>然后交换（</a:t>
            </a:r>
            <a:r>
              <a:rPr lang="en-US" altLang="zh-CN" b="1" dirty="0" err="1">
                <a:solidFill>
                  <a:srgbClr val="FF0000"/>
                </a:solidFill>
              </a:rPr>
              <a:t>A</a:t>
            </a:r>
            <a:r>
              <a:rPr lang="en-US" altLang="zh-CN" b="1" dirty="0" err="1">
                <a:solidFill>
                  <a:srgbClr val="FF0000"/>
                </a:solidFill>
                <a:latin typeface="宋体" panose="02010600030101010101" pitchFamily="2" charset="-122"/>
              </a:rPr>
              <a:t>，</a:t>
            </a:r>
            <a:r>
              <a:rPr lang="en-US" altLang="zh-CN" b="1" dirty="0" err="1">
                <a:solidFill>
                  <a:srgbClr val="FF0000"/>
                </a:solidFill>
              </a:rPr>
              <a:t>b</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的第</a:t>
            </a:r>
            <a:r>
              <a:rPr lang="zh-CN" altLang="en-US" b="1" dirty="0">
                <a:solidFill>
                  <a:srgbClr val="FF0000"/>
                </a:solidFill>
              </a:rPr>
              <a:t>1</a:t>
            </a:r>
            <a:r>
              <a:rPr lang="zh-CN" altLang="en-US" b="1" dirty="0">
                <a:solidFill>
                  <a:srgbClr val="FF0000"/>
                </a:solidFill>
                <a:latin typeface="宋体" panose="02010600030101010101" pitchFamily="2" charset="-122"/>
              </a:rPr>
              <a:t>行与第</a:t>
            </a:r>
            <a:r>
              <a:rPr lang="en-US" altLang="zh-CN" b="1" i="1" dirty="0">
                <a:solidFill>
                  <a:srgbClr val="FF0000"/>
                </a:solidFill>
              </a:rPr>
              <a:t>l</a:t>
            </a:r>
            <a:r>
              <a:rPr lang="zh-CN" altLang="en-US" b="1" dirty="0">
                <a:solidFill>
                  <a:srgbClr val="FF0000"/>
                </a:solidFill>
                <a:latin typeface="宋体" panose="02010600030101010101" pitchFamily="2" charset="-122"/>
              </a:rPr>
              <a:t>行元素，</a:t>
            </a:r>
          </a:p>
          <a:p>
            <a:pPr eaLnBrk="1" hangingPunct="1"/>
            <a:r>
              <a:rPr lang="zh-CN" altLang="en-US" b="1" dirty="0">
                <a:latin typeface="宋体" panose="02010600030101010101" pitchFamily="2" charset="-122"/>
              </a:rPr>
              <a:t>再进行消元计算。</a:t>
            </a:r>
            <a:r>
              <a:rPr lang="zh-CN" altLang="en-US" sz="1100" dirty="0"/>
              <a:t> </a:t>
            </a:r>
            <a:endParaRPr lang="zh-CN" altLang="en-US" dirty="0"/>
          </a:p>
        </p:txBody>
      </p:sp>
      <p:sp>
        <p:nvSpPr>
          <p:cNvPr id="33800" name="Rectangle 15"/>
          <p:cNvSpPr>
            <a:spLocks noChangeArrowheads="1"/>
          </p:cNvSpPr>
          <p:nvPr/>
        </p:nvSpPr>
        <p:spPr bwMode="auto">
          <a:xfrm>
            <a:off x="468313" y="3860800"/>
            <a:ext cx="7391400" cy="92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b="1" dirty="0"/>
              <a:t>第1步（</a:t>
            </a:r>
            <a:r>
              <a:rPr lang="en-US" altLang="zh-CN" b="1" i="1" dirty="0"/>
              <a:t>k</a:t>
            </a:r>
            <a:r>
              <a:rPr lang="en-US" altLang="zh-CN" b="1" dirty="0"/>
              <a:t>=1）：</a:t>
            </a:r>
            <a:r>
              <a:rPr lang="zh-CN" altLang="en-US" b="1" dirty="0">
                <a:solidFill>
                  <a:srgbClr val="FF0000"/>
                </a:solidFill>
              </a:rPr>
              <a:t>首先在</a:t>
            </a:r>
            <a:r>
              <a:rPr lang="en-US" altLang="zh-CN" b="1" dirty="0">
                <a:solidFill>
                  <a:srgbClr val="FF0000"/>
                </a:solidFill>
              </a:rPr>
              <a:t>A</a:t>
            </a:r>
            <a:r>
              <a:rPr lang="zh-CN" altLang="en-US" b="1" dirty="0">
                <a:solidFill>
                  <a:srgbClr val="FF0000"/>
                </a:solidFill>
              </a:rPr>
              <a:t>的第一列中选取绝对值最大的元素</a:t>
            </a:r>
            <a:r>
              <a:rPr lang="en-US" altLang="zh-CN" b="1" i="1" dirty="0">
                <a:solidFill>
                  <a:srgbClr val="FF0000"/>
                </a:solidFill>
              </a:rPr>
              <a:t>a</a:t>
            </a:r>
            <a:r>
              <a:rPr lang="en-US" altLang="zh-CN" b="1" i="1" baseline="-25000" dirty="0">
                <a:solidFill>
                  <a:srgbClr val="FF0000"/>
                </a:solidFill>
              </a:rPr>
              <a:t>l</a:t>
            </a:r>
            <a:r>
              <a:rPr lang="en-US" altLang="zh-CN" b="1" baseline="-25000" dirty="0">
                <a:solidFill>
                  <a:srgbClr val="FF0000"/>
                </a:solidFill>
              </a:rPr>
              <a:t>1</a:t>
            </a:r>
            <a:r>
              <a:rPr lang="zh-CN" altLang="en-US" b="1" dirty="0">
                <a:solidFill>
                  <a:srgbClr val="FF0000"/>
                </a:solidFill>
              </a:rPr>
              <a:t>，作为第一步的主元素</a:t>
            </a:r>
            <a:r>
              <a:rPr lang="en-US" altLang="zh-CN" b="1" dirty="0">
                <a:solidFill>
                  <a:srgbClr val="FF0000"/>
                </a:solidFill>
              </a:rPr>
              <a:t>:</a:t>
            </a:r>
          </a:p>
        </p:txBody>
      </p:sp>
      <p:graphicFrame>
        <p:nvGraphicFramePr>
          <p:cNvPr id="33795" name="Object 16"/>
          <p:cNvGraphicFramePr>
            <a:graphicFrameLocks noChangeAspect="1"/>
          </p:cNvGraphicFramePr>
          <p:nvPr/>
        </p:nvGraphicFramePr>
        <p:xfrm>
          <a:off x="4716463" y="4508500"/>
          <a:ext cx="2235200" cy="568325"/>
        </p:xfrm>
        <a:graphic>
          <a:graphicData uri="http://schemas.openxmlformats.org/presentationml/2006/ole">
            <mc:AlternateContent xmlns:mc="http://schemas.openxmlformats.org/markup-compatibility/2006">
              <mc:Choice xmlns:v="urn:schemas-microsoft-com:vml" Requires="v">
                <p:oleObj spid="_x0000_s33846" name="Equation" r:id="rId6" imgW="1117440" imgH="291960" progId="">
                  <p:embed/>
                </p:oleObj>
              </mc:Choice>
              <mc:Fallback>
                <p:oleObj name="Equation" r:id="rId6" imgW="1117440" imgH="291960" progId="">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4508500"/>
                        <a:ext cx="22352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9B12008-7CE8-4213-853C-AB585F33CE88}" type="slidenum">
              <a:rPr lang="zh-CN" altLang="en-US" sz="1200">
                <a:solidFill>
                  <a:srgbClr val="000000"/>
                </a:solidFill>
              </a:rPr>
              <a:pPr eaLnBrk="1" hangingPunct="1"/>
              <a:t>41</a:t>
            </a:fld>
            <a:endParaRPr lang="en-US" altLang="zh-CN" sz="1200">
              <a:solidFill>
                <a:srgbClr val="000000"/>
              </a:solidFill>
            </a:endParaRPr>
          </a:p>
        </p:txBody>
      </p:sp>
      <p:sp>
        <p:nvSpPr>
          <p:cNvPr id="34820" name="Rectangle 5"/>
          <p:cNvSpPr>
            <a:spLocks noChangeArrowheads="1"/>
          </p:cNvSpPr>
          <p:nvPr/>
        </p:nvSpPr>
        <p:spPr bwMode="auto">
          <a:xfrm>
            <a:off x="228600" y="609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设列主元素消去法已经完成第1步到第</a:t>
            </a:r>
            <a:r>
              <a:rPr lang="en-US" altLang="zh-CN" i="1"/>
              <a:t>k</a:t>
            </a:r>
            <a:r>
              <a:rPr lang="en-US" altLang="zh-CN"/>
              <a:t>-1</a:t>
            </a:r>
            <a:r>
              <a:rPr lang="zh-CN" altLang="en-US"/>
              <a:t>步的按列选主元，交换两行，消元计算得到与原方程组等价的方程组  </a:t>
            </a:r>
            <a:r>
              <a:rPr lang="en-US" altLang="zh-CN"/>
              <a:t>A</a:t>
            </a:r>
            <a:r>
              <a:rPr lang="en-US" altLang="zh-CN" baseline="30000"/>
              <a:t>(</a:t>
            </a:r>
            <a:r>
              <a:rPr lang="en-US" altLang="zh-CN" i="1" baseline="30000"/>
              <a:t>k</a:t>
            </a:r>
            <a:r>
              <a:rPr lang="en-US" altLang="zh-CN" baseline="30000"/>
              <a:t>)</a:t>
            </a:r>
            <a:r>
              <a:rPr lang="en-US" altLang="zh-CN"/>
              <a:t>x=b</a:t>
            </a:r>
            <a:r>
              <a:rPr lang="en-US" altLang="zh-CN" baseline="30000"/>
              <a:t>(</a:t>
            </a:r>
            <a:r>
              <a:rPr lang="en-US" altLang="zh-CN" i="1" baseline="30000"/>
              <a:t>k</a:t>
            </a:r>
            <a:r>
              <a:rPr lang="en-US" altLang="zh-CN" baseline="30000"/>
              <a:t>)</a:t>
            </a:r>
            <a:r>
              <a:rPr lang="en-US" altLang="zh-CN"/>
              <a:t> </a:t>
            </a:r>
            <a:endParaRPr lang="zh-CN" altLang="en-US"/>
          </a:p>
        </p:txBody>
      </p:sp>
      <p:sp>
        <p:nvSpPr>
          <p:cNvPr id="34821" name="Rectangle 7"/>
          <p:cNvSpPr>
            <a:spLocks noChangeArrowheads="1"/>
          </p:cNvSpPr>
          <p:nvPr/>
        </p:nvSpPr>
        <p:spPr bwMode="auto">
          <a:xfrm>
            <a:off x="2928938"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2" name="AutoShape 9"/>
          <p:cNvSpPr>
            <a:spLocks noChangeArrowheads="1"/>
          </p:cNvSpPr>
          <p:nvPr/>
        </p:nvSpPr>
        <p:spPr bwMode="auto">
          <a:xfrm>
            <a:off x="5219700" y="4797425"/>
            <a:ext cx="228600" cy="976313"/>
          </a:xfrm>
          <a:prstGeom prst="upArrow">
            <a:avLst>
              <a:gd name="adj1" fmla="val 50000"/>
              <a:gd name="adj2" fmla="val 106771"/>
            </a:avLst>
          </a:prstGeom>
          <a:solidFill>
            <a:schemeClr val="accent1"/>
          </a:solidFill>
          <a:ln w="12700" cap="sq">
            <a:solidFill>
              <a:schemeClr val="tx1"/>
            </a:solidFill>
            <a:miter lim="800000"/>
            <a:headEnd type="none" w="sm" len="sm"/>
            <a:tailEnd type="none" w="sm" len="sm"/>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Rectangle 10"/>
          <p:cNvSpPr>
            <a:spLocks noChangeArrowheads="1"/>
          </p:cNvSpPr>
          <p:nvPr/>
        </p:nvSpPr>
        <p:spPr bwMode="auto">
          <a:xfrm>
            <a:off x="3995738" y="594995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第</a:t>
            </a:r>
            <a:r>
              <a:rPr lang="en-US" altLang="zh-CN" dirty="0">
                <a:solidFill>
                  <a:srgbClr val="FF0000"/>
                </a:solidFill>
              </a:rPr>
              <a:t>k</a:t>
            </a:r>
            <a:r>
              <a:rPr lang="zh-CN" altLang="en-US" dirty="0">
                <a:solidFill>
                  <a:srgbClr val="FF0000"/>
                </a:solidFill>
              </a:rPr>
              <a:t>步选列主元区域</a:t>
            </a:r>
          </a:p>
        </p:txBody>
      </p:sp>
      <p:grpSp>
        <p:nvGrpSpPr>
          <p:cNvPr id="34824" name="Group 11"/>
          <p:cNvGrpSpPr>
            <a:grpSpLocks/>
          </p:cNvGrpSpPr>
          <p:nvPr/>
        </p:nvGrpSpPr>
        <p:grpSpPr bwMode="auto">
          <a:xfrm>
            <a:off x="5651500" y="0"/>
            <a:ext cx="3446463" cy="366713"/>
            <a:chOff x="3560" y="0"/>
            <a:chExt cx="2171" cy="231"/>
          </a:xfrm>
        </p:grpSpPr>
        <p:sp>
          <p:nvSpPr>
            <p:cNvPr id="34826" name="Rectangle 12"/>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4827" name="Line 13"/>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34818" name="Object 14"/>
          <p:cNvGraphicFramePr>
            <a:graphicFrameLocks noChangeAspect="1"/>
          </p:cNvGraphicFramePr>
          <p:nvPr/>
        </p:nvGraphicFramePr>
        <p:xfrm>
          <a:off x="306388" y="1490663"/>
          <a:ext cx="7996237" cy="3384550"/>
        </p:xfrm>
        <a:graphic>
          <a:graphicData uri="http://schemas.openxmlformats.org/presentationml/2006/ole">
            <mc:AlternateContent xmlns:mc="http://schemas.openxmlformats.org/markup-compatibility/2006">
              <mc:Choice xmlns:v="urn:schemas-microsoft-com:vml" Requires="v">
                <p:oleObj spid="_x0000_s34850" name="Equation" r:id="rId3" imgW="4025880" imgH="1676160" progId="">
                  <p:embed/>
                </p:oleObj>
              </mc:Choice>
              <mc:Fallback>
                <p:oleObj name="Equation" r:id="rId3" imgW="4025880" imgH="167616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490663"/>
                        <a:ext cx="7996237"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15"/>
          <p:cNvSpPr>
            <a:spLocks noChangeArrowheads="1"/>
          </p:cNvSpPr>
          <p:nvPr/>
        </p:nvSpPr>
        <p:spPr bwMode="auto">
          <a:xfrm>
            <a:off x="4932363" y="2924175"/>
            <a:ext cx="3168650" cy="1873250"/>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8E8F0E-1DF1-4534-981C-1F32EBF10702}" type="slidenum">
              <a:rPr lang="zh-CN" altLang="en-US" sz="1200">
                <a:solidFill>
                  <a:srgbClr val="000000"/>
                </a:solidFill>
              </a:rPr>
              <a:pPr eaLnBrk="1" hangingPunct="1"/>
              <a:t>42</a:t>
            </a:fld>
            <a:endParaRPr lang="en-US" altLang="zh-CN" sz="1200">
              <a:solidFill>
                <a:srgbClr val="000000"/>
              </a:solidFill>
            </a:endParaRPr>
          </a:p>
        </p:txBody>
      </p:sp>
      <p:sp>
        <p:nvSpPr>
          <p:cNvPr id="35847" name="Rectangle 5"/>
          <p:cNvSpPr>
            <a:spLocks noChangeArrowheads="1"/>
          </p:cNvSpPr>
          <p:nvPr/>
        </p:nvSpPr>
        <p:spPr bwMode="auto">
          <a:xfrm>
            <a:off x="228600" y="685800"/>
            <a:ext cx="487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第</a:t>
            </a:r>
            <a:r>
              <a:rPr lang="en-US" altLang="zh-CN" i="1" dirty="0"/>
              <a:t>k</a:t>
            </a:r>
            <a:r>
              <a:rPr lang="zh-CN" altLang="en-US" dirty="0"/>
              <a:t>步计算如下：</a:t>
            </a:r>
          </a:p>
          <a:p>
            <a:pPr algn="just"/>
            <a:r>
              <a:rPr lang="zh-CN" altLang="en-US" dirty="0"/>
              <a:t>对于</a:t>
            </a:r>
            <a:r>
              <a:rPr lang="en-US" altLang="zh-CN" i="1" dirty="0"/>
              <a:t>k</a:t>
            </a:r>
            <a:r>
              <a:rPr lang="en-US" altLang="zh-CN" dirty="0"/>
              <a:t>=1，2，…，</a:t>
            </a:r>
            <a:r>
              <a:rPr lang="en-US" altLang="zh-CN" i="1" dirty="0"/>
              <a:t>n</a:t>
            </a:r>
            <a:r>
              <a:rPr lang="en-US" altLang="zh-CN" dirty="0"/>
              <a:t>-1</a:t>
            </a:r>
            <a:endParaRPr lang="zh-CN" altLang="en-US" dirty="0"/>
          </a:p>
          <a:p>
            <a:r>
              <a:rPr lang="zh-CN" altLang="en-US" dirty="0"/>
              <a:t>（1</a:t>
            </a:r>
            <a:r>
              <a:rPr lang="zh-CN" altLang="en-US" dirty="0">
                <a:latin typeface="宋体" panose="02010600030101010101" pitchFamily="2" charset="-122"/>
              </a:rPr>
              <a:t>）按列选主元：即确定</a:t>
            </a:r>
            <a:r>
              <a:rPr lang="en-US" altLang="zh-CN" i="1" dirty="0">
                <a:latin typeface="宋体" panose="02010600030101010101" pitchFamily="2" charset="-122"/>
              </a:rPr>
              <a:t>t</a:t>
            </a:r>
            <a:r>
              <a:rPr lang="zh-CN" altLang="en-US" dirty="0">
                <a:latin typeface="宋体" panose="02010600030101010101" pitchFamily="2" charset="-122"/>
              </a:rPr>
              <a:t>使</a:t>
            </a:r>
            <a:r>
              <a:rPr lang="zh-CN" altLang="en-US" dirty="0"/>
              <a:t> </a:t>
            </a:r>
          </a:p>
        </p:txBody>
      </p:sp>
      <p:sp>
        <p:nvSpPr>
          <p:cNvPr id="35848" name="Rectangle 7"/>
          <p:cNvSpPr>
            <a:spLocks noChangeArrowheads="1"/>
          </p:cNvSpPr>
          <p:nvPr/>
        </p:nvSpPr>
        <p:spPr bwMode="auto">
          <a:xfrm>
            <a:off x="39624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2" name="Object 6"/>
          <p:cNvGraphicFramePr>
            <a:graphicFrameLocks noChangeAspect="1"/>
          </p:cNvGraphicFramePr>
          <p:nvPr/>
        </p:nvGraphicFramePr>
        <p:xfrm>
          <a:off x="3017838" y="1981200"/>
          <a:ext cx="2955925" cy="609600"/>
        </p:xfrm>
        <a:graphic>
          <a:graphicData uri="http://schemas.openxmlformats.org/presentationml/2006/ole">
            <mc:AlternateContent xmlns:mc="http://schemas.openxmlformats.org/markup-compatibility/2006">
              <mc:Choice xmlns:v="urn:schemas-microsoft-com:vml" Requires="v">
                <p:oleObj spid="_x0000_s35957" name="Equation" r:id="rId4" imgW="1244520" imgH="304560" progId="">
                  <p:embed/>
                </p:oleObj>
              </mc:Choice>
              <mc:Fallback>
                <p:oleObj name="Equation" r:id="rId4" imgW="1244520" imgH="30456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1981200"/>
                        <a:ext cx="295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Rectangle 9"/>
          <p:cNvSpPr>
            <a:spLocks noChangeArrowheads="1"/>
          </p:cNvSpPr>
          <p:nvPr/>
        </p:nvSpPr>
        <p:spPr bwMode="auto">
          <a:xfrm>
            <a:off x="250825" y="2786063"/>
            <a:ext cx="76342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a:t>（</a:t>
            </a:r>
            <a:r>
              <a:rPr lang="en-US" altLang="zh-CN"/>
              <a:t>2</a:t>
            </a:r>
            <a:r>
              <a:rPr lang="zh-CN" altLang="en-US"/>
              <a:t>）如果</a:t>
            </a:r>
            <a:r>
              <a:rPr lang="en-US" altLang="zh-CN" i="1"/>
              <a:t>t</a:t>
            </a:r>
            <a:r>
              <a:rPr lang="en-US" altLang="zh-CN"/>
              <a:t>≠</a:t>
            </a:r>
            <a:r>
              <a:rPr lang="en-US" altLang="zh-CN" i="1"/>
              <a:t>k</a:t>
            </a:r>
            <a:r>
              <a:rPr lang="en-US" altLang="zh-CN"/>
              <a:t>，</a:t>
            </a:r>
            <a:r>
              <a:rPr lang="zh-CN" altLang="en-US"/>
              <a:t>则交换[</a:t>
            </a:r>
            <a:r>
              <a:rPr lang="en-US" altLang="zh-CN" b="1"/>
              <a:t>A</a:t>
            </a:r>
            <a:r>
              <a:rPr lang="en-US" altLang="zh-CN"/>
              <a:t>，</a:t>
            </a:r>
            <a:r>
              <a:rPr lang="en-US" altLang="zh-CN" b="1"/>
              <a:t>b</a:t>
            </a:r>
            <a:r>
              <a:rPr lang="en-US" altLang="zh-CN"/>
              <a:t>]</a:t>
            </a:r>
            <a:r>
              <a:rPr lang="zh-CN" altLang="en-US"/>
              <a:t>第</a:t>
            </a:r>
            <a:r>
              <a:rPr lang="en-US" altLang="zh-CN" i="1"/>
              <a:t>t</a:t>
            </a:r>
            <a:r>
              <a:rPr lang="zh-CN" altLang="en-US"/>
              <a:t>行与第</a:t>
            </a:r>
            <a:r>
              <a:rPr lang="en-US" altLang="zh-CN" i="1"/>
              <a:t>k</a:t>
            </a:r>
            <a:r>
              <a:rPr lang="zh-CN" altLang="en-US"/>
              <a:t>行元素。</a:t>
            </a:r>
          </a:p>
          <a:p>
            <a:pPr algn="just">
              <a:lnSpc>
                <a:spcPct val="125000"/>
              </a:lnSpc>
            </a:pPr>
            <a:r>
              <a:rPr lang="zh-CN" altLang="en-US"/>
              <a:t>（</a:t>
            </a:r>
            <a:r>
              <a:rPr lang="en-US" altLang="zh-CN"/>
              <a:t>3</a:t>
            </a:r>
            <a:r>
              <a:rPr lang="zh-CN" altLang="en-US"/>
              <a:t>）消元计算</a:t>
            </a:r>
          </a:p>
        </p:txBody>
      </p:sp>
      <p:sp>
        <p:nvSpPr>
          <p:cNvPr id="35850" name="Rectangle 12"/>
          <p:cNvSpPr>
            <a:spLocks noChangeArrowheads="1"/>
          </p:cNvSpPr>
          <p:nvPr/>
        </p:nvSpPr>
        <p:spPr bwMode="auto">
          <a:xfrm>
            <a:off x="35623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75" name="Object 11"/>
          <p:cNvGraphicFramePr>
            <a:graphicFrameLocks noChangeAspect="1"/>
          </p:cNvGraphicFramePr>
          <p:nvPr/>
        </p:nvGraphicFramePr>
        <p:xfrm>
          <a:off x="2339975" y="3429000"/>
          <a:ext cx="5014913" cy="1017588"/>
        </p:xfrm>
        <a:graphic>
          <a:graphicData uri="http://schemas.openxmlformats.org/presentationml/2006/ole">
            <mc:AlternateContent xmlns:mc="http://schemas.openxmlformats.org/markup-compatibility/2006">
              <mc:Choice xmlns:v="urn:schemas-microsoft-com:vml" Requires="v">
                <p:oleObj spid="_x0000_s35958" name="Equation" r:id="rId6" imgW="2044440" imgH="431640" progId="">
                  <p:embed/>
                </p:oleObj>
              </mc:Choice>
              <mc:Fallback>
                <p:oleObj name="Equation" r:id="rId6" imgW="2044440" imgH="431640" progId="">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3429000"/>
                        <a:ext cx="50149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4"/>
          <p:cNvSpPr>
            <a:spLocks noChangeArrowheads="1"/>
          </p:cNvSpPr>
          <p:nvPr/>
        </p:nvSpPr>
        <p:spPr bwMode="auto">
          <a:xfrm>
            <a:off x="3333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77" name="Object 13"/>
          <p:cNvGraphicFramePr>
            <a:graphicFrameLocks noChangeAspect="1"/>
          </p:cNvGraphicFramePr>
          <p:nvPr/>
        </p:nvGraphicFramePr>
        <p:xfrm>
          <a:off x="2339975" y="4581525"/>
          <a:ext cx="4576763" cy="990600"/>
        </p:xfrm>
        <a:graphic>
          <a:graphicData uri="http://schemas.openxmlformats.org/presentationml/2006/ole">
            <mc:AlternateContent xmlns:mc="http://schemas.openxmlformats.org/markup-compatibility/2006">
              <mc:Choice xmlns:v="urn:schemas-microsoft-com:vml" Requires="v">
                <p:oleObj spid="_x0000_s35959" name="Equation" r:id="rId8" imgW="2438280" imgH="482400" progId="">
                  <p:embed/>
                </p:oleObj>
              </mc:Choice>
              <mc:Fallback>
                <p:oleObj name="Equation" r:id="rId8" imgW="2438280" imgH="482400" progId="">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4581525"/>
                        <a:ext cx="45767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852" name="Group 15"/>
          <p:cNvGrpSpPr>
            <a:grpSpLocks/>
          </p:cNvGrpSpPr>
          <p:nvPr/>
        </p:nvGrpSpPr>
        <p:grpSpPr bwMode="auto">
          <a:xfrm>
            <a:off x="5651500" y="0"/>
            <a:ext cx="3446463" cy="366713"/>
            <a:chOff x="3560" y="0"/>
            <a:chExt cx="2171" cy="231"/>
          </a:xfrm>
        </p:grpSpPr>
        <p:sp>
          <p:nvSpPr>
            <p:cNvPr id="35855" name="Rectangle 16"/>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5856" name="Line 17"/>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0"/>
          <p:cNvGrpSpPr>
            <a:grpSpLocks/>
          </p:cNvGrpSpPr>
          <p:nvPr/>
        </p:nvGrpSpPr>
        <p:grpSpPr bwMode="auto">
          <a:xfrm>
            <a:off x="755650" y="5529263"/>
            <a:ext cx="7142163" cy="1138237"/>
            <a:chOff x="476" y="3483"/>
            <a:chExt cx="4499" cy="717"/>
          </a:xfrm>
        </p:grpSpPr>
        <p:sp>
          <p:nvSpPr>
            <p:cNvPr id="35854" name="Text Box 18"/>
            <p:cNvSpPr txBox="1">
              <a:spLocks noChangeArrowheads="1"/>
            </p:cNvSpPr>
            <p:nvPr/>
          </p:nvSpPr>
          <p:spPr bwMode="auto">
            <a:xfrm>
              <a:off x="476" y="3612"/>
              <a:ext cx="1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消元乘数</a:t>
              </a:r>
              <a:r>
                <a:rPr lang="en-US" altLang="zh-CN" i="1"/>
                <a:t>m</a:t>
              </a:r>
              <a:r>
                <a:rPr lang="en-US" altLang="zh-CN" i="1" baseline="-25000"/>
                <a:t>ik</a:t>
              </a:r>
              <a:r>
                <a:rPr lang="zh-CN" altLang="en-US"/>
                <a:t>满足</a:t>
              </a:r>
              <a:r>
                <a:rPr lang="en-US" altLang="zh-CN"/>
                <a:t>:</a:t>
              </a:r>
            </a:p>
          </p:txBody>
        </p:sp>
        <p:graphicFrame>
          <p:nvGraphicFramePr>
            <p:cNvPr id="35845" name="Object 19"/>
            <p:cNvGraphicFramePr>
              <a:graphicFrameLocks noChangeAspect="1"/>
            </p:cNvGraphicFramePr>
            <p:nvPr/>
          </p:nvGraphicFramePr>
          <p:xfrm>
            <a:off x="2130" y="3483"/>
            <a:ext cx="2845" cy="717"/>
          </p:xfrm>
          <a:graphic>
            <a:graphicData uri="http://schemas.openxmlformats.org/presentationml/2006/ole">
              <mc:AlternateContent xmlns:mc="http://schemas.openxmlformats.org/markup-compatibility/2006">
                <mc:Choice xmlns:v="urn:schemas-microsoft-com:vml" Requires="v">
                  <p:oleObj spid="_x0000_s35960" name="Equation" r:id="rId10" imgW="1841400" imgH="482400" progId="">
                    <p:embed/>
                  </p:oleObj>
                </mc:Choice>
                <mc:Fallback>
                  <p:oleObj name="Equation" r:id="rId10" imgW="1841400" imgH="482400" progId="">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 y="3483"/>
                          <a:ext cx="2845" cy="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 name="Object 14"/>
          <p:cNvGraphicFramePr>
            <a:graphicFrameLocks noChangeAspect="1"/>
          </p:cNvGraphicFramePr>
          <p:nvPr>
            <p:extLst>
              <p:ext uri="{D42A27DB-BD31-4B8C-83A1-F6EECF244321}">
                <p14:modId xmlns:p14="http://schemas.microsoft.com/office/powerpoint/2010/main" val="2545784064"/>
              </p:ext>
            </p:extLst>
          </p:nvPr>
        </p:nvGraphicFramePr>
        <p:xfrm>
          <a:off x="5512935" y="376653"/>
          <a:ext cx="3535816" cy="1496597"/>
        </p:xfrm>
        <a:graphic>
          <a:graphicData uri="http://schemas.openxmlformats.org/presentationml/2006/ole">
            <mc:AlternateContent xmlns:mc="http://schemas.openxmlformats.org/markup-compatibility/2006">
              <mc:Choice xmlns:v="urn:schemas-microsoft-com:vml" Requires="v">
                <p:oleObj spid="_x0000_s35961" name="Equation" r:id="rId12" imgW="4025880" imgH="1676160" progId="">
                  <p:embed/>
                </p:oleObj>
              </mc:Choice>
              <mc:Fallback>
                <p:oleObj name="Equation" r:id="rId12" imgW="4025880" imgH="16761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2935" y="376653"/>
                        <a:ext cx="3535816" cy="1496597"/>
                      </a:xfrm>
                      <a:prstGeom prst="rect">
                        <a:avLst/>
                      </a:prstGeom>
                      <a:noFill/>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67AD6F-865D-47DC-9375-A35BCE601475}" type="slidenum">
              <a:rPr lang="zh-CN" altLang="en-US" sz="1200">
                <a:solidFill>
                  <a:srgbClr val="000000"/>
                </a:solidFill>
              </a:rPr>
              <a:pPr eaLnBrk="1" hangingPunct="1"/>
              <a:t>43</a:t>
            </a:fld>
            <a:endParaRPr lang="en-US" altLang="zh-CN" sz="1200">
              <a:solidFill>
                <a:srgbClr val="000000"/>
              </a:solidFill>
            </a:endParaRPr>
          </a:p>
        </p:txBody>
      </p:sp>
      <p:sp>
        <p:nvSpPr>
          <p:cNvPr id="36868" name="Rectangle 2"/>
          <p:cNvSpPr>
            <a:spLocks noChangeArrowheads="1"/>
          </p:cNvSpPr>
          <p:nvPr/>
        </p:nvSpPr>
        <p:spPr bwMode="auto">
          <a:xfrm>
            <a:off x="304800" y="10668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4</a:t>
            </a:r>
            <a:r>
              <a:rPr lang="zh-CN" altLang="en-US"/>
              <a:t>）回代求解</a:t>
            </a:r>
          </a:p>
        </p:txBody>
      </p:sp>
      <p:sp>
        <p:nvSpPr>
          <p:cNvPr id="36869" name="Rectangle 7"/>
          <p:cNvSpPr>
            <a:spLocks noChangeArrowheads="1"/>
          </p:cNvSpPr>
          <p:nvPr/>
        </p:nvSpPr>
        <p:spPr bwMode="auto">
          <a:xfrm>
            <a:off x="3243263"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66" name="Object 6"/>
          <p:cNvGraphicFramePr>
            <a:graphicFrameLocks noChangeAspect="1"/>
          </p:cNvGraphicFramePr>
          <p:nvPr/>
        </p:nvGraphicFramePr>
        <p:xfrm>
          <a:off x="2124075" y="1773238"/>
          <a:ext cx="4735513" cy="2147887"/>
        </p:xfrm>
        <a:graphic>
          <a:graphicData uri="http://schemas.openxmlformats.org/presentationml/2006/ole">
            <mc:AlternateContent xmlns:mc="http://schemas.openxmlformats.org/markup-compatibility/2006">
              <mc:Choice xmlns:v="urn:schemas-microsoft-com:vml" Requires="v">
                <p:oleObj spid="_x0000_s36893" name="Equation" r:id="rId3" imgW="2577960" imgH="1091880" progId="Equation.3">
                  <p:embed/>
                </p:oleObj>
              </mc:Choice>
              <mc:Fallback>
                <p:oleObj name="Equation" r:id="rId3" imgW="2577960" imgH="10918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773238"/>
                        <a:ext cx="4735513" cy="214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70" name="Group 11"/>
          <p:cNvGrpSpPr>
            <a:grpSpLocks/>
          </p:cNvGrpSpPr>
          <p:nvPr/>
        </p:nvGrpSpPr>
        <p:grpSpPr bwMode="auto">
          <a:xfrm>
            <a:off x="5651500" y="0"/>
            <a:ext cx="3446463" cy="366713"/>
            <a:chOff x="3560" y="0"/>
            <a:chExt cx="2171" cy="231"/>
          </a:xfrm>
        </p:grpSpPr>
        <p:sp>
          <p:nvSpPr>
            <p:cNvPr id="36871" name="Rectangle 12"/>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6872" name="Line 13"/>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9906D8-231F-49F2-B91D-C050E19C221D}" type="slidenum">
              <a:rPr lang="zh-CN" altLang="en-US" sz="1200">
                <a:solidFill>
                  <a:srgbClr val="000000"/>
                </a:solidFill>
              </a:rPr>
              <a:pPr eaLnBrk="1" hangingPunct="1"/>
              <a:t>44</a:t>
            </a:fld>
            <a:endParaRPr lang="en-US" altLang="zh-CN" sz="1200">
              <a:solidFill>
                <a:srgbClr val="000000"/>
              </a:solidFill>
            </a:endParaRPr>
          </a:p>
        </p:txBody>
      </p:sp>
      <p:sp>
        <p:nvSpPr>
          <p:cNvPr id="37894" name="Rectangle 2"/>
          <p:cNvSpPr>
            <a:spLocks noChangeArrowheads="1"/>
          </p:cNvSpPr>
          <p:nvPr/>
        </p:nvSpPr>
        <p:spPr bwMode="auto">
          <a:xfrm>
            <a:off x="228600" y="914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例 </a:t>
            </a:r>
            <a:r>
              <a:rPr lang="zh-CN" altLang="en-US" dirty="0"/>
              <a:t> </a:t>
            </a:r>
            <a:r>
              <a:rPr lang="zh-CN" altLang="en-US" dirty="0">
                <a:latin typeface="宋体" panose="02010600030101010101" pitchFamily="2" charset="-122"/>
              </a:rPr>
              <a:t>用列主元消去法解方程组？</a:t>
            </a:r>
            <a:r>
              <a:rPr lang="zh-CN" altLang="en-US" sz="1100" dirty="0"/>
              <a:t> </a:t>
            </a:r>
            <a:endParaRPr lang="zh-CN" altLang="en-US" dirty="0"/>
          </a:p>
        </p:txBody>
      </p:sp>
      <p:sp>
        <p:nvSpPr>
          <p:cNvPr id="37895" name="Rectangle 7"/>
          <p:cNvSpPr>
            <a:spLocks noChangeArrowheads="1"/>
          </p:cNvSpPr>
          <p:nvPr/>
        </p:nvSpPr>
        <p:spPr bwMode="auto">
          <a:xfrm>
            <a:off x="34718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890" name="Object 6"/>
          <p:cNvGraphicFramePr>
            <a:graphicFrameLocks noChangeAspect="1"/>
          </p:cNvGraphicFramePr>
          <p:nvPr/>
        </p:nvGraphicFramePr>
        <p:xfrm>
          <a:off x="2362200" y="1524000"/>
          <a:ext cx="3962400" cy="1295400"/>
        </p:xfrm>
        <a:graphic>
          <a:graphicData uri="http://schemas.openxmlformats.org/presentationml/2006/ole">
            <mc:AlternateContent xmlns:mc="http://schemas.openxmlformats.org/markup-compatibility/2006">
              <mc:Choice xmlns:v="urn:schemas-microsoft-com:vml" Requires="v">
                <p:oleObj spid="_x0000_s37965" r:id="rId4" imgW="2197100" imgH="711200" progId="Equation.3">
                  <p:embed/>
                </p:oleObj>
              </mc:Choice>
              <mc:Fallback>
                <p:oleObj r:id="rId4" imgW="2197100" imgH="71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524000"/>
                        <a:ext cx="3962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p:cNvSpPr>
            <a:spLocks noChangeArrowheads="1"/>
          </p:cNvSpPr>
          <p:nvPr/>
        </p:nvSpPr>
        <p:spPr bwMode="auto">
          <a:xfrm>
            <a:off x="381000" y="2895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解 </a:t>
            </a:r>
            <a:r>
              <a:rPr lang="zh-CN" altLang="en-US"/>
              <a:t>精确解为（舍入值）：</a:t>
            </a:r>
            <a:r>
              <a:rPr lang="en-US" altLang="zh-CN"/>
              <a:t>x*=(0.2245, 0.2814, 0.3279)</a:t>
            </a:r>
            <a:r>
              <a:rPr lang="en-US" altLang="zh-CN" baseline="30000"/>
              <a:t>T</a:t>
            </a:r>
            <a:r>
              <a:rPr lang="en-US" altLang="zh-CN"/>
              <a:t> </a:t>
            </a:r>
          </a:p>
        </p:txBody>
      </p:sp>
      <p:sp>
        <p:nvSpPr>
          <p:cNvPr id="37897" name="Rectangle 12"/>
          <p:cNvSpPr>
            <a:spLocks noChangeArrowheads="1"/>
          </p:cNvSpPr>
          <p:nvPr/>
        </p:nvSpPr>
        <p:spPr bwMode="auto">
          <a:xfrm>
            <a:off x="3276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3"/>
          <p:cNvGrpSpPr>
            <a:grpSpLocks/>
          </p:cNvGrpSpPr>
          <p:nvPr/>
        </p:nvGrpSpPr>
        <p:grpSpPr bwMode="auto">
          <a:xfrm>
            <a:off x="922338" y="3581400"/>
            <a:ext cx="5243512" cy="1884363"/>
            <a:chOff x="581" y="2256"/>
            <a:chExt cx="3303" cy="1187"/>
          </a:xfrm>
        </p:grpSpPr>
        <p:graphicFrame>
          <p:nvGraphicFramePr>
            <p:cNvPr id="37891" name="Object 9"/>
            <p:cNvGraphicFramePr>
              <a:graphicFrameLocks noChangeAspect="1"/>
            </p:cNvGraphicFramePr>
            <p:nvPr/>
          </p:nvGraphicFramePr>
          <p:xfrm>
            <a:off x="624" y="2256"/>
            <a:ext cx="3168" cy="864"/>
          </p:xfrm>
          <a:graphic>
            <a:graphicData uri="http://schemas.openxmlformats.org/presentationml/2006/ole">
              <mc:AlternateContent xmlns:mc="http://schemas.openxmlformats.org/markup-compatibility/2006">
                <mc:Choice xmlns:v="urn:schemas-microsoft-com:vml" Requires="v">
                  <p:oleObj spid="_x0000_s37966" r:id="rId6" imgW="2946400" imgH="711200" progId="Equation.3">
                    <p:embed/>
                  </p:oleObj>
                </mc:Choice>
                <mc:Fallback>
                  <p:oleObj r:id="rId6" imgW="2946400" imgH="711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256"/>
                          <a:ext cx="3168"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11"/>
            <p:cNvGraphicFramePr>
              <a:graphicFrameLocks noChangeAspect="1"/>
            </p:cNvGraphicFramePr>
            <p:nvPr/>
          </p:nvGraphicFramePr>
          <p:xfrm>
            <a:off x="581" y="3168"/>
            <a:ext cx="3303" cy="275"/>
          </p:xfrm>
          <a:graphic>
            <a:graphicData uri="http://schemas.openxmlformats.org/presentationml/2006/ole">
              <mc:AlternateContent xmlns:mc="http://schemas.openxmlformats.org/markup-compatibility/2006">
                <mc:Choice xmlns:v="urn:schemas-microsoft-com:vml" Requires="v">
                  <p:oleObj spid="_x0000_s37967" name="Equation" r:id="rId8" imgW="2743200" imgH="228600" progId="">
                    <p:embed/>
                  </p:oleObj>
                </mc:Choice>
                <mc:Fallback>
                  <p:oleObj name="Equation" r:id="rId8" imgW="2743200" imgH="228600" progId="">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 y="3168"/>
                          <a:ext cx="3303"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899" name="Group 14"/>
          <p:cNvGrpSpPr>
            <a:grpSpLocks/>
          </p:cNvGrpSpPr>
          <p:nvPr/>
        </p:nvGrpSpPr>
        <p:grpSpPr bwMode="auto">
          <a:xfrm>
            <a:off x="5651500" y="0"/>
            <a:ext cx="3446463" cy="366713"/>
            <a:chOff x="3560" y="0"/>
            <a:chExt cx="2171" cy="231"/>
          </a:xfrm>
        </p:grpSpPr>
        <p:sp>
          <p:nvSpPr>
            <p:cNvPr id="37900" name="Rectangle 1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7901" name="Line 1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randombar(horizontal)">
                                      <p:cBhvr>
                                        <p:cTn id="7" dur="500"/>
                                        <p:tgtEl>
                                          <p:spTgt spid="38920"/>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D1463E-3FA4-45A7-996D-47302E87F082}" type="slidenum">
              <a:rPr lang="zh-CN" altLang="en-US" sz="1200">
                <a:solidFill>
                  <a:srgbClr val="000000"/>
                </a:solidFill>
              </a:rPr>
              <a:pPr eaLnBrk="1" hangingPunct="1"/>
              <a:t>45</a:t>
            </a:fld>
            <a:endParaRPr lang="en-US" altLang="zh-CN" sz="1200">
              <a:solidFill>
                <a:srgbClr val="000000"/>
              </a:solidFill>
            </a:endParaRPr>
          </a:p>
        </p:txBody>
      </p:sp>
      <p:sp>
        <p:nvSpPr>
          <p:cNvPr id="38918" name="Rectangle 6"/>
          <p:cNvSpPr>
            <a:spLocks noChangeArrowheads="1"/>
          </p:cNvSpPr>
          <p:nvPr/>
        </p:nvSpPr>
        <p:spPr bwMode="auto">
          <a:xfrm>
            <a:off x="32337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4" name="Object 5"/>
          <p:cNvGraphicFramePr>
            <a:graphicFrameLocks noChangeAspect="1"/>
          </p:cNvGraphicFramePr>
          <p:nvPr/>
        </p:nvGraphicFramePr>
        <p:xfrm>
          <a:off x="1752600" y="914400"/>
          <a:ext cx="4419600" cy="1179513"/>
        </p:xfrm>
        <a:graphic>
          <a:graphicData uri="http://schemas.openxmlformats.org/presentationml/2006/ole">
            <mc:AlternateContent xmlns:mc="http://schemas.openxmlformats.org/markup-compatibility/2006">
              <mc:Choice xmlns:v="urn:schemas-microsoft-com:vml" Requires="v">
                <p:oleObj spid="_x0000_s38985" r:id="rId3" imgW="2679700" imgH="711200" progId="Equation.3">
                  <p:embed/>
                </p:oleObj>
              </mc:Choice>
              <mc:Fallback>
                <p:oleObj r:id="rId3" imgW="26797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14400"/>
                        <a:ext cx="441960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8"/>
          <p:cNvSpPr>
            <a:spLocks noChangeArrowheads="1"/>
          </p:cNvSpPr>
          <p:nvPr/>
        </p:nvSpPr>
        <p:spPr bwMode="auto">
          <a:xfrm>
            <a:off x="37576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5" name="Object 7"/>
          <p:cNvGraphicFramePr>
            <a:graphicFrameLocks noChangeAspect="1"/>
          </p:cNvGraphicFramePr>
          <p:nvPr/>
        </p:nvGraphicFramePr>
        <p:xfrm>
          <a:off x="2306638" y="2286000"/>
          <a:ext cx="3008312" cy="406400"/>
        </p:xfrm>
        <a:graphic>
          <a:graphicData uri="http://schemas.openxmlformats.org/presentationml/2006/ole">
            <mc:AlternateContent xmlns:mc="http://schemas.openxmlformats.org/markup-compatibility/2006">
              <mc:Choice xmlns:v="urn:schemas-microsoft-com:vml" Requires="v">
                <p:oleObj spid="_x0000_s38986" name="Equation" r:id="rId5" imgW="1688760" imgH="228600" progId="">
                  <p:embed/>
                </p:oleObj>
              </mc:Choice>
              <mc:Fallback>
                <p:oleObj name="Equation" r:id="rId5" imgW="168876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6638" y="2286000"/>
                        <a:ext cx="30083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10"/>
          <p:cNvSpPr>
            <a:spLocks noChangeArrowheads="1"/>
          </p:cNvSpPr>
          <p:nvPr/>
        </p:nvSpPr>
        <p:spPr bwMode="auto">
          <a:xfrm>
            <a:off x="30813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6" name="Object 9"/>
          <p:cNvGraphicFramePr>
            <a:graphicFrameLocks noChangeAspect="1"/>
          </p:cNvGraphicFramePr>
          <p:nvPr/>
        </p:nvGraphicFramePr>
        <p:xfrm>
          <a:off x="1676400" y="2895600"/>
          <a:ext cx="4572000" cy="1196975"/>
        </p:xfrm>
        <a:graphic>
          <a:graphicData uri="http://schemas.openxmlformats.org/presentationml/2006/ole">
            <mc:AlternateContent xmlns:mc="http://schemas.openxmlformats.org/markup-compatibility/2006">
              <mc:Choice xmlns:v="urn:schemas-microsoft-com:vml" Requires="v">
                <p:oleObj spid="_x0000_s38987" r:id="rId7" imgW="2984500" imgH="711200" progId="Equation.3">
                  <p:embed/>
                </p:oleObj>
              </mc:Choice>
              <mc:Fallback>
                <p:oleObj r:id="rId7" imgW="2984500" imgH="71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895600"/>
                        <a:ext cx="4572000"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11"/>
          <p:cNvSpPr>
            <a:spLocks noChangeArrowheads="1"/>
          </p:cNvSpPr>
          <p:nvPr/>
        </p:nvSpPr>
        <p:spPr bwMode="auto">
          <a:xfrm>
            <a:off x="609600" y="44196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回代即得到计算解      </a:t>
            </a:r>
            <a:r>
              <a:rPr lang="en-US" altLang="zh-CN"/>
              <a:t>x=(0.2246, 0.2812, 0.3280)</a:t>
            </a:r>
            <a:r>
              <a:rPr lang="en-US" altLang="zh-CN" baseline="30000"/>
              <a:t>T</a:t>
            </a:r>
            <a:endParaRPr lang="en-US" altLang="zh-CN"/>
          </a:p>
        </p:txBody>
      </p:sp>
      <p:grpSp>
        <p:nvGrpSpPr>
          <p:cNvPr id="38922" name="Group 12"/>
          <p:cNvGrpSpPr>
            <a:grpSpLocks/>
          </p:cNvGrpSpPr>
          <p:nvPr/>
        </p:nvGrpSpPr>
        <p:grpSpPr bwMode="auto">
          <a:xfrm>
            <a:off x="5651500" y="0"/>
            <a:ext cx="3446463" cy="366713"/>
            <a:chOff x="3560" y="0"/>
            <a:chExt cx="2171" cy="231"/>
          </a:xfrm>
        </p:grpSpPr>
        <p:sp>
          <p:nvSpPr>
            <p:cNvPr id="38923" name="Rectangle 13"/>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8924" name="Line 14"/>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ECFA26E-D9E5-41CF-8902-4BFEC81FBCF5}" type="slidenum">
              <a:rPr lang="zh-CN" altLang="en-US" sz="1200">
                <a:solidFill>
                  <a:srgbClr val="000000"/>
                </a:solidFill>
              </a:rPr>
              <a:pPr eaLnBrk="1" hangingPunct="1"/>
              <a:t>46</a:t>
            </a:fld>
            <a:endParaRPr lang="en-US" altLang="zh-CN" sz="1200">
              <a:solidFill>
                <a:srgbClr val="000000"/>
              </a:solidFill>
            </a:endParaRPr>
          </a:p>
        </p:txBody>
      </p:sp>
      <p:sp>
        <p:nvSpPr>
          <p:cNvPr id="39940" name="Rectangle 5"/>
          <p:cNvSpPr>
            <a:spLocks noChangeArrowheads="1"/>
          </p:cNvSpPr>
          <p:nvPr/>
        </p:nvSpPr>
        <p:spPr bwMode="auto">
          <a:xfrm>
            <a:off x="304800" y="6096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列主元素消去法框图</a:t>
            </a:r>
            <a:r>
              <a:rPr lang="zh-CN" altLang="en-US"/>
              <a:t> </a:t>
            </a:r>
          </a:p>
        </p:txBody>
      </p:sp>
      <p:sp>
        <p:nvSpPr>
          <p:cNvPr id="39941" name="Text Box 7"/>
          <p:cNvSpPr txBox="1">
            <a:spLocks noChangeArrowheads="1"/>
          </p:cNvSpPr>
          <p:nvPr/>
        </p:nvSpPr>
        <p:spPr bwMode="auto">
          <a:xfrm>
            <a:off x="4291013" y="551497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N</a:t>
            </a:r>
          </a:p>
        </p:txBody>
      </p:sp>
      <p:sp>
        <p:nvSpPr>
          <p:cNvPr id="39942" name="Text Box 8"/>
          <p:cNvSpPr txBox="1">
            <a:spLocks noChangeArrowheads="1"/>
          </p:cNvSpPr>
          <p:nvPr/>
        </p:nvSpPr>
        <p:spPr bwMode="auto">
          <a:xfrm>
            <a:off x="5791200" y="4581525"/>
            <a:ext cx="471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Y</a:t>
            </a:r>
          </a:p>
        </p:txBody>
      </p:sp>
      <p:sp>
        <p:nvSpPr>
          <p:cNvPr id="39943" name="Text Box 9"/>
          <p:cNvSpPr txBox="1">
            <a:spLocks noChangeArrowheads="1"/>
          </p:cNvSpPr>
          <p:nvPr/>
        </p:nvSpPr>
        <p:spPr bwMode="auto">
          <a:xfrm>
            <a:off x="885825" y="1447800"/>
            <a:ext cx="26479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输入</a:t>
            </a:r>
            <a:r>
              <a:rPr kumimoji="0" lang="en-US" altLang="zh-CN" b="1"/>
              <a:t>A</a:t>
            </a:r>
            <a:r>
              <a:rPr kumimoji="0" lang="en-US" altLang="zh-CN"/>
              <a:t>，</a:t>
            </a:r>
            <a:r>
              <a:rPr kumimoji="0" lang="en-US" altLang="zh-CN" b="1"/>
              <a:t>b</a:t>
            </a:r>
            <a:r>
              <a:rPr kumimoji="0" lang="en-US" altLang="zh-CN"/>
              <a:t>，ε</a:t>
            </a:r>
          </a:p>
        </p:txBody>
      </p:sp>
      <p:sp>
        <p:nvSpPr>
          <p:cNvPr id="39944" name="Line 12"/>
          <p:cNvSpPr>
            <a:spLocks noChangeShapeType="1"/>
          </p:cNvSpPr>
          <p:nvPr/>
        </p:nvSpPr>
        <p:spPr bwMode="auto">
          <a:xfrm>
            <a:off x="3492500" y="1628775"/>
            <a:ext cx="3368675" cy="22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5" name="Line 13"/>
          <p:cNvSpPr>
            <a:spLocks noChangeShapeType="1"/>
          </p:cNvSpPr>
          <p:nvPr/>
        </p:nvSpPr>
        <p:spPr bwMode="auto">
          <a:xfrm>
            <a:off x="6861175" y="1658938"/>
            <a:ext cx="1588"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6" name="Text Box 14"/>
          <p:cNvSpPr txBox="1">
            <a:spLocks noChangeArrowheads="1"/>
          </p:cNvSpPr>
          <p:nvPr/>
        </p:nvSpPr>
        <p:spPr bwMode="auto">
          <a:xfrm>
            <a:off x="6219825" y="3013075"/>
            <a:ext cx="178117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k=1,2,…n-1</a:t>
            </a:r>
          </a:p>
        </p:txBody>
      </p:sp>
      <p:sp>
        <p:nvSpPr>
          <p:cNvPr id="39947" name="Line 15"/>
          <p:cNvSpPr>
            <a:spLocks noChangeShapeType="1"/>
          </p:cNvSpPr>
          <p:nvPr/>
        </p:nvSpPr>
        <p:spPr bwMode="auto">
          <a:xfrm flipH="1">
            <a:off x="5578475" y="3152775"/>
            <a:ext cx="6270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6"/>
          <p:cNvSpPr txBox="1">
            <a:spLocks noChangeArrowheads="1"/>
          </p:cNvSpPr>
          <p:nvPr/>
        </p:nvSpPr>
        <p:spPr bwMode="auto">
          <a:xfrm>
            <a:off x="2895600" y="2514600"/>
            <a:ext cx="2670175" cy="152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选列主元素</a:t>
            </a:r>
          </a:p>
          <a:p>
            <a:pPr algn="just"/>
            <a:endParaRPr kumimoji="0" lang="zh-CN" altLang="en-US"/>
          </a:p>
        </p:txBody>
      </p:sp>
      <p:sp>
        <p:nvSpPr>
          <p:cNvPr id="39949" name="AutoShape 18"/>
          <p:cNvSpPr>
            <a:spLocks noChangeArrowheads="1"/>
          </p:cNvSpPr>
          <p:nvPr/>
        </p:nvSpPr>
        <p:spPr bwMode="auto">
          <a:xfrm>
            <a:off x="3157538" y="4572000"/>
            <a:ext cx="2236787" cy="91281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a:t>
            </a:r>
            <a:r>
              <a:rPr kumimoji="0" lang="en-US" altLang="zh-CN" i="1"/>
              <a:t>a</a:t>
            </a:r>
            <a:r>
              <a:rPr kumimoji="0" lang="en-US" altLang="zh-CN" i="1" baseline="-25000"/>
              <a:t>tk</a:t>
            </a:r>
            <a:r>
              <a:rPr kumimoji="0" lang="en-US" altLang="zh-CN"/>
              <a:t>|&lt;ε</a:t>
            </a:r>
          </a:p>
        </p:txBody>
      </p:sp>
      <p:sp>
        <p:nvSpPr>
          <p:cNvPr id="39950" name="Text Box 20"/>
          <p:cNvSpPr txBox="1">
            <a:spLocks noChangeArrowheads="1"/>
          </p:cNvSpPr>
          <p:nvPr/>
        </p:nvSpPr>
        <p:spPr bwMode="auto">
          <a:xfrm>
            <a:off x="6781800" y="47244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输出 </a:t>
            </a:r>
            <a:r>
              <a:rPr kumimoji="0" lang="en-US" altLang="zh-CN"/>
              <a:t>det</a:t>
            </a:r>
            <a:r>
              <a:rPr kumimoji="0" lang="en-US" altLang="zh-CN" b="1"/>
              <a:t>A</a:t>
            </a:r>
            <a:r>
              <a:rPr kumimoji="0" lang="en-US" altLang="zh-CN"/>
              <a:t>=0</a:t>
            </a:r>
          </a:p>
        </p:txBody>
      </p:sp>
      <p:sp>
        <p:nvSpPr>
          <p:cNvPr id="39951" name="Line 21"/>
          <p:cNvSpPr>
            <a:spLocks noChangeShapeType="1"/>
          </p:cNvSpPr>
          <p:nvPr/>
        </p:nvSpPr>
        <p:spPr bwMode="auto">
          <a:xfrm>
            <a:off x="7696200" y="5195888"/>
            <a:ext cx="1588"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Text Box 22"/>
          <p:cNvSpPr txBox="1">
            <a:spLocks noChangeArrowheads="1"/>
          </p:cNvSpPr>
          <p:nvPr/>
        </p:nvSpPr>
        <p:spPr bwMode="auto">
          <a:xfrm>
            <a:off x="7299325" y="5668963"/>
            <a:ext cx="785813"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stop</a:t>
            </a:r>
          </a:p>
        </p:txBody>
      </p:sp>
      <p:sp>
        <p:nvSpPr>
          <p:cNvPr id="39953" name="Line 23"/>
          <p:cNvSpPr>
            <a:spLocks noChangeShapeType="1"/>
          </p:cNvSpPr>
          <p:nvPr/>
        </p:nvSpPr>
        <p:spPr bwMode="auto">
          <a:xfrm>
            <a:off x="4270375" y="5468938"/>
            <a:ext cx="1588" cy="608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4"/>
          <p:cNvSpPr>
            <a:spLocks noChangeShapeType="1"/>
          </p:cNvSpPr>
          <p:nvPr/>
        </p:nvSpPr>
        <p:spPr bwMode="auto">
          <a:xfrm>
            <a:off x="2105025" y="3209925"/>
            <a:ext cx="78581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38" name="Object 26"/>
          <p:cNvGraphicFramePr>
            <a:graphicFrameLocks noChangeAspect="1"/>
          </p:cNvGraphicFramePr>
          <p:nvPr/>
        </p:nvGraphicFramePr>
        <p:xfrm>
          <a:off x="3095625" y="3001963"/>
          <a:ext cx="2189163" cy="547687"/>
        </p:xfrm>
        <a:graphic>
          <a:graphicData uri="http://schemas.openxmlformats.org/presentationml/2006/ole">
            <mc:AlternateContent xmlns:mc="http://schemas.openxmlformats.org/markup-compatibility/2006">
              <mc:Choice xmlns:v="urn:schemas-microsoft-com:vml" Requires="v">
                <p:oleObj spid="_x0000_s39984" name="Equation" r:id="rId3" imgW="1130040" imgH="291960" progId="">
                  <p:embed/>
                </p:oleObj>
              </mc:Choice>
              <mc:Fallback>
                <p:oleObj name="Equation" r:id="rId3" imgW="1130040" imgH="291960" progId="">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3001963"/>
                        <a:ext cx="21891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5" name="Rectangle 29"/>
          <p:cNvSpPr>
            <a:spLocks noChangeArrowheads="1"/>
          </p:cNvSpPr>
          <p:nvPr/>
        </p:nvSpPr>
        <p:spPr bwMode="auto">
          <a:xfrm>
            <a:off x="42338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6" name="Line 30"/>
          <p:cNvSpPr>
            <a:spLocks noChangeShapeType="1"/>
          </p:cNvSpPr>
          <p:nvPr/>
        </p:nvSpPr>
        <p:spPr bwMode="auto">
          <a:xfrm>
            <a:off x="4281488" y="4038600"/>
            <a:ext cx="0" cy="5334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57" name="Line 31"/>
          <p:cNvSpPr>
            <a:spLocks noChangeShapeType="1"/>
          </p:cNvSpPr>
          <p:nvPr/>
        </p:nvSpPr>
        <p:spPr bwMode="auto">
          <a:xfrm>
            <a:off x="5395913" y="5029200"/>
            <a:ext cx="1371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32"/>
          <p:cNvSpPr>
            <a:spLocks noChangeShapeType="1"/>
          </p:cNvSpPr>
          <p:nvPr/>
        </p:nvSpPr>
        <p:spPr bwMode="auto">
          <a:xfrm>
            <a:off x="2105025" y="3214688"/>
            <a:ext cx="0" cy="3657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59" name="Oval 34"/>
          <p:cNvSpPr>
            <a:spLocks noChangeArrowheads="1"/>
          </p:cNvSpPr>
          <p:nvPr/>
        </p:nvSpPr>
        <p:spPr bwMode="auto">
          <a:xfrm>
            <a:off x="3843338" y="5610225"/>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1</a:t>
            </a:r>
            <a:endParaRPr lang="zh-CN" altLang="en-US"/>
          </a:p>
        </p:txBody>
      </p:sp>
      <p:sp>
        <p:nvSpPr>
          <p:cNvPr id="39960" name="Oval 35"/>
          <p:cNvSpPr>
            <a:spLocks noChangeArrowheads="1"/>
          </p:cNvSpPr>
          <p:nvPr/>
        </p:nvSpPr>
        <p:spPr bwMode="auto">
          <a:xfrm>
            <a:off x="2286000" y="2743200"/>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2</a:t>
            </a:r>
            <a:endParaRPr lang="zh-CN" altLang="en-US"/>
          </a:p>
        </p:txBody>
      </p:sp>
      <p:grpSp>
        <p:nvGrpSpPr>
          <p:cNvPr id="39961" name="Group 36"/>
          <p:cNvGrpSpPr>
            <a:grpSpLocks/>
          </p:cNvGrpSpPr>
          <p:nvPr/>
        </p:nvGrpSpPr>
        <p:grpSpPr bwMode="auto">
          <a:xfrm>
            <a:off x="5651500" y="0"/>
            <a:ext cx="3446463" cy="366713"/>
            <a:chOff x="3560" y="0"/>
            <a:chExt cx="2171" cy="231"/>
          </a:xfrm>
        </p:grpSpPr>
        <p:sp>
          <p:nvSpPr>
            <p:cNvPr id="39962" name="Rectangle 37"/>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9963" name="Line 38"/>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3"/>
          <p:cNvSpPr>
            <a:spLocks noGrp="1"/>
          </p:cNvSpPr>
          <p:nvPr>
            <p:ph type="sldNum" sz="quarter" idx="12"/>
          </p:nvPr>
        </p:nvSpPr>
        <p:spPr bwMode="auto">
          <a:xfrm>
            <a:off x="5211763" y="6342063"/>
            <a:ext cx="914400" cy="284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0B58AA4-0773-4FFB-89F1-3D07E00164DF}" type="slidenum">
              <a:rPr lang="zh-CN" altLang="en-US" sz="1200">
                <a:solidFill>
                  <a:srgbClr val="000000"/>
                </a:solidFill>
              </a:rPr>
              <a:pPr eaLnBrk="1" hangingPunct="1"/>
              <a:t>47</a:t>
            </a:fld>
            <a:endParaRPr lang="en-US" altLang="zh-CN" sz="1200">
              <a:solidFill>
                <a:srgbClr val="000000"/>
              </a:solidFill>
            </a:endParaRPr>
          </a:p>
        </p:txBody>
      </p:sp>
      <p:sp>
        <p:nvSpPr>
          <p:cNvPr id="40965" name="Rectangle 2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6" name="Text Box 6"/>
          <p:cNvSpPr txBox="1">
            <a:spLocks noChangeArrowheads="1"/>
          </p:cNvSpPr>
          <p:nvPr/>
        </p:nvSpPr>
        <p:spPr bwMode="auto">
          <a:xfrm>
            <a:off x="7988300" y="936625"/>
            <a:ext cx="9318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Y</a:t>
            </a:r>
          </a:p>
        </p:txBody>
      </p:sp>
      <p:sp>
        <p:nvSpPr>
          <p:cNvPr id="40967" name="Text Box 7"/>
          <p:cNvSpPr txBox="1">
            <a:spLocks noChangeArrowheads="1"/>
          </p:cNvSpPr>
          <p:nvPr/>
        </p:nvSpPr>
        <p:spPr bwMode="auto">
          <a:xfrm>
            <a:off x="6521450" y="1804988"/>
            <a:ext cx="9302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N</a:t>
            </a:r>
          </a:p>
        </p:txBody>
      </p:sp>
      <p:sp>
        <p:nvSpPr>
          <p:cNvPr id="40968" name="AutoShape 8"/>
          <p:cNvSpPr>
            <a:spLocks noChangeArrowheads="1"/>
          </p:cNvSpPr>
          <p:nvPr/>
        </p:nvSpPr>
        <p:spPr bwMode="auto">
          <a:xfrm>
            <a:off x="5156200" y="941388"/>
            <a:ext cx="2794000" cy="8064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i="1"/>
              <a:t>t</a:t>
            </a:r>
            <a:r>
              <a:rPr kumimoji="0" lang="en-US" altLang="zh-CN"/>
              <a:t>=</a:t>
            </a:r>
            <a:r>
              <a:rPr kumimoji="0" lang="en-US" altLang="zh-CN" i="1"/>
              <a:t>k</a:t>
            </a:r>
            <a:r>
              <a:rPr kumimoji="0" lang="en-US" altLang="zh-CN"/>
              <a:t>?</a:t>
            </a:r>
          </a:p>
        </p:txBody>
      </p:sp>
      <p:sp>
        <p:nvSpPr>
          <p:cNvPr id="40969" name="Line 9"/>
          <p:cNvSpPr>
            <a:spLocks noChangeShapeType="1"/>
          </p:cNvSpPr>
          <p:nvPr/>
        </p:nvSpPr>
        <p:spPr bwMode="auto">
          <a:xfrm>
            <a:off x="7897813" y="134778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0"/>
          <p:cNvSpPr>
            <a:spLocks noChangeShapeType="1"/>
          </p:cNvSpPr>
          <p:nvPr/>
        </p:nvSpPr>
        <p:spPr bwMode="auto">
          <a:xfrm>
            <a:off x="6553200" y="1747838"/>
            <a:ext cx="0" cy="646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Text Box 11"/>
          <p:cNvSpPr txBox="1">
            <a:spLocks noChangeArrowheads="1"/>
          </p:cNvSpPr>
          <p:nvPr/>
        </p:nvSpPr>
        <p:spPr bwMode="auto">
          <a:xfrm>
            <a:off x="5570538" y="2378075"/>
            <a:ext cx="1914525" cy="484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t>交换行</a:t>
            </a:r>
          </a:p>
        </p:txBody>
      </p:sp>
      <p:sp>
        <p:nvSpPr>
          <p:cNvPr id="40972" name="Line 13"/>
          <p:cNvSpPr>
            <a:spLocks noChangeShapeType="1"/>
          </p:cNvSpPr>
          <p:nvPr/>
        </p:nvSpPr>
        <p:spPr bwMode="auto">
          <a:xfrm>
            <a:off x="8543925" y="1333500"/>
            <a:ext cx="0" cy="1776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14"/>
          <p:cNvSpPr>
            <a:spLocks noChangeShapeType="1"/>
          </p:cNvSpPr>
          <p:nvPr/>
        </p:nvSpPr>
        <p:spPr bwMode="auto">
          <a:xfrm flipH="1">
            <a:off x="6527800" y="3101975"/>
            <a:ext cx="201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4" name="Line 24"/>
          <p:cNvSpPr>
            <a:spLocks noChangeShapeType="1"/>
          </p:cNvSpPr>
          <p:nvPr/>
        </p:nvSpPr>
        <p:spPr bwMode="auto">
          <a:xfrm>
            <a:off x="6543675" y="560388"/>
            <a:ext cx="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75" name="Text Box 25"/>
          <p:cNvSpPr txBox="1">
            <a:spLocks noChangeArrowheads="1"/>
          </p:cNvSpPr>
          <p:nvPr/>
        </p:nvSpPr>
        <p:spPr bwMode="auto">
          <a:xfrm>
            <a:off x="6162675" y="560388"/>
            <a:ext cx="9302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a:p>
        </p:txBody>
      </p:sp>
      <p:sp>
        <p:nvSpPr>
          <p:cNvPr id="40976" name="Oval 29"/>
          <p:cNvSpPr>
            <a:spLocks noChangeArrowheads="1"/>
          </p:cNvSpPr>
          <p:nvPr/>
        </p:nvSpPr>
        <p:spPr bwMode="auto">
          <a:xfrm>
            <a:off x="6619875" y="560388"/>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3" action="ppaction://hlinksldjump"/>
              </a:rPr>
              <a:t>1</a:t>
            </a:r>
            <a:endParaRPr lang="zh-CN" altLang="en-US"/>
          </a:p>
        </p:txBody>
      </p:sp>
      <p:sp>
        <p:nvSpPr>
          <p:cNvPr id="40977" name="Text Box 34"/>
          <p:cNvSpPr txBox="1">
            <a:spLocks noChangeArrowheads="1"/>
          </p:cNvSpPr>
          <p:nvPr/>
        </p:nvSpPr>
        <p:spPr bwMode="auto">
          <a:xfrm>
            <a:off x="1782763" y="4894263"/>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k≤n-1</a:t>
            </a:r>
          </a:p>
        </p:txBody>
      </p:sp>
      <p:sp>
        <p:nvSpPr>
          <p:cNvPr id="40978" name="Text Box 35"/>
          <p:cNvSpPr txBox="1">
            <a:spLocks noChangeArrowheads="1"/>
          </p:cNvSpPr>
          <p:nvPr/>
        </p:nvSpPr>
        <p:spPr bwMode="auto">
          <a:xfrm>
            <a:off x="1928813" y="1785938"/>
            <a:ext cx="2444750" cy="2855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消元计算</a:t>
            </a:r>
          </a:p>
          <a:p>
            <a:pPr algn="ctr"/>
            <a:endParaRPr kumimoji="0" lang="zh-CN" altLang="en-US"/>
          </a:p>
          <a:p>
            <a:pPr algn="just"/>
            <a:endParaRPr kumimoji="0" lang="zh-CN" altLang="en-GB"/>
          </a:p>
          <a:p>
            <a:pPr algn="just"/>
            <a:endParaRPr kumimoji="0" lang="zh-CN" altLang="en-GB"/>
          </a:p>
          <a:p>
            <a:pPr algn="just"/>
            <a:endParaRPr kumimoji="0" lang="zh-CN" altLang="en-GB"/>
          </a:p>
          <a:p>
            <a:pPr algn="just"/>
            <a:r>
              <a:rPr kumimoji="0" lang="zh-CN" altLang="en-US"/>
              <a:t>（</a:t>
            </a:r>
            <a:r>
              <a:rPr kumimoji="0" lang="en-US" altLang="zh-CN" i="1"/>
              <a:t>i</a:t>
            </a:r>
            <a:r>
              <a:rPr kumimoji="0" lang="en-US" altLang="zh-CN"/>
              <a:t>=</a:t>
            </a:r>
            <a:r>
              <a:rPr kumimoji="0" lang="en-US" altLang="zh-CN" i="1"/>
              <a:t>k</a:t>
            </a:r>
            <a:r>
              <a:rPr kumimoji="0" lang="en-US" altLang="zh-CN"/>
              <a:t>+1,…,n）</a:t>
            </a:r>
          </a:p>
          <a:p>
            <a:pPr algn="just"/>
            <a:r>
              <a:rPr kumimoji="0" lang="en-US" altLang="zh-CN"/>
              <a:t>（</a:t>
            </a:r>
            <a:r>
              <a:rPr kumimoji="0" lang="en-US" altLang="zh-CN" i="1"/>
              <a:t>j</a:t>
            </a:r>
            <a:r>
              <a:rPr kumimoji="0" lang="en-US" altLang="zh-CN"/>
              <a:t>=</a:t>
            </a:r>
            <a:r>
              <a:rPr kumimoji="0" lang="en-US" altLang="zh-CN" i="1"/>
              <a:t>k</a:t>
            </a:r>
            <a:r>
              <a:rPr kumimoji="0" lang="en-US" altLang="zh-CN"/>
              <a:t>+1,…,n）</a:t>
            </a:r>
          </a:p>
        </p:txBody>
      </p:sp>
      <p:sp>
        <p:nvSpPr>
          <p:cNvPr id="40979" name="Line 36"/>
          <p:cNvSpPr>
            <a:spLocks noChangeShapeType="1"/>
          </p:cNvSpPr>
          <p:nvPr/>
        </p:nvSpPr>
        <p:spPr bwMode="auto">
          <a:xfrm>
            <a:off x="3154363" y="4656138"/>
            <a:ext cx="0"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0" name="Oval 37"/>
          <p:cNvSpPr>
            <a:spLocks noChangeArrowheads="1"/>
          </p:cNvSpPr>
          <p:nvPr/>
        </p:nvSpPr>
        <p:spPr bwMode="auto">
          <a:xfrm>
            <a:off x="2925763" y="5113338"/>
            <a:ext cx="419100" cy="4667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81" name="Line 38"/>
          <p:cNvSpPr>
            <a:spLocks noChangeShapeType="1"/>
          </p:cNvSpPr>
          <p:nvPr/>
        </p:nvSpPr>
        <p:spPr bwMode="auto">
          <a:xfrm flipH="1">
            <a:off x="1125538" y="5351463"/>
            <a:ext cx="1800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Line 39"/>
          <p:cNvSpPr>
            <a:spLocks noChangeShapeType="1"/>
          </p:cNvSpPr>
          <p:nvPr/>
        </p:nvSpPr>
        <p:spPr bwMode="auto">
          <a:xfrm>
            <a:off x="3154363" y="1074738"/>
            <a:ext cx="0" cy="70167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0962" name="Object 41"/>
          <p:cNvGraphicFramePr>
            <a:graphicFrameLocks noChangeAspect="1"/>
          </p:cNvGraphicFramePr>
          <p:nvPr/>
        </p:nvGraphicFramePr>
        <p:xfrm>
          <a:off x="1978025" y="2303463"/>
          <a:ext cx="2170113" cy="396875"/>
        </p:xfrm>
        <a:graphic>
          <a:graphicData uri="http://schemas.openxmlformats.org/presentationml/2006/ole">
            <mc:AlternateContent xmlns:mc="http://schemas.openxmlformats.org/markup-compatibility/2006">
              <mc:Choice xmlns:v="urn:schemas-microsoft-com:vml" Requires="v">
                <p:oleObj spid="_x0000_s41036" name="Equation" r:id="rId4" imgW="1269720" imgH="228600" progId="">
                  <p:embed/>
                </p:oleObj>
              </mc:Choice>
              <mc:Fallback>
                <p:oleObj name="Equation" r:id="rId4" imgW="1269720" imgH="228600" progId="">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2303463"/>
                        <a:ext cx="217011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42"/>
          <p:cNvGraphicFramePr>
            <a:graphicFrameLocks noChangeAspect="1"/>
          </p:cNvGraphicFramePr>
          <p:nvPr/>
        </p:nvGraphicFramePr>
        <p:xfrm>
          <a:off x="2097088" y="2760663"/>
          <a:ext cx="1960562" cy="838200"/>
        </p:xfrm>
        <a:graphic>
          <a:graphicData uri="http://schemas.openxmlformats.org/presentationml/2006/ole">
            <mc:AlternateContent xmlns:mc="http://schemas.openxmlformats.org/markup-compatibility/2006">
              <mc:Choice xmlns:v="urn:schemas-microsoft-com:vml" Requires="v">
                <p:oleObj spid="_x0000_s41037" name="Equation" r:id="rId6" imgW="1002960" imgH="457200" progId="">
                  <p:embed/>
                </p:oleObj>
              </mc:Choice>
              <mc:Fallback>
                <p:oleObj name="Equation" r:id="rId6" imgW="1002960" imgH="457200" progId="">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7088" y="2760663"/>
                        <a:ext cx="196056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4" name="Line 44"/>
          <p:cNvSpPr>
            <a:spLocks noChangeShapeType="1"/>
          </p:cNvSpPr>
          <p:nvPr/>
        </p:nvSpPr>
        <p:spPr bwMode="auto">
          <a:xfrm>
            <a:off x="6532563" y="2865438"/>
            <a:ext cx="0" cy="1906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5" name="Line 47"/>
          <p:cNvSpPr>
            <a:spLocks noChangeShapeType="1"/>
          </p:cNvSpPr>
          <p:nvPr/>
        </p:nvSpPr>
        <p:spPr bwMode="auto">
          <a:xfrm flipH="1">
            <a:off x="3149600" y="1065213"/>
            <a:ext cx="15287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6" name="Oval 48"/>
          <p:cNvSpPr>
            <a:spLocks noChangeArrowheads="1"/>
          </p:cNvSpPr>
          <p:nvPr/>
        </p:nvSpPr>
        <p:spPr bwMode="auto">
          <a:xfrm>
            <a:off x="1554163" y="5427663"/>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3" action="ppaction://hlinksldjump"/>
              </a:rPr>
              <a:t>2</a:t>
            </a:r>
            <a:endParaRPr lang="zh-CN" altLang="en-US"/>
          </a:p>
        </p:txBody>
      </p:sp>
      <p:sp>
        <p:nvSpPr>
          <p:cNvPr id="40987" name="Line 49"/>
          <p:cNvSpPr>
            <a:spLocks noChangeShapeType="1"/>
          </p:cNvSpPr>
          <p:nvPr/>
        </p:nvSpPr>
        <p:spPr bwMode="auto">
          <a:xfrm>
            <a:off x="3154363" y="5580063"/>
            <a:ext cx="0" cy="11906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8" name="Oval 50"/>
          <p:cNvSpPr>
            <a:spLocks noChangeArrowheads="1"/>
          </p:cNvSpPr>
          <p:nvPr/>
        </p:nvSpPr>
        <p:spPr bwMode="auto">
          <a:xfrm>
            <a:off x="3230563" y="5732463"/>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3</a:t>
            </a:r>
            <a:endParaRPr lang="zh-CN" altLang="en-US"/>
          </a:p>
        </p:txBody>
      </p:sp>
      <p:sp>
        <p:nvSpPr>
          <p:cNvPr id="40989" name="Line 51"/>
          <p:cNvSpPr>
            <a:spLocks noChangeShapeType="1"/>
          </p:cNvSpPr>
          <p:nvPr/>
        </p:nvSpPr>
        <p:spPr bwMode="auto">
          <a:xfrm flipH="1">
            <a:off x="4660900" y="4781550"/>
            <a:ext cx="18716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90" name="Line 52"/>
          <p:cNvSpPr>
            <a:spLocks noChangeShapeType="1"/>
          </p:cNvSpPr>
          <p:nvPr/>
        </p:nvSpPr>
        <p:spPr bwMode="auto">
          <a:xfrm flipV="1">
            <a:off x="4689475" y="1036638"/>
            <a:ext cx="0" cy="37433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0991" name="Group 53"/>
          <p:cNvGrpSpPr>
            <a:grpSpLocks/>
          </p:cNvGrpSpPr>
          <p:nvPr/>
        </p:nvGrpSpPr>
        <p:grpSpPr bwMode="auto">
          <a:xfrm>
            <a:off x="5651500" y="0"/>
            <a:ext cx="3446463" cy="366713"/>
            <a:chOff x="3560" y="0"/>
            <a:chExt cx="2171" cy="231"/>
          </a:xfrm>
        </p:grpSpPr>
        <p:sp>
          <p:nvSpPr>
            <p:cNvPr id="40992" name="Rectangle 54"/>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40993" name="Line 55"/>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8B6904D-25B3-45DA-BBE5-2126FA99CF05}" type="slidenum">
              <a:rPr lang="zh-CN" altLang="en-US" sz="1200">
                <a:solidFill>
                  <a:srgbClr val="000000"/>
                </a:solidFill>
              </a:rPr>
              <a:pPr eaLnBrk="1" hangingPunct="1"/>
              <a:t>48</a:t>
            </a:fld>
            <a:endParaRPr lang="en-US" altLang="zh-CN" sz="1200">
              <a:solidFill>
                <a:srgbClr val="000000"/>
              </a:solidFill>
            </a:endParaRPr>
          </a:p>
        </p:txBody>
      </p:sp>
      <p:sp>
        <p:nvSpPr>
          <p:cNvPr id="118787" name="Rectangle 15"/>
          <p:cNvSpPr>
            <a:spLocks noChangeArrowheads="1"/>
          </p:cNvSpPr>
          <p:nvPr/>
        </p:nvSpPr>
        <p:spPr bwMode="auto">
          <a:xfrm>
            <a:off x="4143375"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88" name="Rectangle 17"/>
          <p:cNvSpPr>
            <a:spLocks noChangeArrowheads="1"/>
          </p:cNvSpPr>
          <p:nvPr/>
        </p:nvSpPr>
        <p:spPr bwMode="auto">
          <a:xfrm>
            <a:off x="4024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89" name="Text Box 20"/>
          <p:cNvSpPr txBox="1">
            <a:spLocks noChangeArrowheads="1"/>
          </p:cNvSpPr>
          <p:nvPr/>
        </p:nvSpPr>
        <p:spPr bwMode="auto">
          <a:xfrm>
            <a:off x="2438400" y="990600"/>
            <a:ext cx="34290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t>回代（当</a:t>
            </a:r>
            <a:r>
              <a:rPr kumimoji="0" lang="en-US" altLang="zh-CN" i="1" dirty="0"/>
              <a:t>a</a:t>
            </a:r>
            <a:r>
              <a:rPr kumimoji="0" lang="en-US" altLang="zh-CN" i="1" baseline="-25000" dirty="0"/>
              <a:t>nn</a:t>
            </a:r>
            <a:r>
              <a:rPr kumimoji="0" lang="en-US" altLang="zh-CN" dirty="0"/>
              <a:t>≠0）</a:t>
            </a:r>
          </a:p>
          <a:p>
            <a:pPr algn="ctr"/>
            <a:r>
              <a:rPr kumimoji="0" lang="en-US" altLang="zh-CN" i="1" dirty="0" err="1"/>
              <a:t>x</a:t>
            </a:r>
            <a:r>
              <a:rPr kumimoji="0" lang="en-US" altLang="zh-CN" i="1" baseline="-25000" dirty="0" err="1"/>
              <a:t>n</a:t>
            </a:r>
            <a:r>
              <a:rPr kumimoji="0" lang="en-US" altLang="zh-CN" dirty="0" err="1"/>
              <a:t>←</a:t>
            </a:r>
            <a:r>
              <a:rPr kumimoji="0" lang="en-US" altLang="zh-CN" i="1" dirty="0" err="1"/>
              <a:t>b</a:t>
            </a:r>
            <a:r>
              <a:rPr kumimoji="0" lang="en-US" altLang="zh-CN" i="1" baseline="-25000" dirty="0" err="1"/>
              <a:t>n</a:t>
            </a:r>
            <a:r>
              <a:rPr kumimoji="0" lang="en-US" altLang="zh-CN" dirty="0"/>
              <a:t>/</a:t>
            </a:r>
            <a:r>
              <a:rPr kumimoji="0" lang="en-US" altLang="zh-CN" i="1" dirty="0" err="1"/>
              <a:t>a</a:t>
            </a:r>
            <a:r>
              <a:rPr kumimoji="0" lang="en-US" altLang="zh-CN" i="1" baseline="-25000" dirty="0" err="1"/>
              <a:t>nn</a:t>
            </a:r>
            <a:endParaRPr kumimoji="0" lang="en-US" altLang="zh-CN" i="1" baseline="-25000" dirty="0"/>
          </a:p>
          <a:p>
            <a:pPr algn="ctr"/>
            <a:r>
              <a:rPr kumimoji="0" lang="en-US" altLang="zh-CN" i="1"/>
              <a:t>x</a:t>
            </a:r>
            <a:r>
              <a:rPr kumimoji="0" lang="en-US" altLang="zh-CN" i="1" baseline="-25000"/>
              <a:t>i</a:t>
            </a:r>
            <a:r>
              <a:rPr kumimoji="0" lang="en-US" altLang="zh-CN" dirty="0"/>
              <a:t>←(</a:t>
            </a:r>
            <a:r>
              <a:rPr kumimoji="0" lang="en-US" altLang="zh-CN" i="1" dirty="0"/>
              <a:t>b</a:t>
            </a:r>
            <a:r>
              <a:rPr kumimoji="0" lang="en-US" altLang="zh-CN" i="1" baseline="-25000" dirty="0"/>
              <a:t>i</a:t>
            </a:r>
            <a:r>
              <a:rPr kumimoji="0" lang="en-US" altLang="zh-CN" dirty="0"/>
              <a:t>-∑</a:t>
            </a:r>
            <a:r>
              <a:rPr kumimoji="0" lang="en-US" altLang="zh-CN" i="1" dirty="0" err="1"/>
              <a:t>a</a:t>
            </a:r>
            <a:r>
              <a:rPr kumimoji="0" lang="en-US" altLang="zh-CN" i="1" baseline="-25000" dirty="0" err="1"/>
              <a:t>ij</a:t>
            </a:r>
            <a:r>
              <a:rPr kumimoji="0" lang="en-US" altLang="zh-CN" i="1" dirty="0" err="1"/>
              <a:t>x</a:t>
            </a:r>
            <a:r>
              <a:rPr kumimoji="0" lang="en-US" altLang="zh-CN" i="1" baseline="-25000" dirty="0" err="1"/>
              <a:t>j</a:t>
            </a:r>
            <a:r>
              <a:rPr kumimoji="0" lang="en-US" altLang="zh-CN" dirty="0"/>
              <a:t>)/</a:t>
            </a:r>
            <a:r>
              <a:rPr kumimoji="0" lang="en-US" altLang="zh-CN" i="1" dirty="0" err="1"/>
              <a:t>a</a:t>
            </a:r>
            <a:r>
              <a:rPr kumimoji="0" lang="en-US" altLang="zh-CN" i="1" baseline="-25000" dirty="0" err="1"/>
              <a:t>ii</a:t>
            </a:r>
            <a:endParaRPr kumimoji="0" lang="en-US" altLang="zh-CN" i="1" dirty="0"/>
          </a:p>
          <a:p>
            <a:pPr algn="ctr"/>
            <a:r>
              <a:rPr kumimoji="0" lang="en-US" altLang="zh-CN" dirty="0"/>
              <a:t>(</a:t>
            </a:r>
            <a:r>
              <a:rPr kumimoji="0" lang="en-US" altLang="zh-CN" i="1" dirty="0" err="1"/>
              <a:t>i</a:t>
            </a:r>
            <a:r>
              <a:rPr kumimoji="0" lang="en-US" altLang="zh-CN" dirty="0"/>
              <a:t>=</a:t>
            </a:r>
            <a:r>
              <a:rPr kumimoji="0" lang="en-US" altLang="zh-CN" i="1" dirty="0"/>
              <a:t>n</a:t>
            </a:r>
            <a:r>
              <a:rPr kumimoji="0" lang="en-US" altLang="zh-CN" dirty="0"/>
              <a:t>-1,…,2,1)</a:t>
            </a:r>
          </a:p>
        </p:txBody>
      </p:sp>
      <p:sp>
        <p:nvSpPr>
          <p:cNvPr id="118790" name="Line 23"/>
          <p:cNvSpPr>
            <a:spLocks noChangeShapeType="1"/>
          </p:cNvSpPr>
          <p:nvPr/>
        </p:nvSpPr>
        <p:spPr bwMode="auto">
          <a:xfrm>
            <a:off x="4211638" y="2565400"/>
            <a:ext cx="0"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1" name="Text Box 24"/>
          <p:cNvSpPr txBox="1">
            <a:spLocks noChangeArrowheads="1"/>
          </p:cNvSpPr>
          <p:nvPr/>
        </p:nvSpPr>
        <p:spPr bwMode="auto">
          <a:xfrm>
            <a:off x="2916238" y="3573463"/>
            <a:ext cx="2571750" cy="841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t>输出计算解</a:t>
            </a:r>
          </a:p>
          <a:p>
            <a:pPr algn="ctr"/>
            <a:r>
              <a:rPr kumimoji="0" lang="en-US" altLang="zh-CN" i="1"/>
              <a:t>x</a:t>
            </a:r>
            <a:r>
              <a:rPr kumimoji="0" lang="en-US" altLang="zh-CN"/>
              <a:t>(</a:t>
            </a:r>
            <a:r>
              <a:rPr kumimoji="0" lang="en-US" altLang="zh-CN" i="1"/>
              <a:t>i</a:t>
            </a:r>
            <a:r>
              <a:rPr kumimoji="0" lang="en-US" altLang="zh-CN"/>
              <a:t>)(i=1,2,…,</a:t>
            </a:r>
            <a:r>
              <a:rPr kumimoji="0" lang="en-US" altLang="zh-CN" i="1"/>
              <a:t>n</a:t>
            </a:r>
            <a:r>
              <a:rPr kumimoji="0" lang="en-US" altLang="zh-CN"/>
              <a:t>)</a:t>
            </a:r>
          </a:p>
        </p:txBody>
      </p:sp>
      <p:sp>
        <p:nvSpPr>
          <p:cNvPr id="118792" name="Text Box 25"/>
          <p:cNvSpPr txBox="1">
            <a:spLocks noChangeArrowheads="1"/>
          </p:cNvSpPr>
          <p:nvPr/>
        </p:nvSpPr>
        <p:spPr bwMode="auto">
          <a:xfrm>
            <a:off x="3492500" y="4941888"/>
            <a:ext cx="1428750"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stop</a:t>
            </a:r>
          </a:p>
        </p:txBody>
      </p:sp>
      <p:sp>
        <p:nvSpPr>
          <p:cNvPr id="118793" name="Line 26"/>
          <p:cNvSpPr>
            <a:spLocks noChangeShapeType="1"/>
          </p:cNvSpPr>
          <p:nvPr/>
        </p:nvSpPr>
        <p:spPr bwMode="auto">
          <a:xfrm>
            <a:off x="4211638" y="4437063"/>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4" name="Line 28"/>
          <p:cNvSpPr>
            <a:spLocks noChangeShapeType="1"/>
          </p:cNvSpPr>
          <p:nvPr/>
        </p:nvSpPr>
        <p:spPr bwMode="auto">
          <a:xfrm>
            <a:off x="4191000" y="4857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5" name="Oval 29"/>
          <p:cNvSpPr>
            <a:spLocks noChangeArrowheads="1"/>
          </p:cNvSpPr>
          <p:nvPr/>
        </p:nvSpPr>
        <p:spPr bwMode="auto">
          <a:xfrm>
            <a:off x="4267200" y="457200"/>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2" action="ppaction://hlinksldjump"/>
              </a:rPr>
              <a:t>3</a:t>
            </a:r>
            <a:endParaRPr lang="zh-CN" altLang="en-US"/>
          </a:p>
        </p:txBody>
      </p:sp>
      <p:grpSp>
        <p:nvGrpSpPr>
          <p:cNvPr id="118796" name="Group 30"/>
          <p:cNvGrpSpPr>
            <a:grpSpLocks/>
          </p:cNvGrpSpPr>
          <p:nvPr/>
        </p:nvGrpSpPr>
        <p:grpSpPr bwMode="auto">
          <a:xfrm>
            <a:off x="5651500" y="0"/>
            <a:ext cx="3446463" cy="366713"/>
            <a:chOff x="3560" y="0"/>
            <a:chExt cx="2171" cy="231"/>
          </a:xfrm>
        </p:grpSpPr>
        <p:sp>
          <p:nvSpPr>
            <p:cNvPr id="118797" name="Rectangle 31"/>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8798" name="Line 32"/>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B72967-ED62-4419-92DC-13D0ED930FDB}" type="slidenum">
              <a:rPr lang="zh-CN" altLang="en-US" sz="1200">
                <a:solidFill>
                  <a:srgbClr val="000000"/>
                </a:solidFill>
              </a:rPr>
              <a:pPr eaLnBrk="1" hangingPunct="1"/>
              <a:t>49</a:t>
            </a:fld>
            <a:endParaRPr lang="en-US" altLang="zh-CN" sz="1200">
              <a:solidFill>
                <a:srgbClr val="000000"/>
              </a:solidFill>
            </a:endParaRPr>
          </a:p>
        </p:txBody>
      </p:sp>
      <p:sp>
        <p:nvSpPr>
          <p:cNvPr id="124931" name="Rectangle 2"/>
          <p:cNvSpPr>
            <a:spLocks noChangeArrowheads="1"/>
          </p:cNvSpPr>
          <p:nvPr/>
        </p:nvSpPr>
        <p:spPr bwMode="auto">
          <a:xfrm>
            <a:off x="1143000" y="762000"/>
            <a:ext cx="7620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作业：</a:t>
            </a:r>
            <a:endParaRPr lang="en-US" altLang="zh-CN" dirty="0"/>
          </a:p>
          <a:p>
            <a:pPr eaLnBrk="1" hangingPunct="1"/>
            <a:endParaRPr lang="en-US" altLang="zh-CN" dirty="0"/>
          </a:p>
          <a:p>
            <a:pPr eaLnBrk="1" hangingPunct="1"/>
            <a:r>
              <a:rPr lang="en-US" altLang="zh-CN" dirty="0"/>
              <a:t>P227</a:t>
            </a:r>
            <a:r>
              <a:rPr lang="zh-CN" altLang="en-US" dirty="0"/>
              <a:t>   </a:t>
            </a:r>
            <a:r>
              <a:rPr lang="en-US" altLang="zh-CN" dirty="0"/>
              <a:t>3</a:t>
            </a:r>
          </a:p>
          <a:p>
            <a:pPr eaLnBrk="1" hangingPunct="1"/>
            <a:endParaRPr lang="en-US" altLang="zh-CN" dirty="0"/>
          </a:p>
          <a:p>
            <a:pPr eaLnBrk="1" hangingPunct="1"/>
            <a:r>
              <a:rPr lang="zh-CN" altLang="en-US" dirty="0"/>
              <a:t>上机作业</a:t>
            </a:r>
            <a:r>
              <a:rPr lang="en-US" altLang="zh-CN" dirty="0"/>
              <a:t>1:</a:t>
            </a:r>
          </a:p>
          <a:p>
            <a:pPr eaLnBrk="1" hangingPunct="1"/>
            <a:r>
              <a:rPr lang="zh-CN" altLang="en-US" dirty="0"/>
              <a:t>列主元高斯消去法和列主元三角分解法解线性方程组程序实现</a:t>
            </a:r>
            <a:r>
              <a:rPr lang="en-US" altLang="zh-CN" dirty="0"/>
              <a:t>p227</a:t>
            </a:r>
            <a:r>
              <a:rPr lang="zh-CN" altLang="en-US" dirty="0"/>
              <a:t>  第</a:t>
            </a:r>
            <a:r>
              <a:rPr lang="en-US" altLang="zh-CN" dirty="0"/>
              <a:t>3</a:t>
            </a:r>
            <a:r>
              <a:rPr lang="zh-CN" altLang="en-US" dirty="0"/>
              <a:t>题。</a:t>
            </a:r>
            <a:endParaRPr lang="en-US" altLang="zh-CN" dirty="0"/>
          </a:p>
          <a:p>
            <a:pPr eaLnBrk="1" hangingPunct="1"/>
            <a:endParaRPr lang="en-US" altLang="zh-CN" dirty="0"/>
          </a:p>
          <a:p>
            <a:pPr eaLnBrk="1" hangingPunct="1"/>
            <a:r>
              <a:rPr lang="zh-CN" altLang="en-US" dirty="0"/>
              <a:t>要求</a:t>
            </a:r>
            <a:r>
              <a:rPr lang="en-US" altLang="zh-CN" dirty="0"/>
              <a:t>:</a:t>
            </a:r>
            <a:r>
              <a:rPr lang="zh-CN" altLang="en-US" dirty="0"/>
              <a:t> 给出</a:t>
            </a:r>
            <a:r>
              <a:rPr lang="en-US" altLang="zh-CN" dirty="0" err="1"/>
              <a:t>matlab</a:t>
            </a:r>
            <a:r>
              <a:rPr lang="en-US" altLang="zh-CN" dirty="0"/>
              <a:t> </a:t>
            </a:r>
            <a:r>
              <a:rPr lang="zh-CN" altLang="en-US" dirty="0"/>
              <a:t>程序，程序流程图，以及方程解结果（电子版）</a:t>
            </a:r>
            <a:endParaRPr lang="en-US" altLang="zh-CN" dirty="0"/>
          </a:p>
          <a:p>
            <a:pPr eaLnBrk="1" hangingPunct="1"/>
            <a:r>
              <a:rPr lang="zh-CN" altLang="en-US" dirty="0"/>
              <a:t> </a:t>
            </a:r>
          </a:p>
        </p:txBody>
      </p:sp>
      <p:sp>
        <p:nvSpPr>
          <p:cNvPr id="124932" name="AutoShape 4">
            <a:hlinkClick r:id="rId2" action="ppaction://hlinksldjump" highlightClick="1"/>
          </p:cNvPr>
          <p:cNvSpPr>
            <a:spLocks noChangeArrowheads="1"/>
          </p:cNvSpPr>
          <p:nvPr/>
        </p:nvSpPr>
        <p:spPr bwMode="auto">
          <a:xfrm>
            <a:off x="8710613" y="6348413"/>
            <a:ext cx="433387" cy="509587"/>
          </a:xfrm>
          <a:prstGeom prst="actionButtonBackPrevious">
            <a:avLst/>
          </a:prstGeom>
          <a:solidFill>
            <a:schemeClr val="accent1">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2355370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0FF6D47-775F-4059-99C3-BA3AF36D2DB7}" type="slidenum">
              <a:rPr lang="zh-CN" altLang="en-US" sz="1200">
                <a:solidFill>
                  <a:srgbClr val="000000"/>
                </a:solidFill>
              </a:rPr>
              <a:pPr eaLnBrk="1" hangingPunct="1"/>
              <a:t>5</a:t>
            </a:fld>
            <a:endParaRPr lang="en-US" altLang="zh-CN" sz="1200">
              <a:solidFill>
                <a:srgbClr val="000000"/>
              </a:solidFill>
            </a:endParaRPr>
          </a:p>
        </p:txBody>
      </p:sp>
      <p:sp>
        <p:nvSpPr>
          <p:cNvPr id="3077"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8" name="Text Box 11"/>
          <p:cNvSpPr txBox="1">
            <a:spLocks noChangeArrowheads="1"/>
          </p:cNvSpPr>
          <p:nvPr/>
        </p:nvSpPr>
        <p:spPr bwMode="auto">
          <a:xfrm>
            <a:off x="447675" y="496888"/>
            <a:ext cx="376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3.2  </a:t>
            </a:r>
            <a:r>
              <a:rPr lang="zh-CN" altLang="en-US" b="1"/>
              <a:t>线性方程组的直接解法</a:t>
            </a:r>
          </a:p>
        </p:txBody>
      </p:sp>
      <p:sp>
        <p:nvSpPr>
          <p:cNvPr id="3079" name="Text Box 5"/>
          <p:cNvSpPr txBox="1">
            <a:spLocks noChangeArrowheads="1"/>
          </p:cNvSpPr>
          <p:nvPr/>
        </p:nvSpPr>
        <p:spPr bwMode="auto">
          <a:xfrm>
            <a:off x="1000125" y="1071563"/>
            <a:ext cx="705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我们知道，下面有</a:t>
            </a:r>
            <a:r>
              <a:rPr lang="en-US" altLang="zh-CN" b="1" i="1"/>
              <a:t>3</a:t>
            </a:r>
            <a:r>
              <a:rPr lang="zh-CN" altLang="en-US"/>
              <a:t>种方程的解我们可以直接求出：</a:t>
            </a:r>
          </a:p>
        </p:txBody>
      </p:sp>
      <p:graphicFrame>
        <p:nvGraphicFramePr>
          <p:cNvPr id="10" name="Object 6"/>
          <p:cNvGraphicFramePr>
            <a:graphicFrameLocks noChangeAspect="1"/>
          </p:cNvGraphicFramePr>
          <p:nvPr/>
        </p:nvGraphicFramePr>
        <p:xfrm>
          <a:off x="900113" y="2205038"/>
          <a:ext cx="6192837" cy="938212"/>
        </p:xfrm>
        <a:graphic>
          <a:graphicData uri="http://schemas.openxmlformats.org/presentationml/2006/ole">
            <mc:AlternateContent xmlns:mc="http://schemas.openxmlformats.org/markup-compatibility/2006">
              <mc:Choice xmlns:v="urn:schemas-microsoft-com:vml" Requires="v">
                <p:oleObj spid="_x0000_s3128" name="公式" r:id="rId4" imgW="2844720" imgH="431640" progId="Equation.3">
                  <p:embed/>
                </p:oleObj>
              </mc:Choice>
              <mc:Fallback>
                <p:oleObj name="公式" r:id="rId4" imgW="284472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05038"/>
                        <a:ext cx="6192837"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588963" y="17732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①</a:t>
            </a:r>
          </a:p>
        </p:txBody>
      </p:sp>
      <p:graphicFrame>
        <p:nvGraphicFramePr>
          <p:cNvPr id="13" name="Object 9"/>
          <p:cNvGraphicFramePr>
            <a:graphicFrameLocks noChangeAspect="1"/>
          </p:cNvGraphicFramePr>
          <p:nvPr>
            <p:extLst>
              <p:ext uri="{D42A27DB-BD31-4B8C-83A1-F6EECF244321}">
                <p14:modId xmlns:p14="http://schemas.microsoft.com/office/powerpoint/2010/main" val="2172951464"/>
              </p:ext>
            </p:extLst>
          </p:nvPr>
        </p:nvGraphicFramePr>
        <p:xfrm>
          <a:off x="822325" y="3573463"/>
          <a:ext cx="7105650" cy="2041525"/>
        </p:xfrm>
        <a:graphic>
          <a:graphicData uri="http://schemas.openxmlformats.org/presentationml/2006/ole">
            <mc:AlternateContent xmlns:mc="http://schemas.openxmlformats.org/markup-compatibility/2006">
              <mc:Choice xmlns:v="urn:schemas-microsoft-com:vml" Requires="v">
                <p:oleObj spid="_x0000_s3129" name="公式" r:id="rId6" imgW="3263760" imgH="939600" progId="Equation.3">
                  <p:embed/>
                </p:oleObj>
              </mc:Choice>
              <mc:Fallback>
                <p:oleObj name="公式" r:id="rId6" imgW="3263760" imgH="939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3573463"/>
                        <a:ext cx="7105650" cy="2041525"/>
                      </a:xfrm>
                      <a:prstGeom prst="rect">
                        <a:avLst/>
                      </a:prstGeom>
                      <a:noFill/>
                      <a:extLst/>
                    </p:spPr>
                  </p:pic>
                </p:oleObj>
              </mc:Fallback>
            </mc:AlternateContent>
          </a:graphicData>
        </a:graphic>
      </p:graphicFrame>
      <p:sp>
        <p:nvSpPr>
          <p:cNvPr id="14" name="Text Box 10"/>
          <p:cNvSpPr txBox="1">
            <a:spLocks noChangeArrowheads="1"/>
          </p:cNvSpPr>
          <p:nvPr/>
        </p:nvSpPr>
        <p:spPr bwMode="auto">
          <a:xfrm>
            <a:off x="588963" y="31400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②</a:t>
            </a:r>
          </a:p>
        </p:txBody>
      </p:sp>
      <p:sp>
        <p:nvSpPr>
          <p:cNvPr id="2" name="文本框 1"/>
          <p:cNvSpPr txBox="1"/>
          <p:nvPr/>
        </p:nvSpPr>
        <p:spPr>
          <a:xfrm>
            <a:off x="1187624" y="1841500"/>
            <a:ext cx="1944216" cy="461665"/>
          </a:xfrm>
          <a:prstGeom prst="rect">
            <a:avLst/>
          </a:prstGeom>
          <a:noFill/>
        </p:spPr>
        <p:txBody>
          <a:bodyPr wrap="square" rtlCol="0">
            <a:spAutoFit/>
          </a:bodyPr>
          <a:lstStyle/>
          <a:p>
            <a:r>
              <a:rPr lang="zh-CN" altLang="en-US" dirty="0">
                <a:solidFill>
                  <a:srgbClr val="0000FF"/>
                </a:solidFill>
              </a:rPr>
              <a:t>对角矩阵</a:t>
            </a:r>
          </a:p>
        </p:txBody>
      </p:sp>
      <p:sp>
        <p:nvSpPr>
          <p:cNvPr id="16" name="文本框 15"/>
          <p:cNvSpPr txBox="1"/>
          <p:nvPr/>
        </p:nvSpPr>
        <p:spPr>
          <a:xfrm>
            <a:off x="1187624" y="3162983"/>
            <a:ext cx="1944216" cy="461665"/>
          </a:xfrm>
          <a:prstGeom prst="rect">
            <a:avLst/>
          </a:prstGeom>
          <a:noFill/>
        </p:spPr>
        <p:txBody>
          <a:bodyPr wrap="square" rtlCol="0">
            <a:spAutoFit/>
          </a:bodyPr>
          <a:lstStyle/>
          <a:p>
            <a:r>
              <a:rPr lang="zh-CN" altLang="en-US" dirty="0">
                <a:solidFill>
                  <a:srgbClr val="0000FF"/>
                </a:solidFill>
              </a:rPr>
              <a:t>下三角矩阵</a:t>
            </a:r>
          </a:p>
        </p:txBody>
      </p:sp>
      <p:sp>
        <p:nvSpPr>
          <p:cNvPr id="3" name="椭圆 2"/>
          <p:cNvSpPr/>
          <p:nvPr/>
        </p:nvSpPr>
        <p:spPr>
          <a:xfrm>
            <a:off x="5364088" y="4627358"/>
            <a:ext cx="568105" cy="5681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4375150" y="4686300"/>
            <a:ext cx="0" cy="3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375150" y="5062333"/>
            <a:ext cx="988938" cy="22851"/>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20072" y="3590201"/>
            <a:ext cx="1296144" cy="9704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4213225" y="3796674"/>
            <a:ext cx="988938" cy="22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13225" y="3819525"/>
            <a:ext cx="0" cy="6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971550" y="1700213"/>
            <a:ext cx="7273925" cy="1189037"/>
          </a:xfrm>
        </p:spPr>
        <p:txBody>
          <a:bodyPr/>
          <a:lstStyle/>
          <a:p>
            <a:pPr eaLnBrk="1" fontAlgn="auto" hangingPunct="1">
              <a:spcAft>
                <a:spcPts val="0"/>
              </a:spcAft>
              <a:defRPr/>
            </a:pPr>
            <a:r>
              <a:rPr lang="en-US" altLang="zh-CN"/>
              <a:t>3.3   </a:t>
            </a:r>
            <a:r>
              <a:rPr lang="zh-CN" altLang="en-US"/>
              <a:t>矩 阵 的 三 角 分 解 法</a:t>
            </a:r>
            <a:endParaRPr lang="en-US" altLang="zh-CN"/>
          </a:p>
        </p:txBody>
      </p:sp>
      <p:sp>
        <p:nvSpPr>
          <p:cNvPr id="119811" name="Rectangle 2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D2C2935-8BCA-4768-A054-ABFFD8D61BA1}" type="slidenum">
              <a:rPr lang="zh-CN" altLang="en-US" sz="1200">
                <a:solidFill>
                  <a:srgbClr val="000000"/>
                </a:solidFill>
              </a:rPr>
              <a:pPr eaLnBrk="1" hangingPunct="1"/>
              <a:t>50</a:t>
            </a:fld>
            <a:endParaRPr lang="en-US" altLang="zh-CN" sz="12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1066800" y="2324100"/>
            <a:ext cx="7772400" cy="1752600"/>
          </a:xfrm>
        </p:spPr>
        <p:txBody>
          <a:bodyPr/>
          <a:lstStyle/>
          <a:p>
            <a:pPr marL="0" indent="0" eaLnBrk="1" hangingPunct="1">
              <a:buFont typeface="Wingdings" panose="05000000000000000000" pitchFamily="2" charset="2"/>
              <a:buNone/>
            </a:pPr>
            <a:r>
              <a:rPr lang="zh-CN" altLang="en-US" sz="2400" dirty="0">
                <a:latin typeface="宋体" panose="02010600030101010101" pitchFamily="2" charset="-122"/>
              </a:rPr>
              <a:t>  消去法实际上是对线性方程组的增广矩阵</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A,b</a:t>
            </a:r>
            <a:r>
              <a:rPr lang="en-US" altLang="zh-CN" sz="2400" b="1" dirty="0">
                <a:latin typeface="Times New Roman" panose="02020603050405020304" pitchFamily="18" charset="0"/>
              </a:rPr>
              <a:t>]</a:t>
            </a:r>
            <a:r>
              <a:rPr lang="zh-CN" altLang="en-US" sz="2400" dirty="0">
                <a:latin typeface="宋体" panose="02010600030101010101" pitchFamily="2" charset="-122"/>
              </a:rPr>
              <a:t>做第三种</a:t>
            </a:r>
            <a:r>
              <a:rPr lang="zh-CN" altLang="en-US" sz="2400" dirty="0">
                <a:latin typeface="宋体" panose="02010600030101010101" pitchFamily="2" charset="-122"/>
                <a:hlinkClick r:id="rId3" action="ppaction://hlinksldjump"/>
              </a:rPr>
              <a:t>初等行变换</a:t>
            </a:r>
            <a:r>
              <a:rPr lang="zh-CN" altLang="en-US" sz="2400" dirty="0">
                <a:latin typeface="宋体" panose="02010600030101010101" pitchFamily="2" charset="-122"/>
              </a:rPr>
              <a:t>。</a:t>
            </a:r>
          </a:p>
          <a:p>
            <a:pPr marL="0" indent="0" eaLnBrk="1" hangingPunct="1">
              <a:buFont typeface="Wingdings" panose="05000000000000000000" pitchFamily="2" charset="2"/>
              <a:buNone/>
            </a:pPr>
            <a:r>
              <a:rPr lang="zh-CN" altLang="en-US" sz="2400" dirty="0">
                <a:latin typeface="宋体" panose="02010600030101010101" pitchFamily="2" charset="-122"/>
              </a:rPr>
              <a:t>   由于对</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A,b</a:t>
            </a:r>
            <a:r>
              <a:rPr lang="en-US" altLang="zh-CN" sz="2400" b="1" dirty="0">
                <a:latin typeface="Times New Roman" panose="02020603050405020304" pitchFamily="18" charset="0"/>
              </a:rPr>
              <a:t>]</a:t>
            </a:r>
            <a:r>
              <a:rPr lang="zh-CN" altLang="en-US" sz="2400" dirty="0">
                <a:latin typeface="宋体" panose="02010600030101010101" pitchFamily="2" charset="-122"/>
              </a:rPr>
              <a:t> 施行第三种初等行变换相当于用对应的第三种初等矩阵左乘于</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A,b</a:t>
            </a:r>
            <a:r>
              <a:rPr lang="en-US" altLang="zh-CN" sz="2400" b="1" dirty="0">
                <a:latin typeface="Times New Roman" panose="02020603050405020304" pitchFamily="18" charset="0"/>
              </a:rPr>
              <a:t>]</a:t>
            </a:r>
            <a:r>
              <a:rPr lang="en-US" altLang="zh-CN" sz="2400" dirty="0"/>
              <a:t> 。</a:t>
            </a:r>
          </a:p>
        </p:txBody>
      </p:sp>
      <p:sp>
        <p:nvSpPr>
          <p:cNvPr id="419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FB36A7-5E67-4EF6-8132-5D4FB0600DBD}" type="slidenum">
              <a:rPr lang="zh-CN" altLang="en-US" sz="1200">
                <a:solidFill>
                  <a:srgbClr val="000000"/>
                </a:solidFill>
              </a:rPr>
              <a:pPr eaLnBrk="1" hangingPunct="1"/>
              <a:t>51</a:t>
            </a:fld>
            <a:endParaRPr lang="en-US" altLang="zh-CN" sz="1200">
              <a:solidFill>
                <a:srgbClr val="000000"/>
              </a:solidFill>
            </a:endParaRPr>
          </a:p>
        </p:txBody>
      </p:sp>
      <p:sp>
        <p:nvSpPr>
          <p:cNvPr id="134146" name="Rectangle 2"/>
          <p:cNvSpPr>
            <a:spLocks noGrp="1" noChangeArrowheads="1"/>
          </p:cNvSpPr>
          <p:nvPr>
            <p:ph type="title"/>
          </p:nvPr>
        </p:nvSpPr>
        <p:spPr>
          <a:xfrm>
            <a:off x="285750" y="260350"/>
            <a:ext cx="8534400" cy="863600"/>
          </a:xfrm>
        </p:spPr>
        <p:txBody>
          <a:bodyPr>
            <a:normAutofit fontScale="90000"/>
          </a:bodyPr>
          <a:lstStyle/>
          <a:p>
            <a:pPr eaLnBrk="1" fontAlgn="auto" hangingPunct="1">
              <a:spcAft>
                <a:spcPts val="0"/>
              </a:spcAft>
              <a:defRPr/>
            </a:pPr>
            <a:r>
              <a:rPr lang="en-US" altLang="zh-CN" sz="2800"/>
              <a:t>3.3.1 </a:t>
            </a:r>
            <a:r>
              <a:rPr lang="zh-CN" altLang="en-US" sz="2800"/>
              <a:t>矩阵的三角分解法</a:t>
            </a:r>
            <a:br>
              <a:rPr lang="zh-CN" altLang="en-US" sz="2800"/>
            </a:br>
            <a:r>
              <a:rPr lang="zh-CN" altLang="en-US" sz="2800"/>
              <a:t>                     </a:t>
            </a:r>
            <a:r>
              <a:rPr lang="en-US" altLang="zh-CN" sz="2800">
                <a:latin typeface="Arial"/>
              </a:rPr>
              <a:t>——</a:t>
            </a:r>
            <a:r>
              <a:rPr lang="zh-CN" altLang="en-US" sz="2800"/>
              <a:t>杜里特尔(</a:t>
            </a:r>
            <a:r>
              <a:rPr lang="en-US" altLang="zh-CN" sz="2800" err="1"/>
              <a:t>Dolittle</a:t>
            </a:r>
            <a:r>
              <a:rPr lang="en-US" altLang="zh-CN" sz="2800"/>
              <a:t>)</a:t>
            </a:r>
            <a:r>
              <a:rPr lang="zh-CN" altLang="en-US" sz="2800"/>
              <a:t>分解法</a:t>
            </a:r>
          </a:p>
        </p:txBody>
      </p:sp>
      <p:graphicFrame>
        <p:nvGraphicFramePr>
          <p:cNvPr id="41986" name="Object 4"/>
          <p:cNvGraphicFramePr>
            <a:graphicFrameLocks noChangeAspect="1"/>
          </p:cNvGraphicFramePr>
          <p:nvPr/>
        </p:nvGraphicFramePr>
        <p:xfrm>
          <a:off x="3132138" y="1844675"/>
          <a:ext cx="762000" cy="463550"/>
        </p:xfrm>
        <a:graphic>
          <a:graphicData uri="http://schemas.openxmlformats.org/presentationml/2006/ole">
            <mc:AlternateContent xmlns:mc="http://schemas.openxmlformats.org/markup-compatibility/2006">
              <mc:Choice xmlns:v="urn:schemas-microsoft-com:vml" Requires="v">
                <p:oleObj spid="_x0000_s42033" r:id="rId4" imgW="520474" imgH="241195" progId="Equation.3">
                  <p:embed/>
                </p:oleObj>
              </mc:Choice>
              <mc:Fallback>
                <p:oleObj r:id="rId4" imgW="520474" imgH="2411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1844675"/>
                        <a:ext cx="762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Text Box 5"/>
          <p:cNvSpPr txBox="1">
            <a:spLocks noChangeArrowheads="1"/>
          </p:cNvSpPr>
          <p:nvPr/>
        </p:nvSpPr>
        <p:spPr bwMode="auto">
          <a:xfrm>
            <a:off x="1116013" y="1341438"/>
            <a:ext cx="341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Gauss</a:t>
            </a:r>
            <a:r>
              <a:rPr lang="zh-CN" altLang="en-US" b="1"/>
              <a:t>消去法的矩阵解释</a:t>
            </a:r>
          </a:p>
        </p:txBody>
      </p:sp>
      <p:sp>
        <p:nvSpPr>
          <p:cNvPr id="41992" name="Rectangle 6"/>
          <p:cNvSpPr>
            <a:spLocks noChangeArrowheads="1"/>
          </p:cNvSpPr>
          <p:nvPr/>
        </p:nvSpPr>
        <p:spPr bwMode="auto">
          <a:xfrm>
            <a:off x="1258888" y="1844675"/>
            <a:ext cx="538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设约化主元素       （</a:t>
            </a:r>
            <a:r>
              <a:rPr lang="en-US" altLang="zh-CN"/>
              <a:t>k=1, 2,…, n－1）。</a:t>
            </a:r>
            <a:endParaRPr lang="zh-CN" altLang="en-US"/>
          </a:p>
        </p:txBody>
      </p:sp>
      <p:graphicFrame>
        <p:nvGraphicFramePr>
          <p:cNvPr id="41987" name="Object 7"/>
          <p:cNvGraphicFramePr>
            <a:graphicFrameLocks noChangeAspect="1"/>
          </p:cNvGraphicFramePr>
          <p:nvPr/>
        </p:nvGraphicFramePr>
        <p:xfrm>
          <a:off x="2500313" y="4000500"/>
          <a:ext cx="4217987" cy="2322513"/>
        </p:xfrm>
        <a:graphic>
          <a:graphicData uri="http://schemas.openxmlformats.org/presentationml/2006/ole">
            <mc:AlternateContent xmlns:mc="http://schemas.openxmlformats.org/markup-compatibility/2006">
              <mc:Choice xmlns:v="urn:schemas-microsoft-com:vml" Requires="v">
                <p:oleObj spid="_x0000_s42034" name="Equation" r:id="rId6" imgW="2209680" imgH="1600200" progId="">
                  <p:embed/>
                </p:oleObj>
              </mc:Choice>
              <mc:Fallback>
                <p:oleObj name="Equation" r:id="rId6" imgW="2209680" imgH="16002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313" y="4000500"/>
                        <a:ext cx="4217987" cy="232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736B93-E4A4-41F3-8721-C2ACBE3EE66C}" type="slidenum">
              <a:rPr lang="zh-CN" altLang="en-US" sz="1200">
                <a:solidFill>
                  <a:srgbClr val="000000"/>
                </a:solidFill>
              </a:rPr>
              <a:pPr eaLnBrk="1" hangingPunct="1"/>
              <a:t>52</a:t>
            </a:fld>
            <a:endParaRPr lang="en-US" altLang="zh-CN" sz="1200">
              <a:solidFill>
                <a:srgbClr val="000000"/>
              </a:solidFill>
            </a:endParaRPr>
          </a:p>
        </p:txBody>
      </p:sp>
      <p:grpSp>
        <p:nvGrpSpPr>
          <p:cNvPr id="43012" name="Group 2"/>
          <p:cNvGrpSpPr>
            <a:grpSpLocks/>
          </p:cNvGrpSpPr>
          <p:nvPr/>
        </p:nvGrpSpPr>
        <p:grpSpPr bwMode="auto">
          <a:xfrm>
            <a:off x="5930900" y="0"/>
            <a:ext cx="3213100" cy="641350"/>
            <a:chOff x="1674" y="1940"/>
            <a:chExt cx="2024" cy="404"/>
          </a:xfrm>
        </p:grpSpPr>
        <p:sp>
          <p:nvSpPr>
            <p:cNvPr id="4302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302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013" name="Group 5"/>
          <p:cNvGrpSpPr>
            <a:grpSpLocks/>
          </p:cNvGrpSpPr>
          <p:nvPr/>
        </p:nvGrpSpPr>
        <p:grpSpPr bwMode="auto">
          <a:xfrm>
            <a:off x="1857375" y="642938"/>
            <a:ext cx="5892800" cy="3833812"/>
            <a:chOff x="848" y="480"/>
            <a:chExt cx="3712" cy="2415"/>
          </a:xfrm>
        </p:grpSpPr>
        <p:graphicFrame>
          <p:nvGraphicFramePr>
            <p:cNvPr id="43010" name="Object 6"/>
            <p:cNvGraphicFramePr>
              <a:graphicFrameLocks noChangeAspect="1"/>
            </p:cNvGraphicFramePr>
            <p:nvPr/>
          </p:nvGraphicFramePr>
          <p:xfrm>
            <a:off x="848" y="864"/>
            <a:ext cx="2800" cy="2031"/>
          </p:xfrm>
          <a:graphic>
            <a:graphicData uri="http://schemas.openxmlformats.org/presentationml/2006/ole">
              <mc:AlternateContent xmlns:mc="http://schemas.openxmlformats.org/markup-compatibility/2006">
                <mc:Choice xmlns:v="urn:schemas-microsoft-com:vml" Requires="v">
                  <p:oleObj spid="_x0000_s43043" name="Equation" r:id="rId3" imgW="2209680" imgH="1600200" progId="">
                    <p:embed/>
                  </p:oleObj>
                </mc:Choice>
                <mc:Fallback>
                  <p:oleObj name="Equation" r:id="rId3" imgW="2209680" imgH="16002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 y="864"/>
                          <a:ext cx="2800"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1920" y="4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k</a:t>
              </a:r>
              <a:r>
                <a:rPr lang="zh-CN" altLang="en-US"/>
                <a:t>列</a:t>
              </a:r>
            </a:p>
          </p:txBody>
        </p:sp>
        <p:sp>
          <p:nvSpPr>
            <p:cNvPr id="43016" name="AutoShape 8"/>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7" name="AutoShape 9"/>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8" name="Rectangle 10"/>
            <p:cNvSpPr>
              <a:spLocks noChangeArrowheads="1"/>
            </p:cNvSpPr>
            <p:nvPr/>
          </p:nvSpPr>
          <p:spPr bwMode="auto">
            <a:xfrm>
              <a:off x="3984"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k</a:t>
              </a:r>
              <a:r>
                <a:rPr lang="zh-CN" altLang="en-US"/>
                <a:t>行</a:t>
              </a:r>
            </a:p>
          </p:txBody>
        </p:sp>
        <p:sp>
          <p:nvSpPr>
            <p:cNvPr id="43019" name="AutoShape 11"/>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20" name="Rectangle 12"/>
            <p:cNvSpPr>
              <a:spLocks noChangeArrowheads="1"/>
            </p:cNvSpPr>
            <p:nvPr/>
          </p:nvSpPr>
          <p:spPr bwMode="auto">
            <a:xfrm>
              <a:off x="4032"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i</a:t>
              </a:r>
              <a:r>
                <a:rPr lang="zh-CN" altLang="en-US"/>
                <a:t>行</a:t>
              </a:r>
            </a:p>
          </p:txBody>
        </p:sp>
      </p:grpSp>
      <p:sp>
        <p:nvSpPr>
          <p:cNvPr id="43014" name="Rectangle 13"/>
          <p:cNvSpPr>
            <a:spLocks noChangeArrowheads="1"/>
          </p:cNvSpPr>
          <p:nvPr/>
        </p:nvSpPr>
        <p:spPr bwMode="auto">
          <a:xfrm>
            <a:off x="1285875" y="4929188"/>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M</a:t>
            </a:r>
            <a:r>
              <a:rPr lang="en-US" altLang="zh-CN" i="1" baseline="-25000"/>
              <a:t>ik</a:t>
            </a:r>
            <a:r>
              <a:rPr lang="zh-CN" altLang="en-US"/>
              <a:t>是特殊的初等矩阵，称为倍加矩阵，</a:t>
            </a:r>
          </a:p>
          <a:p>
            <a:pPr algn="just" eaLnBrk="1" hangingPunct="1"/>
            <a:r>
              <a:rPr lang="zh-CN" altLang="en-US"/>
              <a:t>某矩阵</a:t>
            </a:r>
            <a:r>
              <a:rPr lang="en-US" altLang="zh-CN" b="1"/>
              <a:t>Z</a:t>
            </a:r>
            <a:r>
              <a:rPr lang="zh-CN" altLang="en-US"/>
              <a:t>左乘</a:t>
            </a:r>
            <a:r>
              <a:rPr lang="en-US" altLang="zh-CN" i="1"/>
              <a:t>M</a:t>
            </a:r>
            <a:r>
              <a:rPr lang="en-US" altLang="zh-CN" i="1" baseline="-25000"/>
              <a:t>ik</a:t>
            </a:r>
            <a:r>
              <a:rPr lang="zh-CN" altLang="en-US"/>
              <a:t>相当于将矩阵</a:t>
            </a:r>
            <a:r>
              <a:rPr lang="en-US" altLang="zh-CN" b="1"/>
              <a:t>Z</a:t>
            </a:r>
            <a:r>
              <a:rPr lang="zh-CN" altLang="en-US"/>
              <a:t>的第</a:t>
            </a:r>
            <a:r>
              <a:rPr lang="en-US" altLang="zh-CN" i="1"/>
              <a:t>k</a:t>
            </a:r>
            <a:r>
              <a:rPr lang="zh-CN" altLang="en-US"/>
              <a:t>行</a:t>
            </a:r>
            <a:r>
              <a:rPr lang="en-US" altLang="zh-CN" i="1"/>
              <a:t>m</a:t>
            </a:r>
            <a:r>
              <a:rPr lang="en-US" altLang="zh-CN" i="1" baseline="-25000"/>
              <a:t>ik</a:t>
            </a:r>
            <a:r>
              <a:rPr lang="zh-CN" altLang="en-US"/>
              <a:t>倍加于第</a:t>
            </a:r>
            <a:r>
              <a:rPr lang="en-US" altLang="zh-CN" i="1"/>
              <a:t>i</a:t>
            </a:r>
            <a:r>
              <a:rPr lang="zh-CN" altLang="en-US"/>
              <a:t>行。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8B65E7F-FAB8-431C-85EB-5D4CC02AC0DC}" type="slidenum">
              <a:rPr lang="zh-CN" altLang="en-US" sz="1200">
                <a:solidFill>
                  <a:srgbClr val="000000"/>
                </a:solidFill>
              </a:rPr>
              <a:pPr eaLnBrk="1" hangingPunct="1"/>
              <a:t>53</a:t>
            </a:fld>
            <a:endParaRPr lang="en-US" altLang="zh-CN" sz="1200">
              <a:solidFill>
                <a:srgbClr val="000000"/>
              </a:solidFill>
            </a:endParaRPr>
          </a:p>
        </p:txBody>
      </p:sp>
      <p:grpSp>
        <p:nvGrpSpPr>
          <p:cNvPr id="44036" name="Group 2"/>
          <p:cNvGrpSpPr>
            <a:grpSpLocks/>
          </p:cNvGrpSpPr>
          <p:nvPr/>
        </p:nvGrpSpPr>
        <p:grpSpPr bwMode="auto">
          <a:xfrm>
            <a:off x="5930900" y="0"/>
            <a:ext cx="3213100" cy="641350"/>
            <a:chOff x="1674" y="1940"/>
            <a:chExt cx="2024" cy="404"/>
          </a:xfrm>
        </p:grpSpPr>
        <p:sp>
          <p:nvSpPr>
            <p:cNvPr id="44037"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4038"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4034" name="Object 5"/>
          <p:cNvGraphicFramePr>
            <a:graphicFrameLocks noChangeAspect="1"/>
          </p:cNvGraphicFramePr>
          <p:nvPr/>
        </p:nvGraphicFramePr>
        <p:xfrm>
          <a:off x="928688" y="1643063"/>
          <a:ext cx="6948487" cy="3787775"/>
        </p:xfrm>
        <a:graphic>
          <a:graphicData uri="http://schemas.openxmlformats.org/presentationml/2006/ole">
            <mc:AlternateContent xmlns:mc="http://schemas.openxmlformats.org/markup-compatibility/2006">
              <mc:Choice xmlns:v="urn:schemas-microsoft-com:vml" Requires="v">
                <p:oleObj spid="_x0000_s44059" name="Equation" r:id="rId3" imgW="3454200" imgH="1879560" progId="Equation.DSMT4">
                  <p:embed/>
                </p:oleObj>
              </mc:Choice>
              <mc:Fallback>
                <p:oleObj name="Equation" r:id="rId3" imgW="3454200" imgH="1879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643063"/>
                        <a:ext cx="6948487" cy="378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9B60CD-F71F-4835-AF1A-A4C5F4D5250E}" type="slidenum">
              <a:rPr lang="zh-CN" altLang="en-US" sz="1200">
                <a:solidFill>
                  <a:srgbClr val="000000"/>
                </a:solidFill>
              </a:rPr>
              <a:pPr eaLnBrk="1" hangingPunct="1"/>
              <a:t>54</a:t>
            </a:fld>
            <a:endParaRPr lang="en-US" altLang="zh-CN" sz="1200">
              <a:solidFill>
                <a:srgbClr val="000000"/>
              </a:solidFill>
            </a:endParaRPr>
          </a:p>
        </p:txBody>
      </p:sp>
      <p:grpSp>
        <p:nvGrpSpPr>
          <p:cNvPr id="45064" name="Group 2"/>
          <p:cNvGrpSpPr>
            <a:grpSpLocks/>
          </p:cNvGrpSpPr>
          <p:nvPr/>
        </p:nvGrpSpPr>
        <p:grpSpPr bwMode="auto">
          <a:xfrm>
            <a:off x="5930900" y="0"/>
            <a:ext cx="3213100" cy="641350"/>
            <a:chOff x="1674" y="1940"/>
            <a:chExt cx="2024" cy="404"/>
          </a:xfrm>
        </p:grpSpPr>
        <p:sp>
          <p:nvSpPr>
            <p:cNvPr id="4507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507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5058" name="Object 5"/>
          <p:cNvGraphicFramePr>
            <a:graphicFrameLocks noChangeAspect="1"/>
          </p:cNvGraphicFramePr>
          <p:nvPr/>
        </p:nvGraphicFramePr>
        <p:xfrm>
          <a:off x="900113" y="1500188"/>
          <a:ext cx="3200400" cy="2133600"/>
        </p:xfrm>
        <a:graphic>
          <a:graphicData uri="http://schemas.openxmlformats.org/presentationml/2006/ole">
            <mc:AlternateContent xmlns:mc="http://schemas.openxmlformats.org/markup-compatibility/2006">
              <mc:Choice xmlns:v="urn:schemas-microsoft-com:vml" Requires="v">
                <p:oleObj spid="_x0000_s45173" r:id="rId3" imgW="1968500" imgH="939800" progId="Equation.3">
                  <p:embed/>
                </p:oleObj>
              </mc:Choice>
              <mc:Fallback>
                <p:oleObj r:id="rId3" imgW="19685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00188"/>
                        <a:ext cx="32004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6"/>
          <p:cNvGraphicFramePr>
            <a:graphicFrameLocks noChangeAspect="1"/>
          </p:cNvGraphicFramePr>
          <p:nvPr/>
        </p:nvGraphicFramePr>
        <p:xfrm>
          <a:off x="4643438" y="1500188"/>
          <a:ext cx="4191000" cy="1905000"/>
        </p:xfrm>
        <a:graphic>
          <a:graphicData uri="http://schemas.openxmlformats.org/presentationml/2006/ole">
            <mc:AlternateContent xmlns:mc="http://schemas.openxmlformats.org/markup-compatibility/2006">
              <mc:Choice xmlns:v="urn:schemas-microsoft-com:vml" Requires="v">
                <p:oleObj spid="_x0000_s45174" r:id="rId5" imgW="2197100" imgH="939800" progId="Equation.3">
                  <p:embed/>
                </p:oleObj>
              </mc:Choice>
              <mc:Fallback>
                <p:oleObj r:id="rId5" imgW="2197100" imgH="93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500188"/>
                        <a:ext cx="4191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AutoShape 7"/>
          <p:cNvSpPr>
            <a:spLocks noChangeArrowheads="1"/>
          </p:cNvSpPr>
          <p:nvPr/>
        </p:nvSpPr>
        <p:spPr bwMode="auto">
          <a:xfrm>
            <a:off x="4211638" y="2292350"/>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6" name="Rectangle 8"/>
          <p:cNvSpPr>
            <a:spLocks noChangeArrowheads="1"/>
          </p:cNvSpPr>
          <p:nvPr/>
        </p:nvSpPr>
        <p:spPr bwMode="auto">
          <a:xfrm>
            <a:off x="5435600" y="2003425"/>
            <a:ext cx="1752600" cy="1371600"/>
          </a:xfrm>
          <a:prstGeom prst="rect">
            <a:avLst/>
          </a:prstGeom>
          <a:noFill/>
          <a:ln w="12700" cap="rnd">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Rectangle 9"/>
          <p:cNvSpPr>
            <a:spLocks noChangeArrowheads="1"/>
          </p:cNvSpPr>
          <p:nvPr/>
        </p:nvSpPr>
        <p:spPr bwMode="auto">
          <a:xfrm>
            <a:off x="928688" y="928688"/>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None/>
            </a:pPr>
            <a:r>
              <a:rPr kumimoji="0" lang="zh-CN" altLang="en-US">
                <a:latin typeface="宋体" panose="02010600030101010101" pitchFamily="2" charset="-122"/>
              </a:rPr>
              <a:t>高斯消去法第</a:t>
            </a:r>
            <a:r>
              <a:rPr kumimoji="0" lang="zh-CN" altLang="en-US">
                <a:latin typeface="Arial" panose="020B0604020202020204" pitchFamily="34" charset="0"/>
              </a:rPr>
              <a:t>1</a:t>
            </a:r>
            <a:r>
              <a:rPr kumimoji="0" lang="zh-CN" altLang="en-US">
                <a:latin typeface="宋体" panose="02010600030101010101" pitchFamily="2" charset="-122"/>
              </a:rPr>
              <a:t>步：</a:t>
            </a:r>
            <a:r>
              <a:rPr kumimoji="0" lang="zh-CN" altLang="en-US">
                <a:latin typeface="Arial" panose="020B0604020202020204" pitchFamily="34" charset="0"/>
              </a:rPr>
              <a:t> </a:t>
            </a:r>
          </a:p>
        </p:txBody>
      </p:sp>
      <p:sp>
        <p:nvSpPr>
          <p:cNvPr id="45068" name="Rectangle 10"/>
          <p:cNvSpPr>
            <a:spLocks noChangeArrowheads="1"/>
          </p:cNvSpPr>
          <p:nvPr/>
        </p:nvSpPr>
        <p:spPr bwMode="auto">
          <a:xfrm>
            <a:off x="3592513" y="9286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baseline="30000"/>
              <a:t>(1)</a:t>
            </a:r>
            <a:r>
              <a:rPr lang="en-US" altLang="zh-CN"/>
              <a:t>x=</a:t>
            </a:r>
            <a:r>
              <a:rPr lang="en-US" altLang="zh-CN" b="1"/>
              <a:t>b</a:t>
            </a:r>
            <a:r>
              <a:rPr lang="en-US" altLang="zh-CN" baseline="30000"/>
              <a:t>(1)</a:t>
            </a:r>
            <a:r>
              <a:rPr lang="en-US" altLang="zh-CN">
                <a:latin typeface="宋体" panose="02010600030101010101" pitchFamily="2" charset="-122"/>
              </a:rPr>
              <a:t>→</a:t>
            </a:r>
            <a:r>
              <a:rPr lang="en-US" altLang="zh-CN" b="1"/>
              <a:t>A</a:t>
            </a:r>
            <a:r>
              <a:rPr lang="en-US" altLang="zh-CN" baseline="30000"/>
              <a:t>(2)</a:t>
            </a:r>
            <a:r>
              <a:rPr lang="en-US" altLang="zh-CN"/>
              <a:t>x=</a:t>
            </a:r>
            <a:r>
              <a:rPr lang="en-US" altLang="zh-CN" b="1"/>
              <a:t>b</a:t>
            </a:r>
            <a:r>
              <a:rPr lang="en-US" altLang="zh-CN" baseline="30000"/>
              <a:t>(2)</a:t>
            </a:r>
            <a:r>
              <a:rPr lang="en-US" altLang="zh-CN"/>
              <a:t> </a:t>
            </a:r>
          </a:p>
        </p:txBody>
      </p:sp>
      <p:sp>
        <p:nvSpPr>
          <p:cNvPr id="45069" name="Text Box 11"/>
          <p:cNvSpPr txBox="1">
            <a:spLocks noChangeArrowheads="1"/>
          </p:cNvSpPr>
          <p:nvPr/>
        </p:nvSpPr>
        <p:spPr bwMode="auto">
          <a:xfrm>
            <a:off x="1071563" y="37147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矩阵表示为</a:t>
            </a:r>
          </a:p>
        </p:txBody>
      </p:sp>
      <p:graphicFrame>
        <p:nvGraphicFramePr>
          <p:cNvPr id="45060" name="Object 12"/>
          <p:cNvGraphicFramePr>
            <a:graphicFrameLocks noChangeAspect="1"/>
          </p:cNvGraphicFramePr>
          <p:nvPr/>
        </p:nvGraphicFramePr>
        <p:xfrm>
          <a:off x="2786063" y="3643313"/>
          <a:ext cx="4881562" cy="581025"/>
        </p:xfrm>
        <a:graphic>
          <a:graphicData uri="http://schemas.openxmlformats.org/presentationml/2006/ole">
            <mc:AlternateContent xmlns:mc="http://schemas.openxmlformats.org/markup-compatibility/2006">
              <mc:Choice xmlns:v="urn:schemas-microsoft-com:vml" Requires="v">
                <p:oleObj spid="_x0000_s45175" name="Equation" r:id="rId7" imgW="2133360" imgH="253800" progId="">
                  <p:embed/>
                </p:oleObj>
              </mc:Choice>
              <mc:Fallback>
                <p:oleObj name="Equation" r:id="rId7" imgW="2133360" imgH="25380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63" y="3643313"/>
                        <a:ext cx="48815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0" name="Text Box 13"/>
          <p:cNvSpPr txBox="1">
            <a:spLocks noChangeArrowheads="1"/>
          </p:cNvSpPr>
          <p:nvPr/>
        </p:nvSpPr>
        <p:spPr bwMode="auto">
          <a:xfrm>
            <a:off x="928688" y="44291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p>
        </p:txBody>
      </p:sp>
      <p:graphicFrame>
        <p:nvGraphicFramePr>
          <p:cNvPr id="45061" name="Object 14"/>
          <p:cNvGraphicFramePr>
            <a:graphicFrameLocks noChangeAspect="1"/>
          </p:cNvGraphicFramePr>
          <p:nvPr/>
        </p:nvGraphicFramePr>
        <p:xfrm>
          <a:off x="1331913" y="4508500"/>
          <a:ext cx="2673350" cy="1662113"/>
        </p:xfrm>
        <a:graphic>
          <a:graphicData uri="http://schemas.openxmlformats.org/presentationml/2006/ole">
            <mc:AlternateContent xmlns:mc="http://schemas.openxmlformats.org/markup-compatibility/2006">
              <mc:Choice xmlns:v="urn:schemas-microsoft-com:vml" Requires="v">
                <p:oleObj spid="_x0000_s45176" name="Equation" r:id="rId9" imgW="1473120" imgH="914400" progId="">
                  <p:embed/>
                </p:oleObj>
              </mc:Choice>
              <mc:Fallback>
                <p:oleObj name="Equation" r:id="rId9" imgW="1473120" imgH="914400" progId="">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08500"/>
                        <a:ext cx="2673350" cy="166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15"/>
          <p:cNvGraphicFramePr>
            <a:graphicFrameLocks noChangeAspect="1"/>
          </p:cNvGraphicFramePr>
          <p:nvPr/>
        </p:nvGraphicFramePr>
        <p:xfrm>
          <a:off x="4711700" y="4292600"/>
          <a:ext cx="3065463" cy="2078038"/>
        </p:xfrm>
        <a:graphic>
          <a:graphicData uri="http://schemas.openxmlformats.org/presentationml/2006/ole">
            <mc:AlternateContent xmlns:mc="http://schemas.openxmlformats.org/markup-compatibility/2006">
              <mc:Choice xmlns:v="urn:schemas-microsoft-com:vml" Requires="v">
                <p:oleObj spid="_x0000_s45177" name="Equation" r:id="rId11" imgW="1688760" imgH="1143000" progId="">
                  <p:embed/>
                </p:oleObj>
              </mc:Choice>
              <mc:Fallback>
                <p:oleObj name="Equation" r:id="rId11" imgW="1688760" imgH="1143000" progId="">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1700" y="4292600"/>
                        <a:ext cx="3065463"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2DAF31-187C-4D2C-AB24-D8D7A4A0B911}" type="slidenum">
              <a:rPr lang="zh-CN" altLang="en-US" sz="1200">
                <a:solidFill>
                  <a:srgbClr val="000000"/>
                </a:solidFill>
              </a:rPr>
              <a:pPr eaLnBrk="1" hangingPunct="1"/>
              <a:t>55</a:t>
            </a:fld>
            <a:endParaRPr lang="en-US" altLang="zh-CN" sz="1200">
              <a:solidFill>
                <a:srgbClr val="000000"/>
              </a:solidFill>
            </a:endParaRPr>
          </a:p>
        </p:txBody>
      </p:sp>
      <p:sp>
        <p:nvSpPr>
          <p:cNvPr id="46088" name="Rectangle 2"/>
          <p:cNvSpPr>
            <a:spLocks noChangeArrowheads="1"/>
          </p:cNvSpPr>
          <p:nvPr/>
        </p:nvSpPr>
        <p:spPr bwMode="auto">
          <a:xfrm>
            <a:off x="38147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2" name="Object 3"/>
          <p:cNvGraphicFramePr>
            <a:graphicFrameLocks noChangeAspect="1"/>
          </p:cNvGraphicFramePr>
          <p:nvPr/>
        </p:nvGraphicFramePr>
        <p:xfrm>
          <a:off x="1285875" y="1428750"/>
          <a:ext cx="3087688" cy="2078038"/>
        </p:xfrm>
        <a:graphic>
          <a:graphicData uri="http://schemas.openxmlformats.org/presentationml/2006/ole">
            <mc:AlternateContent xmlns:mc="http://schemas.openxmlformats.org/markup-compatibility/2006">
              <mc:Choice xmlns:v="urn:schemas-microsoft-com:vml" Requires="v">
                <p:oleObj spid="_x0000_s46195" name="Equation" r:id="rId3" imgW="1701720" imgH="1143000" progId="">
                  <p:embed/>
                </p:oleObj>
              </mc:Choice>
              <mc:Fallback>
                <p:oleObj name="Equation" r:id="rId3" imgW="1701720" imgH="11430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428750"/>
                        <a:ext cx="3087688"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4"/>
          <p:cNvGraphicFramePr>
            <a:graphicFrameLocks noChangeAspect="1"/>
          </p:cNvGraphicFramePr>
          <p:nvPr/>
        </p:nvGraphicFramePr>
        <p:xfrm>
          <a:off x="3086100" y="3660775"/>
          <a:ext cx="4497388" cy="863600"/>
        </p:xfrm>
        <a:graphic>
          <a:graphicData uri="http://schemas.openxmlformats.org/presentationml/2006/ole">
            <mc:AlternateContent xmlns:mc="http://schemas.openxmlformats.org/markup-compatibility/2006">
              <mc:Choice xmlns:v="urn:schemas-microsoft-com:vml" Requires="v">
                <p:oleObj spid="_x0000_s46196" name="Equation" r:id="rId5" imgW="1485720" imgH="457200" progId="">
                  <p:embed/>
                </p:oleObj>
              </mc:Choice>
              <mc:Fallback>
                <p:oleObj name="Equation" r:id="rId5" imgW="1485720" imgH="4572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3660775"/>
                        <a:ext cx="449738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5"/>
          <p:cNvSpPr>
            <a:spLocks noChangeArrowheads="1"/>
          </p:cNvSpPr>
          <p:nvPr/>
        </p:nvSpPr>
        <p:spPr bwMode="auto">
          <a:xfrm>
            <a:off x="38147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090" name="Group 6"/>
          <p:cNvGrpSpPr>
            <a:grpSpLocks/>
          </p:cNvGrpSpPr>
          <p:nvPr/>
        </p:nvGrpSpPr>
        <p:grpSpPr bwMode="auto">
          <a:xfrm>
            <a:off x="5930900" y="0"/>
            <a:ext cx="3213100" cy="641350"/>
            <a:chOff x="1674" y="1940"/>
            <a:chExt cx="2024" cy="404"/>
          </a:xfrm>
        </p:grpSpPr>
        <p:sp>
          <p:nvSpPr>
            <p:cNvPr id="46093" name="Rectangle 7"/>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6094" name="Line 8"/>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6084" name="Object 9"/>
          <p:cNvGraphicFramePr>
            <a:graphicFrameLocks noChangeAspect="1"/>
          </p:cNvGraphicFramePr>
          <p:nvPr/>
        </p:nvGraphicFramePr>
        <p:xfrm>
          <a:off x="5102225" y="1428750"/>
          <a:ext cx="3179763" cy="2124075"/>
        </p:xfrm>
        <a:graphic>
          <a:graphicData uri="http://schemas.openxmlformats.org/presentationml/2006/ole">
            <mc:AlternateContent xmlns:mc="http://schemas.openxmlformats.org/markup-compatibility/2006">
              <mc:Choice xmlns:v="urn:schemas-microsoft-com:vml" Requires="v">
                <p:oleObj spid="_x0000_s46197" name="Equation" r:id="rId7" imgW="1752480" imgH="1168200" progId="">
                  <p:embed/>
                </p:oleObj>
              </mc:Choice>
              <mc:Fallback>
                <p:oleObj name="Equation" r:id="rId7" imgW="1752480" imgH="1168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2225" y="1428750"/>
                        <a:ext cx="3179763"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Text Box 10"/>
          <p:cNvSpPr txBox="1">
            <a:spLocks noChangeArrowheads="1"/>
          </p:cNvSpPr>
          <p:nvPr/>
        </p:nvSpPr>
        <p:spPr bwMode="auto">
          <a:xfrm>
            <a:off x="1338263" y="4597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记</a:t>
            </a:r>
          </a:p>
        </p:txBody>
      </p:sp>
      <p:graphicFrame>
        <p:nvGraphicFramePr>
          <p:cNvPr id="46085" name="Object 11"/>
          <p:cNvGraphicFramePr>
            <a:graphicFrameLocks noChangeAspect="1"/>
          </p:cNvGraphicFramePr>
          <p:nvPr/>
        </p:nvGraphicFramePr>
        <p:xfrm>
          <a:off x="1933575" y="4668838"/>
          <a:ext cx="2520950" cy="427037"/>
        </p:xfrm>
        <a:graphic>
          <a:graphicData uri="http://schemas.openxmlformats.org/presentationml/2006/ole">
            <mc:AlternateContent xmlns:mc="http://schemas.openxmlformats.org/markup-compatibility/2006">
              <mc:Choice xmlns:v="urn:schemas-microsoft-com:vml" Requires="v">
                <p:oleObj spid="_x0000_s46198" name="Equation" r:id="rId9" imgW="1422360" imgH="241200" progId="">
                  <p:embed/>
                </p:oleObj>
              </mc:Choice>
              <mc:Fallback>
                <p:oleObj name="Equation" r:id="rId9" imgW="1422360" imgH="24120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3575" y="4668838"/>
                        <a:ext cx="252095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Text Box 12"/>
          <p:cNvSpPr txBox="1">
            <a:spLocks noChangeArrowheads="1"/>
          </p:cNvSpPr>
          <p:nvPr/>
        </p:nvSpPr>
        <p:spPr bwMode="auto">
          <a:xfrm>
            <a:off x="4598988" y="46688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a:t>
            </a:r>
          </a:p>
        </p:txBody>
      </p:sp>
      <p:graphicFrame>
        <p:nvGraphicFramePr>
          <p:cNvPr id="46086" name="Object 13"/>
          <p:cNvGraphicFramePr>
            <a:graphicFrameLocks noChangeAspect="1"/>
          </p:cNvGraphicFramePr>
          <p:nvPr/>
        </p:nvGraphicFramePr>
        <p:xfrm>
          <a:off x="2547938" y="5245100"/>
          <a:ext cx="3892550" cy="684213"/>
        </p:xfrm>
        <a:graphic>
          <a:graphicData uri="http://schemas.openxmlformats.org/presentationml/2006/ole">
            <mc:AlternateContent xmlns:mc="http://schemas.openxmlformats.org/markup-compatibility/2006">
              <mc:Choice xmlns:v="urn:schemas-microsoft-com:vml" Requires="v">
                <p:oleObj spid="_x0000_s46199" name="Equation" r:id="rId11" imgW="1371600" imgH="241200" progId="">
                  <p:embed/>
                </p:oleObj>
              </mc:Choice>
              <mc:Fallback>
                <p:oleObj name="Equation" r:id="rId11" imgW="1371600" imgH="241200" progId="">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7938" y="5245100"/>
                        <a:ext cx="38925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93352B-A638-405E-8A83-C819136F0F9C}" type="slidenum">
              <a:rPr lang="zh-CN" altLang="en-US" sz="1200">
                <a:solidFill>
                  <a:srgbClr val="000000"/>
                </a:solidFill>
              </a:rPr>
              <a:pPr eaLnBrk="1" hangingPunct="1"/>
              <a:t>56</a:t>
            </a:fld>
            <a:endParaRPr lang="en-US" altLang="zh-CN" sz="1200">
              <a:solidFill>
                <a:srgbClr val="000000"/>
              </a:solidFill>
            </a:endParaRPr>
          </a:p>
        </p:txBody>
      </p:sp>
      <p:grpSp>
        <p:nvGrpSpPr>
          <p:cNvPr id="47108" name="Group 2"/>
          <p:cNvGrpSpPr>
            <a:grpSpLocks/>
          </p:cNvGrpSpPr>
          <p:nvPr/>
        </p:nvGrpSpPr>
        <p:grpSpPr bwMode="auto">
          <a:xfrm>
            <a:off x="5930900" y="0"/>
            <a:ext cx="3213100" cy="641350"/>
            <a:chOff x="1674" y="1940"/>
            <a:chExt cx="2024" cy="404"/>
          </a:xfrm>
        </p:grpSpPr>
        <p:sp>
          <p:nvSpPr>
            <p:cNvPr id="4710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711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7106" name="Object 5"/>
          <p:cNvGraphicFramePr>
            <a:graphicFrameLocks noChangeAspect="1"/>
          </p:cNvGraphicFramePr>
          <p:nvPr/>
        </p:nvGraphicFramePr>
        <p:xfrm>
          <a:off x="1500188" y="1928813"/>
          <a:ext cx="6267450" cy="2540000"/>
        </p:xfrm>
        <a:graphic>
          <a:graphicData uri="http://schemas.openxmlformats.org/presentationml/2006/ole">
            <mc:AlternateContent xmlns:mc="http://schemas.openxmlformats.org/markup-compatibility/2006">
              <mc:Choice xmlns:v="urn:schemas-microsoft-com:vml" Requires="v">
                <p:oleObj spid="_x0000_s47131" name="Equation" r:id="rId3" imgW="3454200" imgH="1396800" progId="">
                  <p:embed/>
                </p:oleObj>
              </mc:Choice>
              <mc:Fallback>
                <p:oleObj name="Equation" r:id="rId3" imgW="345420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1928813"/>
                        <a:ext cx="6267450"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F3A1328-7676-4655-BD37-B0F4E88B9255}" type="slidenum">
              <a:rPr lang="zh-CN" altLang="en-US" sz="1200">
                <a:solidFill>
                  <a:srgbClr val="000000"/>
                </a:solidFill>
              </a:rPr>
              <a:pPr eaLnBrk="1" hangingPunct="1"/>
              <a:t>57</a:t>
            </a:fld>
            <a:endParaRPr lang="en-US" altLang="zh-CN" sz="1200">
              <a:solidFill>
                <a:srgbClr val="000000"/>
              </a:solidFill>
            </a:endParaRPr>
          </a:p>
        </p:txBody>
      </p:sp>
      <p:sp>
        <p:nvSpPr>
          <p:cNvPr id="48133" name="Rectangle 2"/>
          <p:cNvSpPr>
            <a:spLocks noGrp="1" noChangeArrowheads="1"/>
          </p:cNvSpPr>
          <p:nvPr>
            <p:ph idx="4294967295"/>
          </p:nvPr>
        </p:nvSpPr>
        <p:spPr>
          <a:xfrm>
            <a:off x="1371600" y="571500"/>
            <a:ext cx="7772400" cy="457200"/>
          </a:xfrm>
        </p:spPr>
        <p:txBody>
          <a:bodyPr/>
          <a:lstStyle/>
          <a:p>
            <a:pPr eaLnBrk="1" hangingPunct="1">
              <a:buFont typeface="Wingdings" panose="05000000000000000000" pitchFamily="2" charset="2"/>
              <a:buNone/>
            </a:pPr>
            <a:r>
              <a:rPr lang="zh-CN" altLang="en-US" sz="2400">
                <a:latin typeface="宋体" panose="02010600030101010101" pitchFamily="2" charset="-122"/>
              </a:rPr>
              <a:t>高斯消去法第</a:t>
            </a:r>
            <a:r>
              <a:rPr lang="en-US" altLang="zh-CN" sz="2400"/>
              <a:t>k</a:t>
            </a:r>
            <a:r>
              <a:rPr lang="zh-CN" altLang="en-US" sz="2400">
                <a:latin typeface="宋体" panose="02010600030101010101" pitchFamily="2" charset="-122"/>
              </a:rPr>
              <a:t>步：</a:t>
            </a:r>
            <a:r>
              <a:rPr lang="zh-CN" altLang="en-US" sz="2400"/>
              <a:t> </a:t>
            </a:r>
          </a:p>
          <a:p>
            <a:pPr eaLnBrk="1" hangingPunct="1"/>
            <a:endParaRPr lang="zh-CN" altLang="en-US"/>
          </a:p>
        </p:txBody>
      </p:sp>
      <p:sp>
        <p:nvSpPr>
          <p:cNvPr id="48134" name="Rectangle 3"/>
          <p:cNvSpPr>
            <a:spLocks noChangeArrowheads="1"/>
          </p:cNvSpPr>
          <p:nvPr/>
        </p:nvSpPr>
        <p:spPr bwMode="auto">
          <a:xfrm>
            <a:off x="3705225" y="63658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baseline="30000"/>
              <a:t>(k)</a:t>
            </a:r>
            <a:r>
              <a:rPr lang="en-US" altLang="zh-CN"/>
              <a:t>x=</a:t>
            </a:r>
            <a:r>
              <a:rPr lang="en-US" altLang="zh-CN" b="1"/>
              <a:t>b</a:t>
            </a:r>
            <a:r>
              <a:rPr lang="en-US" altLang="zh-CN" baseline="30000"/>
              <a:t>(k)</a:t>
            </a:r>
            <a:r>
              <a:rPr lang="en-US" altLang="zh-CN">
                <a:latin typeface="宋体" panose="02010600030101010101" pitchFamily="2" charset="-122"/>
              </a:rPr>
              <a:t>→</a:t>
            </a:r>
            <a:r>
              <a:rPr lang="en-US" altLang="zh-CN" b="1"/>
              <a:t>A</a:t>
            </a:r>
            <a:r>
              <a:rPr lang="en-US" altLang="zh-CN" baseline="30000"/>
              <a:t>(k+1)</a:t>
            </a:r>
            <a:r>
              <a:rPr lang="en-US" altLang="zh-CN"/>
              <a:t>x=</a:t>
            </a:r>
            <a:r>
              <a:rPr lang="en-US" altLang="zh-CN" b="1"/>
              <a:t>b</a:t>
            </a:r>
            <a:r>
              <a:rPr lang="en-US" altLang="zh-CN" baseline="30000"/>
              <a:t>(k+1)</a:t>
            </a:r>
            <a:r>
              <a:rPr lang="en-US" altLang="zh-CN"/>
              <a:t> </a:t>
            </a:r>
          </a:p>
        </p:txBody>
      </p:sp>
      <p:graphicFrame>
        <p:nvGraphicFramePr>
          <p:cNvPr id="48130" name="Object 4"/>
          <p:cNvGraphicFramePr>
            <a:graphicFrameLocks noChangeAspect="1"/>
          </p:cNvGraphicFramePr>
          <p:nvPr/>
        </p:nvGraphicFramePr>
        <p:xfrm>
          <a:off x="1343025" y="1398588"/>
          <a:ext cx="5638800" cy="2224087"/>
        </p:xfrm>
        <a:graphic>
          <a:graphicData uri="http://schemas.openxmlformats.org/presentationml/2006/ole">
            <mc:AlternateContent xmlns:mc="http://schemas.openxmlformats.org/markup-compatibility/2006">
              <mc:Choice xmlns:v="urn:schemas-microsoft-com:vml" Requires="v">
                <p:oleObj spid="_x0000_s48179" r:id="rId3" imgW="2857500" imgH="1397000" progId="Equation.3">
                  <p:embed/>
                </p:oleObj>
              </mc:Choice>
              <mc:Fallback>
                <p:oleObj r:id="rId3" imgW="2857500" imgH="1397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1398588"/>
                        <a:ext cx="5638800" cy="222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5"/>
          <p:cNvGraphicFramePr>
            <a:graphicFrameLocks noChangeAspect="1"/>
          </p:cNvGraphicFramePr>
          <p:nvPr/>
        </p:nvGraphicFramePr>
        <p:xfrm>
          <a:off x="1495425" y="3836988"/>
          <a:ext cx="7026275" cy="2605087"/>
        </p:xfrm>
        <a:graphic>
          <a:graphicData uri="http://schemas.openxmlformats.org/presentationml/2006/ole">
            <mc:AlternateContent xmlns:mc="http://schemas.openxmlformats.org/markup-compatibility/2006">
              <mc:Choice xmlns:v="urn:schemas-microsoft-com:vml" Requires="v">
                <p:oleObj spid="_x0000_s48180" name="Equation" r:id="rId5" imgW="3517560" imgH="1650960" progId="Equation.3">
                  <p:embed/>
                </p:oleObj>
              </mc:Choice>
              <mc:Fallback>
                <p:oleObj name="Equation" r:id="rId5" imgW="3517560" imgH="1650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3836988"/>
                        <a:ext cx="7026275" cy="260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AutoShape 6"/>
          <p:cNvSpPr>
            <a:spLocks noChangeArrowheads="1"/>
          </p:cNvSpPr>
          <p:nvPr/>
        </p:nvSpPr>
        <p:spPr bwMode="auto">
          <a:xfrm>
            <a:off x="962025" y="4827588"/>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8136" name="Group 7"/>
          <p:cNvGrpSpPr>
            <a:grpSpLocks/>
          </p:cNvGrpSpPr>
          <p:nvPr/>
        </p:nvGrpSpPr>
        <p:grpSpPr bwMode="auto">
          <a:xfrm>
            <a:off x="5930900" y="0"/>
            <a:ext cx="3213100" cy="641350"/>
            <a:chOff x="1674" y="1940"/>
            <a:chExt cx="2024" cy="404"/>
          </a:xfrm>
        </p:grpSpPr>
        <p:sp>
          <p:nvSpPr>
            <p:cNvPr id="48137"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8138"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AAA471-7623-423A-B659-949D87239014}" type="slidenum">
              <a:rPr lang="zh-CN" altLang="en-US" sz="1200">
                <a:solidFill>
                  <a:srgbClr val="000000"/>
                </a:solidFill>
              </a:rPr>
              <a:pPr eaLnBrk="1" hangingPunct="1"/>
              <a:t>58</a:t>
            </a:fld>
            <a:endParaRPr lang="en-US" altLang="zh-CN" sz="1200">
              <a:solidFill>
                <a:srgbClr val="000000"/>
              </a:solidFill>
            </a:endParaRPr>
          </a:p>
        </p:txBody>
      </p:sp>
      <p:sp>
        <p:nvSpPr>
          <p:cNvPr id="49157" name="Rectangle 2"/>
          <p:cNvSpPr>
            <a:spLocks noChangeArrowheads="1"/>
          </p:cNvSpPr>
          <p:nvPr/>
        </p:nvSpPr>
        <p:spPr bwMode="auto">
          <a:xfrm>
            <a:off x="1295400" y="609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则有  </a:t>
            </a:r>
            <a:r>
              <a:rPr lang="en-US" altLang="zh-CN" b="1"/>
              <a:t>M</a:t>
            </a:r>
            <a:r>
              <a:rPr lang="en-US" altLang="zh-CN" baseline="-30000"/>
              <a:t>k</a:t>
            </a:r>
            <a:r>
              <a:rPr lang="en-US" altLang="zh-CN" b="1"/>
              <a:t>A</a:t>
            </a:r>
            <a:r>
              <a:rPr lang="en-US" altLang="zh-CN" baseline="30000"/>
              <a:t>(k)</a:t>
            </a:r>
            <a:r>
              <a:rPr lang="en-US" altLang="zh-CN"/>
              <a:t>=</a:t>
            </a:r>
            <a:r>
              <a:rPr lang="en-US" altLang="zh-CN" b="1"/>
              <a:t> A</a:t>
            </a:r>
            <a:r>
              <a:rPr lang="en-US" altLang="zh-CN" baseline="30000"/>
              <a:t>(k+1)</a:t>
            </a:r>
            <a:r>
              <a:rPr lang="en-US" altLang="zh-CN">
                <a:latin typeface="宋体" panose="02010600030101010101" pitchFamily="2" charset="-122"/>
              </a:rPr>
              <a:t>，</a:t>
            </a:r>
            <a:r>
              <a:rPr lang="en-US" altLang="zh-CN" b="1"/>
              <a:t>M</a:t>
            </a:r>
            <a:r>
              <a:rPr lang="en-US" altLang="zh-CN" baseline="-30000"/>
              <a:t>k</a:t>
            </a:r>
            <a:r>
              <a:rPr lang="en-US" altLang="zh-CN" b="1"/>
              <a:t>b</a:t>
            </a:r>
            <a:r>
              <a:rPr lang="en-US" altLang="zh-CN" baseline="30000"/>
              <a:t>(k)</a:t>
            </a:r>
            <a:r>
              <a:rPr lang="en-US" altLang="zh-CN"/>
              <a:t>=</a:t>
            </a:r>
            <a:r>
              <a:rPr lang="en-US" altLang="zh-CN" b="1"/>
              <a:t>b</a:t>
            </a:r>
            <a:r>
              <a:rPr lang="en-US" altLang="zh-CN" baseline="30000"/>
              <a:t>(k+1)</a:t>
            </a:r>
            <a:r>
              <a:rPr lang="en-US" altLang="zh-CN"/>
              <a:t>    </a:t>
            </a:r>
            <a:r>
              <a:rPr lang="en-US" altLang="zh-CN">
                <a:latin typeface="宋体" panose="02010600030101010101" pitchFamily="2" charset="-122"/>
              </a:rPr>
              <a:t>（</a:t>
            </a:r>
            <a:r>
              <a:rPr lang="en-US" altLang="zh-CN"/>
              <a:t>k=1, 2,…, n</a:t>
            </a:r>
            <a:r>
              <a:rPr lang="en-US" altLang="zh-CN">
                <a:latin typeface="宋体" panose="02010600030101010101" pitchFamily="2" charset="-122"/>
              </a:rPr>
              <a:t>－</a:t>
            </a:r>
            <a:r>
              <a:rPr lang="en-US" altLang="zh-CN"/>
              <a:t>1</a:t>
            </a:r>
            <a:r>
              <a:rPr lang="en-US" altLang="zh-CN">
                <a:latin typeface="宋体" panose="02010600030101010101" pitchFamily="2" charset="-122"/>
              </a:rPr>
              <a:t>）</a:t>
            </a:r>
            <a:r>
              <a:rPr lang="en-US" altLang="zh-CN"/>
              <a:t> </a:t>
            </a:r>
          </a:p>
        </p:txBody>
      </p:sp>
      <p:sp>
        <p:nvSpPr>
          <p:cNvPr id="49158" name="Rectangle 3"/>
          <p:cNvSpPr>
            <a:spLocks noChangeArrowheads="1"/>
          </p:cNvSpPr>
          <p:nvPr/>
        </p:nvSpPr>
        <p:spPr bwMode="auto">
          <a:xfrm>
            <a:off x="1747838" y="1643063"/>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其中</a:t>
            </a:r>
            <a:endParaRPr lang="en-US" altLang="zh-CN"/>
          </a:p>
        </p:txBody>
      </p:sp>
      <p:graphicFrame>
        <p:nvGraphicFramePr>
          <p:cNvPr id="49154" name="Object 4"/>
          <p:cNvGraphicFramePr>
            <a:graphicFrameLocks noChangeAspect="1"/>
          </p:cNvGraphicFramePr>
          <p:nvPr/>
        </p:nvGraphicFramePr>
        <p:xfrm>
          <a:off x="2428875" y="1643063"/>
          <a:ext cx="3895725" cy="609600"/>
        </p:xfrm>
        <a:graphic>
          <a:graphicData uri="http://schemas.openxmlformats.org/presentationml/2006/ole">
            <mc:AlternateContent xmlns:mc="http://schemas.openxmlformats.org/markup-compatibility/2006">
              <mc:Choice xmlns:v="urn:schemas-microsoft-com:vml" Requires="v">
                <p:oleObj spid="_x0000_s49206" name="Equation" r:id="rId3" imgW="1587240" imgH="241200" progId="">
                  <p:embed/>
                </p:oleObj>
              </mc:Choice>
              <mc:Fallback>
                <p:oleObj name="Equation" r:id="rId3" imgW="1587240" imgH="241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1643063"/>
                        <a:ext cx="3895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5"/>
          <p:cNvGraphicFramePr>
            <a:graphicFrameLocks noChangeAspect="1"/>
          </p:cNvGraphicFramePr>
          <p:nvPr/>
        </p:nvGraphicFramePr>
        <p:xfrm>
          <a:off x="1722438" y="2786063"/>
          <a:ext cx="4468812" cy="2763837"/>
        </p:xfrm>
        <a:graphic>
          <a:graphicData uri="http://schemas.openxmlformats.org/presentationml/2006/ole">
            <mc:AlternateContent xmlns:mc="http://schemas.openxmlformats.org/markup-compatibility/2006">
              <mc:Choice xmlns:v="urn:schemas-microsoft-com:vml" Requires="v">
                <p:oleObj spid="_x0000_s49207" name="Equation" r:id="rId5" imgW="2222280" imgH="1371600" progId="">
                  <p:embed/>
                </p:oleObj>
              </mc:Choice>
              <mc:Fallback>
                <p:oleObj name="Equation" r:id="rId5" imgW="2222280" imgH="13716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2438" y="2786063"/>
                        <a:ext cx="4468812" cy="276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AutoShape 6"/>
          <p:cNvSpPr>
            <a:spLocks noChangeArrowheads="1"/>
          </p:cNvSpPr>
          <p:nvPr/>
        </p:nvSpPr>
        <p:spPr bwMode="auto">
          <a:xfrm>
            <a:off x="4186238" y="2786063"/>
            <a:ext cx="74612" cy="866775"/>
          </a:xfrm>
          <a:prstGeom prst="downArrow">
            <a:avLst>
              <a:gd name="adj1" fmla="val 50000"/>
              <a:gd name="adj2" fmla="val 290427"/>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0" name="Rectangle 7"/>
          <p:cNvSpPr>
            <a:spLocks noChangeArrowheads="1"/>
          </p:cNvSpPr>
          <p:nvPr/>
        </p:nvSpPr>
        <p:spPr bwMode="auto">
          <a:xfrm>
            <a:off x="3881438" y="23288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49161" name="AutoShape 8"/>
          <p:cNvSpPr>
            <a:spLocks noChangeArrowheads="1"/>
          </p:cNvSpPr>
          <p:nvPr/>
        </p:nvSpPr>
        <p:spPr bwMode="auto">
          <a:xfrm>
            <a:off x="5529263" y="3857625"/>
            <a:ext cx="976312" cy="104775"/>
          </a:xfrm>
          <a:prstGeom prst="leftArrow">
            <a:avLst>
              <a:gd name="adj1" fmla="val 50000"/>
              <a:gd name="adj2" fmla="val 232954"/>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2" name="Rectangle 9"/>
          <p:cNvSpPr>
            <a:spLocks noChangeArrowheads="1"/>
          </p:cNvSpPr>
          <p:nvPr/>
        </p:nvSpPr>
        <p:spPr bwMode="auto">
          <a:xfrm>
            <a:off x="6548438" y="37004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grpSp>
        <p:nvGrpSpPr>
          <p:cNvPr id="49163" name="Group 10"/>
          <p:cNvGrpSpPr>
            <a:grpSpLocks/>
          </p:cNvGrpSpPr>
          <p:nvPr/>
        </p:nvGrpSpPr>
        <p:grpSpPr bwMode="auto">
          <a:xfrm>
            <a:off x="5930900" y="0"/>
            <a:ext cx="3213100" cy="641350"/>
            <a:chOff x="1674" y="1940"/>
            <a:chExt cx="2024" cy="404"/>
          </a:xfrm>
        </p:grpSpPr>
        <p:sp>
          <p:nvSpPr>
            <p:cNvPr id="49164"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9165"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244F92-243A-42EE-9AD4-5C5CB375DE68}" type="slidenum">
              <a:rPr lang="zh-CN" altLang="en-US" sz="1200">
                <a:solidFill>
                  <a:srgbClr val="000000"/>
                </a:solidFill>
              </a:rPr>
              <a:pPr eaLnBrk="1" hangingPunct="1"/>
              <a:t>59</a:t>
            </a:fld>
            <a:endParaRPr lang="en-US" altLang="zh-CN" sz="1200">
              <a:solidFill>
                <a:srgbClr val="000000"/>
              </a:solidFill>
            </a:endParaRPr>
          </a:p>
        </p:txBody>
      </p:sp>
      <p:graphicFrame>
        <p:nvGraphicFramePr>
          <p:cNvPr id="50178" name="Object 2"/>
          <p:cNvGraphicFramePr>
            <a:graphicFrameLocks noChangeAspect="1"/>
          </p:cNvGraphicFramePr>
          <p:nvPr/>
        </p:nvGraphicFramePr>
        <p:xfrm>
          <a:off x="1154113" y="4495800"/>
          <a:ext cx="4319587" cy="881063"/>
        </p:xfrm>
        <a:graphic>
          <a:graphicData uri="http://schemas.openxmlformats.org/presentationml/2006/ole">
            <mc:AlternateContent xmlns:mc="http://schemas.openxmlformats.org/markup-compatibility/2006">
              <mc:Choice xmlns:v="urn:schemas-microsoft-com:vml" Requires="v">
                <p:oleObj spid="_x0000_s50231" name="Equation" r:id="rId3" imgW="1714320" imgH="457200" progId="">
                  <p:embed/>
                </p:oleObj>
              </mc:Choice>
              <mc:Fallback>
                <p:oleObj name="Equation" r:id="rId3" imgW="1714320" imgH="457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4495800"/>
                        <a:ext cx="4319587"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81" name="Group 3"/>
          <p:cNvGrpSpPr>
            <a:grpSpLocks/>
          </p:cNvGrpSpPr>
          <p:nvPr/>
        </p:nvGrpSpPr>
        <p:grpSpPr bwMode="auto">
          <a:xfrm>
            <a:off x="1206500" y="457200"/>
            <a:ext cx="5956300" cy="3833813"/>
            <a:chOff x="808" y="480"/>
            <a:chExt cx="3752" cy="2415"/>
          </a:xfrm>
        </p:grpSpPr>
        <p:graphicFrame>
          <p:nvGraphicFramePr>
            <p:cNvPr id="50179" name="Object 4"/>
            <p:cNvGraphicFramePr>
              <a:graphicFrameLocks noChangeAspect="1"/>
            </p:cNvGraphicFramePr>
            <p:nvPr/>
          </p:nvGraphicFramePr>
          <p:xfrm>
            <a:off x="808" y="864"/>
            <a:ext cx="2881" cy="2031"/>
          </p:xfrm>
          <a:graphic>
            <a:graphicData uri="http://schemas.openxmlformats.org/presentationml/2006/ole">
              <mc:AlternateContent xmlns:mc="http://schemas.openxmlformats.org/markup-compatibility/2006">
                <mc:Choice xmlns:v="urn:schemas-microsoft-com:vml" Requires="v">
                  <p:oleObj spid="_x0000_s50232" name="Equation" r:id="rId5" imgW="2273040" imgH="1600200" progId="">
                    <p:embed/>
                  </p:oleObj>
                </mc:Choice>
                <mc:Fallback>
                  <p:oleObj name="Equation" r:id="rId5" imgW="2273040" imgH="16002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 y="864"/>
                          <a:ext cx="2881"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5"/>
            <p:cNvSpPr>
              <a:spLocks noChangeArrowheads="1"/>
            </p:cNvSpPr>
            <p:nvPr/>
          </p:nvSpPr>
          <p:spPr bwMode="auto">
            <a:xfrm>
              <a:off x="1920" y="4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0186" name="AutoShape 6"/>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7" name="AutoShape 7"/>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8" name="Rectangle 8"/>
            <p:cNvSpPr>
              <a:spLocks noChangeArrowheads="1"/>
            </p:cNvSpPr>
            <p:nvPr/>
          </p:nvSpPr>
          <p:spPr bwMode="auto">
            <a:xfrm>
              <a:off x="3984"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0189" name="AutoShape 9"/>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90" name="Rectangle 10"/>
            <p:cNvSpPr>
              <a:spLocks noChangeArrowheads="1"/>
            </p:cNvSpPr>
            <p:nvPr/>
          </p:nvSpPr>
          <p:spPr bwMode="auto">
            <a:xfrm>
              <a:off x="4032"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grpSp>
        <p:nvGrpSpPr>
          <p:cNvPr id="50182" name="Group 11"/>
          <p:cNvGrpSpPr>
            <a:grpSpLocks/>
          </p:cNvGrpSpPr>
          <p:nvPr/>
        </p:nvGrpSpPr>
        <p:grpSpPr bwMode="auto">
          <a:xfrm>
            <a:off x="5930900" y="0"/>
            <a:ext cx="3213100" cy="641350"/>
            <a:chOff x="1674" y="1940"/>
            <a:chExt cx="2024" cy="404"/>
          </a:xfrm>
        </p:grpSpPr>
        <p:sp>
          <p:nvSpPr>
            <p:cNvPr id="50183" name="Rectangle 12"/>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0184" name="Line 13"/>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4"/>
          <p:cNvGraphicFramePr>
            <a:graphicFrameLocks noChangeAspect="1"/>
          </p:cNvGraphicFramePr>
          <p:nvPr/>
        </p:nvGraphicFramePr>
        <p:xfrm>
          <a:off x="428625" y="1143000"/>
          <a:ext cx="7410450" cy="2041525"/>
        </p:xfrm>
        <a:graphic>
          <a:graphicData uri="http://schemas.openxmlformats.org/presentationml/2006/ole">
            <mc:AlternateContent xmlns:mc="http://schemas.openxmlformats.org/markup-compatibility/2006">
              <mc:Choice xmlns:v="urn:schemas-microsoft-com:vml" Requires="v">
                <p:oleObj spid="_x0000_s4125" name="公式" r:id="rId4" imgW="3403440" imgH="939600" progId="Equation.3">
                  <p:embed/>
                </p:oleObj>
              </mc:Choice>
              <mc:Fallback>
                <p:oleObj name="公式" r:id="rId4" imgW="3403440" imgH="93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143000"/>
                        <a:ext cx="7410450"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5"/>
          <p:cNvSpPr txBox="1">
            <a:spLocks noChangeArrowheads="1"/>
          </p:cNvSpPr>
          <p:nvPr/>
        </p:nvSpPr>
        <p:spPr bwMode="auto">
          <a:xfrm>
            <a:off x="349250" y="6318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③</a:t>
            </a:r>
          </a:p>
        </p:txBody>
      </p:sp>
      <p:sp>
        <p:nvSpPr>
          <p:cNvPr id="4102" name="Text Box 0"/>
          <p:cNvSpPr txBox="1">
            <a:spLocks noChangeArrowheads="1"/>
          </p:cNvSpPr>
          <p:nvPr/>
        </p:nvSpPr>
        <p:spPr bwMode="auto">
          <a:xfrm>
            <a:off x="204788" y="3616325"/>
            <a:ext cx="8713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消元法</a:t>
            </a:r>
            <a:r>
              <a:rPr lang="zh-CN" altLang="en-US" dirty="0"/>
              <a:t>就是对方程组做些</a:t>
            </a:r>
            <a:r>
              <a:rPr lang="zh-CN" altLang="en-US" dirty="0">
                <a:solidFill>
                  <a:srgbClr val="0000FF"/>
                </a:solidFill>
              </a:rPr>
              <a:t>等价的变换</a:t>
            </a:r>
            <a:r>
              <a:rPr lang="zh-CN" altLang="en-US" dirty="0"/>
              <a:t>，变为我们已知的</a:t>
            </a:r>
            <a:r>
              <a:rPr lang="en-US" altLang="zh-CN" dirty="0"/>
              <a:t>3</a:t>
            </a:r>
            <a:r>
              <a:rPr lang="zh-CN" altLang="en-US" dirty="0"/>
              <a:t>种类型之一，而后求根</a:t>
            </a:r>
          </a:p>
        </p:txBody>
      </p:sp>
      <p:sp>
        <p:nvSpPr>
          <p:cNvPr id="7" name="文本框 6"/>
          <p:cNvSpPr txBox="1"/>
          <p:nvPr/>
        </p:nvSpPr>
        <p:spPr>
          <a:xfrm>
            <a:off x="1187624" y="639912"/>
            <a:ext cx="1944216" cy="461665"/>
          </a:xfrm>
          <a:prstGeom prst="rect">
            <a:avLst/>
          </a:prstGeom>
          <a:noFill/>
        </p:spPr>
        <p:txBody>
          <a:bodyPr wrap="square" rtlCol="0">
            <a:spAutoFit/>
          </a:bodyPr>
          <a:lstStyle/>
          <a:p>
            <a:r>
              <a:rPr lang="zh-CN" altLang="en-US" dirty="0">
                <a:solidFill>
                  <a:srgbClr val="0000FF"/>
                </a:solidFill>
              </a:rPr>
              <a:t>上三角矩阵</a:t>
            </a:r>
          </a:p>
        </p:txBody>
      </p:sp>
      <p:sp>
        <p:nvSpPr>
          <p:cNvPr id="8" name="椭圆 7"/>
          <p:cNvSpPr/>
          <p:nvPr/>
        </p:nvSpPr>
        <p:spPr>
          <a:xfrm>
            <a:off x="5203596" y="2203250"/>
            <a:ext cx="568105" cy="5681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4214658" y="2262192"/>
            <a:ext cx="0" cy="3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14658" y="2638225"/>
            <a:ext cx="988938" cy="22851"/>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5059580" y="1166093"/>
            <a:ext cx="1296144" cy="9704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52733" y="1372566"/>
            <a:ext cx="988938" cy="22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052733" y="1395417"/>
            <a:ext cx="0" cy="6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9D14A5-4EBA-448E-AE0F-A694F97B9659}" type="slidenum">
              <a:rPr lang="zh-CN" altLang="en-US" sz="1200">
                <a:solidFill>
                  <a:srgbClr val="000000"/>
                </a:solidFill>
              </a:rPr>
              <a:pPr eaLnBrk="1" hangingPunct="1"/>
              <a:t>60</a:t>
            </a:fld>
            <a:endParaRPr lang="en-US" altLang="zh-CN" sz="1200">
              <a:solidFill>
                <a:srgbClr val="000000"/>
              </a:solidFill>
            </a:endParaRPr>
          </a:p>
        </p:txBody>
      </p:sp>
      <p:sp>
        <p:nvSpPr>
          <p:cNvPr id="51204" name="Rectangle 2"/>
          <p:cNvSpPr>
            <a:spLocks noChangeArrowheads="1"/>
          </p:cNvSpPr>
          <p:nvPr/>
        </p:nvSpPr>
        <p:spPr bwMode="auto">
          <a:xfrm>
            <a:off x="3386138"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2" name="Object 3"/>
          <p:cNvGraphicFramePr>
            <a:graphicFrameLocks noChangeAspect="1"/>
          </p:cNvGraphicFramePr>
          <p:nvPr/>
        </p:nvGraphicFramePr>
        <p:xfrm>
          <a:off x="1331913" y="765175"/>
          <a:ext cx="7186612" cy="2971800"/>
        </p:xfrm>
        <a:graphic>
          <a:graphicData uri="http://schemas.openxmlformats.org/presentationml/2006/ole">
            <mc:AlternateContent xmlns:mc="http://schemas.openxmlformats.org/markup-compatibility/2006">
              <mc:Choice xmlns:v="urn:schemas-microsoft-com:vml" Requires="v">
                <p:oleObj spid="_x0000_s51231" name="Equation" r:id="rId3" imgW="3606480" imgH="1625400" progId="">
                  <p:embed/>
                </p:oleObj>
              </mc:Choice>
              <mc:Fallback>
                <p:oleObj name="Equation" r:id="rId3" imgW="3606480" imgH="1625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765175"/>
                        <a:ext cx="7186612"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5" name="Rectangle 4"/>
          <p:cNvSpPr>
            <a:spLocks noChangeArrowheads="1"/>
          </p:cNvSpPr>
          <p:nvPr/>
        </p:nvSpPr>
        <p:spPr bwMode="auto">
          <a:xfrm>
            <a:off x="6181725" y="45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1206" name="AutoShape 5"/>
          <p:cNvSpPr>
            <a:spLocks noChangeArrowheads="1"/>
          </p:cNvSpPr>
          <p:nvPr/>
        </p:nvSpPr>
        <p:spPr bwMode="auto">
          <a:xfrm>
            <a:off x="6510338" y="1085850"/>
            <a:ext cx="74612" cy="866775"/>
          </a:xfrm>
          <a:prstGeom prst="downArrow">
            <a:avLst>
              <a:gd name="adj1" fmla="val 50000"/>
              <a:gd name="adj2" fmla="val 290427"/>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207" name="Group 6"/>
          <p:cNvGrpSpPr>
            <a:grpSpLocks/>
          </p:cNvGrpSpPr>
          <p:nvPr/>
        </p:nvGrpSpPr>
        <p:grpSpPr bwMode="auto">
          <a:xfrm>
            <a:off x="5930900" y="0"/>
            <a:ext cx="3213100" cy="641350"/>
            <a:chOff x="1674" y="1940"/>
            <a:chExt cx="2024" cy="404"/>
          </a:xfrm>
        </p:grpSpPr>
        <p:sp>
          <p:nvSpPr>
            <p:cNvPr id="51209" name="Rectangle 7"/>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1210" name="Line 8"/>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8" name="Rectangle 9"/>
          <p:cNvSpPr>
            <a:spLocks noChangeArrowheads="1"/>
          </p:cNvSpPr>
          <p:nvPr/>
        </p:nvSpPr>
        <p:spPr bwMode="auto">
          <a:xfrm>
            <a:off x="1116013" y="4292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M</a:t>
            </a:r>
            <a:r>
              <a:rPr lang="en-US" altLang="zh-CN" baseline="-30000"/>
              <a:t>k</a:t>
            </a:r>
            <a:r>
              <a:rPr lang="en-US" altLang="zh-CN" b="1"/>
              <a:t>A</a:t>
            </a:r>
            <a:r>
              <a:rPr lang="en-US" altLang="zh-CN" baseline="30000"/>
              <a:t>(k)</a:t>
            </a:r>
            <a:r>
              <a:rPr lang="en-US" altLang="zh-CN"/>
              <a:t>=</a:t>
            </a:r>
            <a:r>
              <a:rPr lang="en-US" altLang="zh-CN" b="1"/>
              <a:t> A</a:t>
            </a:r>
            <a:r>
              <a:rPr lang="en-US" altLang="zh-CN" baseline="30000"/>
              <a:t>(k+1)</a:t>
            </a:r>
            <a:r>
              <a:rPr lang="en-US" altLang="zh-CN">
                <a:latin typeface="宋体" panose="02010600030101010101" pitchFamily="2" charset="-122"/>
              </a:rPr>
              <a:t>，</a:t>
            </a:r>
            <a:r>
              <a:rPr lang="en-US" altLang="zh-CN" b="1"/>
              <a:t>M</a:t>
            </a:r>
            <a:r>
              <a:rPr lang="en-US" altLang="zh-CN" baseline="-30000"/>
              <a:t>k</a:t>
            </a:r>
            <a:r>
              <a:rPr lang="en-US" altLang="zh-CN" b="1"/>
              <a:t>b</a:t>
            </a:r>
            <a:r>
              <a:rPr lang="en-US" altLang="zh-CN" baseline="30000"/>
              <a:t>(k)</a:t>
            </a:r>
            <a:r>
              <a:rPr lang="en-US" altLang="zh-CN"/>
              <a:t>=</a:t>
            </a:r>
            <a:r>
              <a:rPr lang="en-US" altLang="zh-CN" b="1"/>
              <a:t>b</a:t>
            </a:r>
            <a:r>
              <a:rPr lang="en-US" altLang="zh-CN" baseline="30000"/>
              <a:t>(k+1)</a:t>
            </a:r>
            <a:r>
              <a:rPr lang="en-US" altLang="zh-CN"/>
              <a:t>    </a:t>
            </a:r>
            <a:r>
              <a:rPr lang="en-US" altLang="zh-CN">
                <a:latin typeface="宋体" panose="02010600030101010101" pitchFamily="2" charset="-122"/>
              </a:rPr>
              <a:t>（</a:t>
            </a:r>
            <a:r>
              <a:rPr lang="en-US" altLang="zh-CN"/>
              <a:t>k=1, 2,…, n</a:t>
            </a:r>
            <a:r>
              <a:rPr lang="en-US" altLang="zh-CN">
                <a:latin typeface="宋体" panose="02010600030101010101" pitchFamily="2" charset="-122"/>
              </a:rPr>
              <a:t>－</a:t>
            </a:r>
            <a:r>
              <a:rPr lang="en-US" altLang="zh-CN"/>
              <a:t>1</a:t>
            </a:r>
            <a:r>
              <a:rPr lang="en-US" altLang="zh-CN">
                <a:latin typeface="宋体" panose="02010600030101010101" pitchFamily="2" charset="-122"/>
              </a:rPr>
              <a:t>）</a:t>
            </a:r>
            <a:r>
              <a:rPr lang="en-US" altLang="zh-CN"/>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1DE6386-5A7E-4FA9-9F5A-1834261200FE}" type="slidenum">
              <a:rPr lang="zh-CN" altLang="en-US" sz="1200">
                <a:solidFill>
                  <a:srgbClr val="000000"/>
                </a:solidFill>
              </a:rPr>
              <a:pPr eaLnBrk="1" hangingPunct="1"/>
              <a:t>61</a:t>
            </a:fld>
            <a:endParaRPr lang="en-US" altLang="zh-CN" sz="1200">
              <a:solidFill>
                <a:srgbClr val="000000"/>
              </a:solidFill>
            </a:endParaRPr>
          </a:p>
        </p:txBody>
      </p:sp>
      <p:grpSp>
        <p:nvGrpSpPr>
          <p:cNvPr id="52231" name="Group 2"/>
          <p:cNvGrpSpPr>
            <a:grpSpLocks/>
          </p:cNvGrpSpPr>
          <p:nvPr/>
        </p:nvGrpSpPr>
        <p:grpSpPr bwMode="auto">
          <a:xfrm>
            <a:off x="5930900" y="0"/>
            <a:ext cx="3213100" cy="641350"/>
            <a:chOff x="1674" y="1940"/>
            <a:chExt cx="2024" cy="404"/>
          </a:xfrm>
        </p:grpSpPr>
        <p:sp>
          <p:nvSpPr>
            <p:cNvPr id="52237"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2238"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232" name="Text Box 5"/>
          <p:cNvSpPr txBox="1">
            <a:spLocks noChangeArrowheads="1"/>
          </p:cNvSpPr>
          <p:nvPr/>
        </p:nvSpPr>
        <p:spPr bwMode="auto">
          <a:xfrm>
            <a:off x="1116013" y="333375"/>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经过</a:t>
            </a:r>
            <a:r>
              <a:rPr lang="en-US" altLang="zh-CN"/>
              <a:t>n-1</a:t>
            </a:r>
            <a:r>
              <a:rPr lang="zh-CN" altLang="en-US"/>
              <a:t>步消元后，可以得到</a:t>
            </a:r>
          </a:p>
        </p:txBody>
      </p:sp>
      <p:graphicFrame>
        <p:nvGraphicFramePr>
          <p:cNvPr id="52226" name="Object 6"/>
          <p:cNvGraphicFramePr>
            <a:graphicFrameLocks noChangeAspect="1"/>
          </p:cNvGraphicFramePr>
          <p:nvPr/>
        </p:nvGraphicFramePr>
        <p:xfrm>
          <a:off x="1685925" y="765175"/>
          <a:ext cx="5881688" cy="1298575"/>
        </p:xfrm>
        <a:graphic>
          <a:graphicData uri="http://schemas.openxmlformats.org/presentationml/2006/ole">
            <mc:AlternateContent xmlns:mc="http://schemas.openxmlformats.org/markup-compatibility/2006">
              <mc:Choice xmlns:v="urn:schemas-microsoft-com:vml" Requires="v">
                <p:oleObj spid="_x0000_s52319" name="Equation" r:id="rId3" imgW="1790640" imgH="482400" progId="">
                  <p:embed/>
                </p:oleObj>
              </mc:Choice>
              <mc:Fallback>
                <p:oleObj name="Equation" r:id="rId3" imgW="1790640" imgH="482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25" y="765175"/>
                        <a:ext cx="5881688"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7"/>
          <p:cNvSpPr>
            <a:spLocks noChangeArrowheads="1"/>
          </p:cNvSpPr>
          <p:nvPr/>
        </p:nvSpPr>
        <p:spPr bwMode="auto">
          <a:xfrm>
            <a:off x="1187450" y="2205038"/>
            <a:ext cx="7467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因此，不选主元的高斯消去法消去过程,实质是增广矩阵[</a:t>
            </a:r>
            <a:r>
              <a:rPr lang="en-US" altLang="zh-CN" b="1"/>
              <a:t>A,b</a:t>
            </a:r>
            <a:r>
              <a:rPr lang="en-US" altLang="zh-CN"/>
              <a:t>]</a:t>
            </a:r>
            <a:r>
              <a:rPr lang="zh-CN" altLang="en-US"/>
              <a:t>被左乘一系列倍加矩阵</a:t>
            </a:r>
            <a:r>
              <a:rPr lang="en-US" altLang="zh-CN"/>
              <a:t>M,</a:t>
            </a:r>
            <a:r>
              <a:rPr lang="zh-CN" altLang="en-US"/>
              <a:t>变成上三角形矩阵[</a:t>
            </a:r>
            <a:r>
              <a:rPr lang="en-US" altLang="zh-CN"/>
              <a:t>U,y]</a:t>
            </a:r>
          </a:p>
        </p:txBody>
      </p:sp>
      <p:sp>
        <p:nvSpPr>
          <p:cNvPr id="52234" name="Rectangle 8"/>
          <p:cNvSpPr>
            <a:spLocks noChangeArrowheads="1"/>
          </p:cNvSpPr>
          <p:nvPr/>
        </p:nvSpPr>
        <p:spPr bwMode="auto">
          <a:xfrm>
            <a:off x="1403350" y="34353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记</a:t>
            </a:r>
          </a:p>
        </p:txBody>
      </p:sp>
      <p:graphicFrame>
        <p:nvGraphicFramePr>
          <p:cNvPr id="52227" name="Object 9"/>
          <p:cNvGraphicFramePr>
            <a:graphicFrameLocks noChangeAspect="1"/>
          </p:cNvGraphicFramePr>
          <p:nvPr/>
        </p:nvGraphicFramePr>
        <p:xfrm>
          <a:off x="2124075" y="3506788"/>
          <a:ext cx="4732338" cy="417512"/>
        </p:xfrm>
        <a:graphic>
          <a:graphicData uri="http://schemas.openxmlformats.org/presentationml/2006/ole">
            <mc:AlternateContent xmlns:mc="http://schemas.openxmlformats.org/markup-compatibility/2006">
              <mc:Choice xmlns:v="urn:schemas-microsoft-com:vml" Requires="v">
                <p:oleObj spid="_x0000_s52320" name="Equation" r:id="rId5" imgW="2374560" imgH="228600" progId="">
                  <p:embed/>
                </p:oleObj>
              </mc:Choice>
              <mc:Fallback>
                <p:oleObj name="Equation" r:id="rId5" imgW="2374560" imgH="2286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506788"/>
                        <a:ext cx="473233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10"/>
          <p:cNvGraphicFramePr>
            <a:graphicFrameLocks noChangeAspect="1"/>
          </p:cNvGraphicFramePr>
          <p:nvPr/>
        </p:nvGraphicFramePr>
        <p:xfrm>
          <a:off x="900113" y="4076700"/>
          <a:ext cx="6426200" cy="928688"/>
        </p:xfrm>
        <a:graphic>
          <a:graphicData uri="http://schemas.openxmlformats.org/presentationml/2006/ole">
            <mc:AlternateContent xmlns:mc="http://schemas.openxmlformats.org/markup-compatibility/2006">
              <mc:Choice xmlns:v="urn:schemas-microsoft-com:vml" Requires="v">
                <p:oleObj spid="_x0000_s52321" name="Equation" r:id="rId7" imgW="3225600" imgH="507960" progId="">
                  <p:embed/>
                </p:oleObj>
              </mc:Choice>
              <mc:Fallback>
                <p:oleObj name="Equation" r:id="rId7" imgW="3225600" imgH="50796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076700"/>
                        <a:ext cx="64262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5" name="Rectangle 11"/>
          <p:cNvSpPr>
            <a:spLocks noChangeArrowheads="1"/>
          </p:cNvSpPr>
          <p:nvPr/>
        </p:nvSpPr>
        <p:spPr bwMode="auto">
          <a:xfrm>
            <a:off x="7359650" y="3867150"/>
            <a:ext cx="167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高斯消去法的矩阵形式</a:t>
            </a:r>
          </a:p>
        </p:txBody>
      </p:sp>
      <p:graphicFrame>
        <p:nvGraphicFramePr>
          <p:cNvPr id="52229" name="Object 12"/>
          <p:cNvGraphicFramePr>
            <a:graphicFrameLocks noChangeAspect="1"/>
          </p:cNvGraphicFramePr>
          <p:nvPr/>
        </p:nvGraphicFramePr>
        <p:xfrm>
          <a:off x="900113" y="5811838"/>
          <a:ext cx="7413625" cy="930275"/>
        </p:xfrm>
        <a:graphic>
          <a:graphicData uri="http://schemas.openxmlformats.org/presentationml/2006/ole">
            <mc:AlternateContent xmlns:mc="http://schemas.openxmlformats.org/markup-compatibility/2006">
              <mc:Choice xmlns:v="urn:schemas-microsoft-com:vml" Requires="v">
                <p:oleObj spid="_x0000_s52322" name="Equation" r:id="rId9" imgW="3720960" imgH="507960" progId="">
                  <p:embed/>
                </p:oleObj>
              </mc:Choice>
              <mc:Fallback>
                <p:oleObj name="Equation" r:id="rId9" imgW="3720960" imgH="507960"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811838"/>
                        <a:ext cx="741362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AutoShape 13"/>
          <p:cNvSpPr>
            <a:spLocks noChangeArrowheads="1"/>
          </p:cNvSpPr>
          <p:nvPr/>
        </p:nvSpPr>
        <p:spPr bwMode="auto">
          <a:xfrm>
            <a:off x="971550" y="530701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DF7292F-3AFC-4D24-A5E0-E72774EC0608}" type="slidenum">
              <a:rPr lang="zh-CN" altLang="en-US" sz="1200">
                <a:solidFill>
                  <a:srgbClr val="000000"/>
                </a:solidFill>
              </a:rPr>
              <a:pPr eaLnBrk="1" hangingPunct="1"/>
              <a:t>62</a:t>
            </a:fld>
            <a:endParaRPr lang="en-US" altLang="zh-CN" sz="1200">
              <a:solidFill>
                <a:srgbClr val="000000"/>
              </a:solidFill>
            </a:endParaRPr>
          </a:p>
        </p:txBody>
      </p:sp>
      <p:grpSp>
        <p:nvGrpSpPr>
          <p:cNvPr id="53253" name="Group 2"/>
          <p:cNvGrpSpPr>
            <a:grpSpLocks/>
          </p:cNvGrpSpPr>
          <p:nvPr/>
        </p:nvGrpSpPr>
        <p:grpSpPr bwMode="auto">
          <a:xfrm>
            <a:off x="1116013" y="0"/>
            <a:ext cx="5956300" cy="3384550"/>
            <a:chOff x="808" y="480"/>
            <a:chExt cx="3752" cy="2415"/>
          </a:xfrm>
        </p:grpSpPr>
        <p:graphicFrame>
          <p:nvGraphicFramePr>
            <p:cNvPr id="53251" name="Object 3"/>
            <p:cNvGraphicFramePr>
              <a:graphicFrameLocks noChangeAspect="1"/>
            </p:cNvGraphicFramePr>
            <p:nvPr/>
          </p:nvGraphicFramePr>
          <p:xfrm>
            <a:off x="808" y="864"/>
            <a:ext cx="2881" cy="2031"/>
          </p:xfrm>
          <a:graphic>
            <a:graphicData uri="http://schemas.openxmlformats.org/presentationml/2006/ole">
              <mc:AlternateContent xmlns:mc="http://schemas.openxmlformats.org/markup-compatibility/2006">
                <mc:Choice xmlns:v="urn:schemas-microsoft-com:vml" Requires="v">
                  <p:oleObj spid="_x0000_s53311" name="Equation" r:id="rId3" imgW="2273040" imgH="1600200" progId="">
                    <p:embed/>
                  </p:oleObj>
                </mc:Choice>
                <mc:Fallback>
                  <p:oleObj name="Equation" r:id="rId3" imgW="2273040" imgH="16002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 y="864"/>
                          <a:ext cx="2881"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4"/>
            <p:cNvSpPr>
              <a:spLocks noChangeArrowheads="1"/>
            </p:cNvSpPr>
            <p:nvPr/>
          </p:nvSpPr>
          <p:spPr bwMode="auto">
            <a:xfrm>
              <a:off x="1920" y="480"/>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3266" name="AutoShape 5"/>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7" name="AutoShape 6"/>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8" name="Rectangle 7"/>
            <p:cNvSpPr>
              <a:spLocks noChangeArrowheads="1"/>
            </p:cNvSpPr>
            <p:nvPr/>
          </p:nvSpPr>
          <p:spPr bwMode="auto">
            <a:xfrm>
              <a:off x="3984" y="1441"/>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3269" name="AutoShape 8"/>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70" name="Rectangle 9"/>
            <p:cNvSpPr>
              <a:spLocks noChangeArrowheads="1"/>
            </p:cNvSpPr>
            <p:nvPr/>
          </p:nvSpPr>
          <p:spPr bwMode="auto">
            <a:xfrm>
              <a:off x="4032" y="2016"/>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grpSp>
        <p:nvGrpSpPr>
          <p:cNvPr id="53254" name="Group 10"/>
          <p:cNvGrpSpPr>
            <a:grpSpLocks/>
          </p:cNvGrpSpPr>
          <p:nvPr/>
        </p:nvGrpSpPr>
        <p:grpSpPr bwMode="auto">
          <a:xfrm>
            <a:off x="5930900" y="0"/>
            <a:ext cx="3213100" cy="641350"/>
            <a:chOff x="1674" y="1940"/>
            <a:chExt cx="2024" cy="404"/>
          </a:xfrm>
        </p:grpSpPr>
        <p:sp>
          <p:nvSpPr>
            <p:cNvPr id="53263"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3264"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55" name="Group 13"/>
          <p:cNvGrpSpPr>
            <a:grpSpLocks/>
          </p:cNvGrpSpPr>
          <p:nvPr/>
        </p:nvGrpSpPr>
        <p:grpSpPr bwMode="auto">
          <a:xfrm>
            <a:off x="1042988" y="3573463"/>
            <a:ext cx="6007100" cy="2925762"/>
            <a:chOff x="1112" y="528"/>
            <a:chExt cx="3784" cy="2415"/>
          </a:xfrm>
        </p:grpSpPr>
        <p:graphicFrame>
          <p:nvGraphicFramePr>
            <p:cNvPr id="53250" name="Object 14"/>
            <p:cNvGraphicFramePr>
              <a:graphicFrameLocks noChangeAspect="1"/>
            </p:cNvGraphicFramePr>
            <p:nvPr/>
          </p:nvGraphicFramePr>
          <p:xfrm>
            <a:off x="1112" y="912"/>
            <a:ext cx="2993" cy="2031"/>
          </p:xfrm>
          <a:graphic>
            <a:graphicData uri="http://schemas.openxmlformats.org/presentationml/2006/ole">
              <mc:AlternateContent xmlns:mc="http://schemas.openxmlformats.org/markup-compatibility/2006">
                <mc:Choice xmlns:v="urn:schemas-microsoft-com:vml" Requires="v">
                  <p:oleObj spid="_x0000_s53312" name="Equation" r:id="rId5" imgW="2361960" imgH="1600200" progId="">
                    <p:embed/>
                  </p:oleObj>
                </mc:Choice>
                <mc:Fallback>
                  <p:oleObj name="Equation" r:id="rId5" imgW="2361960" imgH="16002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 y="912"/>
                          <a:ext cx="2993"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Rectangle 15"/>
            <p:cNvSpPr>
              <a:spLocks noChangeArrowheads="1"/>
            </p:cNvSpPr>
            <p:nvPr/>
          </p:nvSpPr>
          <p:spPr bwMode="auto">
            <a:xfrm>
              <a:off x="2304" y="528"/>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3258" name="AutoShape 16"/>
            <p:cNvSpPr>
              <a:spLocks noChangeArrowheads="1"/>
            </p:cNvSpPr>
            <p:nvPr/>
          </p:nvSpPr>
          <p:spPr bwMode="auto">
            <a:xfrm>
              <a:off x="2496" y="864"/>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9" name="AutoShape 17"/>
            <p:cNvSpPr>
              <a:spLocks noChangeArrowheads="1"/>
            </p:cNvSpPr>
            <p:nvPr/>
          </p:nvSpPr>
          <p:spPr bwMode="auto">
            <a:xfrm>
              <a:off x="3600" y="1584"/>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0" name="Rectangle 18"/>
            <p:cNvSpPr>
              <a:spLocks noChangeArrowheads="1"/>
            </p:cNvSpPr>
            <p:nvPr/>
          </p:nvSpPr>
          <p:spPr bwMode="auto">
            <a:xfrm>
              <a:off x="4320" y="1488"/>
              <a:ext cx="52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3261" name="AutoShape 19"/>
            <p:cNvSpPr>
              <a:spLocks noChangeArrowheads="1"/>
            </p:cNvSpPr>
            <p:nvPr/>
          </p:nvSpPr>
          <p:spPr bwMode="auto">
            <a:xfrm>
              <a:off x="3648" y="2160"/>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2" name="Rectangle 20"/>
            <p:cNvSpPr>
              <a:spLocks noChangeArrowheads="1"/>
            </p:cNvSpPr>
            <p:nvPr/>
          </p:nvSpPr>
          <p:spPr bwMode="auto">
            <a:xfrm>
              <a:off x="4368" y="2064"/>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sp>
        <p:nvSpPr>
          <p:cNvPr id="53256" name="Rectangle 21"/>
          <p:cNvSpPr>
            <a:spLocks noChangeArrowheads="1"/>
          </p:cNvSpPr>
          <p:nvPr/>
        </p:nvSpPr>
        <p:spPr bwMode="auto">
          <a:xfrm>
            <a:off x="6804025" y="2781300"/>
            <a:ext cx="1981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M</a:t>
            </a:r>
            <a:r>
              <a:rPr lang="en-US" altLang="zh-CN" i="1" baseline="-25000"/>
              <a:t>ik</a:t>
            </a:r>
            <a:r>
              <a:rPr lang="zh-CN" altLang="en-US"/>
              <a:t>及其逆矩阵都是单位下三角阵，即对角线上方元素全为零的矩阵。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8E7D50D-6DE3-4AFD-BEF0-5A6F8BBB2F44}" type="slidenum">
              <a:rPr lang="zh-CN" altLang="en-US" sz="1200">
                <a:solidFill>
                  <a:srgbClr val="000000"/>
                </a:solidFill>
              </a:rPr>
              <a:pPr eaLnBrk="1" hangingPunct="1"/>
              <a:t>63</a:t>
            </a:fld>
            <a:endParaRPr lang="en-US" altLang="zh-CN" sz="1200">
              <a:solidFill>
                <a:srgbClr val="000000"/>
              </a:solidFill>
            </a:endParaRPr>
          </a:p>
        </p:txBody>
      </p:sp>
      <p:sp>
        <p:nvSpPr>
          <p:cNvPr id="54278" name="Rectangle 2"/>
          <p:cNvSpPr>
            <a:spLocks noChangeArrowheads="1"/>
          </p:cNvSpPr>
          <p:nvPr/>
        </p:nvSpPr>
        <p:spPr bwMode="auto">
          <a:xfrm>
            <a:off x="1042988" y="692150"/>
            <a:ext cx="7467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                                     是将</a:t>
            </a:r>
            <a:r>
              <a:rPr lang="zh-CN" altLang="en-US">
                <a:hlinkClick r:id="rId3" action="ppaction://hlinksldjump"/>
              </a:rPr>
              <a:t>单位矩阵</a:t>
            </a:r>
            <a:r>
              <a:rPr lang="en-US" altLang="zh-CN"/>
              <a:t>E</a:t>
            </a:r>
            <a:r>
              <a:rPr lang="zh-CN" altLang="en-US"/>
              <a:t>的第</a:t>
            </a:r>
            <a:r>
              <a:rPr lang="en-US" altLang="zh-CN"/>
              <a:t>n-1</a:t>
            </a:r>
            <a:r>
              <a:rPr lang="zh-CN" altLang="en-US"/>
              <a:t>行倍数加于第</a:t>
            </a:r>
            <a:r>
              <a:rPr lang="en-US" altLang="zh-CN"/>
              <a:t>n</a:t>
            </a:r>
            <a:r>
              <a:rPr lang="zh-CN" altLang="en-US"/>
              <a:t>行,…,将第一行的倍数加于第</a:t>
            </a:r>
            <a:r>
              <a:rPr lang="en-US" altLang="zh-CN"/>
              <a:t>n</a:t>
            </a:r>
            <a:r>
              <a:rPr lang="zh-CN" altLang="en-US"/>
              <a:t>行, …,第二行，可见</a:t>
            </a:r>
            <a:r>
              <a:rPr lang="en-US" altLang="zh-CN"/>
              <a:t>L</a:t>
            </a:r>
            <a:r>
              <a:rPr lang="zh-CN" altLang="en-US"/>
              <a:t>是单位下三角矩阵。</a:t>
            </a:r>
          </a:p>
        </p:txBody>
      </p:sp>
      <p:graphicFrame>
        <p:nvGraphicFramePr>
          <p:cNvPr id="54274" name="Object 3"/>
          <p:cNvGraphicFramePr>
            <a:graphicFrameLocks noChangeAspect="1"/>
          </p:cNvGraphicFramePr>
          <p:nvPr/>
        </p:nvGraphicFramePr>
        <p:xfrm>
          <a:off x="1116013" y="692150"/>
          <a:ext cx="2860675" cy="465138"/>
        </p:xfrm>
        <a:graphic>
          <a:graphicData uri="http://schemas.openxmlformats.org/presentationml/2006/ole">
            <mc:AlternateContent xmlns:mc="http://schemas.openxmlformats.org/markup-compatibility/2006">
              <mc:Choice xmlns:v="urn:schemas-microsoft-com:vml" Requires="v">
                <p:oleObj spid="_x0000_s54343" name="Equation" r:id="rId4" imgW="1434960" imgH="253800" progId="">
                  <p:embed/>
                </p:oleObj>
              </mc:Choice>
              <mc:Fallback>
                <p:oleObj name="Equation" r:id="rId4" imgW="1434960" imgH="2538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692150"/>
                        <a:ext cx="28606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4"/>
          <p:cNvGraphicFramePr>
            <a:graphicFrameLocks noChangeAspect="1"/>
          </p:cNvGraphicFramePr>
          <p:nvPr/>
        </p:nvGraphicFramePr>
        <p:xfrm>
          <a:off x="1065213" y="2133600"/>
          <a:ext cx="7342187" cy="417513"/>
        </p:xfrm>
        <a:graphic>
          <a:graphicData uri="http://schemas.openxmlformats.org/presentationml/2006/ole">
            <mc:AlternateContent xmlns:mc="http://schemas.openxmlformats.org/markup-compatibility/2006">
              <mc:Choice xmlns:v="urn:schemas-microsoft-com:vml" Requires="v">
                <p:oleObj spid="_x0000_s54344" name="Equation" r:id="rId6" imgW="3682800" imgH="228600" progId="">
                  <p:embed/>
                </p:oleObj>
              </mc:Choice>
              <mc:Fallback>
                <p:oleObj name="Equation" r:id="rId6" imgW="3682800" imgH="2286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213" y="2133600"/>
                        <a:ext cx="7342187"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5"/>
          <p:cNvGraphicFramePr>
            <a:graphicFrameLocks noChangeAspect="1"/>
          </p:cNvGraphicFramePr>
          <p:nvPr/>
        </p:nvGraphicFramePr>
        <p:xfrm>
          <a:off x="3203575" y="2924175"/>
          <a:ext cx="2455863" cy="325438"/>
        </p:xfrm>
        <a:graphic>
          <a:graphicData uri="http://schemas.openxmlformats.org/presentationml/2006/ole">
            <mc:AlternateContent xmlns:mc="http://schemas.openxmlformats.org/markup-compatibility/2006">
              <mc:Choice xmlns:v="urn:schemas-microsoft-com:vml" Requires="v">
                <p:oleObj spid="_x0000_s54345" name="Equation" r:id="rId8" imgW="1231560" imgH="177480" progId="">
                  <p:embed/>
                </p:oleObj>
              </mc:Choice>
              <mc:Fallback>
                <p:oleObj name="Equation" r:id="rId8" imgW="1231560" imgH="17748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2924175"/>
                        <a:ext cx="245586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6"/>
          <p:cNvSpPr>
            <a:spLocks noChangeArrowheads="1"/>
          </p:cNvSpPr>
          <p:nvPr/>
        </p:nvSpPr>
        <p:spPr bwMode="auto">
          <a:xfrm>
            <a:off x="1116013" y="3573463"/>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高斯消去法的消去过程，实质上是将</a:t>
            </a:r>
            <a:r>
              <a:rPr lang="en-US" altLang="zh-CN" b="1"/>
              <a:t>A</a:t>
            </a:r>
            <a:r>
              <a:rPr lang="zh-CN" altLang="en-US"/>
              <a:t>分解为两个三角矩阵的乘积</a:t>
            </a:r>
            <a:r>
              <a:rPr lang="en-US" altLang="zh-CN" b="1"/>
              <a:t>A</a:t>
            </a:r>
            <a:r>
              <a:rPr lang="en-US" altLang="zh-CN"/>
              <a:t>=</a:t>
            </a:r>
            <a:r>
              <a:rPr lang="en-US" altLang="zh-CN" b="1"/>
              <a:t>LU</a:t>
            </a:r>
            <a:r>
              <a:rPr lang="en-GB" altLang="zh-CN" b="1"/>
              <a:t>，</a:t>
            </a:r>
            <a:r>
              <a:rPr lang="zh-CN" altLang="en-GB"/>
              <a:t>并求解</a:t>
            </a:r>
            <a:r>
              <a:rPr lang="en-GB" altLang="zh-CN" b="1"/>
              <a:t>Ly=b</a:t>
            </a:r>
            <a:r>
              <a:rPr lang="zh-CN" altLang="en-GB"/>
              <a:t>的过程</a:t>
            </a:r>
            <a:r>
              <a:rPr lang="zh-CN" altLang="en-US"/>
              <a:t>。</a:t>
            </a:r>
            <a:endParaRPr lang="zh-CN" altLang="en-GB"/>
          </a:p>
          <a:p>
            <a:pPr algn="just" eaLnBrk="1" hangingPunct="1"/>
            <a:r>
              <a:rPr lang="zh-CN" altLang="en-US"/>
              <a:t>回代过程就是求解上三角方程组</a:t>
            </a:r>
            <a:r>
              <a:rPr lang="en-US" altLang="zh-CN" i="1"/>
              <a:t>U</a:t>
            </a:r>
            <a:r>
              <a:rPr lang="en-GB" altLang="zh-CN" b="1"/>
              <a:t>x=y</a:t>
            </a:r>
            <a:r>
              <a:rPr lang="en-GB" altLang="zh-CN"/>
              <a:t>。</a:t>
            </a:r>
          </a:p>
          <a:p>
            <a:pPr algn="just" eaLnBrk="1" hangingPunct="1"/>
            <a:r>
              <a:rPr lang="zh-CN" altLang="en-GB"/>
              <a:t> </a:t>
            </a:r>
            <a:endParaRPr lang="zh-CN" altLang="en-US"/>
          </a:p>
        </p:txBody>
      </p:sp>
      <p:grpSp>
        <p:nvGrpSpPr>
          <p:cNvPr id="54280" name="Group 7"/>
          <p:cNvGrpSpPr>
            <a:grpSpLocks/>
          </p:cNvGrpSpPr>
          <p:nvPr/>
        </p:nvGrpSpPr>
        <p:grpSpPr bwMode="auto">
          <a:xfrm>
            <a:off x="5930900" y="0"/>
            <a:ext cx="3213100" cy="641350"/>
            <a:chOff x="1674" y="1940"/>
            <a:chExt cx="2024" cy="404"/>
          </a:xfrm>
        </p:grpSpPr>
        <p:sp>
          <p:nvSpPr>
            <p:cNvPr id="54281"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4282"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40E7D3-80D7-40C6-8365-0FAA75C434B1}" type="slidenum">
              <a:rPr lang="zh-CN" altLang="en-US" sz="1200">
                <a:solidFill>
                  <a:srgbClr val="000000"/>
                </a:solidFill>
              </a:rPr>
              <a:pPr eaLnBrk="1" hangingPunct="1"/>
              <a:t>64</a:t>
            </a:fld>
            <a:endParaRPr lang="en-US" altLang="zh-CN" sz="1200">
              <a:solidFill>
                <a:srgbClr val="000000"/>
              </a:solidFill>
            </a:endParaRPr>
          </a:p>
        </p:txBody>
      </p:sp>
      <p:sp>
        <p:nvSpPr>
          <p:cNvPr id="55301" name="Rectangle 2"/>
          <p:cNvSpPr>
            <a:spLocks noChangeArrowheads="1"/>
          </p:cNvSpPr>
          <p:nvPr/>
        </p:nvSpPr>
        <p:spPr bwMode="auto">
          <a:xfrm>
            <a:off x="1066800" y="6858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A</a:t>
            </a:r>
            <a:r>
              <a:rPr lang="en-US" altLang="zh-CN"/>
              <a:t>=</a:t>
            </a:r>
            <a:r>
              <a:rPr lang="en-US" altLang="zh-CN" b="1"/>
              <a:t>LU</a:t>
            </a:r>
            <a:r>
              <a:rPr lang="en-US" altLang="zh-CN"/>
              <a:t> </a:t>
            </a:r>
            <a:r>
              <a:rPr lang="en-GB" altLang="zh-CN"/>
              <a:t>: </a:t>
            </a:r>
            <a:r>
              <a:rPr lang="en-US" altLang="zh-CN"/>
              <a:t>L</a:t>
            </a:r>
            <a:r>
              <a:rPr lang="zh-CN" altLang="en-US"/>
              <a:t>为单位下三角阵，</a:t>
            </a:r>
            <a:r>
              <a:rPr lang="en-US" altLang="zh-CN"/>
              <a:t>U</a:t>
            </a:r>
            <a:r>
              <a:rPr lang="zh-CN" altLang="en-US"/>
              <a:t>为上三角阵。这种三角分解为杜利特尔分解。</a:t>
            </a:r>
          </a:p>
        </p:txBody>
      </p:sp>
      <p:sp>
        <p:nvSpPr>
          <p:cNvPr id="55302" name="Rectangle 3"/>
          <p:cNvSpPr>
            <a:spLocks noChangeArrowheads="1"/>
          </p:cNvSpPr>
          <p:nvPr/>
        </p:nvSpPr>
        <p:spPr bwMode="auto">
          <a:xfrm>
            <a:off x="3386138" y="2786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298" name="Object 4"/>
          <p:cNvGraphicFramePr>
            <a:graphicFrameLocks noChangeAspect="1"/>
          </p:cNvGraphicFramePr>
          <p:nvPr/>
        </p:nvGraphicFramePr>
        <p:xfrm>
          <a:off x="1587500" y="2162175"/>
          <a:ext cx="3148013" cy="1543050"/>
        </p:xfrm>
        <a:graphic>
          <a:graphicData uri="http://schemas.openxmlformats.org/presentationml/2006/ole">
            <mc:AlternateContent xmlns:mc="http://schemas.openxmlformats.org/markup-compatibility/2006">
              <mc:Choice xmlns:v="urn:schemas-microsoft-com:vml" Requires="v">
                <p:oleObj spid="_x0000_s55350" name="Equation" r:id="rId3" imgW="1942920" imgH="1168200" progId="">
                  <p:embed/>
                </p:oleObj>
              </mc:Choice>
              <mc:Fallback>
                <p:oleObj name="Equation" r:id="rId3" imgW="1942920" imgH="1168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162175"/>
                        <a:ext cx="3148013"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5"/>
          <p:cNvSpPr>
            <a:spLocks noChangeArrowheads="1"/>
          </p:cNvSpPr>
          <p:nvPr/>
        </p:nvSpPr>
        <p:spPr bwMode="auto">
          <a:xfrm>
            <a:off x="37338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299" name="Object 6"/>
          <p:cNvGraphicFramePr>
            <a:graphicFrameLocks noChangeAspect="1"/>
          </p:cNvGraphicFramePr>
          <p:nvPr/>
        </p:nvGraphicFramePr>
        <p:xfrm>
          <a:off x="1600200" y="4343400"/>
          <a:ext cx="2851150" cy="1752600"/>
        </p:xfrm>
        <a:graphic>
          <a:graphicData uri="http://schemas.openxmlformats.org/presentationml/2006/ole">
            <mc:AlternateContent xmlns:mc="http://schemas.openxmlformats.org/markup-compatibility/2006">
              <mc:Choice xmlns:v="urn:schemas-microsoft-com:vml" Requires="v">
                <p:oleObj spid="_x0000_s55351" name="Equation" r:id="rId5" imgW="1650960" imgH="939600" progId="">
                  <p:embed/>
                </p:oleObj>
              </mc:Choice>
              <mc:Fallback>
                <p:oleObj name="Equation" r:id="rId5" imgW="1650960" imgH="939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343400"/>
                        <a:ext cx="285115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4" name="Rectangle 7"/>
          <p:cNvSpPr>
            <a:spLocks noChangeArrowheads="1"/>
          </p:cNvSpPr>
          <p:nvPr/>
        </p:nvSpPr>
        <p:spPr bwMode="auto">
          <a:xfrm>
            <a:off x="5334000" y="2438400"/>
            <a:ext cx="2438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L</a:t>
            </a:r>
            <a:r>
              <a:rPr lang="zh-CN" altLang="en-US">
                <a:latin typeface="宋体" panose="02010600030101010101" pitchFamily="2" charset="-122"/>
              </a:rPr>
              <a:t>为由取负乘数构成的单位下三角阵</a:t>
            </a:r>
            <a:r>
              <a:rPr lang="zh-CN" altLang="en-US"/>
              <a:t> </a:t>
            </a:r>
          </a:p>
        </p:txBody>
      </p:sp>
      <p:sp>
        <p:nvSpPr>
          <p:cNvPr id="55305" name="Rectangle 8"/>
          <p:cNvSpPr>
            <a:spLocks noChangeArrowheads="1"/>
          </p:cNvSpPr>
          <p:nvPr/>
        </p:nvSpPr>
        <p:spPr bwMode="auto">
          <a:xfrm>
            <a:off x="5508625" y="34290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t>Ly=b</a:t>
            </a:r>
            <a:endParaRPr lang="zh-CN" altLang="en-US" b="1"/>
          </a:p>
        </p:txBody>
      </p:sp>
      <p:sp>
        <p:nvSpPr>
          <p:cNvPr id="55306" name="Rectangle 9"/>
          <p:cNvSpPr>
            <a:spLocks noChangeArrowheads="1"/>
          </p:cNvSpPr>
          <p:nvPr/>
        </p:nvSpPr>
        <p:spPr bwMode="auto">
          <a:xfrm>
            <a:off x="5651500" y="5013325"/>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t>Ux=y</a:t>
            </a:r>
            <a:endParaRPr lang="zh-CN" altLang="en-US" b="1"/>
          </a:p>
        </p:txBody>
      </p:sp>
      <p:grpSp>
        <p:nvGrpSpPr>
          <p:cNvPr id="55307" name="Group 10"/>
          <p:cNvGrpSpPr>
            <a:grpSpLocks/>
          </p:cNvGrpSpPr>
          <p:nvPr/>
        </p:nvGrpSpPr>
        <p:grpSpPr bwMode="auto">
          <a:xfrm>
            <a:off x="5930900" y="0"/>
            <a:ext cx="3213100" cy="641350"/>
            <a:chOff x="1674" y="1940"/>
            <a:chExt cx="2024" cy="404"/>
          </a:xfrm>
        </p:grpSpPr>
        <p:sp>
          <p:nvSpPr>
            <p:cNvPr id="55308"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5309"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870DD6-350C-4B68-9003-6DB61FF06864}" type="slidenum">
              <a:rPr lang="zh-CN" altLang="en-US" sz="1200">
                <a:solidFill>
                  <a:srgbClr val="000000"/>
                </a:solidFill>
              </a:rPr>
              <a:pPr eaLnBrk="1" hangingPunct="1"/>
              <a:t>65</a:t>
            </a:fld>
            <a:endParaRPr lang="en-US" altLang="zh-CN" sz="1200">
              <a:solidFill>
                <a:srgbClr val="000000"/>
              </a:solidFill>
            </a:endParaRPr>
          </a:p>
        </p:txBody>
      </p:sp>
      <p:grpSp>
        <p:nvGrpSpPr>
          <p:cNvPr id="56325" name="Group 2"/>
          <p:cNvGrpSpPr>
            <a:grpSpLocks/>
          </p:cNvGrpSpPr>
          <p:nvPr/>
        </p:nvGrpSpPr>
        <p:grpSpPr bwMode="auto">
          <a:xfrm>
            <a:off x="5930900" y="0"/>
            <a:ext cx="3213100" cy="641350"/>
            <a:chOff x="1674" y="1940"/>
            <a:chExt cx="2024" cy="404"/>
          </a:xfrm>
        </p:grpSpPr>
        <p:sp>
          <p:nvSpPr>
            <p:cNvPr id="56332"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6333"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6326" name="Rectangle 5"/>
          <p:cNvSpPr>
            <a:spLocks noChangeArrowheads="1"/>
          </p:cNvSpPr>
          <p:nvPr/>
        </p:nvSpPr>
        <p:spPr bwMode="auto">
          <a:xfrm>
            <a:off x="1042988" y="549275"/>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矩阵</a:t>
            </a:r>
            <a:r>
              <a:rPr lang="en-US" altLang="zh-CN" i="1"/>
              <a:t>L</a:t>
            </a:r>
            <a:r>
              <a:rPr lang="zh-CN" altLang="en-US"/>
              <a:t>和</a:t>
            </a:r>
            <a:r>
              <a:rPr lang="en-US" altLang="zh-CN" i="1"/>
              <a:t>U</a:t>
            </a:r>
            <a:r>
              <a:rPr lang="zh-CN" altLang="en-US"/>
              <a:t>也可以直接算出，而不需要任何中间步骤，这就是所谓的三角分解法。</a:t>
            </a:r>
            <a:endParaRPr lang="en-US" altLang="zh-CN"/>
          </a:p>
        </p:txBody>
      </p:sp>
      <p:sp>
        <p:nvSpPr>
          <p:cNvPr id="56327" name="Text Box 6"/>
          <p:cNvSpPr txBox="1">
            <a:spLocks noChangeArrowheads="1"/>
          </p:cNvSpPr>
          <p:nvPr/>
        </p:nvSpPr>
        <p:spPr bwMode="auto">
          <a:xfrm>
            <a:off x="1331913" y="1484313"/>
            <a:ext cx="465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a:t>
            </a:r>
            <a:r>
              <a:rPr lang="en-US" altLang="zh-CN" b="1" i="1"/>
              <a:t>A</a:t>
            </a:r>
            <a:r>
              <a:rPr lang="zh-CN" altLang="en-US"/>
              <a:t>为非奇异的矩阵，且有分解式</a:t>
            </a:r>
          </a:p>
        </p:txBody>
      </p:sp>
      <p:sp>
        <p:nvSpPr>
          <p:cNvPr id="56328" name="Rectangle 7"/>
          <p:cNvSpPr>
            <a:spLocks noChangeArrowheads="1"/>
          </p:cNvSpPr>
          <p:nvPr/>
        </p:nvSpPr>
        <p:spPr bwMode="auto">
          <a:xfrm>
            <a:off x="6011863" y="1484313"/>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a:t>=</a:t>
            </a:r>
            <a:r>
              <a:rPr lang="en-US" altLang="zh-CN" b="1"/>
              <a:t>LU</a:t>
            </a:r>
            <a:endParaRPr lang="zh-CN" altLang="en-US" b="1"/>
          </a:p>
        </p:txBody>
      </p:sp>
      <p:sp>
        <p:nvSpPr>
          <p:cNvPr id="56329" name="Rectangle 8"/>
          <p:cNvSpPr>
            <a:spLocks noChangeArrowheads="1"/>
          </p:cNvSpPr>
          <p:nvPr/>
        </p:nvSpPr>
        <p:spPr bwMode="auto">
          <a:xfrm>
            <a:off x="1258888" y="2060575"/>
            <a:ext cx="581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L</a:t>
            </a:r>
            <a:r>
              <a:rPr lang="zh-CN" altLang="en-US"/>
              <a:t>为单位下三角阵，</a:t>
            </a:r>
            <a:r>
              <a:rPr lang="en-US" altLang="zh-CN"/>
              <a:t>U</a:t>
            </a:r>
            <a:r>
              <a:rPr lang="zh-CN" altLang="en-US"/>
              <a:t>为上三角阵。</a:t>
            </a:r>
          </a:p>
        </p:txBody>
      </p:sp>
      <p:graphicFrame>
        <p:nvGraphicFramePr>
          <p:cNvPr id="56322" name="Object 9"/>
          <p:cNvGraphicFramePr>
            <a:graphicFrameLocks noChangeAspect="1"/>
          </p:cNvGraphicFramePr>
          <p:nvPr/>
        </p:nvGraphicFramePr>
        <p:xfrm>
          <a:off x="1547813" y="2636838"/>
          <a:ext cx="5903912" cy="2141537"/>
        </p:xfrm>
        <a:graphic>
          <a:graphicData uri="http://schemas.openxmlformats.org/presentationml/2006/ole">
            <mc:AlternateContent xmlns:mc="http://schemas.openxmlformats.org/markup-compatibility/2006">
              <mc:Choice xmlns:v="urn:schemas-microsoft-com:vml" Requires="v">
                <p:oleObj spid="_x0000_s56374" name="Equation" r:id="rId3" imgW="2590560" imgH="939600" progId="">
                  <p:embed/>
                </p:oleObj>
              </mc:Choice>
              <mc:Fallback>
                <p:oleObj name="Equation" r:id="rId3" imgW="2590560" imgH="9396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636838"/>
                        <a:ext cx="59039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Text Box 10"/>
          <p:cNvSpPr txBox="1">
            <a:spLocks noChangeArrowheads="1"/>
          </p:cNvSpPr>
          <p:nvPr/>
        </p:nvSpPr>
        <p:spPr bwMode="auto">
          <a:xfrm>
            <a:off x="1258888" y="508476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根据矩阵乘法，由</a:t>
            </a:r>
          </a:p>
        </p:txBody>
      </p:sp>
      <p:graphicFrame>
        <p:nvGraphicFramePr>
          <p:cNvPr id="56323" name="Object 11"/>
          <p:cNvGraphicFramePr>
            <a:graphicFrameLocks noChangeAspect="1"/>
          </p:cNvGraphicFramePr>
          <p:nvPr/>
        </p:nvGraphicFramePr>
        <p:xfrm>
          <a:off x="3851275" y="5084763"/>
          <a:ext cx="3108325" cy="538162"/>
        </p:xfrm>
        <a:graphic>
          <a:graphicData uri="http://schemas.openxmlformats.org/presentationml/2006/ole">
            <mc:AlternateContent xmlns:mc="http://schemas.openxmlformats.org/markup-compatibility/2006">
              <mc:Choice xmlns:v="urn:schemas-microsoft-com:vml" Requires="v">
                <p:oleObj spid="_x0000_s56375" name="Equation" r:id="rId5" imgW="1396800" imgH="241200" progId="">
                  <p:embed/>
                </p:oleObj>
              </mc:Choice>
              <mc:Fallback>
                <p:oleObj name="Equation" r:id="rId5" imgW="1396800" imgH="24120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5084763"/>
                        <a:ext cx="31083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1" name="Text Box 12"/>
          <p:cNvSpPr txBox="1">
            <a:spLocks noChangeArrowheads="1"/>
          </p:cNvSpPr>
          <p:nvPr/>
        </p:nvSpPr>
        <p:spPr bwMode="auto">
          <a:xfrm>
            <a:off x="1187450" y="5734050"/>
            <a:ext cx="314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可得</a:t>
            </a:r>
            <a:r>
              <a:rPr lang="en-US" altLang="zh-CN" i="1"/>
              <a:t>U</a:t>
            </a:r>
            <a:r>
              <a:rPr lang="zh-CN" altLang="en-US"/>
              <a:t>的第一行元素；</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B4F309-B550-409F-A4AD-E43AEF99784B}" type="slidenum">
              <a:rPr lang="zh-CN" altLang="en-US" sz="1200">
                <a:solidFill>
                  <a:srgbClr val="000000"/>
                </a:solidFill>
              </a:rPr>
              <a:pPr eaLnBrk="1" hangingPunct="1"/>
              <a:t>66</a:t>
            </a:fld>
            <a:endParaRPr lang="en-US" altLang="zh-CN" sz="1200">
              <a:solidFill>
                <a:srgbClr val="000000"/>
              </a:solidFill>
            </a:endParaRPr>
          </a:p>
        </p:txBody>
      </p:sp>
      <p:grpSp>
        <p:nvGrpSpPr>
          <p:cNvPr id="57350" name="Group 2"/>
          <p:cNvGrpSpPr>
            <a:grpSpLocks/>
          </p:cNvGrpSpPr>
          <p:nvPr/>
        </p:nvGrpSpPr>
        <p:grpSpPr bwMode="auto">
          <a:xfrm>
            <a:off x="5930900" y="0"/>
            <a:ext cx="3213100" cy="641350"/>
            <a:chOff x="1674" y="1940"/>
            <a:chExt cx="2024" cy="404"/>
          </a:xfrm>
        </p:grpSpPr>
        <p:sp>
          <p:nvSpPr>
            <p:cNvPr id="57353"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7354"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7346" name="Object 5"/>
          <p:cNvGraphicFramePr>
            <a:graphicFrameLocks noChangeAspect="1"/>
          </p:cNvGraphicFramePr>
          <p:nvPr/>
        </p:nvGraphicFramePr>
        <p:xfrm>
          <a:off x="1785938" y="1428750"/>
          <a:ext cx="5903912" cy="2141538"/>
        </p:xfrm>
        <a:graphic>
          <a:graphicData uri="http://schemas.openxmlformats.org/presentationml/2006/ole">
            <mc:AlternateContent xmlns:mc="http://schemas.openxmlformats.org/markup-compatibility/2006">
              <mc:Choice xmlns:v="urn:schemas-microsoft-com:vml" Requires="v">
                <p:oleObj spid="_x0000_s57415" name="Equation" r:id="rId3" imgW="2590560" imgH="939600" progId="">
                  <p:embed/>
                </p:oleObj>
              </mc:Choice>
              <mc:Fallback>
                <p:oleObj name="Equation" r:id="rId3" imgW="2590560" imgH="939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428750"/>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6"/>
          <p:cNvSpPr>
            <a:spLocks noChangeArrowheads="1"/>
          </p:cNvSpPr>
          <p:nvPr/>
        </p:nvSpPr>
        <p:spPr bwMode="auto">
          <a:xfrm>
            <a:off x="1354138" y="37322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再由</a:t>
            </a:r>
          </a:p>
        </p:txBody>
      </p:sp>
      <p:graphicFrame>
        <p:nvGraphicFramePr>
          <p:cNvPr id="57347" name="Object 7"/>
          <p:cNvGraphicFramePr>
            <a:graphicFrameLocks noChangeAspect="1"/>
          </p:cNvGraphicFramePr>
          <p:nvPr/>
        </p:nvGraphicFramePr>
        <p:xfrm>
          <a:off x="2362200" y="3660775"/>
          <a:ext cx="4608513" cy="741363"/>
        </p:xfrm>
        <a:graphic>
          <a:graphicData uri="http://schemas.openxmlformats.org/presentationml/2006/ole">
            <mc:AlternateContent xmlns:mc="http://schemas.openxmlformats.org/markup-compatibility/2006">
              <mc:Choice xmlns:v="urn:schemas-microsoft-com:vml" Requires="v">
                <p:oleObj spid="_x0000_s57416" name="Equation" r:id="rId5" imgW="1422360" imgH="228600" progId="">
                  <p:embed/>
                </p:oleObj>
              </mc:Choice>
              <mc:Fallback>
                <p:oleObj name="Equation" r:id="rId5" imgW="142236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660775"/>
                        <a:ext cx="4608513"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Text Box 8"/>
          <p:cNvSpPr txBox="1">
            <a:spLocks noChangeArrowheads="1"/>
          </p:cNvSpPr>
          <p:nvPr/>
        </p:nvSpPr>
        <p:spPr bwMode="auto">
          <a:xfrm>
            <a:off x="1281113" y="452437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可得</a:t>
            </a:r>
            <a:r>
              <a:rPr lang="en-US" altLang="zh-CN" b="1" i="1"/>
              <a:t>L</a:t>
            </a:r>
            <a:r>
              <a:rPr lang="zh-CN" altLang="en-US"/>
              <a:t>的第一列元素</a:t>
            </a:r>
          </a:p>
        </p:txBody>
      </p:sp>
      <p:graphicFrame>
        <p:nvGraphicFramePr>
          <p:cNvPr id="57348" name="Object 9"/>
          <p:cNvGraphicFramePr>
            <a:graphicFrameLocks noChangeAspect="1"/>
          </p:cNvGraphicFramePr>
          <p:nvPr/>
        </p:nvGraphicFramePr>
        <p:xfrm>
          <a:off x="4233863" y="4813300"/>
          <a:ext cx="3527425" cy="1008063"/>
        </p:xfrm>
        <a:graphic>
          <a:graphicData uri="http://schemas.openxmlformats.org/presentationml/2006/ole">
            <mc:AlternateContent xmlns:mc="http://schemas.openxmlformats.org/markup-compatibility/2006">
              <mc:Choice xmlns:v="urn:schemas-microsoft-com:vml" Requires="v">
                <p:oleObj spid="_x0000_s57417" name="Equation" r:id="rId7" imgW="1320480" imgH="431640" progId="">
                  <p:embed/>
                </p:oleObj>
              </mc:Choice>
              <mc:Fallback>
                <p:oleObj name="Equation" r:id="rId7" imgW="1320480" imgH="43164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3863" y="4813300"/>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2E44EF-A1F0-4FB9-B88C-E6AE52E1D719}" type="slidenum">
              <a:rPr lang="zh-CN" altLang="en-US" sz="1200">
                <a:solidFill>
                  <a:srgbClr val="000000"/>
                </a:solidFill>
              </a:rPr>
              <a:pPr eaLnBrk="1" hangingPunct="1"/>
              <a:t>67</a:t>
            </a:fld>
            <a:endParaRPr lang="en-US" altLang="zh-CN" sz="1200">
              <a:solidFill>
                <a:srgbClr val="000000"/>
              </a:solidFill>
            </a:endParaRPr>
          </a:p>
        </p:txBody>
      </p:sp>
      <p:graphicFrame>
        <p:nvGraphicFramePr>
          <p:cNvPr id="58370" name="Object 2"/>
          <p:cNvGraphicFramePr>
            <a:graphicFrameLocks noChangeAspect="1"/>
          </p:cNvGraphicFramePr>
          <p:nvPr/>
        </p:nvGraphicFramePr>
        <p:xfrm>
          <a:off x="1547813" y="3357563"/>
          <a:ext cx="6264275" cy="3200400"/>
        </p:xfrm>
        <a:graphic>
          <a:graphicData uri="http://schemas.openxmlformats.org/presentationml/2006/ole">
            <mc:AlternateContent xmlns:mc="http://schemas.openxmlformats.org/markup-compatibility/2006">
              <mc:Choice xmlns:v="urn:schemas-microsoft-com:vml" Requires="v">
                <p:oleObj spid="_x0000_s58439" name="Equation" r:id="rId3" imgW="2997000" imgH="1600200" progId="">
                  <p:embed/>
                </p:oleObj>
              </mc:Choice>
              <mc:Fallback>
                <p:oleObj name="Equation" r:id="rId3" imgW="2997000" imgH="1600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357563"/>
                        <a:ext cx="6264275"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374" name="Group 3"/>
          <p:cNvGrpSpPr>
            <a:grpSpLocks/>
          </p:cNvGrpSpPr>
          <p:nvPr/>
        </p:nvGrpSpPr>
        <p:grpSpPr bwMode="auto">
          <a:xfrm>
            <a:off x="5930900" y="0"/>
            <a:ext cx="3213100" cy="641350"/>
            <a:chOff x="1674" y="1940"/>
            <a:chExt cx="2024" cy="404"/>
          </a:xfrm>
        </p:grpSpPr>
        <p:sp>
          <p:nvSpPr>
            <p:cNvPr id="58377" name="Rectangle 4"/>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8378" name="Line 5"/>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8375" name="Text Box 6"/>
          <p:cNvSpPr txBox="1">
            <a:spLocks noChangeArrowheads="1"/>
          </p:cNvSpPr>
          <p:nvPr/>
        </p:nvSpPr>
        <p:spPr bwMode="auto">
          <a:xfrm>
            <a:off x="1166813" y="30686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一般地，当</a:t>
            </a:r>
          </a:p>
        </p:txBody>
      </p:sp>
      <p:graphicFrame>
        <p:nvGraphicFramePr>
          <p:cNvPr id="58371" name="Object 7"/>
          <p:cNvGraphicFramePr>
            <a:graphicFrameLocks noChangeAspect="1"/>
          </p:cNvGraphicFramePr>
          <p:nvPr/>
        </p:nvGraphicFramePr>
        <p:xfrm>
          <a:off x="2771775" y="3127375"/>
          <a:ext cx="863600" cy="517525"/>
        </p:xfrm>
        <a:graphic>
          <a:graphicData uri="http://schemas.openxmlformats.org/presentationml/2006/ole">
            <mc:AlternateContent xmlns:mc="http://schemas.openxmlformats.org/markup-compatibility/2006">
              <mc:Choice xmlns:v="urn:schemas-microsoft-com:vml" Requires="v">
                <p:oleObj spid="_x0000_s58440" name="Equation" r:id="rId5" imgW="317160" imgH="190440" progId="">
                  <p:embed/>
                </p:oleObj>
              </mc:Choice>
              <mc:Fallback>
                <p:oleObj name="Equation" r:id="rId5" imgW="317160" imgH="1904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127375"/>
                        <a:ext cx="863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6" name="Text Box 8"/>
          <p:cNvSpPr txBox="1">
            <a:spLocks noChangeArrowheads="1"/>
          </p:cNvSpPr>
          <p:nvPr/>
        </p:nvSpPr>
        <p:spPr bwMode="auto">
          <a:xfrm>
            <a:off x="3635375" y="31416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时，有</a:t>
            </a:r>
          </a:p>
        </p:txBody>
      </p:sp>
      <p:graphicFrame>
        <p:nvGraphicFramePr>
          <p:cNvPr id="58372" name="Object 9"/>
          <p:cNvGraphicFramePr>
            <a:graphicFrameLocks noChangeAspect="1"/>
          </p:cNvGraphicFramePr>
          <p:nvPr/>
        </p:nvGraphicFramePr>
        <p:xfrm>
          <a:off x="1763713" y="549275"/>
          <a:ext cx="5903912" cy="2141538"/>
        </p:xfrm>
        <a:graphic>
          <a:graphicData uri="http://schemas.openxmlformats.org/presentationml/2006/ole">
            <mc:AlternateContent xmlns:mc="http://schemas.openxmlformats.org/markup-compatibility/2006">
              <mc:Choice xmlns:v="urn:schemas-microsoft-com:vml" Requires="v">
                <p:oleObj spid="_x0000_s58441" name="Equation" r:id="rId7" imgW="2590560" imgH="939600" progId="">
                  <p:embed/>
                </p:oleObj>
              </mc:Choice>
              <mc:Fallback>
                <p:oleObj name="Equation" r:id="rId7" imgW="2590560" imgH="9396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49275"/>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78FFE51-086D-471C-BEEA-C5D8C42C9179}" type="slidenum">
              <a:rPr lang="zh-CN" altLang="en-US" sz="1200">
                <a:solidFill>
                  <a:srgbClr val="000000"/>
                </a:solidFill>
              </a:rPr>
              <a:pPr eaLnBrk="1" hangingPunct="1"/>
              <a:t>68</a:t>
            </a:fld>
            <a:endParaRPr lang="en-US" altLang="zh-CN" sz="1200">
              <a:solidFill>
                <a:srgbClr val="000000"/>
              </a:solidFill>
            </a:endParaRPr>
          </a:p>
        </p:txBody>
      </p:sp>
      <p:grpSp>
        <p:nvGrpSpPr>
          <p:cNvPr id="59397" name="Group 2"/>
          <p:cNvGrpSpPr>
            <a:grpSpLocks/>
          </p:cNvGrpSpPr>
          <p:nvPr/>
        </p:nvGrpSpPr>
        <p:grpSpPr bwMode="auto">
          <a:xfrm>
            <a:off x="5930900" y="0"/>
            <a:ext cx="3213100" cy="641350"/>
            <a:chOff x="1674" y="1940"/>
            <a:chExt cx="2024" cy="404"/>
          </a:xfrm>
        </p:grpSpPr>
        <p:sp>
          <p:nvSpPr>
            <p:cNvPr id="5939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940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9398" name="Text Box 5"/>
          <p:cNvSpPr txBox="1">
            <a:spLocks noChangeArrowheads="1"/>
          </p:cNvSpPr>
          <p:nvPr/>
        </p:nvSpPr>
        <p:spPr bwMode="auto">
          <a:xfrm>
            <a:off x="1476375" y="3357563"/>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i </a:t>
            </a:r>
            <a:r>
              <a:rPr lang="en-US" altLang="zh-CN"/>
              <a:t>&gt; </a:t>
            </a:r>
            <a:r>
              <a:rPr lang="en-US" altLang="zh-CN" i="1"/>
              <a:t>j</a:t>
            </a:r>
            <a:r>
              <a:rPr lang="zh-CN" altLang="en-US"/>
              <a:t>时，有</a:t>
            </a:r>
          </a:p>
        </p:txBody>
      </p:sp>
      <p:graphicFrame>
        <p:nvGraphicFramePr>
          <p:cNvPr id="59394" name="Object 6"/>
          <p:cNvGraphicFramePr>
            <a:graphicFrameLocks noChangeAspect="1"/>
          </p:cNvGraphicFramePr>
          <p:nvPr/>
        </p:nvGraphicFramePr>
        <p:xfrm>
          <a:off x="1428750" y="3357563"/>
          <a:ext cx="6503988" cy="3200400"/>
        </p:xfrm>
        <a:graphic>
          <a:graphicData uri="http://schemas.openxmlformats.org/presentationml/2006/ole">
            <mc:AlternateContent xmlns:mc="http://schemas.openxmlformats.org/markup-compatibility/2006">
              <mc:Choice xmlns:v="urn:schemas-microsoft-com:vml" Requires="v">
                <p:oleObj spid="_x0000_s59441" name="Equation" r:id="rId3" imgW="3111480" imgH="1600200" progId="Equation.DSMT4">
                  <p:embed/>
                </p:oleObj>
              </mc:Choice>
              <mc:Fallback>
                <p:oleObj name="Equation" r:id="rId3" imgW="3111480" imgH="1600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357563"/>
                        <a:ext cx="6503988"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7"/>
          <p:cNvGraphicFramePr>
            <a:graphicFrameLocks noChangeAspect="1"/>
          </p:cNvGraphicFramePr>
          <p:nvPr/>
        </p:nvGraphicFramePr>
        <p:xfrm>
          <a:off x="1763713" y="549275"/>
          <a:ext cx="5903912" cy="2141538"/>
        </p:xfrm>
        <a:graphic>
          <a:graphicData uri="http://schemas.openxmlformats.org/presentationml/2006/ole">
            <mc:AlternateContent xmlns:mc="http://schemas.openxmlformats.org/markup-compatibility/2006">
              <mc:Choice xmlns:v="urn:schemas-microsoft-com:vml" Requires="v">
                <p:oleObj spid="_x0000_s59442" name="Equation" r:id="rId5" imgW="2590560" imgH="939600" progId="">
                  <p:embed/>
                </p:oleObj>
              </mc:Choice>
              <mc:Fallback>
                <p:oleObj name="Equation" r:id="rId5" imgW="2590560" imgH="939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49275"/>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1795B2-E155-4795-A17B-5D2192F07BEE}" type="slidenum">
              <a:rPr lang="zh-CN" altLang="en-US" sz="1200">
                <a:solidFill>
                  <a:srgbClr val="000000"/>
                </a:solidFill>
              </a:rPr>
              <a:pPr eaLnBrk="1" hangingPunct="1"/>
              <a:t>69</a:t>
            </a:fld>
            <a:endParaRPr lang="en-US" altLang="zh-CN" sz="1200">
              <a:solidFill>
                <a:srgbClr val="000000"/>
              </a:solidFill>
            </a:endParaRPr>
          </a:p>
        </p:txBody>
      </p:sp>
      <p:grpSp>
        <p:nvGrpSpPr>
          <p:cNvPr id="60423" name="Group 2"/>
          <p:cNvGrpSpPr>
            <a:grpSpLocks/>
          </p:cNvGrpSpPr>
          <p:nvPr/>
        </p:nvGrpSpPr>
        <p:grpSpPr bwMode="auto">
          <a:xfrm>
            <a:off x="5930900" y="0"/>
            <a:ext cx="3213100" cy="641350"/>
            <a:chOff x="1674" y="1940"/>
            <a:chExt cx="2024" cy="404"/>
          </a:xfrm>
        </p:grpSpPr>
        <p:sp>
          <p:nvSpPr>
            <p:cNvPr id="60428"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0429"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0418" name="Object 5"/>
          <p:cNvGraphicFramePr>
            <a:graphicFrameLocks noChangeAspect="1"/>
          </p:cNvGraphicFramePr>
          <p:nvPr/>
        </p:nvGraphicFramePr>
        <p:xfrm>
          <a:off x="2411413" y="1125538"/>
          <a:ext cx="2203450" cy="863600"/>
        </p:xfrm>
        <a:graphic>
          <a:graphicData uri="http://schemas.openxmlformats.org/presentationml/2006/ole">
            <mc:AlternateContent xmlns:mc="http://schemas.openxmlformats.org/markup-compatibility/2006">
              <mc:Choice xmlns:v="urn:schemas-microsoft-com:vml" Requires="v">
                <p:oleObj spid="_x0000_s60510" name="Equation" r:id="rId3" imgW="1054080" imgH="431640" progId="">
                  <p:embed/>
                </p:oleObj>
              </mc:Choice>
              <mc:Fallback>
                <p:oleObj name="Equation" r:id="rId3" imgW="1054080" imgH="431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2034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Text Box 6"/>
          <p:cNvSpPr txBox="1">
            <a:spLocks noChangeArrowheads="1"/>
          </p:cNvSpPr>
          <p:nvPr/>
        </p:nvSpPr>
        <p:spPr bwMode="auto">
          <a:xfrm>
            <a:off x="1166813" y="4762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一般地，当</a:t>
            </a:r>
          </a:p>
        </p:txBody>
      </p:sp>
      <p:graphicFrame>
        <p:nvGraphicFramePr>
          <p:cNvPr id="60419" name="Object 7"/>
          <p:cNvGraphicFramePr>
            <a:graphicFrameLocks noChangeAspect="1"/>
          </p:cNvGraphicFramePr>
          <p:nvPr/>
        </p:nvGraphicFramePr>
        <p:xfrm>
          <a:off x="2771775" y="534988"/>
          <a:ext cx="863600" cy="517525"/>
        </p:xfrm>
        <a:graphic>
          <a:graphicData uri="http://schemas.openxmlformats.org/presentationml/2006/ole">
            <mc:AlternateContent xmlns:mc="http://schemas.openxmlformats.org/markup-compatibility/2006">
              <mc:Choice xmlns:v="urn:schemas-microsoft-com:vml" Requires="v">
                <p:oleObj spid="_x0000_s60511" name="Equation" r:id="rId5" imgW="317160" imgH="190440" progId="">
                  <p:embed/>
                </p:oleObj>
              </mc:Choice>
              <mc:Fallback>
                <p:oleObj name="Equation" r:id="rId5" imgW="317160" imgH="1904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34988"/>
                        <a:ext cx="863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Text Box 8"/>
          <p:cNvSpPr txBox="1">
            <a:spLocks noChangeArrowheads="1"/>
          </p:cNvSpPr>
          <p:nvPr/>
        </p:nvSpPr>
        <p:spPr bwMode="auto">
          <a:xfrm>
            <a:off x="3635375" y="549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时，有</a:t>
            </a:r>
          </a:p>
        </p:txBody>
      </p:sp>
      <p:sp>
        <p:nvSpPr>
          <p:cNvPr id="60426" name="Text Box 9"/>
          <p:cNvSpPr txBox="1">
            <a:spLocks noChangeArrowheads="1"/>
          </p:cNvSpPr>
          <p:nvPr/>
        </p:nvSpPr>
        <p:spPr bwMode="auto">
          <a:xfrm>
            <a:off x="1187450" y="2060575"/>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i </a:t>
            </a:r>
            <a:r>
              <a:rPr lang="en-US" altLang="zh-CN"/>
              <a:t>&gt; </a:t>
            </a:r>
            <a:r>
              <a:rPr lang="en-US" altLang="zh-CN" i="1"/>
              <a:t>j</a:t>
            </a:r>
            <a:r>
              <a:rPr lang="zh-CN" altLang="en-US"/>
              <a:t>时，有</a:t>
            </a:r>
          </a:p>
        </p:txBody>
      </p:sp>
      <p:graphicFrame>
        <p:nvGraphicFramePr>
          <p:cNvPr id="60420" name="Object 10"/>
          <p:cNvGraphicFramePr>
            <a:graphicFrameLocks noChangeAspect="1"/>
          </p:cNvGraphicFramePr>
          <p:nvPr/>
        </p:nvGraphicFramePr>
        <p:xfrm>
          <a:off x="2268538" y="2492375"/>
          <a:ext cx="2468562" cy="863600"/>
        </p:xfrm>
        <a:graphic>
          <a:graphicData uri="http://schemas.openxmlformats.org/presentationml/2006/ole">
            <mc:AlternateContent xmlns:mc="http://schemas.openxmlformats.org/markup-compatibility/2006">
              <mc:Choice xmlns:v="urn:schemas-microsoft-com:vml" Requires="v">
                <p:oleObj spid="_x0000_s60512" name="Equation" r:id="rId7" imgW="1180800" imgH="431640" progId="">
                  <p:embed/>
                </p:oleObj>
              </mc:Choice>
              <mc:Fallback>
                <p:oleObj name="Equation" r:id="rId7" imgW="1180800" imgH="4316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492375"/>
                        <a:ext cx="24685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Text Box 11"/>
          <p:cNvSpPr txBox="1">
            <a:spLocks noChangeArrowheads="1"/>
          </p:cNvSpPr>
          <p:nvPr/>
        </p:nvSpPr>
        <p:spPr bwMode="auto">
          <a:xfrm>
            <a:off x="1311275" y="35734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由这两个式子可得计算公式</a:t>
            </a:r>
          </a:p>
        </p:txBody>
      </p:sp>
      <p:graphicFrame>
        <p:nvGraphicFramePr>
          <p:cNvPr id="60421" name="Object 12"/>
          <p:cNvGraphicFramePr>
            <a:graphicFrameLocks noChangeAspect="1"/>
          </p:cNvGraphicFramePr>
          <p:nvPr/>
        </p:nvGraphicFramePr>
        <p:xfrm>
          <a:off x="966788" y="4221163"/>
          <a:ext cx="8177212" cy="1941512"/>
        </p:xfrm>
        <a:graphic>
          <a:graphicData uri="http://schemas.openxmlformats.org/presentationml/2006/ole">
            <mc:AlternateContent xmlns:mc="http://schemas.openxmlformats.org/markup-compatibility/2006">
              <mc:Choice xmlns:v="urn:schemas-microsoft-com:vml" Requires="v">
                <p:oleObj spid="_x0000_s60513" name="Equation" r:id="rId9" imgW="3962160" imgH="914400" progId="">
                  <p:embed/>
                </p:oleObj>
              </mc:Choice>
              <mc:Fallback>
                <p:oleObj name="Equation" r:id="rId9" imgW="3962160" imgH="914400"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788" y="4221163"/>
                        <a:ext cx="8177212" cy="194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6C9445-D7B4-411C-AAA7-D1DCE9895325}" type="slidenum">
              <a:rPr lang="zh-CN" altLang="en-US" sz="1200">
                <a:solidFill>
                  <a:srgbClr val="000000"/>
                </a:solidFill>
              </a:rPr>
              <a:pPr eaLnBrk="1" hangingPunct="1"/>
              <a:t>7</a:t>
            </a:fld>
            <a:endParaRPr lang="en-US" altLang="zh-CN" sz="1200">
              <a:solidFill>
                <a:srgbClr val="000000"/>
              </a:solidFill>
            </a:endParaRPr>
          </a:p>
        </p:txBody>
      </p:sp>
      <p:sp>
        <p:nvSpPr>
          <p:cNvPr id="113667"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68" name="Text Box 4"/>
          <p:cNvSpPr txBox="1">
            <a:spLocks noChangeArrowheads="1"/>
          </p:cNvSpPr>
          <p:nvPr/>
        </p:nvSpPr>
        <p:spPr bwMode="auto">
          <a:xfrm>
            <a:off x="571500" y="928688"/>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对方程组，作如下的变换，解不变</a:t>
            </a:r>
          </a:p>
        </p:txBody>
      </p:sp>
      <p:sp>
        <p:nvSpPr>
          <p:cNvPr id="113669" name="Text Box 5"/>
          <p:cNvSpPr txBox="1">
            <a:spLocks noChangeArrowheads="1"/>
          </p:cNvSpPr>
          <p:nvPr/>
        </p:nvSpPr>
        <p:spPr bwMode="auto">
          <a:xfrm>
            <a:off x="887413" y="1360488"/>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①</a:t>
            </a:r>
            <a:r>
              <a:rPr lang="zh-CN" altLang="en-US" dirty="0">
                <a:latin typeface="宋体" panose="02010600030101010101" pitchFamily="2" charset="-122"/>
              </a:rPr>
              <a:t>交换两个方程的次序</a:t>
            </a:r>
          </a:p>
        </p:txBody>
      </p:sp>
      <p:sp>
        <p:nvSpPr>
          <p:cNvPr id="113670" name="Text Box 6"/>
          <p:cNvSpPr txBox="1">
            <a:spLocks noChangeArrowheads="1"/>
          </p:cNvSpPr>
          <p:nvPr/>
        </p:nvSpPr>
        <p:spPr bwMode="auto">
          <a:xfrm>
            <a:off x="879475" y="181292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②</a:t>
            </a:r>
            <a:r>
              <a:rPr lang="zh-CN" altLang="en-US" dirty="0">
                <a:latin typeface="宋体" panose="02010600030101010101" pitchFamily="2" charset="-122"/>
              </a:rPr>
              <a:t>一个方程的两边同时乘以一个非</a:t>
            </a:r>
            <a:r>
              <a:rPr lang="en-US" altLang="zh-CN" b="1" dirty="0"/>
              <a:t>0</a:t>
            </a:r>
            <a:r>
              <a:rPr lang="zh-CN" altLang="en-US" dirty="0">
                <a:latin typeface="宋体" panose="02010600030101010101" pitchFamily="2" charset="-122"/>
              </a:rPr>
              <a:t>的数</a:t>
            </a:r>
          </a:p>
        </p:txBody>
      </p:sp>
      <p:sp>
        <p:nvSpPr>
          <p:cNvPr id="113671" name="Text Box 7"/>
          <p:cNvSpPr txBox="1">
            <a:spLocks noChangeArrowheads="1"/>
          </p:cNvSpPr>
          <p:nvPr/>
        </p:nvSpPr>
        <p:spPr bwMode="auto">
          <a:xfrm>
            <a:off x="879475" y="2244725"/>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③</a:t>
            </a:r>
            <a:r>
              <a:rPr lang="zh-CN" altLang="en-US" dirty="0">
                <a:latin typeface="宋体" panose="02010600030101010101" pitchFamily="2" charset="-122"/>
              </a:rPr>
              <a:t>一个方程的两边同时乘以一个非</a:t>
            </a:r>
            <a:r>
              <a:rPr lang="en-US" altLang="zh-CN" b="1" dirty="0"/>
              <a:t>0</a:t>
            </a:r>
            <a:r>
              <a:rPr lang="zh-CN" altLang="en-US" dirty="0">
                <a:latin typeface="宋体" panose="02010600030101010101" pitchFamily="2" charset="-122"/>
              </a:rPr>
              <a:t>数，加到另一个方程</a:t>
            </a:r>
          </a:p>
        </p:txBody>
      </p:sp>
      <p:sp>
        <p:nvSpPr>
          <p:cNvPr id="20" name="Text Box 8"/>
          <p:cNvSpPr txBox="1">
            <a:spLocks noChangeArrowheads="1"/>
          </p:cNvSpPr>
          <p:nvPr/>
        </p:nvSpPr>
        <p:spPr bwMode="auto">
          <a:xfrm>
            <a:off x="590550" y="2705100"/>
            <a:ext cx="7603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因此，对应的对</a:t>
            </a:r>
            <a:r>
              <a:rPr lang="zh-CN" altLang="en-US" b="1" dirty="0">
                <a:solidFill>
                  <a:srgbClr val="0000FF"/>
                </a:solidFill>
              </a:rPr>
              <a:t>增广矩阵</a:t>
            </a:r>
            <a:r>
              <a:rPr lang="en-US" altLang="zh-CN" b="1" i="1" dirty="0">
                <a:solidFill>
                  <a:srgbClr val="0000FF"/>
                </a:solidFill>
              </a:rPr>
              <a:t>(</a:t>
            </a:r>
            <a:r>
              <a:rPr lang="en-US" altLang="zh-CN" b="1" i="1" dirty="0" err="1">
                <a:solidFill>
                  <a:srgbClr val="0000FF"/>
                </a:solidFill>
              </a:rPr>
              <a:t>A,b</a:t>
            </a:r>
            <a:r>
              <a:rPr lang="en-US" altLang="zh-CN" b="1" i="1" dirty="0">
                <a:solidFill>
                  <a:srgbClr val="0000FF"/>
                </a:solidFill>
              </a:rPr>
              <a:t>)</a:t>
            </a:r>
            <a:r>
              <a:rPr lang="zh-CN" altLang="en-US" dirty="0"/>
              <a:t>，作</a:t>
            </a:r>
            <a:r>
              <a:rPr lang="zh-CN" altLang="en-US" dirty="0">
                <a:solidFill>
                  <a:srgbClr val="FF0000"/>
                </a:solidFill>
              </a:rPr>
              <a:t>如下的变换，解不变</a:t>
            </a:r>
          </a:p>
        </p:txBody>
      </p:sp>
      <p:sp>
        <p:nvSpPr>
          <p:cNvPr id="21" name="Text Box 9"/>
          <p:cNvSpPr txBox="1">
            <a:spLocks noChangeArrowheads="1"/>
          </p:cNvSpPr>
          <p:nvPr/>
        </p:nvSpPr>
        <p:spPr bwMode="auto">
          <a:xfrm>
            <a:off x="877888" y="316071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①</a:t>
            </a:r>
            <a:r>
              <a:rPr lang="zh-CN" altLang="en-US">
                <a:latin typeface="宋体" panose="02010600030101010101" pitchFamily="2" charset="-122"/>
              </a:rPr>
              <a:t>交换矩阵的两行</a:t>
            </a:r>
          </a:p>
        </p:txBody>
      </p:sp>
      <p:sp>
        <p:nvSpPr>
          <p:cNvPr id="22" name="Text Box 10"/>
          <p:cNvSpPr txBox="1">
            <a:spLocks noChangeArrowheads="1"/>
          </p:cNvSpPr>
          <p:nvPr/>
        </p:nvSpPr>
        <p:spPr bwMode="auto">
          <a:xfrm>
            <a:off x="898525" y="3686175"/>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②</a:t>
            </a:r>
            <a:r>
              <a:rPr lang="zh-CN" altLang="en-US" dirty="0">
                <a:latin typeface="宋体" panose="02010600030101010101" pitchFamily="2" charset="-122"/>
              </a:rPr>
              <a:t>某一行乘以一个非</a:t>
            </a:r>
            <a:r>
              <a:rPr lang="en-US" altLang="zh-CN" b="1" dirty="0"/>
              <a:t>0</a:t>
            </a:r>
            <a:r>
              <a:rPr lang="zh-CN" altLang="en-US" dirty="0">
                <a:latin typeface="宋体" panose="02010600030101010101" pitchFamily="2" charset="-122"/>
              </a:rPr>
              <a:t>的数</a:t>
            </a:r>
          </a:p>
        </p:txBody>
      </p:sp>
      <p:sp>
        <p:nvSpPr>
          <p:cNvPr id="23" name="Text Box 11"/>
          <p:cNvSpPr txBox="1">
            <a:spLocks noChangeArrowheads="1"/>
          </p:cNvSpPr>
          <p:nvPr/>
        </p:nvSpPr>
        <p:spPr bwMode="auto">
          <a:xfrm>
            <a:off x="898525" y="4164013"/>
            <a:ext cx="52661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③</a:t>
            </a:r>
            <a:r>
              <a:rPr lang="zh-CN" altLang="en-US" dirty="0">
                <a:latin typeface="宋体" panose="02010600030101010101" pitchFamily="2" charset="-122"/>
              </a:rPr>
              <a:t>某一个乘以一个非</a:t>
            </a:r>
            <a:r>
              <a:rPr lang="en-US" altLang="zh-CN" b="1" dirty="0"/>
              <a:t>0</a:t>
            </a:r>
            <a:r>
              <a:rPr lang="zh-CN" altLang="en-US" dirty="0">
                <a:latin typeface="宋体" panose="02010600030101010101" pitchFamily="2" charset="-122"/>
              </a:rPr>
              <a:t>数，</a:t>
            </a:r>
            <a:r>
              <a:rPr lang="zh-CN" altLang="en-US" b="1" dirty="0">
                <a:solidFill>
                  <a:srgbClr val="FF0000"/>
                </a:solidFill>
                <a:latin typeface="宋体" panose="02010600030101010101" pitchFamily="2" charset="-122"/>
              </a:rPr>
              <a:t>加到</a:t>
            </a:r>
            <a:r>
              <a:rPr lang="zh-CN" altLang="en-US" dirty="0">
                <a:latin typeface="宋体" panose="02010600030101010101" pitchFamily="2" charset="-122"/>
              </a:rPr>
              <a:t>另一行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2EA221F-5A61-4AE3-BA37-80A9CB3E4143}" type="slidenum">
              <a:rPr lang="zh-CN" altLang="en-US" sz="1200">
                <a:solidFill>
                  <a:srgbClr val="000000"/>
                </a:solidFill>
              </a:rPr>
              <a:pPr eaLnBrk="1" hangingPunct="1"/>
              <a:t>70</a:t>
            </a:fld>
            <a:endParaRPr lang="en-US" altLang="zh-CN" sz="1200">
              <a:solidFill>
                <a:srgbClr val="000000"/>
              </a:solidFill>
            </a:endParaRPr>
          </a:p>
        </p:txBody>
      </p:sp>
      <p:grpSp>
        <p:nvGrpSpPr>
          <p:cNvPr id="61446" name="Group 2"/>
          <p:cNvGrpSpPr>
            <a:grpSpLocks/>
          </p:cNvGrpSpPr>
          <p:nvPr/>
        </p:nvGrpSpPr>
        <p:grpSpPr bwMode="auto">
          <a:xfrm>
            <a:off x="5930900" y="0"/>
            <a:ext cx="3213100" cy="641350"/>
            <a:chOff x="1674" y="1940"/>
            <a:chExt cx="2024" cy="404"/>
          </a:xfrm>
        </p:grpSpPr>
        <p:sp>
          <p:nvSpPr>
            <p:cNvPr id="6144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145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1442" name="Object 5"/>
          <p:cNvGraphicFramePr>
            <a:graphicFrameLocks noChangeAspect="1"/>
          </p:cNvGraphicFramePr>
          <p:nvPr/>
        </p:nvGraphicFramePr>
        <p:xfrm>
          <a:off x="966788" y="476250"/>
          <a:ext cx="8177212" cy="1941513"/>
        </p:xfrm>
        <a:graphic>
          <a:graphicData uri="http://schemas.openxmlformats.org/presentationml/2006/ole">
            <mc:AlternateContent xmlns:mc="http://schemas.openxmlformats.org/markup-compatibility/2006">
              <mc:Choice xmlns:v="urn:schemas-microsoft-com:vml" Requires="v">
                <p:oleObj spid="_x0000_s61511" name="Equation" r:id="rId3" imgW="3962160" imgH="914400" progId="">
                  <p:embed/>
                </p:oleObj>
              </mc:Choice>
              <mc:Fallback>
                <p:oleObj name="Equation" r:id="rId3" imgW="3962160" imgH="9144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76250"/>
                        <a:ext cx="8177212"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7" name="Text Box 6"/>
          <p:cNvSpPr txBox="1">
            <a:spLocks noChangeArrowheads="1"/>
          </p:cNvSpPr>
          <p:nvPr/>
        </p:nvSpPr>
        <p:spPr bwMode="auto">
          <a:xfrm>
            <a:off x="900113" y="2492375"/>
            <a:ext cx="8077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a:t>
            </a:r>
            <a:r>
              <a:rPr lang="en-US" altLang="zh-CN"/>
              <a:t>(3.6)</a:t>
            </a:r>
            <a:r>
              <a:rPr lang="zh-CN" altLang="en-US"/>
              <a:t>，可以按照先</a:t>
            </a:r>
            <a:r>
              <a:rPr lang="en-US" altLang="zh-CN" i="1"/>
              <a:t>U</a:t>
            </a:r>
            <a:r>
              <a:rPr lang="zh-CN" altLang="en-US"/>
              <a:t>的第</a:t>
            </a:r>
            <a:r>
              <a:rPr lang="en-US" altLang="zh-CN" i="1"/>
              <a:t>k</a:t>
            </a:r>
            <a:r>
              <a:rPr lang="zh-CN" altLang="en-US"/>
              <a:t>行，后</a:t>
            </a:r>
            <a:r>
              <a:rPr lang="en-US" altLang="zh-CN" i="1"/>
              <a:t>L</a:t>
            </a:r>
            <a:r>
              <a:rPr lang="zh-CN" altLang="en-US"/>
              <a:t>的第</a:t>
            </a:r>
            <a:r>
              <a:rPr lang="en-US" altLang="zh-CN" i="1"/>
              <a:t>k</a:t>
            </a:r>
            <a:r>
              <a:rPr lang="zh-CN" altLang="en-US"/>
              <a:t>列（</a:t>
            </a:r>
            <a:r>
              <a:rPr lang="en-US" altLang="zh-CN"/>
              <a:t>k=1,2,…,n)</a:t>
            </a:r>
            <a:r>
              <a:rPr lang="zh-CN" altLang="en-US"/>
              <a:t>的顺序完成对矩阵</a:t>
            </a:r>
            <a:r>
              <a:rPr lang="en-US" altLang="zh-CN"/>
              <a:t>A</a:t>
            </a:r>
            <a:r>
              <a:rPr lang="zh-CN" altLang="en-US"/>
              <a:t>的</a:t>
            </a:r>
            <a:r>
              <a:rPr lang="en-US" altLang="zh-CN"/>
              <a:t>LU</a:t>
            </a:r>
            <a:r>
              <a:rPr lang="zh-CN" altLang="en-US"/>
              <a:t>分解。</a:t>
            </a:r>
          </a:p>
          <a:p>
            <a:pPr eaLnBrk="1" hangingPunct="1"/>
            <a:r>
              <a:rPr lang="zh-CN" altLang="en-US"/>
              <a:t>得到矩阵</a:t>
            </a:r>
            <a:r>
              <a:rPr lang="en-US" altLang="zh-CN"/>
              <a:t>A</a:t>
            </a:r>
            <a:r>
              <a:rPr lang="zh-CN" altLang="en-US"/>
              <a:t>的三角分解式后，由</a:t>
            </a:r>
            <a:r>
              <a:rPr lang="en-US" altLang="zh-CN" b="1"/>
              <a:t>Gauss</a:t>
            </a:r>
            <a:r>
              <a:rPr lang="zh-CN" altLang="en-US" b="1"/>
              <a:t>消去法的矩阵解释</a:t>
            </a:r>
            <a:r>
              <a:rPr lang="zh-CN" altLang="en-US"/>
              <a:t>可知：</a:t>
            </a:r>
          </a:p>
        </p:txBody>
      </p:sp>
      <p:graphicFrame>
        <p:nvGraphicFramePr>
          <p:cNvPr id="61443" name="Object 7"/>
          <p:cNvGraphicFramePr>
            <a:graphicFrameLocks noChangeAspect="1"/>
          </p:cNvGraphicFramePr>
          <p:nvPr/>
        </p:nvGraphicFramePr>
        <p:xfrm>
          <a:off x="3552825" y="4076700"/>
          <a:ext cx="2354263" cy="369888"/>
        </p:xfrm>
        <a:graphic>
          <a:graphicData uri="http://schemas.openxmlformats.org/presentationml/2006/ole">
            <mc:AlternateContent xmlns:mc="http://schemas.openxmlformats.org/markup-compatibility/2006">
              <mc:Choice xmlns:v="urn:schemas-microsoft-com:vml" Requires="v">
                <p:oleObj spid="_x0000_s61512" name="Equation" r:id="rId5" imgW="1180800" imgH="203040" progId="">
                  <p:embed/>
                </p:oleObj>
              </mc:Choice>
              <mc:Fallback>
                <p:oleObj name="Equation" r:id="rId5" imgW="1180800" imgH="2030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4076700"/>
                        <a:ext cx="2354263"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8" name="Text Box 8"/>
          <p:cNvSpPr txBox="1">
            <a:spLocks noChangeArrowheads="1"/>
          </p:cNvSpPr>
          <p:nvPr/>
        </p:nvSpPr>
        <p:spPr bwMode="auto">
          <a:xfrm>
            <a:off x="1023938" y="4529138"/>
            <a:ext cx="638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求解方程组</a:t>
            </a:r>
            <a:r>
              <a:rPr lang="en-US" altLang="zh-CN" b="1"/>
              <a:t>A</a:t>
            </a:r>
            <a:r>
              <a:rPr lang="en-US" altLang="zh-CN" b="1" i="1"/>
              <a:t>x</a:t>
            </a:r>
            <a:r>
              <a:rPr lang="en-US" altLang="zh-CN" b="1"/>
              <a:t>=b</a:t>
            </a:r>
            <a:r>
              <a:rPr lang="zh-CN" altLang="en-US"/>
              <a:t>等价于解两个三角形方程组：</a:t>
            </a:r>
          </a:p>
        </p:txBody>
      </p:sp>
      <p:graphicFrame>
        <p:nvGraphicFramePr>
          <p:cNvPr id="61444" name="Object 9"/>
          <p:cNvGraphicFramePr>
            <a:graphicFrameLocks noChangeAspect="1"/>
          </p:cNvGraphicFramePr>
          <p:nvPr/>
        </p:nvGraphicFramePr>
        <p:xfrm>
          <a:off x="2268538" y="5084763"/>
          <a:ext cx="3600450" cy="1085850"/>
        </p:xfrm>
        <a:graphic>
          <a:graphicData uri="http://schemas.openxmlformats.org/presentationml/2006/ole">
            <mc:AlternateContent xmlns:mc="http://schemas.openxmlformats.org/markup-compatibility/2006">
              <mc:Choice xmlns:v="urn:schemas-microsoft-com:vml" Requires="v">
                <p:oleObj spid="_x0000_s61513" name="Equation" r:id="rId7" imgW="990360" imgH="457200" progId="">
                  <p:embed/>
                </p:oleObj>
              </mc:Choice>
              <mc:Fallback>
                <p:oleObj name="Equation" r:id="rId7" imgW="99036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084763"/>
                        <a:ext cx="360045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5DB1B2C-A9DB-4999-ABE9-D90CACB42254}" type="slidenum">
              <a:rPr lang="zh-CN" altLang="en-US" sz="1200">
                <a:solidFill>
                  <a:srgbClr val="000000"/>
                </a:solidFill>
              </a:rPr>
              <a:pPr eaLnBrk="1" hangingPunct="1"/>
              <a:t>71</a:t>
            </a:fld>
            <a:endParaRPr lang="en-US" altLang="zh-CN" sz="1200">
              <a:solidFill>
                <a:srgbClr val="000000"/>
              </a:solidFill>
            </a:endParaRPr>
          </a:p>
        </p:txBody>
      </p:sp>
      <p:grpSp>
        <p:nvGrpSpPr>
          <p:cNvPr id="62469" name="Group 2"/>
          <p:cNvGrpSpPr>
            <a:grpSpLocks/>
          </p:cNvGrpSpPr>
          <p:nvPr/>
        </p:nvGrpSpPr>
        <p:grpSpPr bwMode="auto">
          <a:xfrm>
            <a:off x="5930900" y="0"/>
            <a:ext cx="3213100" cy="641350"/>
            <a:chOff x="1674" y="1940"/>
            <a:chExt cx="2024" cy="404"/>
          </a:xfrm>
        </p:grpSpPr>
        <p:sp>
          <p:nvSpPr>
            <p:cNvPr id="6247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247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2470" name="Text Box 5"/>
          <p:cNvSpPr txBox="1">
            <a:spLocks noChangeArrowheads="1"/>
          </p:cNvSpPr>
          <p:nvPr/>
        </p:nvSpPr>
        <p:spPr bwMode="auto">
          <a:xfrm>
            <a:off x="1187450" y="692150"/>
            <a:ext cx="736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利用已算出的</a:t>
            </a:r>
            <a:r>
              <a:rPr lang="en-US" altLang="zh-CN" i="1"/>
              <a:t>l</a:t>
            </a:r>
            <a:r>
              <a:rPr lang="en-US" altLang="zh-CN" i="1" baseline="-25000"/>
              <a:t>ij</a:t>
            </a:r>
            <a:r>
              <a:rPr lang="zh-CN" altLang="en-US"/>
              <a:t>，从前往后反复代入可求出下三角形方程组</a:t>
            </a:r>
            <a:r>
              <a:rPr lang="en-US" altLang="zh-CN" b="1"/>
              <a:t>L</a:t>
            </a:r>
            <a:r>
              <a:rPr lang="en-US" altLang="zh-CN" b="1" i="1"/>
              <a:t>y</a:t>
            </a:r>
            <a:r>
              <a:rPr lang="en-US" altLang="zh-CN" b="1"/>
              <a:t>=b</a:t>
            </a:r>
            <a:r>
              <a:rPr lang="zh-CN" altLang="en-US"/>
              <a:t>的解</a:t>
            </a:r>
            <a:r>
              <a:rPr lang="en-US" altLang="zh-CN" i="1"/>
              <a:t>y</a:t>
            </a:r>
            <a:r>
              <a:rPr lang="en-US" altLang="zh-CN"/>
              <a:t>*</a:t>
            </a:r>
            <a:r>
              <a:rPr lang="zh-CN" altLang="en-US"/>
              <a:t>：</a:t>
            </a:r>
          </a:p>
        </p:txBody>
      </p:sp>
      <p:graphicFrame>
        <p:nvGraphicFramePr>
          <p:cNvPr id="62466" name="Object 6"/>
          <p:cNvGraphicFramePr>
            <a:graphicFrameLocks noChangeAspect="1"/>
          </p:cNvGraphicFramePr>
          <p:nvPr/>
        </p:nvGraphicFramePr>
        <p:xfrm>
          <a:off x="2484438" y="1700213"/>
          <a:ext cx="4138612" cy="2141537"/>
        </p:xfrm>
        <a:graphic>
          <a:graphicData uri="http://schemas.openxmlformats.org/presentationml/2006/ole">
            <mc:AlternateContent xmlns:mc="http://schemas.openxmlformats.org/markup-compatibility/2006">
              <mc:Choice xmlns:v="urn:schemas-microsoft-com:vml" Requires="v">
                <p:oleObj spid="_x0000_s62513" name="Equation" r:id="rId3" imgW="1815840" imgH="939600" progId="">
                  <p:embed/>
                </p:oleObj>
              </mc:Choice>
              <mc:Fallback>
                <p:oleObj name="Equation" r:id="rId3" imgW="1815840" imgH="939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700213"/>
                        <a:ext cx="41386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7"/>
          <p:cNvGraphicFramePr>
            <a:graphicFrameLocks noChangeAspect="1"/>
          </p:cNvGraphicFramePr>
          <p:nvPr/>
        </p:nvGraphicFramePr>
        <p:xfrm>
          <a:off x="1187450" y="4149725"/>
          <a:ext cx="7100888" cy="1901825"/>
        </p:xfrm>
        <a:graphic>
          <a:graphicData uri="http://schemas.openxmlformats.org/presentationml/2006/ole">
            <mc:AlternateContent xmlns:mc="http://schemas.openxmlformats.org/markup-compatibility/2006">
              <mc:Choice xmlns:v="urn:schemas-microsoft-com:vml" Requires="v">
                <p:oleObj spid="_x0000_s62514" name="Equation" r:id="rId5" imgW="2565360" imgH="685800" progId="">
                  <p:embed/>
                </p:oleObj>
              </mc:Choice>
              <mc:Fallback>
                <p:oleObj name="Equation" r:id="rId5" imgW="256536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149725"/>
                        <a:ext cx="7100888"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75DC1E5-050A-4328-8A9E-56ED89D75ECF}" type="slidenum">
              <a:rPr lang="zh-CN" altLang="en-US" sz="1200">
                <a:solidFill>
                  <a:srgbClr val="000000"/>
                </a:solidFill>
              </a:rPr>
              <a:pPr eaLnBrk="1" hangingPunct="1"/>
              <a:t>72</a:t>
            </a:fld>
            <a:endParaRPr lang="en-US" altLang="zh-CN" sz="1200">
              <a:solidFill>
                <a:srgbClr val="000000"/>
              </a:solidFill>
            </a:endParaRPr>
          </a:p>
        </p:txBody>
      </p:sp>
      <p:grpSp>
        <p:nvGrpSpPr>
          <p:cNvPr id="63493" name="Group 2"/>
          <p:cNvGrpSpPr>
            <a:grpSpLocks/>
          </p:cNvGrpSpPr>
          <p:nvPr/>
        </p:nvGrpSpPr>
        <p:grpSpPr bwMode="auto">
          <a:xfrm>
            <a:off x="5930900" y="0"/>
            <a:ext cx="3213100" cy="641350"/>
            <a:chOff x="1674" y="1940"/>
            <a:chExt cx="2024" cy="404"/>
          </a:xfrm>
        </p:grpSpPr>
        <p:sp>
          <p:nvSpPr>
            <p:cNvPr id="63495"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3496"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3494" name="Text Box 5"/>
          <p:cNvSpPr txBox="1">
            <a:spLocks noChangeArrowheads="1"/>
          </p:cNvSpPr>
          <p:nvPr/>
        </p:nvSpPr>
        <p:spPr bwMode="auto">
          <a:xfrm>
            <a:off x="1187450" y="692150"/>
            <a:ext cx="736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利用已算出的</a:t>
            </a:r>
            <a:r>
              <a:rPr lang="en-US" altLang="zh-CN" i="1"/>
              <a:t>u</a:t>
            </a:r>
            <a:r>
              <a:rPr lang="en-US" altLang="zh-CN" i="1" baseline="-25000"/>
              <a:t>ij</a:t>
            </a:r>
            <a:r>
              <a:rPr lang="zh-CN" altLang="en-US"/>
              <a:t>和</a:t>
            </a:r>
            <a:r>
              <a:rPr lang="en-US" altLang="zh-CN" i="1"/>
              <a:t>y</a:t>
            </a:r>
            <a:r>
              <a:rPr lang="en-US" altLang="zh-CN"/>
              <a:t>*</a:t>
            </a:r>
            <a:r>
              <a:rPr lang="zh-CN" altLang="en-US"/>
              <a:t>，回代可求出上三角方程组</a:t>
            </a:r>
            <a:r>
              <a:rPr lang="en-US" altLang="zh-CN"/>
              <a:t>U</a:t>
            </a:r>
            <a:r>
              <a:rPr lang="en-US" altLang="zh-CN" i="1"/>
              <a:t>x</a:t>
            </a:r>
            <a:r>
              <a:rPr lang="en-US" altLang="zh-CN"/>
              <a:t>=</a:t>
            </a:r>
            <a:r>
              <a:rPr lang="en-US" altLang="zh-CN" i="1"/>
              <a:t>y</a:t>
            </a:r>
            <a:r>
              <a:rPr lang="en-US" altLang="zh-CN"/>
              <a:t>*</a:t>
            </a:r>
            <a:r>
              <a:rPr lang="zh-CN" altLang="en-US"/>
              <a:t>的解。</a:t>
            </a:r>
          </a:p>
        </p:txBody>
      </p:sp>
      <p:graphicFrame>
        <p:nvGraphicFramePr>
          <p:cNvPr id="63490" name="Object 6"/>
          <p:cNvGraphicFramePr>
            <a:graphicFrameLocks noChangeAspect="1"/>
          </p:cNvGraphicFramePr>
          <p:nvPr/>
        </p:nvGraphicFramePr>
        <p:xfrm>
          <a:off x="1979613" y="1557338"/>
          <a:ext cx="4543425" cy="2141537"/>
        </p:xfrm>
        <a:graphic>
          <a:graphicData uri="http://schemas.openxmlformats.org/presentationml/2006/ole">
            <mc:AlternateContent xmlns:mc="http://schemas.openxmlformats.org/markup-compatibility/2006">
              <mc:Choice xmlns:v="urn:schemas-microsoft-com:vml" Requires="v">
                <p:oleObj spid="_x0000_s63537" name="Equation" r:id="rId3" imgW="1993680" imgH="939600" progId="">
                  <p:embed/>
                </p:oleObj>
              </mc:Choice>
              <mc:Fallback>
                <p:oleObj name="Equation" r:id="rId3" imgW="1993680" imgH="939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7338"/>
                        <a:ext cx="4543425"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7"/>
          <p:cNvGraphicFramePr>
            <a:graphicFrameLocks noChangeAspect="1"/>
          </p:cNvGraphicFramePr>
          <p:nvPr/>
        </p:nvGraphicFramePr>
        <p:xfrm>
          <a:off x="1331913" y="4149725"/>
          <a:ext cx="6480175" cy="1741488"/>
        </p:xfrm>
        <a:graphic>
          <a:graphicData uri="http://schemas.openxmlformats.org/presentationml/2006/ole">
            <mc:AlternateContent xmlns:mc="http://schemas.openxmlformats.org/markup-compatibility/2006">
              <mc:Choice xmlns:v="urn:schemas-microsoft-com:vml" Requires="v">
                <p:oleObj spid="_x0000_s63538" name="Equation" r:id="rId5" imgW="2552400" imgH="685800" progId="">
                  <p:embed/>
                </p:oleObj>
              </mc:Choice>
              <mc:Fallback>
                <p:oleObj name="Equation" r:id="rId5" imgW="255240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49725"/>
                        <a:ext cx="6480175" cy="174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C0E5FF-6FA4-45CE-85AC-30DF97A42FB3}" type="slidenum">
              <a:rPr lang="zh-CN" altLang="en-US" sz="1200">
                <a:solidFill>
                  <a:srgbClr val="000000"/>
                </a:solidFill>
              </a:rPr>
              <a:pPr eaLnBrk="1" hangingPunct="1"/>
              <a:t>73</a:t>
            </a:fld>
            <a:endParaRPr lang="en-US" altLang="zh-CN" sz="1200">
              <a:solidFill>
                <a:srgbClr val="000000"/>
              </a:solidFill>
            </a:endParaRPr>
          </a:p>
        </p:txBody>
      </p:sp>
      <p:sp>
        <p:nvSpPr>
          <p:cNvPr id="64519" name="Rectangle 2"/>
          <p:cNvSpPr>
            <a:spLocks noChangeArrowheads="1"/>
          </p:cNvSpPr>
          <p:nvPr/>
        </p:nvSpPr>
        <p:spPr bwMode="auto">
          <a:xfrm>
            <a:off x="1066800" y="685800"/>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      </a:t>
            </a:r>
            <a:r>
              <a:rPr lang="zh-CN" altLang="en-US"/>
              <a:t>实际计算时</a:t>
            </a:r>
            <a:r>
              <a:rPr lang="en-US" altLang="zh-CN"/>
              <a:t>L</a:t>
            </a:r>
            <a:r>
              <a:rPr lang="zh-CN" altLang="en-US"/>
              <a:t>的对角元</a:t>
            </a:r>
            <a:r>
              <a:rPr lang="en-US" altLang="zh-CN" i="1"/>
              <a:t>l</a:t>
            </a:r>
            <a:r>
              <a:rPr lang="en-US" altLang="zh-CN" i="1" baseline="-25000"/>
              <a:t>ii</a:t>
            </a:r>
            <a:r>
              <a:rPr lang="en-US" altLang="zh-CN"/>
              <a:t>=1</a:t>
            </a:r>
            <a:r>
              <a:rPr lang="zh-CN" altLang="en-US"/>
              <a:t>不必存放，</a:t>
            </a:r>
            <a:r>
              <a:rPr lang="en-US" altLang="zh-CN"/>
              <a:t>L</a:t>
            </a:r>
            <a:r>
              <a:rPr lang="zh-CN" altLang="en-US"/>
              <a:t>和</a:t>
            </a:r>
            <a:r>
              <a:rPr lang="en-US" altLang="zh-CN" i="1"/>
              <a:t>U</a:t>
            </a:r>
            <a:r>
              <a:rPr lang="zh-CN" altLang="en-US"/>
              <a:t>中肯定为零的元素也不必存放，因此</a:t>
            </a:r>
            <a:r>
              <a:rPr lang="en-US" altLang="zh-CN"/>
              <a:t>L</a:t>
            </a:r>
            <a:r>
              <a:rPr lang="zh-CN" altLang="en-US"/>
              <a:t>和</a:t>
            </a:r>
            <a:r>
              <a:rPr lang="en-US" altLang="zh-CN"/>
              <a:t>     =[U,</a:t>
            </a:r>
            <a:r>
              <a:rPr lang="en-US" altLang="zh-CN" i="1"/>
              <a:t>y</a:t>
            </a:r>
            <a:r>
              <a:rPr lang="en-US" altLang="zh-CN"/>
              <a:t>] </a:t>
            </a:r>
            <a:r>
              <a:rPr lang="zh-CN" altLang="en-US"/>
              <a:t>可共同存放在增广矩阵       </a:t>
            </a:r>
            <a:r>
              <a:rPr lang="en-US" altLang="zh-CN"/>
              <a:t>=[A,b]</a:t>
            </a:r>
            <a:r>
              <a:rPr lang="zh-CN" altLang="en-US"/>
              <a:t>中的相应位置：</a:t>
            </a:r>
          </a:p>
        </p:txBody>
      </p:sp>
      <p:grpSp>
        <p:nvGrpSpPr>
          <p:cNvPr id="64520" name="Group 3"/>
          <p:cNvGrpSpPr>
            <a:grpSpLocks/>
          </p:cNvGrpSpPr>
          <p:nvPr/>
        </p:nvGrpSpPr>
        <p:grpSpPr bwMode="auto">
          <a:xfrm>
            <a:off x="5930900" y="0"/>
            <a:ext cx="3213100" cy="641350"/>
            <a:chOff x="1674" y="1940"/>
            <a:chExt cx="2024" cy="404"/>
          </a:xfrm>
        </p:grpSpPr>
        <p:sp>
          <p:nvSpPr>
            <p:cNvPr id="64521" name="Rectangle 4"/>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4522" name="Line 5"/>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4514" name="Object 6"/>
          <p:cNvGraphicFramePr>
            <a:graphicFrameLocks noChangeAspect="1"/>
          </p:cNvGraphicFramePr>
          <p:nvPr/>
        </p:nvGraphicFramePr>
        <p:xfrm>
          <a:off x="966788" y="2133600"/>
          <a:ext cx="8177212" cy="1941513"/>
        </p:xfrm>
        <a:graphic>
          <a:graphicData uri="http://schemas.openxmlformats.org/presentationml/2006/ole">
            <mc:AlternateContent xmlns:mc="http://schemas.openxmlformats.org/markup-compatibility/2006">
              <mc:Choice xmlns:v="urn:schemas-microsoft-com:vml" Requires="v">
                <p:oleObj spid="_x0000_s64603" name="Equation" r:id="rId3" imgW="3962160" imgH="914400" progId="">
                  <p:embed/>
                </p:oleObj>
              </mc:Choice>
              <mc:Fallback>
                <p:oleObj name="Equation" r:id="rId3" imgW="3962160" imgH="914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2133600"/>
                        <a:ext cx="8177212"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7"/>
          <p:cNvGraphicFramePr>
            <a:graphicFrameLocks noChangeAspect="1"/>
          </p:cNvGraphicFramePr>
          <p:nvPr/>
        </p:nvGraphicFramePr>
        <p:xfrm>
          <a:off x="900113" y="4365625"/>
          <a:ext cx="7100887" cy="1685925"/>
        </p:xfrm>
        <a:graphic>
          <a:graphicData uri="http://schemas.openxmlformats.org/presentationml/2006/ole">
            <mc:AlternateContent xmlns:mc="http://schemas.openxmlformats.org/markup-compatibility/2006">
              <mc:Choice xmlns:v="urn:schemas-microsoft-com:vml" Requires="v">
                <p:oleObj spid="_x0000_s64604" name="Equation" r:id="rId5" imgW="2565360" imgH="685800" progId="">
                  <p:embed/>
                </p:oleObj>
              </mc:Choice>
              <mc:Fallback>
                <p:oleObj name="Equation" r:id="rId5" imgW="256536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365625"/>
                        <a:ext cx="7100887"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8"/>
          <p:cNvGraphicFramePr>
            <a:graphicFrameLocks noChangeAspect="1"/>
          </p:cNvGraphicFramePr>
          <p:nvPr/>
        </p:nvGraphicFramePr>
        <p:xfrm>
          <a:off x="5373688" y="1052513"/>
          <a:ext cx="350837" cy="431800"/>
        </p:xfrm>
        <a:graphic>
          <a:graphicData uri="http://schemas.openxmlformats.org/presentationml/2006/ole">
            <mc:AlternateContent xmlns:mc="http://schemas.openxmlformats.org/markup-compatibility/2006">
              <mc:Choice xmlns:v="urn:schemas-microsoft-com:vml" Requires="v">
                <p:oleObj spid="_x0000_s64605" name="Equation" r:id="rId7" imgW="164880" imgH="203040" progId="">
                  <p:embed/>
                </p:oleObj>
              </mc:Choice>
              <mc:Fallback>
                <p:oleObj name="Equation" r:id="rId7" imgW="164880" imgH="2030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3688" y="1052513"/>
                        <a:ext cx="350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9"/>
          <p:cNvGraphicFramePr>
            <a:graphicFrameLocks noChangeAspect="1"/>
          </p:cNvGraphicFramePr>
          <p:nvPr/>
        </p:nvGraphicFramePr>
        <p:xfrm>
          <a:off x="2195513" y="1484313"/>
          <a:ext cx="288925" cy="360362"/>
        </p:xfrm>
        <a:graphic>
          <a:graphicData uri="http://schemas.openxmlformats.org/presentationml/2006/ole">
            <mc:AlternateContent xmlns:mc="http://schemas.openxmlformats.org/markup-compatibility/2006">
              <mc:Choice xmlns:v="urn:schemas-microsoft-com:vml" Requires="v">
                <p:oleObj spid="_x0000_s64606" name="Equation" r:id="rId9" imgW="152280" imgH="190440" progId="">
                  <p:embed/>
                </p:oleObj>
              </mc:Choice>
              <mc:Fallback>
                <p:oleObj name="Equation" r:id="rId9" imgW="152280" imgH="19044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1484313"/>
                        <a:ext cx="2889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15"/>
          <p:cNvGraphicFramePr>
            <a:graphicFrameLocks noGrp="1" noChangeAspect="1"/>
          </p:cNvGraphicFramePr>
          <p:nvPr>
            <p:ph/>
          </p:nvPr>
        </p:nvGraphicFramePr>
        <p:xfrm>
          <a:off x="1403350" y="2852738"/>
          <a:ext cx="6840538" cy="1554162"/>
        </p:xfrm>
        <a:graphic>
          <a:graphicData uri="http://schemas.openxmlformats.org/presentationml/2006/ole">
            <mc:AlternateContent xmlns:mc="http://schemas.openxmlformats.org/markup-compatibility/2006">
              <mc:Choice xmlns:v="urn:schemas-microsoft-com:vml" Requires="v">
                <p:oleObj spid="_x0000_s65653" name="Equation" r:id="rId3" imgW="4025880" imgH="914400" progId="">
                  <p:embed/>
                </p:oleObj>
              </mc:Choice>
              <mc:Fallback>
                <p:oleObj name="Equation" r:id="rId3" imgW="4025880" imgH="91440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52738"/>
                        <a:ext cx="6840538" cy="1554162"/>
                      </a:xfrm>
                      <a:prstGeom prst="rect">
                        <a:avLst/>
                      </a:prstGeom>
                    </p:spPr>
                  </p:pic>
                </p:oleObj>
              </mc:Fallback>
            </mc:AlternateContent>
          </a:graphicData>
        </a:graphic>
      </p:graphicFrame>
      <p:sp>
        <p:nvSpPr>
          <p:cNvPr id="6554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AF5B556-02D4-40A0-B3E2-62E10824A9ED}" type="slidenum">
              <a:rPr lang="zh-CN" altLang="en-US" sz="1200">
                <a:solidFill>
                  <a:srgbClr val="000000"/>
                </a:solidFill>
              </a:rPr>
              <a:pPr eaLnBrk="1" hangingPunct="1"/>
              <a:t>74</a:t>
            </a:fld>
            <a:endParaRPr lang="en-US" altLang="zh-CN" sz="1200">
              <a:solidFill>
                <a:srgbClr val="000000"/>
              </a:solidFill>
            </a:endParaRPr>
          </a:p>
        </p:txBody>
      </p:sp>
      <p:grpSp>
        <p:nvGrpSpPr>
          <p:cNvPr id="65544" name="Group 2"/>
          <p:cNvGrpSpPr>
            <a:grpSpLocks/>
          </p:cNvGrpSpPr>
          <p:nvPr/>
        </p:nvGrpSpPr>
        <p:grpSpPr bwMode="auto">
          <a:xfrm>
            <a:off x="1187450" y="981075"/>
            <a:ext cx="7318375" cy="1752600"/>
            <a:chOff x="712" y="1392"/>
            <a:chExt cx="4610" cy="1104"/>
          </a:xfrm>
        </p:grpSpPr>
        <p:graphicFrame>
          <p:nvGraphicFramePr>
            <p:cNvPr id="65542" name="Object 3"/>
            <p:cNvGraphicFramePr>
              <a:graphicFrameLocks noChangeAspect="1"/>
            </p:cNvGraphicFramePr>
            <p:nvPr/>
          </p:nvGraphicFramePr>
          <p:xfrm>
            <a:off x="712" y="1392"/>
            <a:ext cx="4610" cy="1104"/>
          </p:xfrm>
          <a:graphic>
            <a:graphicData uri="http://schemas.openxmlformats.org/presentationml/2006/ole">
              <mc:AlternateContent xmlns:mc="http://schemas.openxmlformats.org/markup-compatibility/2006">
                <mc:Choice xmlns:v="urn:schemas-microsoft-com:vml" Requires="v">
                  <p:oleObj spid="_x0000_s65654" name="Equation" r:id="rId5" imgW="3111480" imgH="888840" progId="">
                    <p:embed/>
                  </p:oleObj>
                </mc:Choice>
                <mc:Fallback>
                  <p:oleObj name="Equation" r:id="rId5" imgW="3111480" imgH="8888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1392"/>
                          <a:ext cx="4610" cy="1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9" name="Line 4"/>
            <p:cNvSpPr>
              <a:spLocks noChangeShapeType="1"/>
            </p:cNvSpPr>
            <p:nvPr/>
          </p:nvSpPr>
          <p:spPr bwMode="auto">
            <a:xfrm>
              <a:off x="768" y="1632"/>
              <a:ext cx="76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0" name="Line 5"/>
            <p:cNvSpPr>
              <a:spLocks noChangeShapeType="1"/>
            </p:cNvSpPr>
            <p:nvPr/>
          </p:nvSpPr>
          <p:spPr bwMode="auto">
            <a:xfrm>
              <a:off x="1536" y="163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1" name="Line 6"/>
            <p:cNvSpPr>
              <a:spLocks noChangeShapeType="1"/>
            </p:cNvSpPr>
            <p:nvPr/>
          </p:nvSpPr>
          <p:spPr bwMode="auto">
            <a:xfrm>
              <a:off x="1536" y="1920"/>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2" name="Line 7"/>
            <p:cNvSpPr>
              <a:spLocks noChangeShapeType="1"/>
            </p:cNvSpPr>
            <p:nvPr/>
          </p:nvSpPr>
          <p:spPr bwMode="auto">
            <a:xfrm>
              <a:off x="2352" y="1920"/>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545" name="Rectangle 8"/>
          <p:cNvSpPr>
            <a:spLocks noChangeArrowheads="1"/>
          </p:cNvSpPr>
          <p:nvPr/>
        </p:nvSpPr>
        <p:spPr bwMode="auto">
          <a:xfrm>
            <a:off x="1042988" y="4868863"/>
            <a:ext cx="784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GB" altLang="zh-CN" i="1"/>
              <a:t>    u</a:t>
            </a:r>
            <a:r>
              <a:rPr lang="en-US" altLang="zh-CN" i="1" baseline="-25000"/>
              <a:t>i</a:t>
            </a:r>
            <a:r>
              <a:rPr lang="en-GB" altLang="zh-CN" i="1" baseline="-25000"/>
              <a:t>j</a:t>
            </a:r>
            <a:r>
              <a:rPr lang="zh-CN" altLang="en-GB"/>
              <a:t>或</a:t>
            </a:r>
            <a:r>
              <a:rPr lang="en-GB" altLang="zh-CN" i="1"/>
              <a:t>l</a:t>
            </a:r>
            <a:r>
              <a:rPr lang="en-GB" altLang="zh-CN" i="1" baseline="-25000"/>
              <a:t>ij</a:t>
            </a:r>
            <a:r>
              <a:rPr lang="zh-CN" altLang="en-GB"/>
              <a:t>都是原矩阵   对应的元素，减去同行左边</a:t>
            </a:r>
            <a:r>
              <a:rPr lang="en-US" altLang="zh-CN"/>
              <a:t>L</a:t>
            </a:r>
            <a:r>
              <a:rPr lang="zh-CN" altLang="en-US"/>
              <a:t>的元素与同列上边   的元素的乘积；只是对</a:t>
            </a:r>
            <a:r>
              <a:rPr lang="en-GB" altLang="zh-CN"/>
              <a:t>L</a:t>
            </a:r>
            <a:r>
              <a:rPr lang="zh-CN" altLang="en-GB"/>
              <a:t>的元素，然后需要除以</a:t>
            </a:r>
            <a:r>
              <a:rPr lang="en-US" altLang="zh-CN"/>
              <a:t>U</a:t>
            </a:r>
            <a:r>
              <a:rPr lang="zh-CN" altLang="en-US"/>
              <a:t>的对角元。计算顺序，通常先算    的第</a:t>
            </a:r>
            <a:r>
              <a:rPr lang="en-GB" altLang="zh-CN" i="1"/>
              <a:t>i</a:t>
            </a:r>
            <a:r>
              <a:rPr lang="zh-CN" altLang="en-GB"/>
              <a:t>行,再算</a:t>
            </a:r>
            <a:r>
              <a:rPr lang="en-GB" altLang="zh-CN"/>
              <a:t>L</a:t>
            </a:r>
            <a:r>
              <a:rPr lang="zh-CN" altLang="en-GB"/>
              <a:t>的第</a:t>
            </a:r>
            <a:r>
              <a:rPr lang="en-GB" altLang="zh-CN" i="1"/>
              <a:t>i</a:t>
            </a:r>
            <a:r>
              <a:rPr lang="zh-CN" altLang="en-GB"/>
              <a:t>列。</a:t>
            </a:r>
            <a:endParaRPr lang="en-US" altLang="zh-CN"/>
          </a:p>
        </p:txBody>
      </p:sp>
      <p:graphicFrame>
        <p:nvGraphicFramePr>
          <p:cNvPr id="65539" name="Object 9"/>
          <p:cNvGraphicFramePr>
            <a:graphicFrameLocks noChangeAspect="1"/>
          </p:cNvGraphicFramePr>
          <p:nvPr/>
        </p:nvGraphicFramePr>
        <p:xfrm>
          <a:off x="3738563" y="4883150"/>
          <a:ext cx="328612" cy="347663"/>
        </p:xfrm>
        <a:graphic>
          <a:graphicData uri="http://schemas.openxmlformats.org/presentationml/2006/ole">
            <mc:AlternateContent xmlns:mc="http://schemas.openxmlformats.org/markup-compatibility/2006">
              <mc:Choice xmlns:v="urn:schemas-microsoft-com:vml" Requires="v">
                <p:oleObj spid="_x0000_s65655" name="Equation" r:id="rId7" imgW="164880" imgH="190440" progId="Equation.3">
                  <p:embed/>
                </p:oleObj>
              </mc:Choice>
              <mc:Fallback>
                <p:oleObj name="Equation" r:id="rId7" imgW="164880" imgH="1904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4883150"/>
                        <a:ext cx="328612"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10"/>
          <p:cNvGraphicFramePr>
            <a:graphicFrameLocks noChangeAspect="1"/>
          </p:cNvGraphicFramePr>
          <p:nvPr/>
        </p:nvGraphicFramePr>
        <p:xfrm>
          <a:off x="2730500" y="5289550"/>
          <a:ext cx="328613" cy="371475"/>
        </p:xfrm>
        <a:graphic>
          <a:graphicData uri="http://schemas.openxmlformats.org/presentationml/2006/ole">
            <mc:AlternateContent xmlns:mc="http://schemas.openxmlformats.org/markup-compatibility/2006">
              <mc:Choice xmlns:v="urn:schemas-microsoft-com:vml" Requires="v">
                <p:oleObj spid="_x0000_s65656" name="Equation" r:id="rId9" imgW="164880" imgH="203040" progId="">
                  <p:embed/>
                </p:oleObj>
              </mc:Choice>
              <mc:Fallback>
                <p:oleObj name="Equation" r:id="rId9" imgW="164880" imgH="20304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0500" y="5289550"/>
                        <a:ext cx="3286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11"/>
          <p:cNvGraphicFramePr>
            <a:graphicFrameLocks noChangeAspect="1"/>
          </p:cNvGraphicFramePr>
          <p:nvPr/>
        </p:nvGraphicFramePr>
        <p:xfrm>
          <a:off x="6300788" y="5661025"/>
          <a:ext cx="328612" cy="371475"/>
        </p:xfrm>
        <a:graphic>
          <a:graphicData uri="http://schemas.openxmlformats.org/presentationml/2006/ole">
            <mc:AlternateContent xmlns:mc="http://schemas.openxmlformats.org/markup-compatibility/2006">
              <mc:Choice xmlns:v="urn:schemas-microsoft-com:vml" Requires="v">
                <p:oleObj spid="_x0000_s65657" name="Equation" r:id="rId11" imgW="164880" imgH="203040" progId="">
                  <p:embed/>
                </p:oleObj>
              </mc:Choice>
              <mc:Fallback>
                <p:oleObj name="Equation" r:id="rId11" imgW="164880" imgH="203040" progId="">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5661025"/>
                        <a:ext cx="3286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546" name="Group 12"/>
          <p:cNvGrpSpPr>
            <a:grpSpLocks/>
          </p:cNvGrpSpPr>
          <p:nvPr/>
        </p:nvGrpSpPr>
        <p:grpSpPr bwMode="auto">
          <a:xfrm>
            <a:off x="5930900" y="0"/>
            <a:ext cx="3213100" cy="641350"/>
            <a:chOff x="1674" y="1940"/>
            <a:chExt cx="2024" cy="404"/>
          </a:xfrm>
        </p:grpSpPr>
        <p:sp>
          <p:nvSpPr>
            <p:cNvPr id="65547" name="Rectangle 1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5548" name="Line 1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4C798B2-45E9-4A0E-9B56-C0EFB354D81B}" type="slidenum">
              <a:rPr lang="zh-CN" altLang="en-US" sz="1200">
                <a:solidFill>
                  <a:srgbClr val="000000"/>
                </a:solidFill>
              </a:rPr>
              <a:pPr eaLnBrk="1" hangingPunct="1"/>
              <a:t>75</a:t>
            </a:fld>
            <a:endParaRPr lang="en-US" altLang="zh-CN" sz="1200">
              <a:solidFill>
                <a:srgbClr val="000000"/>
              </a:solidFill>
            </a:endParaRPr>
          </a:p>
        </p:txBody>
      </p:sp>
      <p:grpSp>
        <p:nvGrpSpPr>
          <p:cNvPr id="120835" name="Group 2"/>
          <p:cNvGrpSpPr>
            <a:grpSpLocks/>
          </p:cNvGrpSpPr>
          <p:nvPr/>
        </p:nvGrpSpPr>
        <p:grpSpPr bwMode="auto">
          <a:xfrm>
            <a:off x="2209800" y="990600"/>
            <a:ext cx="1752600" cy="2895600"/>
            <a:chOff x="1392" y="288"/>
            <a:chExt cx="1104" cy="1824"/>
          </a:xfrm>
        </p:grpSpPr>
        <p:sp>
          <p:nvSpPr>
            <p:cNvPr id="120841" name="Line 3"/>
            <p:cNvSpPr>
              <a:spLocks noChangeShapeType="1"/>
            </p:cNvSpPr>
            <p:nvPr/>
          </p:nvSpPr>
          <p:spPr bwMode="auto">
            <a:xfrm rot="2700000">
              <a:off x="816" y="1200"/>
              <a:ext cx="1824" cy="0"/>
            </a:xfrm>
            <a:prstGeom prst="line">
              <a:avLst/>
            </a:prstGeom>
            <a:noFill/>
            <a:ln w="25400"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42" name="Oval 4"/>
            <p:cNvSpPr>
              <a:spLocks noChangeArrowheads="1"/>
            </p:cNvSpPr>
            <p:nvPr/>
          </p:nvSpPr>
          <p:spPr bwMode="auto">
            <a:xfrm>
              <a:off x="1680" y="115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843" name="Text Box 5"/>
            <p:cNvSpPr txBox="1">
              <a:spLocks noChangeArrowheads="1"/>
            </p:cNvSpPr>
            <p:nvPr/>
          </p:nvSpPr>
          <p:spPr bwMode="auto">
            <a:xfrm>
              <a:off x="1680" y="91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i</a:t>
              </a:r>
              <a:endParaRPr lang="en-US" altLang="zh-CN" i="1"/>
            </a:p>
          </p:txBody>
        </p:sp>
        <p:sp>
          <p:nvSpPr>
            <p:cNvPr id="120844" name="Line 6"/>
            <p:cNvSpPr>
              <a:spLocks noChangeShapeType="1"/>
            </p:cNvSpPr>
            <p:nvPr/>
          </p:nvSpPr>
          <p:spPr bwMode="auto">
            <a:xfrm rot="5400000">
              <a:off x="1365" y="1560"/>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5" name="Line 7"/>
            <p:cNvSpPr>
              <a:spLocks noChangeShapeType="1"/>
            </p:cNvSpPr>
            <p:nvPr/>
          </p:nvSpPr>
          <p:spPr bwMode="auto">
            <a:xfrm>
              <a:off x="1728" y="1200"/>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6" name="Oval 8"/>
            <p:cNvSpPr>
              <a:spLocks noChangeArrowheads="1"/>
            </p:cNvSpPr>
            <p:nvPr/>
          </p:nvSpPr>
          <p:spPr bwMode="auto">
            <a:xfrm>
              <a:off x="2256" y="1296"/>
              <a:ext cx="240" cy="24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1</a:t>
              </a:r>
              <a:endParaRPr lang="zh-CN" altLang="en-US"/>
            </a:p>
          </p:txBody>
        </p:sp>
        <p:sp>
          <p:nvSpPr>
            <p:cNvPr id="120847" name="Oval 9"/>
            <p:cNvSpPr>
              <a:spLocks noChangeArrowheads="1"/>
            </p:cNvSpPr>
            <p:nvPr/>
          </p:nvSpPr>
          <p:spPr bwMode="auto">
            <a:xfrm>
              <a:off x="1392" y="1680"/>
              <a:ext cx="240" cy="24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2</a:t>
              </a:r>
              <a:endParaRPr lang="zh-CN" altLang="en-US"/>
            </a:p>
          </p:txBody>
        </p:sp>
      </p:grpSp>
      <p:sp>
        <p:nvSpPr>
          <p:cNvPr id="120836" name="Text Box 10"/>
          <p:cNvSpPr txBox="1">
            <a:spLocks noChangeArrowheads="1"/>
          </p:cNvSpPr>
          <p:nvPr/>
        </p:nvSpPr>
        <p:spPr bwMode="auto">
          <a:xfrm>
            <a:off x="4427538" y="24209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i=1,2,…,n</a:t>
            </a:r>
            <a:endParaRPr lang="en-US" altLang="zh-CN" i="1"/>
          </a:p>
        </p:txBody>
      </p:sp>
      <p:sp>
        <p:nvSpPr>
          <p:cNvPr id="120837" name="Text Box 11"/>
          <p:cNvSpPr txBox="1">
            <a:spLocks noChangeArrowheads="1"/>
          </p:cNvSpPr>
          <p:nvPr/>
        </p:nvSpPr>
        <p:spPr bwMode="auto">
          <a:xfrm>
            <a:off x="1295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计算顺序</a:t>
            </a:r>
            <a:endParaRPr lang="zh-CN" altLang="en-US"/>
          </a:p>
        </p:txBody>
      </p:sp>
      <p:grpSp>
        <p:nvGrpSpPr>
          <p:cNvPr id="120838" name="Group 12"/>
          <p:cNvGrpSpPr>
            <a:grpSpLocks/>
          </p:cNvGrpSpPr>
          <p:nvPr/>
        </p:nvGrpSpPr>
        <p:grpSpPr bwMode="auto">
          <a:xfrm>
            <a:off x="5930900" y="0"/>
            <a:ext cx="3213100" cy="641350"/>
            <a:chOff x="1674" y="1940"/>
            <a:chExt cx="2024" cy="404"/>
          </a:xfrm>
        </p:grpSpPr>
        <p:sp>
          <p:nvSpPr>
            <p:cNvPr id="120839" name="Rectangle 1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120840" name="Line 1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204F0C6-3C49-46AF-8AA5-159BC26660DC}" type="slidenum">
              <a:rPr lang="zh-CN" altLang="en-US" sz="1200">
                <a:solidFill>
                  <a:srgbClr val="000000"/>
                </a:solidFill>
              </a:rPr>
              <a:pPr eaLnBrk="1" hangingPunct="1"/>
              <a:t>76</a:t>
            </a:fld>
            <a:endParaRPr lang="en-US" altLang="zh-CN" sz="1200">
              <a:solidFill>
                <a:srgbClr val="000000"/>
              </a:solidFill>
            </a:endParaRPr>
          </a:p>
        </p:txBody>
      </p:sp>
      <p:grpSp>
        <p:nvGrpSpPr>
          <p:cNvPr id="66565" name="Group 2"/>
          <p:cNvGrpSpPr>
            <a:grpSpLocks/>
          </p:cNvGrpSpPr>
          <p:nvPr/>
        </p:nvGrpSpPr>
        <p:grpSpPr bwMode="auto">
          <a:xfrm>
            <a:off x="5930900" y="0"/>
            <a:ext cx="3213100" cy="641350"/>
            <a:chOff x="1674" y="1940"/>
            <a:chExt cx="2024" cy="404"/>
          </a:xfrm>
        </p:grpSpPr>
        <p:sp>
          <p:nvSpPr>
            <p:cNvPr id="66576"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6577"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6562" name="Object 5"/>
          <p:cNvGraphicFramePr>
            <a:graphicFrameLocks noChangeAspect="1"/>
          </p:cNvGraphicFramePr>
          <p:nvPr/>
        </p:nvGraphicFramePr>
        <p:xfrm>
          <a:off x="611188" y="1196975"/>
          <a:ext cx="7635875" cy="3887788"/>
        </p:xfrm>
        <a:graphic>
          <a:graphicData uri="http://schemas.openxmlformats.org/presentationml/2006/ole">
            <mc:AlternateContent xmlns:mc="http://schemas.openxmlformats.org/markup-compatibility/2006">
              <mc:Choice xmlns:v="urn:schemas-microsoft-com:vml" Requires="v">
                <p:oleObj spid="_x0000_s66618" name="Equation" r:id="rId3" imgW="4190760" imgH="2082600" progId="">
                  <p:embed/>
                </p:oleObj>
              </mc:Choice>
              <mc:Fallback>
                <p:oleObj name="Equation" r:id="rId3" imgW="4190760" imgH="2082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6" name="Text Box 6"/>
          <p:cNvSpPr txBox="1">
            <a:spLocks noChangeArrowheads="1"/>
          </p:cNvSpPr>
          <p:nvPr/>
        </p:nvSpPr>
        <p:spPr bwMode="auto">
          <a:xfrm>
            <a:off x="1116013" y="476250"/>
            <a:ext cx="8027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对方程组的增广矩阵            经过</a:t>
            </a:r>
            <a:r>
              <a:rPr lang="en-US" altLang="zh-CN" i="1"/>
              <a:t>k</a:t>
            </a:r>
            <a:r>
              <a:rPr lang="en-US" altLang="zh-CN"/>
              <a:t>-1</a:t>
            </a:r>
            <a:r>
              <a:rPr lang="zh-CN" altLang="en-US"/>
              <a:t>步分解后，可变成如下形式</a:t>
            </a:r>
          </a:p>
        </p:txBody>
      </p:sp>
      <p:graphicFrame>
        <p:nvGraphicFramePr>
          <p:cNvPr id="66563" name="Object 7"/>
          <p:cNvGraphicFramePr>
            <a:graphicFrameLocks noChangeAspect="1"/>
          </p:cNvGraphicFramePr>
          <p:nvPr/>
        </p:nvGraphicFramePr>
        <p:xfrm>
          <a:off x="3924300" y="549275"/>
          <a:ext cx="863600" cy="317500"/>
        </p:xfrm>
        <a:graphic>
          <a:graphicData uri="http://schemas.openxmlformats.org/presentationml/2006/ole">
            <mc:AlternateContent xmlns:mc="http://schemas.openxmlformats.org/markup-compatibility/2006">
              <mc:Choice xmlns:v="urn:schemas-microsoft-com:vml" Requires="v">
                <p:oleObj spid="_x0000_s66619" name="Equation" r:id="rId5" imgW="622080" imgH="228600" progId="">
                  <p:embed/>
                </p:oleObj>
              </mc:Choice>
              <mc:Fallback>
                <p:oleObj name="Equation" r:id="rId5" imgW="62208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49275"/>
                        <a:ext cx="863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7" name="Text Box 8"/>
          <p:cNvSpPr txBox="1">
            <a:spLocks noChangeArrowheads="1"/>
          </p:cNvSpPr>
          <p:nvPr/>
        </p:nvSpPr>
        <p:spPr bwMode="auto">
          <a:xfrm>
            <a:off x="8197850" y="1390650"/>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1</a:t>
            </a:r>
            <a:r>
              <a:rPr lang="zh-CN" altLang="en-US" sz="2000"/>
              <a:t>步</a:t>
            </a:r>
          </a:p>
        </p:txBody>
      </p:sp>
      <p:sp>
        <p:nvSpPr>
          <p:cNvPr id="66568" name="Text Box 9"/>
          <p:cNvSpPr txBox="1">
            <a:spLocks noChangeArrowheads="1"/>
          </p:cNvSpPr>
          <p:nvPr/>
        </p:nvSpPr>
        <p:spPr bwMode="auto">
          <a:xfrm>
            <a:off x="1116013" y="5013325"/>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1</a:t>
            </a:r>
            <a:r>
              <a:rPr lang="zh-CN" altLang="en-US" sz="2000"/>
              <a:t>步</a:t>
            </a:r>
          </a:p>
        </p:txBody>
      </p:sp>
      <p:sp>
        <p:nvSpPr>
          <p:cNvPr id="66569" name="Text Box 10"/>
          <p:cNvSpPr txBox="1">
            <a:spLocks noChangeArrowheads="1"/>
          </p:cNvSpPr>
          <p:nvPr/>
        </p:nvSpPr>
        <p:spPr bwMode="auto">
          <a:xfrm>
            <a:off x="8172450" y="1773238"/>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2</a:t>
            </a:r>
            <a:r>
              <a:rPr lang="zh-CN" altLang="en-US" sz="2000"/>
              <a:t>步</a:t>
            </a:r>
          </a:p>
        </p:txBody>
      </p:sp>
      <p:sp>
        <p:nvSpPr>
          <p:cNvPr id="66570" name="Text Box 11"/>
          <p:cNvSpPr txBox="1">
            <a:spLocks noChangeArrowheads="1"/>
          </p:cNvSpPr>
          <p:nvPr/>
        </p:nvSpPr>
        <p:spPr bwMode="auto">
          <a:xfrm>
            <a:off x="1908175" y="501332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2</a:t>
            </a:r>
            <a:r>
              <a:rPr lang="zh-CN" altLang="en-US" sz="2000"/>
              <a:t>步 </a:t>
            </a:r>
          </a:p>
        </p:txBody>
      </p:sp>
      <p:sp>
        <p:nvSpPr>
          <p:cNvPr id="66571" name="Text Box 12"/>
          <p:cNvSpPr txBox="1">
            <a:spLocks noChangeArrowheads="1"/>
          </p:cNvSpPr>
          <p:nvPr/>
        </p:nvSpPr>
        <p:spPr bwMode="auto">
          <a:xfrm>
            <a:off x="3059113" y="5013325"/>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en-US" altLang="zh-CN" sz="2000"/>
              <a:t>-1</a:t>
            </a:r>
            <a:r>
              <a:rPr lang="zh-CN" altLang="en-US" sz="2000"/>
              <a:t>步</a:t>
            </a:r>
          </a:p>
        </p:txBody>
      </p:sp>
      <p:sp>
        <p:nvSpPr>
          <p:cNvPr id="66572" name="Text Box 13"/>
          <p:cNvSpPr txBox="1">
            <a:spLocks noChangeArrowheads="1"/>
          </p:cNvSpPr>
          <p:nvPr/>
        </p:nvSpPr>
        <p:spPr bwMode="auto">
          <a:xfrm>
            <a:off x="8128000" y="263683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en-US" altLang="zh-CN" sz="2000"/>
              <a:t>-1</a:t>
            </a:r>
            <a:r>
              <a:rPr lang="zh-CN" altLang="en-US" sz="2000"/>
              <a:t>步</a:t>
            </a:r>
          </a:p>
        </p:txBody>
      </p:sp>
      <p:sp>
        <p:nvSpPr>
          <p:cNvPr id="66573" name="Text Box 14"/>
          <p:cNvSpPr txBox="1">
            <a:spLocks noChangeArrowheads="1"/>
          </p:cNvSpPr>
          <p:nvPr/>
        </p:nvSpPr>
        <p:spPr bwMode="auto">
          <a:xfrm>
            <a:off x="4140200" y="5013325"/>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zh-CN" altLang="en-US" sz="2000"/>
              <a:t>步</a:t>
            </a:r>
          </a:p>
        </p:txBody>
      </p:sp>
      <p:sp>
        <p:nvSpPr>
          <p:cNvPr id="66574" name="Text Box 15"/>
          <p:cNvSpPr txBox="1">
            <a:spLocks noChangeArrowheads="1"/>
          </p:cNvSpPr>
          <p:nvPr/>
        </p:nvSpPr>
        <p:spPr bwMode="auto">
          <a:xfrm>
            <a:off x="8172450" y="2997200"/>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zh-CN" altLang="en-US" sz="2000"/>
              <a:t>步</a:t>
            </a:r>
          </a:p>
        </p:txBody>
      </p:sp>
      <p:sp>
        <p:nvSpPr>
          <p:cNvPr id="66575" name="Text Box 16"/>
          <p:cNvSpPr txBox="1">
            <a:spLocks noChangeArrowheads="1"/>
          </p:cNvSpPr>
          <p:nvPr/>
        </p:nvSpPr>
        <p:spPr bwMode="auto">
          <a:xfrm>
            <a:off x="1042988" y="5516563"/>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接下来的第</a:t>
            </a:r>
            <a:r>
              <a:rPr lang="en-US" altLang="zh-CN" i="1"/>
              <a:t>k</a:t>
            </a:r>
            <a:r>
              <a:rPr lang="zh-CN" altLang="en-US"/>
              <a:t>步，由公式</a:t>
            </a:r>
            <a:r>
              <a:rPr lang="en-US" altLang="zh-CN"/>
              <a:t>(3.6)</a:t>
            </a:r>
            <a:r>
              <a:rPr lang="zh-CN" altLang="en-US"/>
              <a:t>先算</a:t>
            </a:r>
            <a:r>
              <a:rPr lang="en-US" altLang="zh-CN" i="1"/>
              <a:t>U</a:t>
            </a:r>
            <a:r>
              <a:rPr lang="zh-CN" altLang="en-US"/>
              <a:t>的第</a:t>
            </a:r>
            <a:r>
              <a:rPr lang="en-US" altLang="zh-CN" i="1"/>
              <a:t>k</a:t>
            </a:r>
            <a:r>
              <a:rPr lang="zh-CN" altLang="en-US"/>
              <a:t>行，后算</a:t>
            </a:r>
            <a:r>
              <a:rPr lang="en-US" altLang="zh-CN" i="1"/>
              <a:t>L</a:t>
            </a:r>
            <a:r>
              <a:rPr lang="zh-CN" altLang="en-US"/>
              <a:t>的第</a:t>
            </a:r>
            <a:r>
              <a:rPr lang="en-US" altLang="zh-CN" i="1"/>
              <a:t>k</a:t>
            </a:r>
            <a:r>
              <a:rPr lang="zh-CN" altLang="en-US"/>
              <a:t>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33E0F6-CCCB-41C1-A0BE-4A522618E27C}" type="slidenum">
              <a:rPr lang="zh-CN" altLang="en-US" sz="1200">
                <a:solidFill>
                  <a:srgbClr val="000000"/>
                </a:solidFill>
              </a:rPr>
              <a:pPr eaLnBrk="1" hangingPunct="1"/>
              <a:t>77</a:t>
            </a:fld>
            <a:endParaRPr lang="en-US" altLang="zh-CN" sz="1200">
              <a:solidFill>
                <a:srgbClr val="000000"/>
              </a:solidFill>
            </a:endParaRPr>
          </a:p>
        </p:txBody>
      </p:sp>
      <p:graphicFrame>
        <p:nvGraphicFramePr>
          <p:cNvPr id="67586"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7636" name="Equation" r:id="rId3" imgW="4190760" imgH="2082600" progId="">
                  <p:embed/>
                </p:oleObj>
              </mc:Choice>
              <mc:Fallback>
                <p:oleObj name="Equation" r:id="rId3" imgW="4190760" imgH="2082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3"/>
          <p:cNvGraphicFramePr>
            <a:graphicFrameLocks noChangeAspect="1"/>
          </p:cNvGraphicFramePr>
          <p:nvPr/>
        </p:nvGraphicFramePr>
        <p:xfrm>
          <a:off x="811213" y="4248150"/>
          <a:ext cx="8412162" cy="1887538"/>
        </p:xfrm>
        <a:graphic>
          <a:graphicData uri="http://schemas.openxmlformats.org/presentationml/2006/ole">
            <mc:AlternateContent xmlns:mc="http://schemas.openxmlformats.org/markup-compatibility/2006">
              <mc:Choice xmlns:v="urn:schemas-microsoft-com:vml" Requires="v">
                <p:oleObj spid="_x0000_s67637" name="Equation" r:id="rId5" imgW="4076640" imgH="888840" progId="">
                  <p:embed/>
                </p:oleObj>
              </mc:Choice>
              <mc:Fallback>
                <p:oleObj name="Equation" r:id="rId5" imgW="4076640" imgH="8888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3" y="4248150"/>
                        <a:ext cx="841216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9" name="Line 4"/>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0" name="Line 5"/>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1" name="Line 6"/>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2" name="Line 7"/>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3" name="Line 8"/>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4" name="Line 9"/>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5" name="Line 10"/>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F6DAA6E-603B-49BC-B6D8-5518D025B59E}" type="slidenum">
              <a:rPr lang="zh-CN" altLang="en-US" sz="1200">
                <a:solidFill>
                  <a:srgbClr val="000000"/>
                </a:solidFill>
              </a:rPr>
              <a:pPr eaLnBrk="1" hangingPunct="1"/>
              <a:t>78</a:t>
            </a:fld>
            <a:endParaRPr lang="en-US" altLang="zh-CN" sz="1200">
              <a:solidFill>
                <a:srgbClr val="000000"/>
              </a:solidFill>
            </a:endParaRPr>
          </a:p>
        </p:txBody>
      </p:sp>
      <p:graphicFrame>
        <p:nvGraphicFramePr>
          <p:cNvPr id="68610"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8662" name="Equation" r:id="rId3" imgW="4190760" imgH="2082600" progId="">
                  <p:embed/>
                </p:oleObj>
              </mc:Choice>
              <mc:Fallback>
                <p:oleObj name="Equation" r:id="rId3" imgW="4190760" imgH="2082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Line 3"/>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4" name="Line 4"/>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5" name="Line 5"/>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6" name="Line 6"/>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7" name="Line 7"/>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8" name="Line 8"/>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9" name="Line 9"/>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20" name="Text Box 10"/>
          <p:cNvSpPr txBox="1">
            <a:spLocks noChangeArrowheads="1"/>
          </p:cNvSpPr>
          <p:nvPr/>
        </p:nvSpPr>
        <p:spPr bwMode="auto">
          <a:xfrm>
            <a:off x="1095375" y="4148138"/>
            <a:ext cx="8048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手工计算时，可直接在矩阵上进行，</a:t>
            </a:r>
          </a:p>
          <a:p>
            <a:pPr eaLnBrk="1" hangingPunct="1">
              <a:lnSpc>
                <a:spcPct val="125000"/>
              </a:lnSpc>
            </a:pPr>
            <a:r>
              <a:rPr lang="en-US" altLang="zh-CN" i="1"/>
              <a:t>u</a:t>
            </a:r>
            <a:r>
              <a:rPr lang="en-US" altLang="zh-CN" i="1" baseline="-25000"/>
              <a:t>kj</a:t>
            </a:r>
            <a:r>
              <a:rPr lang="en-US" altLang="zh-CN"/>
              <a:t>(</a:t>
            </a:r>
            <a:r>
              <a:rPr lang="en-US" altLang="zh-CN" i="1"/>
              <a:t>j</a:t>
            </a:r>
            <a:r>
              <a:rPr lang="en-US" altLang="zh-CN"/>
              <a:t>=</a:t>
            </a:r>
            <a:r>
              <a:rPr lang="en-US" altLang="zh-CN" i="1"/>
              <a:t>k</a:t>
            </a:r>
            <a:r>
              <a:rPr lang="en-US" altLang="zh-CN"/>
              <a:t>, </a:t>
            </a:r>
            <a:r>
              <a:rPr lang="en-US" altLang="zh-CN" i="1"/>
              <a:t>k+</a:t>
            </a:r>
            <a:r>
              <a:rPr lang="en-US" altLang="zh-CN"/>
              <a:t>1,…,</a:t>
            </a:r>
            <a:r>
              <a:rPr lang="en-US" altLang="zh-CN" i="1"/>
              <a:t>n</a:t>
            </a:r>
            <a:r>
              <a:rPr lang="en-US" altLang="zh-CN"/>
              <a:t>+1)</a:t>
            </a:r>
            <a:r>
              <a:rPr lang="zh-CN" altLang="en-US"/>
              <a:t>等于</a:t>
            </a:r>
            <a:r>
              <a:rPr lang="en-US" altLang="zh-CN" i="1"/>
              <a:t>a</a:t>
            </a:r>
            <a:r>
              <a:rPr lang="en-US" altLang="zh-CN" i="1" baseline="-25000"/>
              <a:t>kj</a:t>
            </a:r>
            <a:r>
              <a:rPr lang="zh-CN" altLang="en-US"/>
              <a:t>减去已算出的</a:t>
            </a:r>
            <a:r>
              <a:rPr lang="en-US" altLang="zh-CN" i="1"/>
              <a:t>L</a:t>
            </a:r>
            <a:r>
              <a:rPr lang="zh-CN" altLang="en-US"/>
              <a:t>的第</a:t>
            </a:r>
            <a:r>
              <a:rPr lang="en-US" altLang="zh-CN" i="1"/>
              <a:t>k</a:t>
            </a:r>
            <a:r>
              <a:rPr lang="zh-CN" altLang="en-US"/>
              <a:t>行元素乘以已算出的</a:t>
            </a:r>
            <a:r>
              <a:rPr lang="en-US" altLang="zh-CN" i="1"/>
              <a:t>U</a:t>
            </a:r>
            <a:r>
              <a:rPr lang="zh-CN" altLang="en-US"/>
              <a:t>的第</a:t>
            </a:r>
            <a:r>
              <a:rPr lang="en-US" altLang="zh-CN" i="1"/>
              <a:t>j</a:t>
            </a:r>
            <a:r>
              <a:rPr lang="zh-CN" altLang="en-US"/>
              <a:t>列对应的元素；</a:t>
            </a:r>
            <a:endParaRPr lang="zh-CN" altLang="en-US" i="1" baseline="-25000"/>
          </a:p>
        </p:txBody>
      </p:sp>
      <p:sp>
        <p:nvSpPr>
          <p:cNvPr id="68621" name="Line 11"/>
          <p:cNvSpPr>
            <a:spLocks noChangeShapeType="1"/>
          </p:cNvSpPr>
          <p:nvPr/>
        </p:nvSpPr>
        <p:spPr bwMode="auto">
          <a:xfrm>
            <a:off x="5003800" y="2060575"/>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8611" name="Object 12"/>
          <p:cNvGraphicFramePr>
            <a:graphicFrameLocks noChangeAspect="1"/>
          </p:cNvGraphicFramePr>
          <p:nvPr/>
        </p:nvGraphicFramePr>
        <p:xfrm>
          <a:off x="1360488" y="5484813"/>
          <a:ext cx="7154862" cy="915987"/>
        </p:xfrm>
        <a:graphic>
          <a:graphicData uri="http://schemas.openxmlformats.org/presentationml/2006/ole">
            <mc:AlternateContent xmlns:mc="http://schemas.openxmlformats.org/markup-compatibility/2006">
              <mc:Choice xmlns:v="urn:schemas-microsoft-com:vml" Requires="v">
                <p:oleObj spid="_x0000_s68663" name="Equation" r:id="rId5" imgW="3466800" imgH="431640" progId="">
                  <p:embed/>
                </p:oleObj>
              </mc:Choice>
              <mc:Fallback>
                <p:oleObj name="Equation" r:id="rId5" imgW="3466800" imgH="43164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488" y="5484813"/>
                        <a:ext cx="7154862"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7673EFB-8BE4-4D71-8187-FC608A315253}" type="slidenum">
              <a:rPr lang="zh-CN" altLang="en-US" sz="1200">
                <a:solidFill>
                  <a:srgbClr val="000000"/>
                </a:solidFill>
              </a:rPr>
              <a:pPr eaLnBrk="1" hangingPunct="1"/>
              <a:t>79</a:t>
            </a:fld>
            <a:endParaRPr lang="en-US" altLang="zh-CN" sz="1200">
              <a:solidFill>
                <a:srgbClr val="000000"/>
              </a:solidFill>
            </a:endParaRPr>
          </a:p>
        </p:txBody>
      </p:sp>
      <p:graphicFrame>
        <p:nvGraphicFramePr>
          <p:cNvPr id="69634"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9686" name="Equation" r:id="rId3" imgW="4190760" imgH="2082600" progId="Equation.DSMT4">
                  <p:embed/>
                </p:oleObj>
              </mc:Choice>
              <mc:Fallback>
                <p:oleObj name="Equation" r:id="rId3" imgW="4190760" imgH="2082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7" name="Line 3"/>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8" name="Line 4"/>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9" name="Line 5"/>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Line 6"/>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1" name="Line 7"/>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Line 8"/>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3" name="Line 9"/>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Line 10"/>
          <p:cNvSpPr>
            <a:spLocks noChangeShapeType="1"/>
          </p:cNvSpPr>
          <p:nvPr/>
        </p:nvSpPr>
        <p:spPr bwMode="auto">
          <a:xfrm>
            <a:off x="5003800" y="2060575"/>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Text Box 11"/>
          <p:cNvSpPr txBox="1">
            <a:spLocks noChangeArrowheads="1"/>
          </p:cNvSpPr>
          <p:nvPr/>
        </p:nvSpPr>
        <p:spPr bwMode="auto">
          <a:xfrm>
            <a:off x="900113" y="4149725"/>
            <a:ext cx="8048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a:t>l</a:t>
            </a:r>
            <a:r>
              <a:rPr lang="en-US" altLang="zh-CN" i="1" baseline="-25000"/>
              <a:t>ik</a:t>
            </a:r>
            <a:r>
              <a:rPr lang="en-US" altLang="zh-CN"/>
              <a:t>(</a:t>
            </a:r>
            <a:r>
              <a:rPr lang="en-US" altLang="zh-CN" i="1"/>
              <a:t>i</a:t>
            </a:r>
            <a:r>
              <a:rPr lang="en-US" altLang="zh-CN"/>
              <a:t>=</a:t>
            </a:r>
            <a:r>
              <a:rPr lang="en-US" altLang="zh-CN" i="1"/>
              <a:t>k+</a:t>
            </a:r>
            <a:r>
              <a:rPr lang="en-US" altLang="zh-CN"/>
              <a:t>1, </a:t>
            </a:r>
            <a:r>
              <a:rPr lang="en-US" altLang="zh-CN" i="1"/>
              <a:t>k+2</a:t>
            </a:r>
            <a:r>
              <a:rPr lang="en-US" altLang="zh-CN"/>
              <a:t>,…,</a:t>
            </a:r>
            <a:r>
              <a:rPr lang="en-US" altLang="zh-CN" i="1"/>
              <a:t>n</a:t>
            </a:r>
            <a:r>
              <a:rPr lang="en-US" altLang="zh-CN"/>
              <a:t>)</a:t>
            </a:r>
            <a:r>
              <a:rPr lang="zh-CN" altLang="en-US"/>
              <a:t>等于</a:t>
            </a:r>
            <a:r>
              <a:rPr lang="en-US" altLang="zh-CN" i="1"/>
              <a:t>a</a:t>
            </a:r>
            <a:r>
              <a:rPr lang="en-US" altLang="zh-CN" i="1" baseline="-25000"/>
              <a:t>ik</a:t>
            </a:r>
            <a:r>
              <a:rPr lang="zh-CN" altLang="en-US"/>
              <a:t>减去已算出的</a:t>
            </a:r>
            <a:r>
              <a:rPr lang="en-US" altLang="zh-CN" i="1"/>
              <a:t>L</a:t>
            </a:r>
            <a:r>
              <a:rPr lang="zh-CN" altLang="en-US"/>
              <a:t>的第</a:t>
            </a:r>
            <a:r>
              <a:rPr lang="en-US" altLang="zh-CN" i="1"/>
              <a:t>i</a:t>
            </a:r>
            <a:r>
              <a:rPr lang="zh-CN" altLang="en-US"/>
              <a:t>行元素乘以已算出的</a:t>
            </a:r>
            <a:r>
              <a:rPr lang="en-US" altLang="zh-CN" i="1"/>
              <a:t>U</a:t>
            </a:r>
            <a:r>
              <a:rPr lang="zh-CN" altLang="en-US"/>
              <a:t>的第</a:t>
            </a:r>
            <a:r>
              <a:rPr lang="en-US" altLang="zh-CN" i="1"/>
              <a:t>k</a:t>
            </a:r>
            <a:r>
              <a:rPr lang="zh-CN" altLang="en-US"/>
              <a:t>列对应的元素，再除以</a:t>
            </a:r>
            <a:r>
              <a:rPr lang="en-US" altLang="zh-CN" i="1"/>
              <a:t>u</a:t>
            </a:r>
            <a:r>
              <a:rPr lang="en-US" altLang="zh-CN" i="1" baseline="-25000"/>
              <a:t>kk</a:t>
            </a:r>
            <a:r>
              <a:rPr lang="zh-CN" altLang="en-US"/>
              <a:t>；</a:t>
            </a:r>
            <a:endParaRPr lang="zh-CN" altLang="en-US" i="1" baseline="-25000"/>
          </a:p>
        </p:txBody>
      </p:sp>
      <p:graphicFrame>
        <p:nvGraphicFramePr>
          <p:cNvPr id="69635" name="Object 12"/>
          <p:cNvGraphicFramePr>
            <a:graphicFrameLocks noChangeAspect="1"/>
          </p:cNvGraphicFramePr>
          <p:nvPr/>
        </p:nvGraphicFramePr>
        <p:xfrm>
          <a:off x="1066800" y="5103813"/>
          <a:ext cx="7521575" cy="915987"/>
        </p:xfrm>
        <a:graphic>
          <a:graphicData uri="http://schemas.openxmlformats.org/presentationml/2006/ole">
            <mc:AlternateContent xmlns:mc="http://schemas.openxmlformats.org/markup-compatibility/2006">
              <mc:Choice xmlns:v="urn:schemas-microsoft-com:vml" Requires="v">
                <p:oleObj spid="_x0000_s69687" name="Equation" r:id="rId5" imgW="3644640" imgH="431640" progId="">
                  <p:embed/>
                </p:oleObj>
              </mc:Choice>
              <mc:Fallback>
                <p:oleObj name="Equation" r:id="rId5" imgW="3644640" imgH="43164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103813"/>
                        <a:ext cx="7521575"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3B0E49-D930-4C33-81FD-2C32FD2F1D37}" type="slidenum">
              <a:rPr lang="zh-CN" altLang="en-US" sz="1200">
                <a:solidFill>
                  <a:srgbClr val="000000"/>
                </a:solidFill>
              </a:rPr>
              <a:pPr eaLnBrk="1" hangingPunct="1"/>
              <a:t>8</a:t>
            </a:fld>
            <a:endParaRPr lang="en-US" altLang="zh-CN" sz="1200">
              <a:solidFill>
                <a:srgbClr val="000000"/>
              </a:solidFill>
            </a:endParaRPr>
          </a:p>
        </p:txBody>
      </p:sp>
      <p:sp>
        <p:nvSpPr>
          <p:cNvPr id="114691" name="Rectangle 2"/>
          <p:cNvSpPr>
            <a:spLocks noChangeArrowheads="1"/>
          </p:cNvSpPr>
          <p:nvPr/>
        </p:nvSpPr>
        <p:spPr bwMode="auto">
          <a:xfrm>
            <a:off x="500063" y="5715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3. 2</a:t>
            </a:r>
            <a:r>
              <a:rPr lang="en-GB" altLang="zh-CN" b="1"/>
              <a:t>. </a:t>
            </a:r>
            <a:r>
              <a:rPr lang="en-US" altLang="zh-CN" b="1"/>
              <a:t>1 </a:t>
            </a:r>
            <a:r>
              <a:rPr lang="zh-CN" altLang="en-US" b="1">
                <a:latin typeface="宋体" panose="02010600030101010101" pitchFamily="2" charset="-122"/>
              </a:rPr>
              <a:t>高斯消去法</a:t>
            </a:r>
            <a:r>
              <a:rPr lang="zh-CN" altLang="en-GB" b="1">
                <a:latin typeface="宋体" panose="02010600030101010101" pitchFamily="2" charset="-122"/>
              </a:rPr>
              <a:t>的基本思想</a:t>
            </a:r>
          </a:p>
        </p:txBody>
      </p:sp>
      <p:sp>
        <p:nvSpPr>
          <p:cNvPr id="114692" name="Rectangle 3"/>
          <p:cNvSpPr>
            <a:spLocks noChangeArrowheads="1"/>
          </p:cNvSpPr>
          <p:nvPr/>
        </p:nvSpPr>
        <p:spPr bwMode="auto">
          <a:xfrm>
            <a:off x="571500" y="4429125"/>
            <a:ext cx="8001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latin typeface="宋体" panose="02010600030101010101" pitchFamily="2" charset="-122"/>
              </a:rPr>
              <a:t>    </a:t>
            </a:r>
            <a:r>
              <a:rPr lang="zh-CN" altLang="en-US" b="1" dirty="0">
                <a:solidFill>
                  <a:srgbClr val="FF0000"/>
                </a:solidFill>
                <a:latin typeface="宋体" panose="02010600030101010101" pitchFamily="2" charset="-122"/>
              </a:rPr>
              <a:t>高斯消去法</a:t>
            </a:r>
            <a:r>
              <a:rPr lang="zh-CN" altLang="en-US" b="1" dirty="0">
                <a:latin typeface="宋体" panose="02010600030101010101" pitchFamily="2" charset="-122"/>
              </a:rPr>
              <a:t>是一个古老的求解线性方程组的方法，但由它改进、变形得到的</a:t>
            </a:r>
            <a:r>
              <a:rPr lang="zh-CN" altLang="en-US" b="1" dirty="0">
                <a:solidFill>
                  <a:srgbClr val="FF0000"/>
                </a:solidFill>
                <a:latin typeface="宋体" panose="02010600030101010101" pitchFamily="2" charset="-122"/>
              </a:rPr>
              <a:t>选主元素消去法</a:t>
            </a:r>
            <a:r>
              <a:rPr lang="zh-CN" altLang="en-US" b="1" dirty="0">
                <a:latin typeface="宋体" panose="02010600030101010101" pitchFamily="2" charset="-122"/>
              </a:rPr>
              <a:t>、</a:t>
            </a:r>
            <a:r>
              <a:rPr lang="zh-CN" altLang="en-US" b="1" dirty="0">
                <a:solidFill>
                  <a:srgbClr val="FF0000"/>
                </a:solidFill>
                <a:latin typeface="宋体" panose="02010600030101010101" pitchFamily="2" charset="-122"/>
              </a:rPr>
              <a:t>三角分解法</a:t>
            </a:r>
            <a:r>
              <a:rPr lang="zh-CN" altLang="en-US" b="1" dirty="0">
                <a:latin typeface="宋体" panose="02010600030101010101" pitchFamily="2" charset="-122"/>
              </a:rPr>
              <a:t>仍然是目前计算机上</a:t>
            </a:r>
            <a:r>
              <a:rPr lang="zh-CN" altLang="en-US" b="1" dirty="0">
                <a:solidFill>
                  <a:srgbClr val="FF0000"/>
                </a:solidFill>
                <a:latin typeface="宋体" panose="02010600030101010101" pitchFamily="2" charset="-122"/>
              </a:rPr>
              <a:t>常用的有效方法</a:t>
            </a:r>
            <a:r>
              <a:rPr lang="zh-CN" altLang="en-US" b="1" dirty="0">
                <a:latin typeface="宋体" panose="02010600030101010101" pitchFamily="2" charset="-122"/>
              </a:rPr>
              <a:t>。</a:t>
            </a:r>
            <a:r>
              <a:rPr lang="zh-CN" altLang="en-US" b="1" dirty="0"/>
              <a:t> </a:t>
            </a:r>
          </a:p>
        </p:txBody>
      </p:sp>
      <p:sp>
        <p:nvSpPr>
          <p:cNvPr id="114693"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3"/>
          <p:cNvGrpSpPr>
            <a:grpSpLocks/>
          </p:cNvGrpSpPr>
          <p:nvPr/>
        </p:nvGrpSpPr>
        <p:grpSpPr bwMode="auto">
          <a:xfrm>
            <a:off x="714375" y="1498600"/>
            <a:ext cx="7848600" cy="968375"/>
            <a:chOff x="432" y="2399"/>
            <a:chExt cx="4944" cy="610"/>
          </a:xfrm>
        </p:grpSpPr>
        <p:grpSp>
          <p:nvGrpSpPr>
            <p:cNvPr id="114707" name="Group 4"/>
            <p:cNvGrpSpPr>
              <a:grpSpLocks/>
            </p:cNvGrpSpPr>
            <p:nvPr/>
          </p:nvGrpSpPr>
          <p:grpSpPr bwMode="auto">
            <a:xfrm>
              <a:off x="432" y="2399"/>
              <a:ext cx="720" cy="610"/>
              <a:chOff x="384" y="1968"/>
              <a:chExt cx="720" cy="675"/>
            </a:xfrm>
          </p:grpSpPr>
          <p:pic>
            <p:nvPicPr>
              <p:cNvPr id="114709" name="Picture 5" descr="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10" name="Text Box 6"/>
              <p:cNvSpPr txBox="1">
                <a:spLocks noChangeArrowheads="1"/>
              </p:cNvSpPr>
              <p:nvPr/>
            </p:nvSpPr>
            <p:spPr bwMode="auto">
              <a:xfrm>
                <a:off x="768" y="2064"/>
                <a:ext cx="33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00000"/>
                    </a:solidFill>
                    <a:ea typeface="楷体_GB2312" pitchFamily="49" charset="-122"/>
                  </a:rPr>
                  <a:t>思路</a:t>
                </a:r>
              </a:p>
            </p:txBody>
          </p:sp>
        </p:grpSp>
        <p:sp>
          <p:nvSpPr>
            <p:cNvPr id="114708" name="Text Box 7"/>
            <p:cNvSpPr txBox="1">
              <a:spLocks noChangeArrowheads="1"/>
            </p:cNvSpPr>
            <p:nvPr/>
          </p:nvSpPr>
          <p:spPr bwMode="auto">
            <a:xfrm>
              <a:off x="1152" y="2496"/>
              <a:ext cx="4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楷体_GB2312" pitchFamily="49" charset="-122"/>
                  <a:ea typeface="楷体_GB2312" pitchFamily="49" charset="-122"/>
                </a:rPr>
                <a:t>首先将</a:t>
              </a:r>
              <a:r>
                <a:rPr lang="en-US" altLang="zh-CN" b="1" i="1" dirty="0">
                  <a:solidFill>
                    <a:srgbClr val="FF0000"/>
                  </a:solidFill>
                  <a:ea typeface="楷体_GB2312" pitchFamily="49" charset="-122"/>
                </a:rPr>
                <a:t>A</a:t>
              </a:r>
              <a:r>
                <a:rPr lang="zh-CN" altLang="en-US" b="1" dirty="0">
                  <a:solidFill>
                    <a:srgbClr val="FF0000"/>
                  </a:solidFill>
                  <a:latin typeface="楷体_GB2312" pitchFamily="49" charset="-122"/>
                  <a:ea typeface="楷体_GB2312" pitchFamily="49" charset="-122"/>
                </a:rPr>
                <a:t>化为上三角阵，再回代求解 </a:t>
              </a:r>
              <a:r>
                <a:rPr lang="zh-CN" altLang="en-US" sz="2000" b="1" dirty="0">
                  <a:ea typeface="楷体_GB2312" pitchFamily="49" charset="-122"/>
                </a:rPr>
                <a:t>。</a:t>
              </a:r>
            </a:p>
          </p:txBody>
        </p:sp>
      </p:grpSp>
      <p:grpSp>
        <p:nvGrpSpPr>
          <p:cNvPr id="4" name="Group 9"/>
          <p:cNvGrpSpPr>
            <a:grpSpLocks/>
          </p:cNvGrpSpPr>
          <p:nvPr/>
        </p:nvGrpSpPr>
        <p:grpSpPr bwMode="auto">
          <a:xfrm>
            <a:off x="3059113" y="2492375"/>
            <a:ext cx="2362200" cy="1143000"/>
            <a:chOff x="2056" y="3304"/>
            <a:chExt cx="1488" cy="720"/>
          </a:xfrm>
        </p:grpSpPr>
        <p:grpSp>
          <p:nvGrpSpPr>
            <p:cNvPr id="114696" name="Group 10"/>
            <p:cNvGrpSpPr>
              <a:grpSpLocks/>
            </p:cNvGrpSpPr>
            <p:nvPr/>
          </p:nvGrpSpPr>
          <p:grpSpPr bwMode="auto">
            <a:xfrm>
              <a:off x="2056" y="3304"/>
              <a:ext cx="1488" cy="720"/>
              <a:chOff x="576" y="3168"/>
              <a:chExt cx="1488" cy="720"/>
            </a:xfrm>
          </p:grpSpPr>
          <p:sp>
            <p:nvSpPr>
              <p:cNvPr id="114703" name="Rectangle 11"/>
              <p:cNvSpPr>
                <a:spLocks noChangeArrowheads="1"/>
              </p:cNvSpPr>
              <p:nvPr/>
            </p:nvSpPr>
            <p:spPr bwMode="auto">
              <a:xfrm>
                <a:off x="576" y="3168"/>
                <a:ext cx="81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4" name="Rectangle 12"/>
              <p:cNvSpPr>
                <a:spLocks noChangeArrowheads="1"/>
              </p:cNvSpPr>
              <p:nvPr/>
            </p:nvSpPr>
            <p:spPr bwMode="auto">
              <a:xfrm>
                <a:off x="1488" y="3168"/>
                <a:ext cx="9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5" name="Text Box 13"/>
              <p:cNvSpPr txBox="1">
                <a:spLocks noChangeArrowheads="1"/>
              </p:cNvSpPr>
              <p:nvPr/>
            </p:nvSpPr>
            <p:spPr bwMode="auto">
              <a:xfrm>
                <a:off x="1632" y="3360"/>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t>=</a:t>
                </a:r>
              </a:p>
            </p:txBody>
          </p:sp>
          <p:sp>
            <p:nvSpPr>
              <p:cNvPr id="114706" name="Rectangle 14"/>
              <p:cNvSpPr>
                <a:spLocks noChangeArrowheads="1"/>
              </p:cNvSpPr>
              <p:nvPr/>
            </p:nvSpPr>
            <p:spPr bwMode="auto">
              <a:xfrm>
                <a:off x="1968" y="3168"/>
                <a:ext cx="9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4697" name="Rectangle 15"/>
            <p:cNvSpPr>
              <a:spLocks noChangeArrowheads="1"/>
            </p:cNvSpPr>
            <p:nvPr/>
          </p:nvSpPr>
          <p:spPr bwMode="auto">
            <a:xfrm>
              <a:off x="3448" y="3400"/>
              <a:ext cx="96" cy="624"/>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4698" name="Group 16"/>
            <p:cNvGrpSpPr>
              <a:grpSpLocks/>
            </p:cNvGrpSpPr>
            <p:nvPr/>
          </p:nvGrpSpPr>
          <p:grpSpPr bwMode="auto">
            <a:xfrm>
              <a:off x="2056" y="3304"/>
              <a:ext cx="816" cy="720"/>
              <a:chOff x="576" y="3168"/>
              <a:chExt cx="816" cy="720"/>
            </a:xfrm>
          </p:grpSpPr>
          <p:sp>
            <p:nvSpPr>
              <p:cNvPr id="114701" name="AutoShape 17"/>
              <p:cNvSpPr>
                <a:spLocks noChangeArrowheads="1"/>
              </p:cNvSpPr>
              <p:nvPr/>
            </p:nvSpPr>
            <p:spPr bwMode="auto">
              <a:xfrm>
                <a:off x="576" y="3168"/>
                <a:ext cx="816" cy="720"/>
              </a:xfrm>
              <a:prstGeom prst="rtTriangle">
                <a:avLst/>
              </a:prstGeom>
              <a:solidFill>
                <a:srgbClr val="FFFFCC"/>
              </a:solidFill>
              <a:ln w="9525">
                <a:solidFill>
                  <a:srgbClr val="FFFFCC"/>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2" name="AutoShape 18"/>
              <p:cNvSpPr>
                <a:spLocks noChangeArrowheads="1"/>
              </p:cNvSpPr>
              <p:nvPr/>
            </p:nvSpPr>
            <p:spPr bwMode="auto">
              <a:xfrm flipH="1" flipV="1">
                <a:off x="686" y="3264"/>
                <a:ext cx="703" cy="624"/>
              </a:xfrm>
              <a:prstGeom prst="rtTriangle">
                <a:avLst/>
              </a:prstGeom>
              <a:solidFill>
                <a:schemeClr val="accent2"/>
              </a:solidFill>
              <a:ln w="9525">
                <a:solidFill>
                  <a:schemeClr val="accent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4699" name="Rectangle 19"/>
            <p:cNvSpPr>
              <a:spLocks noChangeArrowheads="1"/>
            </p:cNvSpPr>
            <p:nvPr/>
          </p:nvSpPr>
          <p:spPr bwMode="auto">
            <a:xfrm>
              <a:off x="2968" y="3928"/>
              <a:ext cx="96" cy="96"/>
            </a:xfrm>
            <a:prstGeom prst="rect">
              <a:avLst/>
            </a:prstGeom>
            <a:solidFill>
              <a:srgbClr val="009900"/>
            </a:solidFill>
            <a:ln w="9525">
              <a:solidFill>
                <a:srgbClr val="0099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0" name="Rectangle 20"/>
            <p:cNvSpPr>
              <a:spLocks noChangeArrowheads="1"/>
            </p:cNvSpPr>
            <p:nvPr/>
          </p:nvSpPr>
          <p:spPr bwMode="auto">
            <a:xfrm>
              <a:off x="2968" y="3304"/>
              <a:ext cx="96" cy="624"/>
            </a:xfrm>
            <a:prstGeom prst="rect">
              <a:avLst/>
            </a:prstGeom>
            <a:solidFill>
              <a:srgbClr val="009900"/>
            </a:solidFill>
            <a:ln w="9525">
              <a:solidFill>
                <a:srgbClr val="0099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14DFFA7-48E3-49AB-9A5B-18378EB9685E}" type="slidenum">
              <a:rPr lang="zh-CN" altLang="en-US" sz="1200">
                <a:solidFill>
                  <a:srgbClr val="000000"/>
                </a:solidFill>
              </a:rPr>
              <a:pPr eaLnBrk="1" hangingPunct="1"/>
              <a:t>80</a:t>
            </a:fld>
            <a:endParaRPr lang="en-US" altLang="zh-CN" sz="1200">
              <a:solidFill>
                <a:srgbClr val="000000"/>
              </a:solidFill>
            </a:endParaRPr>
          </a:p>
        </p:txBody>
      </p:sp>
      <p:grpSp>
        <p:nvGrpSpPr>
          <p:cNvPr id="70660" name="Group 2"/>
          <p:cNvGrpSpPr>
            <a:grpSpLocks/>
          </p:cNvGrpSpPr>
          <p:nvPr/>
        </p:nvGrpSpPr>
        <p:grpSpPr bwMode="auto">
          <a:xfrm>
            <a:off x="5930900" y="0"/>
            <a:ext cx="3213100" cy="641350"/>
            <a:chOff x="1674" y="1940"/>
            <a:chExt cx="2024" cy="404"/>
          </a:xfrm>
        </p:grpSpPr>
        <p:sp>
          <p:nvSpPr>
            <p:cNvPr id="70663"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0664"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0661" name="Text Box 5"/>
          <p:cNvSpPr txBox="1">
            <a:spLocks noChangeArrowheads="1"/>
          </p:cNvSpPr>
          <p:nvPr/>
        </p:nvSpPr>
        <p:spPr bwMode="auto">
          <a:xfrm>
            <a:off x="1187450" y="47625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这样，经过</a:t>
            </a:r>
            <a:r>
              <a:rPr lang="en-US" altLang="zh-CN"/>
              <a:t>n</a:t>
            </a:r>
            <a:r>
              <a:rPr lang="zh-CN" altLang="en-US"/>
              <a:t>步，即可完成对矩阵的分解。</a:t>
            </a:r>
            <a:endParaRPr lang="en-US" altLang="zh-CN"/>
          </a:p>
        </p:txBody>
      </p:sp>
      <p:graphicFrame>
        <p:nvGraphicFramePr>
          <p:cNvPr id="70658" name="Object 6"/>
          <p:cNvGraphicFramePr>
            <a:graphicFrameLocks noChangeAspect="1"/>
          </p:cNvGraphicFramePr>
          <p:nvPr/>
        </p:nvGraphicFramePr>
        <p:xfrm>
          <a:off x="827088" y="908050"/>
          <a:ext cx="7635875" cy="3887788"/>
        </p:xfrm>
        <a:graphic>
          <a:graphicData uri="http://schemas.openxmlformats.org/presentationml/2006/ole">
            <mc:AlternateContent xmlns:mc="http://schemas.openxmlformats.org/markup-compatibility/2006">
              <mc:Choice xmlns:v="urn:schemas-microsoft-com:vml" Requires="v">
                <p:oleObj spid="_x0000_s70685" name="Equation" r:id="rId3" imgW="4190760" imgH="2082600" progId="">
                  <p:embed/>
                </p:oleObj>
              </mc:Choice>
              <mc:Fallback>
                <p:oleObj name="Equation" r:id="rId3" imgW="4190760" imgH="2082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908050"/>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Text Box 7"/>
          <p:cNvSpPr txBox="1">
            <a:spLocks noChangeArrowheads="1"/>
          </p:cNvSpPr>
          <p:nvPr/>
        </p:nvSpPr>
        <p:spPr bwMode="auto">
          <a:xfrm>
            <a:off x="1166813" y="4960938"/>
            <a:ext cx="7329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最后一列，即为列向量</a:t>
            </a:r>
            <a:r>
              <a:rPr lang="en-US" altLang="zh-CN" i="1"/>
              <a:t>y</a:t>
            </a:r>
            <a:r>
              <a:rPr lang="zh-CN" altLang="en-US"/>
              <a:t>，这样只需要解三角形方程组</a:t>
            </a:r>
          </a:p>
          <a:p>
            <a:pPr eaLnBrk="1" hangingPunct="1"/>
            <a:r>
              <a:rPr lang="en-US" altLang="zh-CN" i="1"/>
              <a:t>Ux</a:t>
            </a:r>
            <a:r>
              <a:rPr lang="en-US" altLang="zh-CN"/>
              <a:t>=</a:t>
            </a:r>
            <a:r>
              <a:rPr lang="en-US" altLang="zh-CN" i="1"/>
              <a:t>y</a:t>
            </a:r>
            <a:r>
              <a:rPr lang="zh-CN" altLang="en-US"/>
              <a:t>，即可得原方程组的解。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CFFE39-63B6-4822-984B-20DF9B1FBED9}" type="slidenum">
              <a:rPr lang="zh-CN" altLang="en-US" sz="1200">
                <a:solidFill>
                  <a:srgbClr val="000000"/>
                </a:solidFill>
              </a:rPr>
              <a:pPr eaLnBrk="1" hangingPunct="1"/>
              <a:t>81</a:t>
            </a:fld>
            <a:endParaRPr lang="en-US" altLang="zh-CN" sz="1200">
              <a:solidFill>
                <a:srgbClr val="000000"/>
              </a:solidFill>
            </a:endParaRPr>
          </a:p>
        </p:txBody>
      </p:sp>
      <p:sp>
        <p:nvSpPr>
          <p:cNvPr id="71685" name="Text Box 2"/>
          <p:cNvSpPr txBox="1">
            <a:spLocks noChangeArrowheads="1"/>
          </p:cNvSpPr>
          <p:nvPr/>
        </p:nvSpPr>
        <p:spPr bwMode="auto">
          <a:xfrm>
            <a:off x="1219200" y="6858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分解</a:t>
            </a:r>
            <a:r>
              <a:rPr lang="en-GB" altLang="zh-CN"/>
              <a:t>A=LU，</a:t>
            </a:r>
            <a:r>
              <a:rPr lang="zh-CN" altLang="en-GB"/>
              <a:t>并解方程组</a:t>
            </a:r>
            <a:r>
              <a:rPr lang="en-GB" altLang="zh-CN" b="1"/>
              <a:t>A</a:t>
            </a:r>
            <a:r>
              <a:rPr lang="en-GB" altLang="zh-CN" i="1"/>
              <a:t>x</a:t>
            </a:r>
            <a:r>
              <a:rPr lang="en-GB" altLang="zh-CN"/>
              <a:t>=</a:t>
            </a:r>
            <a:r>
              <a:rPr lang="en-GB" altLang="zh-CN" i="1"/>
              <a:t>b</a:t>
            </a:r>
            <a:r>
              <a:rPr lang="en-GB" altLang="zh-CN"/>
              <a:t>，</a:t>
            </a:r>
            <a:r>
              <a:rPr lang="zh-CN" altLang="en-GB"/>
              <a:t>其中</a:t>
            </a:r>
            <a:endParaRPr lang="zh-CN" altLang="en-US"/>
          </a:p>
        </p:txBody>
      </p:sp>
      <p:graphicFrame>
        <p:nvGraphicFramePr>
          <p:cNvPr id="71682" name="Object 3"/>
          <p:cNvGraphicFramePr>
            <a:graphicFrameLocks noChangeAspect="1"/>
          </p:cNvGraphicFramePr>
          <p:nvPr/>
        </p:nvGraphicFramePr>
        <p:xfrm>
          <a:off x="1828800" y="1295400"/>
          <a:ext cx="5675313" cy="1803400"/>
        </p:xfrm>
        <a:graphic>
          <a:graphicData uri="http://schemas.openxmlformats.org/presentationml/2006/ole">
            <mc:AlternateContent xmlns:mc="http://schemas.openxmlformats.org/markup-compatibility/2006">
              <mc:Choice xmlns:v="urn:schemas-microsoft-com:vml" Requires="v">
                <p:oleObj spid="_x0000_s71730" name="Equation" r:id="rId3" imgW="2412720" imgH="914400" progId="Equation.3">
                  <p:embed/>
                </p:oleObj>
              </mc:Choice>
              <mc:Fallback>
                <p:oleObj name="Equation" r:id="rId3" imgW="241272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95400"/>
                        <a:ext cx="5675313"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Text Box 4"/>
          <p:cNvSpPr txBox="1">
            <a:spLocks noChangeArrowheads="1"/>
          </p:cNvSpPr>
          <p:nvPr/>
        </p:nvSpPr>
        <p:spPr bwMode="auto">
          <a:xfrm>
            <a:off x="12954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解： </a:t>
            </a:r>
            <a:endParaRPr lang="zh-CN" altLang="en-US"/>
          </a:p>
        </p:txBody>
      </p:sp>
      <p:grpSp>
        <p:nvGrpSpPr>
          <p:cNvPr id="71687" name="Group 5"/>
          <p:cNvGrpSpPr>
            <a:grpSpLocks/>
          </p:cNvGrpSpPr>
          <p:nvPr/>
        </p:nvGrpSpPr>
        <p:grpSpPr bwMode="auto">
          <a:xfrm>
            <a:off x="5930900" y="0"/>
            <a:ext cx="3213100" cy="641350"/>
            <a:chOff x="1674" y="1940"/>
            <a:chExt cx="2024" cy="404"/>
          </a:xfrm>
        </p:grpSpPr>
        <p:sp>
          <p:nvSpPr>
            <p:cNvPr id="71688" name="Rectangle 6"/>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1689" name="Line 7"/>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1683" name="Object 8"/>
          <p:cNvGraphicFramePr>
            <a:graphicFrameLocks noChangeAspect="1"/>
          </p:cNvGraphicFramePr>
          <p:nvPr/>
        </p:nvGraphicFramePr>
        <p:xfrm>
          <a:off x="1331913" y="4292600"/>
          <a:ext cx="6840537" cy="1554163"/>
        </p:xfrm>
        <a:graphic>
          <a:graphicData uri="http://schemas.openxmlformats.org/presentationml/2006/ole">
            <mc:AlternateContent xmlns:mc="http://schemas.openxmlformats.org/markup-compatibility/2006">
              <mc:Choice xmlns:v="urn:schemas-microsoft-com:vml" Requires="v">
                <p:oleObj spid="_x0000_s71731" name="Equation" r:id="rId5" imgW="4025880" imgH="914400" progId="">
                  <p:embed/>
                </p:oleObj>
              </mc:Choice>
              <mc:Fallback>
                <p:oleObj name="Equation" r:id="rId5" imgW="4025880" imgH="9144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292600"/>
                        <a:ext cx="6840537"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B4657F-CBEC-43CA-9D96-4BFB0EF369FF}" type="slidenum">
              <a:rPr lang="zh-CN" altLang="en-US" sz="1200">
                <a:solidFill>
                  <a:srgbClr val="000000"/>
                </a:solidFill>
              </a:rPr>
              <a:pPr eaLnBrk="1" hangingPunct="1"/>
              <a:t>82</a:t>
            </a:fld>
            <a:endParaRPr lang="en-US" altLang="zh-CN" sz="1200">
              <a:solidFill>
                <a:srgbClr val="000000"/>
              </a:solidFill>
            </a:endParaRPr>
          </a:p>
        </p:txBody>
      </p:sp>
      <p:graphicFrame>
        <p:nvGraphicFramePr>
          <p:cNvPr id="72706" name="Object 2"/>
          <p:cNvGraphicFramePr>
            <a:graphicFrameLocks noChangeAspect="1"/>
          </p:cNvGraphicFramePr>
          <p:nvPr/>
        </p:nvGraphicFramePr>
        <p:xfrm>
          <a:off x="1676400" y="685800"/>
          <a:ext cx="4838700" cy="3657600"/>
        </p:xfrm>
        <a:graphic>
          <a:graphicData uri="http://schemas.openxmlformats.org/presentationml/2006/ole">
            <mc:AlternateContent xmlns:mc="http://schemas.openxmlformats.org/markup-compatibility/2006">
              <mc:Choice xmlns:v="urn:schemas-microsoft-com:vml" Requires="v">
                <p:oleObj spid="_x0000_s72815" name="Equation" r:id="rId3" imgW="2057400" imgH="1854000" progId="Equation.3">
                  <p:embed/>
                </p:oleObj>
              </mc:Choice>
              <mc:Fallback>
                <p:oleObj name="Equation" r:id="rId3" imgW="2057400" imgH="18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858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1" name="Text Box 3"/>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165892" name="Text Box 4"/>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893" name="Text Box 5"/>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5894" name="Text Box 6"/>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5895" name="Text Box 7"/>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896" name="Text Box 8"/>
          <p:cNvSpPr txBox="1">
            <a:spLocks noChangeArrowheads="1"/>
          </p:cNvSpPr>
          <p:nvPr/>
        </p:nvSpPr>
        <p:spPr bwMode="auto">
          <a:xfrm>
            <a:off x="12192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11</a:t>
            </a:r>
            <a:r>
              <a:rPr lang="en-GB" altLang="zh-CN"/>
              <a:t>=1</a:t>
            </a:r>
            <a:endParaRPr lang="en-US" altLang="zh-CN"/>
          </a:p>
        </p:txBody>
      </p:sp>
      <p:sp>
        <p:nvSpPr>
          <p:cNvPr id="165897" name="Text Box 9"/>
          <p:cNvSpPr txBox="1">
            <a:spLocks noChangeArrowheads="1"/>
          </p:cNvSpPr>
          <p:nvPr/>
        </p:nvSpPr>
        <p:spPr bwMode="auto">
          <a:xfrm>
            <a:off x="24384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12</a:t>
            </a:r>
            <a:r>
              <a:rPr lang="en-GB" altLang="zh-CN"/>
              <a:t>=2</a:t>
            </a:r>
            <a:endParaRPr lang="en-US" altLang="zh-CN"/>
          </a:p>
        </p:txBody>
      </p:sp>
      <p:sp>
        <p:nvSpPr>
          <p:cNvPr id="165898" name="Text Box 10"/>
          <p:cNvSpPr txBox="1">
            <a:spLocks noChangeArrowheads="1"/>
          </p:cNvSpPr>
          <p:nvPr/>
        </p:nvSpPr>
        <p:spPr bwMode="auto">
          <a:xfrm>
            <a:off x="35814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13</a:t>
            </a:r>
            <a:r>
              <a:rPr lang="en-GB" altLang="zh-CN"/>
              <a:t>=3</a:t>
            </a:r>
            <a:endParaRPr lang="en-US" altLang="zh-CN"/>
          </a:p>
        </p:txBody>
      </p:sp>
      <p:sp>
        <p:nvSpPr>
          <p:cNvPr id="165899" name="Text Box 11"/>
          <p:cNvSpPr txBox="1">
            <a:spLocks noChangeArrowheads="1"/>
          </p:cNvSpPr>
          <p:nvPr/>
        </p:nvSpPr>
        <p:spPr bwMode="auto">
          <a:xfrm>
            <a:off x="46482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14</a:t>
            </a:r>
            <a:r>
              <a:rPr lang="en-GB" altLang="zh-CN"/>
              <a:t>=-4</a:t>
            </a:r>
            <a:endParaRPr lang="en-US" altLang="zh-CN"/>
          </a:p>
        </p:txBody>
      </p:sp>
      <p:graphicFrame>
        <p:nvGraphicFramePr>
          <p:cNvPr id="165900" name="Object 12"/>
          <p:cNvGraphicFramePr>
            <a:graphicFrameLocks noChangeAspect="1"/>
          </p:cNvGraphicFramePr>
          <p:nvPr/>
        </p:nvGraphicFramePr>
        <p:xfrm>
          <a:off x="5908675" y="4419600"/>
          <a:ext cx="2259013" cy="415925"/>
        </p:xfrm>
        <a:graphic>
          <a:graphicData uri="http://schemas.openxmlformats.org/presentationml/2006/ole">
            <mc:AlternateContent xmlns:mc="http://schemas.openxmlformats.org/markup-compatibility/2006">
              <mc:Choice xmlns:v="urn:schemas-microsoft-com:vml" Requires="v">
                <p:oleObj spid="_x0000_s72816" name="Equation" r:id="rId5" imgW="812520" imgH="228600" progId="">
                  <p:embed/>
                </p:oleObj>
              </mc:Choice>
              <mc:Fallback>
                <p:oleObj name="Equation" r:id="rId5" imgW="812520" imgH="2286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8675" y="4419600"/>
                        <a:ext cx="2259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1" name="Text Box 13"/>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5902" name="Text Box 14"/>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903" name="Text Box 15"/>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5904" name="Text Box 16"/>
          <p:cNvSpPr txBox="1">
            <a:spLocks noChangeArrowheads="1"/>
          </p:cNvSpPr>
          <p:nvPr/>
        </p:nvSpPr>
        <p:spPr bwMode="auto">
          <a:xfrm>
            <a:off x="1219200" y="5029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21</a:t>
            </a:r>
            <a:r>
              <a:rPr lang="en-GB" altLang="zh-CN"/>
              <a:t>=-3/1=-3</a:t>
            </a:r>
            <a:endParaRPr lang="en-US" altLang="zh-CN"/>
          </a:p>
        </p:txBody>
      </p:sp>
      <p:sp>
        <p:nvSpPr>
          <p:cNvPr id="165905" name="Text Box 17"/>
          <p:cNvSpPr txBox="1">
            <a:spLocks noChangeArrowheads="1"/>
          </p:cNvSpPr>
          <p:nvPr/>
        </p:nvSpPr>
        <p:spPr bwMode="auto">
          <a:xfrm>
            <a:off x="1219200" y="55626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31</a:t>
            </a:r>
            <a:r>
              <a:rPr lang="en-GB" altLang="zh-CN"/>
              <a:t>=2/1=2</a:t>
            </a:r>
            <a:endParaRPr lang="en-US" altLang="zh-CN"/>
          </a:p>
        </p:txBody>
      </p:sp>
      <p:sp>
        <p:nvSpPr>
          <p:cNvPr id="165906" name="Text Box 18"/>
          <p:cNvSpPr txBox="1">
            <a:spLocks noChangeArrowheads="1"/>
          </p:cNvSpPr>
          <p:nvPr/>
        </p:nvSpPr>
        <p:spPr bwMode="auto">
          <a:xfrm>
            <a:off x="1295400" y="6172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i="1" baseline="-25000"/>
              <a:t>4</a:t>
            </a:r>
            <a:r>
              <a:rPr lang="en-GB" altLang="zh-CN" baseline="-25000"/>
              <a:t>1</a:t>
            </a:r>
            <a:r>
              <a:rPr lang="en-GB" altLang="zh-CN"/>
              <a:t>=4/1=4</a:t>
            </a:r>
            <a:endParaRPr lang="en-US" altLang="zh-CN"/>
          </a:p>
        </p:txBody>
      </p:sp>
      <p:sp>
        <p:nvSpPr>
          <p:cNvPr id="72726" name="Line 19"/>
          <p:cNvSpPr>
            <a:spLocks noChangeShapeType="1"/>
          </p:cNvSpPr>
          <p:nvPr/>
        </p:nvSpPr>
        <p:spPr bwMode="auto">
          <a:xfrm>
            <a:off x="2590800" y="3048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7" name="Line 20"/>
          <p:cNvSpPr>
            <a:spLocks noChangeShapeType="1"/>
          </p:cNvSpPr>
          <p:nvPr/>
        </p:nvSpPr>
        <p:spPr bwMode="auto">
          <a:xfrm>
            <a:off x="3200400" y="3048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8" name="Line 21"/>
          <p:cNvSpPr>
            <a:spLocks noChangeShapeType="1"/>
          </p:cNvSpPr>
          <p:nvPr/>
        </p:nvSpPr>
        <p:spPr bwMode="auto">
          <a:xfrm>
            <a:off x="3200400" y="3429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9" name="Line 22"/>
          <p:cNvSpPr>
            <a:spLocks noChangeShapeType="1"/>
          </p:cNvSpPr>
          <p:nvPr/>
        </p:nvSpPr>
        <p:spPr bwMode="auto">
          <a:xfrm>
            <a:off x="38100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0" name="Line 23"/>
          <p:cNvSpPr>
            <a:spLocks noChangeShapeType="1"/>
          </p:cNvSpPr>
          <p:nvPr/>
        </p:nvSpPr>
        <p:spPr bwMode="auto">
          <a:xfrm>
            <a:off x="3810000" y="3810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1" name="Line 24"/>
          <p:cNvSpPr>
            <a:spLocks noChangeShapeType="1"/>
          </p:cNvSpPr>
          <p:nvPr/>
        </p:nvSpPr>
        <p:spPr bwMode="auto">
          <a:xfrm>
            <a:off x="44196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2708" name="Object 25"/>
          <p:cNvGraphicFramePr>
            <a:graphicFrameLocks noChangeAspect="1"/>
          </p:cNvGraphicFramePr>
          <p:nvPr/>
        </p:nvGraphicFramePr>
        <p:xfrm>
          <a:off x="3851275" y="5084763"/>
          <a:ext cx="3108325" cy="538162"/>
        </p:xfrm>
        <a:graphic>
          <a:graphicData uri="http://schemas.openxmlformats.org/presentationml/2006/ole">
            <mc:AlternateContent xmlns:mc="http://schemas.openxmlformats.org/markup-compatibility/2006">
              <mc:Choice xmlns:v="urn:schemas-microsoft-com:vml" Requires="v">
                <p:oleObj spid="_x0000_s72817" name="Equation" r:id="rId7" imgW="1396800" imgH="241200" progId="">
                  <p:embed/>
                </p:oleObj>
              </mc:Choice>
              <mc:Fallback>
                <p:oleObj name="Equation" r:id="rId7" imgW="1396800" imgH="241200" progId="">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5084763"/>
                        <a:ext cx="31083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26"/>
          <p:cNvGraphicFramePr>
            <a:graphicFrameLocks noChangeAspect="1"/>
          </p:cNvGraphicFramePr>
          <p:nvPr/>
        </p:nvGraphicFramePr>
        <p:xfrm>
          <a:off x="3924300" y="5661025"/>
          <a:ext cx="3527425" cy="1008063"/>
        </p:xfrm>
        <a:graphic>
          <a:graphicData uri="http://schemas.openxmlformats.org/presentationml/2006/ole">
            <mc:AlternateContent xmlns:mc="http://schemas.openxmlformats.org/markup-compatibility/2006">
              <mc:Choice xmlns:v="urn:schemas-microsoft-com:vml" Requires="v">
                <p:oleObj spid="_x0000_s72818" name="Equation" r:id="rId9" imgW="1320480" imgH="431640" progId="">
                  <p:embed/>
                </p:oleObj>
              </mc:Choice>
              <mc:Fallback>
                <p:oleObj name="Equation" r:id="rId9" imgW="1320480" imgH="431640" progId="">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5661025"/>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2732" name="Group 27"/>
          <p:cNvGrpSpPr>
            <a:grpSpLocks/>
          </p:cNvGrpSpPr>
          <p:nvPr/>
        </p:nvGrpSpPr>
        <p:grpSpPr bwMode="auto">
          <a:xfrm>
            <a:off x="5930900" y="0"/>
            <a:ext cx="3213100" cy="641350"/>
            <a:chOff x="1674" y="1940"/>
            <a:chExt cx="2024" cy="404"/>
          </a:xfrm>
        </p:grpSpPr>
        <p:sp>
          <p:nvSpPr>
            <p:cNvPr id="72733" name="Rectangle 2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2734" name="Line 2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A06F52-C9C7-469A-9B4A-54406189C486}" type="slidenum">
              <a:rPr lang="zh-CN" altLang="en-US" sz="1200">
                <a:solidFill>
                  <a:srgbClr val="000000"/>
                </a:solidFill>
              </a:rPr>
              <a:pPr eaLnBrk="1" hangingPunct="1"/>
              <a:t>83</a:t>
            </a:fld>
            <a:endParaRPr lang="en-US" altLang="zh-CN" sz="1200">
              <a:solidFill>
                <a:srgbClr val="000000"/>
              </a:solidFill>
            </a:endParaRPr>
          </a:p>
        </p:txBody>
      </p:sp>
      <p:sp>
        <p:nvSpPr>
          <p:cNvPr id="166914" name="Text Box 2"/>
          <p:cNvSpPr txBox="1">
            <a:spLocks noChangeArrowheads="1"/>
          </p:cNvSpPr>
          <p:nvPr/>
        </p:nvSpPr>
        <p:spPr bwMode="auto">
          <a:xfrm>
            <a:off x="1143000" y="4419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22</a:t>
            </a:r>
            <a:r>
              <a:rPr lang="en-GB" altLang="zh-CN"/>
              <a:t>=-4-(-3)*2=2</a:t>
            </a:r>
            <a:endParaRPr lang="en-US" altLang="zh-CN"/>
          </a:p>
        </p:txBody>
      </p:sp>
      <p:sp>
        <p:nvSpPr>
          <p:cNvPr id="166915" name="Text Box 3"/>
          <p:cNvSpPr txBox="1">
            <a:spLocks noChangeArrowheads="1"/>
          </p:cNvSpPr>
          <p:nvPr/>
        </p:nvSpPr>
        <p:spPr bwMode="auto">
          <a:xfrm>
            <a:off x="3352800" y="44196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23</a:t>
            </a:r>
            <a:r>
              <a:rPr lang="en-GB" altLang="zh-CN"/>
              <a:t>=-12-(-3)*3=-3</a:t>
            </a:r>
            <a:endParaRPr lang="en-US" altLang="zh-CN"/>
          </a:p>
        </p:txBody>
      </p:sp>
      <p:sp>
        <p:nvSpPr>
          <p:cNvPr id="166916" name="Text Box 4"/>
          <p:cNvSpPr txBox="1">
            <a:spLocks noChangeArrowheads="1"/>
          </p:cNvSpPr>
          <p:nvPr/>
        </p:nvSpPr>
        <p:spPr bwMode="auto">
          <a:xfrm>
            <a:off x="5867400" y="4343400"/>
            <a:ext cx="251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24</a:t>
            </a:r>
            <a:r>
              <a:rPr lang="en-GB" altLang="zh-CN"/>
              <a:t>=13-(-3)*(-4)=1</a:t>
            </a:r>
            <a:endParaRPr lang="en-US" altLang="zh-CN"/>
          </a:p>
        </p:txBody>
      </p:sp>
      <p:graphicFrame>
        <p:nvGraphicFramePr>
          <p:cNvPr id="166917" name="Object 5"/>
          <p:cNvGraphicFramePr>
            <a:graphicFrameLocks noChangeAspect="1"/>
          </p:cNvGraphicFramePr>
          <p:nvPr/>
        </p:nvGraphicFramePr>
        <p:xfrm>
          <a:off x="1123950" y="4876800"/>
          <a:ext cx="5295900" cy="415925"/>
        </p:xfrm>
        <a:graphic>
          <a:graphicData uri="http://schemas.openxmlformats.org/presentationml/2006/ole">
            <mc:AlternateContent xmlns:mc="http://schemas.openxmlformats.org/markup-compatibility/2006">
              <mc:Choice xmlns:v="urn:schemas-microsoft-com:vml" Requires="v">
                <p:oleObj spid="_x0000_s73801" name="Equation" r:id="rId3" imgW="1803240" imgH="228600" progId="">
                  <p:embed/>
                </p:oleObj>
              </mc:Choice>
              <mc:Fallback>
                <p:oleObj name="Equation" r:id="rId3" imgW="1803240" imgH="228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4876800"/>
                        <a:ext cx="52959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18" name="Text Box 6"/>
          <p:cNvSpPr txBox="1">
            <a:spLocks noChangeArrowheads="1"/>
          </p:cNvSpPr>
          <p:nvPr/>
        </p:nvSpPr>
        <p:spPr bwMode="auto">
          <a:xfrm>
            <a:off x="1143000" y="54102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32</a:t>
            </a:r>
            <a:r>
              <a:rPr lang="en-GB" altLang="zh-CN"/>
              <a:t>=(10-2*2)/2=3</a:t>
            </a:r>
            <a:endParaRPr lang="en-US" altLang="zh-CN"/>
          </a:p>
        </p:txBody>
      </p:sp>
      <p:sp>
        <p:nvSpPr>
          <p:cNvPr id="166919" name="Text Box 7"/>
          <p:cNvSpPr txBox="1">
            <a:spLocks noChangeArrowheads="1"/>
          </p:cNvSpPr>
          <p:nvPr/>
        </p:nvSpPr>
        <p:spPr bwMode="auto">
          <a:xfrm>
            <a:off x="1219200" y="60198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42</a:t>
            </a:r>
            <a:r>
              <a:rPr lang="en-GB" altLang="zh-CN"/>
              <a:t>=(14-4*2)/2=3</a:t>
            </a:r>
            <a:endParaRPr lang="en-US" altLang="zh-CN"/>
          </a:p>
        </p:txBody>
      </p:sp>
      <p:graphicFrame>
        <p:nvGraphicFramePr>
          <p:cNvPr id="73731" name="Object 8"/>
          <p:cNvGraphicFramePr>
            <a:graphicFrameLocks noChangeAspect="1"/>
          </p:cNvGraphicFramePr>
          <p:nvPr/>
        </p:nvGraphicFramePr>
        <p:xfrm>
          <a:off x="1676400" y="609600"/>
          <a:ext cx="4838700" cy="3657600"/>
        </p:xfrm>
        <a:graphic>
          <a:graphicData uri="http://schemas.openxmlformats.org/presentationml/2006/ole">
            <mc:AlternateContent xmlns:mc="http://schemas.openxmlformats.org/markup-compatibility/2006">
              <mc:Choice xmlns:v="urn:schemas-microsoft-com:vml" Requires="v">
                <p:oleObj spid="_x0000_s73802" name="Equation" r:id="rId5" imgW="2057400" imgH="1854000" progId="Equation.3">
                  <p:embed/>
                </p:oleObj>
              </mc:Choice>
              <mc:Fallback>
                <p:oleObj name="Equation" r:id="rId5" imgW="2057400" imgH="18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6096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8" name="Text Box 9"/>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3739" name="Text Box 10"/>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0" name="Text Box 11"/>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3741" name="Text Box 12"/>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3742" name="Text Box 13"/>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3" name="Text Box 14"/>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27" name="Text Box 15"/>
          <p:cNvSpPr txBox="1">
            <a:spLocks noChangeArrowheads="1"/>
          </p:cNvSpPr>
          <p:nvPr/>
        </p:nvSpPr>
        <p:spPr bwMode="auto">
          <a:xfrm>
            <a:off x="3429000" y="30622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6928" name="Text Box 16"/>
          <p:cNvSpPr txBox="1">
            <a:spLocks noChangeArrowheads="1"/>
          </p:cNvSpPr>
          <p:nvPr/>
        </p:nvSpPr>
        <p:spPr bwMode="auto">
          <a:xfrm>
            <a:off x="4210050" y="30718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29" name="Text Box 17"/>
          <p:cNvSpPr txBox="1">
            <a:spLocks noChangeArrowheads="1"/>
          </p:cNvSpPr>
          <p:nvPr/>
        </p:nvSpPr>
        <p:spPr bwMode="auto">
          <a:xfrm>
            <a:off x="5029200" y="3062288"/>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166930" name="Text Box 18"/>
          <p:cNvSpPr txBox="1">
            <a:spLocks noChangeArrowheads="1"/>
          </p:cNvSpPr>
          <p:nvPr/>
        </p:nvSpPr>
        <p:spPr bwMode="auto">
          <a:xfrm>
            <a:off x="5810250" y="3048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3748" name="Text Box 19"/>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9" name="Text Box 20"/>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6933" name="Text Box 21"/>
          <p:cNvSpPr txBox="1">
            <a:spLocks noChangeArrowheads="1"/>
          </p:cNvSpPr>
          <p:nvPr/>
        </p:nvSpPr>
        <p:spPr bwMode="auto">
          <a:xfrm>
            <a:off x="3429000" y="3505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34" name="Text Box 22"/>
          <p:cNvSpPr txBox="1">
            <a:spLocks noChangeArrowheads="1"/>
          </p:cNvSpPr>
          <p:nvPr/>
        </p:nvSpPr>
        <p:spPr bwMode="auto">
          <a:xfrm>
            <a:off x="34528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3752" name="Line 23"/>
          <p:cNvSpPr>
            <a:spLocks noChangeShapeType="1"/>
          </p:cNvSpPr>
          <p:nvPr/>
        </p:nvSpPr>
        <p:spPr bwMode="auto">
          <a:xfrm>
            <a:off x="2514600" y="30099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3" name="Line 24"/>
          <p:cNvSpPr>
            <a:spLocks noChangeShapeType="1"/>
          </p:cNvSpPr>
          <p:nvPr/>
        </p:nvSpPr>
        <p:spPr bwMode="auto">
          <a:xfrm>
            <a:off x="3124200" y="3033713"/>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4" name="Line 25"/>
          <p:cNvSpPr>
            <a:spLocks noChangeShapeType="1"/>
          </p:cNvSpPr>
          <p:nvPr/>
        </p:nvSpPr>
        <p:spPr bwMode="auto">
          <a:xfrm>
            <a:off x="3124200" y="3429000"/>
            <a:ext cx="762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5" name="Line 26"/>
          <p:cNvSpPr>
            <a:spLocks noChangeShapeType="1"/>
          </p:cNvSpPr>
          <p:nvPr/>
        </p:nvSpPr>
        <p:spPr bwMode="auto">
          <a:xfrm>
            <a:off x="38862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6" name="Line 27"/>
          <p:cNvSpPr>
            <a:spLocks noChangeShapeType="1"/>
          </p:cNvSpPr>
          <p:nvPr/>
        </p:nvSpPr>
        <p:spPr bwMode="auto">
          <a:xfrm>
            <a:off x="3886200" y="38100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7" name="Line 28"/>
          <p:cNvSpPr>
            <a:spLocks noChangeShapeType="1"/>
          </p:cNvSpPr>
          <p:nvPr/>
        </p:nvSpPr>
        <p:spPr bwMode="auto">
          <a:xfrm>
            <a:off x="47244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3758" name="Group 29"/>
          <p:cNvGrpSpPr>
            <a:grpSpLocks/>
          </p:cNvGrpSpPr>
          <p:nvPr/>
        </p:nvGrpSpPr>
        <p:grpSpPr bwMode="auto">
          <a:xfrm>
            <a:off x="5930900" y="0"/>
            <a:ext cx="3213100" cy="641350"/>
            <a:chOff x="1674" y="1940"/>
            <a:chExt cx="2024" cy="404"/>
          </a:xfrm>
        </p:grpSpPr>
        <p:sp>
          <p:nvSpPr>
            <p:cNvPr id="73759" name="Rectangle 30"/>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3760" name="Line 31"/>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FE8D6CA-92D3-40F9-81C9-984E585C2A6D}" type="slidenum">
              <a:rPr lang="zh-CN" altLang="en-US" sz="1200">
                <a:solidFill>
                  <a:srgbClr val="000000"/>
                </a:solidFill>
              </a:rPr>
              <a:pPr eaLnBrk="1" hangingPunct="1"/>
              <a:t>84</a:t>
            </a:fld>
            <a:endParaRPr lang="en-US" altLang="zh-CN" sz="1200">
              <a:solidFill>
                <a:srgbClr val="000000"/>
              </a:solidFill>
            </a:endParaRPr>
          </a:p>
        </p:txBody>
      </p:sp>
      <p:graphicFrame>
        <p:nvGraphicFramePr>
          <p:cNvPr id="74754" name="Object 2"/>
          <p:cNvGraphicFramePr>
            <a:graphicFrameLocks noChangeAspect="1"/>
          </p:cNvGraphicFramePr>
          <p:nvPr/>
        </p:nvGraphicFramePr>
        <p:xfrm>
          <a:off x="1676400" y="609600"/>
          <a:ext cx="4838700" cy="3657600"/>
        </p:xfrm>
        <a:graphic>
          <a:graphicData uri="http://schemas.openxmlformats.org/presentationml/2006/ole">
            <mc:AlternateContent xmlns:mc="http://schemas.openxmlformats.org/markup-compatibility/2006">
              <mc:Choice xmlns:v="urn:schemas-microsoft-com:vml" Requires="v">
                <p:oleObj spid="_x0000_s74851" name="Equation" r:id="rId3" imgW="2057400" imgH="1854000" progId="Equation.3">
                  <p:embed/>
                </p:oleObj>
              </mc:Choice>
              <mc:Fallback>
                <p:oleObj name="Equation" r:id="rId3" imgW="2057400" imgH="18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096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Text Box 3"/>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59" name="Text Box 4"/>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0" name="Text Box 5"/>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1" name="Text Box 6"/>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4762" name="Text Box 7"/>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3" name="Text Box 8"/>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4" name="Text Box 9"/>
          <p:cNvSpPr txBox="1">
            <a:spLocks noChangeArrowheads="1"/>
          </p:cNvSpPr>
          <p:nvPr/>
        </p:nvSpPr>
        <p:spPr bwMode="auto">
          <a:xfrm>
            <a:off x="3429000" y="30622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5" name="Text Box 10"/>
          <p:cNvSpPr txBox="1">
            <a:spLocks noChangeArrowheads="1"/>
          </p:cNvSpPr>
          <p:nvPr/>
        </p:nvSpPr>
        <p:spPr bwMode="auto">
          <a:xfrm>
            <a:off x="4210050" y="30718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6" name="Text Box 11"/>
          <p:cNvSpPr txBox="1">
            <a:spLocks noChangeArrowheads="1"/>
          </p:cNvSpPr>
          <p:nvPr/>
        </p:nvSpPr>
        <p:spPr bwMode="auto">
          <a:xfrm>
            <a:off x="5029200" y="3062288"/>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67" name="Text Box 12"/>
          <p:cNvSpPr txBox="1">
            <a:spLocks noChangeArrowheads="1"/>
          </p:cNvSpPr>
          <p:nvPr/>
        </p:nvSpPr>
        <p:spPr bwMode="auto">
          <a:xfrm>
            <a:off x="5810250" y="3048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68" name="Text Box 13"/>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9" name="Text Box 14"/>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4770" name="Text Box 15"/>
          <p:cNvSpPr txBox="1">
            <a:spLocks noChangeArrowheads="1"/>
          </p:cNvSpPr>
          <p:nvPr/>
        </p:nvSpPr>
        <p:spPr bwMode="auto">
          <a:xfrm>
            <a:off x="3429000" y="3505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71" name="Text Box 16"/>
          <p:cNvSpPr txBox="1">
            <a:spLocks noChangeArrowheads="1"/>
          </p:cNvSpPr>
          <p:nvPr/>
        </p:nvSpPr>
        <p:spPr bwMode="auto">
          <a:xfrm>
            <a:off x="34528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72" name="Line 17"/>
          <p:cNvSpPr>
            <a:spLocks noChangeShapeType="1"/>
          </p:cNvSpPr>
          <p:nvPr/>
        </p:nvSpPr>
        <p:spPr bwMode="auto">
          <a:xfrm>
            <a:off x="2514600" y="30099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3" name="Line 18"/>
          <p:cNvSpPr>
            <a:spLocks noChangeShapeType="1"/>
          </p:cNvSpPr>
          <p:nvPr/>
        </p:nvSpPr>
        <p:spPr bwMode="auto">
          <a:xfrm>
            <a:off x="3124200" y="3033713"/>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19"/>
          <p:cNvSpPr>
            <a:spLocks noChangeShapeType="1"/>
          </p:cNvSpPr>
          <p:nvPr/>
        </p:nvSpPr>
        <p:spPr bwMode="auto">
          <a:xfrm>
            <a:off x="3124200" y="3429000"/>
            <a:ext cx="762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20"/>
          <p:cNvSpPr>
            <a:spLocks noChangeShapeType="1"/>
          </p:cNvSpPr>
          <p:nvPr/>
        </p:nvSpPr>
        <p:spPr bwMode="auto">
          <a:xfrm>
            <a:off x="38862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Line 21"/>
          <p:cNvSpPr>
            <a:spLocks noChangeShapeType="1"/>
          </p:cNvSpPr>
          <p:nvPr/>
        </p:nvSpPr>
        <p:spPr bwMode="auto">
          <a:xfrm>
            <a:off x="3886200" y="38100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7" name="Line 22"/>
          <p:cNvSpPr>
            <a:spLocks noChangeShapeType="1"/>
          </p:cNvSpPr>
          <p:nvPr/>
        </p:nvSpPr>
        <p:spPr bwMode="auto">
          <a:xfrm>
            <a:off x="47244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59" name="Text Box 23"/>
          <p:cNvSpPr txBox="1">
            <a:spLocks noChangeArrowheads="1"/>
          </p:cNvSpPr>
          <p:nvPr/>
        </p:nvSpPr>
        <p:spPr bwMode="auto">
          <a:xfrm>
            <a:off x="1143000" y="5791200"/>
            <a:ext cx="3429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r</a:t>
            </a:r>
            <a:r>
              <a:rPr lang="en-GB" altLang="zh-CN" baseline="-25000"/>
              <a:t>44</a:t>
            </a:r>
            <a:r>
              <a:rPr lang="en-GB" altLang="zh-CN"/>
              <a:t>=-13-4*(-4)-3*1-2*2=-4</a:t>
            </a:r>
            <a:endParaRPr lang="en-US" altLang="zh-CN"/>
          </a:p>
        </p:txBody>
      </p:sp>
      <p:sp>
        <p:nvSpPr>
          <p:cNvPr id="167960" name="Text Box 24"/>
          <p:cNvSpPr txBox="1">
            <a:spLocks noChangeArrowheads="1"/>
          </p:cNvSpPr>
          <p:nvPr/>
        </p:nvSpPr>
        <p:spPr bwMode="auto">
          <a:xfrm>
            <a:off x="4291013" y="34671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7961" name="Text Box 25"/>
          <p:cNvSpPr txBox="1">
            <a:spLocks noChangeArrowheads="1"/>
          </p:cNvSpPr>
          <p:nvPr/>
        </p:nvSpPr>
        <p:spPr bwMode="auto">
          <a:xfrm>
            <a:off x="3962400" y="441960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34</a:t>
            </a:r>
            <a:r>
              <a:rPr lang="en-GB" altLang="zh-CN"/>
              <a:t>=-3-2*(-4)-3*1=2</a:t>
            </a:r>
            <a:endParaRPr lang="en-US" altLang="zh-CN"/>
          </a:p>
        </p:txBody>
      </p:sp>
      <p:sp>
        <p:nvSpPr>
          <p:cNvPr id="167962" name="Text Box 26"/>
          <p:cNvSpPr txBox="1">
            <a:spLocks noChangeArrowheads="1"/>
          </p:cNvSpPr>
          <p:nvPr/>
        </p:nvSpPr>
        <p:spPr bwMode="auto">
          <a:xfrm>
            <a:off x="5053013" y="3457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graphicFrame>
        <p:nvGraphicFramePr>
          <p:cNvPr id="167963" name="Object 27"/>
          <p:cNvGraphicFramePr>
            <a:graphicFrameLocks noChangeAspect="1"/>
          </p:cNvGraphicFramePr>
          <p:nvPr/>
        </p:nvGraphicFramePr>
        <p:xfrm>
          <a:off x="1114425" y="4876800"/>
          <a:ext cx="5087938" cy="415925"/>
        </p:xfrm>
        <a:graphic>
          <a:graphicData uri="http://schemas.openxmlformats.org/presentationml/2006/ole">
            <mc:AlternateContent xmlns:mc="http://schemas.openxmlformats.org/markup-compatibility/2006">
              <mc:Choice xmlns:v="urn:schemas-microsoft-com:vml" Requires="v">
                <p:oleObj spid="_x0000_s74852" name="Equation" r:id="rId5" imgW="2234880" imgH="228600" progId="">
                  <p:embed/>
                </p:oleObj>
              </mc:Choice>
              <mc:Fallback>
                <p:oleObj name="Equation" r:id="rId5" imgW="2234880" imgH="228600" progId="">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4876800"/>
                        <a:ext cx="508793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64" name="Text Box 28"/>
          <p:cNvSpPr txBox="1">
            <a:spLocks noChangeArrowheads="1"/>
          </p:cNvSpPr>
          <p:nvPr/>
        </p:nvSpPr>
        <p:spPr bwMode="auto">
          <a:xfrm>
            <a:off x="5805488" y="347186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17</a:t>
            </a:r>
            <a:endParaRPr lang="zh-CN" altLang="en-US"/>
          </a:p>
        </p:txBody>
      </p:sp>
      <p:sp>
        <p:nvSpPr>
          <p:cNvPr id="167965" name="Text Box 29"/>
          <p:cNvSpPr txBox="1">
            <a:spLocks noChangeArrowheads="1"/>
          </p:cNvSpPr>
          <p:nvPr/>
        </p:nvSpPr>
        <p:spPr bwMode="auto">
          <a:xfrm>
            <a:off x="1143000" y="533400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43</a:t>
            </a:r>
            <a:r>
              <a:rPr lang="en-GB" altLang="zh-CN"/>
              <a:t>=(9-4*3-3*(-3))/3=2</a:t>
            </a:r>
            <a:endParaRPr lang="en-US" altLang="zh-CN"/>
          </a:p>
        </p:txBody>
      </p:sp>
      <p:sp>
        <p:nvSpPr>
          <p:cNvPr id="167966" name="Text Box 30"/>
          <p:cNvSpPr txBox="1">
            <a:spLocks noChangeArrowheads="1"/>
          </p:cNvSpPr>
          <p:nvPr/>
        </p:nvSpPr>
        <p:spPr bwMode="auto">
          <a:xfrm>
            <a:off x="42910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7967" name="Text Box 31"/>
          <p:cNvSpPr txBox="1">
            <a:spLocks noChangeArrowheads="1"/>
          </p:cNvSpPr>
          <p:nvPr/>
        </p:nvSpPr>
        <p:spPr bwMode="auto">
          <a:xfrm>
            <a:off x="1219200" y="4419600"/>
            <a:ext cx="243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33</a:t>
            </a:r>
            <a:r>
              <a:rPr lang="en-GB" altLang="zh-CN"/>
              <a:t>=0-2*3-3*(-3)=3</a:t>
            </a:r>
            <a:endParaRPr lang="en-US" altLang="zh-CN"/>
          </a:p>
        </p:txBody>
      </p:sp>
      <p:sp>
        <p:nvSpPr>
          <p:cNvPr id="167968" name="Text Box 32"/>
          <p:cNvSpPr txBox="1">
            <a:spLocks noChangeArrowheads="1"/>
          </p:cNvSpPr>
          <p:nvPr/>
        </p:nvSpPr>
        <p:spPr bwMode="auto">
          <a:xfrm>
            <a:off x="5014913" y="38481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graphicFrame>
        <p:nvGraphicFramePr>
          <p:cNvPr id="167969" name="Object 33"/>
          <p:cNvGraphicFramePr>
            <a:graphicFrameLocks noChangeAspect="1"/>
          </p:cNvGraphicFramePr>
          <p:nvPr/>
        </p:nvGraphicFramePr>
        <p:xfrm>
          <a:off x="1081088" y="6219825"/>
          <a:ext cx="6213475" cy="415925"/>
        </p:xfrm>
        <a:graphic>
          <a:graphicData uri="http://schemas.openxmlformats.org/presentationml/2006/ole">
            <mc:AlternateContent xmlns:mc="http://schemas.openxmlformats.org/markup-compatibility/2006">
              <mc:Choice xmlns:v="urn:schemas-microsoft-com:vml" Requires="v">
                <p:oleObj spid="_x0000_s74853" name="Equation" r:id="rId7" imgW="2730240" imgH="228600" progId="">
                  <p:embed/>
                </p:oleObj>
              </mc:Choice>
              <mc:Fallback>
                <p:oleObj name="Equation" r:id="rId7" imgW="2730240" imgH="228600" progId="">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088" y="6219825"/>
                        <a:ext cx="62134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70" name="Text Box 34"/>
          <p:cNvSpPr txBox="1">
            <a:spLocks noChangeArrowheads="1"/>
          </p:cNvSpPr>
          <p:nvPr/>
        </p:nvSpPr>
        <p:spPr bwMode="auto">
          <a:xfrm>
            <a:off x="5710238" y="3862388"/>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-16</a:t>
            </a:r>
            <a:endParaRPr lang="zh-CN" altLang="en-US"/>
          </a:p>
        </p:txBody>
      </p:sp>
      <p:grpSp>
        <p:nvGrpSpPr>
          <p:cNvPr id="74788" name="Group 35"/>
          <p:cNvGrpSpPr>
            <a:grpSpLocks/>
          </p:cNvGrpSpPr>
          <p:nvPr/>
        </p:nvGrpSpPr>
        <p:grpSpPr bwMode="auto">
          <a:xfrm>
            <a:off x="5930900" y="0"/>
            <a:ext cx="3213100" cy="641350"/>
            <a:chOff x="1674" y="1940"/>
            <a:chExt cx="2024" cy="404"/>
          </a:xfrm>
        </p:grpSpPr>
        <p:sp>
          <p:nvSpPr>
            <p:cNvPr id="74789" name="Rectangle 36"/>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4790" name="Line 37"/>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9510E6-2D7D-4A4A-B5C4-79520298EFB6}" type="slidenum">
              <a:rPr lang="zh-CN" altLang="en-US" sz="1200">
                <a:solidFill>
                  <a:srgbClr val="000000"/>
                </a:solidFill>
              </a:rPr>
              <a:pPr eaLnBrk="1" hangingPunct="1"/>
              <a:t>85</a:t>
            </a:fld>
            <a:endParaRPr lang="en-US" altLang="zh-CN" sz="1200">
              <a:solidFill>
                <a:srgbClr val="000000"/>
              </a:solidFill>
            </a:endParaRPr>
          </a:p>
        </p:txBody>
      </p:sp>
      <p:graphicFrame>
        <p:nvGraphicFramePr>
          <p:cNvPr id="75778" name="Object 2"/>
          <p:cNvGraphicFramePr>
            <a:graphicFrameLocks noChangeAspect="1"/>
          </p:cNvGraphicFramePr>
          <p:nvPr/>
        </p:nvGraphicFramePr>
        <p:xfrm>
          <a:off x="1143000" y="838200"/>
          <a:ext cx="2832100" cy="1663700"/>
        </p:xfrm>
        <a:graphic>
          <a:graphicData uri="http://schemas.openxmlformats.org/presentationml/2006/ole">
            <mc:AlternateContent xmlns:mc="http://schemas.openxmlformats.org/markup-compatibility/2006">
              <mc:Choice xmlns:v="urn:schemas-microsoft-com:vml" Requires="v">
                <p:oleObj spid="_x0000_s75867" name="Equation" r:id="rId3" imgW="1244520" imgH="914400" progId="Equation.3">
                  <p:embed/>
                </p:oleObj>
              </mc:Choice>
              <mc:Fallback>
                <p:oleObj name="Equation" r:id="rId3" imgW="124452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28321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nvGraphicFramePr>
        <p:xfrm>
          <a:off x="4225925" y="838200"/>
          <a:ext cx="2833688" cy="1663700"/>
        </p:xfrm>
        <a:graphic>
          <a:graphicData uri="http://schemas.openxmlformats.org/presentationml/2006/ole">
            <mc:AlternateContent xmlns:mc="http://schemas.openxmlformats.org/markup-compatibility/2006">
              <mc:Choice xmlns:v="urn:schemas-microsoft-com:vml" Requires="v">
                <p:oleObj spid="_x0000_s75868" name="Equation" r:id="rId5" imgW="1346040" imgH="914400" progId="">
                  <p:embed/>
                </p:oleObj>
              </mc:Choice>
              <mc:Fallback>
                <p:oleObj name="Equation" r:id="rId5" imgW="1346040" imgH="9144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5925" y="838200"/>
                        <a:ext cx="2833688"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nvGraphicFramePr>
        <p:xfrm>
          <a:off x="7467600" y="762000"/>
          <a:ext cx="1390650" cy="1663700"/>
        </p:xfrm>
        <a:graphic>
          <a:graphicData uri="http://schemas.openxmlformats.org/presentationml/2006/ole">
            <mc:AlternateContent xmlns:mc="http://schemas.openxmlformats.org/markup-compatibility/2006">
              <mc:Choice xmlns:v="urn:schemas-microsoft-com:vml" Requires="v">
                <p:oleObj spid="_x0000_s75869" name="Equation" r:id="rId7" imgW="660240" imgH="914400" progId="Equation.3">
                  <p:embed/>
                </p:oleObj>
              </mc:Choice>
              <mc:Fallback>
                <p:oleObj name="Equation" r:id="rId7" imgW="660240" imgH="914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762000"/>
                        <a:ext cx="139065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3" name="Text Box 5"/>
          <p:cNvSpPr txBox="1">
            <a:spLocks noChangeArrowheads="1"/>
          </p:cNvSpPr>
          <p:nvPr/>
        </p:nvSpPr>
        <p:spPr bwMode="auto">
          <a:xfrm>
            <a:off x="1143000" y="2895600"/>
            <a:ext cx="388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回代（解方程组</a:t>
            </a:r>
            <a:r>
              <a:rPr lang="en-GB" altLang="zh-CN" b="1"/>
              <a:t>Ux=y</a:t>
            </a:r>
            <a:r>
              <a:rPr lang="en-GB" altLang="zh-CN"/>
              <a:t>），</a:t>
            </a:r>
            <a:r>
              <a:rPr lang="zh-CN" altLang="en-GB"/>
              <a:t>得</a:t>
            </a:r>
            <a:endParaRPr lang="zh-CN" altLang="en-US"/>
          </a:p>
        </p:txBody>
      </p:sp>
      <p:graphicFrame>
        <p:nvGraphicFramePr>
          <p:cNvPr id="75781" name="Object 6"/>
          <p:cNvGraphicFramePr>
            <a:graphicFrameLocks noChangeAspect="1"/>
          </p:cNvGraphicFramePr>
          <p:nvPr/>
        </p:nvGraphicFramePr>
        <p:xfrm>
          <a:off x="5334000" y="2895600"/>
          <a:ext cx="1878013" cy="415925"/>
        </p:xfrm>
        <a:graphic>
          <a:graphicData uri="http://schemas.openxmlformats.org/presentationml/2006/ole">
            <mc:AlternateContent xmlns:mc="http://schemas.openxmlformats.org/markup-compatibility/2006">
              <mc:Choice xmlns:v="urn:schemas-microsoft-com:vml" Requires="v">
                <p:oleObj spid="_x0000_s75870" name="Equation" r:id="rId9" imgW="825480" imgH="228600" progId="Equation.3">
                  <p:embed/>
                </p:oleObj>
              </mc:Choice>
              <mc:Fallback>
                <p:oleObj name="Equation" r:id="rId9" imgW="82548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2895600"/>
                        <a:ext cx="1878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4" name="Group 7"/>
          <p:cNvGrpSpPr>
            <a:grpSpLocks/>
          </p:cNvGrpSpPr>
          <p:nvPr/>
        </p:nvGrpSpPr>
        <p:grpSpPr bwMode="auto">
          <a:xfrm>
            <a:off x="5930900" y="0"/>
            <a:ext cx="3213100" cy="641350"/>
            <a:chOff x="1674" y="1940"/>
            <a:chExt cx="2024" cy="404"/>
          </a:xfrm>
        </p:grpSpPr>
        <p:sp>
          <p:nvSpPr>
            <p:cNvPr id="75785"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5786"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灯片编号占位符 5"/>
          <p:cNvSpPr>
            <a:spLocks noGrp="1"/>
          </p:cNvSpPr>
          <p:nvPr>
            <p:ph type="sldNum" sz="quarter" idx="12"/>
          </p:nvPr>
        </p:nvSpPr>
        <p:spPr bwMode="auto">
          <a:xfrm>
            <a:off x="4048125" y="6056313"/>
            <a:ext cx="914400" cy="284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EDAABC-7B23-4B45-85A0-3D0E9CD0A927}" type="slidenum">
              <a:rPr lang="zh-CN" altLang="en-US" sz="1200">
                <a:solidFill>
                  <a:srgbClr val="000000"/>
                </a:solidFill>
              </a:rPr>
              <a:pPr eaLnBrk="1" hangingPunct="1"/>
              <a:t>86</a:t>
            </a:fld>
            <a:endParaRPr lang="en-US" altLang="zh-CN" sz="1200">
              <a:solidFill>
                <a:srgbClr val="000000"/>
              </a:solidFill>
            </a:endParaRPr>
          </a:p>
        </p:txBody>
      </p:sp>
      <p:sp>
        <p:nvSpPr>
          <p:cNvPr id="76805" name="Text Box 2"/>
          <p:cNvSpPr txBox="1">
            <a:spLocks noChangeArrowheads="1"/>
          </p:cNvSpPr>
          <p:nvPr/>
        </p:nvSpPr>
        <p:spPr bwMode="auto">
          <a:xfrm>
            <a:off x="1000125" y="357188"/>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3.3.2 </a:t>
            </a:r>
            <a:r>
              <a:rPr lang="zh-CN" altLang="en-US"/>
              <a:t>列主元三角分解法</a:t>
            </a:r>
          </a:p>
        </p:txBody>
      </p:sp>
      <p:sp>
        <p:nvSpPr>
          <p:cNvPr id="76806" name="Text Box 3"/>
          <p:cNvSpPr txBox="1">
            <a:spLocks noChangeArrowheads="1"/>
          </p:cNvSpPr>
          <p:nvPr/>
        </p:nvSpPr>
        <p:spPr bwMode="auto">
          <a:xfrm>
            <a:off x="1412875" y="80962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与列主元</a:t>
            </a:r>
            <a:r>
              <a:rPr lang="en-US" altLang="zh-CN"/>
              <a:t>Gauss</a:t>
            </a:r>
            <a:r>
              <a:rPr lang="zh-CN" altLang="en-US"/>
              <a:t>消去法相对应的是列主元三角分解法。</a:t>
            </a:r>
          </a:p>
        </p:txBody>
      </p:sp>
      <p:graphicFrame>
        <p:nvGraphicFramePr>
          <p:cNvPr id="76802" name="Object 4"/>
          <p:cNvGraphicFramePr>
            <a:graphicFrameLocks noChangeAspect="1"/>
          </p:cNvGraphicFramePr>
          <p:nvPr/>
        </p:nvGraphicFramePr>
        <p:xfrm>
          <a:off x="833438" y="2147888"/>
          <a:ext cx="7635875" cy="3887787"/>
        </p:xfrm>
        <a:graphic>
          <a:graphicData uri="http://schemas.openxmlformats.org/presentationml/2006/ole">
            <mc:AlternateContent xmlns:mc="http://schemas.openxmlformats.org/markup-compatibility/2006">
              <mc:Choice xmlns:v="urn:schemas-microsoft-com:vml" Requires="v">
                <p:oleObj spid="_x0000_s76848" name="Equation" r:id="rId3" imgW="4190760" imgH="2082600" progId="">
                  <p:embed/>
                </p:oleObj>
              </mc:Choice>
              <mc:Fallback>
                <p:oleObj name="Equation" r:id="rId3" imgW="4190760" imgH="2082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2147888"/>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7" name="Text Box 5"/>
          <p:cNvSpPr txBox="1">
            <a:spLocks noChangeArrowheads="1"/>
          </p:cNvSpPr>
          <p:nvPr/>
        </p:nvSpPr>
        <p:spPr bwMode="auto">
          <a:xfrm>
            <a:off x="906463" y="1355725"/>
            <a:ext cx="8027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对方程组的增广矩阵            经过</a:t>
            </a:r>
            <a:r>
              <a:rPr lang="en-US" altLang="zh-CN" i="1"/>
              <a:t>k</a:t>
            </a:r>
            <a:r>
              <a:rPr lang="en-US" altLang="zh-CN"/>
              <a:t>-1</a:t>
            </a:r>
            <a:r>
              <a:rPr lang="zh-CN" altLang="en-US"/>
              <a:t>步分解后，可变成如下形式</a:t>
            </a:r>
          </a:p>
        </p:txBody>
      </p:sp>
      <p:graphicFrame>
        <p:nvGraphicFramePr>
          <p:cNvPr id="76803" name="Object 6"/>
          <p:cNvGraphicFramePr>
            <a:graphicFrameLocks noChangeAspect="1"/>
          </p:cNvGraphicFramePr>
          <p:nvPr/>
        </p:nvGraphicFramePr>
        <p:xfrm>
          <a:off x="3714750" y="1428750"/>
          <a:ext cx="863600" cy="317500"/>
        </p:xfrm>
        <a:graphic>
          <a:graphicData uri="http://schemas.openxmlformats.org/presentationml/2006/ole">
            <mc:AlternateContent xmlns:mc="http://schemas.openxmlformats.org/markup-compatibility/2006">
              <mc:Choice xmlns:v="urn:schemas-microsoft-com:vml" Requires="v">
                <p:oleObj spid="_x0000_s76849" name="Equation" r:id="rId5" imgW="622080" imgH="228600" progId="">
                  <p:embed/>
                </p:oleObj>
              </mc:Choice>
              <mc:Fallback>
                <p:oleObj name="Equation" r:id="rId5" imgW="622080" imgH="228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1428750"/>
                        <a:ext cx="863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B32A30B-821D-405A-814E-A536CBCB143B}" type="slidenum">
              <a:rPr lang="zh-CN" altLang="en-US" sz="1200">
                <a:solidFill>
                  <a:srgbClr val="000000"/>
                </a:solidFill>
              </a:rPr>
              <a:pPr eaLnBrk="1" hangingPunct="1"/>
              <a:t>87</a:t>
            </a:fld>
            <a:endParaRPr lang="en-US" altLang="zh-CN" sz="1200">
              <a:solidFill>
                <a:srgbClr val="000000"/>
              </a:solidFill>
            </a:endParaRPr>
          </a:p>
        </p:txBody>
      </p:sp>
      <p:grpSp>
        <p:nvGrpSpPr>
          <p:cNvPr id="77829" name="Group 2"/>
          <p:cNvGrpSpPr>
            <a:grpSpLocks/>
          </p:cNvGrpSpPr>
          <p:nvPr/>
        </p:nvGrpSpPr>
        <p:grpSpPr bwMode="auto">
          <a:xfrm>
            <a:off x="5895975" y="44450"/>
            <a:ext cx="3213100" cy="366713"/>
            <a:chOff x="1838" y="2062"/>
            <a:chExt cx="2024" cy="231"/>
          </a:xfrm>
        </p:grpSpPr>
        <p:sp>
          <p:nvSpPr>
            <p:cNvPr id="77831"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7832"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7830" name="Text Box 5"/>
          <p:cNvSpPr txBox="1">
            <a:spLocks noChangeArrowheads="1"/>
          </p:cNvSpPr>
          <p:nvPr/>
        </p:nvSpPr>
        <p:spPr bwMode="auto">
          <a:xfrm>
            <a:off x="214313" y="620713"/>
            <a:ext cx="8640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i="1"/>
              <a:t>k</a:t>
            </a:r>
            <a:r>
              <a:rPr lang="zh-CN" altLang="en-US"/>
              <a:t>步分解，使用公式（</a:t>
            </a:r>
            <a:r>
              <a:rPr lang="en-US" altLang="zh-CN"/>
              <a:t>3.6)</a:t>
            </a:r>
            <a:r>
              <a:rPr lang="zh-CN" altLang="en-US"/>
              <a:t>，为了避免用绝对值很小的数</a:t>
            </a:r>
          </a:p>
          <a:p>
            <a:pPr eaLnBrk="1" hangingPunct="1"/>
            <a:r>
              <a:rPr lang="en-US" altLang="zh-CN" i="1"/>
              <a:t>u</a:t>
            </a:r>
            <a:r>
              <a:rPr lang="en-US" altLang="zh-CN" i="1" baseline="-25000"/>
              <a:t>kk</a:t>
            </a:r>
            <a:r>
              <a:rPr lang="zh-CN" altLang="en-US"/>
              <a:t>作除数，引进量</a:t>
            </a:r>
          </a:p>
        </p:txBody>
      </p:sp>
      <p:graphicFrame>
        <p:nvGraphicFramePr>
          <p:cNvPr id="77826" name="Object 6"/>
          <p:cNvGraphicFramePr>
            <a:graphicFrameLocks noChangeAspect="1"/>
          </p:cNvGraphicFramePr>
          <p:nvPr/>
        </p:nvGraphicFramePr>
        <p:xfrm>
          <a:off x="1258888" y="3644900"/>
          <a:ext cx="6122987" cy="973138"/>
        </p:xfrm>
        <a:graphic>
          <a:graphicData uri="http://schemas.openxmlformats.org/presentationml/2006/ole">
            <mc:AlternateContent xmlns:mc="http://schemas.openxmlformats.org/markup-compatibility/2006">
              <mc:Choice xmlns:v="urn:schemas-microsoft-com:vml" Requires="v">
                <p:oleObj spid="_x0000_s77873" name="Equation" r:id="rId3" imgW="2145960" imgH="431640" progId="">
                  <p:embed/>
                </p:oleObj>
              </mc:Choice>
              <mc:Fallback>
                <p:oleObj name="Equation" r:id="rId3" imgW="2145960" imgH="431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644900"/>
                        <a:ext cx="6122987"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7"/>
          <p:cNvGraphicFramePr>
            <a:graphicFrameLocks noChangeAspect="1"/>
          </p:cNvGraphicFramePr>
          <p:nvPr/>
        </p:nvGraphicFramePr>
        <p:xfrm>
          <a:off x="731838" y="1676400"/>
          <a:ext cx="8412162" cy="1887538"/>
        </p:xfrm>
        <a:graphic>
          <a:graphicData uri="http://schemas.openxmlformats.org/presentationml/2006/ole">
            <mc:AlternateContent xmlns:mc="http://schemas.openxmlformats.org/markup-compatibility/2006">
              <mc:Choice xmlns:v="urn:schemas-microsoft-com:vml" Requires="v">
                <p:oleObj spid="_x0000_s77874" name="Equation" r:id="rId5" imgW="4076640" imgH="888840" progId="">
                  <p:embed/>
                </p:oleObj>
              </mc:Choice>
              <mc:Fallback>
                <p:oleObj name="Equation" r:id="rId5" imgW="4076640" imgH="8888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8" y="1676400"/>
                        <a:ext cx="841216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52F23B-B5CC-45EF-A136-A5A25D624999}" type="slidenum">
              <a:rPr lang="zh-CN" altLang="en-US" sz="1200">
                <a:solidFill>
                  <a:srgbClr val="000000"/>
                </a:solidFill>
              </a:rPr>
              <a:pPr eaLnBrk="1" hangingPunct="1"/>
              <a:t>88</a:t>
            </a:fld>
            <a:endParaRPr lang="en-US" altLang="zh-CN" sz="1200">
              <a:solidFill>
                <a:srgbClr val="000000"/>
              </a:solidFill>
            </a:endParaRPr>
          </a:p>
        </p:txBody>
      </p:sp>
      <p:grpSp>
        <p:nvGrpSpPr>
          <p:cNvPr id="78854" name="Group 2"/>
          <p:cNvGrpSpPr>
            <a:grpSpLocks/>
          </p:cNvGrpSpPr>
          <p:nvPr/>
        </p:nvGrpSpPr>
        <p:grpSpPr bwMode="auto">
          <a:xfrm>
            <a:off x="5895975" y="44450"/>
            <a:ext cx="3213100" cy="366713"/>
            <a:chOff x="1838" y="2062"/>
            <a:chExt cx="2024" cy="231"/>
          </a:xfrm>
        </p:grpSpPr>
        <p:sp>
          <p:nvSpPr>
            <p:cNvPr id="78856"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8857"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8850" name="Object 5"/>
          <p:cNvGraphicFramePr>
            <a:graphicFrameLocks noChangeAspect="1"/>
          </p:cNvGraphicFramePr>
          <p:nvPr/>
        </p:nvGraphicFramePr>
        <p:xfrm>
          <a:off x="1116013" y="476250"/>
          <a:ext cx="7635875" cy="3887788"/>
        </p:xfrm>
        <a:graphic>
          <a:graphicData uri="http://schemas.openxmlformats.org/presentationml/2006/ole">
            <mc:AlternateContent xmlns:mc="http://schemas.openxmlformats.org/markup-compatibility/2006">
              <mc:Choice xmlns:v="urn:schemas-microsoft-com:vml" Requires="v">
                <p:oleObj spid="_x0000_s78918" name="Equation" r:id="rId3" imgW="4190760" imgH="2082600" progId="">
                  <p:embed/>
                </p:oleObj>
              </mc:Choice>
              <mc:Fallback>
                <p:oleObj name="Equation" r:id="rId3" imgW="4190760" imgH="2082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6250"/>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5" name="Text Box 6"/>
          <p:cNvSpPr txBox="1">
            <a:spLocks noChangeArrowheads="1"/>
          </p:cNvSpPr>
          <p:nvPr/>
        </p:nvSpPr>
        <p:spPr bwMode="auto">
          <a:xfrm>
            <a:off x="1187450" y="54451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于是有</a:t>
            </a:r>
          </a:p>
        </p:txBody>
      </p:sp>
      <p:graphicFrame>
        <p:nvGraphicFramePr>
          <p:cNvPr id="78851" name="Object 7"/>
          <p:cNvGraphicFramePr>
            <a:graphicFrameLocks noChangeAspect="1"/>
          </p:cNvGraphicFramePr>
          <p:nvPr/>
        </p:nvGraphicFramePr>
        <p:xfrm>
          <a:off x="2268538" y="5445125"/>
          <a:ext cx="1150937" cy="544513"/>
        </p:xfrm>
        <a:graphic>
          <a:graphicData uri="http://schemas.openxmlformats.org/presentationml/2006/ole">
            <mc:AlternateContent xmlns:mc="http://schemas.openxmlformats.org/markup-compatibility/2006">
              <mc:Choice xmlns:v="urn:schemas-microsoft-com:vml" Requires="v">
                <p:oleObj spid="_x0000_s78919" name="Equation" r:id="rId5" imgW="482400" imgH="228600" progId="">
                  <p:embed/>
                </p:oleObj>
              </mc:Choice>
              <mc:Fallback>
                <p:oleObj name="Equation" r:id="rId5" imgW="48240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445125"/>
                        <a:ext cx="115093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8"/>
          <p:cNvGraphicFramePr>
            <a:graphicFrameLocks noChangeAspect="1"/>
          </p:cNvGraphicFramePr>
          <p:nvPr/>
        </p:nvGraphicFramePr>
        <p:xfrm>
          <a:off x="1258888" y="4437063"/>
          <a:ext cx="6122987" cy="973137"/>
        </p:xfrm>
        <a:graphic>
          <a:graphicData uri="http://schemas.openxmlformats.org/presentationml/2006/ole">
            <mc:AlternateContent xmlns:mc="http://schemas.openxmlformats.org/markup-compatibility/2006">
              <mc:Choice xmlns:v="urn:schemas-microsoft-com:vml" Requires="v">
                <p:oleObj spid="_x0000_s78920" name="Equation" r:id="rId7" imgW="2145960" imgH="431640" progId="">
                  <p:embed/>
                </p:oleObj>
              </mc:Choice>
              <mc:Fallback>
                <p:oleObj name="Equation" r:id="rId7" imgW="2145960" imgH="4316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437063"/>
                        <a:ext cx="6122987"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293415-9BBA-4101-BC7B-CBD816B93E9B}" type="slidenum">
              <a:rPr lang="zh-CN" altLang="en-US" sz="1200">
                <a:solidFill>
                  <a:srgbClr val="000000"/>
                </a:solidFill>
              </a:rPr>
              <a:pPr eaLnBrk="1" hangingPunct="1"/>
              <a:t>89</a:t>
            </a:fld>
            <a:endParaRPr lang="en-US" altLang="zh-CN" sz="1200">
              <a:solidFill>
                <a:srgbClr val="000000"/>
              </a:solidFill>
            </a:endParaRPr>
          </a:p>
        </p:txBody>
      </p:sp>
      <p:grpSp>
        <p:nvGrpSpPr>
          <p:cNvPr id="79878" name="Group 2"/>
          <p:cNvGrpSpPr>
            <a:grpSpLocks/>
          </p:cNvGrpSpPr>
          <p:nvPr/>
        </p:nvGrpSpPr>
        <p:grpSpPr bwMode="auto">
          <a:xfrm>
            <a:off x="5895975" y="44450"/>
            <a:ext cx="3213100" cy="366713"/>
            <a:chOff x="1838" y="2062"/>
            <a:chExt cx="2024" cy="231"/>
          </a:xfrm>
        </p:grpSpPr>
        <p:sp>
          <p:nvSpPr>
            <p:cNvPr id="79883"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9884"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9879" name="Text Box 5"/>
          <p:cNvSpPr txBox="1">
            <a:spLocks noChangeArrowheads="1"/>
          </p:cNvSpPr>
          <p:nvPr/>
        </p:nvSpPr>
        <p:spPr bwMode="auto">
          <a:xfrm>
            <a:off x="1166813" y="1484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若</a:t>
            </a:r>
          </a:p>
        </p:txBody>
      </p:sp>
      <p:graphicFrame>
        <p:nvGraphicFramePr>
          <p:cNvPr id="79874" name="Object 6"/>
          <p:cNvGraphicFramePr>
            <a:graphicFrameLocks noChangeAspect="1"/>
          </p:cNvGraphicFramePr>
          <p:nvPr/>
        </p:nvGraphicFramePr>
        <p:xfrm>
          <a:off x="1547813" y="1412875"/>
          <a:ext cx="1943100" cy="720725"/>
        </p:xfrm>
        <a:graphic>
          <a:graphicData uri="http://schemas.openxmlformats.org/presentationml/2006/ole">
            <mc:AlternateContent xmlns:mc="http://schemas.openxmlformats.org/markup-compatibility/2006">
              <mc:Choice xmlns:v="urn:schemas-microsoft-com:vml" Requires="v">
                <p:oleObj spid="_x0000_s79945" name="Equation" r:id="rId3" imgW="787320" imgH="291960" progId="">
                  <p:embed/>
                </p:oleObj>
              </mc:Choice>
              <mc:Fallback>
                <p:oleObj name="Equation" r:id="rId3" imgW="787320" imgH="2919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19431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Text Box 7"/>
          <p:cNvSpPr txBox="1">
            <a:spLocks noChangeArrowheads="1"/>
          </p:cNvSpPr>
          <p:nvPr/>
        </p:nvSpPr>
        <p:spPr bwMode="auto">
          <a:xfrm>
            <a:off x="3563938" y="1504950"/>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则将矩阵的第</a:t>
            </a:r>
            <a:r>
              <a:rPr lang="en-US" altLang="zh-CN" i="1"/>
              <a:t>t</a:t>
            </a:r>
            <a:r>
              <a:rPr lang="zh-CN" altLang="en-US"/>
              <a:t>行与第</a:t>
            </a:r>
            <a:r>
              <a:rPr lang="en-US" altLang="zh-CN" i="1"/>
              <a:t>k</a:t>
            </a:r>
            <a:r>
              <a:rPr lang="zh-CN" altLang="en-US"/>
              <a:t>行元素互换，</a:t>
            </a:r>
          </a:p>
        </p:txBody>
      </p:sp>
      <p:sp>
        <p:nvSpPr>
          <p:cNvPr id="79881" name="Text Box 8"/>
          <p:cNvSpPr txBox="1">
            <a:spLocks noChangeArrowheads="1"/>
          </p:cNvSpPr>
          <p:nvPr/>
        </p:nvSpPr>
        <p:spPr bwMode="auto">
          <a:xfrm>
            <a:off x="1042988" y="2060575"/>
            <a:ext cx="783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a:t>
            </a:r>
            <a:r>
              <a:rPr lang="en-US" altLang="zh-CN" i="1"/>
              <a:t>i</a:t>
            </a:r>
            <a:r>
              <a:rPr lang="en-US" altLang="zh-CN"/>
              <a:t>,</a:t>
            </a:r>
            <a:r>
              <a:rPr lang="en-US" altLang="zh-CN" i="1"/>
              <a:t>j</a:t>
            </a:r>
            <a:r>
              <a:rPr lang="en-US" altLang="zh-CN"/>
              <a:t>)</a:t>
            </a:r>
            <a:r>
              <a:rPr lang="zh-CN" altLang="en-US"/>
              <a:t>位置的新元素仍记为</a:t>
            </a:r>
            <a:r>
              <a:rPr lang="en-US" altLang="zh-CN" i="1"/>
              <a:t>l</a:t>
            </a:r>
            <a:r>
              <a:rPr lang="en-US" altLang="zh-CN" i="1" baseline="-25000"/>
              <a:t>ij</a:t>
            </a:r>
            <a:r>
              <a:rPr lang="zh-CN" altLang="en-US"/>
              <a:t>或</a:t>
            </a:r>
            <a:r>
              <a:rPr lang="en-US" altLang="zh-CN" i="1"/>
              <a:t>a</a:t>
            </a:r>
            <a:r>
              <a:rPr lang="en-US" altLang="zh-CN" i="1" baseline="-25000"/>
              <a:t>ij</a:t>
            </a:r>
            <a:r>
              <a:rPr lang="zh-CN" altLang="en-US"/>
              <a:t>，然后在做第</a:t>
            </a:r>
            <a:r>
              <a:rPr lang="en-US" altLang="zh-CN" i="1"/>
              <a:t>k</a:t>
            </a:r>
            <a:r>
              <a:rPr lang="zh-CN" altLang="en-US"/>
              <a:t>步分解。</a:t>
            </a:r>
          </a:p>
        </p:txBody>
      </p:sp>
      <p:sp>
        <p:nvSpPr>
          <p:cNvPr id="79882" name="Text Box 9"/>
          <p:cNvSpPr txBox="1">
            <a:spLocks noChangeArrowheads="1"/>
          </p:cNvSpPr>
          <p:nvPr/>
        </p:nvSpPr>
        <p:spPr bwMode="auto">
          <a:xfrm>
            <a:off x="971550" y="26368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这时</a:t>
            </a:r>
          </a:p>
        </p:txBody>
      </p:sp>
      <p:graphicFrame>
        <p:nvGraphicFramePr>
          <p:cNvPr id="79875" name="Object 10"/>
          <p:cNvGraphicFramePr>
            <a:graphicFrameLocks noChangeAspect="1"/>
          </p:cNvGraphicFramePr>
          <p:nvPr/>
        </p:nvGraphicFramePr>
        <p:xfrm>
          <a:off x="1763713" y="2781300"/>
          <a:ext cx="5976937" cy="1882775"/>
        </p:xfrm>
        <a:graphic>
          <a:graphicData uri="http://schemas.openxmlformats.org/presentationml/2006/ole">
            <mc:AlternateContent xmlns:mc="http://schemas.openxmlformats.org/markup-compatibility/2006">
              <mc:Choice xmlns:v="urn:schemas-microsoft-com:vml" Requires="v">
                <p:oleObj spid="_x0000_s79946" name="Equation" r:id="rId5" imgW="2298600" imgH="723600" progId="">
                  <p:embed/>
                </p:oleObj>
              </mc:Choice>
              <mc:Fallback>
                <p:oleObj name="Equation" r:id="rId5" imgW="2298600" imgH="7236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781300"/>
                        <a:ext cx="5976937"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11"/>
          <p:cNvGraphicFramePr>
            <a:graphicFrameLocks noChangeAspect="1"/>
          </p:cNvGraphicFramePr>
          <p:nvPr/>
        </p:nvGraphicFramePr>
        <p:xfrm>
          <a:off x="1258888" y="533400"/>
          <a:ext cx="6122987" cy="973138"/>
        </p:xfrm>
        <a:graphic>
          <a:graphicData uri="http://schemas.openxmlformats.org/presentationml/2006/ole">
            <mc:AlternateContent xmlns:mc="http://schemas.openxmlformats.org/markup-compatibility/2006">
              <mc:Choice xmlns:v="urn:schemas-microsoft-com:vml" Requires="v">
                <p:oleObj spid="_x0000_s79947" name="Equation" r:id="rId7" imgW="2145960" imgH="431640" progId="">
                  <p:embed/>
                </p:oleObj>
              </mc:Choice>
              <mc:Fallback>
                <p:oleObj name="Equation" r:id="rId7" imgW="2145960" imgH="4316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33400"/>
                        <a:ext cx="6122987"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9009E3-CE49-47E7-B8D6-9BF47A50F653}" type="slidenum">
              <a:rPr lang="zh-CN" altLang="en-US" sz="1200">
                <a:solidFill>
                  <a:srgbClr val="000000"/>
                </a:solidFill>
              </a:rPr>
              <a:pPr eaLnBrk="1" hangingPunct="1"/>
              <a:t>9</a:t>
            </a:fld>
            <a:endParaRPr lang="en-US" altLang="zh-CN" sz="1200">
              <a:solidFill>
                <a:srgbClr val="000000"/>
              </a:solidFill>
            </a:endParaRPr>
          </a:p>
        </p:txBody>
      </p:sp>
      <p:grpSp>
        <p:nvGrpSpPr>
          <p:cNvPr id="5124" name="Group 4"/>
          <p:cNvGrpSpPr>
            <a:grpSpLocks/>
          </p:cNvGrpSpPr>
          <p:nvPr/>
        </p:nvGrpSpPr>
        <p:grpSpPr bwMode="auto">
          <a:xfrm>
            <a:off x="827088" y="1438275"/>
            <a:ext cx="6770687" cy="2024063"/>
            <a:chOff x="144" y="1632"/>
            <a:chExt cx="4265" cy="1275"/>
          </a:xfrm>
        </p:grpSpPr>
        <p:sp>
          <p:nvSpPr>
            <p:cNvPr id="5129" name="Rectangle 5"/>
            <p:cNvSpPr>
              <a:spLocks noChangeArrowheads="1"/>
            </p:cNvSpPr>
            <p:nvPr/>
          </p:nvSpPr>
          <p:spPr bwMode="auto">
            <a:xfrm>
              <a:off x="144" y="1632"/>
              <a:ext cx="42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例1</a:t>
              </a:r>
              <a:r>
                <a:rPr lang="zh-CN" altLang="en-US" dirty="0"/>
                <a:t>  </a:t>
              </a:r>
              <a:r>
                <a:rPr lang="zh-CN" altLang="en-US" b="1" dirty="0"/>
                <a:t>用高斯消去法解方程组   </a:t>
              </a:r>
              <a:r>
                <a:rPr lang="zh-CN" altLang="en-US" b="1" dirty="0">
                  <a:solidFill>
                    <a:srgbClr val="FF0000"/>
                  </a:solidFill>
                </a:rPr>
                <a:t>         （</a:t>
              </a:r>
              <a:r>
                <a:rPr lang="en-US" altLang="zh-CN" b="1" dirty="0">
                  <a:solidFill>
                    <a:srgbClr val="FF0000"/>
                  </a:solidFill>
                </a:rPr>
                <a:t>0.5</a:t>
              </a:r>
              <a:r>
                <a:rPr lang="zh-CN" altLang="en-US" b="1" dirty="0">
                  <a:solidFill>
                    <a:srgbClr val="FF0000"/>
                  </a:solidFill>
                </a:rPr>
                <a:t>分）</a:t>
              </a:r>
            </a:p>
          </p:txBody>
        </p:sp>
        <p:graphicFrame>
          <p:nvGraphicFramePr>
            <p:cNvPr id="5122" name="Object 6"/>
            <p:cNvGraphicFramePr>
              <a:graphicFrameLocks noChangeAspect="1"/>
            </p:cNvGraphicFramePr>
            <p:nvPr/>
          </p:nvGraphicFramePr>
          <p:xfrm>
            <a:off x="1397" y="1968"/>
            <a:ext cx="3012" cy="939"/>
          </p:xfrm>
          <a:graphic>
            <a:graphicData uri="http://schemas.openxmlformats.org/presentationml/2006/ole">
              <mc:AlternateContent xmlns:mc="http://schemas.openxmlformats.org/markup-compatibility/2006">
                <mc:Choice xmlns:v="urn:schemas-microsoft-com:vml" Requires="v">
                  <p:oleObj spid="_x0000_s5151" name="Equation" r:id="rId4" imgW="2260440" imgH="711000" progId="">
                    <p:embed/>
                  </p:oleObj>
                </mc:Choice>
                <mc:Fallback>
                  <p:oleObj name="Equation" r:id="rId4" imgW="2260440" imgH="71100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 y="1968"/>
                          <a:ext cx="3012" cy="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135" name="Rectangle 7"/>
          <p:cNvSpPr>
            <a:spLocks noChangeArrowheads="1"/>
          </p:cNvSpPr>
          <p:nvPr/>
        </p:nvSpPr>
        <p:spPr bwMode="auto">
          <a:xfrm>
            <a:off x="684213" y="3743325"/>
            <a:ext cx="7559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解  </a:t>
            </a:r>
            <a:r>
              <a:rPr lang="zh-CN" altLang="en-US" dirty="0"/>
              <a:t>第1步：</a:t>
            </a:r>
          </a:p>
          <a:p>
            <a:pPr algn="just" eaLnBrk="1" hangingPunct="1"/>
            <a:r>
              <a:rPr lang="zh-CN" altLang="en-US" dirty="0"/>
              <a:t>     将方程（</a:t>
            </a:r>
            <a:r>
              <a:rPr lang="en-US" altLang="zh-CN" dirty="0"/>
              <a:t>1</a:t>
            </a:r>
            <a:r>
              <a:rPr lang="zh-CN" altLang="en-US" dirty="0"/>
              <a:t>）乘上（-3/2）加到方程（</a:t>
            </a:r>
            <a:r>
              <a:rPr lang="en-US" altLang="zh-CN" dirty="0"/>
              <a:t>2</a:t>
            </a:r>
            <a:r>
              <a:rPr lang="zh-CN" altLang="en-US" dirty="0"/>
              <a:t>）上去，</a:t>
            </a:r>
          </a:p>
          <a:p>
            <a:pPr algn="just" eaLnBrk="1" hangingPunct="1"/>
            <a:r>
              <a:rPr lang="zh-CN" altLang="en-US" dirty="0"/>
              <a:t>     将方程（</a:t>
            </a:r>
            <a:r>
              <a:rPr lang="en-US" altLang="zh-CN" dirty="0"/>
              <a:t>1</a:t>
            </a:r>
            <a:r>
              <a:rPr lang="zh-CN" altLang="en-US" dirty="0"/>
              <a:t>）乘上（-1/2）加到方程（</a:t>
            </a:r>
            <a:r>
              <a:rPr lang="en-US" altLang="zh-CN" dirty="0"/>
              <a:t>3</a:t>
            </a:r>
            <a:r>
              <a:rPr lang="zh-CN" altLang="en-US" dirty="0"/>
              <a:t>）上去，</a:t>
            </a:r>
          </a:p>
          <a:p>
            <a:pPr algn="just" eaLnBrk="1" hangingPunct="1"/>
            <a:r>
              <a:rPr lang="zh-CN" altLang="en-US" dirty="0"/>
              <a:t>     则得到与原方程组等价的方程组</a:t>
            </a:r>
          </a:p>
          <a:p>
            <a:endParaRPr lang="zh-CN" altLang="en-US" dirty="0"/>
          </a:p>
        </p:txBody>
      </p:sp>
      <p:grpSp>
        <p:nvGrpSpPr>
          <p:cNvPr id="5126" name="Group 10"/>
          <p:cNvGrpSpPr>
            <a:grpSpLocks/>
          </p:cNvGrpSpPr>
          <p:nvPr/>
        </p:nvGrpSpPr>
        <p:grpSpPr bwMode="auto">
          <a:xfrm>
            <a:off x="5292725" y="38100"/>
            <a:ext cx="3784600" cy="366713"/>
            <a:chOff x="3196" y="46"/>
            <a:chExt cx="2384" cy="231"/>
          </a:xfrm>
        </p:grpSpPr>
        <p:sp>
          <p:nvSpPr>
            <p:cNvPr id="5127" name="Rectangle 8"/>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5128" name="Line 9"/>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FA7357-EB49-4E51-B1DC-51B4D6EBD2C9}" type="slidenum">
              <a:rPr lang="zh-CN" altLang="en-US" sz="1200">
                <a:solidFill>
                  <a:srgbClr val="000000"/>
                </a:solidFill>
              </a:rPr>
              <a:pPr eaLnBrk="1" hangingPunct="1"/>
              <a:t>90</a:t>
            </a:fld>
            <a:endParaRPr lang="en-US" altLang="zh-CN" sz="1200">
              <a:solidFill>
                <a:srgbClr val="000000"/>
              </a:solidFill>
            </a:endParaRPr>
          </a:p>
        </p:txBody>
      </p:sp>
      <p:grpSp>
        <p:nvGrpSpPr>
          <p:cNvPr id="80903" name="Group 2"/>
          <p:cNvGrpSpPr>
            <a:grpSpLocks/>
          </p:cNvGrpSpPr>
          <p:nvPr/>
        </p:nvGrpSpPr>
        <p:grpSpPr bwMode="auto">
          <a:xfrm>
            <a:off x="5895975" y="44450"/>
            <a:ext cx="3213100" cy="366713"/>
            <a:chOff x="1838" y="2062"/>
            <a:chExt cx="2024" cy="231"/>
          </a:xfrm>
        </p:grpSpPr>
        <p:sp>
          <p:nvSpPr>
            <p:cNvPr id="80906"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0907"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0904" name="Text Box 5"/>
          <p:cNvSpPr txBox="1">
            <a:spLocks noChangeArrowheads="1"/>
          </p:cNvSpPr>
          <p:nvPr/>
        </p:nvSpPr>
        <p:spPr bwMode="auto">
          <a:xfrm>
            <a:off x="1042988" y="476250"/>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3.5   </a:t>
            </a:r>
            <a:r>
              <a:rPr lang="zh-CN" altLang="en-US"/>
              <a:t>用列主元三角分解法解方程组</a:t>
            </a:r>
          </a:p>
        </p:txBody>
      </p:sp>
      <p:graphicFrame>
        <p:nvGraphicFramePr>
          <p:cNvPr id="80898" name="Object 6"/>
          <p:cNvGraphicFramePr>
            <a:graphicFrameLocks noChangeAspect="1"/>
          </p:cNvGraphicFramePr>
          <p:nvPr/>
        </p:nvGraphicFramePr>
        <p:xfrm>
          <a:off x="2555875" y="981075"/>
          <a:ext cx="3240088" cy="1635125"/>
        </p:xfrm>
        <a:graphic>
          <a:graphicData uri="http://schemas.openxmlformats.org/presentationml/2006/ole">
            <mc:AlternateContent xmlns:mc="http://schemas.openxmlformats.org/markup-compatibility/2006">
              <mc:Choice xmlns:v="urn:schemas-microsoft-com:vml" Requires="v">
                <p:oleObj spid="_x0000_s80988" name="Equation" r:id="rId3" imgW="1409400" imgH="711000" progId="">
                  <p:embed/>
                </p:oleObj>
              </mc:Choice>
              <mc:Fallback>
                <p:oleObj name="Equation" r:id="rId3" imgW="1409400" imgH="7110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981075"/>
                        <a:ext cx="3240088"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Text Box 7"/>
          <p:cNvSpPr txBox="1">
            <a:spLocks noChangeArrowheads="1"/>
          </p:cNvSpPr>
          <p:nvPr/>
        </p:nvSpPr>
        <p:spPr bwMode="auto">
          <a:xfrm>
            <a:off x="1095375" y="2584450"/>
            <a:ext cx="391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解 对增广矩阵进行变换，有</a:t>
            </a:r>
          </a:p>
        </p:txBody>
      </p:sp>
      <p:graphicFrame>
        <p:nvGraphicFramePr>
          <p:cNvPr id="80899" name="Object 8"/>
          <p:cNvGraphicFramePr>
            <a:graphicFrameLocks noChangeAspect="1"/>
          </p:cNvGraphicFramePr>
          <p:nvPr/>
        </p:nvGraphicFramePr>
        <p:xfrm>
          <a:off x="1116013" y="3213100"/>
          <a:ext cx="3960812" cy="1573213"/>
        </p:xfrm>
        <a:graphic>
          <a:graphicData uri="http://schemas.openxmlformats.org/presentationml/2006/ole">
            <mc:AlternateContent xmlns:mc="http://schemas.openxmlformats.org/markup-compatibility/2006">
              <mc:Choice xmlns:v="urn:schemas-microsoft-com:vml" Requires="v">
                <p:oleObj spid="_x0000_s80989" name="Equation" r:id="rId5" imgW="1790640" imgH="711000" progId="">
                  <p:embed/>
                </p:oleObj>
              </mc:Choice>
              <mc:Fallback>
                <p:oleObj name="Equation" r:id="rId5" imgW="1790640" imgH="7110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213100"/>
                        <a:ext cx="3960812"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9"/>
          <p:cNvGraphicFramePr>
            <a:graphicFrameLocks noChangeAspect="1"/>
          </p:cNvGraphicFramePr>
          <p:nvPr/>
        </p:nvGraphicFramePr>
        <p:xfrm>
          <a:off x="5148263" y="3213100"/>
          <a:ext cx="2949575" cy="1573213"/>
        </p:xfrm>
        <a:graphic>
          <a:graphicData uri="http://schemas.openxmlformats.org/presentationml/2006/ole">
            <mc:AlternateContent xmlns:mc="http://schemas.openxmlformats.org/markup-compatibility/2006">
              <mc:Choice xmlns:v="urn:schemas-microsoft-com:vml" Requires="v">
                <p:oleObj spid="_x0000_s80990" name="Equation" r:id="rId7" imgW="1333440" imgH="711000" progId="">
                  <p:embed/>
                </p:oleObj>
              </mc:Choice>
              <mc:Fallback>
                <p:oleObj name="Equation" r:id="rId7" imgW="1333440" imgH="7110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3213100"/>
                        <a:ext cx="294957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10"/>
          <p:cNvGraphicFramePr>
            <a:graphicFrameLocks noChangeAspect="1"/>
          </p:cNvGraphicFramePr>
          <p:nvPr/>
        </p:nvGraphicFramePr>
        <p:xfrm>
          <a:off x="1258888" y="5013325"/>
          <a:ext cx="5673725" cy="1573213"/>
        </p:xfrm>
        <a:graphic>
          <a:graphicData uri="http://schemas.openxmlformats.org/presentationml/2006/ole">
            <mc:AlternateContent xmlns:mc="http://schemas.openxmlformats.org/markup-compatibility/2006">
              <mc:Choice xmlns:v="urn:schemas-microsoft-com:vml" Requires="v">
                <p:oleObj spid="_x0000_s80991" name="Equation" r:id="rId9" imgW="2565360" imgH="711000" progId="">
                  <p:embed/>
                </p:oleObj>
              </mc:Choice>
              <mc:Fallback>
                <p:oleObj name="Equation" r:id="rId9" imgW="2565360" imgH="7110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013325"/>
                        <a:ext cx="567372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D57104-C6E4-4421-B4DD-A1CEBEC93DB1}" type="slidenum">
              <a:rPr lang="zh-CN" altLang="en-US" sz="1200">
                <a:solidFill>
                  <a:srgbClr val="000000"/>
                </a:solidFill>
              </a:rPr>
              <a:pPr eaLnBrk="1" hangingPunct="1"/>
              <a:t>91</a:t>
            </a:fld>
            <a:endParaRPr lang="en-US" altLang="zh-CN" sz="1200">
              <a:solidFill>
                <a:srgbClr val="000000"/>
              </a:solidFill>
            </a:endParaRPr>
          </a:p>
        </p:txBody>
      </p:sp>
      <p:grpSp>
        <p:nvGrpSpPr>
          <p:cNvPr id="81926" name="Group 2"/>
          <p:cNvGrpSpPr>
            <a:grpSpLocks/>
          </p:cNvGrpSpPr>
          <p:nvPr/>
        </p:nvGrpSpPr>
        <p:grpSpPr bwMode="auto">
          <a:xfrm>
            <a:off x="5895975" y="44450"/>
            <a:ext cx="3213100" cy="366713"/>
            <a:chOff x="1838" y="2062"/>
            <a:chExt cx="2024" cy="231"/>
          </a:xfrm>
        </p:grpSpPr>
        <p:sp>
          <p:nvSpPr>
            <p:cNvPr id="81927"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1928"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1922" name="Object 5"/>
          <p:cNvGraphicFramePr>
            <a:graphicFrameLocks noChangeAspect="1"/>
          </p:cNvGraphicFramePr>
          <p:nvPr/>
        </p:nvGraphicFramePr>
        <p:xfrm>
          <a:off x="1187450" y="476250"/>
          <a:ext cx="5673725" cy="1573213"/>
        </p:xfrm>
        <a:graphic>
          <a:graphicData uri="http://schemas.openxmlformats.org/presentationml/2006/ole">
            <mc:AlternateContent xmlns:mc="http://schemas.openxmlformats.org/markup-compatibility/2006">
              <mc:Choice xmlns:v="urn:schemas-microsoft-com:vml" Requires="v">
                <p:oleObj spid="_x0000_s81989" name="Equation" r:id="rId3" imgW="2565360" imgH="711000" progId="">
                  <p:embed/>
                </p:oleObj>
              </mc:Choice>
              <mc:Fallback>
                <p:oleObj name="Equation" r:id="rId3" imgW="2565360" imgH="7110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6250"/>
                        <a:ext cx="567372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6"/>
          <p:cNvGraphicFramePr>
            <a:graphicFrameLocks noChangeAspect="1"/>
          </p:cNvGraphicFramePr>
          <p:nvPr/>
        </p:nvGraphicFramePr>
        <p:xfrm>
          <a:off x="1331913" y="2492375"/>
          <a:ext cx="6319837" cy="1573213"/>
        </p:xfrm>
        <a:graphic>
          <a:graphicData uri="http://schemas.openxmlformats.org/presentationml/2006/ole">
            <mc:AlternateContent xmlns:mc="http://schemas.openxmlformats.org/markup-compatibility/2006">
              <mc:Choice xmlns:v="urn:schemas-microsoft-com:vml" Requires="v">
                <p:oleObj spid="_x0000_s81990" name="Equation" r:id="rId5" imgW="2857320" imgH="711000" progId="">
                  <p:embed/>
                </p:oleObj>
              </mc:Choice>
              <mc:Fallback>
                <p:oleObj name="Equation" r:id="rId5" imgW="285732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492375"/>
                        <a:ext cx="6319837"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7"/>
          <p:cNvGraphicFramePr>
            <a:graphicFrameLocks noChangeAspect="1"/>
          </p:cNvGraphicFramePr>
          <p:nvPr/>
        </p:nvGraphicFramePr>
        <p:xfrm>
          <a:off x="1403350" y="4437063"/>
          <a:ext cx="3371850" cy="1573212"/>
        </p:xfrm>
        <a:graphic>
          <a:graphicData uri="http://schemas.openxmlformats.org/presentationml/2006/ole">
            <mc:AlternateContent xmlns:mc="http://schemas.openxmlformats.org/markup-compatibility/2006">
              <mc:Choice xmlns:v="urn:schemas-microsoft-com:vml" Requires="v">
                <p:oleObj spid="_x0000_s81991" name="Equation" r:id="rId7" imgW="1523880" imgH="711000" progId="">
                  <p:embed/>
                </p:oleObj>
              </mc:Choice>
              <mc:Fallback>
                <p:oleObj name="Equation" r:id="rId7" imgW="1523880" imgH="7110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437063"/>
                        <a:ext cx="3371850"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BB55864-090F-4191-A70F-FF4CB1996C7A}" type="slidenum">
              <a:rPr lang="zh-CN" altLang="en-US" sz="1200">
                <a:solidFill>
                  <a:srgbClr val="000000"/>
                </a:solidFill>
              </a:rPr>
              <a:pPr eaLnBrk="1" hangingPunct="1"/>
              <a:t>92</a:t>
            </a:fld>
            <a:endParaRPr lang="en-US" altLang="zh-CN" sz="1200">
              <a:solidFill>
                <a:srgbClr val="000000"/>
              </a:solidFill>
            </a:endParaRPr>
          </a:p>
        </p:txBody>
      </p:sp>
      <p:grpSp>
        <p:nvGrpSpPr>
          <p:cNvPr id="82949" name="Group 2"/>
          <p:cNvGrpSpPr>
            <a:grpSpLocks/>
          </p:cNvGrpSpPr>
          <p:nvPr/>
        </p:nvGrpSpPr>
        <p:grpSpPr bwMode="auto">
          <a:xfrm>
            <a:off x="5895975" y="44450"/>
            <a:ext cx="3213100" cy="366713"/>
            <a:chOff x="1838" y="2062"/>
            <a:chExt cx="2024" cy="231"/>
          </a:xfrm>
        </p:grpSpPr>
        <p:sp>
          <p:nvSpPr>
            <p:cNvPr id="82952"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2953"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2950" name="Text Box 5"/>
          <p:cNvSpPr txBox="1">
            <a:spLocks noChangeArrowheads="1"/>
          </p:cNvSpPr>
          <p:nvPr/>
        </p:nvSpPr>
        <p:spPr bwMode="auto">
          <a:xfrm>
            <a:off x="1023938" y="547688"/>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等价的三角形方程组为</a:t>
            </a:r>
          </a:p>
        </p:txBody>
      </p:sp>
      <p:graphicFrame>
        <p:nvGraphicFramePr>
          <p:cNvPr id="82946" name="Object 6"/>
          <p:cNvGraphicFramePr>
            <a:graphicFrameLocks noChangeAspect="1"/>
          </p:cNvGraphicFramePr>
          <p:nvPr/>
        </p:nvGraphicFramePr>
        <p:xfrm>
          <a:off x="2771775" y="1052513"/>
          <a:ext cx="3095625" cy="1806575"/>
        </p:xfrm>
        <a:graphic>
          <a:graphicData uri="http://schemas.openxmlformats.org/presentationml/2006/ole">
            <mc:AlternateContent xmlns:mc="http://schemas.openxmlformats.org/markup-compatibility/2006">
              <mc:Choice xmlns:v="urn:schemas-microsoft-com:vml" Requires="v">
                <p:oleObj spid="_x0000_s82994" name="Equation" r:id="rId3" imgW="1218960" imgH="711000" progId="">
                  <p:embed/>
                </p:oleObj>
              </mc:Choice>
              <mc:Fallback>
                <p:oleObj name="Equation" r:id="rId3" imgW="1218960" imgH="7110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052513"/>
                        <a:ext cx="3095625"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Text Box 7"/>
          <p:cNvSpPr txBox="1">
            <a:spLocks noChangeArrowheads="1"/>
          </p:cNvSpPr>
          <p:nvPr/>
        </p:nvSpPr>
        <p:spPr bwMode="auto">
          <a:xfrm>
            <a:off x="1095375" y="33559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回代求解，得</a:t>
            </a:r>
          </a:p>
        </p:txBody>
      </p:sp>
      <p:graphicFrame>
        <p:nvGraphicFramePr>
          <p:cNvPr id="82947" name="Object 8"/>
          <p:cNvGraphicFramePr>
            <a:graphicFrameLocks noChangeAspect="1"/>
          </p:cNvGraphicFramePr>
          <p:nvPr/>
        </p:nvGraphicFramePr>
        <p:xfrm>
          <a:off x="3203575" y="3429000"/>
          <a:ext cx="2663825" cy="474663"/>
        </p:xfrm>
        <a:graphic>
          <a:graphicData uri="http://schemas.openxmlformats.org/presentationml/2006/ole">
            <mc:AlternateContent xmlns:mc="http://schemas.openxmlformats.org/markup-compatibility/2006">
              <mc:Choice xmlns:v="urn:schemas-microsoft-com:vml" Requires="v">
                <p:oleObj spid="_x0000_s82995" name="Equation" r:id="rId5" imgW="1282680" imgH="228600" progId="">
                  <p:embed/>
                </p:oleObj>
              </mc:Choice>
              <mc:Fallback>
                <p:oleObj name="Equation" r:id="rId5" imgW="128268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429000"/>
                        <a:ext cx="26638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fontAlgn="auto" hangingPunct="1">
              <a:spcAft>
                <a:spcPts val="0"/>
              </a:spcAft>
              <a:defRPr/>
            </a:pPr>
            <a:r>
              <a:rPr lang="en-US" altLang="zh-CN"/>
              <a:t>3.4 </a:t>
            </a:r>
            <a:r>
              <a:rPr lang="zh-CN" altLang="en-US"/>
              <a:t>特殊线性方程组的解法</a:t>
            </a:r>
          </a:p>
        </p:txBody>
      </p:sp>
      <p:sp>
        <p:nvSpPr>
          <p:cNvPr id="121859" name="Rectangle 3"/>
          <p:cNvSpPr>
            <a:spLocks noGrp="1" noChangeArrowheads="1"/>
          </p:cNvSpPr>
          <p:nvPr>
            <p:ph idx="4294967295"/>
          </p:nvPr>
        </p:nvSpPr>
        <p:spPr>
          <a:xfrm>
            <a:off x="0" y="2133600"/>
            <a:ext cx="2016125" cy="863600"/>
          </a:xfrm>
        </p:spPr>
        <p:txBody>
          <a:bodyPr/>
          <a:lstStyle/>
          <a:p>
            <a:pPr eaLnBrk="1" hangingPunct="1">
              <a:lnSpc>
                <a:spcPct val="90000"/>
              </a:lnSpc>
              <a:buFont typeface="Wingdings" panose="05000000000000000000" pitchFamily="2" charset="2"/>
              <a:buNone/>
            </a:pPr>
            <a:r>
              <a:rPr lang="en-US" altLang="zh-CN" sz="2400" b="1"/>
              <a:t>Gauss</a:t>
            </a:r>
            <a:r>
              <a:rPr lang="zh-CN" altLang="en-US" sz="2400" b="1"/>
              <a:t>消去法</a:t>
            </a:r>
          </a:p>
          <a:p>
            <a:pPr eaLnBrk="1" hangingPunct="1">
              <a:lnSpc>
                <a:spcPct val="90000"/>
              </a:lnSpc>
              <a:buFont typeface="Wingdings" panose="05000000000000000000" pitchFamily="2" charset="2"/>
              <a:buNone/>
            </a:pPr>
            <a:r>
              <a:rPr lang="en-US" altLang="zh-CN" sz="2400" b="1"/>
              <a:t>LU</a:t>
            </a:r>
            <a:r>
              <a:rPr lang="zh-CN" altLang="en-US" sz="2400" b="1"/>
              <a:t>分解法</a:t>
            </a:r>
          </a:p>
        </p:txBody>
      </p:sp>
      <p:sp>
        <p:nvSpPr>
          <p:cNvPr id="121860" name="AutoShape 4"/>
          <p:cNvSpPr>
            <a:spLocks/>
          </p:cNvSpPr>
          <p:nvPr/>
        </p:nvSpPr>
        <p:spPr bwMode="auto">
          <a:xfrm>
            <a:off x="2411413" y="2276475"/>
            <a:ext cx="225425" cy="627063"/>
          </a:xfrm>
          <a:prstGeom prst="rightBrace">
            <a:avLst>
              <a:gd name="adj1" fmla="val 23181"/>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1" name="Text Box 5"/>
          <p:cNvSpPr txBox="1">
            <a:spLocks noChangeArrowheads="1"/>
          </p:cNvSpPr>
          <p:nvPr/>
        </p:nvSpPr>
        <p:spPr bwMode="auto">
          <a:xfrm>
            <a:off x="2700338" y="2133600"/>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求解一般线性方程组的方法，</a:t>
            </a:r>
          </a:p>
          <a:p>
            <a:pPr eaLnBrk="1" hangingPunct="1"/>
            <a:r>
              <a:rPr lang="zh-CN" altLang="en-US" b="1"/>
              <a:t>不考虑线性方程组本身的特点。</a:t>
            </a:r>
          </a:p>
        </p:txBody>
      </p:sp>
      <p:sp>
        <p:nvSpPr>
          <p:cNvPr id="121862" name="Text Box 6"/>
          <p:cNvSpPr txBox="1">
            <a:spLocks noChangeArrowheads="1"/>
          </p:cNvSpPr>
          <p:nvPr/>
        </p:nvSpPr>
        <p:spPr bwMode="auto">
          <a:xfrm>
            <a:off x="323850" y="3141663"/>
            <a:ext cx="84804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    </a:t>
            </a:r>
            <a:r>
              <a:rPr lang="zh-CN" altLang="en-US" b="1"/>
              <a:t>但实用中会遇到一些特殊类型的线性方程组，如稀疏线性方程组，对称线性方程组等。</a:t>
            </a:r>
          </a:p>
          <a:p>
            <a:pPr eaLnBrk="1" hangingPunct="1"/>
            <a:r>
              <a:rPr lang="zh-CN" altLang="en-US" b="1"/>
              <a:t>        对于这些方程组，若还用原有的一般方法来求解，势必造成存储和计算的浪费。</a:t>
            </a:r>
          </a:p>
          <a:p>
            <a:pPr eaLnBrk="1" hangingPunct="1"/>
            <a:r>
              <a:rPr lang="zh-CN" altLang="en-US" b="1"/>
              <a:t>       有必要构造适合解特殊方程组的解法：如追赶法和改进平方根法。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a:xfrm>
            <a:off x="457200" y="908050"/>
            <a:ext cx="8229600" cy="4627563"/>
          </a:xfrm>
        </p:spPr>
        <p:txBody>
          <a:bodyPr/>
          <a:lstStyle/>
          <a:p>
            <a:pPr marL="0" indent="0" eaLnBrk="1" hangingPunct="1">
              <a:buFont typeface="Wingdings" panose="05000000000000000000" pitchFamily="2" charset="2"/>
              <a:buNone/>
            </a:pPr>
            <a:r>
              <a:rPr lang="zh-CN" altLang="en-US" sz="2400">
                <a:solidFill>
                  <a:srgbClr val="000000"/>
                </a:solidFill>
                <a:latin typeface="宋体" panose="02010600030101010101" pitchFamily="2" charset="-122"/>
              </a:rPr>
              <a:t>追赶法适于求解</a:t>
            </a:r>
            <a:r>
              <a:rPr lang="zh-CN" altLang="en-US" sz="2400" b="1">
                <a:solidFill>
                  <a:srgbClr val="000000"/>
                </a:solidFill>
                <a:latin typeface="宋体" panose="02010600030101010101" pitchFamily="2" charset="-122"/>
              </a:rPr>
              <a:t>三对角线方程组</a:t>
            </a:r>
            <a:r>
              <a:rPr lang="en-US" altLang="zh-CN" sz="2400" b="1">
                <a:solidFill>
                  <a:srgbClr val="000000"/>
                </a:solidFill>
              </a:rPr>
              <a:t>A</a:t>
            </a:r>
            <a:r>
              <a:rPr lang="en-US" altLang="zh-CN" sz="2400" b="1" i="1">
                <a:solidFill>
                  <a:srgbClr val="000000"/>
                </a:solidFill>
              </a:rPr>
              <a:t>x</a:t>
            </a:r>
            <a:r>
              <a:rPr lang="en-US" altLang="zh-CN" sz="2400" b="1">
                <a:solidFill>
                  <a:srgbClr val="000000"/>
                </a:solidFill>
              </a:rPr>
              <a:t>=</a:t>
            </a:r>
            <a:r>
              <a:rPr lang="en-GB" altLang="zh-CN" sz="2400" b="1">
                <a:solidFill>
                  <a:srgbClr val="000000"/>
                </a:solidFill>
              </a:rPr>
              <a:t>d</a:t>
            </a:r>
            <a:r>
              <a:rPr lang="zh-CN" altLang="en-US" sz="2400">
                <a:solidFill>
                  <a:srgbClr val="000000"/>
                </a:solidFill>
                <a:latin typeface="宋体" panose="02010600030101010101" pitchFamily="2" charset="-122"/>
              </a:rPr>
              <a:t>，即 </a:t>
            </a:r>
          </a:p>
        </p:txBody>
      </p:sp>
      <p:sp>
        <p:nvSpPr>
          <p:cNvPr id="2" name="Rectangle 2"/>
          <p:cNvSpPr>
            <a:spLocks noGrp="1" noChangeArrowheads="1"/>
          </p:cNvSpPr>
          <p:nvPr>
            <p:ph type="title"/>
          </p:nvPr>
        </p:nvSpPr>
        <p:spPr/>
        <p:txBody>
          <a:bodyPr/>
          <a:lstStyle/>
          <a:p>
            <a:pPr eaLnBrk="1" fontAlgn="auto" hangingPunct="1">
              <a:spcAft>
                <a:spcPts val="0"/>
              </a:spcAft>
              <a:defRPr/>
            </a:pPr>
            <a:r>
              <a:rPr lang="en-US" altLang="zh-CN" sz="2400">
                <a:solidFill>
                  <a:srgbClr val="000000"/>
                </a:solidFill>
              </a:rPr>
              <a:t>3</a:t>
            </a:r>
            <a:r>
              <a:rPr lang="zh-CN" altLang="en-GB" sz="2400">
                <a:solidFill>
                  <a:srgbClr val="000000"/>
                </a:solidFill>
              </a:rPr>
              <a:t>.</a:t>
            </a:r>
            <a:r>
              <a:rPr lang="en-GB" altLang="zh-CN" sz="2400">
                <a:solidFill>
                  <a:srgbClr val="000000"/>
                </a:solidFill>
              </a:rPr>
              <a:t>4.</a:t>
            </a:r>
            <a:r>
              <a:rPr lang="en-US" altLang="zh-CN" sz="2400">
                <a:solidFill>
                  <a:srgbClr val="000000"/>
                </a:solidFill>
              </a:rPr>
              <a:t>1</a:t>
            </a:r>
            <a:r>
              <a:rPr lang="zh-CN" altLang="en-GB" sz="2400">
                <a:solidFill>
                  <a:srgbClr val="000000"/>
                </a:solidFill>
              </a:rPr>
              <a:t>  追赶法</a:t>
            </a:r>
            <a:endParaRPr lang="zh-CN" altLang="en-US" sz="2400">
              <a:solidFill>
                <a:srgbClr val="000000"/>
              </a:solidFill>
            </a:endParaRPr>
          </a:p>
        </p:txBody>
      </p:sp>
      <p:sp>
        <p:nvSpPr>
          <p:cNvPr id="83974" name="Rectangle 4"/>
          <p:cNvSpPr>
            <a:spLocks noChangeArrowheads="1"/>
          </p:cNvSpPr>
          <p:nvPr/>
        </p:nvSpPr>
        <p:spPr bwMode="auto">
          <a:xfrm>
            <a:off x="3071813"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0" name="Object 5"/>
          <p:cNvGraphicFramePr>
            <a:graphicFrameLocks noChangeAspect="1"/>
          </p:cNvGraphicFramePr>
          <p:nvPr/>
        </p:nvGraphicFramePr>
        <p:xfrm>
          <a:off x="395288" y="1484313"/>
          <a:ext cx="6164262" cy="3027362"/>
        </p:xfrm>
        <a:graphic>
          <a:graphicData uri="http://schemas.openxmlformats.org/presentationml/2006/ole">
            <mc:AlternateContent xmlns:mc="http://schemas.openxmlformats.org/markup-compatibility/2006">
              <mc:Choice xmlns:v="urn:schemas-microsoft-com:vml" Requires="v">
                <p:oleObj spid="_x0000_s84018" name="Equation" r:id="rId3" imgW="2920680" imgH="1625400" progId="Equation.3">
                  <p:embed/>
                </p:oleObj>
              </mc:Choice>
              <mc:Fallback>
                <p:oleObj name="Equation" r:id="rId3" imgW="2920680" imgH="1625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84313"/>
                        <a:ext cx="6164262" cy="30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5" name="Rectangle 6"/>
          <p:cNvSpPr>
            <a:spLocks noChangeArrowheads="1"/>
          </p:cNvSpPr>
          <p:nvPr/>
        </p:nvSpPr>
        <p:spPr bwMode="auto">
          <a:xfrm>
            <a:off x="31051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76" name="Rectangle 7"/>
          <p:cNvSpPr>
            <a:spLocks noChangeArrowheads="1"/>
          </p:cNvSpPr>
          <p:nvPr/>
        </p:nvSpPr>
        <p:spPr bwMode="auto">
          <a:xfrm>
            <a:off x="250825" y="458152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00"/>
                </a:solidFill>
              </a:rPr>
              <a:t>其中</a:t>
            </a:r>
            <a:r>
              <a:rPr lang="en-US" altLang="zh-CN" b="1">
                <a:solidFill>
                  <a:srgbClr val="000000"/>
                </a:solidFill>
              </a:rPr>
              <a:t>A</a:t>
            </a:r>
            <a:r>
              <a:rPr lang="zh-CN" altLang="en-US">
                <a:solidFill>
                  <a:srgbClr val="000000"/>
                </a:solidFill>
              </a:rPr>
              <a:t>是三对角的对角占优阵，即对给定的</a:t>
            </a:r>
            <a:r>
              <a:rPr lang="en-US" altLang="zh-CN" i="1">
                <a:solidFill>
                  <a:srgbClr val="000000"/>
                </a:solidFill>
              </a:rPr>
              <a:t>i</a:t>
            </a:r>
            <a:r>
              <a:rPr lang="en-US" altLang="zh-CN">
                <a:solidFill>
                  <a:srgbClr val="000000"/>
                </a:solidFill>
              </a:rPr>
              <a:t>,</a:t>
            </a:r>
            <a:r>
              <a:rPr lang="zh-CN" altLang="en-US">
                <a:solidFill>
                  <a:srgbClr val="000000"/>
                </a:solidFill>
              </a:rPr>
              <a:t>当</a:t>
            </a:r>
            <a:r>
              <a:rPr lang="en-US" altLang="zh-CN" i="1">
                <a:solidFill>
                  <a:srgbClr val="000000"/>
                </a:solidFill>
              </a:rPr>
              <a:t>|i-j|&gt;</a:t>
            </a:r>
            <a:r>
              <a:rPr lang="en-US" altLang="zh-CN">
                <a:solidFill>
                  <a:srgbClr val="000000"/>
                </a:solidFill>
              </a:rPr>
              <a:t>1</a:t>
            </a:r>
            <a:r>
              <a:rPr lang="zh-CN" altLang="en-US">
                <a:solidFill>
                  <a:srgbClr val="000000"/>
                </a:solidFill>
              </a:rPr>
              <a:t>时</a:t>
            </a:r>
            <a:r>
              <a:rPr lang="en-US" altLang="zh-CN" i="1">
                <a:solidFill>
                  <a:srgbClr val="000000"/>
                </a:solidFill>
              </a:rPr>
              <a:t>a</a:t>
            </a:r>
            <a:r>
              <a:rPr lang="en-US" altLang="zh-CN" i="1" baseline="-25000">
                <a:solidFill>
                  <a:srgbClr val="000000"/>
                </a:solidFill>
              </a:rPr>
              <a:t>ij</a:t>
            </a:r>
            <a:r>
              <a:rPr lang="en-US" altLang="zh-CN">
                <a:solidFill>
                  <a:srgbClr val="000000"/>
                </a:solidFill>
              </a:rPr>
              <a:t>=0,</a:t>
            </a:r>
            <a:r>
              <a:rPr lang="zh-CN" altLang="en-US">
                <a:solidFill>
                  <a:srgbClr val="000000"/>
                </a:solidFill>
              </a:rPr>
              <a:t>且</a:t>
            </a:r>
            <a:endParaRPr lang="zh-CN" altLang="en-US"/>
          </a:p>
        </p:txBody>
      </p:sp>
      <p:graphicFrame>
        <p:nvGraphicFramePr>
          <p:cNvPr id="83971" name="Object 8"/>
          <p:cNvGraphicFramePr>
            <a:graphicFrameLocks noChangeAspect="1"/>
          </p:cNvGraphicFramePr>
          <p:nvPr/>
        </p:nvGraphicFramePr>
        <p:xfrm>
          <a:off x="2555875" y="5084763"/>
          <a:ext cx="5867400" cy="1543050"/>
        </p:xfrm>
        <a:graphic>
          <a:graphicData uri="http://schemas.openxmlformats.org/presentationml/2006/ole">
            <mc:AlternateContent xmlns:mc="http://schemas.openxmlformats.org/markup-compatibility/2006">
              <mc:Choice xmlns:v="urn:schemas-microsoft-com:vml" Requires="v">
                <p:oleObj spid="_x0000_s84019" r:id="rId5" imgW="2933700" imgH="736600" progId="Equation.3">
                  <p:embed/>
                </p:oleObj>
              </mc:Choice>
              <mc:Fallback>
                <p:oleObj r:id="rId5" imgW="2933700" imgH="736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084763"/>
                        <a:ext cx="5867400"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3" name="Rectangle 9"/>
          <p:cNvSpPr>
            <a:spLocks noChangeArrowheads="1"/>
          </p:cNvSpPr>
          <p:nvPr/>
        </p:nvSpPr>
        <p:spPr bwMode="auto">
          <a:xfrm>
            <a:off x="6732588" y="1341438"/>
            <a:ext cx="2133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00"/>
                </a:solidFill>
              </a:rPr>
              <a:t>用追赶法求解</a:t>
            </a:r>
            <a:r>
              <a:rPr lang="en-US" altLang="zh-CN">
                <a:solidFill>
                  <a:srgbClr val="000000"/>
                </a:solidFill>
              </a:rPr>
              <a:t>,</a:t>
            </a:r>
            <a:r>
              <a:rPr lang="zh-CN" altLang="en-US">
                <a:solidFill>
                  <a:srgbClr val="000000"/>
                </a:solidFill>
              </a:rPr>
              <a:t>追赶法具有计算量少</a:t>
            </a:r>
            <a:r>
              <a:rPr lang="en-US" altLang="zh-CN">
                <a:solidFill>
                  <a:srgbClr val="000000"/>
                </a:solidFill>
              </a:rPr>
              <a:t>,</a:t>
            </a:r>
            <a:r>
              <a:rPr lang="zh-CN" altLang="en-US">
                <a:solidFill>
                  <a:srgbClr val="000000"/>
                </a:solidFill>
              </a:rPr>
              <a:t>方法简单</a:t>
            </a:r>
            <a:r>
              <a:rPr lang="en-US" altLang="zh-CN">
                <a:solidFill>
                  <a:srgbClr val="000000"/>
                </a:solidFill>
              </a:rPr>
              <a:t>,</a:t>
            </a:r>
            <a:r>
              <a:rPr lang="zh-CN" altLang="en-US">
                <a:solidFill>
                  <a:srgbClr val="000000"/>
                </a:solidFill>
              </a:rPr>
              <a:t>算法稳定等特点。</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7272338" y="0"/>
            <a:ext cx="1871662" cy="457200"/>
            <a:chOff x="4581" y="0"/>
            <a:chExt cx="1179" cy="288"/>
          </a:xfrm>
        </p:grpSpPr>
        <p:sp>
          <p:nvSpPr>
            <p:cNvPr id="122884"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122885"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883" name="Text Box 5"/>
          <p:cNvSpPr txBox="1">
            <a:spLocks noChangeArrowheads="1"/>
          </p:cNvSpPr>
          <p:nvPr/>
        </p:nvSpPr>
        <p:spPr bwMode="auto">
          <a:xfrm>
            <a:off x="592138" y="547688"/>
            <a:ext cx="80121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ea typeface="新宋体" panose="02010609030101010101" pitchFamily="49" charset="-122"/>
              </a:rPr>
              <a:t>可以利用矩阵的直接三角分解法来推导解三对角线性方程组的计算公式。</a:t>
            </a:r>
          </a:p>
          <a:p>
            <a:pPr eaLnBrk="1" hangingPunct="1"/>
            <a:r>
              <a:rPr lang="zh-CN" altLang="en-US">
                <a:solidFill>
                  <a:srgbClr val="000000"/>
                </a:solidFill>
                <a:ea typeface="新宋体" panose="02010609030101010101" pitchFamily="49" charset="-122"/>
              </a:rPr>
              <a:t>根据系数矩阵</a:t>
            </a:r>
            <a:r>
              <a:rPr lang="en-US" altLang="zh-CN">
                <a:solidFill>
                  <a:srgbClr val="000000"/>
                </a:solidFill>
                <a:ea typeface="新宋体" panose="02010609030101010101" pitchFamily="49" charset="-122"/>
              </a:rPr>
              <a:t>A</a:t>
            </a:r>
            <a:r>
              <a:rPr lang="zh-CN" altLang="en-US">
                <a:solidFill>
                  <a:srgbClr val="000000"/>
                </a:solidFill>
                <a:ea typeface="新宋体" panose="02010609030101010101" pitchFamily="49" charset="-122"/>
              </a:rPr>
              <a:t>的特点，将</a:t>
            </a:r>
            <a:r>
              <a:rPr lang="en-US" altLang="zh-CN">
                <a:solidFill>
                  <a:srgbClr val="000000"/>
                </a:solidFill>
                <a:ea typeface="新宋体" panose="02010609030101010101" pitchFamily="49" charset="-122"/>
              </a:rPr>
              <a:t>A</a:t>
            </a:r>
            <a:r>
              <a:rPr lang="zh-CN" altLang="en-US">
                <a:solidFill>
                  <a:srgbClr val="000000"/>
                </a:solidFill>
                <a:ea typeface="新宋体" panose="02010609030101010101" pitchFamily="49" charset="-122"/>
              </a:rPr>
              <a:t>分解为两个三角阵的乘积时，</a:t>
            </a:r>
          </a:p>
          <a:p>
            <a:pPr eaLnBrk="1" hangingPunct="1"/>
            <a:r>
              <a:rPr lang="en-US" altLang="zh-CN" b="1" i="1">
                <a:solidFill>
                  <a:srgbClr val="000000"/>
                </a:solidFill>
                <a:ea typeface="新宋体" panose="02010609030101010101" pitchFamily="49" charset="-122"/>
              </a:rPr>
              <a:t>A</a:t>
            </a:r>
            <a:r>
              <a:rPr lang="en-US" altLang="zh-CN" b="1">
                <a:solidFill>
                  <a:srgbClr val="000000"/>
                </a:solidFill>
                <a:ea typeface="新宋体" panose="02010609030101010101" pitchFamily="49" charset="-122"/>
              </a:rPr>
              <a:t>=</a:t>
            </a:r>
            <a:r>
              <a:rPr lang="en-US" altLang="zh-CN" b="1" i="1">
                <a:solidFill>
                  <a:srgbClr val="000000"/>
                </a:solidFill>
                <a:ea typeface="新宋体" panose="02010609030101010101" pitchFamily="49" charset="-122"/>
              </a:rPr>
              <a:t>LU</a:t>
            </a:r>
            <a:r>
              <a:rPr lang="zh-CN" altLang="en-US">
                <a:solidFill>
                  <a:srgbClr val="000000"/>
                </a:solidFill>
                <a:ea typeface="新宋体" panose="02010609030101010101" pitchFamily="49" charset="-122"/>
              </a:rPr>
              <a:t>具体为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0" y="260350"/>
          <a:ext cx="4032250" cy="2876550"/>
        </p:xfrm>
        <a:graphic>
          <a:graphicData uri="http://schemas.openxmlformats.org/presentationml/2006/ole">
            <mc:AlternateContent xmlns:mc="http://schemas.openxmlformats.org/markup-compatibility/2006">
              <mc:Choice xmlns:v="urn:schemas-microsoft-com:vml" Requires="v">
                <p:oleObj spid="_x0000_s85083" name="Equation" r:id="rId3" imgW="2120760" imgH="1396800" progId="Equation.3">
                  <p:embed/>
                </p:oleObj>
              </mc:Choice>
              <mc:Fallback>
                <p:oleObj name="Equation" r:id="rId3" imgW="2120760" imgH="1396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0350"/>
                        <a:ext cx="4032250" cy="287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4998" name="Group 3"/>
          <p:cNvGrpSpPr>
            <a:grpSpLocks/>
          </p:cNvGrpSpPr>
          <p:nvPr/>
        </p:nvGrpSpPr>
        <p:grpSpPr bwMode="auto">
          <a:xfrm>
            <a:off x="7272338" y="0"/>
            <a:ext cx="1871662" cy="457200"/>
            <a:chOff x="4581" y="0"/>
            <a:chExt cx="1179" cy="288"/>
          </a:xfrm>
        </p:grpSpPr>
        <p:sp>
          <p:nvSpPr>
            <p:cNvPr id="85001" name="Rectangle 4"/>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5002" name="Line 5"/>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4995" name="Object 6"/>
          <p:cNvGraphicFramePr>
            <a:graphicFrameLocks noChangeAspect="1"/>
          </p:cNvGraphicFramePr>
          <p:nvPr/>
        </p:nvGraphicFramePr>
        <p:xfrm>
          <a:off x="179388" y="3357563"/>
          <a:ext cx="8394700" cy="2895600"/>
        </p:xfrm>
        <a:graphic>
          <a:graphicData uri="http://schemas.openxmlformats.org/presentationml/2006/ole">
            <mc:AlternateContent xmlns:mc="http://schemas.openxmlformats.org/markup-compatibility/2006">
              <mc:Choice xmlns:v="urn:schemas-microsoft-com:vml" Requires="v">
                <p:oleObj spid="_x0000_s85084" name="Equation" r:id="rId5" imgW="5155920" imgH="1854000" progId="Equation.DSMT4">
                  <p:embed/>
                </p:oleObj>
              </mc:Choice>
              <mc:Fallback>
                <p:oleObj name="Equation" r:id="rId5" imgW="5155920" imgH="1854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357563"/>
                        <a:ext cx="83947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9" name="Text Box 7"/>
          <p:cNvSpPr txBox="1">
            <a:spLocks noChangeArrowheads="1"/>
          </p:cNvSpPr>
          <p:nvPr/>
        </p:nvSpPr>
        <p:spPr bwMode="auto">
          <a:xfrm>
            <a:off x="4140200" y="47625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由矩阵乘法及矩阵相等的定义，有</a:t>
            </a:r>
          </a:p>
        </p:txBody>
      </p:sp>
      <p:graphicFrame>
        <p:nvGraphicFramePr>
          <p:cNvPr id="182280" name="Object 8"/>
          <p:cNvGraphicFramePr>
            <a:graphicFrameLocks noChangeAspect="1"/>
          </p:cNvGraphicFramePr>
          <p:nvPr/>
        </p:nvGraphicFramePr>
        <p:xfrm>
          <a:off x="4284663" y="1052513"/>
          <a:ext cx="4448175" cy="554037"/>
        </p:xfrm>
        <a:graphic>
          <a:graphicData uri="http://schemas.openxmlformats.org/presentationml/2006/ole">
            <mc:AlternateContent xmlns:mc="http://schemas.openxmlformats.org/markup-compatibility/2006">
              <mc:Choice xmlns:v="urn:schemas-microsoft-com:vml" Requires="v">
                <p:oleObj spid="_x0000_s85085" name="Equation" r:id="rId7" imgW="1892160" imgH="228600" progId="">
                  <p:embed/>
                </p:oleObj>
              </mc:Choice>
              <mc:Fallback>
                <p:oleObj name="Equation" r:id="rId7" imgW="1892160" imgH="2286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1052513"/>
                        <a:ext cx="44481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1" name="Text Box 9"/>
          <p:cNvSpPr txBox="1">
            <a:spLocks noChangeArrowheads="1"/>
          </p:cNvSpPr>
          <p:nvPr/>
        </p:nvSpPr>
        <p:spPr bwMode="auto">
          <a:xfrm>
            <a:off x="4211638" y="170021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解之得</a:t>
            </a:r>
          </a:p>
        </p:txBody>
      </p:sp>
      <p:graphicFrame>
        <p:nvGraphicFramePr>
          <p:cNvPr id="182282" name="Object 10"/>
          <p:cNvGraphicFramePr>
            <a:graphicFrameLocks noChangeAspect="1"/>
          </p:cNvGraphicFramePr>
          <p:nvPr/>
        </p:nvGraphicFramePr>
        <p:xfrm>
          <a:off x="4284663" y="2060575"/>
          <a:ext cx="4484687" cy="1108075"/>
        </p:xfrm>
        <a:graphic>
          <a:graphicData uri="http://schemas.openxmlformats.org/presentationml/2006/ole">
            <mc:AlternateContent xmlns:mc="http://schemas.openxmlformats.org/markup-compatibility/2006">
              <mc:Choice xmlns:v="urn:schemas-microsoft-com:vml" Requires="v">
                <p:oleObj spid="_x0000_s85086" name="Equation" r:id="rId9" imgW="1536480" imgH="457200" progId="">
                  <p:embed/>
                </p:oleObj>
              </mc:Choice>
              <mc:Fallback>
                <p:oleObj name="Equation" r:id="rId9" imgW="1536480" imgH="4572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2060575"/>
                        <a:ext cx="4484687"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21" name="Group 2"/>
          <p:cNvGrpSpPr>
            <a:grpSpLocks/>
          </p:cNvGrpSpPr>
          <p:nvPr/>
        </p:nvGrpSpPr>
        <p:grpSpPr bwMode="auto">
          <a:xfrm>
            <a:off x="7272338" y="0"/>
            <a:ext cx="1871662" cy="457200"/>
            <a:chOff x="4581" y="0"/>
            <a:chExt cx="1179" cy="288"/>
          </a:xfrm>
        </p:grpSpPr>
        <p:sp>
          <p:nvSpPr>
            <p:cNvPr id="86059"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6060"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6018" name="Object 5"/>
          <p:cNvGraphicFramePr>
            <a:graphicFrameLocks noChangeAspect="1"/>
          </p:cNvGraphicFramePr>
          <p:nvPr/>
        </p:nvGraphicFramePr>
        <p:xfrm>
          <a:off x="0" y="260350"/>
          <a:ext cx="4032250" cy="2876550"/>
        </p:xfrm>
        <a:graphic>
          <a:graphicData uri="http://schemas.openxmlformats.org/presentationml/2006/ole">
            <mc:AlternateContent xmlns:mc="http://schemas.openxmlformats.org/markup-compatibility/2006">
              <mc:Choice xmlns:v="urn:schemas-microsoft-com:vml" Requires="v">
                <p:oleObj spid="_x0000_s86121" name="Equation" r:id="rId3" imgW="2120760" imgH="1396800" progId="">
                  <p:embed/>
                </p:oleObj>
              </mc:Choice>
              <mc:Fallback>
                <p:oleObj name="Equation" r:id="rId3" imgW="212076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0350"/>
                        <a:ext cx="4032250" cy="287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9" name="Object 6"/>
          <p:cNvGraphicFramePr>
            <a:graphicFrameLocks noChangeAspect="1"/>
          </p:cNvGraphicFramePr>
          <p:nvPr/>
        </p:nvGraphicFramePr>
        <p:xfrm>
          <a:off x="96838" y="3357563"/>
          <a:ext cx="8559800" cy="2895600"/>
        </p:xfrm>
        <a:graphic>
          <a:graphicData uri="http://schemas.openxmlformats.org/presentationml/2006/ole">
            <mc:AlternateContent xmlns:mc="http://schemas.openxmlformats.org/markup-compatibility/2006">
              <mc:Choice xmlns:v="urn:schemas-microsoft-com:vml" Requires="v">
                <p:oleObj spid="_x0000_s86122" name="Equation" r:id="rId5" imgW="5257800" imgH="1854000" progId="">
                  <p:embed/>
                </p:oleObj>
              </mc:Choice>
              <mc:Fallback>
                <p:oleObj name="Equation" r:id="rId5" imgW="5257800" imgH="1854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3357563"/>
                        <a:ext cx="85598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2" name="Text Box 7"/>
          <p:cNvSpPr txBox="1">
            <a:spLocks noChangeArrowheads="1"/>
          </p:cNvSpPr>
          <p:nvPr/>
        </p:nvSpPr>
        <p:spPr bwMode="auto">
          <a:xfrm>
            <a:off x="4192588" y="620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3" name="Text Box 8"/>
          <p:cNvSpPr txBox="1">
            <a:spLocks noChangeArrowheads="1"/>
          </p:cNvSpPr>
          <p:nvPr/>
        </p:nvSpPr>
        <p:spPr bwMode="auto">
          <a:xfrm>
            <a:off x="4067175" y="404813"/>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一般地，由</a:t>
            </a:r>
          </a:p>
        </p:txBody>
      </p:sp>
      <p:graphicFrame>
        <p:nvGraphicFramePr>
          <p:cNvPr id="86020" name="Object 9"/>
          <p:cNvGraphicFramePr>
            <a:graphicFrameLocks noChangeAspect="1"/>
          </p:cNvGraphicFramePr>
          <p:nvPr/>
        </p:nvGraphicFramePr>
        <p:xfrm>
          <a:off x="4211638" y="981075"/>
          <a:ext cx="4032250" cy="1052513"/>
        </p:xfrm>
        <a:graphic>
          <a:graphicData uri="http://schemas.openxmlformats.org/presentationml/2006/ole">
            <mc:AlternateContent xmlns:mc="http://schemas.openxmlformats.org/markup-compatibility/2006">
              <mc:Choice xmlns:v="urn:schemas-microsoft-com:vml" Requires="v">
                <p:oleObj spid="_x0000_s86123" name="Equation" r:id="rId7" imgW="1752480" imgH="457200" progId="">
                  <p:embed/>
                </p:oleObj>
              </mc:Choice>
              <mc:Fallback>
                <p:oleObj name="Equation" r:id="rId7" imgW="175248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981075"/>
                        <a:ext cx="40322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4" name="Line 10"/>
          <p:cNvSpPr>
            <a:spLocks noChangeShapeType="1"/>
          </p:cNvSpPr>
          <p:nvPr/>
        </p:nvSpPr>
        <p:spPr bwMode="auto">
          <a:xfrm>
            <a:off x="2484438" y="5516563"/>
            <a:ext cx="863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25" name="Line 11"/>
          <p:cNvSpPr>
            <a:spLocks noChangeShapeType="1"/>
          </p:cNvSpPr>
          <p:nvPr/>
        </p:nvSpPr>
        <p:spPr bwMode="auto">
          <a:xfrm>
            <a:off x="6516688" y="3284538"/>
            <a:ext cx="0"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08" name="Line 12"/>
          <p:cNvSpPr>
            <a:spLocks noChangeShapeType="1"/>
          </p:cNvSpPr>
          <p:nvPr/>
        </p:nvSpPr>
        <p:spPr bwMode="auto">
          <a:xfrm>
            <a:off x="2700338" y="2133600"/>
            <a:ext cx="287337" cy="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09" name="Line 13"/>
          <p:cNvSpPr>
            <a:spLocks noChangeShapeType="1"/>
          </p:cNvSpPr>
          <p:nvPr/>
        </p:nvSpPr>
        <p:spPr bwMode="auto">
          <a:xfrm>
            <a:off x="2484438" y="5516563"/>
            <a:ext cx="863600" cy="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0" name="Line 14"/>
          <p:cNvSpPr>
            <a:spLocks noChangeShapeType="1"/>
          </p:cNvSpPr>
          <p:nvPr/>
        </p:nvSpPr>
        <p:spPr bwMode="auto">
          <a:xfrm>
            <a:off x="7092950" y="3284538"/>
            <a:ext cx="0" cy="2160587"/>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1" name="Line 15"/>
          <p:cNvSpPr>
            <a:spLocks noChangeShapeType="1"/>
          </p:cNvSpPr>
          <p:nvPr/>
        </p:nvSpPr>
        <p:spPr bwMode="auto">
          <a:xfrm>
            <a:off x="1692275" y="2133600"/>
            <a:ext cx="287338" cy="0"/>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2" name="Line 16"/>
          <p:cNvSpPr>
            <a:spLocks noChangeShapeType="1"/>
          </p:cNvSpPr>
          <p:nvPr/>
        </p:nvSpPr>
        <p:spPr bwMode="auto">
          <a:xfrm>
            <a:off x="2484438" y="5516563"/>
            <a:ext cx="863600" cy="0"/>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3" name="Line 17"/>
          <p:cNvSpPr>
            <a:spLocks noChangeShapeType="1"/>
          </p:cNvSpPr>
          <p:nvPr/>
        </p:nvSpPr>
        <p:spPr bwMode="auto">
          <a:xfrm>
            <a:off x="5969000" y="3357563"/>
            <a:ext cx="0" cy="1366837"/>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Box 17"/>
          <p:cNvSpPr txBox="1"/>
          <p:nvPr/>
        </p:nvSpPr>
        <p:spPr>
          <a:xfrm>
            <a:off x="1259632" y="2204864"/>
            <a:ext cx="692818"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K-1</a:t>
            </a:r>
            <a:r>
              <a:rPr lang="zh-CN" altLang="en-US" sz="1600" dirty="0"/>
              <a:t>列</a:t>
            </a:r>
          </a:p>
        </p:txBody>
      </p:sp>
      <p:sp>
        <p:nvSpPr>
          <p:cNvPr id="21" name="TextBox 20"/>
          <p:cNvSpPr txBox="1"/>
          <p:nvPr/>
        </p:nvSpPr>
        <p:spPr>
          <a:xfrm>
            <a:off x="2051720" y="2204864"/>
            <a:ext cx="524503"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a:t>
            </a:r>
            <a:r>
              <a:rPr lang="zh-CN" altLang="en-US" sz="1600" dirty="0"/>
              <a:t>列</a:t>
            </a:r>
          </a:p>
        </p:txBody>
      </p:sp>
      <p:sp>
        <p:nvSpPr>
          <p:cNvPr id="22" name="TextBox 21"/>
          <p:cNvSpPr txBox="1"/>
          <p:nvPr/>
        </p:nvSpPr>
        <p:spPr>
          <a:xfrm>
            <a:off x="2771800" y="2204864"/>
            <a:ext cx="747320"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K+1</a:t>
            </a:r>
            <a:r>
              <a:rPr lang="zh-CN" altLang="en-US" sz="1600" dirty="0"/>
              <a:t>列</a:t>
            </a:r>
          </a:p>
        </p:txBody>
      </p:sp>
      <p:sp>
        <p:nvSpPr>
          <p:cNvPr id="23" name="TextBox 22"/>
          <p:cNvSpPr txBox="1"/>
          <p:nvPr/>
        </p:nvSpPr>
        <p:spPr>
          <a:xfrm>
            <a:off x="1763688" y="5229200"/>
            <a:ext cx="524503"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p:txBody>
      </p:sp>
      <p:sp>
        <p:nvSpPr>
          <p:cNvPr id="24" name="TextBox 23"/>
          <p:cNvSpPr txBox="1"/>
          <p:nvPr/>
        </p:nvSpPr>
        <p:spPr>
          <a:xfrm>
            <a:off x="2195736" y="4365104"/>
            <a:ext cx="487634"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K-1</a:t>
            </a:r>
            <a:endParaRPr lang="zh-CN" altLang="en-US" sz="1600" dirty="0"/>
          </a:p>
        </p:txBody>
      </p:sp>
      <p:sp>
        <p:nvSpPr>
          <p:cNvPr id="25" name="TextBox 24"/>
          <p:cNvSpPr txBox="1"/>
          <p:nvPr/>
        </p:nvSpPr>
        <p:spPr>
          <a:xfrm>
            <a:off x="2771800" y="4365104"/>
            <a:ext cx="319318"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endParaRPr lang="zh-CN" altLang="en-US" sz="1600" dirty="0"/>
          </a:p>
        </p:txBody>
      </p:sp>
      <p:sp>
        <p:nvSpPr>
          <p:cNvPr id="26" name="TextBox 25"/>
          <p:cNvSpPr txBox="1"/>
          <p:nvPr/>
        </p:nvSpPr>
        <p:spPr>
          <a:xfrm>
            <a:off x="5436096" y="3356992"/>
            <a:ext cx="487634"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K-1</a:t>
            </a:r>
            <a:endParaRPr lang="zh-CN" altLang="en-US" sz="1600" dirty="0"/>
          </a:p>
        </p:txBody>
      </p:sp>
      <p:sp>
        <p:nvSpPr>
          <p:cNvPr id="27" name="TextBox 26"/>
          <p:cNvSpPr txBox="1"/>
          <p:nvPr/>
        </p:nvSpPr>
        <p:spPr>
          <a:xfrm>
            <a:off x="6156176" y="3356992"/>
            <a:ext cx="319318"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endParaRPr lang="zh-CN" altLang="en-US" sz="1600" dirty="0"/>
          </a:p>
        </p:txBody>
      </p:sp>
      <p:sp>
        <p:nvSpPr>
          <p:cNvPr id="28" name="TextBox 27"/>
          <p:cNvSpPr txBox="1"/>
          <p:nvPr/>
        </p:nvSpPr>
        <p:spPr>
          <a:xfrm>
            <a:off x="6588224" y="3356992"/>
            <a:ext cx="542136"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K+1</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5" name="Group 2"/>
          <p:cNvGrpSpPr>
            <a:grpSpLocks/>
          </p:cNvGrpSpPr>
          <p:nvPr/>
        </p:nvGrpSpPr>
        <p:grpSpPr bwMode="auto">
          <a:xfrm>
            <a:off x="7272338" y="0"/>
            <a:ext cx="1871662" cy="457200"/>
            <a:chOff x="4581" y="0"/>
            <a:chExt cx="1179" cy="288"/>
          </a:xfrm>
        </p:grpSpPr>
        <p:sp>
          <p:nvSpPr>
            <p:cNvPr id="87048"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7049"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7042" name="Object 5"/>
          <p:cNvGraphicFramePr>
            <a:graphicFrameLocks noChangeAspect="1"/>
          </p:cNvGraphicFramePr>
          <p:nvPr/>
        </p:nvGraphicFramePr>
        <p:xfrm>
          <a:off x="900113" y="765175"/>
          <a:ext cx="4032250" cy="1052513"/>
        </p:xfrm>
        <a:graphic>
          <a:graphicData uri="http://schemas.openxmlformats.org/presentationml/2006/ole">
            <mc:AlternateContent xmlns:mc="http://schemas.openxmlformats.org/markup-compatibility/2006">
              <mc:Choice xmlns:v="urn:schemas-microsoft-com:vml" Requires="v">
                <p:oleObj spid="_x0000_s87110" name="Equation" r:id="rId3" imgW="1752480" imgH="457200" progId="">
                  <p:embed/>
                </p:oleObj>
              </mc:Choice>
              <mc:Fallback>
                <p:oleObj name="Equation" r:id="rId3" imgW="1752480" imgH="457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765175"/>
                        <a:ext cx="40322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6" name="Text Box 6"/>
          <p:cNvSpPr txBox="1">
            <a:spLocks noChangeArrowheads="1"/>
          </p:cNvSpPr>
          <p:nvPr/>
        </p:nvSpPr>
        <p:spPr bwMode="auto">
          <a:xfrm>
            <a:off x="395288" y="19891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可得</a:t>
            </a:r>
          </a:p>
        </p:txBody>
      </p:sp>
      <p:graphicFrame>
        <p:nvGraphicFramePr>
          <p:cNvPr id="87043" name="Object 7"/>
          <p:cNvGraphicFramePr>
            <a:graphicFrameLocks noChangeAspect="1"/>
          </p:cNvGraphicFramePr>
          <p:nvPr/>
        </p:nvGraphicFramePr>
        <p:xfrm>
          <a:off x="1331913" y="2205038"/>
          <a:ext cx="5184775" cy="1558925"/>
        </p:xfrm>
        <a:graphic>
          <a:graphicData uri="http://schemas.openxmlformats.org/presentationml/2006/ole">
            <mc:AlternateContent xmlns:mc="http://schemas.openxmlformats.org/markup-compatibility/2006">
              <mc:Choice xmlns:v="urn:schemas-microsoft-com:vml" Requires="v">
                <p:oleObj spid="_x0000_s87111" name="Equation" r:id="rId5" imgW="2197080" imgH="660240" progId="">
                  <p:embed/>
                </p:oleObj>
              </mc:Choice>
              <mc:Fallback>
                <p:oleObj name="Equation" r:id="rId5" imgW="2197080" imgH="6602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205038"/>
                        <a:ext cx="5184775"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Text Box 8"/>
          <p:cNvSpPr txBox="1">
            <a:spLocks noChangeArrowheads="1"/>
          </p:cNvSpPr>
          <p:nvPr/>
        </p:nvSpPr>
        <p:spPr bwMode="auto">
          <a:xfrm>
            <a:off x="539750" y="414972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最后，分解完毕，只需求解</a:t>
            </a:r>
          </a:p>
        </p:txBody>
      </p:sp>
      <p:graphicFrame>
        <p:nvGraphicFramePr>
          <p:cNvPr id="87044" name="Object 9"/>
          <p:cNvGraphicFramePr>
            <a:graphicFrameLocks noChangeAspect="1"/>
          </p:cNvGraphicFramePr>
          <p:nvPr/>
        </p:nvGraphicFramePr>
        <p:xfrm>
          <a:off x="2484438" y="4797425"/>
          <a:ext cx="2520950" cy="684213"/>
        </p:xfrm>
        <a:graphic>
          <a:graphicData uri="http://schemas.openxmlformats.org/presentationml/2006/ole">
            <mc:AlternateContent xmlns:mc="http://schemas.openxmlformats.org/markup-compatibility/2006">
              <mc:Choice xmlns:v="urn:schemas-microsoft-com:vml" Requires="v">
                <p:oleObj spid="_x0000_s87112" name="Equation" r:id="rId7" imgW="749160" imgH="203040" progId="">
                  <p:embed/>
                </p:oleObj>
              </mc:Choice>
              <mc:Fallback>
                <p:oleObj name="Equation" r:id="rId7" imgW="749160" imgH="20304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797425"/>
                        <a:ext cx="2520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70" name="Group 2"/>
          <p:cNvGrpSpPr>
            <a:grpSpLocks/>
          </p:cNvGrpSpPr>
          <p:nvPr/>
        </p:nvGrpSpPr>
        <p:grpSpPr bwMode="auto">
          <a:xfrm>
            <a:off x="7272338" y="0"/>
            <a:ext cx="1871662" cy="457200"/>
            <a:chOff x="4581" y="0"/>
            <a:chExt cx="1179" cy="288"/>
          </a:xfrm>
        </p:grpSpPr>
        <p:sp>
          <p:nvSpPr>
            <p:cNvPr id="88080"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8081"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8071" name="Text Box 5"/>
          <p:cNvSpPr txBox="1">
            <a:spLocks noChangeArrowheads="1"/>
          </p:cNvSpPr>
          <p:nvPr/>
        </p:nvSpPr>
        <p:spPr bwMode="auto">
          <a:xfrm>
            <a:off x="468313" y="62071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ea typeface="楷体_GB2312" pitchFamily="49" charset="-122"/>
              </a:rPr>
              <a:t>解三对角线方程组的追赶法</a:t>
            </a:r>
          </a:p>
        </p:txBody>
      </p:sp>
      <p:sp>
        <p:nvSpPr>
          <p:cNvPr id="88072" name="Text Box 6"/>
          <p:cNvSpPr txBox="1">
            <a:spLocks noChangeArrowheads="1"/>
          </p:cNvSpPr>
          <p:nvPr/>
        </p:nvSpPr>
        <p:spPr bwMode="auto">
          <a:xfrm>
            <a:off x="592138" y="1217613"/>
            <a:ext cx="487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r>
              <a:rPr lang="en-US" altLang="zh-CN">
                <a:solidFill>
                  <a:srgbClr val="000000"/>
                </a:solidFill>
              </a:rPr>
              <a:t>1</a:t>
            </a:r>
            <a:r>
              <a:rPr lang="zh-CN" altLang="en-US">
                <a:solidFill>
                  <a:srgbClr val="000000"/>
                </a:solidFill>
              </a:rPr>
              <a:t>）计算</a:t>
            </a:r>
            <a:r>
              <a:rPr lang="en-US" altLang="zh-CN">
                <a:solidFill>
                  <a:srgbClr val="000000"/>
                </a:solidFill>
              </a:rPr>
              <a:t>{</a:t>
            </a:r>
            <a:r>
              <a:rPr lang="en-US" altLang="zh-CN" i="1">
                <a:solidFill>
                  <a:srgbClr val="000000"/>
                </a:solidFill>
              </a:rPr>
              <a:t>p</a:t>
            </a:r>
            <a:r>
              <a:rPr lang="en-US" altLang="zh-CN" i="1" baseline="-25000">
                <a:solidFill>
                  <a:srgbClr val="000000"/>
                </a:solidFill>
              </a:rPr>
              <a:t>i</a:t>
            </a:r>
            <a:r>
              <a:rPr lang="en-US" altLang="zh-CN">
                <a:solidFill>
                  <a:srgbClr val="000000"/>
                </a:solidFill>
              </a:rPr>
              <a:t>}, {</a:t>
            </a:r>
            <a:r>
              <a:rPr lang="en-US" altLang="zh-CN" i="1">
                <a:solidFill>
                  <a:srgbClr val="000000"/>
                </a:solidFill>
              </a:rPr>
              <a:t>q</a:t>
            </a:r>
            <a:r>
              <a:rPr lang="en-US" altLang="zh-CN" i="1" baseline="-25000">
                <a:solidFill>
                  <a:srgbClr val="000000"/>
                </a:solidFill>
              </a:rPr>
              <a:t>i</a:t>
            </a:r>
            <a:r>
              <a:rPr lang="en-US" altLang="zh-CN">
                <a:solidFill>
                  <a:srgbClr val="000000"/>
                </a:solidFill>
              </a:rPr>
              <a:t>}, {</a:t>
            </a:r>
            <a:r>
              <a:rPr lang="en-US" altLang="zh-CN" i="1">
                <a:solidFill>
                  <a:srgbClr val="000000"/>
                </a:solidFill>
              </a:rPr>
              <a:t>y</a:t>
            </a:r>
            <a:r>
              <a:rPr lang="en-US" altLang="zh-CN" i="1" baseline="-25000">
                <a:solidFill>
                  <a:srgbClr val="000000"/>
                </a:solidFill>
              </a:rPr>
              <a:t>i</a:t>
            </a:r>
            <a:r>
              <a:rPr lang="en-US" altLang="zh-CN">
                <a:solidFill>
                  <a:srgbClr val="000000"/>
                </a:solidFill>
              </a:rPr>
              <a:t>}</a:t>
            </a:r>
            <a:r>
              <a:rPr lang="zh-CN" altLang="en-US">
                <a:solidFill>
                  <a:srgbClr val="000000"/>
                </a:solidFill>
              </a:rPr>
              <a:t>的递推公式</a:t>
            </a:r>
          </a:p>
        </p:txBody>
      </p:sp>
      <p:graphicFrame>
        <p:nvGraphicFramePr>
          <p:cNvPr id="88066" name="Object 7"/>
          <p:cNvGraphicFramePr>
            <a:graphicFrameLocks noChangeAspect="1"/>
          </p:cNvGraphicFramePr>
          <p:nvPr/>
        </p:nvGraphicFramePr>
        <p:xfrm>
          <a:off x="611188" y="1916113"/>
          <a:ext cx="2736850" cy="714375"/>
        </p:xfrm>
        <a:graphic>
          <a:graphicData uri="http://schemas.openxmlformats.org/presentationml/2006/ole">
            <mc:AlternateContent xmlns:mc="http://schemas.openxmlformats.org/markup-compatibility/2006">
              <mc:Choice xmlns:v="urn:schemas-microsoft-com:vml" Requires="v">
                <p:oleObj spid="_x0000_s88162" name="Equation" r:id="rId3" imgW="876240" imgH="228600" progId="">
                  <p:embed/>
                </p:oleObj>
              </mc:Choice>
              <mc:Fallback>
                <p:oleObj name="Equation" r:id="rId3" imgW="876240" imgH="228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27368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8"/>
          <p:cNvGraphicFramePr>
            <a:graphicFrameLocks noChangeAspect="1"/>
          </p:cNvGraphicFramePr>
          <p:nvPr/>
        </p:nvGraphicFramePr>
        <p:xfrm>
          <a:off x="684213" y="2636838"/>
          <a:ext cx="7969250" cy="1792287"/>
        </p:xfrm>
        <a:graphic>
          <a:graphicData uri="http://schemas.openxmlformats.org/presentationml/2006/ole">
            <mc:AlternateContent xmlns:mc="http://schemas.openxmlformats.org/markup-compatibility/2006">
              <mc:Choice xmlns:v="urn:schemas-microsoft-com:vml" Requires="v">
                <p:oleObj spid="_x0000_s88163" name="Equation" r:id="rId5" imgW="2933640" imgH="660240" progId="">
                  <p:embed/>
                </p:oleObj>
              </mc:Choice>
              <mc:Fallback>
                <p:oleObj name="Equation" r:id="rId5" imgW="2933640" imgH="66024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7969250" cy="179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3" name="Text Box 9"/>
          <p:cNvSpPr txBox="1">
            <a:spLocks noChangeArrowheads="1"/>
          </p:cNvSpPr>
          <p:nvPr/>
        </p:nvSpPr>
        <p:spPr bwMode="auto">
          <a:xfrm>
            <a:off x="539750" y="465296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r>
              <a:rPr lang="en-US" altLang="zh-CN">
                <a:solidFill>
                  <a:srgbClr val="000000"/>
                </a:solidFill>
              </a:rPr>
              <a:t>2</a:t>
            </a:r>
            <a:r>
              <a:rPr lang="zh-CN" altLang="en-US">
                <a:solidFill>
                  <a:srgbClr val="000000"/>
                </a:solidFill>
              </a:rPr>
              <a:t>）</a:t>
            </a:r>
          </a:p>
        </p:txBody>
      </p:sp>
      <p:graphicFrame>
        <p:nvGraphicFramePr>
          <p:cNvPr id="88068" name="Object 10"/>
          <p:cNvGraphicFramePr>
            <a:graphicFrameLocks noChangeAspect="1"/>
          </p:cNvGraphicFramePr>
          <p:nvPr/>
        </p:nvGraphicFramePr>
        <p:xfrm>
          <a:off x="1331913" y="4652963"/>
          <a:ext cx="2520950" cy="468312"/>
        </p:xfrm>
        <a:graphic>
          <a:graphicData uri="http://schemas.openxmlformats.org/presentationml/2006/ole">
            <mc:AlternateContent xmlns:mc="http://schemas.openxmlformats.org/markup-compatibility/2006">
              <mc:Choice xmlns:v="urn:schemas-microsoft-com:vml" Requires="v">
                <p:oleObj spid="_x0000_s88164" name="Equation" r:id="rId7" imgW="749160" imgH="203040" progId="">
                  <p:embed/>
                </p:oleObj>
              </mc:Choice>
              <mc:Fallback>
                <p:oleObj name="Equation" r:id="rId7" imgW="749160" imgH="2030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652963"/>
                        <a:ext cx="252095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11"/>
          <p:cNvGraphicFramePr>
            <a:graphicFrameLocks noChangeAspect="1"/>
          </p:cNvGraphicFramePr>
          <p:nvPr/>
        </p:nvGraphicFramePr>
        <p:xfrm>
          <a:off x="1042988" y="5373688"/>
          <a:ext cx="4319587" cy="990600"/>
        </p:xfrm>
        <a:graphic>
          <a:graphicData uri="http://schemas.openxmlformats.org/presentationml/2006/ole">
            <mc:AlternateContent xmlns:mc="http://schemas.openxmlformats.org/markup-compatibility/2006">
              <mc:Choice xmlns:v="urn:schemas-microsoft-com:vml" Requires="v">
                <p:oleObj spid="_x0000_s88165" name="Equation" r:id="rId9" imgW="1993680" imgH="457200" progId="">
                  <p:embed/>
                </p:oleObj>
              </mc:Choice>
              <mc:Fallback>
                <p:oleObj name="Equation" r:id="rId9" imgW="1993680" imgH="45720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373688"/>
                        <a:ext cx="431958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5795963" y="1196975"/>
            <a:ext cx="1117600" cy="457200"/>
            <a:chOff x="3651" y="754"/>
            <a:chExt cx="704" cy="288"/>
          </a:xfrm>
        </p:grpSpPr>
        <p:sp>
          <p:nvSpPr>
            <p:cNvPr id="88078" name="Line 13"/>
            <p:cNvSpPr>
              <a:spLocks noChangeShapeType="1"/>
            </p:cNvSpPr>
            <p:nvPr/>
          </p:nvSpPr>
          <p:spPr bwMode="auto">
            <a:xfrm>
              <a:off x="3651" y="935"/>
              <a:ext cx="40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79" name="Text Box 14"/>
            <p:cNvSpPr txBox="1">
              <a:spLocks noChangeArrowheads="1"/>
            </p:cNvSpPr>
            <p:nvPr/>
          </p:nvSpPr>
          <p:spPr bwMode="auto">
            <a:xfrm>
              <a:off x="4047" y="7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追</a:t>
              </a:r>
            </a:p>
          </p:txBody>
        </p:sp>
      </p:grpSp>
      <p:grpSp>
        <p:nvGrpSpPr>
          <p:cNvPr id="4" name="Group 15"/>
          <p:cNvGrpSpPr>
            <a:grpSpLocks/>
          </p:cNvGrpSpPr>
          <p:nvPr/>
        </p:nvGrpSpPr>
        <p:grpSpPr bwMode="auto">
          <a:xfrm>
            <a:off x="5095875" y="4508500"/>
            <a:ext cx="1117600" cy="457200"/>
            <a:chOff x="3210" y="2840"/>
            <a:chExt cx="704" cy="288"/>
          </a:xfrm>
        </p:grpSpPr>
        <p:sp>
          <p:nvSpPr>
            <p:cNvPr id="88076" name="Line 16"/>
            <p:cNvSpPr>
              <a:spLocks noChangeShapeType="1"/>
            </p:cNvSpPr>
            <p:nvPr/>
          </p:nvSpPr>
          <p:spPr bwMode="auto">
            <a:xfrm>
              <a:off x="3210" y="3021"/>
              <a:ext cx="40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77" name="Text Box 17"/>
            <p:cNvSpPr txBox="1">
              <a:spLocks noChangeArrowheads="1"/>
            </p:cNvSpPr>
            <p:nvPr/>
          </p:nvSpPr>
          <p:spPr bwMode="auto">
            <a:xfrm>
              <a:off x="3606" y="28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赶</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3|1.3"/>
</p:tagLst>
</file>

<file path=ppt/tags/tag10.xml><?xml version="1.0" encoding="utf-8"?>
<p:tagLst xmlns:a="http://schemas.openxmlformats.org/drawingml/2006/main" xmlns:r="http://schemas.openxmlformats.org/officeDocument/2006/relationships" xmlns:p="http://schemas.openxmlformats.org/presentationml/2006/main">
  <p:tag name="TIMING" val="|17.2|24.5"/>
</p:tagLst>
</file>

<file path=ppt/tags/tag11.xml><?xml version="1.0" encoding="utf-8"?>
<p:tagLst xmlns:a="http://schemas.openxmlformats.org/drawingml/2006/main" xmlns:r="http://schemas.openxmlformats.org/officeDocument/2006/relationships" xmlns:p="http://schemas.openxmlformats.org/presentationml/2006/main">
  <p:tag name="TIMING" val="|2.3"/>
</p:tagLst>
</file>

<file path=ppt/tags/tag12.xml><?xml version="1.0" encoding="utf-8"?>
<p:tagLst xmlns:a="http://schemas.openxmlformats.org/drawingml/2006/main" xmlns:r="http://schemas.openxmlformats.org/officeDocument/2006/relationships" xmlns:p="http://schemas.openxmlformats.org/presentationml/2006/main">
  <p:tag name="TIMING" val="|3.3"/>
</p:tagLst>
</file>

<file path=ppt/tags/tag13.xml><?xml version="1.0" encoding="utf-8"?>
<p:tagLst xmlns:a="http://schemas.openxmlformats.org/drawingml/2006/main" xmlns:r="http://schemas.openxmlformats.org/officeDocument/2006/relationships" xmlns:p="http://schemas.openxmlformats.org/presentationml/2006/main">
  <p:tag name="TIMING" val="|0.4|3.7"/>
</p:tagLst>
</file>

<file path=ppt/tags/tag14.xml><?xml version="1.0" encoding="utf-8"?>
<p:tagLst xmlns:a="http://schemas.openxmlformats.org/drawingml/2006/main" xmlns:r="http://schemas.openxmlformats.org/officeDocument/2006/relationships" xmlns:p="http://schemas.openxmlformats.org/presentationml/2006/main">
  <p:tag name="TIMING" val="|8.8"/>
</p:tagLst>
</file>

<file path=ppt/tags/tag15.xml><?xml version="1.0" encoding="utf-8"?>
<p:tagLst xmlns:a="http://schemas.openxmlformats.org/drawingml/2006/main" xmlns:r="http://schemas.openxmlformats.org/officeDocument/2006/relationships" xmlns:p="http://schemas.openxmlformats.org/presentationml/2006/main">
  <p:tag name="TIMING" val="|4.2|0.7|4.8|17.3|7.8"/>
</p:tagLst>
</file>

<file path=ppt/tags/tag16.xml><?xml version="1.0" encoding="utf-8"?>
<p:tagLst xmlns:a="http://schemas.openxmlformats.org/drawingml/2006/main" xmlns:r="http://schemas.openxmlformats.org/officeDocument/2006/relationships" xmlns:p="http://schemas.openxmlformats.org/presentationml/2006/main">
  <p:tag name="TIMING" val="|0.3|0.5|1.3|2|1.1|8.2|1.2"/>
</p:tagLst>
</file>

<file path=ppt/tags/tag17.xml><?xml version="1.0" encoding="utf-8"?>
<p:tagLst xmlns:a="http://schemas.openxmlformats.org/drawingml/2006/main" xmlns:r="http://schemas.openxmlformats.org/officeDocument/2006/relationships" xmlns:p="http://schemas.openxmlformats.org/presentationml/2006/main">
  <p:tag name="TIMING" val="|22.9"/>
</p:tagLst>
</file>

<file path=ppt/tags/tag18.xml><?xml version="1.0" encoding="utf-8"?>
<p:tagLst xmlns:a="http://schemas.openxmlformats.org/drawingml/2006/main" xmlns:r="http://schemas.openxmlformats.org/officeDocument/2006/relationships" xmlns:p="http://schemas.openxmlformats.org/presentationml/2006/main">
  <p:tag name="TIMING" val="|0.7|13.3|2"/>
</p:tagLst>
</file>

<file path=ppt/tags/tag19.xml><?xml version="1.0" encoding="utf-8"?>
<p:tagLst xmlns:a="http://schemas.openxmlformats.org/drawingml/2006/main" xmlns:r="http://schemas.openxmlformats.org/officeDocument/2006/relationships" xmlns:p="http://schemas.openxmlformats.org/presentationml/2006/main">
  <p:tag name="TIMING" val="|10.6"/>
</p:tagLst>
</file>

<file path=ppt/tags/tag2.xml><?xml version="1.0" encoding="utf-8"?>
<p:tagLst xmlns:a="http://schemas.openxmlformats.org/drawingml/2006/main" xmlns:r="http://schemas.openxmlformats.org/officeDocument/2006/relationships" xmlns:p="http://schemas.openxmlformats.org/presentationml/2006/main">
  <p:tag name="TIMING" val="|4.8|10.8|6.9|4.7|4"/>
</p:tagLst>
</file>

<file path=ppt/tags/tag20.xml><?xml version="1.0" encoding="utf-8"?>
<p:tagLst xmlns:a="http://schemas.openxmlformats.org/drawingml/2006/main" xmlns:r="http://schemas.openxmlformats.org/officeDocument/2006/relationships" xmlns:p="http://schemas.openxmlformats.org/presentationml/2006/main">
  <p:tag name="TIMING" val="|3.1|5.6|17.2|3.6"/>
</p:tagLst>
</file>

<file path=ppt/tags/tag21.xml><?xml version="1.0" encoding="utf-8"?>
<p:tagLst xmlns:a="http://schemas.openxmlformats.org/drawingml/2006/main" xmlns:r="http://schemas.openxmlformats.org/officeDocument/2006/relationships" xmlns:p="http://schemas.openxmlformats.org/presentationml/2006/main">
  <p:tag name="TIMING" val="|26.9|0.2"/>
</p:tagLst>
</file>

<file path=ppt/tags/tag3.xml><?xml version="1.0" encoding="utf-8"?>
<p:tagLst xmlns:a="http://schemas.openxmlformats.org/drawingml/2006/main" xmlns:r="http://schemas.openxmlformats.org/officeDocument/2006/relationships" xmlns:p="http://schemas.openxmlformats.org/presentationml/2006/main">
  <p:tag name="TIMING" val="|8.9|11.2|7.6|5.9|2.6|8.1|6.9"/>
</p:tagLst>
</file>

<file path=ppt/tags/tag4.xml><?xml version="1.0" encoding="utf-8"?>
<p:tagLst xmlns:a="http://schemas.openxmlformats.org/drawingml/2006/main" xmlns:r="http://schemas.openxmlformats.org/officeDocument/2006/relationships" xmlns:p="http://schemas.openxmlformats.org/presentationml/2006/main">
  <p:tag name="TIMING" val="|4.3|63|6.5|44.3"/>
</p:tagLst>
</file>

<file path=ppt/tags/tag5.xml><?xml version="1.0" encoding="utf-8"?>
<p:tagLst xmlns:a="http://schemas.openxmlformats.org/drawingml/2006/main" xmlns:r="http://schemas.openxmlformats.org/officeDocument/2006/relationships" xmlns:p="http://schemas.openxmlformats.org/presentationml/2006/main">
  <p:tag name="TIMING" val="|28.6"/>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14.5"/>
</p:tagLst>
</file>

<file path=ppt/tags/tag8.xml><?xml version="1.0" encoding="utf-8"?>
<p:tagLst xmlns:a="http://schemas.openxmlformats.org/drawingml/2006/main" xmlns:r="http://schemas.openxmlformats.org/officeDocument/2006/relationships" xmlns:p="http://schemas.openxmlformats.org/presentationml/2006/main">
  <p:tag name="TIMING" val="|1.3|4.6|10.8"/>
</p:tagLst>
</file>

<file path=ppt/tags/tag9.xml><?xml version="1.0" encoding="utf-8"?>
<p:tagLst xmlns:a="http://schemas.openxmlformats.org/drawingml/2006/main" xmlns:r="http://schemas.openxmlformats.org/officeDocument/2006/relationships" xmlns:p="http://schemas.openxmlformats.org/presentationml/2006/main">
  <p:tag name="TIMING" val="|21|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Designs\Network Blitz.pot</Template>
  <TotalTime>2384</TotalTime>
  <Words>5546</Words>
  <Application>Microsoft Office PowerPoint</Application>
  <PresentationFormat>全屏显示(4:3)</PresentationFormat>
  <Paragraphs>639</Paragraphs>
  <Slides>108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108</vt:i4>
      </vt:variant>
    </vt:vector>
  </HeadingPairs>
  <TitlesOfParts>
    <vt:vector size="121" baseType="lpstr">
      <vt:lpstr>楷体_GB2312</vt:lpstr>
      <vt:lpstr>宋体</vt:lpstr>
      <vt:lpstr>微软雅黑</vt:lpstr>
      <vt:lpstr>Arial</vt:lpstr>
      <vt:lpstr>Cambria Math</vt:lpstr>
      <vt:lpstr>Gill Sans MT</vt:lpstr>
      <vt:lpstr>Times New Roman</vt:lpstr>
      <vt:lpstr>Wingdings</vt:lpstr>
      <vt:lpstr>Wingdings 2</vt:lpstr>
      <vt:lpstr>奇秀山川</vt:lpstr>
      <vt:lpstr>公式</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矩 阵 的 三 角 分 解 法</vt:lpstr>
      <vt:lpstr>3.3.1 矩阵的三角分解法                      ——杜里特尔(Dolittle)分解法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特殊线性方程组的解法</vt:lpstr>
      <vt:lpstr>3.4.1  追赶法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dc:creator>
  <cp:lastModifiedBy>太英 郑</cp:lastModifiedBy>
  <cp:revision>210</cp:revision>
  <dcterms:created xsi:type="dcterms:W3CDTF">1601-01-01T00:00:00Z</dcterms:created>
  <dcterms:modified xsi:type="dcterms:W3CDTF">2019-03-08T12:09:08Z</dcterms:modified>
</cp:coreProperties>
</file>