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7"/>
  </p:notesMasterIdLst>
  <p:handoutMasterIdLst>
    <p:handoutMasterId r:id="rId38"/>
  </p:handoutMasterIdLst>
  <p:sldIdLst>
    <p:sldId id="328" r:id="rId2"/>
    <p:sldId id="329" r:id="rId3"/>
    <p:sldId id="330" r:id="rId4"/>
    <p:sldId id="331" r:id="rId5"/>
    <p:sldId id="333" r:id="rId6"/>
    <p:sldId id="334" r:id="rId7"/>
    <p:sldId id="335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462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>
      <p:cViewPr varScale="1">
        <p:scale>
          <a:sx n="111" d="100"/>
          <a:sy n="111" d="100"/>
        </p:scale>
        <p:origin x="14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1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png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26395A-7145-4AE9-9983-1F72579D5393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CFCED9-9EA6-41ED-80CA-4529FDAA10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26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C1C904-8BE3-4430-8A06-3305DD2911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007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3268663"/>
            <a:ext cx="9144000" cy="146050"/>
            <a:chOff x="0" y="3268345"/>
            <a:chExt cx="9144000" cy="146304"/>
          </a:xfrm>
        </p:grpSpPr>
        <p:sp>
          <p:nvSpPr>
            <p:cNvPr id="5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3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A179C-425F-4A33-B415-762DEA6A72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17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9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334C0-4E36-400B-8548-3C316DBE7D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276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 flipH="1">
            <a:off x="3332163" y="3384550"/>
            <a:ext cx="6867525" cy="73025"/>
            <a:chOff x="0" y="3268345"/>
            <a:chExt cx="9144000" cy="146304"/>
          </a:xfrm>
        </p:grpSpPr>
        <p:sp>
          <p:nvSpPr>
            <p:cNvPr id="5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5180755" y="3268344"/>
              <a:ext cx="109914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9"/>
            <p:cNvSpPr/>
            <p:nvPr userDrawn="1"/>
          </p:nvSpPr>
          <p:spPr>
            <a:xfrm>
              <a:off x="6279894" y="3268345"/>
              <a:ext cx="1097027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7376922" y="3268344"/>
              <a:ext cx="1097026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38950" y="6356350"/>
            <a:ext cx="18684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C7379-7706-4484-B826-22FA5BE60B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46314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5CAE3-B4B2-4706-919F-088B43710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0033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 flipH="1">
            <a:off x="0" y="4229100"/>
            <a:ext cx="9144000" cy="146050"/>
            <a:chOff x="0" y="3268345"/>
            <a:chExt cx="9144000" cy="146304"/>
          </a:xfrm>
        </p:grpSpPr>
        <p:sp>
          <p:nvSpPr>
            <p:cNvPr id="5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1E421-BFD9-4F51-A2DE-E1466E415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6703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7C11C-B7BE-483C-B5E7-F2167A3B1E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32372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19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20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E88CD-7C89-4911-BCD1-D3BD741707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5878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E0766-B55A-4B36-8476-08D2CFAA0B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68313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3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12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3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65BFC-6B3D-4FDD-9699-23E5543E5F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74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 flipH="1">
            <a:off x="0" y="1143000"/>
            <a:ext cx="9144000" cy="73025"/>
            <a:chOff x="0" y="3268345"/>
            <a:chExt cx="9144000" cy="146304"/>
          </a:xfrm>
        </p:grpSpPr>
        <p:sp>
          <p:nvSpPr>
            <p:cNvPr id="6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6CACE-C44C-47D7-B716-0AF9B8A888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63670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6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7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8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9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C6FC5F5-09E4-4B32-87B7-2CA8AFCE8F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43536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45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38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671132F1-440E-4BED-8B6F-640C71E663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9.wmf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44.wmf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6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7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294F69-AA9D-4BE1-867D-BFE970155BE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611188" y="1052513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4.3.1 </a:t>
            </a:r>
            <a:r>
              <a:rPr lang="zh-CN" altLang="en-US" dirty="0"/>
              <a:t>差商及其性质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539750" y="1628775"/>
            <a:ext cx="8229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当插值节点增加或减少时，拉格朗日插值法的全部插值基函数</a:t>
            </a:r>
            <a:r>
              <a:rPr lang="en-US" altLang="zh-CN" i="1" dirty="0" err="1">
                <a:solidFill>
                  <a:srgbClr val="FF0000"/>
                </a:solidFill>
              </a:rPr>
              <a:t>l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) (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=0,1,…,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均要随之变化，</a:t>
            </a:r>
            <a:r>
              <a:rPr lang="zh-CN" altLang="en-US" dirty="0"/>
              <a:t>整个公式也将改变，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这不满足实际工程中的要求。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        为了克服这个缺点，希望能给出一个构造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k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的方法，它只需要对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作一个简单的修正。为此，设</a:t>
            </a:r>
          </a:p>
        </p:txBody>
      </p:sp>
      <p:graphicFrame>
        <p:nvGraphicFramePr>
          <p:cNvPr id="32770" name="Object 5"/>
          <p:cNvGraphicFramePr>
            <a:graphicFrameLocks noChangeAspect="1"/>
          </p:cNvGraphicFramePr>
          <p:nvPr/>
        </p:nvGraphicFramePr>
        <p:xfrm>
          <a:off x="2700338" y="4076700"/>
          <a:ext cx="3384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76700"/>
                        <a:ext cx="33845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684213" y="4797425"/>
            <a:ext cx="660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显然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是一个次数不超过</a:t>
            </a:r>
            <a:r>
              <a:rPr lang="en-US" altLang="zh-CN" i="1"/>
              <a:t>k</a:t>
            </a:r>
            <a:r>
              <a:rPr lang="zh-CN" altLang="en-US"/>
              <a:t>次的多项式，而且有</a:t>
            </a:r>
          </a:p>
        </p:txBody>
      </p:sp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1042988" y="5373688"/>
          <a:ext cx="68945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5" imgW="2793960" imgH="457200" progId="Equation.DSMT4">
                  <p:embed/>
                </p:oleObj>
              </mc:Choice>
              <mc:Fallback>
                <p:oleObj name="Equation" r:id="rId5" imgW="27939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689451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95288" y="476250"/>
            <a:ext cx="3416300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4.3 </a:t>
            </a:r>
            <a:r>
              <a:rPr lang="zh-CN" altLang="en-US" dirty="0"/>
              <a:t>差商与牛顿插值公式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596959-EABC-44A0-8627-40DDAD46008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41986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4283075"/>
          <a:ext cx="7848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tion" r:id="rId3" imgW="4000320" imgH="457200" progId="Equation.DSMT4">
                  <p:embed/>
                </p:oleObj>
              </mc:Choice>
              <mc:Fallback>
                <p:oleObj name="Equation" r:id="rId3" imgW="40003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83075"/>
                        <a:ext cx="78486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1042988" y="1196975"/>
          <a:ext cx="6261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5" imgW="2616120" imgH="228600" progId="Equation.DSMT4">
                  <p:embed/>
                </p:oleObj>
              </mc:Choice>
              <mc:Fallback>
                <p:oleObj name="Equation" r:id="rId5" imgW="26161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6261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611188" y="1846263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将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zh-CN" altLang="en-US">
                <a:hlinkClick r:id="rId7" action="ppaction://hlinksldjump"/>
              </a:rPr>
              <a:t>代入</a:t>
            </a:r>
            <a:endParaRPr lang="zh-CN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979613" y="1846263"/>
          <a:ext cx="6716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8" imgW="2806560" imgH="457200" progId="Equation.DSMT4">
                  <p:embed/>
                </p:oleObj>
              </mc:Choice>
              <mc:Fallback>
                <p:oleObj name="Equation" r:id="rId8" imgW="28065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6263"/>
                        <a:ext cx="67167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7991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可得</a:t>
            </a:r>
            <a:r>
              <a:rPr lang="en-US" altLang="zh-CN" i="1"/>
              <a:t>n</a:t>
            </a:r>
            <a:r>
              <a:rPr lang="zh-CN" altLang="en-US"/>
              <a:t>次差值多项式</a:t>
            </a:r>
            <a:r>
              <a:rPr lang="en-US" altLang="zh-CN" i="1"/>
              <a:t>L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。这里将</a:t>
            </a:r>
            <a:r>
              <a:rPr lang="en-US" altLang="zh-CN" i="1"/>
              <a:t>L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特记为</a:t>
            </a:r>
            <a:r>
              <a:rPr lang="en-US" altLang="zh-CN" i="1"/>
              <a:t>N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，并称之为</a:t>
            </a:r>
            <a:r>
              <a:rPr lang="en-US" altLang="zh-CN" i="1"/>
              <a:t>n</a:t>
            </a:r>
            <a:r>
              <a:rPr lang="zh-CN" altLang="en-US"/>
              <a:t>次</a:t>
            </a:r>
            <a:r>
              <a:rPr lang="zh-CN" altLang="en-US" b="1"/>
              <a:t>牛顿（</a:t>
            </a:r>
            <a:r>
              <a:rPr lang="en-US" altLang="zh-CN" b="1"/>
              <a:t>Newton</a:t>
            </a:r>
            <a:r>
              <a:rPr lang="zh-CN" altLang="en-US" b="1"/>
              <a:t>）插值多项式</a:t>
            </a:r>
            <a:r>
              <a:rPr lang="zh-CN" altLang="en-US"/>
              <a:t>，即</a:t>
            </a:r>
          </a:p>
        </p:txBody>
      </p:sp>
      <p:grpSp>
        <p:nvGrpSpPr>
          <p:cNvPr id="41992" name="Group 7"/>
          <p:cNvGrpSpPr>
            <a:grpSpLocks/>
          </p:cNvGrpSpPr>
          <p:nvPr/>
        </p:nvGrpSpPr>
        <p:grpSpPr bwMode="auto">
          <a:xfrm>
            <a:off x="6267450" y="0"/>
            <a:ext cx="2876550" cy="457200"/>
            <a:chOff x="3744" y="0"/>
            <a:chExt cx="2016" cy="288"/>
          </a:xfrm>
        </p:grpSpPr>
        <p:sp>
          <p:nvSpPr>
            <p:cNvPr id="41993" name="Rectangle 8"/>
            <p:cNvSpPr>
              <a:spLocks noChangeArrowheads="1"/>
            </p:cNvSpPr>
            <p:nvPr/>
          </p:nvSpPr>
          <p:spPr bwMode="auto">
            <a:xfrm>
              <a:off x="3744" y="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/>
                <a:t>4.3.2 </a:t>
              </a:r>
              <a:r>
                <a:rPr lang="zh-CN" altLang="en-US" sz="1800"/>
                <a:t>牛顿插值公式（</a:t>
              </a:r>
              <a:r>
                <a:rPr lang="zh-CN" altLang="en-US" sz="2000"/>
                <a:t>续）</a:t>
              </a: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>
              <a:off x="3792" y="225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23F547-DB06-4ECC-B2CE-F537DF8AA58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68313" y="908050"/>
          <a:ext cx="79517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3" imgW="4000320" imgH="457200" progId="Equation.DSMT4">
                  <p:embed/>
                </p:oleObj>
              </mc:Choice>
              <mc:Fallback>
                <p:oleObj name="Equation" r:id="rId3" imgW="40003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7951787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19113" y="2081213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4.3 </a:t>
            </a:r>
            <a:r>
              <a:rPr lang="zh-CN" altLang="en-US"/>
              <a:t>给定如下数据</a:t>
            </a: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/>
        </p:nvGraphicFramePr>
        <p:xfrm>
          <a:off x="1258888" y="2781300"/>
          <a:ext cx="6096000" cy="106584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950913" y="3975100"/>
            <a:ext cx="5630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试求</a:t>
            </a:r>
            <a:r>
              <a:rPr lang="en-US" altLang="zh-CN" sz="2800" i="1"/>
              <a:t>f</a:t>
            </a:r>
            <a:r>
              <a:rPr lang="en-US" altLang="zh-CN" sz="2800"/>
              <a:t> (</a:t>
            </a:r>
            <a:r>
              <a:rPr lang="en-US" altLang="zh-CN" sz="2800" i="1"/>
              <a:t>x</a:t>
            </a:r>
            <a:r>
              <a:rPr lang="en-US" altLang="zh-CN" sz="2800" i="1" baseline="-30000"/>
              <a:t>k</a:t>
            </a:r>
            <a:r>
              <a:rPr lang="en-US" altLang="zh-CN" sz="2800"/>
              <a:t>)</a:t>
            </a:r>
            <a:r>
              <a:rPr lang="zh-CN" altLang="en-US" sz="2800"/>
              <a:t>的</a:t>
            </a:r>
            <a:r>
              <a:rPr lang="en-US" altLang="zh-CN" sz="2800"/>
              <a:t>3</a:t>
            </a:r>
            <a:r>
              <a:rPr lang="zh-CN" altLang="en-US" sz="2800"/>
              <a:t>次</a:t>
            </a:r>
            <a:r>
              <a:rPr lang="en-US" altLang="zh-CN" sz="2800"/>
              <a:t>Newton</a:t>
            </a:r>
            <a:r>
              <a:rPr lang="zh-CN" altLang="en-US" sz="2800"/>
              <a:t>插值多项式。</a:t>
            </a:r>
            <a:endParaRPr lang="zh-CN" altLang="en-US"/>
          </a:p>
        </p:txBody>
      </p:sp>
      <p:grpSp>
        <p:nvGrpSpPr>
          <p:cNvPr id="43034" name="Group 25"/>
          <p:cNvGrpSpPr>
            <a:grpSpLocks/>
          </p:cNvGrpSpPr>
          <p:nvPr/>
        </p:nvGrpSpPr>
        <p:grpSpPr bwMode="auto">
          <a:xfrm>
            <a:off x="6267450" y="0"/>
            <a:ext cx="2876550" cy="457200"/>
            <a:chOff x="3744" y="0"/>
            <a:chExt cx="2016" cy="288"/>
          </a:xfrm>
        </p:grpSpPr>
        <p:sp>
          <p:nvSpPr>
            <p:cNvPr id="43035" name="Rectangle 26"/>
            <p:cNvSpPr>
              <a:spLocks noChangeArrowheads="1"/>
            </p:cNvSpPr>
            <p:nvPr/>
          </p:nvSpPr>
          <p:spPr bwMode="auto">
            <a:xfrm>
              <a:off x="3744" y="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/>
                <a:t>4.3.2 </a:t>
              </a:r>
              <a:r>
                <a:rPr lang="zh-CN" altLang="en-US" sz="1800"/>
                <a:t>牛顿插值公式（</a:t>
              </a:r>
              <a:r>
                <a:rPr lang="zh-CN" altLang="en-US" sz="2000"/>
                <a:t>续）</a:t>
              </a:r>
            </a:p>
          </p:txBody>
        </p:sp>
        <p:sp>
          <p:nvSpPr>
            <p:cNvPr id="43036" name="Line 27"/>
            <p:cNvSpPr>
              <a:spLocks noChangeShapeType="1"/>
            </p:cNvSpPr>
            <p:nvPr/>
          </p:nvSpPr>
          <p:spPr bwMode="auto">
            <a:xfrm>
              <a:off x="3792" y="225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3141663"/>
            <a:ext cx="9144000" cy="43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03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17ABF4-0B17-4FD3-BB39-DCE3A7EF49B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4038" name="Group 2"/>
          <p:cNvGrpSpPr>
            <a:grpSpLocks/>
          </p:cNvGrpSpPr>
          <p:nvPr/>
        </p:nvGrpSpPr>
        <p:grpSpPr bwMode="auto">
          <a:xfrm>
            <a:off x="0" y="2349500"/>
            <a:ext cx="9144000" cy="2667000"/>
            <a:chOff x="-3" y="-3"/>
            <a:chExt cx="3820" cy="1330"/>
          </a:xfrm>
        </p:grpSpPr>
        <p:grpSp>
          <p:nvGrpSpPr>
            <p:cNvPr id="44043" name="Group 3"/>
            <p:cNvGrpSpPr>
              <a:grpSpLocks/>
            </p:cNvGrpSpPr>
            <p:nvPr/>
          </p:nvGrpSpPr>
          <p:grpSpPr bwMode="auto">
            <a:xfrm>
              <a:off x="0" y="0"/>
              <a:ext cx="3814" cy="1324"/>
              <a:chOff x="0" y="0"/>
              <a:chExt cx="3814" cy="1324"/>
            </a:xfrm>
          </p:grpSpPr>
          <p:grpSp>
            <p:nvGrpSpPr>
              <p:cNvPr id="44045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710" cy="384"/>
                <a:chOff x="0" y="0"/>
                <a:chExt cx="710" cy="384"/>
              </a:xfrm>
            </p:grpSpPr>
            <p:sp>
              <p:nvSpPr>
                <p:cNvPr id="4407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i="1"/>
                    <a:t>x</a:t>
                  </a:r>
                  <a:r>
                    <a:rPr lang="en-US" altLang="zh-CN" sz="2800" i="1" baseline="-30000"/>
                    <a:t>k</a:t>
                  </a:r>
                  <a:endParaRPr lang="en-US" altLang="zh-CN" sz="2800" i="1"/>
                </a:p>
                <a:p>
                  <a:pPr algn="ctr"/>
                  <a:endParaRPr lang="en-US" altLang="zh-CN" sz="2800"/>
                </a:p>
              </p:txBody>
            </p:sp>
            <p:sp>
              <p:nvSpPr>
                <p:cNvPr id="4407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1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46" name="Group 7"/>
              <p:cNvGrpSpPr>
                <a:grpSpLocks/>
              </p:cNvGrpSpPr>
              <p:nvPr/>
            </p:nvGrpSpPr>
            <p:grpSpPr bwMode="auto">
              <a:xfrm>
                <a:off x="710" y="0"/>
                <a:ext cx="722" cy="384"/>
                <a:chOff x="710" y="0"/>
                <a:chExt cx="722" cy="384"/>
              </a:xfrm>
            </p:grpSpPr>
            <p:sp>
              <p:nvSpPr>
                <p:cNvPr id="44071" name="Rectangle 8"/>
                <p:cNvSpPr>
                  <a:spLocks noChangeArrowheads="1"/>
                </p:cNvSpPr>
                <p:nvPr/>
              </p:nvSpPr>
              <p:spPr bwMode="auto">
                <a:xfrm>
                  <a:off x="753" y="0"/>
                  <a:ext cx="6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i="1"/>
                    <a:t>f</a:t>
                  </a:r>
                  <a:r>
                    <a:rPr lang="en-US" altLang="zh-CN" sz="2800"/>
                    <a:t> (</a:t>
                  </a:r>
                  <a:r>
                    <a:rPr lang="en-US" altLang="zh-CN" sz="2800" i="1"/>
                    <a:t>x</a:t>
                  </a:r>
                  <a:r>
                    <a:rPr lang="en-US" altLang="zh-CN" sz="2800" i="1" baseline="-30000"/>
                    <a:t>k</a:t>
                  </a:r>
                  <a:r>
                    <a:rPr lang="en-US" altLang="zh-CN" sz="2800"/>
                    <a:t>)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44072" name="Rectangle 9"/>
                <p:cNvSpPr>
                  <a:spLocks noChangeArrowheads="1"/>
                </p:cNvSpPr>
                <p:nvPr/>
              </p:nvSpPr>
              <p:spPr bwMode="auto">
                <a:xfrm>
                  <a:off x="710" y="0"/>
                  <a:ext cx="7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47" name="Group 10"/>
              <p:cNvGrpSpPr>
                <a:grpSpLocks/>
              </p:cNvGrpSpPr>
              <p:nvPr/>
            </p:nvGrpSpPr>
            <p:grpSpPr bwMode="auto">
              <a:xfrm>
                <a:off x="1432" y="0"/>
                <a:ext cx="794" cy="384"/>
                <a:chOff x="1432" y="0"/>
                <a:chExt cx="794" cy="384"/>
              </a:xfrm>
            </p:grpSpPr>
            <p:sp>
              <p:nvSpPr>
                <p:cNvPr id="44069" name="Rectangle 11"/>
                <p:cNvSpPr>
                  <a:spLocks noChangeArrowheads="1"/>
                </p:cNvSpPr>
                <p:nvPr/>
              </p:nvSpPr>
              <p:spPr bwMode="auto">
                <a:xfrm>
                  <a:off x="1475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一阶差商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44070" name="Rectangle 12"/>
                <p:cNvSpPr>
                  <a:spLocks noChangeArrowheads="1"/>
                </p:cNvSpPr>
                <p:nvPr/>
              </p:nvSpPr>
              <p:spPr bwMode="auto">
                <a:xfrm>
                  <a:off x="1432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48" name="Group 13"/>
              <p:cNvGrpSpPr>
                <a:grpSpLocks/>
              </p:cNvGrpSpPr>
              <p:nvPr/>
            </p:nvGrpSpPr>
            <p:grpSpPr bwMode="auto">
              <a:xfrm>
                <a:off x="2226" y="0"/>
                <a:ext cx="794" cy="384"/>
                <a:chOff x="2226" y="0"/>
                <a:chExt cx="794" cy="384"/>
              </a:xfrm>
            </p:grpSpPr>
            <p:sp>
              <p:nvSpPr>
                <p:cNvPr id="44067" name="Rectangle 14"/>
                <p:cNvSpPr>
                  <a:spLocks noChangeArrowheads="1"/>
                </p:cNvSpPr>
                <p:nvPr/>
              </p:nvSpPr>
              <p:spPr bwMode="auto">
                <a:xfrm>
                  <a:off x="2269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二阶差商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44068" name="Rectangle 15"/>
                <p:cNvSpPr>
                  <a:spLocks noChangeArrowheads="1"/>
                </p:cNvSpPr>
                <p:nvPr/>
              </p:nvSpPr>
              <p:spPr bwMode="auto">
                <a:xfrm>
                  <a:off x="2226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49" name="Group 16"/>
              <p:cNvGrpSpPr>
                <a:grpSpLocks/>
              </p:cNvGrpSpPr>
              <p:nvPr/>
            </p:nvGrpSpPr>
            <p:grpSpPr bwMode="auto">
              <a:xfrm>
                <a:off x="3020" y="0"/>
                <a:ext cx="794" cy="384"/>
                <a:chOff x="3020" y="0"/>
                <a:chExt cx="794" cy="384"/>
              </a:xfrm>
            </p:grpSpPr>
            <p:sp>
              <p:nvSpPr>
                <p:cNvPr id="4406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63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三阶差商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44066" name="Rectangle 18"/>
                <p:cNvSpPr>
                  <a:spLocks noChangeArrowheads="1"/>
                </p:cNvSpPr>
                <p:nvPr/>
              </p:nvSpPr>
              <p:spPr bwMode="auto">
                <a:xfrm>
                  <a:off x="3020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50" name="Group 19"/>
              <p:cNvGrpSpPr>
                <a:grpSpLocks/>
              </p:cNvGrpSpPr>
              <p:nvPr/>
            </p:nvGrpSpPr>
            <p:grpSpPr bwMode="auto">
              <a:xfrm>
                <a:off x="0" y="384"/>
                <a:ext cx="710" cy="940"/>
                <a:chOff x="0" y="384"/>
                <a:chExt cx="710" cy="940"/>
              </a:xfrm>
            </p:grpSpPr>
            <p:sp>
              <p:nvSpPr>
                <p:cNvPr id="44063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24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-2</a:t>
                  </a:r>
                </a:p>
                <a:p>
                  <a:pPr algn="ctr"/>
                  <a:r>
                    <a:rPr lang="en-US" altLang="zh-CN"/>
                    <a:t>0</a:t>
                  </a:r>
                </a:p>
                <a:p>
                  <a:pPr algn="ctr"/>
                  <a:r>
                    <a:rPr lang="en-US" altLang="zh-CN"/>
                    <a:t>1</a:t>
                  </a:r>
                </a:p>
                <a:p>
                  <a:pPr algn="ctr"/>
                  <a:r>
                    <a:rPr lang="en-US" altLang="zh-CN"/>
                    <a:t>3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4406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10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51" name="Group 22"/>
              <p:cNvGrpSpPr>
                <a:grpSpLocks/>
              </p:cNvGrpSpPr>
              <p:nvPr/>
            </p:nvGrpSpPr>
            <p:grpSpPr bwMode="auto">
              <a:xfrm>
                <a:off x="710" y="384"/>
                <a:ext cx="722" cy="940"/>
                <a:chOff x="710" y="384"/>
                <a:chExt cx="722" cy="940"/>
              </a:xfrm>
            </p:grpSpPr>
            <p:sp>
              <p:nvSpPr>
                <p:cNvPr id="44061" name="Rectangle 23"/>
                <p:cNvSpPr>
                  <a:spLocks noChangeArrowheads="1"/>
                </p:cNvSpPr>
                <p:nvPr/>
              </p:nvSpPr>
              <p:spPr bwMode="auto">
                <a:xfrm>
                  <a:off x="753" y="384"/>
                  <a:ext cx="636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1</a:t>
                  </a:r>
                </a:p>
                <a:p>
                  <a:pPr algn="ctr"/>
                  <a:r>
                    <a:rPr lang="en-US" altLang="zh-CN"/>
                    <a:t>-1</a:t>
                  </a:r>
                </a:p>
                <a:p>
                  <a:pPr algn="ctr"/>
                  <a:r>
                    <a:rPr lang="en-US" altLang="zh-CN"/>
                    <a:t>2</a:t>
                  </a:r>
                </a:p>
                <a:p>
                  <a:pPr algn="ctr"/>
                  <a:r>
                    <a:rPr lang="en-US" altLang="zh-CN"/>
                    <a:t>4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44062" name="Rectangle 24"/>
                <p:cNvSpPr>
                  <a:spLocks noChangeArrowheads="1"/>
                </p:cNvSpPr>
                <p:nvPr/>
              </p:nvSpPr>
              <p:spPr bwMode="auto">
                <a:xfrm>
                  <a:off x="710" y="384"/>
                  <a:ext cx="722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52" name="Group 25"/>
              <p:cNvGrpSpPr>
                <a:grpSpLocks/>
              </p:cNvGrpSpPr>
              <p:nvPr/>
            </p:nvGrpSpPr>
            <p:grpSpPr bwMode="auto">
              <a:xfrm>
                <a:off x="1432" y="384"/>
                <a:ext cx="794" cy="940"/>
                <a:chOff x="1432" y="384"/>
                <a:chExt cx="794" cy="940"/>
              </a:xfrm>
            </p:grpSpPr>
            <p:sp>
              <p:nvSpPr>
                <p:cNvPr id="44059" name="Rectangle 26"/>
                <p:cNvSpPr>
                  <a:spLocks noChangeArrowheads="1"/>
                </p:cNvSpPr>
                <p:nvPr/>
              </p:nvSpPr>
              <p:spPr bwMode="auto">
                <a:xfrm>
                  <a:off x="1475" y="384"/>
                  <a:ext cx="708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-1</a:t>
                  </a:r>
                </a:p>
                <a:p>
                  <a:pPr algn="ctr"/>
                  <a:r>
                    <a:rPr lang="en-US" altLang="zh-CN"/>
                    <a:t>3</a:t>
                  </a:r>
                </a:p>
                <a:p>
                  <a:pPr algn="ctr"/>
                  <a:r>
                    <a:rPr lang="en-US" altLang="zh-CN"/>
                    <a:t>1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44060" name="Rectangle 27"/>
                <p:cNvSpPr>
                  <a:spLocks noChangeArrowheads="1"/>
                </p:cNvSpPr>
                <p:nvPr/>
              </p:nvSpPr>
              <p:spPr bwMode="auto">
                <a:xfrm>
                  <a:off x="1432" y="384"/>
                  <a:ext cx="794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53" name="Group 28"/>
              <p:cNvGrpSpPr>
                <a:grpSpLocks/>
              </p:cNvGrpSpPr>
              <p:nvPr/>
            </p:nvGrpSpPr>
            <p:grpSpPr bwMode="auto">
              <a:xfrm>
                <a:off x="2226" y="384"/>
                <a:ext cx="794" cy="940"/>
                <a:chOff x="2226" y="384"/>
                <a:chExt cx="794" cy="940"/>
              </a:xfrm>
            </p:grpSpPr>
            <p:sp>
              <p:nvSpPr>
                <p:cNvPr id="44057" name="Rectangle 29"/>
                <p:cNvSpPr>
                  <a:spLocks noChangeArrowheads="1"/>
                </p:cNvSpPr>
                <p:nvPr/>
              </p:nvSpPr>
              <p:spPr bwMode="auto">
                <a:xfrm>
                  <a:off x="2269" y="384"/>
                  <a:ext cx="708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4/3</a:t>
                  </a:r>
                </a:p>
                <a:p>
                  <a:pPr algn="ctr"/>
                  <a:r>
                    <a:rPr lang="en-US" altLang="zh-CN"/>
                    <a:t>-2/3</a:t>
                  </a:r>
                </a:p>
              </p:txBody>
            </p:sp>
            <p:sp>
              <p:nvSpPr>
                <p:cNvPr id="44058" name="Rectangle 30"/>
                <p:cNvSpPr>
                  <a:spLocks noChangeArrowheads="1"/>
                </p:cNvSpPr>
                <p:nvPr/>
              </p:nvSpPr>
              <p:spPr bwMode="auto">
                <a:xfrm>
                  <a:off x="2226" y="384"/>
                  <a:ext cx="794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054" name="Group 31"/>
              <p:cNvGrpSpPr>
                <a:grpSpLocks/>
              </p:cNvGrpSpPr>
              <p:nvPr/>
            </p:nvGrpSpPr>
            <p:grpSpPr bwMode="auto">
              <a:xfrm>
                <a:off x="3020" y="384"/>
                <a:ext cx="794" cy="940"/>
                <a:chOff x="3020" y="384"/>
                <a:chExt cx="794" cy="940"/>
              </a:xfrm>
            </p:grpSpPr>
            <p:sp>
              <p:nvSpPr>
                <p:cNvPr id="44055" name="Rectangle 32"/>
                <p:cNvSpPr>
                  <a:spLocks noChangeArrowheads="1"/>
                </p:cNvSpPr>
                <p:nvPr/>
              </p:nvSpPr>
              <p:spPr bwMode="auto">
                <a:xfrm>
                  <a:off x="3063" y="384"/>
                  <a:ext cx="708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/>
                    <a:t>-2/5</a:t>
                  </a:r>
                </a:p>
              </p:txBody>
            </p:sp>
            <p:sp>
              <p:nvSpPr>
                <p:cNvPr id="44056" name="Rectangle 33"/>
                <p:cNvSpPr>
                  <a:spLocks noChangeArrowheads="1"/>
                </p:cNvSpPr>
                <p:nvPr/>
              </p:nvSpPr>
              <p:spPr bwMode="auto">
                <a:xfrm>
                  <a:off x="3020" y="384"/>
                  <a:ext cx="794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44044" name="Rectangle 34"/>
            <p:cNvSpPr>
              <a:spLocks noChangeArrowheads="1"/>
            </p:cNvSpPr>
            <p:nvPr/>
          </p:nvSpPr>
          <p:spPr bwMode="auto">
            <a:xfrm>
              <a:off x="-3" y="-3"/>
              <a:ext cx="3820" cy="13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039" name="Text Box 35"/>
          <p:cNvSpPr txBox="1">
            <a:spLocks noChangeArrowheads="1"/>
          </p:cNvSpPr>
          <p:nvPr/>
        </p:nvSpPr>
        <p:spPr bwMode="auto">
          <a:xfrm>
            <a:off x="0" y="1484313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解</a:t>
            </a:r>
            <a:r>
              <a:rPr lang="zh-CN" altLang="en-US"/>
              <a:t> 先构造差商表</a:t>
            </a:r>
          </a:p>
        </p:txBody>
      </p:sp>
      <p:graphicFrame>
        <p:nvGraphicFramePr>
          <p:cNvPr id="44034" name="Object 36"/>
          <p:cNvGraphicFramePr>
            <a:graphicFrameLocks noChangeAspect="1"/>
          </p:cNvGraphicFramePr>
          <p:nvPr/>
        </p:nvGraphicFramePr>
        <p:xfrm>
          <a:off x="468313" y="477838"/>
          <a:ext cx="79517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3" imgW="4000320" imgH="457200" progId="Equation.DSMT4">
                  <p:embed/>
                </p:oleObj>
              </mc:Choice>
              <mc:Fallback>
                <p:oleObj name="Equation" r:id="rId3" imgW="4000320" imgH="457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7838"/>
                        <a:ext cx="795178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7"/>
          <p:cNvGraphicFramePr>
            <a:graphicFrameLocks noChangeAspect="1"/>
          </p:cNvGraphicFramePr>
          <p:nvPr/>
        </p:nvGraphicFramePr>
        <p:xfrm>
          <a:off x="1403350" y="5267325"/>
          <a:ext cx="578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5" imgW="2908080" imgH="228600" progId="Equation.DSMT4">
                  <p:embed/>
                </p:oleObj>
              </mc:Choice>
              <mc:Fallback>
                <p:oleObj name="Equation" r:id="rId5" imgW="290808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67325"/>
                        <a:ext cx="57816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38"/>
          <p:cNvGrpSpPr>
            <a:grpSpLocks/>
          </p:cNvGrpSpPr>
          <p:nvPr/>
        </p:nvGrpSpPr>
        <p:grpSpPr bwMode="auto">
          <a:xfrm>
            <a:off x="6267450" y="0"/>
            <a:ext cx="2876550" cy="457200"/>
            <a:chOff x="3744" y="0"/>
            <a:chExt cx="2016" cy="288"/>
          </a:xfrm>
        </p:grpSpPr>
        <p:sp>
          <p:nvSpPr>
            <p:cNvPr id="44041" name="Rectangle 39"/>
            <p:cNvSpPr>
              <a:spLocks noChangeArrowheads="1"/>
            </p:cNvSpPr>
            <p:nvPr/>
          </p:nvSpPr>
          <p:spPr bwMode="auto">
            <a:xfrm>
              <a:off x="3744" y="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/>
                <a:t>4.3.2 </a:t>
              </a:r>
              <a:r>
                <a:rPr lang="zh-CN" altLang="en-US" sz="1800"/>
                <a:t>牛顿插值公式（</a:t>
              </a:r>
              <a:r>
                <a:rPr lang="zh-CN" altLang="en-US" sz="2000"/>
                <a:t>续）</a:t>
              </a:r>
            </a:p>
          </p:txBody>
        </p:sp>
        <p:sp>
          <p:nvSpPr>
            <p:cNvPr id="44042" name="Line 40"/>
            <p:cNvSpPr>
              <a:spLocks noChangeShapeType="1"/>
            </p:cNvSpPr>
            <p:nvPr/>
          </p:nvSpPr>
          <p:spPr bwMode="auto">
            <a:xfrm>
              <a:off x="3792" y="225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1196975" y="6138802"/>
            <a:ext cx="5400600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全抄下，分子前面下减上，分母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大减小！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7DAC99-01F6-4F49-BBBB-C8CAFE58FF5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411413" y="2057400"/>
          <a:ext cx="3762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3" imgW="1536480" imgH="444240" progId="Equation.DSMT4">
                  <p:embed/>
                </p:oleObj>
              </mc:Choice>
              <mc:Fallback>
                <p:oleObj name="Equation" r:id="rId3" imgW="15364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57400"/>
                        <a:ext cx="37623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385888" y="3048000"/>
          <a:ext cx="5762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5" imgW="2920680" imgH="431640" progId="Equation.DSMT4">
                  <p:embed/>
                </p:oleObj>
              </mc:Choice>
              <mc:Fallback>
                <p:oleObj name="Equation" r:id="rId5" imgW="29206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048000"/>
                        <a:ext cx="57626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838200" y="8382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牛顿插值多项式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en-US" altLang="zh-CN" i="1" baseline="-25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与拉格朗日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插值多项式</a:t>
            </a:r>
            <a:r>
              <a:rPr lang="en-US" altLang="zh-CN" i="1">
                <a:solidFill>
                  <a:srgbClr val="000000"/>
                </a:solidFill>
              </a:rPr>
              <a:t>L</a:t>
            </a:r>
            <a:r>
              <a:rPr lang="en-US" altLang="zh-CN" i="1" baseline="-25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满足同样的插值条件</a:t>
            </a:r>
            <a:r>
              <a:rPr lang="en-US" altLang="zh-CN" i="1"/>
              <a:t>L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30000"/>
              <a:t>j</a:t>
            </a:r>
            <a:r>
              <a:rPr lang="en-US" altLang="zh-CN"/>
              <a:t>)=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30000"/>
              <a:t>j</a:t>
            </a:r>
            <a:r>
              <a:rPr lang="en-US" altLang="zh-CN"/>
              <a:t>) (</a:t>
            </a:r>
            <a:r>
              <a:rPr lang="en-US" altLang="zh-CN" i="1"/>
              <a:t>j </a:t>
            </a:r>
            <a:r>
              <a:rPr lang="en-US" altLang="zh-CN"/>
              <a:t>= 0,1,…,n)</a:t>
            </a:r>
            <a:r>
              <a:rPr lang="zh-CN" altLang="en-US"/>
              <a:t>，实质是同一多项式，因此余项相同，均可用公式表示为：</a:t>
            </a: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468313" y="260350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4.3.3 </a:t>
            </a:r>
            <a:r>
              <a:rPr lang="zh-CN" altLang="en-US"/>
              <a:t>牛顿插值余项</a:t>
            </a:r>
          </a:p>
        </p:txBody>
      </p:sp>
      <p:grpSp>
        <p:nvGrpSpPr>
          <p:cNvPr id="45065" name="组合 11"/>
          <p:cNvGrpSpPr>
            <a:grpSpLocks/>
          </p:cNvGrpSpPr>
          <p:nvPr/>
        </p:nvGrpSpPr>
        <p:grpSpPr bwMode="auto">
          <a:xfrm>
            <a:off x="468313" y="4221163"/>
            <a:ext cx="8424862" cy="2376487"/>
            <a:chOff x="467544" y="4221088"/>
            <a:chExt cx="8424936" cy="2376264"/>
          </a:xfrm>
        </p:grpSpPr>
        <p:sp>
          <p:nvSpPr>
            <p:cNvPr id="11" name="矩形 10"/>
            <p:cNvSpPr/>
            <p:nvPr/>
          </p:nvSpPr>
          <p:spPr>
            <a:xfrm>
              <a:off x="467544" y="4221088"/>
              <a:ext cx="8424936" cy="23762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067" name="Text Box 6"/>
            <p:cNvSpPr txBox="1">
              <a:spLocks noChangeArrowheads="1"/>
            </p:cNvSpPr>
            <p:nvPr/>
          </p:nvSpPr>
          <p:spPr bwMode="auto">
            <a:xfrm>
              <a:off x="468313" y="4221163"/>
              <a:ext cx="8158162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定理</a:t>
              </a:r>
              <a:r>
                <a:rPr lang="en-US" altLang="zh-CN" b="1"/>
                <a:t>4.3</a:t>
              </a:r>
              <a:r>
                <a:rPr lang="en-US" altLang="zh-CN"/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满足插值条件</a:t>
              </a:r>
              <a:r>
                <a:rPr lang="en-US" altLang="zh-CN" i="1"/>
                <a:t>N</a:t>
              </a:r>
              <a:r>
                <a:rPr lang="en-US" altLang="zh-CN" i="1" baseline="-25000"/>
                <a:t>n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i="1" baseline="-30000"/>
                <a:t>k</a:t>
              </a:r>
              <a:r>
                <a:rPr lang="en-US" altLang="zh-CN"/>
                <a:t>) = 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i="1" baseline="-30000"/>
                <a:t>k</a:t>
              </a:r>
              <a:r>
                <a:rPr lang="en-US" altLang="zh-CN"/>
                <a:t>) (</a:t>
              </a:r>
              <a:r>
                <a:rPr lang="en-US" altLang="zh-CN" i="1"/>
                <a:t>k</a:t>
              </a:r>
              <a:r>
                <a:rPr lang="en-US" altLang="zh-CN"/>
                <a:t>= 0,1,…,n)</a:t>
              </a:r>
              <a:r>
                <a:rPr lang="zh-CN" altLang="en-US"/>
                <a:t>的</a:t>
              </a:r>
              <a:r>
                <a:rPr lang="en-US" altLang="zh-CN" i="1"/>
                <a:t>n</a:t>
              </a:r>
              <a:r>
                <a:rPr lang="zh-CN" altLang="en-US"/>
                <a:t>次</a:t>
              </a:r>
              <a:r>
                <a:rPr lang="en-US" altLang="zh-CN"/>
                <a:t>Newton</a:t>
              </a:r>
              <a:r>
                <a:rPr lang="zh-CN" altLang="en-US"/>
                <a:t>插值多项式</a:t>
              </a:r>
              <a:r>
                <a:rPr lang="en-US" altLang="zh-CN" i="1"/>
                <a:t>N</a:t>
              </a:r>
              <a:r>
                <a:rPr lang="en-US" altLang="zh-CN" i="1" baseline="-25000"/>
                <a:t>n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/>
                <a:t>的余项为 </a:t>
              </a:r>
            </a:p>
          </p:txBody>
        </p:sp>
        <p:graphicFrame>
          <p:nvGraphicFramePr>
            <p:cNvPr id="45060" name="Object 7"/>
            <p:cNvGraphicFramePr>
              <a:graphicFrameLocks noChangeAspect="1"/>
            </p:cNvGraphicFramePr>
            <p:nvPr/>
          </p:nvGraphicFramePr>
          <p:xfrm>
            <a:off x="1290638" y="5157788"/>
            <a:ext cx="5856287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7" name="Equation" r:id="rId7" imgW="2946240" imgH="228600" progId="Equation.DSMT4">
                    <p:embed/>
                  </p:oleObj>
                </mc:Choice>
                <mc:Fallback>
                  <p:oleObj name="Equation" r:id="rId7" imgW="294624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638" y="5157788"/>
                          <a:ext cx="5856287" cy="468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8" name="Text Box 8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793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其中</a:t>
              </a:r>
            </a:p>
          </p:txBody>
        </p:sp>
        <p:graphicFrame>
          <p:nvGraphicFramePr>
            <p:cNvPr id="45061" name="Object 9"/>
            <p:cNvGraphicFramePr>
              <a:graphicFrameLocks noChangeAspect="1"/>
            </p:cNvGraphicFramePr>
            <p:nvPr/>
          </p:nvGraphicFramePr>
          <p:xfrm>
            <a:off x="1547813" y="5661025"/>
            <a:ext cx="576262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8" name="Equation" r:id="rId9" imgW="2920680" imgH="431640" progId="Equation.DSMT4">
                    <p:embed/>
                  </p:oleObj>
                </mc:Choice>
                <mc:Fallback>
                  <p:oleObj name="Equation" r:id="rId9" imgW="2920680" imgH="431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813" y="5661025"/>
                          <a:ext cx="5762625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D2BFD7-189E-451A-A64A-D64DEF8D970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304800" y="1295400"/>
            <a:ext cx="80772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65000"/>
              </a:spcBef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需要说明的是，式中的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+1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阶差商</a:t>
            </a:r>
            <a:r>
              <a:rPr lang="en-US" altLang="zh-CN" i="1">
                <a:solidFill>
                  <a:srgbClr val="000000"/>
                </a:solidFill>
              </a:rPr>
              <a:t>f </a:t>
            </a: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,…,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的值（它正是我们要计算的）有关，故不可能准确地计算出</a:t>
            </a:r>
            <a:r>
              <a:rPr lang="en-US" altLang="zh-CN" i="1">
                <a:solidFill>
                  <a:srgbClr val="000000"/>
                </a:solidFill>
              </a:rPr>
              <a:t>f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,…,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的精确值，只能对它作出一种估计。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endParaRPr lang="zh-CN" altLang="en-US"/>
          </a:p>
        </p:txBody>
      </p:sp>
      <p:graphicFrame>
        <p:nvGraphicFramePr>
          <p:cNvPr id="46082" name="Object 3"/>
          <p:cNvGraphicFramePr>
            <a:graphicFrameLocks noChangeAspect="1"/>
          </p:cNvGraphicFramePr>
          <p:nvPr/>
        </p:nvGraphicFramePr>
        <p:xfrm>
          <a:off x="1331913" y="620713"/>
          <a:ext cx="58562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3" imgW="2946240" imgH="228600" progId="Equation.DSMT4">
                  <p:embed/>
                </p:oleObj>
              </mc:Choice>
              <mc:Fallback>
                <p:oleObj name="Equation" r:id="rId3" imgW="29462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5856287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FDDB54-D8BF-4045-9A3A-73EE9E30917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7112" name="Rectangle 2"/>
          <p:cNvSpPr>
            <a:spLocks noChangeArrowheads="1"/>
          </p:cNvSpPr>
          <p:nvPr/>
        </p:nvSpPr>
        <p:spPr bwMode="auto">
          <a:xfrm>
            <a:off x="395288" y="476250"/>
            <a:ext cx="570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4.3.4 </a:t>
            </a:r>
            <a:r>
              <a:rPr lang="zh-CN" altLang="en-US" b="1">
                <a:latin typeface="宋体" panose="02010600030101010101" pitchFamily="2" charset="-122"/>
              </a:rPr>
              <a:t>差分以及等距节点牛顿插值多项式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7113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78692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  <a:r>
              <a:rPr lang="zh-CN" altLang="en-US"/>
              <a:t>上面讨论的是节点任意分布的</a:t>
            </a:r>
            <a:r>
              <a:rPr lang="en-US" altLang="zh-CN"/>
              <a:t>Newton</a:t>
            </a:r>
            <a:r>
              <a:rPr lang="zh-CN" altLang="en-US"/>
              <a:t>插值多项式。在实际应用中，有时碰到等距节点的情况，即节点为</a:t>
            </a:r>
          </a:p>
        </p:txBody>
      </p:sp>
      <p:sp>
        <p:nvSpPr>
          <p:cNvPr id="47114" name="Rectangle 4"/>
          <p:cNvSpPr>
            <a:spLocks noChangeArrowheads="1"/>
          </p:cNvSpPr>
          <p:nvPr/>
        </p:nvSpPr>
        <p:spPr bwMode="auto">
          <a:xfrm>
            <a:off x="2771775" y="22050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 i="1" baseline="-30000"/>
              <a:t> </a:t>
            </a:r>
            <a:r>
              <a:rPr lang="en-US" altLang="zh-CN"/>
              <a:t>= </a:t>
            </a:r>
            <a:r>
              <a:rPr lang="en-US" altLang="zh-CN" i="1"/>
              <a:t>x</a:t>
            </a:r>
            <a:r>
              <a:rPr lang="en-US" altLang="zh-CN" baseline="-30000"/>
              <a:t>0</a:t>
            </a:r>
            <a:r>
              <a:rPr lang="en-US" altLang="zh-CN"/>
              <a:t>+</a:t>
            </a:r>
            <a:r>
              <a:rPr lang="en-US" altLang="zh-CN" i="1"/>
              <a:t>ih 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=0,1,…,</a:t>
            </a:r>
            <a:r>
              <a:rPr lang="en-US" altLang="zh-CN" i="1"/>
              <a:t>n</a:t>
            </a:r>
            <a:r>
              <a:rPr lang="en-US" altLang="zh-CN"/>
              <a:t>)</a:t>
            </a:r>
          </a:p>
        </p:txBody>
      </p:sp>
      <p:sp>
        <p:nvSpPr>
          <p:cNvPr id="47115" name="Text Box 5"/>
          <p:cNvSpPr txBox="1">
            <a:spLocks noChangeArrowheads="1"/>
          </p:cNvSpPr>
          <p:nvPr/>
        </p:nvSpPr>
        <p:spPr bwMode="auto">
          <a:xfrm>
            <a:off x="663575" y="2755900"/>
            <a:ext cx="735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这时利用节点等距的特点，可以使</a:t>
            </a:r>
            <a:r>
              <a:rPr lang="en-US" altLang="zh-CN" b="1">
                <a:solidFill>
                  <a:srgbClr val="FF0000"/>
                </a:solidFill>
              </a:rPr>
              <a:t>Newton</a:t>
            </a:r>
            <a:r>
              <a:rPr lang="zh-CN" altLang="en-US" b="1">
                <a:solidFill>
                  <a:srgbClr val="FF0000"/>
                </a:solidFill>
              </a:rPr>
              <a:t>公式简化。</a:t>
            </a:r>
          </a:p>
        </p:txBody>
      </p:sp>
      <p:sp>
        <p:nvSpPr>
          <p:cNvPr id="47116" name="Text Box 6"/>
          <p:cNvSpPr txBox="1">
            <a:spLocks noChangeArrowheads="1"/>
          </p:cNvSpPr>
          <p:nvPr/>
        </p:nvSpPr>
        <p:spPr bwMode="auto">
          <a:xfrm>
            <a:off x="684213" y="3284538"/>
            <a:ext cx="72929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>
                <a:solidFill>
                  <a:srgbClr val="FF0000"/>
                </a:solidFill>
              </a:rPr>
              <a:t>定义</a:t>
            </a:r>
            <a:r>
              <a:rPr lang="en-US" altLang="zh-CN" b="1">
                <a:solidFill>
                  <a:srgbClr val="FF0000"/>
                </a:solidFill>
              </a:rPr>
              <a:t>4.4 </a:t>
            </a:r>
            <a:r>
              <a:rPr lang="zh-CN" altLang="en-US"/>
              <a:t>设函数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在等距节点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zh-CN" altLang="en-US"/>
              <a:t>上的函数值为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30000"/>
              <a:t>i</a:t>
            </a:r>
            <a:r>
              <a:rPr lang="en-US" altLang="zh-CN"/>
              <a:t>)= </a:t>
            </a:r>
            <a:r>
              <a:rPr lang="en-US" altLang="zh-CN" i="1"/>
              <a:t>f</a:t>
            </a:r>
            <a:r>
              <a:rPr lang="en-US" altLang="zh-CN" i="1" baseline="-30000"/>
              <a:t>i 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=0,1,…,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，则称 </a:t>
            </a:r>
            <a:r>
              <a:rPr lang="en-US" altLang="zh-CN" b="1" i="1"/>
              <a:t>f</a:t>
            </a:r>
            <a:r>
              <a:rPr lang="en-US" altLang="zh-CN" b="1" i="1" baseline="-30000"/>
              <a:t>i </a:t>
            </a:r>
            <a:r>
              <a:rPr lang="en-US" altLang="zh-CN" b="1" baseline="-30000"/>
              <a:t>+1</a:t>
            </a:r>
            <a:r>
              <a:rPr lang="en-US" altLang="zh-CN" b="1"/>
              <a:t>-</a:t>
            </a:r>
            <a:r>
              <a:rPr lang="en-US" altLang="zh-CN" b="1" i="1"/>
              <a:t>f</a:t>
            </a:r>
            <a:r>
              <a:rPr lang="en-US" altLang="zh-CN" b="1" i="1" baseline="-25000"/>
              <a:t>i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</a:t>
            </a:r>
            <a:r>
              <a:rPr lang="en-US" altLang="zh-CN" i="1"/>
              <a:t>x</a:t>
            </a:r>
            <a:r>
              <a:rPr lang="en-US" altLang="zh-CN" i="1" baseline="-30000"/>
              <a:t>i</a:t>
            </a:r>
            <a:r>
              <a:rPr lang="zh-CN" altLang="en-US"/>
              <a:t>处以</a:t>
            </a:r>
            <a:r>
              <a:rPr lang="en-US" altLang="zh-CN" i="1"/>
              <a:t>h</a:t>
            </a:r>
            <a:r>
              <a:rPr lang="zh-CN" altLang="en-US"/>
              <a:t>为步长的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阶向前差分</a:t>
            </a:r>
            <a:r>
              <a:rPr lang="zh-CN" altLang="en-US">
                <a:solidFill>
                  <a:srgbClr val="FF0000"/>
                </a:solidFill>
              </a:rPr>
              <a:t>，简称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阶差分</a:t>
            </a:r>
            <a:r>
              <a:rPr lang="zh-CN" altLang="en-US"/>
              <a:t>，记作</a:t>
            </a:r>
          </a:p>
        </p:txBody>
      </p:sp>
      <p:graphicFrame>
        <p:nvGraphicFramePr>
          <p:cNvPr id="47106" name="Object 7"/>
          <p:cNvGraphicFramePr>
            <a:graphicFrameLocks noChangeAspect="1"/>
          </p:cNvGraphicFramePr>
          <p:nvPr/>
        </p:nvGraphicFramePr>
        <p:xfrm>
          <a:off x="4916488" y="4292600"/>
          <a:ext cx="4937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4292600"/>
                        <a:ext cx="4937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8"/>
          <p:cNvGraphicFramePr>
            <a:graphicFrameLocks noChangeAspect="1"/>
          </p:cNvGraphicFramePr>
          <p:nvPr/>
        </p:nvGraphicFramePr>
        <p:xfrm>
          <a:off x="3203575" y="4868863"/>
          <a:ext cx="1887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68863"/>
                        <a:ext cx="1887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9"/>
          <p:cNvSpPr>
            <a:spLocks noChangeArrowheads="1"/>
          </p:cNvSpPr>
          <p:nvPr/>
        </p:nvSpPr>
        <p:spPr bwMode="auto">
          <a:xfrm>
            <a:off x="250825" y="5445125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</a:t>
            </a:r>
            <a:r>
              <a:rPr lang="zh-CN" altLang="en-US"/>
              <a:t>于是，函数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在各节点处的一阶差分依次为                        </a:t>
            </a:r>
            <a:r>
              <a:rPr lang="en-US" altLang="zh-CN"/>
              <a:t>,</a:t>
            </a:r>
          </a:p>
          <a:p>
            <a:pPr eaLnBrk="1" hangingPunct="1"/>
            <a:r>
              <a:rPr lang="en-US" altLang="zh-CN"/>
              <a:t>                            ,…</a:t>
            </a:r>
            <a:r>
              <a:rPr lang="zh-CN" altLang="en-US"/>
              <a:t>，                           。 </a:t>
            </a:r>
          </a:p>
        </p:txBody>
      </p:sp>
      <p:graphicFrame>
        <p:nvGraphicFramePr>
          <p:cNvPr id="47108" name="Object 10"/>
          <p:cNvGraphicFramePr>
            <a:graphicFrameLocks noChangeAspect="1"/>
          </p:cNvGraphicFramePr>
          <p:nvPr/>
        </p:nvGraphicFramePr>
        <p:xfrm>
          <a:off x="6799263" y="5430838"/>
          <a:ext cx="15970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5430838"/>
                        <a:ext cx="15970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1"/>
          <p:cNvGraphicFramePr>
            <a:graphicFrameLocks noChangeAspect="1"/>
          </p:cNvGraphicFramePr>
          <p:nvPr/>
        </p:nvGraphicFramePr>
        <p:xfrm>
          <a:off x="492125" y="5811838"/>
          <a:ext cx="1812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Equation" r:id="rId9" imgW="774360" imgH="228600" progId="Equation.DSMT4">
                  <p:embed/>
                </p:oleObj>
              </mc:Choice>
              <mc:Fallback>
                <p:oleObj name="Equation" r:id="rId9" imgW="7743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5811838"/>
                        <a:ext cx="18129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2"/>
          <p:cNvGraphicFramePr>
            <a:graphicFrameLocks noChangeAspect="1"/>
          </p:cNvGraphicFramePr>
          <p:nvPr/>
        </p:nvGraphicFramePr>
        <p:xfrm>
          <a:off x="3059113" y="5805488"/>
          <a:ext cx="20494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Equation" r:id="rId11" imgW="977760" imgH="228600" progId="Equation.DSMT4">
                  <p:embed/>
                </p:oleObj>
              </mc:Choice>
              <mc:Fallback>
                <p:oleObj name="Equation" r:id="rId11" imgW="9777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05488"/>
                        <a:ext cx="20494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F9BA77-EDEC-4D19-AE4C-74722EE78DB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40814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381000" y="70485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又称一阶差分的差分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6718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130" name="Object 5"/>
          <p:cNvGraphicFramePr>
            <a:graphicFrameLocks noChangeAspect="1"/>
          </p:cNvGraphicFramePr>
          <p:nvPr/>
        </p:nvGraphicFramePr>
        <p:xfrm>
          <a:off x="2492375" y="1238250"/>
          <a:ext cx="34718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3" imgW="1676160" imgH="241200" progId="Equation.DSMT4">
                  <p:embed/>
                </p:oleObj>
              </mc:Choice>
              <mc:Fallback>
                <p:oleObj name="Equation" r:id="rId3" imgW="16761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238250"/>
                        <a:ext cx="347186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6324600" y="1238250"/>
            <a:ext cx="220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zh-CN" altLang="en-US" b="1">
                <a:latin typeface="宋体" panose="02010600030101010101" pitchFamily="2" charset="-122"/>
              </a:rPr>
              <a:t>二阶差分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48137" name="Rectangle 7"/>
          <p:cNvSpPr>
            <a:spLocks noChangeArrowheads="1"/>
          </p:cNvSpPr>
          <p:nvPr/>
        </p:nvSpPr>
        <p:spPr bwMode="auto">
          <a:xfrm>
            <a:off x="323850" y="1989138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一般地，称</a:t>
            </a:r>
            <a:endParaRPr lang="zh-CN" altLang="en-US"/>
          </a:p>
        </p:txBody>
      </p:sp>
      <p:graphicFrame>
        <p:nvGraphicFramePr>
          <p:cNvPr id="48131" name="Object 8"/>
          <p:cNvGraphicFramePr>
            <a:graphicFrameLocks noChangeAspect="1"/>
          </p:cNvGraphicFramePr>
          <p:nvPr/>
        </p:nvGraphicFramePr>
        <p:xfrm>
          <a:off x="2339975" y="2420938"/>
          <a:ext cx="30908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5" imgW="1409400" imgH="241200" progId="Equation.DSMT4">
                  <p:embed/>
                </p:oleObj>
              </mc:Choice>
              <mc:Fallback>
                <p:oleObj name="Equation" r:id="rId5" imgW="14094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309086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755650" y="3213100"/>
            <a:ext cx="7602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为</a:t>
            </a:r>
            <a:r>
              <a:rPr lang="en-US" altLang="zh-CN" b="1" i="1">
                <a:solidFill>
                  <a:srgbClr val="FF0000"/>
                </a:solidFill>
              </a:rPr>
              <a:t>f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在点</a:t>
            </a:r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 i="1" baseline="-25000">
                <a:solidFill>
                  <a:srgbClr val="FF0000"/>
                </a:solidFill>
              </a:rPr>
              <a:t>i</a:t>
            </a:r>
            <a:r>
              <a:rPr lang="zh-CN" altLang="en-US" b="1">
                <a:solidFill>
                  <a:srgbClr val="FF0000"/>
                </a:solidFill>
              </a:rPr>
              <a:t>处以</a:t>
            </a:r>
            <a:r>
              <a:rPr lang="en-US" altLang="zh-CN" b="1" i="1">
                <a:solidFill>
                  <a:srgbClr val="FF0000"/>
                </a:solidFill>
              </a:rPr>
              <a:t>h</a:t>
            </a:r>
            <a:r>
              <a:rPr lang="zh-CN" altLang="en-US" b="1">
                <a:solidFill>
                  <a:srgbClr val="FF0000"/>
                </a:solidFill>
              </a:rPr>
              <a:t>为步长的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zh-CN" altLang="en-US" b="1">
                <a:solidFill>
                  <a:srgbClr val="FF0000"/>
                </a:solidFill>
              </a:rPr>
              <a:t>阶向前差分，简称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zh-CN" altLang="en-US" b="1">
                <a:solidFill>
                  <a:srgbClr val="FF0000"/>
                </a:solidFill>
              </a:rPr>
              <a:t>阶差分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BD6A40-00FD-445D-AB1A-C716A86B89F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9169" name="Rectangle 2"/>
          <p:cNvSpPr>
            <a:spLocks noChangeArrowheads="1"/>
          </p:cNvSpPr>
          <p:nvPr/>
        </p:nvSpPr>
        <p:spPr bwMode="auto">
          <a:xfrm>
            <a:off x="37861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0" name="Rectangle 3"/>
          <p:cNvSpPr>
            <a:spLocks noChangeArrowheads="1"/>
          </p:cNvSpPr>
          <p:nvPr/>
        </p:nvSpPr>
        <p:spPr bwMode="auto">
          <a:xfrm>
            <a:off x="395288" y="54927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为了便于计算与应用，通常采用表格形式计算差分 </a:t>
            </a:r>
          </a:p>
        </p:txBody>
      </p:sp>
      <p:grpSp>
        <p:nvGrpSpPr>
          <p:cNvPr id="49171" name="Group 4"/>
          <p:cNvGrpSpPr>
            <a:grpSpLocks/>
          </p:cNvGrpSpPr>
          <p:nvPr/>
        </p:nvGrpSpPr>
        <p:grpSpPr bwMode="auto">
          <a:xfrm>
            <a:off x="1447800" y="1341438"/>
            <a:ext cx="5795963" cy="2895600"/>
            <a:chOff x="1104" y="2064"/>
            <a:chExt cx="3651" cy="1824"/>
          </a:xfrm>
        </p:grpSpPr>
        <p:graphicFrame>
          <p:nvGraphicFramePr>
            <p:cNvPr id="49154" name="Object 5"/>
            <p:cNvGraphicFramePr>
              <a:graphicFrameLocks noChangeAspect="1"/>
            </p:cNvGraphicFramePr>
            <p:nvPr/>
          </p:nvGraphicFramePr>
          <p:xfrm>
            <a:off x="2036" y="2256"/>
            <a:ext cx="39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6" name="Equation" r:id="rId3" imgW="241200" imgH="228600" progId="Equation.DSMT4">
                    <p:embed/>
                  </p:oleObj>
                </mc:Choice>
                <mc:Fallback>
                  <p:oleObj name="Equation" r:id="rId3" imgW="2412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2256"/>
                          <a:ext cx="391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5" name="Object 6"/>
            <p:cNvGraphicFramePr>
              <a:graphicFrameLocks noChangeAspect="1"/>
            </p:cNvGraphicFramePr>
            <p:nvPr/>
          </p:nvGraphicFramePr>
          <p:xfrm>
            <a:off x="2688" y="2208"/>
            <a:ext cx="46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7" name="Equation" r:id="rId5" imgW="330120" imgH="241200" progId="Equation.DSMT4">
                    <p:embed/>
                  </p:oleObj>
                </mc:Choice>
                <mc:Fallback>
                  <p:oleObj name="Equation" r:id="rId5" imgW="33012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208"/>
                          <a:ext cx="46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6" name="Object 7"/>
            <p:cNvGraphicFramePr>
              <a:graphicFrameLocks noChangeAspect="1"/>
            </p:cNvGraphicFramePr>
            <p:nvPr/>
          </p:nvGraphicFramePr>
          <p:xfrm>
            <a:off x="3368" y="2208"/>
            <a:ext cx="41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8" name="Equation" r:id="rId7" imgW="317160" imgH="241200" progId="Equation.DSMT4">
                    <p:embed/>
                  </p:oleObj>
                </mc:Choice>
                <mc:Fallback>
                  <p:oleObj name="Equation" r:id="rId7" imgW="31716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2208"/>
                          <a:ext cx="416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" name="Object 8"/>
            <p:cNvGraphicFramePr>
              <a:graphicFrameLocks noChangeAspect="1"/>
            </p:cNvGraphicFramePr>
            <p:nvPr/>
          </p:nvGraphicFramePr>
          <p:xfrm>
            <a:off x="4128" y="2208"/>
            <a:ext cx="52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9" name="Equation" r:id="rId9" imgW="330120" imgH="241200" progId="Equation.DSMT4">
                    <p:embed/>
                  </p:oleObj>
                </mc:Choice>
                <mc:Fallback>
                  <p:oleObj name="Equation" r:id="rId9" imgW="330120" imgH="241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08"/>
                          <a:ext cx="528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8" name="Object 9"/>
            <p:cNvGraphicFramePr>
              <a:graphicFrameLocks noChangeAspect="1"/>
            </p:cNvGraphicFramePr>
            <p:nvPr/>
          </p:nvGraphicFramePr>
          <p:xfrm>
            <a:off x="2087" y="2688"/>
            <a:ext cx="43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0" name="Equation" r:id="rId11" imgW="241200" imgH="228600" progId="Equation.DSMT4">
                    <p:embed/>
                  </p:oleObj>
                </mc:Choice>
                <mc:Fallback>
                  <p:oleObj name="Equation" r:id="rId11" imgW="2412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2688"/>
                          <a:ext cx="434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10"/>
            <p:cNvGraphicFramePr>
              <a:graphicFrameLocks noChangeAspect="1"/>
            </p:cNvGraphicFramePr>
            <p:nvPr/>
          </p:nvGraphicFramePr>
          <p:xfrm>
            <a:off x="2084" y="2968"/>
            <a:ext cx="34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1" name="Equation" r:id="rId13" imgW="215640" imgH="228600" progId="Equation.DSMT4">
                    <p:embed/>
                  </p:oleObj>
                </mc:Choice>
                <mc:Fallback>
                  <p:oleObj name="Equation" r:id="rId13" imgW="21564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2968"/>
                          <a:ext cx="344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11"/>
            <p:cNvGraphicFramePr>
              <a:graphicFrameLocks noChangeAspect="1"/>
            </p:cNvGraphicFramePr>
            <p:nvPr/>
          </p:nvGraphicFramePr>
          <p:xfrm>
            <a:off x="2090" y="3256"/>
            <a:ext cx="39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2" name="Equation" r:id="rId15" imgW="241200" imgH="228600" progId="Equation.DSMT4">
                    <p:embed/>
                  </p:oleObj>
                </mc:Choice>
                <mc:Fallback>
                  <p:oleObj name="Equation" r:id="rId15" imgW="241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3256"/>
                          <a:ext cx="39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12"/>
            <p:cNvGraphicFramePr>
              <a:graphicFrameLocks noChangeAspect="1"/>
            </p:cNvGraphicFramePr>
            <p:nvPr/>
          </p:nvGraphicFramePr>
          <p:xfrm>
            <a:off x="2082" y="3552"/>
            <a:ext cx="32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3" name="Equation" r:id="rId17" imgW="228600" imgH="228600" progId="Equation.DSMT4">
                    <p:embed/>
                  </p:oleObj>
                </mc:Choice>
                <mc:Fallback>
                  <p:oleObj name="Equation" r:id="rId17" imgW="2286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3552"/>
                          <a:ext cx="329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2" name="Object 13"/>
            <p:cNvGraphicFramePr>
              <a:graphicFrameLocks noChangeAspect="1"/>
            </p:cNvGraphicFramePr>
            <p:nvPr/>
          </p:nvGraphicFramePr>
          <p:xfrm>
            <a:off x="2640" y="2736"/>
            <a:ext cx="46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4" name="Equation" r:id="rId19" imgW="330120" imgH="241200" progId="Equation.DSMT4">
                    <p:embed/>
                  </p:oleObj>
                </mc:Choice>
                <mc:Fallback>
                  <p:oleObj name="Equation" r:id="rId19" imgW="330120" imgH="24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36"/>
                          <a:ext cx="46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14"/>
            <p:cNvGraphicFramePr>
              <a:graphicFrameLocks noChangeAspect="1"/>
            </p:cNvGraphicFramePr>
            <p:nvPr/>
          </p:nvGraphicFramePr>
          <p:xfrm>
            <a:off x="2649" y="3063"/>
            <a:ext cx="43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5" name="Equation" r:id="rId21" imgW="304560" imgH="241200" progId="Equation.DSMT4">
                    <p:embed/>
                  </p:oleObj>
                </mc:Choice>
                <mc:Fallback>
                  <p:oleObj name="Equation" r:id="rId21" imgW="30456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3063"/>
                          <a:ext cx="432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5"/>
            <p:cNvGraphicFramePr>
              <a:graphicFrameLocks noChangeAspect="1"/>
            </p:cNvGraphicFramePr>
            <p:nvPr/>
          </p:nvGraphicFramePr>
          <p:xfrm>
            <a:off x="2640" y="3447"/>
            <a:ext cx="46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6" name="Equation" r:id="rId23" imgW="330120" imgH="241200" progId="Equation.DSMT4">
                    <p:embed/>
                  </p:oleObj>
                </mc:Choice>
                <mc:Fallback>
                  <p:oleObj name="Equation" r:id="rId23" imgW="330120" imgH="24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447"/>
                          <a:ext cx="46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16"/>
            <p:cNvGraphicFramePr>
              <a:graphicFrameLocks noChangeAspect="1"/>
            </p:cNvGraphicFramePr>
            <p:nvPr/>
          </p:nvGraphicFramePr>
          <p:xfrm>
            <a:off x="3408" y="2928"/>
            <a:ext cx="45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7" name="Equation" r:id="rId25" imgW="317160" imgH="241200" progId="Equation.DSMT4">
                    <p:embed/>
                  </p:oleObj>
                </mc:Choice>
                <mc:Fallback>
                  <p:oleObj name="Equation" r:id="rId25" imgW="31716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928"/>
                          <a:ext cx="450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6" name="Object 17"/>
            <p:cNvGraphicFramePr>
              <a:graphicFrameLocks noChangeAspect="1"/>
            </p:cNvGraphicFramePr>
            <p:nvPr/>
          </p:nvGraphicFramePr>
          <p:xfrm>
            <a:off x="3408" y="3304"/>
            <a:ext cx="48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8" name="Equation" r:id="rId27" imgW="304560" imgH="241200" progId="Equation.DSMT4">
                    <p:embed/>
                  </p:oleObj>
                </mc:Choice>
                <mc:Fallback>
                  <p:oleObj name="Equation" r:id="rId27" imgW="30456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304"/>
                          <a:ext cx="480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7" name="Object 18"/>
            <p:cNvGraphicFramePr>
              <a:graphicFrameLocks noChangeAspect="1"/>
            </p:cNvGraphicFramePr>
            <p:nvPr/>
          </p:nvGraphicFramePr>
          <p:xfrm>
            <a:off x="4128" y="3072"/>
            <a:ext cx="55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9" name="Equation" r:id="rId29" imgW="330120" imgH="241200" progId="Equation.DSMT4">
                    <p:embed/>
                  </p:oleObj>
                </mc:Choice>
                <mc:Fallback>
                  <p:oleObj name="Equation" r:id="rId29" imgW="330120" imgH="241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558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91" name="Group 19"/>
            <p:cNvGrpSpPr>
              <a:grpSpLocks/>
            </p:cNvGrpSpPr>
            <p:nvPr/>
          </p:nvGrpSpPr>
          <p:grpSpPr bwMode="auto">
            <a:xfrm>
              <a:off x="1108" y="2067"/>
              <a:ext cx="3644" cy="1821"/>
              <a:chOff x="0" y="0"/>
              <a:chExt cx="3213" cy="1186"/>
            </a:xfrm>
          </p:grpSpPr>
          <p:grpSp>
            <p:nvGrpSpPr>
              <p:cNvPr id="49194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70" cy="384"/>
                <a:chOff x="0" y="0"/>
                <a:chExt cx="370" cy="384"/>
              </a:xfrm>
            </p:grpSpPr>
            <p:sp>
              <p:nvSpPr>
                <p:cNvPr id="49228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lang="en-US" altLang="zh-CN" sz="1800" i="1"/>
                </a:p>
                <a:p>
                  <a:pPr algn="just" eaLnBrk="1" hangingPunct="1"/>
                  <a:r>
                    <a:rPr lang="en-US" altLang="zh-CN" i="1"/>
                    <a:t>x</a:t>
                  </a:r>
                  <a:r>
                    <a:rPr lang="en-US" altLang="zh-CN" i="1" baseline="-30000"/>
                    <a:t>k</a:t>
                  </a:r>
                  <a:endParaRPr lang="en-US" altLang="zh-CN" i="1"/>
                </a:p>
                <a:p>
                  <a:pPr algn="just"/>
                  <a:endParaRPr lang="en-US" altLang="zh-CN" i="1"/>
                </a:p>
              </p:txBody>
            </p:sp>
            <p:sp>
              <p:nvSpPr>
                <p:cNvPr id="4922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195" name="Group 23"/>
              <p:cNvGrpSpPr>
                <a:grpSpLocks/>
              </p:cNvGrpSpPr>
              <p:nvPr/>
            </p:nvGrpSpPr>
            <p:grpSpPr bwMode="auto">
              <a:xfrm>
                <a:off x="370" y="0"/>
                <a:ext cx="370" cy="384"/>
                <a:chOff x="370" y="0"/>
                <a:chExt cx="370" cy="384"/>
              </a:xfrm>
            </p:grpSpPr>
            <p:sp>
              <p:nvSpPr>
                <p:cNvPr id="49226" name="Rectangle 24"/>
                <p:cNvSpPr>
                  <a:spLocks noChangeArrowheads="1"/>
                </p:cNvSpPr>
                <p:nvPr/>
              </p:nvSpPr>
              <p:spPr bwMode="auto">
                <a:xfrm>
                  <a:off x="413" y="0"/>
                  <a:ext cx="28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lang="en-US" altLang="zh-CN" sz="1800" i="1"/>
                </a:p>
                <a:p>
                  <a:pPr algn="just" eaLnBrk="1" hangingPunct="1"/>
                  <a:r>
                    <a:rPr lang="en-US" altLang="zh-CN" i="1"/>
                    <a:t>f</a:t>
                  </a:r>
                  <a:r>
                    <a:rPr lang="en-US" altLang="zh-CN" i="1" baseline="-30000"/>
                    <a:t>k</a:t>
                  </a:r>
                  <a:endParaRPr lang="en-US" altLang="zh-CN" i="1"/>
                </a:p>
                <a:p>
                  <a:pPr algn="just"/>
                  <a:endParaRPr lang="en-US" altLang="zh-CN"/>
                </a:p>
              </p:txBody>
            </p:sp>
            <p:sp>
              <p:nvSpPr>
                <p:cNvPr id="49227" name="Rectangle 25"/>
                <p:cNvSpPr>
                  <a:spLocks noChangeArrowheads="1"/>
                </p:cNvSpPr>
                <p:nvPr/>
              </p:nvSpPr>
              <p:spPr bwMode="auto">
                <a:xfrm>
                  <a:off x="370" y="0"/>
                  <a:ext cx="3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196" name="Group 26"/>
              <p:cNvGrpSpPr>
                <a:grpSpLocks/>
              </p:cNvGrpSpPr>
              <p:nvPr/>
            </p:nvGrpSpPr>
            <p:grpSpPr bwMode="auto">
              <a:xfrm>
                <a:off x="740" y="0"/>
                <a:ext cx="514" cy="384"/>
                <a:chOff x="740" y="0"/>
                <a:chExt cx="514" cy="384"/>
              </a:xfrm>
            </p:grpSpPr>
            <p:sp>
              <p:nvSpPr>
                <p:cNvPr id="49224" name="Rectangle 27"/>
                <p:cNvSpPr>
                  <a:spLocks noChangeArrowheads="1"/>
                </p:cNvSpPr>
                <p:nvPr/>
              </p:nvSpPr>
              <p:spPr bwMode="auto">
                <a:xfrm>
                  <a:off x="78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000"/>
                    <a:t>                        </a:t>
                  </a:r>
                </a:p>
                <a:p>
                  <a:pPr algn="just"/>
                  <a:endParaRPr lang="en-US" altLang="zh-CN"/>
                </a:p>
              </p:txBody>
            </p:sp>
            <p:sp>
              <p:nvSpPr>
                <p:cNvPr id="49225" name="Rectangle 28"/>
                <p:cNvSpPr>
                  <a:spLocks noChangeArrowheads="1"/>
                </p:cNvSpPr>
                <p:nvPr/>
              </p:nvSpPr>
              <p:spPr bwMode="auto">
                <a:xfrm>
                  <a:off x="74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197" name="Group 29"/>
              <p:cNvGrpSpPr>
                <a:grpSpLocks/>
              </p:cNvGrpSpPr>
              <p:nvPr/>
            </p:nvGrpSpPr>
            <p:grpSpPr bwMode="auto">
              <a:xfrm>
                <a:off x="1254" y="0"/>
                <a:ext cx="596" cy="384"/>
                <a:chOff x="1254" y="0"/>
                <a:chExt cx="596" cy="384"/>
              </a:xfrm>
            </p:grpSpPr>
            <p:sp>
              <p:nvSpPr>
                <p:cNvPr id="49222" name="Rectangle 30"/>
                <p:cNvSpPr>
                  <a:spLocks noChangeArrowheads="1" noTextEdit="1"/>
                </p:cNvSpPr>
                <p:nvPr/>
              </p:nvSpPr>
              <p:spPr bwMode="auto">
                <a:xfrm>
                  <a:off x="1297" y="0"/>
                  <a:ext cx="51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254" y="0"/>
                  <a:ext cx="5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198" name="Group 32"/>
              <p:cNvGrpSpPr>
                <a:grpSpLocks/>
              </p:cNvGrpSpPr>
              <p:nvPr/>
            </p:nvGrpSpPr>
            <p:grpSpPr bwMode="auto">
              <a:xfrm>
                <a:off x="1850" y="0"/>
                <a:ext cx="710" cy="384"/>
                <a:chOff x="1850" y="0"/>
                <a:chExt cx="710" cy="384"/>
              </a:xfrm>
            </p:grpSpPr>
            <p:sp>
              <p:nvSpPr>
                <p:cNvPr id="49220" name="Rectangle 33"/>
                <p:cNvSpPr>
                  <a:spLocks noChangeArrowheads="1" noTextEdit="1"/>
                </p:cNvSpPr>
                <p:nvPr/>
              </p:nvSpPr>
              <p:spPr bwMode="auto">
                <a:xfrm>
                  <a:off x="1893" y="0"/>
                  <a:ext cx="6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21" name="Rectangle 34"/>
                <p:cNvSpPr>
                  <a:spLocks noChangeArrowheads="1"/>
                </p:cNvSpPr>
                <p:nvPr/>
              </p:nvSpPr>
              <p:spPr bwMode="auto">
                <a:xfrm>
                  <a:off x="1850" y="0"/>
                  <a:ext cx="71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199" name="Group 35"/>
              <p:cNvGrpSpPr>
                <a:grpSpLocks/>
              </p:cNvGrpSpPr>
              <p:nvPr/>
            </p:nvGrpSpPr>
            <p:grpSpPr bwMode="auto">
              <a:xfrm>
                <a:off x="2560" y="0"/>
                <a:ext cx="653" cy="384"/>
                <a:chOff x="2560" y="0"/>
                <a:chExt cx="653" cy="384"/>
              </a:xfrm>
            </p:grpSpPr>
            <p:sp>
              <p:nvSpPr>
                <p:cNvPr id="49218" name="Rectangle 36"/>
                <p:cNvSpPr>
                  <a:spLocks noChangeArrowheads="1" noTextEdit="1"/>
                </p:cNvSpPr>
                <p:nvPr/>
              </p:nvSpPr>
              <p:spPr bwMode="auto">
                <a:xfrm>
                  <a:off x="2603" y="0"/>
                  <a:ext cx="56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2560" y="0"/>
                  <a:ext cx="6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200" name="Group 38"/>
              <p:cNvGrpSpPr>
                <a:grpSpLocks/>
              </p:cNvGrpSpPr>
              <p:nvPr/>
            </p:nvGrpSpPr>
            <p:grpSpPr bwMode="auto">
              <a:xfrm>
                <a:off x="0" y="384"/>
                <a:ext cx="370" cy="802"/>
                <a:chOff x="0" y="384"/>
                <a:chExt cx="370" cy="802"/>
              </a:xfrm>
            </p:grpSpPr>
            <p:sp>
              <p:nvSpPr>
                <p:cNvPr id="49216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284" cy="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i="1"/>
                    <a:t>x</a:t>
                  </a:r>
                  <a:r>
                    <a:rPr lang="en-US" altLang="zh-CN" baseline="-30000"/>
                    <a:t>0</a:t>
                  </a:r>
                  <a:endParaRPr lang="en-US" altLang="zh-CN"/>
                </a:p>
                <a:p>
                  <a:pPr algn="just"/>
                  <a:r>
                    <a:rPr lang="en-US" altLang="zh-CN" i="1"/>
                    <a:t>x</a:t>
                  </a:r>
                  <a:r>
                    <a:rPr lang="en-US" altLang="zh-CN" baseline="-30000"/>
                    <a:t>1</a:t>
                  </a:r>
                  <a:endParaRPr lang="en-US" altLang="zh-CN"/>
                </a:p>
                <a:p>
                  <a:pPr algn="just"/>
                  <a:r>
                    <a:rPr lang="en-US" altLang="zh-CN" i="1"/>
                    <a:t>x</a:t>
                  </a:r>
                  <a:r>
                    <a:rPr lang="en-US" altLang="zh-CN" baseline="-30000"/>
                    <a:t>2</a:t>
                  </a:r>
                  <a:endParaRPr lang="en-US" altLang="zh-CN"/>
                </a:p>
                <a:p>
                  <a:pPr algn="just"/>
                  <a:r>
                    <a:rPr lang="en-US" altLang="zh-CN" i="1"/>
                    <a:t>x</a:t>
                  </a:r>
                  <a:r>
                    <a:rPr lang="en-US" altLang="zh-CN" baseline="-30000"/>
                    <a:t>3</a:t>
                  </a:r>
                  <a:endParaRPr lang="en-US" altLang="zh-CN"/>
                </a:p>
                <a:p>
                  <a:pPr algn="just"/>
                  <a:r>
                    <a:rPr lang="en-US" altLang="zh-CN" i="1"/>
                    <a:t>x</a:t>
                  </a:r>
                  <a:r>
                    <a:rPr lang="en-US" altLang="zh-CN" baseline="-30000"/>
                    <a:t>4</a:t>
                  </a:r>
                  <a:endParaRPr lang="en-US" altLang="zh-CN"/>
                </a:p>
                <a:p>
                  <a:pPr algn="just"/>
                  <a:endParaRPr lang="en-US" altLang="zh-CN" i="1"/>
                </a:p>
              </p:txBody>
            </p:sp>
            <p:sp>
              <p:nvSpPr>
                <p:cNvPr id="49217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370" cy="80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201" name="Group 41"/>
              <p:cNvGrpSpPr>
                <a:grpSpLocks/>
              </p:cNvGrpSpPr>
              <p:nvPr/>
            </p:nvGrpSpPr>
            <p:grpSpPr bwMode="auto">
              <a:xfrm>
                <a:off x="370" y="384"/>
                <a:ext cx="370" cy="802"/>
                <a:chOff x="370" y="384"/>
                <a:chExt cx="370" cy="802"/>
              </a:xfrm>
            </p:grpSpPr>
            <p:sp>
              <p:nvSpPr>
                <p:cNvPr id="49214" name="Rectangle 42"/>
                <p:cNvSpPr>
                  <a:spLocks noChangeArrowheads="1"/>
                </p:cNvSpPr>
                <p:nvPr/>
              </p:nvSpPr>
              <p:spPr bwMode="auto">
                <a:xfrm>
                  <a:off x="413" y="384"/>
                  <a:ext cx="284" cy="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i="1"/>
                    <a:t>f</a:t>
                  </a:r>
                  <a:r>
                    <a:rPr lang="en-US" altLang="zh-CN" baseline="-30000"/>
                    <a:t>0</a:t>
                  </a:r>
                  <a:endParaRPr lang="en-US" altLang="zh-CN"/>
                </a:p>
                <a:p>
                  <a:pPr algn="just"/>
                  <a:r>
                    <a:rPr lang="en-US" altLang="zh-CN" i="1"/>
                    <a:t>f</a:t>
                  </a:r>
                  <a:r>
                    <a:rPr lang="en-US" altLang="zh-CN" baseline="-30000"/>
                    <a:t>1</a:t>
                  </a:r>
                  <a:endParaRPr lang="en-US" altLang="zh-CN"/>
                </a:p>
                <a:p>
                  <a:pPr algn="just"/>
                  <a:r>
                    <a:rPr lang="en-US" altLang="zh-CN" i="1"/>
                    <a:t>f</a:t>
                  </a:r>
                  <a:r>
                    <a:rPr lang="en-US" altLang="zh-CN" baseline="-30000"/>
                    <a:t>2</a:t>
                  </a:r>
                  <a:endParaRPr lang="en-US" altLang="zh-CN"/>
                </a:p>
                <a:p>
                  <a:pPr algn="just"/>
                  <a:r>
                    <a:rPr lang="en-US" altLang="zh-CN" i="1"/>
                    <a:t>f</a:t>
                  </a:r>
                  <a:r>
                    <a:rPr lang="en-US" altLang="zh-CN" baseline="-30000"/>
                    <a:t>3</a:t>
                  </a:r>
                  <a:endParaRPr lang="en-US" altLang="zh-CN"/>
                </a:p>
                <a:p>
                  <a:pPr algn="just"/>
                  <a:r>
                    <a:rPr lang="en-US" altLang="zh-CN" i="1"/>
                    <a:t>f</a:t>
                  </a:r>
                  <a:r>
                    <a:rPr lang="en-US" altLang="zh-CN" baseline="-30000"/>
                    <a:t>4</a:t>
                  </a:r>
                  <a:endParaRPr lang="en-US" altLang="zh-CN"/>
                </a:p>
                <a:p>
                  <a:pPr algn="just"/>
                  <a:endParaRPr lang="en-US" altLang="zh-CN" i="1"/>
                </a:p>
              </p:txBody>
            </p:sp>
            <p:sp>
              <p:nvSpPr>
                <p:cNvPr id="49215" name="Rectangle 43"/>
                <p:cNvSpPr>
                  <a:spLocks noChangeArrowheads="1"/>
                </p:cNvSpPr>
                <p:nvPr/>
              </p:nvSpPr>
              <p:spPr bwMode="auto">
                <a:xfrm>
                  <a:off x="370" y="384"/>
                  <a:ext cx="370" cy="80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202" name="Group 44"/>
              <p:cNvGrpSpPr>
                <a:grpSpLocks/>
              </p:cNvGrpSpPr>
              <p:nvPr/>
            </p:nvGrpSpPr>
            <p:grpSpPr bwMode="auto">
              <a:xfrm>
                <a:off x="740" y="384"/>
                <a:ext cx="514" cy="802"/>
                <a:chOff x="740" y="384"/>
                <a:chExt cx="514" cy="802"/>
              </a:xfrm>
            </p:grpSpPr>
            <p:sp>
              <p:nvSpPr>
                <p:cNvPr id="49212" name="Rectangle 45"/>
                <p:cNvSpPr>
                  <a:spLocks noChangeArrowheads="1" noTextEdit="1"/>
                </p:cNvSpPr>
                <p:nvPr/>
              </p:nvSpPr>
              <p:spPr bwMode="auto">
                <a:xfrm>
                  <a:off x="783" y="384"/>
                  <a:ext cx="428" cy="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13" name="Rectangle 46"/>
                <p:cNvSpPr>
                  <a:spLocks noChangeArrowheads="1"/>
                </p:cNvSpPr>
                <p:nvPr/>
              </p:nvSpPr>
              <p:spPr bwMode="auto">
                <a:xfrm>
                  <a:off x="740" y="384"/>
                  <a:ext cx="514" cy="80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203" name="Group 47"/>
              <p:cNvGrpSpPr>
                <a:grpSpLocks/>
              </p:cNvGrpSpPr>
              <p:nvPr/>
            </p:nvGrpSpPr>
            <p:grpSpPr bwMode="auto">
              <a:xfrm>
                <a:off x="1254" y="384"/>
                <a:ext cx="596" cy="802"/>
                <a:chOff x="1254" y="384"/>
                <a:chExt cx="596" cy="802"/>
              </a:xfrm>
            </p:grpSpPr>
            <p:sp>
              <p:nvSpPr>
                <p:cNvPr id="49210" name="Rectangle 48"/>
                <p:cNvSpPr>
                  <a:spLocks noChangeArrowheads="1" noTextEdit="1"/>
                </p:cNvSpPr>
                <p:nvPr/>
              </p:nvSpPr>
              <p:spPr bwMode="auto">
                <a:xfrm>
                  <a:off x="1297" y="384"/>
                  <a:ext cx="510" cy="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11" name="Rectangle 49"/>
                <p:cNvSpPr>
                  <a:spLocks noChangeArrowheads="1"/>
                </p:cNvSpPr>
                <p:nvPr/>
              </p:nvSpPr>
              <p:spPr bwMode="auto">
                <a:xfrm>
                  <a:off x="1254" y="384"/>
                  <a:ext cx="596" cy="80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204" name="Group 50"/>
              <p:cNvGrpSpPr>
                <a:grpSpLocks/>
              </p:cNvGrpSpPr>
              <p:nvPr/>
            </p:nvGrpSpPr>
            <p:grpSpPr bwMode="auto">
              <a:xfrm>
                <a:off x="1850" y="384"/>
                <a:ext cx="710" cy="802"/>
                <a:chOff x="1850" y="384"/>
                <a:chExt cx="710" cy="802"/>
              </a:xfrm>
            </p:grpSpPr>
            <p:sp>
              <p:nvSpPr>
                <p:cNvPr id="49208" name="Rectangle 51"/>
                <p:cNvSpPr>
                  <a:spLocks noChangeArrowheads="1" noTextEdit="1"/>
                </p:cNvSpPr>
                <p:nvPr/>
              </p:nvSpPr>
              <p:spPr bwMode="auto">
                <a:xfrm>
                  <a:off x="1893" y="384"/>
                  <a:ext cx="624" cy="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09" name="Rectangle 52"/>
                <p:cNvSpPr>
                  <a:spLocks noChangeArrowheads="1"/>
                </p:cNvSpPr>
                <p:nvPr/>
              </p:nvSpPr>
              <p:spPr bwMode="auto">
                <a:xfrm>
                  <a:off x="1850" y="384"/>
                  <a:ext cx="710" cy="80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205" name="Group 53"/>
              <p:cNvGrpSpPr>
                <a:grpSpLocks/>
              </p:cNvGrpSpPr>
              <p:nvPr/>
            </p:nvGrpSpPr>
            <p:grpSpPr bwMode="auto">
              <a:xfrm>
                <a:off x="2560" y="384"/>
                <a:ext cx="653" cy="802"/>
                <a:chOff x="2560" y="384"/>
                <a:chExt cx="653" cy="802"/>
              </a:xfrm>
            </p:grpSpPr>
            <p:sp>
              <p:nvSpPr>
                <p:cNvPr id="49206" name="Rectangle 54"/>
                <p:cNvSpPr>
                  <a:spLocks noChangeArrowheads="1" noTextEdit="1"/>
                </p:cNvSpPr>
                <p:nvPr/>
              </p:nvSpPr>
              <p:spPr bwMode="auto">
                <a:xfrm>
                  <a:off x="2603" y="384"/>
                  <a:ext cx="567" cy="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07" name="Rectangle 55"/>
                <p:cNvSpPr>
                  <a:spLocks noChangeArrowheads="1"/>
                </p:cNvSpPr>
                <p:nvPr/>
              </p:nvSpPr>
              <p:spPr bwMode="auto">
                <a:xfrm>
                  <a:off x="2560" y="384"/>
                  <a:ext cx="653" cy="80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49192" name="Rectangle 56"/>
            <p:cNvSpPr>
              <a:spLocks noChangeArrowheads="1"/>
            </p:cNvSpPr>
            <p:nvPr/>
          </p:nvSpPr>
          <p:spPr bwMode="auto">
            <a:xfrm>
              <a:off x="1104" y="2064"/>
              <a:ext cx="3651" cy="182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3" name="Line 57"/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72" name="Line 58"/>
          <p:cNvSpPr>
            <a:spLocks noChangeShapeType="1"/>
          </p:cNvSpPr>
          <p:nvPr/>
        </p:nvSpPr>
        <p:spPr bwMode="auto">
          <a:xfrm flipV="1">
            <a:off x="2667000" y="25606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59"/>
          <p:cNvSpPr>
            <a:spLocks noChangeShapeType="1"/>
          </p:cNvSpPr>
          <p:nvPr/>
        </p:nvSpPr>
        <p:spPr bwMode="auto">
          <a:xfrm>
            <a:off x="2667000" y="3017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60"/>
          <p:cNvSpPr>
            <a:spLocks noChangeShapeType="1"/>
          </p:cNvSpPr>
          <p:nvPr/>
        </p:nvSpPr>
        <p:spPr bwMode="auto">
          <a:xfrm flipH="1">
            <a:off x="2590800" y="301783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61"/>
          <p:cNvSpPr>
            <a:spLocks noChangeShapeType="1"/>
          </p:cNvSpPr>
          <p:nvPr/>
        </p:nvSpPr>
        <p:spPr bwMode="auto">
          <a:xfrm>
            <a:off x="2667000" y="3398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6" name="Line 62"/>
          <p:cNvSpPr>
            <a:spLocks noChangeShapeType="1"/>
          </p:cNvSpPr>
          <p:nvPr/>
        </p:nvSpPr>
        <p:spPr bwMode="auto">
          <a:xfrm flipV="1">
            <a:off x="2590800" y="339883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7" name="Line 63"/>
          <p:cNvSpPr>
            <a:spLocks noChangeShapeType="1"/>
          </p:cNvSpPr>
          <p:nvPr/>
        </p:nvSpPr>
        <p:spPr bwMode="auto">
          <a:xfrm>
            <a:off x="2667000" y="37798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8" name="Line 64"/>
          <p:cNvSpPr>
            <a:spLocks noChangeShapeType="1"/>
          </p:cNvSpPr>
          <p:nvPr/>
        </p:nvSpPr>
        <p:spPr bwMode="auto">
          <a:xfrm flipV="1">
            <a:off x="2667000" y="39322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9" name="Line 65"/>
          <p:cNvSpPr>
            <a:spLocks noChangeShapeType="1"/>
          </p:cNvSpPr>
          <p:nvPr/>
        </p:nvSpPr>
        <p:spPr bwMode="auto">
          <a:xfrm>
            <a:off x="3581400" y="25606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0" name="Line 66"/>
          <p:cNvSpPr>
            <a:spLocks noChangeShapeType="1"/>
          </p:cNvSpPr>
          <p:nvPr/>
        </p:nvSpPr>
        <p:spPr bwMode="auto">
          <a:xfrm flipV="1">
            <a:off x="3581400" y="27130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1" name="Line 67"/>
          <p:cNvSpPr>
            <a:spLocks noChangeShapeType="1"/>
          </p:cNvSpPr>
          <p:nvPr/>
        </p:nvSpPr>
        <p:spPr bwMode="auto">
          <a:xfrm>
            <a:off x="3657600" y="31702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2" name="Line 68"/>
          <p:cNvSpPr>
            <a:spLocks noChangeShapeType="1"/>
          </p:cNvSpPr>
          <p:nvPr/>
        </p:nvSpPr>
        <p:spPr bwMode="auto">
          <a:xfrm flipV="1">
            <a:off x="3581400" y="31702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3" name="Line 69"/>
          <p:cNvSpPr>
            <a:spLocks noChangeShapeType="1"/>
          </p:cNvSpPr>
          <p:nvPr/>
        </p:nvSpPr>
        <p:spPr bwMode="auto">
          <a:xfrm>
            <a:off x="3657600" y="36274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4" name="Line 70"/>
          <p:cNvSpPr>
            <a:spLocks noChangeShapeType="1"/>
          </p:cNvSpPr>
          <p:nvPr/>
        </p:nvSpPr>
        <p:spPr bwMode="auto">
          <a:xfrm flipV="1">
            <a:off x="3581400" y="38560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5" name="Line 71"/>
          <p:cNvSpPr>
            <a:spLocks noChangeShapeType="1"/>
          </p:cNvSpPr>
          <p:nvPr/>
        </p:nvSpPr>
        <p:spPr bwMode="auto">
          <a:xfrm>
            <a:off x="4648200" y="263683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6" name="Line 72"/>
          <p:cNvSpPr>
            <a:spLocks noChangeShapeType="1"/>
          </p:cNvSpPr>
          <p:nvPr/>
        </p:nvSpPr>
        <p:spPr bwMode="auto">
          <a:xfrm flipH="1">
            <a:off x="4572000" y="301783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7" name="Line 73"/>
          <p:cNvSpPr>
            <a:spLocks noChangeShapeType="1"/>
          </p:cNvSpPr>
          <p:nvPr/>
        </p:nvSpPr>
        <p:spPr bwMode="auto">
          <a:xfrm>
            <a:off x="4572000" y="3322638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8" name="Line 74"/>
          <p:cNvSpPr>
            <a:spLocks noChangeShapeType="1"/>
          </p:cNvSpPr>
          <p:nvPr/>
        </p:nvSpPr>
        <p:spPr bwMode="auto">
          <a:xfrm flipH="1">
            <a:off x="4648200" y="355123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9" name="Line 75"/>
          <p:cNvSpPr>
            <a:spLocks noChangeShapeType="1"/>
          </p:cNvSpPr>
          <p:nvPr/>
        </p:nvSpPr>
        <p:spPr bwMode="auto">
          <a:xfrm>
            <a:off x="5867400" y="301783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0" name="Line 76"/>
          <p:cNvSpPr>
            <a:spLocks noChangeShapeType="1"/>
          </p:cNvSpPr>
          <p:nvPr/>
        </p:nvSpPr>
        <p:spPr bwMode="auto">
          <a:xfrm flipH="1">
            <a:off x="5867400" y="324643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2"/>
          <p:cNvSpPr>
            <a:spLocks noChangeArrowheads="1"/>
          </p:cNvSpPr>
          <p:nvPr/>
        </p:nvSpPr>
        <p:spPr bwMode="auto">
          <a:xfrm>
            <a:off x="1196975" y="4916393"/>
            <a:ext cx="5400600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全抄下，分子前面下减上，分母就是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796E4E-5D79-4E9D-A33A-3A651545A3C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182" name="Rectangle 2"/>
          <p:cNvSpPr>
            <a:spLocks noChangeArrowheads="1"/>
          </p:cNvSpPr>
          <p:nvPr/>
        </p:nvSpPr>
        <p:spPr bwMode="auto">
          <a:xfrm>
            <a:off x="457200" y="28956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</a:rPr>
              <a:t>事实上，由插值条件</a:t>
            </a:r>
            <a:r>
              <a:rPr lang="en-US" altLang="zh-CN" i="1"/>
              <a:t>N</a:t>
            </a:r>
            <a:r>
              <a:rPr lang="en-US" altLang="zh-CN" i="1" baseline="-30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30000"/>
              <a:t>0</a:t>
            </a:r>
            <a:r>
              <a:rPr lang="en-US" altLang="zh-CN"/>
              <a:t>)=</a:t>
            </a:r>
            <a:r>
              <a:rPr lang="en-US" altLang="zh-CN" i="1"/>
              <a:t>f</a:t>
            </a:r>
            <a:r>
              <a:rPr lang="en-US" altLang="zh-CN" baseline="-30000"/>
              <a:t>0</a:t>
            </a:r>
            <a:r>
              <a:rPr lang="zh-CN" altLang="en-US">
                <a:latin typeface="宋体" panose="02010600030101010101" pitchFamily="2" charset="-122"/>
              </a:rPr>
              <a:t>立即可得</a:t>
            </a:r>
            <a:r>
              <a:rPr lang="zh-CN" altLang="en-US"/>
              <a:t> </a:t>
            </a: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1052513" y="1752600"/>
          <a:ext cx="67770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3" imgW="2831760" imgH="457200" progId="Equation.DSMT4">
                  <p:embed/>
                </p:oleObj>
              </mc:Choice>
              <mc:Fallback>
                <p:oleObj name="Equation" r:id="rId3" imgW="28317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752600"/>
                        <a:ext cx="67770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609600" y="8382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</a:rPr>
              <a:t>在等距节点</a:t>
            </a:r>
            <a:r>
              <a:rPr lang="en-US" altLang="zh-CN" i="1"/>
              <a:t>x</a:t>
            </a:r>
            <a:r>
              <a:rPr lang="en-US" altLang="zh-CN" i="1" baseline="-30000"/>
              <a:t>i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30000"/>
              <a:t>0</a:t>
            </a:r>
            <a:r>
              <a:rPr lang="en-US" altLang="zh-CN"/>
              <a:t>+</a:t>
            </a:r>
            <a:r>
              <a:rPr lang="en-US" altLang="zh-CN" i="1"/>
              <a:t>ih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=0,1,…,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情况下，可以利用差分表示牛顿插值多项式的系数，并将所得公式加以简化。</a:t>
            </a:r>
            <a:endParaRPr lang="zh-CN" altLang="en-US"/>
          </a:p>
        </p:txBody>
      </p:sp>
      <p:sp>
        <p:nvSpPr>
          <p:cNvPr id="50184" name="Rectangle 5"/>
          <p:cNvSpPr>
            <a:spLocks noChangeArrowheads="1"/>
          </p:cNvSpPr>
          <p:nvPr/>
        </p:nvSpPr>
        <p:spPr bwMode="auto">
          <a:xfrm>
            <a:off x="3810000" y="3429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a</a:t>
            </a:r>
            <a:r>
              <a:rPr lang="en-US" altLang="zh-CN" baseline="-30000"/>
              <a:t>0</a:t>
            </a:r>
            <a:r>
              <a:rPr lang="en-US" altLang="zh-CN"/>
              <a:t>=</a:t>
            </a:r>
            <a:r>
              <a:rPr lang="en-US" altLang="zh-CN" i="1"/>
              <a:t>f</a:t>
            </a:r>
            <a:r>
              <a:rPr lang="en-US" altLang="zh-CN" baseline="-30000"/>
              <a:t>0</a:t>
            </a:r>
            <a:r>
              <a:rPr lang="en-US" altLang="zh-CN"/>
              <a:t> </a:t>
            </a:r>
          </a:p>
        </p:txBody>
      </p:sp>
      <p:sp>
        <p:nvSpPr>
          <p:cNvPr id="50185" name="Rectangle 6"/>
          <p:cNvSpPr>
            <a:spLocks noChangeArrowheads="1"/>
          </p:cNvSpPr>
          <p:nvPr/>
        </p:nvSpPr>
        <p:spPr bwMode="auto">
          <a:xfrm>
            <a:off x="762000" y="40386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再由插值条件                            可得</a:t>
            </a:r>
            <a:r>
              <a:rPr lang="zh-CN" altLang="en-US"/>
              <a:t> </a:t>
            </a:r>
          </a:p>
        </p:txBody>
      </p:sp>
      <p:graphicFrame>
        <p:nvGraphicFramePr>
          <p:cNvPr id="50179" name="Object 7"/>
          <p:cNvGraphicFramePr>
            <a:graphicFrameLocks noChangeAspect="1"/>
          </p:cNvGraphicFramePr>
          <p:nvPr/>
        </p:nvGraphicFramePr>
        <p:xfrm>
          <a:off x="2652713" y="4038600"/>
          <a:ext cx="43449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5" imgW="1815840" imgH="228600" progId="Equation.DSMT4">
                  <p:embed/>
                </p:oleObj>
              </mc:Choice>
              <mc:Fallback>
                <p:oleObj name="Equation" r:id="rId5" imgW="18158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038600"/>
                        <a:ext cx="43449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Rectangle 8"/>
          <p:cNvSpPr>
            <a:spLocks noChangeArrowheads="1"/>
          </p:cNvSpPr>
          <p:nvPr/>
        </p:nvSpPr>
        <p:spPr bwMode="auto">
          <a:xfrm>
            <a:off x="396240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80" name="Object 9"/>
          <p:cNvGraphicFramePr>
            <a:graphicFrameLocks noChangeAspect="1"/>
          </p:cNvGraphicFramePr>
          <p:nvPr/>
        </p:nvGraphicFramePr>
        <p:xfrm>
          <a:off x="3067050" y="4660900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7" imgW="1117440" imgH="431640" progId="Equation.DSMT4">
                  <p:embed/>
                </p:oleObj>
              </mc:Choice>
              <mc:Fallback>
                <p:oleObj name="Equation" r:id="rId7" imgW="111744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4660900"/>
                        <a:ext cx="209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348749-051A-46F4-950E-903FB42626D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207" name="Rectangle 2"/>
          <p:cNvSpPr>
            <a:spLocks noChangeArrowheads="1"/>
          </p:cNvSpPr>
          <p:nvPr/>
        </p:nvSpPr>
        <p:spPr bwMode="auto">
          <a:xfrm>
            <a:off x="228600" y="533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由插值条件</a:t>
            </a:r>
            <a:endParaRPr lang="zh-CN" altLang="en-US"/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1905000" y="533400"/>
          <a:ext cx="7004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3" imgW="3085920" imgH="228600" progId="Equation.DSMT4">
                  <p:embed/>
                </p:oleObj>
              </mc:Choice>
              <mc:Fallback>
                <p:oleObj name="Equation" r:id="rId3" imgW="30859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"/>
                        <a:ext cx="70040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4"/>
          <p:cNvSpPr>
            <a:spLocks noChangeArrowheads="1"/>
          </p:cNvSpPr>
          <p:nvPr/>
        </p:nvSpPr>
        <p:spPr bwMode="auto">
          <a:xfrm>
            <a:off x="304800" y="1219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可得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51209" name="Rectangle 5"/>
          <p:cNvSpPr>
            <a:spLocks noChangeArrowheads="1"/>
          </p:cNvSpPr>
          <p:nvPr/>
        </p:nvSpPr>
        <p:spPr bwMode="auto">
          <a:xfrm>
            <a:off x="297180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03" name="Object 6"/>
          <p:cNvGraphicFramePr>
            <a:graphicFrameLocks noChangeAspect="1"/>
          </p:cNvGraphicFramePr>
          <p:nvPr/>
        </p:nvGraphicFramePr>
        <p:xfrm>
          <a:off x="1630363" y="1066800"/>
          <a:ext cx="5929312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5" imgW="2501640" imgH="888840" progId="Equation.DSMT4">
                  <p:embed/>
                </p:oleObj>
              </mc:Choice>
              <mc:Fallback>
                <p:oleObj name="Equation" r:id="rId5" imgW="250164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066800"/>
                        <a:ext cx="5929312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7"/>
          <p:cNvSpPr>
            <a:spLocks noChangeArrowheads="1"/>
          </p:cNvSpPr>
          <p:nvPr/>
        </p:nvSpPr>
        <p:spPr bwMode="auto">
          <a:xfrm>
            <a:off x="304800" y="3505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一般地，由插值条件</a:t>
            </a:r>
            <a:r>
              <a:rPr lang="en-US" altLang="zh-CN" i="1"/>
              <a:t>N</a:t>
            </a:r>
            <a:r>
              <a:rPr lang="en-US" altLang="zh-CN" i="1" baseline="-30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30000"/>
              <a:t>k</a:t>
            </a:r>
            <a:r>
              <a:rPr lang="en-US" altLang="zh-CN"/>
              <a:t>)=</a:t>
            </a:r>
            <a:r>
              <a:rPr lang="en-US" altLang="zh-CN" i="1"/>
              <a:t>f</a:t>
            </a:r>
            <a:r>
              <a:rPr lang="en-US" altLang="zh-CN" i="1" baseline="-30000"/>
              <a:t>k</a:t>
            </a:r>
            <a:r>
              <a:rPr lang="zh-CN" altLang="en-US">
                <a:latin typeface="宋体" panose="02010600030101010101" pitchFamily="2" charset="-122"/>
              </a:rPr>
              <a:t>可得</a:t>
            </a:r>
            <a:r>
              <a:rPr lang="zh-CN" altLang="en-US"/>
              <a:t> </a:t>
            </a:r>
          </a:p>
        </p:txBody>
      </p:sp>
      <p:sp>
        <p:nvSpPr>
          <p:cNvPr id="51211" name="Rectangle 8"/>
          <p:cNvSpPr>
            <a:spLocks noChangeArrowheads="1"/>
          </p:cNvSpPr>
          <p:nvPr/>
        </p:nvSpPr>
        <p:spPr bwMode="auto">
          <a:xfrm>
            <a:off x="3509963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04" name="Object 9"/>
          <p:cNvGraphicFramePr>
            <a:graphicFrameLocks noChangeAspect="1"/>
          </p:cNvGraphicFramePr>
          <p:nvPr/>
        </p:nvGraphicFramePr>
        <p:xfrm>
          <a:off x="5005388" y="3200400"/>
          <a:ext cx="40147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Equation" r:id="rId7" imgW="2031840" imgH="419040" progId="Equation.DSMT4">
                  <p:embed/>
                </p:oleObj>
              </mc:Choice>
              <mc:Fallback>
                <p:oleObj name="Equation" r:id="rId7" imgW="203184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200400"/>
                        <a:ext cx="40147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Rectangle 10"/>
          <p:cNvSpPr>
            <a:spLocks noChangeArrowheads="1"/>
          </p:cNvSpPr>
          <p:nvPr/>
        </p:nvSpPr>
        <p:spPr bwMode="auto">
          <a:xfrm>
            <a:off x="228600" y="4343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于是，满足插值条件</a:t>
            </a:r>
            <a:r>
              <a:rPr lang="en-US" altLang="zh-CN" i="1"/>
              <a:t>N</a:t>
            </a:r>
            <a:r>
              <a:rPr lang="en-US" altLang="zh-CN" i="1" baseline="-30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30000"/>
              <a:t>i</a:t>
            </a:r>
            <a:r>
              <a:rPr lang="en-US" altLang="zh-CN"/>
              <a:t>)</a:t>
            </a:r>
            <a:r>
              <a:rPr lang="en-US" altLang="zh-CN" i="1"/>
              <a:t>=f</a:t>
            </a:r>
            <a:r>
              <a:rPr lang="en-US" altLang="zh-CN" i="1" baseline="-30000"/>
              <a:t>i</a:t>
            </a:r>
            <a:r>
              <a:rPr lang="zh-CN" altLang="en-US"/>
              <a:t>的插值多项式为 </a:t>
            </a:r>
          </a:p>
        </p:txBody>
      </p:sp>
      <p:graphicFrame>
        <p:nvGraphicFramePr>
          <p:cNvPr id="51205" name="Object 11"/>
          <p:cNvGraphicFramePr>
            <a:graphicFrameLocks noChangeAspect="1"/>
          </p:cNvGraphicFramePr>
          <p:nvPr/>
        </p:nvGraphicFramePr>
        <p:xfrm>
          <a:off x="927100" y="4800600"/>
          <a:ext cx="639921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9" imgW="2908080" imgH="838080" progId="Equation.DSMT4">
                  <p:embed/>
                </p:oleObj>
              </mc:Choice>
              <mc:Fallback>
                <p:oleObj name="Equation" r:id="rId9" imgW="2908080" imgH="838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800600"/>
                        <a:ext cx="6399213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6EEB53-9D01-4A47-B24C-C55E562ACA5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55650" y="620713"/>
          <a:ext cx="68945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tion" r:id="rId3" imgW="2793960" imgH="457200" progId="Equation.DSMT4">
                  <p:embed/>
                </p:oleObj>
              </mc:Choice>
              <mc:Fallback>
                <p:oleObj name="Equation" r:id="rId3" imgW="27939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68945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3"/>
          <p:cNvSpPr txBox="1">
            <a:spLocks noChangeArrowheads="1"/>
          </p:cNvSpPr>
          <p:nvPr/>
        </p:nvSpPr>
        <p:spPr bwMode="auto">
          <a:xfrm>
            <a:off x="827088" y="1844675"/>
            <a:ext cx="666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这样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有</a:t>
            </a:r>
            <a:r>
              <a:rPr lang="en-US" altLang="zh-CN" i="1"/>
              <a:t>k</a:t>
            </a:r>
            <a:r>
              <a:rPr lang="zh-CN" altLang="en-US"/>
              <a:t>个零点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 baseline="-25000"/>
              <a:t>-1</a:t>
            </a:r>
            <a:r>
              <a:rPr lang="zh-CN" altLang="en-US"/>
              <a:t>，因而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可表示为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1692275" y="2565400"/>
          <a:ext cx="5287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5" imgW="2209680" imgH="228600" progId="Equation.DSMT4">
                  <p:embed/>
                </p:oleObj>
              </mc:Choice>
              <mc:Fallback>
                <p:oleObj name="Equation" r:id="rId5" imgW="22096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52879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5"/>
          <p:cNvSpPr txBox="1">
            <a:spLocks noChangeArrowheads="1"/>
          </p:cNvSpPr>
          <p:nvPr/>
        </p:nvSpPr>
        <p:spPr bwMode="auto">
          <a:xfrm>
            <a:off x="611188" y="3141663"/>
            <a:ext cx="766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其中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zh-CN" altLang="en-US"/>
              <a:t>为待定常数。这样由                                           可知</a:t>
            </a:r>
          </a:p>
        </p:txBody>
      </p:sp>
      <p:graphicFrame>
        <p:nvGraphicFramePr>
          <p:cNvPr id="33796" name="Object 6"/>
          <p:cNvGraphicFramePr>
            <a:graphicFrameLocks noChangeAspect="1"/>
          </p:cNvGraphicFramePr>
          <p:nvPr/>
        </p:nvGraphicFramePr>
        <p:xfrm>
          <a:off x="4275138" y="3068638"/>
          <a:ext cx="3384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7" imgW="1371600" imgH="228600" progId="Equation.DSMT4">
                  <p:embed/>
                </p:oleObj>
              </mc:Choice>
              <mc:Fallback>
                <p:oleObj name="Equation" r:id="rId7" imgW="1371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3068638"/>
                        <a:ext cx="33845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7"/>
          <p:cNvGraphicFramePr>
            <a:graphicFrameLocks noChangeAspect="1"/>
          </p:cNvGraphicFramePr>
          <p:nvPr/>
        </p:nvGraphicFramePr>
        <p:xfrm>
          <a:off x="971550" y="3860800"/>
          <a:ext cx="6746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9" imgW="2819160" imgH="228600" progId="Equation.DSMT4">
                  <p:embed/>
                </p:oleObj>
              </mc:Choice>
              <mc:Fallback>
                <p:oleObj name="Equation" r:id="rId9" imgW="2819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6746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539750" y="4437063"/>
            <a:ext cx="810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利用这个公式反复递推，可得插值多项式便于计算的形式：</a:t>
            </a:r>
          </a:p>
        </p:txBody>
      </p:sp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1157288" y="5181600"/>
          <a:ext cx="6716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11" imgW="2806560" imgH="457200" progId="Equation.DSMT4">
                  <p:embed/>
                </p:oleObj>
              </mc:Choice>
              <mc:Fallback>
                <p:oleObj name="Equation" r:id="rId11" imgW="280656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5181600"/>
                        <a:ext cx="67167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0"/>
          <p:cNvGrpSpPr>
            <a:grpSpLocks/>
          </p:cNvGrpSpPr>
          <p:nvPr/>
        </p:nvGrpSpPr>
        <p:grpSpPr bwMode="auto">
          <a:xfrm>
            <a:off x="6388100" y="0"/>
            <a:ext cx="2755900" cy="366713"/>
            <a:chOff x="4024" y="0"/>
            <a:chExt cx="1736" cy="231"/>
          </a:xfrm>
        </p:grpSpPr>
        <p:sp>
          <p:nvSpPr>
            <p:cNvPr id="33804" name="Rectangle 11"/>
            <p:cNvSpPr>
              <a:spLocks noChangeArrowheads="1"/>
            </p:cNvSpPr>
            <p:nvPr/>
          </p:nvSpPr>
          <p:spPr bwMode="auto">
            <a:xfrm>
              <a:off x="4024" y="0"/>
              <a:ext cx="1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4.3.1 </a:t>
              </a:r>
              <a:r>
                <a:rPr lang="zh-CN" altLang="en-US" sz="1800"/>
                <a:t>差商及其性质（续）</a:t>
              </a:r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>
              <a:off x="4059" y="210"/>
              <a:ext cx="1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13DF01-1B12-4E3E-BD9C-51D00620D35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228600" y="609600"/>
            <a:ext cx="794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令</a:t>
            </a:r>
            <a:r>
              <a:rPr lang="en-US" altLang="zh-CN" i="1"/>
              <a:t>x </a:t>
            </a:r>
            <a:r>
              <a:rPr lang="en-US" altLang="zh-CN"/>
              <a:t>= </a:t>
            </a:r>
            <a:r>
              <a:rPr lang="en-US" altLang="zh-CN" i="1"/>
              <a:t>x</a:t>
            </a:r>
            <a:r>
              <a:rPr lang="en-US" altLang="zh-CN" baseline="-30000"/>
              <a:t>0</a:t>
            </a:r>
            <a:r>
              <a:rPr lang="en-US" altLang="zh-CN" i="1"/>
              <a:t>+ th 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&gt;0)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并注意到</a:t>
            </a:r>
            <a:r>
              <a:rPr lang="en-US" altLang="zh-CN" i="1"/>
              <a:t>x</a:t>
            </a:r>
            <a:r>
              <a:rPr lang="en-US" altLang="zh-CN" i="1" baseline="-30000"/>
              <a:t>i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30000"/>
              <a:t>0</a:t>
            </a:r>
            <a:r>
              <a:rPr lang="en-US" altLang="zh-CN"/>
              <a:t>+</a:t>
            </a:r>
            <a:r>
              <a:rPr lang="en-US" altLang="zh-CN" i="1"/>
              <a:t>ih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=0,1,…,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则可简化为</a:t>
            </a:r>
            <a:r>
              <a:rPr lang="zh-CN" altLang="en-US"/>
              <a:t> </a:t>
            </a:r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24526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/>
        </p:nvGraphicFramePr>
        <p:xfrm>
          <a:off x="250825" y="3141663"/>
          <a:ext cx="8761413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3" imgW="4063680" imgH="863280" progId="Equation.DSMT4">
                  <p:embed/>
                </p:oleObj>
              </mc:Choice>
              <mc:Fallback>
                <p:oleObj name="Equation" r:id="rId3" imgW="406368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761413" cy="2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250825" y="5445125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</a:rPr>
              <a:t>这个用向前差分表示的插值多项式，称为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牛顿向前插值公式。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52227" name="Object 6"/>
          <p:cNvGraphicFramePr>
            <a:graphicFrameLocks noChangeAspect="1"/>
          </p:cNvGraphicFramePr>
          <p:nvPr/>
        </p:nvGraphicFramePr>
        <p:xfrm>
          <a:off x="971550" y="1196975"/>
          <a:ext cx="639921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5" imgW="2908080" imgH="838080" progId="Equation.DSMT4">
                  <p:embed/>
                </p:oleObj>
              </mc:Choice>
              <mc:Fallback>
                <p:oleObj name="Equation" r:id="rId5" imgW="2908080" imgH="838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6399213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4D659-E306-43F2-BF0A-94449117632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3254" name="Rectangle 2"/>
          <p:cNvSpPr>
            <a:spLocks noChangeArrowheads="1"/>
          </p:cNvSpPr>
          <p:nvPr/>
        </p:nvSpPr>
        <p:spPr bwMode="auto">
          <a:xfrm>
            <a:off x="228600" y="609600"/>
            <a:ext cx="355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由插值余项公式，可得</a:t>
            </a:r>
            <a:r>
              <a:rPr lang="zh-CN" altLang="en-US"/>
              <a:t> </a:t>
            </a:r>
          </a:p>
        </p:txBody>
      </p:sp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2419350" y="1219200"/>
          <a:ext cx="3763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Equation" r:id="rId3" imgW="1536480" imgH="444240" progId="Equation.DSMT4">
                  <p:embed/>
                </p:oleObj>
              </mc:Choice>
              <mc:Fallback>
                <p:oleObj name="Equation" r:id="rId3" imgW="153648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219200"/>
                        <a:ext cx="37639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1844675" y="2133600"/>
          <a:ext cx="5761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Equation" r:id="rId5" imgW="2920680" imgH="431640" progId="Equation.DSMT4">
                  <p:embed/>
                </p:oleObj>
              </mc:Choice>
              <mc:Fallback>
                <p:oleObj name="Equation" r:id="rId5" imgW="2920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133600"/>
                        <a:ext cx="57610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6479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252" name="Object 6"/>
          <p:cNvGraphicFramePr>
            <a:graphicFrameLocks noChangeAspect="1"/>
          </p:cNvGraphicFramePr>
          <p:nvPr/>
        </p:nvGraphicFramePr>
        <p:xfrm>
          <a:off x="685800" y="3276600"/>
          <a:ext cx="739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r:id="rId7" imgW="3848100" imgH="419100" progId="Equation.3">
                  <p:embed/>
                </p:oleObj>
              </mc:Choice>
              <mc:Fallback>
                <p:oleObj r:id="rId7" imgW="3848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7391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3059832" y="2852936"/>
            <a:ext cx="7200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483768" y="2852936"/>
            <a:ext cx="936104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419872" y="2852936"/>
            <a:ext cx="936104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95973" y="2852936"/>
            <a:ext cx="7200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059832" y="2852936"/>
            <a:ext cx="1296144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33751" y="2852936"/>
            <a:ext cx="21741" cy="643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20072" y="2852936"/>
            <a:ext cx="7200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887906" y="2852936"/>
            <a:ext cx="175363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488457" y="2852936"/>
            <a:ext cx="1142208" cy="643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31C698-CD5E-4045-B23F-70034F9D430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4279" name="Rectangle 2"/>
          <p:cNvSpPr>
            <a:spLocks noChangeArrowheads="1"/>
          </p:cNvSpPr>
          <p:nvPr/>
        </p:nvSpPr>
        <p:spPr bwMode="auto">
          <a:xfrm>
            <a:off x="0" y="5143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zh-CN" altLang="en-US">
                <a:latin typeface="宋体" panose="02010600030101010101" pitchFamily="2" charset="-122"/>
              </a:rPr>
              <a:t> 从给定的正弦函数表出发计算</a:t>
            </a:r>
            <a:r>
              <a:rPr lang="en-US" altLang="zh-CN">
                <a:latin typeface="宋体" panose="02010600030101010101" pitchFamily="2" charset="-122"/>
              </a:rPr>
              <a:t>sin(0.12)</a:t>
            </a:r>
            <a:r>
              <a:rPr lang="zh-CN" altLang="en-US">
                <a:latin typeface="宋体" panose="02010600030101010101" pitchFamily="2" charset="-122"/>
              </a:rPr>
              <a:t>，并估计截断误差。</a:t>
            </a:r>
            <a:r>
              <a:rPr lang="zh-CN" altLang="en-US"/>
              <a:t> </a:t>
            </a:r>
          </a:p>
        </p:txBody>
      </p:sp>
      <p:sp>
        <p:nvSpPr>
          <p:cNvPr id="54280" name="Rectangle 3"/>
          <p:cNvSpPr>
            <a:spLocks noChangeArrowheads="1"/>
          </p:cNvSpPr>
          <p:nvPr/>
        </p:nvSpPr>
        <p:spPr bwMode="auto">
          <a:xfrm>
            <a:off x="250825" y="5013325"/>
            <a:ext cx="8458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取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=0.1,</a:t>
            </a:r>
            <a:r>
              <a:rPr lang="zh-CN" altLang="en-US"/>
              <a:t>此时                                     ，构造差分表。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/>
              <a:t>表中带下划线各数依次为</a:t>
            </a:r>
            <a:r>
              <a:rPr lang="en-US" altLang="zh-CN"/>
              <a:t>sin</a:t>
            </a:r>
            <a:r>
              <a:rPr lang="en-US" altLang="zh-CN" i="1"/>
              <a:t>x</a:t>
            </a:r>
            <a:r>
              <a:rPr lang="zh-CN" altLang="en-US"/>
              <a:t>在</a:t>
            </a:r>
            <a:r>
              <a:rPr lang="en-US" altLang="zh-CN"/>
              <a:t>x</a:t>
            </a:r>
            <a:r>
              <a:rPr lang="en-US" altLang="zh-CN" baseline="-30000"/>
              <a:t>0</a:t>
            </a:r>
            <a:r>
              <a:rPr lang="en-US" altLang="zh-CN"/>
              <a:t>=0.1</a:t>
            </a:r>
            <a:r>
              <a:rPr lang="zh-CN" altLang="en-US"/>
              <a:t>处的函数值和各阶差分。</a:t>
            </a: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2155825" y="4964113"/>
          <a:ext cx="2743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4" r:id="rId3" imgW="1764534" imgH="406224" progId="Equation.3">
                  <p:embed/>
                </p:oleObj>
              </mc:Choice>
              <mc:Fallback>
                <p:oleObj r:id="rId3" imgW="1764534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964113"/>
                        <a:ext cx="27432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54" name="Group 6"/>
          <p:cNvGraphicFramePr>
            <a:graphicFrameLocks noGrp="1"/>
          </p:cNvGraphicFramePr>
          <p:nvPr/>
        </p:nvGraphicFramePr>
        <p:xfrm>
          <a:off x="457200" y="1028700"/>
          <a:ext cx="2286000" cy="36626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0.09983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0.19867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0.29552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0.38942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0.47943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0.56464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747963" y="1014413"/>
            <a:ext cx="5486400" cy="3690937"/>
            <a:chOff x="1728" y="672"/>
            <a:chExt cx="3456" cy="2325"/>
          </a:xfrm>
        </p:grpSpPr>
        <p:grpSp>
          <p:nvGrpSpPr>
            <p:cNvPr id="54294" name="Group 18"/>
            <p:cNvGrpSpPr>
              <a:grpSpLocks/>
            </p:cNvGrpSpPr>
            <p:nvPr/>
          </p:nvGrpSpPr>
          <p:grpSpPr bwMode="auto">
            <a:xfrm>
              <a:off x="1728" y="672"/>
              <a:ext cx="3456" cy="2325"/>
              <a:chOff x="1728" y="672"/>
              <a:chExt cx="3456" cy="2325"/>
            </a:xfrm>
          </p:grpSpPr>
          <p:sp>
            <p:nvSpPr>
              <p:cNvPr id="54295" name="Rectangle 19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008" cy="1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u="sng"/>
                  <a:t>-0.00096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-0.00094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-0.00091</a:t>
                </a:r>
              </a:p>
            </p:txBody>
          </p:sp>
          <p:sp>
            <p:nvSpPr>
              <p:cNvPr id="54296" name="Rectangle 20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1152" cy="1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u="sng"/>
                  <a:t>-0.00199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-0.00295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-0.00389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-0.00480</a:t>
                </a:r>
              </a:p>
            </p:txBody>
          </p:sp>
          <p:sp>
            <p:nvSpPr>
              <p:cNvPr id="54297" name="Rectangle 21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296" cy="1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u="sng"/>
                  <a:t>0.09884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0.09685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0.09390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0.09001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/>
                  <a:t>0.08521</a:t>
                </a:r>
              </a:p>
            </p:txBody>
          </p:sp>
          <p:sp>
            <p:nvSpPr>
              <p:cNvPr id="54298" name="Rectangle 22"/>
              <p:cNvSpPr>
                <a:spLocks noChangeArrowheads="1"/>
              </p:cNvSpPr>
              <p:nvPr/>
            </p:nvSpPr>
            <p:spPr bwMode="auto">
              <a:xfrm>
                <a:off x="4176" y="672"/>
                <a:ext cx="10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zh-CN" sz="2800"/>
              </a:p>
            </p:txBody>
          </p:sp>
          <p:sp>
            <p:nvSpPr>
              <p:cNvPr id="54299" name="Rectangle 23"/>
              <p:cNvSpPr>
                <a:spLocks noChangeArrowheads="1"/>
              </p:cNvSpPr>
              <p:nvPr/>
            </p:nvSpPr>
            <p:spPr bwMode="auto">
              <a:xfrm>
                <a:off x="3024" y="672"/>
                <a:ext cx="11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zh-CN" sz="2800"/>
              </a:p>
            </p:txBody>
          </p:sp>
          <p:sp>
            <p:nvSpPr>
              <p:cNvPr id="54300" name="Rectangle 24"/>
              <p:cNvSpPr>
                <a:spLocks noChangeArrowheads="1"/>
              </p:cNvSpPr>
              <p:nvPr/>
            </p:nvSpPr>
            <p:spPr bwMode="auto">
              <a:xfrm>
                <a:off x="1728" y="672"/>
                <a:ext cx="129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zh-CN" sz="2800"/>
              </a:p>
            </p:txBody>
          </p:sp>
          <p:sp>
            <p:nvSpPr>
              <p:cNvPr id="54301" name="Line 25"/>
              <p:cNvSpPr>
                <a:spLocks noChangeShapeType="1"/>
              </p:cNvSpPr>
              <p:nvPr/>
            </p:nvSpPr>
            <p:spPr bwMode="auto">
              <a:xfrm>
                <a:off x="1728" y="672"/>
                <a:ext cx="34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2" name="Line 26"/>
              <p:cNvSpPr>
                <a:spLocks noChangeShapeType="1"/>
              </p:cNvSpPr>
              <p:nvPr/>
            </p:nvSpPr>
            <p:spPr bwMode="auto">
              <a:xfrm>
                <a:off x="1728" y="1056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3" name="Line 27"/>
              <p:cNvSpPr>
                <a:spLocks noChangeShapeType="1"/>
              </p:cNvSpPr>
              <p:nvPr/>
            </p:nvSpPr>
            <p:spPr bwMode="auto">
              <a:xfrm>
                <a:off x="1728" y="2997"/>
                <a:ext cx="34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4" name="Line 28"/>
              <p:cNvSpPr>
                <a:spLocks noChangeShapeType="1"/>
              </p:cNvSpPr>
              <p:nvPr/>
            </p:nvSpPr>
            <p:spPr bwMode="auto">
              <a:xfrm>
                <a:off x="1728" y="672"/>
                <a:ext cx="0" cy="232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5" name="Line 29"/>
              <p:cNvSpPr>
                <a:spLocks noChangeShapeType="1"/>
              </p:cNvSpPr>
              <p:nvPr/>
            </p:nvSpPr>
            <p:spPr bwMode="auto">
              <a:xfrm>
                <a:off x="3024" y="672"/>
                <a:ext cx="0" cy="2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6" name="Line 30"/>
              <p:cNvSpPr>
                <a:spLocks noChangeShapeType="1"/>
              </p:cNvSpPr>
              <p:nvPr/>
            </p:nvSpPr>
            <p:spPr bwMode="auto">
              <a:xfrm>
                <a:off x="4176" y="672"/>
                <a:ext cx="0" cy="2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7" name="Line 31"/>
              <p:cNvSpPr>
                <a:spLocks noChangeShapeType="1"/>
              </p:cNvSpPr>
              <p:nvPr/>
            </p:nvSpPr>
            <p:spPr bwMode="auto">
              <a:xfrm>
                <a:off x="5184" y="672"/>
                <a:ext cx="0" cy="232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4275" name="Object 32"/>
            <p:cNvGraphicFramePr>
              <a:graphicFrameLocks noChangeAspect="1"/>
            </p:cNvGraphicFramePr>
            <p:nvPr/>
          </p:nvGraphicFramePr>
          <p:xfrm>
            <a:off x="2208" y="768"/>
            <a:ext cx="28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5" name="Equation" r:id="rId5" imgW="215640" imgH="203040" progId="Equation.DSMT4">
                    <p:embed/>
                  </p:oleObj>
                </mc:Choice>
                <mc:Fallback>
                  <p:oleObj name="Equation" r:id="rId5" imgW="21564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768"/>
                          <a:ext cx="282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6" name="Object 33"/>
            <p:cNvGraphicFramePr>
              <a:graphicFrameLocks noChangeAspect="1"/>
            </p:cNvGraphicFramePr>
            <p:nvPr/>
          </p:nvGraphicFramePr>
          <p:xfrm>
            <a:off x="3343" y="720"/>
            <a:ext cx="41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6" name="Equation" r:id="rId7" imgW="304560" imgH="228600" progId="Equation.DSMT4">
                    <p:embed/>
                  </p:oleObj>
                </mc:Choice>
                <mc:Fallback>
                  <p:oleObj name="Equation" r:id="rId7" imgW="304560" imgH="228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720"/>
                          <a:ext cx="419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7" name="Object 34"/>
            <p:cNvGraphicFramePr>
              <a:graphicFrameLocks noChangeAspect="1"/>
            </p:cNvGraphicFramePr>
            <p:nvPr/>
          </p:nvGraphicFramePr>
          <p:xfrm>
            <a:off x="4543" y="720"/>
            <a:ext cx="41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7" name="Equation" r:id="rId9" imgW="304560" imgH="228600" progId="Equation.DSMT4">
                    <p:embed/>
                  </p:oleObj>
                </mc:Choice>
                <mc:Fallback>
                  <p:oleObj name="Equation" r:id="rId9" imgW="30456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720"/>
                          <a:ext cx="419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787355" y="6338857"/>
            <a:ext cx="66649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全抄下，分子前面下减上，分母就是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911B14-5810-470F-A4FA-31EA58E8BEC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0" y="685800"/>
            <a:ext cx="876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/>
              <a:t>   </a:t>
            </a:r>
            <a:r>
              <a:rPr lang="zh-CN" altLang="en-US"/>
              <a:t>若用线性插值求</a:t>
            </a:r>
            <a:r>
              <a:rPr lang="en-US" altLang="zh-CN"/>
              <a:t>sin(0.12)</a:t>
            </a:r>
            <a:r>
              <a:rPr lang="zh-CN" altLang="en-US"/>
              <a:t>的近似值，则可得</a:t>
            </a:r>
          </a:p>
          <a:p>
            <a:pPr algn="just"/>
            <a:r>
              <a:rPr lang="en-US" altLang="zh-CN"/>
              <a:t>sin(0.12)≈N</a:t>
            </a:r>
            <a:r>
              <a:rPr lang="en-US" altLang="zh-CN" baseline="-30000"/>
              <a:t>1</a:t>
            </a:r>
            <a:r>
              <a:rPr lang="en-US" altLang="zh-CN"/>
              <a:t>(0.12)=0.09983+0.2×0.09884</a:t>
            </a:r>
            <a:r>
              <a:rPr lang="zh-CN" altLang="en-US"/>
              <a:t>＝</a:t>
            </a:r>
            <a:r>
              <a:rPr lang="en-US" altLang="zh-CN"/>
              <a:t>0.11960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600200"/>
            <a:ext cx="8839200" cy="1676400"/>
            <a:chOff x="144" y="1008"/>
            <a:chExt cx="5568" cy="1056"/>
          </a:xfrm>
        </p:grpSpPr>
        <p:sp>
          <p:nvSpPr>
            <p:cNvPr id="55310" name="Rectangle 4"/>
            <p:cNvSpPr>
              <a:spLocks noChangeArrowheads="1"/>
            </p:cNvSpPr>
            <p:nvPr/>
          </p:nvSpPr>
          <p:spPr bwMode="auto">
            <a:xfrm>
              <a:off x="240" y="100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</a:rPr>
                <a:t>用二次插值得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55300" name="Object 5"/>
            <p:cNvGraphicFramePr>
              <a:graphicFrameLocks noChangeAspect="1"/>
            </p:cNvGraphicFramePr>
            <p:nvPr/>
          </p:nvGraphicFramePr>
          <p:xfrm>
            <a:off x="144" y="1296"/>
            <a:ext cx="556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4" name="Equation" r:id="rId3" imgW="4622760" imgH="393480" progId="Equation.3">
                    <p:embed/>
                  </p:oleObj>
                </mc:Choice>
                <mc:Fallback>
                  <p:oleObj name="Equation" r:id="rId3" imgW="462276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96"/>
                          <a:ext cx="5568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1" name="Rectangle 6"/>
            <p:cNvSpPr>
              <a:spLocks noChangeArrowheads="1"/>
            </p:cNvSpPr>
            <p:nvPr/>
          </p:nvSpPr>
          <p:spPr bwMode="auto">
            <a:xfrm>
              <a:off x="864" y="1776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latin typeface="宋体" panose="02010600030101010101" pitchFamily="2" charset="-122"/>
                </a:rPr>
                <a:t> </a:t>
              </a:r>
              <a:r>
                <a:rPr lang="en-US" altLang="zh-CN"/>
                <a:t>=</a:t>
              </a:r>
              <a:r>
                <a:rPr lang="en-US" altLang="zh-CN" i="1"/>
                <a:t>N</a:t>
              </a:r>
              <a:r>
                <a:rPr lang="en-US" altLang="zh-CN" baseline="-30000"/>
                <a:t>1</a:t>
              </a:r>
              <a:r>
                <a:rPr lang="en-US" altLang="zh-CN"/>
                <a:t>(0.12)+0.00016=0.11976 </a:t>
              </a:r>
            </a:p>
          </p:txBody>
        </p:sp>
      </p:grp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299085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" y="3505200"/>
            <a:ext cx="7086600" cy="2144713"/>
            <a:chOff x="288" y="2208"/>
            <a:chExt cx="4464" cy="1351"/>
          </a:xfrm>
        </p:grpSpPr>
        <p:sp>
          <p:nvSpPr>
            <p:cNvPr id="55308" name="Rectangle 9"/>
            <p:cNvSpPr>
              <a:spLocks noChangeArrowheads="1"/>
            </p:cNvSpPr>
            <p:nvPr/>
          </p:nvSpPr>
          <p:spPr bwMode="auto">
            <a:xfrm>
              <a:off x="288" y="220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</a:rPr>
                <a:t>用三次插值得</a:t>
              </a:r>
              <a:r>
                <a:rPr lang="zh-CN" altLang="en-US"/>
                <a:t> </a:t>
              </a:r>
            </a:p>
          </p:txBody>
        </p:sp>
        <p:sp>
          <p:nvSpPr>
            <p:cNvPr id="55309" name="Rectangle 10"/>
            <p:cNvSpPr>
              <a:spLocks noChangeArrowheads="1"/>
            </p:cNvSpPr>
            <p:nvPr/>
          </p:nvSpPr>
          <p:spPr bwMode="auto">
            <a:xfrm>
              <a:off x="336" y="2544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sin(0.12)≈N</a:t>
              </a:r>
              <a:r>
                <a:rPr lang="en-US" altLang="zh-CN" baseline="-30000"/>
                <a:t>3</a:t>
              </a:r>
              <a:r>
                <a:rPr lang="en-US" altLang="zh-CN"/>
                <a:t>(0.12)</a:t>
              </a:r>
              <a:r>
                <a:rPr lang="en-US" altLang="zh-CN" sz="1100"/>
                <a:t> </a:t>
              </a:r>
              <a:endParaRPr lang="en-US" altLang="zh-CN"/>
            </a:p>
          </p:txBody>
        </p:sp>
        <p:graphicFrame>
          <p:nvGraphicFramePr>
            <p:cNvPr id="55299" name="Object 11"/>
            <p:cNvGraphicFramePr>
              <a:graphicFrameLocks noChangeAspect="1"/>
            </p:cNvGraphicFramePr>
            <p:nvPr/>
          </p:nvGraphicFramePr>
          <p:xfrm>
            <a:off x="1056" y="2880"/>
            <a:ext cx="3696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5" r:id="rId5" imgW="3162300" imgH="584200" progId="Equation.3">
                    <p:embed/>
                  </p:oleObj>
                </mc:Choice>
                <mc:Fallback>
                  <p:oleObj r:id="rId5" imgW="3162300" imgH="584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0"/>
                          <a:ext cx="3696" cy="6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6" name="Line 12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298" name="Object 13"/>
          <p:cNvGraphicFramePr>
            <a:graphicFrameLocks noChangeAspect="1"/>
          </p:cNvGraphicFramePr>
          <p:nvPr/>
        </p:nvGraphicFramePr>
        <p:xfrm>
          <a:off x="0" y="5867400"/>
          <a:ext cx="8761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Equation" r:id="rId7" imgW="4063680" imgH="393480" progId="Equation.DSMT4">
                  <p:embed/>
                </p:oleObj>
              </mc:Choice>
              <mc:Fallback>
                <p:oleObj name="Equation" r:id="rId7" imgW="40636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67400"/>
                        <a:ext cx="87614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F54C79-651B-4439-89F3-0D80DF69A74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/>
              <a:t>       </a:t>
            </a:r>
            <a:r>
              <a:rPr lang="zh-CN" altLang="en-US"/>
              <a:t>因</a:t>
            </a:r>
            <a:r>
              <a:rPr lang="en-US" altLang="zh-CN" i="1"/>
              <a:t>N</a:t>
            </a:r>
            <a:r>
              <a:rPr lang="en-US" altLang="zh-CN" baseline="-30000"/>
              <a:t>3</a:t>
            </a:r>
            <a:r>
              <a:rPr lang="en-US" altLang="zh-CN"/>
              <a:t>(0.12)</a:t>
            </a:r>
            <a:r>
              <a:rPr lang="zh-CN" altLang="en-US"/>
              <a:t>与</a:t>
            </a:r>
            <a:r>
              <a:rPr lang="en-US" altLang="zh-CN" i="1"/>
              <a:t>N</a:t>
            </a:r>
            <a:r>
              <a:rPr lang="en-US" altLang="zh-CN" baseline="-30000"/>
              <a:t>2</a:t>
            </a:r>
            <a:r>
              <a:rPr lang="en-US" altLang="zh-CN"/>
              <a:t>(0.12)</a:t>
            </a:r>
            <a:r>
              <a:rPr lang="zh-CN" altLang="en-US"/>
              <a:t>很接近，且由</a:t>
            </a:r>
            <a:r>
              <a:rPr lang="zh-CN" altLang="en-US">
                <a:hlinkClick r:id="rId3" action="ppaction://hlinksldjump"/>
              </a:rPr>
              <a:t>差分表</a:t>
            </a:r>
            <a:r>
              <a:rPr lang="zh-CN" altLang="en-US"/>
              <a:t>可以看出，三阶差分接近于常数（即</a:t>
            </a:r>
            <a:r>
              <a:rPr lang="en-US" altLang="zh-CN"/>
              <a:t>Δ</a:t>
            </a:r>
            <a:r>
              <a:rPr lang="en-US" altLang="zh-CN" baseline="30000"/>
              <a:t>4</a:t>
            </a:r>
            <a:r>
              <a:rPr lang="en-US" altLang="zh-CN" i="1"/>
              <a:t>f</a:t>
            </a:r>
            <a:r>
              <a:rPr lang="en-US" altLang="zh-CN" baseline="-30000"/>
              <a:t>0</a:t>
            </a:r>
            <a:r>
              <a:rPr lang="zh-CN" altLang="en-US"/>
              <a:t>接近于零），故取</a:t>
            </a:r>
            <a:r>
              <a:rPr lang="en-US" altLang="zh-CN"/>
              <a:t>N</a:t>
            </a:r>
            <a:r>
              <a:rPr lang="en-US" altLang="zh-CN" baseline="-30000"/>
              <a:t>3</a:t>
            </a:r>
            <a:r>
              <a:rPr lang="en-US" altLang="zh-CN"/>
              <a:t>(0.12)=0.11971</a:t>
            </a:r>
            <a:r>
              <a:rPr lang="zh-CN" altLang="en-US"/>
              <a:t>作为</a:t>
            </a:r>
            <a:r>
              <a:rPr lang="en-US" altLang="zh-CN"/>
              <a:t>sin(0.12)</a:t>
            </a:r>
            <a:r>
              <a:rPr lang="zh-CN" altLang="en-US"/>
              <a:t>的近似值，此时由余项公式可知其截断误差</a:t>
            </a:r>
          </a:p>
          <a:p>
            <a:endParaRPr lang="en-US" altLang="zh-CN"/>
          </a:p>
        </p:txBody>
      </p:sp>
      <p:graphicFrame>
        <p:nvGraphicFramePr>
          <p:cNvPr id="56322" name="Object 3"/>
          <p:cNvGraphicFramePr>
            <a:graphicFrameLocks noChangeAspect="1"/>
          </p:cNvGraphicFramePr>
          <p:nvPr/>
        </p:nvGraphicFramePr>
        <p:xfrm>
          <a:off x="533400" y="2133600"/>
          <a:ext cx="809148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4" imgW="3898800" imgH="634680" progId="Equation.3">
                  <p:embed/>
                </p:oleObj>
              </mc:Choice>
              <mc:Fallback>
                <p:oleObj name="Equation" r:id="rId4" imgW="389880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091488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4"/>
          <p:cNvGraphicFramePr>
            <a:graphicFrameLocks noChangeAspect="1"/>
          </p:cNvGraphicFramePr>
          <p:nvPr/>
        </p:nvGraphicFramePr>
        <p:xfrm>
          <a:off x="762000" y="5715000"/>
          <a:ext cx="739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r:id="rId6" imgW="3848100" imgH="419100" progId="Equation.3">
                  <p:embed/>
                </p:oleObj>
              </mc:Choice>
              <mc:Fallback>
                <p:oleObj r:id="rId6" imgW="3848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7391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BFC-6B3D-4FDD-9699-23E5543E5FC1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548680"/>
            <a:ext cx="44406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r>
              <a:rPr lang="zh-CN" altLang="en-US" b="1" dirty="0">
                <a:solidFill>
                  <a:srgbClr val="FF0000"/>
                </a:solidFill>
              </a:rPr>
              <a:t>牛顿（</a:t>
            </a:r>
            <a:r>
              <a:rPr lang="en-US" altLang="zh-CN" b="1" dirty="0">
                <a:solidFill>
                  <a:srgbClr val="FF0000"/>
                </a:solidFill>
              </a:rPr>
              <a:t>Newton</a:t>
            </a:r>
            <a:r>
              <a:rPr lang="zh-CN" altLang="en-US" b="1" dirty="0">
                <a:solidFill>
                  <a:srgbClr val="FF0000"/>
                </a:solidFill>
              </a:rPr>
              <a:t>）插值多项式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差商表：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牛顿向前插值公式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差分表：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28439"/>
              </p:ext>
            </p:extLst>
          </p:nvPr>
        </p:nvGraphicFramePr>
        <p:xfrm>
          <a:off x="460375" y="1350479"/>
          <a:ext cx="7848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Equation" r:id="rId3" imgW="4000320" imgH="457200" progId="Equation.DSMT4">
                  <p:embed/>
                </p:oleObj>
              </mc:Choice>
              <mc:Fallback>
                <p:oleObj name="Equation" r:id="rId3" imgW="4000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350479"/>
                        <a:ext cx="78486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95736" y="2456894"/>
            <a:ext cx="5400600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全抄下，分子前面下减上，分母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大减小！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66010"/>
              </p:ext>
            </p:extLst>
          </p:nvPr>
        </p:nvGraphicFramePr>
        <p:xfrm>
          <a:off x="683568" y="3945073"/>
          <a:ext cx="6625431" cy="164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5" imgW="4063680" imgH="863280" progId="Equation.DSMT4">
                  <p:embed/>
                </p:oleObj>
              </mc:Choice>
              <mc:Fallback>
                <p:oleObj name="Equation" r:id="rId5" imgW="40636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945073"/>
                        <a:ext cx="6625431" cy="164345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1721" y="5685565"/>
            <a:ext cx="5184576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全抄下，分子前面下减上，分母就是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D212D6-149D-4F65-990A-76A89CDF321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0" y="510540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Photo Editor 照片" r:id="rId3" imgW="1190476" imgH="1190476" progId="MSPhotoEd.3">
                  <p:embed/>
                </p:oleObj>
              </mc:Choice>
              <mc:Fallback>
                <p:oleObj name="Photo Editor 照片" r:id="rId3" imgW="1190476" imgH="1190476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05400"/>
                        <a:ext cx="1752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1979613" y="2852738"/>
            <a:ext cx="4535487" cy="641350"/>
            <a:chOff x="1536" y="2544"/>
            <a:chExt cx="3024" cy="404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1536" y="2544"/>
              <a:ext cx="3024" cy="404"/>
            </a:xfrm>
            <a:prstGeom prst="rect">
              <a:avLst/>
            </a:prstGeom>
            <a:solidFill>
              <a:srgbClr val="FF9933"/>
            </a:solidFill>
            <a:ln w="9525">
              <a:miter lim="800000"/>
              <a:headEnd/>
              <a:tailEnd/>
            </a:ln>
            <a:scene3d>
              <a:camera prst="legacyObliqueFront"/>
              <a:lightRig rig="legacyFlat1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ahoma" panose="020B0604030504040204" pitchFamily="34" charset="0"/>
                </a:rPr>
                <a:t>   4.5  </a:t>
              </a:r>
              <a:r>
                <a:rPr lang="zh-CN" altLang="en-US" sz="3600" b="1">
                  <a:latin typeface="Tahoma" panose="020B0604030504040204" pitchFamily="34" charset="0"/>
                </a:rPr>
                <a:t>分段线性插值</a:t>
              </a:r>
              <a:endParaRPr lang="zh-CN" altLang="en-US" sz="2800">
                <a:ea typeface="隶书" panose="02010509060101010101" pitchFamily="49" charset="-122"/>
              </a:endParaRPr>
            </a:p>
          </p:txBody>
        </p:sp>
        <p:graphicFrame>
          <p:nvGraphicFramePr>
            <p:cNvPr id="57347" name="Object 7"/>
            <p:cNvGraphicFramePr>
              <a:graphicFrameLocks noChangeAspect="1"/>
            </p:cNvGraphicFramePr>
            <p:nvPr/>
          </p:nvGraphicFramePr>
          <p:xfrm>
            <a:off x="1560" y="2544"/>
            <a:ext cx="3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0" name="文档" r:id="rId5" imgW="5274360" imgH="198000" progId="Word.Document.8">
                    <p:embed/>
                  </p:oleObj>
                </mc:Choice>
                <mc:Fallback>
                  <p:oleObj name="文档" r:id="rId5" imgW="5274360" imgH="198000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2544"/>
                          <a:ext cx="3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B9DDB5-9E69-485F-BB5A-B3D3854B7A5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468313" y="549275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4</a:t>
            </a:r>
            <a:r>
              <a:rPr lang="zh-CN" altLang="en-GB"/>
              <a:t>.</a:t>
            </a:r>
            <a:r>
              <a:rPr lang="en-GB" altLang="zh-CN"/>
              <a:t>5.1 </a:t>
            </a:r>
            <a:r>
              <a:rPr lang="zh-CN" altLang="en-GB"/>
              <a:t>高次插值的病态分析</a:t>
            </a:r>
            <a:endParaRPr lang="zh-CN" altLang="en-US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539750" y="1454150"/>
            <a:ext cx="83058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适当地提高插值多项式的次数，有可能提高计算结果的准确程度。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但是决不可由此得出结论，认为插值多项式的次数越高越好，利用被插函数节点信息越多，误差越小。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由插值多项式的截断误差公式可见：</a:t>
            </a:r>
            <a:r>
              <a:rPr lang="zh-CN" altLang="en-US" dirty="0"/>
              <a:t> </a:t>
            </a:r>
          </a:p>
        </p:txBody>
      </p:sp>
      <p:grpSp>
        <p:nvGrpSpPr>
          <p:cNvPr id="58375" name="Group 4"/>
          <p:cNvGrpSpPr>
            <a:grpSpLocks/>
          </p:cNvGrpSpPr>
          <p:nvPr/>
        </p:nvGrpSpPr>
        <p:grpSpPr bwMode="auto">
          <a:xfrm>
            <a:off x="539750" y="3543300"/>
            <a:ext cx="6699250" cy="1752600"/>
            <a:chOff x="144" y="2784"/>
            <a:chExt cx="4220" cy="1248"/>
          </a:xfrm>
        </p:grpSpPr>
        <p:graphicFrame>
          <p:nvGraphicFramePr>
            <p:cNvPr id="58370" name="Object 5"/>
            <p:cNvGraphicFramePr>
              <a:graphicFrameLocks noChangeAspect="1"/>
            </p:cNvGraphicFramePr>
            <p:nvPr/>
          </p:nvGraphicFramePr>
          <p:xfrm>
            <a:off x="564" y="2784"/>
            <a:ext cx="38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8" name="Equation" r:id="rId3" imgW="2463480" imgH="444240" progId="Equation.DSMT4">
                    <p:embed/>
                  </p:oleObj>
                </mc:Choice>
                <mc:Fallback>
                  <p:oleObj name="Equation" r:id="rId3" imgW="2463480" imgH="4442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2784"/>
                          <a:ext cx="3800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9" name="Rectangle 6"/>
            <p:cNvSpPr>
              <a:spLocks noChangeArrowheads="1"/>
            </p:cNvSpPr>
            <p:nvPr/>
          </p:nvSpPr>
          <p:spPr bwMode="auto">
            <a:xfrm>
              <a:off x="144" y="3504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其中</a:t>
              </a:r>
              <a:r>
                <a:rPr lang="zh-CN" altLang="en-US">
                  <a:latin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58371" name="Object 7"/>
            <p:cNvGraphicFramePr>
              <a:graphicFrameLocks noChangeAspect="1"/>
            </p:cNvGraphicFramePr>
            <p:nvPr/>
          </p:nvGraphicFramePr>
          <p:xfrm>
            <a:off x="681" y="3455"/>
            <a:ext cx="3630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9" name="Equation" r:id="rId5" imgW="2920680" imgH="431640" progId="Equation.DSMT4">
                    <p:embed/>
                  </p:oleObj>
                </mc:Choice>
                <mc:Fallback>
                  <p:oleObj name="Equation" r:id="rId5" imgW="292068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3455"/>
                          <a:ext cx="3630" cy="5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395288" y="54864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</a:rPr>
              <a:t>截断误差同</a:t>
            </a:r>
            <a:r>
              <a:rPr lang="en-GB" altLang="zh-CN" i="1"/>
              <a:t>f</a:t>
            </a:r>
            <a:r>
              <a:rPr lang="en-GB" altLang="zh-CN" baseline="30000">
                <a:latin typeface="宋体" panose="02010600030101010101" pitchFamily="2" charset="-122"/>
              </a:rPr>
              <a:t>(</a:t>
            </a:r>
            <a:r>
              <a:rPr lang="en-GB" altLang="zh-CN" i="1" baseline="30000"/>
              <a:t>n</a:t>
            </a:r>
            <a:r>
              <a:rPr lang="en-GB" altLang="zh-CN" baseline="30000">
                <a:latin typeface="宋体" panose="02010600030101010101" pitchFamily="2" charset="-122"/>
              </a:rPr>
              <a:t>+1)</a:t>
            </a:r>
            <a:r>
              <a:rPr lang="en-GB" altLang="zh-CN">
                <a:latin typeface="宋体" panose="02010600030101010101" pitchFamily="2" charset="-122"/>
              </a:rPr>
              <a:t>(</a:t>
            </a:r>
            <a:r>
              <a:rPr lang="en-GB" altLang="zh-CN" i="1"/>
              <a:t>ξ</a:t>
            </a:r>
            <a:r>
              <a:rPr lang="en-GB" altLang="zh-CN">
                <a:latin typeface="宋体" panose="02010600030101010101" pitchFamily="2" charset="-122"/>
              </a:rPr>
              <a:t>)</a:t>
            </a:r>
            <a:r>
              <a:rPr lang="zh-CN" altLang="en-GB">
                <a:latin typeface="宋体" panose="02010600030101010101" pitchFamily="2" charset="-122"/>
              </a:rPr>
              <a:t>与</a:t>
            </a:r>
            <a:r>
              <a:rPr lang="en-GB" altLang="zh-CN"/>
              <a:t>ω</a:t>
            </a:r>
            <a:r>
              <a:rPr lang="en-GB" altLang="zh-CN" i="1" baseline="-25000"/>
              <a:t>n</a:t>
            </a:r>
            <a:r>
              <a:rPr lang="en-GB" altLang="zh-CN" baseline="-25000"/>
              <a:t>+1</a:t>
            </a:r>
            <a:r>
              <a:rPr lang="en-GB" altLang="zh-CN"/>
              <a:t>(</a:t>
            </a:r>
            <a:r>
              <a:rPr lang="en-GB" altLang="zh-CN" i="1"/>
              <a:t>x</a:t>
            </a:r>
            <a:r>
              <a:rPr lang="en-GB" altLang="zh-CN"/>
              <a:t>)</a:t>
            </a:r>
            <a:r>
              <a:rPr lang="zh-CN" altLang="en-GB"/>
              <a:t>有关，其绝对值不一定随次数</a:t>
            </a:r>
            <a:r>
              <a:rPr lang="en-GB" altLang="zh-CN" i="1"/>
              <a:t>n</a:t>
            </a:r>
            <a:r>
              <a:rPr lang="zh-CN" altLang="en-GB"/>
              <a:t>增加而减小。</a:t>
            </a:r>
            <a:endParaRPr lang="zh-CN" altLang="en-US"/>
          </a:p>
        </p:txBody>
      </p:sp>
      <p:sp>
        <p:nvSpPr>
          <p:cNvPr id="583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66050" y="6553200"/>
            <a:ext cx="685800" cy="3048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8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CDB5F9-D6F6-4DD7-A6EC-4C293ED3B54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609600" y="260648"/>
            <a:ext cx="1905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zh-CN" altLang="en-US" b="1" dirty="0"/>
              <a:t>龙格现象</a:t>
            </a:r>
          </a:p>
        </p:txBody>
      </p:sp>
      <p:sp>
        <p:nvSpPr>
          <p:cNvPr id="59401" name="Text Box 3"/>
          <p:cNvSpPr txBox="1">
            <a:spLocks noChangeArrowheads="1"/>
          </p:cNvSpPr>
          <p:nvPr/>
        </p:nvSpPr>
        <p:spPr bwMode="auto">
          <a:xfrm>
            <a:off x="663575" y="908050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考虑一个典型的例子，设</a:t>
            </a:r>
          </a:p>
        </p:txBody>
      </p:sp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4211638" y="836613"/>
          <a:ext cx="35099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5" name="Equation" r:id="rId3" imgW="1892160" imgH="393480" progId="Equation.DSMT4">
                  <p:embed/>
                </p:oleObj>
              </mc:Choice>
              <mc:Fallback>
                <p:oleObj name="Equation" r:id="rId3" imgW="18921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836613"/>
                        <a:ext cx="350996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5"/>
          <p:cNvSpPr txBox="1">
            <a:spLocks noChangeArrowheads="1"/>
          </p:cNvSpPr>
          <p:nvPr/>
        </p:nvSpPr>
        <p:spPr bwMode="auto">
          <a:xfrm>
            <a:off x="684213" y="19891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取等距节点</a:t>
            </a:r>
          </a:p>
        </p:txBody>
      </p:sp>
      <p:graphicFrame>
        <p:nvGraphicFramePr>
          <p:cNvPr id="593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90529"/>
              </p:ext>
            </p:extLst>
          </p:nvPr>
        </p:nvGraphicFramePr>
        <p:xfrm>
          <a:off x="2463800" y="1916113"/>
          <a:ext cx="6019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6" name="Equation" r:id="rId5" imgW="1777680" imgH="228600" progId="Equation.DSMT4">
                  <p:embed/>
                </p:oleObj>
              </mc:Choice>
              <mc:Fallback>
                <p:oleObj name="Equation" r:id="rId5" imgW="17776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916113"/>
                        <a:ext cx="6019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Text Box 7"/>
          <p:cNvSpPr txBox="1">
            <a:spLocks noChangeArrowheads="1"/>
          </p:cNvSpPr>
          <p:nvPr/>
        </p:nvSpPr>
        <p:spPr bwMode="auto">
          <a:xfrm>
            <a:off x="684213" y="29241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所构造的拉格朗日插值多项式为</a:t>
            </a:r>
          </a:p>
        </p:txBody>
      </p:sp>
      <p:graphicFrame>
        <p:nvGraphicFramePr>
          <p:cNvPr id="593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29910"/>
              </p:ext>
            </p:extLst>
          </p:nvPr>
        </p:nvGraphicFramePr>
        <p:xfrm>
          <a:off x="1476375" y="3486150"/>
          <a:ext cx="584835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7" name="Equation" r:id="rId7" imgW="1726920" imgH="558720" progId="Equation.DSMT4">
                  <p:embed/>
                </p:oleObj>
              </mc:Choice>
              <mc:Fallback>
                <p:oleObj name="Equation" r:id="rId7" imgW="172692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86150"/>
                        <a:ext cx="584835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Text Box 9"/>
          <p:cNvSpPr txBox="1">
            <a:spLocks noChangeArrowheads="1"/>
          </p:cNvSpPr>
          <p:nvPr/>
        </p:nvSpPr>
        <p:spPr bwMode="auto">
          <a:xfrm>
            <a:off x="663575" y="4889500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[-5</a:t>
            </a:r>
            <a:r>
              <a:rPr lang="zh-CN" altLang="en-US"/>
              <a:t>，</a:t>
            </a:r>
            <a:r>
              <a:rPr lang="en-US" altLang="zh-CN"/>
              <a:t>5]</a:t>
            </a:r>
            <a:r>
              <a:rPr lang="zh-CN" altLang="en-US"/>
              <a:t>上取一点</a:t>
            </a:r>
          </a:p>
        </p:txBody>
      </p:sp>
      <p:graphicFrame>
        <p:nvGraphicFramePr>
          <p:cNvPr id="59397" name="Object 10"/>
          <p:cNvGraphicFramePr>
            <a:graphicFrameLocks noChangeAspect="1"/>
          </p:cNvGraphicFramePr>
          <p:nvPr/>
        </p:nvGraphicFramePr>
        <p:xfrm>
          <a:off x="3219450" y="4910138"/>
          <a:ext cx="12239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8" name="Equation" r:id="rId9" imgW="558720" imgH="228600" progId="Equation.DSMT4">
                  <p:embed/>
                </p:oleObj>
              </mc:Choice>
              <mc:Fallback>
                <p:oleObj name="Equation" r:id="rId9" imgW="5587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910138"/>
                        <a:ext cx="12239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592138" y="5610225"/>
            <a:ext cx="287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计算出</a:t>
            </a:r>
            <a:r>
              <a:rPr lang="en-US" altLang="zh-CN" i="1"/>
              <a:t>n</a:t>
            </a:r>
            <a:r>
              <a:rPr lang="en-US" altLang="zh-CN"/>
              <a:t>=2,4,…,20</a:t>
            </a:r>
            <a:r>
              <a:rPr lang="zh-CN" altLang="en-US"/>
              <a:t>的</a:t>
            </a:r>
          </a:p>
        </p:txBody>
      </p:sp>
      <p:graphicFrame>
        <p:nvGraphicFramePr>
          <p:cNvPr id="59398" name="Object 12"/>
          <p:cNvGraphicFramePr>
            <a:graphicFrameLocks noChangeAspect="1"/>
          </p:cNvGraphicFramePr>
          <p:nvPr/>
        </p:nvGraphicFramePr>
        <p:xfrm>
          <a:off x="3368675" y="5665788"/>
          <a:ext cx="17795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5665788"/>
                        <a:ext cx="17795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66050" y="6553200"/>
            <a:ext cx="685800" cy="304800"/>
          </a:xfrm>
          <a:prstGeom prst="actionButtonBackPrevious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7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15061"/>
              </p:ext>
            </p:extLst>
          </p:nvPr>
        </p:nvGraphicFramePr>
        <p:xfrm>
          <a:off x="4887914" y="4759054"/>
          <a:ext cx="422274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0" name="Equation" r:id="rId13" imgW="4063680" imgH="1015920" progId="Equation.3">
                  <p:embed/>
                </p:oleObj>
              </mc:Choice>
              <mc:Fallback>
                <p:oleObj name="Equation" r:id="rId13" imgW="40636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4" y="4759054"/>
                        <a:ext cx="4222748" cy="10556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FEF3B6-29C5-4951-B36C-5A6F8EB949D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161794" name="Group 2"/>
          <p:cNvGraphicFramePr>
            <a:graphicFrameLocks noGrp="1"/>
          </p:cNvGraphicFramePr>
          <p:nvPr/>
        </p:nvGraphicFramePr>
        <p:xfrm>
          <a:off x="395288" y="260350"/>
          <a:ext cx="6840537" cy="569976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0.137931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0.759615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-0.621684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0.066390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-0.356826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0.423216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0.054463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0.607879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-0.553416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0.049651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-0.831017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0.880668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0.047059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1.578721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-1.531662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0.045440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-2.75500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2.800440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0.044334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50.332742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-5.288409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0.043530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-10.173867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10.217397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0.042920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20.123671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-20.080751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0.042440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-39.952449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108BB4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DA7328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E589F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39.994889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0418" name="Object 64"/>
          <p:cNvGraphicFramePr>
            <a:graphicFrameLocks noChangeAspect="1"/>
          </p:cNvGraphicFramePr>
          <p:nvPr/>
        </p:nvGraphicFramePr>
        <p:xfrm>
          <a:off x="3924300" y="333375"/>
          <a:ext cx="835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7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3375"/>
                        <a:ext cx="835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65"/>
          <p:cNvGraphicFramePr>
            <a:graphicFrameLocks noChangeAspect="1"/>
          </p:cNvGraphicFramePr>
          <p:nvPr/>
        </p:nvGraphicFramePr>
        <p:xfrm>
          <a:off x="5940425" y="333375"/>
          <a:ext cx="722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8" name="Equation" r:id="rId5" imgW="330120" imgH="203040" progId="Equation.DSMT4">
                  <p:embed/>
                </p:oleObj>
              </mc:Choice>
              <mc:Fallback>
                <p:oleObj name="Equation" r:id="rId5" imgW="330120" imgH="2030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33375"/>
                        <a:ext cx="722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66"/>
          <p:cNvGraphicFramePr>
            <a:graphicFrameLocks noChangeAspect="1"/>
          </p:cNvGraphicFramePr>
          <p:nvPr/>
        </p:nvGraphicFramePr>
        <p:xfrm>
          <a:off x="2051050" y="333375"/>
          <a:ext cx="7508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9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3375"/>
                        <a:ext cx="7508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8750" y="6165850"/>
            <a:ext cx="7727950" cy="476250"/>
            <a:chOff x="100" y="3884"/>
            <a:chExt cx="4868" cy="300"/>
          </a:xfrm>
        </p:grpSpPr>
        <p:sp>
          <p:nvSpPr>
            <p:cNvPr id="60490" name="Text Box 68"/>
            <p:cNvSpPr txBox="1">
              <a:spLocks noChangeArrowheads="1"/>
            </p:cNvSpPr>
            <p:nvPr/>
          </p:nvSpPr>
          <p:spPr bwMode="auto">
            <a:xfrm>
              <a:off x="100" y="3896"/>
              <a:ext cx="48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随着</a:t>
              </a:r>
              <a:r>
                <a:rPr lang="en-US" altLang="zh-CN"/>
                <a:t>n</a:t>
              </a:r>
              <a:r>
                <a:rPr lang="zh-CN" altLang="en-US"/>
                <a:t>的增加，             不但没有减少，反而成倍地增加。</a:t>
              </a:r>
            </a:p>
          </p:txBody>
        </p:sp>
        <p:graphicFrame>
          <p:nvGraphicFramePr>
            <p:cNvPr id="60421" name="Object 69"/>
            <p:cNvGraphicFramePr>
              <a:graphicFrameLocks noChangeAspect="1"/>
            </p:cNvGraphicFramePr>
            <p:nvPr/>
          </p:nvGraphicFramePr>
          <p:xfrm>
            <a:off x="1428" y="3884"/>
            <a:ext cx="49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0" name="Equation" r:id="rId9" imgW="431640" imgH="253800" progId="Equation.DSMT4">
                    <p:embed/>
                  </p:oleObj>
                </mc:Choice>
                <mc:Fallback>
                  <p:oleObj name="Equation" r:id="rId9" imgW="431640" imgH="2538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884"/>
                          <a:ext cx="499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62" name="Text Box 70"/>
          <p:cNvSpPr txBox="1">
            <a:spLocks noChangeArrowheads="1"/>
          </p:cNvSpPr>
          <p:nvPr/>
        </p:nvSpPr>
        <p:spPr bwMode="auto">
          <a:xfrm>
            <a:off x="7308850" y="549275"/>
            <a:ext cx="16398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这个例子最早是在</a:t>
            </a:r>
            <a:r>
              <a:rPr lang="en-US" altLang="zh-CN"/>
              <a:t>20</a:t>
            </a:r>
            <a:r>
              <a:rPr lang="zh-CN" altLang="en-US"/>
              <a:t>世纪初由龙格</a:t>
            </a:r>
            <a:r>
              <a:rPr lang="en-US" altLang="zh-CN"/>
              <a:t>(Runge)</a:t>
            </a:r>
            <a:r>
              <a:rPr lang="zh-CN" altLang="en-US"/>
              <a:t>研究的。</a:t>
            </a:r>
          </a:p>
        </p:txBody>
      </p:sp>
      <p:sp>
        <p:nvSpPr>
          <p:cNvPr id="161863" name="Text Box 71"/>
          <p:cNvSpPr txBox="1">
            <a:spLocks noChangeArrowheads="1"/>
          </p:cNvSpPr>
          <p:nvPr/>
        </p:nvSpPr>
        <p:spPr bwMode="auto">
          <a:xfrm>
            <a:off x="7305675" y="3213100"/>
            <a:ext cx="1711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这种节点变密但误差增大的现象称为龙格</a:t>
            </a:r>
            <a:r>
              <a:rPr lang="en-US" altLang="zh-CN"/>
              <a:t>(Runge)</a:t>
            </a:r>
            <a:r>
              <a:rPr lang="zh-CN" altLang="en-US"/>
              <a:t>现象。</a:t>
            </a:r>
          </a:p>
        </p:txBody>
      </p:sp>
      <p:sp>
        <p:nvSpPr>
          <p:cNvPr id="60488" name="AutoShape 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66050" y="6553200"/>
            <a:ext cx="685800" cy="304800"/>
          </a:xfrm>
          <a:prstGeom prst="actionButtonBackPrevious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89" name="AutoShape 7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62" grpId="0"/>
      <p:bldP spid="1618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8F53AE-0384-4A57-B1EE-E8998C17BEE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39863" y="1557338"/>
            <a:ext cx="7704137" cy="7191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其中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k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en-US" altLang="zh-CN" sz="2400" i="1"/>
              <a:t>k </a:t>
            </a:r>
            <a:r>
              <a:rPr lang="en-US" altLang="zh-CN" sz="2400">
                <a:latin typeface="宋体" panose="02010600030101010101" pitchFamily="2" charset="-122"/>
              </a:rPr>
              <a:t>=0,1,</a:t>
            </a:r>
            <a:r>
              <a:rPr lang="en-US" altLang="zh-CN" sz="2400"/>
              <a:t>…</a:t>
            </a:r>
            <a:r>
              <a:rPr lang="en-US" altLang="zh-CN" sz="2400">
                <a:latin typeface="宋体" panose="02010600030101010101" pitchFamily="2" charset="-122"/>
              </a:rPr>
              <a:t>,n)</a:t>
            </a:r>
            <a:r>
              <a:rPr lang="zh-CN" altLang="en-US" sz="2400">
                <a:latin typeface="宋体" panose="02010600030101010101" pitchFamily="2" charset="-122"/>
              </a:rPr>
              <a:t>为待定常数。可由插值条件来确定</a:t>
            </a:r>
            <a:endParaRPr lang="zh-CN" altLang="en-US" sz="2400"/>
          </a:p>
        </p:txBody>
      </p:sp>
      <p:sp>
        <p:nvSpPr>
          <p:cNvPr id="34823" name="Rectangle 3"/>
          <p:cNvSpPr>
            <a:spLocks noChangeArrowheads="1"/>
          </p:cNvSpPr>
          <p:nvPr/>
        </p:nvSpPr>
        <p:spPr bwMode="auto">
          <a:xfrm>
            <a:off x="684213" y="2636838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/>
              <a:t>为满足插值条件，</a:t>
            </a:r>
            <a:r>
              <a:rPr lang="en-US" altLang="zh-CN" i="1"/>
              <a:t>L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需而且只需满足方程组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625475" y="3090863"/>
          <a:ext cx="8053388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3" imgW="3365280" imgH="1396800" progId="Equation.DSMT4">
                  <p:embed/>
                </p:oleObj>
              </mc:Choice>
              <mc:Fallback>
                <p:oleObj name="Equation" r:id="rId3" imgW="3365280" imgH="139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090863"/>
                        <a:ext cx="8053388" cy="302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4" name="Group 5"/>
          <p:cNvGrpSpPr>
            <a:grpSpLocks/>
          </p:cNvGrpSpPr>
          <p:nvPr/>
        </p:nvGrpSpPr>
        <p:grpSpPr bwMode="auto">
          <a:xfrm>
            <a:off x="6388100" y="0"/>
            <a:ext cx="2755900" cy="366713"/>
            <a:chOff x="4024" y="0"/>
            <a:chExt cx="1736" cy="231"/>
          </a:xfrm>
        </p:grpSpPr>
        <p:sp>
          <p:nvSpPr>
            <p:cNvPr id="34825" name="Rectangle 6"/>
            <p:cNvSpPr>
              <a:spLocks noChangeArrowheads="1"/>
            </p:cNvSpPr>
            <p:nvPr/>
          </p:nvSpPr>
          <p:spPr bwMode="auto">
            <a:xfrm>
              <a:off x="4024" y="0"/>
              <a:ext cx="1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4.3.1 </a:t>
              </a:r>
              <a:r>
                <a:rPr lang="zh-CN" altLang="en-US" sz="1800"/>
                <a:t>差商及其性质（续）</a:t>
              </a:r>
            </a:p>
          </p:txBody>
        </p:sp>
        <p:sp>
          <p:nvSpPr>
            <p:cNvPr id="34826" name="Line 7"/>
            <p:cNvSpPr>
              <a:spLocks noChangeShapeType="1"/>
            </p:cNvSpPr>
            <p:nvPr/>
          </p:nvSpPr>
          <p:spPr bwMode="auto">
            <a:xfrm>
              <a:off x="4059" y="210"/>
              <a:ext cx="1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819" name="Object 8"/>
          <p:cNvGraphicFramePr>
            <a:graphicFrameLocks noChangeAspect="1"/>
          </p:cNvGraphicFramePr>
          <p:nvPr/>
        </p:nvGraphicFramePr>
        <p:xfrm>
          <a:off x="1116013" y="476250"/>
          <a:ext cx="6716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5" imgW="2806560" imgH="457200" progId="Equation.DSMT4">
                  <p:embed/>
                </p:oleObj>
              </mc:Choice>
              <mc:Fallback>
                <p:oleObj name="Equation" r:id="rId5" imgW="28065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6250"/>
                        <a:ext cx="67167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9"/>
          <p:cNvGraphicFramePr>
            <a:graphicFrameLocks noChangeAspect="1"/>
          </p:cNvGraphicFramePr>
          <p:nvPr/>
        </p:nvGraphicFramePr>
        <p:xfrm>
          <a:off x="2484438" y="2060575"/>
          <a:ext cx="43195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7" imgW="2006280" imgH="241200" progId="Equation.DSMT4">
                  <p:embed/>
                </p:oleObj>
              </mc:Choice>
              <mc:Fallback>
                <p:oleObj name="Equation" r:id="rId7" imgW="20062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060575"/>
                        <a:ext cx="43195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1A3BB5-ADF7-46C3-A11C-24D14987A1E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2947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66050" y="6553200"/>
            <a:ext cx="685800" cy="304800"/>
          </a:xfrm>
          <a:prstGeom prst="actionButtonBackPrevious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8153400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2195513" y="533400"/>
            <a:ext cx="4695825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不同次数的</a:t>
            </a:r>
            <a:r>
              <a:rPr lang="en-US" altLang="zh-CN" sz="2000"/>
              <a:t>Lagrange</a:t>
            </a:r>
            <a:r>
              <a:rPr lang="zh-CN" altLang="en-US" sz="2000"/>
              <a:t>插值多项式的比较图</a:t>
            </a:r>
            <a:endParaRPr lang="zh-CN" altLang="en-US" sz="2800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348038" y="6165850"/>
            <a:ext cx="18192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Runge</a:t>
            </a:r>
            <a:r>
              <a:rPr lang="zh-CN" altLang="en-US" sz="2800">
                <a:solidFill>
                  <a:srgbClr val="000000"/>
                </a:solidFill>
              </a:rPr>
              <a:t>现象</a:t>
            </a:r>
          </a:p>
        </p:txBody>
      </p:sp>
      <p:sp>
        <p:nvSpPr>
          <p:cNvPr id="82951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C7A162-B4C9-44AC-8410-7667EC80892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533400" y="533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4</a:t>
            </a:r>
            <a:r>
              <a:rPr lang="zh-CN" altLang="en-GB"/>
              <a:t>.</a:t>
            </a:r>
            <a:r>
              <a:rPr lang="en-GB" altLang="zh-CN"/>
              <a:t>5.2 </a:t>
            </a:r>
            <a:r>
              <a:rPr lang="zh-CN" altLang="en-GB"/>
              <a:t>分段线性插值</a:t>
            </a:r>
            <a:endParaRPr lang="zh-CN" altLang="en-US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当插值节点很多时，使用高次插值多项式未必能够得到好的效果。</a:t>
            </a:r>
            <a:r>
              <a:rPr lang="zh-CN" altLang="en-US" dirty="0"/>
              <a:t> 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179388" y="2060575"/>
            <a:ext cx="876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我们介绍分段插值法，就是将插值区间分成若干个子区间，然后在每个子区间上使用线性插值多项式，</a:t>
            </a:r>
            <a:endParaRPr lang="zh-CN" altLang="en-US" dirty="0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250825" y="3068638"/>
            <a:ext cx="808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分段线性插值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通过插值点用折线段连接起来逼近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0" y="3716338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</a:t>
            </a:r>
            <a:r>
              <a:rPr lang="en-US" altLang="zh-CN" i="1"/>
              <a:t>n</a:t>
            </a:r>
            <a:r>
              <a:rPr lang="en-US" altLang="zh-CN">
                <a:latin typeface="宋体" panose="02010600030101010101" pitchFamily="2" charset="-122"/>
              </a:rPr>
              <a:t>+1</a:t>
            </a:r>
            <a:r>
              <a:rPr lang="zh-CN" altLang="en-US">
                <a:latin typeface="宋体" panose="02010600030101010101" pitchFamily="2" charset="-122"/>
              </a:rPr>
              <a:t>个节点</a:t>
            </a:r>
            <a:r>
              <a:rPr lang="en-GB" altLang="zh-CN">
                <a:latin typeface="宋体" panose="02010600030101010101" pitchFamily="2" charset="-122"/>
              </a:rPr>
              <a:t> </a:t>
            </a:r>
            <a:r>
              <a:rPr lang="en-GB" altLang="zh-CN" i="1"/>
              <a:t>a</a:t>
            </a:r>
            <a:r>
              <a:rPr lang="en-GB" altLang="zh-CN"/>
              <a:t> = </a:t>
            </a:r>
            <a:r>
              <a:rPr lang="en-US" altLang="zh-CN" i="1"/>
              <a:t>x</a:t>
            </a:r>
            <a:r>
              <a:rPr lang="en-US" altLang="zh-CN" baseline="-30000"/>
              <a:t>0</a:t>
            </a:r>
            <a:r>
              <a:rPr lang="en-GB" altLang="zh-CN"/>
              <a:t>&lt; </a:t>
            </a:r>
            <a:r>
              <a:rPr lang="en-US" altLang="zh-CN" i="1"/>
              <a:t>x</a:t>
            </a:r>
            <a:r>
              <a:rPr lang="en-US" altLang="zh-CN" baseline="-30000"/>
              <a:t>1</a:t>
            </a:r>
            <a:r>
              <a:rPr lang="en-GB" altLang="zh-CN"/>
              <a:t>&lt; </a:t>
            </a:r>
            <a:r>
              <a:rPr lang="en-US" altLang="zh-CN" i="1"/>
              <a:t>x</a:t>
            </a:r>
            <a:r>
              <a:rPr lang="en-GB" altLang="zh-CN" baseline="-30000"/>
              <a:t>2</a:t>
            </a:r>
            <a:r>
              <a:rPr lang="en-GB" altLang="zh-CN"/>
              <a:t>&lt; </a:t>
            </a:r>
            <a:r>
              <a:rPr lang="en-US" altLang="zh-CN"/>
              <a:t>…</a:t>
            </a:r>
            <a:r>
              <a:rPr lang="en-GB" altLang="zh-CN"/>
              <a:t>&lt; </a:t>
            </a:r>
            <a:r>
              <a:rPr lang="en-US" altLang="zh-CN" i="1"/>
              <a:t>x</a:t>
            </a:r>
            <a:r>
              <a:rPr lang="en-US" altLang="zh-CN" i="1" baseline="-30000"/>
              <a:t>n</a:t>
            </a:r>
            <a:r>
              <a:rPr lang="en-GB" altLang="zh-CN"/>
              <a:t>= </a:t>
            </a:r>
            <a:r>
              <a:rPr lang="en-GB" altLang="zh-CN" i="1"/>
              <a:t>b</a:t>
            </a:r>
            <a:r>
              <a:rPr lang="zh-CN" altLang="en-GB"/>
              <a:t>上</a:t>
            </a:r>
            <a:r>
              <a:rPr lang="zh-CN" altLang="en-US">
                <a:latin typeface="宋体" panose="02010600030101010101" pitchFamily="2" charset="-122"/>
              </a:rPr>
              <a:t>的函数值为</a:t>
            </a:r>
          </a:p>
          <a:p>
            <a:pPr eaLnBrk="1" hangingPunct="1"/>
            <a:r>
              <a:rPr lang="zh-CN" altLang="en-US" i="1"/>
              <a:t>                             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) ( </a:t>
            </a:r>
            <a:r>
              <a:rPr lang="en-US" altLang="zh-CN" i="1"/>
              <a:t>k </a:t>
            </a:r>
            <a:r>
              <a:rPr lang="en-US" altLang="zh-CN"/>
              <a:t>= 0,1,2,…, 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，</a:t>
            </a:r>
          </a:p>
          <a:p>
            <a:pPr eaLnBrk="1" hangingPunct="1"/>
            <a:r>
              <a:rPr lang="zh-CN" altLang="en-US"/>
              <a:t>将</a:t>
            </a:r>
            <a:r>
              <a:rPr lang="en-US" altLang="zh-CN"/>
              <a:t>[</a:t>
            </a:r>
            <a:r>
              <a:rPr lang="en-GB" altLang="zh-CN" i="1"/>
              <a:t>a,b</a:t>
            </a:r>
            <a:r>
              <a:rPr lang="en-GB" altLang="zh-CN"/>
              <a:t>]</a:t>
            </a:r>
            <a:r>
              <a:rPr lang="zh-CN" altLang="en-GB"/>
              <a:t>分成</a:t>
            </a:r>
            <a:r>
              <a:rPr lang="en-GB" altLang="zh-CN" i="1"/>
              <a:t>n</a:t>
            </a:r>
            <a:r>
              <a:rPr lang="zh-CN" altLang="en-GB"/>
              <a:t>个小区间，</a:t>
            </a:r>
            <a:r>
              <a:rPr lang="zh-CN" altLang="en-US"/>
              <a:t>在每个小</a:t>
            </a:r>
            <a:r>
              <a:rPr lang="zh-CN" altLang="en-US">
                <a:latin typeface="宋体" panose="02010600030101010101" pitchFamily="2" charset="-122"/>
              </a:rPr>
              <a:t>区间</a:t>
            </a:r>
            <a:r>
              <a:rPr lang="en-US" altLang="zh-CN">
                <a:latin typeface="宋体" panose="02010600030101010101" pitchFamily="2" charset="-122"/>
              </a:rPr>
              <a:t>[</a:t>
            </a:r>
            <a:r>
              <a:rPr lang="en-US" altLang="zh-CN" i="1"/>
              <a:t>x</a:t>
            </a:r>
            <a:r>
              <a:rPr lang="en-US" altLang="zh-CN" i="1" baseline="-30000"/>
              <a:t>k 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 baseline="-25000"/>
              <a:t>+1</a:t>
            </a:r>
            <a:r>
              <a:rPr lang="en-US" altLang="zh-CN">
                <a:latin typeface="宋体" panose="02010600030101010101" pitchFamily="2" charset="-122"/>
              </a:rPr>
              <a:t>]</a:t>
            </a:r>
            <a:r>
              <a:rPr lang="zh-CN" altLang="en-US">
                <a:latin typeface="宋体" panose="02010600030101010101" pitchFamily="2" charset="-122"/>
              </a:rPr>
              <a:t>上作线性插值，得</a:t>
            </a:r>
          </a:p>
        </p:txBody>
      </p:sp>
      <p:sp>
        <p:nvSpPr>
          <p:cNvPr id="83976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66050" y="6553200"/>
            <a:ext cx="685800" cy="304800"/>
          </a:xfrm>
          <a:prstGeom prst="actionButtonBackPrevious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7" name="AutoShape 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07490A-F0E0-462D-817F-C21D00D7467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330041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2" name="Object 3"/>
          <p:cNvGraphicFramePr>
            <a:graphicFrameLocks noChangeAspect="1"/>
          </p:cNvGraphicFramePr>
          <p:nvPr/>
        </p:nvGraphicFramePr>
        <p:xfrm>
          <a:off x="971550" y="476250"/>
          <a:ext cx="68532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Equation" r:id="rId3" imgW="3504960" imgH="431640" progId="Equation.DSMT4">
                  <p:embed/>
                </p:oleObj>
              </mc:Choice>
              <mc:Fallback>
                <p:oleObj name="Equation" r:id="rId3" imgW="35049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68532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66050" y="6553200"/>
            <a:ext cx="685800" cy="304800"/>
          </a:xfrm>
          <a:prstGeom prst="actionButtonBackPrevious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468313" y="1916113"/>
            <a:ext cx="8137525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若要计算点</a:t>
            </a:r>
            <a:r>
              <a:rPr lang="en-US" altLang="zh-CN" i="1" dirty="0" err="1"/>
              <a:t>x</a:t>
            </a:r>
            <a:r>
              <a:rPr lang="en-US" altLang="zh-CN" dirty="0" err="1">
                <a:latin typeface="宋体" panose="02010600030101010101" pitchFamily="2" charset="-122"/>
              </a:rPr>
              <a:t>≠</a:t>
            </a:r>
            <a:r>
              <a:rPr lang="en-US" altLang="zh-CN" i="1" dirty="0" err="1" smtClean="0"/>
              <a:t>x</a:t>
            </a:r>
            <a:r>
              <a:rPr lang="en-US" altLang="zh-CN" i="1" baseline="-30000" dirty="0" err="1" smtClean="0"/>
              <a:t>k</a:t>
            </a:r>
            <a:r>
              <a:rPr lang="zh-CN" altLang="en-US" dirty="0" smtClean="0">
                <a:latin typeface="宋体" panose="02010600030101010101" pitchFamily="2" charset="-122"/>
              </a:rPr>
              <a:t>处</a:t>
            </a:r>
            <a:r>
              <a:rPr lang="zh-CN" altLang="en-US" dirty="0">
                <a:latin typeface="宋体" panose="02010600030101010101" pitchFamily="2" charset="-122"/>
              </a:rPr>
              <a:t>函数值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>
                <a:latin typeface="宋体" panose="02010600030101010101" pitchFamily="2" charset="-122"/>
              </a:rPr>
              <a:t>的近似值。可先选取两个节点</a:t>
            </a:r>
            <a:r>
              <a:rPr lang="en-US" altLang="zh-CN" i="1" dirty="0" err="1" smtClean="0"/>
              <a:t>x</a:t>
            </a:r>
            <a:r>
              <a:rPr lang="en-US" altLang="zh-CN" i="1" baseline="-30000" dirty="0" err="1" smtClean="0"/>
              <a:t>k</a:t>
            </a:r>
            <a:r>
              <a:rPr lang="zh-CN" altLang="en-US" dirty="0" smtClean="0">
                <a:latin typeface="宋体" panose="02010600030101010101" pitchFamily="2" charset="-122"/>
              </a:rPr>
              <a:t>与</a:t>
            </a:r>
            <a:r>
              <a:rPr lang="en-US" altLang="zh-CN" i="1" dirty="0" smtClean="0"/>
              <a:t>x</a:t>
            </a:r>
            <a:r>
              <a:rPr lang="en-US" altLang="zh-CN" i="1" baseline="-30000" dirty="0" smtClean="0"/>
              <a:t>k+</a:t>
            </a:r>
            <a:r>
              <a:rPr lang="en-US" altLang="zh-CN" baseline="-30000" dirty="0" smtClean="0"/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使</a:t>
            </a:r>
            <a:r>
              <a:rPr lang="en-US" altLang="zh-CN" i="1" dirty="0"/>
              <a:t>x</a:t>
            </a:r>
            <a:r>
              <a:rPr lang="en-US" altLang="zh-CN" dirty="0">
                <a:latin typeface="宋体" panose="02010600030101010101" pitchFamily="2" charset="-122"/>
              </a:rPr>
              <a:t>∈[</a:t>
            </a:r>
            <a:r>
              <a:rPr lang="en-US" altLang="zh-CN" i="1" dirty="0" err="1" smtClean="0"/>
              <a:t>x</a:t>
            </a:r>
            <a:r>
              <a:rPr lang="en-US" altLang="zh-CN" i="1" baseline="-30000" dirty="0" err="1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i="1" baseline="-30000" dirty="0" smtClean="0"/>
              <a:t>k+</a:t>
            </a:r>
            <a:r>
              <a:rPr lang="en-US" altLang="zh-CN" baseline="-30000" dirty="0" smtClean="0"/>
              <a:t>1</a:t>
            </a:r>
            <a:r>
              <a:rPr lang="en-US" altLang="zh-CN" dirty="0" smtClean="0">
                <a:latin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</a:rPr>
              <a:t>；然后在小区间上作线性插值，计算函数值。</a:t>
            </a:r>
            <a:endParaRPr lang="zh-CN" altLang="en-US" sz="1100" dirty="0"/>
          </a:p>
        </p:txBody>
      </p:sp>
      <p:graphicFrame>
        <p:nvGraphicFramePr>
          <p:cNvPr id="614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09424"/>
              </p:ext>
            </p:extLst>
          </p:nvPr>
        </p:nvGraphicFramePr>
        <p:xfrm>
          <a:off x="1339850" y="3500438"/>
          <a:ext cx="578643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Equation" r:id="rId5" imgW="2958840" imgH="660240" progId="Equation.DSMT4">
                  <p:embed/>
                </p:oleObj>
              </mc:Choice>
              <mc:Fallback>
                <p:oleObj name="Equation" r:id="rId5" imgW="2958840" imgH="660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500438"/>
                        <a:ext cx="5786438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207347"/>
              </p:ext>
            </p:extLst>
          </p:nvPr>
        </p:nvGraphicFramePr>
        <p:xfrm>
          <a:off x="2339752" y="5598750"/>
          <a:ext cx="4972051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Equation" r:id="rId7" imgW="4063680" imgH="1015920" progId="Equation.3">
                  <p:embed/>
                </p:oleObj>
              </mc:Choice>
              <mc:Fallback>
                <p:oleObj name="Equation" r:id="rId7" imgW="40636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598750"/>
                        <a:ext cx="4972051" cy="12430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5445224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964194-12CC-4210-847A-25F7818A828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04800" y="69215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在几何上就是用通过曲线</a:t>
            </a:r>
            <a:r>
              <a:rPr lang="en-GB" altLang="zh-CN" i="1" dirty="0"/>
              <a:t>n</a:t>
            </a:r>
            <a:r>
              <a:rPr lang="en-GB" altLang="zh-CN" dirty="0"/>
              <a:t>+1</a:t>
            </a:r>
            <a:r>
              <a:rPr lang="zh-CN" altLang="en-GB" dirty="0">
                <a:latin typeface="宋体" panose="02010600030101010101" pitchFamily="2" charset="-122"/>
              </a:rPr>
              <a:t>个点</a:t>
            </a:r>
            <a:r>
              <a:rPr lang="zh-CN" altLang="en-GB" dirty="0"/>
              <a:t>(</a:t>
            </a:r>
            <a:r>
              <a:rPr lang="en-GB" altLang="zh-CN" i="1" dirty="0" err="1" smtClean="0"/>
              <a:t>x</a:t>
            </a:r>
            <a:r>
              <a:rPr lang="en-GB" altLang="zh-CN" i="1" baseline="-25000" dirty="0" err="1" smtClean="0"/>
              <a:t>k</a:t>
            </a:r>
            <a:r>
              <a:rPr lang="en-GB" altLang="zh-CN" dirty="0" smtClean="0"/>
              <a:t>, </a:t>
            </a:r>
            <a:r>
              <a:rPr lang="en-GB" altLang="zh-CN" i="1" dirty="0" err="1" smtClean="0"/>
              <a:t>y</a:t>
            </a:r>
            <a:r>
              <a:rPr lang="en-GB" altLang="zh-CN" i="1" baseline="-25000" dirty="0" err="1" smtClean="0"/>
              <a:t>k</a:t>
            </a:r>
            <a:r>
              <a:rPr lang="en-GB" altLang="zh-CN" dirty="0" smtClean="0"/>
              <a:t>)</a:t>
            </a:r>
            <a:r>
              <a:rPr lang="zh-CN" altLang="en-GB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</a:rPr>
              <a:t>折线，去近似代替曲线</a:t>
            </a:r>
            <a:r>
              <a:rPr lang="zh-CN" altLang="en-US" dirty="0"/>
              <a:t> 。故</a:t>
            </a:r>
            <a:r>
              <a:rPr lang="zh-CN" altLang="en-US" dirty="0">
                <a:solidFill>
                  <a:srgbClr val="0000FF"/>
                </a:solidFill>
              </a:rPr>
              <a:t>分段线性插值</a:t>
            </a:r>
            <a:r>
              <a:rPr lang="zh-CN" altLang="en-US" dirty="0"/>
              <a:t>又称</a:t>
            </a:r>
            <a:r>
              <a:rPr lang="zh-CN" altLang="en-US" b="1" dirty="0">
                <a:solidFill>
                  <a:srgbClr val="0000FF"/>
                </a:solidFill>
              </a:rPr>
              <a:t>折线插值</a:t>
            </a:r>
            <a:r>
              <a:rPr lang="zh-CN" altLang="en-US" dirty="0"/>
              <a:t>。</a:t>
            </a:r>
          </a:p>
        </p:txBody>
      </p:sp>
      <p:pic>
        <p:nvPicPr>
          <p:cNvPr id="84996" name="Picture 3" descr="image3"/>
          <p:cNvPicPr>
            <a:picLocks noChangeAspect="1" noChangeArrowheads="1"/>
          </p:cNvPicPr>
          <p:nvPr/>
        </p:nvPicPr>
        <p:blipFill>
          <a:blip r:embed="rId2">
            <a:lum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44675"/>
            <a:ext cx="4648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66050" y="6553200"/>
            <a:ext cx="685800" cy="304800"/>
          </a:xfrm>
          <a:prstGeom prst="actionButtonBackPrevious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8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FC2263-8B25-4359-AEAE-680672C45E6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2471" name="Rectangle 2"/>
          <p:cNvSpPr>
            <a:spLocks noChangeArrowheads="1"/>
          </p:cNvSpPr>
          <p:nvPr/>
        </p:nvSpPr>
        <p:spPr bwMode="auto">
          <a:xfrm>
            <a:off x="228600" y="533400"/>
            <a:ext cx="455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分段线性插值的余项估计式：</a:t>
            </a:r>
            <a:endParaRPr lang="zh-CN" altLang="en-US"/>
          </a:p>
        </p:txBody>
      </p:sp>
      <p:graphicFrame>
        <p:nvGraphicFramePr>
          <p:cNvPr id="62466" name="Object 3"/>
          <p:cNvGraphicFramePr>
            <a:graphicFrameLocks noChangeAspect="1"/>
          </p:cNvGraphicFramePr>
          <p:nvPr/>
        </p:nvGraphicFramePr>
        <p:xfrm>
          <a:off x="468313" y="1052513"/>
          <a:ext cx="77136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1" name="Equation" r:id="rId3" imgW="3416040" imgH="228600" progId="Equation.DSMT4">
                  <p:embed/>
                </p:oleObj>
              </mc:Choice>
              <mc:Fallback>
                <p:oleObj name="Equation" r:id="rId3" imgW="34160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52513"/>
                        <a:ext cx="77136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4"/>
          <p:cNvSpPr>
            <a:spLocks noChangeArrowheads="1"/>
          </p:cNvSpPr>
          <p:nvPr/>
        </p:nvSpPr>
        <p:spPr bwMode="auto">
          <a:xfrm>
            <a:off x="304800" y="1752600"/>
            <a:ext cx="246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/>
              <a:t>注意在[</a:t>
            </a:r>
            <a:r>
              <a:rPr lang="en-GB" altLang="zh-CN" i="1"/>
              <a:t>x</a:t>
            </a:r>
            <a:r>
              <a:rPr lang="en-GB" altLang="zh-CN" i="1" baseline="-25000"/>
              <a:t>i-</a:t>
            </a:r>
            <a:r>
              <a:rPr lang="en-GB" altLang="zh-CN" baseline="-25000"/>
              <a:t>1</a:t>
            </a:r>
            <a:r>
              <a:rPr lang="en-GB" altLang="zh-CN"/>
              <a:t>, </a:t>
            </a:r>
            <a:r>
              <a:rPr lang="en-GB" altLang="zh-CN" i="1"/>
              <a:t>x</a:t>
            </a:r>
            <a:r>
              <a:rPr lang="en-GB" altLang="zh-CN" i="1" baseline="-25000"/>
              <a:t>i</a:t>
            </a:r>
            <a:r>
              <a:rPr lang="en-GB" altLang="zh-CN"/>
              <a:t>]</a:t>
            </a:r>
            <a:r>
              <a:rPr lang="zh-CN" altLang="en-GB"/>
              <a:t>上</a:t>
            </a:r>
            <a:endParaRPr lang="zh-CN" altLang="en-US"/>
          </a:p>
        </p:txBody>
      </p:sp>
      <p:graphicFrame>
        <p:nvGraphicFramePr>
          <p:cNvPr id="62467" name="Object 5"/>
          <p:cNvGraphicFramePr>
            <a:graphicFrameLocks noChangeAspect="1"/>
          </p:cNvGraphicFramePr>
          <p:nvPr/>
        </p:nvGraphicFramePr>
        <p:xfrm>
          <a:off x="2557463" y="1773238"/>
          <a:ext cx="53609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2" name="Equation" r:id="rId5" imgW="2374560" imgH="253800" progId="Equation.DSMT4">
                  <p:embed/>
                </p:oleObj>
              </mc:Choice>
              <mc:Fallback>
                <p:oleObj name="Equation" r:id="rId5" imgW="23745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773238"/>
                        <a:ext cx="53609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6"/>
          <p:cNvSpPr>
            <a:spLocks noChangeArrowheads="1"/>
          </p:cNvSpPr>
          <p:nvPr/>
        </p:nvSpPr>
        <p:spPr bwMode="auto">
          <a:xfrm>
            <a:off x="323850" y="23495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推得</a:t>
            </a:r>
          </a:p>
        </p:txBody>
      </p:sp>
      <p:graphicFrame>
        <p:nvGraphicFramePr>
          <p:cNvPr id="62468" name="Object 7"/>
          <p:cNvGraphicFramePr>
            <a:graphicFrameLocks noChangeAspect="1"/>
          </p:cNvGraphicFramePr>
          <p:nvPr/>
        </p:nvGraphicFramePr>
        <p:xfrm>
          <a:off x="2268538" y="6270625"/>
          <a:ext cx="45386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Equation" r:id="rId7" imgW="1854000" imgH="228600" progId="Equation.3">
                  <p:embed/>
                </p:oleObj>
              </mc:Choice>
              <mc:Fallback>
                <p:oleObj name="Equation" r:id="rId7" imgW="1854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270625"/>
                        <a:ext cx="453866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Line 8"/>
          <p:cNvSpPr>
            <a:spLocks noChangeShapeType="1"/>
          </p:cNvSpPr>
          <p:nvPr/>
        </p:nvSpPr>
        <p:spPr bwMode="auto">
          <a:xfrm>
            <a:off x="0" y="61658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69" name="Object 9"/>
          <p:cNvGraphicFramePr>
            <a:graphicFrameLocks noChangeAspect="1"/>
          </p:cNvGraphicFramePr>
          <p:nvPr/>
        </p:nvGraphicFramePr>
        <p:xfrm>
          <a:off x="539750" y="2852738"/>
          <a:ext cx="7713663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4" name="Equation" r:id="rId9" imgW="3416040" imgH="634680" progId="Equation.DSMT4">
                  <p:embed/>
                </p:oleObj>
              </mc:Choice>
              <mc:Fallback>
                <p:oleObj name="Equation" r:id="rId9" imgW="3416040" imgH="634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7713663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377951" y="2364778"/>
            <a:ext cx="291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X</a:t>
            </a:r>
            <a:r>
              <a:rPr lang="zh-CN" altLang="en-US" sz="1600" dirty="0"/>
              <a:t>轴之下的开口向上的抛物线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483768" y="2355850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B8BA42-C144-46CF-93F9-09E543B2888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468313" y="4989513"/>
            <a:ext cx="815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/>
              <a:t>这表明，只要小区间长度</a:t>
            </a:r>
            <a:r>
              <a:rPr lang="en-GB" altLang="zh-CN" i="1" dirty="0" err="1"/>
              <a:t>h</a:t>
            </a:r>
            <a:r>
              <a:rPr lang="en-GB" altLang="zh-CN" i="1" baseline="-25000" dirty="0" err="1"/>
              <a:t>k</a:t>
            </a:r>
            <a:r>
              <a:rPr lang="zh-CN" altLang="en-GB" dirty="0"/>
              <a:t>充分小，便可保证              充分靠近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GB" dirty="0"/>
              <a:t> ，即                              时分段线性插值函数            收敛于被插函数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GB" dirty="0"/>
              <a:t> 。</a:t>
            </a:r>
            <a:endParaRPr lang="zh-CN" altLang="en-US" dirty="0"/>
          </a:p>
        </p:txBody>
      </p:sp>
      <p:graphicFrame>
        <p:nvGraphicFramePr>
          <p:cNvPr id="63490" name="Object 3"/>
          <p:cNvGraphicFramePr>
            <a:graphicFrameLocks noChangeAspect="1"/>
          </p:cNvGraphicFramePr>
          <p:nvPr/>
        </p:nvGraphicFramePr>
        <p:xfrm>
          <a:off x="6654800" y="5041900"/>
          <a:ext cx="885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3" imgW="355320" imgH="228600" progId="Equation.DSMT4">
                  <p:embed/>
                </p:oleObj>
              </mc:Choice>
              <mc:Fallback>
                <p:oleObj name="Equation" r:id="rId3" imgW="3553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5041900"/>
                        <a:ext cx="88582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2389188" y="5546725"/>
          <a:ext cx="23272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5" imgW="990360" imgH="279360" progId="Equation.DSMT4">
                  <p:embed/>
                </p:oleObj>
              </mc:Choice>
              <mc:Fallback>
                <p:oleObj name="Equation" r:id="rId5" imgW="9903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546725"/>
                        <a:ext cx="23272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5"/>
          <p:cNvGraphicFramePr>
            <a:graphicFrameLocks noChangeAspect="1"/>
          </p:cNvGraphicFramePr>
          <p:nvPr/>
        </p:nvGraphicFramePr>
        <p:xfrm>
          <a:off x="7380288" y="5522913"/>
          <a:ext cx="885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7" imgW="355320" imgH="228600" progId="Equation.DSMT4">
                  <p:embed/>
                </p:oleObj>
              </mc:Choice>
              <mc:Fallback>
                <p:oleObj name="Equation" r:id="rId7" imgW="3553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522913"/>
                        <a:ext cx="8858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6"/>
          <p:cNvGraphicFramePr>
            <a:graphicFrameLocks noChangeAspect="1"/>
          </p:cNvGraphicFramePr>
          <p:nvPr/>
        </p:nvGraphicFramePr>
        <p:xfrm>
          <a:off x="323850" y="620713"/>
          <a:ext cx="8208963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9" imgW="3543120" imgH="1574640" progId="Equation.DSMT4">
                  <p:embed/>
                </p:oleObj>
              </mc:Choice>
              <mc:Fallback>
                <p:oleObj name="Equation" r:id="rId9" imgW="3543120" imgH="1574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20713"/>
                        <a:ext cx="8208963" cy="375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539750" y="4437063"/>
            <a:ext cx="719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可见，分段线性插值的余项只依赖于</a:t>
            </a:r>
            <a:r>
              <a:rPr lang="zh-CN" altLang="en-US" dirty="0">
                <a:solidFill>
                  <a:srgbClr val="0000FF"/>
                </a:solidFill>
              </a:rPr>
              <a:t>二阶导数的界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3DFEB7-D752-4FA4-A45A-24D8176FFF7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457200" y="533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/>
              <a:t>由此显然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2051050" y="836613"/>
          <a:ext cx="16716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836613"/>
                        <a:ext cx="16716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1979613" y="1414463"/>
          <a:ext cx="27654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5" imgW="1155600" imgH="431640" progId="Equation.DSMT4">
                  <p:embed/>
                </p:oleObj>
              </mc:Choice>
              <mc:Fallback>
                <p:oleObj name="Equation" r:id="rId5" imgW="1155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14463"/>
                        <a:ext cx="27654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8" name="Group 5"/>
          <p:cNvGrpSpPr>
            <a:grpSpLocks/>
          </p:cNvGrpSpPr>
          <p:nvPr/>
        </p:nvGrpSpPr>
        <p:grpSpPr bwMode="auto">
          <a:xfrm>
            <a:off x="6388100" y="0"/>
            <a:ext cx="2755900" cy="366713"/>
            <a:chOff x="4024" y="0"/>
            <a:chExt cx="1736" cy="231"/>
          </a:xfrm>
        </p:grpSpPr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4024" y="0"/>
              <a:ext cx="1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4.3.1 </a:t>
              </a:r>
              <a:r>
                <a:rPr lang="zh-CN" altLang="en-US" sz="1800"/>
                <a:t>差商及其性质（续）</a:t>
              </a:r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>
              <a:off x="4059" y="210"/>
              <a:ext cx="1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844" name="Object 8"/>
          <p:cNvGraphicFramePr>
            <a:graphicFrameLocks noChangeAspect="1"/>
          </p:cNvGraphicFramePr>
          <p:nvPr/>
        </p:nvGraphicFramePr>
        <p:xfrm>
          <a:off x="755650" y="2565400"/>
          <a:ext cx="74882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7" imgW="3263760" imgH="228600" progId="Equation.DSMT4">
                  <p:embed/>
                </p:oleObj>
              </mc:Choice>
              <mc:Fallback>
                <p:oleObj name="Equation" r:id="rId7" imgW="32637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74882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9"/>
          <p:cNvGraphicFramePr>
            <a:graphicFrameLocks noChangeAspect="1"/>
          </p:cNvGraphicFramePr>
          <p:nvPr/>
        </p:nvGraphicFramePr>
        <p:xfrm>
          <a:off x="1187450" y="3644900"/>
          <a:ext cx="59039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590391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444914-0891-47CD-84AE-52C93E98B10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23850" y="765175"/>
          <a:ext cx="8297863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3" imgW="3466800" imgH="2006280" progId="Equation.DSMT4">
                  <p:embed/>
                </p:oleObj>
              </mc:Choice>
              <mc:Fallback>
                <p:oleObj name="Equation" r:id="rId3" imgW="3466800" imgH="2006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65175"/>
                        <a:ext cx="8297863" cy="416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5288" y="5229225"/>
            <a:ext cx="419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依次递推，可以得到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,…,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zh-CN" altLang="en-US"/>
              <a:t>。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68313" y="5805488"/>
            <a:ext cx="621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为写出系数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zh-CN" altLang="en-US"/>
              <a:t>的一般形式，需引进差商定义。</a:t>
            </a:r>
          </a:p>
        </p:txBody>
      </p:sp>
      <p:sp>
        <p:nvSpPr>
          <p:cNvPr id="37894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7895" name="Group 6"/>
          <p:cNvGrpSpPr>
            <a:grpSpLocks/>
          </p:cNvGrpSpPr>
          <p:nvPr/>
        </p:nvGrpSpPr>
        <p:grpSpPr bwMode="auto">
          <a:xfrm>
            <a:off x="6388100" y="0"/>
            <a:ext cx="2755900" cy="366713"/>
            <a:chOff x="4024" y="0"/>
            <a:chExt cx="1736" cy="231"/>
          </a:xfrm>
        </p:grpSpPr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4024" y="0"/>
              <a:ext cx="1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4.3.1 </a:t>
              </a:r>
              <a:r>
                <a:rPr lang="zh-CN" altLang="en-US" sz="1800"/>
                <a:t>差商及其性质（续）</a:t>
              </a: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4059" y="210"/>
              <a:ext cx="1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9040E2-44C2-432A-8C47-E8AC2B19709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8917" name="Text Box 2"/>
          <p:cNvSpPr txBox="1">
            <a:spLocks noChangeArrowheads="1"/>
          </p:cNvSpPr>
          <p:nvPr/>
        </p:nvSpPr>
        <p:spPr bwMode="auto">
          <a:xfrm>
            <a:off x="592138" y="496888"/>
            <a:ext cx="7724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4.3  </a:t>
            </a:r>
            <a:r>
              <a:rPr lang="zh-CN" altLang="en-US"/>
              <a:t>设已知函数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en-US" altLang="zh-CN"/>
              <a:t>+1</a:t>
            </a:r>
            <a:r>
              <a:rPr lang="zh-CN" altLang="en-US"/>
              <a:t>个互异节点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上的函数值为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25000"/>
              <a:t>j</a:t>
            </a:r>
            <a:r>
              <a:rPr lang="en-US" altLang="zh-CN"/>
              <a:t>) (</a:t>
            </a:r>
            <a:r>
              <a:rPr lang="en-US" altLang="zh-CN" i="1"/>
              <a:t>j</a:t>
            </a:r>
            <a:r>
              <a:rPr lang="en-US" altLang="zh-CN"/>
              <a:t>=0,1,…,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，称</a:t>
            </a:r>
            <a:endParaRPr lang="zh-CN" altLang="en-US" baseline="-25000"/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684213" y="1844675"/>
          <a:ext cx="21272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3" imgW="888840" imgH="469800" progId="Equation.DSMT4">
                  <p:embed/>
                </p:oleObj>
              </mc:Choice>
              <mc:Fallback>
                <p:oleObj name="Equation" r:id="rId3" imgW="88884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212725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895600" y="2152650"/>
            <a:ext cx="552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为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关于节点</a:t>
            </a:r>
            <a:r>
              <a:rPr lang="en-US" altLang="zh-CN" i="1"/>
              <a:t>x</a:t>
            </a:r>
            <a:r>
              <a:rPr lang="en-US" altLang="zh-CN" i="1" baseline="-25000"/>
              <a:t> i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i="1" baseline="-25000"/>
              <a:t>j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阶差商或均差，</a:t>
            </a:r>
            <a:endParaRPr lang="zh-CN" altLang="en-US" b="1" i="1" baseline="-25000">
              <a:solidFill>
                <a:srgbClr val="FF0000"/>
              </a:solidFill>
            </a:endParaRP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611188" y="3233738"/>
            <a:ext cx="243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记作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i="1" baseline="-25000"/>
              <a:t> i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i="1" baseline="-25000"/>
              <a:t>j</a:t>
            </a:r>
            <a:r>
              <a:rPr lang="en-US" altLang="zh-CN"/>
              <a:t> ]</a:t>
            </a:r>
            <a:r>
              <a:rPr lang="zh-CN" altLang="en-US"/>
              <a:t>，即</a:t>
            </a:r>
          </a:p>
        </p:txBody>
      </p:sp>
      <p:graphicFrame>
        <p:nvGraphicFramePr>
          <p:cNvPr id="38915" name="Object 6"/>
          <p:cNvGraphicFramePr>
            <a:graphicFrameLocks noChangeAspect="1"/>
          </p:cNvGraphicFramePr>
          <p:nvPr/>
        </p:nvGraphicFramePr>
        <p:xfrm>
          <a:off x="2411413" y="3789363"/>
          <a:ext cx="36766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5" imgW="1536480" imgH="469800" progId="Equation.DSMT4">
                  <p:embed/>
                </p:oleObj>
              </mc:Choice>
              <mc:Fallback>
                <p:oleObj name="Equation" r:id="rId5" imgW="153648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367665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1" name="Group 8"/>
          <p:cNvGrpSpPr>
            <a:grpSpLocks/>
          </p:cNvGrpSpPr>
          <p:nvPr/>
        </p:nvGrpSpPr>
        <p:grpSpPr bwMode="auto">
          <a:xfrm>
            <a:off x="6388100" y="0"/>
            <a:ext cx="2755900" cy="366713"/>
            <a:chOff x="4024" y="0"/>
            <a:chExt cx="1736" cy="231"/>
          </a:xfrm>
        </p:grpSpPr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4024" y="0"/>
              <a:ext cx="1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4.3.1 </a:t>
              </a:r>
              <a:r>
                <a:rPr lang="zh-CN" altLang="en-US" sz="1800"/>
                <a:t>差商及其性质（续）</a:t>
              </a:r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4059" y="210"/>
              <a:ext cx="1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5CE14C-9B11-4041-AF1A-0EF1F23A684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39938" name="Object 11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4994275"/>
          <a:ext cx="59039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3" imgW="3085920" imgH="660240" progId="Equation.DSMT4">
                  <p:embed/>
                </p:oleObj>
              </mc:Choice>
              <mc:Fallback>
                <p:oleObj name="Equation" r:id="rId3" imgW="3085920" imgH="660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94275"/>
                        <a:ext cx="590391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2"/>
          <p:cNvSpPr txBox="1">
            <a:spLocks noChangeArrowheads="1"/>
          </p:cNvSpPr>
          <p:nvPr/>
        </p:nvSpPr>
        <p:spPr bwMode="auto">
          <a:xfrm>
            <a:off x="539750" y="935038"/>
            <a:ext cx="501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称一阶差商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i="1" baseline="-25000"/>
              <a:t> i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i="1" baseline="-25000"/>
              <a:t>j</a:t>
            </a:r>
            <a:r>
              <a:rPr lang="en-US" altLang="zh-CN"/>
              <a:t> ]</a:t>
            </a:r>
            <a:r>
              <a:rPr lang="zh-CN" altLang="en-US"/>
              <a:t>和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i="1" baseline="-25000"/>
              <a:t> j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 ]</a:t>
            </a:r>
            <a:r>
              <a:rPr lang="zh-CN" altLang="en-US"/>
              <a:t>的差商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508625" y="647700"/>
          <a:ext cx="29464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5" imgW="1231560" imgH="457200" progId="Equation.DSMT4">
                  <p:embed/>
                </p:oleObj>
              </mc:Choice>
              <mc:Fallback>
                <p:oleObj name="Equation" r:id="rId5" imgW="12315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647700"/>
                        <a:ext cx="29464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684213" y="1844675"/>
            <a:ext cx="588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为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关于节点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 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阶差商或均差</a:t>
            </a:r>
            <a:r>
              <a:rPr lang="zh-CN" altLang="en-US" dirty="0"/>
              <a:t>，</a:t>
            </a:r>
          </a:p>
        </p:txBody>
      </p:sp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611188" y="2735263"/>
            <a:ext cx="288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记作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i="1" baseline="-25000"/>
              <a:t> i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i="1" baseline="-25000"/>
              <a:t>j</a:t>
            </a:r>
            <a:r>
              <a:rPr lang="en-US" altLang="zh-CN"/>
              <a:t> 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 ]</a:t>
            </a:r>
            <a:r>
              <a:rPr lang="zh-CN" altLang="en-US"/>
              <a:t>，即</a:t>
            </a:r>
          </a:p>
        </p:txBody>
      </p:sp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2484438" y="3213100"/>
          <a:ext cx="49815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7" imgW="2082600" imgH="457200" progId="Equation.DSMT4">
                  <p:embed/>
                </p:oleObj>
              </mc:Choice>
              <mc:Fallback>
                <p:oleObj name="Equation" r:id="rId7" imgW="2082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13100"/>
                        <a:ext cx="4981575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680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一般地，称</a:t>
            </a:r>
            <a:r>
              <a:rPr lang="en-US" altLang="zh-CN" i="1" dirty="0"/>
              <a:t>k</a:t>
            </a:r>
            <a:r>
              <a:rPr lang="en-US" altLang="zh-CN" dirty="0"/>
              <a:t>-1</a:t>
            </a:r>
            <a:r>
              <a:rPr lang="zh-CN" altLang="en-US" dirty="0"/>
              <a:t>阶差商的差商为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阶差商或均差</a:t>
            </a:r>
            <a:r>
              <a:rPr lang="zh-CN" altLang="en-US" dirty="0"/>
              <a:t>，即</a:t>
            </a:r>
          </a:p>
        </p:txBody>
      </p:sp>
      <p:grpSp>
        <p:nvGrpSpPr>
          <p:cNvPr id="39946" name="Group 8"/>
          <p:cNvGrpSpPr>
            <a:grpSpLocks/>
          </p:cNvGrpSpPr>
          <p:nvPr/>
        </p:nvGrpSpPr>
        <p:grpSpPr bwMode="auto">
          <a:xfrm>
            <a:off x="6388100" y="0"/>
            <a:ext cx="2755900" cy="366713"/>
            <a:chOff x="4024" y="0"/>
            <a:chExt cx="1736" cy="231"/>
          </a:xfrm>
        </p:grpSpPr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4024" y="0"/>
              <a:ext cx="1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4.3.1 </a:t>
              </a:r>
              <a:r>
                <a:rPr lang="zh-CN" altLang="en-US" sz="1800"/>
                <a:t>差商及其性质（续）</a:t>
              </a:r>
            </a:p>
          </p:txBody>
        </p:sp>
        <p:sp>
          <p:nvSpPr>
            <p:cNvPr id="39948" name="Line 10"/>
            <p:cNvSpPr>
              <a:spLocks noChangeShapeType="1"/>
            </p:cNvSpPr>
            <p:nvPr/>
          </p:nvSpPr>
          <p:spPr bwMode="auto">
            <a:xfrm>
              <a:off x="4059" y="210"/>
              <a:ext cx="1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64EA92-6664-4921-9757-756F56B013B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468313" y="549275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实际计算时，通常将差商排成表格形式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差商表。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例如给定函数表</a:t>
            </a:r>
            <a:endParaRPr lang="zh-CN" altLang="en-US"/>
          </a:p>
        </p:txBody>
      </p:sp>
      <p:grpSp>
        <p:nvGrpSpPr>
          <p:cNvPr id="81924" name="Group 3"/>
          <p:cNvGrpSpPr>
            <a:grpSpLocks/>
          </p:cNvGrpSpPr>
          <p:nvPr/>
        </p:nvGrpSpPr>
        <p:grpSpPr bwMode="auto">
          <a:xfrm>
            <a:off x="0" y="3860800"/>
            <a:ext cx="9144000" cy="2667000"/>
            <a:chOff x="-3" y="-3"/>
            <a:chExt cx="3820" cy="1330"/>
          </a:xfrm>
        </p:grpSpPr>
        <p:grpSp>
          <p:nvGrpSpPr>
            <p:cNvPr id="81949" name="Group 4"/>
            <p:cNvGrpSpPr>
              <a:grpSpLocks/>
            </p:cNvGrpSpPr>
            <p:nvPr/>
          </p:nvGrpSpPr>
          <p:grpSpPr bwMode="auto">
            <a:xfrm>
              <a:off x="0" y="0"/>
              <a:ext cx="3814" cy="1324"/>
              <a:chOff x="0" y="0"/>
              <a:chExt cx="3814" cy="1324"/>
            </a:xfrm>
          </p:grpSpPr>
          <p:grpSp>
            <p:nvGrpSpPr>
              <p:cNvPr id="8195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10" cy="384"/>
                <a:chOff x="0" y="0"/>
                <a:chExt cx="710" cy="384"/>
              </a:xfrm>
            </p:grpSpPr>
            <p:sp>
              <p:nvSpPr>
                <p:cNvPr id="81979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i="1"/>
                    <a:t>x</a:t>
                  </a:r>
                  <a:r>
                    <a:rPr lang="en-US" altLang="zh-CN" sz="2800" i="1" baseline="-30000"/>
                    <a:t>k</a:t>
                  </a:r>
                  <a:endParaRPr lang="en-US" altLang="zh-CN" sz="2800" i="1"/>
                </a:p>
                <a:p>
                  <a:pPr algn="ctr"/>
                  <a:endParaRPr lang="en-US" altLang="zh-CN" sz="2800"/>
                </a:p>
              </p:txBody>
            </p:sp>
            <p:sp>
              <p:nvSpPr>
                <p:cNvPr id="81980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1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52" name="Group 8"/>
              <p:cNvGrpSpPr>
                <a:grpSpLocks/>
              </p:cNvGrpSpPr>
              <p:nvPr/>
            </p:nvGrpSpPr>
            <p:grpSpPr bwMode="auto">
              <a:xfrm>
                <a:off x="710" y="0"/>
                <a:ext cx="722" cy="384"/>
                <a:chOff x="710" y="0"/>
                <a:chExt cx="722" cy="384"/>
              </a:xfrm>
            </p:grpSpPr>
            <p:sp>
              <p:nvSpPr>
                <p:cNvPr id="81977" name="Rectangle 9"/>
                <p:cNvSpPr>
                  <a:spLocks noChangeArrowheads="1"/>
                </p:cNvSpPr>
                <p:nvPr/>
              </p:nvSpPr>
              <p:spPr bwMode="auto">
                <a:xfrm>
                  <a:off x="753" y="0"/>
                  <a:ext cx="6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i="1"/>
                    <a:t>f</a:t>
                  </a:r>
                  <a:r>
                    <a:rPr lang="en-US" altLang="zh-CN" sz="2800"/>
                    <a:t> (</a:t>
                  </a:r>
                  <a:r>
                    <a:rPr lang="en-US" altLang="zh-CN" sz="2800" i="1"/>
                    <a:t>x</a:t>
                  </a:r>
                  <a:r>
                    <a:rPr lang="en-US" altLang="zh-CN" sz="2800" i="1" baseline="-30000"/>
                    <a:t>k</a:t>
                  </a:r>
                  <a:r>
                    <a:rPr lang="en-US" altLang="zh-CN" sz="2800"/>
                    <a:t>)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78" name="Rectangle 10"/>
                <p:cNvSpPr>
                  <a:spLocks noChangeArrowheads="1"/>
                </p:cNvSpPr>
                <p:nvPr/>
              </p:nvSpPr>
              <p:spPr bwMode="auto">
                <a:xfrm>
                  <a:off x="710" y="0"/>
                  <a:ext cx="72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53" name="Group 11"/>
              <p:cNvGrpSpPr>
                <a:grpSpLocks/>
              </p:cNvGrpSpPr>
              <p:nvPr/>
            </p:nvGrpSpPr>
            <p:grpSpPr bwMode="auto">
              <a:xfrm>
                <a:off x="1432" y="0"/>
                <a:ext cx="794" cy="384"/>
                <a:chOff x="1432" y="0"/>
                <a:chExt cx="794" cy="384"/>
              </a:xfrm>
            </p:grpSpPr>
            <p:sp>
              <p:nvSpPr>
                <p:cNvPr id="81975" name="Rectangle 12"/>
                <p:cNvSpPr>
                  <a:spLocks noChangeArrowheads="1"/>
                </p:cNvSpPr>
                <p:nvPr/>
              </p:nvSpPr>
              <p:spPr bwMode="auto">
                <a:xfrm>
                  <a:off x="1475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一阶差商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76" name="Rectangle 13"/>
                <p:cNvSpPr>
                  <a:spLocks noChangeArrowheads="1"/>
                </p:cNvSpPr>
                <p:nvPr/>
              </p:nvSpPr>
              <p:spPr bwMode="auto">
                <a:xfrm>
                  <a:off x="1432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54" name="Group 14"/>
              <p:cNvGrpSpPr>
                <a:grpSpLocks/>
              </p:cNvGrpSpPr>
              <p:nvPr/>
            </p:nvGrpSpPr>
            <p:grpSpPr bwMode="auto">
              <a:xfrm>
                <a:off x="2226" y="0"/>
                <a:ext cx="794" cy="384"/>
                <a:chOff x="2226" y="0"/>
                <a:chExt cx="794" cy="384"/>
              </a:xfrm>
            </p:grpSpPr>
            <p:sp>
              <p:nvSpPr>
                <p:cNvPr id="81973" name="Rectangle 15"/>
                <p:cNvSpPr>
                  <a:spLocks noChangeArrowheads="1"/>
                </p:cNvSpPr>
                <p:nvPr/>
              </p:nvSpPr>
              <p:spPr bwMode="auto">
                <a:xfrm>
                  <a:off x="2269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二阶差商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74" name="Rectangle 16"/>
                <p:cNvSpPr>
                  <a:spLocks noChangeArrowheads="1"/>
                </p:cNvSpPr>
                <p:nvPr/>
              </p:nvSpPr>
              <p:spPr bwMode="auto">
                <a:xfrm>
                  <a:off x="2226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55" name="Group 17"/>
              <p:cNvGrpSpPr>
                <a:grpSpLocks/>
              </p:cNvGrpSpPr>
              <p:nvPr/>
            </p:nvGrpSpPr>
            <p:grpSpPr bwMode="auto">
              <a:xfrm>
                <a:off x="3020" y="0"/>
                <a:ext cx="794" cy="384"/>
                <a:chOff x="3020" y="0"/>
                <a:chExt cx="794" cy="384"/>
              </a:xfrm>
            </p:grpSpPr>
            <p:sp>
              <p:nvSpPr>
                <p:cNvPr id="81971" name="Rectangle 18"/>
                <p:cNvSpPr>
                  <a:spLocks noChangeArrowheads="1"/>
                </p:cNvSpPr>
                <p:nvPr/>
              </p:nvSpPr>
              <p:spPr bwMode="auto">
                <a:xfrm>
                  <a:off x="3063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三阶差商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72" name="Rectangle 19"/>
                <p:cNvSpPr>
                  <a:spLocks noChangeArrowheads="1"/>
                </p:cNvSpPr>
                <p:nvPr/>
              </p:nvSpPr>
              <p:spPr bwMode="auto">
                <a:xfrm>
                  <a:off x="3020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56" name="Group 20"/>
              <p:cNvGrpSpPr>
                <a:grpSpLocks/>
              </p:cNvGrpSpPr>
              <p:nvPr/>
            </p:nvGrpSpPr>
            <p:grpSpPr bwMode="auto">
              <a:xfrm>
                <a:off x="0" y="384"/>
                <a:ext cx="710" cy="940"/>
                <a:chOff x="0" y="384"/>
                <a:chExt cx="710" cy="940"/>
              </a:xfrm>
            </p:grpSpPr>
            <p:sp>
              <p:nvSpPr>
                <p:cNvPr id="81969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24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x</a:t>
                  </a:r>
                  <a:r>
                    <a:rPr lang="en-US" altLang="zh-CN" baseline="-30000"/>
                    <a:t>0</a:t>
                  </a:r>
                  <a:endParaRPr lang="en-US" altLang="zh-CN"/>
                </a:p>
                <a:p>
                  <a:pPr algn="ctr"/>
                  <a:r>
                    <a:rPr lang="en-US" altLang="zh-CN" i="1"/>
                    <a:t>x</a:t>
                  </a:r>
                  <a:r>
                    <a:rPr lang="en-US" altLang="zh-CN" baseline="-30000"/>
                    <a:t>1</a:t>
                  </a:r>
                  <a:endParaRPr lang="en-US" altLang="zh-CN"/>
                </a:p>
                <a:p>
                  <a:pPr algn="ctr"/>
                  <a:r>
                    <a:rPr lang="en-US" altLang="zh-CN" i="1"/>
                    <a:t>x</a:t>
                  </a:r>
                  <a:r>
                    <a:rPr lang="en-US" altLang="zh-CN" baseline="-30000"/>
                    <a:t>2</a:t>
                  </a:r>
                  <a:endParaRPr lang="en-US" altLang="zh-CN"/>
                </a:p>
                <a:p>
                  <a:pPr algn="ctr"/>
                  <a:r>
                    <a:rPr lang="en-US" altLang="zh-CN" i="1"/>
                    <a:t>x</a:t>
                  </a:r>
                  <a:r>
                    <a:rPr lang="en-US" altLang="zh-CN" baseline="-30000"/>
                    <a:t>3</a:t>
                  </a:r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70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10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57" name="Group 23"/>
              <p:cNvGrpSpPr>
                <a:grpSpLocks/>
              </p:cNvGrpSpPr>
              <p:nvPr/>
            </p:nvGrpSpPr>
            <p:grpSpPr bwMode="auto">
              <a:xfrm>
                <a:off x="710" y="384"/>
                <a:ext cx="722" cy="940"/>
                <a:chOff x="710" y="384"/>
                <a:chExt cx="722" cy="940"/>
              </a:xfrm>
            </p:grpSpPr>
            <p:sp>
              <p:nvSpPr>
                <p:cNvPr id="81967" name="Rectangle 24"/>
                <p:cNvSpPr>
                  <a:spLocks noChangeArrowheads="1"/>
                </p:cNvSpPr>
                <p:nvPr/>
              </p:nvSpPr>
              <p:spPr bwMode="auto">
                <a:xfrm>
                  <a:off x="753" y="384"/>
                  <a:ext cx="636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f</a:t>
                  </a:r>
                  <a:r>
                    <a:rPr lang="en-US" altLang="zh-CN"/>
                    <a:t>(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0</a:t>
                  </a:r>
                  <a:r>
                    <a:rPr lang="en-US" altLang="zh-CN"/>
                    <a:t>)</a:t>
                  </a:r>
                </a:p>
                <a:p>
                  <a:pPr algn="ctr"/>
                  <a:r>
                    <a:rPr lang="en-US" altLang="zh-CN" i="1"/>
                    <a:t>f</a:t>
                  </a:r>
                  <a:r>
                    <a:rPr lang="en-US" altLang="zh-CN"/>
                    <a:t>(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1</a:t>
                  </a:r>
                  <a:r>
                    <a:rPr lang="en-US" altLang="zh-CN"/>
                    <a:t>)</a:t>
                  </a:r>
                </a:p>
                <a:p>
                  <a:pPr algn="ctr"/>
                  <a:r>
                    <a:rPr lang="en-US" altLang="zh-CN" i="1"/>
                    <a:t>f</a:t>
                  </a:r>
                  <a:r>
                    <a:rPr lang="en-US" altLang="zh-CN"/>
                    <a:t>(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2</a:t>
                  </a:r>
                  <a:r>
                    <a:rPr lang="en-US" altLang="zh-CN"/>
                    <a:t>)</a:t>
                  </a:r>
                </a:p>
                <a:p>
                  <a:pPr algn="ctr"/>
                  <a:r>
                    <a:rPr lang="en-US" altLang="zh-CN" i="1"/>
                    <a:t>f</a:t>
                  </a:r>
                  <a:r>
                    <a:rPr lang="en-US" altLang="zh-CN"/>
                    <a:t>(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3</a:t>
                  </a:r>
                  <a:r>
                    <a:rPr lang="en-US" altLang="zh-CN"/>
                    <a:t>)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68" name="Rectangle 25"/>
                <p:cNvSpPr>
                  <a:spLocks noChangeArrowheads="1"/>
                </p:cNvSpPr>
                <p:nvPr/>
              </p:nvSpPr>
              <p:spPr bwMode="auto">
                <a:xfrm>
                  <a:off x="710" y="384"/>
                  <a:ext cx="722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58" name="Group 26"/>
              <p:cNvGrpSpPr>
                <a:grpSpLocks/>
              </p:cNvGrpSpPr>
              <p:nvPr/>
            </p:nvGrpSpPr>
            <p:grpSpPr bwMode="auto">
              <a:xfrm>
                <a:off x="1432" y="384"/>
                <a:ext cx="794" cy="940"/>
                <a:chOff x="1432" y="384"/>
                <a:chExt cx="794" cy="940"/>
              </a:xfrm>
            </p:grpSpPr>
            <p:sp>
              <p:nvSpPr>
                <p:cNvPr id="81965" name="Rectangle 27"/>
                <p:cNvSpPr>
                  <a:spLocks noChangeArrowheads="1"/>
                </p:cNvSpPr>
                <p:nvPr/>
              </p:nvSpPr>
              <p:spPr bwMode="auto">
                <a:xfrm>
                  <a:off x="1475" y="384"/>
                  <a:ext cx="708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f </a:t>
                  </a:r>
                  <a:r>
                    <a:rPr lang="en-US" altLang="zh-CN"/>
                    <a:t>[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0</a:t>
                  </a:r>
                  <a:r>
                    <a:rPr lang="en-US" altLang="zh-CN"/>
                    <a:t>,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1</a:t>
                  </a:r>
                  <a:r>
                    <a:rPr lang="en-US" altLang="zh-CN"/>
                    <a:t>]</a:t>
                  </a:r>
                </a:p>
                <a:p>
                  <a:pPr algn="ctr"/>
                  <a:r>
                    <a:rPr lang="en-US" altLang="zh-CN" i="1"/>
                    <a:t>f </a:t>
                  </a:r>
                  <a:r>
                    <a:rPr lang="en-US" altLang="zh-CN"/>
                    <a:t>[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1</a:t>
                  </a:r>
                  <a:r>
                    <a:rPr lang="en-US" altLang="zh-CN"/>
                    <a:t>,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2</a:t>
                  </a:r>
                  <a:r>
                    <a:rPr lang="en-US" altLang="zh-CN"/>
                    <a:t>]</a:t>
                  </a:r>
                </a:p>
                <a:p>
                  <a:pPr algn="ctr"/>
                  <a:r>
                    <a:rPr lang="en-US" altLang="zh-CN" i="1"/>
                    <a:t>f </a:t>
                  </a:r>
                  <a:r>
                    <a:rPr lang="en-US" altLang="zh-CN"/>
                    <a:t>[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2</a:t>
                  </a:r>
                  <a:r>
                    <a:rPr lang="en-US" altLang="zh-CN"/>
                    <a:t>,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3</a:t>
                  </a:r>
                  <a:r>
                    <a:rPr lang="en-US" altLang="zh-CN"/>
                    <a:t>]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66" name="Rectangle 28"/>
                <p:cNvSpPr>
                  <a:spLocks noChangeArrowheads="1"/>
                </p:cNvSpPr>
                <p:nvPr/>
              </p:nvSpPr>
              <p:spPr bwMode="auto">
                <a:xfrm>
                  <a:off x="1432" y="384"/>
                  <a:ext cx="794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59" name="Group 29"/>
              <p:cNvGrpSpPr>
                <a:grpSpLocks/>
              </p:cNvGrpSpPr>
              <p:nvPr/>
            </p:nvGrpSpPr>
            <p:grpSpPr bwMode="auto">
              <a:xfrm>
                <a:off x="2226" y="384"/>
                <a:ext cx="794" cy="940"/>
                <a:chOff x="2226" y="384"/>
                <a:chExt cx="794" cy="940"/>
              </a:xfrm>
            </p:grpSpPr>
            <p:sp>
              <p:nvSpPr>
                <p:cNvPr id="81963" name="Rectangle 30"/>
                <p:cNvSpPr>
                  <a:spLocks noChangeArrowheads="1"/>
                </p:cNvSpPr>
                <p:nvPr/>
              </p:nvSpPr>
              <p:spPr bwMode="auto">
                <a:xfrm>
                  <a:off x="2269" y="384"/>
                  <a:ext cx="708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f </a:t>
                  </a:r>
                  <a:r>
                    <a:rPr lang="en-US" altLang="zh-CN"/>
                    <a:t>[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0</a:t>
                  </a:r>
                  <a:r>
                    <a:rPr lang="en-US" altLang="zh-CN"/>
                    <a:t>,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1</a:t>
                  </a:r>
                  <a:r>
                    <a:rPr lang="en-US" altLang="zh-CN"/>
                    <a:t>,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2</a:t>
                  </a:r>
                  <a:r>
                    <a:rPr lang="en-US" altLang="zh-CN"/>
                    <a:t>]</a:t>
                  </a:r>
                </a:p>
                <a:p>
                  <a:pPr algn="ctr"/>
                  <a:r>
                    <a:rPr lang="en-US" altLang="zh-CN" i="1"/>
                    <a:t>f </a:t>
                  </a:r>
                  <a:r>
                    <a:rPr lang="en-US" altLang="zh-CN"/>
                    <a:t>[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1</a:t>
                  </a:r>
                  <a:r>
                    <a:rPr lang="en-US" altLang="zh-CN"/>
                    <a:t>,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2</a:t>
                  </a:r>
                  <a:r>
                    <a:rPr lang="en-US" altLang="zh-CN"/>
                    <a:t>,</a:t>
                  </a:r>
                  <a:r>
                    <a:rPr lang="en-US" altLang="zh-CN" i="1"/>
                    <a:t>x</a:t>
                  </a:r>
                  <a:r>
                    <a:rPr lang="en-US" altLang="zh-CN" baseline="-30000"/>
                    <a:t>3</a:t>
                  </a:r>
                  <a:r>
                    <a:rPr lang="en-US" altLang="zh-CN"/>
                    <a:t>]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64" name="Rectangle 31"/>
                <p:cNvSpPr>
                  <a:spLocks noChangeArrowheads="1"/>
                </p:cNvSpPr>
                <p:nvPr/>
              </p:nvSpPr>
              <p:spPr bwMode="auto">
                <a:xfrm>
                  <a:off x="2226" y="384"/>
                  <a:ext cx="794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60" name="Group 32"/>
              <p:cNvGrpSpPr>
                <a:grpSpLocks/>
              </p:cNvGrpSpPr>
              <p:nvPr/>
            </p:nvGrpSpPr>
            <p:grpSpPr bwMode="auto">
              <a:xfrm>
                <a:off x="3020" y="384"/>
                <a:ext cx="794" cy="940"/>
                <a:chOff x="3020" y="384"/>
                <a:chExt cx="794" cy="940"/>
              </a:xfrm>
            </p:grpSpPr>
            <p:sp>
              <p:nvSpPr>
                <p:cNvPr id="81961" name="Rectangle 33"/>
                <p:cNvSpPr>
                  <a:spLocks noChangeArrowheads="1"/>
                </p:cNvSpPr>
                <p:nvPr/>
              </p:nvSpPr>
              <p:spPr bwMode="auto">
                <a:xfrm>
                  <a:off x="3063" y="384"/>
                  <a:ext cx="708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i="1"/>
                    <a:t>f </a:t>
                  </a:r>
                  <a:r>
                    <a:rPr lang="en-US" altLang="zh-CN" sz="2000"/>
                    <a:t>[</a:t>
                  </a:r>
                  <a:r>
                    <a:rPr lang="en-US" altLang="zh-CN" sz="2000" i="1"/>
                    <a:t>x</a:t>
                  </a:r>
                  <a:r>
                    <a:rPr lang="en-US" altLang="zh-CN" sz="2000" baseline="-30000"/>
                    <a:t>0</a:t>
                  </a:r>
                  <a:r>
                    <a:rPr lang="en-US" altLang="zh-CN" sz="2000"/>
                    <a:t>,</a:t>
                  </a:r>
                  <a:r>
                    <a:rPr lang="en-US" altLang="zh-CN" sz="2000" i="1"/>
                    <a:t>x</a:t>
                  </a:r>
                  <a:r>
                    <a:rPr lang="en-US" altLang="zh-CN" sz="2000" baseline="-30000"/>
                    <a:t>1</a:t>
                  </a:r>
                  <a:r>
                    <a:rPr lang="en-US" altLang="zh-CN" sz="2000"/>
                    <a:t>,</a:t>
                  </a:r>
                  <a:r>
                    <a:rPr lang="en-US" altLang="zh-CN" sz="2000" i="1"/>
                    <a:t>x</a:t>
                  </a:r>
                  <a:r>
                    <a:rPr lang="en-US" altLang="zh-CN" sz="2000" baseline="-30000"/>
                    <a:t>2</a:t>
                  </a:r>
                  <a:r>
                    <a:rPr lang="en-US" altLang="zh-CN" sz="2000"/>
                    <a:t>,</a:t>
                  </a:r>
                  <a:r>
                    <a:rPr lang="en-US" altLang="zh-CN" sz="2000" i="1"/>
                    <a:t>x</a:t>
                  </a:r>
                  <a:r>
                    <a:rPr lang="en-US" altLang="zh-CN" sz="2000" baseline="-30000"/>
                    <a:t>3</a:t>
                  </a:r>
                  <a:r>
                    <a:rPr lang="en-US" altLang="zh-CN" sz="2000"/>
                    <a:t>]</a:t>
                  </a:r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81962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0" y="384"/>
                  <a:ext cx="794" cy="9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81950" name="Rectangle 35"/>
            <p:cNvSpPr>
              <a:spLocks noChangeArrowheads="1"/>
            </p:cNvSpPr>
            <p:nvPr/>
          </p:nvSpPr>
          <p:spPr bwMode="auto">
            <a:xfrm>
              <a:off x="-3" y="-3"/>
              <a:ext cx="3820" cy="13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9014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3410"/>
              </p:ext>
            </p:extLst>
          </p:nvPr>
        </p:nvGraphicFramePr>
        <p:xfrm>
          <a:off x="1331913" y="1557338"/>
          <a:ext cx="6096000" cy="14509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 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 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945" name="Text Box 56"/>
          <p:cNvSpPr txBox="1">
            <a:spLocks noChangeArrowheads="1"/>
          </p:cNvSpPr>
          <p:nvPr/>
        </p:nvSpPr>
        <p:spPr bwMode="auto">
          <a:xfrm>
            <a:off x="231775" y="314007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相应的差商表为</a:t>
            </a:r>
          </a:p>
        </p:txBody>
      </p:sp>
      <p:grpSp>
        <p:nvGrpSpPr>
          <p:cNvPr id="81946" name="Group 57"/>
          <p:cNvGrpSpPr>
            <a:grpSpLocks/>
          </p:cNvGrpSpPr>
          <p:nvPr/>
        </p:nvGrpSpPr>
        <p:grpSpPr bwMode="auto">
          <a:xfrm>
            <a:off x="6388100" y="0"/>
            <a:ext cx="2755900" cy="366713"/>
            <a:chOff x="4024" y="0"/>
            <a:chExt cx="1736" cy="231"/>
          </a:xfrm>
        </p:grpSpPr>
        <p:sp>
          <p:nvSpPr>
            <p:cNvPr id="81947" name="Rectangle 58"/>
            <p:cNvSpPr>
              <a:spLocks noChangeArrowheads="1"/>
            </p:cNvSpPr>
            <p:nvPr/>
          </p:nvSpPr>
          <p:spPr bwMode="auto">
            <a:xfrm>
              <a:off x="4024" y="0"/>
              <a:ext cx="1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4.3.1 </a:t>
              </a:r>
              <a:r>
                <a:rPr lang="zh-CN" altLang="en-US" sz="1800"/>
                <a:t>差商及其性质（续）</a:t>
              </a:r>
            </a:p>
          </p:txBody>
        </p:sp>
        <p:sp>
          <p:nvSpPr>
            <p:cNvPr id="81948" name="Line 59"/>
            <p:cNvSpPr>
              <a:spLocks noChangeShapeType="1"/>
            </p:cNvSpPr>
            <p:nvPr/>
          </p:nvSpPr>
          <p:spPr bwMode="auto">
            <a:xfrm>
              <a:off x="4059" y="210"/>
              <a:ext cx="1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97269"/>
              </p:ext>
            </p:extLst>
          </p:nvPr>
        </p:nvGraphicFramePr>
        <p:xfrm>
          <a:off x="2596650" y="3124038"/>
          <a:ext cx="2304603" cy="6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3" imgW="1536480" imgH="469800" progId="Equation.DSMT4">
                  <p:embed/>
                </p:oleObj>
              </mc:Choice>
              <mc:Fallback>
                <p:oleObj name="Equation" r:id="rId3" imgW="1536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650" y="3124038"/>
                        <a:ext cx="2304603" cy="63784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664386"/>
              </p:ext>
            </p:extLst>
          </p:nvPr>
        </p:nvGraphicFramePr>
        <p:xfrm>
          <a:off x="5076056" y="3019982"/>
          <a:ext cx="3571453" cy="70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Equation" r:id="rId5" imgW="2082600" imgH="457200" progId="Equation.DSMT4">
                  <p:embed/>
                </p:oleObj>
              </mc:Choice>
              <mc:Fallback>
                <p:oleObj name="Equation" r:id="rId5" imgW="2082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019982"/>
                        <a:ext cx="3571453" cy="70905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7238306"/>
              </p:ext>
            </p:extLst>
          </p:nvPr>
        </p:nvGraphicFramePr>
        <p:xfrm>
          <a:off x="4932040" y="5511620"/>
          <a:ext cx="4067944" cy="87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7" imgW="3085920" imgH="660240" progId="Equation.DSMT4">
                  <p:embed/>
                </p:oleObj>
              </mc:Choice>
              <mc:Fallback>
                <p:oleObj name="Equation" r:id="rId7" imgW="30859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511620"/>
                        <a:ext cx="4067944" cy="8706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787355" y="6424583"/>
            <a:ext cx="66649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全抄下，分子前面下减上，分母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大减小！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EBFE4B-7328-4D26-89A2-755DB278129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48126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95288" y="549275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4.3.2 </a:t>
            </a:r>
            <a:r>
              <a:rPr lang="zh-CN" altLang="en-US"/>
              <a:t>牛顿插值公式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92138" y="1144588"/>
            <a:ext cx="653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当把条件 </a:t>
            </a:r>
            <a:r>
              <a:rPr lang="en-US" altLang="zh-CN" i="1"/>
              <a:t>L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25000"/>
              <a:t>j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25000"/>
              <a:t>j</a:t>
            </a:r>
            <a:r>
              <a:rPr lang="en-US" altLang="zh-CN"/>
              <a:t>) (j=0,1,2,...,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依次代入公式</a:t>
            </a:r>
          </a:p>
        </p:txBody>
      </p:sp>
      <p:graphicFrame>
        <p:nvGraphicFramePr>
          <p:cNvPr id="40962" name="Object 8"/>
          <p:cNvGraphicFramePr>
            <a:graphicFrameLocks noChangeAspect="1"/>
          </p:cNvGraphicFramePr>
          <p:nvPr/>
        </p:nvGraphicFramePr>
        <p:xfrm>
          <a:off x="827088" y="1773238"/>
          <a:ext cx="6716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3" imgW="2806560" imgH="457200" progId="Equation.DSMT4">
                  <p:embed/>
                </p:oleObj>
              </mc:Choice>
              <mc:Fallback>
                <p:oleObj name="Equation" r:id="rId3" imgW="28065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67167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395288" y="2636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得</a:t>
            </a: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39750" y="3141663"/>
          <a:ext cx="8053388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5" imgW="3365280" imgH="1396800" progId="Equation.DSMT4">
                  <p:embed/>
                </p:oleObj>
              </mc:Choice>
              <mc:Fallback>
                <p:oleObj name="Equation" r:id="rId5" imgW="3365280" imgH="139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41663"/>
                        <a:ext cx="8053388" cy="302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奇秀山川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1892</Words>
  <Application>Microsoft Office PowerPoint</Application>
  <PresentationFormat>全屏显示(4:3)</PresentationFormat>
  <Paragraphs>310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맑은 고딕</vt:lpstr>
      <vt:lpstr>黑体</vt:lpstr>
      <vt:lpstr>隶书</vt:lpstr>
      <vt:lpstr>宋体</vt:lpstr>
      <vt:lpstr>Arial</vt:lpstr>
      <vt:lpstr>Gill Sans MT</vt:lpstr>
      <vt:lpstr>Tahoma</vt:lpstr>
      <vt:lpstr>Times New Roman</vt:lpstr>
      <vt:lpstr>Wingdings 2</vt:lpstr>
      <vt:lpstr>奇秀山川</vt:lpstr>
      <vt:lpstr>Equation</vt:lpstr>
      <vt:lpstr>Microsoft 公式 3.0</vt:lpstr>
      <vt:lpstr>Photo Editor 照片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ZQ&amp;NN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插值法与最小二乘法</dc:title>
  <dc:creator>NO1</dc:creator>
  <cp:lastModifiedBy>ASUS</cp:lastModifiedBy>
  <cp:revision>134</cp:revision>
  <dcterms:created xsi:type="dcterms:W3CDTF">2004-02-28T08:10:52Z</dcterms:created>
  <dcterms:modified xsi:type="dcterms:W3CDTF">2018-04-01T13:17:30Z</dcterms:modified>
</cp:coreProperties>
</file>