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39"/>
  </p:notesMasterIdLst>
  <p:handoutMasterIdLst>
    <p:handoutMasterId r:id="rId40"/>
  </p:handoutMasterIdLst>
  <p:sldIdLst>
    <p:sldId id="463" r:id="rId2"/>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533" r:id="rId26"/>
    <p:sldId id="534" r:id="rId27"/>
    <p:sldId id="535" r:id="rId28"/>
    <p:sldId id="536" r:id="rId29"/>
    <p:sldId id="537" r:id="rId30"/>
    <p:sldId id="538" r:id="rId31"/>
    <p:sldId id="539" r:id="rId32"/>
    <p:sldId id="540" r:id="rId33"/>
    <p:sldId id="541" r:id="rId34"/>
    <p:sldId id="542" r:id="rId35"/>
    <p:sldId id="487" r:id="rId36"/>
    <p:sldId id="488" r:id="rId37"/>
    <p:sldId id="489" r:id="rId38"/>
  </p:sldIdLst>
  <p:sldSz cx="9144000" cy="6858000" type="screen4x3"/>
  <p:notesSz cx="6735763" cy="98663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5" autoAdjust="0"/>
  </p:normalViewPr>
  <p:slideViewPr>
    <p:cSldViewPr>
      <p:cViewPr varScale="1">
        <p:scale>
          <a:sx n="79" d="100"/>
          <a:sy n="79" d="100"/>
        </p:scale>
        <p:origin x="114" y="6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2.wmf"/><Relationship Id="rId1" Type="http://schemas.openxmlformats.org/officeDocument/2006/relationships/image" Target="../media/image39.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43.wmf"/><Relationship Id="rId4"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e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14.wmf"/><Relationship Id="rId5" Type="http://schemas.openxmlformats.org/officeDocument/2006/relationships/image" Target="../media/image28.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3226395A-7145-4AE9-9983-1F72579D5393}" type="datetimeFigureOut">
              <a:rPr lang="zh-CN" altLang="en-US"/>
              <a:pPr>
                <a:defRPr/>
              </a:pPr>
              <a:t>2017/6/5</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7CFCED9-9EA6-41ED-80CA-4529FDAA105B}" type="slidenum">
              <a:rPr lang="zh-CN" altLang="en-US"/>
              <a:pPr/>
              <a:t>‹#›</a:t>
            </a:fld>
            <a:endParaRPr lang="zh-CN" altLang="en-US"/>
          </a:p>
        </p:txBody>
      </p:sp>
    </p:spTree>
    <p:extLst>
      <p:ext uri="{BB962C8B-B14F-4D97-AF65-F5344CB8AC3E}">
        <p14:creationId xmlns:p14="http://schemas.microsoft.com/office/powerpoint/2010/main" val="3424826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8915"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6020"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8"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8919"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C1C904-8BE3-4430-8A06-3305DD2911B4}" type="slidenum">
              <a:rPr lang="en-US" altLang="zh-CN"/>
              <a:pPr/>
              <a:t>‹#›</a:t>
            </a:fld>
            <a:endParaRPr lang="en-US" altLang="zh-CN"/>
          </a:p>
        </p:txBody>
      </p:sp>
    </p:spTree>
    <p:extLst>
      <p:ext uri="{BB962C8B-B14F-4D97-AF65-F5344CB8AC3E}">
        <p14:creationId xmlns:p14="http://schemas.microsoft.com/office/powerpoint/2010/main" val="4069007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E71A179C-425F-4A33-B415-762DEA6A72C0}" type="slidenum">
              <a:rPr lang="en-US" altLang="zh-CN"/>
              <a:pPr/>
              <a:t>‹#›</a:t>
            </a:fld>
            <a:endParaRPr lang="en-US" altLang="zh-CN"/>
          </a:p>
        </p:txBody>
      </p:sp>
    </p:spTree>
    <p:extLst>
      <p:ext uri="{BB962C8B-B14F-4D97-AF65-F5344CB8AC3E}">
        <p14:creationId xmlns:p14="http://schemas.microsoft.com/office/powerpoint/2010/main" val="2259179750"/>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Title 6"/>
          <p:cNvSpPr>
            <a:spLocks noGrp="1"/>
          </p:cNvSpPr>
          <p:nvPr>
            <p:ph type="title"/>
          </p:nvPr>
        </p:nvSpPr>
        <p:spPr/>
        <p:txBody>
          <a:bodyPr/>
          <a:lstStyle/>
          <a:p>
            <a:r>
              <a:rPr lang="zh-CN" altLang="en-US"/>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1F3334C0-4E36-400B-8548-3C316DBE7D11}" type="slidenum">
              <a:rPr lang="en-US" altLang="zh-CN"/>
              <a:pPr/>
              <a:t>‹#›</a:t>
            </a:fld>
            <a:endParaRPr lang="en-US" altLang="zh-CN"/>
          </a:p>
        </p:txBody>
      </p:sp>
    </p:spTree>
    <p:extLst>
      <p:ext uri="{BB962C8B-B14F-4D97-AF65-F5344CB8AC3E}">
        <p14:creationId xmlns:p14="http://schemas.microsoft.com/office/powerpoint/2010/main" val="3251276142"/>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FEC7379-7706-4484-B826-22FA5BE60B18}" type="slidenum">
              <a:rPr lang="en-US" altLang="zh-CN"/>
              <a:pPr/>
              <a:t>‹#›</a:t>
            </a:fld>
            <a:endParaRPr lang="en-US" altLang="zh-CN"/>
          </a:p>
        </p:txBody>
      </p:sp>
    </p:spTree>
    <p:extLst>
      <p:ext uri="{BB962C8B-B14F-4D97-AF65-F5344CB8AC3E}">
        <p14:creationId xmlns:p14="http://schemas.microsoft.com/office/powerpoint/2010/main" val="413346314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9" name="Title 18"/>
          <p:cNvSpPr>
            <a:spLocks noGrp="1"/>
          </p:cNvSpPr>
          <p:nvPr>
            <p:ph type="title"/>
          </p:nvPr>
        </p:nvSpPr>
        <p:spPr/>
        <p:txBody>
          <a:bodyPr/>
          <a:lstStyle/>
          <a:p>
            <a:r>
              <a:rPr lang="zh-CN" altLang="en-US"/>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E55CAE3-B4B2-4706-919F-088B43710DBB}" type="slidenum">
              <a:rPr lang="en-US" altLang="zh-CN"/>
              <a:pPr/>
              <a:t>‹#›</a:t>
            </a:fld>
            <a:endParaRPr lang="en-US" altLang="zh-CN"/>
          </a:p>
        </p:txBody>
      </p:sp>
    </p:spTree>
    <p:extLst>
      <p:ext uri="{BB962C8B-B14F-4D97-AF65-F5344CB8AC3E}">
        <p14:creationId xmlns:p14="http://schemas.microsoft.com/office/powerpoint/2010/main" val="900003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0821E421-BFD9-4F51-A2DE-E1466E415A1F}" type="slidenum">
              <a:rPr lang="en-US" altLang="zh-CN"/>
              <a:pPr/>
              <a:t>‹#›</a:t>
            </a:fld>
            <a:endParaRPr lang="en-US" altLang="zh-CN"/>
          </a:p>
        </p:txBody>
      </p:sp>
    </p:spTree>
    <p:extLst>
      <p:ext uri="{BB962C8B-B14F-4D97-AF65-F5344CB8AC3E}">
        <p14:creationId xmlns:p14="http://schemas.microsoft.com/office/powerpoint/2010/main" val="1476167037"/>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Title 13"/>
          <p:cNvSpPr>
            <a:spLocks noGrp="1"/>
          </p:cNvSpPr>
          <p:nvPr>
            <p:ph type="title"/>
          </p:nvPr>
        </p:nvSpPr>
        <p:spPr/>
        <p:txBody>
          <a:bodyPr/>
          <a:lstStyle/>
          <a:p>
            <a:r>
              <a:rPr lang="zh-CN" altLang="en-US"/>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36D7C11C-B7BE-483C-B5E7-F2167A3B1E2E}" type="slidenum">
              <a:rPr lang="en-US" altLang="zh-CN"/>
              <a:pPr/>
              <a:t>‹#›</a:t>
            </a:fld>
            <a:endParaRPr lang="en-US" altLang="zh-CN"/>
          </a:p>
        </p:txBody>
      </p:sp>
    </p:spTree>
    <p:extLst>
      <p:ext uri="{BB962C8B-B14F-4D97-AF65-F5344CB8AC3E}">
        <p14:creationId xmlns:p14="http://schemas.microsoft.com/office/powerpoint/2010/main" val="116732372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Title 15"/>
          <p:cNvSpPr>
            <a:spLocks noGrp="1"/>
          </p:cNvSpPr>
          <p:nvPr>
            <p:ph type="title"/>
          </p:nvPr>
        </p:nvSpPr>
        <p:spPr/>
        <p:txBody>
          <a:bodyPr/>
          <a:lstStyle/>
          <a:p>
            <a:r>
              <a:rPr lang="zh-CN" altLang="en-US"/>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850E88CD-7C89-4911-BCD1-D3BD7417076C}" type="slidenum">
              <a:rPr lang="en-US" altLang="zh-CN"/>
              <a:pPr/>
              <a:t>‹#›</a:t>
            </a:fld>
            <a:endParaRPr lang="en-US" altLang="zh-CN"/>
          </a:p>
        </p:txBody>
      </p:sp>
    </p:spTree>
    <p:extLst>
      <p:ext uri="{BB962C8B-B14F-4D97-AF65-F5344CB8AC3E}">
        <p14:creationId xmlns:p14="http://schemas.microsoft.com/office/powerpoint/2010/main" val="88158781"/>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6B5E0766-B55A-4B36-8476-08D2CFAA0BE0}" type="slidenum">
              <a:rPr lang="en-US" altLang="zh-CN"/>
              <a:pPr/>
              <a:t>‹#›</a:t>
            </a:fld>
            <a:endParaRPr lang="en-US" altLang="zh-CN"/>
          </a:p>
        </p:txBody>
      </p:sp>
    </p:spTree>
    <p:extLst>
      <p:ext uri="{BB962C8B-B14F-4D97-AF65-F5344CB8AC3E}">
        <p14:creationId xmlns:p14="http://schemas.microsoft.com/office/powerpoint/2010/main" val="73368313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2A665BFC-6B3D-4FDD-9699-23E5543E5FC1}" type="slidenum">
              <a:rPr lang="en-US" altLang="zh-CN"/>
              <a:pPr/>
              <a:t>‹#›</a:t>
            </a:fld>
            <a:endParaRPr lang="en-US" altLang="zh-CN"/>
          </a:p>
        </p:txBody>
      </p:sp>
    </p:spTree>
    <p:extLst>
      <p:ext uri="{BB962C8B-B14F-4D97-AF65-F5344CB8AC3E}">
        <p14:creationId xmlns:p14="http://schemas.microsoft.com/office/powerpoint/2010/main" val="1211745779"/>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F7F6CACE-C44C-47D7-B716-0AF9B8A8883E}" type="slidenum">
              <a:rPr lang="en-US" altLang="zh-CN"/>
              <a:pPr/>
              <a:t>‹#›</a:t>
            </a:fld>
            <a:endParaRPr lang="en-US" altLang="zh-CN"/>
          </a:p>
        </p:txBody>
      </p:sp>
    </p:spTree>
    <p:extLst>
      <p:ext uri="{BB962C8B-B14F-4D97-AF65-F5344CB8AC3E}">
        <p14:creationId xmlns:p14="http://schemas.microsoft.com/office/powerpoint/2010/main" val="89863670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Date Placeholder 4"/>
          <p:cNvSpPr>
            <a:spLocks noGrp="1"/>
          </p:cNvSpPr>
          <p:nvPr>
            <p:ph type="dt" sz="half" idx="14"/>
          </p:nvPr>
        </p:nvSpPr>
        <p:spPr/>
        <p:txBody>
          <a:bodyPr/>
          <a:lstStyle>
            <a:lvl1pPr>
              <a:defRPr/>
            </a:lvl1pPr>
          </a:lstStyle>
          <a:p>
            <a:pPr>
              <a:defRPr/>
            </a:pPr>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CC6FC5F5-09E4-4B32-87B7-2CA8AFCE8F53}" type="slidenum">
              <a:rPr lang="en-US" altLang="zh-CN"/>
              <a:pPr/>
              <a:t>‹#›</a:t>
            </a:fld>
            <a:endParaRPr lang="en-US" altLang="zh-CN"/>
          </a:p>
        </p:txBody>
      </p:sp>
    </p:spTree>
    <p:extLst>
      <p:ext uri="{BB962C8B-B14F-4D97-AF65-F5344CB8AC3E}">
        <p14:creationId xmlns:p14="http://schemas.microsoft.com/office/powerpoint/2010/main" val="73243536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6451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671132F1-440E-4BED-8B6F-640C71E66338}" type="slidenum">
              <a:rPr lang="en-US" altLang="zh-CN"/>
              <a:pPr/>
              <a:t>‹#›</a:t>
            </a:fld>
            <a:endParaRPr lang="en-US" altLang="zh-CN"/>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p:zoom/>
  </p:transition>
  <p:hf hdr="0" ftr="0" dt="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ea typeface="黑体" pitchFamily="49" charset="-122"/>
        </a:defRPr>
      </a:lvl2pPr>
      <a:lvl3pPr algn="l" rtl="0" eaLnBrk="0" fontAlgn="base" hangingPunct="0">
        <a:spcBef>
          <a:spcPct val="0"/>
        </a:spcBef>
        <a:spcAft>
          <a:spcPct val="0"/>
        </a:spcAft>
        <a:defRPr sz="4400">
          <a:solidFill>
            <a:srgbClr val="FFFFFF"/>
          </a:solidFill>
          <a:latin typeface="Gill Sans MT" pitchFamily="34" charset="0"/>
          <a:ea typeface="黑体" pitchFamily="49" charset="-122"/>
        </a:defRPr>
      </a:lvl3pPr>
      <a:lvl4pPr algn="l" rtl="0" eaLnBrk="0" fontAlgn="base" hangingPunct="0">
        <a:spcBef>
          <a:spcPct val="0"/>
        </a:spcBef>
        <a:spcAft>
          <a:spcPct val="0"/>
        </a:spcAft>
        <a:defRPr sz="4400">
          <a:solidFill>
            <a:srgbClr val="FFFFFF"/>
          </a:solidFill>
          <a:latin typeface="Gill Sans MT" pitchFamily="34" charset="0"/>
          <a:ea typeface="黑体" pitchFamily="49" charset="-122"/>
        </a:defRPr>
      </a:lvl4pPr>
      <a:lvl5pPr algn="l" rtl="0" eaLnBrk="0" fontAlgn="base" hangingPunct="0">
        <a:spcBef>
          <a:spcPct val="0"/>
        </a:spcBef>
        <a:spcAft>
          <a:spcPct val="0"/>
        </a:spcAft>
        <a:defRPr sz="4400">
          <a:solidFill>
            <a:srgbClr val="FFFFFF"/>
          </a:solidFill>
          <a:latin typeface="Gill Sans MT" pitchFamily="34" charset="0"/>
          <a:ea typeface="黑体"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108BB4"/>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DA7328"/>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AE589F"/>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19.wmf"/><Relationship Id="rId4" Type="http://schemas.openxmlformats.org/officeDocument/2006/relationships/image" Target="../media/image25.wmf"/><Relationship Id="rId9" Type="http://schemas.openxmlformats.org/officeDocument/2006/relationships/oleObject" Target="../embeddings/oleObject27.bin"/><Relationship Id="rId1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32.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6.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40.bin"/><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1.wmf"/><Relationship Id="rId4" Type="http://schemas.openxmlformats.org/officeDocument/2006/relationships/image" Target="../media/image39.wmf"/><Relationship Id="rId9" Type="http://schemas.openxmlformats.org/officeDocument/2006/relationships/oleObject" Target="../embeddings/oleObject45.bin"/></Relationships>
</file>

<file path=ppt/slides/_rels/slide1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48.bin"/><Relationship Id="rId10" Type="http://schemas.openxmlformats.org/officeDocument/2006/relationships/image" Target="../media/image15.wmf"/><Relationship Id="rId4" Type="http://schemas.openxmlformats.org/officeDocument/2006/relationships/image" Target="../media/image43.wmf"/><Relationship Id="rId9" Type="http://schemas.openxmlformats.org/officeDocument/2006/relationships/oleObject" Target="../embeddings/oleObject50.bin"/></Relationships>
</file>

<file path=ppt/slides/_rels/slide1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52.bin"/><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55.bin"/><Relationship Id="rId4" Type="http://schemas.openxmlformats.org/officeDocument/2006/relationships/image" Target="../media/image4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52.png"/><Relationship Id="rId4" Type="http://schemas.openxmlformats.org/officeDocument/2006/relationships/image" Target="../media/image51.wmf"/></Relationships>
</file>

<file path=ppt/slides/_rels/slide2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59.bin"/><Relationship Id="rId10" Type="http://schemas.openxmlformats.org/officeDocument/2006/relationships/image" Target="../media/image55.wmf"/><Relationship Id="rId4" Type="http://schemas.openxmlformats.org/officeDocument/2006/relationships/image" Target="../media/image53.wmf"/><Relationship Id="rId9" Type="http://schemas.openxmlformats.org/officeDocument/2006/relationships/oleObject" Target="../embeddings/oleObject6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7.emf"/><Relationship Id="rId5" Type="http://schemas.openxmlformats.org/officeDocument/2006/relationships/oleObject" Target="../embeddings/oleObject63.bin"/><Relationship Id="rId4" Type="http://schemas.openxmlformats.org/officeDocument/2006/relationships/image" Target="../media/image5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58.wmf"/></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62.png"/><Relationship Id="rId4" Type="http://schemas.openxmlformats.org/officeDocument/2006/relationships/image" Target="../media/image6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4.wmf"/><Relationship Id="rId5" Type="http://schemas.openxmlformats.org/officeDocument/2006/relationships/oleObject" Target="../embeddings/oleObject68.bin"/><Relationship Id="rId4" Type="http://schemas.openxmlformats.org/officeDocument/2006/relationships/image" Target="../media/image6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6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6.wmf"/><Relationship Id="rId5" Type="http://schemas.openxmlformats.org/officeDocument/2006/relationships/oleObject" Target="../embeddings/oleObject71.bin"/><Relationship Id="rId4" Type="http://schemas.openxmlformats.org/officeDocument/2006/relationships/image" Target="../media/image6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6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6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6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70.wmf"/></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B5D271D-EEE8-4F77-B538-8D2E4E9282A2}" type="slidenum">
              <a:rPr lang="en-US" altLang="zh-CN" sz="1200">
                <a:solidFill>
                  <a:srgbClr val="000000"/>
                </a:solidFill>
              </a:rPr>
              <a:pPr eaLnBrk="1" hangingPunct="1"/>
              <a:t>1</a:t>
            </a:fld>
            <a:endParaRPr lang="en-US" altLang="zh-CN" sz="1200">
              <a:solidFill>
                <a:srgbClr val="000000"/>
              </a:solidFill>
            </a:endParaRPr>
          </a:p>
        </p:txBody>
      </p:sp>
      <p:sp>
        <p:nvSpPr>
          <p:cNvPr id="90115" name="Rectangle 2"/>
          <p:cNvSpPr>
            <a:spLocks noChangeArrowheads="1"/>
          </p:cNvSpPr>
          <p:nvPr/>
        </p:nvSpPr>
        <p:spPr bwMode="auto">
          <a:xfrm>
            <a:off x="468313" y="1503363"/>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         </a:t>
            </a:r>
            <a:r>
              <a:rPr lang="zh-CN" altLang="en-US" dirty="0"/>
              <a:t>在科学实验和生产实践中，经常要从一组实验数据（</a:t>
            </a:r>
            <a:r>
              <a:rPr lang="en-US" altLang="zh-CN" i="1" dirty="0" err="1"/>
              <a:t>x</a:t>
            </a:r>
            <a:r>
              <a:rPr lang="en-US" altLang="zh-CN" i="1" baseline="-30000" dirty="0" err="1"/>
              <a:t>i</a:t>
            </a:r>
            <a:r>
              <a:rPr lang="en-US" altLang="zh-CN" dirty="0" err="1"/>
              <a:t>,</a:t>
            </a:r>
            <a:r>
              <a:rPr lang="en-US" altLang="zh-CN" i="1" dirty="0" err="1"/>
              <a:t>y</a:t>
            </a:r>
            <a:r>
              <a:rPr lang="en-US" altLang="zh-CN" i="1" baseline="-30000" dirty="0" err="1"/>
              <a:t>i</a:t>
            </a:r>
            <a:r>
              <a:rPr lang="zh-CN" altLang="en-US" dirty="0"/>
              <a:t>）</a:t>
            </a:r>
            <a:r>
              <a:rPr lang="en-US" altLang="zh-CN" dirty="0"/>
              <a:t>(</a:t>
            </a:r>
            <a:r>
              <a:rPr lang="en-US" altLang="zh-CN" i="1" dirty="0" err="1"/>
              <a:t>i</a:t>
            </a:r>
            <a:r>
              <a:rPr lang="en-US" altLang="zh-CN" dirty="0"/>
              <a:t>=1,2,…,</a:t>
            </a:r>
            <a:r>
              <a:rPr lang="en-US" altLang="zh-CN" i="1" dirty="0"/>
              <a:t>m</a:t>
            </a:r>
            <a:r>
              <a:rPr lang="en-US" altLang="zh-CN" dirty="0"/>
              <a:t>)</a:t>
            </a:r>
            <a:r>
              <a:rPr lang="zh-CN" altLang="en-US" dirty="0"/>
              <a:t>出发，寻求函数</a:t>
            </a:r>
            <a:r>
              <a:rPr lang="en-US" altLang="zh-CN" i="1" dirty="0"/>
              <a:t>y </a:t>
            </a:r>
            <a:r>
              <a:rPr lang="en-US" altLang="zh-CN" dirty="0"/>
              <a:t>= </a:t>
            </a:r>
            <a:r>
              <a:rPr lang="en-US" altLang="zh-CN" i="1" dirty="0"/>
              <a:t>f </a:t>
            </a:r>
            <a:r>
              <a:rPr lang="en-US" altLang="zh-CN" dirty="0"/>
              <a:t>(</a:t>
            </a:r>
            <a:r>
              <a:rPr lang="en-US" altLang="zh-CN" i="1" dirty="0"/>
              <a:t>x</a:t>
            </a:r>
            <a:r>
              <a:rPr lang="en-US" altLang="zh-CN" dirty="0"/>
              <a:t>)</a:t>
            </a:r>
            <a:r>
              <a:rPr lang="zh-CN" altLang="en-US" dirty="0"/>
              <a:t>的一个近似表达式</a:t>
            </a:r>
            <a:r>
              <a:rPr lang="en-US" altLang="zh-CN" i="1" dirty="0"/>
              <a:t>y </a:t>
            </a:r>
            <a:r>
              <a:rPr lang="en-US" altLang="zh-CN" dirty="0"/>
              <a:t>=</a:t>
            </a:r>
            <a:r>
              <a:rPr lang="en-US" altLang="zh-CN" i="1" dirty="0"/>
              <a:t>p</a:t>
            </a:r>
            <a:r>
              <a:rPr lang="en-US" altLang="zh-CN" dirty="0"/>
              <a:t>(</a:t>
            </a:r>
            <a:r>
              <a:rPr lang="en-US" altLang="zh-CN" i="1" dirty="0"/>
              <a:t>x</a:t>
            </a:r>
            <a:r>
              <a:rPr lang="en-US" altLang="zh-CN" dirty="0"/>
              <a:t>)</a:t>
            </a:r>
            <a:r>
              <a:rPr lang="zh-CN" altLang="en-US" dirty="0"/>
              <a:t>（称为经验公式）。从几何上看，就是</a:t>
            </a:r>
            <a:r>
              <a:rPr lang="zh-CN" altLang="en-US" dirty="0">
                <a:solidFill>
                  <a:srgbClr val="FF0000"/>
                </a:solidFill>
              </a:rPr>
              <a:t>希望根据给定的</a:t>
            </a:r>
            <a:r>
              <a:rPr lang="en-US" altLang="zh-CN" i="1" dirty="0">
                <a:solidFill>
                  <a:srgbClr val="FF0000"/>
                </a:solidFill>
              </a:rPr>
              <a:t>m</a:t>
            </a:r>
            <a:r>
              <a:rPr lang="zh-CN" altLang="en-US" dirty="0">
                <a:solidFill>
                  <a:srgbClr val="FF0000"/>
                </a:solidFill>
              </a:rPr>
              <a:t>个点（</a:t>
            </a:r>
            <a:r>
              <a:rPr lang="en-US" altLang="zh-CN" i="1" dirty="0" err="1">
                <a:solidFill>
                  <a:srgbClr val="FF0000"/>
                </a:solidFill>
              </a:rPr>
              <a:t>x</a:t>
            </a:r>
            <a:r>
              <a:rPr lang="en-US" altLang="zh-CN" i="1" baseline="-30000" dirty="0" err="1">
                <a:solidFill>
                  <a:srgbClr val="FF0000"/>
                </a:solidFill>
              </a:rPr>
              <a:t>i</a:t>
            </a:r>
            <a:r>
              <a:rPr lang="en-US" altLang="zh-CN" dirty="0" err="1">
                <a:solidFill>
                  <a:srgbClr val="FF0000"/>
                </a:solidFill>
              </a:rPr>
              <a:t>,</a:t>
            </a:r>
            <a:r>
              <a:rPr lang="en-US" altLang="zh-CN" i="1" dirty="0" err="1">
                <a:solidFill>
                  <a:srgbClr val="FF0000"/>
                </a:solidFill>
              </a:rPr>
              <a:t>y</a:t>
            </a:r>
            <a:r>
              <a:rPr lang="en-US" altLang="zh-CN" i="1" baseline="-30000" dirty="0" err="1">
                <a:solidFill>
                  <a:srgbClr val="FF0000"/>
                </a:solidFill>
              </a:rPr>
              <a:t>i</a:t>
            </a:r>
            <a:r>
              <a:rPr lang="zh-CN" altLang="en-US" dirty="0">
                <a:solidFill>
                  <a:srgbClr val="FF0000"/>
                </a:solidFill>
              </a:rPr>
              <a:t>） ，求曲线</a:t>
            </a:r>
            <a:r>
              <a:rPr lang="en-US" altLang="zh-CN" i="1" dirty="0">
                <a:solidFill>
                  <a:srgbClr val="FF0000"/>
                </a:solidFill>
              </a:rPr>
              <a:t>y </a:t>
            </a:r>
            <a:r>
              <a:rPr lang="en-US" altLang="zh-CN" dirty="0">
                <a:solidFill>
                  <a:srgbClr val="FF0000"/>
                </a:solidFill>
              </a:rPr>
              <a:t>= </a:t>
            </a:r>
            <a:r>
              <a:rPr lang="en-US" altLang="zh-CN" i="1" dirty="0">
                <a:solidFill>
                  <a:srgbClr val="FF0000"/>
                </a:solidFill>
              </a:rPr>
              <a:t>f </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US" dirty="0">
                <a:solidFill>
                  <a:srgbClr val="FF0000"/>
                </a:solidFill>
              </a:rPr>
              <a:t>的一条近似曲线</a:t>
            </a:r>
            <a:r>
              <a:rPr lang="en-US" altLang="zh-CN" i="1" dirty="0">
                <a:solidFill>
                  <a:srgbClr val="FF0000"/>
                </a:solidFill>
              </a:rPr>
              <a:t>y </a:t>
            </a:r>
            <a:r>
              <a:rPr lang="en-US" altLang="zh-CN" dirty="0">
                <a:solidFill>
                  <a:srgbClr val="FF0000"/>
                </a:solidFill>
              </a:rPr>
              <a:t>=</a:t>
            </a:r>
            <a:r>
              <a:rPr lang="en-US" altLang="zh-CN" i="1" dirty="0">
                <a:solidFill>
                  <a:srgbClr val="FF0000"/>
                </a:solidFill>
              </a:rPr>
              <a:t>p</a:t>
            </a:r>
            <a:r>
              <a:rPr lang="en-US" altLang="zh-CN" dirty="0">
                <a:solidFill>
                  <a:srgbClr val="FF0000"/>
                </a:solidFill>
              </a:rPr>
              <a:t>(</a:t>
            </a:r>
            <a:r>
              <a:rPr lang="en-US" altLang="zh-CN" i="1" dirty="0">
                <a:solidFill>
                  <a:srgbClr val="FF0000"/>
                </a:solidFill>
              </a:rPr>
              <a:t>x</a:t>
            </a:r>
            <a:r>
              <a:rPr lang="en-US" altLang="zh-CN" dirty="0">
                <a:solidFill>
                  <a:srgbClr val="FF0000"/>
                </a:solidFill>
              </a:rPr>
              <a:t>) </a:t>
            </a:r>
            <a:r>
              <a:rPr lang="zh-CN" altLang="en-US" dirty="0"/>
              <a:t>。因此，这是一个</a:t>
            </a:r>
            <a:r>
              <a:rPr lang="zh-CN" altLang="en-US" dirty="0">
                <a:solidFill>
                  <a:srgbClr val="FF0000"/>
                </a:solidFill>
              </a:rPr>
              <a:t>曲线拟合</a:t>
            </a:r>
            <a:r>
              <a:rPr lang="zh-CN" altLang="en-US" dirty="0"/>
              <a:t>的问题。 </a:t>
            </a:r>
          </a:p>
        </p:txBody>
      </p:sp>
      <p:sp>
        <p:nvSpPr>
          <p:cNvPr id="90116" name="Rectangle 3"/>
          <p:cNvSpPr>
            <a:spLocks noChangeArrowheads="1"/>
          </p:cNvSpPr>
          <p:nvPr/>
        </p:nvSpPr>
        <p:spPr bwMode="auto">
          <a:xfrm>
            <a:off x="468313" y="3933056"/>
            <a:ext cx="81534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latin typeface="宋体" panose="02010600030101010101" pitchFamily="2" charset="-122"/>
              </a:rPr>
              <a:t>    </a:t>
            </a:r>
            <a:r>
              <a:rPr lang="zh-CN" altLang="en-US" dirty="0">
                <a:latin typeface="宋体" panose="02010600030101010101" pitchFamily="2" charset="-122"/>
              </a:rPr>
              <a:t>多项式插值虽然在一定程度上解决了由函数表求函数的近似表达式问题，但用它来解决这里提出的问题，是有明显缺陷的。</a:t>
            </a:r>
            <a:r>
              <a:rPr lang="zh-CN" altLang="en-US" dirty="0"/>
              <a:t> </a:t>
            </a:r>
          </a:p>
        </p:txBody>
      </p:sp>
      <p:sp>
        <p:nvSpPr>
          <p:cNvPr id="6" name="矩形 5"/>
          <p:cNvSpPr/>
          <p:nvPr/>
        </p:nvSpPr>
        <p:spPr>
          <a:xfrm>
            <a:off x="857250" y="642938"/>
            <a:ext cx="4056063" cy="38735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nSpc>
                <a:spcPct val="80000"/>
              </a:lnSpc>
              <a:defRPr/>
            </a:pPr>
            <a:r>
              <a:rPr lang="zh-CN" altLang="en-GB" b="1" dirty="0">
                <a:latin typeface="宋体" pitchFamily="2" charset="-122"/>
              </a:rPr>
              <a:t>4</a:t>
            </a:r>
            <a:r>
              <a:rPr lang="en-GB" altLang="zh-CN" b="1" dirty="0">
                <a:latin typeface="宋体" pitchFamily="2" charset="-122"/>
              </a:rPr>
              <a:t>.7  </a:t>
            </a:r>
            <a:r>
              <a:rPr lang="zh-CN" altLang="en-GB" b="1" dirty="0">
                <a:latin typeface="宋体" pitchFamily="2" charset="-122"/>
              </a:rPr>
              <a:t>曲线拟合的</a:t>
            </a:r>
            <a:r>
              <a:rPr lang="zh-CN" altLang="en-US" b="1" dirty="0">
                <a:latin typeface="宋体" pitchFamily="2" charset="-122"/>
              </a:rPr>
              <a:t>最小二乘法</a:t>
            </a:r>
            <a:endParaRPr lang="zh-CN" altLang="en-US" dirty="0"/>
          </a:p>
        </p:txBody>
      </p:sp>
    </p:spTree>
    <p:extLst>
      <p:ext uri="{BB962C8B-B14F-4D97-AF65-F5344CB8AC3E}">
        <p14:creationId xmlns:p14="http://schemas.microsoft.com/office/powerpoint/2010/main" val="1850517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D6FF1D6-7618-4F2B-BE67-DF480583157B}" type="slidenum">
              <a:rPr lang="en-US" altLang="zh-CN" sz="1200">
                <a:solidFill>
                  <a:srgbClr val="000000"/>
                </a:solidFill>
              </a:rPr>
              <a:pPr eaLnBrk="1" hangingPunct="1"/>
              <a:t>10</a:t>
            </a:fld>
            <a:endParaRPr lang="en-US" altLang="zh-CN" sz="1200">
              <a:solidFill>
                <a:srgbClr val="000000"/>
              </a:solidFill>
            </a:endParaRPr>
          </a:p>
        </p:txBody>
      </p:sp>
      <p:sp>
        <p:nvSpPr>
          <p:cNvPr id="45064" name="Rectangle 2"/>
          <p:cNvSpPr>
            <a:spLocks noChangeArrowheads="1"/>
          </p:cNvSpPr>
          <p:nvPr/>
        </p:nvSpPr>
        <p:spPr bwMode="auto">
          <a:xfrm>
            <a:off x="468313" y="476250"/>
            <a:ext cx="7948612"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GB" dirty="0"/>
              <a:t>         </a:t>
            </a:r>
            <a:r>
              <a:rPr lang="zh-CN" altLang="en-US" dirty="0"/>
              <a:t>用最小二乘法解决实际问题包含两个基本环节：</a:t>
            </a:r>
            <a:endParaRPr lang="zh-CN" altLang="en-GB" dirty="0"/>
          </a:p>
          <a:p>
            <a:pPr eaLnBrk="1" hangingPunct="1">
              <a:lnSpc>
                <a:spcPct val="125000"/>
              </a:lnSpc>
            </a:pPr>
            <a:r>
              <a:rPr lang="zh-CN" altLang="en-GB" dirty="0"/>
              <a:t>（1） </a:t>
            </a:r>
            <a:r>
              <a:rPr lang="zh-CN" altLang="en-US" dirty="0">
                <a:solidFill>
                  <a:srgbClr val="FF0000"/>
                </a:solidFill>
              </a:rPr>
              <a:t>先根据所给数据点的变化趋势与问题实际背景确定线性无关的函数                            </a:t>
            </a:r>
            <a:r>
              <a:rPr lang="zh-CN" altLang="en-US" dirty="0"/>
              <a:t>，即确定</a:t>
            </a:r>
            <a:r>
              <a:rPr lang="en-GB" altLang="zh-CN" i="1" dirty="0"/>
              <a:t>P</a:t>
            </a:r>
            <a:r>
              <a:rPr lang="en-GB" altLang="zh-CN" dirty="0"/>
              <a:t>(</a:t>
            </a:r>
            <a:r>
              <a:rPr lang="en-US" altLang="zh-CN" i="1" dirty="0"/>
              <a:t>x</a:t>
            </a:r>
            <a:r>
              <a:rPr lang="en-GB" altLang="zh-CN" dirty="0"/>
              <a:t>)</a:t>
            </a:r>
            <a:r>
              <a:rPr lang="zh-CN" altLang="en-US" dirty="0"/>
              <a:t>所具有的形式。</a:t>
            </a:r>
            <a:endParaRPr lang="en-GB" altLang="zh-CN" dirty="0"/>
          </a:p>
          <a:p>
            <a:pPr eaLnBrk="1" hangingPunct="1">
              <a:lnSpc>
                <a:spcPct val="125000"/>
              </a:lnSpc>
              <a:spcBef>
                <a:spcPct val="50000"/>
              </a:spcBef>
            </a:pPr>
            <a:r>
              <a:rPr lang="zh-CN" altLang="en-GB" dirty="0"/>
              <a:t>（2 ）</a:t>
            </a:r>
            <a:r>
              <a:rPr lang="zh-CN" altLang="en-US" dirty="0">
                <a:solidFill>
                  <a:srgbClr val="FF0000"/>
                </a:solidFill>
              </a:rPr>
              <a:t>然后按最小二乘原则</a:t>
            </a:r>
            <a:r>
              <a:rPr lang="en-US" altLang="zh-CN" dirty="0">
                <a:solidFill>
                  <a:srgbClr val="FF0000"/>
                </a:solidFill>
              </a:rPr>
              <a:t>(</a:t>
            </a:r>
            <a:r>
              <a:rPr lang="zh-CN" altLang="en-US" dirty="0">
                <a:solidFill>
                  <a:srgbClr val="FF0000"/>
                </a:solidFill>
              </a:rPr>
              <a:t>残差平方和</a:t>
            </a:r>
            <a:r>
              <a:rPr lang="en-US" altLang="zh-CN" dirty="0">
                <a:solidFill>
                  <a:srgbClr val="FF0000"/>
                </a:solidFill>
              </a:rPr>
              <a:t>S</a:t>
            </a:r>
            <a:r>
              <a:rPr lang="zh-CN" altLang="en-US" dirty="0">
                <a:solidFill>
                  <a:srgbClr val="FF0000"/>
                </a:solidFill>
              </a:rPr>
              <a:t>最小</a:t>
            </a:r>
            <a:r>
              <a:rPr lang="en-US" altLang="zh-CN" dirty="0">
                <a:solidFill>
                  <a:srgbClr val="FF0000"/>
                </a:solidFill>
                <a:latin typeface="宋体" panose="02010600030101010101" pitchFamily="2" charset="-122"/>
              </a:rPr>
              <a:t>)</a:t>
            </a:r>
          </a:p>
          <a:p>
            <a:pPr eaLnBrk="1" hangingPunct="1">
              <a:lnSpc>
                <a:spcPct val="125000"/>
              </a:lnSpc>
              <a:spcBef>
                <a:spcPct val="50000"/>
              </a:spcBef>
            </a:pPr>
            <a:r>
              <a:rPr lang="zh-CN" altLang="en-GB" dirty="0"/>
              <a:t>                                              </a:t>
            </a:r>
          </a:p>
          <a:p>
            <a:pPr eaLnBrk="1" hangingPunct="1">
              <a:lnSpc>
                <a:spcPct val="125000"/>
              </a:lnSpc>
              <a:spcBef>
                <a:spcPct val="50000"/>
              </a:spcBef>
            </a:pPr>
            <a:r>
              <a:rPr lang="zh-CN" altLang="en-US" dirty="0">
                <a:solidFill>
                  <a:srgbClr val="FF0000"/>
                </a:solidFill>
              </a:rPr>
              <a:t>求取最小二乘解</a:t>
            </a:r>
            <a:r>
              <a:rPr lang="zh-CN" altLang="en-GB" dirty="0">
                <a:solidFill>
                  <a:srgbClr val="FF0000"/>
                </a:solidFill>
              </a:rPr>
              <a:t>           </a:t>
            </a:r>
            <a:r>
              <a:rPr lang="zh-CN" altLang="en-US" dirty="0"/>
              <a:t>，即确定其系数</a:t>
            </a:r>
            <a:r>
              <a:rPr lang="zh-CN" altLang="en-GB" dirty="0"/>
              <a:t>                        </a:t>
            </a:r>
            <a:r>
              <a:rPr lang="zh-CN" altLang="en-US" dirty="0"/>
              <a:t>。 </a:t>
            </a:r>
          </a:p>
        </p:txBody>
      </p:sp>
      <p:graphicFrame>
        <p:nvGraphicFramePr>
          <p:cNvPr id="45058" name="Object 3"/>
          <p:cNvGraphicFramePr>
            <a:graphicFrameLocks noChangeAspect="1"/>
          </p:cNvGraphicFramePr>
          <p:nvPr/>
        </p:nvGraphicFramePr>
        <p:xfrm>
          <a:off x="2700338" y="3789363"/>
          <a:ext cx="852487" cy="527050"/>
        </p:xfrm>
        <a:graphic>
          <a:graphicData uri="http://schemas.openxmlformats.org/presentationml/2006/ole">
            <mc:AlternateContent xmlns:mc="http://schemas.openxmlformats.org/markup-compatibility/2006">
              <mc:Choice xmlns:v="urn:schemas-microsoft-com:vml" Requires="v">
                <p:oleObj spid="_x0000_s72741" name="Equation" r:id="rId3" imgW="393480" imgH="228600" progId="Equation.DSMT4">
                  <p:embed/>
                </p:oleObj>
              </mc:Choice>
              <mc:Fallback>
                <p:oleObj name="Equation" r:id="rId3" imgW="393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789363"/>
                        <a:ext cx="85248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4"/>
          <p:cNvGraphicFramePr>
            <a:graphicFrameLocks noChangeAspect="1"/>
          </p:cNvGraphicFramePr>
          <p:nvPr/>
        </p:nvGraphicFramePr>
        <p:xfrm>
          <a:off x="5651500" y="3797300"/>
          <a:ext cx="1952625" cy="495300"/>
        </p:xfrm>
        <a:graphic>
          <a:graphicData uri="http://schemas.openxmlformats.org/presentationml/2006/ole">
            <mc:AlternateContent xmlns:mc="http://schemas.openxmlformats.org/markup-compatibility/2006">
              <mc:Choice xmlns:v="urn:schemas-microsoft-com:vml" Requires="v">
                <p:oleObj spid="_x0000_s72742" name="Equation" r:id="rId5" imgW="1066680" imgH="241200" progId="Equation.DSMT4">
                  <p:embed/>
                </p:oleObj>
              </mc:Choice>
              <mc:Fallback>
                <p:oleObj name="Equation" r:id="rId5" imgW="10666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3797300"/>
                        <a:ext cx="19526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5" name="Rectangle 6"/>
          <p:cNvSpPr>
            <a:spLocks noChangeArrowheads="1"/>
          </p:cNvSpPr>
          <p:nvPr/>
        </p:nvSpPr>
        <p:spPr bwMode="auto">
          <a:xfrm>
            <a:off x="468313" y="443706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则可以得到拟合曲线</a:t>
            </a:r>
            <a:r>
              <a:rPr lang="zh-CN" altLang="en-US" sz="1100"/>
              <a:t> </a:t>
            </a:r>
            <a:endParaRPr lang="zh-CN" altLang="en-US"/>
          </a:p>
        </p:txBody>
      </p:sp>
      <p:graphicFrame>
        <p:nvGraphicFramePr>
          <p:cNvPr id="45061" name="Object 7"/>
          <p:cNvGraphicFramePr>
            <a:graphicFrameLocks noChangeAspect="1"/>
          </p:cNvGraphicFramePr>
          <p:nvPr/>
        </p:nvGraphicFramePr>
        <p:xfrm>
          <a:off x="2700338" y="1503363"/>
          <a:ext cx="2087562" cy="412750"/>
        </p:xfrm>
        <a:graphic>
          <a:graphicData uri="http://schemas.openxmlformats.org/presentationml/2006/ole">
            <mc:AlternateContent xmlns:mc="http://schemas.openxmlformats.org/markup-compatibility/2006">
              <mc:Choice xmlns:v="urn:schemas-microsoft-com:vml" Requires="v">
                <p:oleObj spid="_x0000_s72743" name="Equation" r:id="rId7" imgW="1155600" imgH="228600" progId="Equation.DSMT4">
                  <p:embed/>
                </p:oleObj>
              </mc:Choice>
              <mc:Fallback>
                <p:oleObj name="Equation" r:id="rId7" imgW="11556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1503363"/>
                        <a:ext cx="20875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2" name="Object 8"/>
          <p:cNvGraphicFramePr>
            <a:graphicFrameLocks noChangeAspect="1"/>
          </p:cNvGraphicFramePr>
          <p:nvPr/>
        </p:nvGraphicFramePr>
        <p:xfrm>
          <a:off x="1476375" y="5013325"/>
          <a:ext cx="5316538" cy="1503363"/>
        </p:xfrm>
        <a:graphic>
          <a:graphicData uri="http://schemas.openxmlformats.org/presentationml/2006/ole">
            <mc:AlternateContent xmlns:mc="http://schemas.openxmlformats.org/markup-compatibility/2006">
              <mc:Choice xmlns:v="urn:schemas-microsoft-com:vml" Requires="v">
                <p:oleObj spid="_x0000_s72744" name="Equation" r:id="rId9" imgW="2425680" imgH="685800" progId="Equation.DSMT4">
                  <p:embed/>
                </p:oleObj>
              </mc:Choice>
              <mc:Fallback>
                <p:oleObj name="Equation" r:id="rId9" imgW="2425680" imgH="685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013325"/>
                        <a:ext cx="5316538"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0" name="Object 5"/>
          <p:cNvGraphicFramePr>
            <a:graphicFrameLocks noChangeAspect="1"/>
          </p:cNvGraphicFramePr>
          <p:nvPr>
            <p:extLst>
              <p:ext uri="{D42A27DB-BD31-4B8C-83A1-F6EECF244321}">
                <p14:modId xmlns:p14="http://schemas.microsoft.com/office/powerpoint/2010/main" val="815128557"/>
              </p:ext>
            </p:extLst>
          </p:nvPr>
        </p:nvGraphicFramePr>
        <p:xfrm>
          <a:off x="2268538" y="2924175"/>
          <a:ext cx="3759200" cy="858838"/>
        </p:xfrm>
        <a:graphic>
          <a:graphicData uri="http://schemas.openxmlformats.org/presentationml/2006/ole">
            <mc:AlternateContent xmlns:mc="http://schemas.openxmlformats.org/markup-compatibility/2006">
              <mc:Choice xmlns:v="urn:schemas-microsoft-com:vml" Requires="v">
                <p:oleObj spid="_x0000_s72745" name="Equation" r:id="rId11" imgW="2184120" imgH="444240" progId="Equation.DSMT4">
                  <p:embed/>
                </p:oleObj>
              </mc:Choice>
              <mc:Fallback>
                <p:oleObj name="Equation" r:id="rId11" imgW="2184120" imgH="444240" progId="Equation.DSMT4">
                  <p:embed/>
                  <p:pic>
                    <p:nvPicPr>
                      <p:cNvPr id="0" name=""/>
                      <p:cNvPicPr>
                        <a:picLocks noChangeAspect="1" noChangeArrowheads="1"/>
                      </p:cNvPicPr>
                      <p:nvPr/>
                    </p:nvPicPr>
                    <p:blipFill>
                      <a:blip r:embed="rId12"/>
                      <a:srcRect/>
                      <a:stretch>
                        <a:fillRect/>
                      </a:stretch>
                    </p:blipFill>
                    <p:spPr bwMode="auto">
                      <a:xfrm>
                        <a:off x="2268538" y="2924175"/>
                        <a:ext cx="37592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6948264" y="1916113"/>
            <a:ext cx="1728192" cy="5047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3" idx="2"/>
          </p:cNvCxnSpPr>
          <p:nvPr/>
        </p:nvCxnSpPr>
        <p:spPr>
          <a:xfrm>
            <a:off x="7812360" y="2420888"/>
            <a:ext cx="0" cy="50328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948264" y="2924175"/>
            <a:ext cx="1728192" cy="5047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914458" y="1983834"/>
            <a:ext cx="1944216" cy="369332"/>
          </a:xfrm>
          <a:prstGeom prst="rect">
            <a:avLst/>
          </a:prstGeom>
          <a:noFill/>
        </p:spPr>
        <p:txBody>
          <a:bodyPr wrap="square" rtlCol="0">
            <a:spAutoFit/>
          </a:bodyPr>
          <a:lstStyle/>
          <a:p>
            <a:r>
              <a:rPr lang="zh-CN" altLang="en-US" sz="1800" b="1" dirty="0"/>
              <a:t>确定</a:t>
            </a:r>
            <a:r>
              <a:rPr lang="el-GR" altLang="zh-CN" sz="1800" b="1" i="1" dirty="0">
                <a:cs typeface="Times New Roman" panose="02020603050405020304" pitchFamily="18" charset="0"/>
              </a:rPr>
              <a:t>φ</a:t>
            </a:r>
            <a:r>
              <a:rPr lang="en-US" altLang="zh-CN" sz="1800" b="1" i="1" baseline="-25000" dirty="0">
                <a:cs typeface="Times New Roman" panose="02020603050405020304" pitchFamily="18" charset="0"/>
              </a:rPr>
              <a:t>k</a:t>
            </a:r>
            <a:r>
              <a:rPr lang="en-US" altLang="zh-CN" sz="1800" b="1" dirty="0">
                <a:cs typeface="Times New Roman" panose="02020603050405020304" pitchFamily="18" charset="0"/>
              </a:rPr>
              <a:t>(</a:t>
            </a:r>
            <a:r>
              <a:rPr lang="en-US" altLang="zh-CN" sz="1800" b="1" i="1" dirty="0">
                <a:cs typeface="Times New Roman" panose="02020603050405020304" pitchFamily="18" charset="0"/>
              </a:rPr>
              <a:t>x</a:t>
            </a:r>
            <a:r>
              <a:rPr lang="en-US" altLang="zh-CN" sz="1800" b="1" dirty="0">
                <a:cs typeface="Times New Roman" panose="02020603050405020304" pitchFamily="18" charset="0"/>
              </a:rPr>
              <a:t>)</a:t>
            </a:r>
            <a:r>
              <a:rPr lang="zh-CN" altLang="en-US" sz="1800" b="1" dirty="0">
                <a:cs typeface="Times New Roman" panose="02020603050405020304" pitchFamily="18" charset="0"/>
              </a:rPr>
              <a:t>的形式</a:t>
            </a:r>
            <a:endParaRPr lang="zh-CN" altLang="en-US" sz="1800" b="1" dirty="0"/>
          </a:p>
        </p:txBody>
      </p:sp>
      <p:sp>
        <p:nvSpPr>
          <p:cNvPr id="17" name="文本框 16"/>
          <p:cNvSpPr txBox="1"/>
          <p:nvPr/>
        </p:nvSpPr>
        <p:spPr>
          <a:xfrm>
            <a:off x="7360757" y="3021661"/>
            <a:ext cx="1185934" cy="369332"/>
          </a:xfrm>
          <a:prstGeom prst="rect">
            <a:avLst/>
          </a:prstGeom>
          <a:noFill/>
        </p:spPr>
        <p:txBody>
          <a:bodyPr wrap="square" rtlCol="0">
            <a:spAutoFit/>
          </a:bodyPr>
          <a:lstStyle/>
          <a:p>
            <a:r>
              <a:rPr lang="zh-CN" altLang="en-US" sz="1800" b="1" dirty="0"/>
              <a:t>确定</a:t>
            </a:r>
            <a:r>
              <a:rPr lang="en-US" altLang="zh-CN" sz="1800" b="1" i="1" dirty="0" err="1">
                <a:cs typeface="Times New Roman" panose="02020603050405020304" pitchFamily="18" charset="0"/>
              </a:rPr>
              <a:t>a</a:t>
            </a:r>
            <a:r>
              <a:rPr lang="en-US" altLang="zh-CN" sz="1800" b="1" i="1" baseline="-25000" dirty="0" err="1">
                <a:cs typeface="Times New Roman" panose="02020603050405020304" pitchFamily="18" charset="0"/>
              </a:rPr>
              <a:t>k</a:t>
            </a:r>
            <a:r>
              <a:rPr lang="zh-CN" altLang="en-US" sz="1800" b="1" i="1" baseline="30000" dirty="0">
                <a:cs typeface="Times New Roman" panose="02020603050405020304" pitchFamily="18" charset="0"/>
              </a:rPr>
              <a:t>*</a:t>
            </a:r>
            <a:endParaRPr lang="zh-CN" altLang="en-US" sz="1800" b="1" baseline="30000" dirty="0"/>
          </a:p>
        </p:txBody>
      </p:sp>
    </p:spTree>
    <p:extLst>
      <p:ext uri="{BB962C8B-B14F-4D97-AF65-F5344CB8AC3E}">
        <p14:creationId xmlns:p14="http://schemas.microsoft.com/office/powerpoint/2010/main" val="2247137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777001-CA8D-4A74-AEE5-0E3C92EE7072}" type="slidenum">
              <a:rPr lang="en-US" altLang="zh-CN" sz="1200">
                <a:solidFill>
                  <a:srgbClr val="000000"/>
                </a:solidFill>
              </a:rPr>
              <a:pPr eaLnBrk="1" hangingPunct="1"/>
              <a:t>11</a:t>
            </a:fld>
            <a:endParaRPr lang="en-US" altLang="zh-CN" sz="1200">
              <a:solidFill>
                <a:srgbClr val="000000"/>
              </a:solidFill>
            </a:endParaRPr>
          </a:p>
        </p:txBody>
      </p:sp>
      <p:sp>
        <p:nvSpPr>
          <p:cNvPr id="101386" name="Text Box 2"/>
          <p:cNvSpPr txBox="1">
            <a:spLocks noChangeArrowheads="1"/>
          </p:cNvSpPr>
          <p:nvPr/>
        </p:nvSpPr>
        <p:spPr bwMode="auto">
          <a:xfrm>
            <a:off x="323850" y="404813"/>
            <a:ext cx="2663825"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defRPr/>
            </a:pPr>
            <a:r>
              <a:rPr lang="zh-CN" altLang="en-US" b="1"/>
              <a:t>最小二乘解的求法</a:t>
            </a:r>
          </a:p>
        </p:txBody>
      </p:sp>
      <p:sp>
        <p:nvSpPr>
          <p:cNvPr id="46091" name="Rectangle 3"/>
          <p:cNvSpPr>
            <a:spLocks noChangeArrowheads="1"/>
          </p:cNvSpPr>
          <p:nvPr/>
        </p:nvSpPr>
        <p:spPr bwMode="auto">
          <a:xfrm>
            <a:off x="323850" y="1557338"/>
            <a:ext cx="633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最小二乘解                    应满足条件</a:t>
            </a:r>
            <a:endParaRPr lang="zh-CN" altLang="en-US" dirty="0"/>
          </a:p>
        </p:txBody>
      </p:sp>
      <p:sp>
        <p:nvSpPr>
          <p:cNvPr id="46092" name="Text Box 4"/>
          <p:cNvSpPr txBox="1">
            <a:spLocks noChangeArrowheads="1"/>
          </p:cNvSpPr>
          <p:nvPr/>
        </p:nvSpPr>
        <p:spPr bwMode="auto">
          <a:xfrm>
            <a:off x="395288" y="32131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得</a:t>
            </a:r>
            <a:r>
              <a:rPr lang="en-US" altLang="zh-CN" dirty="0"/>
              <a:t>: </a:t>
            </a:r>
            <a:r>
              <a:rPr lang="zh-CN" altLang="en-US" dirty="0"/>
              <a:t>点                                       是多元函数                                                </a:t>
            </a:r>
          </a:p>
        </p:txBody>
      </p:sp>
      <p:sp>
        <p:nvSpPr>
          <p:cNvPr id="46093" name="Rectangle 5"/>
          <p:cNvSpPr>
            <a:spLocks noChangeArrowheads="1"/>
          </p:cNvSpPr>
          <p:nvPr/>
        </p:nvSpPr>
        <p:spPr bwMode="auto">
          <a:xfrm>
            <a:off x="323850" y="4365625"/>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的极小点。</a:t>
            </a:r>
            <a:endParaRPr lang="zh-CN" altLang="en-US"/>
          </a:p>
        </p:txBody>
      </p:sp>
      <p:sp>
        <p:nvSpPr>
          <p:cNvPr id="46094" name="Text Box 6"/>
          <p:cNvSpPr txBox="1">
            <a:spLocks noChangeArrowheads="1"/>
          </p:cNvSpPr>
          <p:nvPr/>
        </p:nvSpPr>
        <p:spPr bwMode="auto">
          <a:xfrm>
            <a:off x="250825" y="5013325"/>
            <a:ext cx="518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由多元函数取极值的必要条件知，</a:t>
            </a:r>
          </a:p>
        </p:txBody>
      </p:sp>
      <p:graphicFrame>
        <p:nvGraphicFramePr>
          <p:cNvPr id="46082" name="Object 7"/>
          <p:cNvGraphicFramePr>
            <a:graphicFrameLocks noChangeAspect="1"/>
          </p:cNvGraphicFramePr>
          <p:nvPr/>
        </p:nvGraphicFramePr>
        <p:xfrm>
          <a:off x="4979988" y="908050"/>
          <a:ext cx="3217862" cy="581025"/>
        </p:xfrm>
        <a:graphic>
          <a:graphicData uri="http://schemas.openxmlformats.org/presentationml/2006/ole">
            <mc:AlternateContent xmlns:mc="http://schemas.openxmlformats.org/markup-compatibility/2006">
              <mc:Choice xmlns:v="urn:schemas-microsoft-com:vml" Requires="v">
                <p:oleObj spid="_x0000_s73779" name="Equation" r:id="rId3" imgW="838080" imgH="241200" progId="Equation.DSMT4">
                  <p:embed/>
                </p:oleObj>
              </mc:Choice>
              <mc:Fallback>
                <p:oleObj name="Equation" r:id="rId3" imgW="8380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988" y="908050"/>
                        <a:ext cx="32178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5" name="Text Box 8"/>
          <p:cNvSpPr txBox="1">
            <a:spLocks noChangeArrowheads="1"/>
          </p:cNvSpPr>
          <p:nvPr/>
        </p:nvSpPr>
        <p:spPr bwMode="auto">
          <a:xfrm>
            <a:off x="2555875" y="573405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满足方程组</a:t>
            </a:r>
          </a:p>
        </p:txBody>
      </p:sp>
      <p:sp>
        <p:nvSpPr>
          <p:cNvPr id="46096" name="Rectangle 9"/>
          <p:cNvSpPr>
            <a:spLocks noChangeArrowheads="1"/>
          </p:cNvSpPr>
          <p:nvPr/>
        </p:nvSpPr>
        <p:spPr bwMode="auto">
          <a:xfrm>
            <a:off x="33956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3" name="Object 10"/>
          <p:cNvGraphicFramePr>
            <a:graphicFrameLocks noChangeAspect="1"/>
          </p:cNvGraphicFramePr>
          <p:nvPr>
            <p:extLst>
              <p:ext uri="{D42A27DB-BD31-4B8C-83A1-F6EECF244321}">
                <p14:modId xmlns:p14="http://schemas.microsoft.com/office/powerpoint/2010/main" val="1776457934"/>
              </p:ext>
            </p:extLst>
          </p:nvPr>
        </p:nvGraphicFramePr>
        <p:xfrm>
          <a:off x="4265613" y="5661025"/>
          <a:ext cx="4878387" cy="804863"/>
        </p:xfrm>
        <a:graphic>
          <a:graphicData uri="http://schemas.openxmlformats.org/presentationml/2006/ole">
            <mc:AlternateContent xmlns:mc="http://schemas.openxmlformats.org/markup-compatibility/2006">
              <mc:Choice xmlns:v="urn:schemas-microsoft-com:vml" Requires="v">
                <p:oleObj spid="_x0000_s73780" name="Equation" r:id="rId5" imgW="2425680" imgH="431640" progId="Equation.DSMT4">
                  <p:embed/>
                </p:oleObj>
              </mc:Choice>
              <mc:Fallback>
                <p:oleObj name="Equation" r:id="rId5" imgW="2425680" imgH="431640" progId="Equation.DSMT4">
                  <p:embed/>
                  <p:pic>
                    <p:nvPicPr>
                      <p:cNvPr id="0" name=""/>
                      <p:cNvPicPr>
                        <a:picLocks noChangeAspect="1" noChangeArrowheads="1"/>
                      </p:cNvPicPr>
                      <p:nvPr/>
                    </p:nvPicPr>
                    <p:blipFill>
                      <a:blip r:embed="rId6"/>
                      <a:srcRect/>
                      <a:stretch>
                        <a:fillRect/>
                      </a:stretch>
                    </p:blipFill>
                    <p:spPr bwMode="auto">
                      <a:xfrm>
                        <a:off x="4265613" y="5661025"/>
                        <a:ext cx="4878387"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7" name="Text Box 11"/>
          <p:cNvSpPr txBox="1">
            <a:spLocks noChangeArrowheads="1"/>
          </p:cNvSpPr>
          <p:nvPr/>
        </p:nvSpPr>
        <p:spPr bwMode="auto">
          <a:xfrm>
            <a:off x="395288" y="981075"/>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0000"/>
                </a:solidFill>
              </a:rPr>
              <a:t>用求多元函数极值的方法求最小点</a:t>
            </a:r>
          </a:p>
        </p:txBody>
      </p:sp>
      <p:graphicFrame>
        <p:nvGraphicFramePr>
          <p:cNvPr id="46084" name="Object 12"/>
          <p:cNvGraphicFramePr>
            <a:graphicFrameLocks noChangeAspect="1"/>
          </p:cNvGraphicFramePr>
          <p:nvPr/>
        </p:nvGraphicFramePr>
        <p:xfrm>
          <a:off x="1908175" y="1484313"/>
          <a:ext cx="3217863" cy="581025"/>
        </p:xfrm>
        <a:graphic>
          <a:graphicData uri="http://schemas.openxmlformats.org/presentationml/2006/ole">
            <mc:AlternateContent xmlns:mc="http://schemas.openxmlformats.org/markup-compatibility/2006">
              <mc:Choice xmlns:v="urn:schemas-microsoft-com:vml" Requires="v">
                <p:oleObj spid="_x0000_s73781" name="Equation" r:id="rId7" imgW="838080" imgH="241200" progId="Equation.DSMT4">
                  <p:embed/>
                </p:oleObj>
              </mc:Choice>
              <mc:Fallback>
                <p:oleObj name="Equation" r:id="rId7" imgW="83808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484313"/>
                        <a:ext cx="321786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13"/>
          <p:cNvGraphicFramePr>
            <a:graphicFrameLocks noChangeAspect="1"/>
          </p:cNvGraphicFramePr>
          <p:nvPr/>
        </p:nvGraphicFramePr>
        <p:xfrm>
          <a:off x="468313" y="2133600"/>
          <a:ext cx="8461375" cy="992188"/>
        </p:xfrm>
        <a:graphic>
          <a:graphicData uri="http://schemas.openxmlformats.org/presentationml/2006/ole">
            <mc:AlternateContent xmlns:mc="http://schemas.openxmlformats.org/markup-compatibility/2006">
              <mc:Choice xmlns:v="urn:schemas-microsoft-com:vml" Requires="v">
                <p:oleObj spid="_x0000_s73782" name="Equation" r:id="rId9" imgW="3746160" imgH="520560" progId="Equation.DSMT4">
                  <p:embed/>
                </p:oleObj>
              </mc:Choice>
              <mc:Fallback>
                <p:oleObj name="Equation" r:id="rId9" imgW="3746160" imgH="520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133600"/>
                        <a:ext cx="84613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6" name="Object 14"/>
          <p:cNvGraphicFramePr>
            <a:graphicFrameLocks noChangeAspect="1"/>
          </p:cNvGraphicFramePr>
          <p:nvPr/>
        </p:nvGraphicFramePr>
        <p:xfrm>
          <a:off x="1163638" y="3141663"/>
          <a:ext cx="3216275" cy="581025"/>
        </p:xfrm>
        <a:graphic>
          <a:graphicData uri="http://schemas.openxmlformats.org/presentationml/2006/ole">
            <mc:AlternateContent xmlns:mc="http://schemas.openxmlformats.org/markup-compatibility/2006">
              <mc:Choice xmlns:v="urn:schemas-microsoft-com:vml" Requires="v">
                <p:oleObj spid="_x0000_s73783" name="Equation" r:id="rId11" imgW="838080" imgH="241200" progId="Equation.DSMT4">
                  <p:embed/>
                </p:oleObj>
              </mc:Choice>
              <mc:Fallback>
                <p:oleObj name="Equation" r:id="rId11" imgW="83808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3638" y="3141663"/>
                        <a:ext cx="32162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15"/>
          <p:cNvGraphicFramePr>
            <a:graphicFrameLocks noChangeAspect="1"/>
          </p:cNvGraphicFramePr>
          <p:nvPr/>
        </p:nvGraphicFramePr>
        <p:xfrm>
          <a:off x="288925" y="3573463"/>
          <a:ext cx="8855075" cy="920750"/>
        </p:xfrm>
        <a:graphic>
          <a:graphicData uri="http://schemas.openxmlformats.org/presentationml/2006/ole">
            <mc:AlternateContent xmlns:mc="http://schemas.openxmlformats.org/markup-compatibility/2006">
              <mc:Choice xmlns:v="urn:schemas-microsoft-com:vml" Requires="v">
                <p:oleObj spid="_x0000_s73784" name="Equation" r:id="rId13" imgW="4012920" imgH="482400" progId="Equation.DSMT4">
                  <p:embed/>
                </p:oleObj>
              </mc:Choice>
              <mc:Fallback>
                <p:oleObj name="Equation" r:id="rId13" imgW="4012920" imgH="482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925" y="3573463"/>
                        <a:ext cx="88550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16"/>
          <p:cNvGraphicFramePr>
            <a:graphicFrameLocks noChangeAspect="1"/>
          </p:cNvGraphicFramePr>
          <p:nvPr/>
        </p:nvGraphicFramePr>
        <p:xfrm>
          <a:off x="179388" y="5661025"/>
          <a:ext cx="2447925" cy="581025"/>
        </p:xfrm>
        <a:graphic>
          <a:graphicData uri="http://schemas.openxmlformats.org/presentationml/2006/ole">
            <mc:AlternateContent xmlns:mc="http://schemas.openxmlformats.org/markup-compatibility/2006">
              <mc:Choice xmlns:v="urn:schemas-microsoft-com:vml" Requires="v">
                <p:oleObj spid="_x0000_s73785" name="Equation" r:id="rId15" imgW="838080" imgH="241200" progId="Equation.DSMT4">
                  <p:embed/>
                </p:oleObj>
              </mc:Choice>
              <mc:Fallback>
                <p:oleObj name="Equation" r:id="rId15" imgW="83808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5661025"/>
                        <a:ext cx="24479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8986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A18E4D6-913A-4D21-8024-104FBF9359CA}" type="slidenum">
              <a:rPr lang="en-US" altLang="zh-CN" sz="1200">
                <a:solidFill>
                  <a:srgbClr val="000000"/>
                </a:solidFill>
              </a:rPr>
              <a:pPr eaLnBrk="1" hangingPunct="1"/>
              <a:t>12</a:t>
            </a:fld>
            <a:endParaRPr lang="en-US" altLang="zh-CN" sz="1200">
              <a:solidFill>
                <a:srgbClr val="000000"/>
              </a:solidFill>
            </a:endParaRPr>
          </a:p>
        </p:txBody>
      </p:sp>
      <p:sp>
        <p:nvSpPr>
          <p:cNvPr id="47111" name="Text Box 2"/>
          <p:cNvSpPr txBox="1">
            <a:spLocks noChangeArrowheads="1"/>
          </p:cNvSpPr>
          <p:nvPr/>
        </p:nvSpPr>
        <p:spPr bwMode="auto">
          <a:xfrm>
            <a:off x="468313" y="692150"/>
            <a:ext cx="4516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将式</a:t>
            </a:r>
            <a:r>
              <a:rPr lang="en-US" altLang="zh-CN"/>
              <a:t>(4.63)</a:t>
            </a:r>
            <a:r>
              <a:rPr lang="zh-CN" altLang="en-US"/>
              <a:t>两边对</a:t>
            </a:r>
            <a:r>
              <a:rPr lang="en-US" altLang="zh-CN" i="1"/>
              <a:t>a</a:t>
            </a:r>
            <a:r>
              <a:rPr lang="en-US" altLang="zh-CN" i="1" baseline="-25000"/>
              <a:t>k</a:t>
            </a:r>
            <a:r>
              <a:rPr lang="zh-CN" altLang="en-US"/>
              <a:t>求偏导，并令</a:t>
            </a:r>
          </a:p>
        </p:txBody>
      </p:sp>
      <p:graphicFrame>
        <p:nvGraphicFramePr>
          <p:cNvPr id="47106" name="Object 3"/>
          <p:cNvGraphicFramePr>
            <a:graphicFrameLocks noChangeAspect="1"/>
          </p:cNvGraphicFramePr>
          <p:nvPr/>
        </p:nvGraphicFramePr>
        <p:xfrm>
          <a:off x="107950" y="5734050"/>
          <a:ext cx="8820150" cy="863600"/>
        </p:xfrm>
        <a:graphic>
          <a:graphicData uri="http://schemas.openxmlformats.org/presentationml/2006/ole">
            <mc:AlternateContent xmlns:mc="http://schemas.openxmlformats.org/markup-compatibility/2006">
              <mc:Choice xmlns:v="urn:schemas-microsoft-com:vml" Requires="v">
                <p:oleObj spid="_x0000_s74786" name="Equation" r:id="rId3" imgW="4012920" imgH="482400" progId="Equation.DSMT4">
                  <p:embed/>
                </p:oleObj>
              </mc:Choice>
              <mc:Fallback>
                <p:oleObj name="Equation" r:id="rId3" imgW="401292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5734050"/>
                        <a:ext cx="88201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2" name="Line 4"/>
          <p:cNvSpPr>
            <a:spLocks noChangeShapeType="1"/>
          </p:cNvSpPr>
          <p:nvPr/>
        </p:nvSpPr>
        <p:spPr bwMode="auto">
          <a:xfrm>
            <a:off x="0" y="56610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107" name="Object 5"/>
          <p:cNvGraphicFramePr>
            <a:graphicFrameLocks noChangeAspect="1"/>
          </p:cNvGraphicFramePr>
          <p:nvPr/>
        </p:nvGraphicFramePr>
        <p:xfrm>
          <a:off x="642938" y="1143000"/>
          <a:ext cx="7204075" cy="1752600"/>
        </p:xfrm>
        <a:graphic>
          <a:graphicData uri="http://schemas.openxmlformats.org/presentationml/2006/ole">
            <mc:AlternateContent xmlns:mc="http://schemas.openxmlformats.org/markup-compatibility/2006">
              <mc:Choice xmlns:v="urn:schemas-microsoft-com:vml" Requires="v">
                <p:oleObj spid="_x0000_s74787" name="Equation" r:id="rId5" imgW="3504960" imgH="939600" progId="Equation.DSMT4">
                  <p:embed/>
                </p:oleObj>
              </mc:Choice>
              <mc:Fallback>
                <p:oleObj name="Equation" r:id="rId5" imgW="3504960" imgH="93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1143000"/>
                        <a:ext cx="7204075"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3" name="Rectangle 6"/>
          <p:cNvSpPr>
            <a:spLocks noChangeArrowheads="1"/>
          </p:cNvSpPr>
          <p:nvPr/>
        </p:nvSpPr>
        <p:spPr bwMode="auto">
          <a:xfrm>
            <a:off x="395288" y="299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即 </a:t>
            </a:r>
          </a:p>
        </p:txBody>
      </p:sp>
      <p:graphicFrame>
        <p:nvGraphicFramePr>
          <p:cNvPr id="47108" name="Object 7"/>
          <p:cNvGraphicFramePr>
            <a:graphicFrameLocks noChangeAspect="1"/>
          </p:cNvGraphicFramePr>
          <p:nvPr/>
        </p:nvGraphicFramePr>
        <p:xfrm>
          <a:off x="971550" y="3068638"/>
          <a:ext cx="6945313" cy="922337"/>
        </p:xfrm>
        <a:graphic>
          <a:graphicData uri="http://schemas.openxmlformats.org/presentationml/2006/ole">
            <mc:AlternateContent xmlns:mc="http://schemas.openxmlformats.org/markup-compatibility/2006">
              <mc:Choice xmlns:v="urn:schemas-microsoft-com:vml" Requires="v">
                <p:oleObj spid="_x0000_s74788" name="Equation" r:id="rId7" imgW="3390840" imgH="444240" progId="Equation.DSMT4">
                  <p:embed/>
                </p:oleObj>
              </mc:Choice>
              <mc:Fallback>
                <p:oleObj name="Equation" r:id="rId7" imgW="339084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068638"/>
                        <a:ext cx="6945313"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4" name="Rectangle 8"/>
          <p:cNvSpPr>
            <a:spLocks noChangeArrowheads="1"/>
          </p:cNvSpPr>
          <p:nvPr/>
        </p:nvSpPr>
        <p:spPr bwMode="auto">
          <a:xfrm>
            <a:off x="395288" y="40767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亦即 </a:t>
            </a:r>
          </a:p>
        </p:txBody>
      </p:sp>
      <p:graphicFrame>
        <p:nvGraphicFramePr>
          <p:cNvPr id="47109" name="Object 9"/>
          <p:cNvGraphicFramePr>
            <a:graphicFrameLocks noChangeAspect="1"/>
          </p:cNvGraphicFramePr>
          <p:nvPr/>
        </p:nvGraphicFramePr>
        <p:xfrm>
          <a:off x="0" y="4437063"/>
          <a:ext cx="9124950" cy="1028700"/>
        </p:xfrm>
        <a:graphic>
          <a:graphicData uri="http://schemas.openxmlformats.org/presentationml/2006/ole">
            <mc:AlternateContent xmlns:mc="http://schemas.openxmlformats.org/markup-compatibility/2006">
              <mc:Choice xmlns:v="urn:schemas-microsoft-com:vml" Requires="v">
                <p:oleObj spid="_x0000_s74789" name="Equation" r:id="rId9" imgW="4749480" imgH="444240" progId="Equation.DSMT4">
                  <p:embed/>
                </p:oleObj>
              </mc:Choice>
              <mc:Fallback>
                <p:oleObj name="Equation" r:id="rId9" imgW="474948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37063"/>
                        <a:ext cx="91249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椭圆 11"/>
          <p:cNvSpPr/>
          <p:nvPr/>
        </p:nvSpPr>
        <p:spPr>
          <a:xfrm>
            <a:off x="5143500" y="1357313"/>
            <a:ext cx="785813" cy="500062"/>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箭头连接符 13"/>
          <p:cNvCxnSpPr/>
          <p:nvPr/>
        </p:nvCxnSpPr>
        <p:spPr>
          <a:xfrm flipH="1">
            <a:off x="3563888" y="1857375"/>
            <a:ext cx="1651051" cy="357188"/>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5072063" y="1928813"/>
            <a:ext cx="1857376" cy="357187"/>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572250" y="1214438"/>
            <a:ext cx="928688" cy="642937"/>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4286250" y="2286000"/>
            <a:ext cx="785813" cy="500063"/>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a:xfrm>
            <a:off x="2206577" y="2214563"/>
            <a:ext cx="1436736" cy="500062"/>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箭头连接符 17"/>
          <p:cNvCxnSpPr/>
          <p:nvPr/>
        </p:nvCxnSpPr>
        <p:spPr>
          <a:xfrm>
            <a:off x="2702039" y="2901997"/>
            <a:ext cx="1077873" cy="258716"/>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907704" y="2800489"/>
            <a:ext cx="2481709" cy="452299"/>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164288" y="3825945"/>
            <a:ext cx="864096" cy="704804"/>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11760" y="3878263"/>
            <a:ext cx="416049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923928" y="3868808"/>
            <a:ext cx="338279" cy="568255"/>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585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634B6B2-9EF4-42D1-ABCD-033E3BF45CA3}" type="slidenum">
              <a:rPr lang="en-US" altLang="zh-CN" sz="1200">
                <a:solidFill>
                  <a:srgbClr val="000000"/>
                </a:solidFill>
              </a:rPr>
              <a:pPr eaLnBrk="1" hangingPunct="1"/>
              <a:t>13</a:t>
            </a:fld>
            <a:endParaRPr lang="en-US" altLang="zh-CN" sz="1200">
              <a:solidFill>
                <a:srgbClr val="000000"/>
              </a:solidFill>
            </a:endParaRPr>
          </a:p>
        </p:txBody>
      </p:sp>
      <p:graphicFrame>
        <p:nvGraphicFramePr>
          <p:cNvPr id="48130" name="Object 2"/>
          <p:cNvGraphicFramePr>
            <a:graphicFrameLocks noChangeAspect="1"/>
          </p:cNvGraphicFramePr>
          <p:nvPr/>
        </p:nvGraphicFramePr>
        <p:xfrm>
          <a:off x="19050" y="549275"/>
          <a:ext cx="9124950" cy="1028700"/>
        </p:xfrm>
        <a:graphic>
          <a:graphicData uri="http://schemas.openxmlformats.org/presentationml/2006/ole">
            <mc:AlternateContent xmlns:mc="http://schemas.openxmlformats.org/markup-compatibility/2006">
              <mc:Choice xmlns:v="urn:schemas-microsoft-com:vml" Requires="v">
                <p:oleObj spid="_x0000_s75806" name="Equation" r:id="rId3" imgW="4749480" imgH="444240" progId="Equation.DSMT4">
                  <p:embed/>
                </p:oleObj>
              </mc:Choice>
              <mc:Fallback>
                <p:oleObj name="Equation" r:id="rId3" imgW="474948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549275"/>
                        <a:ext cx="91249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nvGraphicFramePr>
        <p:xfrm>
          <a:off x="250825" y="2205038"/>
          <a:ext cx="8524875" cy="1116012"/>
        </p:xfrm>
        <a:graphic>
          <a:graphicData uri="http://schemas.openxmlformats.org/presentationml/2006/ole">
            <mc:AlternateContent xmlns:mc="http://schemas.openxmlformats.org/markup-compatibility/2006">
              <mc:Choice xmlns:v="urn:schemas-microsoft-com:vml" Requires="v">
                <p:oleObj spid="_x0000_s75807" name="Equation" r:id="rId5" imgW="3848040" imgH="482400" progId="Equation.DSMT4">
                  <p:embed/>
                </p:oleObj>
              </mc:Choice>
              <mc:Fallback>
                <p:oleObj name="Equation" r:id="rId5" imgW="384804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205038"/>
                        <a:ext cx="8524875"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Text Box 4"/>
          <p:cNvSpPr txBox="1">
            <a:spLocks noChangeArrowheads="1"/>
          </p:cNvSpPr>
          <p:nvPr/>
        </p:nvSpPr>
        <p:spPr bwMode="auto">
          <a:xfrm>
            <a:off x="179388" y="1628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a:t>
            </a:r>
          </a:p>
        </p:txBody>
      </p:sp>
      <p:sp>
        <p:nvSpPr>
          <p:cNvPr id="48136" name="Text Box 5"/>
          <p:cNvSpPr txBox="1">
            <a:spLocks noChangeArrowheads="1"/>
          </p:cNvSpPr>
          <p:nvPr/>
        </p:nvSpPr>
        <p:spPr bwMode="auto">
          <a:xfrm>
            <a:off x="303213" y="3665538"/>
            <a:ext cx="81565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t>为了将上式表达得更简洁，引进</a:t>
            </a:r>
            <a:r>
              <a:rPr lang="zh-CN" altLang="en-US" b="1" dirty="0">
                <a:solidFill>
                  <a:srgbClr val="FF0000"/>
                </a:solidFill>
              </a:rPr>
              <a:t>内积记号</a:t>
            </a:r>
            <a:r>
              <a:rPr lang="zh-CN" altLang="en-US" dirty="0"/>
              <a:t>，在线性代数中，</a:t>
            </a:r>
            <a:r>
              <a:rPr lang="en-US" altLang="zh-CN" i="1" dirty="0"/>
              <a:t>R</a:t>
            </a:r>
            <a:r>
              <a:rPr lang="en-US" altLang="zh-CN" i="1" baseline="30000" dirty="0"/>
              <a:t>n</a:t>
            </a:r>
            <a:r>
              <a:rPr lang="zh-CN" altLang="en-US" dirty="0"/>
              <a:t>中两个</a:t>
            </a:r>
            <a:r>
              <a:rPr lang="zh-CN" altLang="en-US" dirty="0">
                <a:solidFill>
                  <a:srgbClr val="FF0000"/>
                </a:solidFill>
              </a:rPr>
              <a:t>向量                                                      的内积</a:t>
            </a:r>
            <a:r>
              <a:rPr lang="zh-CN" altLang="en-US" dirty="0"/>
              <a:t>定义为</a:t>
            </a:r>
          </a:p>
        </p:txBody>
      </p:sp>
      <p:graphicFrame>
        <p:nvGraphicFramePr>
          <p:cNvPr id="48132" name="Object 6"/>
          <p:cNvGraphicFramePr>
            <a:graphicFrameLocks noChangeAspect="1"/>
          </p:cNvGraphicFramePr>
          <p:nvPr/>
        </p:nvGraphicFramePr>
        <p:xfrm>
          <a:off x="2195513" y="4178300"/>
          <a:ext cx="4103687" cy="484188"/>
        </p:xfrm>
        <a:graphic>
          <a:graphicData uri="http://schemas.openxmlformats.org/presentationml/2006/ole">
            <mc:AlternateContent xmlns:mc="http://schemas.openxmlformats.org/markup-compatibility/2006">
              <mc:Choice xmlns:v="urn:schemas-microsoft-com:vml" Requires="v">
                <p:oleObj spid="_x0000_s75808" name="Equation" r:id="rId7" imgW="2044440" imgH="241200" progId="Equation.DSMT4">
                  <p:embed/>
                </p:oleObj>
              </mc:Choice>
              <mc:Fallback>
                <p:oleObj name="Equation" r:id="rId7" imgW="204444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178300"/>
                        <a:ext cx="4103687"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7"/>
          <p:cNvGraphicFramePr>
            <a:graphicFrameLocks noChangeAspect="1"/>
          </p:cNvGraphicFramePr>
          <p:nvPr/>
        </p:nvGraphicFramePr>
        <p:xfrm>
          <a:off x="2195513" y="4652963"/>
          <a:ext cx="3457575" cy="560387"/>
        </p:xfrm>
        <a:graphic>
          <a:graphicData uri="http://schemas.openxmlformats.org/presentationml/2006/ole">
            <mc:AlternateContent xmlns:mc="http://schemas.openxmlformats.org/markup-compatibility/2006">
              <mc:Choice xmlns:v="urn:schemas-microsoft-com:vml" Requires="v">
                <p:oleObj spid="_x0000_s75809" name="Equation" r:id="rId9" imgW="1409400" imgH="228600" progId="Equation.DSMT4">
                  <p:embed/>
                </p:oleObj>
              </mc:Choice>
              <mc:Fallback>
                <p:oleObj name="Equation" r:id="rId9" imgW="14094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4652963"/>
                        <a:ext cx="345757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7" name="Text Box 8"/>
          <p:cNvSpPr txBox="1">
            <a:spLocks noChangeArrowheads="1"/>
          </p:cNvSpPr>
          <p:nvPr/>
        </p:nvSpPr>
        <p:spPr bwMode="auto">
          <a:xfrm>
            <a:off x="519113" y="537368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将它加以推广有下面的定义。</a:t>
            </a:r>
          </a:p>
        </p:txBody>
      </p:sp>
      <p:cxnSp>
        <p:nvCxnSpPr>
          <p:cNvPr id="10" name="直接箭头连接符 9"/>
          <p:cNvCxnSpPr/>
          <p:nvPr/>
        </p:nvCxnSpPr>
        <p:spPr>
          <a:xfrm>
            <a:off x="179388" y="1317580"/>
            <a:ext cx="2952452" cy="1258161"/>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116162" y="1262426"/>
            <a:ext cx="1151582" cy="1313315"/>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533675" y="1262426"/>
            <a:ext cx="302840" cy="1230470"/>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247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32FC483-D669-41E2-AF67-BADFE13E70B2}" type="slidenum">
              <a:rPr lang="en-US" altLang="zh-CN" sz="1200">
                <a:solidFill>
                  <a:srgbClr val="000000"/>
                </a:solidFill>
              </a:rPr>
              <a:pPr eaLnBrk="1" hangingPunct="1"/>
              <a:t>14</a:t>
            </a:fld>
            <a:endParaRPr lang="en-US" altLang="zh-CN" sz="1200">
              <a:solidFill>
                <a:srgbClr val="000000"/>
              </a:solidFill>
            </a:endParaRPr>
          </a:p>
        </p:txBody>
      </p:sp>
      <p:sp>
        <p:nvSpPr>
          <p:cNvPr id="49158" name="Text Box 2"/>
          <p:cNvSpPr txBox="1">
            <a:spLocks noChangeArrowheads="1"/>
          </p:cNvSpPr>
          <p:nvPr/>
        </p:nvSpPr>
        <p:spPr bwMode="auto">
          <a:xfrm>
            <a:off x="519113" y="496888"/>
            <a:ext cx="5623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定义</a:t>
            </a:r>
            <a:r>
              <a:rPr lang="en-US" altLang="zh-CN" b="1" dirty="0"/>
              <a:t>4.9</a:t>
            </a:r>
            <a:r>
              <a:rPr lang="en-US" altLang="zh-CN" dirty="0"/>
              <a:t> </a:t>
            </a:r>
            <a:r>
              <a:rPr lang="zh-CN" altLang="en-US" dirty="0"/>
              <a:t>设</a:t>
            </a:r>
            <a:r>
              <a:rPr lang="en-US" altLang="zh-CN" i="1" dirty="0"/>
              <a:t>u</a:t>
            </a:r>
            <a:r>
              <a:rPr lang="en-US" altLang="zh-CN" dirty="0"/>
              <a:t>(</a:t>
            </a:r>
            <a:r>
              <a:rPr lang="en-US" altLang="zh-CN" i="1" dirty="0"/>
              <a:t>x</a:t>
            </a:r>
            <a:r>
              <a:rPr lang="en-US" altLang="zh-CN" dirty="0"/>
              <a:t>)</a:t>
            </a:r>
            <a:r>
              <a:rPr lang="zh-CN" altLang="en-US" dirty="0"/>
              <a:t>与</a:t>
            </a:r>
            <a:r>
              <a:rPr lang="en-US" altLang="zh-CN" i="1" dirty="0"/>
              <a:t>v</a:t>
            </a:r>
            <a:r>
              <a:rPr lang="en-US" altLang="zh-CN" dirty="0"/>
              <a:t>(</a:t>
            </a:r>
            <a:r>
              <a:rPr lang="en-US" altLang="zh-CN" i="1" dirty="0"/>
              <a:t>x</a:t>
            </a:r>
            <a:r>
              <a:rPr lang="en-US" altLang="zh-CN" dirty="0"/>
              <a:t>)</a:t>
            </a:r>
            <a:r>
              <a:rPr lang="zh-CN" altLang="en-US" dirty="0"/>
              <a:t>是两个已知</a:t>
            </a:r>
            <a:r>
              <a:rPr lang="zh-CN" altLang="en-US" dirty="0">
                <a:solidFill>
                  <a:srgbClr val="FF0000"/>
                </a:solidFill>
              </a:rPr>
              <a:t>函数</a:t>
            </a:r>
            <a:r>
              <a:rPr lang="zh-CN" altLang="en-US" dirty="0"/>
              <a:t>，记</a:t>
            </a:r>
          </a:p>
          <a:p>
            <a:pPr eaLnBrk="1" hangingPunct="1"/>
            <a:endParaRPr lang="en-US" altLang="zh-CN" dirty="0"/>
          </a:p>
        </p:txBody>
      </p:sp>
      <p:graphicFrame>
        <p:nvGraphicFramePr>
          <p:cNvPr id="49154" name="Object 3"/>
          <p:cNvGraphicFramePr>
            <a:graphicFrameLocks noChangeAspect="1"/>
          </p:cNvGraphicFramePr>
          <p:nvPr/>
        </p:nvGraphicFramePr>
        <p:xfrm>
          <a:off x="1187450" y="981075"/>
          <a:ext cx="6767513" cy="450850"/>
        </p:xfrm>
        <a:graphic>
          <a:graphicData uri="http://schemas.openxmlformats.org/presentationml/2006/ole">
            <mc:AlternateContent xmlns:mc="http://schemas.openxmlformats.org/markup-compatibility/2006">
              <mc:Choice xmlns:v="urn:schemas-microsoft-com:vml" Requires="v">
                <p:oleObj spid="_x0000_s76826" name="Equation" r:id="rId3" imgW="3619440" imgH="241200" progId="Equation.DSMT4">
                  <p:embed/>
                </p:oleObj>
              </mc:Choice>
              <mc:Fallback>
                <p:oleObj name="Equation" r:id="rId3" imgW="36194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981075"/>
                        <a:ext cx="676751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4"/>
          <p:cNvGraphicFramePr>
            <a:graphicFrameLocks noChangeAspect="1"/>
          </p:cNvGraphicFramePr>
          <p:nvPr/>
        </p:nvGraphicFramePr>
        <p:xfrm>
          <a:off x="2627313" y="1412875"/>
          <a:ext cx="4202112" cy="830263"/>
        </p:xfrm>
        <a:graphic>
          <a:graphicData uri="http://schemas.openxmlformats.org/presentationml/2006/ole">
            <mc:AlternateContent xmlns:mc="http://schemas.openxmlformats.org/markup-compatibility/2006">
              <mc:Choice xmlns:v="urn:schemas-microsoft-com:vml" Requires="v">
                <p:oleObj spid="_x0000_s76827" name="Equation" r:id="rId5" imgW="2247840" imgH="444240" progId="Equation.DSMT4">
                  <p:embed/>
                </p:oleObj>
              </mc:Choice>
              <mc:Fallback>
                <p:oleObj name="Equation" r:id="rId5" imgW="224784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1412875"/>
                        <a:ext cx="4202112"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Text Box 5"/>
          <p:cNvSpPr txBox="1">
            <a:spLocks noChangeArrowheads="1"/>
          </p:cNvSpPr>
          <p:nvPr/>
        </p:nvSpPr>
        <p:spPr bwMode="auto">
          <a:xfrm>
            <a:off x="519113" y="2297113"/>
            <a:ext cx="2978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称之为</a:t>
            </a:r>
            <a:r>
              <a:rPr lang="en-US" altLang="zh-CN" b="1" dirty="0">
                <a:solidFill>
                  <a:srgbClr val="FF0000"/>
                </a:solidFill>
              </a:rPr>
              <a:t>u</a:t>
            </a:r>
            <a:r>
              <a:rPr lang="zh-CN" altLang="en-US" b="1" dirty="0">
                <a:solidFill>
                  <a:srgbClr val="FF0000"/>
                </a:solidFill>
              </a:rPr>
              <a:t>和</a:t>
            </a:r>
            <a:r>
              <a:rPr lang="en-US" altLang="zh-CN" b="1" dirty="0">
                <a:solidFill>
                  <a:srgbClr val="FF0000"/>
                </a:solidFill>
              </a:rPr>
              <a:t>v</a:t>
            </a:r>
            <a:r>
              <a:rPr lang="zh-CN" altLang="en-US" b="1" dirty="0">
                <a:solidFill>
                  <a:srgbClr val="FF0000"/>
                </a:solidFill>
              </a:rPr>
              <a:t>的内积</a:t>
            </a:r>
            <a:r>
              <a:rPr lang="zh-CN" altLang="en-US" dirty="0">
                <a:solidFill>
                  <a:srgbClr val="FF0000"/>
                </a:solidFill>
              </a:rPr>
              <a:t>。</a:t>
            </a:r>
          </a:p>
        </p:txBody>
      </p:sp>
      <p:sp>
        <p:nvSpPr>
          <p:cNvPr id="49160" name="Text Box 6"/>
          <p:cNvSpPr txBox="1">
            <a:spLocks noChangeArrowheads="1"/>
          </p:cNvSpPr>
          <p:nvPr/>
        </p:nvSpPr>
        <p:spPr bwMode="auto">
          <a:xfrm>
            <a:off x="592138" y="285273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内积的性质：</a:t>
            </a:r>
          </a:p>
        </p:txBody>
      </p:sp>
      <p:graphicFrame>
        <p:nvGraphicFramePr>
          <p:cNvPr id="49156" name="Object 7"/>
          <p:cNvGraphicFramePr>
            <a:graphicFrameLocks noChangeAspect="1"/>
          </p:cNvGraphicFramePr>
          <p:nvPr>
            <p:extLst>
              <p:ext uri="{D42A27DB-BD31-4B8C-83A1-F6EECF244321}">
                <p14:modId xmlns:p14="http://schemas.microsoft.com/office/powerpoint/2010/main" val="3355602474"/>
              </p:ext>
            </p:extLst>
          </p:nvPr>
        </p:nvGraphicFramePr>
        <p:xfrm>
          <a:off x="1259632" y="3501008"/>
          <a:ext cx="5118100" cy="2451100"/>
        </p:xfrm>
        <a:graphic>
          <a:graphicData uri="http://schemas.openxmlformats.org/presentationml/2006/ole">
            <mc:AlternateContent xmlns:mc="http://schemas.openxmlformats.org/markup-compatibility/2006">
              <mc:Choice xmlns:v="urn:schemas-microsoft-com:vml" Requires="v">
                <p:oleObj spid="_x0000_s76828" name="Equation" r:id="rId7" imgW="2438280" imgH="1168200" progId="Equation.DSMT4">
                  <p:embed/>
                </p:oleObj>
              </mc:Choice>
              <mc:Fallback>
                <p:oleObj name="Equation" r:id="rId7" imgW="2438280" imgH="1168200" progId="Equation.DSMT4">
                  <p:embed/>
                  <p:pic>
                    <p:nvPicPr>
                      <p:cNvPr id="0" name=""/>
                      <p:cNvPicPr>
                        <a:picLocks noChangeAspect="1" noChangeArrowheads="1"/>
                      </p:cNvPicPr>
                      <p:nvPr/>
                    </p:nvPicPr>
                    <p:blipFill>
                      <a:blip r:embed="rId8"/>
                      <a:srcRect/>
                      <a:stretch>
                        <a:fillRect/>
                      </a:stretch>
                    </p:blipFill>
                    <p:spPr bwMode="auto">
                      <a:xfrm>
                        <a:off x="1259632" y="3501008"/>
                        <a:ext cx="5118100" cy="245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1497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4977701-C6E8-4A72-B00F-B65465F4FBE1}" type="slidenum">
              <a:rPr lang="en-US" altLang="zh-CN" sz="1200">
                <a:solidFill>
                  <a:srgbClr val="000000"/>
                </a:solidFill>
              </a:rPr>
              <a:pPr eaLnBrk="1" hangingPunct="1"/>
              <a:t>15</a:t>
            </a:fld>
            <a:endParaRPr lang="en-US" altLang="zh-CN" sz="1200">
              <a:solidFill>
                <a:srgbClr val="000000"/>
              </a:solidFill>
            </a:endParaRPr>
          </a:p>
        </p:txBody>
      </p:sp>
      <p:sp>
        <p:nvSpPr>
          <p:cNvPr id="50184" name="Rectangle 2"/>
          <p:cNvSpPr>
            <a:spLocks noChangeArrowheads="1"/>
          </p:cNvSpPr>
          <p:nvPr/>
        </p:nvSpPr>
        <p:spPr bwMode="auto">
          <a:xfrm>
            <a:off x="3886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5" name="AutoShape 3"/>
          <p:cNvSpPr>
            <a:spLocks noChangeArrowheads="1"/>
          </p:cNvSpPr>
          <p:nvPr/>
        </p:nvSpPr>
        <p:spPr bwMode="auto">
          <a:xfrm>
            <a:off x="128588" y="2492375"/>
            <a:ext cx="914400" cy="1524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6" name="Rectangle 4"/>
          <p:cNvSpPr>
            <a:spLocks noChangeArrowheads="1"/>
          </p:cNvSpPr>
          <p:nvPr/>
        </p:nvSpPr>
        <p:spPr bwMode="auto">
          <a:xfrm>
            <a:off x="2357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78" name="Object 5"/>
          <p:cNvGraphicFramePr>
            <a:graphicFrameLocks noChangeAspect="1"/>
          </p:cNvGraphicFramePr>
          <p:nvPr/>
        </p:nvGraphicFramePr>
        <p:xfrm>
          <a:off x="1116013" y="2205038"/>
          <a:ext cx="7150100" cy="1260475"/>
        </p:xfrm>
        <a:graphic>
          <a:graphicData uri="http://schemas.openxmlformats.org/presentationml/2006/ole">
            <mc:AlternateContent xmlns:mc="http://schemas.openxmlformats.org/markup-compatibility/2006">
              <mc:Choice xmlns:v="urn:schemas-microsoft-com:vml" Requires="v">
                <p:oleObj spid="_x0000_s77866" name="Equation" r:id="rId3" imgW="2869920" imgH="457200" progId="Equation.DSMT4">
                  <p:embed/>
                </p:oleObj>
              </mc:Choice>
              <mc:Fallback>
                <p:oleObj name="Equation" r:id="rId3" imgW="286992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05038"/>
                        <a:ext cx="71501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7" name="Text Box 6"/>
          <p:cNvSpPr txBox="1">
            <a:spLocks noChangeArrowheads="1"/>
          </p:cNvSpPr>
          <p:nvPr/>
        </p:nvSpPr>
        <p:spPr bwMode="auto">
          <a:xfrm>
            <a:off x="447675" y="47625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利用内积的定义，则式</a:t>
            </a:r>
          </a:p>
        </p:txBody>
      </p:sp>
      <p:graphicFrame>
        <p:nvGraphicFramePr>
          <p:cNvPr id="50179" name="Object 7"/>
          <p:cNvGraphicFramePr>
            <a:graphicFrameLocks noChangeAspect="1"/>
          </p:cNvGraphicFramePr>
          <p:nvPr/>
        </p:nvGraphicFramePr>
        <p:xfrm>
          <a:off x="19050" y="981075"/>
          <a:ext cx="9124950" cy="1028700"/>
        </p:xfrm>
        <a:graphic>
          <a:graphicData uri="http://schemas.openxmlformats.org/presentationml/2006/ole">
            <mc:AlternateContent xmlns:mc="http://schemas.openxmlformats.org/markup-compatibility/2006">
              <mc:Choice xmlns:v="urn:schemas-microsoft-com:vml" Requires="v">
                <p:oleObj spid="_x0000_s77867" name="Equation" r:id="rId5" imgW="4749480" imgH="444240" progId="Equation.DSMT4">
                  <p:embed/>
                </p:oleObj>
              </mc:Choice>
              <mc:Fallback>
                <p:oleObj name="Equation" r:id="rId5" imgW="474948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 y="981075"/>
                        <a:ext cx="91249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8" name="Text Box 8"/>
          <p:cNvSpPr txBox="1">
            <a:spLocks noChangeArrowheads="1"/>
          </p:cNvSpPr>
          <p:nvPr/>
        </p:nvSpPr>
        <p:spPr bwMode="auto">
          <a:xfrm>
            <a:off x="250825" y="2997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a:t>
            </a:r>
          </a:p>
        </p:txBody>
      </p:sp>
      <p:graphicFrame>
        <p:nvGraphicFramePr>
          <p:cNvPr id="50180" name="Object 9"/>
          <p:cNvGraphicFramePr>
            <a:graphicFrameLocks noChangeAspect="1"/>
          </p:cNvGraphicFramePr>
          <p:nvPr/>
        </p:nvGraphicFramePr>
        <p:xfrm>
          <a:off x="468313" y="3573463"/>
          <a:ext cx="2054225" cy="2520950"/>
        </p:xfrm>
        <a:graphic>
          <a:graphicData uri="http://schemas.openxmlformats.org/presentationml/2006/ole">
            <mc:AlternateContent xmlns:mc="http://schemas.openxmlformats.org/markup-compatibility/2006">
              <mc:Choice xmlns:v="urn:schemas-microsoft-com:vml" Requires="v">
                <p:oleObj spid="_x0000_s77868" name="Equation" r:id="rId7" imgW="952200" imgH="1168200" progId="Equation.DSMT4">
                  <p:embed/>
                </p:oleObj>
              </mc:Choice>
              <mc:Fallback>
                <p:oleObj name="Equation" r:id="rId7" imgW="952200" imgH="1168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573463"/>
                        <a:ext cx="2054225"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10"/>
          <p:cNvGraphicFramePr>
            <a:graphicFrameLocks noChangeAspect="1"/>
          </p:cNvGraphicFramePr>
          <p:nvPr/>
        </p:nvGraphicFramePr>
        <p:xfrm>
          <a:off x="2555875" y="3573463"/>
          <a:ext cx="2000250" cy="2520950"/>
        </p:xfrm>
        <a:graphic>
          <a:graphicData uri="http://schemas.openxmlformats.org/presentationml/2006/ole">
            <mc:AlternateContent xmlns:mc="http://schemas.openxmlformats.org/markup-compatibility/2006">
              <mc:Choice xmlns:v="urn:schemas-microsoft-com:vml" Requires="v">
                <p:oleObj spid="_x0000_s77869" name="Equation" r:id="rId9" imgW="927000" imgH="1168200" progId="Equation.DSMT4">
                  <p:embed/>
                </p:oleObj>
              </mc:Choice>
              <mc:Fallback>
                <p:oleObj name="Equation" r:id="rId9" imgW="927000" imgH="1168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3573463"/>
                        <a:ext cx="2000250"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11"/>
          <p:cNvGraphicFramePr>
            <a:graphicFrameLocks noChangeAspect="1"/>
          </p:cNvGraphicFramePr>
          <p:nvPr/>
        </p:nvGraphicFramePr>
        <p:xfrm>
          <a:off x="4489450" y="3500438"/>
          <a:ext cx="4165600" cy="2520950"/>
        </p:xfrm>
        <a:graphic>
          <a:graphicData uri="http://schemas.openxmlformats.org/presentationml/2006/ole">
            <mc:AlternateContent xmlns:mc="http://schemas.openxmlformats.org/markup-compatibility/2006">
              <mc:Choice xmlns:v="urn:schemas-microsoft-com:vml" Requires="v">
                <p:oleObj spid="_x0000_s77870" name="Equation" r:id="rId11" imgW="1930320" imgH="1168200" progId="Equation.DSMT4">
                  <p:embed/>
                </p:oleObj>
              </mc:Choice>
              <mc:Fallback>
                <p:oleObj name="Equation" r:id="rId11" imgW="1930320" imgH="1168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450" y="3500438"/>
                        <a:ext cx="4165600"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7937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1378E92-6105-4DC6-B5D8-147B954E6B10}" type="slidenum">
              <a:rPr lang="en-US" altLang="zh-CN" sz="1200">
                <a:solidFill>
                  <a:srgbClr val="000000"/>
                </a:solidFill>
              </a:rPr>
              <a:pPr eaLnBrk="1" hangingPunct="1"/>
              <a:t>16</a:t>
            </a:fld>
            <a:endParaRPr lang="en-US" altLang="zh-CN" sz="1200">
              <a:solidFill>
                <a:srgbClr val="000000"/>
              </a:solidFill>
            </a:endParaRPr>
          </a:p>
        </p:txBody>
      </p:sp>
      <p:sp>
        <p:nvSpPr>
          <p:cNvPr id="51207" name="Rectangle 2"/>
          <p:cNvSpPr>
            <a:spLocks noChangeArrowheads="1"/>
          </p:cNvSpPr>
          <p:nvPr/>
        </p:nvSpPr>
        <p:spPr bwMode="auto">
          <a:xfrm>
            <a:off x="323849" y="1557338"/>
            <a:ext cx="8175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写成矩阵形式即</a:t>
            </a:r>
            <a:endParaRPr lang="zh-CN" altLang="en-US" dirty="0">
              <a:solidFill>
                <a:srgbClr val="FF0000"/>
              </a:solidFill>
              <a:latin typeface="宋体" panose="02010600030101010101" pitchFamily="2" charset="-122"/>
            </a:endParaRPr>
          </a:p>
        </p:txBody>
      </p:sp>
      <p:sp>
        <p:nvSpPr>
          <p:cNvPr id="51208" name="Rectangle 3"/>
          <p:cNvSpPr>
            <a:spLocks noChangeArrowheads="1"/>
          </p:cNvSpPr>
          <p:nvPr/>
        </p:nvSpPr>
        <p:spPr bwMode="auto">
          <a:xfrm>
            <a:off x="29908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2" name="Object 4"/>
          <p:cNvGraphicFramePr>
            <a:graphicFrameLocks noChangeAspect="1"/>
          </p:cNvGraphicFramePr>
          <p:nvPr>
            <p:extLst>
              <p:ext uri="{D42A27DB-BD31-4B8C-83A1-F6EECF244321}">
                <p14:modId xmlns:p14="http://schemas.microsoft.com/office/powerpoint/2010/main" val="785119630"/>
              </p:ext>
            </p:extLst>
          </p:nvPr>
        </p:nvGraphicFramePr>
        <p:xfrm>
          <a:off x="468313" y="1979614"/>
          <a:ext cx="8104187" cy="2303462"/>
        </p:xfrm>
        <a:graphic>
          <a:graphicData uri="http://schemas.openxmlformats.org/presentationml/2006/ole">
            <mc:AlternateContent xmlns:mc="http://schemas.openxmlformats.org/markup-compatibility/2006">
              <mc:Choice xmlns:v="urn:schemas-microsoft-com:vml" Requires="v">
                <p:oleObj spid="_x0000_s78890" name="Equation" r:id="rId3" imgW="3771720" imgH="939600" progId="Equation.DSMT4">
                  <p:embed/>
                </p:oleObj>
              </mc:Choice>
              <mc:Fallback>
                <p:oleObj name="Equation" r:id="rId3" imgW="3771720" imgH="939600" progId="Equation.DSMT4">
                  <p:embed/>
                  <p:pic>
                    <p:nvPicPr>
                      <p:cNvPr id="0" name=""/>
                      <p:cNvPicPr>
                        <a:picLocks noChangeAspect="1" noChangeArrowheads="1"/>
                      </p:cNvPicPr>
                      <p:nvPr/>
                    </p:nvPicPr>
                    <p:blipFill>
                      <a:blip r:embed="rId4"/>
                      <a:srcRect/>
                      <a:stretch>
                        <a:fillRect/>
                      </a:stretch>
                    </p:blipFill>
                    <p:spPr bwMode="auto">
                      <a:xfrm>
                        <a:off x="468313" y="1979614"/>
                        <a:ext cx="8104187"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5"/>
          <p:cNvSpPr>
            <a:spLocks noChangeArrowheads="1"/>
          </p:cNvSpPr>
          <p:nvPr/>
        </p:nvSpPr>
        <p:spPr bwMode="auto">
          <a:xfrm>
            <a:off x="323850" y="4365625"/>
            <a:ext cx="677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宋体" panose="02010600030101010101" pitchFamily="2" charset="-122"/>
              </a:rPr>
              <a:t>法方程组</a:t>
            </a:r>
            <a:r>
              <a:rPr lang="zh-CN" altLang="en-US" sz="1100" b="1">
                <a:solidFill>
                  <a:srgbClr val="FF0000"/>
                </a:solidFill>
              </a:rPr>
              <a:t> </a:t>
            </a:r>
            <a:r>
              <a:rPr lang="zh-CN" altLang="en-US" b="1">
                <a:solidFill>
                  <a:srgbClr val="FF0000"/>
                </a:solidFill>
                <a:latin typeface="宋体" panose="02010600030101010101" pitchFamily="2" charset="-122"/>
              </a:rPr>
              <a:t>或正规方程组</a:t>
            </a:r>
            <a:r>
              <a:rPr lang="en-US" altLang="zh-CN" b="1">
                <a:solidFill>
                  <a:srgbClr val="FF0000"/>
                </a:solidFill>
                <a:latin typeface="宋体" panose="02010600030101010101" pitchFamily="2" charset="-122"/>
              </a:rPr>
              <a:t>,</a:t>
            </a:r>
            <a:r>
              <a:rPr lang="zh-CN" altLang="en-US" b="1">
                <a:solidFill>
                  <a:srgbClr val="FF0000"/>
                </a:solidFill>
                <a:latin typeface="宋体" panose="02010600030101010101" pitchFamily="2" charset="-122"/>
              </a:rPr>
              <a:t>其中系数矩阵是对称的。</a:t>
            </a:r>
            <a:endParaRPr lang="zh-CN" altLang="en-US" b="1">
              <a:solidFill>
                <a:srgbClr val="FF0000"/>
              </a:solidFill>
            </a:endParaRPr>
          </a:p>
        </p:txBody>
      </p:sp>
      <p:graphicFrame>
        <p:nvGraphicFramePr>
          <p:cNvPr id="51203" name="Object 6"/>
          <p:cNvGraphicFramePr>
            <a:graphicFrameLocks noChangeAspect="1"/>
          </p:cNvGraphicFramePr>
          <p:nvPr/>
        </p:nvGraphicFramePr>
        <p:xfrm>
          <a:off x="900113" y="333375"/>
          <a:ext cx="7150100" cy="1260475"/>
        </p:xfrm>
        <a:graphic>
          <a:graphicData uri="http://schemas.openxmlformats.org/presentationml/2006/ole">
            <mc:AlternateContent xmlns:mc="http://schemas.openxmlformats.org/markup-compatibility/2006">
              <mc:Choice xmlns:v="urn:schemas-microsoft-com:vml" Requires="v">
                <p:oleObj spid="_x0000_s78891" name="Equation" r:id="rId5" imgW="2869920" imgH="457200" progId="Equation.DSMT4">
                  <p:embed/>
                </p:oleObj>
              </mc:Choice>
              <mc:Fallback>
                <p:oleObj name="Equation" r:id="rId5" imgW="286992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33375"/>
                        <a:ext cx="71501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Text Box 7"/>
          <p:cNvSpPr txBox="1">
            <a:spLocks noChangeArrowheads="1"/>
          </p:cNvSpPr>
          <p:nvPr/>
        </p:nvSpPr>
        <p:spPr bwMode="auto">
          <a:xfrm>
            <a:off x="395288" y="4797425"/>
            <a:ext cx="8588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当函数                               线性无关时，方程组是对称正定的，因此有唯一解。</a:t>
            </a:r>
          </a:p>
        </p:txBody>
      </p:sp>
      <p:graphicFrame>
        <p:nvGraphicFramePr>
          <p:cNvPr id="51204" name="Object 8"/>
          <p:cNvGraphicFramePr>
            <a:graphicFrameLocks noChangeAspect="1"/>
          </p:cNvGraphicFramePr>
          <p:nvPr/>
        </p:nvGraphicFramePr>
        <p:xfrm>
          <a:off x="1403350" y="4826000"/>
          <a:ext cx="2376488" cy="400050"/>
        </p:xfrm>
        <a:graphic>
          <a:graphicData uri="http://schemas.openxmlformats.org/presentationml/2006/ole">
            <mc:AlternateContent xmlns:mc="http://schemas.openxmlformats.org/markup-compatibility/2006">
              <mc:Choice xmlns:v="urn:schemas-microsoft-com:vml" Requires="v">
                <p:oleObj spid="_x0000_s78892" name="Equation" r:id="rId7" imgW="1358640" imgH="228600" progId="Equation.DSMT4">
                  <p:embed/>
                </p:oleObj>
              </mc:Choice>
              <mc:Fallback>
                <p:oleObj name="Equation" r:id="rId7" imgW="13586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826000"/>
                        <a:ext cx="23764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1" name="Text Box 9"/>
          <p:cNvSpPr txBox="1">
            <a:spLocks noChangeArrowheads="1"/>
          </p:cNvSpPr>
          <p:nvPr/>
        </p:nvSpPr>
        <p:spPr bwMode="auto">
          <a:xfrm>
            <a:off x="468313" y="5589588"/>
            <a:ext cx="775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求出</a:t>
            </a:r>
            <a:r>
              <a:rPr lang="en-US" altLang="zh-CN"/>
              <a:t>(4.67)</a:t>
            </a:r>
            <a:r>
              <a:rPr lang="zh-CN" altLang="en-US"/>
              <a:t>的解后，代入</a:t>
            </a:r>
            <a:r>
              <a:rPr lang="en-US" altLang="zh-CN"/>
              <a:t>(4.62)</a:t>
            </a:r>
            <a:r>
              <a:rPr lang="zh-CN" altLang="en-US"/>
              <a:t>即可得最小二乘拟合函数。</a:t>
            </a:r>
          </a:p>
        </p:txBody>
      </p:sp>
      <p:graphicFrame>
        <p:nvGraphicFramePr>
          <p:cNvPr id="51205" name="Object 10"/>
          <p:cNvGraphicFramePr>
            <a:graphicFrameLocks noChangeAspect="1"/>
          </p:cNvGraphicFramePr>
          <p:nvPr/>
        </p:nvGraphicFramePr>
        <p:xfrm>
          <a:off x="611188" y="6140450"/>
          <a:ext cx="7104062" cy="457200"/>
        </p:xfrm>
        <a:graphic>
          <a:graphicData uri="http://schemas.openxmlformats.org/presentationml/2006/ole">
            <mc:AlternateContent xmlns:mc="http://schemas.openxmlformats.org/markup-compatibility/2006">
              <mc:Choice xmlns:v="urn:schemas-microsoft-com:vml" Requires="v">
                <p:oleObj spid="_x0000_s78893" name="Equation" r:id="rId9" imgW="3136680" imgH="228600" progId="Equation.DSMT4">
                  <p:embed/>
                </p:oleObj>
              </mc:Choice>
              <mc:Fallback>
                <p:oleObj name="Equation" r:id="rId9" imgW="31366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6140450"/>
                        <a:ext cx="71040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1003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4CDD9E5-EE6C-4D01-9CCE-E22C4214E640}" type="slidenum">
              <a:rPr lang="en-US" altLang="zh-CN" sz="1200">
                <a:solidFill>
                  <a:srgbClr val="000000"/>
                </a:solidFill>
              </a:rPr>
              <a:pPr eaLnBrk="1" hangingPunct="1"/>
              <a:t>17</a:t>
            </a:fld>
            <a:endParaRPr lang="en-US" altLang="zh-CN" sz="1200">
              <a:solidFill>
                <a:srgbClr val="000000"/>
              </a:solidFill>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2349538721"/>
              </p:ext>
            </p:extLst>
          </p:nvPr>
        </p:nvGraphicFramePr>
        <p:xfrm>
          <a:off x="539552" y="755650"/>
          <a:ext cx="7607300" cy="5883275"/>
        </p:xfrm>
        <a:graphic>
          <a:graphicData uri="http://schemas.openxmlformats.org/presentationml/2006/ole">
            <mc:AlternateContent xmlns:mc="http://schemas.openxmlformats.org/markup-compatibility/2006">
              <mc:Choice xmlns:v="urn:schemas-microsoft-com:vml" Requires="v">
                <p:oleObj spid="_x0000_s79894" name="Document" r:id="rId3" imgW="5009826" imgH="3851409" progId="Word.Document.8">
                  <p:embed/>
                </p:oleObj>
              </mc:Choice>
              <mc:Fallback>
                <p:oleObj name="Document" r:id="rId3" imgW="5009826" imgH="3851409" progId="Word.Document.8">
                  <p:embed/>
                  <p:pic>
                    <p:nvPicPr>
                      <p:cNvPr id="0" name=""/>
                      <p:cNvPicPr>
                        <a:picLocks noChangeAspect="1" noChangeArrowheads="1"/>
                      </p:cNvPicPr>
                      <p:nvPr/>
                    </p:nvPicPr>
                    <p:blipFill>
                      <a:blip r:embed="rId4"/>
                      <a:srcRect r="20496"/>
                      <a:stretch>
                        <a:fillRect/>
                      </a:stretch>
                    </p:blipFill>
                    <p:spPr bwMode="auto">
                      <a:xfrm>
                        <a:off x="539552" y="755650"/>
                        <a:ext cx="76073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 Box 3"/>
          <p:cNvSpPr txBox="1">
            <a:spLocks noChangeArrowheads="1"/>
          </p:cNvSpPr>
          <p:nvPr/>
        </p:nvSpPr>
        <p:spPr bwMode="auto">
          <a:xfrm>
            <a:off x="304800" y="228600"/>
            <a:ext cx="2362200" cy="3667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defRPr/>
            </a:pPr>
            <a:r>
              <a:rPr lang="zh-CN" altLang="en-US" sz="1800" dirty="0"/>
              <a:t>代数多项式拟合</a:t>
            </a:r>
          </a:p>
        </p:txBody>
      </p:sp>
      <p:cxnSp>
        <p:nvCxnSpPr>
          <p:cNvPr id="4" name="直接连接符 3"/>
          <p:cNvCxnSpPr/>
          <p:nvPr/>
        </p:nvCxnSpPr>
        <p:spPr>
          <a:xfrm flipV="1">
            <a:off x="755576" y="4293096"/>
            <a:ext cx="1584176" cy="108012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55576" y="4259315"/>
            <a:ext cx="2425809" cy="1653961"/>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55576" y="4365104"/>
            <a:ext cx="3036275" cy="2070189"/>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662867" y="5665531"/>
            <a:ext cx="1128984" cy="769763"/>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0" name="Object 4"/>
          <p:cNvGraphicFramePr>
            <a:graphicFrameLocks noChangeAspect="1"/>
          </p:cNvGraphicFramePr>
          <p:nvPr>
            <p:extLst>
              <p:ext uri="{D42A27DB-BD31-4B8C-83A1-F6EECF244321}">
                <p14:modId xmlns:p14="http://schemas.microsoft.com/office/powerpoint/2010/main" val="3390931113"/>
              </p:ext>
            </p:extLst>
          </p:nvPr>
        </p:nvGraphicFramePr>
        <p:xfrm>
          <a:off x="5975648" y="3068960"/>
          <a:ext cx="3168352" cy="900544"/>
        </p:xfrm>
        <a:graphic>
          <a:graphicData uri="http://schemas.openxmlformats.org/presentationml/2006/ole">
            <mc:AlternateContent xmlns:mc="http://schemas.openxmlformats.org/markup-compatibility/2006">
              <mc:Choice xmlns:v="urn:schemas-microsoft-com:vml" Requires="v">
                <p:oleObj spid="_x0000_s79895" name="Equation" r:id="rId5" imgW="3771720" imgH="939600" progId="Equation.DSMT4">
                  <p:embed/>
                </p:oleObj>
              </mc:Choice>
              <mc:Fallback>
                <p:oleObj name="Equation" r:id="rId5" imgW="3771720" imgH="939600" progId="Equation.DSMT4">
                  <p:embed/>
                  <p:pic>
                    <p:nvPicPr>
                      <p:cNvPr id="0" name=""/>
                      <p:cNvPicPr>
                        <a:picLocks noChangeAspect="1" noChangeArrowheads="1"/>
                      </p:cNvPicPr>
                      <p:nvPr/>
                    </p:nvPicPr>
                    <p:blipFill>
                      <a:blip r:embed="rId6"/>
                      <a:srcRect/>
                      <a:stretch>
                        <a:fillRect/>
                      </a:stretch>
                    </p:blipFill>
                    <p:spPr bwMode="auto">
                      <a:xfrm>
                        <a:off x="5975648" y="3068960"/>
                        <a:ext cx="3168352" cy="900544"/>
                      </a:xfrm>
                      <a:prstGeom prst="rect">
                        <a:avLst/>
                      </a:prstGeom>
                      <a:noFill/>
                      <a:ex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950736535"/>
              </p:ext>
            </p:extLst>
          </p:nvPr>
        </p:nvGraphicFramePr>
        <p:xfrm>
          <a:off x="100335" y="3212975"/>
          <a:ext cx="581246" cy="842707"/>
        </p:xfrm>
        <a:graphic>
          <a:graphicData uri="http://schemas.openxmlformats.org/presentationml/2006/ole">
            <mc:AlternateContent xmlns:mc="http://schemas.openxmlformats.org/markup-compatibility/2006">
              <mc:Choice xmlns:v="urn:schemas-microsoft-com:vml" Requires="v">
                <p:oleObj spid="_x0000_s79896" name="Equation" r:id="rId7" imgW="368280" imgH="444240" progId="Equation.DSMT4">
                  <p:embed/>
                </p:oleObj>
              </mc:Choice>
              <mc:Fallback>
                <p:oleObj name="Equation" r:id="rId7" imgW="368280" imgH="444240" progId="Equation.DSMT4">
                  <p:embed/>
                  <p:pic>
                    <p:nvPicPr>
                      <p:cNvPr id="0" name=""/>
                      <p:cNvPicPr>
                        <a:picLocks noChangeAspect="1" noChangeArrowheads="1"/>
                      </p:cNvPicPr>
                      <p:nvPr/>
                    </p:nvPicPr>
                    <p:blipFill>
                      <a:blip r:embed="rId8"/>
                      <a:srcRect/>
                      <a:stretch>
                        <a:fillRect/>
                      </a:stretch>
                    </p:blipFill>
                    <p:spPr bwMode="auto">
                      <a:xfrm>
                        <a:off x="100335" y="3212975"/>
                        <a:ext cx="581246" cy="842707"/>
                      </a:xfrm>
                      <a:prstGeom prst="rect">
                        <a:avLst/>
                      </a:prstGeom>
                      <a:noFill/>
                      <a:extLst/>
                    </p:spPr>
                  </p:pic>
                </p:oleObj>
              </mc:Fallback>
            </mc:AlternateContent>
          </a:graphicData>
        </a:graphic>
      </p:graphicFrame>
      <p:cxnSp>
        <p:nvCxnSpPr>
          <p:cNvPr id="5" name="直接箭头连接符 4"/>
          <p:cNvCxnSpPr/>
          <p:nvPr/>
        </p:nvCxnSpPr>
        <p:spPr>
          <a:xfrm flipH="1" flipV="1">
            <a:off x="539552" y="3969504"/>
            <a:ext cx="432048" cy="39560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479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AE32B03-1110-40B1-B101-72E646C7E34A}" type="slidenum">
              <a:rPr lang="en-US" altLang="zh-CN" sz="1200">
                <a:solidFill>
                  <a:srgbClr val="000000"/>
                </a:solidFill>
              </a:rPr>
              <a:pPr eaLnBrk="1" hangingPunct="1"/>
              <a:t>18</a:t>
            </a:fld>
            <a:endParaRPr lang="en-US" altLang="zh-CN" sz="1200">
              <a:solidFill>
                <a:srgbClr val="000000"/>
              </a:solidFill>
            </a:endParaRPr>
          </a:p>
        </p:txBody>
      </p:sp>
      <p:sp>
        <p:nvSpPr>
          <p:cNvPr id="53253" name="Rectangle 2"/>
          <p:cNvSpPr>
            <a:spLocks noChangeArrowheads="1"/>
          </p:cNvSpPr>
          <p:nvPr/>
        </p:nvSpPr>
        <p:spPr bwMode="auto">
          <a:xfrm>
            <a:off x="3119438" y="2643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4" name="Rectangle 3"/>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1" name="Object 5"/>
          <p:cNvGraphicFramePr>
            <a:graphicFrameLocks noChangeAspect="1"/>
          </p:cNvGraphicFramePr>
          <p:nvPr/>
        </p:nvGraphicFramePr>
        <p:xfrm>
          <a:off x="900113" y="1125538"/>
          <a:ext cx="7851775" cy="896937"/>
        </p:xfrm>
        <a:graphic>
          <a:graphicData uri="http://schemas.openxmlformats.org/presentationml/2006/ole">
            <mc:AlternateContent xmlns:mc="http://schemas.openxmlformats.org/markup-compatibility/2006">
              <mc:Choice xmlns:v="urn:schemas-microsoft-com:vml" Requires="v">
                <p:oleObj spid="_x0000_s80914" name="Equation" r:id="rId3" imgW="1866600" imgH="241200" progId="Equation.DSMT4">
                  <p:embed/>
                </p:oleObj>
              </mc:Choice>
              <mc:Fallback>
                <p:oleObj name="Equation" r:id="rId3" imgW="18666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25538"/>
                        <a:ext cx="7851775"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0" name="Object 4"/>
          <p:cNvGraphicFramePr>
            <a:graphicFrameLocks noChangeAspect="1"/>
          </p:cNvGraphicFramePr>
          <p:nvPr>
            <p:extLst>
              <p:ext uri="{D42A27DB-BD31-4B8C-83A1-F6EECF244321}">
                <p14:modId xmlns:p14="http://schemas.microsoft.com/office/powerpoint/2010/main" val="4051602091"/>
              </p:ext>
            </p:extLst>
          </p:nvPr>
        </p:nvGraphicFramePr>
        <p:xfrm>
          <a:off x="887413" y="2420938"/>
          <a:ext cx="6435725" cy="3455987"/>
        </p:xfrm>
        <a:graphic>
          <a:graphicData uri="http://schemas.openxmlformats.org/presentationml/2006/ole">
            <mc:AlternateContent xmlns:mc="http://schemas.openxmlformats.org/markup-compatibility/2006">
              <mc:Choice xmlns:v="urn:schemas-microsoft-com:vml" Requires="v">
                <p:oleObj spid="_x0000_s80915" name="Equation" r:id="rId5" imgW="3035160" imgH="1625400" progId="Equation.DSMT4">
                  <p:embed/>
                </p:oleObj>
              </mc:Choice>
              <mc:Fallback>
                <p:oleObj name="Equation" r:id="rId5" imgW="3035160" imgH="1625400" progId="Equation.DSMT4">
                  <p:embed/>
                  <p:pic>
                    <p:nvPicPr>
                      <p:cNvPr id="0" name=""/>
                      <p:cNvPicPr>
                        <a:picLocks noChangeAspect="1" noChangeArrowheads="1"/>
                      </p:cNvPicPr>
                      <p:nvPr/>
                    </p:nvPicPr>
                    <p:blipFill>
                      <a:blip r:embed="rId6"/>
                      <a:srcRect/>
                      <a:stretch>
                        <a:fillRect/>
                      </a:stretch>
                    </p:blipFill>
                    <p:spPr bwMode="auto">
                      <a:xfrm>
                        <a:off x="887413" y="2420938"/>
                        <a:ext cx="6435725" cy="345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5982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F3415BC-9AF7-4CB7-BCA6-937AF809FD04}" type="slidenum">
              <a:rPr lang="en-US" altLang="zh-CN" sz="1200">
                <a:solidFill>
                  <a:srgbClr val="000000"/>
                </a:solidFill>
              </a:rPr>
              <a:pPr eaLnBrk="1" hangingPunct="1"/>
              <a:t>19</a:t>
            </a:fld>
            <a:endParaRPr lang="en-US" altLang="zh-CN" sz="1200">
              <a:solidFill>
                <a:srgbClr val="000000"/>
              </a:solidFill>
            </a:endParaRPr>
          </a:p>
        </p:txBody>
      </p:sp>
      <p:graphicFrame>
        <p:nvGraphicFramePr>
          <p:cNvPr id="54274" name="Object 2"/>
          <p:cNvGraphicFramePr>
            <a:graphicFrameLocks noChangeAspect="1"/>
          </p:cNvGraphicFramePr>
          <p:nvPr/>
        </p:nvGraphicFramePr>
        <p:xfrm>
          <a:off x="228600" y="381000"/>
          <a:ext cx="8667750" cy="6750050"/>
        </p:xfrm>
        <a:graphic>
          <a:graphicData uri="http://schemas.openxmlformats.org/presentationml/2006/ole">
            <mc:AlternateContent xmlns:mc="http://schemas.openxmlformats.org/markup-compatibility/2006">
              <mc:Choice xmlns:v="urn:schemas-microsoft-com:vml" Requires="v">
                <p:oleObj spid="_x0000_s81929" name="Document" r:id="rId3" imgW="3642840" imgH="3254400" progId="Word.Document.8">
                  <p:embed/>
                </p:oleObj>
              </mc:Choice>
              <mc:Fallback>
                <p:oleObj name="Document" r:id="rId3" imgW="3642840" imgH="32544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1000"/>
                        <a:ext cx="8667750" cy="675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80004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37A368E-DA76-4569-8E31-B2E4CE41756B}" type="slidenum">
              <a:rPr lang="en-US" altLang="zh-CN" sz="1200">
                <a:solidFill>
                  <a:srgbClr val="000000"/>
                </a:solidFill>
              </a:rPr>
              <a:pPr eaLnBrk="1" hangingPunct="1"/>
              <a:t>2</a:t>
            </a:fld>
            <a:endParaRPr lang="en-US" altLang="zh-CN" sz="1200">
              <a:solidFill>
                <a:srgbClr val="000000"/>
              </a:solidFill>
            </a:endParaRPr>
          </a:p>
        </p:txBody>
      </p:sp>
      <p:sp>
        <p:nvSpPr>
          <p:cNvPr id="91139" name="Rectangle 2"/>
          <p:cNvSpPr>
            <a:spLocks noChangeArrowheads="1"/>
          </p:cNvSpPr>
          <p:nvPr/>
        </p:nvSpPr>
        <p:spPr bwMode="auto">
          <a:xfrm>
            <a:off x="457200" y="685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宋体" panose="02010600030101010101" pitchFamily="2" charset="-122"/>
              </a:rPr>
              <a:t>多项式插值的缺陷</a:t>
            </a:r>
            <a:endParaRPr lang="zh-CN" altLang="en-US" b="1" dirty="0"/>
          </a:p>
        </p:txBody>
      </p:sp>
      <p:sp>
        <p:nvSpPr>
          <p:cNvPr id="91140" name="Rectangle 3"/>
          <p:cNvSpPr>
            <a:spLocks noChangeArrowheads="1"/>
          </p:cNvSpPr>
          <p:nvPr/>
        </p:nvSpPr>
        <p:spPr bwMode="auto">
          <a:xfrm>
            <a:off x="228600" y="1371600"/>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solidFill>
                  <a:srgbClr val="FF0000"/>
                </a:solidFill>
                <a:latin typeface="宋体" panose="02010600030101010101" pitchFamily="2" charset="-122"/>
              </a:rPr>
              <a:t>由实验提供的数据通常带有测试误差。如果要求近似曲线</a:t>
            </a:r>
            <a:r>
              <a:rPr lang="en-US" altLang="zh-CN" i="1" dirty="0">
                <a:solidFill>
                  <a:srgbClr val="FF0000"/>
                </a:solidFill>
              </a:rPr>
              <a:t>y</a:t>
            </a:r>
            <a:r>
              <a:rPr lang="en-US" altLang="zh-CN" dirty="0">
                <a:solidFill>
                  <a:srgbClr val="FF0000"/>
                </a:solidFill>
              </a:rPr>
              <a:t>=</a:t>
            </a:r>
            <a:r>
              <a:rPr lang="en-GB" altLang="zh-CN" i="1" dirty="0">
                <a:solidFill>
                  <a:srgbClr val="FF0000"/>
                </a:solidFill>
              </a:rPr>
              <a:t>p</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US" dirty="0">
                <a:solidFill>
                  <a:srgbClr val="FF0000"/>
                </a:solidFill>
                <a:latin typeface="宋体" panose="02010600030101010101" pitchFamily="2" charset="-122"/>
              </a:rPr>
              <a:t>严格地通过所给的每个数据点（</a:t>
            </a:r>
            <a:r>
              <a:rPr lang="en-US" altLang="zh-CN" i="1" dirty="0" err="1">
                <a:solidFill>
                  <a:srgbClr val="FF0000"/>
                </a:solidFill>
              </a:rPr>
              <a:t>x</a:t>
            </a:r>
            <a:r>
              <a:rPr lang="en-US" altLang="zh-CN" i="1" baseline="-30000" dirty="0" err="1">
                <a:solidFill>
                  <a:srgbClr val="FF0000"/>
                </a:solidFill>
              </a:rPr>
              <a:t>i</a:t>
            </a:r>
            <a:r>
              <a:rPr lang="en-US" altLang="zh-CN" dirty="0" err="1">
                <a:solidFill>
                  <a:srgbClr val="FF0000"/>
                </a:solidFill>
              </a:rPr>
              <a:t>,</a:t>
            </a:r>
            <a:r>
              <a:rPr lang="en-US" altLang="zh-CN" i="1" dirty="0" err="1">
                <a:solidFill>
                  <a:srgbClr val="FF0000"/>
                </a:solidFill>
              </a:rPr>
              <a:t>y</a:t>
            </a:r>
            <a:r>
              <a:rPr lang="en-US" altLang="zh-CN" i="1" baseline="-30000" dirty="0" err="1">
                <a:solidFill>
                  <a:srgbClr val="FF0000"/>
                </a:solidFill>
              </a:rPr>
              <a:t>i</a:t>
            </a:r>
            <a:r>
              <a:rPr lang="zh-CN" altLang="en-US" dirty="0">
                <a:solidFill>
                  <a:srgbClr val="FF0000"/>
                </a:solidFill>
                <a:latin typeface="宋体" panose="02010600030101010101" pitchFamily="2" charset="-122"/>
              </a:rPr>
              <a:t>），就会使曲线保留着原有的测试误差。当个别数据的误差较大时，插值效果显然是不理想的</a:t>
            </a:r>
            <a:r>
              <a:rPr lang="zh-CN" altLang="en-US" dirty="0">
                <a:latin typeface="宋体" panose="02010600030101010101" pitchFamily="2" charset="-122"/>
              </a:rPr>
              <a:t>。</a:t>
            </a:r>
            <a:r>
              <a:rPr lang="zh-CN" altLang="en-US" dirty="0"/>
              <a:t> </a:t>
            </a:r>
          </a:p>
        </p:txBody>
      </p:sp>
      <p:sp>
        <p:nvSpPr>
          <p:cNvPr id="91141" name="Rectangle 4"/>
          <p:cNvSpPr>
            <a:spLocks noChangeArrowheads="1"/>
          </p:cNvSpPr>
          <p:nvPr/>
        </p:nvSpPr>
        <p:spPr bwMode="auto">
          <a:xfrm>
            <a:off x="539750" y="3213100"/>
            <a:ext cx="792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怎样从给定的一组实验数据出发，在某个函数类</a:t>
            </a:r>
            <a:r>
              <a:rPr lang="en-US" altLang="zh-CN" i="1" dirty="0"/>
              <a:t>φ</a:t>
            </a:r>
            <a:r>
              <a:rPr lang="zh-CN" altLang="en-US" dirty="0">
                <a:latin typeface="宋体" panose="02010600030101010101" pitchFamily="2" charset="-122"/>
              </a:rPr>
              <a:t>中寻求一个</a:t>
            </a:r>
            <a:r>
              <a:rPr lang="zh-CN" altLang="en-US" dirty="0"/>
              <a:t>“</a:t>
            </a:r>
            <a:r>
              <a:rPr lang="zh-CN" altLang="en-US" dirty="0">
                <a:latin typeface="宋体" panose="02010600030101010101" pitchFamily="2" charset="-122"/>
              </a:rPr>
              <a:t>最好</a:t>
            </a:r>
            <a:r>
              <a:rPr lang="zh-CN" altLang="en-US" dirty="0"/>
              <a:t>”</a:t>
            </a:r>
            <a:r>
              <a:rPr lang="zh-CN" altLang="en-US" dirty="0">
                <a:latin typeface="宋体" panose="02010600030101010101" pitchFamily="2" charset="-122"/>
              </a:rPr>
              <a:t>的函数</a:t>
            </a:r>
            <a:r>
              <a:rPr lang="en-GB" altLang="zh-CN" i="1" dirty="0"/>
              <a:t>p</a:t>
            </a:r>
            <a:r>
              <a:rPr lang="en-US" altLang="zh-CN" dirty="0"/>
              <a:t>(</a:t>
            </a:r>
            <a:r>
              <a:rPr lang="en-US" altLang="zh-CN" i="1" dirty="0"/>
              <a:t>x</a:t>
            </a:r>
            <a:r>
              <a:rPr lang="en-US" altLang="zh-CN" dirty="0"/>
              <a:t>)</a:t>
            </a:r>
            <a:r>
              <a:rPr lang="zh-CN" altLang="en-US" dirty="0">
                <a:latin typeface="宋体" panose="02010600030101010101" pitchFamily="2" charset="-122"/>
              </a:rPr>
              <a:t>来拟合这组数据，是一个值得讨论的课题。</a:t>
            </a:r>
            <a:r>
              <a:rPr lang="zh-CN" altLang="en-US" dirty="0"/>
              <a:t> </a:t>
            </a:r>
          </a:p>
        </p:txBody>
      </p:sp>
      <p:sp>
        <p:nvSpPr>
          <p:cNvPr id="91142" name="Rectangle 5"/>
          <p:cNvSpPr>
            <a:spLocks noChangeArrowheads="1"/>
          </p:cNvSpPr>
          <p:nvPr/>
        </p:nvSpPr>
        <p:spPr bwMode="auto">
          <a:xfrm>
            <a:off x="468313" y="4581525"/>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随着拟合效果</a:t>
            </a:r>
            <a:r>
              <a:rPr lang="zh-CN" altLang="en-US" dirty="0"/>
              <a:t>“</a:t>
            </a:r>
            <a:r>
              <a:rPr lang="zh-CN" altLang="en-US" dirty="0">
                <a:latin typeface="宋体" panose="02010600030101010101" pitchFamily="2" charset="-122"/>
              </a:rPr>
              <a:t>好</a:t>
            </a:r>
            <a:r>
              <a:rPr lang="zh-CN" altLang="en-US" dirty="0"/>
              <a:t>”</a:t>
            </a:r>
            <a:r>
              <a:rPr lang="zh-CN" altLang="en-US" dirty="0">
                <a:latin typeface="宋体" panose="02010600030101010101" pitchFamily="2" charset="-122"/>
              </a:rPr>
              <a:t>、</a:t>
            </a:r>
            <a:r>
              <a:rPr lang="zh-CN" altLang="en-US" dirty="0"/>
              <a:t>“</a:t>
            </a:r>
            <a:r>
              <a:rPr lang="zh-CN" altLang="en-US" dirty="0">
                <a:latin typeface="宋体" panose="02010600030101010101" pitchFamily="2" charset="-122"/>
              </a:rPr>
              <a:t>坏</a:t>
            </a:r>
            <a:r>
              <a:rPr lang="zh-CN" altLang="en-US" dirty="0"/>
              <a:t>”</a:t>
            </a:r>
            <a:r>
              <a:rPr lang="zh-CN" altLang="en-US" dirty="0">
                <a:latin typeface="宋体" panose="02010600030101010101" pitchFamily="2" charset="-122"/>
              </a:rPr>
              <a:t>标准的不同，解决此类问题的方法也就不同。这里，将介绍一种最常用的曲线拟合方法，即</a:t>
            </a:r>
            <a:r>
              <a:rPr lang="zh-CN" altLang="en-US" dirty="0">
                <a:solidFill>
                  <a:srgbClr val="FF0000"/>
                </a:solidFill>
                <a:latin typeface="宋体" panose="02010600030101010101" pitchFamily="2" charset="-122"/>
              </a:rPr>
              <a:t>最小二乘法</a:t>
            </a:r>
            <a:r>
              <a:rPr lang="zh-CN" altLang="en-US" dirty="0">
                <a:latin typeface="宋体" panose="02010600030101010101" pitchFamily="2" charset="-122"/>
              </a:rPr>
              <a:t>。</a:t>
            </a:r>
            <a:r>
              <a:rPr lang="zh-CN" altLang="en-US" sz="1100" dirty="0"/>
              <a:t> </a:t>
            </a:r>
            <a:endParaRPr lang="zh-CN" altLang="en-US" dirty="0"/>
          </a:p>
        </p:txBody>
      </p:sp>
    </p:spTree>
    <p:extLst>
      <p:ext uri="{BB962C8B-B14F-4D97-AF65-F5344CB8AC3E}">
        <p14:creationId xmlns:p14="http://schemas.microsoft.com/office/powerpoint/2010/main" val="339695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475AFD8-AA9A-4DFA-8F94-EAA0391F3852}" type="slidenum">
              <a:rPr lang="en-US" altLang="zh-CN" sz="1200">
                <a:solidFill>
                  <a:srgbClr val="000000"/>
                </a:solidFill>
              </a:rPr>
              <a:pPr eaLnBrk="1" hangingPunct="1"/>
              <a:t>20</a:t>
            </a:fld>
            <a:endParaRPr lang="en-US" altLang="zh-CN" sz="1200">
              <a:solidFill>
                <a:srgbClr val="000000"/>
              </a:solidFill>
            </a:endParaRPr>
          </a:p>
        </p:txBody>
      </p:sp>
      <p:graphicFrame>
        <p:nvGraphicFramePr>
          <p:cNvPr id="55298" name="Object 2"/>
          <p:cNvGraphicFramePr>
            <a:graphicFrameLocks/>
          </p:cNvGraphicFramePr>
          <p:nvPr/>
        </p:nvGraphicFramePr>
        <p:xfrm>
          <a:off x="1143000" y="838200"/>
          <a:ext cx="6238875" cy="1560513"/>
        </p:xfrm>
        <a:graphic>
          <a:graphicData uri="http://schemas.openxmlformats.org/presentationml/2006/ole">
            <mc:AlternateContent xmlns:mc="http://schemas.openxmlformats.org/markup-compatibility/2006">
              <mc:Choice xmlns:v="urn:schemas-microsoft-com:vml" Requires="v">
                <p:oleObj spid="_x0000_s82953" name="Document" r:id="rId3" imgW="3120480" imgH="785520" progId="Word.Document.8">
                  <p:embed/>
                </p:oleObj>
              </mc:Choice>
              <mc:Fallback>
                <p:oleObj name="Document" r:id="rId3" imgW="3120480" imgH="78552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38200"/>
                        <a:ext cx="623887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530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43840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203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EDB8E68-1A4F-4104-9008-E93CBFBBC86F}" type="slidenum">
              <a:rPr lang="en-US" altLang="zh-CN" sz="1200">
                <a:solidFill>
                  <a:srgbClr val="000000"/>
                </a:solidFill>
              </a:rPr>
              <a:pPr eaLnBrk="1" hangingPunct="1"/>
              <a:t>21</a:t>
            </a:fld>
            <a:endParaRPr lang="en-US" altLang="zh-CN" sz="1200">
              <a:solidFill>
                <a:srgbClr val="000000"/>
              </a:solidFill>
            </a:endParaRPr>
          </a:p>
        </p:txBody>
      </p:sp>
      <p:graphicFrame>
        <p:nvGraphicFramePr>
          <p:cNvPr id="56322" name="Object 2"/>
          <p:cNvGraphicFramePr>
            <a:graphicFrameLocks noChangeAspect="1"/>
          </p:cNvGraphicFramePr>
          <p:nvPr/>
        </p:nvGraphicFramePr>
        <p:xfrm>
          <a:off x="609600" y="457200"/>
          <a:ext cx="7773988" cy="2736850"/>
        </p:xfrm>
        <a:graphic>
          <a:graphicData uri="http://schemas.openxmlformats.org/presentationml/2006/ole">
            <mc:AlternateContent xmlns:mc="http://schemas.openxmlformats.org/markup-compatibility/2006">
              <mc:Choice xmlns:v="urn:schemas-microsoft-com:vml" Requires="v">
                <p:oleObj spid="_x0000_s84002" name="Document" r:id="rId3" imgW="3888000" imgH="1368360" progId="Word.Document.8">
                  <p:embed/>
                </p:oleObj>
              </mc:Choice>
              <mc:Fallback>
                <p:oleObj name="Document" r:id="rId3" imgW="3888000" imgH="1368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200"/>
                        <a:ext cx="7773988"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762000" y="3276600"/>
          <a:ext cx="7720013" cy="2979738"/>
        </p:xfrm>
        <a:graphic>
          <a:graphicData uri="http://schemas.openxmlformats.org/presentationml/2006/ole">
            <mc:AlternateContent xmlns:mc="http://schemas.openxmlformats.org/markup-compatibility/2006">
              <mc:Choice xmlns:v="urn:schemas-microsoft-com:vml" Requires="v">
                <p:oleObj spid="_x0000_s84003" name="Document" r:id="rId5" imgW="3853800" imgH="1488240" progId="Word.Document.8">
                  <p:embed/>
                </p:oleObj>
              </mc:Choice>
              <mc:Fallback>
                <p:oleObj name="Document" r:id="rId5" imgW="3853800" imgH="148824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276600"/>
                        <a:ext cx="7720013"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nvPr>
        </p:nvGraphicFramePr>
        <p:xfrm>
          <a:off x="5619374" y="1825625"/>
          <a:ext cx="2879799" cy="328970"/>
        </p:xfrm>
        <a:graphic>
          <a:graphicData uri="http://schemas.openxmlformats.org/presentationml/2006/ole">
            <mc:AlternateContent xmlns:mc="http://schemas.openxmlformats.org/markup-compatibility/2006">
              <mc:Choice xmlns:v="urn:schemas-microsoft-com:vml" Requires="v">
                <p:oleObj spid="_x0000_s84004" name="Equation" r:id="rId7" imgW="1866600" imgH="241200" progId="Equation.DSMT4">
                  <p:embed/>
                </p:oleObj>
              </mc:Choice>
              <mc:Fallback>
                <p:oleObj name="Equation" r:id="rId7" imgW="18666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374" y="1825625"/>
                        <a:ext cx="2879799" cy="328970"/>
                      </a:xfrm>
                      <a:prstGeom prst="rect">
                        <a:avLst/>
                      </a:prstGeom>
                      <a:noFill/>
                      <a:ln>
                        <a:solidFill>
                          <a:srgbClr val="FFFF00"/>
                        </a:solidFill>
                      </a:ln>
                      <a:extLst/>
                    </p:spPr>
                  </p:pic>
                </p:oleObj>
              </mc:Fallback>
            </mc:AlternateContent>
          </a:graphicData>
        </a:graphic>
      </p:graphicFrame>
      <p:grpSp>
        <p:nvGrpSpPr>
          <p:cNvPr id="3" name="组合 2"/>
          <p:cNvGrpSpPr/>
          <p:nvPr/>
        </p:nvGrpSpPr>
        <p:grpSpPr>
          <a:xfrm>
            <a:off x="5292080" y="3861048"/>
            <a:ext cx="3805646" cy="2304256"/>
            <a:chOff x="5148064" y="3861048"/>
            <a:chExt cx="3805646" cy="2304256"/>
          </a:xfrm>
        </p:grpSpPr>
        <p:graphicFrame>
          <p:nvGraphicFramePr>
            <p:cNvPr id="7" name="Object 4"/>
            <p:cNvGraphicFramePr>
              <a:graphicFrameLocks noChangeAspect="1"/>
            </p:cNvGraphicFramePr>
            <p:nvPr>
              <p:extLst>
                <p:ext uri="{D42A27DB-BD31-4B8C-83A1-F6EECF244321}">
                  <p14:modId xmlns:p14="http://schemas.microsoft.com/office/powerpoint/2010/main" val="2783712816"/>
                </p:ext>
              </p:extLst>
            </p:nvPr>
          </p:nvGraphicFramePr>
          <p:xfrm>
            <a:off x="5161409" y="4005263"/>
            <a:ext cx="3752850" cy="2016125"/>
          </p:xfrm>
          <a:graphic>
            <a:graphicData uri="http://schemas.openxmlformats.org/presentationml/2006/ole">
              <mc:AlternateContent xmlns:mc="http://schemas.openxmlformats.org/markup-compatibility/2006">
                <mc:Choice xmlns:v="urn:schemas-microsoft-com:vml" Requires="v">
                  <p:oleObj spid="_x0000_s84005" name="Equation" r:id="rId9" imgW="3035160" imgH="1625400" progId="Equation.DSMT4">
                    <p:embed/>
                  </p:oleObj>
                </mc:Choice>
                <mc:Fallback>
                  <p:oleObj name="Equation" r:id="rId9" imgW="3035160" imgH="1625400" progId="Equation.DSMT4">
                    <p:embed/>
                    <p:pic>
                      <p:nvPicPr>
                        <p:cNvPr id="0" name=""/>
                        <p:cNvPicPr>
                          <a:picLocks noChangeAspect="1" noChangeArrowheads="1"/>
                        </p:cNvPicPr>
                        <p:nvPr/>
                      </p:nvPicPr>
                      <p:blipFill>
                        <a:blip r:embed="rId10"/>
                        <a:srcRect/>
                        <a:stretch>
                          <a:fillRect/>
                        </a:stretch>
                      </p:blipFill>
                      <p:spPr bwMode="auto">
                        <a:xfrm>
                          <a:off x="5161409" y="4005263"/>
                          <a:ext cx="3752850"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148064" y="3861048"/>
              <a:ext cx="3805646" cy="230425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588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3620F2-19D9-4927-B17F-101230D43BD2}" type="slidenum">
              <a:rPr lang="en-US" altLang="zh-CN" sz="1200">
                <a:solidFill>
                  <a:srgbClr val="000000"/>
                </a:solidFill>
              </a:rPr>
              <a:pPr eaLnBrk="1" hangingPunct="1"/>
              <a:t>22</a:t>
            </a:fld>
            <a:endParaRPr lang="en-US" altLang="zh-CN" sz="1200">
              <a:solidFill>
                <a:srgbClr val="000000"/>
              </a:solidFill>
            </a:endParaRPr>
          </a:p>
        </p:txBody>
      </p:sp>
      <p:graphicFrame>
        <p:nvGraphicFramePr>
          <p:cNvPr id="57346" name="Object 2"/>
          <p:cNvGraphicFramePr>
            <a:graphicFrameLocks noChangeAspect="1"/>
          </p:cNvGraphicFramePr>
          <p:nvPr/>
        </p:nvGraphicFramePr>
        <p:xfrm>
          <a:off x="304800" y="304800"/>
          <a:ext cx="6405563" cy="3667125"/>
        </p:xfrm>
        <a:graphic>
          <a:graphicData uri="http://schemas.openxmlformats.org/presentationml/2006/ole">
            <mc:AlternateContent xmlns:mc="http://schemas.openxmlformats.org/markup-compatibility/2006">
              <mc:Choice xmlns:v="urn:schemas-microsoft-com:vml" Requires="v">
                <p:oleObj spid="_x0000_s85008" name="Document" r:id="rId3" imgW="3200400" imgH="1833120" progId="Word.Document.8">
                  <p:embed/>
                </p:oleObj>
              </mc:Choice>
              <mc:Fallback>
                <p:oleObj name="Document" r:id="rId3" imgW="3200400" imgH="18331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
                        <a:ext cx="6405563"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p:cNvGraphicFramePr>
            <a:graphicFrameLocks noChangeAspect="1"/>
          </p:cNvGraphicFramePr>
          <p:nvPr/>
        </p:nvGraphicFramePr>
        <p:xfrm>
          <a:off x="381000" y="3962400"/>
          <a:ext cx="7964488" cy="2597150"/>
        </p:xfrm>
        <a:graphic>
          <a:graphicData uri="http://schemas.openxmlformats.org/presentationml/2006/ole">
            <mc:AlternateContent xmlns:mc="http://schemas.openxmlformats.org/markup-compatibility/2006">
              <mc:Choice xmlns:v="urn:schemas-microsoft-com:vml" Requires="v">
                <p:oleObj spid="_x0000_s85009" name="文档" r:id="rId5" imgW="3967119" imgH="1297692" progId="Word.Document.8">
                  <p:embed/>
                </p:oleObj>
              </mc:Choice>
              <mc:Fallback>
                <p:oleObj name="文档" r:id="rId5" imgW="3967119" imgH="129769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62400"/>
                        <a:ext cx="796448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32045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FB7BB41-69AF-4902-9348-FEE847BE511A}" type="slidenum">
              <a:rPr lang="en-US" altLang="zh-CN" sz="1200">
                <a:solidFill>
                  <a:srgbClr val="000000"/>
                </a:solidFill>
              </a:rPr>
              <a:pPr eaLnBrk="1" hangingPunct="1"/>
              <a:t>23</a:t>
            </a:fld>
            <a:endParaRPr lang="en-US" altLang="zh-CN" sz="1200">
              <a:solidFill>
                <a:srgbClr val="000000"/>
              </a:solidFill>
            </a:endParaRPr>
          </a:p>
        </p:txBody>
      </p:sp>
      <p:graphicFrame>
        <p:nvGraphicFramePr>
          <p:cNvPr id="58370" name="Object 2"/>
          <p:cNvGraphicFramePr>
            <a:graphicFrameLocks noChangeAspect="1"/>
          </p:cNvGraphicFramePr>
          <p:nvPr/>
        </p:nvGraphicFramePr>
        <p:xfrm>
          <a:off x="304800" y="533400"/>
          <a:ext cx="8450263" cy="6116638"/>
        </p:xfrm>
        <a:graphic>
          <a:graphicData uri="http://schemas.openxmlformats.org/presentationml/2006/ole">
            <mc:AlternateContent xmlns:mc="http://schemas.openxmlformats.org/markup-compatibility/2006">
              <mc:Choice xmlns:v="urn:schemas-microsoft-com:vml" Requires="v">
                <p:oleObj spid="_x0000_s86025" name="Document" r:id="rId3" imgW="4237200" imgH="3061800" progId="Word.Document.8">
                  <p:embed/>
                </p:oleObj>
              </mc:Choice>
              <mc:Fallback>
                <p:oleObj name="Document" r:id="rId3" imgW="4237200" imgH="3061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3400"/>
                        <a:ext cx="8450263"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93538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D44B9DB-2706-4332-AA36-69E48BE582C0}" type="slidenum">
              <a:rPr lang="en-US" altLang="zh-CN" sz="1200">
                <a:solidFill>
                  <a:srgbClr val="000000"/>
                </a:solidFill>
              </a:rPr>
              <a:pPr eaLnBrk="1" hangingPunct="1"/>
              <a:t>24</a:t>
            </a:fld>
            <a:endParaRPr lang="en-US" altLang="zh-CN" sz="1200">
              <a:solidFill>
                <a:srgbClr val="000000"/>
              </a:solidFill>
            </a:endParaRP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2875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069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7239C31-A82D-4E9A-BC47-B470F5EC0EEF}" type="slidenum">
              <a:rPr lang="en-US" altLang="zh-CN" sz="1200">
                <a:solidFill>
                  <a:srgbClr val="000000"/>
                </a:solidFill>
              </a:rPr>
              <a:pPr eaLnBrk="1" hangingPunct="1"/>
              <a:t>25</a:t>
            </a:fld>
            <a:endParaRPr lang="en-US" altLang="zh-CN" sz="1200">
              <a:solidFill>
                <a:srgbClr val="000000"/>
              </a:solidFill>
            </a:endParaRPr>
          </a:p>
        </p:txBody>
      </p:sp>
      <p:graphicFrame>
        <p:nvGraphicFramePr>
          <p:cNvPr id="59394" name="Object 2"/>
          <p:cNvGraphicFramePr>
            <a:graphicFrameLocks noChangeAspect="1"/>
          </p:cNvGraphicFramePr>
          <p:nvPr/>
        </p:nvGraphicFramePr>
        <p:xfrm>
          <a:off x="533400" y="1752600"/>
          <a:ext cx="8237538" cy="3313113"/>
        </p:xfrm>
        <a:graphic>
          <a:graphicData uri="http://schemas.openxmlformats.org/presentationml/2006/ole">
            <mc:AlternateContent xmlns:mc="http://schemas.openxmlformats.org/markup-compatibility/2006">
              <mc:Choice xmlns:v="urn:schemas-microsoft-com:vml" Requires="v">
                <p:oleObj spid="_x0000_s123911" name="Document" r:id="rId3" imgW="4154040" imgH="1673280" progId="Word.Document.8">
                  <p:embed/>
                </p:oleObj>
              </mc:Choice>
              <mc:Fallback>
                <p:oleObj name="Document" r:id="rId3" imgW="4154040" imgH="1673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8237538"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0052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7DB5197-5316-4AA7-BD0F-4753E360C9F5}" type="slidenum">
              <a:rPr lang="en-US" altLang="zh-CN" sz="1200">
                <a:solidFill>
                  <a:srgbClr val="000000"/>
                </a:solidFill>
              </a:rPr>
              <a:pPr eaLnBrk="1" hangingPunct="1"/>
              <a:t>26</a:t>
            </a:fld>
            <a:endParaRPr lang="en-US" altLang="zh-CN" sz="1200">
              <a:solidFill>
                <a:srgbClr val="000000"/>
              </a:solidFill>
            </a:endParaRPr>
          </a:p>
        </p:txBody>
      </p:sp>
      <p:graphicFrame>
        <p:nvGraphicFramePr>
          <p:cNvPr id="60418" name="Object 2"/>
          <p:cNvGraphicFramePr>
            <a:graphicFrameLocks noChangeAspect="1"/>
          </p:cNvGraphicFramePr>
          <p:nvPr/>
        </p:nvGraphicFramePr>
        <p:xfrm>
          <a:off x="431800" y="2979738"/>
          <a:ext cx="8316913" cy="3833812"/>
        </p:xfrm>
        <a:graphic>
          <a:graphicData uri="http://schemas.openxmlformats.org/presentationml/2006/ole">
            <mc:AlternateContent xmlns:mc="http://schemas.openxmlformats.org/markup-compatibility/2006">
              <mc:Choice xmlns:v="urn:schemas-microsoft-com:vml" Requires="v">
                <p:oleObj spid="_x0000_s124935" name="Document" r:id="rId3" imgW="3944160" imgH="1927440" progId="Word.Document.8">
                  <p:embed/>
                </p:oleObj>
              </mc:Choice>
              <mc:Fallback>
                <p:oleObj name="Document" r:id="rId3" imgW="3944160" imgH="1927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979738"/>
                        <a:ext cx="8316913"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04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66675"/>
            <a:ext cx="3998913" cy="299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695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954BE02-2A0A-420A-8B4B-034AAFE064A1}" type="slidenum">
              <a:rPr lang="en-US" altLang="zh-CN" sz="1200">
                <a:solidFill>
                  <a:srgbClr val="000000"/>
                </a:solidFill>
              </a:rPr>
              <a:pPr eaLnBrk="1" hangingPunct="1"/>
              <a:t>27</a:t>
            </a:fld>
            <a:endParaRPr lang="en-US" altLang="zh-CN" sz="1200">
              <a:solidFill>
                <a:srgbClr val="000000"/>
              </a:solidFill>
            </a:endParaRPr>
          </a:p>
        </p:txBody>
      </p:sp>
      <p:graphicFrame>
        <p:nvGraphicFramePr>
          <p:cNvPr id="61442" name="Object 2"/>
          <p:cNvGraphicFramePr>
            <a:graphicFrameLocks noChangeAspect="1"/>
          </p:cNvGraphicFramePr>
          <p:nvPr/>
        </p:nvGraphicFramePr>
        <p:xfrm>
          <a:off x="914400" y="838200"/>
          <a:ext cx="7623175" cy="4668838"/>
        </p:xfrm>
        <a:graphic>
          <a:graphicData uri="http://schemas.openxmlformats.org/presentationml/2006/ole">
            <mc:AlternateContent xmlns:mc="http://schemas.openxmlformats.org/markup-compatibility/2006">
              <mc:Choice xmlns:v="urn:schemas-microsoft-com:vml" Requires="v">
                <p:oleObj spid="_x0000_s125964" name="Document" r:id="rId3" imgW="3807360" imgH="2333160" progId="Word.Document.8">
                  <p:embed/>
                </p:oleObj>
              </mc:Choice>
              <mc:Fallback>
                <p:oleObj name="Document" r:id="rId3" imgW="3807360" imgH="2333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838200"/>
                        <a:ext cx="7623175"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15"/>
          <p:cNvGraphicFramePr>
            <a:graphicFrameLocks noChangeAspect="1"/>
          </p:cNvGraphicFramePr>
          <p:nvPr>
            <p:extLst>
              <p:ext uri="{D42A27DB-BD31-4B8C-83A1-F6EECF244321}">
                <p14:modId xmlns:p14="http://schemas.microsoft.com/office/powerpoint/2010/main" val="2060819014"/>
              </p:ext>
            </p:extLst>
          </p:nvPr>
        </p:nvGraphicFramePr>
        <p:xfrm>
          <a:off x="288925" y="5661248"/>
          <a:ext cx="8855075" cy="920750"/>
        </p:xfrm>
        <a:graphic>
          <a:graphicData uri="http://schemas.openxmlformats.org/presentationml/2006/ole">
            <mc:AlternateContent xmlns:mc="http://schemas.openxmlformats.org/markup-compatibility/2006">
              <mc:Choice xmlns:v="urn:schemas-microsoft-com:vml" Requires="v">
                <p:oleObj spid="_x0000_s125965" name="Equation" r:id="rId5" imgW="4012920" imgH="482400" progId="Equation.DSMT4">
                  <p:embed/>
                </p:oleObj>
              </mc:Choice>
              <mc:Fallback>
                <p:oleObj name="Equation" r:id="rId5" imgW="401292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25" y="5661248"/>
                        <a:ext cx="88550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0" y="5517232"/>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3707904" y="5301208"/>
            <a:ext cx="1008558"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548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057245-684B-4C88-ACD7-FFE1CAEC5238}" type="slidenum">
              <a:rPr lang="en-US" altLang="zh-CN" sz="1200">
                <a:solidFill>
                  <a:srgbClr val="000000"/>
                </a:solidFill>
              </a:rPr>
              <a:pPr eaLnBrk="1" hangingPunct="1"/>
              <a:t>28</a:t>
            </a:fld>
            <a:endParaRPr lang="en-US" altLang="zh-CN" sz="1200">
              <a:solidFill>
                <a:srgbClr val="000000"/>
              </a:solidFill>
            </a:endParaRPr>
          </a:p>
        </p:txBody>
      </p:sp>
      <p:graphicFrame>
        <p:nvGraphicFramePr>
          <p:cNvPr id="62466" name="Object 2"/>
          <p:cNvGraphicFramePr>
            <a:graphicFrameLocks noChangeAspect="1"/>
          </p:cNvGraphicFramePr>
          <p:nvPr/>
        </p:nvGraphicFramePr>
        <p:xfrm>
          <a:off x="457200" y="152400"/>
          <a:ext cx="8186738" cy="6405563"/>
        </p:xfrm>
        <a:graphic>
          <a:graphicData uri="http://schemas.openxmlformats.org/presentationml/2006/ole">
            <mc:AlternateContent xmlns:mc="http://schemas.openxmlformats.org/markup-compatibility/2006">
              <mc:Choice xmlns:v="urn:schemas-microsoft-com:vml" Requires="v">
                <p:oleObj spid="_x0000_s126983" name="Document" r:id="rId3" imgW="4127400" imgH="3227400" progId="Word.Document.8">
                  <p:embed/>
                </p:oleObj>
              </mc:Choice>
              <mc:Fallback>
                <p:oleObj name="Document" r:id="rId3" imgW="4127400" imgH="32274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
                        <a:ext cx="8186738" cy="640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8121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339D7AB-BAFA-4884-86E4-4302B3F4AC27}" type="slidenum">
              <a:rPr lang="en-US" altLang="zh-CN" sz="1200">
                <a:solidFill>
                  <a:srgbClr val="000000"/>
                </a:solidFill>
              </a:rPr>
              <a:pPr eaLnBrk="1" hangingPunct="1"/>
              <a:t>29</a:t>
            </a:fld>
            <a:endParaRPr lang="en-US" altLang="zh-CN" sz="1200">
              <a:solidFill>
                <a:srgbClr val="000000"/>
              </a:solidFill>
            </a:endParaRPr>
          </a:p>
        </p:txBody>
      </p:sp>
      <p:graphicFrame>
        <p:nvGraphicFramePr>
          <p:cNvPr id="63490" name="Object 2"/>
          <p:cNvGraphicFramePr>
            <a:graphicFrameLocks noChangeAspect="1"/>
          </p:cNvGraphicFramePr>
          <p:nvPr/>
        </p:nvGraphicFramePr>
        <p:xfrm>
          <a:off x="381000" y="2819400"/>
          <a:ext cx="8586788" cy="3679825"/>
        </p:xfrm>
        <a:graphic>
          <a:graphicData uri="http://schemas.openxmlformats.org/presentationml/2006/ole">
            <mc:AlternateContent xmlns:mc="http://schemas.openxmlformats.org/markup-compatibility/2006">
              <mc:Choice xmlns:v="urn:schemas-microsoft-com:vml" Requires="v">
                <p:oleObj spid="_x0000_s128012" name="Document" r:id="rId3" imgW="4053240" imgH="1845360" progId="Word.Document.8">
                  <p:embed/>
                </p:oleObj>
              </mc:Choice>
              <mc:Fallback>
                <p:oleObj name="Document" r:id="rId3" imgW="4053240" imgH="1845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19400"/>
                        <a:ext cx="8586788" cy="367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3" name="Rectangle 3"/>
          <p:cNvSpPr>
            <a:spLocks noChangeArrowheads="1"/>
          </p:cNvSpPr>
          <p:nvPr/>
        </p:nvSpPr>
        <p:spPr bwMode="auto">
          <a:xfrm>
            <a:off x="3175" y="1598613"/>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 </a:t>
            </a:r>
          </a:p>
          <a:p>
            <a:endParaRPr lang="en-US" altLang="zh-CN"/>
          </a:p>
        </p:txBody>
      </p:sp>
      <p:sp>
        <p:nvSpPr>
          <p:cNvPr id="63494" name="Rectangle 4"/>
          <p:cNvSpPr>
            <a:spLocks noChangeArrowheads="1"/>
          </p:cNvSpPr>
          <p:nvPr/>
        </p:nvSpPr>
        <p:spPr bwMode="auto">
          <a:xfrm>
            <a:off x="3175" y="4651375"/>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 </a:t>
            </a:r>
          </a:p>
          <a:p>
            <a:endParaRPr lang="en-US" altLang="zh-CN"/>
          </a:p>
        </p:txBody>
      </p:sp>
      <p:graphicFrame>
        <p:nvGraphicFramePr>
          <p:cNvPr id="63491" name="Object 5"/>
          <p:cNvGraphicFramePr>
            <a:graphicFrameLocks noChangeAspect="1"/>
          </p:cNvGraphicFramePr>
          <p:nvPr/>
        </p:nvGraphicFramePr>
        <p:xfrm>
          <a:off x="533400" y="0"/>
          <a:ext cx="8183563" cy="3286125"/>
        </p:xfrm>
        <a:graphic>
          <a:graphicData uri="http://schemas.openxmlformats.org/presentationml/2006/ole">
            <mc:AlternateContent xmlns:mc="http://schemas.openxmlformats.org/markup-compatibility/2006">
              <mc:Choice xmlns:v="urn:schemas-microsoft-com:vml" Requires="v">
                <p:oleObj spid="_x0000_s128013" name="Document" r:id="rId5" imgW="4154040" imgH="1673280" progId="Word.Document.8">
                  <p:embed/>
                </p:oleObj>
              </mc:Choice>
              <mc:Fallback>
                <p:oleObj name="Document" r:id="rId5" imgW="4154040" imgH="1673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0"/>
                        <a:ext cx="8183563"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41425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637E4F1-8975-458B-9802-00A6069F19AF}" type="slidenum">
              <a:rPr lang="en-US" altLang="zh-CN" smtClean="0"/>
              <a:pPr/>
              <a:t>3</a:t>
            </a:fld>
            <a:endParaRPr lang="en-US" altLang="zh-CN"/>
          </a:p>
        </p:txBody>
      </p:sp>
      <p:grpSp>
        <p:nvGrpSpPr>
          <p:cNvPr id="4" name="Group 4"/>
          <p:cNvGrpSpPr>
            <a:grpSpLocks/>
          </p:cNvGrpSpPr>
          <p:nvPr/>
        </p:nvGrpSpPr>
        <p:grpSpPr bwMode="auto">
          <a:xfrm>
            <a:off x="1214155" y="580428"/>
            <a:ext cx="2331720" cy="2455642"/>
            <a:chOff x="1824" y="363"/>
            <a:chExt cx="2448" cy="2407"/>
          </a:xfrm>
        </p:grpSpPr>
        <p:sp>
          <p:nvSpPr>
            <p:cNvPr id="6" name="Line 5"/>
            <p:cNvSpPr>
              <a:spLocks noChangeShapeType="1"/>
            </p:cNvSpPr>
            <p:nvPr/>
          </p:nvSpPr>
          <p:spPr bwMode="auto">
            <a:xfrm>
              <a:off x="1824" y="2208"/>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 name="Line 6"/>
            <p:cNvSpPr>
              <a:spLocks noChangeShapeType="1"/>
            </p:cNvSpPr>
            <p:nvPr/>
          </p:nvSpPr>
          <p:spPr bwMode="auto">
            <a:xfrm rot="16200000" flipV="1">
              <a:off x="1105" y="163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Line 7"/>
            <p:cNvSpPr>
              <a:spLocks noChangeShapeType="1"/>
            </p:cNvSpPr>
            <p:nvPr/>
          </p:nvSpPr>
          <p:spPr bwMode="auto">
            <a:xfrm rot="-3122040">
              <a:off x="1896" y="1069"/>
              <a:ext cx="2407" cy="996"/>
            </a:xfrm>
            <a:prstGeom prst="line">
              <a:avLst/>
            </a:prstGeom>
            <a:noFill/>
            <a:ln w="28575">
              <a:solidFill>
                <a:srgbClr val="FF33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Text Box 8"/>
            <p:cNvSpPr txBox="1">
              <a:spLocks noChangeArrowheads="1"/>
            </p:cNvSpPr>
            <p:nvPr/>
          </p:nvSpPr>
          <p:spPr bwMode="auto">
            <a:xfrm>
              <a:off x="2928" y="24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(a)</a:t>
              </a:r>
            </a:p>
          </p:txBody>
        </p:sp>
        <p:sp>
          <p:nvSpPr>
            <p:cNvPr id="10" name="Oval 9"/>
            <p:cNvSpPr>
              <a:spLocks noChangeArrowheads="1"/>
            </p:cNvSpPr>
            <p:nvPr/>
          </p:nvSpPr>
          <p:spPr bwMode="auto">
            <a:xfrm>
              <a:off x="2208"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0"/>
            <p:cNvSpPr>
              <a:spLocks noChangeArrowheads="1"/>
            </p:cNvSpPr>
            <p:nvPr/>
          </p:nvSpPr>
          <p:spPr bwMode="auto">
            <a:xfrm>
              <a:off x="2448"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1"/>
            <p:cNvSpPr>
              <a:spLocks noChangeArrowheads="1"/>
            </p:cNvSpPr>
            <p:nvPr/>
          </p:nvSpPr>
          <p:spPr bwMode="auto">
            <a:xfrm>
              <a:off x="2544" y="17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2"/>
            <p:cNvSpPr>
              <a:spLocks noChangeArrowheads="1"/>
            </p:cNvSpPr>
            <p:nvPr/>
          </p:nvSpPr>
          <p:spPr bwMode="auto">
            <a:xfrm>
              <a:off x="273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3"/>
            <p:cNvSpPr>
              <a:spLocks noChangeArrowheads="1"/>
            </p:cNvSpPr>
            <p:nvPr/>
          </p:nvSpPr>
          <p:spPr bwMode="auto">
            <a:xfrm>
              <a:off x="297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4"/>
            <p:cNvSpPr>
              <a:spLocks noChangeArrowheads="1"/>
            </p:cNvSpPr>
            <p:nvPr/>
          </p:nvSpPr>
          <p:spPr bwMode="auto">
            <a:xfrm>
              <a:off x="3168"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5"/>
            <p:cNvSpPr>
              <a:spLocks noChangeArrowheads="1"/>
            </p:cNvSpPr>
            <p:nvPr/>
          </p:nvSpPr>
          <p:spPr bwMode="auto">
            <a:xfrm>
              <a:off x="3312"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16"/>
            <p:cNvSpPr>
              <a:spLocks noChangeArrowheads="1"/>
            </p:cNvSpPr>
            <p:nvPr/>
          </p:nvSpPr>
          <p:spPr bwMode="auto">
            <a:xfrm>
              <a:off x="3456" y="12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17"/>
            <p:cNvSpPr>
              <a:spLocks noChangeArrowheads="1"/>
            </p:cNvSpPr>
            <p:nvPr/>
          </p:nvSpPr>
          <p:spPr bwMode="auto">
            <a:xfrm>
              <a:off x="3648" y="124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18"/>
            <p:cNvSpPr>
              <a:spLocks noChangeArrowheads="1"/>
            </p:cNvSpPr>
            <p:nvPr/>
          </p:nvSpPr>
          <p:spPr bwMode="auto">
            <a:xfrm>
              <a:off x="3888" y="105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1" name="Group 21"/>
          <p:cNvGrpSpPr>
            <a:grpSpLocks/>
          </p:cNvGrpSpPr>
          <p:nvPr/>
        </p:nvGrpSpPr>
        <p:grpSpPr bwMode="auto">
          <a:xfrm>
            <a:off x="1146448" y="3702842"/>
            <a:ext cx="2057400" cy="2174430"/>
            <a:chOff x="1824" y="2928"/>
            <a:chExt cx="2160" cy="2131"/>
          </a:xfrm>
        </p:grpSpPr>
        <p:sp>
          <p:nvSpPr>
            <p:cNvPr id="23" name="Line 22"/>
            <p:cNvSpPr>
              <a:spLocks noChangeShapeType="1"/>
            </p:cNvSpPr>
            <p:nvPr/>
          </p:nvSpPr>
          <p:spPr bwMode="auto">
            <a:xfrm>
              <a:off x="1824" y="4608"/>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23"/>
            <p:cNvSpPr>
              <a:spLocks noChangeShapeType="1"/>
            </p:cNvSpPr>
            <p:nvPr/>
          </p:nvSpPr>
          <p:spPr bwMode="auto">
            <a:xfrm rot="16200000" flipV="1">
              <a:off x="1153" y="379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Freeform 26"/>
            <p:cNvSpPr>
              <a:spLocks/>
            </p:cNvSpPr>
            <p:nvPr/>
          </p:nvSpPr>
          <p:spPr bwMode="auto">
            <a:xfrm>
              <a:off x="2160" y="3160"/>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27"/>
            <p:cNvSpPr>
              <a:spLocks noChangeArrowheads="1"/>
            </p:cNvSpPr>
            <p:nvPr/>
          </p:nvSpPr>
          <p:spPr bwMode="auto">
            <a:xfrm>
              <a:off x="2112"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28"/>
            <p:cNvSpPr>
              <a:spLocks noChangeArrowheads="1"/>
            </p:cNvSpPr>
            <p:nvPr/>
          </p:nvSpPr>
          <p:spPr bwMode="auto">
            <a:xfrm>
              <a:off x="2208"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29"/>
            <p:cNvSpPr>
              <a:spLocks noChangeArrowheads="1"/>
            </p:cNvSpPr>
            <p:nvPr/>
          </p:nvSpPr>
          <p:spPr bwMode="auto">
            <a:xfrm>
              <a:off x="2208" y="388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0"/>
            <p:cNvSpPr>
              <a:spLocks noChangeArrowheads="1"/>
            </p:cNvSpPr>
            <p:nvPr/>
          </p:nvSpPr>
          <p:spPr bwMode="auto">
            <a:xfrm>
              <a:off x="2304" y="36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1"/>
            <p:cNvSpPr>
              <a:spLocks noChangeArrowheads="1"/>
            </p:cNvSpPr>
            <p:nvPr/>
          </p:nvSpPr>
          <p:spPr bwMode="auto">
            <a:xfrm>
              <a:off x="2352"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2"/>
            <p:cNvSpPr>
              <a:spLocks noChangeArrowheads="1"/>
            </p:cNvSpPr>
            <p:nvPr/>
          </p:nvSpPr>
          <p:spPr bwMode="auto">
            <a:xfrm>
              <a:off x="2592" y="33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3"/>
            <p:cNvSpPr>
              <a:spLocks noChangeArrowheads="1"/>
            </p:cNvSpPr>
            <p:nvPr/>
          </p:nvSpPr>
          <p:spPr bwMode="auto">
            <a:xfrm>
              <a:off x="2736"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Freeform 34"/>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Freeform 35"/>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36"/>
            <p:cNvSpPr>
              <a:spLocks noChangeArrowheads="1"/>
            </p:cNvSpPr>
            <p:nvPr/>
          </p:nvSpPr>
          <p:spPr bwMode="auto">
            <a:xfrm>
              <a:off x="297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Oval 37"/>
            <p:cNvSpPr>
              <a:spLocks noChangeArrowheads="1"/>
            </p:cNvSpPr>
            <p:nvPr/>
          </p:nvSpPr>
          <p:spPr bwMode="auto">
            <a:xfrm>
              <a:off x="321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Oval 38"/>
            <p:cNvSpPr>
              <a:spLocks noChangeArrowheads="1"/>
            </p:cNvSpPr>
            <p:nvPr/>
          </p:nvSpPr>
          <p:spPr bwMode="auto">
            <a:xfrm>
              <a:off x="3360"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Oval 39"/>
            <p:cNvSpPr>
              <a:spLocks noChangeArrowheads="1"/>
            </p:cNvSpPr>
            <p:nvPr/>
          </p:nvSpPr>
          <p:spPr bwMode="auto">
            <a:xfrm>
              <a:off x="3552"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Oval 40"/>
            <p:cNvSpPr>
              <a:spLocks noChangeArrowheads="1"/>
            </p:cNvSpPr>
            <p:nvPr/>
          </p:nvSpPr>
          <p:spPr bwMode="auto">
            <a:xfrm>
              <a:off x="3648"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 name="Oval 41"/>
            <p:cNvSpPr>
              <a:spLocks noChangeArrowheads="1"/>
            </p:cNvSpPr>
            <p:nvPr/>
          </p:nvSpPr>
          <p:spPr bwMode="auto">
            <a:xfrm>
              <a:off x="3792" y="398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Text Box 42"/>
            <p:cNvSpPr txBox="1">
              <a:spLocks noChangeArrowheads="1"/>
            </p:cNvSpPr>
            <p:nvPr/>
          </p:nvSpPr>
          <p:spPr bwMode="auto">
            <a:xfrm>
              <a:off x="2880" y="4752"/>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a:t>
              </a:r>
            </a:p>
          </p:txBody>
        </p:sp>
      </p:grpSp>
      <p:grpSp>
        <p:nvGrpSpPr>
          <p:cNvPr id="44" name="Group 44"/>
          <p:cNvGrpSpPr>
            <a:grpSpLocks/>
          </p:cNvGrpSpPr>
          <p:nvPr/>
        </p:nvGrpSpPr>
        <p:grpSpPr bwMode="auto">
          <a:xfrm>
            <a:off x="5004048" y="755995"/>
            <a:ext cx="2057093" cy="2174875"/>
            <a:chOff x="4800" y="1776"/>
            <a:chExt cx="2160" cy="2131"/>
          </a:xfrm>
        </p:grpSpPr>
        <p:sp>
          <p:nvSpPr>
            <p:cNvPr id="45" name="Line 45"/>
            <p:cNvSpPr>
              <a:spLocks noChangeShapeType="1"/>
            </p:cNvSpPr>
            <p:nvPr/>
          </p:nvSpPr>
          <p:spPr bwMode="auto">
            <a:xfrm>
              <a:off x="4800" y="3456"/>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46"/>
            <p:cNvSpPr>
              <a:spLocks noChangeShapeType="1"/>
            </p:cNvSpPr>
            <p:nvPr/>
          </p:nvSpPr>
          <p:spPr bwMode="auto">
            <a:xfrm rot="16200000" flipV="1">
              <a:off x="4129" y="2639"/>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Oval 49"/>
            <p:cNvSpPr>
              <a:spLocks noChangeArrowheads="1"/>
            </p:cNvSpPr>
            <p:nvPr/>
          </p:nvSpPr>
          <p:spPr bwMode="auto">
            <a:xfrm>
              <a:off x="5088"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Oval 50"/>
            <p:cNvSpPr>
              <a:spLocks noChangeArrowheads="1"/>
            </p:cNvSpPr>
            <p:nvPr/>
          </p:nvSpPr>
          <p:spPr bwMode="auto">
            <a:xfrm>
              <a:off x="5184" y="29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Oval 51"/>
            <p:cNvSpPr>
              <a:spLocks noChangeArrowheads="1"/>
            </p:cNvSpPr>
            <p:nvPr/>
          </p:nvSpPr>
          <p:spPr bwMode="auto">
            <a:xfrm>
              <a:off x="5184" y="273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Oval 52"/>
            <p:cNvSpPr>
              <a:spLocks noChangeArrowheads="1"/>
            </p:cNvSpPr>
            <p:nvPr/>
          </p:nvSpPr>
          <p:spPr bwMode="auto">
            <a:xfrm>
              <a:off x="5280" y="25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Oval 53"/>
            <p:cNvSpPr>
              <a:spLocks noChangeArrowheads="1"/>
            </p:cNvSpPr>
            <p:nvPr/>
          </p:nvSpPr>
          <p:spPr bwMode="auto">
            <a:xfrm>
              <a:off x="5424" y="240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Oval 54"/>
            <p:cNvSpPr>
              <a:spLocks noChangeArrowheads="1"/>
            </p:cNvSpPr>
            <p:nvPr/>
          </p:nvSpPr>
          <p:spPr bwMode="auto">
            <a:xfrm>
              <a:off x="5568" y="216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Oval 55"/>
            <p:cNvSpPr>
              <a:spLocks noChangeArrowheads="1"/>
            </p:cNvSpPr>
            <p:nvPr/>
          </p:nvSpPr>
          <p:spPr bwMode="auto">
            <a:xfrm>
              <a:off x="5808" y="21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Oval 56"/>
            <p:cNvSpPr>
              <a:spLocks noChangeArrowheads="1"/>
            </p:cNvSpPr>
            <p:nvPr/>
          </p:nvSpPr>
          <p:spPr bwMode="auto">
            <a:xfrm>
              <a:off x="595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57"/>
            <p:cNvSpPr>
              <a:spLocks noChangeArrowheads="1"/>
            </p:cNvSpPr>
            <p:nvPr/>
          </p:nvSpPr>
          <p:spPr bwMode="auto">
            <a:xfrm>
              <a:off x="619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Oval 58"/>
            <p:cNvSpPr>
              <a:spLocks noChangeArrowheads="1"/>
            </p:cNvSpPr>
            <p:nvPr/>
          </p:nvSpPr>
          <p:spPr bwMode="auto">
            <a:xfrm>
              <a:off x="6432"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Oval 59"/>
            <p:cNvSpPr>
              <a:spLocks noChangeArrowheads="1"/>
            </p:cNvSpPr>
            <p:nvPr/>
          </p:nvSpPr>
          <p:spPr bwMode="auto">
            <a:xfrm>
              <a:off x="6672" y="20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Oval 60"/>
            <p:cNvSpPr>
              <a:spLocks noChangeArrowheads="1"/>
            </p:cNvSpPr>
            <p:nvPr/>
          </p:nvSpPr>
          <p:spPr bwMode="auto">
            <a:xfrm>
              <a:off x="6864"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Freeform 61"/>
            <p:cNvSpPr>
              <a:spLocks/>
            </p:cNvSpPr>
            <p:nvPr/>
          </p:nvSpPr>
          <p:spPr bwMode="auto">
            <a:xfrm>
              <a:off x="5136" y="1968"/>
              <a:ext cx="1776" cy="1344"/>
            </a:xfrm>
            <a:custGeom>
              <a:avLst/>
              <a:gdLst>
                <a:gd name="T0" fmla="*/ 0 w 1776"/>
                <a:gd name="T1" fmla="*/ 1344 h 1344"/>
                <a:gd name="T2" fmla="*/ 96 w 1776"/>
                <a:gd name="T3" fmla="*/ 816 h 1344"/>
                <a:gd name="T4" fmla="*/ 384 w 1776"/>
                <a:gd name="T5" fmla="*/ 336 h 1344"/>
                <a:gd name="T6" fmla="*/ 1008 w 1776"/>
                <a:gd name="T7" fmla="*/ 96 h 1344"/>
                <a:gd name="T8" fmla="*/ 1776 w 1776"/>
                <a:gd name="T9" fmla="*/ 0 h 1344"/>
                <a:gd name="T10" fmla="*/ 0 60000 65536"/>
                <a:gd name="T11" fmla="*/ 0 60000 65536"/>
                <a:gd name="T12" fmla="*/ 0 60000 65536"/>
                <a:gd name="T13" fmla="*/ 0 60000 65536"/>
                <a:gd name="T14" fmla="*/ 0 60000 65536"/>
                <a:gd name="T15" fmla="*/ 0 w 1776"/>
                <a:gd name="T16" fmla="*/ 0 h 1344"/>
                <a:gd name="T17" fmla="*/ 1776 w 1776"/>
                <a:gd name="T18" fmla="*/ 1344 h 1344"/>
              </a:gdLst>
              <a:ahLst/>
              <a:cxnLst>
                <a:cxn ang="T10">
                  <a:pos x="T0" y="T1"/>
                </a:cxn>
                <a:cxn ang="T11">
                  <a:pos x="T2" y="T3"/>
                </a:cxn>
                <a:cxn ang="T12">
                  <a:pos x="T4" y="T5"/>
                </a:cxn>
                <a:cxn ang="T13">
                  <a:pos x="T6" y="T7"/>
                </a:cxn>
                <a:cxn ang="T14">
                  <a:pos x="T8" y="T9"/>
                </a:cxn>
              </a:cxnLst>
              <a:rect l="T15" t="T16" r="T17" b="T18"/>
              <a:pathLst>
                <a:path w="1776" h="1344">
                  <a:moveTo>
                    <a:pt x="0" y="1344"/>
                  </a:moveTo>
                  <a:cubicBezTo>
                    <a:pt x="16" y="1164"/>
                    <a:pt x="32" y="984"/>
                    <a:pt x="96" y="816"/>
                  </a:cubicBezTo>
                  <a:cubicBezTo>
                    <a:pt x="160" y="648"/>
                    <a:pt x="232" y="456"/>
                    <a:pt x="384" y="336"/>
                  </a:cubicBezTo>
                  <a:cubicBezTo>
                    <a:pt x="536" y="216"/>
                    <a:pt x="776" y="152"/>
                    <a:pt x="1008" y="96"/>
                  </a:cubicBezTo>
                  <a:cubicBezTo>
                    <a:pt x="1240" y="40"/>
                    <a:pt x="1648" y="16"/>
                    <a:pt x="1776" y="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Text Box 62"/>
            <p:cNvSpPr txBox="1">
              <a:spLocks noChangeArrowheads="1"/>
            </p:cNvSpPr>
            <p:nvPr/>
          </p:nvSpPr>
          <p:spPr bwMode="auto">
            <a:xfrm>
              <a:off x="5760" y="36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a:t>
              </a:r>
            </a:p>
          </p:txBody>
        </p:sp>
      </p:grpSp>
      <p:grpSp>
        <p:nvGrpSpPr>
          <p:cNvPr id="65" name="Group 65"/>
          <p:cNvGrpSpPr>
            <a:grpSpLocks/>
          </p:cNvGrpSpPr>
          <p:nvPr/>
        </p:nvGrpSpPr>
        <p:grpSpPr bwMode="auto">
          <a:xfrm>
            <a:off x="5048414" y="3933056"/>
            <a:ext cx="2331898" cy="1978025"/>
            <a:chOff x="6288" y="3024"/>
            <a:chExt cx="2448" cy="1939"/>
          </a:xfrm>
        </p:grpSpPr>
        <p:sp>
          <p:nvSpPr>
            <p:cNvPr id="67" name="Line 66"/>
            <p:cNvSpPr>
              <a:spLocks noChangeShapeType="1"/>
            </p:cNvSpPr>
            <p:nvPr/>
          </p:nvSpPr>
          <p:spPr bwMode="auto">
            <a:xfrm>
              <a:off x="6288" y="4464"/>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 name="Line 67"/>
            <p:cNvSpPr>
              <a:spLocks noChangeShapeType="1"/>
            </p:cNvSpPr>
            <p:nvPr/>
          </p:nvSpPr>
          <p:spPr bwMode="auto">
            <a:xfrm rot="16200000" flipV="1">
              <a:off x="5569" y="3887"/>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 name="Text Box 68"/>
            <p:cNvSpPr txBox="1">
              <a:spLocks noChangeArrowheads="1"/>
            </p:cNvSpPr>
            <p:nvPr/>
          </p:nvSpPr>
          <p:spPr bwMode="auto">
            <a:xfrm>
              <a:off x="7392" y="4656"/>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(d)</a:t>
              </a:r>
            </a:p>
          </p:txBody>
        </p:sp>
        <p:sp>
          <p:nvSpPr>
            <p:cNvPr id="70" name="Oval 69"/>
            <p:cNvSpPr>
              <a:spLocks noChangeArrowheads="1"/>
            </p:cNvSpPr>
            <p:nvPr/>
          </p:nvSpPr>
          <p:spPr bwMode="auto">
            <a:xfrm>
              <a:off x="6624"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Oval 70"/>
            <p:cNvSpPr>
              <a:spLocks noChangeArrowheads="1"/>
            </p:cNvSpPr>
            <p:nvPr/>
          </p:nvSpPr>
          <p:spPr bwMode="auto">
            <a:xfrm>
              <a:off x="7008" y="403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Oval 71"/>
            <p:cNvSpPr>
              <a:spLocks noChangeArrowheads="1"/>
            </p:cNvSpPr>
            <p:nvPr/>
          </p:nvSpPr>
          <p:spPr bwMode="auto">
            <a:xfrm>
              <a:off x="6672" y="37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Oval 72"/>
            <p:cNvSpPr>
              <a:spLocks noChangeArrowheads="1"/>
            </p:cNvSpPr>
            <p:nvPr/>
          </p:nvSpPr>
          <p:spPr bwMode="auto">
            <a:xfrm>
              <a:off x="6864"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Oval 73"/>
            <p:cNvSpPr>
              <a:spLocks noChangeArrowheads="1"/>
            </p:cNvSpPr>
            <p:nvPr/>
          </p:nvSpPr>
          <p:spPr bwMode="auto">
            <a:xfrm>
              <a:off x="7200"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Oval 74"/>
            <p:cNvSpPr>
              <a:spLocks noChangeArrowheads="1"/>
            </p:cNvSpPr>
            <p:nvPr/>
          </p:nvSpPr>
          <p:spPr bwMode="auto">
            <a:xfrm>
              <a:off x="7488" y="41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Oval 75"/>
            <p:cNvSpPr>
              <a:spLocks noChangeArrowheads="1"/>
            </p:cNvSpPr>
            <p:nvPr/>
          </p:nvSpPr>
          <p:spPr bwMode="auto">
            <a:xfrm>
              <a:off x="7776"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Oval 76"/>
            <p:cNvSpPr>
              <a:spLocks noChangeArrowheads="1"/>
            </p:cNvSpPr>
            <p:nvPr/>
          </p:nvSpPr>
          <p:spPr bwMode="auto">
            <a:xfrm>
              <a:off x="8016"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 name="Oval 77"/>
            <p:cNvSpPr>
              <a:spLocks noChangeArrowheads="1"/>
            </p:cNvSpPr>
            <p:nvPr/>
          </p:nvSpPr>
          <p:spPr bwMode="auto">
            <a:xfrm>
              <a:off x="8400"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 name="Freeform 78"/>
            <p:cNvSpPr>
              <a:spLocks/>
            </p:cNvSpPr>
            <p:nvPr/>
          </p:nvSpPr>
          <p:spPr bwMode="auto">
            <a:xfrm>
              <a:off x="6528" y="3312"/>
              <a:ext cx="2064" cy="1008"/>
            </a:xfrm>
            <a:custGeom>
              <a:avLst/>
              <a:gdLst>
                <a:gd name="T0" fmla="*/ 0 w 2064"/>
                <a:gd name="T1" fmla="*/ 0 h 1008"/>
                <a:gd name="T2" fmla="*/ 192 w 2064"/>
                <a:gd name="T3" fmla="*/ 432 h 1008"/>
                <a:gd name="T4" fmla="*/ 480 w 2064"/>
                <a:gd name="T5" fmla="*/ 720 h 1008"/>
                <a:gd name="T6" fmla="*/ 912 w 2064"/>
                <a:gd name="T7" fmla="*/ 864 h 1008"/>
                <a:gd name="T8" fmla="*/ 1536 w 2064"/>
                <a:gd name="T9" fmla="*/ 960 h 1008"/>
                <a:gd name="T10" fmla="*/ 2064 w 2064"/>
                <a:gd name="T11" fmla="*/ 1008 h 1008"/>
                <a:gd name="T12" fmla="*/ 0 60000 65536"/>
                <a:gd name="T13" fmla="*/ 0 60000 65536"/>
                <a:gd name="T14" fmla="*/ 0 60000 65536"/>
                <a:gd name="T15" fmla="*/ 0 60000 65536"/>
                <a:gd name="T16" fmla="*/ 0 60000 65536"/>
                <a:gd name="T17" fmla="*/ 0 60000 65536"/>
                <a:gd name="T18" fmla="*/ 0 w 2064"/>
                <a:gd name="T19" fmla="*/ 0 h 1008"/>
                <a:gd name="T20" fmla="*/ 2064 w 2064"/>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2064" h="1008">
                  <a:moveTo>
                    <a:pt x="0" y="0"/>
                  </a:moveTo>
                  <a:cubicBezTo>
                    <a:pt x="56" y="156"/>
                    <a:pt x="112" y="312"/>
                    <a:pt x="192" y="432"/>
                  </a:cubicBezTo>
                  <a:cubicBezTo>
                    <a:pt x="272" y="552"/>
                    <a:pt x="360" y="648"/>
                    <a:pt x="480" y="720"/>
                  </a:cubicBezTo>
                  <a:cubicBezTo>
                    <a:pt x="600" y="792"/>
                    <a:pt x="736" y="824"/>
                    <a:pt x="912" y="864"/>
                  </a:cubicBezTo>
                  <a:cubicBezTo>
                    <a:pt x="1088" y="904"/>
                    <a:pt x="1344" y="936"/>
                    <a:pt x="1536" y="960"/>
                  </a:cubicBezTo>
                  <a:cubicBezTo>
                    <a:pt x="1728" y="984"/>
                    <a:pt x="1968" y="1000"/>
                    <a:pt x="2064" y="1008"/>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0" name="Rectangle 2"/>
          <p:cNvSpPr>
            <a:spLocks noChangeArrowheads="1"/>
          </p:cNvSpPr>
          <p:nvPr/>
        </p:nvSpPr>
        <p:spPr bwMode="auto">
          <a:xfrm>
            <a:off x="457200" y="246893"/>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例</a:t>
            </a:r>
          </a:p>
        </p:txBody>
      </p:sp>
    </p:spTree>
    <p:extLst>
      <p:ext uri="{BB962C8B-B14F-4D97-AF65-F5344CB8AC3E}">
        <p14:creationId xmlns:p14="http://schemas.microsoft.com/office/powerpoint/2010/main" val="757727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22DD933-F767-48FC-8716-6F1F43081BCD}" type="slidenum">
              <a:rPr lang="en-US" altLang="zh-CN" sz="1200">
                <a:solidFill>
                  <a:srgbClr val="000000"/>
                </a:solidFill>
              </a:rPr>
              <a:pPr eaLnBrk="1" hangingPunct="1"/>
              <a:t>30</a:t>
            </a:fld>
            <a:endParaRPr lang="en-US" altLang="zh-CN" sz="1200">
              <a:solidFill>
                <a:srgbClr val="000000"/>
              </a:solidFill>
            </a:endParaRPr>
          </a:p>
        </p:txBody>
      </p:sp>
      <p:graphicFrame>
        <p:nvGraphicFramePr>
          <p:cNvPr id="64514" name="Object 2"/>
          <p:cNvGraphicFramePr>
            <a:graphicFrameLocks noChangeAspect="1"/>
          </p:cNvGraphicFramePr>
          <p:nvPr/>
        </p:nvGraphicFramePr>
        <p:xfrm>
          <a:off x="917575" y="833438"/>
          <a:ext cx="6321425" cy="5072062"/>
        </p:xfrm>
        <a:graphic>
          <a:graphicData uri="http://schemas.openxmlformats.org/presentationml/2006/ole">
            <mc:AlternateContent xmlns:mc="http://schemas.openxmlformats.org/markup-compatibility/2006">
              <mc:Choice xmlns:v="urn:schemas-microsoft-com:vml" Requires="v">
                <p:oleObj spid="_x0000_s129031" name="Document" r:id="rId3" imgW="3206160" imgH="2573280" progId="Word.Document.8">
                  <p:embed/>
                </p:oleObj>
              </mc:Choice>
              <mc:Fallback>
                <p:oleObj name="Document" r:id="rId3" imgW="3206160" imgH="2573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833438"/>
                        <a:ext cx="6321425"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54009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9F30D7-EBB5-495A-8A89-4ACC6E2C8F1B}" type="slidenum">
              <a:rPr lang="en-US" altLang="zh-CN" sz="1200">
                <a:solidFill>
                  <a:srgbClr val="000000"/>
                </a:solidFill>
              </a:rPr>
              <a:pPr eaLnBrk="1" hangingPunct="1"/>
              <a:t>31</a:t>
            </a:fld>
            <a:endParaRPr lang="en-US" altLang="zh-CN" sz="1200">
              <a:solidFill>
                <a:srgbClr val="000000"/>
              </a:solidFill>
            </a:endParaRPr>
          </a:p>
        </p:txBody>
      </p:sp>
      <p:graphicFrame>
        <p:nvGraphicFramePr>
          <p:cNvPr id="65538" name="Object 2"/>
          <p:cNvGraphicFramePr>
            <a:graphicFrameLocks noChangeAspect="1"/>
          </p:cNvGraphicFramePr>
          <p:nvPr/>
        </p:nvGraphicFramePr>
        <p:xfrm>
          <a:off x="914400" y="609600"/>
          <a:ext cx="6448425" cy="5902325"/>
        </p:xfrm>
        <a:graphic>
          <a:graphicData uri="http://schemas.openxmlformats.org/presentationml/2006/ole">
            <mc:AlternateContent xmlns:mc="http://schemas.openxmlformats.org/markup-compatibility/2006">
              <mc:Choice xmlns:v="urn:schemas-microsoft-com:vml" Requires="v">
                <p:oleObj spid="_x0000_s130055" name="Document" r:id="rId3" imgW="3223440" imgH="2952720" progId="Word.Document.8">
                  <p:embed/>
                </p:oleObj>
              </mc:Choice>
              <mc:Fallback>
                <p:oleObj name="Document" r:id="rId3" imgW="3223440" imgH="29527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09600"/>
                        <a:ext cx="6448425" cy="590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3969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F680A49-3FB3-444E-BAB0-0702180C466F}" type="slidenum">
              <a:rPr lang="en-US" altLang="zh-CN" sz="1200">
                <a:solidFill>
                  <a:srgbClr val="000000"/>
                </a:solidFill>
              </a:rPr>
              <a:pPr eaLnBrk="1" hangingPunct="1"/>
              <a:t>32</a:t>
            </a:fld>
            <a:endParaRPr lang="en-US" altLang="zh-CN" sz="1200">
              <a:solidFill>
                <a:srgbClr val="000000"/>
              </a:solidFill>
            </a:endParaRPr>
          </a:p>
        </p:txBody>
      </p:sp>
      <p:graphicFrame>
        <p:nvGraphicFramePr>
          <p:cNvPr id="66562" name="Object 2"/>
          <p:cNvGraphicFramePr>
            <a:graphicFrameLocks noChangeAspect="1"/>
          </p:cNvGraphicFramePr>
          <p:nvPr/>
        </p:nvGraphicFramePr>
        <p:xfrm>
          <a:off x="457200" y="566738"/>
          <a:ext cx="8304213" cy="6291262"/>
        </p:xfrm>
        <a:graphic>
          <a:graphicData uri="http://schemas.openxmlformats.org/presentationml/2006/ole">
            <mc:AlternateContent xmlns:mc="http://schemas.openxmlformats.org/markup-compatibility/2006">
              <mc:Choice xmlns:v="urn:schemas-microsoft-com:vml" Requires="v">
                <p:oleObj spid="_x0000_s131079" name="Document" r:id="rId3" imgW="4215240" imgH="3192480" progId="Word.Document.8">
                  <p:embed/>
                </p:oleObj>
              </mc:Choice>
              <mc:Fallback>
                <p:oleObj name="Document" r:id="rId3" imgW="4215240" imgH="31924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66738"/>
                        <a:ext cx="8304213" cy="629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17236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23BDEC5-25D1-4BEE-9FA4-11D23601095B}" type="slidenum">
              <a:rPr lang="en-US" altLang="zh-CN" sz="1200">
                <a:solidFill>
                  <a:srgbClr val="000000"/>
                </a:solidFill>
              </a:rPr>
              <a:pPr eaLnBrk="1" hangingPunct="1"/>
              <a:t>33</a:t>
            </a:fld>
            <a:endParaRPr lang="en-US" altLang="zh-CN" sz="1200">
              <a:solidFill>
                <a:srgbClr val="000000"/>
              </a:solidFill>
            </a:endParaRPr>
          </a:p>
        </p:txBody>
      </p:sp>
      <p:graphicFrame>
        <p:nvGraphicFramePr>
          <p:cNvPr id="67586" name="Object 2"/>
          <p:cNvGraphicFramePr>
            <a:graphicFrameLocks noChangeAspect="1"/>
          </p:cNvGraphicFramePr>
          <p:nvPr/>
        </p:nvGraphicFramePr>
        <p:xfrm>
          <a:off x="228600" y="762000"/>
          <a:ext cx="9155113" cy="5308600"/>
        </p:xfrm>
        <a:graphic>
          <a:graphicData uri="http://schemas.openxmlformats.org/presentationml/2006/ole">
            <mc:AlternateContent xmlns:mc="http://schemas.openxmlformats.org/markup-compatibility/2006">
              <mc:Choice xmlns:v="urn:schemas-microsoft-com:vml" Requires="v">
                <p:oleObj spid="_x0000_s132103" name="Document" r:id="rId3" imgW="4591080" imgH="2664360" progId="Word.Document.8">
                  <p:embed/>
                </p:oleObj>
              </mc:Choice>
              <mc:Fallback>
                <p:oleObj name="Document" r:id="rId3" imgW="4591080" imgH="2664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62000"/>
                        <a:ext cx="9155113"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53645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B6F089-4AE6-49FC-BC68-BC9B346104AC}" type="slidenum">
              <a:rPr lang="en-US" altLang="zh-CN" sz="1200">
                <a:solidFill>
                  <a:srgbClr val="000000"/>
                </a:solidFill>
              </a:rPr>
              <a:pPr eaLnBrk="1" hangingPunct="1"/>
              <a:t>34</a:t>
            </a:fld>
            <a:endParaRPr lang="en-US" altLang="zh-CN" sz="1200">
              <a:solidFill>
                <a:srgbClr val="000000"/>
              </a:solidFill>
            </a:endParaRPr>
          </a:p>
        </p:txBody>
      </p:sp>
      <p:pic>
        <p:nvPicPr>
          <p:cNvPr id="931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920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63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65125" y="685800"/>
            <a:ext cx="8275638"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dirty="0">
                <a:solidFill>
                  <a:srgbClr val="000099"/>
                </a:solidFill>
              </a:rPr>
              <a:t>在作数据拟合时，选择合适的拟合数学公式是很重要的。通常最好是选用所给数据预先作出列表函数的曲线图，再根据曲线的大致形状，选择和确定合适的拟合数学公式形状，一味采用</a:t>
            </a:r>
            <a:r>
              <a:rPr lang="zh-CN" altLang="en-US" sz="2000" dirty="0">
                <a:solidFill>
                  <a:srgbClr val="FF0000"/>
                </a:solidFill>
              </a:rPr>
              <a:t>多项式拟合并不一定可取</a:t>
            </a:r>
            <a:r>
              <a:rPr lang="zh-CN" altLang="en-US" sz="2000" dirty="0">
                <a:solidFill>
                  <a:srgbClr val="000099"/>
                </a:solidFill>
              </a:rPr>
              <a:t>。 </a:t>
            </a:r>
          </a:p>
        </p:txBody>
      </p:sp>
      <p:grpSp>
        <p:nvGrpSpPr>
          <p:cNvPr id="2" name="Group 3"/>
          <p:cNvGrpSpPr>
            <a:grpSpLocks/>
          </p:cNvGrpSpPr>
          <p:nvPr/>
        </p:nvGrpSpPr>
        <p:grpSpPr bwMode="auto">
          <a:xfrm>
            <a:off x="593725" y="1519238"/>
            <a:ext cx="3429000" cy="2478087"/>
            <a:chOff x="624" y="1488"/>
            <a:chExt cx="3600" cy="2429"/>
          </a:xfrm>
        </p:grpSpPr>
        <p:grpSp>
          <p:nvGrpSpPr>
            <p:cNvPr id="94272" name="Group 4"/>
            <p:cNvGrpSpPr>
              <a:grpSpLocks/>
            </p:cNvGrpSpPr>
            <p:nvPr/>
          </p:nvGrpSpPr>
          <p:grpSpPr bwMode="auto">
            <a:xfrm>
              <a:off x="624" y="1488"/>
              <a:ext cx="2448" cy="2407"/>
              <a:chOff x="1824" y="363"/>
              <a:chExt cx="2448" cy="2407"/>
            </a:xfrm>
          </p:grpSpPr>
          <p:sp>
            <p:nvSpPr>
              <p:cNvPr id="94274" name="Line 5"/>
              <p:cNvSpPr>
                <a:spLocks noChangeShapeType="1"/>
              </p:cNvSpPr>
              <p:nvPr/>
            </p:nvSpPr>
            <p:spPr bwMode="auto">
              <a:xfrm>
                <a:off x="1824" y="2208"/>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75" name="Line 6"/>
              <p:cNvSpPr>
                <a:spLocks noChangeShapeType="1"/>
              </p:cNvSpPr>
              <p:nvPr/>
            </p:nvSpPr>
            <p:spPr bwMode="auto">
              <a:xfrm rot="16200000" flipV="1">
                <a:off x="1105" y="163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76" name="Line 7"/>
              <p:cNvSpPr>
                <a:spLocks noChangeShapeType="1"/>
              </p:cNvSpPr>
              <p:nvPr/>
            </p:nvSpPr>
            <p:spPr bwMode="auto">
              <a:xfrm rot="-3122040">
                <a:off x="1896" y="1069"/>
                <a:ext cx="2407" cy="996"/>
              </a:xfrm>
              <a:prstGeom prst="line">
                <a:avLst/>
              </a:prstGeom>
              <a:noFill/>
              <a:ln w="28575">
                <a:solidFill>
                  <a:srgbClr val="FF33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77" name="Text Box 8"/>
              <p:cNvSpPr txBox="1">
                <a:spLocks noChangeArrowheads="1"/>
              </p:cNvSpPr>
              <p:nvPr/>
            </p:nvSpPr>
            <p:spPr bwMode="auto">
              <a:xfrm>
                <a:off x="2928" y="24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(a)</a:t>
                </a:r>
              </a:p>
            </p:txBody>
          </p:sp>
          <p:sp>
            <p:nvSpPr>
              <p:cNvPr id="94278" name="Oval 9"/>
              <p:cNvSpPr>
                <a:spLocks noChangeArrowheads="1"/>
              </p:cNvSpPr>
              <p:nvPr/>
            </p:nvSpPr>
            <p:spPr bwMode="auto">
              <a:xfrm>
                <a:off x="2208"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9" name="Oval 10"/>
              <p:cNvSpPr>
                <a:spLocks noChangeArrowheads="1"/>
              </p:cNvSpPr>
              <p:nvPr/>
            </p:nvSpPr>
            <p:spPr bwMode="auto">
              <a:xfrm>
                <a:off x="2448"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0" name="Oval 11"/>
              <p:cNvSpPr>
                <a:spLocks noChangeArrowheads="1"/>
              </p:cNvSpPr>
              <p:nvPr/>
            </p:nvSpPr>
            <p:spPr bwMode="auto">
              <a:xfrm>
                <a:off x="2544" y="17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1" name="Oval 12"/>
              <p:cNvSpPr>
                <a:spLocks noChangeArrowheads="1"/>
              </p:cNvSpPr>
              <p:nvPr/>
            </p:nvSpPr>
            <p:spPr bwMode="auto">
              <a:xfrm>
                <a:off x="273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2" name="Oval 13"/>
              <p:cNvSpPr>
                <a:spLocks noChangeArrowheads="1"/>
              </p:cNvSpPr>
              <p:nvPr/>
            </p:nvSpPr>
            <p:spPr bwMode="auto">
              <a:xfrm>
                <a:off x="297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3" name="Oval 14"/>
              <p:cNvSpPr>
                <a:spLocks noChangeArrowheads="1"/>
              </p:cNvSpPr>
              <p:nvPr/>
            </p:nvSpPr>
            <p:spPr bwMode="auto">
              <a:xfrm>
                <a:off x="3168"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4" name="Oval 15"/>
              <p:cNvSpPr>
                <a:spLocks noChangeArrowheads="1"/>
              </p:cNvSpPr>
              <p:nvPr/>
            </p:nvSpPr>
            <p:spPr bwMode="auto">
              <a:xfrm>
                <a:off x="3312"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5" name="Oval 16"/>
              <p:cNvSpPr>
                <a:spLocks noChangeArrowheads="1"/>
              </p:cNvSpPr>
              <p:nvPr/>
            </p:nvSpPr>
            <p:spPr bwMode="auto">
              <a:xfrm>
                <a:off x="3456" y="12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6" name="Oval 17"/>
              <p:cNvSpPr>
                <a:spLocks noChangeArrowheads="1"/>
              </p:cNvSpPr>
              <p:nvPr/>
            </p:nvSpPr>
            <p:spPr bwMode="auto">
              <a:xfrm>
                <a:off x="3648" y="124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7" name="Oval 18"/>
              <p:cNvSpPr>
                <a:spLocks noChangeArrowheads="1"/>
              </p:cNvSpPr>
              <p:nvPr/>
            </p:nvSpPr>
            <p:spPr bwMode="auto">
              <a:xfrm>
                <a:off x="3888" y="105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273" name="Text Box 19"/>
            <p:cNvSpPr txBox="1">
              <a:spLocks noChangeArrowheads="1"/>
            </p:cNvSpPr>
            <p:nvPr/>
          </p:nvSpPr>
          <p:spPr bwMode="auto">
            <a:xfrm>
              <a:off x="2256" y="3552"/>
              <a:ext cx="19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000099"/>
                  </a:solidFill>
                </a:rPr>
                <a:t>宜采用线性拟合 </a:t>
              </a:r>
            </a:p>
          </p:txBody>
        </p:sp>
      </p:grpSp>
      <p:grpSp>
        <p:nvGrpSpPr>
          <p:cNvPr id="4" name="Group 20"/>
          <p:cNvGrpSpPr>
            <a:grpSpLocks/>
          </p:cNvGrpSpPr>
          <p:nvPr/>
        </p:nvGrpSpPr>
        <p:grpSpPr bwMode="auto">
          <a:xfrm>
            <a:off x="549275" y="4065588"/>
            <a:ext cx="4572000" cy="2233612"/>
            <a:chOff x="576" y="3984"/>
            <a:chExt cx="4800" cy="2189"/>
          </a:xfrm>
        </p:grpSpPr>
        <p:grpSp>
          <p:nvGrpSpPr>
            <p:cNvPr id="94249" name="Group 21"/>
            <p:cNvGrpSpPr>
              <a:grpSpLocks/>
            </p:cNvGrpSpPr>
            <p:nvPr/>
          </p:nvGrpSpPr>
          <p:grpSpPr bwMode="auto">
            <a:xfrm>
              <a:off x="576" y="3984"/>
              <a:ext cx="2160" cy="2131"/>
              <a:chOff x="1824" y="2928"/>
              <a:chExt cx="2160" cy="2131"/>
            </a:xfrm>
          </p:grpSpPr>
          <p:sp>
            <p:nvSpPr>
              <p:cNvPr id="94251" name="Line 22"/>
              <p:cNvSpPr>
                <a:spLocks noChangeShapeType="1"/>
              </p:cNvSpPr>
              <p:nvPr/>
            </p:nvSpPr>
            <p:spPr bwMode="auto">
              <a:xfrm>
                <a:off x="1824" y="4608"/>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52" name="Line 23"/>
              <p:cNvSpPr>
                <a:spLocks noChangeShapeType="1"/>
              </p:cNvSpPr>
              <p:nvPr/>
            </p:nvSpPr>
            <p:spPr bwMode="auto">
              <a:xfrm rot="16200000" flipV="1">
                <a:off x="1153" y="379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53" name="Text Box 24"/>
              <p:cNvSpPr txBox="1">
                <a:spLocks noChangeArrowheads="1"/>
              </p:cNvSpPr>
              <p:nvPr/>
            </p:nvSpPr>
            <p:spPr bwMode="auto">
              <a:xfrm>
                <a:off x="3792" y="4608"/>
                <a:ext cx="19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x</a:t>
                </a:r>
              </a:p>
            </p:txBody>
          </p:sp>
          <p:sp>
            <p:nvSpPr>
              <p:cNvPr id="94254" name="Text Box 25"/>
              <p:cNvSpPr txBox="1">
                <a:spLocks noChangeArrowheads="1"/>
              </p:cNvSpPr>
              <p:nvPr/>
            </p:nvSpPr>
            <p:spPr bwMode="auto">
              <a:xfrm>
                <a:off x="2448" y="2928"/>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y=g(x)</a:t>
                </a:r>
              </a:p>
            </p:txBody>
          </p:sp>
          <p:sp>
            <p:nvSpPr>
              <p:cNvPr id="94255" name="Freeform 26"/>
              <p:cNvSpPr>
                <a:spLocks/>
              </p:cNvSpPr>
              <p:nvPr/>
            </p:nvSpPr>
            <p:spPr bwMode="auto">
              <a:xfrm>
                <a:off x="2160" y="3160"/>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6" name="Oval 27"/>
              <p:cNvSpPr>
                <a:spLocks noChangeArrowheads="1"/>
              </p:cNvSpPr>
              <p:nvPr/>
            </p:nvSpPr>
            <p:spPr bwMode="auto">
              <a:xfrm>
                <a:off x="2112"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7" name="Oval 28"/>
              <p:cNvSpPr>
                <a:spLocks noChangeArrowheads="1"/>
              </p:cNvSpPr>
              <p:nvPr/>
            </p:nvSpPr>
            <p:spPr bwMode="auto">
              <a:xfrm>
                <a:off x="2208"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8" name="Oval 29"/>
              <p:cNvSpPr>
                <a:spLocks noChangeArrowheads="1"/>
              </p:cNvSpPr>
              <p:nvPr/>
            </p:nvSpPr>
            <p:spPr bwMode="auto">
              <a:xfrm>
                <a:off x="2208" y="388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9" name="Oval 30"/>
              <p:cNvSpPr>
                <a:spLocks noChangeArrowheads="1"/>
              </p:cNvSpPr>
              <p:nvPr/>
            </p:nvSpPr>
            <p:spPr bwMode="auto">
              <a:xfrm>
                <a:off x="2304" y="36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0" name="Oval 31"/>
              <p:cNvSpPr>
                <a:spLocks noChangeArrowheads="1"/>
              </p:cNvSpPr>
              <p:nvPr/>
            </p:nvSpPr>
            <p:spPr bwMode="auto">
              <a:xfrm>
                <a:off x="2352"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1" name="Oval 32"/>
              <p:cNvSpPr>
                <a:spLocks noChangeArrowheads="1"/>
              </p:cNvSpPr>
              <p:nvPr/>
            </p:nvSpPr>
            <p:spPr bwMode="auto">
              <a:xfrm>
                <a:off x="2592" y="33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2" name="Oval 33"/>
              <p:cNvSpPr>
                <a:spLocks noChangeArrowheads="1"/>
              </p:cNvSpPr>
              <p:nvPr/>
            </p:nvSpPr>
            <p:spPr bwMode="auto">
              <a:xfrm>
                <a:off x="2736"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3" name="Freeform 34"/>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4" name="Freeform 35"/>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5" name="Oval 36"/>
              <p:cNvSpPr>
                <a:spLocks noChangeArrowheads="1"/>
              </p:cNvSpPr>
              <p:nvPr/>
            </p:nvSpPr>
            <p:spPr bwMode="auto">
              <a:xfrm>
                <a:off x="297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6" name="Oval 37"/>
              <p:cNvSpPr>
                <a:spLocks noChangeArrowheads="1"/>
              </p:cNvSpPr>
              <p:nvPr/>
            </p:nvSpPr>
            <p:spPr bwMode="auto">
              <a:xfrm>
                <a:off x="321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7" name="Oval 38"/>
              <p:cNvSpPr>
                <a:spLocks noChangeArrowheads="1"/>
              </p:cNvSpPr>
              <p:nvPr/>
            </p:nvSpPr>
            <p:spPr bwMode="auto">
              <a:xfrm>
                <a:off x="3360"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8" name="Oval 39"/>
              <p:cNvSpPr>
                <a:spLocks noChangeArrowheads="1"/>
              </p:cNvSpPr>
              <p:nvPr/>
            </p:nvSpPr>
            <p:spPr bwMode="auto">
              <a:xfrm>
                <a:off x="3552"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9" name="Oval 40"/>
              <p:cNvSpPr>
                <a:spLocks noChangeArrowheads="1"/>
              </p:cNvSpPr>
              <p:nvPr/>
            </p:nvSpPr>
            <p:spPr bwMode="auto">
              <a:xfrm>
                <a:off x="3648"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0" name="Oval 41"/>
              <p:cNvSpPr>
                <a:spLocks noChangeArrowheads="1"/>
              </p:cNvSpPr>
              <p:nvPr/>
            </p:nvSpPr>
            <p:spPr bwMode="auto">
              <a:xfrm>
                <a:off x="3792" y="398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1" name="Text Box 42"/>
              <p:cNvSpPr txBox="1">
                <a:spLocks noChangeArrowheads="1"/>
              </p:cNvSpPr>
              <p:nvPr/>
            </p:nvSpPr>
            <p:spPr bwMode="auto">
              <a:xfrm>
                <a:off x="2880" y="4752"/>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a:t>
                </a:r>
              </a:p>
            </p:txBody>
          </p:sp>
        </p:grpSp>
        <p:sp>
          <p:nvSpPr>
            <p:cNvPr id="94250" name="Text Box 43"/>
            <p:cNvSpPr txBox="1">
              <a:spLocks noChangeArrowheads="1"/>
            </p:cNvSpPr>
            <p:nvPr/>
          </p:nvSpPr>
          <p:spPr bwMode="auto">
            <a:xfrm>
              <a:off x="2064" y="5808"/>
              <a:ext cx="3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000099"/>
                  </a:solidFill>
                </a:rPr>
                <a:t>宜采用</a:t>
              </a:r>
              <a:r>
                <a:rPr lang="zh-CN" altLang="en-US" sz="2000">
                  <a:solidFill>
                    <a:srgbClr val="000000"/>
                  </a:solidFill>
                  <a:sym typeface="Symbol" panose="05050102010706020507" pitchFamily="18" charset="2"/>
                </a:rPr>
                <a:t></a:t>
              </a:r>
              <a:r>
                <a:rPr lang="en-US" altLang="zh-CN" sz="2000">
                  <a:solidFill>
                    <a:srgbClr val="000000"/>
                  </a:solidFill>
                </a:rPr>
                <a:t>(x)=a</a:t>
              </a:r>
              <a:r>
                <a:rPr lang="en-US" altLang="zh-CN" sz="2000" baseline="-30000">
                  <a:solidFill>
                    <a:srgbClr val="000000"/>
                  </a:solidFill>
                </a:rPr>
                <a:t>0</a:t>
              </a:r>
              <a:r>
                <a:rPr lang="en-US" altLang="zh-CN" sz="2000">
                  <a:solidFill>
                    <a:srgbClr val="000000"/>
                  </a:solidFill>
                </a:rPr>
                <a:t>+a</a:t>
              </a:r>
              <a:r>
                <a:rPr lang="en-US" altLang="zh-CN" sz="2000" baseline="-30000">
                  <a:solidFill>
                    <a:srgbClr val="000000"/>
                  </a:solidFill>
                </a:rPr>
                <a:t>1</a:t>
              </a:r>
              <a:r>
                <a:rPr lang="en-US" altLang="zh-CN" sz="2000">
                  <a:solidFill>
                    <a:srgbClr val="000000"/>
                  </a:solidFill>
                </a:rPr>
                <a:t>x+a</a:t>
              </a:r>
              <a:r>
                <a:rPr lang="en-US" altLang="zh-CN" sz="2000" baseline="-30000">
                  <a:solidFill>
                    <a:srgbClr val="000000"/>
                  </a:solidFill>
                </a:rPr>
                <a:t>2</a:t>
              </a:r>
              <a:r>
                <a:rPr lang="en-US" altLang="zh-CN" sz="2000">
                  <a:solidFill>
                    <a:srgbClr val="000000"/>
                  </a:solidFill>
                </a:rPr>
                <a:t>x</a:t>
              </a:r>
              <a:r>
                <a:rPr lang="en-US" altLang="zh-CN" sz="2000" baseline="30000">
                  <a:solidFill>
                    <a:srgbClr val="000000"/>
                  </a:solidFill>
                </a:rPr>
                <a:t>2</a:t>
              </a:r>
              <a:r>
                <a:rPr lang="zh-CN" altLang="en-US" sz="2000">
                  <a:solidFill>
                    <a:srgbClr val="000099"/>
                  </a:solidFill>
                </a:rPr>
                <a:t>拟合 </a:t>
              </a:r>
            </a:p>
          </p:txBody>
        </p:sp>
      </p:grpSp>
      <p:grpSp>
        <p:nvGrpSpPr>
          <p:cNvPr id="6" name="Group 44"/>
          <p:cNvGrpSpPr>
            <a:grpSpLocks/>
          </p:cNvGrpSpPr>
          <p:nvPr/>
        </p:nvGrpSpPr>
        <p:grpSpPr bwMode="auto">
          <a:xfrm>
            <a:off x="4572000" y="1812925"/>
            <a:ext cx="4251325" cy="2174875"/>
            <a:chOff x="4800" y="1776"/>
            <a:chExt cx="4464" cy="2131"/>
          </a:xfrm>
        </p:grpSpPr>
        <p:sp>
          <p:nvSpPr>
            <p:cNvPr id="94230" name="Line 45"/>
            <p:cNvSpPr>
              <a:spLocks noChangeShapeType="1"/>
            </p:cNvSpPr>
            <p:nvPr/>
          </p:nvSpPr>
          <p:spPr bwMode="auto">
            <a:xfrm>
              <a:off x="4800" y="3456"/>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1" name="Line 46"/>
            <p:cNvSpPr>
              <a:spLocks noChangeShapeType="1"/>
            </p:cNvSpPr>
            <p:nvPr/>
          </p:nvSpPr>
          <p:spPr bwMode="auto">
            <a:xfrm rot="16200000" flipV="1">
              <a:off x="4129" y="2639"/>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2" name="Text Box 47"/>
            <p:cNvSpPr txBox="1">
              <a:spLocks noChangeArrowheads="1"/>
            </p:cNvSpPr>
            <p:nvPr/>
          </p:nvSpPr>
          <p:spPr bwMode="auto">
            <a:xfrm>
              <a:off x="6768" y="3456"/>
              <a:ext cx="19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x</a:t>
              </a:r>
            </a:p>
          </p:txBody>
        </p:sp>
        <p:sp>
          <p:nvSpPr>
            <p:cNvPr id="94233" name="Text Box 48"/>
            <p:cNvSpPr txBox="1">
              <a:spLocks noChangeArrowheads="1"/>
            </p:cNvSpPr>
            <p:nvPr/>
          </p:nvSpPr>
          <p:spPr bwMode="auto">
            <a:xfrm>
              <a:off x="5424" y="1776"/>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y=g(x)</a:t>
              </a:r>
            </a:p>
          </p:txBody>
        </p:sp>
        <p:sp>
          <p:nvSpPr>
            <p:cNvPr id="94234" name="Oval 49"/>
            <p:cNvSpPr>
              <a:spLocks noChangeArrowheads="1"/>
            </p:cNvSpPr>
            <p:nvPr/>
          </p:nvSpPr>
          <p:spPr bwMode="auto">
            <a:xfrm>
              <a:off x="5088"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5" name="Oval 50"/>
            <p:cNvSpPr>
              <a:spLocks noChangeArrowheads="1"/>
            </p:cNvSpPr>
            <p:nvPr/>
          </p:nvSpPr>
          <p:spPr bwMode="auto">
            <a:xfrm>
              <a:off x="5184" y="29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6" name="Oval 51"/>
            <p:cNvSpPr>
              <a:spLocks noChangeArrowheads="1"/>
            </p:cNvSpPr>
            <p:nvPr/>
          </p:nvSpPr>
          <p:spPr bwMode="auto">
            <a:xfrm>
              <a:off x="5184" y="273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7" name="Oval 52"/>
            <p:cNvSpPr>
              <a:spLocks noChangeArrowheads="1"/>
            </p:cNvSpPr>
            <p:nvPr/>
          </p:nvSpPr>
          <p:spPr bwMode="auto">
            <a:xfrm>
              <a:off x="5280" y="25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8" name="Oval 53"/>
            <p:cNvSpPr>
              <a:spLocks noChangeArrowheads="1"/>
            </p:cNvSpPr>
            <p:nvPr/>
          </p:nvSpPr>
          <p:spPr bwMode="auto">
            <a:xfrm>
              <a:off x="5424" y="240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9" name="Oval 54"/>
            <p:cNvSpPr>
              <a:spLocks noChangeArrowheads="1"/>
            </p:cNvSpPr>
            <p:nvPr/>
          </p:nvSpPr>
          <p:spPr bwMode="auto">
            <a:xfrm>
              <a:off x="5568" y="216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0" name="Oval 55"/>
            <p:cNvSpPr>
              <a:spLocks noChangeArrowheads="1"/>
            </p:cNvSpPr>
            <p:nvPr/>
          </p:nvSpPr>
          <p:spPr bwMode="auto">
            <a:xfrm>
              <a:off x="5808" y="21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1" name="Oval 56"/>
            <p:cNvSpPr>
              <a:spLocks noChangeArrowheads="1"/>
            </p:cNvSpPr>
            <p:nvPr/>
          </p:nvSpPr>
          <p:spPr bwMode="auto">
            <a:xfrm>
              <a:off x="595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2" name="Oval 57"/>
            <p:cNvSpPr>
              <a:spLocks noChangeArrowheads="1"/>
            </p:cNvSpPr>
            <p:nvPr/>
          </p:nvSpPr>
          <p:spPr bwMode="auto">
            <a:xfrm>
              <a:off x="619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3" name="Oval 58"/>
            <p:cNvSpPr>
              <a:spLocks noChangeArrowheads="1"/>
            </p:cNvSpPr>
            <p:nvPr/>
          </p:nvSpPr>
          <p:spPr bwMode="auto">
            <a:xfrm>
              <a:off x="6432"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4" name="Oval 59"/>
            <p:cNvSpPr>
              <a:spLocks noChangeArrowheads="1"/>
            </p:cNvSpPr>
            <p:nvPr/>
          </p:nvSpPr>
          <p:spPr bwMode="auto">
            <a:xfrm>
              <a:off x="6672" y="20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5" name="Oval 60"/>
            <p:cNvSpPr>
              <a:spLocks noChangeArrowheads="1"/>
            </p:cNvSpPr>
            <p:nvPr/>
          </p:nvSpPr>
          <p:spPr bwMode="auto">
            <a:xfrm>
              <a:off x="6864"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6" name="Freeform 61"/>
            <p:cNvSpPr>
              <a:spLocks/>
            </p:cNvSpPr>
            <p:nvPr/>
          </p:nvSpPr>
          <p:spPr bwMode="auto">
            <a:xfrm>
              <a:off x="5136" y="1968"/>
              <a:ext cx="1776" cy="1344"/>
            </a:xfrm>
            <a:custGeom>
              <a:avLst/>
              <a:gdLst>
                <a:gd name="T0" fmla="*/ 0 w 1776"/>
                <a:gd name="T1" fmla="*/ 1344 h 1344"/>
                <a:gd name="T2" fmla="*/ 96 w 1776"/>
                <a:gd name="T3" fmla="*/ 816 h 1344"/>
                <a:gd name="T4" fmla="*/ 384 w 1776"/>
                <a:gd name="T5" fmla="*/ 336 h 1344"/>
                <a:gd name="T6" fmla="*/ 1008 w 1776"/>
                <a:gd name="T7" fmla="*/ 96 h 1344"/>
                <a:gd name="T8" fmla="*/ 1776 w 1776"/>
                <a:gd name="T9" fmla="*/ 0 h 1344"/>
                <a:gd name="T10" fmla="*/ 0 60000 65536"/>
                <a:gd name="T11" fmla="*/ 0 60000 65536"/>
                <a:gd name="T12" fmla="*/ 0 60000 65536"/>
                <a:gd name="T13" fmla="*/ 0 60000 65536"/>
                <a:gd name="T14" fmla="*/ 0 60000 65536"/>
                <a:gd name="T15" fmla="*/ 0 w 1776"/>
                <a:gd name="T16" fmla="*/ 0 h 1344"/>
                <a:gd name="T17" fmla="*/ 1776 w 1776"/>
                <a:gd name="T18" fmla="*/ 1344 h 1344"/>
              </a:gdLst>
              <a:ahLst/>
              <a:cxnLst>
                <a:cxn ang="T10">
                  <a:pos x="T0" y="T1"/>
                </a:cxn>
                <a:cxn ang="T11">
                  <a:pos x="T2" y="T3"/>
                </a:cxn>
                <a:cxn ang="T12">
                  <a:pos x="T4" y="T5"/>
                </a:cxn>
                <a:cxn ang="T13">
                  <a:pos x="T6" y="T7"/>
                </a:cxn>
                <a:cxn ang="T14">
                  <a:pos x="T8" y="T9"/>
                </a:cxn>
              </a:cxnLst>
              <a:rect l="T15" t="T16" r="T17" b="T18"/>
              <a:pathLst>
                <a:path w="1776" h="1344">
                  <a:moveTo>
                    <a:pt x="0" y="1344"/>
                  </a:moveTo>
                  <a:cubicBezTo>
                    <a:pt x="16" y="1164"/>
                    <a:pt x="32" y="984"/>
                    <a:pt x="96" y="816"/>
                  </a:cubicBezTo>
                  <a:cubicBezTo>
                    <a:pt x="160" y="648"/>
                    <a:pt x="232" y="456"/>
                    <a:pt x="384" y="336"/>
                  </a:cubicBezTo>
                  <a:cubicBezTo>
                    <a:pt x="536" y="216"/>
                    <a:pt x="776" y="152"/>
                    <a:pt x="1008" y="96"/>
                  </a:cubicBezTo>
                  <a:cubicBezTo>
                    <a:pt x="1240" y="40"/>
                    <a:pt x="1648" y="16"/>
                    <a:pt x="1776" y="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7" name="Text Box 62"/>
            <p:cNvSpPr txBox="1">
              <a:spLocks noChangeArrowheads="1"/>
            </p:cNvSpPr>
            <p:nvPr/>
          </p:nvSpPr>
          <p:spPr bwMode="auto">
            <a:xfrm>
              <a:off x="5760" y="36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a:t>
              </a:r>
            </a:p>
          </p:txBody>
        </p:sp>
        <p:sp>
          <p:nvSpPr>
            <p:cNvPr id="94248" name="Text Box 63"/>
            <p:cNvSpPr txBox="1">
              <a:spLocks noChangeArrowheads="1"/>
            </p:cNvSpPr>
            <p:nvPr/>
          </p:nvSpPr>
          <p:spPr bwMode="auto">
            <a:xfrm>
              <a:off x="7056" y="1920"/>
              <a:ext cx="2208"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000099"/>
                  </a:solidFill>
                </a:rPr>
                <a:t>采用双曲线型函数</a:t>
              </a:r>
              <a:r>
                <a:rPr lang="zh-CN" altLang="en-US" sz="2000">
                  <a:solidFill>
                    <a:srgbClr val="000000"/>
                  </a:solidFill>
                  <a:sym typeface="Symbol" panose="05050102010706020507" pitchFamily="18" charset="2"/>
                </a:rPr>
                <a:t></a:t>
              </a:r>
              <a:r>
                <a:rPr lang="en-US" altLang="zh-CN" sz="2000">
                  <a:solidFill>
                    <a:srgbClr val="000000"/>
                  </a:solidFill>
                </a:rPr>
                <a:t>(x)=x/(ax+b)</a:t>
              </a:r>
            </a:p>
            <a:p>
              <a:pPr eaLnBrk="1" hangingPunct="1">
                <a:spcBef>
                  <a:spcPct val="50000"/>
                </a:spcBef>
              </a:pPr>
              <a:r>
                <a:rPr lang="zh-CN" altLang="en-US" sz="2000">
                  <a:solidFill>
                    <a:srgbClr val="000099"/>
                  </a:solidFill>
                </a:rPr>
                <a:t>或指数型函数</a:t>
              </a:r>
              <a:r>
                <a:rPr lang="zh-CN" altLang="en-US" sz="2000">
                  <a:solidFill>
                    <a:srgbClr val="000000"/>
                  </a:solidFill>
                  <a:sym typeface="Symbol" panose="05050102010706020507" pitchFamily="18" charset="2"/>
                </a:rPr>
                <a:t></a:t>
              </a:r>
              <a:r>
                <a:rPr lang="en-US" altLang="zh-CN" sz="2000">
                  <a:solidFill>
                    <a:srgbClr val="000000"/>
                  </a:solidFill>
                </a:rPr>
                <a:t>(x)=ae</a:t>
              </a:r>
              <a:r>
                <a:rPr lang="en-US" altLang="zh-CN" sz="2000" baseline="30000">
                  <a:solidFill>
                    <a:srgbClr val="000000"/>
                  </a:solidFill>
                  <a:sym typeface="Symbol" panose="05050102010706020507" pitchFamily="18" charset="2"/>
                </a:rPr>
                <a:t></a:t>
              </a:r>
              <a:r>
                <a:rPr lang="en-US" altLang="zh-CN" sz="2000" baseline="30000">
                  <a:solidFill>
                    <a:srgbClr val="000000"/>
                  </a:solidFill>
                </a:rPr>
                <a:t>b/x</a:t>
              </a:r>
              <a:r>
                <a:rPr lang="en-US" altLang="zh-CN" sz="2000">
                  <a:solidFill>
                    <a:srgbClr val="000099"/>
                  </a:solidFill>
                </a:rPr>
                <a:t> </a:t>
              </a:r>
            </a:p>
          </p:txBody>
        </p:sp>
      </p:grpSp>
      <p:grpSp>
        <p:nvGrpSpPr>
          <p:cNvPr id="7" name="Group 64"/>
          <p:cNvGrpSpPr>
            <a:grpSpLocks/>
          </p:cNvGrpSpPr>
          <p:nvPr/>
        </p:nvGrpSpPr>
        <p:grpSpPr bwMode="auto">
          <a:xfrm>
            <a:off x="4572000" y="3919538"/>
            <a:ext cx="4160838" cy="1978025"/>
            <a:chOff x="4800" y="3840"/>
            <a:chExt cx="4368" cy="1939"/>
          </a:xfrm>
        </p:grpSpPr>
        <p:grpSp>
          <p:nvGrpSpPr>
            <p:cNvPr id="94215" name="Group 65"/>
            <p:cNvGrpSpPr>
              <a:grpSpLocks/>
            </p:cNvGrpSpPr>
            <p:nvPr/>
          </p:nvGrpSpPr>
          <p:grpSpPr bwMode="auto">
            <a:xfrm>
              <a:off x="4800" y="3840"/>
              <a:ext cx="2448" cy="1939"/>
              <a:chOff x="6288" y="3024"/>
              <a:chExt cx="2448" cy="1939"/>
            </a:xfrm>
          </p:grpSpPr>
          <p:sp>
            <p:nvSpPr>
              <p:cNvPr id="94217" name="Line 66"/>
              <p:cNvSpPr>
                <a:spLocks noChangeShapeType="1"/>
              </p:cNvSpPr>
              <p:nvPr/>
            </p:nvSpPr>
            <p:spPr bwMode="auto">
              <a:xfrm>
                <a:off x="6288" y="4464"/>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18" name="Line 67"/>
              <p:cNvSpPr>
                <a:spLocks noChangeShapeType="1"/>
              </p:cNvSpPr>
              <p:nvPr/>
            </p:nvSpPr>
            <p:spPr bwMode="auto">
              <a:xfrm rot="16200000" flipV="1">
                <a:off x="5569" y="3887"/>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19" name="Text Box 68"/>
              <p:cNvSpPr txBox="1">
                <a:spLocks noChangeArrowheads="1"/>
              </p:cNvSpPr>
              <p:nvPr/>
            </p:nvSpPr>
            <p:spPr bwMode="auto">
              <a:xfrm>
                <a:off x="7392" y="4656"/>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94220" name="Oval 69"/>
              <p:cNvSpPr>
                <a:spLocks noChangeArrowheads="1"/>
              </p:cNvSpPr>
              <p:nvPr/>
            </p:nvSpPr>
            <p:spPr bwMode="auto">
              <a:xfrm>
                <a:off x="6624"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1" name="Oval 70"/>
              <p:cNvSpPr>
                <a:spLocks noChangeArrowheads="1"/>
              </p:cNvSpPr>
              <p:nvPr/>
            </p:nvSpPr>
            <p:spPr bwMode="auto">
              <a:xfrm>
                <a:off x="7008" y="403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2" name="Oval 71"/>
              <p:cNvSpPr>
                <a:spLocks noChangeArrowheads="1"/>
              </p:cNvSpPr>
              <p:nvPr/>
            </p:nvSpPr>
            <p:spPr bwMode="auto">
              <a:xfrm>
                <a:off x="6672" y="37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3" name="Oval 72"/>
              <p:cNvSpPr>
                <a:spLocks noChangeArrowheads="1"/>
              </p:cNvSpPr>
              <p:nvPr/>
            </p:nvSpPr>
            <p:spPr bwMode="auto">
              <a:xfrm>
                <a:off x="6864"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4" name="Oval 73"/>
              <p:cNvSpPr>
                <a:spLocks noChangeArrowheads="1"/>
              </p:cNvSpPr>
              <p:nvPr/>
            </p:nvSpPr>
            <p:spPr bwMode="auto">
              <a:xfrm>
                <a:off x="7200"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5" name="Oval 74"/>
              <p:cNvSpPr>
                <a:spLocks noChangeArrowheads="1"/>
              </p:cNvSpPr>
              <p:nvPr/>
            </p:nvSpPr>
            <p:spPr bwMode="auto">
              <a:xfrm>
                <a:off x="7488" y="41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6" name="Oval 75"/>
              <p:cNvSpPr>
                <a:spLocks noChangeArrowheads="1"/>
              </p:cNvSpPr>
              <p:nvPr/>
            </p:nvSpPr>
            <p:spPr bwMode="auto">
              <a:xfrm>
                <a:off x="7776"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7" name="Oval 76"/>
              <p:cNvSpPr>
                <a:spLocks noChangeArrowheads="1"/>
              </p:cNvSpPr>
              <p:nvPr/>
            </p:nvSpPr>
            <p:spPr bwMode="auto">
              <a:xfrm>
                <a:off x="8016"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8" name="Oval 77"/>
              <p:cNvSpPr>
                <a:spLocks noChangeArrowheads="1"/>
              </p:cNvSpPr>
              <p:nvPr/>
            </p:nvSpPr>
            <p:spPr bwMode="auto">
              <a:xfrm>
                <a:off x="8400"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9" name="Freeform 78"/>
              <p:cNvSpPr>
                <a:spLocks/>
              </p:cNvSpPr>
              <p:nvPr/>
            </p:nvSpPr>
            <p:spPr bwMode="auto">
              <a:xfrm>
                <a:off x="6528" y="3312"/>
                <a:ext cx="2064" cy="1008"/>
              </a:xfrm>
              <a:custGeom>
                <a:avLst/>
                <a:gdLst>
                  <a:gd name="T0" fmla="*/ 0 w 2064"/>
                  <a:gd name="T1" fmla="*/ 0 h 1008"/>
                  <a:gd name="T2" fmla="*/ 192 w 2064"/>
                  <a:gd name="T3" fmla="*/ 432 h 1008"/>
                  <a:gd name="T4" fmla="*/ 480 w 2064"/>
                  <a:gd name="T5" fmla="*/ 720 h 1008"/>
                  <a:gd name="T6" fmla="*/ 912 w 2064"/>
                  <a:gd name="T7" fmla="*/ 864 h 1008"/>
                  <a:gd name="T8" fmla="*/ 1536 w 2064"/>
                  <a:gd name="T9" fmla="*/ 960 h 1008"/>
                  <a:gd name="T10" fmla="*/ 2064 w 2064"/>
                  <a:gd name="T11" fmla="*/ 1008 h 1008"/>
                  <a:gd name="T12" fmla="*/ 0 60000 65536"/>
                  <a:gd name="T13" fmla="*/ 0 60000 65536"/>
                  <a:gd name="T14" fmla="*/ 0 60000 65536"/>
                  <a:gd name="T15" fmla="*/ 0 60000 65536"/>
                  <a:gd name="T16" fmla="*/ 0 60000 65536"/>
                  <a:gd name="T17" fmla="*/ 0 60000 65536"/>
                  <a:gd name="T18" fmla="*/ 0 w 2064"/>
                  <a:gd name="T19" fmla="*/ 0 h 1008"/>
                  <a:gd name="T20" fmla="*/ 2064 w 2064"/>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2064" h="1008">
                    <a:moveTo>
                      <a:pt x="0" y="0"/>
                    </a:moveTo>
                    <a:cubicBezTo>
                      <a:pt x="56" y="156"/>
                      <a:pt x="112" y="312"/>
                      <a:pt x="192" y="432"/>
                    </a:cubicBezTo>
                    <a:cubicBezTo>
                      <a:pt x="272" y="552"/>
                      <a:pt x="360" y="648"/>
                      <a:pt x="480" y="720"/>
                    </a:cubicBezTo>
                    <a:cubicBezTo>
                      <a:pt x="600" y="792"/>
                      <a:pt x="736" y="824"/>
                      <a:pt x="912" y="864"/>
                    </a:cubicBezTo>
                    <a:cubicBezTo>
                      <a:pt x="1088" y="904"/>
                      <a:pt x="1344" y="936"/>
                      <a:pt x="1536" y="960"/>
                    </a:cubicBezTo>
                    <a:cubicBezTo>
                      <a:pt x="1728" y="984"/>
                      <a:pt x="1968" y="1000"/>
                      <a:pt x="2064" y="1008"/>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216" name="Text Box 79"/>
            <p:cNvSpPr txBox="1">
              <a:spLocks noChangeArrowheads="1"/>
            </p:cNvSpPr>
            <p:nvPr/>
          </p:nvSpPr>
          <p:spPr bwMode="auto">
            <a:xfrm>
              <a:off x="7488" y="3840"/>
              <a:ext cx="168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solidFill>
                    <a:srgbClr val="000099"/>
                  </a:solidFill>
                </a:rPr>
                <a:t>采用</a:t>
              </a:r>
            </a:p>
            <a:p>
              <a:pPr eaLnBrk="1" hangingPunct="1">
                <a:lnSpc>
                  <a:spcPct val="120000"/>
                </a:lnSpc>
              </a:pPr>
              <a:r>
                <a:rPr lang="zh-CN" altLang="en-US" sz="2000">
                  <a:solidFill>
                    <a:srgbClr val="000000"/>
                  </a:solidFill>
                  <a:sym typeface="Symbol" panose="05050102010706020507" pitchFamily="18" charset="2"/>
                </a:rPr>
                <a:t></a:t>
              </a:r>
              <a:r>
                <a:rPr lang="en-US" altLang="zh-CN" sz="2000">
                  <a:solidFill>
                    <a:srgbClr val="000000"/>
                  </a:solidFill>
                </a:rPr>
                <a:t>(x)=1/(ax+b)</a:t>
              </a:r>
            </a:p>
            <a:p>
              <a:pPr eaLnBrk="1" hangingPunct="1">
                <a:lnSpc>
                  <a:spcPct val="120000"/>
                </a:lnSpc>
              </a:pPr>
              <a:r>
                <a:rPr lang="en-US" altLang="zh-CN" sz="2000">
                  <a:solidFill>
                    <a:srgbClr val="000000"/>
                  </a:solidFill>
                  <a:sym typeface="Symbol" panose="05050102010706020507" pitchFamily="18" charset="2"/>
                </a:rPr>
                <a:t></a:t>
              </a:r>
              <a:r>
                <a:rPr lang="en-US" altLang="zh-CN" sz="2000">
                  <a:solidFill>
                    <a:srgbClr val="000000"/>
                  </a:solidFill>
                </a:rPr>
                <a:t>(x)=1/(a+bx</a:t>
              </a:r>
              <a:r>
                <a:rPr lang="en-US" altLang="zh-CN" sz="2000" baseline="30000">
                  <a:solidFill>
                    <a:srgbClr val="000000"/>
                  </a:solidFill>
                </a:rPr>
                <a:t>2</a:t>
              </a:r>
              <a:r>
                <a:rPr lang="en-US" altLang="zh-CN" sz="2000">
                  <a:solidFill>
                    <a:srgbClr val="000000"/>
                  </a:solidFill>
                </a:rPr>
                <a:t>)</a:t>
              </a:r>
            </a:p>
            <a:p>
              <a:pPr eaLnBrk="1" hangingPunct="1">
                <a:lnSpc>
                  <a:spcPct val="120000"/>
                </a:lnSpc>
              </a:pPr>
              <a:r>
                <a:rPr lang="en-US" altLang="zh-CN" sz="2000">
                  <a:solidFill>
                    <a:srgbClr val="000000"/>
                  </a:solidFill>
                  <a:sym typeface="Symbol" panose="05050102010706020507" pitchFamily="18" charset="2"/>
                </a:rPr>
                <a:t></a:t>
              </a:r>
              <a:r>
                <a:rPr lang="en-US" altLang="zh-CN" sz="2000">
                  <a:solidFill>
                    <a:srgbClr val="000000"/>
                  </a:solidFill>
                </a:rPr>
                <a:t>(x)=ae</a:t>
              </a:r>
              <a:r>
                <a:rPr lang="en-US" altLang="zh-CN" sz="2000" baseline="30000">
                  <a:solidFill>
                    <a:srgbClr val="000000"/>
                  </a:solidFill>
                  <a:sym typeface="Symbol" panose="05050102010706020507" pitchFamily="18" charset="2"/>
                </a:rPr>
                <a:t></a:t>
              </a:r>
              <a:r>
                <a:rPr lang="en-US" altLang="zh-CN" sz="2000" baseline="30000">
                  <a:solidFill>
                    <a:srgbClr val="000000"/>
                  </a:solidFill>
                </a:rPr>
                <a:t>bx</a:t>
              </a:r>
            </a:p>
            <a:p>
              <a:pPr eaLnBrk="1" hangingPunct="1">
                <a:lnSpc>
                  <a:spcPct val="120000"/>
                </a:lnSpc>
              </a:pPr>
              <a:r>
                <a:rPr lang="zh-CN" altLang="en-US" sz="2000">
                  <a:solidFill>
                    <a:srgbClr val="000099"/>
                  </a:solidFill>
                </a:rPr>
                <a:t>等函数拟合 </a:t>
              </a:r>
            </a:p>
          </p:txBody>
        </p:sp>
      </p:grpSp>
    </p:spTree>
    <p:extLst>
      <p:ext uri="{BB962C8B-B14F-4D97-AF65-F5344CB8AC3E}">
        <p14:creationId xmlns:p14="http://schemas.microsoft.com/office/powerpoint/2010/main" val="2932981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60438" y="636588"/>
            <a:ext cx="7223125" cy="445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000099"/>
                </a:solidFill>
              </a:rPr>
              <a:t>从函数角度看，插值法与最小二乘法都是一种根据函数表求函数的近似表达式的问题，属于</a:t>
            </a:r>
            <a:r>
              <a:rPr lang="zh-CN" altLang="en-US" dirty="0">
                <a:solidFill>
                  <a:srgbClr val="FF0000"/>
                </a:solidFill>
              </a:rPr>
              <a:t>函数逼近问题</a:t>
            </a:r>
            <a:r>
              <a:rPr lang="zh-CN" altLang="en-US" dirty="0">
                <a:solidFill>
                  <a:srgbClr val="000099"/>
                </a:solidFill>
              </a:rPr>
              <a:t>。</a:t>
            </a:r>
          </a:p>
          <a:p>
            <a:pPr eaLnBrk="1" hangingPunct="1">
              <a:lnSpc>
                <a:spcPct val="150000"/>
              </a:lnSpc>
            </a:pPr>
            <a:r>
              <a:rPr lang="zh-CN" altLang="en-US" dirty="0">
                <a:solidFill>
                  <a:srgbClr val="000099"/>
                </a:solidFill>
              </a:rPr>
              <a:t>从几何上看，二者都是根据一列数据点求曲线的近似曲线问题，是</a:t>
            </a:r>
            <a:r>
              <a:rPr lang="zh-CN" altLang="en-US" dirty="0">
                <a:solidFill>
                  <a:srgbClr val="FF0000"/>
                </a:solidFill>
              </a:rPr>
              <a:t>曲线拟合问题</a:t>
            </a:r>
            <a:r>
              <a:rPr lang="zh-CN" altLang="en-US" dirty="0">
                <a:solidFill>
                  <a:srgbClr val="000099"/>
                </a:solidFill>
              </a:rPr>
              <a:t>。</a:t>
            </a:r>
          </a:p>
          <a:p>
            <a:pPr eaLnBrk="1" hangingPunct="1">
              <a:lnSpc>
                <a:spcPct val="150000"/>
              </a:lnSpc>
            </a:pPr>
            <a:r>
              <a:rPr lang="zh-CN" altLang="en-US" dirty="0">
                <a:solidFill>
                  <a:srgbClr val="000099"/>
                </a:solidFill>
              </a:rPr>
              <a:t>插值法根据</a:t>
            </a:r>
            <a:r>
              <a:rPr lang="zh-CN" altLang="en-US" dirty="0">
                <a:solidFill>
                  <a:srgbClr val="C204BD"/>
                </a:solidFill>
              </a:rPr>
              <a:t>插值条件</a:t>
            </a:r>
            <a:r>
              <a:rPr lang="zh-CN" altLang="en-US" dirty="0">
                <a:solidFill>
                  <a:srgbClr val="000099"/>
                </a:solidFill>
              </a:rPr>
              <a:t>来选择近似函数</a:t>
            </a:r>
          </a:p>
          <a:p>
            <a:pPr eaLnBrk="1" hangingPunct="1">
              <a:lnSpc>
                <a:spcPct val="150000"/>
              </a:lnSpc>
            </a:pPr>
            <a:r>
              <a:rPr lang="zh-CN" altLang="en-US" dirty="0">
                <a:solidFill>
                  <a:srgbClr val="000099"/>
                </a:solidFill>
              </a:rPr>
              <a:t>最小二乘法根据“</a:t>
            </a:r>
            <a:r>
              <a:rPr lang="zh-CN" altLang="en-US" dirty="0">
                <a:solidFill>
                  <a:srgbClr val="C204BD"/>
                </a:solidFill>
              </a:rPr>
              <a:t>偏差平方和最小</a:t>
            </a:r>
            <a:r>
              <a:rPr lang="zh-CN" altLang="en-US" dirty="0">
                <a:solidFill>
                  <a:srgbClr val="000099"/>
                </a:solidFill>
              </a:rPr>
              <a:t>”原则选择近似函数</a:t>
            </a:r>
          </a:p>
          <a:p>
            <a:pPr eaLnBrk="1" hangingPunct="1">
              <a:lnSpc>
                <a:spcPct val="120000"/>
              </a:lnSpc>
              <a:spcBef>
                <a:spcPct val="50000"/>
              </a:spcBef>
            </a:pPr>
            <a:endParaRPr lang="zh-CN" altLang="en-US" sz="2000" dirty="0">
              <a:solidFill>
                <a:srgbClr val="000099"/>
              </a:solidFill>
            </a:endParaRPr>
          </a:p>
        </p:txBody>
      </p:sp>
    </p:spTree>
    <p:extLst>
      <p:ext uri="{BB962C8B-B14F-4D97-AF65-F5344CB8AC3E}">
        <p14:creationId xmlns:p14="http://schemas.microsoft.com/office/powerpoint/2010/main" val="610227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A665BFC-6B3D-4FDD-9699-23E5543E5FC1}" type="slidenum">
              <a:rPr lang="en-US" altLang="zh-CN" smtClean="0"/>
              <a:pPr/>
              <a:t>37</a:t>
            </a:fld>
            <a:endParaRPr lang="en-US" altLang="zh-CN"/>
          </a:p>
        </p:txBody>
      </p:sp>
      <p:sp>
        <p:nvSpPr>
          <p:cNvPr id="3" name="文本框 2"/>
          <p:cNvSpPr txBox="1"/>
          <p:nvPr/>
        </p:nvSpPr>
        <p:spPr>
          <a:xfrm>
            <a:off x="251724" y="404664"/>
            <a:ext cx="2520280" cy="6370975"/>
          </a:xfrm>
          <a:prstGeom prst="rect">
            <a:avLst/>
          </a:prstGeom>
          <a:noFill/>
        </p:spPr>
        <p:txBody>
          <a:bodyPr wrap="square" rtlCol="0">
            <a:spAutoFit/>
          </a:bodyPr>
          <a:lstStyle/>
          <a:p>
            <a:r>
              <a:rPr lang="zh-CN" altLang="en-US" dirty="0">
                <a:solidFill>
                  <a:srgbClr val="FF0000"/>
                </a:solidFill>
              </a:rPr>
              <a:t>上机作业要求：</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P89  </a:t>
            </a:r>
            <a:r>
              <a:rPr lang="zh-CN" altLang="en-US" dirty="0">
                <a:solidFill>
                  <a:srgbClr val="FF0000"/>
                </a:solidFill>
              </a:rPr>
              <a:t>第一题</a:t>
            </a:r>
            <a:endParaRPr lang="en-US" altLang="zh-CN" dirty="0">
              <a:solidFill>
                <a:srgbClr val="FF0000"/>
              </a:solidFill>
            </a:endParaRPr>
          </a:p>
          <a:p>
            <a:endParaRPr lang="en-US" altLang="zh-CN" dirty="0">
              <a:solidFill>
                <a:srgbClr val="FF0000"/>
              </a:solidFill>
            </a:endParaRPr>
          </a:p>
          <a:p>
            <a:pPr marL="457200" indent="-457200">
              <a:buAutoNum type="arabicPeriod"/>
            </a:pPr>
            <a:r>
              <a:rPr lang="en-US" altLang="zh-CN" dirty="0"/>
              <a:t>MATLAB</a:t>
            </a:r>
            <a:r>
              <a:rPr lang="zh-CN" altLang="en-US" dirty="0"/>
              <a:t>程序（有注释）</a:t>
            </a:r>
            <a:endParaRPr lang="en-US" altLang="zh-CN" dirty="0"/>
          </a:p>
          <a:p>
            <a:pPr marL="457200" indent="-457200">
              <a:buAutoNum type="arabicPeriod"/>
            </a:pPr>
            <a:endParaRPr lang="en-US" altLang="zh-CN" dirty="0"/>
          </a:p>
          <a:p>
            <a:pPr marL="457200" indent="-457200">
              <a:buAutoNum type="arabicPeriod"/>
            </a:pPr>
            <a:r>
              <a:rPr lang="zh-CN" altLang="en-US" dirty="0"/>
              <a:t>程序流程图</a:t>
            </a:r>
            <a:endParaRPr lang="en-US" altLang="zh-CN" dirty="0"/>
          </a:p>
          <a:p>
            <a:pPr marL="457200" indent="-457200">
              <a:buAutoNum type="arabicPeriod"/>
            </a:pPr>
            <a:endParaRPr lang="en-US" altLang="zh-CN" dirty="0"/>
          </a:p>
          <a:p>
            <a:pPr marL="457200" indent="-457200">
              <a:buAutoNum type="arabicPeriod"/>
            </a:pPr>
            <a:r>
              <a:rPr lang="zh-CN" altLang="en-US" dirty="0"/>
              <a:t>详细的结果分析</a:t>
            </a:r>
            <a:endParaRPr lang="en-US" altLang="zh-CN" dirty="0"/>
          </a:p>
          <a:p>
            <a:pPr marL="457200" indent="-457200">
              <a:buAutoNum type="arabicPeriod"/>
            </a:pPr>
            <a:endParaRPr lang="en-US" altLang="zh-CN" dirty="0"/>
          </a:p>
          <a:p>
            <a:pPr marL="457200" indent="-457200">
              <a:buAutoNum type="arabicPeriod"/>
            </a:pPr>
            <a:r>
              <a:rPr lang="zh-CN" altLang="en-US" dirty="0"/>
              <a:t>作业模板如下：</a:t>
            </a:r>
            <a:endParaRPr lang="en-US" altLang="zh-CN" dirty="0"/>
          </a:p>
          <a:p>
            <a:pPr marL="457200" indent="-457200">
              <a:buAutoNum type="arabicPeriod"/>
            </a:pPr>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987824" y="64381"/>
            <a:ext cx="6076852" cy="6657094"/>
          </a:xfrm>
          <a:prstGeom prst="rect">
            <a:avLst/>
          </a:prstGeom>
        </p:spPr>
      </p:pic>
    </p:spTree>
    <p:extLst>
      <p:ext uri="{BB962C8B-B14F-4D97-AF65-F5344CB8AC3E}">
        <p14:creationId xmlns:p14="http://schemas.microsoft.com/office/powerpoint/2010/main" val="147294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6C0A33-4F17-4FD7-8320-05E80EFC38C2}" type="slidenum">
              <a:rPr lang="en-US" altLang="zh-CN" sz="1200">
                <a:solidFill>
                  <a:srgbClr val="000000"/>
                </a:solidFill>
              </a:rPr>
              <a:pPr eaLnBrk="1" hangingPunct="1"/>
              <a:t>4</a:t>
            </a:fld>
            <a:endParaRPr lang="en-US" altLang="zh-CN" sz="1200">
              <a:solidFill>
                <a:srgbClr val="000000"/>
              </a:solidFill>
            </a:endParaRPr>
          </a:p>
        </p:txBody>
      </p:sp>
      <p:sp>
        <p:nvSpPr>
          <p:cNvPr id="40964" name="Rectangle 2"/>
          <p:cNvSpPr>
            <a:spLocks noChangeArrowheads="1"/>
          </p:cNvSpPr>
          <p:nvPr/>
        </p:nvSpPr>
        <p:spPr bwMode="auto">
          <a:xfrm>
            <a:off x="539750" y="404813"/>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多项式插值：必须通过所有的数据点。</a:t>
            </a:r>
          </a:p>
          <a:p>
            <a:pPr eaLnBrk="1" hangingPunct="1"/>
            <a:r>
              <a:rPr lang="zh-CN" altLang="en-US" dirty="0"/>
              <a:t> 最小二乘法：不需要通过所有的数据点，而是数据点误差之和最小。</a:t>
            </a:r>
          </a:p>
        </p:txBody>
      </p:sp>
      <p:graphicFrame>
        <p:nvGraphicFramePr>
          <p:cNvPr id="40962" name="Object 3"/>
          <p:cNvGraphicFramePr>
            <a:graphicFrameLocks noChangeAspect="1"/>
          </p:cNvGraphicFramePr>
          <p:nvPr/>
        </p:nvGraphicFramePr>
        <p:xfrm>
          <a:off x="1331913" y="1989138"/>
          <a:ext cx="6313487" cy="4446587"/>
        </p:xfrm>
        <a:graphic>
          <a:graphicData uri="http://schemas.openxmlformats.org/presentationml/2006/ole">
            <mc:AlternateContent xmlns:mc="http://schemas.openxmlformats.org/markup-compatibility/2006">
              <mc:Choice xmlns:v="urn:schemas-microsoft-com:vml" Requires="v">
                <p:oleObj spid="_x0000_s66569" name="Visio" r:id="rId3" imgW="2884790" imgH="2286894" progId="Visio.Drawing.11">
                  <p:embed/>
                </p:oleObj>
              </mc:Choice>
              <mc:Fallback>
                <p:oleObj name="Visio" r:id="rId3" imgW="2884790" imgH="22868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89138"/>
                        <a:ext cx="6313487" cy="44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8127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AF255FB-21B7-43A4-AAA9-62B5B3100F74}" type="slidenum">
              <a:rPr lang="en-US" altLang="zh-CN" sz="1200">
                <a:solidFill>
                  <a:srgbClr val="000000"/>
                </a:solidFill>
              </a:rPr>
              <a:pPr eaLnBrk="1" hangingPunct="1"/>
              <a:t>5</a:t>
            </a:fld>
            <a:endParaRPr lang="en-US" altLang="zh-CN" sz="1200">
              <a:solidFill>
                <a:srgbClr val="000000"/>
              </a:solidFill>
            </a:endParaRPr>
          </a:p>
        </p:txBody>
      </p:sp>
      <p:sp>
        <p:nvSpPr>
          <p:cNvPr id="38918" name="Rectangle 2"/>
          <p:cNvSpPr>
            <a:spLocks noChangeArrowheads="1"/>
          </p:cNvSpPr>
          <p:nvPr/>
        </p:nvSpPr>
        <p:spPr bwMode="auto">
          <a:xfrm>
            <a:off x="381000" y="533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什么是最小二乘法</a:t>
            </a:r>
            <a:r>
              <a:rPr lang="zh-CN" altLang="en-US" sz="1100"/>
              <a:t> </a:t>
            </a:r>
            <a:endParaRPr lang="zh-CN" altLang="en-US"/>
          </a:p>
        </p:txBody>
      </p:sp>
      <p:sp>
        <p:nvSpPr>
          <p:cNvPr id="38919" name="Rectangle 3"/>
          <p:cNvSpPr>
            <a:spLocks noChangeArrowheads="1"/>
          </p:cNvSpPr>
          <p:nvPr/>
        </p:nvSpPr>
        <p:spPr bwMode="auto">
          <a:xfrm>
            <a:off x="304800" y="11430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在一般情况下，不能要求近似曲线</a:t>
            </a:r>
            <a:r>
              <a:rPr lang="en-US" altLang="zh-CN" i="1" dirty="0"/>
              <a:t>y</a:t>
            </a:r>
            <a:r>
              <a:rPr lang="en-US" altLang="zh-CN" dirty="0"/>
              <a:t>=</a:t>
            </a:r>
            <a:r>
              <a:rPr lang="en-GB" altLang="zh-CN" i="1" dirty="0"/>
              <a:t>p</a:t>
            </a:r>
            <a:r>
              <a:rPr lang="en-US" altLang="zh-CN" dirty="0"/>
              <a:t>(</a:t>
            </a:r>
            <a:r>
              <a:rPr lang="en-US" altLang="zh-CN" i="1" dirty="0"/>
              <a:t>x</a:t>
            </a:r>
            <a:r>
              <a:rPr lang="en-US" altLang="zh-CN" dirty="0"/>
              <a:t>)</a:t>
            </a:r>
            <a:r>
              <a:rPr lang="zh-CN" altLang="en-US" dirty="0">
                <a:latin typeface="宋体" panose="02010600030101010101" pitchFamily="2" charset="-122"/>
              </a:rPr>
              <a:t>严格地通过所有数据点（</a:t>
            </a:r>
            <a:r>
              <a:rPr lang="en-US" altLang="zh-CN" i="1" dirty="0" err="1"/>
              <a:t>x</a:t>
            </a:r>
            <a:r>
              <a:rPr lang="en-US" altLang="zh-CN" i="1" baseline="-30000" dirty="0" err="1"/>
              <a:t>i</a:t>
            </a:r>
            <a:r>
              <a:rPr lang="en-US" altLang="zh-CN" dirty="0" err="1"/>
              <a:t>,</a:t>
            </a:r>
            <a:r>
              <a:rPr lang="en-US" altLang="zh-CN" i="1" dirty="0" err="1"/>
              <a:t>y</a:t>
            </a:r>
            <a:r>
              <a:rPr lang="en-US" altLang="zh-CN" i="1" baseline="-30000" dirty="0" err="1"/>
              <a:t>i</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亦即</a:t>
            </a:r>
            <a:r>
              <a:rPr lang="zh-CN" altLang="en-US" dirty="0">
                <a:solidFill>
                  <a:srgbClr val="FF0000"/>
                </a:solidFill>
                <a:latin typeface="宋体" panose="02010600030101010101" pitchFamily="2" charset="-122"/>
              </a:rPr>
              <a:t>不能要求拟合函数在</a:t>
            </a:r>
            <a:r>
              <a:rPr lang="en-US" altLang="zh-CN" i="1" dirty="0">
                <a:solidFill>
                  <a:srgbClr val="FF0000"/>
                </a:solidFill>
              </a:rPr>
              <a:t>x</a:t>
            </a:r>
            <a:r>
              <a:rPr lang="en-US" altLang="zh-CN" i="1" baseline="-30000" dirty="0">
                <a:solidFill>
                  <a:srgbClr val="FF0000"/>
                </a:solidFill>
              </a:rPr>
              <a:t>i</a:t>
            </a:r>
            <a:r>
              <a:rPr lang="zh-CN" altLang="en-US" dirty="0">
                <a:solidFill>
                  <a:srgbClr val="FF0000"/>
                </a:solidFill>
                <a:latin typeface="宋体" panose="02010600030101010101" pitchFamily="2" charset="-122"/>
              </a:rPr>
              <a:t>处的残差（亦称偏差）</a:t>
            </a:r>
            <a:r>
              <a:rPr lang="zh-CN" altLang="en-US" sz="1100" dirty="0">
                <a:solidFill>
                  <a:srgbClr val="FF0000"/>
                </a:solidFill>
              </a:rPr>
              <a:t> </a:t>
            </a:r>
          </a:p>
        </p:txBody>
      </p:sp>
      <p:graphicFrame>
        <p:nvGraphicFramePr>
          <p:cNvPr id="38914" name="Object 4"/>
          <p:cNvGraphicFramePr>
            <a:graphicFrameLocks noChangeAspect="1"/>
          </p:cNvGraphicFramePr>
          <p:nvPr/>
        </p:nvGraphicFramePr>
        <p:xfrm>
          <a:off x="1600200" y="2057400"/>
          <a:ext cx="4322763" cy="469900"/>
        </p:xfrm>
        <a:graphic>
          <a:graphicData uri="http://schemas.openxmlformats.org/presentationml/2006/ole">
            <mc:AlternateContent xmlns:mc="http://schemas.openxmlformats.org/markup-compatibility/2006">
              <mc:Choice xmlns:v="urn:schemas-microsoft-com:vml" Requires="v">
                <p:oleObj spid="_x0000_s67607" name="Equation" r:id="rId3" imgW="1981080" imgH="228600" progId="Equation.3">
                  <p:embed/>
                </p:oleObj>
              </mc:Choice>
              <mc:Fallback>
                <p:oleObj name="Equation" r:id="rId3" imgW="19810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432276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5"/>
          <p:cNvSpPr>
            <a:spLocks noChangeArrowheads="1"/>
          </p:cNvSpPr>
          <p:nvPr/>
        </p:nvSpPr>
        <p:spPr bwMode="auto">
          <a:xfrm>
            <a:off x="457200" y="274320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都严格地等于零</a:t>
            </a:r>
            <a:r>
              <a:rPr lang="zh-CN" altLang="en-US" dirty="0"/>
              <a:t>。但是，为了使近似曲线能尽量反映所给数据点的变化趋势，</a:t>
            </a:r>
            <a:r>
              <a:rPr lang="zh-CN" altLang="en-US" dirty="0">
                <a:solidFill>
                  <a:srgbClr val="FF0000"/>
                </a:solidFill>
              </a:rPr>
              <a:t>要求      都较小</a:t>
            </a:r>
            <a:r>
              <a:rPr lang="zh-CN" altLang="en-US" dirty="0"/>
              <a:t>还是需要的。达到这一目标的途径很多，常见的有： </a:t>
            </a:r>
          </a:p>
        </p:txBody>
      </p:sp>
      <p:graphicFrame>
        <p:nvGraphicFramePr>
          <p:cNvPr id="38915" name="Object 6"/>
          <p:cNvGraphicFramePr>
            <a:graphicFrameLocks noChangeAspect="1"/>
          </p:cNvGraphicFramePr>
          <p:nvPr/>
        </p:nvGraphicFramePr>
        <p:xfrm>
          <a:off x="3590925" y="3152775"/>
          <a:ext cx="457200" cy="434975"/>
        </p:xfrm>
        <a:graphic>
          <a:graphicData uri="http://schemas.openxmlformats.org/presentationml/2006/ole">
            <mc:AlternateContent xmlns:mc="http://schemas.openxmlformats.org/markup-compatibility/2006">
              <mc:Choice xmlns:v="urn:schemas-microsoft-com:vml" Requires="v">
                <p:oleObj spid="_x0000_s67608" r:id="rId5" imgW="228501" imgH="253890" progId="Equation.3">
                  <p:embed/>
                </p:oleObj>
              </mc:Choice>
              <mc:Fallback>
                <p:oleObj r:id="rId5" imgW="228501"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0925" y="3152775"/>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7"/>
          <p:cNvSpPr>
            <a:spLocks noChangeArrowheads="1"/>
          </p:cNvSpPr>
          <p:nvPr/>
        </p:nvSpPr>
        <p:spPr bwMode="auto">
          <a:xfrm>
            <a:off x="457200" y="39624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a:t>1</a:t>
            </a:r>
            <a:r>
              <a:rPr lang="zh-CN" altLang="en-US" dirty="0"/>
              <a:t>）选取</a:t>
            </a:r>
            <a:r>
              <a:rPr lang="en-GB" altLang="zh-CN" i="1" dirty="0"/>
              <a:t>p</a:t>
            </a:r>
            <a:r>
              <a:rPr lang="en-US" altLang="zh-CN" dirty="0"/>
              <a:t>(</a:t>
            </a:r>
            <a:r>
              <a:rPr lang="en-US" altLang="zh-CN" i="1" dirty="0"/>
              <a:t>x</a:t>
            </a:r>
            <a:r>
              <a:rPr lang="en-US" altLang="zh-CN" dirty="0"/>
              <a:t>),</a:t>
            </a:r>
            <a:r>
              <a:rPr lang="zh-CN" altLang="en-US" dirty="0"/>
              <a:t>使</a:t>
            </a:r>
            <a:r>
              <a:rPr lang="zh-CN" altLang="en-US" dirty="0">
                <a:latin typeface="宋体" panose="02010600030101010101" pitchFamily="2" charset="-122"/>
              </a:rPr>
              <a:t>残</a:t>
            </a:r>
            <a:r>
              <a:rPr lang="zh-CN" altLang="en-US" dirty="0"/>
              <a:t>差绝对值之和最小，即</a:t>
            </a:r>
          </a:p>
        </p:txBody>
      </p:sp>
      <p:graphicFrame>
        <p:nvGraphicFramePr>
          <p:cNvPr id="38916" name="Object 8"/>
          <p:cNvGraphicFramePr>
            <a:graphicFrameLocks noChangeAspect="1"/>
          </p:cNvGraphicFramePr>
          <p:nvPr/>
        </p:nvGraphicFramePr>
        <p:xfrm>
          <a:off x="2643188" y="4648200"/>
          <a:ext cx="3332162" cy="685800"/>
        </p:xfrm>
        <a:graphic>
          <a:graphicData uri="http://schemas.openxmlformats.org/presentationml/2006/ole">
            <mc:AlternateContent xmlns:mc="http://schemas.openxmlformats.org/markup-compatibility/2006">
              <mc:Choice xmlns:v="urn:schemas-microsoft-com:vml" Requires="v">
                <p:oleObj spid="_x0000_s67609" name="Equation" r:id="rId7" imgW="1752480" imgH="431640" progId="Equation.3">
                  <p:embed/>
                </p:oleObj>
              </mc:Choice>
              <mc:Fallback>
                <p:oleObj name="Equation" r:id="rId7" imgW="17524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88" y="4648200"/>
                        <a:ext cx="33321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5788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D25E4DD-3E78-4605-8907-4B217C336249}" type="slidenum">
              <a:rPr lang="en-US" altLang="zh-CN" sz="1200">
                <a:solidFill>
                  <a:srgbClr val="000000"/>
                </a:solidFill>
              </a:rPr>
              <a:pPr eaLnBrk="1" hangingPunct="1"/>
              <a:t>6</a:t>
            </a:fld>
            <a:endParaRPr lang="en-US" altLang="zh-CN" sz="1200">
              <a:solidFill>
                <a:srgbClr val="000000"/>
              </a:solidFill>
            </a:endParaRPr>
          </a:p>
        </p:txBody>
      </p:sp>
      <p:sp>
        <p:nvSpPr>
          <p:cNvPr id="39941" name="Rectangle 2"/>
          <p:cNvSpPr>
            <a:spLocks noChangeArrowheads="1"/>
          </p:cNvSpPr>
          <p:nvPr/>
        </p:nvSpPr>
        <p:spPr bwMode="auto">
          <a:xfrm>
            <a:off x="228600" y="7620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）选取</a:t>
            </a:r>
            <a:r>
              <a:rPr lang="en-GB" altLang="zh-CN" i="1" dirty="0"/>
              <a:t>p</a:t>
            </a:r>
            <a:r>
              <a:rPr lang="en-US" altLang="zh-CN" dirty="0"/>
              <a:t>(</a:t>
            </a:r>
            <a:r>
              <a:rPr lang="en-US" altLang="zh-CN" i="1" dirty="0"/>
              <a:t>x</a:t>
            </a:r>
            <a:r>
              <a:rPr lang="en-US" altLang="zh-CN" dirty="0"/>
              <a:t>)</a:t>
            </a:r>
            <a:r>
              <a:rPr lang="en-US" altLang="zh-CN" dirty="0">
                <a:latin typeface="宋体" panose="02010600030101010101" pitchFamily="2" charset="-122"/>
              </a:rPr>
              <a:t>,</a:t>
            </a:r>
            <a:r>
              <a:rPr lang="zh-CN" altLang="en-US" dirty="0">
                <a:latin typeface="宋体" panose="02010600030101010101" pitchFamily="2" charset="-122"/>
              </a:rPr>
              <a:t>使残差最大绝对值最小，即</a:t>
            </a:r>
            <a:r>
              <a:rPr lang="zh-CN" altLang="en-US" dirty="0"/>
              <a:t> </a:t>
            </a:r>
          </a:p>
        </p:txBody>
      </p:sp>
      <p:graphicFrame>
        <p:nvGraphicFramePr>
          <p:cNvPr id="39938" name="Object 3"/>
          <p:cNvGraphicFramePr>
            <a:graphicFrameLocks noChangeAspect="1"/>
          </p:cNvGraphicFramePr>
          <p:nvPr/>
        </p:nvGraphicFramePr>
        <p:xfrm>
          <a:off x="2057400" y="1295400"/>
          <a:ext cx="3962400" cy="685800"/>
        </p:xfrm>
        <a:graphic>
          <a:graphicData uri="http://schemas.openxmlformats.org/presentationml/2006/ole">
            <mc:AlternateContent xmlns:mc="http://schemas.openxmlformats.org/markup-compatibility/2006">
              <mc:Choice xmlns:v="urn:schemas-microsoft-com:vml" Requires="v">
                <p:oleObj spid="_x0000_s68624" name="Equation" r:id="rId3" imgW="1981080" imgH="342720" progId="Equation.3">
                  <p:embed/>
                </p:oleObj>
              </mc:Choice>
              <mc:Fallback>
                <p:oleObj name="Equation" r:id="rId3" imgW="198108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95400"/>
                        <a:ext cx="3962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Rectangle 4"/>
          <p:cNvSpPr>
            <a:spLocks noChangeArrowheads="1"/>
          </p:cNvSpPr>
          <p:nvPr/>
        </p:nvSpPr>
        <p:spPr bwMode="auto">
          <a:xfrm>
            <a:off x="228600" y="20574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a:t>
            </a:r>
            <a:r>
              <a:rPr lang="en-US" altLang="zh-CN" b="1" dirty="0">
                <a:solidFill>
                  <a:srgbClr val="FF0000"/>
                </a:solidFill>
              </a:rPr>
              <a:t>3</a:t>
            </a:r>
            <a:r>
              <a:rPr lang="zh-CN" altLang="en-US" b="1" dirty="0">
                <a:solidFill>
                  <a:srgbClr val="FF0000"/>
                </a:solidFill>
              </a:rPr>
              <a:t>）选取</a:t>
            </a:r>
            <a:r>
              <a:rPr lang="en-GB" altLang="zh-CN" b="1" i="1" dirty="0">
                <a:solidFill>
                  <a:srgbClr val="FF0000"/>
                </a:solidFill>
              </a:rPr>
              <a:t>p</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a:t>
            </a:r>
            <a:r>
              <a:rPr lang="zh-CN" altLang="en-US" b="1" dirty="0">
                <a:solidFill>
                  <a:srgbClr val="FF0000"/>
                </a:solidFill>
              </a:rPr>
              <a:t>使</a:t>
            </a:r>
            <a:r>
              <a:rPr lang="zh-CN" altLang="en-US" b="1" dirty="0">
                <a:solidFill>
                  <a:srgbClr val="FF0000"/>
                </a:solidFill>
                <a:latin typeface="宋体" panose="02010600030101010101" pitchFamily="2" charset="-122"/>
              </a:rPr>
              <a:t>残</a:t>
            </a:r>
            <a:r>
              <a:rPr lang="zh-CN" altLang="en-US" b="1" dirty="0">
                <a:solidFill>
                  <a:srgbClr val="FF0000"/>
                </a:solidFill>
              </a:rPr>
              <a:t>差平方和</a:t>
            </a:r>
            <a:r>
              <a:rPr lang="en-US" altLang="zh-CN" b="1" dirty="0">
                <a:solidFill>
                  <a:srgbClr val="FF0000"/>
                </a:solidFill>
              </a:rPr>
              <a:t>s</a:t>
            </a:r>
            <a:r>
              <a:rPr lang="zh-CN" altLang="en-US" b="1" dirty="0">
                <a:solidFill>
                  <a:srgbClr val="FF0000"/>
                </a:solidFill>
              </a:rPr>
              <a:t>最小</a:t>
            </a:r>
            <a:r>
              <a:rPr lang="zh-CN" altLang="en-US" dirty="0"/>
              <a:t>，即</a:t>
            </a:r>
            <a:r>
              <a:rPr lang="zh-CN" altLang="en-US" sz="1100" dirty="0"/>
              <a:t> </a:t>
            </a:r>
          </a:p>
        </p:txBody>
      </p:sp>
      <p:graphicFrame>
        <p:nvGraphicFramePr>
          <p:cNvPr id="39939" name="Object 5"/>
          <p:cNvGraphicFramePr>
            <a:graphicFrameLocks noChangeAspect="1"/>
          </p:cNvGraphicFramePr>
          <p:nvPr/>
        </p:nvGraphicFramePr>
        <p:xfrm>
          <a:off x="1000125" y="2514600"/>
          <a:ext cx="3611563" cy="776288"/>
        </p:xfrm>
        <a:graphic>
          <a:graphicData uri="http://schemas.openxmlformats.org/presentationml/2006/ole">
            <mc:AlternateContent xmlns:mc="http://schemas.openxmlformats.org/markup-compatibility/2006">
              <mc:Choice xmlns:v="urn:schemas-microsoft-com:vml" Requires="v">
                <p:oleObj spid="_x0000_s68625" name="Equation" r:id="rId5" imgW="2133360" imgH="431640" progId="Equation.3">
                  <p:embed/>
                </p:oleObj>
              </mc:Choice>
              <mc:Fallback>
                <p:oleObj name="Equation" r:id="rId5" imgW="21333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2514600"/>
                        <a:ext cx="3611563"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Rectangle 6"/>
          <p:cNvSpPr>
            <a:spLocks noChangeArrowheads="1"/>
          </p:cNvSpPr>
          <p:nvPr/>
        </p:nvSpPr>
        <p:spPr bwMode="auto">
          <a:xfrm>
            <a:off x="304800" y="3505200"/>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为了便于计算、分析与应用，较多地根据</a:t>
            </a:r>
            <a:r>
              <a:rPr lang="zh-CN" altLang="en-US" b="1" dirty="0">
                <a:solidFill>
                  <a:srgbClr val="FF0000"/>
                </a:solidFill>
              </a:rPr>
              <a:t>“</a:t>
            </a:r>
            <a:r>
              <a:rPr lang="zh-CN" altLang="en-US" b="1" dirty="0">
                <a:solidFill>
                  <a:srgbClr val="FF0000"/>
                </a:solidFill>
                <a:latin typeface="宋体" panose="02010600030101010101" pitchFamily="2" charset="-122"/>
              </a:rPr>
              <a:t>使残差平方和最小</a:t>
            </a:r>
            <a:r>
              <a:rPr lang="zh-CN" altLang="en-US" b="1" dirty="0">
                <a:solidFill>
                  <a:srgbClr val="FF0000"/>
                </a:solidFill>
              </a:rPr>
              <a:t>”</a:t>
            </a:r>
            <a:r>
              <a:rPr lang="zh-CN" altLang="en-US" b="1" dirty="0">
                <a:solidFill>
                  <a:srgbClr val="FF0000"/>
                </a:solidFill>
                <a:latin typeface="宋体" panose="02010600030101010101" pitchFamily="2" charset="-122"/>
              </a:rPr>
              <a:t>的原则（称为最小二乘原则）</a:t>
            </a:r>
            <a:r>
              <a:rPr lang="zh-CN" altLang="en-US" dirty="0">
                <a:latin typeface="宋体" panose="02010600030101010101" pitchFamily="2" charset="-122"/>
              </a:rPr>
              <a:t>来选取拟合曲线</a:t>
            </a:r>
            <a:r>
              <a:rPr lang="en-US" altLang="zh-CN" i="1" dirty="0"/>
              <a:t>y</a:t>
            </a:r>
            <a:r>
              <a:rPr lang="en-US" altLang="zh-CN" dirty="0"/>
              <a:t>=</a:t>
            </a:r>
            <a:r>
              <a:rPr lang="en-GB" altLang="zh-CN" i="1" dirty="0"/>
              <a:t>p</a:t>
            </a:r>
            <a:r>
              <a:rPr lang="zh-CN" altLang="en-US" dirty="0"/>
              <a:t>（</a:t>
            </a:r>
            <a:r>
              <a:rPr lang="en-US" altLang="zh-CN" i="1" dirty="0"/>
              <a:t>x</a:t>
            </a:r>
            <a:r>
              <a:rPr lang="zh-CN" altLang="en-US" dirty="0"/>
              <a:t>）</a:t>
            </a:r>
            <a:r>
              <a:rPr lang="zh-CN" altLang="en-US" dirty="0">
                <a:latin typeface="宋体" panose="02010600030101010101" pitchFamily="2" charset="-122"/>
              </a:rPr>
              <a:t>。</a:t>
            </a:r>
            <a:r>
              <a:rPr lang="zh-CN" altLang="en-US" sz="1100" dirty="0"/>
              <a:t> </a:t>
            </a:r>
          </a:p>
        </p:txBody>
      </p:sp>
      <p:sp>
        <p:nvSpPr>
          <p:cNvPr id="39944" name="Rectangle 7"/>
          <p:cNvSpPr>
            <a:spLocks noChangeArrowheads="1"/>
          </p:cNvSpPr>
          <p:nvPr/>
        </p:nvSpPr>
        <p:spPr bwMode="auto">
          <a:xfrm>
            <a:off x="457200" y="4419600"/>
            <a:ext cx="814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latin typeface="宋体" panose="02010600030101010101" pitchFamily="2" charset="-122"/>
              </a:rPr>
              <a:t>按最小二乘原则选择拟合曲线的方法，称为</a:t>
            </a:r>
            <a:r>
              <a:rPr lang="zh-CN" altLang="en-US" b="1" dirty="0">
                <a:solidFill>
                  <a:srgbClr val="FF0000"/>
                </a:solidFill>
                <a:latin typeface="宋体" panose="02010600030101010101" pitchFamily="2" charset="-122"/>
              </a:rPr>
              <a:t>最小二乘法（</a:t>
            </a:r>
            <a:r>
              <a:rPr lang="en-US" altLang="zh-CN" b="1" dirty="0">
                <a:solidFill>
                  <a:srgbClr val="FF0000"/>
                </a:solidFill>
                <a:latin typeface="宋体" panose="02010600030101010101" pitchFamily="2" charset="-122"/>
              </a:rPr>
              <a:t>Least-Squares Method</a:t>
            </a:r>
            <a:r>
              <a:rPr lang="zh-CN" altLang="en-US" b="1"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a:t>
            </a:r>
            <a:r>
              <a:rPr lang="zh-CN" altLang="en-US" dirty="0">
                <a:solidFill>
                  <a:srgbClr val="FF0000"/>
                </a:solidFill>
              </a:rPr>
              <a:t> </a:t>
            </a:r>
          </a:p>
        </p:txBody>
      </p:sp>
      <p:sp>
        <p:nvSpPr>
          <p:cNvPr id="39945" name="Rectangle 8"/>
          <p:cNvSpPr>
            <a:spLocks noChangeArrowheads="1"/>
          </p:cNvSpPr>
          <p:nvPr/>
        </p:nvSpPr>
        <p:spPr bwMode="auto">
          <a:xfrm>
            <a:off x="250825" y="5298359"/>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dirty="0"/>
              <a:t>p</a:t>
            </a:r>
            <a:r>
              <a:rPr lang="zh-CN" altLang="en-US" dirty="0"/>
              <a:t>（</a:t>
            </a:r>
            <a:r>
              <a:rPr lang="en-US" altLang="zh-CN" i="1" dirty="0"/>
              <a:t>x</a:t>
            </a:r>
            <a:r>
              <a:rPr lang="zh-CN" altLang="en-US" dirty="0"/>
              <a:t>）称为</a:t>
            </a:r>
            <a:r>
              <a:rPr lang="en-GB" altLang="zh-CN" i="1" dirty="0"/>
              <a:t>m</a:t>
            </a:r>
            <a:r>
              <a:rPr lang="zh-CN" altLang="en-GB" dirty="0"/>
              <a:t>个数据</a:t>
            </a:r>
            <a:r>
              <a:rPr lang="zh-CN" altLang="en-US" dirty="0">
                <a:latin typeface="宋体" panose="02010600030101010101" pitchFamily="2" charset="-122"/>
              </a:rPr>
              <a:t>（</a:t>
            </a:r>
            <a:r>
              <a:rPr lang="en-US" altLang="zh-CN" i="1" dirty="0" err="1"/>
              <a:t>x</a:t>
            </a:r>
            <a:r>
              <a:rPr lang="en-US" altLang="zh-CN" i="1" baseline="-30000" dirty="0" err="1"/>
              <a:t>i</a:t>
            </a:r>
            <a:r>
              <a:rPr lang="en-US" altLang="zh-CN" dirty="0" err="1"/>
              <a:t>,</a:t>
            </a:r>
            <a:r>
              <a:rPr lang="en-US" altLang="zh-CN" i="1" dirty="0" err="1"/>
              <a:t>y</a:t>
            </a:r>
            <a:r>
              <a:rPr lang="en-US" altLang="zh-CN" i="1" baseline="-30000" dirty="0" err="1"/>
              <a:t>i</a:t>
            </a:r>
            <a:r>
              <a:rPr lang="zh-CN" altLang="en-US" dirty="0">
                <a:latin typeface="宋体" panose="02010600030101010101" pitchFamily="2" charset="-122"/>
              </a:rPr>
              <a:t>）</a:t>
            </a:r>
            <a:r>
              <a:rPr lang="en-US" altLang="zh-CN" dirty="0"/>
              <a:t>(</a:t>
            </a:r>
            <a:r>
              <a:rPr lang="en-US" altLang="zh-CN" i="1" dirty="0" err="1"/>
              <a:t>i</a:t>
            </a:r>
            <a:r>
              <a:rPr lang="en-US" altLang="zh-CN" dirty="0"/>
              <a:t>=1,2,…,</a:t>
            </a:r>
            <a:r>
              <a:rPr lang="en-US" altLang="zh-CN" i="1" dirty="0"/>
              <a:t>m</a:t>
            </a:r>
            <a:r>
              <a:rPr lang="en-US" altLang="zh-CN" dirty="0"/>
              <a:t>)</a:t>
            </a:r>
            <a:r>
              <a:rPr lang="zh-CN" altLang="en-US" dirty="0"/>
              <a:t>的</a:t>
            </a:r>
            <a:r>
              <a:rPr lang="zh-CN" altLang="en-US" b="1" dirty="0">
                <a:solidFill>
                  <a:srgbClr val="FF0000"/>
                </a:solidFill>
              </a:rPr>
              <a:t>最小</a:t>
            </a:r>
            <a:r>
              <a:rPr lang="zh-CN" altLang="en-US" b="1" dirty="0">
                <a:solidFill>
                  <a:srgbClr val="FF0000"/>
                </a:solidFill>
                <a:latin typeface="宋体" panose="02010600030101010101" pitchFamily="2" charset="-122"/>
              </a:rPr>
              <a:t>二乘法拟合函数</a:t>
            </a:r>
            <a:r>
              <a:rPr lang="zh-CN" altLang="en-US" b="1" dirty="0">
                <a:latin typeface="宋体" panose="02010600030101010101" pitchFamily="2" charset="-122"/>
              </a:rPr>
              <a:t>。</a:t>
            </a:r>
          </a:p>
          <a:p>
            <a:pPr eaLnBrk="1" hangingPunct="1"/>
            <a:r>
              <a:rPr lang="en-GB" altLang="zh-CN" i="1" dirty="0"/>
              <a:t>y</a:t>
            </a:r>
            <a:r>
              <a:rPr lang="en-US" altLang="zh-CN" dirty="0"/>
              <a:t>≈ </a:t>
            </a:r>
            <a:r>
              <a:rPr lang="en-GB" altLang="zh-CN" i="1" dirty="0"/>
              <a:t>p</a:t>
            </a:r>
            <a:r>
              <a:rPr lang="en-US" altLang="zh-CN" dirty="0"/>
              <a:t>(</a:t>
            </a:r>
            <a:r>
              <a:rPr lang="en-US" altLang="zh-CN" i="1" dirty="0"/>
              <a:t>x</a:t>
            </a:r>
            <a:r>
              <a:rPr lang="en-US" altLang="zh-CN" dirty="0"/>
              <a:t>)</a:t>
            </a:r>
            <a:r>
              <a:rPr lang="zh-CN" altLang="en-US" dirty="0"/>
              <a:t>近似反映了变量</a:t>
            </a:r>
            <a:r>
              <a:rPr lang="en-GB" altLang="zh-CN" i="1" dirty="0"/>
              <a:t>x</a:t>
            </a:r>
            <a:r>
              <a:rPr lang="zh-CN" altLang="en-GB" dirty="0"/>
              <a:t>和</a:t>
            </a:r>
            <a:r>
              <a:rPr lang="en-GB" altLang="zh-CN" i="1" dirty="0"/>
              <a:t>y</a:t>
            </a:r>
            <a:r>
              <a:rPr lang="zh-CN" altLang="en-GB" dirty="0"/>
              <a:t>之间的函数关系 </a:t>
            </a:r>
            <a:r>
              <a:rPr lang="en-US" altLang="zh-CN" i="1" dirty="0"/>
              <a:t>y </a:t>
            </a:r>
            <a:r>
              <a:rPr lang="en-US" altLang="zh-CN" dirty="0"/>
              <a:t>=</a:t>
            </a:r>
            <a:r>
              <a:rPr lang="en-GB" altLang="zh-CN" dirty="0"/>
              <a:t> </a:t>
            </a:r>
            <a:r>
              <a:rPr lang="en-GB" altLang="zh-CN" i="1" dirty="0"/>
              <a:t>f </a:t>
            </a:r>
            <a:r>
              <a:rPr lang="en-GB" altLang="zh-CN" dirty="0"/>
              <a:t>(</a:t>
            </a:r>
            <a:r>
              <a:rPr lang="en-US" altLang="zh-CN" i="1" dirty="0"/>
              <a:t>x</a:t>
            </a:r>
            <a:r>
              <a:rPr lang="en-GB" altLang="zh-CN" dirty="0"/>
              <a:t>)，</a:t>
            </a:r>
            <a:r>
              <a:rPr lang="zh-CN" altLang="en-GB" dirty="0"/>
              <a:t>称为</a:t>
            </a:r>
            <a:r>
              <a:rPr lang="zh-CN" altLang="en-GB" b="1" dirty="0">
                <a:solidFill>
                  <a:srgbClr val="FF0000"/>
                </a:solidFill>
              </a:rPr>
              <a:t>经验公式</a:t>
            </a:r>
            <a:r>
              <a:rPr lang="zh-CN" altLang="en-GB" dirty="0">
                <a:solidFill>
                  <a:srgbClr val="FF0000"/>
                </a:solidFill>
              </a:rPr>
              <a:t>或</a:t>
            </a:r>
            <a:r>
              <a:rPr lang="zh-CN" altLang="en-GB" b="1" dirty="0">
                <a:solidFill>
                  <a:srgbClr val="FF0000"/>
                </a:solidFill>
              </a:rPr>
              <a:t>数学模型</a:t>
            </a:r>
            <a:r>
              <a:rPr lang="zh-CN" altLang="en-GB" dirty="0"/>
              <a:t>。 </a:t>
            </a:r>
            <a:r>
              <a:rPr lang="en-GB" altLang="zh-CN" i="1" dirty="0"/>
              <a:t>f </a:t>
            </a:r>
            <a:r>
              <a:rPr lang="en-GB" altLang="zh-CN" dirty="0"/>
              <a:t>(</a:t>
            </a:r>
            <a:r>
              <a:rPr lang="en-US" altLang="zh-CN" i="1" dirty="0"/>
              <a:t>x</a:t>
            </a:r>
            <a:r>
              <a:rPr lang="en-GB" altLang="zh-CN" dirty="0"/>
              <a:t>)</a:t>
            </a:r>
            <a:r>
              <a:rPr lang="zh-CN" altLang="en-GB" dirty="0"/>
              <a:t>称为</a:t>
            </a:r>
            <a:r>
              <a:rPr lang="zh-CN" altLang="en-GB" b="1" dirty="0">
                <a:solidFill>
                  <a:srgbClr val="FF0000"/>
                </a:solidFill>
              </a:rPr>
              <a:t>被拟合函数</a:t>
            </a:r>
            <a:r>
              <a:rPr lang="zh-CN" altLang="en-GB" dirty="0"/>
              <a:t>。</a:t>
            </a:r>
            <a:endParaRPr lang="zh-CN" altLang="en-US" dirty="0"/>
          </a:p>
        </p:txBody>
      </p:sp>
    </p:spTree>
    <p:extLst>
      <p:ext uri="{BB962C8B-B14F-4D97-AF65-F5344CB8AC3E}">
        <p14:creationId xmlns:p14="http://schemas.microsoft.com/office/powerpoint/2010/main" val="1898590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5B5FB6-4FC4-4CA4-A68F-87C554DDD0B0}" type="slidenum">
              <a:rPr lang="en-US" altLang="zh-CN" sz="1200">
                <a:solidFill>
                  <a:srgbClr val="000000"/>
                </a:solidFill>
              </a:rPr>
              <a:pPr eaLnBrk="1" hangingPunct="1"/>
              <a:t>7</a:t>
            </a:fld>
            <a:endParaRPr lang="en-US" altLang="zh-CN" sz="1200">
              <a:solidFill>
                <a:srgbClr val="000000"/>
              </a:solidFill>
            </a:endParaRPr>
          </a:p>
        </p:txBody>
      </p:sp>
      <p:grpSp>
        <p:nvGrpSpPr>
          <p:cNvPr id="41992" name="Group 2"/>
          <p:cNvGrpSpPr>
            <a:grpSpLocks/>
          </p:cNvGrpSpPr>
          <p:nvPr/>
        </p:nvGrpSpPr>
        <p:grpSpPr bwMode="auto">
          <a:xfrm>
            <a:off x="539750" y="641350"/>
            <a:ext cx="8208963" cy="2486025"/>
            <a:chOff x="340" y="404"/>
            <a:chExt cx="5171" cy="1566"/>
          </a:xfrm>
        </p:grpSpPr>
        <p:grpSp>
          <p:nvGrpSpPr>
            <p:cNvPr id="41993" name="Group 3"/>
            <p:cNvGrpSpPr>
              <a:grpSpLocks/>
            </p:cNvGrpSpPr>
            <p:nvPr/>
          </p:nvGrpSpPr>
          <p:grpSpPr bwMode="auto">
            <a:xfrm>
              <a:off x="340" y="404"/>
              <a:ext cx="5171" cy="590"/>
              <a:chOff x="340" y="404"/>
              <a:chExt cx="5171" cy="590"/>
            </a:xfrm>
          </p:grpSpPr>
          <p:sp>
            <p:nvSpPr>
              <p:cNvPr id="41995" name="Text Box 4"/>
              <p:cNvSpPr txBox="1">
                <a:spLocks noChangeArrowheads="1"/>
              </p:cNvSpPr>
              <p:nvPr/>
            </p:nvSpPr>
            <p:spPr bwMode="auto">
              <a:xfrm>
                <a:off x="418" y="404"/>
                <a:ext cx="33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定义</a:t>
                </a:r>
                <a:r>
                  <a:rPr lang="en-US" altLang="zh-CN" dirty="0"/>
                  <a:t>4.7  </a:t>
                </a:r>
                <a:r>
                  <a:rPr lang="zh-CN" altLang="en-US" dirty="0"/>
                  <a:t>设</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a:t>
                </a:r>
                <a:r>
                  <a:rPr lang="en-US" altLang="zh-CN" i="1" dirty="0" err="1"/>
                  <a:t>x</a:t>
                </a:r>
                <a:r>
                  <a:rPr lang="en-US" altLang="zh-CN" i="1" baseline="-25000" dirty="0" err="1"/>
                  <a:t>n</a:t>
                </a:r>
                <a:r>
                  <a:rPr lang="zh-CN" altLang="en-US" dirty="0"/>
                  <a:t>为互不相同的点，</a:t>
                </a:r>
              </a:p>
            </p:txBody>
          </p:sp>
          <p:graphicFrame>
            <p:nvGraphicFramePr>
              <p:cNvPr id="41989" name="Object 5"/>
              <p:cNvGraphicFramePr>
                <a:graphicFrameLocks noChangeAspect="1"/>
              </p:cNvGraphicFramePr>
              <p:nvPr/>
            </p:nvGraphicFramePr>
            <p:xfrm>
              <a:off x="3651" y="427"/>
              <a:ext cx="1860" cy="236"/>
            </p:xfrm>
            <a:graphic>
              <a:graphicData uri="http://schemas.openxmlformats.org/presentationml/2006/ole">
                <mc:AlternateContent xmlns:mc="http://schemas.openxmlformats.org/markup-compatibility/2006">
                  <mc:Choice xmlns:v="urn:schemas-microsoft-com:vml" Requires="v">
                    <p:oleObj spid="_x0000_s69669" name="Equation" r:id="rId3" imgW="1803240" imgH="228600" progId="Equation.DSMT4">
                      <p:embed/>
                    </p:oleObj>
                  </mc:Choice>
                  <mc:Fallback>
                    <p:oleObj name="Equation" r:id="rId3" imgW="18032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427"/>
                            <a:ext cx="186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6" name="Text Box 6"/>
              <p:cNvSpPr txBox="1">
                <a:spLocks noChangeArrowheads="1"/>
              </p:cNvSpPr>
              <p:nvPr/>
            </p:nvSpPr>
            <p:spPr bwMode="auto">
              <a:xfrm>
                <a:off x="340" y="706"/>
                <a:ext cx="5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个已知函数。如果存在不全为零的常数                  ，使得        </a:t>
                </a:r>
              </a:p>
            </p:txBody>
          </p:sp>
          <p:graphicFrame>
            <p:nvGraphicFramePr>
              <p:cNvPr id="41990" name="Object 7"/>
              <p:cNvGraphicFramePr>
                <a:graphicFrameLocks noChangeAspect="1"/>
              </p:cNvGraphicFramePr>
              <p:nvPr/>
            </p:nvGraphicFramePr>
            <p:xfrm>
              <a:off x="3662" y="745"/>
              <a:ext cx="851" cy="236"/>
            </p:xfrm>
            <a:graphic>
              <a:graphicData uri="http://schemas.openxmlformats.org/presentationml/2006/ole">
                <mc:AlternateContent xmlns:mc="http://schemas.openxmlformats.org/markup-compatibility/2006">
                  <mc:Choice xmlns:v="urn:schemas-microsoft-com:vml" Requires="v">
                    <p:oleObj spid="_x0000_s69670" name="Equation" r:id="rId5" imgW="825480" imgH="228600" progId="Equation.DSMT4">
                      <p:embed/>
                    </p:oleObj>
                  </mc:Choice>
                  <mc:Fallback>
                    <p:oleObj name="Equation" r:id="rId5" imgW="825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2" y="745"/>
                            <a:ext cx="85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987" name="Object 8"/>
            <p:cNvGraphicFramePr>
              <a:graphicFrameLocks noChangeAspect="1"/>
            </p:cNvGraphicFramePr>
            <p:nvPr/>
          </p:nvGraphicFramePr>
          <p:xfrm>
            <a:off x="476" y="1026"/>
            <a:ext cx="4853" cy="397"/>
          </p:xfrm>
          <a:graphic>
            <a:graphicData uri="http://schemas.openxmlformats.org/presentationml/2006/ole">
              <mc:AlternateContent xmlns:mc="http://schemas.openxmlformats.org/markup-compatibility/2006">
                <mc:Choice xmlns:v="urn:schemas-microsoft-com:vml" Requires="v">
                  <p:oleObj spid="_x0000_s69671" name="Equation" r:id="rId7" imgW="3479760" imgH="241200" progId="Equation.DSMT4">
                    <p:embed/>
                  </p:oleObj>
                </mc:Choice>
                <mc:Fallback>
                  <p:oleObj name="Equation" r:id="rId7" imgW="347976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1026"/>
                          <a:ext cx="4853"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Text Box 9"/>
            <p:cNvSpPr txBox="1">
              <a:spLocks noChangeArrowheads="1"/>
            </p:cNvSpPr>
            <p:nvPr/>
          </p:nvSpPr>
          <p:spPr bwMode="auto">
            <a:xfrm>
              <a:off x="431" y="1447"/>
              <a:ext cx="503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则称函数                                   （关于节点</a:t>
              </a:r>
              <a:r>
                <a:rPr lang="en-US" altLang="zh-CN" i="1"/>
                <a:t>x</a:t>
              </a:r>
              <a:r>
                <a:rPr lang="en-US" altLang="zh-CN" baseline="-25000"/>
                <a:t>1</a:t>
              </a:r>
              <a:r>
                <a:rPr lang="en-US" altLang="zh-CN"/>
                <a:t>, </a:t>
              </a:r>
              <a:r>
                <a:rPr lang="en-US" altLang="zh-CN" i="1"/>
                <a:t>x</a:t>
              </a:r>
              <a:r>
                <a:rPr lang="en-US" altLang="zh-CN" baseline="-25000"/>
                <a:t>2</a:t>
              </a:r>
              <a:r>
                <a:rPr lang="en-US" altLang="zh-CN"/>
                <a:t>,…,</a:t>
              </a:r>
              <a:r>
                <a:rPr lang="en-US" altLang="zh-CN" i="1"/>
                <a:t>x</a:t>
              </a:r>
              <a:r>
                <a:rPr lang="en-US" altLang="zh-CN" i="1" baseline="-25000"/>
                <a:t>n</a:t>
              </a:r>
              <a:r>
                <a:rPr lang="en-US" altLang="zh-CN"/>
                <a:t> </a:t>
              </a:r>
              <a:r>
                <a:rPr lang="zh-CN" altLang="en-US"/>
                <a:t>）是</a:t>
              </a:r>
              <a:r>
                <a:rPr lang="zh-CN" altLang="en-US" b="1">
                  <a:solidFill>
                    <a:srgbClr val="FF0000"/>
                  </a:solidFill>
                </a:rPr>
                <a:t>线性相关</a:t>
              </a:r>
              <a:r>
                <a:rPr lang="zh-CN" altLang="en-US"/>
                <a:t>的，否则称为</a:t>
              </a:r>
              <a:r>
                <a:rPr lang="zh-CN" altLang="en-US" b="1">
                  <a:solidFill>
                    <a:srgbClr val="FF0000"/>
                  </a:solidFill>
                </a:rPr>
                <a:t>线性无关</a:t>
              </a:r>
              <a:r>
                <a:rPr lang="zh-CN" altLang="en-US"/>
                <a:t>。</a:t>
              </a:r>
            </a:p>
          </p:txBody>
        </p:sp>
        <p:graphicFrame>
          <p:nvGraphicFramePr>
            <p:cNvPr id="41988" name="Object 10"/>
            <p:cNvGraphicFramePr>
              <a:graphicFrameLocks noChangeAspect="1"/>
            </p:cNvGraphicFramePr>
            <p:nvPr/>
          </p:nvGraphicFramePr>
          <p:xfrm>
            <a:off x="1247" y="1434"/>
            <a:ext cx="1693" cy="285"/>
          </p:xfrm>
          <a:graphic>
            <a:graphicData uri="http://schemas.openxmlformats.org/presentationml/2006/ole">
              <mc:AlternateContent xmlns:mc="http://schemas.openxmlformats.org/markup-compatibility/2006">
                <mc:Choice xmlns:v="urn:schemas-microsoft-com:vml" Requires="v">
                  <p:oleObj spid="_x0000_s69672" name="Equation" r:id="rId9" imgW="1358640" imgH="228600" progId="Equation.DSMT4">
                    <p:embed/>
                  </p:oleObj>
                </mc:Choice>
                <mc:Fallback>
                  <p:oleObj name="Equation" r:id="rId9" imgW="13586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1434"/>
                          <a:ext cx="1693"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1986" name="Object 11"/>
          <p:cNvGraphicFramePr>
            <a:graphicFrameLocks noChangeAspect="1"/>
          </p:cNvGraphicFramePr>
          <p:nvPr/>
        </p:nvGraphicFramePr>
        <p:xfrm>
          <a:off x="755650" y="3357563"/>
          <a:ext cx="6624638" cy="2830512"/>
        </p:xfrm>
        <a:graphic>
          <a:graphicData uri="http://schemas.openxmlformats.org/presentationml/2006/ole">
            <mc:AlternateContent xmlns:mc="http://schemas.openxmlformats.org/markup-compatibility/2006">
              <mc:Choice xmlns:v="urn:schemas-microsoft-com:vml" Requires="v">
                <p:oleObj spid="_x0000_s69673" name="文档" r:id="rId11" imgW="2924393" imgH="1246000" progId="Word.Document.8">
                  <p:embed/>
                </p:oleObj>
              </mc:Choice>
              <mc:Fallback>
                <p:oleObj name="文档" r:id="rId11" imgW="2924393" imgH="124600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3357563"/>
                        <a:ext cx="6624638"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6948513" y="2980653"/>
            <a:ext cx="1800200" cy="1754326"/>
          </a:xfrm>
          <a:prstGeom prst="rect">
            <a:avLst/>
          </a:prstGeom>
          <a:noFill/>
          <a:ln>
            <a:solidFill>
              <a:srgbClr val="0000FF"/>
            </a:solidFill>
          </a:ln>
        </p:spPr>
        <p:txBody>
          <a:bodyPr wrap="square" rtlCol="0">
            <a:spAutoFit/>
          </a:bodyPr>
          <a:lstStyle/>
          <a:p>
            <a:r>
              <a:rPr lang="zh-CN" altLang="en-US" sz="1800" dirty="0"/>
              <a:t>简单的说，如果线性相关，</a:t>
            </a:r>
            <a:r>
              <a:rPr lang="zh-CN" altLang="en-US" sz="1800" dirty="0" smtClean="0"/>
              <a:t>则</a:t>
            </a:r>
            <a:r>
              <a:rPr lang="zh-CN" altLang="en-US" sz="1800" dirty="0"/>
              <a:t>其中一定有某一函数</a:t>
            </a:r>
            <a:r>
              <a:rPr lang="zh-CN" altLang="en-US" sz="1800" dirty="0" smtClean="0"/>
              <a:t>可以</a:t>
            </a:r>
            <a:r>
              <a:rPr lang="zh-CN" altLang="en-US" sz="1800" dirty="0"/>
              <a:t>用其他函数的线性关系来表示</a:t>
            </a:r>
          </a:p>
        </p:txBody>
      </p:sp>
    </p:spTree>
    <p:extLst>
      <p:ext uri="{BB962C8B-B14F-4D97-AF65-F5344CB8AC3E}">
        <p14:creationId xmlns:p14="http://schemas.microsoft.com/office/powerpoint/2010/main" val="834774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E1AC04-5798-4050-A967-CC6C86C9A28B}" type="slidenum">
              <a:rPr lang="en-US" altLang="zh-CN" sz="1200">
                <a:solidFill>
                  <a:srgbClr val="000000"/>
                </a:solidFill>
              </a:rPr>
              <a:pPr eaLnBrk="1" hangingPunct="1"/>
              <a:t>8</a:t>
            </a:fld>
            <a:endParaRPr lang="en-US" altLang="zh-CN" sz="1200">
              <a:solidFill>
                <a:srgbClr val="000000"/>
              </a:solidFill>
            </a:endParaRPr>
          </a:p>
        </p:txBody>
      </p:sp>
      <p:sp>
        <p:nvSpPr>
          <p:cNvPr id="43016" name="Rectangle 2"/>
          <p:cNvSpPr>
            <a:spLocks noChangeArrowheads="1"/>
          </p:cNvSpPr>
          <p:nvPr/>
        </p:nvSpPr>
        <p:spPr bwMode="auto">
          <a:xfrm>
            <a:off x="179388" y="476250"/>
            <a:ext cx="525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宋体" panose="02010600030101010101" pitchFamily="2" charset="-122"/>
              </a:rPr>
              <a:t>定义</a:t>
            </a:r>
            <a:r>
              <a:rPr lang="en-US" altLang="zh-CN" b="1">
                <a:solidFill>
                  <a:srgbClr val="FF0000"/>
                </a:solidFill>
                <a:latin typeface="宋体" panose="02010600030101010101" pitchFamily="2" charset="-122"/>
              </a:rPr>
              <a:t>4.8 </a:t>
            </a:r>
            <a:r>
              <a:rPr lang="zh-CN" altLang="en-US">
                <a:latin typeface="宋体" panose="02010600030101010101" pitchFamily="2" charset="-122"/>
              </a:rPr>
              <a:t>给定数据</a:t>
            </a:r>
            <a:r>
              <a:rPr lang="en-US" altLang="zh-CN">
                <a:latin typeface="宋体" panose="02010600030101010101" pitchFamily="2" charset="-122"/>
              </a:rPr>
              <a:t>(</a:t>
            </a:r>
            <a:r>
              <a:rPr lang="en-US" altLang="zh-CN" i="1"/>
              <a:t>x</a:t>
            </a:r>
            <a:r>
              <a:rPr lang="en-US" altLang="zh-CN" i="1" baseline="-25000"/>
              <a:t>j </a:t>
            </a:r>
            <a:r>
              <a:rPr lang="en-US" altLang="zh-CN"/>
              <a:t>,</a:t>
            </a:r>
            <a:r>
              <a:rPr lang="en-US" altLang="zh-CN" i="1"/>
              <a:t>y</a:t>
            </a:r>
            <a:r>
              <a:rPr lang="en-US" altLang="zh-CN" i="1" baseline="-25000"/>
              <a:t>j</a:t>
            </a:r>
            <a:r>
              <a:rPr lang="en-US" altLang="zh-CN"/>
              <a:t>)</a:t>
            </a:r>
            <a:r>
              <a:rPr lang="en-US" altLang="zh-CN" sz="1100"/>
              <a:t> </a:t>
            </a:r>
            <a:r>
              <a:rPr lang="en-US" altLang="zh-CN"/>
              <a:t>(j=1,2,…,</a:t>
            </a:r>
            <a:r>
              <a:rPr lang="en-US" altLang="zh-CN" i="1"/>
              <a:t>n</a:t>
            </a:r>
            <a:r>
              <a:rPr lang="en-US" altLang="zh-CN"/>
              <a:t>)</a:t>
            </a:r>
            <a:r>
              <a:rPr lang="zh-CN" altLang="en-US"/>
              <a:t>。</a:t>
            </a:r>
            <a:endParaRPr lang="zh-CN" altLang="en-US" sz="1100"/>
          </a:p>
        </p:txBody>
      </p:sp>
      <p:graphicFrame>
        <p:nvGraphicFramePr>
          <p:cNvPr id="268291" name="Group 3"/>
          <p:cNvGraphicFramePr>
            <a:graphicFrameLocks noGrp="1"/>
          </p:cNvGraphicFramePr>
          <p:nvPr/>
        </p:nvGraphicFramePr>
        <p:xfrm>
          <a:off x="1143000" y="1219200"/>
          <a:ext cx="6553200" cy="1041660"/>
        </p:xfrm>
        <a:graphic>
          <a:graphicData uri="http://schemas.openxmlformats.org/drawingml/2006/table">
            <a:tbl>
              <a:tblPr/>
              <a:tblGrid>
                <a:gridCol w="1311275">
                  <a:extLst>
                    <a:ext uri="{9D8B030D-6E8A-4147-A177-3AD203B41FA5}">
                      <a16:colId xmlns="" xmlns:a16="http://schemas.microsoft.com/office/drawing/2014/main" val="20000"/>
                    </a:ext>
                  </a:extLst>
                </a:gridCol>
                <a:gridCol w="1309688">
                  <a:extLst>
                    <a:ext uri="{9D8B030D-6E8A-4147-A177-3AD203B41FA5}">
                      <a16:colId xmlns="" xmlns:a16="http://schemas.microsoft.com/office/drawing/2014/main" val="20001"/>
                    </a:ext>
                  </a:extLst>
                </a:gridCol>
                <a:gridCol w="1311275">
                  <a:extLst>
                    <a:ext uri="{9D8B030D-6E8A-4147-A177-3AD203B41FA5}">
                      <a16:colId xmlns="" xmlns:a16="http://schemas.microsoft.com/office/drawing/2014/main" val="20002"/>
                    </a:ext>
                  </a:extLst>
                </a:gridCol>
                <a:gridCol w="1309687">
                  <a:extLst>
                    <a:ext uri="{9D8B030D-6E8A-4147-A177-3AD203B41FA5}">
                      <a16:colId xmlns="" xmlns:a16="http://schemas.microsoft.com/office/drawing/2014/main" val="20003"/>
                    </a:ext>
                  </a:extLst>
                </a:gridCol>
                <a:gridCol w="1311275">
                  <a:extLst>
                    <a:ext uri="{9D8B030D-6E8A-4147-A177-3AD203B41FA5}">
                      <a16:colId xmlns="" xmlns:a16="http://schemas.microsoft.com/office/drawing/2014/main" val="20004"/>
                    </a:ext>
                  </a:extLst>
                </a:gridCol>
              </a:tblGrid>
              <a:tr h="5178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dirty="0">
                          <a:ln>
                            <a:noFill/>
                          </a:ln>
                          <a:solidFill>
                            <a:schemeClr val="tx1"/>
                          </a:solidFill>
                          <a:effectLst/>
                          <a:latin typeface="Times New Roman" pitchFamily="18" charset="0"/>
                          <a:ea typeface="宋体" pitchFamily="2" charset="-122"/>
                        </a:rPr>
                        <a:t>x</a:t>
                      </a:r>
                      <a:endParaRPr kumimoji="0" lang="en-US" altLang="zh-CN" sz="2800" b="0" i="1" u="none" strike="noStrike" cap="none" normalizeH="0" baseline="0" dirty="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dirty="0">
                          <a:ln>
                            <a:noFill/>
                          </a:ln>
                          <a:solidFill>
                            <a:schemeClr val="tx1"/>
                          </a:solidFill>
                          <a:effectLst/>
                          <a:latin typeface="Times New Roman" pitchFamily="18" charset="0"/>
                          <a:ea typeface="宋体" pitchFamily="2" charset="-122"/>
                        </a:rPr>
                        <a:t>x</a:t>
                      </a:r>
                      <a:r>
                        <a:rPr kumimoji="0" lang="en-GB" altLang="zh-CN" sz="2800" b="0" i="0" u="none" strike="noStrike" cap="none" normalizeH="0" baseline="-25000" dirty="0">
                          <a:ln>
                            <a:noFill/>
                          </a:ln>
                          <a:solidFill>
                            <a:schemeClr val="tx1"/>
                          </a:solidFill>
                          <a:effectLst/>
                          <a:latin typeface="Times New Roman" pitchFamily="18" charset="0"/>
                          <a:ea typeface="宋体" pitchFamily="2" charset="-122"/>
                        </a:rPr>
                        <a:t>1</a:t>
                      </a:r>
                      <a:endParaRPr kumimoji="0" lang="en-US" altLang="zh-CN" sz="2800" b="0" i="0" u="none" strike="noStrike" cap="none" normalizeH="0" baseline="-25000" dirty="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a:ln>
                            <a:noFill/>
                          </a:ln>
                          <a:solidFill>
                            <a:schemeClr val="tx1"/>
                          </a:solidFill>
                          <a:effectLst/>
                          <a:latin typeface="Times New Roman" pitchFamily="18" charset="0"/>
                          <a:ea typeface="宋体" pitchFamily="2" charset="-122"/>
                        </a:rPr>
                        <a:t>x</a:t>
                      </a:r>
                      <a:r>
                        <a:rPr kumimoji="0" lang="en-GB" altLang="zh-CN" sz="2800" b="0" i="0" u="none" strike="noStrike" cap="none" normalizeH="0" baseline="-25000">
                          <a:ln>
                            <a:noFill/>
                          </a:ln>
                          <a:solidFill>
                            <a:schemeClr val="tx1"/>
                          </a:solidFill>
                          <a:effectLst/>
                          <a:latin typeface="Times New Roman" pitchFamily="18" charset="0"/>
                          <a:ea typeface="宋体" pitchFamily="2" charset="-122"/>
                        </a:rPr>
                        <a:t>2</a:t>
                      </a:r>
                      <a:endParaRPr kumimoji="0" lang="en-US" altLang="zh-CN" sz="2800" b="0"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a:ln>
                            <a:noFill/>
                          </a:ln>
                          <a:solidFill>
                            <a:schemeClr val="tx1"/>
                          </a:solidFill>
                          <a:effectLst/>
                          <a:latin typeface="Arial"/>
                          <a:ea typeface="宋体" pitchFamily="2" charset="-122"/>
                        </a:rPr>
                        <a:t>…</a:t>
                      </a:r>
                      <a:endParaRPr kumimoji="0" lang="en-US" altLang="zh-CN" sz="2800" b="0"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a:ln>
                            <a:noFill/>
                          </a:ln>
                          <a:solidFill>
                            <a:schemeClr val="tx1"/>
                          </a:solidFill>
                          <a:effectLst/>
                          <a:latin typeface="Times New Roman" pitchFamily="18" charset="0"/>
                          <a:ea typeface="宋体" pitchFamily="2" charset="-122"/>
                        </a:rPr>
                        <a:t>x</a:t>
                      </a:r>
                      <a:r>
                        <a:rPr kumimoji="0" lang="en-GB" altLang="zh-CN" sz="2800" b="0" i="1" u="none" strike="noStrike" cap="none" normalizeH="0" baseline="-25000">
                          <a:ln>
                            <a:noFill/>
                          </a:ln>
                          <a:solidFill>
                            <a:schemeClr val="tx1"/>
                          </a:solidFill>
                          <a:effectLst/>
                          <a:latin typeface="Times New Roman" pitchFamily="18" charset="0"/>
                          <a:ea typeface="宋体" pitchFamily="2" charset="-122"/>
                        </a:rPr>
                        <a:t>n</a:t>
                      </a:r>
                      <a:endParaRPr kumimoji="0" lang="en-US" altLang="zh-CN" sz="2800" b="0"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235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a:ln>
                            <a:noFill/>
                          </a:ln>
                          <a:solidFill>
                            <a:schemeClr val="tx1"/>
                          </a:solidFill>
                          <a:effectLst/>
                          <a:latin typeface="Times New Roman" pitchFamily="18" charset="0"/>
                          <a:ea typeface="宋体" pitchFamily="2" charset="-122"/>
                        </a:rPr>
                        <a:t>y=f </a:t>
                      </a:r>
                      <a:r>
                        <a:rPr kumimoji="0" lang="en-GB" altLang="zh-CN" sz="2800" b="0" i="0" u="none" strike="noStrike" cap="none" normalizeH="0" baseline="0">
                          <a:ln>
                            <a:noFill/>
                          </a:ln>
                          <a:solidFill>
                            <a:schemeClr val="tx1"/>
                          </a:solidFill>
                          <a:effectLst/>
                          <a:latin typeface="Times New Roman" pitchFamily="18" charset="0"/>
                          <a:ea typeface="宋体" pitchFamily="2" charset="-122"/>
                        </a:rPr>
                        <a:t>(</a:t>
                      </a:r>
                      <a:r>
                        <a:rPr kumimoji="0" lang="en-GB" altLang="zh-CN" sz="2800" b="0" i="1" u="none" strike="noStrike" cap="none" normalizeH="0" baseline="0">
                          <a:ln>
                            <a:noFill/>
                          </a:ln>
                          <a:solidFill>
                            <a:schemeClr val="tx1"/>
                          </a:solidFill>
                          <a:effectLst/>
                          <a:latin typeface="Times New Roman" pitchFamily="18" charset="0"/>
                          <a:ea typeface="宋体" pitchFamily="2" charset="-122"/>
                        </a:rPr>
                        <a:t>x</a:t>
                      </a:r>
                      <a:r>
                        <a:rPr kumimoji="0" lang="en-GB" altLang="zh-CN" sz="2800" b="0" i="0" u="none" strike="noStrike" cap="none" normalizeH="0" baseline="0">
                          <a:ln>
                            <a:noFill/>
                          </a:ln>
                          <a:solidFill>
                            <a:schemeClr val="tx1"/>
                          </a:solidFill>
                          <a:effectLst/>
                          <a:latin typeface="Times New Roman" pitchFamily="18" charset="0"/>
                          <a:ea typeface="宋体" pitchFamily="2" charset="-122"/>
                        </a:rPr>
                        <a:t>)</a:t>
                      </a:r>
                      <a:endParaRPr kumimoji="0" lang="en-US" altLang="zh-CN" sz="2800" b="0"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a:ln>
                            <a:noFill/>
                          </a:ln>
                          <a:solidFill>
                            <a:schemeClr val="tx1"/>
                          </a:solidFill>
                          <a:effectLst/>
                          <a:latin typeface="Times New Roman" pitchFamily="18" charset="0"/>
                          <a:ea typeface="宋体" pitchFamily="2" charset="-122"/>
                        </a:rPr>
                        <a:t>y</a:t>
                      </a:r>
                      <a:r>
                        <a:rPr kumimoji="0" lang="en-GB" altLang="zh-CN" sz="2800" b="0" i="0" u="none" strike="noStrike" cap="none" normalizeH="0" baseline="-25000">
                          <a:ln>
                            <a:noFill/>
                          </a:ln>
                          <a:solidFill>
                            <a:schemeClr val="tx1"/>
                          </a:solidFill>
                          <a:effectLst/>
                          <a:latin typeface="Times New Roman" pitchFamily="18" charset="0"/>
                          <a:ea typeface="宋体" pitchFamily="2" charset="-122"/>
                        </a:rPr>
                        <a:t>1</a:t>
                      </a:r>
                      <a:endParaRPr kumimoji="0" lang="en-US" altLang="zh-CN" sz="2800" b="0" i="0" u="none" strike="noStrike" cap="none" normalizeH="0" baseline="-2500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dirty="0">
                          <a:ln>
                            <a:noFill/>
                          </a:ln>
                          <a:solidFill>
                            <a:schemeClr val="tx1"/>
                          </a:solidFill>
                          <a:effectLst/>
                          <a:latin typeface="Times New Roman" pitchFamily="18" charset="0"/>
                          <a:ea typeface="宋体" pitchFamily="2" charset="-122"/>
                        </a:rPr>
                        <a:t>y</a:t>
                      </a:r>
                      <a:r>
                        <a:rPr kumimoji="0" lang="en-GB" altLang="zh-CN" sz="2800" b="0" i="0" u="none" strike="noStrike" cap="none" normalizeH="0" baseline="-25000" dirty="0">
                          <a:ln>
                            <a:noFill/>
                          </a:ln>
                          <a:solidFill>
                            <a:schemeClr val="tx1"/>
                          </a:solidFill>
                          <a:effectLst/>
                          <a:latin typeface="Times New Roman" pitchFamily="18" charset="0"/>
                          <a:ea typeface="宋体" pitchFamily="2" charset="-122"/>
                        </a:rPr>
                        <a:t>2</a:t>
                      </a:r>
                      <a:endParaRPr kumimoji="0" lang="en-US" altLang="zh-CN" sz="2800" b="0" i="0" u="none" strike="noStrike" cap="none" normalizeH="0" baseline="-25000" dirty="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dirty="0">
                          <a:ln>
                            <a:noFill/>
                          </a:ln>
                          <a:solidFill>
                            <a:schemeClr val="tx1"/>
                          </a:solidFill>
                          <a:effectLst/>
                          <a:latin typeface="Arial"/>
                          <a:ea typeface="宋体" pitchFamily="2" charset="-122"/>
                        </a:rPr>
                        <a:t>…</a:t>
                      </a:r>
                      <a:endParaRPr kumimoji="0" lang="en-US" altLang="zh-CN" sz="2800" b="0" i="1" u="none" strike="noStrike" cap="none" normalizeH="0" baseline="0" dirty="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dirty="0" err="1">
                          <a:ln>
                            <a:noFill/>
                          </a:ln>
                          <a:solidFill>
                            <a:schemeClr val="tx1"/>
                          </a:solidFill>
                          <a:effectLst/>
                          <a:latin typeface="Times New Roman" pitchFamily="18" charset="0"/>
                          <a:ea typeface="宋体" pitchFamily="2" charset="-122"/>
                        </a:rPr>
                        <a:t>y</a:t>
                      </a:r>
                      <a:r>
                        <a:rPr kumimoji="0" lang="en-GB" altLang="zh-CN" sz="2800" b="0" i="1" u="none" strike="noStrike" cap="none" normalizeH="0" baseline="-25000" dirty="0" err="1">
                          <a:ln>
                            <a:noFill/>
                          </a:ln>
                          <a:solidFill>
                            <a:schemeClr val="tx1"/>
                          </a:solidFill>
                          <a:effectLst/>
                          <a:latin typeface="Times New Roman" pitchFamily="18" charset="0"/>
                          <a:ea typeface="宋体" pitchFamily="2" charset="-122"/>
                        </a:rPr>
                        <a:t>n</a:t>
                      </a:r>
                      <a:endParaRPr kumimoji="0" lang="en-US" altLang="zh-CN" sz="2800" b="0" i="1" u="none" strike="noStrike" cap="none" normalizeH="0" baseline="-25000" dirty="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3010" name="Object 23"/>
          <p:cNvGraphicFramePr>
            <a:graphicFrameLocks noChangeAspect="1"/>
          </p:cNvGraphicFramePr>
          <p:nvPr/>
        </p:nvGraphicFramePr>
        <p:xfrm>
          <a:off x="539750" y="3284538"/>
          <a:ext cx="3640138" cy="525462"/>
        </p:xfrm>
        <a:graphic>
          <a:graphicData uri="http://schemas.openxmlformats.org/presentationml/2006/ole">
            <mc:AlternateContent xmlns:mc="http://schemas.openxmlformats.org/markup-compatibility/2006">
              <mc:Choice xmlns:v="urn:schemas-microsoft-com:vml" Requires="v">
                <p:oleObj spid="_x0000_s70692" name="Equation" r:id="rId3" imgW="1473120" imgH="228600" progId="Equation.DSMT4">
                  <p:embed/>
                </p:oleObj>
              </mc:Choice>
              <mc:Fallback>
                <p:oleObj name="Equation" r:id="rId3" imgW="14731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84538"/>
                        <a:ext cx="3640138"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24"/>
          <p:cNvGraphicFramePr>
            <a:graphicFrameLocks noChangeAspect="1"/>
          </p:cNvGraphicFramePr>
          <p:nvPr/>
        </p:nvGraphicFramePr>
        <p:xfrm>
          <a:off x="260350" y="4221163"/>
          <a:ext cx="8855075" cy="920750"/>
        </p:xfrm>
        <a:graphic>
          <a:graphicData uri="http://schemas.openxmlformats.org/presentationml/2006/ole">
            <mc:AlternateContent xmlns:mc="http://schemas.openxmlformats.org/markup-compatibility/2006">
              <mc:Choice xmlns:v="urn:schemas-microsoft-com:vml" Requires="v">
                <p:oleObj spid="_x0000_s70693" name="Equation" r:id="rId5" imgW="4012920" imgH="482400" progId="Equation.DSMT4">
                  <p:embed/>
                </p:oleObj>
              </mc:Choice>
              <mc:Fallback>
                <p:oleObj name="Equation" r:id="rId5" imgW="401292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350" y="4221163"/>
                        <a:ext cx="88550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25"/>
          <p:cNvGraphicFramePr>
            <a:graphicFrameLocks noChangeAspect="1"/>
          </p:cNvGraphicFramePr>
          <p:nvPr/>
        </p:nvGraphicFramePr>
        <p:xfrm>
          <a:off x="900113" y="2781300"/>
          <a:ext cx="7104062" cy="457200"/>
        </p:xfrm>
        <a:graphic>
          <a:graphicData uri="http://schemas.openxmlformats.org/presentationml/2006/ole">
            <mc:AlternateContent xmlns:mc="http://schemas.openxmlformats.org/markup-compatibility/2006">
              <mc:Choice xmlns:v="urn:schemas-microsoft-com:vml" Requires="v">
                <p:oleObj spid="_x0000_s70694" name="Equation" r:id="rId7" imgW="3136680" imgH="228600" progId="Equation.DSMT4">
                  <p:embed/>
                </p:oleObj>
              </mc:Choice>
              <mc:Fallback>
                <p:oleObj name="Equation" r:id="rId7" imgW="3136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781300"/>
                        <a:ext cx="71040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37" name="Rectangle 26"/>
          <p:cNvSpPr>
            <a:spLocks noChangeArrowheads="1"/>
          </p:cNvSpPr>
          <p:nvPr/>
        </p:nvSpPr>
        <p:spPr bwMode="auto">
          <a:xfrm>
            <a:off x="395288" y="23495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设拟合函数的形式为</a:t>
            </a:r>
          </a:p>
        </p:txBody>
      </p:sp>
      <p:sp>
        <p:nvSpPr>
          <p:cNvPr id="43038" name="Text Box 27"/>
          <p:cNvSpPr txBox="1">
            <a:spLocks noChangeArrowheads="1"/>
          </p:cNvSpPr>
          <p:nvPr/>
        </p:nvSpPr>
        <p:spPr bwMode="auto">
          <a:xfrm>
            <a:off x="4140200" y="32131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为已知的线性无关函数，求系数</a:t>
            </a:r>
          </a:p>
        </p:txBody>
      </p:sp>
      <p:graphicFrame>
        <p:nvGraphicFramePr>
          <p:cNvPr id="43013" name="Object 28"/>
          <p:cNvGraphicFramePr>
            <a:graphicFrameLocks noChangeAspect="1"/>
          </p:cNvGraphicFramePr>
          <p:nvPr/>
        </p:nvGraphicFramePr>
        <p:xfrm>
          <a:off x="539750" y="3789363"/>
          <a:ext cx="2670175" cy="539750"/>
        </p:xfrm>
        <a:graphic>
          <a:graphicData uri="http://schemas.openxmlformats.org/presentationml/2006/ole">
            <mc:AlternateContent xmlns:mc="http://schemas.openxmlformats.org/markup-compatibility/2006">
              <mc:Choice xmlns:v="urn:schemas-microsoft-com:vml" Requires="v">
                <p:oleObj spid="_x0000_s70695" name="Equation" r:id="rId9" imgW="1130040" imgH="228600" progId="Equation.DSMT4">
                  <p:embed/>
                </p:oleObj>
              </mc:Choice>
              <mc:Fallback>
                <p:oleObj name="Equation" r:id="rId9" imgW="11300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789363"/>
                        <a:ext cx="26701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9" name="Text Box 29"/>
          <p:cNvSpPr txBox="1">
            <a:spLocks noChangeArrowheads="1"/>
          </p:cNvSpPr>
          <p:nvPr/>
        </p:nvSpPr>
        <p:spPr bwMode="auto">
          <a:xfrm>
            <a:off x="250825" y="501332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最小</a:t>
            </a:r>
          </a:p>
        </p:txBody>
      </p:sp>
      <p:sp>
        <p:nvSpPr>
          <p:cNvPr id="2" name="椭圆 1"/>
          <p:cNvSpPr/>
          <p:nvPr/>
        </p:nvSpPr>
        <p:spPr>
          <a:xfrm>
            <a:off x="3131840" y="4429510"/>
            <a:ext cx="969963" cy="504056"/>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38650" y="4221163"/>
            <a:ext cx="1741662" cy="1008037"/>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21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AE37D2C-AF61-4E66-8ABE-0C996BF55D2B}" type="slidenum">
              <a:rPr lang="en-US" altLang="zh-CN" sz="1200">
                <a:solidFill>
                  <a:srgbClr val="000000"/>
                </a:solidFill>
              </a:rPr>
              <a:pPr eaLnBrk="1" hangingPunct="1"/>
              <a:t>9</a:t>
            </a:fld>
            <a:endParaRPr lang="en-US" altLang="zh-CN" sz="1200">
              <a:solidFill>
                <a:srgbClr val="000000"/>
              </a:solidFill>
            </a:endParaRPr>
          </a:p>
        </p:txBody>
      </p:sp>
      <p:graphicFrame>
        <p:nvGraphicFramePr>
          <p:cNvPr id="44034" name="Object 2"/>
          <p:cNvGraphicFramePr>
            <a:graphicFrameLocks noGrp="1" noChangeAspect="1"/>
          </p:cNvGraphicFramePr>
          <p:nvPr>
            <p:ph idx="4294967295"/>
            <p:extLst>
              <p:ext uri="{D42A27DB-BD31-4B8C-83A1-F6EECF244321}">
                <p14:modId xmlns:p14="http://schemas.microsoft.com/office/powerpoint/2010/main" val="3929769117"/>
              </p:ext>
            </p:extLst>
          </p:nvPr>
        </p:nvGraphicFramePr>
        <p:xfrm>
          <a:off x="1285875" y="2605633"/>
          <a:ext cx="5314950" cy="528638"/>
        </p:xfrm>
        <a:graphic>
          <a:graphicData uri="http://schemas.openxmlformats.org/presentationml/2006/ole">
            <mc:AlternateContent xmlns:mc="http://schemas.openxmlformats.org/markup-compatibility/2006">
              <mc:Choice xmlns:v="urn:schemas-microsoft-com:vml" Requires="v">
                <p:oleObj spid="_x0000_s71704" name="Equation" r:id="rId3" imgW="2425680" imgH="241200" progId="Equation.DSMT4">
                  <p:embed/>
                </p:oleObj>
              </mc:Choice>
              <mc:Fallback>
                <p:oleObj name="Equation" r:id="rId3" imgW="24256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605633"/>
                        <a:ext cx="53149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Text Box 3"/>
          <p:cNvSpPr txBox="1">
            <a:spLocks noChangeArrowheads="1"/>
          </p:cNvSpPr>
          <p:nvPr/>
        </p:nvSpPr>
        <p:spPr bwMode="auto">
          <a:xfrm>
            <a:off x="592138" y="2153196"/>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则称相应的</a:t>
            </a:r>
          </a:p>
        </p:txBody>
      </p:sp>
      <p:sp>
        <p:nvSpPr>
          <p:cNvPr id="44038" name="Rectangle 4"/>
          <p:cNvSpPr>
            <a:spLocks noChangeArrowheads="1"/>
          </p:cNvSpPr>
          <p:nvPr/>
        </p:nvSpPr>
        <p:spPr bwMode="auto">
          <a:xfrm>
            <a:off x="611188" y="3305721"/>
            <a:ext cx="2967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为</a:t>
            </a:r>
            <a:r>
              <a:rPr lang="zh-CN" altLang="en-US" b="1">
                <a:solidFill>
                  <a:srgbClr val="FF0000"/>
                </a:solidFill>
              </a:rPr>
              <a:t>最小二乘拟合函数</a:t>
            </a:r>
          </a:p>
        </p:txBody>
      </p:sp>
      <p:sp>
        <p:nvSpPr>
          <p:cNvPr id="44039" name="Text Box 5"/>
          <p:cNvSpPr txBox="1">
            <a:spLocks noChangeArrowheads="1"/>
          </p:cNvSpPr>
          <p:nvPr/>
        </p:nvSpPr>
        <p:spPr bwMode="auto">
          <a:xfrm>
            <a:off x="684213" y="388198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特别地，若</a:t>
            </a:r>
          </a:p>
        </p:txBody>
      </p:sp>
      <p:graphicFrame>
        <p:nvGraphicFramePr>
          <p:cNvPr id="44035" name="Object 6"/>
          <p:cNvGraphicFramePr>
            <a:graphicFrameLocks noChangeAspect="1"/>
          </p:cNvGraphicFramePr>
          <p:nvPr>
            <p:extLst>
              <p:ext uri="{D42A27DB-BD31-4B8C-83A1-F6EECF244321}">
                <p14:modId xmlns:p14="http://schemas.microsoft.com/office/powerpoint/2010/main" val="2263839651"/>
              </p:ext>
            </p:extLst>
          </p:nvPr>
        </p:nvGraphicFramePr>
        <p:xfrm>
          <a:off x="2339975" y="4242346"/>
          <a:ext cx="4287838" cy="528637"/>
        </p:xfrm>
        <a:graphic>
          <a:graphicData uri="http://schemas.openxmlformats.org/presentationml/2006/ole">
            <mc:AlternateContent xmlns:mc="http://schemas.openxmlformats.org/markup-compatibility/2006">
              <mc:Choice xmlns:v="urn:schemas-microsoft-com:vml" Requires="v">
                <p:oleObj spid="_x0000_s71705" name="Equation" r:id="rId5" imgW="1955520" imgH="241200" progId="Equation.DSMT4">
                  <p:embed/>
                </p:oleObj>
              </mc:Choice>
              <mc:Fallback>
                <p:oleObj name="Equation" r:id="rId5" imgW="195552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242346"/>
                        <a:ext cx="42878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7"/>
          <p:cNvSpPr>
            <a:spLocks noChangeArrowheads="1"/>
          </p:cNvSpPr>
          <p:nvPr/>
        </p:nvSpPr>
        <p:spPr bwMode="auto">
          <a:xfrm>
            <a:off x="684213" y="4839246"/>
            <a:ext cx="527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则称</a:t>
            </a:r>
            <a:r>
              <a:rPr lang="en-US" altLang="zh-CN" i="1">
                <a:solidFill>
                  <a:srgbClr val="FF0000"/>
                </a:solidFill>
              </a:rPr>
              <a:t>P</a:t>
            </a:r>
            <a:r>
              <a:rPr lang="en-US" altLang="zh-CN">
                <a:solidFill>
                  <a:srgbClr val="FF0000"/>
                </a:solidFill>
              </a:rPr>
              <a:t>(</a:t>
            </a:r>
            <a:r>
              <a:rPr lang="en-US" altLang="zh-CN" i="1">
                <a:solidFill>
                  <a:srgbClr val="FF0000"/>
                </a:solidFill>
              </a:rPr>
              <a:t>x</a:t>
            </a:r>
            <a:r>
              <a:rPr lang="en-US" altLang="zh-CN">
                <a:solidFill>
                  <a:srgbClr val="FF0000"/>
                </a:solidFill>
              </a:rPr>
              <a:t>)</a:t>
            </a:r>
            <a:r>
              <a:rPr lang="zh-CN" altLang="en-US">
                <a:solidFill>
                  <a:srgbClr val="FF0000"/>
                </a:solidFill>
              </a:rPr>
              <a:t>为</a:t>
            </a:r>
            <a:r>
              <a:rPr lang="en-US" altLang="zh-CN" b="1" i="1">
                <a:solidFill>
                  <a:srgbClr val="FF0000"/>
                </a:solidFill>
              </a:rPr>
              <a:t>m</a:t>
            </a:r>
            <a:r>
              <a:rPr lang="zh-CN" altLang="en-US" b="1">
                <a:solidFill>
                  <a:srgbClr val="FF0000"/>
                </a:solidFill>
              </a:rPr>
              <a:t>次最小二乘拟合多项式</a:t>
            </a:r>
            <a:r>
              <a:rPr lang="zh-CN" altLang="en-US">
                <a:solidFill>
                  <a:srgbClr val="FF0000"/>
                </a:solidFill>
              </a:rPr>
              <a:t>。</a:t>
            </a:r>
          </a:p>
        </p:txBody>
      </p:sp>
      <p:graphicFrame>
        <p:nvGraphicFramePr>
          <p:cNvPr id="9" name="Object 30"/>
          <p:cNvGraphicFramePr>
            <a:graphicFrameLocks noChangeAspect="1"/>
          </p:cNvGraphicFramePr>
          <p:nvPr>
            <p:extLst>
              <p:ext uri="{D42A27DB-BD31-4B8C-83A1-F6EECF244321}">
                <p14:modId xmlns:p14="http://schemas.microsoft.com/office/powerpoint/2010/main" val="1850549929"/>
              </p:ext>
            </p:extLst>
          </p:nvPr>
        </p:nvGraphicFramePr>
        <p:xfrm>
          <a:off x="395288" y="910977"/>
          <a:ext cx="8461375" cy="992187"/>
        </p:xfrm>
        <a:graphic>
          <a:graphicData uri="http://schemas.openxmlformats.org/presentationml/2006/ole">
            <mc:AlternateContent xmlns:mc="http://schemas.openxmlformats.org/markup-compatibility/2006">
              <mc:Choice xmlns:v="urn:schemas-microsoft-com:vml" Requires="v">
                <p:oleObj spid="_x0000_s71706" name="Equation" r:id="rId7" imgW="3746160" imgH="520560" progId="Equation.DSMT4">
                  <p:embed/>
                </p:oleObj>
              </mc:Choice>
              <mc:Fallback>
                <p:oleObj name="Equation" r:id="rId7" imgW="3746160" imgH="520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910977"/>
                        <a:ext cx="8461375" cy="992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29"/>
          <p:cNvSpPr txBox="1">
            <a:spLocks noChangeArrowheads="1"/>
          </p:cNvSpPr>
          <p:nvPr/>
        </p:nvSpPr>
        <p:spPr bwMode="auto">
          <a:xfrm>
            <a:off x="611188" y="38710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如果</a:t>
            </a:r>
          </a:p>
        </p:txBody>
      </p:sp>
    </p:spTree>
    <p:extLst>
      <p:ext uri="{BB962C8B-B14F-4D97-AF65-F5344CB8AC3E}">
        <p14:creationId xmlns:p14="http://schemas.microsoft.com/office/powerpoint/2010/main" val="3834065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奇秀山川">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3394</TotalTime>
  <Words>1200</Words>
  <Application>Microsoft Office PowerPoint</Application>
  <PresentationFormat>全屏显示(4:3)</PresentationFormat>
  <Paragraphs>150</Paragraphs>
  <Slides>37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37</vt:i4>
      </vt:variant>
    </vt:vector>
  </HeadingPairs>
  <TitlesOfParts>
    <vt:vector size="51" baseType="lpstr">
      <vt:lpstr>맑은 고딕</vt:lpstr>
      <vt:lpstr>黑体</vt:lpstr>
      <vt:lpstr>宋体</vt:lpstr>
      <vt:lpstr>Arial</vt:lpstr>
      <vt:lpstr>Gill Sans MT</vt:lpstr>
      <vt:lpstr>Symbol</vt:lpstr>
      <vt:lpstr>Times New Roman</vt:lpstr>
      <vt:lpstr>Wingdings 2</vt:lpstr>
      <vt:lpstr>奇秀山川</vt:lpstr>
      <vt:lpstr>Visio</vt:lpstr>
      <vt:lpstr>Equation</vt:lpstr>
      <vt:lpstr>Microsoft 公式 3.0</vt:lpstr>
      <vt:lpstr>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ZQ&amp;NN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插值法与最小二乘法</dc:title>
  <dc:creator>NO1</dc:creator>
  <cp:lastModifiedBy>ASUS</cp:lastModifiedBy>
  <cp:revision>134</cp:revision>
  <dcterms:created xsi:type="dcterms:W3CDTF">2004-02-28T08:10:52Z</dcterms:created>
  <dcterms:modified xsi:type="dcterms:W3CDTF">2017-06-05T07:34:34Z</dcterms:modified>
</cp:coreProperties>
</file>